
<file path=[Content_Types].xml><?xml version="1.0" encoding="utf-8"?>
<Types xmlns="http://schemas.openxmlformats.org/package/2006/content-types">
  <Default Extension="png" ContentType="image/png"/>
  <Default Extension="emf" ContentType="image/x-emf"/>
  <Default Extension="xls" ContentType="application/vnd.ms-exce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1847" r:id="rId2"/>
    <p:sldId id="1937" r:id="rId3"/>
    <p:sldId id="1938" r:id="rId4"/>
    <p:sldId id="1939" r:id="rId5"/>
    <p:sldId id="1940" r:id="rId6"/>
    <p:sldId id="1941" r:id="rId7"/>
    <p:sldId id="1942" r:id="rId8"/>
    <p:sldId id="1943" r:id="rId9"/>
    <p:sldId id="1944" r:id="rId10"/>
    <p:sldId id="1945" r:id="rId11"/>
    <p:sldId id="1946" r:id="rId12"/>
    <p:sldId id="1947" r:id="rId13"/>
    <p:sldId id="1948" r:id="rId14"/>
    <p:sldId id="1949" r:id="rId15"/>
    <p:sldId id="1950" r:id="rId16"/>
    <p:sldId id="1951" r:id="rId17"/>
    <p:sldId id="1952" r:id="rId18"/>
    <p:sldId id="1953" r:id="rId19"/>
    <p:sldId id="1954" r:id="rId20"/>
    <p:sldId id="1955" r:id="rId21"/>
    <p:sldId id="1956" r:id="rId22"/>
    <p:sldId id="1957" r:id="rId23"/>
    <p:sldId id="1958" r:id="rId24"/>
    <p:sldId id="1959" r:id="rId25"/>
    <p:sldId id="1960" r:id="rId26"/>
    <p:sldId id="1961" r:id="rId27"/>
    <p:sldId id="1962" r:id="rId28"/>
    <p:sldId id="1963" r:id="rId29"/>
    <p:sldId id="1964" r:id="rId30"/>
    <p:sldId id="1965" r:id="rId31"/>
    <p:sldId id="1966" r:id="rId32"/>
    <p:sldId id="1967" r:id="rId33"/>
    <p:sldId id="1968" r:id="rId34"/>
    <p:sldId id="1969" r:id="rId35"/>
    <p:sldId id="1970" r:id="rId36"/>
    <p:sldId id="1971" r:id="rId37"/>
    <p:sldId id="1972" r:id="rId38"/>
    <p:sldId id="1973" r:id="rId39"/>
    <p:sldId id="1974" r:id="rId40"/>
    <p:sldId id="1975" r:id="rId41"/>
    <p:sldId id="1976" r:id="rId42"/>
    <p:sldId id="1977" r:id="rId43"/>
    <p:sldId id="1978" r:id="rId44"/>
    <p:sldId id="1979" r:id="rId45"/>
    <p:sldId id="1980" r:id="rId46"/>
    <p:sldId id="1981" r:id="rId47"/>
    <p:sldId id="1982" r:id="rId48"/>
    <p:sldId id="1983" r:id="rId49"/>
    <p:sldId id="1984" r:id="rId50"/>
    <p:sldId id="1985" r:id="rId51"/>
    <p:sldId id="1986" r:id="rId52"/>
    <p:sldId id="1987" r:id="rId53"/>
    <p:sldId id="1988" r:id="rId54"/>
    <p:sldId id="1989" r:id="rId55"/>
  </p:sldIdLst>
  <p:sldSz cx="12192000" cy="6858000"/>
  <p:notesSz cx="7099300" cy="10234613"/>
  <p:custShowLst>
    <p:custShow name="TP&amp;Dフォーラム" id="0">
      <p:sldLst/>
    </p:custShow>
  </p:custShow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027" autoAdjust="0"/>
    <p:restoredTop sz="83634" autoAdjust="0"/>
  </p:normalViewPr>
  <p:slideViewPr>
    <p:cSldViewPr snapToGrid="0">
      <p:cViewPr varScale="1">
        <p:scale>
          <a:sx n="54" d="100"/>
          <a:sy n="54" d="100"/>
        </p:scale>
        <p:origin x="756" y="7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kazuhiro\&#12487;&#12473;&#12463;&#12488;&#12483;&#12503;\Book1.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39757427371801E-2"/>
          <c:y val="2.9771576306336391E-2"/>
          <c:w val="0.87677993849740743"/>
          <c:h val="0.91841068584971575"/>
        </c:manualLayout>
      </c:layout>
      <c:barChart>
        <c:barDir val="col"/>
        <c:grouping val="clustered"/>
        <c:varyColors val="0"/>
        <c:ser>
          <c:idx val="1"/>
          <c:order val="1"/>
          <c:tx>
            <c:strRef>
              <c:f>Sheet1!$A$3</c:f>
              <c:strCache>
                <c:ptCount val="1"/>
                <c:pt idx="0">
                  <c:v>累積データ総容量</c:v>
                </c:pt>
              </c:strCache>
            </c:strRef>
          </c:tx>
          <c:invertIfNegative val="0"/>
          <c:cat>
            <c:strRef>
              <c:f>Sheet1!$B$1:$M$1</c:f>
              <c:strCache>
                <c:ptCount val="12"/>
                <c:pt idx="0">
                  <c:v>2002年度</c:v>
                </c:pt>
                <c:pt idx="1">
                  <c:v>2003年度</c:v>
                </c:pt>
                <c:pt idx="2">
                  <c:v>2004年度</c:v>
                </c:pt>
                <c:pt idx="3">
                  <c:v>2005年度</c:v>
                </c:pt>
                <c:pt idx="4">
                  <c:v>2006年度</c:v>
                </c:pt>
                <c:pt idx="5">
                  <c:v>2007年度</c:v>
                </c:pt>
                <c:pt idx="6">
                  <c:v>2008年度</c:v>
                </c:pt>
                <c:pt idx="7">
                  <c:v>2009年度</c:v>
                </c:pt>
                <c:pt idx="8">
                  <c:v>2010年度</c:v>
                </c:pt>
                <c:pt idx="9">
                  <c:v>2011年度</c:v>
                </c:pt>
                <c:pt idx="10">
                  <c:v>2012年度</c:v>
                </c:pt>
                <c:pt idx="11">
                  <c:v>2013年10月</c:v>
                </c:pt>
              </c:strCache>
            </c:strRef>
          </c:cat>
          <c:val>
            <c:numRef>
              <c:f>Sheet1!$B$3:$M$3</c:f>
              <c:numCache>
                <c:formatCode>0.000_);[Red]\(0.000\)</c:formatCode>
                <c:ptCount val="12"/>
                <c:pt idx="0">
                  <c:v>3.2000000000000313E-2</c:v>
                </c:pt>
                <c:pt idx="1">
                  <c:v>0.46</c:v>
                </c:pt>
                <c:pt idx="2">
                  <c:v>1.6300000000000001</c:v>
                </c:pt>
                <c:pt idx="3">
                  <c:v>3.1077172988580255</c:v>
                </c:pt>
                <c:pt idx="4">
                  <c:v>4.3109999999999955</c:v>
                </c:pt>
                <c:pt idx="5">
                  <c:v>8.0339999999999989</c:v>
                </c:pt>
                <c:pt idx="6">
                  <c:v>12.556000000000004</c:v>
                </c:pt>
                <c:pt idx="7">
                  <c:v>14.742999999999999</c:v>
                </c:pt>
                <c:pt idx="8">
                  <c:v>51.695920009671013</c:v>
                </c:pt>
                <c:pt idx="9">
                  <c:v>138.20873124114985</c:v>
                </c:pt>
                <c:pt idx="10">
                  <c:v>231.499716010806</c:v>
                </c:pt>
                <c:pt idx="11">
                  <c:v>283.01240879068564</c:v>
                </c:pt>
              </c:numCache>
            </c:numRef>
          </c:val>
        </c:ser>
        <c:dLbls>
          <c:showLegendKey val="0"/>
          <c:showVal val="0"/>
          <c:showCatName val="0"/>
          <c:showSerName val="0"/>
          <c:showPercent val="0"/>
          <c:showBubbleSize val="0"/>
        </c:dLbls>
        <c:gapWidth val="150"/>
        <c:overlap val="-16"/>
        <c:axId val="620709992"/>
        <c:axId val="620709600"/>
      </c:barChart>
      <c:lineChart>
        <c:grouping val="standard"/>
        <c:varyColors val="0"/>
        <c:ser>
          <c:idx val="0"/>
          <c:order val="0"/>
          <c:tx>
            <c:strRef>
              <c:f>Sheet1!$A$2</c:f>
              <c:strCache>
                <c:ptCount val="1"/>
                <c:pt idx="0">
                  <c:v>タイトル</c:v>
                </c:pt>
              </c:strCache>
            </c:strRef>
          </c:tx>
          <c:cat>
            <c:strRef>
              <c:f>Sheet1!$B$1:$M$1</c:f>
              <c:strCache>
                <c:ptCount val="12"/>
                <c:pt idx="0">
                  <c:v>2002年度</c:v>
                </c:pt>
                <c:pt idx="1">
                  <c:v>2003年度</c:v>
                </c:pt>
                <c:pt idx="2">
                  <c:v>2004年度</c:v>
                </c:pt>
                <c:pt idx="3">
                  <c:v>2005年度</c:v>
                </c:pt>
                <c:pt idx="4">
                  <c:v>2006年度</c:v>
                </c:pt>
                <c:pt idx="5">
                  <c:v>2007年度</c:v>
                </c:pt>
                <c:pt idx="6">
                  <c:v>2008年度</c:v>
                </c:pt>
                <c:pt idx="7">
                  <c:v>2009年度</c:v>
                </c:pt>
                <c:pt idx="8">
                  <c:v>2010年度</c:v>
                </c:pt>
                <c:pt idx="9">
                  <c:v>2011年度</c:v>
                </c:pt>
                <c:pt idx="10">
                  <c:v>2012年度</c:v>
                </c:pt>
                <c:pt idx="11">
                  <c:v>2013年10月</c:v>
                </c:pt>
              </c:strCache>
            </c:strRef>
          </c:cat>
          <c:val>
            <c:numRef>
              <c:f>Sheet1!$B$2:$M$2</c:f>
              <c:numCache>
                <c:formatCode>#,##0_);[Red]\(#,##0\)</c:formatCode>
                <c:ptCount val="12"/>
                <c:pt idx="0">
                  <c:v>628</c:v>
                </c:pt>
                <c:pt idx="1">
                  <c:v>1396</c:v>
                </c:pt>
                <c:pt idx="2">
                  <c:v>2838</c:v>
                </c:pt>
                <c:pt idx="3">
                  <c:v>3388</c:v>
                </c:pt>
                <c:pt idx="4">
                  <c:v>3431</c:v>
                </c:pt>
                <c:pt idx="5">
                  <c:v>3671</c:v>
                </c:pt>
                <c:pt idx="6">
                  <c:v>4328</c:v>
                </c:pt>
                <c:pt idx="7">
                  <c:v>4599</c:v>
                </c:pt>
                <c:pt idx="8" formatCode="#,##0_ ">
                  <c:v>6181</c:v>
                </c:pt>
                <c:pt idx="9" formatCode="#,##0_ ">
                  <c:v>7053</c:v>
                </c:pt>
                <c:pt idx="10" formatCode="#,##0_ ">
                  <c:v>7466</c:v>
                </c:pt>
                <c:pt idx="11" formatCode="#,##0_ ">
                  <c:v>7562</c:v>
                </c:pt>
              </c:numCache>
            </c:numRef>
          </c:val>
          <c:smooth val="0"/>
        </c:ser>
        <c:dLbls>
          <c:showLegendKey val="0"/>
          <c:showVal val="0"/>
          <c:showCatName val="0"/>
          <c:showSerName val="0"/>
          <c:showPercent val="0"/>
          <c:showBubbleSize val="0"/>
        </c:dLbls>
        <c:marker val="1"/>
        <c:smooth val="0"/>
        <c:axId val="620709208"/>
        <c:axId val="620717832"/>
      </c:lineChart>
      <c:catAx>
        <c:axId val="620709208"/>
        <c:scaling>
          <c:orientation val="minMax"/>
        </c:scaling>
        <c:delete val="0"/>
        <c:axPos val="b"/>
        <c:numFmt formatCode="General" sourceLinked="0"/>
        <c:majorTickMark val="cross"/>
        <c:minorTickMark val="none"/>
        <c:tickLblPos val="none"/>
        <c:crossAx val="620717832"/>
        <c:crosses val="autoZero"/>
        <c:auto val="1"/>
        <c:lblAlgn val="ctr"/>
        <c:lblOffset val="100"/>
        <c:noMultiLvlLbl val="0"/>
      </c:catAx>
      <c:valAx>
        <c:axId val="620717832"/>
        <c:scaling>
          <c:orientation val="minMax"/>
        </c:scaling>
        <c:delete val="0"/>
        <c:axPos val="l"/>
        <c:majorGridlines/>
        <c:numFmt formatCode="#,##0_);\(#,##0\)" sourceLinked="0"/>
        <c:majorTickMark val="out"/>
        <c:minorTickMark val="none"/>
        <c:tickLblPos val="nextTo"/>
        <c:txPr>
          <a:bodyPr/>
          <a:lstStyle/>
          <a:p>
            <a:pPr>
              <a:defRPr sz="2000"/>
            </a:pPr>
            <a:endParaRPr lang="ja-JP"/>
          </a:p>
        </c:txPr>
        <c:crossAx val="620709208"/>
        <c:crosses val="autoZero"/>
        <c:crossBetween val="between"/>
      </c:valAx>
      <c:valAx>
        <c:axId val="620709600"/>
        <c:scaling>
          <c:orientation val="minMax"/>
          <c:max val="350"/>
        </c:scaling>
        <c:delete val="0"/>
        <c:axPos val="r"/>
        <c:numFmt formatCode="0_);\(0\)" sourceLinked="0"/>
        <c:majorTickMark val="out"/>
        <c:minorTickMark val="none"/>
        <c:tickLblPos val="nextTo"/>
        <c:txPr>
          <a:bodyPr/>
          <a:lstStyle/>
          <a:p>
            <a:pPr>
              <a:defRPr sz="1600"/>
            </a:pPr>
            <a:endParaRPr lang="ja-JP"/>
          </a:p>
        </c:txPr>
        <c:crossAx val="620709992"/>
        <c:crosses val="max"/>
        <c:crossBetween val="between"/>
      </c:valAx>
      <c:catAx>
        <c:axId val="620709992"/>
        <c:scaling>
          <c:orientation val="minMax"/>
        </c:scaling>
        <c:delete val="1"/>
        <c:axPos val="b"/>
        <c:numFmt formatCode="General" sourceLinked="1"/>
        <c:majorTickMark val="out"/>
        <c:minorTickMark val="none"/>
        <c:tickLblPos val="none"/>
        <c:crossAx val="620709600"/>
        <c:crosses val="autoZero"/>
        <c:auto val="1"/>
        <c:lblAlgn val="ctr"/>
        <c:lblOffset val="100"/>
        <c:noMultiLvlLbl val="0"/>
      </c:cat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r>
              <a:rPr lang="ja-JP" altLang="en-US" sz="1800" dirty="0"/>
              <a:t>閲覧</a:t>
            </a:r>
          </a:p>
        </c:rich>
      </c:tx>
      <c:overlay val="0"/>
      <c:spPr>
        <a:noFill/>
        <a:ln>
          <a:noFill/>
        </a:ln>
        <a:effectLst/>
      </c:spPr>
    </c:title>
    <c:autoTitleDeleted val="0"/>
    <c:plotArea>
      <c:layout/>
      <c:pieChart>
        <c:varyColors val="1"/>
        <c:ser>
          <c:idx val="0"/>
          <c:order val="0"/>
          <c:tx>
            <c:strRef>
              <c:f>Sheet1!$B$1</c:f>
              <c:strCache>
                <c:ptCount val="1"/>
                <c:pt idx="0">
                  <c:v>閲覧</c:v>
                </c:pt>
              </c:strCache>
            </c:strRef>
          </c:tx>
          <c:dPt>
            <c:idx val="0"/>
            <c:bubble3D val="0"/>
            <c:spPr>
              <a:solidFill>
                <a:schemeClr val="accent1">
                  <a:shade val="53000"/>
                </a:schemeClr>
              </a:solidFill>
              <a:ln w="19050">
                <a:solidFill>
                  <a:schemeClr val="lt1"/>
                </a:solidFill>
              </a:ln>
              <a:effectLst/>
            </c:spPr>
          </c:dPt>
          <c:dPt>
            <c:idx val="1"/>
            <c:bubble3D val="0"/>
            <c:spPr>
              <a:solidFill>
                <a:schemeClr val="accent1">
                  <a:shade val="76000"/>
                </a:schemeClr>
              </a:solidFill>
              <a:ln w="19050">
                <a:solidFill>
                  <a:schemeClr val="lt1"/>
                </a:solidFill>
              </a:ln>
              <a:effectLst/>
            </c:spPr>
          </c:dPt>
          <c:dPt>
            <c:idx val="2"/>
            <c:bubble3D val="0"/>
            <c:spPr>
              <a:solidFill>
                <a:schemeClr val="accent1"/>
              </a:solidFill>
              <a:ln w="19050">
                <a:solidFill>
                  <a:schemeClr val="lt1"/>
                </a:solidFill>
              </a:ln>
              <a:effectLst/>
            </c:spPr>
          </c:dPt>
          <c:dPt>
            <c:idx val="3"/>
            <c:bubble3D val="0"/>
            <c:spPr>
              <a:solidFill>
                <a:schemeClr val="accent6">
                  <a:lumMod val="60000"/>
                  <a:lumOff val="40000"/>
                </a:schemeClr>
              </a:solidFill>
              <a:ln w="19050">
                <a:solidFill>
                  <a:schemeClr val="lt1"/>
                </a:solidFill>
              </a:ln>
              <a:effectLst/>
            </c:spPr>
          </c:dPt>
          <c:dPt>
            <c:idx val="4"/>
            <c:bubble3D val="0"/>
            <c:spPr>
              <a:solidFill>
                <a:schemeClr val="accent1">
                  <a:tint val="54000"/>
                </a:schemeClr>
              </a:solidFill>
              <a:ln w="19050">
                <a:solidFill>
                  <a:schemeClr val="lt1"/>
                </a:solidFill>
              </a:ln>
              <a:effectLst/>
            </c:spPr>
          </c:dPt>
          <c:dLbls>
            <c:dLbl>
              <c:idx val="0"/>
              <c:layout>
                <c:manualLayout>
                  <c:x val="-0.16228791868498094"/>
                  <c:y val="-6.1612942913385829E-2"/>
                </c:manualLayout>
              </c:layout>
              <c:showLegendKey val="0"/>
              <c:showVal val="0"/>
              <c:showCatName val="1"/>
              <c:showSerName val="0"/>
              <c:showPercent val="1"/>
              <c:showBubbleSize val="0"/>
              <c:separator>
</c:separator>
              <c:extLst>
                <c:ext xmlns:c15="http://schemas.microsoft.com/office/drawing/2012/chart" uri="{CE6537A1-D6FC-4f65-9D91-7224C49458BB}">
                  <c15:layout>
                    <c:manualLayout>
                      <c:w val="0.26954552219564704"/>
                      <c:h val="0.236875"/>
                    </c:manualLayout>
                  </c15:layout>
                </c:ext>
              </c:extLst>
            </c:dLbl>
            <c:dLbl>
              <c:idx val="1"/>
              <c:layout>
                <c:manualLayout>
                  <c:x val="9.456011508176862E-2"/>
                  <c:y val="-6.1908804376648733E-3"/>
                </c:manualLayout>
              </c:layout>
              <c:showLegendKey val="0"/>
              <c:showVal val="0"/>
              <c:showCatName val="1"/>
              <c:showSerName val="0"/>
              <c:showPercent val="1"/>
              <c:showBubbleSize val="0"/>
              <c:separator>
</c:separator>
              <c:extLst>
                <c:ext xmlns:c15="http://schemas.microsoft.com/office/drawing/2012/chart" uri="{CE6537A1-D6FC-4f65-9D91-7224C49458BB}">
                  <c15:layout>
                    <c:manualLayout>
                      <c:w val="0.33833320714718351"/>
                      <c:h val="0.29374985539900089"/>
                    </c:manualLayout>
                  </c15:layout>
                </c:ext>
              </c:extLst>
            </c:dLbl>
            <c:dLbl>
              <c:idx val="2"/>
              <c:layout>
                <c:manualLayout>
                  <c:x val="2.0924430828440446E-2"/>
                  <c:y val="2.185359251968504E-2"/>
                </c:manualLayout>
              </c:layout>
              <c:showLegendKey val="0"/>
              <c:showVal val="0"/>
              <c:showCatName val="1"/>
              <c:showSerName val="0"/>
              <c:showPercent val="1"/>
              <c:showBubbleSize val="0"/>
              <c:separator>
</c:separator>
              <c:extLst>
                <c:ext xmlns:c15="http://schemas.microsoft.com/office/drawing/2012/chart" uri="{CE6537A1-D6FC-4f65-9D91-7224C49458BB}">
                  <c15:layout>
                    <c:manualLayout>
                      <c:w val="0.27214376599665024"/>
                      <c:h val="0.236875"/>
                    </c:manualLayout>
                  </c15:layout>
                </c:ext>
              </c:extLst>
            </c:dLbl>
            <c:dLbl>
              <c:idx val="3"/>
              <c:layout>
                <c:manualLayout>
                  <c:x val="0.10309989373654035"/>
                  <c:y val="0.17825807086660783"/>
                </c:manualLayout>
              </c:layout>
              <c:showLegendKey val="0"/>
              <c:showVal val="0"/>
              <c:showCatName val="1"/>
              <c:showSerName val="0"/>
              <c:showPercent val="1"/>
              <c:showBubbleSize val="0"/>
              <c:separator>
</c:separator>
              <c:extLst>
                <c:ext xmlns:c15="http://schemas.microsoft.com/office/drawing/2012/chart" uri="{CE6537A1-D6FC-4f65-9D91-7224C49458BB}">
                  <c15:layout>
                    <c:manualLayout>
                      <c:w val="0.3870280554860614"/>
                      <c:h val="0.18000008794649336"/>
                    </c:manualLayout>
                  </c15:layout>
                </c:ext>
              </c:extLst>
            </c:dLbl>
            <c:dLbl>
              <c:idx val="4"/>
              <c:layout>
                <c:manualLayout>
                  <c:x val="-0.14860901199657067"/>
                  <c:y val="2.8768208661417324E-2"/>
                </c:manualLayout>
              </c:layout>
              <c:showLegendKey val="0"/>
              <c:showVal val="0"/>
              <c:showCatName val="1"/>
              <c:showSerName val="0"/>
              <c:showPercent val="1"/>
              <c:showBubbleSize val="0"/>
              <c:separator>
</c:separator>
              <c:extLst>
                <c:ext xmlns:c15="http://schemas.microsoft.com/office/drawing/2012/chart" uri="{CE6537A1-D6FC-4f65-9D91-7224C49458BB}"/>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ＭＳ Ｐゴシック" panose="020B0600070205080204" pitchFamily="50" charset="-128"/>
                    <a:ea typeface="ＭＳ Ｐゴシック" panose="020B0600070205080204" pitchFamily="50" charset="-128"/>
                    <a:cs typeface="+mn-cs"/>
                  </a:defRPr>
                </a:pPr>
                <a:endParaRPr lang="ja-JP"/>
              </a:p>
            </c:txPr>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都道府県立図書館</c:v>
                </c:pt>
                <c:pt idx="1">
                  <c:v>政令指定都市立図書館</c:v>
                </c:pt>
                <c:pt idx="2">
                  <c:v>市区町村立図書館</c:v>
                </c:pt>
                <c:pt idx="3">
                  <c:v>大学図書館</c:v>
                </c:pt>
                <c:pt idx="4">
                  <c:v>その他</c:v>
                </c:pt>
              </c:strCache>
            </c:strRef>
          </c:cat>
          <c:val>
            <c:numRef>
              <c:f>Sheet1!$B$2:$B$6</c:f>
              <c:numCache>
                <c:formatCode>General</c:formatCode>
                <c:ptCount val="5"/>
                <c:pt idx="0">
                  <c:v>30283</c:v>
                </c:pt>
                <c:pt idx="1">
                  <c:v>8336</c:v>
                </c:pt>
                <c:pt idx="2">
                  <c:v>7834</c:v>
                </c:pt>
                <c:pt idx="3">
                  <c:v>8285</c:v>
                </c:pt>
                <c:pt idx="4">
                  <c:v>1751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r>
              <a:rPr lang="ja-JP" altLang="en-US" sz="1800" dirty="0"/>
              <a:t>複写</a:t>
            </a:r>
          </a:p>
        </c:rich>
      </c:tx>
      <c:overlay val="0"/>
      <c:spPr>
        <a:noFill/>
        <a:ln>
          <a:noFill/>
        </a:ln>
        <a:effectLst/>
      </c:spPr>
    </c:title>
    <c:autoTitleDeleted val="0"/>
    <c:plotArea>
      <c:layout/>
      <c:pieChart>
        <c:varyColors val="1"/>
        <c:ser>
          <c:idx val="0"/>
          <c:order val="0"/>
          <c:tx>
            <c:strRef>
              <c:f>Sheet1!$B$1</c:f>
              <c:strCache>
                <c:ptCount val="1"/>
                <c:pt idx="0">
                  <c:v>複写</c:v>
                </c:pt>
              </c:strCache>
            </c:strRef>
          </c:tx>
          <c:dPt>
            <c:idx val="0"/>
            <c:bubble3D val="0"/>
            <c:spPr>
              <a:solidFill>
                <a:schemeClr val="accent1">
                  <a:shade val="53000"/>
                </a:schemeClr>
              </a:solidFill>
              <a:ln w="19050">
                <a:solidFill>
                  <a:schemeClr val="lt1"/>
                </a:solidFill>
              </a:ln>
              <a:effectLst/>
            </c:spPr>
          </c:dPt>
          <c:dPt>
            <c:idx val="1"/>
            <c:bubble3D val="0"/>
            <c:spPr>
              <a:solidFill>
                <a:schemeClr val="accent1">
                  <a:shade val="76000"/>
                </a:schemeClr>
              </a:solidFill>
              <a:ln w="19050">
                <a:solidFill>
                  <a:schemeClr val="lt1"/>
                </a:solidFill>
              </a:ln>
              <a:effectLst/>
            </c:spPr>
          </c:dPt>
          <c:dPt>
            <c:idx val="2"/>
            <c:bubble3D val="0"/>
            <c:spPr>
              <a:solidFill>
                <a:schemeClr val="accent1"/>
              </a:solidFill>
              <a:ln w="19050">
                <a:solidFill>
                  <a:schemeClr val="lt1"/>
                </a:solidFill>
              </a:ln>
              <a:effectLst/>
            </c:spPr>
          </c:dPt>
          <c:dPt>
            <c:idx val="3"/>
            <c:bubble3D val="0"/>
            <c:spPr>
              <a:solidFill>
                <a:schemeClr val="accent6">
                  <a:lumMod val="60000"/>
                  <a:lumOff val="40000"/>
                </a:schemeClr>
              </a:solidFill>
              <a:ln w="19050">
                <a:solidFill>
                  <a:schemeClr val="lt1"/>
                </a:solidFill>
              </a:ln>
              <a:effectLst/>
            </c:spPr>
          </c:dPt>
          <c:dPt>
            <c:idx val="4"/>
            <c:bubble3D val="0"/>
            <c:spPr>
              <a:solidFill>
                <a:schemeClr val="accent1">
                  <a:tint val="54000"/>
                </a:schemeClr>
              </a:solidFill>
              <a:ln w="19050">
                <a:solidFill>
                  <a:schemeClr val="lt1"/>
                </a:solidFill>
              </a:ln>
              <a:effectLst/>
            </c:spPr>
          </c:dPt>
          <c:dLbls>
            <c:dLbl>
              <c:idx val="0"/>
              <c:layout>
                <c:manualLayout>
                  <c:x val="-0.17036341870821065"/>
                  <c:y val="6.704281496062986E-2"/>
                </c:manualLayout>
              </c:layout>
              <c:numFmt formatCode="0%"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solidFill>
                      <a:latin typeface="ＭＳ Ｐゴシック" panose="020B0600070205080204" pitchFamily="50" charset="-128"/>
                      <a:ea typeface="ＭＳ Ｐゴシック" panose="020B0600070205080204" pitchFamily="50" charset="-128"/>
                      <a:cs typeface="+mn-cs"/>
                    </a:defRPr>
                  </a:pPr>
                  <a:endParaRPr lang="ja-JP"/>
                </a:p>
              </c:txPr>
              <c:showLegendKey val="0"/>
              <c:showVal val="0"/>
              <c:showCatName val="1"/>
              <c:showSerName val="0"/>
              <c:showPercent val="1"/>
              <c:showBubbleSize val="0"/>
              <c:separator>
</c:separator>
              <c:extLst>
                <c:ext xmlns:c15="http://schemas.microsoft.com/office/drawing/2012/chart" uri="{CE6537A1-D6FC-4f65-9D91-7224C49458BB}">
                  <c15:layout>
                    <c:manualLayout>
                      <c:w val="0.28706236052333495"/>
                      <c:h val="0.22890625000000001"/>
                    </c:manualLayout>
                  </c15:layout>
                </c:ext>
              </c:extLst>
            </c:dLbl>
            <c:dLbl>
              <c:idx val="1"/>
              <c:layout>
                <c:manualLayout>
                  <c:x val="9.2797704853299717E-2"/>
                  <c:y val="-2.8124930534100343E-2"/>
                </c:manualLayout>
              </c:layout>
              <c:numFmt formatCode="0%"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solidFill>
                      <a:latin typeface="ＭＳ Ｐゴシック" panose="020B0600070205080204" pitchFamily="50" charset="-128"/>
                      <a:ea typeface="ＭＳ Ｐゴシック" panose="020B0600070205080204" pitchFamily="50" charset="-128"/>
                      <a:cs typeface="+mn-cs"/>
                    </a:defRPr>
                  </a:pPr>
                  <a:endParaRPr lang="ja-JP"/>
                </a:p>
              </c:txPr>
              <c:showLegendKey val="0"/>
              <c:showVal val="0"/>
              <c:showCatName val="1"/>
              <c:showSerName val="0"/>
              <c:showPercent val="1"/>
              <c:showBubbleSize val="0"/>
              <c:separator>
</c:separator>
              <c:extLst>
                <c:ext xmlns:c15="http://schemas.microsoft.com/office/drawing/2012/chart" uri="{CE6537A1-D6FC-4f65-9D91-7224C49458BB}">
                  <c15:layout>
                    <c:manualLayout>
                      <c:w val="0.33040431560857858"/>
                      <c:h val="0.22890638893179932"/>
                    </c:manualLayout>
                  </c15:layout>
                </c:ext>
              </c:extLst>
            </c:dLbl>
            <c:dLbl>
              <c:idx val="2"/>
              <c:layout>
                <c:manualLayout>
                  <c:x val="1.3658041667583609E-2"/>
                  <c:y val="-0.10771890688606255"/>
                </c:manualLayout>
              </c:layout>
              <c:numFmt formatCode="0%"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solidFill>
                      <a:latin typeface="ＭＳ Ｐゴシック" panose="020B0600070205080204" pitchFamily="50" charset="-128"/>
                      <a:ea typeface="ＭＳ Ｐゴシック" panose="020B0600070205080204" pitchFamily="50" charset="-128"/>
                      <a:cs typeface="+mn-cs"/>
                    </a:defRPr>
                  </a:pPr>
                  <a:endParaRPr lang="ja-JP"/>
                </a:p>
              </c:txPr>
              <c:showLegendKey val="0"/>
              <c:showVal val="0"/>
              <c:showCatName val="1"/>
              <c:showSerName val="0"/>
              <c:showPercent val="1"/>
              <c:showBubbleSize val="0"/>
              <c:separator>
</c:separator>
              <c:extLst>
                <c:ext xmlns:c15="http://schemas.microsoft.com/office/drawing/2012/chart" uri="{CE6537A1-D6FC-4f65-9D91-7224C49458BB}">
                  <c15:layout>
                    <c:manualLayout>
                      <c:w val="0.32623606690179868"/>
                      <c:h val="0.23389838312370984"/>
                    </c:manualLayout>
                  </c15:layout>
                </c:ext>
              </c:extLst>
            </c:dLbl>
            <c:dLbl>
              <c:idx val="3"/>
              <c:layout>
                <c:manualLayout>
                  <c:x val="9.1393637017106788E-2"/>
                  <c:y val="0.1302609904404321"/>
                </c:manualLayout>
              </c:layout>
              <c:numFmt formatCode="0%"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solidFill>
                      <a:latin typeface="ＭＳ Ｐゴシック" panose="020B0600070205080204" pitchFamily="50" charset="-128"/>
                      <a:ea typeface="ＭＳ Ｐゴシック" panose="020B0600070205080204" pitchFamily="50" charset="-128"/>
                      <a:cs typeface="+mn-cs"/>
                    </a:defRPr>
                  </a:pPr>
                  <a:endParaRPr lang="ja-JP"/>
                </a:p>
              </c:txPr>
              <c:showLegendKey val="0"/>
              <c:showVal val="0"/>
              <c:showCatName val="1"/>
              <c:showSerName val="0"/>
              <c:showPercent val="1"/>
              <c:showBubbleSize val="0"/>
              <c:separator>
</c:separator>
              <c:extLst>
                <c:ext xmlns:c15="http://schemas.microsoft.com/office/drawing/2012/chart" uri="{CE6537A1-D6FC-4f65-9D91-7224C49458BB}">
                  <c15:layout>
                    <c:manualLayout>
                      <c:w val="0.37002528799405371"/>
                      <c:h val="0.1960673949243944"/>
                    </c:manualLayout>
                  </c15:layout>
                </c:ext>
              </c:extLst>
            </c:dLbl>
            <c:dLbl>
              <c:idx val="4"/>
              <c:layout>
                <c:manualLayout>
                  <c:x val="-4.6578116987075688E-2"/>
                  <c:y val="2.7610437710228405E-2"/>
                </c:manualLayout>
              </c:layout>
              <c:showLegendKey val="0"/>
              <c:showVal val="0"/>
              <c:showCatName val="1"/>
              <c:showSerName val="0"/>
              <c:showPercent val="1"/>
              <c:showBubbleSize val="0"/>
              <c:separator>
</c:separator>
              <c:extLst>
                <c:ext xmlns:c15="http://schemas.microsoft.com/office/drawing/2012/chart" uri="{CE6537A1-D6FC-4f65-9D91-7224C49458BB}"/>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ＭＳ Ｐゴシック" panose="020B0600070205080204" pitchFamily="50" charset="-128"/>
                    <a:ea typeface="ＭＳ Ｐゴシック" panose="020B0600070205080204" pitchFamily="50" charset="-128"/>
                    <a:cs typeface="+mn-cs"/>
                  </a:defRPr>
                </a:pPr>
                <a:endParaRPr lang="ja-JP"/>
              </a:p>
            </c:txPr>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都道府県立図書館</c:v>
                </c:pt>
                <c:pt idx="1">
                  <c:v>政令指定都市立図書館</c:v>
                </c:pt>
                <c:pt idx="2">
                  <c:v>市区町村立図書館</c:v>
                </c:pt>
                <c:pt idx="3">
                  <c:v>大学図書館</c:v>
                </c:pt>
                <c:pt idx="4">
                  <c:v>その他</c:v>
                </c:pt>
              </c:strCache>
            </c:strRef>
          </c:cat>
          <c:val>
            <c:numRef>
              <c:f>Sheet1!$B$2:$B$6</c:f>
              <c:numCache>
                <c:formatCode>General</c:formatCode>
                <c:ptCount val="5"/>
                <c:pt idx="0">
                  <c:v>11363</c:v>
                </c:pt>
                <c:pt idx="1">
                  <c:v>2748</c:v>
                </c:pt>
                <c:pt idx="2">
                  <c:v>3672</c:v>
                </c:pt>
                <c:pt idx="3">
                  <c:v>5550</c:v>
                </c:pt>
                <c:pt idx="4">
                  <c:v>1608</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sz="1800" dirty="0" smtClean="0">
                <a:solidFill>
                  <a:schemeClr val="tx1"/>
                </a:solidFill>
              </a:rPr>
              <a:t>閲覧</a:t>
            </a:r>
            <a:endParaRPr lang="ja-JP" altLang="en-US" sz="1800" dirty="0">
              <a:solidFill>
                <a:schemeClr val="tx1"/>
              </a:solidFill>
            </a:endParaRPr>
          </a:p>
        </c:rich>
      </c:tx>
      <c:layout>
        <c:manualLayout>
          <c:xMode val="edge"/>
          <c:yMode val="edge"/>
          <c:x val="0.41179277682888726"/>
          <c:y val="0.16111482018922887"/>
        </c:manualLayout>
      </c:layout>
      <c:overlay val="0"/>
      <c:spPr>
        <a:noFill/>
        <a:ln>
          <a:noFill/>
        </a:ln>
        <a:effectLst/>
      </c:spPr>
    </c:title>
    <c:autoTitleDeleted val="0"/>
    <c:plotArea>
      <c:layout>
        <c:manualLayout>
          <c:layoutTarget val="inner"/>
          <c:xMode val="edge"/>
          <c:yMode val="edge"/>
          <c:x val="8.6520461600436013E-2"/>
          <c:y val="0.36395063052777371"/>
          <c:w val="0.83072083599914692"/>
          <c:h val="0.53725219003760372"/>
        </c:manualLayout>
      </c:layout>
      <c:pieChart>
        <c:varyColors val="1"/>
        <c:ser>
          <c:idx val="0"/>
          <c:order val="0"/>
          <c:tx>
            <c:strRef>
              <c:f>Sheet1!$B$1</c:f>
              <c:strCache>
                <c:ptCount val="1"/>
                <c:pt idx="0">
                  <c:v>閲覧数</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Lbls>
            <c:dLbl>
              <c:idx val="0"/>
              <c:layout>
                <c:manualLayout>
                  <c:x val="-0.19545375109594559"/>
                  <c:y val="7.700714336341502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Lst>
            </c:dLbl>
            <c:dLbl>
              <c:idx val="2"/>
              <c:layout>
                <c:manualLayout>
                  <c:x val="-8.5511043623522326E-2"/>
                  <c:y val="8.3332781106391418E-2"/>
                </c:manualLayout>
              </c:layout>
              <c:spPr>
                <a:noFill/>
                <a:ln>
                  <a:noFill/>
                </a:ln>
                <a:effectLst>
                  <a:outerShdw blurRad="50800" dist="50800" sx="1000" sy="1000" algn="ctr" rotWithShape="0">
                    <a:srgbClr val="000000"/>
                  </a:outerShdw>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solidFill>
                      <a:latin typeface="+mn-lt"/>
                      <a:ea typeface="+mn-ea"/>
                      <a:cs typeface="+mn-cs"/>
                    </a:defRPr>
                  </a:pPr>
                  <a:endParaRPr lang="ja-JP"/>
                </a:p>
              </c:txPr>
              <c:dLblPos val="bestFit"/>
              <c:showLegendKey val="0"/>
              <c:showVal val="0"/>
              <c:showCatName val="1"/>
              <c:showSerName val="0"/>
              <c:showPercent val="1"/>
              <c:showBubbleSize val="0"/>
              <c:separator>
</c:separator>
              <c:extLst>
                <c:ext xmlns:c15="http://schemas.microsoft.com/office/drawing/2012/chart" uri="{CE6537A1-D6FC-4f65-9D91-7224C49458BB}">
                  <c15:spPr xmlns:c15="http://schemas.microsoft.com/office/drawing/2012/chart">
                    <a:prstGeom prst="rect">
                      <a:avLst/>
                    </a:prstGeom>
                  </c15:spPr>
                  <c15:layout>
                    <c:manualLayout>
                      <c:w val="0.22422684962798312"/>
                      <c:h val="0.1852373046267502"/>
                    </c:manualLayout>
                  </c15:layout>
                </c:ext>
              </c:extLst>
            </c:dLbl>
            <c:dLbl>
              <c:idx val="3"/>
              <c:layout>
                <c:manualLayout>
                  <c:x val="6.9714581528434738E-2"/>
                  <c:y val="6.3643208381732083E-2"/>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solidFill>
                      <a:latin typeface="+mn-lt"/>
                      <a:ea typeface="+mn-ea"/>
                      <a:cs typeface="+mn-cs"/>
                    </a:defRPr>
                  </a:pPr>
                  <a:endParaRPr lang="ja-JP"/>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30470249520153553"/>
                      <c:h val="0.15499642736048028"/>
                    </c:manualLayout>
                  </c15:layout>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ja-JP"/>
              </a:p>
            </c:txPr>
            <c:dLblPos val="bestFit"/>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prstDash val="solid"/>
                  <a:round/>
                </a:ln>
                <a:effectLst/>
              </c:spPr>
            </c:leaderLines>
            <c:extLst>
              <c:ext xmlns:c15="http://schemas.microsoft.com/office/drawing/2012/chart" uri="{CE6537A1-D6FC-4f65-9D91-7224C49458BB}"/>
            </c:extLst>
          </c:dLbls>
          <c:cat>
            <c:strRef>
              <c:f>Sheet1!$A$2:$A$5</c:f>
              <c:strCache>
                <c:ptCount val="4"/>
                <c:pt idx="0">
                  <c:v>図書</c:v>
                </c:pt>
                <c:pt idx="1">
                  <c:v>雑誌</c:v>
                </c:pt>
                <c:pt idx="2">
                  <c:v>博士論文</c:v>
                </c:pt>
                <c:pt idx="3">
                  <c:v>古典籍</c:v>
                </c:pt>
              </c:strCache>
            </c:strRef>
          </c:cat>
          <c:val>
            <c:numRef>
              <c:f>Sheet1!$B$2:$B$5</c:f>
              <c:numCache>
                <c:formatCode>General</c:formatCode>
                <c:ptCount val="4"/>
                <c:pt idx="0">
                  <c:v>24492</c:v>
                </c:pt>
                <c:pt idx="1">
                  <c:v>30805</c:v>
                </c:pt>
                <c:pt idx="2">
                  <c:v>717</c:v>
                </c:pt>
                <c:pt idx="3">
                  <c:v>475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w="6350" cap="flat" cmpd="sng" algn="ctr">
      <a:noFill/>
      <a:prstDash val="solid"/>
    </a:ln>
    <a:effectLst/>
  </c:spPr>
  <c:txPr>
    <a:bodyPr/>
    <a:lstStyle/>
    <a:p>
      <a:pPr>
        <a:defRPr/>
      </a:pPr>
      <a:endParaRPr lang="ja-JP"/>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sz="1800" dirty="0" smtClean="0">
                <a:solidFill>
                  <a:schemeClr val="tx1"/>
                </a:solidFill>
              </a:rPr>
              <a:t>複写</a:t>
            </a:r>
            <a:endParaRPr lang="ja-JP" sz="1800" dirty="0">
              <a:solidFill>
                <a:schemeClr val="tx1"/>
              </a:solidFill>
            </a:endParaRPr>
          </a:p>
        </c:rich>
      </c:tx>
      <c:layout>
        <c:manualLayout>
          <c:xMode val="edge"/>
          <c:yMode val="edge"/>
          <c:x val="0.42616797415194019"/>
          <c:y val="0.1573000919243415"/>
        </c:manualLayout>
      </c:layout>
      <c:overlay val="0"/>
      <c:spPr>
        <a:noFill/>
        <a:ln>
          <a:noFill/>
        </a:ln>
        <a:effectLst/>
      </c:spPr>
    </c:title>
    <c:autoTitleDeleted val="0"/>
    <c:plotArea>
      <c:layout>
        <c:manualLayout>
          <c:layoutTarget val="inner"/>
          <c:xMode val="edge"/>
          <c:yMode val="edge"/>
          <c:x val="0.10909101680054975"/>
          <c:y val="0.36151778753043451"/>
          <c:w val="0.83072083599914692"/>
          <c:h val="0.53725219003760372"/>
        </c:manualLayout>
      </c:layout>
      <c:pieChart>
        <c:varyColors val="1"/>
        <c:ser>
          <c:idx val="0"/>
          <c:order val="0"/>
          <c:tx>
            <c:strRef>
              <c:f>Sheet1!$B$1</c:f>
              <c:strCache>
                <c:ptCount val="1"/>
                <c:pt idx="0">
                  <c:v>閲覧数</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dLbl>
              <c:idx val="0"/>
              <c:layout>
                <c:manualLayout>
                  <c:x val="-0.18172341751669496"/>
                  <c:y val="-3.4000210733548565E-3"/>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Lst>
            </c:dLbl>
            <c:dLbl>
              <c:idx val="1"/>
              <c:layout>
                <c:manualLayout>
                  <c:x val="0.21112873510106395"/>
                  <c:y val="-7.9590362876731484E-3"/>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Lst>
            </c:dLbl>
            <c:dLbl>
              <c:idx val="2"/>
              <c:layout>
                <c:manualLayout>
                  <c:x val="-0.13115113961205169"/>
                  <c:y val="8.4800470681806975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6708490320134592"/>
                      <c:h val="0.19878760131258585"/>
                    </c:manualLayout>
                  </c15:layout>
                </c:ext>
              </c:extLst>
            </c:dLbl>
            <c:dLbl>
              <c:idx val="3"/>
              <c:layout>
                <c:manualLayout>
                  <c:x val="7.4571943146450215E-2"/>
                  <c:y val="5.4082702914778132E-2"/>
                </c:manualLayout>
              </c:layout>
              <c:numFmt formatCode="0.0%"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solidFill>
                      <a:latin typeface="+mn-lt"/>
                      <a:ea typeface="+mn-ea"/>
                      <a:cs typeface="+mn-cs"/>
                    </a:defRPr>
                  </a:pPr>
                  <a:endParaRPr lang="ja-JP"/>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4731948370776916"/>
                      <c:h val="0.16716077740088855"/>
                    </c:manualLayout>
                  </c15:layout>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ja-JP"/>
              </a:p>
            </c:txPr>
            <c:dLblPos val="bestFit"/>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図書</c:v>
                </c:pt>
                <c:pt idx="1">
                  <c:v>雑誌</c:v>
                </c:pt>
                <c:pt idx="2">
                  <c:v>博士論文</c:v>
                </c:pt>
                <c:pt idx="3">
                  <c:v>古典籍</c:v>
                </c:pt>
              </c:strCache>
            </c:strRef>
          </c:cat>
          <c:val>
            <c:numRef>
              <c:f>Sheet1!$B$2:$B$5</c:f>
              <c:numCache>
                <c:formatCode>General</c:formatCode>
                <c:ptCount val="4"/>
                <c:pt idx="0">
                  <c:v>12367</c:v>
                </c:pt>
                <c:pt idx="1">
                  <c:v>11923</c:v>
                </c:pt>
                <c:pt idx="2">
                  <c:v>537</c:v>
                </c:pt>
                <c:pt idx="3">
                  <c:v>114</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2" tIns="49521" rIns="99042" bIns="49521"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2" tIns="49521" rIns="99042" bIns="49521" rtlCol="0"/>
          <a:lstStyle>
            <a:lvl1pPr algn="r">
              <a:defRPr sz="1300"/>
            </a:lvl1pPr>
          </a:lstStyle>
          <a:p>
            <a:fld id="{B377335C-6462-4247-BEFA-CD97B67177F9}" type="datetimeFigureOut">
              <a:rPr kumimoji="1" lang="ja-JP" altLang="en-US" smtClean="0"/>
              <a:t>2016/5/29</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2" tIns="49521" rIns="99042" bIns="49521" rtlCol="0" anchor="ctr"/>
          <a:lstStyle/>
          <a:p>
            <a:endParaRPr lang="ja-JP" altLang="en-US"/>
          </a:p>
        </p:txBody>
      </p:sp>
      <p:sp>
        <p:nvSpPr>
          <p:cNvPr id="5" name="ノート プレースホルダー 4"/>
          <p:cNvSpPr>
            <a:spLocks noGrp="1"/>
          </p:cNvSpPr>
          <p:nvPr>
            <p:ph type="body" sz="quarter" idx="3"/>
          </p:nvPr>
        </p:nvSpPr>
        <p:spPr>
          <a:xfrm>
            <a:off x="709930" y="4925408"/>
            <a:ext cx="5679440" cy="4029879"/>
          </a:xfrm>
          <a:prstGeom prst="rect">
            <a:avLst/>
          </a:prstGeom>
        </p:spPr>
        <p:txBody>
          <a:bodyPr vert="horz" lIns="99042" tIns="49521" rIns="99042" bIns="4952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9"/>
            <a:ext cx="3076363" cy="513507"/>
          </a:xfrm>
          <a:prstGeom prst="rect">
            <a:avLst/>
          </a:prstGeom>
        </p:spPr>
        <p:txBody>
          <a:bodyPr vert="horz" lIns="99042" tIns="49521" rIns="99042" bIns="4952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9"/>
            <a:ext cx="3076363" cy="513507"/>
          </a:xfrm>
          <a:prstGeom prst="rect">
            <a:avLst/>
          </a:prstGeom>
        </p:spPr>
        <p:txBody>
          <a:bodyPr vert="horz" lIns="99042" tIns="49521" rIns="99042" bIns="49521" rtlCol="0" anchor="b"/>
          <a:lstStyle>
            <a:lvl1pPr algn="r">
              <a:defRPr sz="13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ndl.go.jp/jp/aboutus/digitization/digitization_agreement02.pdf"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ja-JP" sz="1200" dirty="0" smtClean="0"/>
              <a:t>国会法第</a:t>
            </a:r>
            <a:r>
              <a:rPr lang="en-US" altLang="ja-JP" sz="1200" dirty="0" smtClean="0"/>
              <a:t>130</a:t>
            </a:r>
            <a:r>
              <a:rPr lang="ja-JP" altLang="ja-JP" sz="1200" dirty="0" smtClean="0"/>
              <a:t>条及び国立国会図書館法により国会に設置され、 図書及びその他の図書館資料を収集し、国会議貝の職務の遂行に資するとともに、行政及び司法の各部門、更に日本国民に対し図書館奉仕を提供することを目的とする図書館</a:t>
            </a:r>
            <a:endParaRPr lang="en-US" altLang="ja-JP" sz="1200" dirty="0" smtClean="0"/>
          </a:p>
        </p:txBody>
      </p:sp>
      <p:sp>
        <p:nvSpPr>
          <p:cNvPr id="4" name="ヘッダー プレースホルダ 3"/>
          <p:cNvSpPr>
            <a:spLocks noGrp="1"/>
          </p:cNvSpPr>
          <p:nvPr>
            <p:ph type="hdr" sz="quarter" idx="10"/>
          </p:nvPr>
        </p:nvSpPr>
        <p:spPr/>
        <p:txBody>
          <a:bodyPr/>
          <a:lstStyle/>
          <a:p>
            <a:pPr>
              <a:defRPr/>
            </a:pPr>
            <a:endParaRPr lang="en-US" altLang="ja-JP" dirty="0"/>
          </a:p>
        </p:txBody>
      </p:sp>
      <p:sp>
        <p:nvSpPr>
          <p:cNvPr id="5" name="フッター プレースホルダ 4"/>
          <p:cNvSpPr>
            <a:spLocks noGrp="1"/>
          </p:cNvSpPr>
          <p:nvPr>
            <p:ph type="ftr" sz="quarter" idx="11"/>
          </p:nvPr>
        </p:nvSpPr>
        <p:spPr/>
        <p:txBody>
          <a:bodyPr/>
          <a:lstStyle/>
          <a:p>
            <a:pPr>
              <a:defRPr/>
            </a:pPr>
            <a:endParaRPr lang="en-US" altLang="ja-JP" dirty="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
        <p:nvSpPr>
          <p:cNvPr id="7" name="日付プレースホルダ 6"/>
          <p:cNvSpPr>
            <a:spLocks noGrp="1"/>
          </p:cNvSpPr>
          <p:nvPr>
            <p:ph type="dt" idx="13"/>
          </p:nvPr>
        </p:nvSpPr>
        <p:spPr/>
        <p:txBody>
          <a:bodyPr/>
          <a:lstStyle/>
          <a:p>
            <a:fld id="{3706F7B6-DD3C-43FE-9C7D-15DF7C77C259}" type="datetime1">
              <a:rPr kumimoji="1" lang="ja-JP" altLang="en-US" smtClean="0"/>
              <a:t>2016/5/29</a:t>
            </a:fld>
            <a:endParaRPr kumimoji="1" lang="ja-JP" altLang="en-US" dirty="0"/>
          </a:p>
        </p:txBody>
      </p:sp>
    </p:spTree>
    <p:extLst>
      <p:ext uri="{BB962C8B-B14F-4D97-AF65-F5344CB8AC3E}">
        <p14:creationId xmlns:p14="http://schemas.microsoft.com/office/powerpoint/2010/main" val="1322573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a:latin typeface="ＭＳ ゴシック" panose="020B0609070205080204" pitchFamily="49" charset="-128"/>
                <a:ea typeface="ＭＳ ゴシック" panose="020B0609070205080204" pitchFamily="49" charset="-128"/>
                <a:cs typeface="Meiryo UI" panose="020B0604030504040204" pitchFamily="50" charset="-128"/>
              </a:rPr>
              <a:t>資料デジタル化経費総額：</a:t>
            </a:r>
            <a:r>
              <a:rPr lang="en-US" altLang="ja-JP" dirty="0">
                <a:latin typeface="ＭＳ ゴシック" panose="020B0609070205080204" pitchFamily="49" charset="-128"/>
                <a:ea typeface="ＭＳ ゴシック" panose="020B0609070205080204" pitchFamily="49" charset="-128"/>
                <a:cs typeface="Meiryo UI" panose="020B0604030504040204" pitchFamily="50" charset="-128"/>
              </a:rPr>
              <a:t>153</a:t>
            </a:r>
            <a:r>
              <a:rPr lang="ja-JP" altLang="en-US" dirty="0">
                <a:latin typeface="ＭＳ ゴシック" panose="020B0609070205080204" pitchFamily="49" charset="-128"/>
                <a:ea typeface="ＭＳ ゴシック" panose="020B0609070205080204" pitchFamily="49" charset="-128"/>
                <a:cs typeface="Meiryo UI" panose="020B0604030504040204" pitchFamily="50" charset="-128"/>
              </a:rPr>
              <a:t>億円</a:t>
            </a:r>
            <a:endParaRPr lang="ja-JP" altLang="en-US" dirty="0" smtClean="0"/>
          </a:p>
        </p:txBody>
      </p:sp>
      <p:sp>
        <p:nvSpPr>
          <p:cNvPr id="4" name="スライド番号プレースホル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81776" indent="-300683" eaLnBrk="0" hangingPunct="0">
              <a:defRPr kumimoji="1">
                <a:solidFill>
                  <a:schemeClr val="tx1"/>
                </a:solidFill>
                <a:latin typeface="Arial" panose="020B0604020202020204" pitchFamily="34" charset="0"/>
                <a:ea typeface="ＭＳ Ｐゴシック" panose="020B0600070205080204" pitchFamily="50" charset="-128"/>
              </a:defRPr>
            </a:lvl2pPr>
            <a:lvl3pPr marL="1202732" indent="-240545" eaLnBrk="0" hangingPunct="0">
              <a:defRPr kumimoji="1">
                <a:solidFill>
                  <a:schemeClr val="tx1"/>
                </a:solidFill>
                <a:latin typeface="Arial" panose="020B0604020202020204" pitchFamily="34" charset="0"/>
                <a:ea typeface="ＭＳ Ｐゴシック" panose="020B0600070205080204" pitchFamily="50" charset="-128"/>
              </a:defRPr>
            </a:lvl3pPr>
            <a:lvl4pPr marL="1683821" indent="-240545" eaLnBrk="0" hangingPunct="0">
              <a:defRPr kumimoji="1">
                <a:solidFill>
                  <a:schemeClr val="tx1"/>
                </a:solidFill>
                <a:latin typeface="Arial" panose="020B0604020202020204" pitchFamily="34" charset="0"/>
                <a:ea typeface="ＭＳ Ｐゴシック" panose="020B0600070205080204" pitchFamily="50" charset="-128"/>
              </a:defRPr>
            </a:lvl4pPr>
            <a:lvl5pPr marL="2164915" indent="-240545" eaLnBrk="0" hangingPunct="0">
              <a:defRPr kumimoji="1">
                <a:solidFill>
                  <a:schemeClr val="tx1"/>
                </a:solidFill>
                <a:latin typeface="Arial" panose="020B0604020202020204" pitchFamily="34" charset="0"/>
                <a:ea typeface="ＭＳ Ｐゴシック" panose="020B0600070205080204" pitchFamily="50" charset="-128"/>
              </a:defRPr>
            </a:lvl5pPr>
            <a:lvl6pPr marL="2646009" indent="-240545"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3127103" indent="-240545"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608194" indent="-240545"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4089287" indent="-240545"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151E4AB-22F0-485D-B0CD-7B6F0D7D9CBF}" type="slidenum">
              <a:rPr lang="en-US" altLang="ja-JP">
                <a:solidFill>
                  <a:prstClr val="black"/>
                </a:solidFill>
                <a:latin typeface="Calibri" panose="020F0502020204030204" pitchFamily="34" charset="0"/>
              </a:rPr>
              <a:pPr eaLnBrk="1" hangingPunct="1"/>
              <a:t>10</a:t>
            </a:fld>
            <a:endParaRPr lang="en-US" altLang="ja-JP">
              <a:solidFill>
                <a:prstClr val="black"/>
              </a:solidFill>
              <a:latin typeface="Calibri" panose="020F0502020204030204" pitchFamily="34" charset="0"/>
            </a:endParaRPr>
          </a:p>
        </p:txBody>
      </p:sp>
      <p:sp>
        <p:nvSpPr>
          <p:cNvPr id="2" name="日付プレースホルダー 1"/>
          <p:cNvSpPr>
            <a:spLocks noGrp="1"/>
          </p:cNvSpPr>
          <p:nvPr>
            <p:ph type="dt" idx="10"/>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477685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2146BF7-A6CD-4681-94EA-031ADDD2E42F}" type="slidenum">
              <a:rPr lang="ja-JP" altLang="en-US" smtClean="0">
                <a:solidFill>
                  <a:prstClr val="black"/>
                </a:solidFill>
              </a:rPr>
              <a:pPr/>
              <a:t>11</a:t>
            </a:fld>
            <a:endParaRPr lang="ja-JP" altLang="en-US">
              <a:solidFill>
                <a:prstClr val="black"/>
              </a:solidFill>
            </a:endParaRPr>
          </a:p>
        </p:txBody>
      </p:sp>
      <p:sp>
        <p:nvSpPr>
          <p:cNvPr id="5" name="日付プレースホルダー 4"/>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3822045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C9C10-23C4-4E22-9AB3-CA4643CB9647}" type="slidenum">
              <a:rPr lang="ja-JP" altLang="en-US" smtClean="0">
                <a:solidFill>
                  <a:prstClr val="black"/>
                </a:solidFill>
              </a:rPr>
              <a:pPr/>
              <a:t>12</a:t>
            </a:fld>
            <a:endParaRPr lang="ja-JP" altLang="en-US">
              <a:solidFill>
                <a:prstClr val="black"/>
              </a:solidFill>
            </a:endParaRPr>
          </a:p>
        </p:txBody>
      </p:sp>
      <p:sp>
        <p:nvSpPr>
          <p:cNvPr id="6" name="日付プレースホルダー 5"/>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71140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10000"/>
          </a:bodyPr>
          <a:lstStyle/>
          <a:p>
            <a:pPr marL="241190" indent="-241190" fontAlgn="t"/>
            <a:r>
              <a:rPr lang="ja-JP" altLang="en-US" b="1" dirty="0" smtClean="0"/>
              <a:t>デジタル化及びデジタル資料の収集の歩み</a:t>
            </a:r>
            <a:endParaRPr lang="en-US" altLang="ja-JP" b="1" dirty="0" smtClean="0"/>
          </a:p>
          <a:p>
            <a:pPr marL="241190" indent="-241190" fontAlgn="t"/>
            <a:r>
              <a:rPr lang="ja-JP" altLang="en-US" dirty="0" smtClean="0">
                <a:solidFill>
                  <a:srgbClr val="FF0000"/>
                </a:solidFill>
              </a:rPr>
              <a:t>電子情報として当館がデジタル化するものと、デジタル化されたものを集めるものと二通りある</a:t>
            </a:r>
            <a:endParaRPr lang="en-US" altLang="ja-JP" dirty="0" smtClean="0">
              <a:solidFill>
                <a:srgbClr val="FF0000"/>
              </a:solidFill>
            </a:endParaRPr>
          </a:p>
          <a:p>
            <a:pPr marL="241190" indent="-241190" fontAlgn="t"/>
            <a:endParaRPr lang="en-US" altLang="ja-JP" b="1" dirty="0" smtClean="0"/>
          </a:p>
          <a:p>
            <a:pPr marL="241190" indent="-241190" fontAlgn="t"/>
            <a:r>
              <a:rPr lang="ja-JP" altLang="en-US" b="1" dirty="0" smtClean="0"/>
              <a:t>デジタル化</a:t>
            </a:r>
          </a:p>
          <a:p>
            <a:pPr marL="241190" indent="-241190" fontAlgn="t">
              <a:buFont typeface="Arial" pitchFamily="34" charset="0"/>
              <a:buChar char="•"/>
            </a:pPr>
            <a:r>
              <a:rPr lang="ja-JP" altLang="en-US" dirty="0" smtClean="0">
                <a:solidFill>
                  <a:srgbClr val="FF0000"/>
                </a:solidFill>
              </a:rPr>
              <a:t>～平成</a:t>
            </a:r>
            <a:r>
              <a:rPr lang="en-US" dirty="0" smtClean="0">
                <a:solidFill>
                  <a:srgbClr val="FF0000"/>
                </a:solidFill>
              </a:rPr>
              <a:t>21</a:t>
            </a:r>
            <a:r>
              <a:rPr lang="ja-JP" altLang="en-US" dirty="0" smtClean="0">
                <a:solidFill>
                  <a:srgbClr val="FF0000"/>
                </a:solidFill>
              </a:rPr>
              <a:t>年</a:t>
            </a:r>
            <a:r>
              <a:rPr lang="ja-JP" altLang="en-US" dirty="0" smtClean="0"/>
              <a:t>（</a:t>
            </a:r>
            <a:r>
              <a:rPr lang="en-US" altLang="ja-JP" dirty="0" smtClean="0"/>
              <a:t>2009</a:t>
            </a:r>
            <a:r>
              <a:rPr lang="ja-JP" altLang="en-US" dirty="0" smtClean="0"/>
              <a:t>年）　</a:t>
            </a:r>
            <a:r>
              <a:rPr lang="ja-JP" altLang="en-US" dirty="0" smtClean="0">
                <a:solidFill>
                  <a:srgbClr val="FF0000"/>
                </a:solidFill>
              </a:rPr>
              <a:t>著作権処理を行い</a:t>
            </a:r>
            <a:r>
              <a:rPr lang="ja-JP" altLang="en-US" dirty="0" smtClean="0"/>
              <a:t>、デジタル化、インターネット提供</a:t>
            </a:r>
            <a:endParaRPr lang="en-US" altLang="ja-JP" dirty="0" smtClean="0"/>
          </a:p>
          <a:p>
            <a:pPr marL="723459" lvl="1" indent="-241190" fontAlgn="t">
              <a:buFont typeface="Arial" pitchFamily="34" charset="0"/>
              <a:buChar char="•"/>
            </a:pPr>
            <a:r>
              <a:rPr lang="ja-JP" altLang="en-US" dirty="0" smtClean="0"/>
              <a:t>没年後</a:t>
            </a:r>
            <a:r>
              <a:rPr lang="en-US" altLang="ja-JP" dirty="0" smtClean="0"/>
              <a:t>50</a:t>
            </a:r>
            <a:r>
              <a:rPr lang="ja-JP" altLang="en-US" dirty="0" smtClean="0"/>
              <a:t>年が経過していることを調査、確認できない場合は文化庁裁定による（ 明治期図書の</a:t>
            </a:r>
            <a:r>
              <a:rPr lang="en-US" altLang="ja-JP" dirty="0" smtClean="0"/>
              <a:t>7</a:t>
            </a:r>
            <a:r>
              <a:rPr lang="ja-JP" altLang="en-US" dirty="0" smtClean="0"/>
              <a:t>割が文化庁長官裁定制度による）</a:t>
            </a:r>
          </a:p>
          <a:p>
            <a:pPr marL="241190" indent="-241190" fontAlgn="t">
              <a:buFont typeface="Arial" pitchFamily="34" charset="0"/>
              <a:buChar char="•"/>
            </a:pPr>
            <a:r>
              <a:rPr lang="ja-JP" altLang="en-US" dirty="0" smtClean="0">
                <a:solidFill>
                  <a:srgbClr val="FF0000"/>
                </a:solidFill>
              </a:rPr>
              <a:t>平成</a:t>
            </a:r>
            <a:r>
              <a:rPr lang="en-US" dirty="0" smtClean="0">
                <a:solidFill>
                  <a:srgbClr val="FF0000"/>
                </a:solidFill>
              </a:rPr>
              <a:t>22</a:t>
            </a:r>
            <a:r>
              <a:rPr lang="ja-JP" altLang="en-US" dirty="0" smtClean="0">
                <a:solidFill>
                  <a:srgbClr val="FF0000"/>
                </a:solidFill>
              </a:rPr>
              <a:t>年</a:t>
            </a:r>
            <a:r>
              <a:rPr lang="en-US" dirty="0" smtClean="0">
                <a:solidFill>
                  <a:srgbClr val="FF0000"/>
                </a:solidFill>
              </a:rPr>
              <a:t>1</a:t>
            </a:r>
            <a:r>
              <a:rPr lang="ja-JP" altLang="en-US" dirty="0" smtClean="0">
                <a:solidFill>
                  <a:srgbClr val="FF0000"/>
                </a:solidFill>
              </a:rPr>
              <a:t>月</a:t>
            </a:r>
            <a:r>
              <a:rPr lang="ja-JP" altLang="en-US" dirty="0" smtClean="0"/>
              <a:t>（改正著作権法施行）　</a:t>
            </a:r>
            <a:r>
              <a:rPr lang="ja-JP" altLang="en-US" dirty="0" smtClean="0">
                <a:solidFill>
                  <a:srgbClr val="FF0000"/>
                </a:solidFill>
              </a:rPr>
              <a:t> 「保存のため」の資料デジタル化が可能に</a:t>
            </a:r>
            <a:endParaRPr lang="en-US" altLang="ja-JP" dirty="0" smtClean="0">
              <a:solidFill>
                <a:srgbClr val="FF0000"/>
              </a:solidFill>
            </a:endParaRPr>
          </a:p>
          <a:p>
            <a:pPr marL="723554" lvl="1" indent="-241190" fontAlgn="t">
              <a:buFont typeface="Arial" pitchFamily="34" charset="0"/>
              <a:buChar char="•"/>
            </a:pPr>
            <a:r>
              <a:rPr kumimoji="1" lang="ja-JP" altLang="en-US" b="0" i="0" u="none" strike="noStrike" kern="1200" dirty="0" smtClean="0">
                <a:solidFill>
                  <a:schemeClr val="tx1"/>
                </a:solidFill>
                <a:latin typeface="+mn-lt"/>
                <a:ea typeface="+mn-ea"/>
                <a:cs typeface="+mn-cs"/>
              </a:rPr>
              <a:t>原資料保存のため、著作権者の許諾なく、図書館資料をデジタル化し、原資料に代えて館内提供（</a:t>
            </a:r>
            <a:r>
              <a:rPr lang="ja-JP" altLang="en-US" dirty="0" smtClean="0"/>
              <a:t>著作権法第</a:t>
            </a:r>
            <a:r>
              <a:rPr lang="en-US" altLang="ja-JP" dirty="0" smtClean="0"/>
              <a:t>31</a:t>
            </a:r>
            <a:r>
              <a:rPr lang="ja-JP" altLang="en-US" dirty="0" smtClean="0"/>
              <a:t>条第</a:t>
            </a:r>
            <a:r>
              <a:rPr lang="en-US" altLang="ja-JP" dirty="0" smtClean="0"/>
              <a:t>2</a:t>
            </a:r>
            <a:r>
              <a:rPr lang="ja-JP" altLang="en-US" dirty="0" smtClean="0"/>
              <a:t>項の新設</a:t>
            </a:r>
            <a:r>
              <a:rPr kumimoji="1" lang="ja-JP" altLang="en-US" b="0" i="0" u="none" strike="noStrike" kern="1200" dirty="0" smtClean="0">
                <a:solidFill>
                  <a:schemeClr val="tx1"/>
                </a:solidFill>
                <a:latin typeface="+mn-lt"/>
                <a:ea typeface="+mn-ea"/>
                <a:cs typeface="+mn-cs"/>
              </a:rPr>
              <a:t>）</a:t>
            </a:r>
          </a:p>
          <a:p>
            <a:pPr marL="241190" indent="-241190" fontAlgn="t">
              <a:buFont typeface="Arial" pitchFamily="34" charset="0"/>
              <a:buChar char="•"/>
            </a:pPr>
            <a:r>
              <a:rPr lang="ja-JP" altLang="en-US" dirty="0" smtClean="0"/>
              <a:t>平成</a:t>
            </a:r>
            <a:r>
              <a:rPr lang="en-US" dirty="0" smtClean="0"/>
              <a:t>25</a:t>
            </a:r>
            <a:r>
              <a:rPr lang="ja-JP" altLang="en-US" dirty="0" smtClean="0"/>
              <a:t>年</a:t>
            </a:r>
            <a:r>
              <a:rPr lang="en-US" dirty="0" smtClean="0"/>
              <a:t>1</a:t>
            </a:r>
            <a:r>
              <a:rPr lang="ja-JP" altLang="en-US" dirty="0" smtClean="0"/>
              <a:t>月（改正著作権法施行） （著作権法第</a:t>
            </a:r>
            <a:r>
              <a:rPr lang="en-US" altLang="ja-JP" dirty="0" smtClean="0"/>
              <a:t>31</a:t>
            </a:r>
            <a:r>
              <a:rPr lang="ja-JP" altLang="en-US" dirty="0" smtClean="0"/>
              <a:t>条第</a:t>
            </a:r>
            <a:r>
              <a:rPr lang="en-US" altLang="ja-JP" dirty="0" smtClean="0"/>
              <a:t>3</a:t>
            </a:r>
            <a:r>
              <a:rPr lang="ja-JP" altLang="en-US" dirty="0" smtClean="0"/>
              <a:t>項の新設）</a:t>
            </a:r>
            <a:endParaRPr lang="en-US" dirty="0" smtClean="0"/>
          </a:p>
          <a:p>
            <a:pPr marL="241190" indent="-241190" fontAlgn="t">
              <a:buFont typeface="Arial" pitchFamily="34" charset="0"/>
              <a:buChar char="•"/>
            </a:pPr>
            <a:r>
              <a:rPr lang="ja-JP" altLang="en-US" dirty="0" smtClean="0">
                <a:solidFill>
                  <a:srgbClr val="FF0000"/>
                </a:solidFill>
              </a:rPr>
              <a:t>平成</a:t>
            </a:r>
            <a:r>
              <a:rPr lang="en-US" dirty="0" smtClean="0">
                <a:solidFill>
                  <a:srgbClr val="FF0000"/>
                </a:solidFill>
              </a:rPr>
              <a:t>26</a:t>
            </a:r>
            <a:r>
              <a:rPr lang="ja-JP" altLang="en-US" dirty="0" smtClean="0">
                <a:solidFill>
                  <a:srgbClr val="FF0000"/>
                </a:solidFill>
              </a:rPr>
              <a:t>年</a:t>
            </a:r>
            <a:r>
              <a:rPr lang="en-US" dirty="0" smtClean="0">
                <a:solidFill>
                  <a:srgbClr val="FF0000"/>
                </a:solidFill>
              </a:rPr>
              <a:t>1</a:t>
            </a:r>
            <a:r>
              <a:rPr lang="ja-JP" altLang="en-US" dirty="0" smtClean="0">
                <a:solidFill>
                  <a:srgbClr val="FF0000"/>
                </a:solidFill>
              </a:rPr>
              <a:t>月</a:t>
            </a:r>
            <a:r>
              <a:rPr lang="ja-JP" altLang="en-US" dirty="0" smtClean="0"/>
              <a:t>（正式運用予定）　</a:t>
            </a:r>
            <a:r>
              <a:rPr lang="ja-JP" altLang="en-US" dirty="0" smtClean="0">
                <a:solidFill>
                  <a:srgbClr val="FF0000"/>
                </a:solidFill>
              </a:rPr>
              <a:t>公共図書館等への送信が可能に</a:t>
            </a:r>
            <a:endParaRPr lang="en-US" altLang="ja-JP" dirty="0" smtClean="0">
              <a:solidFill>
                <a:srgbClr val="FF0000"/>
              </a:solidFill>
            </a:endParaRPr>
          </a:p>
          <a:p>
            <a:pPr marL="723554" lvl="1" indent="-241190" fontAlgn="t">
              <a:buFont typeface="Arial" pitchFamily="34" charset="0"/>
              <a:buChar char="•"/>
            </a:pPr>
            <a:r>
              <a:rPr kumimoji="1" lang="ja-JP" altLang="en-US" b="0" i="0" u="none" strike="noStrike" kern="1200" dirty="0" smtClean="0">
                <a:solidFill>
                  <a:schemeClr val="tx1"/>
                </a:solidFill>
                <a:latin typeface="+mn-lt"/>
                <a:ea typeface="+mn-ea"/>
                <a:cs typeface="+mn-cs"/>
              </a:rPr>
              <a:t>デジタル化した資料のうち、絶版になっているものを、公共図書館へ送信開始</a:t>
            </a:r>
            <a:endParaRPr kumimoji="1" lang="en-US" altLang="ja-JP" b="0" i="0" u="none" strike="noStrike" kern="1200" dirty="0" smtClean="0">
              <a:solidFill>
                <a:schemeClr val="tx1"/>
              </a:solidFill>
              <a:latin typeface="+mn-lt"/>
              <a:ea typeface="+mn-ea"/>
              <a:cs typeface="+mn-cs"/>
            </a:endParaRPr>
          </a:p>
          <a:p>
            <a:pPr marL="241190" indent="-241190" fontAlgn="t">
              <a:buFont typeface="Arial" pitchFamily="34" charset="0"/>
              <a:buChar char="•"/>
            </a:pPr>
            <a:endParaRPr lang="en-US" altLang="ja-JP" dirty="0" smtClean="0"/>
          </a:p>
          <a:p>
            <a:pPr marL="241190" indent="-241190" fontAlgn="t"/>
            <a:r>
              <a:rPr lang="ja-JP" altLang="en-US" b="1" dirty="0" smtClean="0"/>
              <a:t>デジタル資料の収集</a:t>
            </a:r>
          </a:p>
          <a:p>
            <a:pPr marL="241190" indent="-241190" fontAlgn="t">
              <a:buFont typeface="Arial" pitchFamily="34" charset="0"/>
              <a:buChar char="•"/>
            </a:pPr>
            <a:r>
              <a:rPr lang="ja-JP" altLang="en-US" dirty="0" smtClean="0"/>
              <a:t>平成</a:t>
            </a:r>
            <a:r>
              <a:rPr lang="en-US" dirty="0" smtClean="0"/>
              <a:t>12</a:t>
            </a:r>
            <a:r>
              <a:rPr lang="ja-JP" altLang="en-US" dirty="0" smtClean="0"/>
              <a:t>年</a:t>
            </a:r>
            <a:r>
              <a:rPr lang="en-US" dirty="0" smtClean="0"/>
              <a:t>10</a:t>
            </a:r>
            <a:r>
              <a:rPr lang="ja-JP" altLang="en-US" dirty="0" smtClean="0"/>
              <a:t>月　</a:t>
            </a:r>
            <a:r>
              <a:rPr lang="ja-JP" altLang="en-US" dirty="0" smtClean="0">
                <a:solidFill>
                  <a:srgbClr val="FF0000"/>
                </a:solidFill>
              </a:rPr>
              <a:t>パッケージ系電子出版物</a:t>
            </a:r>
            <a:r>
              <a:rPr lang="ja-JP" altLang="en-US" dirty="0" smtClean="0"/>
              <a:t>の納本制度による収集開始</a:t>
            </a:r>
          </a:p>
          <a:p>
            <a:pPr marL="241190" indent="-241190" fontAlgn="t">
              <a:buFont typeface="Arial" pitchFamily="34" charset="0"/>
              <a:buChar char="•"/>
            </a:pPr>
            <a:r>
              <a:rPr lang="ja-JP" altLang="en-US" dirty="0" smtClean="0"/>
              <a:t>平成</a:t>
            </a:r>
            <a:r>
              <a:rPr lang="en-US" dirty="0" smtClean="0"/>
              <a:t>14</a:t>
            </a:r>
            <a:r>
              <a:rPr lang="ja-JP" altLang="en-US" dirty="0" smtClean="0"/>
              <a:t>年</a:t>
            </a:r>
            <a:r>
              <a:rPr lang="en-US" dirty="0" smtClean="0"/>
              <a:t>11</a:t>
            </a:r>
            <a:r>
              <a:rPr lang="ja-JP" altLang="en-US" dirty="0" smtClean="0"/>
              <a:t>月　</a:t>
            </a:r>
            <a:r>
              <a:rPr lang="en-US" dirty="0" smtClean="0">
                <a:solidFill>
                  <a:srgbClr val="FF0000"/>
                </a:solidFill>
              </a:rPr>
              <a:t>WARP</a:t>
            </a:r>
            <a:r>
              <a:rPr lang="ja-JP" altLang="en-US" dirty="0" smtClean="0"/>
              <a:t>（インターネット資料収集保存事業）開始（</a:t>
            </a:r>
            <a:r>
              <a:rPr lang="ja-JP" altLang="en-US" dirty="0" smtClean="0">
                <a:solidFill>
                  <a:srgbClr val="FF0000"/>
                </a:solidFill>
              </a:rPr>
              <a:t>許諾による収集</a:t>
            </a:r>
            <a:r>
              <a:rPr lang="ja-JP" altLang="en-US" dirty="0" smtClean="0"/>
              <a:t>）</a:t>
            </a:r>
          </a:p>
          <a:p>
            <a:pPr marL="241190" lvl="1" indent="-241190" fontAlgn="t">
              <a:buFont typeface="Arial" pitchFamily="34" charset="0"/>
              <a:buChar char="•"/>
            </a:pPr>
            <a:r>
              <a:rPr kumimoji="1" lang="ja-JP" altLang="en-US" b="0" i="0" u="none" strike="noStrike" kern="1200" dirty="0" smtClean="0">
                <a:solidFill>
                  <a:srgbClr val="FF0000"/>
                </a:solidFill>
                <a:latin typeface="+mn-lt"/>
                <a:ea typeface="+mn-ea"/>
                <a:cs typeface="+mn-cs"/>
              </a:rPr>
              <a:t>平成</a:t>
            </a:r>
            <a:r>
              <a:rPr kumimoji="1" lang="en-US" b="0" i="0" u="none" strike="noStrike" kern="1200" dirty="0" smtClean="0">
                <a:solidFill>
                  <a:srgbClr val="FF0000"/>
                </a:solidFill>
                <a:latin typeface="+mn-lt"/>
                <a:ea typeface="+mn-ea"/>
                <a:cs typeface="+mn-cs"/>
              </a:rPr>
              <a:t>22</a:t>
            </a:r>
            <a:r>
              <a:rPr kumimoji="1" lang="ja-JP" altLang="en-US" b="0" i="0" u="none" strike="noStrike" kern="1200" dirty="0" smtClean="0">
                <a:solidFill>
                  <a:srgbClr val="FF0000"/>
                </a:solidFill>
                <a:latin typeface="+mn-lt"/>
                <a:ea typeface="+mn-ea"/>
                <a:cs typeface="+mn-cs"/>
              </a:rPr>
              <a:t>年</a:t>
            </a:r>
            <a:r>
              <a:rPr kumimoji="1" lang="en-US" b="0" i="0" u="none" strike="noStrike" kern="1200" dirty="0" smtClean="0">
                <a:solidFill>
                  <a:srgbClr val="FF0000"/>
                </a:solidFill>
                <a:latin typeface="+mn-lt"/>
                <a:ea typeface="+mn-ea"/>
                <a:cs typeface="+mn-cs"/>
              </a:rPr>
              <a:t>4</a:t>
            </a:r>
            <a:r>
              <a:rPr kumimoji="1" lang="ja-JP" altLang="en-US" b="0" i="0" u="none" strike="noStrike" kern="1200" dirty="0" smtClean="0">
                <a:solidFill>
                  <a:srgbClr val="FF0000"/>
                </a:solidFill>
                <a:latin typeface="+mn-lt"/>
                <a:ea typeface="+mn-ea"/>
                <a:cs typeface="+mn-cs"/>
              </a:rPr>
              <a:t>月</a:t>
            </a:r>
            <a:r>
              <a:rPr kumimoji="1" lang="ja-JP" altLang="en-US" b="0" i="0" u="none" strike="noStrike" kern="1200" dirty="0" smtClean="0">
                <a:solidFill>
                  <a:schemeClr val="tx1"/>
                </a:solidFill>
                <a:latin typeface="+mn-lt"/>
                <a:ea typeface="+mn-ea"/>
                <a:cs typeface="+mn-cs"/>
              </a:rPr>
              <a:t>　国立国会図書館法</a:t>
            </a:r>
            <a:r>
              <a:rPr lang="ja-JP" altLang="en-US" dirty="0" smtClean="0"/>
              <a:t>改正：</a:t>
            </a:r>
            <a:r>
              <a:rPr lang="ja-JP" altLang="en-US" dirty="0" smtClean="0">
                <a:solidFill>
                  <a:srgbClr val="FF0000"/>
                </a:solidFill>
              </a:rPr>
              <a:t>公的機関のインターネット資料の制度的収集</a:t>
            </a:r>
            <a:r>
              <a:rPr lang="ja-JP" altLang="en-US" dirty="0" smtClean="0"/>
              <a:t>開始</a:t>
            </a:r>
            <a:endParaRPr kumimoji="1" lang="en-US" altLang="ja-JP" b="0" i="0" u="none" strike="noStrike" kern="1200" dirty="0" smtClean="0">
              <a:solidFill>
                <a:schemeClr val="tx1"/>
              </a:solidFill>
              <a:latin typeface="+mn-lt"/>
              <a:ea typeface="+mn-ea"/>
              <a:cs typeface="+mn-cs"/>
            </a:endParaRPr>
          </a:p>
          <a:p>
            <a:pPr marL="723554" lvl="1" indent="-241190" fontAlgn="t">
              <a:buFont typeface="Arial" pitchFamily="34" charset="0"/>
              <a:buChar char="•"/>
            </a:pPr>
            <a:r>
              <a:rPr lang="ja-JP" altLang="en-US" dirty="0" smtClean="0">
                <a:solidFill>
                  <a:srgbClr val="FF0000"/>
                </a:solidFill>
              </a:rPr>
              <a:t>公的機関のウェブサイトの網羅的収集が可能に、また白書、都道府県公報、電子雑誌等を中心とした著作単位での登録も実施</a:t>
            </a:r>
            <a:endParaRPr lang="en-US" altLang="ja-JP" dirty="0" smtClean="0">
              <a:solidFill>
                <a:srgbClr val="FF0000"/>
              </a:solidFill>
            </a:endParaRPr>
          </a:p>
          <a:p>
            <a:pPr marL="241190" indent="-241190" fontAlgn="t">
              <a:buFont typeface="Arial" pitchFamily="34" charset="0"/>
              <a:buChar char="•"/>
            </a:pPr>
            <a:r>
              <a:rPr lang="ja-JP" altLang="en-US" dirty="0" smtClean="0"/>
              <a:t>平成</a:t>
            </a:r>
            <a:r>
              <a:rPr lang="en-US" altLang="ja-JP" dirty="0" smtClean="0"/>
              <a:t>24</a:t>
            </a:r>
            <a:r>
              <a:rPr lang="ja-JP" altLang="en-US" dirty="0" smtClean="0"/>
              <a:t>年</a:t>
            </a:r>
            <a:r>
              <a:rPr lang="en-US" dirty="0" smtClean="0"/>
              <a:t>6</a:t>
            </a:r>
            <a:r>
              <a:rPr lang="ja-JP" altLang="en-US" dirty="0" smtClean="0"/>
              <a:t>月改正国立国会図書館法成立：</a:t>
            </a:r>
            <a:r>
              <a:rPr lang="ja-JP" altLang="en-US" dirty="0" smtClean="0">
                <a:solidFill>
                  <a:srgbClr val="FF0000"/>
                </a:solidFill>
              </a:rPr>
              <a:t>平成</a:t>
            </a:r>
            <a:r>
              <a:rPr lang="en-US" dirty="0" smtClean="0">
                <a:solidFill>
                  <a:srgbClr val="FF0000"/>
                </a:solidFill>
              </a:rPr>
              <a:t>25</a:t>
            </a:r>
            <a:r>
              <a:rPr lang="ja-JP" altLang="en-US" dirty="0" smtClean="0">
                <a:solidFill>
                  <a:srgbClr val="FF0000"/>
                </a:solidFill>
              </a:rPr>
              <a:t>年</a:t>
            </a:r>
            <a:r>
              <a:rPr lang="en-US" dirty="0" smtClean="0">
                <a:solidFill>
                  <a:srgbClr val="FF0000"/>
                </a:solidFill>
              </a:rPr>
              <a:t>7</a:t>
            </a:r>
            <a:r>
              <a:rPr lang="ja-JP" altLang="en-US" dirty="0" smtClean="0">
                <a:solidFill>
                  <a:srgbClr val="FF0000"/>
                </a:solidFill>
              </a:rPr>
              <a:t>月施行</a:t>
            </a:r>
            <a:r>
              <a:rPr lang="ja-JP" altLang="en-US" dirty="0" smtClean="0"/>
              <a:t>、民間のオンライン資料（電子書籍、電子雑誌等）の制度的収集開始（当面、無料かつ</a:t>
            </a:r>
            <a:r>
              <a:rPr lang="en-US" dirty="0" smtClean="0"/>
              <a:t>DRM</a:t>
            </a:r>
            <a:r>
              <a:rPr lang="ja-JP" altLang="en-US" dirty="0" smtClean="0"/>
              <a:t>のないもの）</a:t>
            </a:r>
            <a:endParaRPr lang="en-US" altLang="ja-JP" dirty="0" smtClean="0"/>
          </a:p>
          <a:p>
            <a:pPr marL="723554" lvl="1" indent="-241190" fontAlgn="t">
              <a:buFont typeface="Arial" pitchFamily="34" charset="0"/>
              <a:buChar char="•"/>
            </a:pPr>
            <a:r>
              <a:rPr lang="ja-JP" altLang="en-US" dirty="0" smtClean="0">
                <a:solidFill>
                  <a:srgbClr val="FF0000"/>
                </a:solidFill>
              </a:rPr>
              <a:t>私人が出版するオンライン資料について、国立国会図書館への送信等を義務付ける→当面、無償で</a:t>
            </a:r>
            <a:r>
              <a:rPr lang="en-US" dirty="0" smtClean="0">
                <a:solidFill>
                  <a:srgbClr val="FF0000"/>
                </a:solidFill>
              </a:rPr>
              <a:t>DRM</a:t>
            </a:r>
            <a:r>
              <a:rPr lang="ja-JP" altLang="en-US" dirty="0" smtClean="0">
                <a:solidFill>
                  <a:srgbClr val="FF0000"/>
                </a:solidFill>
              </a:rPr>
              <a:t>が掛けられていない資料が対象。</a:t>
            </a:r>
            <a:r>
              <a:rPr lang="ja-JP" altLang="en-US" dirty="0" smtClean="0"/>
              <a:t>市販の電子書籍、電子雑誌等への対応が課題</a:t>
            </a:r>
          </a:p>
          <a:p>
            <a:pPr marL="723554" lvl="1" indent="-241190" fontAlgn="t">
              <a:buFont typeface="Arial" pitchFamily="34" charset="0"/>
              <a:buChar char="•"/>
            </a:pPr>
            <a:r>
              <a:rPr kumimoji="1" lang="ja-JP" altLang="en-US" b="0" i="0" u="none" strike="noStrike" kern="1200" dirty="0" smtClean="0">
                <a:solidFill>
                  <a:schemeClr val="tx1"/>
                </a:solidFill>
                <a:latin typeface="+mn-lt"/>
                <a:ea typeface="+mn-ea"/>
                <a:cs typeface="+mn-cs"/>
              </a:rPr>
              <a:t>　</a:t>
            </a:r>
          </a:p>
          <a:p>
            <a:pPr rtl="0" eaLnBrk="1" fontAlgn="t" latinLnBrk="0" hangingPunct="1"/>
            <a:endParaRPr lang="ja-JP" altLang="en-US" dirty="0"/>
          </a:p>
        </p:txBody>
      </p:sp>
      <p:sp>
        <p:nvSpPr>
          <p:cNvPr id="4" name="スライド番号プレースホルダ 3"/>
          <p:cNvSpPr>
            <a:spLocks noGrp="1"/>
          </p:cNvSpPr>
          <p:nvPr>
            <p:ph type="sldNum" sz="quarter" idx="10"/>
          </p:nvPr>
        </p:nvSpPr>
        <p:spPr/>
        <p:txBody>
          <a:bodyPr/>
          <a:lstStyle/>
          <a:p>
            <a:pPr>
              <a:defRPr/>
            </a:pPr>
            <a:fld id="{DA8C3902-8EA9-4235-92EC-E75E0A621590}" type="slidenum">
              <a:rPr lang="en-US" altLang="ja-JP" smtClean="0"/>
              <a:pPr>
                <a:defRPr/>
              </a:pPr>
              <a:t>13</a:t>
            </a:fld>
            <a:endParaRPr lang="en-US" altLang="ja-JP"/>
          </a:p>
        </p:txBody>
      </p:sp>
    </p:spTree>
    <p:extLst>
      <p:ext uri="{BB962C8B-B14F-4D97-AF65-F5344CB8AC3E}">
        <p14:creationId xmlns:p14="http://schemas.microsoft.com/office/powerpoint/2010/main" val="3550331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0790FB4-0543-431D-8F54-D4E71C5D568C}" type="slidenum">
              <a:rPr lang="ja-JP" altLang="en-US" smtClean="0">
                <a:solidFill>
                  <a:prstClr val="black"/>
                </a:solidFill>
              </a:rPr>
              <a:pPr/>
              <a:t>14</a:t>
            </a:fld>
            <a:endParaRPr lang="ja-JP" altLang="en-US">
              <a:solidFill>
                <a:prstClr val="black"/>
              </a:solidFill>
            </a:endParaRPr>
          </a:p>
        </p:txBody>
      </p:sp>
      <p:sp>
        <p:nvSpPr>
          <p:cNvPr id="5" name="日付プレースホルダー 4"/>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2872713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0790FB4-0543-431D-8F54-D4E71C5D568C}" type="slidenum">
              <a:rPr lang="ja-JP" altLang="en-US" smtClean="0">
                <a:solidFill>
                  <a:prstClr val="black"/>
                </a:solidFill>
              </a:rPr>
              <a:pPr/>
              <a:t>15</a:t>
            </a:fld>
            <a:endParaRPr lang="ja-JP" altLang="en-US">
              <a:solidFill>
                <a:prstClr val="black"/>
              </a:solidFill>
            </a:endParaRPr>
          </a:p>
        </p:txBody>
      </p:sp>
      <p:sp>
        <p:nvSpPr>
          <p:cNvPr id="5" name="日付プレースホルダー 4"/>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1641554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5569AC01-D543-4028-8422-F43EBE65904B}" type="slidenum">
              <a:rPr lang="ja-JP" altLang="en-US" smtClean="0">
                <a:solidFill>
                  <a:prstClr val="black"/>
                </a:solidFill>
              </a:rPr>
              <a:pPr>
                <a:defRPr/>
              </a:pPr>
              <a:t>16</a:t>
            </a:fld>
            <a:endParaRPr lang="ja-JP" altLang="en-US">
              <a:solidFill>
                <a:prstClr val="black"/>
              </a:solidFill>
            </a:endParaRPr>
          </a:p>
        </p:txBody>
      </p:sp>
      <p:sp>
        <p:nvSpPr>
          <p:cNvPr id="5" name="日付プレースホルダー 4"/>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3973171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0790FB4-0543-431D-8F54-D4E71C5D568C}" type="slidenum">
              <a:rPr lang="ja-JP" altLang="en-US" smtClean="0">
                <a:solidFill>
                  <a:prstClr val="black"/>
                </a:solidFill>
              </a:rPr>
              <a:pPr/>
              <a:t>17</a:t>
            </a:fld>
            <a:endParaRPr lang="ja-JP" altLang="en-US">
              <a:solidFill>
                <a:prstClr val="black"/>
              </a:solidFill>
            </a:endParaRPr>
          </a:p>
        </p:txBody>
      </p:sp>
      <p:sp>
        <p:nvSpPr>
          <p:cNvPr id="5" name="日付プレースホルダー 4"/>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484265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solidFill>
                <a:prstClr val="black"/>
              </a:solidFill>
            </a:endParaRPr>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solidFill>
                  <a:prstClr val="black"/>
                </a:solidFill>
              </a:rPr>
              <a:pPr/>
              <a:t>2016/5/29</a:t>
            </a:fld>
            <a:endParaRPr kumimoji="1" lang="ja-JP" altLang="en-US">
              <a:solidFill>
                <a:prstClr val="black"/>
              </a:solidFill>
            </a:endParaRPr>
          </a:p>
        </p:txBody>
      </p:sp>
      <p:sp>
        <p:nvSpPr>
          <p:cNvPr id="6" name="フッター プレースホルダー 5"/>
          <p:cNvSpPr>
            <a:spLocks noGrp="1"/>
          </p:cNvSpPr>
          <p:nvPr>
            <p:ph type="ftr" sz="quarter" idx="12"/>
          </p:nvPr>
        </p:nvSpPr>
        <p:spPr/>
        <p:txBody>
          <a:bodyPr/>
          <a:lstStyle/>
          <a:p>
            <a:endParaRPr kumimoji="1" lang="ja-JP" altLang="en-US">
              <a:solidFill>
                <a:prstClr val="black"/>
              </a:solidFill>
            </a:endParaRPr>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solidFill>
                  <a:prstClr val="black"/>
                </a:solidFill>
              </a:rPr>
              <a:pPr/>
              <a:t>18</a:t>
            </a:fld>
            <a:endParaRPr kumimoji="1" lang="ja-JP" altLang="en-US">
              <a:solidFill>
                <a:prstClr val="black"/>
              </a:solidFill>
            </a:endParaRPr>
          </a:p>
        </p:txBody>
      </p:sp>
    </p:spTree>
    <p:extLst>
      <p:ext uri="{BB962C8B-B14F-4D97-AF65-F5344CB8AC3E}">
        <p14:creationId xmlns:p14="http://schemas.microsoft.com/office/powerpoint/2010/main" val="864757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u="sng" dirty="0" smtClean="0"/>
              <a:t>インターネット資料の制度的収集</a:t>
            </a:r>
            <a:endParaRPr lang="en-US" altLang="ja-JP" u="sng" dirty="0" smtClean="0"/>
          </a:p>
          <a:p>
            <a:endParaRPr lang="ja-JP" altLang="en-US" dirty="0" smtClean="0"/>
          </a:p>
          <a:p>
            <a:pPr>
              <a:buFont typeface="Arial" pitchFamily="34" charset="0"/>
              <a:buChar char="•"/>
            </a:pPr>
            <a:r>
              <a:rPr lang="ja-JP" altLang="en-US" dirty="0" smtClean="0"/>
              <a:t>まず、インターネット等を通じて流通するデジタル情報の収集・保存と利用に関しては、</a:t>
            </a:r>
            <a:r>
              <a:rPr lang="ja-JP" altLang="en-US" u="sng" dirty="0" smtClean="0"/>
              <a:t>一昨年（</a:t>
            </a:r>
            <a:r>
              <a:rPr lang="en-US" u="sng" dirty="0" smtClean="0"/>
              <a:t>2009</a:t>
            </a:r>
            <a:r>
              <a:rPr lang="ja-JP" altLang="en-US" u="sng" dirty="0" smtClean="0"/>
              <a:t>年）</a:t>
            </a:r>
            <a:r>
              <a:rPr lang="en-US" u="sng" dirty="0" smtClean="0"/>
              <a:t>7</a:t>
            </a:r>
            <a:r>
              <a:rPr lang="ja-JP" altLang="en-US" u="sng" dirty="0" smtClean="0"/>
              <a:t>月に国立国会図書館法と著作権法が改正され、昨年</a:t>
            </a:r>
            <a:r>
              <a:rPr lang="en-US" u="sng" dirty="0" smtClean="0"/>
              <a:t>4</a:t>
            </a:r>
            <a:r>
              <a:rPr lang="ja-JP" altLang="en-US" u="sng" dirty="0" smtClean="0"/>
              <a:t>月から国、地方公共団体、国立大学等の公的機関が発信するインターネット資料について、著作権者の許諾なく収集できるようになりました</a:t>
            </a:r>
            <a:r>
              <a:rPr lang="ja-JP" altLang="en-US" dirty="0" smtClean="0"/>
              <a:t>。</a:t>
            </a:r>
            <a:endParaRPr lang="en-US" altLang="ja-JP" dirty="0" smtClean="0"/>
          </a:p>
          <a:p>
            <a:pPr>
              <a:buFont typeface="Arial" pitchFamily="34" charset="0"/>
              <a:buChar char="•"/>
            </a:pPr>
            <a:endParaRPr lang="en-US" altLang="ja-JP" dirty="0" smtClean="0"/>
          </a:p>
          <a:p>
            <a:pPr>
              <a:buFont typeface="Arial" pitchFamily="34" charset="0"/>
              <a:buChar char="•"/>
            </a:pPr>
            <a:r>
              <a:rPr lang="ja-JP" altLang="en-US" u="sng" dirty="0" smtClean="0"/>
              <a:t>国のウェブサイトについては月</a:t>
            </a:r>
            <a:r>
              <a:rPr lang="en-US" u="sng" dirty="0" smtClean="0"/>
              <a:t>1</a:t>
            </a:r>
            <a:r>
              <a:rPr lang="ja-JP" altLang="en-US" u="sng" dirty="0" smtClean="0"/>
              <a:t>回、都道府県等のウェブサイトについては年</a:t>
            </a:r>
            <a:r>
              <a:rPr lang="en-US" u="sng" dirty="0" smtClean="0"/>
              <a:t>4</a:t>
            </a:r>
            <a:r>
              <a:rPr lang="ja-JP" altLang="en-US" u="sng" dirty="0" smtClean="0"/>
              <a:t>回収集することとしています。</a:t>
            </a:r>
            <a:endParaRPr lang="en-US" altLang="ja-JP" u="sng" dirty="0" smtClean="0"/>
          </a:p>
          <a:p>
            <a:pPr>
              <a:buFont typeface="Arial" pitchFamily="34" charset="0"/>
              <a:buChar char="•"/>
            </a:pPr>
            <a:endParaRPr lang="en-US" altLang="ja-JP" dirty="0" smtClean="0"/>
          </a:p>
          <a:p>
            <a:pPr>
              <a:buFont typeface="Arial" pitchFamily="34" charset="0"/>
              <a:buChar char="•"/>
            </a:pPr>
            <a:r>
              <a:rPr lang="ja-JP" altLang="en-US" dirty="0" smtClean="0"/>
              <a:t>収集は主として収集プログラムによる自動収集です。収集したインターネット資料の利用に関しては、</a:t>
            </a:r>
            <a:r>
              <a:rPr lang="ja-JP" altLang="en-US" u="sng" dirty="0" smtClean="0"/>
              <a:t>従来の出版物と同様館内利用が原則</a:t>
            </a:r>
            <a:r>
              <a:rPr lang="ja-JP" altLang="en-US" dirty="0" smtClean="0"/>
              <a:t>となっていますが、</a:t>
            </a:r>
            <a:r>
              <a:rPr lang="ja-JP" altLang="en-US" u="sng" dirty="0" smtClean="0"/>
              <a:t>収集を開始する際に、インターネット配信ができるように発信者の許諾処理も行っています。</a:t>
            </a:r>
            <a:endParaRPr lang="en-US" altLang="ja-JP" u="sng" dirty="0" smtClean="0"/>
          </a:p>
          <a:p>
            <a:pPr>
              <a:buFont typeface="Arial" pitchFamily="34" charset="0"/>
              <a:buChar char="•"/>
            </a:pPr>
            <a:endParaRPr lang="en-US" altLang="ja-JP" u="sng" dirty="0" smtClean="0"/>
          </a:p>
          <a:p>
            <a:pPr>
              <a:buFont typeface="Arial" pitchFamily="34" charset="0"/>
              <a:buChar char="•"/>
            </a:pPr>
            <a:r>
              <a:rPr lang="ja-JP" altLang="en-US" dirty="0" smtClean="0"/>
              <a:t>これまでに収集した実績から、データ量が想定より大きく、ストレージの確保が課題となっております。</a:t>
            </a:r>
            <a:endParaRPr lang="en-US" altLang="ja-JP" dirty="0" smtClean="0"/>
          </a:p>
          <a:p>
            <a:pPr>
              <a:buFont typeface="Arial" pitchFamily="34" charset="0"/>
              <a:buChar char="•"/>
            </a:pPr>
            <a:endParaRPr lang="en-US" altLang="ja-JP" dirty="0" smtClean="0"/>
          </a:p>
          <a:p>
            <a:pPr>
              <a:buFont typeface="Arial" pitchFamily="34" charset="0"/>
              <a:buChar char="•"/>
            </a:pPr>
            <a:r>
              <a:rPr lang="ja-JP" altLang="en-US" u="sng" dirty="0" smtClean="0"/>
              <a:t>安価で拡張性に優れたストレージを確保する取組とともに、追加・変更されたファイルのみを対象とする差分収集の実現に向けた実証実験を行いました。</a:t>
            </a:r>
          </a:p>
          <a:p>
            <a:endParaRPr kumimoji="1" lang="ja-JP" altLang="en-US" dirty="0"/>
          </a:p>
        </p:txBody>
      </p:sp>
      <p:sp>
        <p:nvSpPr>
          <p:cNvPr id="4" name="ヘッダー プレースホルダ 3"/>
          <p:cNvSpPr>
            <a:spLocks noGrp="1"/>
          </p:cNvSpPr>
          <p:nvPr>
            <p:ph type="hdr" sz="quarter" idx="10"/>
          </p:nvPr>
        </p:nvSpPr>
        <p:spPr/>
        <p:txBody>
          <a:bodyPr/>
          <a:lstStyle/>
          <a:p>
            <a:r>
              <a:rPr kumimoji="1" lang="ja-JP" altLang="en-US" smtClean="0"/>
              <a:t>国立国会図書館における業務・システムの構築と運用</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19</a:t>
            </a:fld>
            <a:endParaRPr kumimoji="1" lang="ja-JP" altLang="en-US"/>
          </a:p>
        </p:txBody>
      </p:sp>
    </p:spTree>
    <p:extLst>
      <p:ext uri="{BB962C8B-B14F-4D97-AF65-F5344CB8AC3E}">
        <p14:creationId xmlns:p14="http://schemas.microsoft.com/office/powerpoint/2010/main" val="3354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4C327836-49D9-4A09-8ACD-FBC47B70116C}"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a:t>
            </a:fld>
            <a:endParaRPr kumimoji="1" lang="ja-JP" altLang="en-US"/>
          </a:p>
        </p:txBody>
      </p:sp>
    </p:spTree>
    <p:extLst>
      <p:ext uri="{BB962C8B-B14F-4D97-AF65-F5344CB8AC3E}">
        <p14:creationId xmlns:p14="http://schemas.microsoft.com/office/powerpoint/2010/main" val="3347208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97900">
              <a:defRPr/>
            </a:pPr>
            <a:r>
              <a:rPr lang="ja-JP" altLang="en-US" dirty="0" smtClean="0"/>
              <a:t>・当館でのウェブサイトの収集は、</a:t>
            </a:r>
            <a:r>
              <a:rPr lang="en-US" altLang="ja-JP" dirty="0" smtClean="0"/>
              <a:t>2002</a:t>
            </a:r>
            <a:r>
              <a:rPr lang="ja-JP" altLang="en-US" dirty="0" smtClean="0"/>
              <a:t>年にまず実験事業として開始されました。すでに実験事業から数えて</a:t>
            </a:r>
            <a:r>
              <a:rPr lang="en-US" altLang="ja-JP" dirty="0" smtClean="0"/>
              <a:t>10</a:t>
            </a:r>
            <a:r>
              <a:rPr lang="ja-JP" altLang="en-US" dirty="0" smtClean="0"/>
              <a:t>年が経過しています。</a:t>
            </a:r>
            <a:r>
              <a:rPr lang="en-US" altLang="ja-JP" dirty="0" smtClean="0"/>
              <a:t>2006</a:t>
            </a:r>
            <a:r>
              <a:rPr lang="ja-JP" altLang="en-US" dirty="0" smtClean="0"/>
              <a:t>年に実験事業から本格事業化し、さらに</a:t>
            </a:r>
            <a:r>
              <a:rPr lang="en-US" altLang="ja-JP" dirty="0" smtClean="0"/>
              <a:t>2010</a:t>
            </a:r>
            <a:r>
              <a:rPr lang="ja-JP" altLang="en-US" dirty="0" smtClean="0"/>
              <a:t>年からは公的機関のウェブサイトを法に基づいて大規模に収集するようになりました。</a:t>
            </a:r>
            <a:endParaRPr lang="en-US" altLang="ja-JP" dirty="0" smtClean="0"/>
          </a:p>
          <a:p>
            <a:pPr defTabSz="997900">
              <a:defRPr/>
            </a:pPr>
            <a:r>
              <a:rPr lang="ja-JP" altLang="en-US" dirty="0" smtClean="0"/>
              <a:t>・現在では、ここに書いた通り、「</a:t>
            </a:r>
            <a:r>
              <a:rPr lang="en-US" altLang="ja-JP" dirty="0" smtClean="0"/>
              <a:t>7,562</a:t>
            </a:r>
            <a:r>
              <a:rPr lang="ja-JP" altLang="en-US" dirty="0" smtClean="0"/>
              <a:t>タイトル」「</a:t>
            </a:r>
            <a:r>
              <a:rPr lang="en-US" altLang="ja-JP" dirty="0" smtClean="0"/>
              <a:t>283TB</a:t>
            </a:r>
            <a:r>
              <a:rPr lang="ja-JP" altLang="en-US" dirty="0" smtClean="0"/>
              <a:t>」のウェブサイトを収集・蓄積しています。</a:t>
            </a:r>
            <a:endParaRPr lang="en-US" altLang="ja-JP" dirty="0" smtClean="0"/>
          </a:p>
        </p:txBody>
      </p:sp>
      <p:sp>
        <p:nvSpPr>
          <p:cNvPr id="6" name="スライド番号プレースホルダ 5"/>
          <p:cNvSpPr>
            <a:spLocks noGrp="1"/>
          </p:cNvSpPr>
          <p:nvPr>
            <p:ph type="sldNum" sz="quarter" idx="12"/>
          </p:nvPr>
        </p:nvSpPr>
        <p:spPr/>
        <p:txBody>
          <a:bodyPr/>
          <a:lstStyle/>
          <a:p>
            <a:pPr>
              <a:defRPr/>
            </a:pPr>
            <a:fld id="{5C2EFD27-D9D2-4092-BE98-71692C7A6F44}" type="slidenum">
              <a:rPr lang="ja-JP" altLang="en-US" smtClean="0">
                <a:solidFill>
                  <a:prstClr val="black"/>
                </a:solidFill>
              </a:rPr>
              <a:pPr>
                <a:defRPr/>
              </a:pPr>
              <a:t>20</a:t>
            </a:fld>
            <a:endParaRPr lang="ja-JP" altLang="en-US" dirty="0">
              <a:solidFill>
                <a:prstClr val="black"/>
              </a:solidFill>
            </a:endParaRPr>
          </a:p>
        </p:txBody>
      </p:sp>
    </p:spTree>
    <p:extLst>
      <p:ext uri="{BB962C8B-B14F-4D97-AF65-F5344CB8AC3E}">
        <p14:creationId xmlns:p14="http://schemas.microsoft.com/office/powerpoint/2010/main" val="553061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solidFill>
                <a:prstClr val="black"/>
              </a:solidFill>
            </a:endParaRPr>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solidFill>
                  <a:prstClr val="black"/>
                </a:solidFill>
              </a:rPr>
              <a:pPr/>
              <a:t>2016/5/29</a:t>
            </a:fld>
            <a:endParaRPr kumimoji="1" lang="ja-JP" altLang="en-US">
              <a:solidFill>
                <a:prstClr val="black"/>
              </a:solidFill>
            </a:endParaRPr>
          </a:p>
        </p:txBody>
      </p:sp>
      <p:sp>
        <p:nvSpPr>
          <p:cNvPr id="6" name="フッター プレースホルダー 5"/>
          <p:cNvSpPr>
            <a:spLocks noGrp="1"/>
          </p:cNvSpPr>
          <p:nvPr>
            <p:ph type="ftr" sz="quarter" idx="12"/>
          </p:nvPr>
        </p:nvSpPr>
        <p:spPr/>
        <p:txBody>
          <a:bodyPr/>
          <a:lstStyle/>
          <a:p>
            <a:endParaRPr kumimoji="1" lang="ja-JP" altLang="en-US">
              <a:solidFill>
                <a:prstClr val="black"/>
              </a:solidFill>
            </a:endParaRPr>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solidFill>
                  <a:prstClr val="black"/>
                </a:solidFill>
              </a:rPr>
              <a:pPr/>
              <a:t>21</a:t>
            </a:fld>
            <a:endParaRPr kumimoji="1" lang="ja-JP" altLang="en-US">
              <a:solidFill>
                <a:prstClr val="black"/>
              </a:solidFill>
            </a:endParaRPr>
          </a:p>
        </p:txBody>
      </p:sp>
    </p:spTree>
    <p:extLst>
      <p:ext uri="{BB962C8B-B14F-4D97-AF65-F5344CB8AC3E}">
        <p14:creationId xmlns:p14="http://schemas.microsoft.com/office/powerpoint/2010/main" val="556307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10000"/>
          </a:bodyPr>
          <a:lstStyle/>
          <a:p>
            <a:r>
              <a:rPr lang="ja-JP" altLang="en-US" dirty="0" smtClean="0"/>
              <a:t>・</a:t>
            </a:r>
            <a:r>
              <a:rPr kumimoji="1" lang="ja-JP" altLang="en-US" dirty="0" smtClean="0"/>
              <a:t>オンライン資料とは、“インターネット等により出版（公開）される電子情報で、図書又は逐次刊行物に相当するもの”という概念であり、電子書籍・電子雑誌等を指します。</a:t>
            </a:r>
          </a:p>
          <a:p>
            <a:r>
              <a:rPr lang="ja-JP" altLang="en-US" dirty="0" smtClean="0"/>
              <a:t>・</a:t>
            </a:r>
            <a:r>
              <a:rPr kumimoji="1" lang="ja-JP" altLang="en-US" dirty="0" smtClean="0"/>
              <a:t>平成</a:t>
            </a:r>
            <a:r>
              <a:rPr kumimoji="1" lang="en-US" altLang="ja-JP" dirty="0" smtClean="0"/>
              <a:t>25</a:t>
            </a:r>
            <a:r>
              <a:rPr kumimoji="1" lang="ja-JP" altLang="en-US" dirty="0" smtClean="0"/>
              <a:t>年</a:t>
            </a:r>
            <a:r>
              <a:rPr kumimoji="1" lang="en-US" altLang="ja-JP" dirty="0" smtClean="0"/>
              <a:t>7</a:t>
            </a:r>
            <a:r>
              <a:rPr kumimoji="1" lang="ja-JP" altLang="en-US" dirty="0" smtClean="0"/>
              <a:t>月</a:t>
            </a:r>
            <a:r>
              <a:rPr kumimoji="1" lang="en-US" altLang="ja-JP" dirty="0" smtClean="0"/>
              <a:t>1</a:t>
            </a:r>
            <a:r>
              <a:rPr kumimoji="1" lang="ja-JP" altLang="en-US" dirty="0" smtClean="0"/>
              <a:t>日から、納本制度に準じ、民間のオンライン資料を国立国会図書館に納入することが公開者や出版者に義務付けられました。</a:t>
            </a:r>
          </a:p>
          <a:p>
            <a:r>
              <a:rPr lang="ja-JP" altLang="en-US" dirty="0" smtClean="0"/>
              <a:t>・</a:t>
            </a:r>
            <a:r>
              <a:rPr kumimoji="1" lang="ja-JP" altLang="en-US" dirty="0" smtClean="0"/>
              <a:t>納入義務対象となる資料についてですが、私人がインターネット等で出版、公開した電子書籍・電子雑誌等のうち、「特定のコードが付与されたもの」または「特定のフォーマットで作成されたもの」のいずれかに該当するものであって、無償かつ</a:t>
            </a:r>
            <a:r>
              <a:rPr kumimoji="1" lang="en-US" altLang="ja-JP" dirty="0" smtClean="0"/>
              <a:t>DRM</a:t>
            </a:r>
            <a:r>
              <a:rPr kumimoji="1" lang="ja-JP" altLang="en-US" dirty="0" smtClean="0"/>
              <a:t>のないものです。</a:t>
            </a:r>
          </a:p>
          <a:p>
            <a:r>
              <a:rPr lang="ja-JP" altLang="en-US" dirty="0" smtClean="0"/>
              <a:t>・</a:t>
            </a:r>
            <a:r>
              <a:rPr kumimoji="1" lang="ja-JP" altLang="en-US" dirty="0" smtClean="0"/>
              <a:t>「特定のコード」とは、</a:t>
            </a:r>
            <a:r>
              <a:rPr kumimoji="1" lang="en-US" altLang="ja-JP" dirty="0" smtClean="0"/>
              <a:t>ISBN</a:t>
            </a:r>
            <a:r>
              <a:rPr kumimoji="1" lang="ja-JP" altLang="en-US" dirty="0" err="1" smtClean="0"/>
              <a:t>、</a:t>
            </a:r>
            <a:r>
              <a:rPr kumimoji="1" lang="en-US" altLang="ja-JP" dirty="0" smtClean="0"/>
              <a:t>ISSN</a:t>
            </a:r>
            <a:r>
              <a:rPr kumimoji="1" lang="ja-JP" altLang="en-US" dirty="0" err="1" smtClean="0"/>
              <a:t>、</a:t>
            </a:r>
            <a:r>
              <a:rPr kumimoji="1" lang="en-US" altLang="ja-JP" dirty="0" smtClean="0"/>
              <a:t>DOI</a:t>
            </a:r>
            <a:r>
              <a:rPr kumimoji="1" lang="ja-JP" altLang="en-US" dirty="0" smtClean="0"/>
              <a:t>です。これは、紙媒体の図書、雑誌等に付された</a:t>
            </a:r>
            <a:r>
              <a:rPr kumimoji="1" lang="en-US" altLang="ja-JP" dirty="0" smtClean="0"/>
              <a:t>ISBN</a:t>
            </a:r>
            <a:r>
              <a:rPr kumimoji="1" lang="ja-JP" altLang="en-US" dirty="0" err="1" smtClean="0"/>
              <a:t>、</a:t>
            </a:r>
            <a:r>
              <a:rPr kumimoji="1" lang="en-US" altLang="ja-JP" dirty="0" smtClean="0"/>
              <a:t>ISSN</a:t>
            </a:r>
            <a:r>
              <a:rPr kumimoji="1" lang="ja-JP" altLang="en-US" dirty="0" smtClean="0"/>
              <a:t>等ではなく、電子書籍、電子雑誌等それ自体に付された</a:t>
            </a:r>
            <a:r>
              <a:rPr kumimoji="1" lang="en-US" altLang="ja-JP" dirty="0" smtClean="0"/>
              <a:t>ISBN</a:t>
            </a:r>
            <a:r>
              <a:rPr kumimoji="1" lang="ja-JP" altLang="en-US" dirty="0" err="1" smtClean="0"/>
              <a:t>、</a:t>
            </a:r>
            <a:r>
              <a:rPr kumimoji="1" lang="en-US" altLang="ja-JP" dirty="0" smtClean="0"/>
              <a:t>ISSN</a:t>
            </a:r>
            <a:r>
              <a:rPr kumimoji="1" lang="ja-JP" altLang="en-US" dirty="0" smtClean="0"/>
              <a:t>等を指しています。したがって、デジタル化資料の場合、元の資料にコードがついていても、電子出版物自体に対してコードがついていない場合には、対象とはなりません。</a:t>
            </a:r>
          </a:p>
          <a:p>
            <a:r>
              <a:rPr kumimoji="1" lang="ja-JP" altLang="en-US" dirty="0" smtClean="0"/>
              <a:t>・「特定のフォーマット」とは、</a:t>
            </a:r>
            <a:r>
              <a:rPr kumimoji="1" lang="en-US" altLang="ja-JP" dirty="0" smtClean="0"/>
              <a:t>PDF</a:t>
            </a:r>
            <a:r>
              <a:rPr kumimoji="1" lang="ja-JP" altLang="en-US" dirty="0" err="1" smtClean="0"/>
              <a:t>、</a:t>
            </a:r>
            <a:r>
              <a:rPr kumimoji="1" lang="en-US" altLang="ja-JP" dirty="0" smtClean="0"/>
              <a:t>EPUB</a:t>
            </a:r>
            <a:r>
              <a:rPr kumimoji="1" lang="ja-JP" altLang="en-US" dirty="0" err="1" smtClean="0"/>
              <a:t>、</a:t>
            </a:r>
            <a:r>
              <a:rPr kumimoji="1" lang="en-US" altLang="ja-JP" dirty="0" smtClean="0"/>
              <a:t>DAISY</a:t>
            </a:r>
            <a:r>
              <a:rPr kumimoji="1" lang="ja-JP" altLang="en-US" dirty="0" smtClean="0"/>
              <a:t>です。</a:t>
            </a:r>
          </a:p>
          <a:p>
            <a:r>
              <a:rPr kumimoji="1" lang="ja-JP" altLang="en-US" dirty="0" smtClean="0"/>
              <a:t>・なお、この「特定のコード」と「特定のフォーマット」とは、</a:t>
            </a:r>
            <a:r>
              <a:rPr kumimoji="1" lang="en-US" altLang="ja-JP" dirty="0" smtClean="0"/>
              <a:t>OR</a:t>
            </a:r>
            <a:r>
              <a:rPr kumimoji="1" lang="ja-JP" altLang="en-US" dirty="0" smtClean="0"/>
              <a:t>条件です。ですので、</a:t>
            </a:r>
            <a:r>
              <a:rPr kumimoji="1" lang="en-US" altLang="ja-JP" dirty="0" smtClean="0"/>
              <a:t>PDF</a:t>
            </a:r>
            <a:r>
              <a:rPr kumimoji="1" lang="ja-JP" altLang="en-US" dirty="0" smtClean="0"/>
              <a:t>ではあるが</a:t>
            </a:r>
            <a:r>
              <a:rPr kumimoji="1" lang="en-US" altLang="ja-JP" dirty="0" smtClean="0"/>
              <a:t>ISBN</a:t>
            </a:r>
            <a:r>
              <a:rPr kumimoji="1" lang="ja-JP" altLang="en-US" dirty="0" smtClean="0"/>
              <a:t>がない、</a:t>
            </a:r>
            <a:r>
              <a:rPr kumimoji="1" lang="en-US" altLang="ja-JP" dirty="0" smtClean="0"/>
              <a:t>HTML</a:t>
            </a:r>
            <a:r>
              <a:rPr kumimoji="1" lang="ja-JP" altLang="en-US" dirty="0" smtClean="0"/>
              <a:t>だけれども</a:t>
            </a:r>
            <a:r>
              <a:rPr kumimoji="1" lang="en-US" altLang="ja-JP" dirty="0" smtClean="0"/>
              <a:t>ISSN</a:t>
            </a:r>
            <a:r>
              <a:rPr kumimoji="1" lang="ja-JP" altLang="en-US" dirty="0" smtClean="0"/>
              <a:t>がある、といったようなものは、いずれも対象です。もっとも、実際のインターネット上の電子情報において、電子出版物としての</a:t>
            </a:r>
            <a:r>
              <a:rPr kumimoji="1" lang="en-US" altLang="ja-JP" dirty="0" smtClean="0"/>
              <a:t>ISBN</a:t>
            </a:r>
            <a:r>
              <a:rPr kumimoji="1" lang="ja-JP" altLang="en-US" dirty="0" err="1" smtClean="0"/>
              <a:t>、</a:t>
            </a:r>
            <a:r>
              <a:rPr kumimoji="1" lang="en-US" altLang="ja-JP" dirty="0" smtClean="0"/>
              <a:t>DOI</a:t>
            </a:r>
            <a:r>
              <a:rPr kumimoji="1" lang="ja-JP" altLang="en-US" dirty="0" smtClean="0"/>
              <a:t>が付与されているものは、まだ数としてはそれほど多くなく、</a:t>
            </a:r>
            <a:r>
              <a:rPr kumimoji="1" lang="en-US" altLang="ja-JP" dirty="0" smtClean="0"/>
              <a:t>ISSN</a:t>
            </a:r>
            <a:r>
              <a:rPr kumimoji="1" lang="ja-JP" altLang="en-US" dirty="0" smtClean="0"/>
              <a:t>がある程度あるのみです。したがって、単純化するのであれば、当面は「</a:t>
            </a:r>
            <a:r>
              <a:rPr kumimoji="1" lang="en-US" altLang="ja-JP" dirty="0" smtClean="0"/>
              <a:t>PDF</a:t>
            </a:r>
            <a:r>
              <a:rPr kumimoji="1" lang="ja-JP" altLang="en-US" dirty="0" smtClean="0"/>
              <a:t>と</a:t>
            </a:r>
            <a:r>
              <a:rPr kumimoji="1" lang="en-US" altLang="ja-JP" dirty="0" smtClean="0"/>
              <a:t>EPUB</a:t>
            </a:r>
            <a:r>
              <a:rPr kumimoji="1" lang="ja-JP" altLang="en-US" dirty="0" smtClean="0"/>
              <a:t>は納入対象」と考えることができます。納入されるものの具体例としては、「年鑑、要覧、機関誌、調査報告書、事業報告書、学術論文、紀要、技報、ニュースレター、小説、実用書、児童書等」が挙げられます。簡単に申し上げますと、「仮に紙で出版されていれば納入対象となるもの」と考えてよいです。</a:t>
            </a:r>
            <a:endParaRPr kumimoji="1" lang="en-US" altLang="ja-JP" dirty="0" smtClean="0"/>
          </a:p>
          <a:p>
            <a:r>
              <a:rPr lang="ja-JP" altLang="en-US" dirty="0" smtClean="0"/>
              <a:t>・</a:t>
            </a:r>
            <a:r>
              <a:rPr kumimoji="1" lang="ja-JP" altLang="en-US" dirty="0" smtClean="0"/>
              <a:t>なお、我が国の電子書籍フォーマットとしては、</a:t>
            </a:r>
            <a:r>
              <a:rPr kumimoji="1" lang="en-US" altLang="ja-JP" dirty="0" smtClean="0"/>
              <a:t>XMDF</a:t>
            </a:r>
            <a:r>
              <a:rPr kumimoji="1" lang="ja-JP" altLang="en-US" dirty="0" smtClean="0"/>
              <a:t>と</a:t>
            </a:r>
            <a:r>
              <a:rPr kumimoji="1" lang="en-US" altLang="ja-JP" dirty="0" smtClean="0"/>
              <a:t>.BOOK</a:t>
            </a:r>
            <a:r>
              <a:rPr kumimoji="1" lang="ja-JP" altLang="en-US" dirty="0" err="1" smtClean="0"/>
              <a:t>、</a:t>
            </a:r>
            <a:r>
              <a:rPr kumimoji="1" lang="ja-JP" altLang="en-US" dirty="0" smtClean="0"/>
              <a:t>最近では</a:t>
            </a:r>
            <a:r>
              <a:rPr kumimoji="1" lang="en-US" altLang="ja-JP" dirty="0" smtClean="0"/>
              <a:t>Kindle Format</a:t>
            </a:r>
            <a:r>
              <a:rPr kumimoji="1" lang="ja-JP" altLang="en-US" dirty="0" err="1" smtClean="0"/>
              <a:t>も普</a:t>
            </a:r>
            <a:r>
              <a:rPr kumimoji="1" lang="ja-JP" altLang="en-US" dirty="0" smtClean="0"/>
              <a:t>及しています。しかしながら、それらは、主に有償での流通を想定して作られたフォーマットであり、今回は、無償のものに限定して収集対象といたしますので、納入義務対象には含めておりません。将来的に、有償のものを制度の対象にした段階で、告示を改正し、それらのフォーマットも含めることを検討していきたいと思っています。</a:t>
            </a:r>
          </a:p>
        </p:txBody>
      </p:sp>
      <p:sp>
        <p:nvSpPr>
          <p:cNvPr id="6" name="スライド番号プレースホルダ 5"/>
          <p:cNvSpPr>
            <a:spLocks noGrp="1"/>
          </p:cNvSpPr>
          <p:nvPr>
            <p:ph type="sldNum" sz="quarter" idx="12"/>
          </p:nvPr>
        </p:nvSpPr>
        <p:spPr/>
        <p:txBody>
          <a:bodyPr/>
          <a:lstStyle/>
          <a:p>
            <a:pPr>
              <a:defRPr/>
            </a:pPr>
            <a:fld id="{5C2EFD27-D9D2-4092-BE98-71692C7A6F44}" type="slidenum">
              <a:rPr lang="ja-JP" altLang="en-US" smtClean="0">
                <a:solidFill>
                  <a:prstClr val="black"/>
                </a:solidFill>
              </a:rPr>
              <a:pPr>
                <a:defRPr/>
              </a:pPr>
              <a:t>22</a:t>
            </a:fld>
            <a:endParaRPr lang="ja-JP" altLang="en-US" dirty="0">
              <a:solidFill>
                <a:prstClr val="black"/>
              </a:solidFill>
            </a:endParaRPr>
          </a:p>
        </p:txBody>
      </p:sp>
    </p:spTree>
    <p:extLst>
      <p:ext uri="{BB962C8B-B14F-4D97-AF65-F5344CB8AC3E}">
        <p14:creationId xmlns:p14="http://schemas.microsoft.com/office/powerpoint/2010/main" val="807300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・こちらは、オンライン資料の収集から提供までの流れを示したものです。</a:t>
            </a:r>
          </a:p>
          <a:p>
            <a:r>
              <a:rPr kumimoji="1" lang="ja-JP" altLang="en-US" dirty="0" smtClean="0"/>
              <a:t>・図の右上の囲みにある電子書籍・電子雑誌等を、民間の出版者の方の申出に応じて当館からの自動収集（つまり、クローラーによる収集）、又は民間の出版者の方による送信・送付により、収集します。</a:t>
            </a:r>
          </a:p>
          <a:p>
            <a:r>
              <a:rPr kumimoji="1" lang="ja-JP" altLang="en-US" dirty="0" smtClean="0"/>
              <a:t>・図の右下にあるように、収集したデータは国立国会図書館において蓄積します。利用提供は、現状、国立国会図書館の館内での閲覧サービスのみ実施しています。（また、複写サービスについては、図の左下の囲みに記載のあるとおり、館内複写、遠隔複写とも、準備が整い次第、実施します。）</a:t>
            </a:r>
          </a:p>
        </p:txBody>
      </p:sp>
      <p:sp>
        <p:nvSpPr>
          <p:cNvPr id="6" name="スライド番号プレースホルダ 5"/>
          <p:cNvSpPr>
            <a:spLocks noGrp="1"/>
          </p:cNvSpPr>
          <p:nvPr>
            <p:ph type="sldNum" sz="quarter" idx="12"/>
          </p:nvPr>
        </p:nvSpPr>
        <p:spPr/>
        <p:txBody>
          <a:bodyPr/>
          <a:lstStyle/>
          <a:p>
            <a:pPr>
              <a:defRPr/>
            </a:pPr>
            <a:fld id="{5C2EFD27-D9D2-4092-BE98-71692C7A6F44}" type="slidenum">
              <a:rPr lang="ja-JP" altLang="en-US" smtClean="0">
                <a:solidFill>
                  <a:prstClr val="black"/>
                </a:solidFill>
              </a:rPr>
              <a:pPr>
                <a:defRPr/>
              </a:pPr>
              <a:t>23</a:t>
            </a:fld>
            <a:endParaRPr lang="ja-JP" altLang="en-US" dirty="0">
              <a:solidFill>
                <a:prstClr val="black"/>
              </a:solidFill>
            </a:endParaRPr>
          </a:p>
        </p:txBody>
      </p:sp>
    </p:spTree>
    <p:extLst>
      <p:ext uri="{BB962C8B-B14F-4D97-AF65-F5344CB8AC3E}">
        <p14:creationId xmlns:p14="http://schemas.microsoft.com/office/powerpoint/2010/main" val="501370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・当館では、前身の帝国図書館から引き継いだ分も含め、</a:t>
            </a:r>
            <a:r>
              <a:rPr kumimoji="1" lang="en-US" altLang="ja-JP" dirty="0" smtClean="0"/>
              <a:t>1923</a:t>
            </a:r>
            <a:r>
              <a:rPr kumimoji="1" lang="ja-JP" altLang="en-US" dirty="0" smtClean="0"/>
              <a:t>年</a:t>
            </a:r>
            <a:r>
              <a:rPr kumimoji="1" lang="en-US" altLang="ja-JP" dirty="0" smtClean="0"/>
              <a:t>9</a:t>
            </a:r>
            <a:r>
              <a:rPr kumimoji="1" lang="ja-JP" altLang="en-US" dirty="0" smtClean="0"/>
              <a:t>月以降の博士論文を所蔵しています。点数は、</a:t>
            </a:r>
            <a:r>
              <a:rPr kumimoji="1" lang="en-US" altLang="ja-JP" dirty="0" smtClean="0"/>
              <a:t>2013</a:t>
            </a:r>
            <a:r>
              <a:rPr kumimoji="1" lang="ja-JP" altLang="en-US" dirty="0" smtClean="0"/>
              <a:t>年</a:t>
            </a:r>
            <a:r>
              <a:rPr kumimoji="1" lang="en-US" altLang="ja-JP" dirty="0" smtClean="0"/>
              <a:t>3</a:t>
            </a:r>
            <a:r>
              <a:rPr kumimoji="1" lang="ja-JP" altLang="en-US" dirty="0" smtClean="0"/>
              <a:t>月末現在で約</a:t>
            </a:r>
            <a:r>
              <a:rPr kumimoji="1" lang="en-US" altLang="ja-JP" dirty="0" smtClean="0"/>
              <a:t>57</a:t>
            </a:r>
            <a:r>
              <a:rPr kumimoji="1" lang="ja-JP" altLang="en-US" dirty="0" smtClean="0"/>
              <a:t>万件です（年間約</a:t>
            </a:r>
            <a:r>
              <a:rPr kumimoji="1" lang="en-US" altLang="ja-JP" dirty="0" smtClean="0"/>
              <a:t>1</a:t>
            </a:r>
            <a:r>
              <a:rPr kumimoji="1" lang="ja-JP" altLang="en-US" dirty="0" smtClean="0"/>
              <a:t>万</a:t>
            </a:r>
            <a:r>
              <a:rPr kumimoji="1" lang="en-US" altLang="ja-JP" dirty="0" smtClean="0"/>
              <a:t>6,000</a:t>
            </a:r>
            <a:r>
              <a:rPr kumimoji="1" lang="ja-JP" altLang="en-US" dirty="0" smtClean="0"/>
              <a:t>点の受け入れ）。閲覧・複写、遠隔複写が可能です。</a:t>
            </a:r>
            <a:endParaRPr kumimoji="1" lang="en-US" altLang="ja-JP" dirty="0" smtClean="0"/>
          </a:p>
          <a:p>
            <a:pPr defTabSz="997900">
              <a:defRPr/>
            </a:pPr>
            <a:r>
              <a:rPr kumimoji="1" lang="ja-JP" altLang="en-US" dirty="0" smtClean="0"/>
              <a:t>・</a:t>
            </a:r>
            <a:r>
              <a:rPr lang="en-US" altLang="ja-JP" dirty="0" smtClean="0"/>
              <a:t>2013</a:t>
            </a:r>
            <a:r>
              <a:rPr lang="ja-JP" altLang="en-US" dirty="0" smtClean="0"/>
              <a:t>年</a:t>
            </a:r>
            <a:r>
              <a:rPr lang="en-US" altLang="ja-JP" dirty="0" smtClean="0"/>
              <a:t>4</a:t>
            </a:r>
            <a:r>
              <a:rPr lang="ja-JP" altLang="en-US" dirty="0" smtClean="0"/>
              <a:t>月</a:t>
            </a:r>
            <a:r>
              <a:rPr lang="en-US" altLang="ja-JP" dirty="0" smtClean="0"/>
              <a:t>1</a:t>
            </a:r>
            <a:r>
              <a:rPr lang="ja-JP" altLang="en-US" dirty="0" smtClean="0"/>
              <a:t>日に、学位規則が改正・施行されたことに伴い、博士論文は印刷によるのではなく、インターネットの利用により公表されることになりました。</a:t>
            </a:r>
            <a:r>
              <a:rPr lang="ja-JP" altLang="en-US" dirty="0" smtClean="0">
                <a:latin typeface="+mn-ea"/>
              </a:rPr>
              <a:t>それに伴い、当館では、従来紙媒体を収集していたところ、電子データを収集することになりました。</a:t>
            </a:r>
            <a:r>
              <a:rPr kumimoji="1" lang="ja-JP" altLang="en-US" dirty="0" smtClean="0">
                <a:latin typeface="+mn-lt"/>
              </a:rPr>
              <a:t>ただ、</a:t>
            </a:r>
            <a:r>
              <a:rPr lang="ja-JP" altLang="en-US" dirty="0" smtClean="0"/>
              <a:t>電子データになっても、当館の役割は変わりません。従来と変わらず、博士論文の網羅的な収集を図り、各学位授与大学等による分散的な保存・提供を補完し、長期的な保存機能を担います。</a:t>
            </a:r>
            <a:endParaRPr lang="en-US" altLang="ja-JP" dirty="0" smtClean="0"/>
          </a:p>
          <a:p>
            <a:pPr defTabSz="997900">
              <a:defRPr/>
            </a:pPr>
            <a:r>
              <a:rPr lang="ja-JP" altLang="en-US" dirty="0" smtClean="0"/>
              <a:t>・当館への送付方法は、主にここに書いた</a:t>
            </a:r>
            <a:r>
              <a:rPr lang="en-US" altLang="ja-JP" dirty="0" smtClean="0"/>
              <a:t>2</a:t>
            </a:r>
            <a:r>
              <a:rPr lang="ja-JP" altLang="en-US" dirty="0" smtClean="0"/>
              <a:t>種類です。</a:t>
            </a:r>
            <a:r>
              <a:rPr lang="en-US" altLang="ja-JP" dirty="0" smtClean="0"/>
              <a:t>IRDB</a:t>
            </a:r>
            <a:r>
              <a:rPr lang="ja-JP" altLang="en-US" dirty="0" smtClean="0"/>
              <a:t>を介しての収集は、来年度下半期には開始する予定です。</a:t>
            </a:r>
            <a:endParaRPr lang="en-US" altLang="ja-JP" dirty="0" smtClean="0"/>
          </a:p>
          <a:p>
            <a:pPr defTabSz="997900">
              <a:defRPr/>
            </a:pPr>
            <a:r>
              <a:rPr lang="ja-JP" altLang="en-US" dirty="0" smtClean="0"/>
              <a:t>・収集した博士論文の利用は、「当館施設内で閲覧に供する」については、前スライドで説明したオンライン資料と同じです。また、許諾を得られたものはインターネット公開します（送信用システムで収集した場合のみです）。</a:t>
            </a:r>
            <a:endParaRPr lang="en-US" altLang="ja-JP" dirty="0" smtClean="0"/>
          </a:p>
        </p:txBody>
      </p:sp>
      <p:sp>
        <p:nvSpPr>
          <p:cNvPr id="6" name="スライド番号プレースホルダ 5"/>
          <p:cNvSpPr>
            <a:spLocks noGrp="1"/>
          </p:cNvSpPr>
          <p:nvPr>
            <p:ph type="sldNum" sz="quarter" idx="12"/>
          </p:nvPr>
        </p:nvSpPr>
        <p:spPr/>
        <p:txBody>
          <a:bodyPr/>
          <a:lstStyle/>
          <a:p>
            <a:pPr>
              <a:defRPr/>
            </a:pPr>
            <a:fld id="{5C2EFD27-D9D2-4092-BE98-71692C7A6F44}" type="slidenum">
              <a:rPr lang="ja-JP" altLang="en-US" smtClean="0">
                <a:solidFill>
                  <a:prstClr val="black"/>
                </a:solidFill>
              </a:rPr>
              <a:pPr>
                <a:defRPr/>
              </a:pPr>
              <a:t>24</a:t>
            </a:fld>
            <a:endParaRPr lang="ja-JP" altLang="en-US" dirty="0">
              <a:solidFill>
                <a:prstClr val="black"/>
              </a:solidFill>
            </a:endParaRPr>
          </a:p>
        </p:txBody>
      </p:sp>
    </p:spTree>
    <p:extLst>
      <p:ext uri="{BB962C8B-B14F-4D97-AF65-F5344CB8AC3E}">
        <p14:creationId xmlns:p14="http://schemas.microsoft.com/office/powerpoint/2010/main" val="1039509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lnSpcReduction="10000"/>
          </a:bodyPr>
          <a:lstStyle/>
          <a:p>
            <a:r>
              <a:rPr lang="ja-JP" altLang="en-US" dirty="0" smtClean="0"/>
              <a:t>出版物あるいは資料の概念</a:t>
            </a:r>
            <a:endParaRPr lang="en-US" altLang="ja-JP" dirty="0" smtClean="0"/>
          </a:p>
          <a:p>
            <a:r>
              <a:rPr lang="ja-JP" altLang="en-US" dirty="0" smtClean="0"/>
              <a:t>まず、</a:t>
            </a:r>
            <a:r>
              <a:rPr lang="ja-JP" altLang="en-US" dirty="0" smtClean="0">
                <a:solidFill>
                  <a:srgbClr val="FF0000"/>
                </a:solidFill>
              </a:rPr>
              <a:t>一番左に図書・逐次刊行物等、紙の伝統的な出版物</a:t>
            </a:r>
            <a:r>
              <a:rPr lang="ja-JP" altLang="en-US" dirty="0" smtClean="0"/>
              <a:t>がございます。さらに、</a:t>
            </a:r>
            <a:r>
              <a:rPr lang="en-US" altLang="ja-JP" dirty="0" smtClean="0">
                <a:solidFill>
                  <a:srgbClr val="FF0000"/>
                </a:solidFill>
              </a:rPr>
              <a:t>CD-ROM</a:t>
            </a:r>
            <a:r>
              <a:rPr lang="ja-JP" altLang="en-US" dirty="0" smtClean="0">
                <a:solidFill>
                  <a:srgbClr val="FF0000"/>
                </a:solidFill>
              </a:rPr>
              <a:t>等のパッケージ系電子出版物</a:t>
            </a:r>
            <a:r>
              <a:rPr lang="ja-JP" altLang="en-US" dirty="0" smtClean="0"/>
              <a:t>があります。</a:t>
            </a:r>
            <a:endParaRPr lang="en-US" altLang="ja-JP" dirty="0" smtClean="0"/>
          </a:p>
          <a:p>
            <a:r>
              <a:rPr lang="ja-JP" altLang="en-US" dirty="0" smtClean="0"/>
              <a:t>ここまでは</a:t>
            </a:r>
            <a:r>
              <a:rPr lang="ja-JP" altLang="en-US" dirty="0" smtClean="0">
                <a:solidFill>
                  <a:srgbClr val="FF0000"/>
                </a:solidFill>
              </a:rPr>
              <a:t>有形の資料</a:t>
            </a:r>
            <a:r>
              <a:rPr lang="ja-JP" altLang="en-US" dirty="0" smtClean="0"/>
              <a:t>です。</a:t>
            </a:r>
            <a:endParaRPr lang="en-US" altLang="ja-JP" dirty="0" smtClean="0"/>
          </a:p>
          <a:p>
            <a:r>
              <a:rPr lang="ja-JP" altLang="en-US" dirty="0" smtClean="0"/>
              <a:t>そして、</a:t>
            </a:r>
            <a:r>
              <a:rPr lang="ja-JP" altLang="en-US" dirty="0" smtClean="0">
                <a:solidFill>
                  <a:srgbClr val="FF0000"/>
                </a:solidFill>
              </a:rPr>
              <a:t>無形の電子情報</a:t>
            </a:r>
            <a:r>
              <a:rPr lang="ja-JP" altLang="en-US" dirty="0" smtClean="0"/>
              <a:t>として、</a:t>
            </a:r>
            <a:r>
              <a:rPr lang="ja-JP" altLang="en-US" dirty="0" smtClean="0">
                <a:solidFill>
                  <a:srgbClr val="FF0000"/>
                </a:solidFill>
              </a:rPr>
              <a:t>インターネット資料</a:t>
            </a:r>
            <a:r>
              <a:rPr lang="ja-JP" altLang="en-US" dirty="0" smtClean="0"/>
              <a:t>があります。厳密には、インターネット資料以外の無形の電子情報、例えば、パソコン通信や携帯電話の情報等もあるわけですが、それはこの図では捨象しております。</a:t>
            </a:r>
            <a:endParaRPr lang="en-US" altLang="ja-JP" dirty="0" smtClean="0"/>
          </a:p>
          <a:p>
            <a:r>
              <a:rPr lang="ja-JP" altLang="en-US" dirty="0" smtClean="0"/>
              <a:t>さて、このインターネット資料は、</a:t>
            </a:r>
            <a:r>
              <a:rPr lang="ja-JP" altLang="en-US" dirty="0" smtClean="0">
                <a:solidFill>
                  <a:srgbClr val="FF0000"/>
                </a:solidFill>
              </a:rPr>
              <a:t>国等が出版するもの</a:t>
            </a:r>
            <a:r>
              <a:rPr lang="ja-JP" altLang="en-US" dirty="0" smtClean="0"/>
              <a:t>と、私人、つまり</a:t>
            </a:r>
            <a:r>
              <a:rPr lang="ja-JP" altLang="en-US" dirty="0" smtClean="0">
                <a:solidFill>
                  <a:srgbClr val="FF0000"/>
                </a:solidFill>
              </a:rPr>
              <a:t>民間で出版されるもの</a:t>
            </a:r>
            <a:r>
              <a:rPr lang="ja-JP" altLang="en-US" dirty="0" smtClean="0"/>
              <a:t>に分かれます。</a:t>
            </a:r>
            <a:endParaRPr lang="en-US" altLang="ja-JP" dirty="0" smtClean="0"/>
          </a:p>
          <a:p>
            <a:r>
              <a:rPr lang="ja-JP" altLang="en-US" dirty="0" smtClean="0">
                <a:solidFill>
                  <a:srgbClr val="FF0000"/>
                </a:solidFill>
              </a:rPr>
              <a:t>国等が出版するもの</a:t>
            </a:r>
            <a:r>
              <a:rPr lang="ja-JP" altLang="en-US" dirty="0" smtClean="0"/>
              <a:t>は、</a:t>
            </a:r>
            <a:r>
              <a:rPr lang="ja-JP" altLang="en-US" dirty="0" smtClean="0">
                <a:solidFill>
                  <a:srgbClr val="FF0000"/>
                </a:solidFill>
              </a:rPr>
              <a:t>電子書籍、電子雑誌に限らず、一般のウェブサイトも含めて</a:t>
            </a:r>
            <a:r>
              <a:rPr lang="ja-JP" altLang="en-US" dirty="0" smtClean="0"/>
              <a:t>、この濃い青の部分ですが、</a:t>
            </a:r>
            <a:r>
              <a:rPr lang="ja-JP" altLang="en-US" dirty="0" smtClean="0">
                <a:solidFill>
                  <a:srgbClr val="FF0000"/>
                </a:solidFill>
              </a:rPr>
              <a:t>既に制度的に収集</a:t>
            </a:r>
            <a:r>
              <a:rPr lang="ja-JP" altLang="en-US" dirty="0" smtClean="0"/>
              <a:t>を実施しております。</a:t>
            </a:r>
            <a:endParaRPr lang="en-US" altLang="ja-JP" dirty="0" smtClean="0"/>
          </a:p>
          <a:p>
            <a:r>
              <a:rPr lang="ja-JP" altLang="en-US" dirty="0" smtClean="0"/>
              <a:t>一方、民間のインターネット資料については、従来、制度的には収集できていませんでした。</a:t>
            </a:r>
            <a:endParaRPr lang="en-US" altLang="ja-JP" dirty="0" smtClean="0"/>
          </a:p>
          <a:p>
            <a:r>
              <a:rPr lang="ja-JP" altLang="en-US" dirty="0" smtClean="0">
                <a:solidFill>
                  <a:srgbClr val="FF0000"/>
                </a:solidFill>
              </a:rPr>
              <a:t>民間のインターネット資料</a:t>
            </a:r>
            <a:r>
              <a:rPr lang="ja-JP" altLang="en-US" dirty="0" smtClean="0"/>
              <a:t>については、一般的な</a:t>
            </a:r>
            <a:r>
              <a:rPr lang="ja-JP" altLang="en-US" dirty="0" smtClean="0">
                <a:solidFill>
                  <a:srgbClr val="FF0000"/>
                </a:solidFill>
              </a:rPr>
              <a:t>ウェブサイト情報は収集いたしません</a:t>
            </a:r>
            <a:r>
              <a:rPr lang="ja-JP" altLang="en-US" dirty="0" smtClean="0"/>
              <a:t>。したがって、この薄いピンクの部分は対象外です。</a:t>
            </a:r>
            <a:endParaRPr lang="en-US" altLang="ja-JP" dirty="0" smtClean="0"/>
          </a:p>
          <a:p>
            <a:r>
              <a:rPr lang="ja-JP" altLang="en-US" dirty="0" smtClean="0"/>
              <a:t>一方、この茶色の</a:t>
            </a:r>
            <a:r>
              <a:rPr lang="ja-JP" altLang="en-US" dirty="0" smtClean="0">
                <a:solidFill>
                  <a:srgbClr val="FF0000"/>
                </a:solidFill>
              </a:rPr>
              <a:t>四角がかかっている、</a:t>
            </a:r>
            <a:r>
              <a:rPr lang="en-US" altLang="ja-JP" dirty="0" smtClean="0">
                <a:solidFill>
                  <a:srgbClr val="FF0000"/>
                </a:solidFill>
              </a:rPr>
              <a:t>A,B,C,D</a:t>
            </a:r>
            <a:r>
              <a:rPr lang="ja-JP" altLang="en-US" dirty="0" smtClean="0">
                <a:solidFill>
                  <a:srgbClr val="FF0000"/>
                </a:solidFill>
              </a:rPr>
              <a:t>の部分</a:t>
            </a:r>
            <a:r>
              <a:rPr lang="ja-JP" altLang="en-US" dirty="0" smtClean="0"/>
              <a:t>、これは、「民間（私人）のオンライン資料」、すなわち、</a:t>
            </a:r>
            <a:r>
              <a:rPr lang="ja-JP" altLang="en-US" dirty="0" smtClean="0">
                <a:solidFill>
                  <a:srgbClr val="FF0000"/>
                </a:solidFill>
              </a:rPr>
              <a:t>電子書籍、電子雑誌</a:t>
            </a:r>
            <a:r>
              <a:rPr lang="ja-JP" altLang="en-US" dirty="0" smtClean="0"/>
              <a:t>ですが、</a:t>
            </a:r>
            <a:endParaRPr lang="en-US" altLang="ja-JP" dirty="0" smtClean="0"/>
          </a:p>
          <a:p>
            <a:r>
              <a:rPr lang="ja-JP" altLang="en-US" dirty="0" smtClean="0"/>
              <a:t>ここは収集対象にしたいと考えております。</a:t>
            </a:r>
            <a:endParaRPr lang="en-US" altLang="ja-JP" dirty="0" smtClean="0"/>
          </a:p>
          <a:p>
            <a:r>
              <a:rPr lang="ja-JP" altLang="en-US" dirty="0" smtClean="0"/>
              <a:t>ただ、有料のものや</a:t>
            </a:r>
            <a:r>
              <a:rPr lang="en-US" altLang="ja-JP" dirty="0" smtClean="0"/>
              <a:t>DRM</a:t>
            </a:r>
            <a:r>
              <a:rPr lang="ja-JP" altLang="en-US" dirty="0" smtClean="0"/>
              <a:t>のあるものは、制度的にも技術的にも課題が大きいことから、今回、制度的な収集対象になったのが、</a:t>
            </a:r>
            <a:endParaRPr lang="en-US" altLang="ja-JP" dirty="0" smtClean="0"/>
          </a:p>
          <a:p>
            <a:r>
              <a:rPr lang="ja-JP" altLang="en-US" dirty="0" smtClean="0"/>
              <a:t>この</a:t>
            </a:r>
            <a:r>
              <a:rPr lang="ja-JP" altLang="en-US" dirty="0" smtClean="0">
                <a:solidFill>
                  <a:srgbClr val="FF0000"/>
                </a:solidFill>
              </a:rPr>
              <a:t>濃い青の部分、Ａの部分のみ、今回制度的な収集対象となった</a:t>
            </a:r>
            <a:r>
              <a:rPr lang="ja-JP" altLang="en-US" dirty="0" smtClean="0"/>
              <a:t>、ということになります。</a:t>
            </a:r>
            <a:endParaRPr lang="en-US" altLang="ja-JP" dirty="0" smtClean="0"/>
          </a:p>
          <a:p>
            <a:endParaRPr lang="en-US" altLang="ja-JP" dirty="0" smtClean="0"/>
          </a:p>
          <a:p>
            <a:endParaRPr kumimoji="1" lang="ja-JP" altLang="en-US" dirty="0" smtClean="0"/>
          </a:p>
          <a:p>
            <a:endParaRPr kumimoji="1" lang="ja-JP" altLang="en-US" dirty="0"/>
          </a:p>
        </p:txBody>
      </p:sp>
      <p:sp>
        <p:nvSpPr>
          <p:cNvPr id="4" name="ヘッダー プレースホルダ 3"/>
          <p:cNvSpPr>
            <a:spLocks noGrp="1"/>
          </p:cNvSpPr>
          <p:nvPr>
            <p:ph type="hdr" sz="quarter" idx="10"/>
          </p:nvPr>
        </p:nvSpPr>
        <p:spPr/>
        <p:txBody>
          <a:bodyPr/>
          <a:lstStyle/>
          <a:p>
            <a:r>
              <a:rPr kumimoji="1" lang="zh-TW" altLang="en-US" smtClean="0"/>
              <a:t>新規採用職員研修</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2013/4/2</a:t>
            </a:r>
            <a:endParaRPr kumimoji="1" lang="ja-JP" altLang="en-US"/>
          </a:p>
        </p:txBody>
      </p:sp>
      <p:sp>
        <p:nvSpPr>
          <p:cNvPr id="6" name="フッター プレースホルダ 5"/>
          <p:cNvSpPr>
            <a:spLocks noGrp="1"/>
          </p:cNvSpPr>
          <p:nvPr>
            <p:ph type="ftr" sz="quarter" idx="12"/>
          </p:nvPr>
        </p:nvSpPr>
        <p:spPr/>
        <p:txBody>
          <a:bodyPr/>
          <a:lstStyle/>
          <a:p>
            <a:r>
              <a:rPr kumimoji="1" lang="ja-JP" altLang="en-US" smtClean="0"/>
              <a:t>電子情報部</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25</a:t>
            </a:fld>
            <a:endParaRPr kumimoji="1" lang="ja-JP" altLang="en-US"/>
          </a:p>
        </p:txBody>
      </p:sp>
    </p:spTree>
    <p:extLst>
      <p:ext uri="{BB962C8B-B14F-4D97-AF65-F5344CB8AC3E}">
        <p14:creationId xmlns:p14="http://schemas.microsoft.com/office/powerpoint/2010/main" val="3851706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デジタル情報の長期保存の情報管理として、エミュレーション、マイグレーションによって、将来の利用を保証するため、技術メタデータの管理が重要。</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solidFill>
                <a:prstClr val="black"/>
              </a:solidFill>
            </a:endParaRPr>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solidFill>
                  <a:prstClr val="black"/>
                </a:solidFill>
              </a:rPr>
              <a:pPr/>
              <a:t>2016/5/29</a:t>
            </a:fld>
            <a:endParaRPr kumimoji="1" lang="ja-JP" altLang="en-US">
              <a:solidFill>
                <a:prstClr val="black"/>
              </a:solidFill>
            </a:endParaRPr>
          </a:p>
        </p:txBody>
      </p:sp>
      <p:sp>
        <p:nvSpPr>
          <p:cNvPr id="6" name="フッター プレースホルダー 5"/>
          <p:cNvSpPr>
            <a:spLocks noGrp="1"/>
          </p:cNvSpPr>
          <p:nvPr>
            <p:ph type="ftr" sz="quarter" idx="12"/>
          </p:nvPr>
        </p:nvSpPr>
        <p:spPr/>
        <p:txBody>
          <a:bodyPr/>
          <a:lstStyle/>
          <a:p>
            <a:endParaRPr kumimoji="1" lang="ja-JP" altLang="en-US">
              <a:solidFill>
                <a:prstClr val="black"/>
              </a:solidFill>
            </a:endParaRPr>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solidFill>
                  <a:prstClr val="black"/>
                </a:solidFill>
              </a:rPr>
              <a:pPr/>
              <a:t>26</a:t>
            </a:fld>
            <a:endParaRPr kumimoji="1" lang="ja-JP" altLang="en-US">
              <a:solidFill>
                <a:prstClr val="black"/>
              </a:solidFill>
            </a:endParaRPr>
          </a:p>
        </p:txBody>
      </p:sp>
    </p:spTree>
    <p:extLst>
      <p:ext uri="{BB962C8B-B14F-4D97-AF65-F5344CB8AC3E}">
        <p14:creationId xmlns:p14="http://schemas.microsoft.com/office/powerpoint/2010/main" val="3245971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F4C130C-E24D-4952-A500-87BEAB5B8BB6}" type="slidenum">
              <a:rPr kumimoji="1" lang="ja-JP" altLang="en-US" smtClean="0"/>
              <a:pPr/>
              <a:t>27</a:t>
            </a:fld>
            <a:endParaRPr kumimoji="1" lang="ja-JP" altLang="en-US"/>
          </a:p>
        </p:txBody>
      </p:sp>
    </p:spTree>
    <p:extLst>
      <p:ext uri="{BB962C8B-B14F-4D97-AF65-F5344CB8AC3E}">
        <p14:creationId xmlns:p14="http://schemas.microsoft.com/office/powerpoint/2010/main" val="42331510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F4C130C-E24D-4952-A500-87BEAB5B8BB6}" type="slidenum">
              <a:rPr kumimoji="1" lang="ja-JP" altLang="en-US" smtClean="0"/>
              <a:pPr/>
              <a:t>28</a:t>
            </a:fld>
            <a:endParaRPr kumimoji="1" lang="ja-JP" altLang="en-US"/>
          </a:p>
        </p:txBody>
      </p:sp>
    </p:spTree>
    <p:extLst>
      <p:ext uri="{BB962C8B-B14F-4D97-AF65-F5344CB8AC3E}">
        <p14:creationId xmlns:p14="http://schemas.microsoft.com/office/powerpoint/2010/main" val="38153305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lvl="1"/>
            <a:r>
              <a:rPr lang="ja-JP" altLang="en-US" dirty="0" smtClean="0">
                <a:ea typeface="ＭＳ Ｐ明朝" charset="-128"/>
              </a:rPr>
              <a:t>電子情報を長期的に保存するためのシステムに必要な機能やプロセスを抽象的に定めたモデル（もともとは宇宙観測データを想定）を参照しつつ、電子情報の長期保存システムの構築が行われている。</a:t>
            </a:r>
            <a:endParaRPr lang="en-US" altLang="ja-JP" dirty="0" smtClean="0">
              <a:ea typeface="ＭＳ Ｐ明朝" charset="-128"/>
            </a:endParaRPr>
          </a:p>
          <a:p>
            <a:pPr marL="0" lvl="1" defTabSz="960169">
              <a:defRPr/>
            </a:pPr>
            <a:r>
              <a:rPr lang="en-US" altLang="ja-JP" dirty="0" smtClean="0">
                <a:ea typeface="ＭＳ Ｐ明朝" charset="-128"/>
              </a:rPr>
              <a:t>OAIS</a:t>
            </a:r>
            <a:r>
              <a:rPr lang="ja-JP" altLang="en-US" dirty="0" smtClean="0">
                <a:ea typeface="ＭＳ Ｐ明朝" charset="-128"/>
              </a:rPr>
              <a:t>（</a:t>
            </a:r>
            <a:r>
              <a:rPr lang="en-US" altLang="ja-JP" sz="1300" dirty="0"/>
              <a:t>Open Archival Information System</a:t>
            </a:r>
            <a:r>
              <a:rPr lang="ja-JP" altLang="en-US" sz="1300" dirty="0"/>
              <a:t>）</a:t>
            </a:r>
            <a:r>
              <a:rPr lang="en-US" altLang="ja-JP" sz="1300" dirty="0"/>
              <a:t>Reference model (ISO 14721:2003)</a:t>
            </a:r>
          </a:p>
          <a:p>
            <a:pPr marL="0" lvl="1"/>
            <a:r>
              <a:rPr lang="ja-JP" altLang="en-US" dirty="0" smtClean="0">
                <a:ea typeface="ＭＳ Ｐ明朝" charset="-128"/>
              </a:rPr>
              <a:t>）は、その一つ。レファレンスモデルに沿ったパッケージとして、</a:t>
            </a:r>
            <a:r>
              <a:rPr lang="en-US" altLang="ja-JP" dirty="0" smtClean="0">
                <a:ea typeface="ＭＳ Ｐ明朝" charset="-128"/>
              </a:rPr>
              <a:t>HP</a:t>
            </a:r>
            <a:r>
              <a:rPr lang="ja-JP" altLang="en-US" dirty="0" smtClean="0">
                <a:ea typeface="ＭＳ Ｐ明朝" charset="-128"/>
              </a:rPr>
              <a:t>の</a:t>
            </a:r>
            <a:r>
              <a:rPr lang="en-US" altLang="ja-JP" dirty="0" err="1" smtClean="0">
                <a:ea typeface="ＭＳ Ｐ明朝" charset="-128"/>
              </a:rPr>
              <a:t>Dspace</a:t>
            </a:r>
            <a:r>
              <a:rPr lang="ja-JP" altLang="en-US" dirty="0" err="1" smtClean="0">
                <a:ea typeface="ＭＳ Ｐ明朝" charset="-128"/>
              </a:rPr>
              <a:t>、</a:t>
            </a:r>
            <a:r>
              <a:rPr lang="en-US" altLang="ja-JP" dirty="0" smtClean="0">
                <a:ea typeface="ＭＳ Ｐ明朝" charset="-128"/>
              </a:rPr>
              <a:t>IBM</a:t>
            </a:r>
            <a:r>
              <a:rPr lang="ja-JP" altLang="en-US" dirty="0" smtClean="0">
                <a:ea typeface="ＭＳ Ｐ明朝" charset="-128"/>
              </a:rPr>
              <a:t>の</a:t>
            </a:r>
            <a:r>
              <a:rPr lang="en-US" altLang="ja-JP" dirty="0" smtClean="0">
                <a:ea typeface="ＭＳ Ｐ明朝" charset="-128"/>
              </a:rPr>
              <a:t>DIAS</a:t>
            </a:r>
            <a:r>
              <a:rPr lang="ja-JP" altLang="en-US" dirty="0" smtClean="0">
                <a:ea typeface="ＭＳ Ｐ明朝" charset="-128"/>
              </a:rPr>
              <a:t>があった。</a:t>
            </a:r>
            <a:endParaRPr lang="en-US" altLang="ja-JP" dirty="0" smtClean="0">
              <a:ea typeface="ＭＳ Ｐ明朝" charset="-128"/>
            </a:endParaRPr>
          </a:p>
          <a:p>
            <a:pPr marL="0" lvl="1"/>
            <a:r>
              <a:rPr lang="ja-JP" altLang="en-US" dirty="0" smtClean="0">
                <a:ea typeface="ＭＳ Ｐ明朝" charset="-128"/>
              </a:rPr>
              <a:t>機能として、</a:t>
            </a:r>
            <a:endParaRPr lang="en-US" altLang="ja-JP" dirty="0" smtClean="0">
              <a:ea typeface="ＭＳ Ｐ明朝" charset="-128"/>
            </a:endParaRPr>
          </a:p>
          <a:p>
            <a:pPr marL="0" lvl="1"/>
            <a:r>
              <a:rPr lang="ja-JP" altLang="en-US" dirty="0" smtClean="0">
                <a:ea typeface="ＭＳ Ｐ明朝" charset="-128"/>
              </a:rPr>
              <a:t>・受入：適切なメタデータの付与</a:t>
            </a:r>
            <a:endParaRPr lang="en-US" altLang="ja-JP" dirty="0" smtClean="0">
              <a:ea typeface="ＭＳ Ｐ明朝" charset="-128"/>
            </a:endParaRPr>
          </a:p>
          <a:p>
            <a:pPr marL="0" lvl="1"/>
            <a:r>
              <a:rPr lang="ja-JP" altLang="en-US" dirty="0" smtClean="0">
                <a:ea typeface="ＭＳ Ｐ明朝" charset="-128"/>
              </a:rPr>
              <a:t>・アーカイブ（保存）用ストレージ：</a:t>
            </a:r>
            <a:r>
              <a:rPr lang="ja-JP" altLang="ja-JP" dirty="0" smtClean="0">
                <a:ea typeface="ＭＳ Ｐ明朝" charset="-128"/>
              </a:rPr>
              <a:t>定期的なエラーチェックや保存媒体の更新</a:t>
            </a:r>
            <a:endParaRPr lang="en-US" altLang="ja-JP" dirty="0" smtClean="0">
              <a:ea typeface="ＭＳ Ｐ明朝" charset="-128"/>
            </a:endParaRPr>
          </a:p>
          <a:p>
            <a:pPr marL="0" lvl="1"/>
            <a:r>
              <a:rPr lang="ja-JP" altLang="en-US" dirty="0" smtClean="0">
                <a:ea typeface="ＭＳ Ｐ明朝" charset="-128"/>
              </a:rPr>
              <a:t>・データ管理：メタデータの管理</a:t>
            </a:r>
            <a:endParaRPr lang="en-US" altLang="ja-JP" dirty="0" smtClean="0">
              <a:ea typeface="ＭＳ Ｐ明朝" charset="-128"/>
            </a:endParaRPr>
          </a:p>
          <a:p>
            <a:pPr marL="0" lvl="1"/>
            <a:r>
              <a:rPr lang="ja-JP" altLang="en-US" dirty="0" smtClean="0">
                <a:ea typeface="ＭＳ Ｐ明朝" charset="-128"/>
              </a:rPr>
              <a:t>・管理・運営：長期保存計画の立案、提供者との交渉、マイグレーションの実施</a:t>
            </a:r>
            <a:endParaRPr lang="en-US" altLang="ja-JP" dirty="0" smtClean="0">
              <a:ea typeface="ＭＳ Ｐ明朝" charset="-128"/>
            </a:endParaRPr>
          </a:p>
          <a:p>
            <a:pPr marL="0" lvl="1"/>
            <a:r>
              <a:rPr lang="ja-JP" altLang="en-US" dirty="0" smtClean="0">
                <a:ea typeface="ＭＳ Ｐ明朝" charset="-128"/>
              </a:rPr>
              <a:t>・保存計画：旧式化の検知、対応策の提示</a:t>
            </a:r>
            <a:endParaRPr lang="en-US" altLang="ja-JP" dirty="0" smtClean="0">
              <a:ea typeface="ＭＳ Ｐ明朝" charset="-128"/>
            </a:endParaRPr>
          </a:p>
          <a:p>
            <a:pPr marL="0" lvl="1"/>
            <a:r>
              <a:rPr lang="ja-JP" altLang="en-US" dirty="0" smtClean="0">
                <a:ea typeface="ＭＳ Ｐ明朝" charset="-128"/>
              </a:rPr>
              <a:t>・（アクセス）：再生環境の保存、エミュレーション</a:t>
            </a:r>
            <a:endParaRPr lang="en-US" altLang="ja-JP" dirty="0" smtClean="0">
              <a:ea typeface="ＭＳ Ｐ明朝" charset="-128"/>
            </a:endParaRPr>
          </a:p>
          <a:p>
            <a:pPr marL="0" lvl="1"/>
            <a:r>
              <a:rPr lang="ja-JP" altLang="en-US" dirty="0" smtClean="0">
                <a:ea typeface="ＭＳ Ｐ明朝" charset="-128"/>
              </a:rPr>
              <a:t>このうち、保存計画を実現する要素技術である、フォーマットレジストリやフォーマット識別ツールの開発が海外で行われている。</a:t>
            </a:r>
            <a:endParaRPr lang="en-US" altLang="ja-JP" dirty="0" smtClean="0">
              <a:ea typeface="ＭＳ Ｐ明朝" charset="-128"/>
            </a:endParaRPr>
          </a:p>
          <a:p>
            <a:pPr marL="0" lvl="1"/>
            <a:r>
              <a:rPr lang="ja-JP" altLang="en-US" dirty="0" smtClean="0">
                <a:ea typeface="ＭＳ Ｐ明朝" charset="-128"/>
              </a:rPr>
              <a:t>メタデータは、</a:t>
            </a:r>
            <a:r>
              <a:rPr lang="en-US" altLang="ja-JP" dirty="0" smtClean="0">
                <a:ea typeface="ＭＳ Ｐ明朝" charset="-128"/>
              </a:rPr>
              <a:t>SIP</a:t>
            </a:r>
            <a:r>
              <a:rPr lang="ja-JP" altLang="en-US" dirty="0" smtClean="0">
                <a:ea typeface="ＭＳ Ｐ明朝" charset="-128"/>
              </a:rPr>
              <a:t>（受入れメタ）、</a:t>
            </a:r>
            <a:r>
              <a:rPr lang="en-US" altLang="ja-JP" dirty="0" smtClean="0">
                <a:ea typeface="ＭＳ Ｐ明朝" charset="-128"/>
              </a:rPr>
              <a:t>AIP</a:t>
            </a:r>
            <a:r>
              <a:rPr lang="ja-JP" altLang="en-US" dirty="0" smtClean="0">
                <a:ea typeface="ＭＳ Ｐ明朝" charset="-128"/>
              </a:rPr>
              <a:t>（保存メタデータ）、</a:t>
            </a:r>
            <a:r>
              <a:rPr lang="en-US" altLang="ja-JP" dirty="0" smtClean="0">
                <a:ea typeface="ＭＳ Ｐ明朝" charset="-128"/>
              </a:rPr>
              <a:t>DIP</a:t>
            </a:r>
            <a:r>
              <a:rPr lang="ja-JP" altLang="en-US" dirty="0" smtClean="0">
                <a:ea typeface="ＭＳ Ｐ明朝" charset="-128"/>
              </a:rPr>
              <a:t>（提供メタデータ）がある</a:t>
            </a:r>
            <a:endParaRPr lang="en-US" altLang="ja-JP" dirty="0" smtClean="0">
              <a:ea typeface="ＭＳ Ｐ明朝" charset="-128"/>
            </a:endParaRPr>
          </a:p>
        </p:txBody>
      </p:sp>
      <p:sp>
        <p:nvSpPr>
          <p:cNvPr id="4" name="スライド番号プレースホルダ 3"/>
          <p:cNvSpPr>
            <a:spLocks noGrp="1"/>
          </p:cNvSpPr>
          <p:nvPr>
            <p:ph type="sldNum" sz="quarter" idx="10"/>
          </p:nvPr>
        </p:nvSpPr>
        <p:spPr/>
        <p:txBody>
          <a:bodyPr/>
          <a:lstStyle/>
          <a:p>
            <a:fld id="{8F4C130C-E24D-4952-A500-87BEAB5B8BB6}" type="slidenum">
              <a:rPr kumimoji="1" lang="ja-JP" altLang="en-US" smtClean="0"/>
              <a:pPr/>
              <a:t>29</a:t>
            </a:fld>
            <a:endParaRPr kumimoji="1" lang="ja-JP" altLang="en-US"/>
          </a:p>
        </p:txBody>
      </p:sp>
    </p:spTree>
    <p:extLst>
      <p:ext uri="{BB962C8B-B14F-4D97-AF65-F5344CB8AC3E}">
        <p14:creationId xmlns:p14="http://schemas.microsoft.com/office/powerpoint/2010/main" val="2537153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■当館資料のデジタル化</a:t>
            </a:r>
          </a:p>
          <a:p>
            <a:r>
              <a:rPr kumimoji="1" lang="ja-JP" altLang="en-US" dirty="0" smtClean="0"/>
              <a:t>・当館所蔵資料のデジタル化は</a:t>
            </a:r>
            <a:r>
              <a:rPr kumimoji="1" lang="en-US" altLang="ja-JP" dirty="0" smtClean="0"/>
              <a:t>1/4</a:t>
            </a:r>
            <a:r>
              <a:rPr kumimoji="1" lang="ja-JP" altLang="en-US" dirty="0" err="1" smtClean="0"/>
              <a:t>。</a:t>
            </a:r>
            <a:endParaRPr kumimoji="1" lang="ja-JP" altLang="en-US" dirty="0" smtClean="0"/>
          </a:p>
          <a:p>
            <a:r>
              <a:rPr kumimoji="1" lang="ja-JP" altLang="en-US" dirty="0" smtClean="0"/>
              <a:t>・他機関が保有している資料も含めて国全体でデジタルコレクションの構築</a:t>
            </a:r>
            <a:endParaRPr kumimoji="1" lang="ja-JP" altLang="en-US" dirty="0"/>
          </a:p>
        </p:txBody>
      </p:sp>
      <p:sp>
        <p:nvSpPr>
          <p:cNvPr id="4" name="スライド番号プレースホルダー 3"/>
          <p:cNvSpPr>
            <a:spLocks noGrp="1"/>
          </p:cNvSpPr>
          <p:nvPr>
            <p:ph type="sldNum" sz="quarter" idx="10"/>
          </p:nvPr>
        </p:nvSpPr>
        <p:spPr/>
        <p:txBody>
          <a:bodyPr/>
          <a:lstStyle/>
          <a:p>
            <a:fld id="{FCE0F17A-6554-4CE9-84D1-E150BEE45544}" type="slidenum">
              <a:rPr lang="ja-JP" altLang="en-US" smtClean="0">
                <a:solidFill>
                  <a:prstClr val="black"/>
                </a:solidFill>
              </a:rPr>
              <a:pPr/>
              <a:t>3</a:t>
            </a:fld>
            <a:endParaRPr lang="ja-JP" altLang="en-US">
              <a:solidFill>
                <a:prstClr val="black"/>
              </a:solidFill>
            </a:endParaRPr>
          </a:p>
        </p:txBody>
      </p:sp>
    </p:spTree>
    <p:extLst>
      <p:ext uri="{BB962C8B-B14F-4D97-AF65-F5344CB8AC3E}">
        <p14:creationId xmlns:p14="http://schemas.microsoft.com/office/powerpoint/2010/main" val="912303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■フォーマットレジストリ</a:t>
            </a:r>
            <a:endParaRPr lang="en-US" altLang="ja-JP" dirty="0" smtClean="0"/>
          </a:p>
          <a:p>
            <a:pPr lvl="1"/>
            <a:r>
              <a:rPr lang="en-US" altLang="ja-JP" dirty="0" smtClean="0"/>
              <a:t>PRONOM</a:t>
            </a:r>
            <a:r>
              <a:rPr lang="ja-JP" altLang="en-US" dirty="0" smtClean="0"/>
              <a:t>：英国国立公文書館（</a:t>
            </a:r>
            <a:r>
              <a:rPr lang="en-US" dirty="0" smtClean="0"/>
              <a:t>The National Archives</a:t>
            </a:r>
            <a:r>
              <a:rPr lang="ja-JP" altLang="en-US" dirty="0" smtClean="0"/>
              <a:t>：</a:t>
            </a:r>
            <a:r>
              <a:rPr lang="en-US" dirty="0" smtClean="0"/>
              <a:t>TNA</a:t>
            </a:r>
            <a:r>
              <a:rPr lang="ja-JP" altLang="en-US" dirty="0" smtClean="0"/>
              <a:t>）</a:t>
            </a:r>
            <a:endParaRPr lang="en-US" altLang="ja-JP" dirty="0" smtClean="0"/>
          </a:p>
          <a:p>
            <a:pPr lvl="1"/>
            <a:r>
              <a:rPr lang="en-US" altLang="ja-JP" dirty="0" smtClean="0"/>
              <a:t>GDFR</a:t>
            </a:r>
            <a:r>
              <a:rPr lang="ja-JP" altLang="en-US" dirty="0" smtClean="0"/>
              <a:t>（</a:t>
            </a:r>
            <a:r>
              <a:rPr lang="en-US" altLang="ja-JP" dirty="0" smtClean="0"/>
              <a:t>Global Digital Format Registry</a:t>
            </a:r>
            <a:r>
              <a:rPr lang="ja-JP" altLang="en-US" dirty="0" smtClean="0"/>
              <a:t>）：ハーバード大学図書館</a:t>
            </a:r>
            <a:endParaRPr lang="en-US" altLang="ja-JP" dirty="0" smtClean="0"/>
          </a:p>
          <a:p>
            <a:pPr lvl="1"/>
            <a:r>
              <a:rPr lang="en-US" altLang="ja-JP" dirty="0" smtClean="0"/>
              <a:t>UDFR</a:t>
            </a:r>
            <a:r>
              <a:rPr lang="ja-JP" altLang="en-US" dirty="0" smtClean="0"/>
              <a:t>（</a:t>
            </a:r>
            <a:r>
              <a:rPr lang="en-US" altLang="ja-JP" dirty="0" smtClean="0"/>
              <a:t>Unified Digital Format Registry</a:t>
            </a:r>
            <a:r>
              <a:rPr lang="ja-JP" altLang="en-US" dirty="0" smtClean="0"/>
              <a:t>）：ハーバード大学図書館及び</a:t>
            </a:r>
            <a:r>
              <a:rPr lang="en-US" dirty="0" smtClean="0"/>
              <a:t>PRONOM</a:t>
            </a:r>
            <a:r>
              <a:rPr lang="ja-JP" altLang="en-US" dirty="0" err="1" smtClean="0"/>
              <a:t>、</a:t>
            </a:r>
            <a:r>
              <a:rPr lang="en-US" dirty="0" smtClean="0"/>
              <a:t>GDFR</a:t>
            </a:r>
            <a:r>
              <a:rPr lang="ja-JP" altLang="en-US" dirty="0" smtClean="0"/>
              <a:t>等のフォーマットレジストリプロジェクトに関連するグループや機関</a:t>
            </a:r>
            <a:endParaRPr lang="en-US" altLang="ja-JP" dirty="0" smtClean="0"/>
          </a:p>
          <a:p>
            <a:pPr lvl="1"/>
            <a:r>
              <a:rPr lang="en-US" altLang="ja-JP" dirty="0" smtClean="0"/>
              <a:t>LCSDF</a:t>
            </a:r>
            <a:r>
              <a:rPr lang="ja-JP" altLang="en-US" dirty="0" smtClean="0"/>
              <a:t>（</a:t>
            </a:r>
            <a:r>
              <a:rPr lang="en-US" altLang="ja-JP" dirty="0" smtClean="0"/>
              <a:t>Library of Congress Sustainability of Digital Formats</a:t>
            </a:r>
            <a:r>
              <a:rPr lang="ja-JP" altLang="en-US" dirty="0" smtClean="0"/>
              <a:t>）：米国議会図書館（</a:t>
            </a:r>
            <a:r>
              <a:rPr lang="en-US" dirty="0" smtClean="0"/>
              <a:t>Library of Congress</a:t>
            </a:r>
            <a:r>
              <a:rPr lang="ja-JP" altLang="en-US" dirty="0" smtClean="0"/>
              <a:t>：</a:t>
            </a:r>
            <a:r>
              <a:rPr lang="en-US" dirty="0" smtClean="0"/>
              <a:t>LC</a:t>
            </a:r>
            <a:r>
              <a:rPr lang="ja-JP" altLang="en-US" dirty="0" smtClean="0"/>
              <a:t>）</a:t>
            </a:r>
            <a:endParaRPr lang="en-US" altLang="ja-JP" dirty="0" smtClean="0"/>
          </a:p>
          <a:p>
            <a:r>
              <a:rPr lang="ja-JP" altLang="en-US" dirty="0" smtClean="0"/>
              <a:t>■フォーマット識別ツール</a:t>
            </a:r>
            <a:endParaRPr lang="en-US" altLang="ja-JP" dirty="0" smtClean="0"/>
          </a:p>
          <a:p>
            <a:pPr lvl="1"/>
            <a:r>
              <a:rPr lang="en-US" altLang="ja-JP" dirty="0" smtClean="0"/>
              <a:t>DROID</a:t>
            </a:r>
            <a:r>
              <a:rPr lang="ja-JP" altLang="en-US" dirty="0" smtClean="0"/>
              <a:t>（</a:t>
            </a:r>
            <a:r>
              <a:rPr lang="en-US" altLang="ja-JP" dirty="0" smtClean="0"/>
              <a:t>Digital Record Object Identification</a:t>
            </a:r>
            <a:r>
              <a:rPr lang="ja-JP" altLang="en-US" dirty="0" smtClean="0"/>
              <a:t>）：英国国立公文書館（</a:t>
            </a:r>
            <a:r>
              <a:rPr lang="en-US" dirty="0" smtClean="0"/>
              <a:t>The National Archives</a:t>
            </a:r>
            <a:r>
              <a:rPr lang="ja-JP" altLang="en-US" dirty="0" smtClean="0"/>
              <a:t>：</a:t>
            </a:r>
            <a:r>
              <a:rPr lang="en-US" dirty="0" smtClean="0"/>
              <a:t>TNA</a:t>
            </a:r>
            <a:r>
              <a:rPr lang="ja-JP" altLang="en-US" dirty="0" smtClean="0"/>
              <a:t>）</a:t>
            </a:r>
            <a:endParaRPr lang="en-US" altLang="ja-JP" dirty="0" smtClean="0"/>
          </a:p>
          <a:p>
            <a:pPr marL="479941" lvl="1" defTabSz="959881">
              <a:defRPr/>
            </a:pPr>
            <a:r>
              <a:rPr lang="en-US" altLang="ja-JP" dirty="0" smtClean="0"/>
              <a:t>JHOVE</a:t>
            </a:r>
            <a:r>
              <a:rPr lang="ja-JP" altLang="en-US" dirty="0" smtClean="0"/>
              <a:t>（</a:t>
            </a:r>
            <a:r>
              <a:rPr lang="en-US" altLang="ja-JP" dirty="0" smtClean="0"/>
              <a:t>JSTOR/Harvard Object Validation Environment</a:t>
            </a:r>
            <a:r>
              <a:rPr lang="ja-JP" altLang="en-US" dirty="0" smtClean="0"/>
              <a:t>）：</a:t>
            </a:r>
            <a:r>
              <a:rPr lang="en-US" dirty="0" smtClean="0"/>
              <a:t>JSTOR[3]</a:t>
            </a:r>
            <a:r>
              <a:rPr lang="ja-JP" altLang="en-US" dirty="0" smtClean="0"/>
              <a:t>及びハーバード大学図書館</a:t>
            </a:r>
            <a:r>
              <a:rPr lang="en-US" dirty="0" smtClean="0"/>
              <a:t>[</a:t>
            </a:r>
            <a:r>
              <a:rPr lang="ja-JP" altLang="en-US" dirty="0" smtClean="0"/>
              <a:t>先端の情報技術を活用し、学術情報流通の向上を目的とした米国の非営利団体</a:t>
            </a:r>
            <a:r>
              <a:rPr lang="en-US" dirty="0" smtClean="0"/>
              <a:t>]</a:t>
            </a:r>
            <a:r>
              <a:rPr lang="ja-JP" altLang="en-US" dirty="0" smtClean="0"/>
              <a:t>による共同開発 先端の情報技術を活用し、学術情報流通の向上を目的とした米国の非営利団体</a:t>
            </a:r>
          </a:p>
          <a:p>
            <a:pPr lvl="1"/>
            <a:endParaRPr lang="en-US" altLang="ja-JP" dirty="0" smtClean="0"/>
          </a:p>
          <a:p>
            <a:pPr lvl="1"/>
            <a:r>
              <a:rPr lang="en-US" altLang="ja-JP" dirty="0" smtClean="0"/>
              <a:t>Metadata Extraction Tool</a:t>
            </a:r>
            <a:r>
              <a:rPr lang="ja-JP" altLang="en-US" dirty="0" smtClean="0"/>
              <a:t>：ニュージーランド国立図書館</a:t>
            </a:r>
            <a:endParaRPr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8F4C130C-E24D-4952-A500-87BEAB5B8BB6}" type="slidenum">
              <a:rPr kumimoji="1" lang="ja-JP" altLang="en-US" smtClean="0"/>
              <a:pPr/>
              <a:t>30</a:t>
            </a:fld>
            <a:endParaRPr kumimoji="1" lang="ja-JP" altLang="en-US"/>
          </a:p>
        </p:txBody>
      </p:sp>
    </p:spTree>
    <p:extLst>
      <p:ext uri="{BB962C8B-B14F-4D97-AF65-F5344CB8AC3E}">
        <p14:creationId xmlns:p14="http://schemas.microsoft.com/office/powerpoint/2010/main" val="2838284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F4C130C-E24D-4952-A500-87BEAB5B8BB6}" type="slidenum">
              <a:rPr kumimoji="1" lang="ja-JP" altLang="en-US" smtClean="0"/>
              <a:pPr/>
              <a:t>31</a:t>
            </a:fld>
            <a:endParaRPr kumimoji="1" lang="ja-JP" altLang="en-US"/>
          </a:p>
        </p:txBody>
      </p:sp>
    </p:spTree>
    <p:extLst>
      <p:ext uri="{BB962C8B-B14F-4D97-AF65-F5344CB8AC3E}">
        <p14:creationId xmlns:p14="http://schemas.microsoft.com/office/powerpoint/2010/main" val="3138322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solidFill>
                <a:prstClr val="black"/>
              </a:solidFill>
            </a:endParaRPr>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solidFill>
                  <a:prstClr val="black"/>
                </a:solidFill>
              </a:rPr>
              <a:pPr/>
              <a:t>2016/5/29</a:t>
            </a:fld>
            <a:endParaRPr kumimoji="1" lang="ja-JP" altLang="en-US">
              <a:solidFill>
                <a:prstClr val="black"/>
              </a:solidFill>
            </a:endParaRPr>
          </a:p>
        </p:txBody>
      </p:sp>
      <p:sp>
        <p:nvSpPr>
          <p:cNvPr id="6" name="フッター プレースホルダー 5"/>
          <p:cNvSpPr>
            <a:spLocks noGrp="1"/>
          </p:cNvSpPr>
          <p:nvPr>
            <p:ph type="ftr" sz="quarter" idx="12"/>
          </p:nvPr>
        </p:nvSpPr>
        <p:spPr/>
        <p:txBody>
          <a:bodyPr/>
          <a:lstStyle/>
          <a:p>
            <a:endParaRPr kumimoji="1" lang="ja-JP" altLang="en-US">
              <a:solidFill>
                <a:prstClr val="black"/>
              </a:solidFill>
            </a:endParaRPr>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solidFill>
                  <a:prstClr val="black"/>
                </a:solidFill>
              </a:rPr>
              <a:pPr/>
              <a:t>32</a:t>
            </a:fld>
            <a:endParaRPr kumimoji="1" lang="ja-JP" altLang="en-US">
              <a:solidFill>
                <a:prstClr val="black"/>
              </a:solidFill>
            </a:endParaRPr>
          </a:p>
        </p:txBody>
      </p:sp>
    </p:spTree>
    <p:extLst>
      <p:ext uri="{BB962C8B-B14F-4D97-AF65-F5344CB8AC3E}">
        <p14:creationId xmlns:p14="http://schemas.microsoft.com/office/powerpoint/2010/main" val="14747979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87325" y="1335088"/>
            <a:ext cx="6397625" cy="3598862"/>
          </a:xfrm>
        </p:spPr>
      </p:sp>
      <p:sp>
        <p:nvSpPr>
          <p:cNvPr id="3" name="ノート プレースホルダ 2"/>
          <p:cNvSpPr>
            <a:spLocks noGrp="1"/>
          </p:cNvSpPr>
          <p:nvPr>
            <p:ph type="body" idx="1"/>
          </p:nvPr>
        </p:nvSpPr>
        <p:spPr/>
        <p:txBody>
          <a:bodyPr>
            <a:noAutofit/>
          </a:bodyPr>
          <a:lstStyle/>
          <a:p>
            <a:r>
              <a:rPr lang="en-US" altLang="ja-JP" dirty="0" smtClean="0"/>
              <a:t>2000</a:t>
            </a:r>
            <a:r>
              <a:rPr lang="ja-JP" altLang="en-US" dirty="0" smtClean="0"/>
              <a:t>年度から資料デジタル化実施</a:t>
            </a:r>
            <a:r>
              <a:rPr lang="zh-TW" altLang="en-US" sz="2100" dirty="0"/>
              <a:t>（</a:t>
            </a:r>
            <a:r>
              <a:rPr lang="ja-JP" altLang="en-US" sz="2100" dirty="0"/>
              <a:t>法第</a:t>
            </a:r>
            <a:r>
              <a:rPr lang="en-US" altLang="zh-TW" sz="2100" dirty="0"/>
              <a:t>31</a:t>
            </a:r>
            <a:r>
              <a:rPr lang="zh-TW" altLang="en-US" sz="2100" dirty="0"/>
              <a:t>条</a:t>
            </a:r>
            <a:r>
              <a:rPr lang="en-US" altLang="ja-JP" sz="2100" dirty="0"/>
              <a:t>1</a:t>
            </a:r>
            <a:r>
              <a:rPr lang="zh-TW" altLang="en-US" sz="2100" dirty="0"/>
              <a:t>項</a:t>
            </a:r>
            <a:r>
              <a:rPr lang="en-US" altLang="ja-JP" sz="2100" dirty="0"/>
              <a:t>2</a:t>
            </a:r>
            <a:r>
              <a:rPr lang="ja-JP" altLang="en-US" sz="2100" dirty="0"/>
              <a:t>号</a:t>
            </a:r>
            <a:r>
              <a:rPr lang="zh-TW" altLang="en-US" sz="2100" dirty="0"/>
              <a:t>）</a:t>
            </a:r>
            <a:endParaRPr lang="en-US" altLang="ja-JP" dirty="0" smtClean="0"/>
          </a:p>
          <a:p>
            <a:pPr marL="480085" lvl="1"/>
            <a:r>
              <a:rPr lang="ja-JP" altLang="en-US" dirty="0" smtClean="0"/>
              <a:t>－著作権処理を行いインターネットで公開</a:t>
            </a:r>
            <a:endParaRPr lang="en-US" altLang="ja-JP" dirty="0" smtClean="0"/>
          </a:p>
          <a:p>
            <a:pPr>
              <a:spcBef>
                <a:spcPts val="1260"/>
              </a:spcBef>
              <a:spcAft>
                <a:spcPts val="1260"/>
              </a:spcAft>
            </a:pPr>
            <a:r>
              <a:rPr lang="ja-JP" altLang="en-US" dirty="0" smtClean="0"/>
              <a:t>文化審議会「</a:t>
            </a:r>
            <a:r>
              <a:rPr lang="ja-JP" altLang="en-US" b="1" dirty="0" smtClean="0">
                <a:solidFill>
                  <a:schemeClr val="accent2">
                    <a:lumMod val="75000"/>
                  </a:schemeClr>
                </a:solidFill>
              </a:rPr>
              <a:t>過去の著作物等の利用の円滑化のための方策について</a:t>
            </a:r>
            <a:r>
              <a:rPr lang="ja-JP" altLang="en-US" sz="2500" b="1" dirty="0">
                <a:solidFill>
                  <a:schemeClr val="accent2">
                    <a:lumMod val="75000"/>
                  </a:schemeClr>
                </a:solidFill>
              </a:rPr>
              <a:t>（中間総括）</a:t>
            </a:r>
            <a:r>
              <a:rPr lang="ja-JP" altLang="en-US" dirty="0" smtClean="0"/>
              <a:t>」</a:t>
            </a:r>
            <a:r>
              <a:rPr lang="ja-JP" altLang="en-US" sz="2500" dirty="0"/>
              <a:t>（</a:t>
            </a:r>
            <a:r>
              <a:rPr lang="en-US" altLang="ja-JP" sz="2500" dirty="0"/>
              <a:t>2008</a:t>
            </a:r>
            <a:r>
              <a:rPr lang="ja-JP" altLang="en-US" sz="2500" dirty="0"/>
              <a:t>年</a:t>
            </a:r>
            <a:r>
              <a:rPr lang="en-US" altLang="ja-JP" sz="2500" dirty="0"/>
              <a:t>5</a:t>
            </a:r>
            <a:r>
              <a:rPr lang="ja-JP" altLang="en-US" sz="2500" dirty="0"/>
              <a:t>月）</a:t>
            </a:r>
            <a:r>
              <a:rPr lang="ja-JP" altLang="en-US" dirty="0" smtClean="0"/>
              <a:t>－</a:t>
            </a:r>
            <a:r>
              <a:rPr lang="ja-JP" altLang="en-US" sz="2500" dirty="0"/>
              <a:t>国立国会図書館のデジタル化資料の利用につき、関係者間の協議を提言</a:t>
            </a:r>
            <a:endParaRPr lang="en-US" altLang="ja-JP" sz="2500" dirty="0"/>
          </a:p>
          <a:p>
            <a:r>
              <a:rPr lang="en-US" altLang="ja-JP" dirty="0" smtClean="0"/>
              <a:t>2009</a:t>
            </a:r>
            <a:r>
              <a:rPr lang="ja-JP" altLang="en-US" dirty="0" smtClean="0"/>
              <a:t>年</a:t>
            </a:r>
            <a:r>
              <a:rPr lang="ja-JP" altLang="en-US" b="1" dirty="0" smtClean="0">
                <a:solidFill>
                  <a:schemeClr val="accent2">
                    <a:lumMod val="75000"/>
                  </a:schemeClr>
                </a:solidFill>
              </a:rPr>
              <a:t>著作権法改正</a:t>
            </a:r>
            <a:r>
              <a:rPr lang="zh-TW" altLang="en-US" sz="2100" dirty="0"/>
              <a:t>（</a:t>
            </a:r>
            <a:r>
              <a:rPr lang="ja-JP" altLang="en-US" sz="2100" dirty="0"/>
              <a:t>法第</a:t>
            </a:r>
            <a:r>
              <a:rPr lang="en-US" altLang="zh-TW" sz="2100" dirty="0"/>
              <a:t>31</a:t>
            </a:r>
            <a:r>
              <a:rPr lang="zh-TW" altLang="en-US" sz="2100" dirty="0"/>
              <a:t>条</a:t>
            </a:r>
            <a:r>
              <a:rPr lang="en-US" altLang="zh-TW" sz="2100" dirty="0"/>
              <a:t>2</a:t>
            </a:r>
            <a:r>
              <a:rPr lang="zh-TW" altLang="en-US" sz="2100" dirty="0"/>
              <a:t>項新設）</a:t>
            </a:r>
            <a:endParaRPr lang="en-US" altLang="ja-JP" sz="2100" dirty="0"/>
          </a:p>
          <a:p>
            <a:pPr lvl="1"/>
            <a:r>
              <a:rPr lang="ja-JP" altLang="en-US" dirty="0" smtClean="0"/>
              <a:t>国立国会図書館での原本保存目的のデジタル化が可能に</a:t>
            </a:r>
          </a:p>
          <a:p>
            <a:pPr>
              <a:spcBef>
                <a:spcPts val="1260"/>
              </a:spcBef>
              <a:spcAft>
                <a:spcPts val="1260"/>
              </a:spcAft>
            </a:pPr>
            <a:r>
              <a:rPr lang="en-US" altLang="ja-JP" dirty="0" smtClean="0"/>
              <a:t>2009,2010</a:t>
            </a:r>
            <a:r>
              <a:rPr lang="ja-JP" altLang="en-US" dirty="0" smtClean="0"/>
              <a:t>年度に大規模デジタル化事業を実施</a:t>
            </a:r>
            <a:endParaRPr lang="en-US" altLang="ja-JP" sz="1600" dirty="0"/>
          </a:p>
          <a:p>
            <a:r>
              <a:rPr lang="en-US" altLang="ja-JP" dirty="0" smtClean="0"/>
              <a:t>2012</a:t>
            </a:r>
            <a:r>
              <a:rPr lang="ja-JP" altLang="en-US" dirty="0" smtClean="0"/>
              <a:t>年</a:t>
            </a:r>
            <a:r>
              <a:rPr lang="ja-JP" altLang="en-US" b="1" dirty="0" smtClean="0">
                <a:solidFill>
                  <a:schemeClr val="accent2">
                    <a:lumMod val="75000"/>
                  </a:schemeClr>
                </a:solidFill>
              </a:rPr>
              <a:t>著作権法改正</a:t>
            </a:r>
            <a:r>
              <a:rPr lang="zh-TW" altLang="en-US" sz="2100" dirty="0"/>
              <a:t>（</a:t>
            </a:r>
            <a:r>
              <a:rPr lang="ja-JP" altLang="en-US" sz="2100" dirty="0"/>
              <a:t>法第</a:t>
            </a:r>
            <a:r>
              <a:rPr lang="en-US" altLang="zh-TW" sz="2100" dirty="0"/>
              <a:t>31</a:t>
            </a:r>
            <a:r>
              <a:rPr lang="zh-TW" altLang="en-US" sz="2100" dirty="0"/>
              <a:t>条</a:t>
            </a:r>
            <a:r>
              <a:rPr lang="en-US" altLang="ja-JP" sz="2100" dirty="0"/>
              <a:t>3</a:t>
            </a:r>
            <a:r>
              <a:rPr lang="zh-TW" altLang="en-US" sz="2100" dirty="0"/>
              <a:t>項新設）</a:t>
            </a:r>
            <a:endParaRPr lang="en-US" altLang="ja-JP" sz="2100" dirty="0"/>
          </a:p>
          <a:p>
            <a:pPr lvl="1"/>
            <a:r>
              <a:rPr lang="ja-JP" altLang="en-US" dirty="0" smtClean="0"/>
              <a:t>デジタル化資料のうち絶版等資料を全国の図書館等で利用可能に</a:t>
            </a:r>
            <a:r>
              <a:rPr lang="en-US" altLang="ja-JP" dirty="0" smtClean="0"/>
              <a:t/>
            </a:r>
            <a:br>
              <a:rPr lang="en-US" altLang="ja-JP" dirty="0" smtClean="0"/>
            </a:br>
            <a:r>
              <a:rPr lang="ja-JP" altLang="en-US" dirty="0" smtClean="0"/>
              <a:t>　⇒　</a:t>
            </a:r>
            <a:r>
              <a:rPr lang="en-US" altLang="ja-JP" dirty="0" smtClean="0"/>
              <a:t>2014</a:t>
            </a:r>
            <a:r>
              <a:rPr lang="ja-JP" altLang="en-US" dirty="0" smtClean="0"/>
              <a:t>年</a:t>
            </a:r>
            <a:r>
              <a:rPr lang="en-US" altLang="ja-JP" dirty="0" smtClean="0"/>
              <a:t>1</a:t>
            </a:r>
            <a:r>
              <a:rPr lang="ja-JP" altLang="en-US" dirty="0" smtClean="0"/>
              <a:t>月から図書館送信サービス開始</a:t>
            </a:r>
          </a:p>
          <a:p>
            <a:pPr>
              <a:lnSpc>
                <a:spcPts val="843"/>
              </a:lnSpc>
            </a:pPr>
            <a:endParaRPr lang="ja-JP" altLang="en-US" dirty="0"/>
          </a:p>
        </p:txBody>
      </p:sp>
      <p:sp>
        <p:nvSpPr>
          <p:cNvPr id="4" name="スライド番号プレースホルダ 3"/>
          <p:cNvSpPr>
            <a:spLocks noGrp="1"/>
          </p:cNvSpPr>
          <p:nvPr>
            <p:ph type="sldNum" sz="quarter" idx="10"/>
          </p:nvPr>
        </p:nvSpPr>
        <p:spPr/>
        <p:txBody>
          <a:bodyPr/>
          <a:lstStyle/>
          <a:p>
            <a:pPr>
              <a:defRPr/>
            </a:pPr>
            <a:fld id="{DA8C3902-8EA9-4235-92EC-E75E0A621590}" type="slidenum">
              <a:rPr lang="en-US" altLang="ja-JP" smtClean="0">
                <a:solidFill>
                  <a:prstClr val="black"/>
                </a:solidFill>
              </a:rPr>
              <a:pPr>
                <a:defRPr/>
              </a:pPr>
              <a:t>33</a:t>
            </a:fld>
            <a:endParaRPr lang="en-US" altLang="ja-JP">
              <a:solidFill>
                <a:prstClr val="black"/>
              </a:solidFill>
            </a:endParaRPr>
          </a:p>
        </p:txBody>
      </p:sp>
      <p:sp>
        <p:nvSpPr>
          <p:cNvPr id="5" name="日付プレースホルダー 4"/>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2534258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25000" lnSpcReduction="20000"/>
          </a:bodyPr>
          <a:lstStyle/>
          <a:p>
            <a:pPr>
              <a:lnSpc>
                <a:spcPct val="120000"/>
              </a:lnSpc>
              <a:spcBef>
                <a:spcPts val="1260"/>
              </a:spcBef>
            </a:pPr>
            <a:r>
              <a:rPr lang="ja-JP" altLang="en-US" sz="10100" dirty="0"/>
              <a:t>国立国会図書館と権利者、出版者等の関係者間の協議の場として、「</a:t>
            </a:r>
            <a:r>
              <a:rPr lang="ja-JP" altLang="en-US" sz="10100" dirty="0">
                <a:solidFill>
                  <a:schemeClr val="accent2">
                    <a:lumMod val="75000"/>
                  </a:schemeClr>
                </a:solidFill>
              </a:rPr>
              <a:t>資料デジタル化及び利用に係る関係者協議会</a:t>
            </a:r>
            <a:r>
              <a:rPr lang="ja-JP" altLang="en-US" sz="10100" dirty="0"/>
              <a:t>」を設置　　（</a:t>
            </a:r>
            <a:r>
              <a:rPr lang="en-US" altLang="ja-JP" sz="10100" dirty="0"/>
              <a:t>2008</a:t>
            </a:r>
            <a:r>
              <a:rPr lang="ja-JP" altLang="en-US" sz="10100" dirty="0"/>
              <a:t>年</a:t>
            </a:r>
            <a:r>
              <a:rPr lang="en-US" altLang="ja-JP" sz="10100" dirty="0"/>
              <a:t>9</a:t>
            </a:r>
            <a:r>
              <a:rPr lang="ja-JP" altLang="en-US" sz="10100" dirty="0"/>
              <a:t>月～）</a:t>
            </a:r>
            <a:endParaRPr lang="en-US" altLang="ja-JP" sz="10100" dirty="0"/>
          </a:p>
          <a:p>
            <a:pPr>
              <a:lnSpc>
                <a:spcPct val="120000"/>
              </a:lnSpc>
              <a:spcBef>
                <a:spcPts val="1260"/>
              </a:spcBef>
            </a:pPr>
            <a:r>
              <a:rPr lang="ja-JP" altLang="en-US" sz="10100" dirty="0"/>
              <a:t>図書館への限定送信に関するワーキングチームを設置（</a:t>
            </a:r>
            <a:r>
              <a:rPr lang="en-US" altLang="ja-JP" sz="10100" dirty="0"/>
              <a:t>2011</a:t>
            </a:r>
            <a:r>
              <a:rPr lang="ja-JP" altLang="en-US" sz="10100" dirty="0"/>
              <a:t>年</a:t>
            </a:r>
            <a:r>
              <a:rPr lang="en-US" altLang="ja-JP" sz="10100" dirty="0"/>
              <a:t>11</a:t>
            </a:r>
            <a:r>
              <a:rPr lang="ja-JP" altLang="en-US" sz="10100" dirty="0"/>
              <a:t>月～）</a:t>
            </a:r>
            <a:endParaRPr lang="en-US" altLang="ja-JP" sz="10100" dirty="0"/>
          </a:p>
          <a:p>
            <a:pPr>
              <a:lnSpc>
                <a:spcPct val="120000"/>
              </a:lnSpc>
              <a:spcBef>
                <a:spcPts val="1260"/>
              </a:spcBef>
            </a:pPr>
            <a:r>
              <a:rPr lang="ja-JP" altLang="en-US" sz="10100" dirty="0"/>
              <a:t>「</a:t>
            </a:r>
            <a:r>
              <a:rPr lang="ja-JP" altLang="en-US" sz="10100" dirty="0">
                <a:solidFill>
                  <a:schemeClr val="accent2"/>
                </a:solidFill>
              </a:rPr>
              <a:t>国立国会図書館のデジタル化資料の図書館等への限定送信に関する合意事項</a:t>
            </a:r>
            <a:r>
              <a:rPr lang="ja-JP" altLang="en-US" sz="10100" dirty="0"/>
              <a:t>」（</a:t>
            </a:r>
            <a:r>
              <a:rPr lang="en-US" altLang="ja-JP" sz="10100" dirty="0"/>
              <a:t>2012</a:t>
            </a:r>
            <a:r>
              <a:rPr lang="ja-JP" altLang="en-US" sz="10100" dirty="0"/>
              <a:t>年</a:t>
            </a:r>
            <a:r>
              <a:rPr lang="en-US" altLang="ja-JP" sz="10100" dirty="0"/>
              <a:t>12</a:t>
            </a:r>
            <a:r>
              <a:rPr lang="ja-JP" altLang="en-US" sz="10100" dirty="0"/>
              <a:t>月）</a:t>
            </a:r>
            <a:endParaRPr lang="en-US" altLang="ja-JP" sz="10100" dirty="0"/>
          </a:p>
          <a:p>
            <a:pPr algn="ctr">
              <a:lnSpc>
                <a:spcPct val="120000"/>
              </a:lnSpc>
            </a:pPr>
            <a:r>
              <a:rPr lang="en-US" altLang="ja-JP" sz="1100" dirty="0">
                <a:hlinkClick r:id="rId3"/>
              </a:rPr>
              <a:t>http://www.ndl.go.jp/jp/aboutus/digitization/digitization_agreement02.pdf</a:t>
            </a:r>
            <a:r>
              <a:rPr lang="ja-JP" altLang="en-US" sz="1100" dirty="0"/>
              <a:t>　　</a:t>
            </a:r>
            <a:endParaRPr lang="en-US" altLang="ja-JP" sz="1100" dirty="0"/>
          </a:p>
          <a:p>
            <a:pPr>
              <a:lnSpc>
                <a:spcPct val="120000"/>
              </a:lnSpc>
              <a:spcBef>
                <a:spcPts val="630"/>
              </a:spcBef>
            </a:pPr>
            <a:r>
              <a:rPr lang="ja-JP" altLang="en-US" sz="1100" dirty="0"/>
              <a:t>　　　　　　　　　　　⇔　この範囲において「図書館送信サービス」を実施</a:t>
            </a:r>
          </a:p>
          <a:p>
            <a:pPr>
              <a:lnSpc>
                <a:spcPct val="120000"/>
              </a:lnSpc>
              <a:spcBef>
                <a:spcPts val="1260"/>
              </a:spcBef>
            </a:pPr>
            <a:r>
              <a:rPr lang="ja-JP" altLang="en-US" sz="1300" dirty="0"/>
              <a:t>デジタル化する</a:t>
            </a:r>
            <a:r>
              <a:rPr lang="ja-JP" altLang="en-US" sz="1300" dirty="0">
                <a:solidFill>
                  <a:schemeClr val="accent2">
                    <a:lumMod val="75000"/>
                  </a:schemeClr>
                </a:solidFill>
              </a:rPr>
              <a:t>録音資料</a:t>
            </a:r>
            <a:r>
              <a:rPr lang="ja-JP" altLang="en-US" sz="1300" dirty="0"/>
              <a:t>の利用に係る協議のために、「録音資料のデジタル化及び利用に係る関係者協議会」を設置（</a:t>
            </a:r>
            <a:r>
              <a:rPr lang="en-US" altLang="ja-JP" sz="1300" dirty="0"/>
              <a:t>2014</a:t>
            </a:r>
            <a:r>
              <a:rPr lang="ja-JP" altLang="en-US" sz="1300" dirty="0"/>
              <a:t>年</a:t>
            </a:r>
            <a:r>
              <a:rPr lang="en-US" altLang="ja-JP" sz="1300" dirty="0"/>
              <a:t>5</a:t>
            </a:r>
            <a:r>
              <a:rPr lang="ja-JP" altLang="en-US" sz="1300" dirty="0"/>
              <a:t>月～）</a:t>
            </a:r>
            <a:endParaRPr lang="en-US" altLang="ja-JP" sz="1300" dirty="0"/>
          </a:p>
          <a:p>
            <a:pPr defTabSz="954733">
              <a:defRPr/>
            </a:pP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DA8C3902-8EA9-4235-92EC-E75E0A621590}" type="slidenum">
              <a:rPr lang="en-US" altLang="ja-JP" smtClean="0">
                <a:solidFill>
                  <a:prstClr val="black"/>
                </a:solidFill>
              </a:rPr>
              <a:pPr>
                <a:defRPr/>
              </a:pPr>
              <a:t>34</a:t>
            </a:fld>
            <a:endParaRPr lang="en-US" altLang="ja-JP">
              <a:solidFill>
                <a:prstClr val="black"/>
              </a:solidFill>
            </a:endParaRPr>
          </a:p>
        </p:txBody>
      </p:sp>
      <p:sp>
        <p:nvSpPr>
          <p:cNvPr id="5" name="日付プレースホルダー 4"/>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1593889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1" algn="ctr">
              <a:lnSpc>
                <a:spcPct val="120000"/>
              </a:lnSpc>
              <a:spcAft>
                <a:spcPts val="1890"/>
              </a:spcAft>
              <a:defRPr/>
            </a:pPr>
            <a:r>
              <a:rPr lang="ja-JP" altLang="en-US" sz="4200" dirty="0">
                <a:solidFill>
                  <a:schemeClr val="accent5">
                    <a:lumMod val="50000"/>
                  </a:schemeClr>
                </a:solidFill>
              </a:rPr>
              <a:t>～デジタル化資料を広く社会の利用に供する～</a:t>
            </a:r>
            <a:endParaRPr lang="en-US" altLang="ja-JP" sz="4200" dirty="0">
              <a:solidFill>
                <a:schemeClr val="accent5">
                  <a:lumMod val="50000"/>
                </a:schemeClr>
              </a:solidFill>
            </a:endParaRPr>
          </a:p>
          <a:p>
            <a:pPr marL="360063" lvl="1" indent="-360063">
              <a:lnSpc>
                <a:spcPct val="120000"/>
              </a:lnSpc>
              <a:buFont typeface="Wingdings" panose="05000000000000000000" pitchFamily="2" charset="2"/>
              <a:buChar char="Ø"/>
              <a:defRPr/>
            </a:pPr>
            <a:r>
              <a:rPr lang="ja-JP" altLang="en-US" sz="3600" dirty="0"/>
              <a:t>インターネット提供のデジタル化資料（</a:t>
            </a:r>
            <a:r>
              <a:rPr lang="ja-JP" altLang="en-US" sz="3600" dirty="0">
                <a:solidFill>
                  <a:schemeClr val="accent2">
                    <a:lumMod val="75000"/>
                  </a:schemeClr>
                </a:solidFill>
              </a:rPr>
              <a:t>著作権保護期間満了分）</a:t>
            </a:r>
            <a:r>
              <a:rPr lang="ja-JP" altLang="en-US" sz="3600" dirty="0"/>
              <a:t>に係る転載利用は、</a:t>
            </a:r>
            <a:r>
              <a:rPr lang="ja-JP" altLang="en-US" sz="3600" dirty="0">
                <a:solidFill>
                  <a:schemeClr val="accent2">
                    <a:lumMod val="75000"/>
                  </a:schemeClr>
                </a:solidFill>
              </a:rPr>
              <a:t>転載申込み手続が不要　</a:t>
            </a:r>
            <a:endParaRPr lang="en-US" altLang="ja-JP" sz="3600" dirty="0">
              <a:solidFill>
                <a:schemeClr val="accent2">
                  <a:lumMod val="75000"/>
                </a:schemeClr>
              </a:solidFill>
            </a:endParaRPr>
          </a:p>
          <a:p>
            <a:pPr marL="900159" lvl="3">
              <a:lnSpc>
                <a:spcPct val="120000"/>
              </a:lnSpc>
              <a:defRPr/>
            </a:pPr>
            <a:r>
              <a:rPr lang="ja-JP" altLang="en-US" sz="3000" dirty="0"/>
              <a:t>平成</a:t>
            </a:r>
            <a:r>
              <a:rPr lang="en-US" altLang="ja-JP" sz="3000" dirty="0"/>
              <a:t>26</a:t>
            </a:r>
            <a:r>
              <a:rPr lang="ja-JP" altLang="en-US" sz="3000" dirty="0"/>
              <a:t>年</a:t>
            </a:r>
            <a:r>
              <a:rPr lang="en-US" altLang="ja-JP" sz="3000" dirty="0"/>
              <a:t>5</a:t>
            </a:r>
            <a:r>
              <a:rPr lang="ja-JP" altLang="en-US" sz="3000" dirty="0"/>
              <a:t>月</a:t>
            </a:r>
            <a:r>
              <a:rPr lang="en-US" altLang="ja-JP" sz="3000" dirty="0"/>
              <a:t>1</a:t>
            </a:r>
            <a:r>
              <a:rPr lang="ja-JP" altLang="en-US" sz="3000" dirty="0"/>
              <a:t>日から。</a:t>
            </a:r>
            <a:r>
              <a:rPr lang="ja-JP" altLang="en-US" sz="3000" u="sng" dirty="0">
                <a:solidFill>
                  <a:srgbClr val="FF0000"/>
                </a:solidFill>
              </a:rPr>
              <a:t>ただし、許諾または文化庁長官裁定分の転載（復刻、翻刻、掲載、放映又は展示等）を行う場合には、これまで同様、国立国会図書館への照会が必要</a:t>
            </a:r>
            <a:endParaRPr lang="ja-JP" altLang="en-US" sz="3000" dirty="0"/>
          </a:p>
          <a:p>
            <a:pPr lvl="1">
              <a:lnSpc>
                <a:spcPct val="120000"/>
              </a:lnSpc>
              <a:defRPr/>
            </a:pPr>
            <a:endParaRPr lang="en-US" altLang="ja-JP" sz="1500" dirty="0"/>
          </a:p>
          <a:p>
            <a:pPr marL="480085" lvl="1" indent="-480085">
              <a:lnSpc>
                <a:spcPct val="120000"/>
              </a:lnSpc>
              <a:buFont typeface="Wingdings" panose="05000000000000000000" pitchFamily="2" charset="2"/>
              <a:buChar char="Ø"/>
              <a:defRPr/>
            </a:pPr>
            <a:r>
              <a:rPr lang="ja-JP" altLang="en-US" sz="3600" u="sng" dirty="0">
                <a:solidFill>
                  <a:schemeClr val="accent5">
                    <a:lumMod val="50000"/>
                  </a:schemeClr>
                </a:solidFill>
              </a:rPr>
              <a:t>デジタル化資料の画像データの試行提供中　</a:t>
            </a:r>
            <a:endParaRPr lang="en-US" altLang="ja-JP" sz="3600" u="sng" dirty="0">
              <a:solidFill>
                <a:schemeClr val="accent5">
                  <a:lumMod val="50000"/>
                </a:schemeClr>
              </a:solidFill>
            </a:endParaRPr>
          </a:p>
          <a:p>
            <a:pPr marL="900159" lvl="2">
              <a:lnSpc>
                <a:spcPct val="120000"/>
              </a:lnSpc>
              <a:defRPr/>
            </a:pPr>
            <a:r>
              <a:rPr lang="ja-JP" altLang="en-US" sz="3000" dirty="0"/>
              <a:t>平成</a:t>
            </a:r>
            <a:r>
              <a:rPr lang="en-US" altLang="ja-JP" sz="3000" dirty="0"/>
              <a:t>26</a:t>
            </a:r>
            <a:r>
              <a:rPr lang="ja-JP" altLang="en-US" sz="3000" dirty="0"/>
              <a:t>年</a:t>
            </a:r>
            <a:r>
              <a:rPr lang="en-US" altLang="ja-JP" sz="3000" dirty="0"/>
              <a:t>8</a:t>
            </a:r>
            <a:r>
              <a:rPr lang="ja-JP" altLang="en-US" sz="3000" dirty="0"/>
              <a:t>月</a:t>
            </a:r>
            <a:r>
              <a:rPr lang="en-US" altLang="ja-JP" sz="3000" dirty="0"/>
              <a:t>1</a:t>
            </a:r>
            <a:r>
              <a:rPr lang="ja-JP" altLang="en-US" sz="3000" dirty="0"/>
              <a:t>日から</a:t>
            </a:r>
            <a:r>
              <a:rPr lang="en-US" altLang="ja-JP" sz="3000" dirty="0"/>
              <a:t>1</a:t>
            </a:r>
            <a:r>
              <a:rPr lang="ja-JP" altLang="en-US" sz="3000" dirty="0"/>
              <a:t>年間、図書館送信及び国立国会図書館内限定公開の資料について、復刻・翻刻を目的とした利用に限って、画像データの試行提供</a:t>
            </a:r>
            <a:r>
              <a:rPr lang="ja-JP" altLang="en-US" sz="2700" dirty="0"/>
              <a:t>（ニーズを把握、手続等を検証し、サービス体制を構築・整備）</a:t>
            </a:r>
            <a:endParaRPr lang="en-US" altLang="ja-JP" sz="2700" dirty="0"/>
          </a:p>
          <a:p>
            <a:pPr lvl="2">
              <a:lnSpc>
                <a:spcPct val="120000"/>
              </a:lnSpc>
              <a:defRPr/>
            </a:pPr>
            <a:r>
              <a:rPr lang="ja-JP" altLang="ja-JP" sz="3100" dirty="0"/>
              <a:t>申請者による著作権処理又は著作権保護期間満了の確認が必要</a:t>
            </a:r>
            <a:endParaRPr lang="en-US" altLang="ja-JP" sz="3100" dirty="0"/>
          </a:p>
          <a:p>
            <a:pPr lvl="2">
              <a:lnSpc>
                <a:spcPct val="120000"/>
              </a:lnSpc>
              <a:defRPr/>
            </a:pPr>
            <a:r>
              <a:rPr lang="ja-JP" altLang="en-US" sz="3100" dirty="0"/>
              <a:t>出版の形態等により、使用料若しくは製品の一定数の寄贈、又はその双方が条件となる場合がある　</a:t>
            </a:r>
            <a:endParaRPr lang="en-US" altLang="ja-JP" dirty="0" smtClean="0"/>
          </a:p>
          <a:p>
            <a:pPr marL="0" lvl="1" defTabSz="955401">
              <a:defRPr/>
            </a:pPr>
            <a:endParaRPr lang="en-US" altLang="ja-JP" sz="1500" dirty="0">
              <a:solidFill>
                <a:schemeClr val="tx2"/>
              </a:solidFill>
            </a:endParaRPr>
          </a:p>
        </p:txBody>
      </p:sp>
      <p:sp>
        <p:nvSpPr>
          <p:cNvPr id="4" name="スライド番号プレースホルダー 3"/>
          <p:cNvSpPr>
            <a:spLocks noGrp="1"/>
          </p:cNvSpPr>
          <p:nvPr>
            <p:ph type="sldNum" sz="quarter" idx="10"/>
          </p:nvPr>
        </p:nvSpPr>
        <p:spPr/>
        <p:txBody>
          <a:bodyPr/>
          <a:lstStyle/>
          <a:p>
            <a:fld id="{12146BF7-A6CD-4681-94EA-031ADDD2E42F}" type="slidenum">
              <a:rPr lang="ja-JP" altLang="en-US" smtClean="0">
                <a:solidFill>
                  <a:prstClr val="black"/>
                </a:solidFill>
              </a:rPr>
              <a:pPr/>
              <a:t>35</a:t>
            </a:fld>
            <a:endParaRPr lang="ja-JP" altLang="en-US">
              <a:solidFill>
                <a:prstClr val="black"/>
              </a:solidFill>
            </a:endParaRPr>
          </a:p>
        </p:txBody>
      </p:sp>
      <p:sp>
        <p:nvSpPr>
          <p:cNvPr id="5" name="日付プレースホルダー 4"/>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1663935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r>
              <a:rPr kumimoji="1" lang="zh-TW" altLang="en-US" smtClean="0"/>
              <a:t>新規採用職員研修</a:t>
            </a:r>
            <a:endParaRPr kumimoji="1" lang="ja-JP" altLang="en-US"/>
          </a:p>
        </p:txBody>
      </p:sp>
      <p:sp>
        <p:nvSpPr>
          <p:cNvPr id="5" name="日付プレースホルダー 4"/>
          <p:cNvSpPr>
            <a:spLocks noGrp="1"/>
          </p:cNvSpPr>
          <p:nvPr>
            <p:ph type="dt" idx="11"/>
          </p:nvPr>
        </p:nvSpPr>
        <p:spPr/>
        <p:txBody>
          <a:bodyPr/>
          <a:lstStyle/>
          <a:p>
            <a:r>
              <a:rPr kumimoji="1" lang="en-US" altLang="ja-JP" smtClean="0"/>
              <a:t>2013/4/2</a:t>
            </a:r>
            <a:endParaRPr kumimoji="1" lang="ja-JP" altLang="en-US"/>
          </a:p>
        </p:txBody>
      </p:sp>
      <p:sp>
        <p:nvSpPr>
          <p:cNvPr id="6" name="フッター プレースホルダー 5"/>
          <p:cNvSpPr>
            <a:spLocks noGrp="1"/>
          </p:cNvSpPr>
          <p:nvPr>
            <p:ph type="ftr" sz="quarter" idx="12"/>
          </p:nvPr>
        </p:nvSpPr>
        <p:spPr/>
        <p:txBody>
          <a:bodyPr/>
          <a:lstStyle/>
          <a:p>
            <a:r>
              <a:rPr kumimoji="1" lang="ja-JP" altLang="en-US" smtClean="0"/>
              <a:t>電子情報部</a:t>
            </a:r>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36</a:t>
            </a:fld>
            <a:endParaRPr kumimoji="1" lang="ja-JP" altLang="en-US"/>
          </a:p>
        </p:txBody>
      </p:sp>
    </p:spTree>
    <p:extLst>
      <p:ext uri="{BB962C8B-B14F-4D97-AF65-F5344CB8AC3E}">
        <p14:creationId xmlns:p14="http://schemas.microsoft.com/office/powerpoint/2010/main" val="12904698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1" defTabSz="960169">
              <a:defRPr/>
            </a:pPr>
            <a:r>
              <a:rPr lang="ja-JP" altLang="en-US" sz="2500" dirty="0">
                <a:solidFill>
                  <a:prstClr val="black"/>
                </a:solidFill>
                <a:latin typeface="Meiryo UI" panose="020B0604030504040204" pitchFamily="50" charset="-128"/>
                <a:ea typeface="Meiryo UI" panose="020B0604030504040204" pitchFamily="50" charset="-128"/>
              </a:rPr>
              <a:t>・端末は職員の目の届く場所に設置　／　・利用は送信先機関の「登録利用者」のみ　／　・閲覧申込の都度、職員がログイン　／　・利用後、ブラウザを終了　／　・不正の監視・注意喚起</a:t>
            </a:r>
            <a:endParaRPr lang="en-US" altLang="ja-JP" sz="2500" dirty="0">
              <a:solidFill>
                <a:prstClr val="black"/>
              </a:solidFill>
              <a:latin typeface="Meiryo UI" panose="020B0604030504040204" pitchFamily="50" charset="-128"/>
              <a:ea typeface="Meiryo UI"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60790FB4-0543-431D-8F54-D4E71C5D568C}" type="slidenum">
              <a:rPr lang="ja-JP" altLang="en-US" smtClean="0">
                <a:solidFill>
                  <a:prstClr val="black"/>
                </a:solidFill>
              </a:rPr>
              <a:pPr/>
              <a:t>39</a:t>
            </a:fld>
            <a:endParaRPr lang="ja-JP" altLang="en-US">
              <a:solidFill>
                <a:prstClr val="black"/>
              </a:solidFill>
            </a:endParaRPr>
          </a:p>
        </p:txBody>
      </p:sp>
      <p:sp>
        <p:nvSpPr>
          <p:cNvPr id="5" name="日付プレースホルダー 4"/>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9417904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0169">
              <a:defRPr/>
            </a:pPr>
            <a:r>
              <a:rPr lang="ja-JP" altLang="en-US" sz="1300" dirty="0">
                <a:solidFill>
                  <a:prstClr val="black"/>
                </a:solidFill>
                <a:latin typeface="Meiryo UI" panose="020B0604030504040204" pitchFamily="50" charset="-128"/>
                <a:ea typeface="Meiryo UI" panose="020B0604030504040204" pitchFamily="50" charset="-128"/>
              </a:rPr>
              <a:t>・端末は利用者が操作できない場所に設置　／　・利用は送信先機関の「登録利用者」のみ　／　・複写申込の都度、職員がプリントアウト</a:t>
            </a:r>
            <a:r>
              <a:rPr lang="ja-JP" altLang="en-US" sz="1100" dirty="0">
                <a:solidFill>
                  <a:prstClr val="black"/>
                </a:solidFill>
                <a:latin typeface="Meiryo UI" panose="020B0604030504040204" pitchFamily="50" charset="-128"/>
                <a:ea typeface="Meiryo UI" panose="020B0604030504040204" pitchFamily="50" charset="-128"/>
              </a:rPr>
              <a:t>（セルフプリントアウト不可）</a:t>
            </a:r>
            <a:r>
              <a:rPr lang="ja-JP" altLang="en-US" sz="1300" dirty="0">
                <a:solidFill>
                  <a:prstClr val="black"/>
                </a:solidFill>
                <a:latin typeface="Meiryo UI" panose="020B0604030504040204" pitchFamily="50" charset="-128"/>
                <a:ea typeface="Meiryo UI" panose="020B0604030504040204" pitchFamily="50" charset="-128"/>
              </a:rPr>
              <a:t>　／　・著作権法上の要件の確認　／　・利用後、ブラウザを終了</a:t>
            </a:r>
            <a:r>
              <a:rPr lang="ja-JP" altLang="en-US" sz="1100" dirty="0">
                <a:solidFill>
                  <a:prstClr val="black"/>
                </a:solidFill>
                <a:latin typeface="Meiryo UI" panose="020B0604030504040204" pitchFamily="50" charset="-128"/>
                <a:ea typeface="Meiryo UI" panose="020B0604030504040204" pitchFamily="50" charset="-128"/>
              </a:rPr>
              <a:t>（キャッシュの自動削除を</a:t>
            </a:r>
            <a:r>
              <a:rPr lang="en-US" altLang="ja-JP" sz="1100" dirty="0">
                <a:solidFill>
                  <a:prstClr val="black"/>
                </a:solidFill>
                <a:latin typeface="Meiryo UI" panose="020B0604030504040204" pitchFamily="50" charset="-128"/>
                <a:ea typeface="Meiryo UI" panose="020B0604030504040204" pitchFamily="50" charset="-128"/>
              </a:rPr>
              <a:t>ON</a:t>
            </a:r>
            <a:r>
              <a:rPr lang="ja-JP" altLang="en-US" sz="1100" dirty="0">
                <a:solidFill>
                  <a:prstClr val="black"/>
                </a:solidFill>
                <a:latin typeface="Meiryo UI" panose="020B0604030504040204" pitchFamily="50" charset="-128"/>
                <a:ea typeface="Meiryo UI" panose="020B0604030504040204" pitchFamily="50" charset="-128"/>
              </a:rPr>
              <a:t>に）</a:t>
            </a:r>
            <a:r>
              <a:rPr lang="ja-JP" altLang="en-US" sz="1300" dirty="0">
                <a:solidFill>
                  <a:prstClr val="black"/>
                </a:solidFill>
                <a:latin typeface="Meiryo UI" panose="020B0604030504040204" pitchFamily="50" charset="-128"/>
                <a:ea typeface="Meiryo UI" panose="020B0604030504040204" pitchFamily="50" charset="-128"/>
              </a:rPr>
              <a:t>　／　・複写記録の作成と１年間保存</a:t>
            </a:r>
            <a:r>
              <a:rPr lang="ja-JP" altLang="en-US" sz="1100" dirty="0">
                <a:solidFill>
                  <a:prstClr val="black"/>
                </a:solidFill>
                <a:latin typeface="Meiryo UI" panose="020B0604030504040204" pitchFamily="50" charset="-128"/>
                <a:ea typeface="Meiryo UI" panose="020B0604030504040204" pitchFamily="50" charset="-128"/>
              </a:rPr>
              <a:t>（個人情報を除く）</a:t>
            </a:r>
            <a:endParaRPr lang="en-US" altLang="ja-JP" sz="1100" dirty="0">
              <a:solidFill>
                <a:prstClr val="black"/>
              </a:solidFill>
              <a:latin typeface="Meiryo UI" panose="020B0604030504040204" pitchFamily="50" charset="-128"/>
              <a:ea typeface="Meiryo UI"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60790FB4-0543-431D-8F54-D4E71C5D568C}" type="slidenum">
              <a:rPr lang="ja-JP" altLang="en-US" smtClean="0">
                <a:solidFill>
                  <a:prstClr val="black"/>
                </a:solidFill>
              </a:rPr>
              <a:pPr/>
              <a:t>40</a:t>
            </a:fld>
            <a:endParaRPr lang="ja-JP" altLang="en-US">
              <a:solidFill>
                <a:prstClr val="black"/>
              </a:solidFill>
            </a:endParaRPr>
          </a:p>
        </p:txBody>
      </p:sp>
      <p:sp>
        <p:nvSpPr>
          <p:cNvPr id="5" name="日付プレースホルダー 4"/>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3510965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A8C3902-8EA9-4235-92EC-E75E0A621590}" type="slidenum">
              <a:rPr lang="en-US" altLang="ja-JP" smtClean="0">
                <a:solidFill>
                  <a:prstClr val="black"/>
                </a:solidFill>
              </a:rPr>
              <a:pPr>
                <a:defRPr/>
              </a:pPr>
              <a:t>41</a:t>
            </a:fld>
            <a:endParaRPr lang="en-US" altLang="ja-JP">
              <a:solidFill>
                <a:prstClr val="black"/>
              </a:solidFill>
            </a:endParaRPr>
          </a:p>
        </p:txBody>
      </p:sp>
      <p:sp>
        <p:nvSpPr>
          <p:cNvPr id="5" name="日付プレースホルダー 4"/>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1389912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■オンライン資料の収集</a:t>
            </a:r>
          </a:p>
          <a:p>
            <a:r>
              <a:rPr kumimoji="1" lang="ja-JP" altLang="en-US" dirty="0" smtClean="0"/>
              <a:t>・無償オンライン資料は、インターネット上から消失する可能性が高い。</a:t>
            </a:r>
          </a:p>
          <a:p>
            <a:r>
              <a:rPr kumimoji="1" lang="ja-JP" altLang="en-US" dirty="0" smtClean="0"/>
              <a:t>・当館だけでは不可能。</a:t>
            </a:r>
          </a:p>
          <a:p>
            <a:r>
              <a:rPr kumimoji="1" lang="ja-JP" altLang="en-US" dirty="0" smtClean="0"/>
              <a:t>・有償オンライン資料は、電子書籍市場が拡大する形の出版界を支援する方策を取ることが先決ではないか。（図書館での電子書籍サービス等も含めて）</a:t>
            </a:r>
          </a:p>
          <a:p>
            <a:r>
              <a:rPr kumimoji="1" lang="ja-JP" altLang="en-US" dirty="0" smtClean="0"/>
              <a:t>・有償電子書籍は、すぐに消失しない。→ダークアーカイブ化し、出版界が書庫として利用することの模索</a:t>
            </a:r>
          </a:p>
          <a:p>
            <a:r>
              <a:rPr kumimoji="1" lang="ja-JP" altLang="en-US" dirty="0" smtClean="0"/>
              <a:t>■インターネット情報の収集</a:t>
            </a:r>
          </a:p>
          <a:p>
            <a:r>
              <a:rPr kumimoji="1" lang="ja-JP" altLang="en-US" dirty="0" smtClean="0"/>
              <a:t>・国等の公的機関の網羅的な収集の実現方法（インターネットアーカイブ社との連携）</a:t>
            </a:r>
          </a:p>
          <a:p>
            <a:r>
              <a:rPr kumimoji="1" lang="ja-JP" altLang="en-US" dirty="0" smtClean="0"/>
              <a:t>・民間のインターネット情報の収集の実現（あらゆる記録・記憶を収集することの実現を目指して）</a:t>
            </a:r>
            <a:endParaRPr kumimoji="1" lang="ja-JP" altLang="en-US" dirty="0"/>
          </a:p>
        </p:txBody>
      </p:sp>
      <p:sp>
        <p:nvSpPr>
          <p:cNvPr id="4" name="スライド番号プレースホルダー 3"/>
          <p:cNvSpPr>
            <a:spLocks noGrp="1"/>
          </p:cNvSpPr>
          <p:nvPr>
            <p:ph type="sldNum" sz="quarter" idx="10"/>
          </p:nvPr>
        </p:nvSpPr>
        <p:spPr/>
        <p:txBody>
          <a:bodyPr/>
          <a:lstStyle/>
          <a:p>
            <a:fld id="{FCE0F17A-6554-4CE9-84D1-E150BEE45544}" type="slidenum">
              <a:rPr lang="ja-JP" altLang="en-US" smtClean="0">
                <a:solidFill>
                  <a:prstClr val="black"/>
                </a:solidFill>
              </a:rPr>
              <a:pPr/>
              <a:t>4</a:t>
            </a:fld>
            <a:endParaRPr lang="ja-JP" altLang="en-US">
              <a:solidFill>
                <a:prstClr val="black"/>
              </a:solidFill>
            </a:endParaRPr>
          </a:p>
        </p:txBody>
      </p:sp>
    </p:spTree>
    <p:extLst>
      <p:ext uri="{BB962C8B-B14F-4D97-AF65-F5344CB8AC3E}">
        <p14:creationId xmlns:p14="http://schemas.microsoft.com/office/powerpoint/2010/main" val="31767439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1080926">
              <a:defRPr/>
            </a:pPr>
            <a:r>
              <a:rPr lang="ja-JP" altLang="en-US" dirty="0" smtClean="0"/>
              <a:t>・歴史的音源は、</a:t>
            </a:r>
            <a:r>
              <a:rPr lang="en-US" altLang="ja-JP" dirty="0" smtClean="0"/>
              <a:t>1900</a:t>
            </a:r>
            <a:r>
              <a:rPr lang="ja-JP" altLang="en-US" dirty="0" smtClean="0"/>
              <a:t>年初頭から</a:t>
            </a:r>
            <a:r>
              <a:rPr lang="en-US" altLang="ja-JP" dirty="0" smtClean="0"/>
              <a:t>1950</a:t>
            </a:r>
            <a:r>
              <a:rPr lang="ja-JP" altLang="en-US" dirty="0" smtClean="0"/>
              <a:t>年頃までに国内で製造された初期の円盤型レコードである</a:t>
            </a:r>
            <a:r>
              <a:rPr lang="en-US" altLang="ja-JP" dirty="0" smtClean="0"/>
              <a:t>SP</a:t>
            </a:r>
            <a:r>
              <a:rPr lang="ja-JP" altLang="en-US" dirty="0" smtClean="0"/>
              <a:t>レコードと原盤に収録された音源です。</a:t>
            </a:r>
            <a:r>
              <a:rPr lang="en-US" altLang="ja-JP" sz="1500" dirty="0">
                <a:latin typeface="+mj-ea"/>
              </a:rPr>
              <a:t>NHK</a:t>
            </a:r>
            <a:r>
              <a:rPr lang="ja-JP" altLang="en-US" sz="1500" dirty="0">
                <a:latin typeface="+mj-ea"/>
              </a:rPr>
              <a:t>や</a:t>
            </a:r>
            <a:r>
              <a:rPr lang="en-US" altLang="ja-JP" sz="1500" dirty="0">
                <a:latin typeface="+mj-ea"/>
              </a:rPr>
              <a:t>JASRAC</a:t>
            </a:r>
            <a:r>
              <a:rPr lang="ja-JP" altLang="en-US" sz="1500" dirty="0">
                <a:latin typeface="+mj-ea"/>
              </a:rPr>
              <a:t>などで構成されるデジタル化歴史的音盤アーカイブ推進協議会（</a:t>
            </a:r>
            <a:r>
              <a:rPr lang="en-US" altLang="ja-JP" sz="1500" dirty="0" err="1">
                <a:latin typeface="+mj-ea"/>
              </a:rPr>
              <a:t>HiRAC</a:t>
            </a:r>
            <a:r>
              <a:rPr lang="ja-JP" altLang="en-US" sz="1500" dirty="0">
                <a:latin typeface="+mj-ea"/>
              </a:rPr>
              <a:t>）が行っています。</a:t>
            </a:r>
            <a:endParaRPr lang="en-US" altLang="ja-JP" dirty="0" smtClean="0"/>
          </a:p>
          <a:p>
            <a:r>
              <a:rPr lang="ja-JP" altLang="en-US" dirty="0" smtClean="0"/>
              <a:t>＊平成</a:t>
            </a:r>
            <a:r>
              <a:rPr lang="en-US" altLang="ja-JP" dirty="0" smtClean="0"/>
              <a:t>19</a:t>
            </a:r>
            <a:r>
              <a:rPr lang="ja-JP" altLang="en-US" dirty="0" smtClean="0"/>
              <a:t>（</a:t>
            </a:r>
            <a:r>
              <a:rPr lang="en-US" altLang="ja-JP" dirty="0" smtClean="0"/>
              <a:t>2007</a:t>
            </a:r>
            <a:r>
              <a:rPr lang="ja-JP" altLang="en-US" dirty="0" smtClean="0"/>
              <a:t>）年、歴史的･文化的資産である初期のレコード（</a:t>
            </a:r>
            <a:r>
              <a:rPr lang="en-US" altLang="ja-JP" dirty="0" smtClean="0"/>
              <a:t>SP</a:t>
            </a:r>
            <a:r>
              <a:rPr lang="ja-JP" altLang="en-US" dirty="0" smtClean="0"/>
              <a:t>盤）及び原盤の劣化、散逸等による音源の喪失を防ぐため、日本放送協会 （</a:t>
            </a:r>
            <a:r>
              <a:rPr lang="en-US" altLang="ja-JP" dirty="0" smtClean="0"/>
              <a:t>NHK</a:t>
            </a:r>
            <a:r>
              <a:rPr lang="ja-JP" altLang="en-US" dirty="0" smtClean="0"/>
              <a:t>）、社団法人日本音楽著作権協会（</a:t>
            </a:r>
            <a:r>
              <a:rPr lang="en-US" altLang="ja-JP" dirty="0" smtClean="0"/>
              <a:t>JASRAC</a:t>
            </a:r>
            <a:r>
              <a:rPr lang="ja-JP" altLang="en-US" dirty="0" smtClean="0"/>
              <a:t>）、社団法人日本芸能実演家団体協議会（芸団協）、財団法人日本伝統文化振興財団、特定非営利活動 法人映像産業振興機構（</a:t>
            </a:r>
            <a:r>
              <a:rPr lang="en-US" altLang="ja-JP" dirty="0" smtClean="0"/>
              <a:t>VIPO</a:t>
            </a:r>
            <a:r>
              <a:rPr lang="ja-JP" altLang="en-US" dirty="0" smtClean="0"/>
              <a:t>）及び一般社団法人日本レコード協会（</a:t>
            </a:r>
            <a:r>
              <a:rPr lang="en-US" altLang="ja-JP" dirty="0" smtClean="0"/>
              <a:t>RIAJ</a:t>
            </a:r>
            <a:r>
              <a:rPr lang="ja-JP" altLang="en-US" dirty="0" smtClean="0"/>
              <a:t>）の</a:t>
            </a:r>
            <a:r>
              <a:rPr lang="en-US" altLang="ja-JP" dirty="0" smtClean="0"/>
              <a:t>6</a:t>
            </a:r>
            <a:r>
              <a:rPr lang="ja-JP" altLang="en-US" dirty="0" smtClean="0"/>
              <a:t>団体が参加して歴史的音盤アーカイブ推進協議会（</a:t>
            </a:r>
            <a:r>
              <a:rPr lang="en-US" altLang="ja-JP" dirty="0" err="1" smtClean="0"/>
              <a:t>HiRAC</a:t>
            </a:r>
            <a:r>
              <a:rPr lang="ja-JP" altLang="en-US" dirty="0" smtClean="0"/>
              <a:t>）が設立 されました（名称は当時）。そして、</a:t>
            </a:r>
            <a:r>
              <a:rPr lang="en-US" altLang="ja-JP" dirty="0" smtClean="0"/>
              <a:t>1900</a:t>
            </a:r>
            <a:r>
              <a:rPr lang="ja-JP" altLang="en-US" dirty="0" smtClean="0"/>
              <a:t>年初頭から</a:t>
            </a:r>
            <a:r>
              <a:rPr lang="en-US" altLang="ja-JP" dirty="0" smtClean="0"/>
              <a:t>1950</a:t>
            </a:r>
            <a:r>
              <a:rPr lang="ja-JP" altLang="en-US" dirty="0" smtClean="0"/>
              <a:t>年頃までに国内で製造された</a:t>
            </a:r>
            <a:r>
              <a:rPr lang="en-US" altLang="ja-JP" dirty="0" smtClean="0"/>
              <a:t>SP</a:t>
            </a:r>
            <a:r>
              <a:rPr lang="ja-JP" altLang="en-US" dirty="0" smtClean="0"/>
              <a:t>盤及び金属原盤等に収録された音楽･演説等、約</a:t>
            </a:r>
            <a:r>
              <a:rPr lang="en-US" altLang="ja-JP" dirty="0" smtClean="0"/>
              <a:t>5</a:t>
            </a:r>
            <a:r>
              <a:rPr lang="ja-JP" altLang="en-US" dirty="0" smtClean="0"/>
              <a:t>万の音源 のデジタル化を開始しました。</a:t>
            </a:r>
            <a:endParaRPr lang="en-US" altLang="ja-JP" dirty="0" smtClean="0"/>
          </a:p>
          <a:p>
            <a:endParaRPr lang="en-US" altLang="ja-JP" dirty="0" smtClean="0"/>
          </a:p>
          <a:p>
            <a:pPr defTabSz="997900">
              <a:defRPr/>
            </a:pPr>
            <a:r>
              <a:rPr lang="ja-JP" altLang="en-US" dirty="0" smtClean="0">
                <a:latin typeface="+mj-ea"/>
              </a:rPr>
              <a:t>・著作権・著作隣接権が満了した音源はインターネット公開しておりますが、残念ながら件数は約</a:t>
            </a:r>
            <a:r>
              <a:rPr lang="en-US" altLang="ja-JP" dirty="0" smtClean="0">
                <a:latin typeface="+mj-ea"/>
              </a:rPr>
              <a:t>1,000</a:t>
            </a:r>
            <a:r>
              <a:rPr lang="ja-JP" altLang="en-US" dirty="0" smtClean="0">
                <a:latin typeface="+mj-ea"/>
              </a:rPr>
              <a:t>件とあまり多くはありません。しかし、公立図書館については、国立国会図書館館内に限定して提供している音源を含めて全音源の配信もおこなっています。配信参加館は図書館の施設内で利用者にすべての音源を提供することが可能です。</a:t>
            </a:r>
            <a:r>
              <a:rPr lang="en-US" altLang="ja-JP" dirty="0" smtClean="0"/>
              <a:t>11</a:t>
            </a:r>
            <a:r>
              <a:rPr lang="ja-JP" altLang="en-US" dirty="0" smtClean="0"/>
              <a:t>月時点で</a:t>
            </a:r>
            <a:r>
              <a:rPr kumimoji="1" lang="ja-JP" altLang="en-US" dirty="0" smtClean="0"/>
              <a:t>、</a:t>
            </a:r>
            <a:r>
              <a:rPr kumimoji="1" lang="en-US" altLang="ja-JP" dirty="0" smtClean="0"/>
              <a:t>126</a:t>
            </a:r>
            <a:r>
              <a:rPr kumimoji="1" lang="ja-JP" altLang="en-US" dirty="0" smtClean="0"/>
              <a:t>館が参加しています。現在も配信参加館を募集しています。</a:t>
            </a:r>
            <a:endParaRPr kumimoji="1" lang="en-US" altLang="ja-JP" dirty="0" smtClean="0"/>
          </a:p>
        </p:txBody>
      </p:sp>
      <p:sp>
        <p:nvSpPr>
          <p:cNvPr id="6" name="スライド番号プレースホルダ 5"/>
          <p:cNvSpPr>
            <a:spLocks noGrp="1"/>
          </p:cNvSpPr>
          <p:nvPr>
            <p:ph type="sldNum" sz="quarter" idx="12"/>
          </p:nvPr>
        </p:nvSpPr>
        <p:spPr/>
        <p:txBody>
          <a:bodyPr/>
          <a:lstStyle/>
          <a:p>
            <a:pPr>
              <a:defRPr/>
            </a:pPr>
            <a:fld id="{5C2EFD27-D9D2-4092-BE98-71692C7A6F44}" type="slidenum">
              <a:rPr lang="ja-JP" altLang="en-US" smtClean="0">
                <a:solidFill>
                  <a:prstClr val="black"/>
                </a:solidFill>
              </a:rPr>
              <a:pPr>
                <a:defRPr/>
              </a:pPr>
              <a:t>42</a:t>
            </a:fld>
            <a:endParaRPr lang="ja-JP" altLang="en-US" dirty="0">
              <a:solidFill>
                <a:prstClr val="black"/>
              </a:solidFill>
            </a:endParaRPr>
          </a:p>
        </p:txBody>
      </p:sp>
    </p:spTree>
    <p:extLst>
      <p:ext uri="{BB962C8B-B14F-4D97-AF65-F5344CB8AC3E}">
        <p14:creationId xmlns:p14="http://schemas.microsoft.com/office/powerpoint/2010/main" val="39857170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8F9E40-6AD3-4A57-954D-013EEE4A2ED2}" type="slidenum">
              <a:rPr lang="en-US" altLang="ja-JP"/>
              <a:pPr/>
              <a:t>44</a:t>
            </a:fld>
            <a:endParaRPr lang="en-US" altLang="ja-JP"/>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0726599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753DB-D4CE-43E5-8EE6-2CB753967CAA}" type="slidenum">
              <a:rPr lang="en-US" altLang="ja-JP"/>
              <a:pPr/>
              <a:t>45</a:t>
            </a:fld>
            <a:endParaRPr lang="en-US" altLang="ja-JP"/>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2221219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48A7EB-ACA6-4AC7-A6D8-FB219AD6DD16}" type="slidenum">
              <a:rPr lang="en-US" altLang="ja-JP"/>
              <a:pPr/>
              <a:t>46</a:t>
            </a:fld>
            <a:endParaRPr lang="en-US" altLang="ja-JP"/>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5038539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DEB77-C0C6-4A4F-A97F-5C7CD3AD0101}" type="slidenum">
              <a:rPr lang="en-US" altLang="ja-JP"/>
              <a:pPr/>
              <a:t>47</a:t>
            </a:fld>
            <a:endParaRPr lang="en-US" altLang="ja-JP"/>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3027466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08EB6B-75A3-4148-899C-BEAFC933DEA9}" type="slidenum">
              <a:rPr lang="en-US" altLang="ja-JP"/>
              <a:pPr/>
              <a:t>48</a:t>
            </a:fld>
            <a:endParaRPr lang="en-US" altLang="ja-JP"/>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6759866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49C15-3A70-498C-929D-319C5A60F8CB}" type="slidenum">
              <a:rPr lang="en-US" altLang="ja-JP"/>
              <a:pPr/>
              <a:t>49</a:t>
            </a:fld>
            <a:endParaRPr lang="en-US" altLang="ja-JP"/>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626820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02E1E9-8C92-4349-A20F-E972BC4926D3}" type="slidenum">
              <a:rPr lang="en-US" altLang="ja-JP"/>
              <a:pPr/>
              <a:t>50</a:t>
            </a:fld>
            <a:endParaRPr lang="en-US" altLang="ja-JP"/>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0045289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88CD2D-F201-445C-8B7F-772870A9B142}" type="slidenum">
              <a:rPr lang="en-US" altLang="ja-JP"/>
              <a:pPr/>
              <a:t>51</a:t>
            </a:fld>
            <a:endParaRPr lang="en-US" altLang="ja-JP"/>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0429494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EFB061-222B-414B-9096-5FA465171A54}" type="slidenum">
              <a:rPr lang="en-US" altLang="ja-JP"/>
              <a:pPr/>
              <a:t>52</a:t>
            </a:fld>
            <a:endParaRPr lang="en-US" altLang="ja-JP"/>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896001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u="sng" dirty="0" smtClean="0"/>
              <a:t>中期計画の</a:t>
            </a:r>
            <a:r>
              <a:rPr lang="en-US" altLang="ja-JP" u="sng" dirty="0" smtClean="0"/>
              <a:t>1</a:t>
            </a:r>
            <a:r>
              <a:rPr lang="ja-JP" altLang="en-US" u="sng" dirty="0" smtClean="0"/>
              <a:t>つ目の柱。デジタルアーカイブの構築。その中の「資料</a:t>
            </a:r>
            <a:r>
              <a:rPr kumimoji="1" lang="ja-JP" altLang="en-US" u="sng" dirty="0" smtClean="0"/>
              <a:t>デジタル化と提供状況</a:t>
            </a:r>
            <a:r>
              <a:rPr lang="ja-JP" altLang="en-US" u="sng" dirty="0"/>
              <a:t>（インターネット及び図書館送信）」</a:t>
            </a:r>
            <a:endParaRPr lang="en-US" altLang="ja-JP" u="sng" dirty="0"/>
          </a:p>
          <a:p>
            <a:r>
              <a:rPr lang="ja-JP" altLang="en-US" u="sng" dirty="0"/>
              <a:t>今日の話しの中のメインではないので参考として</a:t>
            </a:r>
            <a:endParaRPr lang="en-US" altLang="ja-JP" u="sng" dirty="0"/>
          </a:p>
          <a:p>
            <a:endParaRPr lang="en-US" altLang="ja-JP" u="sng" dirty="0"/>
          </a:p>
          <a:p>
            <a:pPr>
              <a:lnSpc>
                <a:spcPts val="2888"/>
              </a:lnSpc>
            </a:pPr>
            <a:r>
              <a:rPr lang="ja-JP" altLang="en-US" u="sng" dirty="0"/>
              <a:t>●所蔵している資料の原本保全のために、</a:t>
            </a:r>
            <a:r>
              <a:rPr lang="ja-JP" altLang="en-US" u="sng" dirty="0">
                <a:solidFill>
                  <a:prstClr val="black"/>
                </a:solidFill>
                <a:latin typeface="Meiryo UI" panose="020B0604030504040204" pitchFamily="50" charset="-128"/>
                <a:ea typeface="Meiryo UI" panose="020B0604030504040204" pitchFamily="50" charset="-128"/>
              </a:rPr>
              <a:t>所蔵資料をデジタル化できる</a:t>
            </a:r>
            <a:endParaRPr lang="en-US" altLang="ja-JP" u="sng" dirty="0">
              <a:solidFill>
                <a:prstClr val="black"/>
              </a:solidFill>
              <a:latin typeface="Meiryo UI" panose="020B0604030504040204" pitchFamily="50" charset="-128"/>
              <a:ea typeface="Meiryo UI" panose="020B0604030504040204" pitchFamily="50" charset="-128"/>
            </a:endParaRPr>
          </a:p>
          <a:p>
            <a:pPr>
              <a:lnSpc>
                <a:spcPts val="2888"/>
              </a:lnSpc>
            </a:pPr>
            <a:r>
              <a:rPr lang="ja-JP" altLang="en-US" u="sng" dirty="0">
                <a:solidFill>
                  <a:prstClr val="black"/>
                </a:solidFill>
                <a:latin typeface="Meiryo UI" panose="020B0604030504040204" pitchFamily="50" charset="-128"/>
                <a:ea typeface="Meiryo UI" panose="020B0604030504040204" pitchFamily="50" charset="-128"/>
              </a:rPr>
              <a:t>・</a:t>
            </a:r>
            <a:r>
              <a:rPr lang="ja-JP" altLang="en-US" u="sng" dirty="0"/>
              <a:t>資料デジタル化は、</a:t>
            </a:r>
            <a:r>
              <a:rPr lang="ja-JP" altLang="en-US" sz="1100" u="sng" dirty="0">
                <a:solidFill>
                  <a:prstClr val="black"/>
                </a:solidFill>
                <a:latin typeface="Meiryo UI" panose="020B0604030504040204" pitchFamily="50" charset="-128"/>
                <a:ea typeface="Meiryo UI" panose="020B0604030504040204" pitchFamily="50" charset="-128"/>
              </a:rPr>
              <a:t>全</a:t>
            </a:r>
            <a:r>
              <a:rPr lang="en-US" altLang="ja-JP" u="sng" dirty="0">
                <a:solidFill>
                  <a:prstClr val="black"/>
                </a:solidFill>
                <a:latin typeface="Meiryo UI" panose="020B0604030504040204" pitchFamily="50" charset="-128"/>
                <a:ea typeface="Meiryo UI" panose="020B0604030504040204" pitchFamily="50" charset="-128"/>
              </a:rPr>
              <a:t>248.5</a:t>
            </a:r>
            <a:r>
              <a:rPr lang="ja-JP" altLang="en-US" sz="800" u="sng" dirty="0">
                <a:solidFill>
                  <a:prstClr val="black"/>
                </a:solidFill>
                <a:latin typeface="Meiryo UI" panose="020B0604030504040204" pitchFamily="50" charset="-128"/>
                <a:ea typeface="Meiryo UI" panose="020B0604030504040204" pitchFamily="50" charset="-128"/>
              </a:rPr>
              <a:t>万点</a:t>
            </a:r>
            <a:endParaRPr lang="en-US" altLang="ja-JP" sz="800" u="sng" dirty="0">
              <a:solidFill>
                <a:prstClr val="black"/>
              </a:solidFill>
              <a:latin typeface="Meiryo UI" panose="020B0604030504040204" pitchFamily="50" charset="-128"/>
              <a:ea typeface="Meiryo UI" panose="020B0604030504040204" pitchFamily="50" charset="-128"/>
            </a:endParaRPr>
          </a:p>
          <a:p>
            <a:pPr>
              <a:lnSpc>
                <a:spcPts val="2888"/>
              </a:lnSpc>
            </a:pPr>
            <a:r>
              <a:rPr lang="ja-JP" altLang="en-US" sz="800" u="sng" dirty="0">
                <a:solidFill>
                  <a:prstClr val="black"/>
                </a:solidFill>
                <a:latin typeface="Meiryo UI" panose="020B0604030504040204" pitchFamily="50" charset="-128"/>
                <a:ea typeface="Meiryo UI" panose="020B0604030504040204" pitchFamily="50" charset="-128"/>
              </a:rPr>
              <a:t>●著作権が切れたものはインターネット公開</a:t>
            </a:r>
            <a:endParaRPr lang="en-US" altLang="ja-JP" sz="800" u="sng" dirty="0">
              <a:solidFill>
                <a:prstClr val="black"/>
              </a:solidFill>
              <a:latin typeface="Meiryo UI" panose="020B0604030504040204" pitchFamily="50" charset="-128"/>
              <a:ea typeface="Meiryo UI" panose="020B0604030504040204" pitchFamily="50" charset="-128"/>
            </a:endParaRPr>
          </a:p>
          <a:p>
            <a:pPr>
              <a:lnSpc>
                <a:spcPts val="2888"/>
              </a:lnSpc>
            </a:pPr>
            <a:r>
              <a:rPr lang="ja-JP" altLang="en-US" sz="800" u="sng" dirty="0">
                <a:solidFill>
                  <a:prstClr val="black"/>
                </a:solidFill>
                <a:latin typeface="Meiryo UI" panose="020B0604030504040204" pitchFamily="50" charset="-128"/>
                <a:ea typeface="Meiryo UI" panose="020B0604030504040204" pitchFamily="50" charset="-128"/>
              </a:rPr>
              <a:t>・</a:t>
            </a:r>
            <a:r>
              <a:rPr lang="en-US" altLang="ja-JP" sz="800" u="sng" dirty="0">
                <a:solidFill>
                  <a:prstClr val="black"/>
                </a:solidFill>
                <a:latin typeface="Meiryo UI" panose="020B0604030504040204" pitchFamily="50" charset="-128"/>
                <a:ea typeface="Meiryo UI" panose="020B0604030504040204" pitchFamily="50" charset="-128"/>
              </a:rPr>
              <a:t>48</a:t>
            </a:r>
            <a:r>
              <a:rPr lang="ja-JP" altLang="en-US" sz="800" u="sng" dirty="0">
                <a:solidFill>
                  <a:prstClr val="black"/>
                </a:solidFill>
                <a:latin typeface="Meiryo UI" panose="020B0604030504040204" pitchFamily="50" charset="-128"/>
                <a:ea typeface="Meiryo UI" panose="020B0604030504040204" pitchFamily="50" charset="-128"/>
              </a:rPr>
              <a:t>万点</a:t>
            </a:r>
            <a:endParaRPr lang="en-US" altLang="ja-JP" sz="800" u="sng" dirty="0">
              <a:solidFill>
                <a:prstClr val="black"/>
              </a:solidFill>
              <a:latin typeface="Meiryo UI" panose="020B0604030504040204" pitchFamily="50" charset="-128"/>
              <a:ea typeface="Meiryo UI" panose="020B0604030504040204" pitchFamily="50" charset="-128"/>
            </a:endParaRPr>
          </a:p>
          <a:p>
            <a:pPr>
              <a:lnSpc>
                <a:spcPts val="2888"/>
              </a:lnSpc>
            </a:pPr>
            <a:r>
              <a:rPr lang="ja-JP" altLang="en-US" sz="800" u="sng" dirty="0">
                <a:solidFill>
                  <a:prstClr val="black"/>
                </a:solidFill>
                <a:latin typeface="Meiryo UI" panose="020B0604030504040204" pitchFamily="50" charset="-128"/>
                <a:ea typeface="Meiryo UI" panose="020B0604030504040204" pitchFamily="50" charset="-128"/>
              </a:rPr>
              <a:t>●著作権が存続していても、市場で流通していない（絶版本）は公共図書館等で閲覧できる</a:t>
            </a:r>
            <a:endParaRPr lang="en-US" altLang="ja-JP" sz="800" u="sng" dirty="0">
              <a:solidFill>
                <a:prstClr val="black"/>
              </a:solidFill>
              <a:latin typeface="Meiryo UI" panose="020B0604030504040204" pitchFamily="50" charset="-128"/>
              <a:ea typeface="Meiryo UI" panose="020B0604030504040204" pitchFamily="50" charset="-128"/>
            </a:endParaRPr>
          </a:p>
          <a:p>
            <a:pPr>
              <a:lnSpc>
                <a:spcPts val="2888"/>
              </a:lnSpc>
            </a:pPr>
            <a:r>
              <a:rPr lang="ja-JP" altLang="en-US" sz="800" u="sng" dirty="0">
                <a:solidFill>
                  <a:prstClr val="black"/>
                </a:solidFill>
                <a:latin typeface="Meiryo UI" panose="020B0604030504040204" pitchFamily="50" charset="-128"/>
                <a:ea typeface="Meiryo UI" panose="020B0604030504040204" pitchFamily="50" charset="-128"/>
              </a:rPr>
              <a:t>・</a:t>
            </a:r>
            <a:r>
              <a:rPr lang="en-US" altLang="ja-JP" sz="800" u="sng" dirty="0">
                <a:solidFill>
                  <a:prstClr val="black"/>
                </a:solidFill>
                <a:latin typeface="Meiryo UI" panose="020B0604030504040204" pitchFamily="50" charset="-128"/>
                <a:ea typeface="Meiryo UI" panose="020B0604030504040204" pitchFamily="50" charset="-128"/>
              </a:rPr>
              <a:t>137</a:t>
            </a:r>
            <a:r>
              <a:rPr lang="ja-JP" altLang="en-US" sz="800" u="sng" dirty="0">
                <a:solidFill>
                  <a:prstClr val="black"/>
                </a:solidFill>
                <a:latin typeface="Meiryo UI" panose="020B0604030504040204" pitchFamily="50" charset="-128"/>
                <a:ea typeface="Meiryo UI" panose="020B0604030504040204" pitchFamily="50" charset="-128"/>
              </a:rPr>
              <a:t>万点</a:t>
            </a:r>
            <a:endParaRPr lang="en-US" altLang="ja-JP" sz="800" u="sng" dirty="0">
              <a:solidFill>
                <a:prstClr val="black"/>
              </a:solidFill>
              <a:latin typeface="Meiryo UI" panose="020B0604030504040204" pitchFamily="50" charset="-128"/>
              <a:ea typeface="Meiryo UI" panose="020B0604030504040204" pitchFamily="50" charset="-128"/>
            </a:endParaRPr>
          </a:p>
          <a:p>
            <a:pPr>
              <a:lnSpc>
                <a:spcPts val="2888"/>
              </a:lnSpc>
            </a:pPr>
            <a:r>
              <a:rPr lang="ja-JP" altLang="en-US" sz="800" u="sng" dirty="0">
                <a:solidFill>
                  <a:prstClr val="black"/>
                </a:solidFill>
                <a:latin typeface="Meiryo UI" panose="020B0604030504040204" pitchFamily="50" charset="-128"/>
                <a:ea typeface="Meiryo UI" panose="020B0604030504040204" pitchFamily="50" charset="-128"/>
              </a:rPr>
              <a:t>●</a:t>
            </a:r>
            <a:r>
              <a:rPr lang="en-US" altLang="ja-JP" sz="800" u="sng" dirty="0">
                <a:solidFill>
                  <a:prstClr val="black"/>
                </a:solidFill>
                <a:latin typeface="Meiryo UI" panose="020B0604030504040204" pitchFamily="50" charset="-128"/>
                <a:ea typeface="Meiryo UI" panose="020B0604030504040204" pitchFamily="50" charset="-128"/>
              </a:rPr>
              <a:t>NDL</a:t>
            </a:r>
            <a:r>
              <a:rPr lang="ja-JP" altLang="en-US" sz="800" u="sng" dirty="0">
                <a:solidFill>
                  <a:prstClr val="black"/>
                </a:solidFill>
                <a:latin typeface="Meiryo UI" panose="020B0604030504040204" pitchFamily="50" charset="-128"/>
                <a:ea typeface="Meiryo UI" panose="020B0604030504040204" pitchFamily="50" charset="-128"/>
              </a:rPr>
              <a:t>館内限定</a:t>
            </a:r>
            <a:endParaRPr lang="en-US" altLang="ja-JP" sz="800" u="sng" dirty="0">
              <a:solidFill>
                <a:prstClr val="black"/>
              </a:solidFill>
              <a:latin typeface="Meiryo UI" panose="020B0604030504040204" pitchFamily="50" charset="-128"/>
              <a:ea typeface="Meiryo UI" panose="020B0604030504040204" pitchFamily="50" charset="-128"/>
            </a:endParaRPr>
          </a:p>
          <a:p>
            <a:pPr>
              <a:lnSpc>
                <a:spcPts val="2888"/>
              </a:lnSpc>
            </a:pPr>
            <a:r>
              <a:rPr lang="ja-JP" altLang="en-US" sz="800" u="sng" dirty="0">
                <a:solidFill>
                  <a:prstClr val="black"/>
                </a:solidFill>
                <a:latin typeface="Meiryo UI" panose="020B0604030504040204" pitchFamily="50" charset="-128"/>
                <a:ea typeface="Meiryo UI" panose="020B0604030504040204" pitchFamily="50" charset="-128"/>
              </a:rPr>
              <a:t>・</a:t>
            </a:r>
            <a:r>
              <a:rPr lang="en-US" altLang="ja-JP" sz="800" u="sng" dirty="0">
                <a:solidFill>
                  <a:prstClr val="black"/>
                </a:solidFill>
                <a:latin typeface="Meiryo UI" panose="020B0604030504040204" pitchFamily="50" charset="-128"/>
                <a:ea typeface="Meiryo UI" panose="020B0604030504040204" pitchFamily="50" charset="-128"/>
              </a:rPr>
              <a:t>62</a:t>
            </a:r>
            <a:r>
              <a:rPr lang="ja-JP" altLang="en-US" sz="800" u="sng" dirty="0">
                <a:solidFill>
                  <a:prstClr val="black"/>
                </a:solidFill>
                <a:latin typeface="Meiryo UI" panose="020B0604030504040204" pitchFamily="50" charset="-128"/>
                <a:ea typeface="Meiryo UI" panose="020B0604030504040204" pitchFamily="50" charset="-128"/>
              </a:rPr>
              <a:t>万点</a:t>
            </a:r>
            <a:endParaRPr lang="en-US" altLang="ja-JP" sz="800" u="sng" dirty="0">
              <a:solidFill>
                <a:prstClr val="black"/>
              </a:solidFill>
              <a:latin typeface="Meiryo UI" panose="020B0604030504040204" pitchFamily="50" charset="-128"/>
              <a:ea typeface="Meiryo UI" panose="020B0604030504040204" pitchFamily="50" charset="-128"/>
            </a:endParaRPr>
          </a:p>
          <a:p>
            <a:pPr>
              <a:lnSpc>
                <a:spcPts val="2888"/>
              </a:lnSpc>
            </a:pPr>
            <a:r>
              <a:rPr lang="ja-JP" altLang="en-US" sz="800" u="sng" dirty="0">
                <a:solidFill>
                  <a:prstClr val="black"/>
                </a:solidFill>
                <a:latin typeface="Meiryo UI" panose="020B0604030504040204" pitchFamily="50" charset="-128"/>
                <a:ea typeface="Meiryo UI" panose="020B0604030504040204" pitchFamily="50" charset="-128"/>
              </a:rPr>
              <a:t>■考察</a:t>
            </a:r>
            <a:endParaRPr lang="en-US" altLang="ja-JP" sz="800" u="sng" dirty="0">
              <a:solidFill>
                <a:prstClr val="black"/>
              </a:solidFill>
              <a:latin typeface="Meiryo UI" panose="020B0604030504040204" pitchFamily="50" charset="-128"/>
              <a:ea typeface="Meiryo UI" panose="020B0604030504040204" pitchFamily="50" charset="-128"/>
            </a:endParaRPr>
          </a:p>
          <a:p>
            <a:pPr defTabSz="943204">
              <a:lnSpc>
                <a:spcPts val="2888"/>
              </a:lnSpc>
              <a:defRPr/>
            </a:pPr>
            <a:r>
              <a:rPr lang="ja-JP" altLang="en-US" sz="800" u="sng" dirty="0"/>
              <a:t>●「いつでもどこでもだれでも」が電子図書館サービスの理念</a:t>
            </a:r>
            <a:endParaRPr lang="en-US" altLang="ja-JP" sz="800" u="sng" dirty="0"/>
          </a:p>
          <a:p>
            <a:pPr defTabSz="943204">
              <a:lnSpc>
                <a:spcPts val="2888"/>
              </a:lnSpc>
              <a:defRPr/>
            </a:pPr>
            <a:r>
              <a:rPr lang="ja-JP" altLang="en-US" sz="800" u="sng" dirty="0"/>
              <a:t>●</a:t>
            </a:r>
            <a:r>
              <a:rPr lang="en-US" altLang="ja-JP" sz="800" u="sng" dirty="0"/>
              <a:t>185</a:t>
            </a:r>
            <a:r>
              <a:rPr lang="ja-JP" altLang="en-US" sz="800" u="sng" dirty="0"/>
              <a:t>万点（</a:t>
            </a:r>
            <a:r>
              <a:rPr lang="en-US" altLang="ja-JP" sz="800" u="sng" dirty="0"/>
              <a:t>48</a:t>
            </a:r>
            <a:r>
              <a:rPr lang="ja-JP" altLang="en-US" sz="800" u="sng" dirty="0"/>
              <a:t>万＋</a:t>
            </a:r>
            <a:r>
              <a:rPr lang="en-US" altLang="ja-JP" sz="800" u="sng" dirty="0"/>
              <a:t>137</a:t>
            </a:r>
            <a:r>
              <a:rPr lang="ja-JP" altLang="en-US" sz="800" u="sng" dirty="0"/>
              <a:t>万点）は、公共図書館でも利用できる。公共図書館の蔵書と言える</a:t>
            </a:r>
            <a:endParaRPr lang="en-US" altLang="ja-JP" sz="800" u="sng" dirty="0"/>
          </a:p>
          <a:p>
            <a:pPr defTabSz="943204">
              <a:lnSpc>
                <a:spcPts val="2888"/>
              </a:lnSpc>
              <a:defRPr/>
            </a:pPr>
            <a:r>
              <a:rPr lang="ja-JP" altLang="en-US" sz="800" u="sng" dirty="0"/>
              <a:t>●しかし、インターネット公開していない</a:t>
            </a:r>
            <a:r>
              <a:rPr lang="en-US" altLang="ja-JP" sz="800" u="sng" dirty="0"/>
              <a:t>200</a:t>
            </a:r>
            <a:r>
              <a:rPr lang="ja-JP" altLang="en-US" sz="800" u="sng" dirty="0"/>
              <a:t>万点は、</a:t>
            </a:r>
            <a:r>
              <a:rPr lang="en-US" altLang="ja-JP" sz="800" u="sng" dirty="0"/>
              <a:t>ILL</a:t>
            </a:r>
            <a:r>
              <a:rPr lang="ja-JP" altLang="en-US" sz="800" u="sng" dirty="0"/>
              <a:t>もできない。</a:t>
            </a:r>
            <a:endParaRPr lang="en-US" altLang="ja-JP" sz="800" u="sng" dirty="0"/>
          </a:p>
          <a:p>
            <a:pPr defTabSz="943204">
              <a:lnSpc>
                <a:spcPts val="2888"/>
              </a:lnSpc>
              <a:defRPr/>
            </a:pPr>
            <a:r>
              <a:rPr lang="ja-JP" altLang="en-US" sz="800" u="sng" dirty="0"/>
              <a:t>・著作権が存続していても、絶版になっているものは、広くインターネット公開まで拡大できないか？</a:t>
            </a:r>
            <a:endParaRPr lang="en-US" altLang="ja-JP" sz="800" u="sng" dirty="0"/>
          </a:p>
          <a:p>
            <a:pPr defTabSz="943204">
              <a:lnSpc>
                <a:spcPts val="2888"/>
              </a:lnSpc>
              <a:defRPr/>
            </a:pPr>
            <a:r>
              <a:rPr lang="ja-JP" altLang="en-US" sz="800" u="sng" dirty="0"/>
              <a:t>・館内限定のデジタル資料は、本を裁断したものもあり、原本保全のため、図書館間貸出もできない⇒図書館送信できる図書館の範囲が広がることを期待したい</a:t>
            </a:r>
            <a:endParaRPr lang="en-US" altLang="ja-JP" sz="800" u="sng" dirty="0"/>
          </a:p>
          <a:p>
            <a:pPr defTabSz="943204">
              <a:lnSpc>
                <a:spcPts val="2888"/>
              </a:lnSpc>
              <a:defRPr/>
            </a:pPr>
            <a:r>
              <a:rPr lang="ja-JP" altLang="en-US" sz="800" dirty="0"/>
              <a:t>■文化庁の著作権法の解釈変更</a:t>
            </a:r>
            <a:endParaRPr lang="en-US" altLang="ja-JP" sz="800" dirty="0"/>
          </a:p>
          <a:p>
            <a:pPr defTabSz="943204">
              <a:lnSpc>
                <a:spcPts val="2888"/>
              </a:lnSpc>
              <a:defRPr/>
            </a:pPr>
            <a:r>
              <a:rPr lang="ja-JP" altLang="en-US" sz="800" dirty="0"/>
              <a:t>・公共図書館、大学図書館でも絶版本はデジタル化ができる</a:t>
            </a:r>
            <a:endParaRPr lang="en-US" altLang="ja-JP" sz="800" dirty="0"/>
          </a:p>
          <a:p>
            <a:pPr defTabSz="943204">
              <a:lnSpc>
                <a:spcPts val="2888"/>
              </a:lnSpc>
              <a:defRPr/>
            </a:pPr>
            <a:r>
              <a:rPr lang="ja-JP" altLang="en-US" sz="800" dirty="0"/>
              <a:t>・公共図書館、大学図書館がデジタル化した資料も含めて、図書館送信ができる</a:t>
            </a:r>
            <a:endParaRPr lang="en-US" altLang="ja-JP" sz="800" dirty="0"/>
          </a:p>
          <a:p>
            <a:pPr defTabSz="943204">
              <a:lnSpc>
                <a:spcPts val="2888"/>
              </a:lnSpc>
              <a:defRPr/>
            </a:pPr>
            <a:r>
              <a:rPr lang="ja-JP" altLang="en-US" sz="800" dirty="0"/>
              <a:t>●（検討中）</a:t>
            </a:r>
            <a:endParaRPr lang="en-US" altLang="ja-JP" sz="800" dirty="0"/>
          </a:p>
          <a:p>
            <a:pPr defTabSz="943204">
              <a:lnSpc>
                <a:spcPts val="2888"/>
              </a:lnSpc>
              <a:defRPr/>
            </a:pPr>
            <a:r>
              <a:rPr lang="ja-JP" altLang="en-US" sz="800" dirty="0"/>
              <a:t>・権利者への補償を事後供託とする制度</a:t>
            </a:r>
            <a:endParaRPr lang="en-US" altLang="ja-JP" sz="800" dirty="0"/>
          </a:p>
          <a:p>
            <a:pPr defTabSz="943204">
              <a:lnSpc>
                <a:spcPts val="2888"/>
              </a:lnSpc>
              <a:defRPr/>
            </a:pPr>
            <a:r>
              <a:rPr lang="ja-JP" altLang="en-US" sz="800" dirty="0"/>
              <a:t>・孤児著作物の権利者捜索要件の緩和</a:t>
            </a:r>
            <a:endParaRPr lang="en-US" altLang="ja-JP" sz="800" dirty="0"/>
          </a:p>
          <a:p>
            <a:pPr>
              <a:lnSpc>
                <a:spcPts val="2888"/>
              </a:lnSpc>
            </a:pPr>
            <a:endParaRPr lang="en-US" altLang="ja-JP" sz="800" dirty="0">
              <a:solidFill>
                <a:prstClr val="black"/>
              </a:solidFill>
              <a:latin typeface="Meiryo UI" panose="020B0604030504040204" pitchFamily="50" charset="-128"/>
              <a:ea typeface="Meiryo UI" panose="020B0604030504040204" pitchFamily="50" charset="-128"/>
            </a:endParaRPr>
          </a:p>
          <a:p>
            <a:pPr>
              <a:lnSpc>
                <a:spcPts val="2888"/>
              </a:lnSpc>
            </a:pPr>
            <a:endParaRPr lang="ja-JP" altLang="en-US" sz="800" dirty="0">
              <a:solidFill>
                <a:prstClr val="black"/>
              </a:solidFill>
              <a:latin typeface="Meiryo UI" panose="020B0604030504040204" pitchFamily="50" charset="-128"/>
              <a:ea typeface="Meiryo UI"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D7C9C10-23C4-4E22-9AB3-CA4643CB9647}" type="slidenum">
              <a:rPr lang="ja-JP" altLang="en-US" smtClean="0">
                <a:solidFill>
                  <a:prstClr val="black"/>
                </a:solidFill>
              </a:rPr>
              <a:pPr/>
              <a:t>5</a:t>
            </a:fld>
            <a:endParaRPr lang="ja-JP" altLang="en-US">
              <a:solidFill>
                <a:prstClr val="black"/>
              </a:solidFill>
            </a:endParaRPr>
          </a:p>
        </p:txBody>
      </p:sp>
      <p:sp>
        <p:nvSpPr>
          <p:cNvPr id="6" name="日付プレースホルダー 5"/>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15673832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70C79F-3165-4C92-BC9E-483E48E9DF8F}" type="slidenum">
              <a:rPr lang="en-US" altLang="ja-JP"/>
              <a:pPr/>
              <a:t>53</a:t>
            </a:fld>
            <a:endParaRPr lang="en-US" altLang="ja-JP"/>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9070359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904F84-A2EA-4E07-8300-CC8706D4C66A}" type="slidenum">
              <a:rPr lang="en-US" altLang="ja-JP"/>
              <a:pPr/>
              <a:t>54</a:t>
            </a:fld>
            <a:endParaRPr lang="en-US" altLang="ja-JP"/>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080720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■組織化</a:t>
            </a:r>
          </a:p>
          <a:p>
            <a:r>
              <a:rPr kumimoji="1" lang="ja-JP" altLang="en-US" dirty="0" smtClean="0"/>
              <a:t>・電子書籍・電子雑誌の書誌（メタデータ）の精緻度</a:t>
            </a:r>
          </a:p>
          <a:p>
            <a:r>
              <a:rPr kumimoji="1" lang="ja-JP" altLang="en-US" dirty="0" smtClean="0"/>
              <a:t>・媒体に関わらずメタデータを一元的に扱えるフレームワークの構築。媒体として</a:t>
            </a:r>
            <a:r>
              <a:rPr kumimoji="1" lang="ja-JP" altLang="en-US" dirty="0" err="1" smtClean="0"/>
              <a:t>でなく</a:t>
            </a:r>
            <a:r>
              <a:rPr kumimoji="1" lang="ja-JP" altLang="en-US" dirty="0" smtClean="0"/>
              <a:t>、情報としての■組織化</a:t>
            </a:r>
          </a:p>
          <a:p>
            <a:r>
              <a:rPr kumimoji="1" lang="ja-JP" altLang="en-US" dirty="0" smtClean="0"/>
              <a:t>・永続的識別子の付与。書誌・本文からの件名・</a:t>
            </a:r>
            <a:r>
              <a:rPr kumimoji="1" lang="en-US" altLang="ja-JP" dirty="0" smtClean="0"/>
              <a:t>NDC</a:t>
            </a:r>
            <a:r>
              <a:rPr kumimoji="1" lang="ja-JP" altLang="en-US" dirty="0" smtClean="0"/>
              <a:t>・索引の付与の省力化（収集した時点でなく、発行された時点での識別子の活用）</a:t>
            </a:r>
            <a:endParaRPr kumimoji="1" lang="en-US" altLang="ja-JP" dirty="0" smtClean="0"/>
          </a:p>
          <a:p>
            <a:r>
              <a:rPr kumimoji="1" lang="ja-JP" altLang="en-US" dirty="0" smtClean="0"/>
              <a:t>■利用者サービス</a:t>
            </a:r>
            <a:r>
              <a:rPr kumimoji="1" lang="en-US" altLang="ja-JP" dirty="0" smtClean="0"/>
              <a:t>(</a:t>
            </a:r>
            <a:r>
              <a:rPr kumimoji="1" lang="ja-JP" altLang="en-US" dirty="0" smtClean="0"/>
              <a:t>来館者サービス、レファレンス、遠隔サービス</a:t>
            </a:r>
            <a:r>
              <a:rPr kumimoji="1" lang="en-US" altLang="ja-JP" dirty="0" smtClean="0"/>
              <a:t>)</a:t>
            </a:r>
          </a:p>
          <a:p>
            <a:r>
              <a:rPr kumimoji="1" lang="ja-JP" altLang="en-US" dirty="0" smtClean="0"/>
              <a:t>・デジタルだからこそできる利便性の訴求。</a:t>
            </a:r>
          </a:p>
          <a:p>
            <a:r>
              <a:rPr kumimoji="1" lang="ja-JP" altLang="en-US" dirty="0" smtClean="0"/>
              <a:t>・利用者へ情報が届きやすく（見つけやすく）すること、情報を用いた活動をしやすく（利用しやすく）すること</a:t>
            </a:r>
          </a:p>
          <a:p>
            <a:r>
              <a:rPr kumimoji="1" lang="ja-JP" altLang="en-US" dirty="0" smtClean="0"/>
              <a:t>・資料の閲覧・複写申込みだけでなく、研究者が集い、司書がサポートする場の提供</a:t>
            </a:r>
          </a:p>
          <a:p>
            <a:r>
              <a:rPr kumimoji="1" lang="ja-JP" altLang="en-US" dirty="0" smtClean="0"/>
              <a:t>・本文内容を活用した書誌・典拠情報、解題情報、資料の関連性、目次、要約、主題情報、雑誌記事索引等の機械付与も含めた検索・閲覧サービス</a:t>
            </a:r>
          </a:p>
          <a:p>
            <a:r>
              <a:rPr kumimoji="1" lang="ja-JP" altLang="en-US" dirty="0" smtClean="0"/>
              <a:t>●書誌情報の早期提供</a:t>
            </a:r>
          </a:p>
          <a:p>
            <a:r>
              <a:rPr kumimoji="1" lang="ja-JP" altLang="en-US" dirty="0" smtClean="0"/>
              <a:t>・全国書誌とは？　当館が収集した冊子体出版物、オンライン資料だけで、全国書誌と言えるか？全国書誌が提供された時点で誰が使うのか？</a:t>
            </a:r>
          </a:p>
          <a:p>
            <a:r>
              <a:rPr kumimoji="1" lang="ja-JP" altLang="en-US" dirty="0" smtClean="0"/>
              <a:t>・メタデータの作成において活用する外部情報資源、職員の業務、外部委託</a:t>
            </a:r>
          </a:p>
          <a:p>
            <a:r>
              <a:rPr kumimoji="1" lang="ja-JP" altLang="en-US" dirty="0" smtClean="0"/>
              <a:t>●当館デジタル化資料の二次利用の促進</a:t>
            </a:r>
          </a:p>
          <a:p>
            <a:r>
              <a:rPr kumimoji="1" lang="ja-JP" altLang="en-US" dirty="0" smtClean="0"/>
              <a:t>・図書館送信サービスの拡大</a:t>
            </a:r>
            <a:endParaRPr kumimoji="1" lang="ja-JP" altLang="en-US" dirty="0"/>
          </a:p>
        </p:txBody>
      </p:sp>
      <p:sp>
        <p:nvSpPr>
          <p:cNvPr id="4" name="スライド番号プレースホルダー 3"/>
          <p:cNvSpPr>
            <a:spLocks noGrp="1"/>
          </p:cNvSpPr>
          <p:nvPr>
            <p:ph type="sldNum" sz="quarter" idx="10"/>
          </p:nvPr>
        </p:nvSpPr>
        <p:spPr/>
        <p:txBody>
          <a:bodyPr/>
          <a:lstStyle/>
          <a:p>
            <a:fld id="{FCE0F17A-6554-4CE9-84D1-E150BEE45544}" type="slidenum">
              <a:rPr lang="ja-JP" altLang="en-US" smtClean="0">
                <a:solidFill>
                  <a:prstClr val="black"/>
                </a:solidFill>
              </a:rPr>
              <a:pPr/>
              <a:t>6</a:t>
            </a:fld>
            <a:endParaRPr lang="ja-JP" altLang="en-US">
              <a:solidFill>
                <a:prstClr val="black"/>
              </a:solidFill>
            </a:endParaRPr>
          </a:p>
        </p:txBody>
      </p:sp>
    </p:spTree>
    <p:extLst>
      <p:ext uri="{BB962C8B-B14F-4D97-AF65-F5344CB8AC3E}">
        <p14:creationId xmlns:p14="http://schemas.microsoft.com/office/powerpoint/2010/main" val="271286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solidFill>
                <a:prstClr val="black"/>
              </a:solidFill>
            </a:endParaRPr>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solidFill>
                  <a:prstClr val="black"/>
                </a:solidFill>
              </a:rPr>
              <a:pPr/>
              <a:t>2016/5/29</a:t>
            </a:fld>
            <a:endParaRPr kumimoji="1" lang="ja-JP" altLang="en-US">
              <a:solidFill>
                <a:prstClr val="black"/>
              </a:solidFill>
            </a:endParaRPr>
          </a:p>
        </p:txBody>
      </p:sp>
      <p:sp>
        <p:nvSpPr>
          <p:cNvPr id="6" name="フッター プレースホルダー 5"/>
          <p:cNvSpPr>
            <a:spLocks noGrp="1"/>
          </p:cNvSpPr>
          <p:nvPr>
            <p:ph type="ftr" sz="quarter" idx="12"/>
          </p:nvPr>
        </p:nvSpPr>
        <p:spPr/>
        <p:txBody>
          <a:bodyPr/>
          <a:lstStyle/>
          <a:p>
            <a:endParaRPr kumimoji="1" lang="ja-JP" altLang="en-US">
              <a:solidFill>
                <a:prstClr val="black"/>
              </a:solidFill>
            </a:endParaRPr>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solidFill>
                  <a:prstClr val="black"/>
                </a:solidFill>
              </a:rPr>
              <a:pPr/>
              <a:t>7</a:t>
            </a:fld>
            <a:endParaRPr kumimoji="1" lang="ja-JP" altLang="en-US">
              <a:solidFill>
                <a:prstClr val="black"/>
              </a:solidFill>
            </a:endParaRPr>
          </a:p>
        </p:txBody>
      </p:sp>
    </p:spTree>
    <p:extLst>
      <p:ext uri="{BB962C8B-B14F-4D97-AF65-F5344CB8AC3E}">
        <p14:creationId xmlns:p14="http://schemas.microsoft.com/office/powerpoint/2010/main" val="4016194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673579" y="5062402"/>
            <a:ext cx="5388610" cy="5320751"/>
          </a:xfrm>
        </p:spPr>
        <p:txBody>
          <a:bodyPr>
            <a:normAutofit/>
          </a:bodyPr>
          <a:lstStyle/>
          <a:p>
            <a:pPr lvl="0">
              <a:lnSpc>
                <a:spcPct val="150000"/>
              </a:lnSpc>
            </a:pPr>
            <a:r>
              <a:rPr lang="ja-JP" altLang="en-US" dirty="0" smtClean="0">
                <a:solidFill>
                  <a:srgbClr val="FF0000"/>
                </a:solidFill>
                <a:latin typeface="HG丸ｺﾞｼｯｸM-PRO" pitchFamily="50" charset="-128"/>
                <a:ea typeface="HG丸ｺﾞｼｯｸM-PRO" pitchFamily="50" charset="-128"/>
              </a:rPr>
              <a:t>当館資料のデジタル化</a:t>
            </a:r>
            <a:r>
              <a:rPr lang="ja-JP" altLang="en-US" dirty="0" smtClean="0">
                <a:latin typeface="HG丸ｺﾞｼｯｸM-PRO" pitchFamily="50" charset="-128"/>
                <a:ea typeface="HG丸ｺﾞｼｯｸM-PRO" pitchFamily="50" charset="-128"/>
              </a:rPr>
              <a:t>についてです。</a:t>
            </a:r>
            <a:endParaRPr lang="en-US" altLang="ja-JP" dirty="0" smtClean="0">
              <a:latin typeface="HG丸ｺﾞｼｯｸM-PRO" pitchFamily="50" charset="-128"/>
              <a:ea typeface="HG丸ｺﾞｼｯｸM-PRO" pitchFamily="50" charset="-128"/>
            </a:endParaRPr>
          </a:p>
          <a:p>
            <a:pPr lvl="0">
              <a:lnSpc>
                <a:spcPct val="150000"/>
              </a:lnSpc>
            </a:pPr>
            <a:r>
              <a:rPr lang="ja-JP" altLang="en-US" dirty="0" smtClean="0">
                <a:latin typeface="HG丸ｺﾞｼｯｸM-PRO" pitchFamily="50" charset="-128"/>
                <a:ea typeface="HG丸ｺﾞｼｯｸM-PRO" pitchFamily="50" charset="-128"/>
              </a:rPr>
              <a:t>国立国会図書館のデジタル化は、</a:t>
            </a:r>
            <a:r>
              <a:rPr lang="ja-JP" altLang="en-US" u="sng" dirty="0" smtClean="0">
                <a:latin typeface="HG丸ｺﾞｼｯｸM-PRO" pitchFamily="50" charset="-128"/>
                <a:ea typeface="HG丸ｺﾞｼｯｸM-PRO" pitchFamily="50" charset="-128"/>
              </a:rPr>
              <a:t>従来、</a:t>
            </a:r>
            <a:r>
              <a:rPr lang="ja-JP" altLang="en-US" dirty="0" smtClean="0">
                <a:latin typeface="HG丸ｺﾞｼｯｸM-PRO" pitchFamily="50" charset="-128"/>
                <a:ea typeface="HG丸ｺﾞｼｯｸM-PRO" pitchFamily="50" charset="-128"/>
              </a:rPr>
              <a:t>インターネットを通じていつでも、どこでも読むことのできる</a:t>
            </a:r>
            <a:r>
              <a:rPr lang="ja-JP" altLang="en-US" u="sng" dirty="0" smtClean="0">
                <a:solidFill>
                  <a:srgbClr val="FF0000"/>
                </a:solidFill>
                <a:latin typeface="HG丸ｺﾞｼｯｸM-PRO" pitchFamily="50" charset="-128"/>
                <a:ea typeface="HG丸ｺﾞｼｯｸM-PRO" pitchFamily="50" charset="-128"/>
              </a:rPr>
              <a:t>電子図書館の「蔵書」としてデジタル化</a:t>
            </a:r>
            <a:r>
              <a:rPr lang="ja-JP" altLang="en-US" u="sng" dirty="0" smtClean="0">
                <a:latin typeface="HG丸ｺﾞｼｯｸM-PRO" pitchFamily="50" charset="-128"/>
                <a:ea typeface="HG丸ｺﾞｼｯｸM-PRO" pitchFamily="50" charset="-128"/>
              </a:rPr>
              <a:t>が行われてきた</a:t>
            </a:r>
            <a:r>
              <a:rPr lang="ja-JP" altLang="en-US" dirty="0" smtClean="0">
                <a:latin typeface="HG丸ｺﾞｼｯｸM-PRO" pitchFamily="50" charset="-128"/>
                <a:ea typeface="HG丸ｺﾞｼｯｸM-PRO" pitchFamily="50" charset="-128"/>
              </a:rPr>
              <a:t>。</a:t>
            </a:r>
            <a:endParaRPr lang="ja-JP" altLang="en-US" dirty="0">
              <a:latin typeface="HG丸ｺﾞｼｯｸM-PRO" pitchFamily="50" charset="-128"/>
              <a:ea typeface="HG丸ｺﾞｼｯｸM-PRO" pitchFamily="50" charset="-128"/>
            </a:endParaRPr>
          </a:p>
          <a:p>
            <a:pPr lvl="0">
              <a:lnSpc>
                <a:spcPct val="150000"/>
              </a:lnSpc>
            </a:pPr>
            <a:r>
              <a:rPr lang="ja-JP" altLang="en-US" dirty="0" smtClean="0">
                <a:latin typeface="HG丸ｺﾞｼｯｸM-PRO" pitchFamily="50" charset="-128"/>
                <a:ea typeface="HG丸ｺﾞｼｯｸM-PRO" pitchFamily="50" charset="-128"/>
              </a:rPr>
              <a:t>江戸期以前（～</a:t>
            </a:r>
            <a:r>
              <a:rPr lang="en-US" dirty="0" smtClean="0">
                <a:latin typeface="HG丸ｺﾞｼｯｸM-PRO" pitchFamily="50" charset="-128"/>
                <a:ea typeface="HG丸ｺﾞｼｯｸM-PRO" pitchFamily="50" charset="-128"/>
              </a:rPr>
              <a:t>1868</a:t>
            </a:r>
            <a:r>
              <a:rPr lang="ja-JP" altLang="en-US" dirty="0" smtClean="0">
                <a:latin typeface="HG丸ｺﾞｼｯｸM-PRO" pitchFamily="50" charset="-128"/>
                <a:ea typeface="HG丸ｺﾞｼｯｸM-PRO" pitchFamily="50" charset="-128"/>
              </a:rPr>
              <a:t>）の古典籍資料、明治期刊行資料等、</a:t>
            </a:r>
            <a:r>
              <a:rPr lang="ja-JP" altLang="en-US" u="sng" dirty="0" smtClean="0">
                <a:solidFill>
                  <a:srgbClr val="FF0000"/>
                </a:solidFill>
                <a:latin typeface="HG丸ｺﾞｼｯｸM-PRO" pitchFamily="50" charset="-128"/>
                <a:ea typeface="HG丸ｺﾞｼｯｸM-PRO" pitchFamily="50" charset="-128"/>
              </a:rPr>
              <a:t>著作権保護期間が満了</a:t>
            </a:r>
            <a:r>
              <a:rPr lang="ja-JP" altLang="en-US" u="sng" dirty="0" smtClean="0">
                <a:latin typeface="HG丸ｺﾞｼｯｸM-PRO" pitchFamily="50" charset="-128"/>
                <a:ea typeface="HG丸ｺﾞｼｯｸM-PRO" pitchFamily="50" charset="-128"/>
              </a:rPr>
              <a:t>した資料か、そうでないものは</a:t>
            </a:r>
            <a:r>
              <a:rPr lang="ja-JP" altLang="en-US" u="sng" dirty="0" smtClean="0">
                <a:solidFill>
                  <a:srgbClr val="FF0000"/>
                </a:solidFill>
                <a:latin typeface="HG丸ｺﾞｼｯｸM-PRO" pitchFamily="50" charset="-128"/>
                <a:ea typeface="HG丸ｺﾞｼｯｸM-PRO" pitchFamily="50" charset="-128"/>
              </a:rPr>
              <a:t>著作権者の許諾の得る</a:t>
            </a:r>
            <a:r>
              <a:rPr lang="ja-JP" altLang="en-US" u="sng" dirty="0" smtClean="0">
                <a:latin typeface="HG丸ｺﾞｼｯｸM-PRO" pitchFamily="50" charset="-128"/>
                <a:ea typeface="HG丸ｺﾞｼｯｸM-PRO" pitchFamily="50" charset="-128"/>
              </a:rPr>
              <a:t>か、</a:t>
            </a:r>
            <a:r>
              <a:rPr lang="ja-JP" altLang="en-US" u="sng" dirty="0" smtClean="0">
                <a:solidFill>
                  <a:srgbClr val="FF0000"/>
                </a:solidFill>
                <a:latin typeface="HG丸ｺﾞｼｯｸM-PRO" pitchFamily="50" charset="-128"/>
                <a:ea typeface="HG丸ｺﾞｼｯｸM-PRO" pitchFamily="50" charset="-128"/>
              </a:rPr>
              <a:t>著作者不明のため文化庁長官による裁定を受ける</a:t>
            </a:r>
            <a:r>
              <a:rPr lang="ja-JP" altLang="en-US" u="sng" dirty="0" smtClean="0">
                <a:latin typeface="HG丸ｺﾞｼｯｸM-PRO" pitchFamily="50" charset="-128"/>
                <a:ea typeface="HG丸ｺﾞｼｯｸM-PRO" pitchFamily="50" charset="-128"/>
              </a:rPr>
              <a:t>ことによってインターネットでの提供を可能としてきた</a:t>
            </a:r>
            <a:r>
              <a:rPr lang="ja-JP" altLang="en-US" dirty="0" smtClean="0">
                <a:latin typeface="HG丸ｺﾞｼｯｸM-PRO" pitchFamily="50" charset="-128"/>
                <a:ea typeface="HG丸ｺﾞｼｯｸM-PRO" pitchFamily="50" charset="-128"/>
              </a:rPr>
              <a:t>。今後も、インターネットで提供できる資料を増やすために努力を続けていくつもりである。</a:t>
            </a:r>
            <a:endParaRPr lang="ja-JP" altLang="en-US" dirty="0">
              <a:latin typeface="HG丸ｺﾞｼｯｸM-PRO" pitchFamily="50" charset="-128"/>
              <a:ea typeface="HG丸ｺﾞｼｯｸM-PRO" pitchFamily="50" charset="-128"/>
            </a:endParaRPr>
          </a:p>
          <a:p>
            <a:pPr lvl="0">
              <a:lnSpc>
                <a:spcPct val="150000"/>
              </a:lnSpc>
            </a:pPr>
            <a:r>
              <a:rPr lang="en-US" u="sng" dirty="0" smtClean="0">
                <a:latin typeface="HG丸ｺﾞｼｯｸM-PRO" pitchFamily="50" charset="-128"/>
                <a:ea typeface="HG丸ｺﾞｼｯｸM-PRO" pitchFamily="50" charset="-128"/>
              </a:rPr>
              <a:t>2009</a:t>
            </a:r>
            <a:r>
              <a:rPr lang="ja-JP" altLang="en-US" u="sng" dirty="0" smtClean="0">
                <a:latin typeface="HG丸ｺﾞｼｯｸM-PRO" pitchFamily="50" charset="-128"/>
                <a:ea typeface="HG丸ｺﾞｼｯｸM-PRO" pitchFamily="50" charset="-128"/>
              </a:rPr>
              <a:t>年以降、新たな枠組みによるデジタル化にも着手</a:t>
            </a:r>
            <a:r>
              <a:rPr lang="ja-JP" altLang="en-US" dirty="0" smtClean="0">
                <a:latin typeface="HG丸ｺﾞｼｯｸM-PRO" pitchFamily="50" charset="-128"/>
                <a:ea typeface="HG丸ｺﾞｼｯｸM-PRO" pitchFamily="50" charset="-128"/>
              </a:rPr>
              <a:t>している。</a:t>
            </a:r>
            <a:r>
              <a:rPr lang="ja-JP" altLang="en-US" u="sng" dirty="0" smtClean="0">
                <a:latin typeface="HG丸ｺﾞｼｯｸM-PRO" pitchFamily="50" charset="-128"/>
                <a:ea typeface="HG丸ｺﾞｼｯｸM-PRO" pitchFamily="50" charset="-128"/>
              </a:rPr>
              <a:t>それは、</a:t>
            </a:r>
            <a:r>
              <a:rPr lang="ja-JP" altLang="en-US" b="1" u="sng" dirty="0" smtClean="0">
                <a:solidFill>
                  <a:srgbClr val="FF0000"/>
                </a:solidFill>
                <a:latin typeface="HG丸ｺﾞｼｯｸM-PRO" pitchFamily="50" charset="-128"/>
                <a:ea typeface="HG丸ｺﾞｼｯｸM-PRO" pitchFamily="50" charset="-128"/>
              </a:rPr>
              <a:t>保存を目的とするデジタル化</a:t>
            </a:r>
            <a:r>
              <a:rPr lang="ja-JP" altLang="en-US" dirty="0" smtClean="0">
                <a:latin typeface="HG丸ｺﾞｼｯｸM-PRO" pitchFamily="50" charset="-128"/>
                <a:ea typeface="HG丸ｺﾞｼｯｸM-PRO" pitchFamily="50" charset="-128"/>
              </a:rPr>
              <a:t>である。国立国会図書館での</a:t>
            </a:r>
            <a:r>
              <a:rPr lang="ja-JP" altLang="en-US" u="sng" dirty="0" smtClean="0">
                <a:latin typeface="HG丸ｺﾞｼｯｸM-PRO" pitchFamily="50" charset="-128"/>
                <a:ea typeface="HG丸ｺﾞｼｯｸM-PRO" pitchFamily="50" charset="-128"/>
              </a:rPr>
              <a:t>法定納本は</a:t>
            </a:r>
            <a:r>
              <a:rPr lang="en-US" u="sng" dirty="0" smtClean="0">
                <a:latin typeface="HG丸ｺﾞｼｯｸM-PRO" pitchFamily="50" charset="-128"/>
                <a:ea typeface="HG丸ｺﾞｼｯｸM-PRO" pitchFamily="50" charset="-128"/>
              </a:rPr>
              <a:t>1</a:t>
            </a:r>
            <a:r>
              <a:rPr lang="ja-JP" altLang="en-US" u="sng" dirty="0" smtClean="0">
                <a:latin typeface="HG丸ｺﾞｼｯｸM-PRO" pitchFamily="50" charset="-128"/>
                <a:ea typeface="HG丸ｺﾞｼｯｸM-PRO" pitchFamily="50" charset="-128"/>
              </a:rPr>
              <a:t>冊であり、利用と保存を両立させることが困難</a:t>
            </a:r>
            <a:r>
              <a:rPr lang="ja-JP" altLang="en-US" dirty="0" smtClean="0">
                <a:latin typeface="HG丸ｺﾞｼｯｸM-PRO" pitchFamily="50" charset="-128"/>
                <a:ea typeface="HG丸ｺﾞｼｯｸM-PRO" pitchFamily="50" charset="-128"/>
              </a:rPr>
              <a:t>なため、</a:t>
            </a:r>
            <a:r>
              <a:rPr lang="ja-JP" altLang="en-US" u="sng" dirty="0" smtClean="0">
                <a:solidFill>
                  <a:srgbClr val="FF0000"/>
                </a:solidFill>
                <a:latin typeface="HG丸ｺﾞｼｯｸM-PRO" pitchFamily="50" charset="-128"/>
                <a:ea typeface="HG丸ｺﾞｼｯｸM-PRO" pitchFamily="50" charset="-128"/>
              </a:rPr>
              <a:t>利用による資料損傷を避けるためにデジタル化</a:t>
            </a:r>
            <a:r>
              <a:rPr lang="ja-JP" altLang="en-US" u="sng" dirty="0" smtClean="0">
                <a:latin typeface="HG丸ｺﾞｼｯｸM-PRO" pitchFamily="50" charset="-128"/>
                <a:ea typeface="HG丸ｺﾞｼｯｸM-PRO" pitchFamily="50" charset="-128"/>
              </a:rPr>
              <a:t>を行うもの</a:t>
            </a:r>
            <a:r>
              <a:rPr lang="ja-JP" altLang="en-US" dirty="0" smtClean="0">
                <a:latin typeface="HG丸ｺﾞｼｯｸM-PRO" pitchFamily="50" charset="-128"/>
                <a:ea typeface="HG丸ｺﾞｼｯｸM-PRO" pitchFamily="50" charset="-128"/>
              </a:rPr>
              <a:t>である。従来は、マイクロフィッシュ等で保存をしてきたものであるが、</a:t>
            </a:r>
            <a:r>
              <a:rPr lang="ja-JP" altLang="en-US" u="sng" dirty="0" smtClean="0">
                <a:latin typeface="HG丸ｺﾞｼｯｸM-PRO" pitchFamily="50" charset="-128"/>
                <a:ea typeface="HG丸ｺﾞｼｯｸM-PRO" pitchFamily="50" charset="-128"/>
              </a:rPr>
              <a:t>利用のしやすさや技術進展を考慮して、</a:t>
            </a:r>
            <a:r>
              <a:rPr lang="ja-JP" altLang="en-US" u="sng" dirty="0" smtClean="0">
                <a:solidFill>
                  <a:srgbClr val="FF0000"/>
                </a:solidFill>
                <a:latin typeface="HG丸ｺﾞｼｯｸM-PRO" pitchFamily="50" charset="-128"/>
                <a:ea typeface="HG丸ｺﾞｼｯｸM-PRO" pitchFamily="50" charset="-128"/>
              </a:rPr>
              <a:t>資料保存の主たる方法をデジタルによる保存に切り替えて</a:t>
            </a:r>
            <a:r>
              <a:rPr lang="ja-JP" altLang="en-US" u="sng" dirty="0" smtClean="0">
                <a:latin typeface="HG丸ｺﾞｼｯｸM-PRO" pitchFamily="50" charset="-128"/>
                <a:ea typeface="HG丸ｺﾞｼｯｸM-PRO" pitchFamily="50" charset="-128"/>
              </a:rPr>
              <a:t>いる。</a:t>
            </a:r>
            <a:endParaRPr lang="ja-JP" altLang="en-US" u="sng" dirty="0">
              <a:latin typeface="HG丸ｺﾞｼｯｸM-PRO" pitchFamily="50" charset="-128"/>
              <a:ea typeface="HG丸ｺﾞｼｯｸM-PRO" pitchFamily="50" charset="-128"/>
            </a:endParaRPr>
          </a:p>
          <a:p>
            <a:pPr lvl="0">
              <a:lnSpc>
                <a:spcPct val="150000"/>
              </a:lnSpc>
            </a:pPr>
            <a:r>
              <a:rPr lang="ja-JP" altLang="en-US" dirty="0" smtClean="0">
                <a:latin typeface="HG丸ｺﾞｼｯｸM-PRO" pitchFamily="50" charset="-128"/>
                <a:ea typeface="HG丸ｺﾞｼｯｸM-PRO" pitchFamily="50" charset="-128"/>
              </a:rPr>
              <a:t>なお、</a:t>
            </a:r>
            <a:r>
              <a:rPr lang="ja-JP" altLang="en-US" dirty="0" smtClean="0">
                <a:solidFill>
                  <a:srgbClr val="FF0000"/>
                </a:solidFill>
                <a:latin typeface="HG丸ｺﾞｼｯｸM-PRO" pitchFamily="50" charset="-128"/>
                <a:ea typeface="HG丸ｺﾞｼｯｸM-PRO" pitchFamily="50" charset="-128"/>
              </a:rPr>
              <a:t>今</a:t>
            </a:r>
            <a:r>
              <a:rPr lang="ja-JP" altLang="en-US" u="sng" dirty="0" smtClean="0">
                <a:solidFill>
                  <a:srgbClr val="FF0000"/>
                </a:solidFill>
                <a:latin typeface="HG丸ｺﾞｼｯｸM-PRO" pitchFamily="50" charset="-128"/>
                <a:ea typeface="HG丸ｺﾞｼｯｸM-PRO" pitchFamily="50" charset="-128"/>
              </a:rPr>
              <a:t>年の</a:t>
            </a:r>
            <a:r>
              <a:rPr lang="en-US" u="sng" dirty="0" smtClean="0">
                <a:solidFill>
                  <a:srgbClr val="FF0000"/>
                </a:solidFill>
                <a:latin typeface="HG丸ｺﾞｼｯｸM-PRO" pitchFamily="50" charset="-128"/>
                <a:ea typeface="HG丸ｺﾞｼｯｸM-PRO" pitchFamily="50" charset="-128"/>
              </a:rPr>
              <a:t>1</a:t>
            </a:r>
            <a:r>
              <a:rPr lang="ja-JP" altLang="en-US" u="sng" dirty="0" smtClean="0">
                <a:solidFill>
                  <a:srgbClr val="FF0000"/>
                </a:solidFill>
                <a:latin typeface="HG丸ｺﾞｼｯｸM-PRO" pitchFamily="50" charset="-128"/>
                <a:ea typeface="HG丸ｺﾞｼｯｸM-PRO" pitchFamily="50" charset="-128"/>
              </a:rPr>
              <a:t>月から施行された新著作権法</a:t>
            </a:r>
            <a:r>
              <a:rPr lang="ja-JP" altLang="en-US" u="sng" dirty="0" smtClean="0">
                <a:latin typeface="HG丸ｺﾞｼｯｸM-PRO" pitchFamily="50" charset="-128"/>
                <a:ea typeface="HG丸ｺﾞｼｯｸM-PRO" pitchFamily="50" charset="-128"/>
              </a:rPr>
              <a:t>では、当館が</a:t>
            </a:r>
            <a:r>
              <a:rPr lang="ja-JP" altLang="en-US" u="sng" dirty="0" smtClean="0">
                <a:solidFill>
                  <a:srgbClr val="FF0000"/>
                </a:solidFill>
                <a:latin typeface="HG丸ｺﾞｼｯｸM-PRO" pitchFamily="50" charset="-128"/>
                <a:ea typeface="HG丸ｺﾞｼｯｸM-PRO" pitchFamily="50" charset="-128"/>
              </a:rPr>
              <a:t>資料保存の目的でデジタル化することを、法律上明確</a:t>
            </a:r>
            <a:r>
              <a:rPr lang="ja-JP" altLang="en-US" u="sng" dirty="0" smtClean="0">
                <a:latin typeface="HG丸ｺﾞｼｯｸM-PRO" pitchFamily="50" charset="-128"/>
                <a:ea typeface="HG丸ｺﾞｼｯｸM-PRO" pitchFamily="50" charset="-128"/>
              </a:rPr>
              <a:t>にするように法改正が行われた。</a:t>
            </a:r>
            <a:r>
              <a:rPr lang="ja-JP" altLang="en-US" dirty="0" smtClean="0">
                <a:latin typeface="HG丸ｺﾞｼｯｸM-PRO" pitchFamily="50" charset="-128"/>
                <a:ea typeface="HG丸ｺﾞｼｯｸM-PRO" pitchFamily="50" charset="-128"/>
              </a:rPr>
              <a:t>その結果、インターネットでの</a:t>
            </a:r>
            <a:r>
              <a:rPr lang="ja-JP" altLang="en-US" u="sng" dirty="0" smtClean="0">
                <a:latin typeface="HG丸ｺﾞｼｯｸM-PRO" pitchFamily="50" charset="-128"/>
                <a:ea typeface="HG丸ｺﾞｼｯｸM-PRO" pitchFamily="50" charset="-128"/>
              </a:rPr>
              <a:t>提供を可能とする</a:t>
            </a:r>
            <a:r>
              <a:rPr lang="ja-JP" altLang="en-US" u="sng" dirty="0" smtClean="0">
                <a:solidFill>
                  <a:srgbClr val="FF0000"/>
                </a:solidFill>
                <a:latin typeface="HG丸ｺﾞｼｯｸM-PRO" pitchFamily="50" charset="-128"/>
                <a:ea typeface="HG丸ｺﾞｼｯｸM-PRO" pitchFamily="50" charset="-128"/>
              </a:rPr>
              <a:t>権利処理を行う前に、まずは保存目的でデジタル化</a:t>
            </a:r>
            <a:r>
              <a:rPr lang="ja-JP" altLang="en-US" u="sng" dirty="0" smtClean="0">
                <a:latin typeface="HG丸ｺﾞｼｯｸM-PRO" pitchFamily="50" charset="-128"/>
                <a:ea typeface="HG丸ｺﾞｼｯｸM-PRO" pitchFamily="50" charset="-128"/>
              </a:rPr>
              <a:t>を行っている。</a:t>
            </a:r>
            <a:endParaRPr lang="ja-JP" altLang="en-US" u="sng" dirty="0">
              <a:latin typeface="HG丸ｺﾞｼｯｸM-PRO" pitchFamily="50" charset="-128"/>
              <a:ea typeface="HG丸ｺﾞｼｯｸM-PRO" pitchFamily="50" charset="-128"/>
            </a:endParaRPr>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8</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extLst>
      <p:ext uri="{BB962C8B-B14F-4D97-AF65-F5344CB8AC3E}">
        <p14:creationId xmlns:p14="http://schemas.microsoft.com/office/powerpoint/2010/main" val="3559788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87325" y="1335088"/>
            <a:ext cx="6397625" cy="3598862"/>
          </a:xfrm>
        </p:spPr>
      </p:sp>
      <p:sp>
        <p:nvSpPr>
          <p:cNvPr id="3" name="ノート プレースホルダ 2"/>
          <p:cNvSpPr>
            <a:spLocks noGrp="1"/>
          </p:cNvSpPr>
          <p:nvPr>
            <p:ph type="body" idx="1"/>
          </p:nvPr>
        </p:nvSpPr>
        <p:spPr/>
        <p:txBody>
          <a:bodyPr>
            <a:noAutofit/>
          </a:bodyPr>
          <a:lstStyle/>
          <a:p>
            <a:pPr>
              <a:lnSpc>
                <a:spcPts val="843"/>
              </a:lnSpc>
            </a:pPr>
            <a:endParaRPr lang="ja-JP" altLang="en-US" dirty="0"/>
          </a:p>
        </p:txBody>
      </p:sp>
      <p:sp>
        <p:nvSpPr>
          <p:cNvPr id="4" name="スライド番号プレースホルダ 3"/>
          <p:cNvSpPr>
            <a:spLocks noGrp="1"/>
          </p:cNvSpPr>
          <p:nvPr>
            <p:ph type="sldNum" sz="quarter" idx="10"/>
          </p:nvPr>
        </p:nvSpPr>
        <p:spPr/>
        <p:txBody>
          <a:bodyPr/>
          <a:lstStyle/>
          <a:p>
            <a:pPr>
              <a:defRPr/>
            </a:pPr>
            <a:fld id="{DA8C3902-8EA9-4235-92EC-E75E0A621590}" type="slidenum">
              <a:rPr lang="en-US" altLang="ja-JP" smtClean="0">
                <a:solidFill>
                  <a:prstClr val="black"/>
                </a:solidFill>
              </a:rPr>
              <a:pPr>
                <a:defRPr/>
              </a:pPr>
              <a:t>9</a:t>
            </a:fld>
            <a:endParaRPr lang="en-US" altLang="ja-JP">
              <a:solidFill>
                <a:prstClr val="black"/>
              </a:solidFill>
            </a:endParaRPr>
          </a:p>
        </p:txBody>
      </p:sp>
      <p:sp>
        <p:nvSpPr>
          <p:cNvPr id="5" name="日付プレースホルダー 4"/>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1729918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noFill/>
        </p:spPr>
        <p:style>
          <a:lnRef idx="1">
            <a:schemeClr val="accent1"/>
          </a:lnRef>
          <a:fillRef idx="2">
            <a:schemeClr val="accent1"/>
          </a:fillRef>
          <a:effectRef idx="1">
            <a:schemeClr val="accent1"/>
          </a:effectRef>
          <a:fontRef idx="none"/>
        </p:style>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0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16840" y="111125"/>
            <a:ext cx="11958320" cy="762635"/>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116840" y="995680"/>
            <a:ext cx="11958320" cy="518128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596880" y="344329"/>
            <a:ext cx="1478280" cy="5811838"/>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0" y="365125"/>
            <a:ext cx="10373360" cy="5811838"/>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9776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9182020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8829485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198179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5528033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743917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9952964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562683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74231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965200"/>
            <a:ext cx="10515600" cy="521176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6464922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3349041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115831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257510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4754988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1780490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993957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898189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0063881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115090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noFill/>
        </p:spPr>
        <p:style>
          <a:lnRef idx="1">
            <a:schemeClr val="accent1"/>
          </a:lnRef>
          <a:fillRef idx="2">
            <a:schemeClr val="accent1"/>
          </a:fillRef>
          <a:effectRef idx="1">
            <a:schemeClr val="accent1"/>
          </a:effectRef>
          <a:fontRef idx="none"/>
        </p:style>
        <p:txBody>
          <a:bodyPr anchor="b"/>
          <a:lstStyle>
            <a:lvl1pP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a:noFill/>
        </p:spPr>
        <p:style>
          <a:lnRef idx="1">
            <a:schemeClr val="accent1"/>
          </a:lnRef>
          <a:fillRef idx="2">
            <a:schemeClr val="accent1"/>
          </a:fillRef>
          <a:effectRef idx="1">
            <a:schemeClr val="accent1"/>
          </a:effectRef>
          <a:fontRef idx="none"/>
        </p:style>
        <p:txBody>
          <a:bodyPr>
            <a:normAutofit/>
          </a:bodyPr>
          <a:lstStyle>
            <a:lvl1pPr marL="0" indent="0">
              <a:buNone/>
              <a:defRPr sz="40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1000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dirty="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p>
        </p:txBody>
      </p:sp>
      <p:pic>
        <p:nvPicPr>
          <p:cNvPr id="6" name="Picture 5" descr="C:\Documents and Settings\s-hara\デスクトップ\情報探索用GUI\情報探索用GUI\resources\images\heading_bg.gif"/>
          <p:cNvPicPr>
            <a:picLocks noChangeArrowheads="1"/>
          </p:cNvPicPr>
          <p:nvPr userDrawn="1"/>
        </p:nvPicPr>
        <p:blipFill>
          <a:blip r:embed="rId2" cstate="print"/>
          <a:srcRect/>
          <a:stretch>
            <a:fillRect/>
          </a:stretch>
        </p:blipFill>
        <p:spPr bwMode="auto">
          <a:xfrm>
            <a:off x="1583267" y="4292600"/>
            <a:ext cx="10608733" cy="215900"/>
          </a:xfrm>
          <a:prstGeom prst="rect">
            <a:avLst/>
          </a:prstGeom>
          <a:noFill/>
          <a:ln w="9525">
            <a:noFill/>
            <a:miter lim="800000"/>
            <a:headEnd/>
            <a:tailEnd/>
          </a:ln>
        </p:spPr>
      </p:pic>
      <p:sp>
        <p:nvSpPr>
          <p:cNvPr id="2" name="タイトル 1"/>
          <p:cNvSpPr>
            <a:spLocks noGrp="1"/>
          </p:cNvSpPr>
          <p:nvPr>
            <p:ph type="ctrTitle"/>
          </p:nvPr>
        </p:nvSpPr>
        <p:spPr>
          <a:xfrm>
            <a:off x="-9939" y="1340768"/>
            <a:ext cx="10032437" cy="2952328"/>
          </a:xfrm>
          <a:noFill/>
        </p:spPr>
        <p:style>
          <a:lnRef idx="1">
            <a:schemeClr val="accent1"/>
          </a:lnRef>
          <a:fillRef idx="2">
            <a:schemeClr val="accent1"/>
          </a:fillRef>
          <a:effectRef idx="1">
            <a:schemeClr val="accent1"/>
          </a:effectRef>
          <a:fontRef idx="none"/>
        </p:style>
        <p:txBody>
          <a:bodyPr/>
          <a:lstStyle>
            <a:lvl1pPr algn="ctr">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90591A0B-9E12-496A-B029-EF4AE7D72982}" type="datetime1">
              <a:rPr lang="ja-JP" altLang="en-US" smtClean="0"/>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3C3BFEE1-B11D-4F33-BE4E-1752C7FA7201}" type="slidenum">
              <a:rPr lang="ja-JP" altLang="en-US"/>
              <a:pPr>
                <a:defRPr/>
              </a:pPr>
              <a:t>‹#›</a:t>
            </a:fld>
            <a:endParaRPr lang="ja-JP" altLang="en-US" dirty="0"/>
          </a:p>
        </p:txBody>
      </p:sp>
    </p:spTree>
    <p:extLst>
      <p:ext uri="{BB962C8B-B14F-4D97-AF65-F5344CB8AC3E}">
        <p14:creationId xmlns:p14="http://schemas.microsoft.com/office/powerpoint/2010/main" val="32243383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6012798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90805"/>
            <a:ext cx="11856720" cy="70167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162560" y="971867"/>
            <a:ext cx="585724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971867"/>
            <a:ext cx="584708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104775"/>
            <a:ext cx="11785600" cy="68770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4320" y="872174"/>
            <a:ext cx="5721667"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274320" y="1775780"/>
            <a:ext cx="5723255"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096000" y="862966"/>
            <a:ext cx="5963920"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6" name="コンテンツ プレースホルダー 5"/>
          <p:cNvSpPr>
            <a:spLocks noGrp="1"/>
          </p:cNvSpPr>
          <p:nvPr>
            <p:ph sz="quarter" idx="4"/>
          </p:nvPr>
        </p:nvSpPr>
        <p:spPr>
          <a:xfrm>
            <a:off x="6172200" y="1775780"/>
            <a:ext cx="5887720"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9"/>
            <a:ext cx="12029440" cy="696912"/>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81280"/>
            <a:ext cx="4648517" cy="160020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5183188" y="81281"/>
            <a:ext cx="6805612" cy="5779770"/>
          </a:xfrm>
        </p:spPr>
        <p:txBody>
          <a:bodyPr/>
          <a:lstStyle>
            <a:lvl1pPr>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121920" y="2057400"/>
            <a:ext cx="4650105" cy="381158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81280"/>
            <a:ext cx="4619625" cy="115824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図プレースホルダー 2"/>
          <p:cNvSpPr>
            <a:spLocks noGrp="1"/>
          </p:cNvSpPr>
          <p:nvPr>
            <p:ph type="pic" idx="1"/>
          </p:nvPr>
        </p:nvSpPr>
        <p:spPr>
          <a:xfrm>
            <a:off x="5183188" y="81281"/>
            <a:ext cx="6866572" cy="5779770"/>
          </a:xfrm>
        </p:spPr>
        <p:txBody>
          <a:bodyPr/>
          <a:lstStyle>
            <a:lvl1pPr marL="0" indent="0">
              <a:buNone/>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52400" y="1381760"/>
            <a:ext cx="4619625" cy="448722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400" y="100965"/>
            <a:ext cx="11846560" cy="752475"/>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52400" y="985520"/>
            <a:ext cx="11846560" cy="519144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91" r:id="rId27"/>
    <p:sldLayoutId id="2147483692" r:id="rId28"/>
    <p:sldLayoutId id="2147483693" r:id="rId29"/>
    <p:sldLayoutId id="2147483694" r:id="rId30"/>
    <p:sldLayoutId id="2147483696" r:id="rId3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Microsoft_Excel_97-2003_Worksheet1.xls"/></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ndl.go.jp/jp/aboutus/digitization/digitization_agreement02.pdf"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hyperlink" Target="http://www.ndl.go.jp/jp/library/service_digi/index.html" TargetMode="External"/><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jpe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dl.ndl.go.jp/ja/soshin_library_stats.html" TargetMode="External"/><Relationship Id="rId3" Type="http://schemas.openxmlformats.org/officeDocument/2006/relationships/chart" Target="../charts/chart2.xml"/><Relationship Id="rId7" Type="http://schemas.openxmlformats.org/officeDocument/2006/relationships/hyperlink" Target="http://dl.ndl.go.jp/ja/soshin_librarylist.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knowledge.yahoo.co.jp/" TargetMode="External"/><Relationship Id="rId7" Type="http://schemas.openxmlformats.org/officeDocument/2006/relationships/hyperlink" Target="http://okweb.jp/"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oshiete.goo.ne.jp/" TargetMode="External"/><Relationship Id="rId5" Type="http://schemas.openxmlformats.org/officeDocument/2006/relationships/hyperlink" Target="http://plus.naver.co.jp/" TargetMode="External"/><Relationship Id="rId4" Type="http://schemas.openxmlformats.org/officeDocument/2006/relationships/hyperlink" Target="http://www.hatena.ne.jp/"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ndl.go.jp/constitution/shiryo/01shiryo.html"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bk1.hatena.ne.jp/1120446289" TargetMode="Externa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www.lib.u-tokyo.ac.jp/dl/gacos/tutorial/" TargetMode="External"/><Relationship Id="rId3" Type="http://schemas.openxmlformats.org/officeDocument/2006/relationships/hyperlink" Target="http://eprints.lib.hokudai.ac.jp/index.ja.jsp" TargetMode="External"/><Relationship Id="rId7" Type="http://schemas.openxmlformats.org/officeDocument/2006/relationships/hyperlink" Target="http://library.u-gakugei.ac.jp/etopia/"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resource.lib.u-tokyo.ac.jp/iri/url_search.cgi" TargetMode="External"/><Relationship Id="rId5" Type="http://schemas.openxmlformats.org/officeDocument/2006/relationships/hyperlink" Target="http://webcatplus.nii.ac.jp/" TargetMode="External"/><Relationship Id="rId4" Type="http://schemas.openxmlformats.org/officeDocument/2006/relationships/hyperlink" Target="http://www.dap.ndl.go.jp/home/"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webcatplus.nii.ac.jp/"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43051"/>
            <a:ext cx="9144000" cy="2339014"/>
          </a:xfrm>
        </p:spPr>
        <p:style>
          <a:lnRef idx="0">
            <a:schemeClr val="accent2"/>
          </a:lnRef>
          <a:fillRef idx="3">
            <a:schemeClr val="accent2"/>
          </a:fillRef>
          <a:effectRef idx="3">
            <a:schemeClr val="accent2"/>
          </a:effectRef>
          <a:fontRef idx="minor">
            <a:schemeClr val="lt1"/>
          </a:fontRef>
        </p:style>
        <p:txBody>
          <a:bodyPr>
            <a:normAutofit/>
          </a:bodyPr>
          <a:lstStyle/>
          <a:p>
            <a:r>
              <a:rPr lang="ja-JP" altLang="en-US" sz="4000" dirty="0" smtClean="0"/>
              <a:t>デジタルアーカイブの構築の</a:t>
            </a:r>
            <a:r>
              <a:rPr lang="ja-JP" altLang="en-US" sz="4000" dirty="0"/>
              <a:t>歩</a:t>
            </a:r>
            <a:r>
              <a:rPr lang="ja-JP" altLang="en-US" sz="4000" dirty="0" smtClean="0"/>
              <a:t>み</a:t>
            </a:r>
            <a:r>
              <a:rPr lang="en-US" altLang="ja-JP" sz="4000" dirty="0" smtClean="0"/>
              <a:t/>
            </a:r>
            <a:br>
              <a:rPr lang="en-US" altLang="ja-JP" sz="4000" dirty="0" smtClean="0"/>
            </a:br>
            <a:r>
              <a:rPr lang="en-US" altLang="ja-JP" sz="4000" dirty="0" smtClean="0"/>
              <a:t>【</a:t>
            </a:r>
            <a:r>
              <a:rPr lang="ja-JP" altLang="en-US" sz="4000" dirty="0" smtClean="0"/>
              <a:t>詳細</a:t>
            </a:r>
            <a:r>
              <a:rPr lang="en-US" altLang="ja-JP" sz="4000" dirty="0" smtClean="0"/>
              <a:t>】</a:t>
            </a:r>
            <a:endParaRPr kumimoji="1" lang="ja-JP" altLang="en-US" sz="4000" dirty="0"/>
          </a:p>
        </p:txBody>
      </p:sp>
      <p:sp>
        <p:nvSpPr>
          <p:cNvPr id="4" name="Text Box 5"/>
          <p:cNvSpPr txBox="1">
            <a:spLocks noChangeArrowheads="1"/>
          </p:cNvSpPr>
          <p:nvPr/>
        </p:nvSpPr>
        <p:spPr bwMode="auto">
          <a:xfrm>
            <a:off x="8112125" y="404814"/>
            <a:ext cx="2159000" cy="307777"/>
          </a:xfrm>
          <a:prstGeom prst="rect">
            <a:avLst/>
          </a:prstGeom>
          <a:noFill/>
          <a:ln w="9525">
            <a:noFill/>
            <a:miter lim="800000"/>
            <a:headEnd/>
            <a:tailEnd/>
          </a:ln>
        </p:spPr>
        <p:txBody>
          <a:bodyPr>
            <a:spAutoFit/>
          </a:bodyPr>
          <a:lstStyle/>
          <a:p>
            <a:pPr algn="dist"/>
            <a:r>
              <a:rPr lang="en-US" altLang="ja-JP" sz="1400" dirty="0" smtClean="0">
                <a:latin typeface="HG丸ｺﾞｼｯｸM-PRO" pitchFamily="50" charset="-128"/>
                <a:ea typeface="HG丸ｺﾞｼｯｸM-PRO" pitchFamily="50" charset="-128"/>
              </a:rPr>
              <a:t>2016</a:t>
            </a:r>
            <a:r>
              <a:rPr lang="ja-JP" altLang="en-US" sz="1400" dirty="0" smtClean="0">
                <a:latin typeface="HG丸ｺﾞｼｯｸM-PRO" pitchFamily="50" charset="-128"/>
                <a:ea typeface="HG丸ｺﾞｼｯｸM-PRO" pitchFamily="50" charset="-128"/>
              </a:rPr>
              <a:t>年５月</a:t>
            </a:r>
            <a:r>
              <a:rPr lang="ja-JP" altLang="en-US" sz="1400" dirty="0">
                <a:latin typeface="HG丸ｺﾞｼｯｸM-PRO" pitchFamily="50" charset="-128"/>
                <a:ea typeface="HG丸ｺﾞｼｯｸM-PRO" pitchFamily="50" charset="-128"/>
              </a:rPr>
              <a:t>４</a:t>
            </a:r>
            <a:r>
              <a:rPr lang="ja-JP" altLang="en-US" sz="1400" dirty="0" smtClean="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a:xfrm>
            <a:off x="3143672" y="5013176"/>
            <a:ext cx="6400800" cy="1071570"/>
          </a:xfrm>
        </p:spPr>
        <p:txBody>
          <a:bodyPr anchor="ctr">
            <a:normAutofit fontScale="70000" lnSpcReduction="20000"/>
          </a:bodyPr>
          <a:lstStyle/>
          <a:p>
            <a:r>
              <a:rPr lang="ja-JP" altLang="en-US" dirty="0"/>
              <a:t>同志社大学大学院総合政策科学研究科</a:t>
            </a:r>
            <a:endParaRPr lang="en-US" altLang="ja-JP" dirty="0"/>
          </a:p>
          <a:p>
            <a:r>
              <a:rPr lang="ja-JP" altLang="en-US" dirty="0"/>
              <a:t>嘱託講師　中山正樹</a:t>
            </a:r>
          </a:p>
        </p:txBody>
      </p:sp>
    </p:spTree>
    <p:extLst>
      <p:ext uri="{BB962C8B-B14F-4D97-AF65-F5344CB8AC3E}">
        <p14:creationId xmlns:p14="http://schemas.microsoft.com/office/powerpoint/2010/main" val="2039968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タイトル 1"/>
          <p:cNvSpPr>
            <a:spLocks noGrp="1"/>
          </p:cNvSpPr>
          <p:nvPr>
            <p:ph type="title"/>
          </p:nvPr>
        </p:nvSpPr>
        <p:spPr>
          <a:xfrm>
            <a:off x="0" y="1"/>
            <a:ext cx="12192000" cy="817347"/>
          </a:xfrm>
        </p:spPr>
        <p:txBody>
          <a:bodyPr>
            <a:normAutofit/>
          </a:bodyPr>
          <a:lstStyle/>
          <a:p>
            <a:r>
              <a:rPr lang="ja-JP" altLang="en-US" dirty="0" smtClean="0"/>
              <a:t>資料デジタル化</a:t>
            </a:r>
            <a:r>
              <a:rPr lang="ja-JP" altLang="en-US" dirty="0"/>
              <a:t>予算の推移</a:t>
            </a:r>
          </a:p>
        </p:txBody>
      </p:sp>
      <p:sp>
        <p:nvSpPr>
          <p:cNvPr id="21" name="正方形/長方形 20"/>
          <p:cNvSpPr/>
          <p:nvPr/>
        </p:nvSpPr>
        <p:spPr>
          <a:xfrm>
            <a:off x="8568037" y="5519292"/>
            <a:ext cx="1704975" cy="79216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2400" dirty="0">
                <a:solidFill>
                  <a:prstClr val="black"/>
                </a:solidFill>
                <a:latin typeface="Meiryo UI" panose="020B0604030504040204" pitchFamily="50" charset="-128"/>
                <a:ea typeface="Meiryo UI" panose="020B0604030504040204" pitchFamily="50" charset="-128"/>
              </a:rPr>
              <a:t>21</a:t>
            </a:r>
            <a:r>
              <a:rPr lang="ja-JP" altLang="en-US" sz="2400" dirty="0">
                <a:solidFill>
                  <a:prstClr val="black"/>
                </a:solidFill>
                <a:latin typeface="Meiryo UI" panose="020B0604030504040204" pitchFamily="50" charset="-128"/>
                <a:ea typeface="Meiryo UI" panose="020B0604030504040204" pitchFamily="50" charset="-128"/>
              </a:rPr>
              <a:t>・</a:t>
            </a:r>
            <a:r>
              <a:rPr lang="en-US" altLang="ja-JP" sz="2400" dirty="0">
                <a:solidFill>
                  <a:prstClr val="black"/>
                </a:solidFill>
                <a:latin typeface="Meiryo UI" panose="020B0604030504040204" pitchFamily="50" charset="-128"/>
                <a:ea typeface="Meiryo UI" panose="020B0604030504040204" pitchFamily="50" charset="-128"/>
              </a:rPr>
              <a:t>22</a:t>
            </a:r>
            <a:r>
              <a:rPr lang="ja-JP" altLang="en-US" sz="2400" dirty="0">
                <a:solidFill>
                  <a:prstClr val="black"/>
                </a:solidFill>
                <a:latin typeface="Meiryo UI" panose="020B0604030504040204" pitchFamily="50" charset="-128"/>
                <a:ea typeface="Meiryo UI" panose="020B0604030504040204" pitchFamily="50" charset="-128"/>
              </a:rPr>
              <a:t>年度</a:t>
            </a:r>
            <a:endParaRPr lang="en-US" altLang="ja-JP" sz="2400" dirty="0">
              <a:solidFill>
                <a:prstClr val="black"/>
              </a:solidFill>
              <a:latin typeface="Meiryo UI" panose="020B0604030504040204" pitchFamily="50" charset="-128"/>
              <a:ea typeface="Meiryo UI" panose="020B0604030504040204" pitchFamily="50" charset="-128"/>
            </a:endParaRPr>
          </a:p>
          <a:p>
            <a:pPr algn="ctr">
              <a:defRPr/>
            </a:pPr>
            <a:r>
              <a:rPr lang="ja-JP" altLang="en-US" sz="2400" dirty="0">
                <a:solidFill>
                  <a:prstClr val="black"/>
                </a:solidFill>
                <a:latin typeface="Meiryo UI" panose="020B0604030504040204" pitchFamily="50" charset="-128"/>
                <a:ea typeface="Meiryo UI" panose="020B0604030504040204" pitchFamily="50" charset="-128"/>
              </a:rPr>
              <a:t>補正予算</a:t>
            </a:r>
          </a:p>
        </p:txBody>
      </p:sp>
      <p:sp>
        <p:nvSpPr>
          <p:cNvPr id="22" name="フローチャート : 磁気ディスク 21"/>
          <p:cNvSpPr/>
          <p:nvPr/>
        </p:nvSpPr>
        <p:spPr>
          <a:xfrm>
            <a:off x="3516705" y="5031260"/>
            <a:ext cx="2256028" cy="642938"/>
          </a:xfrm>
          <a:prstGeom prst="flowChartMagneticDisk">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altLang="ja-JP" sz="2000" dirty="0">
                <a:solidFill>
                  <a:prstClr val="black"/>
                </a:solidFill>
                <a:latin typeface="Meiryo UI" panose="020B0604030504040204" pitchFamily="50" charset="-128"/>
                <a:ea typeface="Meiryo UI" panose="020B0604030504040204" pitchFamily="50" charset="-128"/>
              </a:rPr>
              <a:t>10</a:t>
            </a:r>
            <a:r>
              <a:rPr lang="ja-JP" altLang="en-US" dirty="0">
                <a:solidFill>
                  <a:prstClr val="black"/>
                </a:solidFill>
                <a:latin typeface="Meiryo UI" panose="020B0604030504040204" pitchFamily="50" charset="-128"/>
                <a:ea typeface="Meiryo UI" panose="020B0604030504040204" pitchFamily="50" charset="-128"/>
              </a:rPr>
              <a:t>年間で  </a:t>
            </a:r>
            <a:r>
              <a:rPr lang="en-US" altLang="ja-JP" sz="2800" dirty="0">
                <a:solidFill>
                  <a:prstClr val="black"/>
                </a:solidFill>
                <a:latin typeface="Meiryo UI" panose="020B0604030504040204" pitchFamily="50" charset="-128"/>
                <a:ea typeface="Meiryo UI" panose="020B0604030504040204" pitchFamily="50" charset="-128"/>
              </a:rPr>
              <a:t>14</a:t>
            </a:r>
            <a:r>
              <a:rPr lang="ja-JP" altLang="en-US" sz="2000" dirty="0">
                <a:solidFill>
                  <a:prstClr val="black"/>
                </a:solidFill>
                <a:latin typeface="Meiryo UI" panose="020B0604030504040204" pitchFamily="50" charset="-128"/>
                <a:ea typeface="Meiryo UI" panose="020B0604030504040204" pitchFamily="50" charset="-128"/>
              </a:rPr>
              <a:t>億円</a:t>
            </a:r>
          </a:p>
        </p:txBody>
      </p:sp>
      <p:sp>
        <p:nvSpPr>
          <p:cNvPr id="23" name="円柱 22"/>
          <p:cNvSpPr/>
          <p:nvPr/>
        </p:nvSpPr>
        <p:spPr>
          <a:xfrm>
            <a:off x="8823934" y="2780928"/>
            <a:ext cx="1440160" cy="2693468"/>
          </a:xfrm>
          <a:prstGeom prst="ca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altLang="ja-JP" sz="2000" dirty="0">
                <a:ln w="12700">
                  <a:solidFill>
                    <a:srgbClr val="1F497D"/>
                  </a:solidFill>
                  <a:prstDash val="solid"/>
                </a:ln>
                <a:solidFill>
                  <a:srgbClr val="000000"/>
                </a:solidFill>
                <a:effectLst>
                  <a:outerShdw blurRad="41275" dist="20320" dir="1800000" algn="tl" rotWithShape="0">
                    <a:srgbClr val="000000">
                      <a:alpha val="40000"/>
                    </a:srgbClr>
                  </a:outerShdw>
                </a:effectLst>
                <a:latin typeface="Meiryo UI" panose="020B0604030504040204" pitchFamily="50" charset="-128"/>
                <a:ea typeface="Meiryo UI" panose="020B0604030504040204" pitchFamily="50" charset="-128"/>
              </a:rPr>
              <a:t>21</a:t>
            </a:r>
            <a:r>
              <a:rPr lang="ja-JP" altLang="en-US" sz="2000" dirty="0">
                <a:ln w="12700">
                  <a:solidFill>
                    <a:srgbClr val="1F497D"/>
                  </a:solidFill>
                  <a:prstDash val="solid"/>
                </a:ln>
                <a:solidFill>
                  <a:srgbClr val="000000"/>
                </a:solidFill>
                <a:effectLst>
                  <a:outerShdw blurRad="41275" dist="20320" dir="1800000" algn="tl" rotWithShape="0">
                    <a:srgbClr val="000000">
                      <a:alpha val="40000"/>
                    </a:srgbClr>
                  </a:outerShdw>
                </a:effectLst>
                <a:latin typeface="Meiryo UI" panose="020B0604030504040204" pitchFamily="50" charset="-128"/>
                <a:ea typeface="Meiryo UI" panose="020B0604030504040204" pitchFamily="50" charset="-128"/>
              </a:rPr>
              <a:t>補正</a:t>
            </a:r>
            <a:r>
              <a:rPr lang="en-US" altLang="ja-JP" sz="1600" dirty="0">
                <a:ln w="12700">
                  <a:solidFill>
                    <a:srgbClr val="1F497D"/>
                  </a:solidFill>
                  <a:prstDash val="solid"/>
                </a:ln>
                <a:solidFill>
                  <a:srgbClr val="000000"/>
                </a:solidFill>
                <a:effectLst>
                  <a:outerShdw blurRad="41275" dist="20320" dir="1800000" algn="tl" rotWithShape="0">
                    <a:srgbClr val="000000">
                      <a:alpha val="40000"/>
                    </a:srgbClr>
                  </a:outerShdw>
                </a:effectLst>
                <a:latin typeface="Meiryo UI" panose="020B0604030504040204" pitchFamily="50" charset="-128"/>
                <a:ea typeface="Meiryo UI" panose="020B0604030504040204" pitchFamily="50" charset="-128"/>
              </a:rPr>
              <a:t/>
            </a:r>
            <a:br>
              <a:rPr lang="en-US" altLang="ja-JP" sz="1600" dirty="0">
                <a:ln w="12700">
                  <a:solidFill>
                    <a:srgbClr val="1F497D"/>
                  </a:solidFill>
                  <a:prstDash val="solid"/>
                </a:ln>
                <a:solidFill>
                  <a:srgbClr val="000000"/>
                </a:solidFill>
                <a:effectLst>
                  <a:outerShdw blurRad="41275" dist="20320" dir="1800000" algn="tl" rotWithShape="0">
                    <a:srgbClr val="000000">
                      <a:alpha val="40000"/>
                    </a:srgbClr>
                  </a:outerShdw>
                </a:effectLst>
                <a:latin typeface="Meiryo UI" panose="020B0604030504040204" pitchFamily="50" charset="-128"/>
                <a:ea typeface="Meiryo UI" panose="020B0604030504040204" pitchFamily="50" charset="-128"/>
              </a:rPr>
            </a:br>
            <a:r>
              <a:rPr lang="en-US" altLang="ja-JP" sz="3200" dirty="0">
                <a:ln w="12700">
                  <a:solidFill>
                    <a:srgbClr val="1F497D"/>
                  </a:solidFill>
                  <a:prstDash val="solid"/>
                </a:ln>
                <a:solidFill>
                  <a:srgbClr val="000000"/>
                </a:solidFill>
                <a:effectLst>
                  <a:outerShdw blurRad="41275" dist="20320" dir="1800000" algn="tl" rotWithShape="0">
                    <a:srgbClr val="000000">
                      <a:alpha val="40000"/>
                    </a:srgbClr>
                  </a:outerShdw>
                </a:effectLst>
                <a:latin typeface="Meiryo UI" panose="020B0604030504040204" pitchFamily="50" charset="-128"/>
                <a:ea typeface="Meiryo UI" panose="020B0604030504040204" pitchFamily="50" charset="-128"/>
              </a:rPr>
              <a:t>127</a:t>
            </a:r>
            <a:r>
              <a:rPr lang="ja-JP" altLang="en-US" sz="2000" dirty="0">
                <a:ln w="12700">
                  <a:solidFill>
                    <a:srgbClr val="1F497D"/>
                  </a:solidFill>
                  <a:prstDash val="solid"/>
                </a:ln>
                <a:solidFill>
                  <a:srgbClr val="000000"/>
                </a:solidFill>
                <a:effectLst>
                  <a:outerShdw blurRad="41275" dist="20320" dir="1800000" algn="tl" rotWithShape="0">
                    <a:srgbClr val="000000">
                      <a:alpha val="40000"/>
                    </a:srgbClr>
                  </a:outerShdw>
                </a:effectLst>
                <a:latin typeface="Meiryo UI" panose="020B0604030504040204" pitchFamily="50" charset="-128"/>
                <a:ea typeface="Meiryo UI" panose="020B0604030504040204" pitchFamily="50" charset="-128"/>
              </a:rPr>
              <a:t>億円</a:t>
            </a:r>
            <a:endParaRPr lang="ja-JP" altLang="en-US" sz="2800" dirty="0">
              <a:ln w="12700">
                <a:solidFill>
                  <a:srgbClr val="1F497D"/>
                </a:solidFill>
                <a:prstDash val="solid"/>
              </a:ln>
              <a:solidFill>
                <a:srgbClr val="000000"/>
              </a:solidFill>
              <a:effectLst>
                <a:outerShdw blurRad="41275" dist="20320" dir="1800000" algn="tl" rotWithShape="0">
                  <a:srgbClr val="000000">
                    <a:alpha val="40000"/>
                  </a:srgbClr>
                </a:outerShdw>
              </a:effectLst>
              <a:latin typeface="Meiryo UI" panose="020B0604030504040204" pitchFamily="50" charset="-128"/>
              <a:ea typeface="Meiryo UI" panose="020B0604030504040204" pitchFamily="50" charset="-128"/>
            </a:endParaRPr>
          </a:p>
        </p:txBody>
      </p:sp>
      <p:sp>
        <p:nvSpPr>
          <p:cNvPr id="17416" name="テキスト ボックス 26"/>
          <p:cNvSpPr txBox="1">
            <a:spLocks noChangeArrowheads="1"/>
          </p:cNvSpPr>
          <p:nvPr/>
        </p:nvSpPr>
        <p:spPr bwMode="auto">
          <a:xfrm>
            <a:off x="6568131" y="4661738"/>
            <a:ext cx="19999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20000"/>
              </a:spcBef>
            </a:pPr>
            <a:r>
              <a:rPr lang="ja-JP" altLang="en-US" sz="2000" dirty="0">
                <a:solidFill>
                  <a:prstClr val="black"/>
                </a:solidFill>
                <a:latin typeface="Meiryo UI" panose="020B0604030504040204" pitchFamily="50" charset="-128"/>
                <a:ea typeface="Meiryo UI" panose="020B0604030504040204" pitchFamily="50" charset="-128"/>
              </a:rPr>
              <a:t>（単位：億円）</a:t>
            </a:r>
          </a:p>
        </p:txBody>
      </p:sp>
      <p:cxnSp>
        <p:nvCxnSpPr>
          <p:cNvPr id="28" name="直線コネクタ 27"/>
          <p:cNvCxnSpPr/>
          <p:nvPr/>
        </p:nvCxnSpPr>
        <p:spPr>
          <a:xfrm flipV="1">
            <a:off x="5723980" y="5405826"/>
            <a:ext cx="3252341" cy="194776"/>
          </a:xfrm>
          <a:prstGeom prst="line">
            <a:avLst/>
          </a:prstGeom>
          <a:ln w="635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473" name="Text Box 5"/>
          <p:cNvSpPr txBox="1">
            <a:spLocks noChangeArrowheads="1"/>
          </p:cNvSpPr>
          <p:nvPr/>
        </p:nvSpPr>
        <p:spPr bwMode="gray">
          <a:xfrm>
            <a:off x="1608138" y="6565900"/>
            <a:ext cx="4873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4638" indent="-274638"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pPr>
            <a:fld id="{A2217CB3-C7BF-471B-9636-FB75D551E45D}" type="slidenum">
              <a:rPr lang="ja-JP" altLang="en-US" sz="1200">
                <a:solidFill>
                  <a:prstClr val="white"/>
                </a:solidFill>
                <a:latin typeface="Meiryo UI" panose="020B0604030504040204" pitchFamily="50" charset="-128"/>
                <a:ea typeface="Meiryo UI" panose="020B0604030504040204" pitchFamily="50" charset="-128"/>
              </a:rPr>
              <a:pPr eaLnBrk="1" hangingPunct="1">
                <a:spcBef>
                  <a:spcPct val="50000"/>
                </a:spcBef>
              </a:pPr>
              <a:t>10</a:t>
            </a:fld>
            <a:endParaRPr lang="en-US" altLang="ja-JP" sz="1200">
              <a:solidFill>
                <a:prstClr val="white"/>
              </a:solidFill>
              <a:latin typeface="Meiryo UI" panose="020B0604030504040204" pitchFamily="50" charset="-128"/>
              <a:ea typeface="Meiryo UI" panose="020B0604030504040204" pitchFamily="50" charset="-128"/>
            </a:endParaRPr>
          </a:p>
        </p:txBody>
      </p:sp>
      <p:sp>
        <p:nvSpPr>
          <p:cNvPr id="32" name="円柱 31"/>
          <p:cNvSpPr/>
          <p:nvPr/>
        </p:nvSpPr>
        <p:spPr>
          <a:xfrm>
            <a:off x="8832851" y="2097089"/>
            <a:ext cx="1440161" cy="1021463"/>
          </a:xfrm>
          <a:prstGeom prst="can">
            <a:avLst>
              <a:gd name="adj" fmla="val 31478"/>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defRPr/>
            </a:pPr>
            <a:r>
              <a:rPr lang="en-US" altLang="ja-JP" sz="1400" dirty="0">
                <a:ln w="12700">
                  <a:solidFill>
                    <a:srgbClr val="1F497D"/>
                  </a:solidFill>
                  <a:prstDash val="solid"/>
                </a:ln>
                <a:solidFill>
                  <a:srgbClr val="000000"/>
                </a:solidFill>
                <a:latin typeface="Meiryo UI" panose="020B0604030504040204" pitchFamily="50" charset="-128"/>
                <a:ea typeface="Meiryo UI" panose="020B0604030504040204" pitchFamily="50" charset="-128"/>
              </a:rPr>
              <a:t>22</a:t>
            </a:r>
            <a:r>
              <a:rPr lang="ja-JP" altLang="en-US" sz="1400" dirty="0">
                <a:ln w="12700">
                  <a:solidFill>
                    <a:srgbClr val="1F497D"/>
                  </a:solidFill>
                  <a:prstDash val="solid"/>
                </a:ln>
                <a:solidFill>
                  <a:srgbClr val="000000"/>
                </a:solidFill>
                <a:latin typeface="Meiryo UI" panose="020B0604030504040204" pitchFamily="50" charset="-128"/>
                <a:ea typeface="Meiryo UI" panose="020B0604030504040204" pitchFamily="50" charset="-128"/>
              </a:rPr>
              <a:t>補正</a:t>
            </a:r>
            <a:r>
              <a:rPr lang="en-US" altLang="ja-JP" sz="1400" dirty="0">
                <a:ln w="12700">
                  <a:solidFill>
                    <a:srgbClr val="1F497D"/>
                  </a:solidFill>
                  <a:prstDash val="solid"/>
                </a:ln>
                <a:solidFill>
                  <a:srgbClr val="000000"/>
                </a:solidFill>
                <a:latin typeface="Meiryo UI" panose="020B0604030504040204" pitchFamily="50" charset="-128"/>
                <a:ea typeface="Meiryo UI" panose="020B0604030504040204" pitchFamily="50" charset="-128"/>
              </a:rPr>
              <a:t/>
            </a:r>
            <a:br>
              <a:rPr lang="en-US" altLang="ja-JP" sz="1400" dirty="0">
                <a:ln w="12700">
                  <a:solidFill>
                    <a:srgbClr val="1F497D"/>
                  </a:solidFill>
                  <a:prstDash val="solid"/>
                </a:ln>
                <a:solidFill>
                  <a:srgbClr val="000000"/>
                </a:solidFill>
                <a:latin typeface="Meiryo UI" panose="020B0604030504040204" pitchFamily="50" charset="-128"/>
                <a:ea typeface="Meiryo UI" panose="020B0604030504040204" pitchFamily="50" charset="-128"/>
              </a:rPr>
            </a:br>
            <a:r>
              <a:rPr lang="en-US" altLang="ja-JP" sz="2800" dirty="0">
                <a:ln w="12700">
                  <a:solidFill>
                    <a:srgbClr val="1F497D"/>
                  </a:solidFill>
                  <a:prstDash val="solid"/>
                </a:ln>
                <a:solidFill>
                  <a:srgbClr val="000000"/>
                </a:solidFill>
                <a:effectLst>
                  <a:outerShdw blurRad="41275" dist="20320" dir="1800000" algn="tl" rotWithShape="0">
                    <a:srgbClr val="000000">
                      <a:alpha val="40000"/>
                    </a:srgbClr>
                  </a:outerShdw>
                </a:effectLst>
                <a:latin typeface="Meiryo UI" panose="020B0604030504040204" pitchFamily="50" charset="-128"/>
                <a:ea typeface="Meiryo UI" panose="020B0604030504040204" pitchFamily="50" charset="-128"/>
              </a:rPr>
              <a:t>10</a:t>
            </a:r>
            <a:r>
              <a:rPr lang="ja-JP" altLang="en-US" sz="2000" dirty="0">
                <a:ln w="12700">
                  <a:solidFill>
                    <a:srgbClr val="1F497D"/>
                  </a:solidFill>
                  <a:prstDash val="solid"/>
                </a:ln>
                <a:solidFill>
                  <a:srgbClr val="000000"/>
                </a:solidFill>
                <a:effectLst>
                  <a:outerShdw blurRad="41275" dist="20320" dir="1800000" algn="tl" rotWithShape="0">
                    <a:srgbClr val="000000">
                      <a:alpha val="40000"/>
                    </a:srgbClr>
                  </a:outerShdw>
                </a:effectLst>
                <a:latin typeface="Meiryo UI" panose="020B0604030504040204" pitchFamily="50" charset="-128"/>
                <a:ea typeface="Meiryo UI" panose="020B0604030504040204" pitchFamily="50" charset="-128"/>
              </a:rPr>
              <a:t>億円</a:t>
            </a:r>
          </a:p>
        </p:txBody>
      </p:sp>
      <p:sp>
        <p:nvSpPr>
          <p:cNvPr id="17475" name="コンテンツ プレースホルダ 2"/>
          <p:cNvSpPr>
            <a:spLocks noGrp="1"/>
          </p:cNvSpPr>
          <p:nvPr>
            <p:ph idx="1"/>
          </p:nvPr>
        </p:nvSpPr>
        <p:spPr>
          <a:xfrm>
            <a:off x="1847851" y="1196604"/>
            <a:ext cx="8416244" cy="733268"/>
          </a:xfrm>
        </p:spPr>
        <p:txBody>
          <a:bodyPr>
            <a:noAutofit/>
          </a:bodyPr>
          <a:lstStyle/>
          <a:p>
            <a:pPr marL="88900">
              <a:buNone/>
            </a:pPr>
            <a:r>
              <a:rPr lang="en-US" altLang="ja-JP" sz="2400" dirty="0">
                <a:cs typeface="Meiryo UI" panose="020B0604030504040204" pitchFamily="50" charset="-128"/>
              </a:rPr>
              <a:t>※</a:t>
            </a:r>
            <a:r>
              <a:rPr lang="ja-JP" altLang="en-US" sz="2400" dirty="0">
                <a:cs typeface="Meiryo UI" panose="020B0604030504040204" pitchFamily="50" charset="-128"/>
              </a:rPr>
              <a:t>平成</a:t>
            </a:r>
            <a:r>
              <a:rPr lang="en-US" altLang="ja-JP" sz="2400" dirty="0">
                <a:cs typeface="Meiryo UI" panose="020B0604030504040204" pitchFamily="50" charset="-128"/>
              </a:rPr>
              <a:t>21､22</a:t>
            </a:r>
            <a:r>
              <a:rPr lang="ja-JP" altLang="en-US" sz="2400" dirty="0">
                <a:cs typeface="Meiryo UI" panose="020B0604030504040204" pitchFamily="50" charset="-128"/>
              </a:rPr>
              <a:t>両年度の補正予算にて大規模に予算措置、</a:t>
            </a:r>
            <a:endParaRPr lang="en-US" altLang="ja-JP" sz="2400" dirty="0">
              <a:cs typeface="Meiryo UI" panose="020B0604030504040204" pitchFamily="50" charset="-128"/>
            </a:endParaRPr>
          </a:p>
          <a:p>
            <a:pPr marL="88900">
              <a:buNone/>
            </a:pPr>
            <a:r>
              <a:rPr lang="ja-JP" altLang="en-US" sz="2400" dirty="0">
                <a:cs typeface="Meiryo UI" panose="020B0604030504040204" pitchFamily="50" charset="-128"/>
              </a:rPr>
              <a:t>著作権法改正と相まって一気にデジタル化が進展</a:t>
            </a:r>
            <a:endParaRPr lang="en-US" altLang="ja-JP" sz="2400" dirty="0">
              <a:cs typeface="Meiryo UI" panose="020B0604030504040204" pitchFamily="50" charset="-128"/>
            </a:endParaRPr>
          </a:p>
        </p:txBody>
      </p:sp>
      <p:cxnSp>
        <p:nvCxnSpPr>
          <p:cNvPr id="31" name="直線コネクタ 30"/>
          <p:cNvCxnSpPr/>
          <p:nvPr/>
        </p:nvCxnSpPr>
        <p:spPr>
          <a:xfrm flipV="1">
            <a:off x="5723980" y="2309128"/>
            <a:ext cx="3108871" cy="2752721"/>
          </a:xfrm>
          <a:prstGeom prst="line">
            <a:avLst/>
          </a:prstGeom>
          <a:ln w="63500">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26" name="表 25"/>
          <p:cNvGraphicFramePr>
            <a:graphicFrameLocks noGrp="1"/>
          </p:cNvGraphicFramePr>
          <p:nvPr>
            <p:extLst/>
          </p:nvPr>
        </p:nvGraphicFramePr>
        <p:xfrm>
          <a:off x="1836421" y="3039281"/>
          <a:ext cx="6777008" cy="1645912"/>
        </p:xfrm>
        <a:graphic>
          <a:graphicData uri="http://schemas.openxmlformats.org/drawingml/2006/table">
            <a:tbl>
              <a:tblPr/>
              <a:tblGrid>
                <a:gridCol w="423563"/>
                <a:gridCol w="423563"/>
                <a:gridCol w="423563"/>
                <a:gridCol w="423563"/>
                <a:gridCol w="423563"/>
                <a:gridCol w="423563"/>
                <a:gridCol w="423563"/>
                <a:gridCol w="423563"/>
                <a:gridCol w="423563"/>
                <a:gridCol w="423563"/>
                <a:gridCol w="423563"/>
                <a:gridCol w="423563"/>
                <a:gridCol w="423563"/>
                <a:gridCol w="423563"/>
                <a:gridCol w="423563"/>
                <a:gridCol w="423563"/>
              </a:tblGrid>
              <a:tr h="54861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ja-JP" altLang="en-US"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marL="91447" marR="91447"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12</a:t>
                      </a:r>
                      <a:endParaRPr kumimoji="1" lang="ja-JP" altLang="en-US"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13</a:t>
                      </a:r>
                      <a:endParaRPr kumimoji="1" lang="ja-JP" altLang="en-US"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14</a:t>
                      </a:r>
                      <a:endParaRPr kumimoji="1" lang="ja-JP" altLang="en-US"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15</a:t>
                      </a:r>
                      <a:endParaRPr kumimoji="1" lang="ja-JP" altLang="en-US"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16</a:t>
                      </a:r>
                      <a:endParaRPr kumimoji="1" lang="ja-JP" altLang="en-US"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17</a:t>
                      </a:r>
                      <a:endParaRPr kumimoji="1" lang="ja-JP" altLang="en-US"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18</a:t>
                      </a:r>
                      <a:endParaRPr kumimoji="1" lang="ja-JP" altLang="en-US"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19</a:t>
                      </a:r>
                      <a:endParaRPr kumimoji="1" lang="ja-JP" altLang="en-US"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20</a:t>
                      </a:r>
                      <a:endParaRPr kumimoji="1" lang="ja-JP" altLang="en-US"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1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21</a:t>
                      </a:r>
                    </a:p>
                    <a:p>
                      <a:pPr marL="0" marR="0" lvl="0" indent="0" algn="ctr" defTabSz="457200" rtl="0" eaLnBrk="1" fontAlgn="base" latinLnBrk="0" hangingPunct="1">
                        <a:lnSpc>
                          <a:spcPct val="100000"/>
                        </a:lnSpc>
                        <a:spcBef>
                          <a:spcPct val="0"/>
                        </a:spcBef>
                        <a:spcAft>
                          <a:spcPct val="0"/>
                        </a:spcAft>
                        <a:buClrTx/>
                        <a:buSzTx/>
                        <a:buFontTx/>
                        <a:buNone/>
                        <a:tabLst/>
                      </a:pPr>
                      <a:r>
                        <a:rPr kumimoji="1" lang="ja-JP" altLang="en-US" sz="12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当初</a:t>
                      </a: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1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22</a:t>
                      </a:r>
                    </a:p>
                    <a:p>
                      <a:pPr marL="0" marR="0" lvl="0" indent="0" algn="ctr" defTabSz="457200" rtl="0" eaLnBrk="1" fontAlgn="base" latinLnBrk="0" hangingPunct="1">
                        <a:lnSpc>
                          <a:spcPct val="100000"/>
                        </a:lnSpc>
                        <a:spcBef>
                          <a:spcPct val="0"/>
                        </a:spcBef>
                        <a:spcAft>
                          <a:spcPct val="0"/>
                        </a:spcAft>
                        <a:buClrTx/>
                        <a:buSzTx/>
                        <a:buFontTx/>
                        <a:buNone/>
                        <a:tabLst/>
                      </a:pPr>
                      <a:r>
                        <a:rPr kumimoji="1" lang="ja-JP" altLang="en-US" sz="12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当初</a:t>
                      </a: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23</a:t>
                      </a:r>
                      <a:endParaRPr kumimoji="1" lang="ja-JP" altLang="en-US"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24</a:t>
                      </a:r>
                      <a:endParaRPr kumimoji="1" lang="ja-JP" altLang="en-US"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25</a:t>
                      </a:r>
                      <a:endParaRPr kumimoji="1" lang="ja-JP" altLang="en-US"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rPr>
                        <a:t>26</a:t>
                      </a:r>
                      <a:endParaRPr kumimoji="1" lang="ja-JP" altLang="en-US" sz="2400" b="1" i="0" u="none" strike="noStrike" cap="none" spc="-30"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564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ja-JP" altLang="en-US"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予算</a:t>
                      </a:r>
                    </a:p>
                  </a:txBody>
                  <a:tcPr marL="91447" marR="91447"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1.</a:t>
                      </a:r>
                    </a:p>
                    <a:p>
                      <a:pPr marL="0" marR="0" lvl="0" indent="0" algn="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0</a:t>
                      </a:r>
                      <a:endParaRPr kumimoji="1" lang="ja-JP" altLang="en-US"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1.</a:t>
                      </a:r>
                    </a:p>
                    <a:p>
                      <a:pPr marL="0" marR="0" lvl="0" indent="0" algn="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5</a:t>
                      </a:r>
                      <a:endParaRPr kumimoji="1" lang="ja-JP" altLang="en-US"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2.</a:t>
                      </a:r>
                    </a:p>
                    <a:p>
                      <a:pPr marL="0" marR="0" lvl="0" indent="0" algn="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2</a:t>
                      </a:r>
                      <a:endParaRPr kumimoji="1" lang="ja-JP" altLang="en-US"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2.</a:t>
                      </a:r>
                    </a:p>
                    <a:p>
                      <a:pPr marL="0" marR="0" lvl="0" indent="0" algn="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4</a:t>
                      </a:r>
                      <a:endParaRPr kumimoji="1" lang="ja-JP" altLang="en-US"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1.</a:t>
                      </a:r>
                    </a:p>
                    <a:p>
                      <a:pPr marL="0" marR="0" lvl="0" indent="0" algn="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2</a:t>
                      </a:r>
                      <a:endParaRPr kumimoji="1" lang="ja-JP" altLang="en-US"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0.</a:t>
                      </a:r>
                    </a:p>
                    <a:p>
                      <a:pPr marL="0" marR="0" lvl="0" indent="0" algn="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4</a:t>
                      </a:r>
                      <a:endParaRPr kumimoji="1" lang="ja-JP" altLang="en-US"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2.</a:t>
                      </a:r>
                    </a:p>
                    <a:p>
                      <a:pPr marL="0" marR="0" lvl="0" indent="0" algn="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2</a:t>
                      </a:r>
                      <a:endParaRPr kumimoji="1" lang="ja-JP" altLang="en-US"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0.</a:t>
                      </a:r>
                    </a:p>
                    <a:p>
                      <a:pPr marL="0" marR="0" lvl="0" indent="0" algn="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8</a:t>
                      </a:r>
                      <a:endParaRPr kumimoji="1" lang="ja-JP" altLang="en-US"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1.</a:t>
                      </a:r>
                    </a:p>
                    <a:p>
                      <a:pPr marL="0" marR="0" lvl="0" indent="0" algn="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3</a:t>
                      </a:r>
                      <a:endParaRPr kumimoji="1" lang="ja-JP" altLang="en-US"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1.</a:t>
                      </a:r>
                    </a:p>
                    <a:p>
                      <a:pPr marL="0" marR="0" lvl="0" indent="0" algn="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3</a:t>
                      </a:r>
                      <a:endParaRPr kumimoji="1" lang="ja-JP" altLang="en-US"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1.</a:t>
                      </a:r>
                    </a:p>
                    <a:p>
                      <a:pPr marL="0" marR="0" lvl="0" indent="0" algn="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3</a:t>
                      </a:r>
                      <a:endParaRPr kumimoji="1" lang="ja-JP" altLang="en-US"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0</a:t>
                      </a:r>
                      <a:endParaRPr kumimoji="1" lang="ja-JP" altLang="en-US"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0</a:t>
                      </a:r>
                      <a:endParaRPr kumimoji="1" lang="ja-JP" altLang="en-US"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0.</a:t>
                      </a:r>
                    </a:p>
                    <a:p>
                      <a:pPr marL="0" marR="0" lvl="0" indent="0" algn="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2</a:t>
                      </a:r>
                      <a:endParaRPr kumimoji="1" lang="ja-JP" altLang="en-US"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0.</a:t>
                      </a:r>
                    </a:p>
                    <a:p>
                      <a:pPr marL="0" marR="0" lvl="0" indent="0" algn="r" defTabSz="457200" rtl="0" eaLnBrk="1" fontAlgn="base" latinLnBrk="0" hangingPunct="1">
                        <a:lnSpc>
                          <a:spcPct val="100000"/>
                        </a:lnSpc>
                        <a:spcBef>
                          <a:spcPct val="0"/>
                        </a:spcBef>
                        <a:spcAft>
                          <a:spcPct val="0"/>
                        </a:spcAft>
                        <a:buClrTx/>
                        <a:buSzTx/>
                        <a:buFontTx/>
                        <a:buNone/>
                        <a:tabLst/>
                      </a:pPr>
                      <a:r>
                        <a:rPr kumimoji="1" lang="en-US" altLang="ja-JP"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rPr>
                        <a:t>2</a:t>
                      </a:r>
                      <a:endParaRPr kumimoji="1" lang="ja-JP" altLang="en-US" sz="2400" b="1" i="0" u="none" strike="noStrike" cap="none" spc="-30" normalizeH="0" baseline="0" dirty="0" smtClean="0">
                        <a:ln>
                          <a:noFill/>
                        </a:ln>
                        <a:solidFill>
                          <a:srgbClr val="000000"/>
                        </a:solidFill>
                        <a:effectLst/>
                        <a:latin typeface="Meiryo UI" panose="020B0604030504040204" pitchFamily="50" charset="-128"/>
                        <a:ea typeface="Meiryo UI" panose="020B0604030504040204" pitchFamily="50" charset="-128"/>
                      </a:endParaRPr>
                    </a:p>
                  </a:txBody>
                  <a:tcPr marL="91447" marR="91447"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5" name="コンテンツ プレースホルダ 2"/>
          <p:cNvSpPr txBox="1">
            <a:spLocks/>
          </p:cNvSpPr>
          <p:nvPr/>
        </p:nvSpPr>
        <p:spPr>
          <a:xfrm>
            <a:off x="1816276" y="5441104"/>
            <a:ext cx="4135709" cy="98656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88900">
              <a:lnSpc>
                <a:spcPts val="2200"/>
              </a:lnSpc>
              <a:spcBef>
                <a:spcPts val="0"/>
              </a:spcBef>
              <a:buNone/>
            </a:pPr>
            <a:r>
              <a:rPr lang="en-US" altLang="ja-JP" sz="2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平成</a:t>
            </a:r>
            <a:r>
              <a:rPr lang="en-US" altLang="ja-JP" sz="2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12</a:t>
            </a:r>
            <a:r>
              <a:rPr lang="ja-JP" altLang="en-US" sz="2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年度</a:t>
            </a:r>
            <a:endParaRPr lang="en-US" altLang="ja-JP" sz="2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88900" algn="ctr">
              <a:lnSpc>
                <a:spcPts val="2200"/>
              </a:lnSpc>
              <a:spcBef>
                <a:spcPts val="0"/>
              </a:spcBef>
              <a:buNone/>
            </a:pPr>
            <a:r>
              <a:rPr lang="ja-JP" altLang="en-US" sz="2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明治期刊行図書デジタル化予算からデジタル化を開始（</a:t>
            </a:r>
            <a:r>
              <a:rPr lang="en-US" altLang="ja-JP" sz="2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4</a:t>
            </a:r>
            <a:r>
              <a:rPr lang="ja-JP" altLang="en-US" sz="2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万冊</a:t>
            </a:r>
            <a:r>
              <a:rPr lang="en-US" altLang="ja-JP" sz="2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endParaRPr lang="en-US" altLang="ja-JP" sz="2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コンテンツ プレースホルダ 2"/>
          <p:cNvSpPr txBox="1">
            <a:spLocks/>
          </p:cNvSpPr>
          <p:nvPr/>
        </p:nvSpPr>
        <p:spPr>
          <a:xfrm>
            <a:off x="2639617" y="2189498"/>
            <a:ext cx="5059173" cy="7332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88900" algn="ctr">
              <a:buNone/>
            </a:pP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平成</a:t>
            </a:r>
            <a:r>
              <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12</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26</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年度　総額 </a:t>
            </a:r>
            <a:r>
              <a:rPr lang="en-US" altLang="ja-JP" sz="3600" u="sng"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153</a:t>
            </a:r>
            <a:r>
              <a:rPr lang="ja-JP" altLang="en-US" sz="2400" u="sng"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億円</a:t>
            </a:r>
            <a:endParaRPr lang="en-US" altLang="ja-JP" sz="2400" u="sng"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スライド番号プレースホルダー 1"/>
          <p:cNvSpPr>
            <a:spLocks noGrp="1"/>
          </p:cNvSpPr>
          <p:nvPr>
            <p:ph type="sldNum" sz="quarter" idx="12"/>
          </p:nvPr>
        </p:nvSpPr>
        <p:spPr/>
        <p:txBody>
          <a:bodyPr/>
          <a:lstStyle/>
          <a:p>
            <a:fld id="{AE81233C-BF56-4BFB-98E8-8EF39C2E5007}" type="slidenum">
              <a:rPr lang="ja-JP" altLang="en-US" smtClean="0">
                <a:solidFill>
                  <a:prstClr val="black"/>
                </a:solidFill>
              </a:rPr>
              <a:pPr/>
              <a:t>10</a:t>
            </a:fld>
            <a:endParaRPr lang="ja-JP" altLang="en-US" dirty="0">
              <a:solidFill>
                <a:prstClr val="black"/>
              </a:solidFill>
            </a:endParaRPr>
          </a:p>
        </p:txBody>
      </p:sp>
      <p:sp>
        <p:nvSpPr>
          <p:cNvPr id="16" name="円/楕円 15"/>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8776694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1935213" y="1412777"/>
            <a:ext cx="4400246" cy="4476791"/>
          </a:xfrm>
          <a:prstGeom prst="roundRect">
            <a:avLst/>
          </a:prstGeom>
          <a:solidFill>
            <a:srgbClr val="CFD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sp>
        <p:nvSpPr>
          <p:cNvPr id="23" name="タイトル 1"/>
          <p:cNvSpPr>
            <a:spLocks noGrp="1"/>
          </p:cNvSpPr>
          <p:nvPr>
            <p:ph type="title"/>
          </p:nvPr>
        </p:nvSpPr>
        <p:spPr>
          <a:xfrm>
            <a:off x="0" y="21279"/>
            <a:ext cx="12192000" cy="994754"/>
          </a:xfrm>
        </p:spPr>
        <p:txBody>
          <a:bodyPr>
            <a:normAutofit/>
          </a:bodyPr>
          <a:lstStyle/>
          <a:p>
            <a:r>
              <a:rPr lang="ja-JP" altLang="en-US" dirty="0">
                <a:solidFill>
                  <a:schemeClr val="accent5">
                    <a:lumMod val="50000"/>
                  </a:schemeClr>
                </a:solidFill>
                <a:cs typeface="Times New Roman" pitchFamily="18" charset="0"/>
              </a:rPr>
              <a:t>デジタル化資料の提供状況</a:t>
            </a:r>
            <a:r>
              <a:rPr lang="ja-JP" altLang="en-US" sz="3200" dirty="0">
                <a:solidFill>
                  <a:schemeClr val="accent5">
                    <a:lumMod val="50000"/>
                  </a:schemeClr>
                </a:solidFill>
                <a:cs typeface="Times New Roman" pitchFamily="18" charset="0"/>
              </a:rPr>
              <a:t>～利用者別</a:t>
            </a:r>
            <a:endParaRPr lang="ja-JP" altLang="en-US" dirty="0">
              <a:solidFill>
                <a:schemeClr val="accent5">
                  <a:lumMod val="50000"/>
                </a:schemeClr>
              </a:solidFill>
              <a:cs typeface="Times New Roman" pitchFamily="18" charset="0"/>
            </a:endParaRPr>
          </a:p>
        </p:txBody>
      </p:sp>
      <p:pic>
        <p:nvPicPr>
          <p:cNvPr id="4" name="Picture 7" descr="C:\Program Files\Microsoft Office\MEDIA\CAGCAT10\j0195384.wmf"/>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83335" y="2059128"/>
            <a:ext cx="1127084" cy="1150613"/>
          </a:xfrm>
        </p:spPr>
      </p:pic>
      <p:pic>
        <p:nvPicPr>
          <p:cNvPr id="5" name="Picture 7" descr="C:\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22712" y="1887057"/>
            <a:ext cx="1184056" cy="120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C:\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49894" y="4421931"/>
            <a:ext cx="1231708" cy="125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テキスト ボックス 7"/>
          <p:cNvSpPr txBox="1"/>
          <p:nvPr/>
        </p:nvSpPr>
        <p:spPr>
          <a:xfrm>
            <a:off x="2318412" y="1570595"/>
            <a:ext cx="1712214" cy="954107"/>
          </a:xfrm>
          <a:prstGeom prst="rect">
            <a:avLst/>
          </a:prstGeom>
          <a:solidFill>
            <a:schemeClr val="bg1"/>
          </a:solidFill>
          <a:ln>
            <a:solidFill>
              <a:schemeClr val="tx1"/>
            </a:solidFill>
          </a:ln>
        </p:spPr>
        <p:txBody>
          <a:bodyPr wrap="square" rtlCol="0">
            <a:spAutoFit/>
          </a:bodyPr>
          <a:lstStyle/>
          <a:p>
            <a:pPr algn="ctr" eaLnBrk="0" fontAlgn="base" hangingPunct="0">
              <a:spcBef>
                <a:spcPct val="0"/>
              </a:spcBef>
              <a:spcAft>
                <a:spcPct val="0"/>
              </a:spcAft>
            </a:pPr>
            <a:r>
              <a:rPr lang="ja-JP" altLang="en-US" sz="2800" dirty="0">
                <a:solidFill>
                  <a:prstClr val="black"/>
                </a:solidFill>
                <a:latin typeface="Meiryo UI" panose="020B0604030504040204" pitchFamily="50" charset="-128"/>
                <a:ea typeface="Meiryo UI" panose="020B0604030504040204" pitchFamily="50" charset="-128"/>
              </a:rPr>
              <a:t>国立国会</a:t>
            </a:r>
            <a:endParaRPr lang="en-US" altLang="ja-JP" sz="2800" dirty="0">
              <a:solidFill>
                <a:prstClr val="black"/>
              </a:solidFill>
              <a:latin typeface="Meiryo UI" panose="020B0604030504040204" pitchFamily="50" charset="-128"/>
              <a:ea typeface="Meiryo UI" panose="020B0604030504040204" pitchFamily="50" charset="-128"/>
            </a:endParaRPr>
          </a:p>
          <a:p>
            <a:pPr algn="ctr" eaLnBrk="0" fontAlgn="base" hangingPunct="0">
              <a:spcBef>
                <a:spcPct val="0"/>
              </a:spcBef>
              <a:spcAft>
                <a:spcPct val="0"/>
              </a:spcAft>
            </a:pPr>
            <a:r>
              <a:rPr lang="ja-JP" altLang="en-US" sz="2800" dirty="0">
                <a:solidFill>
                  <a:prstClr val="black"/>
                </a:solidFill>
                <a:latin typeface="Meiryo UI" panose="020B0604030504040204" pitchFamily="50" charset="-128"/>
                <a:ea typeface="Meiryo UI" panose="020B0604030504040204" pitchFamily="50" charset="-128"/>
              </a:rPr>
              <a:t>図書館</a:t>
            </a:r>
          </a:p>
        </p:txBody>
      </p:sp>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9273" y="2628250"/>
            <a:ext cx="1643637" cy="1049103"/>
          </a:xfrm>
          <a:prstGeom prst="rect">
            <a:avLst/>
          </a:prstGeom>
        </p:spPr>
      </p:pic>
      <p:pic>
        <p:nvPicPr>
          <p:cNvPr id="10" name="Picture 6" descr="C:\Documents and Settings\kawanisi\Local Settings\Temporary Internet Files\Content.IE5\B0GNUPP1\MCj0434845000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2383" y="3682714"/>
            <a:ext cx="1688926" cy="142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テキスト ボックス 11"/>
          <p:cNvSpPr txBox="1">
            <a:spLocks noChangeArrowheads="1"/>
          </p:cNvSpPr>
          <p:nvPr/>
        </p:nvSpPr>
        <p:spPr bwMode="auto">
          <a:xfrm>
            <a:off x="4369385" y="4993122"/>
            <a:ext cx="195492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pPr>
            <a:r>
              <a:rPr lang="ja-JP" altLang="en-US" sz="2800" dirty="0">
                <a:solidFill>
                  <a:prstClr val="black"/>
                </a:solidFill>
                <a:latin typeface="Meiryo UI" panose="020B0604030504040204" pitchFamily="50" charset="-128"/>
                <a:ea typeface="Meiryo UI" panose="020B0604030504040204" pitchFamily="50" charset="-128"/>
              </a:rPr>
              <a:t>デジタル化資料</a:t>
            </a:r>
          </a:p>
        </p:txBody>
      </p:sp>
      <p:sp>
        <p:nvSpPr>
          <p:cNvPr id="12" name="左矢印 11"/>
          <p:cNvSpPr/>
          <p:nvPr/>
        </p:nvSpPr>
        <p:spPr bwMode="auto">
          <a:xfrm rot="5400000">
            <a:off x="5193684" y="3100039"/>
            <a:ext cx="474822" cy="732800"/>
          </a:xfrm>
          <a:prstGeom prst="leftArrow">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ja-JP" altLang="en-US" sz="1200">
              <a:solidFill>
                <a:prstClr val="white"/>
              </a:solidFill>
              <a:latin typeface="Meiryo UI" panose="020B0604030504040204" pitchFamily="50" charset="-128"/>
              <a:ea typeface="Meiryo UI" panose="020B0604030504040204" pitchFamily="50" charset="-128"/>
            </a:endParaRPr>
          </a:p>
        </p:txBody>
      </p:sp>
      <p:sp>
        <p:nvSpPr>
          <p:cNvPr id="13" name="テキスト ボックス 22"/>
          <p:cNvSpPr txBox="1">
            <a:spLocks noChangeArrowheads="1"/>
          </p:cNvSpPr>
          <p:nvPr/>
        </p:nvSpPr>
        <p:spPr bwMode="auto">
          <a:xfrm>
            <a:off x="4135337" y="1570595"/>
            <a:ext cx="19074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fontAlgn="base" hangingPunct="1">
              <a:spcBef>
                <a:spcPct val="0"/>
              </a:spcBef>
              <a:spcAft>
                <a:spcPct val="0"/>
              </a:spcAft>
            </a:pPr>
            <a:r>
              <a:rPr lang="ja-JP" altLang="en-US" sz="2400" u="sng" dirty="0">
                <a:solidFill>
                  <a:srgbClr val="FF0000"/>
                </a:solidFill>
                <a:latin typeface="Meiryo UI" panose="020B0604030504040204" pitchFamily="50" charset="-128"/>
                <a:ea typeface="Meiryo UI" panose="020B0604030504040204" pitchFamily="50" charset="-128"/>
              </a:rPr>
              <a:t>館内利用者*</a:t>
            </a:r>
            <a:endParaRPr lang="en-US" altLang="ja-JP" sz="2400" u="sng" dirty="0">
              <a:solidFill>
                <a:srgbClr val="FF0000"/>
              </a:solidFill>
              <a:latin typeface="Meiryo UI" panose="020B0604030504040204" pitchFamily="50" charset="-128"/>
              <a:ea typeface="Meiryo UI" panose="020B0604030504040204" pitchFamily="50" charset="-128"/>
            </a:endParaRPr>
          </a:p>
          <a:p>
            <a:pPr algn="r" eaLnBrk="1" fontAlgn="base" hangingPunct="1">
              <a:spcBef>
                <a:spcPct val="0"/>
              </a:spcBef>
              <a:spcAft>
                <a:spcPct val="0"/>
              </a:spcAft>
            </a:pPr>
            <a:endParaRPr lang="ja-JP" altLang="en-US" sz="1200" dirty="0">
              <a:solidFill>
                <a:prstClr val="black"/>
              </a:solidFill>
              <a:latin typeface="Meiryo UI" panose="020B0604030504040204" pitchFamily="50" charset="-128"/>
              <a:ea typeface="Meiryo UI" panose="020B0604030504040204" pitchFamily="50" charset="-128"/>
            </a:endParaRPr>
          </a:p>
        </p:txBody>
      </p:sp>
      <p:sp>
        <p:nvSpPr>
          <p:cNvPr id="14" name="左矢印 13"/>
          <p:cNvSpPr/>
          <p:nvPr/>
        </p:nvSpPr>
        <p:spPr bwMode="auto">
          <a:xfrm rot="13640448">
            <a:off x="3869798" y="3588488"/>
            <a:ext cx="856186" cy="481413"/>
          </a:xfrm>
          <a:prstGeom prst="lef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ja-JP" altLang="en-US" sz="1200">
              <a:solidFill>
                <a:prstClr val="white"/>
              </a:solidFill>
              <a:latin typeface="Meiryo UI" panose="020B0604030504040204" pitchFamily="50" charset="-128"/>
              <a:ea typeface="Meiryo UI" panose="020B0604030504040204" pitchFamily="50" charset="-128"/>
            </a:endParaRPr>
          </a:p>
        </p:txBody>
      </p:sp>
      <p:sp>
        <p:nvSpPr>
          <p:cNvPr id="15" name="テキスト ボックス 22"/>
          <p:cNvSpPr txBox="1">
            <a:spLocks noChangeArrowheads="1"/>
          </p:cNvSpPr>
          <p:nvPr/>
        </p:nvSpPr>
        <p:spPr bwMode="auto">
          <a:xfrm>
            <a:off x="1937858" y="3893289"/>
            <a:ext cx="2551916" cy="105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fontAlgn="base" hangingPunct="1">
              <a:lnSpc>
                <a:spcPts val="2500"/>
              </a:lnSpc>
              <a:spcBef>
                <a:spcPct val="0"/>
              </a:spcBef>
              <a:spcAft>
                <a:spcPct val="0"/>
              </a:spcAft>
            </a:pPr>
            <a:r>
              <a:rPr lang="ja-JP" altLang="en-US" sz="2400" b="1" dirty="0">
                <a:solidFill>
                  <a:prstClr val="black"/>
                </a:solidFill>
                <a:latin typeface="Meiryo UI" panose="020B0604030504040204" pitchFamily="50" charset="-128"/>
                <a:ea typeface="Meiryo UI" panose="020B0604030504040204" pitchFamily="50" charset="-128"/>
              </a:rPr>
              <a:t>原資料の</a:t>
            </a:r>
            <a:endParaRPr lang="en-US" altLang="ja-JP" sz="2400" b="1" dirty="0">
              <a:solidFill>
                <a:prstClr val="black"/>
              </a:solidFill>
              <a:latin typeface="Meiryo UI" panose="020B0604030504040204" pitchFamily="50" charset="-128"/>
              <a:ea typeface="Meiryo UI" panose="020B0604030504040204" pitchFamily="50" charset="-128"/>
            </a:endParaRPr>
          </a:p>
          <a:p>
            <a:pPr eaLnBrk="1" fontAlgn="base" hangingPunct="1">
              <a:lnSpc>
                <a:spcPts val="2500"/>
              </a:lnSpc>
              <a:spcBef>
                <a:spcPct val="0"/>
              </a:spcBef>
              <a:spcAft>
                <a:spcPct val="0"/>
              </a:spcAft>
            </a:pPr>
            <a:r>
              <a:rPr lang="ja-JP" altLang="en-US" sz="2400" b="1" dirty="0">
                <a:solidFill>
                  <a:prstClr val="black"/>
                </a:solidFill>
                <a:latin typeface="Meiryo UI" panose="020B0604030504040204" pitchFamily="50" charset="-128"/>
                <a:ea typeface="Meiryo UI" panose="020B0604030504040204" pitchFamily="50" charset="-128"/>
              </a:rPr>
              <a:t>保存のための</a:t>
            </a:r>
            <a:endParaRPr lang="en-US" altLang="ja-JP" sz="2400" b="1" dirty="0">
              <a:solidFill>
                <a:prstClr val="black"/>
              </a:solidFill>
              <a:latin typeface="Meiryo UI" panose="020B0604030504040204" pitchFamily="50" charset="-128"/>
              <a:ea typeface="Meiryo UI" panose="020B0604030504040204" pitchFamily="50" charset="-128"/>
            </a:endParaRPr>
          </a:p>
          <a:p>
            <a:pPr eaLnBrk="1" fontAlgn="base" hangingPunct="1">
              <a:lnSpc>
                <a:spcPts val="2500"/>
              </a:lnSpc>
              <a:spcBef>
                <a:spcPct val="0"/>
              </a:spcBef>
              <a:spcAft>
                <a:spcPct val="0"/>
              </a:spcAft>
            </a:pPr>
            <a:r>
              <a:rPr lang="ja-JP" altLang="en-US" sz="2400" b="1" dirty="0">
                <a:solidFill>
                  <a:prstClr val="black"/>
                </a:solidFill>
                <a:latin typeface="Meiryo UI" panose="020B0604030504040204" pitchFamily="50" charset="-128"/>
                <a:ea typeface="Meiryo UI" panose="020B0604030504040204" pitchFamily="50" charset="-128"/>
              </a:rPr>
              <a:t>デジタル化</a:t>
            </a:r>
          </a:p>
        </p:txBody>
      </p:sp>
      <p:sp>
        <p:nvSpPr>
          <p:cNvPr id="16" name="正方形/長方形 15"/>
          <p:cNvSpPr/>
          <p:nvPr/>
        </p:nvSpPr>
        <p:spPr>
          <a:xfrm>
            <a:off x="7139749" y="1370541"/>
            <a:ext cx="2672526" cy="461665"/>
          </a:xfrm>
          <a:prstGeom prst="rect">
            <a:avLst/>
          </a:prstGeom>
        </p:spPr>
        <p:txBody>
          <a:bodyPr wrap="none">
            <a:spAutoFit/>
          </a:bodyPr>
          <a:lstStyle/>
          <a:p>
            <a:pPr fontAlgn="base">
              <a:spcBef>
                <a:spcPct val="0"/>
              </a:spcBef>
              <a:spcAft>
                <a:spcPct val="0"/>
              </a:spcAft>
            </a:pPr>
            <a:r>
              <a:rPr lang="ja-JP" altLang="en-US" sz="2400" u="sng" dirty="0">
                <a:solidFill>
                  <a:srgbClr val="FF0000"/>
                </a:solidFill>
                <a:latin typeface="Meiryo UI" panose="020B0604030504040204" pitchFamily="50" charset="-128"/>
                <a:ea typeface="Meiryo UI" panose="020B0604030504040204" pitchFamily="50" charset="-128"/>
              </a:rPr>
              <a:t>インターネット利用者</a:t>
            </a:r>
            <a:endParaRPr lang="en-US" altLang="ja-JP" sz="2400" u="sng" dirty="0">
              <a:solidFill>
                <a:srgbClr val="FF0000"/>
              </a:solidFill>
              <a:latin typeface="Meiryo UI" panose="020B0604030504040204" pitchFamily="50" charset="-128"/>
              <a:ea typeface="Meiryo UI" panose="020B0604030504040204" pitchFamily="50" charset="-128"/>
            </a:endParaRPr>
          </a:p>
        </p:txBody>
      </p:sp>
      <p:sp>
        <p:nvSpPr>
          <p:cNvPr id="17" name="正方形/長方形 16"/>
          <p:cNvSpPr/>
          <p:nvPr/>
        </p:nvSpPr>
        <p:spPr>
          <a:xfrm>
            <a:off x="8518857" y="3229029"/>
            <a:ext cx="1951359" cy="1200329"/>
          </a:xfrm>
          <a:prstGeom prst="rect">
            <a:avLst/>
          </a:prstGeom>
        </p:spPr>
        <p:txBody>
          <a:bodyPr wrap="square">
            <a:spAutoFit/>
          </a:bodyPr>
          <a:lstStyle/>
          <a:p>
            <a:pPr fontAlgn="base">
              <a:spcBef>
                <a:spcPct val="0"/>
              </a:spcBef>
              <a:spcAft>
                <a:spcPct val="0"/>
              </a:spcAft>
            </a:pPr>
            <a:r>
              <a:rPr lang="ja-JP" altLang="en-US" sz="2400" u="sng" dirty="0">
                <a:solidFill>
                  <a:srgbClr val="FF0000"/>
                </a:solidFill>
                <a:latin typeface="Meiryo UI" panose="020B0604030504040204" pitchFamily="50" charset="-128"/>
                <a:ea typeface="Meiryo UI" panose="020B0604030504040204" pitchFamily="50" charset="-128"/>
              </a:rPr>
              <a:t>公共・大学</a:t>
            </a:r>
            <a:endParaRPr lang="en-US" altLang="ja-JP" sz="2400" u="sng" dirty="0">
              <a:solidFill>
                <a:srgbClr val="FF0000"/>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2400" u="sng" dirty="0">
                <a:solidFill>
                  <a:srgbClr val="FF0000"/>
                </a:solidFill>
                <a:latin typeface="Meiryo UI" panose="020B0604030504040204" pitchFamily="50" charset="-128"/>
                <a:ea typeface="Meiryo UI" panose="020B0604030504040204" pitchFamily="50" charset="-128"/>
              </a:rPr>
              <a:t>図書館等の</a:t>
            </a:r>
            <a:endParaRPr lang="en-US" altLang="ja-JP" sz="2400" u="sng" dirty="0">
              <a:solidFill>
                <a:srgbClr val="FF0000"/>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2400" u="sng" dirty="0">
                <a:solidFill>
                  <a:srgbClr val="FF0000"/>
                </a:solidFill>
                <a:latin typeface="Meiryo UI" panose="020B0604030504040204" pitchFamily="50" charset="-128"/>
                <a:ea typeface="Meiryo UI" panose="020B0604030504040204" pitchFamily="50" charset="-128"/>
              </a:rPr>
              <a:t>館内利用者*</a:t>
            </a:r>
            <a:endParaRPr lang="en-US" altLang="ja-JP" sz="2400" u="sng" dirty="0">
              <a:solidFill>
                <a:srgbClr val="FF0000"/>
              </a:solidFill>
              <a:latin typeface="Meiryo UI" panose="020B0604030504040204" pitchFamily="50" charset="-128"/>
              <a:ea typeface="Meiryo UI" panose="020B0604030504040204" pitchFamily="50" charset="-128"/>
            </a:endParaRPr>
          </a:p>
        </p:txBody>
      </p:sp>
      <p:sp>
        <p:nvSpPr>
          <p:cNvPr id="18" name="左矢印 17"/>
          <p:cNvSpPr/>
          <p:nvPr/>
        </p:nvSpPr>
        <p:spPr bwMode="auto">
          <a:xfrm rot="10800000">
            <a:off x="5910420" y="4307125"/>
            <a:ext cx="2505731" cy="539347"/>
          </a:xfrm>
          <a:prstGeom prst="leftArrow">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ja-JP" altLang="en-US" sz="1200">
              <a:solidFill>
                <a:prstClr val="white"/>
              </a:solidFill>
              <a:latin typeface="Meiryo UI" panose="020B0604030504040204" pitchFamily="50" charset="-128"/>
              <a:ea typeface="Meiryo UI" panose="020B0604030504040204" pitchFamily="50" charset="-128"/>
            </a:endParaRPr>
          </a:p>
        </p:txBody>
      </p:sp>
      <p:sp>
        <p:nvSpPr>
          <p:cNvPr id="19" name="左矢印 18"/>
          <p:cNvSpPr/>
          <p:nvPr/>
        </p:nvSpPr>
        <p:spPr bwMode="auto">
          <a:xfrm rot="9256923">
            <a:off x="5712167" y="3285992"/>
            <a:ext cx="3400002" cy="529067"/>
          </a:xfrm>
          <a:prstGeom prst="leftArrow">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ja-JP" altLang="en-US" sz="1200">
              <a:solidFill>
                <a:prstClr val="white"/>
              </a:solidFill>
              <a:latin typeface="Meiryo UI" panose="020B0604030504040204" pitchFamily="50" charset="-128"/>
              <a:ea typeface="Meiryo UI" panose="020B0604030504040204" pitchFamily="50" charset="-128"/>
            </a:endParaRPr>
          </a:p>
        </p:txBody>
      </p:sp>
      <p:sp>
        <p:nvSpPr>
          <p:cNvPr id="20" name="角丸四角形吹き出し 19"/>
          <p:cNvSpPr/>
          <p:nvPr/>
        </p:nvSpPr>
        <p:spPr>
          <a:xfrm>
            <a:off x="2185987" y="4911552"/>
            <a:ext cx="2077889" cy="558625"/>
          </a:xfrm>
          <a:prstGeom prst="wedgeRoundRectCallout">
            <a:avLst>
              <a:gd name="adj1" fmla="val 74912"/>
              <a:gd name="adj2" fmla="val -8601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ja-JP" altLang="en-US" sz="2000" dirty="0">
                <a:solidFill>
                  <a:prstClr val="black"/>
                </a:solidFill>
                <a:latin typeface="Meiryo UI" panose="020B0604030504040204" pitchFamily="50" charset="-128"/>
                <a:ea typeface="Meiryo UI" panose="020B0604030504040204" pitchFamily="50" charset="-128"/>
              </a:rPr>
              <a:t>全</a:t>
            </a:r>
            <a:r>
              <a:rPr lang="en-US" altLang="ja-JP" sz="2800" dirty="0">
                <a:solidFill>
                  <a:prstClr val="black"/>
                </a:solidFill>
                <a:latin typeface="Meiryo UI" panose="020B0604030504040204" pitchFamily="50" charset="-128"/>
                <a:ea typeface="Meiryo UI" panose="020B0604030504040204" pitchFamily="50" charset="-128"/>
              </a:rPr>
              <a:t>246.5</a:t>
            </a:r>
            <a:r>
              <a:rPr lang="ja-JP" altLang="en-US" sz="2000" dirty="0">
                <a:solidFill>
                  <a:prstClr val="black"/>
                </a:solidFill>
                <a:latin typeface="Meiryo UI" panose="020B0604030504040204" pitchFamily="50" charset="-128"/>
                <a:ea typeface="Meiryo UI" panose="020B0604030504040204" pitchFamily="50" charset="-128"/>
              </a:rPr>
              <a:t>万点</a:t>
            </a:r>
          </a:p>
        </p:txBody>
      </p:sp>
      <p:sp>
        <p:nvSpPr>
          <p:cNvPr id="22" name="テキスト ボックス 21"/>
          <p:cNvSpPr txBox="1"/>
          <p:nvPr/>
        </p:nvSpPr>
        <p:spPr>
          <a:xfrm>
            <a:off x="8416152" y="5679351"/>
            <a:ext cx="2243209" cy="677108"/>
          </a:xfrm>
          <a:prstGeom prst="rect">
            <a:avLst/>
          </a:prstGeom>
          <a:noFill/>
        </p:spPr>
        <p:txBody>
          <a:bodyPr wrap="square" rtlCol="0">
            <a:spAutoFit/>
          </a:bodyPr>
          <a:lstStyle/>
          <a:p>
            <a:pPr eaLnBrk="0" fontAlgn="base" hangingPunct="0">
              <a:spcBef>
                <a:spcPct val="0"/>
              </a:spcBef>
              <a:spcAft>
                <a:spcPct val="0"/>
              </a:spcAft>
            </a:pPr>
            <a:r>
              <a:rPr lang="ja-JP" altLang="en-US" sz="2000" dirty="0">
                <a:solidFill>
                  <a:prstClr val="black"/>
                </a:solidFill>
                <a:latin typeface="Meiryo UI" panose="020B0604030504040204" pitchFamily="50" charset="-128"/>
                <a:ea typeface="Meiryo UI" panose="020B0604030504040204" pitchFamily="50" charset="-128"/>
              </a:rPr>
              <a:t>　　図書館送信</a:t>
            </a:r>
            <a:endParaRPr lang="en-US" altLang="ja-JP" sz="2000" dirty="0">
              <a:solidFill>
                <a:prstClr val="black"/>
              </a:solidFill>
              <a:latin typeface="Meiryo UI" panose="020B0604030504040204" pitchFamily="50" charset="-128"/>
              <a:ea typeface="Meiryo UI" panose="020B0604030504040204" pitchFamily="50" charset="-128"/>
            </a:endParaRPr>
          </a:p>
          <a:p>
            <a:pPr eaLnBrk="0" fontAlgn="base" hangingPunct="0">
              <a:spcBef>
                <a:spcPct val="0"/>
              </a:spcBef>
              <a:spcAft>
                <a:spcPct val="0"/>
              </a:spcAft>
            </a:pPr>
            <a:r>
              <a:rPr lang="ja-JP" altLang="en-US" dirty="0">
                <a:solidFill>
                  <a:prstClr val="black"/>
                </a:solidFill>
                <a:latin typeface="Meiryo UI" panose="020B0604030504040204" pitchFamily="50" charset="-128"/>
                <a:ea typeface="Meiryo UI" panose="020B0604030504040204" pitchFamily="50" charset="-128"/>
              </a:rPr>
              <a:t>　</a:t>
            </a:r>
            <a:r>
              <a:rPr lang="en-US" altLang="ja-JP" dirty="0">
                <a:solidFill>
                  <a:prstClr val="black"/>
                </a:solidFill>
                <a:latin typeface="Meiryo UI" panose="020B0604030504040204" pitchFamily="50" charset="-128"/>
                <a:ea typeface="Meiryo UI" panose="020B0604030504040204" pitchFamily="50" charset="-128"/>
              </a:rPr>
              <a:t>(</a:t>
            </a:r>
            <a:r>
              <a:rPr lang="ja-JP" altLang="en-US" dirty="0">
                <a:solidFill>
                  <a:prstClr val="black"/>
                </a:solidFill>
                <a:latin typeface="Meiryo UI" panose="020B0604030504040204" pitchFamily="50" charset="-128"/>
                <a:ea typeface="Meiryo UI" panose="020B0604030504040204" pitchFamily="50" charset="-128"/>
              </a:rPr>
              <a:t>平成</a:t>
            </a:r>
            <a:r>
              <a:rPr lang="en-US" altLang="ja-JP" dirty="0">
                <a:solidFill>
                  <a:prstClr val="black"/>
                </a:solidFill>
                <a:latin typeface="Meiryo UI" panose="020B0604030504040204" pitchFamily="50" charset="-128"/>
                <a:ea typeface="Meiryo UI" panose="020B0604030504040204" pitchFamily="50" charset="-128"/>
              </a:rPr>
              <a:t>26</a:t>
            </a:r>
            <a:r>
              <a:rPr lang="ja-JP" altLang="en-US" dirty="0">
                <a:solidFill>
                  <a:prstClr val="black"/>
                </a:solidFill>
                <a:latin typeface="Meiryo UI" panose="020B0604030504040204" pitchFamily="50" charset="-128"/>
                <a:ea typeface="Meiryo UI" panose="020B0604030504040204" pitchFamily="50" charset="-128"/>
              </a:rPr>
              <a:t>年</a:t>
            </a:r>
            <a:r>
              <a:rPr lang="en-US" altLang="ja-JP" dirty="0">
                <a:solidFill>
                  <a:prstClr val="black"/>
                </a:solidFill>
                <a:latin typeface="Meiryo UI" panose="020B0604030504040204" pitchFamily="50" charset="-128"/>
                <a:ea typeface="Meiryo UI" panose="020B0604030504040204" pitchFamily="50" charset="-128"/>
              </a:rPr>
              <a:t>1</a:t>
            </a:r>
            <a:r>
              <a:rPr lang="ja-JP" altLang="en-US" dirty="0">
                <a:solidFill>
                  <a:prstClr val="black"/>
                </a:solidFill>
                <a:latin typeface="Meiryo UI" panose="020B0604030504040204" pitchFamily="50" charset="-128"/>
                <a:ea typeface="Meiryo UI" panose="020B0604030504040204" pitchFamily="50" charset="-128"/>
              </a:rPr>
              <a:t>月～</a:t>
            </a:r>
            <a:r>
              <a:rPr lang="en-US" altLang="ja-JP" dirty="0">
                <a:solidFill>
                  <a:prstClr val="black"/>
                </a:solidFill>
                <a:latin typeface="Meiryo UI" panose="020B0604030504040204" pitchFamily="50" charset="-128"/>
                <a:ea typeface="Meiryo UI" panose="020B0604030504040204" pitchFamily="50" charset="-128"/>
              </a:rPr>
              <a:t>)</a:t>
            </a:r>
            <a:endParaRPr lang="ja-JP" altLang="en-US" dirty="0">
              <a:solidFill>
                <a:prstClr val="black"/>
              </a:solidFill>
              <a:latin typeface="Meiryo UI" panose="020B0604030504040204" pitchFamily="50" charset="-128"/>
              <a:ea typeface="Meiryo UI" panose="020B0604030504040204" pitchFamily="50" charset="-128"/>
            </a:endParaRPr>
          </a:p>
        </p:txBody>
      </p:sp>
      <p:sp>
        <p:nvSpPr>
          <p:cNvPr id="24" name="角丸四角形吹き出し 23"/>
          <p:cNvSpPr/>
          <p:nvPr/>
        </p:nvSpPr>
        <p:spPr>
          <a:xfrm>
            <a:off x="6618425" y="4923533"/>
            <a:ext cx="1839071" cy="966035"/>
          </a:xfrm>
          <a:prstGeom prst="wedgeRoundRectCallout">
            <a:avLst>
              <a:gd name="adj1" fmla="val -17398"/>
              <a:gd name="adj2" fmla="val -6857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ts val="1700"/>
              </a:lnSpc>
              <a:spcBef>
                <a:spcPts val="600"/>
              </a:spcBef>
              <a:spcAft>
                <a:spcPct val="0"/>
              </a:spcAft>
            </a:pPr>
            <a:r>
              <a:rPr lang="ja-JP" altLang="en-US" sz="1600" dirty="0">
                <a:solidFill>
                  <a:prstClr val="black"/>
                </a:solidFill>
                <a:latin typeface="Meiryo UI" panose="020B0604030504040204" pitchFamily="50" charset="-128"/>
                <a:ea typeface="Meiryo UI" panose="020B0604030504040204" pitchFamily="50" charset="-128"/>
              </a:rPr>
              <a:t>絶版等市場に流通していないもの</a:t>
            </a:r>
            <a:endParaRPr lang="en-US" altLang="ja-JP" sz="1600" dirty="0">
              <a:solidFill>
                <a:prstClr val="black"/>
              </a:solidFill>
              <a:latin typeface="Meiryo UI" panose="020B0604030504040204" pitchFamily="50" charset="-128"/>
              <a:ea typeface="Meiryo UI" panose="020B0604030504040204" pitchFamily="50" charset="-128"/>
            </a:endParaRPr>
          </a:p>
          <a:p>
            <a:pPr algn="ctr" eaLnBrk="0" fontAlgn="base" hangingPunct="0">
              <a:lnSpc>
                <a:spcPts val="1700"/>
              </a:lnSpc>
              <a:spcBef>
                <a:spcPts val="600"/>
              </a:spcBef>
              <a:spcAft>
                <a:spcPct val="0"/>
              </a:spcAft>
            </a:pPr>
            <a:r>
              <a:rPr lang="ja-JP" altLang="en-US" sz="1600" dirty="0">
                <a:solidFill>
                  <a:prstClr val="black"/>
                </a:solidFill>
                <a:latin typeface="Meiryo UI" panose="020B0604030504040204" pitchFamily="50" charset="-128"/>
                <a:ea typeface="Meiryo UI" panose="020B0604030504040204" pitchFamily="50" charset="-128"/>
              </a:rPr>
              <a:t> </a:t>
            </a:r>
            <a:r>
              <a:rPr lang="en-US" altLang="ja-JP" sz="2800" dirty="0">
                <a:solidFill>
                  <a:prstClr val="black"/>
                </a:solidFill>
                <a:latin typeface="Meiryo UI" panose="020B0604030504040204" pitchFamily="50" charset="-128"/>
                <a:ea typeface="Meiryo UI" panose="020B0604030504040204" pitchFamily="50" charset="-128"/>
              </a:rPr>
              <a:t>131</a:t>
            </a:r>
            <a:r>
              <a:rPr lang="ja-JP" altLang="en-US" sz="2000" dirty="0">
                <a:solidFill>
                  <a:prstClr val="black"/>
                </a:solidFill>
                <a:latin typeface="Meiryo UI" panose="020B0604030504040204" pitchFamily="50" charset="-128"/>
                <a:ea typeface="Meiryo UI" panose="020B0604030504040204" pitchFamily="50" charset="-128"/>
              </a:rPr>
              <a:t>万点</a:t>
            </a:r>
          </a:p>
        </p:txBody>
      </p:sp>
      <p:sp>
        <p:nvSpPr>
          <p:cNvPr id="25" name="角丸四角形吹き出し 24"/>
          <p:cNvSpPr/>
          <p:nvPr/>
        </p:nvSpPr>
        <p:spPr>
          <a:xfrm>
            <a:off x="6512378" y="1832206"/>
            <a:ext cx="2020122" cy="1071089"/>
          </a:xfrm>
          <a:prstGeom prst="wedgeRoundRectCallout">
            <a:avLst>
              <a:gd name="adj1" fmla="val -2084"/>
              <a:gd name="adj2" fmla="val 9178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ja-JP" altLang="en-US" sz="1600" dirty="0">
                <a:solidFill>
                  <a:prstClr val="black"/>
                </a:solidFill>
                <a:latin typeface="Meiryo UI" panose="020B0604030504040204" pitchFamily="50" charset="-128"/>
                <a:ea typeface="Meiryo UI" panose="020B0604030504040204" pitchFamily="50" charset="-128"/>
              </a:rPr>
              <a:t>著作権が切れている／許諾／文化庁長官裁定　</a:t>
            </a:r>
            <a:endParaRPr lang="en-US" altLang="ja-JP" sz="1600" dirty="0">
              <a:solidFill>
                <a:prstClr val="black"/>
              </a:solidFill>
              <a:latin typeface="Meiryo UI" panose="020B0604030504040204" pitchFamily="50" charset="-128"/>
              <a:ea typeface="Meiryo UI" panose="020B0604030504040204" pitchFamily="50" charset="-128"/>
            </a:endParaRPr>
          </a:p>
        </p:txBody>
      </p:sp>
      <p:sp>
        <p:nvSpPr>
          <p:cNvPr id="2" name="テキスト ボックス 1"/>
          <p:cNvSpPr txBox="1"/>
          <p:nvPr/>
        </p:nvSpPr>
        <p:spPr>
          <a:xfrm>
            <a:off x="7537960" y="2392407"/>
            <a:ext cx="1202056" cy="523220"/>
          </a:xfrm>
          <a:prstGeom prst="rect">
            <a:avLst/>
          </a:prstGeom>
          <a:noFill/>
        </p:spPr>
        <p:txBody>
          <a:bodyPr wrap="square" rtlCol="0">
            <a:spAutoFit/>
          </a:bodyPr>
          <a:lstStyle/>
          <a:p>
            <a:pPr algn="ctr" eaLnBrk="0" fontAlgn="base" hangingPunct="0">
              <a:spcBef>
                <a:spcPct val="0"/>
              </a:spcBef>
              <a:spcAft>
                <a:spcPct val="0"/>
              </a:spcAft>
            </a:pPr>
            <a:r>
              <a:rPr lang="en-US" altLang="ja-JP" sz="2800" dirty="0">
                <a:solidFill>
                  <a:prstClr val="black"/>
                </a:solidFill>
                <a:latin typeface="Meiryo UI" panose="020B0604030504040204" pitchFamily="50" charset="-128"/>
                <a:ea typeface="Meiryo UI" panose="020B0604030504040204" pitchFamily="50" charset="-128"/>
              </a:rPr>
              <a:t>48</a:t>
            </a:r>
            <a:r>
              <a:rPr lang="ja-JP" altLang="en-US" dirty="0">
                <a:solidFill>
                  <a:prstClr val="black"/>
                </a:solidFill>
                <a:latin typeface="Meiryo UI" panose="020B0604030504040204" pitchFamily="50" charset="-128"/>
                <a:ea typeface="Meiryo UI" panose="020B0604030504040204" pitchFamily="50" charset="-128"/>
              </a:rPr>
              <a:t>万点</a:t>
            </a:r>
          </a:p>
        </p:txBody>
      </p:sp>
      <p:sp>
        <p:nvSpPr>
          <p:cNvPr id="3" name="テキスト ボックス 2"/>
          <p:cNvSpPr txBox="1"/>
          <p:nvPr/>
        </p:nvSpPr>
        <p:spPr>
          <a:xfrm>
            <a:off x="2185987" y="6002899"/>
            <a:ext cx="6554029" cy="523220"/>
          </a:xfrm>
          <a:prstGeom prst="rect">
            <a:avLst/>
          </a:prstGeom>
          <a:noFill/>
        </p:spPr>
        <p:txBody>
          <a:bodyPr wrap="square" rtlCol="0">
            <a:spAutoFit/>
          </a:bodyPr>
          <a:lstStyle/>
          <a:p>
            <a:r>
              <a:rPr lang="ja-JP" altLang="en-US" dirty="0">
                <a:solidFill>
                  <a:prstClr val="black"/>
                </a:solidFill>
                <a:latin typeface="Meiryo UI" panose="020B0604030504040204" pitchFamily="50" charset="-128"/>
                <a:ea typeface="Meiryo UI" panose="020B0604030504040204" pitchFamily="50" charset="-128"/>
              </a:rPr>
              <a:t>＜利用方法＞ </a:t>
            </a:r>
            <a:r>
              <a:rPr lang="ja-JP" altLang="en-US" sz="2800" u="sng" dirty="0">
                <a:solidFill>
                  <a:prstClr val="black"/>
                </a:solidFill>
                <a:latin typeface="Meiryo UI" panose="020B0604030504040204" pitchFamily="50" charset="-128"/>
                <a:ea typeface="Meiryo UI" panose="020B0604030504040204" pitchFamily="50" charset="-128"/>
              </a:rPr>
              <a:t>閲覧</a:t>
            </a:r>
            <a:r>
              <a:rPr lang="ja-JP" altLang="en-US" sz="2800" dirty="0">
                <a:solidFill>
                  <a:prstClr val="black"/>
                </a:solidFill>
                <a:latin typeface="Meiryo UI" panose="020B0604030504040204" pitchFamily="50" charset="-128"/>
                <a:ea typeface="Meiryo UI" panose="020B0604030504040204" pitchFamily="50" charset="-128"/>
              </a:rPr>
              <a:t> ＋ </a:t>
            </a:r>
            <a:r>
              <a:rPr lang="ja-JP" altLang="en-US" sz="2800" u="sng" dirty="0">
                <a:solidFill>
                  <a:prstClr val="black"/>
                </a:solidFill>
                <a:latin typeface="Meiryo UI" panose="020B0604030504040204" pitchFamily="50" charset="-128"/>
                <a:ea typeface="Meiryo UI" panose="020B0604030504040204" pitchFamily="50" charset="-128"/>
              </a:rPr>
              <a:t>複写</a:t>
            </a:r>
            <a:r>
              <a:rPr lang="ja-JP" altLang="en-US" sz="2800" dirty="0">
                <a:solidFill>
                  <a:prstClr val="black"/>
                </a:solidFill>
                <a:latin typeface="Meiryo UI" panose="020B0604030504040204" pitchFamily="50" charset="-128"/>
                <a:ea typeface="Meiryo UI" panose="020B0604030504040204" pitchFamily="50" charset="-128"/>
              </a:rPr>
              <a:t> </a:t>
            </a:r>
            <a:r>
              <a:rPr lang="ja-JP" altLang="en-US" dirty="0">
                <a:solidFill>
                  <a:prstClr val="black"/>
                </a:solidFill>
                <a:latin typeface="Meiryo UI" panose="020B0604030504040204" pitchFamily="50" charset="-128"/>
                <a:ea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rPr>
              <a:t>*</a:t>
            </a:r>
            <a:r>
              <a:rPr lang="ja-JP" altLang="en-US" dirty="0">
                <a:solidFill>
                  <a:prstClr val="black"/>
                </a:solidFill>
                <a:latin typeface="Meiryo UI" panose="020B0604030504040204" pitchFamily="50" charset="-128"/>
                <a:ea typeface="Meiryo UI" panose="020B0604030504040204" pitchFamily="50" charset="-128"/>
              </a:rPr>
              <a:t>図書館内では条件あり）</a:t>
            </a:r>
            <a:endParaRPr lang="ja-JP" altLang="en-US" sz="2400" dirty="0">
              <a:solidFill>
                <a:prstClr val="black"/>
              </a:solidFill>
              <a:latin typeface="Meiryo UI" panose="020B0604030504040204" pitchFamily="50" charset="-128"/>
              <a:ea typeface="Meiryo UI" panose="020B0604030504040204" pitchFamily="50" charset="-128"/>
            </a:endParaRPr>
          </a:p>
        </p:txBody>
      </p:sp>
      <p:sp>
        <p:nvSpPr>
          <p:cNvPr id="21" name="スライド番号プレースホルダー 20"/>
          <p:cNvSpPr>
            <a:spLocks noGrp="1"/>
          </p:cNvSpPr>
          <p:nvPr>
            <p:ph type="sldNum" sz="quarter" idx="12"/>
          </p:nvPr>
        </p:nvSpPr>
        <p:spPr/>
        <p:txBody>
          <a:bodyPr/>
          <a:lstStyle/>
          <a:p>
            <a:fld id="{AE81233C-BF56-4BFB-98E8-8EF39C2E5007}" type="slidenum">
              <a:rPr lang="ja-JP" altLang="en-US" smtClean="0">
                <a:solidFill>
                  <a:prstClr val="black"/>
                </a:solidFill>
              </a:rPr>
              <a:pPr/>
              <a:t>11</a:t>
            </a:fld>
            <a:endParaRPr lang="ja-JP" altLang="en-US" dirty="0">
              <a:solidFill>
                <a:prstClr val="black"/>
              </a:solidFill>
            </a:endParaRPr>
          </a:p>
        </p:txBody>
      </p:sp>
      <p:sp>
        <p:nvSpPr>
          <p:cNvPr id="26" name="正方形/長方形 25"/>
          <p:cNvSpPr/>
          <p:nvPr/>
        </p:nvSpPr>
        <p:spPr>
          <a:xfrm>
            <a:off x="10206768" y="2955174"/>
            <a:ext cx="1451479" cy="707886"/>
          </a:xfrm>
          <a:prstGeom prst="rect">
            <a:avLst/>
          </a:prstGeom>
        </p:spPr>
        <p:txBody>
          <a:bodyPr wrap="square">
            <a:spAutoFit/>
          </a:bodyPr>
          <a:lstStyle/>
          <a:p>
            <a:r>
              <a:rPr lang="ja-JP" altLang="en-US" sz="2000" b="1" dirty="0">
                <a:solidFill>
                  <a:srgbClr val="000000"/>
                </a:solidFill>
                <a:latin typeface="Meiryo UI" panose="020B0604030504040204" pitchFamily="50" charset="-128"/>
                <a:ea typeface="Meiryo UI" panose="020B0604030504040204" pitchFamily="50" charset="-128"/>
              </a:rPr>
              <a:t>新たな知識の創造</a:t>
            </a:r>
            <a:endParaRPr lang="ja-JP" altLang="en-US"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34215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下矢印 62"/>
          <p:cNvSpPr/>
          <p:nvPr/>
        </p:nvSpPr>
        <p:spPr>
          <a:xfrm>
            <a:off x="4985500" y="3051000"/>
            <a:ext cx="367007" cy="2072202"/>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0" y="-28942"/>
            <a:ext cx="12192000" cy="921173"/>
          </a:xfrm>
        </p:spPr>
        <p:txBody>
          <a:bodyPr>
            <a:noAutofit/>
          </a:bodyPr>
          <a:lstStyle/>
          <a:p>
            <a:pPr algn="ctr"/>
            <a:r>
              <a:rPr kumimoji="1" lang="ja-JP" altLang="en-US" dirty="0" smtClean="0"/>
              <a:t>デジタル化資料の提供と著作権保護</a:t>
            </a:r>
            <a:endParaRPr lang="ja-JP" altLang="en-US" sz="3200" dirty="0"/>
          </a:p>
        </p:txBody>
      </p:sp>
      <p:sp>
        <p:nvSpPr>
          <p:cNvPr id="7" name="タイトル 1"/>
          <p:cNvSpPr txBox="1">
            <a:spLocks/>
          </p:cNvSpPr>
          <p:nvPr/>
        </p:nvSpPr>
        <p:spPr>
          <a:xfrm>
            <a:off x="4565582" y="1158332"/>
            <a:ext cx="3108029" cy="556037"/>
          </a:xfrm>
          <a:prstGeom prst="rect">
            <a:avLst/>
          </a:prstGeom>
          <a:solidFill>
            <a:schemeClr val="tx1">
              <a:lumMod val="95000"/>
              <a:lumOff val="5000"/>
            </a:schemeClr>
          </a:solidFill>
          <a:ln w="38100" cap="flat" cmpd="dbl">
            <a:solidFill>
              <a:schemeClr val="tx1"/>
            </a:solidFill>
          </a:ln>
        </p:spPr>
        <p:txBody>
          <a:bodyPr vert="horz" lIns="91440" tIns="45720" rIns="91440" bIns="45720" rtlCol="0">
            <a:noAutofit/>
          </a:bodyPr>
          <a:lstStyle>
            <a:defPPr>
              <a:defRPr lang="ja-JP"/>
            </a:defPPr>
            <a:lvl1pPr algn="ctr">
              <a:lnSpc>
                <a:spcPts val="2400"/>
              </a:lnSpc>
              <a:spcBef>
                <a:spcPct val="20000"/>
              </a:spcBef>
              <a:buFont typeface="Arial" pitchFamily="34" charset="0"/>
              <a:buNone/>
              <a:defRPr sz="2400" b="1"/>
            </a:lvl1pPr>
          </a:lstStyle>
          <a:p>
            <a:pPr>
              <a:lnSpc>
                <a:spcPct val="100000"/>
              </a:lnSpc>
            </a:pPr>
            <a:r>
              <a:rPr lang="ja-JP" altLang="en-US" sz="2800" b="0" dirty="0">
                <a:solidFill>
                  <a:prstClr val="white"/>
                </a:solidFill>
                <a:latin typeface="Meiryo UI" panose="020B0604030504040204" pitchFamily="50" charset="-128"/>
                <a:ea typeface="Meiryo UI" panose="020B0604030504040204" pitchFamily="50" charset="-128"/>
              </a:rPr>
              <a:t>デジタル化資料</a:t>
            </a:r>
            <a:endParaRPr lang="en-US" altLang="ja-JP" sz="2800" b="0" dirty="0">
              <a:solidFill>
                <a:prstClr val="white"/>
              </a:solidFill>
              <a:latin typeface="Meiryo UI" panose="020B0604030504040204" pitchFamily="50" charset="-128"/>
              <a:ea typeface="Meiryo UI" panose="020B0604030504040204" pitchFamily="50" charset="-128"/>
            </a:endParaRPr>
          </a:p>
          <a:p>
            <a:pPr>
              <a:lnSpc>
                <a:spcPct val="100000"/>
              </a:lnSpc>
            </a:pPr>
            <a:endParaRPr lang="ja-JP" altLang="en-US" b="0" dirty="0">
              <a:solidFill>
                <a:prstClr val="white"/>
              </a:solidFill>
              <a:latin typeface="Meiryo UI" panose="020B0604030504040204" pitchFamily="50" charset="-128"/>
              <a:ea typeface="Meiryo UI" panose="020B0604030504040204" pitchFamily="50" charset="-128"/>
            </a:endParaRPr>
          </a:p>
        </p:txBody>
      </p:sp>
      <p:sp>
        <p:nvSpPr>
          <p:cNvPr id="9" name="タイトル 1"/>
          <p:cNvSpPr txBox="1">
            <a:spLocks/>
          </p:cNvSpPr>
          <p:nvPr/>
        </p:nvSpPr>
        <p:spPr>
          <a:xfrm>
            <a:off x="1935505" y="5784752"/>
            <a:ext cx="3584432" cy="1029980"/>
          </a:xfrm>
          <a:prstGeom prst="rect">
            <a:avLst/>
          </a:prstGeom>
          <a:noFill/>
          <a:ln w="19050">
            <a:noFill/>
          </a:ln>
        </p:spPr>
        <p:txBody>
          <a:bodyPr vert="horz" lIns="91440" tIns="45720" rIns="91440" bIns="45720" rtlCol="0" anchor="ctr">
            <a:noAutofit/>
          </a:bodyPr>
          <a:lstStyle>
            <a:lvl1pPr algn="ctr">
              <a:spcBef>
                <a:spcPct val="20000"/>
              </a:spcBef>
              <a:buFont typeface="Arial" pitchFamily="34" charset="0"/>
              <a:buNone/>
              <a:defRPr sz="3600" b="1"/>
            </a:lvl1pPr>
          </a:lstStyle>
          <a:p>
            <a:pPr algn="l">
              <a:lnSpc>
                <a:spcPts val="2400"/>
              </a:lnSpc>
            </a:pPr>
            <a:r>
              <a:rPr lang="ja-JP" altLang="en-US" sz="2000" b="0" dirty="0">
                <a:solidFill>
                  <a:prstClr val="black"/>
                </a:solidFill>
                <a:latin typeface="Meiryo UI" panose="020B0604030504040204" pitchFamily="50" charset="-128"/>
                <a:ea typeface="Meiryo UI" panose="020B0604030504040204" pitchFamily="50" charset="-128"/>
              </a:rPr>
              <a:t>　　　図書館送信</a:t>
            </a:r>
            <a:endParaRPr lang="en-US" altLang="ja-JP" sz="2000" b="0" dirty="0">
              <a:solidFill>
                <a:prstClr val="black"/>
              </a:solidFill>
              <a:latin typeface="Meiryo UI" panose="020B0604030504040204" pitchFamily="50" charset="-128"/>
              <a:ea typeface="Meiryo UI" panose="020B0604030504040204" pitchFamily="50" charset="-128"/>
            </a:endParaRPr>
          </a:p>
          <a:p>
            <a:pPr algn="l">
              <a:lnSpc>
                <a:spcPts val="2000"/>
              </a:lnSpc>
              <a:spcBef>
                <a:spcPts val="0"/>
              </a:spcBef>
            </a:pPr>
            <a:r>
              <a:rPr lang="ja-JP" altLang="en-US" sz="2000" b="0" dirty="0">
                <a:solidFill>
                  <a:prstClr val="black"/>
                </a:solidFill>
                <a:latin typeface="Meiryo UI" panose="020B0604030504040204" pitchFamily="50" charset="-128"/>
                <a:ea typeface="Meiryo UI" panose="020B0604030504040204" pitchFamily="50" charset="-128"/>
              </a:rPr>
              <a:t>　　　　　　　できる</a:t>
            </a:r>
            <a:endParaRPr lang="en-US" altLang="ja-JP" sz="2000" b="0" dirty="0">
              <a:solidFill>
                <a:prstClr val="black"/>
              </a:solidFill>
              <a:latin typeface="Meiryo UI" panose="020B0604030504040204" pitchFamily="50" charset="-128"/>
              <a:ea typeface="Meiryo UI" panose="020B0604030504040204" pitchFamily="50" charset="-128"/>
            </a:endParaRPr>
          </a:p>
          <a:p>
            <a:pPr algn="l">
              <a:lnSpc>
                <a:spcPts val="1600"/>
              </a:lnSpc>
            </a:pPr>
            <a:r>
              <a:rPr lang="ja-JP" altLang="en-US" sz="2000" b="0" dirty="0">
                <a:solidFill>
                  <a:prstClr val="black"/>
                </a:solidFill>
                <a:latin typeface="Meiryo UI" panose="020B0604030504040204" pitchFamily="50" charset="-128"/>
                <a:ea typeface="Meiryo UI" panose="020B0604030504040204" pitchFamily="50" charset="-128"/>
              </a:rPr>
              <a:t>（著作権法第</a:t>
            </a:r>
            <a:r>
              <a:rPr lang="en-US" altLang="ja-JP" sz="2000" b="0" dirty="0">
                <a:solidFill>
                  <a:prstClr val="black"/>
                </a:solidFill>
                <a:latin typeface="Meiryo UI" panose="020B0604030504040204" pitchFamily="50" charset="-128"/>
                <a:ea typeface="Meiryo UI" panose="020B0604030504040204" pitchFamily="50" charset="-128"/>
              </a:rPr>
              <a:t>31</a:t>
            </a:r>
            <a:r>
              <a:rPr lang="ja-JP" altLang="en-US" sz="2000" b="0" dirty="0">
                <a:solidFill>
                  <a:prstClr val="black"/>
                </a:solidFill>
                <a:latin typeface="Meiryo UI" panose="020B0604030504040204" pitchFamily="50" charset="-128"/>
                <a:ea typeface="Meiryo UI" panose="020B0604030504040204" pitchFamily="50" charset="-128"/>
              </a:rPr>
              <a:t>条</a:t>
            </a:r>
            <a:r>
              <a:rPr lang="en-US" altLang="ja-JP" sz="2000" b="0" dirty="0">
                <a:solidFill>
                  <a:prstClr val="black"/>
                </a:solidFill>
                <a:latin typeface="Meiryo UI" panose="020B0604030504040204" pitchFamily="50" charset="-128"/>
                <a:ea typeface="Meiryo UI" panose="020B0604030504040204" pitchFamily="50" charset="-128"/>
              </a:rPr>
              <a:t>3</a:t>
            </a:r>
            <a:r>
              <a:rPr lang="ja-JP" altLang="en-US" sz="2000" b="0" dirty="0">
                <a:solidFill>
                  <a:prstClr val="black"/>
                </a:solidFill>
                <a:latin typeface="Meiryo UI" panose="020B0604030504040204" pitchFamily="50" charset="-128"/>
                <a:ea typeface="Meiryo UI" panose="020B0604030504040204" pitchFamily="50" charset="-128"/>
              </a:rPr>
              <a:t>項）</a:t>
            </a:r>
            <a:endParaRPr lang="en-US" altLang="ja-JP" sz="2000" b="0" dirty="0">
              <a:solidFill>
                <a:prstClr val="black"/>
              </a:solidFill>
              <a:latin typeface="Meiryo UI" panose="020B0604030504040204" pitchFamily="50" charset="-128"/>
              <a:ea typeface="Meiryo UI" panose="020B0604030504040204" pitchFamily="50" charset="-128"/>
            </a:endParaRPr>
          </a:p>
        </p:txBody>
      </p:sp>
      <p:sp>
        <p:nvSpPr>
          <p:cNvPr id="10" name="タイトル 1"/>
          <p:cNvSpPr txBox="1">
            <a:spLocks/>
          </p:cNvSpPr>
          <p:nvPr/>
        </p:nvSpPr>
        <p:spPr>
          <a:xfrm>
            <a:off x="4441688" y="3297610"/>
            <a:ext cx="1454629" cy="866585"/>
          </a:xfrm>
          <a:prstGeom prst="rect">
            <a:avLst/>
          </a:prstGeom>
          <a:solidFill>
            <a:schemeClr val="accent6">
              <a:lumMod val="40000"/>
              <a:lumOff val="60000"/>
            </a:schemeClr>
          </a:solidFill>
          <a:ln w="19050">
            <a:solidFill>
              <a:schemeClr val="tx1"/>
            </a:solid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著作権</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存続</a:t>
            </a:r>
          </a:p>
        </p:txBody>
      </p:sp>
      <p:sp>
        <p:nvSpPr>
          <p:cNvPr id="11" name="タイトル 1"/>
          <p:cNvSpPr txBox="1">
            <a:spLocks/>
          </p:cNvSpPr>
          <p:nvPr/>
        </p:nvSpPr>
        <p:spPr>
          <a:xfrm>
            <a:off x="8927021" y="1992966"/>
            <a:ext cx="1315799" cy="752431"/>
          </a:xfrm>
          <a:prstGeom prst="rect">
            <a:avLst/>
          </a:prstGeom>
          <a:ln/>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著作権</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消滅</a:t>
            </a:r>
          </a:p>
        </p:txBody>
      </p:sp>
      <p:sp>
        <p:nvSpPr>
          <p:cNvPr id="12" name="タイトル 1"/>
          <p:cNvSpPr txBox="1">
            <a:spLocks/>
          </p:cNvSpPr>
          <p:nvPr/>
        </p:nvSpPr>
        <p:spPr>
          <a:xfrm>
            <a:off x="1934604" y="3142769"/>
            <a:ext cx="1857140" cy="2211156"/>
          </a:xfrm>
          <a:prstGeom prst="rect">
            <a:avLst/>
          </a:prstGeom>
          <a:ln/>
        </p:spPr>
        <p:style>
          <a:lnRef idx="1">
            <a:schemeClr val="accent6"/>
          </a:lnRef>
          <a:fillRef idx="3">
            <a:schemeClr val="accent6"/>
          </a:fillRef>
          <a:effectRef idx="2">
            <a:schemeClr val="accent6"/>
          </a:effectRef>
          <a:fontRef idx="minor">
            <a:schemeClr val="lt1"/>
          </a:fontRef>
        </p:style>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国立国会</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図書館</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館内利用者</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ja-JP" altLang="en-US" sz="2400" b="0" dirty="0">
              <a:solidFill>
                <a:prstClr val="black"/>
              </a:solidFill>
              <a:latin typeface="Meiryo UI" panose="020B0604030504040204" pitchFamily="50" charset="-128"/>
              <a:ea typeface="Meiryo UI" panose="020B0604030504040204" pitchFamily="50" charset="-128"/>
            </a:endParaRPr>
          </a:p>
        </p:txBody>
      </p:sp>
      <p:sp>
        <p:nvSpPr>
          <p:cNvPr id="13" name="タイトル 1"/>
          <p:cNvSpPr txBox="1">
            <a:spLocks/>
          </p:cNvSpPr>
          <p:nvPr/>
        </p:nvSpPr>
        <p:spPr>
          <a:xfrm>
            <a:off x="7032104" y="4398801"/>
            <a:ext cx="1420720" cy="2230357"/>
          </a:xfrm>
          <a:prstGeom prst="rect">
            <a:avLst/>
          </a:prstGeom>
          <a:ln/>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インター</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ネット</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利用者</a:t>
            </a:r>
          </a:p>
        </p:txBody>
      </p:sp>
      <p:sp>
        <p:nvSpPr>
          <p:cNvPr id="14" name="タイトル 1"/>
          <p:cNvSpPr txBox="1">
            <a:spLocks/>
          </p:cNvSpPr>
          <p:nvPr/>
        </p:nvSpPr>
        <p:spPr>
          <a:xfrm>
            <a:off x="8927019" y="4210934"/>
            <a:ext cx="1519498" cy="1573819"/>
          </a:xfrm>
          <a:prstGeom prst="rect">
            <a:avLst/>
          </a:prstGeom>
          <a:ln/>
        </p:spPr>
        <p:style>
          <a:lnRef idx="1">
            <a:schemeClr val="accent4"/>
          </a:lnRef>
          <a:fillRef idx="3">
            <a:schemeClr val="accent4"/>
          </a:fillRef>
          <a:effectRef idx="2">
            <a:schemeClr val="accent4"/>
          </a:effectRef>
          <a:fontRef idx="minor">
            <a:schemeClr val="lt1"/>
          </a:fontRef>
        </p:style>
        <p:txBody>
          <a:bodyPr vert="horz" lIns="91440" tIns="45720" rIns="91440" bIns="45720" rtlCol="0">
            <a:noAutofit/>
          </a:bodyPr>
          <a:lstStyle>
            <a:defPPr>
              <a:defRPr lang="ja-JP"/>
            </a:defPPr>
            <a:lvl1pPr algn="ctr">
              <a:spcBef>
                <a:spcPct val="20000"/>
              </a:spcBef>
              <a:buFont typeface="Arial" pitchFamily="34" charset="0"/>
              <a:buNone/>
              <a:defRPr sz="3700"/>
            </a:lvl1pPr>
          </a:lstStyle>
          <a:p>
            <a:pPr>
              <a:spcBef>
                <a:spcPts val="0"/>
              </a:spcBef>
            </a:pPr>
            <a:r>
              <a:rPr lang="en-US" altLang="ja-JP" sz="2400" dirty="0" smtClean="0">
                <a:solidFill>
                  <a:prstClr val="black"/>
                </a:solidFill>
                <a:latin typeface="Meiryo UI" panose="020B0604030504040204" pitchFamily="50" charset="-128"/>
                <a:ea typeface="Meiryo UI" panose="020B0604030504040204" pitchFamily="50" charset="-128"/>
              </a:rPr>
              <a:t>NDL</a:t>
            </a:r>
            <a:r>
              <a:rPr lang="ja-JP" altLang="en-US" sz="2400" dirty="0" smtClean="0">
                <a:solidFill>
                  <a:prstClr val="black"/>
                </a:solidFill>
                <a:latin typeface="Meiryo UI" panose="020B0604030504040204" pitchFamily="50" charset="-128"/>
                <a:ea typeface="Meiryo UI" panose="020B0604030504040204" pitchFamily="50" charset="-128"/>
              </a:rPr>
              <a:t>デジタルコレクション等</a:t>
            </a:r>
            <a:endParaRPr lang="ja-JP" altLang="en-US" sz="2400" dirty="0">
              <a:solidFill>
                <a:prstClr val="black"/>
              </a:solidFill>
              <a:latin typeface="Meiryo UI" panose="020B0604030504040204" pitchFamily="50" charset="-128"/>
              <a:ea typeface="Meiryo UI" panose="020B0604030504040204" pitchFamily="50" charset="-128"/>
            </a:endParaRPr>
          </a:p>
        </p:txBody>
      </p:sp>
      <p:sp>
        <p:nvSpPr>
          <p:cNvPr id="101" name="タイトル 1"/>
          <p:cNvSpPr txBox="1">
            <a:spLocks/>
          </p:cNvSpPr>
          <p:nvPr/>
        </p:nvSpPr>
        <p:spPr>
          <a:xfrm>
            <a:off x="7954853" y="1111444"/>
            <a:ext cx="2287043" cy="792088"/>
          </a:xfrm>
          <a:prstGeom prst="rect">
            <a:avLst/>
          </a:prstGeom>
          <a:noFill/>
          <a:ln w="19050">
            <a:noFill/>
          </a:ln>
        </p:spPr>
        <p:txBody>
          <a:bodyPr vert="horz" lIns="91440" tIns="45720" rIns="91440" bIns="45720" rtlCol="0" anchor="ctr">
            <a:noAutofit/>
          </a:bodyPr>
          <a:lstStyle>
            <a:lvl1pPr algn="ctr">
              <a:spcBef>
                <a:spcPct val="20000"/>
              </a:spcBef>
              <a:buFont typeface="Arial" pitchFamily="34" charset="0"/>
              <a:buNone/>
              <a:defRPr sz="3600" b="1"/>
            </a:lvl1pPr>
          </a:lstStyle>
          <a:p>
            <a:pPr algn="r">
              <a:lnSpc>
                <a:spcPts val="2000"/>
              </a:lnSpc>
            </a:pPr>
            <a:r>
              <a:rPr lang="en-US" altLang="ja-JP" sz="2400" b="0" dirty="0">
                <a:solidFill>
                  <a:prstClr val="black"/>
                </a:solidFill>
                <a:latin typeface="Meiryo UI" panose="020B0604030504040204" pitchFamily="50" charset="-128"/>
                <a:ea typeface="Meiryo UI" panose="020B0604030504040204" pitchFamily="50" charset="-128"/>
              </a:rPr>
              <a:t>※</a:t>
            </a:r>
            <a:r>
              <a:rPr lang="ja-JP" altLang="en-US" sz="2400" b="0" u="sng" dirty="0">
                <a:solidFill>
                  <a:prstClr val="black"/>
                </a:solidFill>
                <a:latin typeface="Meiryo UI" panose="020B0604030504040204" pitchFamily="50" charset="-128"/>
                <a:ea typeface="Meiryo UI" panose="020B0604030504040204" pitchFamily="50" charset="-128"/>
              </a:rPr>
              <a:t>著作権関連</a:t>
            </a:r>
            <a:endParaRPr lang="en-US" altLang="ja-JP" sz="2400" b="0" u="sng" dirty="0">
              <a:solidFill>
                <a:prstClr val="black"/>
              </a:solidFill>
              <a:latin typeface="Meiryo UI" panose="020B0604030504040204" pitchFamily="50" charset="-128"/>
              <a:ea typeface="Meiryo UI" panose="020B0604030504040204" pitchFamily="50" charset="-128"/>
            </a:endParaRPr>
          </a:p>
          <a:p>
            <a:pPr algn="r">
              <a:lnSpc>
                <a:spcPts val="2000"/>
              </a:lnSpc>
            </a:pPr>
            <a:r>
              <a:rPr lang="ja-JP" altLang="en-US" sz="2400" b="0" u="sng" dirty="0">
                <a:solidFill>
                  <a:prstClr val="black"/>
                </a:solidFill>
                <a:latin typeface="Meiryo UI" panose="020B0604030504040204" pitchFamily="50" charset="-128"/>
                <a:ea typeface="Meiryo UI" panose="020B0604030504040204" pitchFamily="50" charset="-128"/>
              </a:rPr>
              <a:t>の慎重調査</a:t>
            </a:r>
          </a:p>
        </p:txBody>
      </p:sp>
      <p:sp>
        <p:nvSpPr>
          <p:cNvPr id="31" name="タイトル 1"/>
          <p:cNvSpPr txBox="1">
            <a:spLocks/>
          </p:cNvSpPr>
          <p:nvPr/>
        </p:nvSpPr>
        <p:spPr>
          <a:xfrm>
            <a:off x="4571082" y="4334883"/>
            <a:ext cx="1226509" cy="508559"/>
          </a:xfrm>
          <a:prstGeom prst="rect">
            <a:avLst/>
          </a:prstGeom>
          <a:solidFill>
            <a:schemeClr val="accent6">
              <a:lumMod val="40000"/>
              <a:lumOff val="60000"/>
            </a:schemeClr>
          </a:solidFill>
          <a:ln w="19050">
            <a:solidFill>
              <a:schemeClr val="tx1"/>
            </a:solid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絶版等</a:t>
            </a:r>
          </a:p>
        </p:txBody>
      </p:sp>
      <p:sp>
        <p:nvSpPr>
          <p:cNvPr id="39" name="タイトル 1"/>
          <p:cNvSpPr txBox="1">
            <a:spLocks/>
          </p:cNvSpPr>
          <p:nvPr/>
        </p:nvSpPr>
        <p:spPr>
          <a:xfrm>
            <a:off x="3995205" y="5149317"/>
            <a:ext cx="2748867" cy="1270870"/>
          </a:xfrm>
          <a:prstGeom prst="rect">
            <a:avLst/>
          </a:prstGeom>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Autofit/>
          </a:bodyPr>
          <a:lstStyle>
            <a:lvl1pPr algn="ctr">
              <a:spcBef>
                <a:spcPct val="20000"/>
              </a:spcBef>
              <a:buFont typeface="Arial" pitchFamily="34" charset="0"/>
              <a:buNone/>
              <a:defRPr sz="3600" b="1"/>
            </a:lvl1pPr>
          </a:lstStyle>
          <a:p>
            <a:pPr algn="l">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 公共・大学</a:t>
            </a:r>
            <a:endParaRPr lang="en-US" altLang="ja-JP" sz="2400" b="0" dirty="0">
              <a:solidFill>
                <a:prstClr val="black"/>
              </a:solidFill>
              <a:latin typeface="Meiryo UI" panose="020B0604030504040204" pitchFamily="50" charset="-128"/>
              <a:ea typeface="Meiryo UI" panose="020B0604030504040204" pitchFamily="50" charset="-128"/>
            </a:endParaRPr>
          </a:p>
          <a:p>
            <a:pPr algn="l">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　図書館等</a:t>
            </a:r>
            <a:endParaRPr lang="en-US" altLang="ja-JP" sz="2400" b="0" dirty="0">
              <a:solidFill>
                <a:prstClr val="black"/>
              </a:solidFill>
              <a:latin typeface="Meiryo UI" panose="020B0604030504040204" pitchFamily="50" charset="-128"/>
              <a:ea typeface="Meiryo UI" panose="020B0604030504040204" pitchFamily="50" charset="-128"/>
            </a:endParaRPr>
          </a:p>
          <a:p>
            <a:pPr algn="l">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館内利用者</a:t>
            </a:r>
          </a:p>
        </p:txBody>
      </p:sp>
      <p:sp>
        <p:nvSpPr>
          <p:cNvPr id="25" name="屈折矢印 24"/>
          <p:cNvSpPr/>
          <p:nvPr/>
        </p:nvSpPr>
        <p:spPr>
          <a:xfrm flipH="1" flipV="1">
            <a:off x="2711622" y="2546531"/>
            <a:ext cx="1351938" cy="596239"/>
          </a:xfrm>
          <a:prstGeom prst="bentUpArrow">
            <a:avLst>
              <a:gd name="adj1" fmla="val 25000"/>
              <a:gd name="adj2" fmla="val 25000"/>
              <a:gd name="adj3" fmla="val 14183"/>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pic>
        <p:nvPicPr>
          <p:cNvPr id="57" name="Picture 7" descr="C:\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8513" y="4270406"/>
            <a:ext cx="989323" cy="100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下矢印 48"/>
          <p:cNvSpPr/>
          <p:nvPr/>
        </p:nvSpPr>
        <p:spPr>
          <a:xfrm>
            <a:off x="5588883" y="1714369"/>
            <a:ext cx="907565" cy="379077"/>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pic>
        <p:nvPicPr>
          <p:cNvPr id="60" name="Picture 7" descr="C:\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2778" y="4589163"/>
            <a:ext cx="959373" cy="97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7" descr="C:\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4079" y="5289101"/>
            <a:ext cx="971032" cy="99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フローチャート: 処理 50"/>
          <p:cNvSpPr/>
          <p:nvPr/>
        </p:nvSpPr>
        <p:spPr>
          <a:xfrm>
            <a:off x="8112224" y="2312549"/>
            <a:ext cx="814797" cy="113263"/>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52" name="下矢印 51"/>
          <p:cNvSpPr/>
          <p:nvPr/>
        </p:nvSpPr>
        <p:spPr>
          <a:xfrm flipH="1">
            <a:off x="9771532" y="2745396"/>
            <a:ext cx="281785" cy="146553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53" name="左矢印 52"/>
          <p:cNvSpPr/>
          <p:nvPr/>
        </p:nvSpPr>
        <p:spPr>
          <a:xfrm>
            <a:off x="8439616" y="4852723"/>
            <a:ext cx="474195" cy="495651"/>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54" name="フローチャート: 処理 53"/>
          <p:cNvSpPr/>
          <p:nvPr/>
        </p:nvSpPr>
        <p:spPr>
          <a:xfrm>
            <a:off x="5896317" y="3479821"/>
            <a:ext cx="2474719" cy="45719"/>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8" name="タイトル 1"/>
          <p:cNvSpPr txBox="1">
            <a:spLocks/>
          </p:cNvSpPr>
          <p:nvPr/>
        </p:nvSpPr>
        <p:spPr>
          <a:xfrm>
            <a:off x="6061972" y="3299264"/>
            <a:ext cx="2180530" cy="406830"/>
          </a:xfrm>
          <a:prstGeom prst="rect">
            <a:avLst/>
          </a:prstGeom>
          <a:solidFill>
            <a:schemeClr val="bg1"/>
          </a:solidFill>
          <a:ln w="19050">
            <a:solidFill>
              <a:schemeClr val="tx1"/>
            </a:solid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000" b="0" dirty="0">
                <a:solidFill>
                  <a:prstClr val="black"/>
                </a:solidFill>
                <a:latin typeface="Meiryo UI" panose="020B0604030504040204" pitchFamily="50" charset="-128"/>
                <a:ea typeface="Meiryo UI" panose="020B0604030504040204" pitchFamily="50" charset="-128"/>
              </a:rPr>
              <a:t>権利者・詳細不明</a:t>
            </a:r>
          </a:p>
        </p:txBody>
      </p:sp>
      <p:sp>
        <p:nvSpPr>
          <p:cNvPr id="55" name="フローチャート: 処理 54"/>
          <p:cNvSpPr/>
          <p:nvPr/>
        </p:nvSpPr>
        <p:spPr>
          <a:xfrm flipV="1">
            <a:off x="5896318" y="3937561"/>
            <a:ext cx="440055" cy="45719"/>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70" name="下矢印 69"/>
          <p:cNvSpPr/>
          <p:nvPr/>
        </p:nvSpPr>
        <p:spPr>
          <a:xfrm flipH="1">
            <a:off x="9387061" y="3724067"/>
            <a:ext cx="140893" cy="42698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56" name="屈折矢印 55"/>
          <p:cNvSpPr/>
          <p:nvPr/>
        </p:nvSpPr>
        <p:spPr>
          <a:xfrm flipV="1">
            <a:off x="7864348" y="3956784"/>
            <a:ext cx="1327996" cy="254149"/>
          </a:xfrm>
          <a:prstGeom prst="ben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7" name="タイトル 1"/>
          <p:cNvSpPr txBox="1">
            <a:spLocks/>
          </p:cNvSpPr>
          <p:nvPr/>
        </p:nvSpPr>
        <p:spPr>
          <a:xfrm>
            <a:off x="6320577" y="3819395"/>
            <a:ext cx="1543770" cy="391540"/>
          </a:xfrm>
          <a:prstGeom prst="rect">
            <a:avLst/>
          </a:prstGeom>
          <a:noFill/>
          <a:ln w="19050">
            <a:solidFill>
              <a:schemeClr val="tx1"/>
            </a:solid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000" b="0" dirty="0">
                <a:solidFill>
                  <a:prstClr val="black"/>
                </a:solidFill>
                <a:latin typeface="Meiryo UI" panose="020B0604030504040204" pitchFamily="50" charset="-128"/>
                <a:ea typeface="Meiryo UI" panose="020B0604030504040204" pitchFamily="50" charset="-128"/>
              </a:rPr>
              <a:t>権利者許諾</a:t>
            </a:r>
          </a:p>
        </p:txBody>
      </p:sp>
      <p:sp>
        <p:nvSpPr>
          <p:cNvPr id="74" name="タイトル 1"/>
          <p:cNvSpPr txBox="1">
            <a:spLocks/>
          </p:cNvSpPr>
          <p:nvPr/>
        </p:nvSpPr>
        <p:spPr>
          <a:xfrm>
            <a:off x="1770061" y="1098694"/>
            <a:ext cx="2722894" cy="1213855"/>
          </a:xfrm>
          <a:prstGeom prst="rect">
            <a:avLst/>
          </a:prstGeom>
          <a:noFill/>
          <a:ln w="19050">
            <a:no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400"/>
              </a:lnSpc>
            </a:pPr>
            <a:r>
              <a:rPr lang="ja-JP" altLang="en-US" sz="2000" b="0" dirty="0">
                <a:solidFill>
                  <a:prstClr val="black"/>
                </a:solidFill>
                <a:latin typeface="Meiryo UI" panose="020B0604030504040204" pitchFamily="50" charset="-128"/>
                <a:ea typeface="Meiryo UI" panose="020B0604030504040204" pitchFamily="50" charset="-128"/>
              </a:rPr>
              <a:t>国立国会図書館は所蔵資料をデジタル化できる</a:t>
            </a:r>
            <a:endParaRPr lang="en-US" altLang="ja-JP" sz="2000" b="0" dirty="0">
              <a:solidFill>
                <a:prstClr val="black"/>
              </a:solidFill>
              <a:latin typeface="Meiryo UI" panose="020B0604030504040204" pitchFamily="50" charset="-128"/>
              <a:ea typeface="Meiryo UI" panose="020B0604030504040204" pitchFamily="50" charset="-128"/>
            </a:endParaRPr>
          </a:p>
          <a:p>
            <a:pPr>
              <a:lnSpc>
                <a:spcPts val="1600"/>
              </a:lnSpc>
            </a:pPr>
            <a:r>
              <a:rPr lang="ja-JP" altLang="en-US" sz="2000" b="0" dirty="0">
                <a:solidFill>
                  <a:prstClr val="black"/>
                </a:solidFill>
                <a:latin typeface="Meiryo UI" panose="020B0604030504040204" pitchFamily="50" charset="-128"/>
                <a:ea typeface="Meiryo UI" panose="020B0604030504040204" pitchFamily="50" charset="-128"/>
              </a:rPr>
              <a:t>（著作権法</a:t>
            </a:r>
            <a:endParaRPr lang="en-US" altLang="ja-JP" sz="2000" b="0" dirty="0">
              <a:solidFill>
                <a:prstClr val="black"/>
              </a:solidFill>
              <a:latin typeface="Meiryo UI" panose="020B0604030504040204" pitchFamily="50" charset="-128"/>
              <a:ea typeface="Meiryo UI" panose="020B0604030504040204" pitchFamily="50" charset="-128"/>
            </a:endParaRPr>
          </a:p>
          <a:p>
            <a:pPr>
              <a:lnSpc>
                <a:spcPts val="1600"/>
              </a:lnSpc>
            </a:pPr>
            <a:r>
              <a:rPr lang="ja-JP" altLang="en-US" sz="2000" b="0" dirty="0">
                <a:solidFill>
                  <a:prstClr val="black"/>
                </a:solidFill>
                <a:latin typeface="Meiryo UI" panose="020B0604030504040204" pitchFamily="50" charset="-128"/>
                <a:ea typeface="Meiryo UI" panose="020B0604030504040204" pitchFamily="50" charset="-128"/>
              </a:rPr>
              <a:t>第</a:t>
            </a:r>
            <a:r>
              <a:rPr lang="en-US" altLang="ja-JP" sz="2000" b="0" dirty="0">
                <a:solidFill>
                  <a:prstClr val="black"/>
                </a:solidFill>
                <a:latin typeface="Meiryo UI" panose="020B0604030504040204" pitchFamily="50" charset="-128"/>
                <a:ea typeface="Meiryo UI" panose="020B0604030504040204" pitchFamily="50" charset="-128"/>
              </a:rPr>
              <a:t>31</a:t>
            </a:r>
            <a:r>
              <a:rPr lang="ja-JP" altLang="en-US" sz="2000" b="0" dirty="0">
                <a:solidFill>
                  <a:prstClr val="black"/>
                </a:solidFill>
                <a:latin typeface="Meiryo UI" panose="020B0604030504040204" pitchFamily="50" charset="-128"/>
                <a:ea typeface="Meiryo UI" panose="020B0604030504040204" pitchFamily="50" charset="-128"/>
              </a:rPr>
              <a:t>条</a:t>
            </a:r>
            <a:r>
              <a:rPr lang="en-US" altLang="ja-JP" sz="2000" b="0" dirty="0">
                <a:solidFill>
                  <a:prstClr val="black"/>
                </a:solidFill>
                <a:latin typeface="Meiryo UI" panose="020B0604030504040204" pitchFamily="50" charset="-128"/>
                <a:ea typeface="Meiryo UI" panose="020B0604030504040204" pitchFamily="50" charset="-128"/>
              </a:rPr>
              <a:t>2</a:t>
            </a:r>
            <a:r>
              <a:rPr lang="ja-JP" altLang="en-US" sz="2000" b="0" dirty="0">
                <a:solidFill>
                  <a:prstClr val="black"/>
                </a:solidFill>
                <a:latin typeface="Meiryo UI" panose="020B0604030504040204" pitchFamily="50" charset="-128"/>
                <a:ea typeface="Meiryo UI" panose="020B0604030504040204" pitchFamily="50" charset="-128"/>
              </a:rPr>
              <a:t>項）</a:t>
            </a:r>
            <a:endParaRPr lang="en-US" altLang="ja-JP" sz="2000" b="0" dirty="0">
              <a:solidFill>
                <a:prstClr val="black"/>
              </a:solidFill>
              <a:latin typeface="Meiryo UI" panose="020B0604030504040204" pitchFamily="50" charset="-128"/>
              <a:ea typeface="Meiryo UI" panose="020B0604030504040204" pitchFamily="50" charset="-128"/>
            </a:endParaRPr>
          </a:p>
        </p:txBody>
      </p:sp>
      <p:sp>
        <p:nvSpPr>
          <p:cNvPr id="16" name="タイトル 1"/>
          <p:cNvSpPr txBox="1">
            <a:spLocks/>
          </p:cNvSpPr>
          <p:nvPr/>
        </p:nvSpPr>
        <p:spPr>
          <a:xfrm>
            <a:off x="4063561" y="2093446"/>
            <a:ext cx="4048663" cy="990821"/>
          </a:xfrm>
          <a:prstGeom prst="rect">
            <a:avLst/>
          </a:prstGeom>
          <a:ln/>
        </p:spPr>
        <p:style>
          <a:lnRef idx="1">
            <a:schemeClr val="accent6"/>
          </a:lnRef>
          <a:fillRef idx="3">
            <a:schemeClr val="accent6"/>
          </a:fillRef>
          <a:effectRef idx="2">
            <a:schemeClr val="accent6"/>
          </a:effectRef>
          <a:fontRef idx="minor">
            <a:schemeClr val="lt1"/>
          </a:fontRef>
        </p:style>
        <p:txBody>
          <a:bodyPr vert="horz" lIns="91440" tIns="45720" rIns="91440" bIns="45720" rtlCol="0">
            <a:noAutofit/>
          </a:bodyPr>
          <a:lstStyle>
            <a:defPPr>
              <a:defRPr lang="ja-JP"/>
            </a:defPPr>
            <a:lvl1pPr algn="ctr">
              <a:lnSpc>
                <a:spcPts val="2400"/>
              </a:lnSpc>
              <a:spcBef>
                <a:spcPct val="20000"/>
              </a:spcBef>
              <a:buFont typeface="Arial" pitchFamily="34" charset="0"/>
              <a:buNone/>
              <a:defRPr sz="2400" b="1"/>
            </a:lvl1pPr>
          </a:lstStyle>
          <a:p>
            <a:pPr>
              <a:lnSpc>
                <a:spcPts val="3600"/>
              </a:lnSpc>
              <a:spcBef>
                <a:spcPts val="1200"/>
              </a:spcBef>
            </a:pPr>
            <a:r>
              <a:rPr lang="ja-JP" altLang="en-US" sz="2800" b="0" dirty="0">
                <a:solidFill>
                  <a:prstClr val="black"/>
                </a:solidFill>
                <a:latin typeface="Meiryo UI" panose="020B0604030504040204" pitchFamily="50" charset="-128"/>
                <a:ea typeface="Meiryo UI" panose="020B0604030504040204" pitchFamily="50" charset="-128"/>
              </a:rPr>
              <a:t>国立国会図書館</a:t>
            </a:r>
            <a:endParaRPr lang="en-US" altLang="ja-JP" sz="2800" b="0" dirty="0">
              <a:solidFill>
                <a:prstClr val="black"/>
              </a:solidFill>
              <a:latin typeface="Meiryo UI" panose="020B0604030504040204" pitchFamily="50" charset="-128"/>
              <a:ea typeface="Meiryo UI" panose="020B0604030504040204" pitchFamily="50" charset="-128"/>
            </a:endParaRPr>
          </a:p>
          <a:p>
            <a:r>
              <a:rPr lang="ja-JP" altLang="en-US" sz="2800" b="0" dirty="0" smtClean="0">
                <a:solidFill>
                  <a:prstClr val="black"/>
                </a:solidFill>
                <a:latin typeface="Meiryo UI" panose="020B0604030504040204" pitchFamily="50" charset="-128"/>
                <a:ea typeface="Meiryo UI" panose="020B0604030504040204" pitchFamily="50" charset="-128"/>
              </a:rPr>
              <a:t>デジタルアーカイブ</a:t>
            </a:r>
            <a:endParaRPr lang="en-US" altLang="ja-JP" sz="2800" b="0" dirty="0">
              <a:solidFill>
                <a:prstClr val="black"/>
              </a:solidFill>
              <a:latin typeface="Meiryo UI" panose="020B0604030504040204" pitchFamily="50" charset="-128"/>
              <a:ea typeface="Meiryo UI" panose="020B0604030504040204" pitchFamily="50" charset="-128"/>
            </a:endParaRPr>
          </a:p>
        </p:txBody>
      </p:sp>
      <p:sp>
        <p:nvSpPr>
          <p:cNvPr id="19" name="タイトル 1"/>
          <p:cNvSpPr txBox="1">
            <a:spLocks/>
          </p:cNvSpPr>
          <p:nvPr/>
        </p:nvSpPr>
        <p:spPr>
          <a:xfrm>
            <a:off x="8385512" y="3009123"/>
            <a:ext cx="1297300" cy="785731"/>
          </a:xfrm>
          <a:prstGeom prst="rect">
            <a:avLst/>
          </a:prstGeom>
          <a:solidFill>
            <a:schemeClr val="bg1"/>
          </a:solidFill>
          <a:ln w="19050">
            <a:solidFill>
              <a:schemeClr val="tx1"/>
            </a:solid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000" b="0" dirty="0">
                <a:solidFill>
                  <a:prstClr val="black"/>
                </a:solidFill>
                <a:latin typeface="Meiryo UI" panose="020B0604030504040204" pitchFamily="50" charset="-128"/>
                <a:ea typeface="Meiryo UI" panose="020B0604030504040204" pitchFamily="50" charset="-128"/>
              </a:rPr>
              <a:t>文化庁</a:t>
            </a:r>
            <a:endParaRPr lang="en-US" altLang="ja-JP" sz="20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000" b="0" dirty="0">
                <a:solidFill>
                  <a:prstClr val="black"/>
                </a:solidFill>
                <a:latin typeface="Meiryo UI" panose="020B0604030504040204" pitchFamily="50" charset="-128"/>
                <a:ea typeface="Meiryo UI" panose="020B0604030504040204" pitchFamily="50" charset="-128"/>
              </a:rPr>
              <a:t>長官裁定</a:t>
            </a:r>
          </a:p>
        </p:txBody>
      </p:sp>
      <p:sp>
        <p:nvSpPr>
          <p:cNvPr id="58" name="テキスト ボックス 57"/>
          <p:cNvSpPr txBox="1"/>
          <p:nvPr/>
        </p:nvSpPr>
        <p:spPr>
          <a:xfrm>
            <a:off x="1697434" y="2101459"/>
            <a:ext cx="1359449" cy="1041311"/>
          </a:xfrm>
          <a:prstGeom prst="rect">
            <a:avLst/>
          </a:prstGeom>
          <a:noFill/>
        </p:spPr>
        <p:txBody>
          <a:bodyPr wrap="square" rtlCol="0">
            <a:spAutoFit/>
          </a:bodyPr>
          <a:lstStyle/>
          <a:p>
            <a:pPr>
              <a:lnSpc>
                <a:spcPts val="2800"/>
              </a:lnSpc>
            </a:pPr>
            <a:r>
              <a:rPr lang="ja-JP" altLang="en-US" sz="2000" dirty="0">
                <a:solidFill>
                  <a:prstClr val="black"/>
                </a:solidFill>
                <a:latin typeface="Meiryo UI" panose="020B0604030504040204" pitchFamily="50" charset="-128"/>
                <a:ea typeface="Meiryo UI" panose="020B0604030504040204" pitchFamily="50" charset="-128"/>
              </a:rPr>
              <a:t>全</a:t>
            </a:r>
            <a:endParaRPr lang="en-US" altLang="ja-JP" sz="2000" dirty="0">
              <a:solidFill>
                <a:prstClr val="black"/>
              </a:solidFill>
              <a:latin typeface="Meiryo UI" panose="020B0604030504040204" pitchFamily="50" charset="-128"/>
              <a:ea typeface="Meiryo UI" panose="020B0604030504040204" pitchFamily="50" charset="-128"/>
            </a:endParaRPr>
          </a:p>
          <a:p>
            <a:pPr>
              <a:lnSpc>
                <a:spcPts val="2800"/>
              </a:lnSpc>
            </a:pPr>
            <a:r>
              <a:rPr lang="en-US" altLang="ja-JP" sz="2800" dirty="0">
                <a:solidFill>
                  <a:prstClr val="black"/>
                </a:solidFill>
                <a:latin typeface="Meiryo UI" panose="020B0604030504040204" pitchFamily="50" charset="-128"/>
                <a:ea typeface="Meiryo UI" panose="020B0604030504040204" pitchFamily="50" charset="-128"/>
              </a:rPr>
              <a:t>246.5</a:t>
            </a:r>
          </a:p>
          <a:p>
            <a:pPr algn="ctr">
              <a:lnSpc>
                <a:spcPts val="1800"/>
              </a:lnSpc>
            </a:pPr>
            <a:r>
              <a:rPr lang="ja-JP" altLang="en-US" sz="1400" dirty="0">
                <a:solidFill>
                  <a:prstClr val="black"/>
                </a:solidFill>
                <a:latin typeface="Meiryo UI" panose="020B0604030504040204" pitchFamily="50" charset="-128"/>
                <a:ea typeface="Meiryo UI" panose="020B0604030504040204" pitchFamily="50" charset="-128"/>
              </a:rPr>
              <a:t>万点</a:t>
            </a:r>
          </a:p>
        </p:txBody>
      </p:sp>
      <p:sp>
        <p:nvSpPr>
          <p:cNvPr id="77" name="テキスト ボックス 76"/>
          <p:cNvSpPr txBox="1"/>
          <p:nvPr/>
        </p:nvSpPr>
        <p:spPr>
          <a:xfrm>
            <a:off x="5768754" y="4726755"/>
            <a:ext cx="1286822" cy="456407"/>
          </a:xfrm>
          <a:prstGeom prst="rect">
            <a:avLst/>
          </a:prstGeom>
          <a:noFill/>
        </p:spPr>
        <p:txBody>
          <a:bodyPr wrap="square" rtlCol="0">
            <a:spAutoFit/>
          </a:bodyPr>
          <a:lstStyle/>
          <a:p>
            <a:pPr>
              <a:lnSpc>
                <a:spcPts val="2800"/>
              </a:lnSpc>
            </a:pPr>
            <a:r>
              <a:rPr lang="en-US" altLang="ja-JP" sz="2800" dirty="0">
                <a:solidFill>
                  <a:prstClr val="black"/>
                </a:solidFill>
                <a:latin typeface="Meiryo UI" panose="020B0604030504040204" pitchFamily="50" charset="-128"/>
                <a:ea typeface="Meiryo UI" panose="020B0604030504040204" pitchFamily="50" charset="-128"/>
              </a:rPr>
              <a:t>131</a:t>
            </a:r>
            <a:r>
              <a:rPr lang="ja-JP" altLang="en-US" sz="1400" dirty="0">
                <a:solidFill>
                  <a:prstClr val="black"/>
                </a:solidFill>
                <a:latin typeface="Meiryo UI" panose="020B0604030504040204" pitchFamily="50" charset="-128"/>
                <a:ea typeface="Meiryo UI" panose="020B0604030504040204" pitchFamily="50" charset="-128"/>
              </a:rPr>
              <a:t>万点</a:t>
            </a:r>
          </a:p>
        </p:txBody>
      </p:sp>
      <p:sp>
        <p:nvSpPr>
          <p:cNvPr id="78" name="テキスト ボックス 77"/>
          <p:cNvSpPr txBox="1"/>
          <p:nvPr/>
        </p:nvSpPr>
        <p:spPr>
          <a:xfrm>
            <a:off x="8372248" y="6342479"/>
            <a:ext cx="1083124" cy="456407"/>
          </a:xfrm>
          <a:prstGeom prst="rect">
            <a:avLst/>
          </a:prstGeom>
          <a:noFill/>
        </p:spPr>
        <p:txBody>
          <a:bodyPr wrap="square" rtlCol="0">
            <a:spAutoFit/>
          </a:bodyPr>
          <a:lstStyle/>
          <a:p>
            <a:pPr algn="r">
              <a:lnSpc>
                <a:spcPts val="2800"/>
              </a:lnSpc>
            </a:pPr>
            <a:r>
              <a:rPr lang="en-US" altLang="ja-JP" sz="2800" dirty="0">
                <a:solidFill>
                  <a:prstClr val="black"/>
                </a:solidFill>
                <a:latin typeface="Meiryo UI" panose="020B0604030504040204" pitchFamily="50" charset="-128"/>
                <a:ea typeface="Meiryo UI" panose="020B0604030504040204" pitchFamily="50" charset="-128"/>
              </a:rPr>
              <a:t>48</a:t>
            </a:r>
            <a:r>
              <a:rPr lang="ja-JP" altLang="en-US" sz="1400" dirty="0">
                <a:solidFill>
                  <a:prstClr val="black"/>
                </a:solidFill>
                <a:latin typeface="Meiryo UI" panose="020B0604030504040204" pitchFamily="50" charset="-128"/>
                <a:ea typeface="Meiryo UI" panose="020B0604030504040204" pitchFamily="50" charset="-128"/>
              </a:rPr>
              <a:t>万点</a:t>
            </a:r>
          </a:p>
        </p:txBody>
      </p:sp>
      <p:sp>
        <p:nvSpPr>
          <p:cNvPr id="79" name="テキスト ボックス 22"/>
          <p:cNvSpPr txBox="1">
            <a:spLocks noChangeArrowheads="1"/>
          </p:cNvSpPr>
          <p:nvPr/>
        </p:nvSpPr>
        <p:spPr bwMode="auto">
          <a:xfrm>
            <a:off x="1935505" y="5348373"/>
            <a:ext cx="20371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fontAlgn="base" hangingPunct="1">
              <a:spcBef>
                <a:spcPct val="0"/>
              </a:spcBef>
              <a:spcAft>
                <a:spcPct val="0"/>
              </a:spcAft>
            </a:pPr>
            <a:r>
              <a:rPr lang="ja-JP" altLang="en-US" sz="1600" dirty="0">
                <a:solidFill>
                  <a:srgbClr val="FF0000"/>
                </a:solidFill>
                <a:latin typeface="Meiryo UI" panose="020B0604030504040204" pitchFamily="50" charset="-128"/>
                <a:ea typeface="Meiryo UI" panose="020B0604030504040204" pitchFamily="50" charset="-128"/>
              </a:rPr>
              <a:t>アクセス月</a:t>
            </a:r>
            <a:r>
              <a:rPr lang="en-US" altLang="ja-JP" sz="1600" dirty="0">
                <a:solidFill>
                  <a:srgbClr val="FF0000"/>
                </a:solidFill>
                <a:latin typeface="Meiryo UI" panose="020B0604030504040204" pitchFamily="50" charset="-128"/>
                <a:ea typeface="Meiryo UI" panose="020B0604030504040204" pitchFamily="50" charset="-128"/>
              </a:rPr>
              <a:t>19</a:t>
            </a:r>
            <a:r>
              <a:rPr lang="ja-JP" altLang="en-US" sz="1400" dirty="0">
                <a:solidFill>
                  <a:srgbClr val="FF0000"/>
                </a:solidFill>
                <a:latin typeface="Meiryo UI" panose="020B0604030504040204" pitchFamily="50" charset="-128"/>
                <a:ea typeface="Meiryo UI" panose="020B0604030504040204" pitchFamily="50" charset="-128"/>
              </a:rPr>
              <a:t>万件</a:t>
            </a:r>
            <a:endParaRPr lang="ja-JP" altLang="en-US" sz="1600" dirty="0">
              <a:solidFill>
                <a:srgbClr val="FF0000"/>
              </a:solidFill>
              <a:latin typeface="Meiryo UI" panose="020B0604030504040204" pitchFamily="50" charset="-128"/>
              <a:ea typeface="Meiryo UI" panose="020B0604030504040204" pitchFamily="50" charset="-128"/>
            </a:endParaRPr>
          </a:p>
        </p:txBody>
      </p:sp>
      <p:sp>
        <p:nvSpPr>
          <p:cNvPr id="81" name="正方形/長方形 80"/>
          <p:cNvSpPr/>
          <p:nvPr/>
        </p:nvSpPr>
        <p:spPr>
          <a:xfrm>
            <a:off x="8478652" y="5846350"/>
            <a:ext cx="1159292" cy="584775"/>
          </a:xfrm>
          <a:prstGeom prst="rect">
            <a:avLst/>
          </a:prstGeom>
        </p:spPr>
        <p:txBody>
          <a:bodyPr wrap="none">
            <a:spAutoFit/>
          </a:bodyPr>
          <a:lstStyle/>
          <a:p>
            <a:pPr fontAlgn="base">
              <a:spcBef>
                <a:spcPct val="0"/>
              </a:spcBef>
              <a:spcAft>
                <a:spcPct val="0"/>
              </a:spcAft>
            </a:pPr>
            <a:r>
              <a:rPr lang="ja-JP" altLang="en-US" sz="1600" dirty="0">
                <a:solidFill>
                  <a:srgbClr val="F79646">
                    <a:lumMod val="50000"/>
                  </a:srgbClr>
                </a:solidFill>
                <a:latin typeface="Meiryo UI" panose="020B0604030504040204" pitchFamily="50" charset="-128"/>
                <a:ea typeface="Meiryo UI" panose="020B0604030504040204" pitchFamily="50" charset="-128"/>
              </a:rPr>
              <a:t>アクセス</a:t>
            </a:r>
            <a:endParaRPr lang="en-US" altLang="ja-JP" sz="1600" dirty="0">
              <a:solidFill>
                <a:srgbClr val="F79646">
                  <a:lumMod val="50000"/>
                </a:srgbClr>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1600" dirty="0">
                <a:solidFill>
                  <a:srgbClr val="F79646">
                    <a:lumMod val="50000"/>
                  </a:srgbClr>
                </a:solidFill>
                <a:latin typeface="Meiryo UI" panose="020B0604030504040204" pitchFamily="50" charset="-128"/>
                <a:ea typeface="Meiryo UI" panose="020B0604030504040204" pitchFamily="50" charset="-128"/>
              </a:rPr>
              <a:t>月</a:t>
            </a:r>
            <a:r>
              <a:rPr lang="en-US" altLang="ja-JP" sz="1600" dirty="0">
                <a:solidFill>
                  <a:srgbClr val="F79646">
                    <a:lumMod val="50000"/>
                  </a:srgbClr>
                </a:solidFill>
                <a:latin typeface="Meiryo UI" panose="020B0604030504040204" pitchFamily="50" charset="-128"/>
                <a:ea typeface="Meiryo UI" panose="020B0604030504040204" pitchFamily="50" charset="-128"/>
              </a:rPr>
              <a:t>490</a:t>
            </a:r>
            <a:r>
              <a:rPr lang="ja-JP" altLang="en-US" sz="1600" dirty="0">
                <a:solidFill>
                  <a:srgbClr val="F79646">
                    <a:lumMod val="50000"/>
                  </a:srgbClr>
                </a:solidFill>
                <a:latin typeface="Meiryo UI" panose="020B0604030504040204" pitchFamily="50" charset="-128"/>
                <a:ea typeface="Meiryo UI" panose="020B0604030504040204" pitchFamily="50" charset="-128"/>
              </a:rPr>
              <a:t>万</a:t>
            </a:r>
            <a:r>
              <a:rPr lang="ja-JP" altLang="en-US" sz="1400" dirty="0">
                <a:solidFill>
                  <a:srgbClr val="F79646">
                    <a:lumMod val="50000"/>
                  </a:srgbClr>
                </a:solidFill>
                <a:latin typeface="Meiryo UI" panose="020B0604030504040204" pitchFamily="50" charset="-128"/>
                <a:ea typeface="Meiryo UI" panose="020B0604030504040204" pitchFamily="50" charset="-128"/>
              </a:rPr>
              <a:t>件</a:t>
            </a:r>
          </a:p>
        </p:txBody>
      </p:sp>
      <p:sp>
        <p:nvSpPr>
          <p:cNvPr id="82" name="正方形/長方形 81"/>
          <p:cNvSpPr/>
          <p:nvPr/>
        </p:nvSpPr>
        <p:spPr>
          <a:xfrm>
            <a:off x="4340885" y="6370239"/>
            <a:ext cx="2549491" cy="338554"/>
          </a:xfrm>
          <a:prstGeom prst="rect">
            <a:avLst/>
          </a:prstGeom>
        </p:spPr>
        <p:txBody>
          <a:bodyPr wrap="square">
            <a:spAutoFit/>
          </a:bodyPr>
          <a:lstStyle/>
          <a:p>
            <a:pPr algn="r" fontAlgn="base">
              <a:spcBef>
                <a:spcPct val="0"/>
              </a:spcBef>
              <a:spcAft>
                <a:spcPct val="0"/>
              </a:spcAft>
            </a:pPr>
            <a:r>
              <a:rPr lang="ja-JP" altLang="en-US" sz="1600" dirty="0">
                <a:solidFill>
                  <a:srgbClr val="F79646">
                    <a:lumMod val="50000"/>
                  </a:srgbClr>
                </a:solidFill>
                <a:latin typeface="Meiryo UI" panose="020B0604030504040204" pitchFamily="50" charset="-128"/>
                <a:ea typeface="Meiryo UI" panose="020B0604030504040204" pitchFamily="50" charset="-128"/>
              </a:rPr>
              <a:t>アクセス月９千件</a:t>
            </a:r>
          </a:p>
        </p:txBody>
      </p:sp>
      <p:sp>
        <p:nvSpPr>
          <p:cNvPr id="3" name="スライド番号プレースホルダー 2"/>
          <p:cNvSpPr>
            <a:spLocks noGrp="1"/>
          </p:cNvSpPr>
          <p:nvPr>
            <p:ph type="sldNum" sz="quarter" idx="12"/>
          </p:nvPr>
        </p:nvSpPr>
        <p:spPr/>
        <p:txBody>
          <a:bodyPr/>
          <a:lstStyle/>
          <a:p>
            <a:fld id="{AE81233C-BF56-4BFB-98E8-8EF39C2E5007}" type="slidenum">
              <a:rPr lang="ja-JP" altLang="en-US" smtClean="0">
                <a:solidFill>
                  <a:prstClr val="black"/>
                </a:solidFill>
              </a:rPr>
              <a:pPr/>
              <a:t>12</a:t>
            </a:fld>
            <a:endParaRPr lang="ja-JP" altLang="en-US" dirty="0">
              <a:solidFill>
                <a:prstClr val="black"/>
              </a:solidFill>
            </a:endParaRPr>
          </a:p>
        </p:txBody>
      </p:sp>
      <p:sp>
        <p:nvSpPr>
          <p:cNvPr id="38" name="円/楕円 37"/>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93837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1022891"/>
          </a:xfrm>
        </p:spPr>
        <p:txBody>
          <a:bodyPr>
            <a:noAutofit/>
          </a:bodyPr>
          <a:lstStyle/>
          <a:p>
            <a:r>
              <a:rPr lang="ja-JP" altLang="en-US" sz="4000" dirty="0"/>
              <a:t>デジタル化及びデジタル資料の収集の歩み</a:t>
            </a:r>
          </a:p>
        </p:txBody>
      </p:sp>
      <p:sp>
        <p:nvSpPr>
          <p:cNvPr id="6" name="スライド番号プレースホルダ 5"/>
          <p:cNvSpPr>
            <a:spLocks noGrp="1"/>
          </p:cNvSpPr>
          <p:nvPr>
            <p:ph type="sldNum" sz="quarter" idx="12"/>
          </p:nvPr>
        </p:nvSpPr>
        <p:spPr>
          <a:xfrm>
            <a:off x="8077200" y="6212341"/>
            <a:ext cx="2133600" cy="365125"/>
          </a:xfrm>
        </p:spPr>
        <p:txBody>
          <a:bodyPr/>
          <a:lstStyle/>
          <a:p>
            <a:pPr>
              <a:defRPr/>
            </a:pPr>
            <a:fld id="{060569D6-CD72-4C99-9F01-C1F900A77C0F}" type="slidenum">
              <a:rPr lang="en-US" altLang="ja-JP" smtClean="0">
                <a:latin typeface="HG丸ｺﾞｼｯｸM-PRO" pitchFamily="50" charset="-128"/>
                <a:ea typeface="HG丸ｺﾞｼｯｸM-PRO" pitchFamily="50" charset="-128"/>
              </a:rPr>
              <a:pPr>
                <a:defRPr/>
              </a:pPr>
              <a:t>13</a:t>
            </a:fld>
            <a:endParaRPr lang="en-US" altLang="ja-JP" sz="1400" dirty="0">
              <a:latin typeface="HG丸ｺﾞｼｯｸM-PRO" pitchFamily="50" charset="-128"/>
              <a:ea typeface="HG丸ｺﾞｼｯｸM-PRO" pitchFamily="50" charset="-128"/>
            </a:endParaRPr>
          </a:p>
        </p:txBody>
      </p:sp>
      <p:sp>
        <p:nvSpPr>
          <p:cNvPr id="7" name="日付プレースホルダ 6"/>
          <p:cNvSpPr>
            <a:spLocks noGrp="1"/>
          </p:cNvSpPr>
          <p:nvPr>
            <p:ph type="dt" sz="half" idx="10"/>
          </p:nvPr>
        </p:nvSpPr>
        <p:spPr>
          <a:xfrm>
            <a:off x="1981200" y="6212341"/>
            <a:ext cx="2133600" cy="365125"/>
          </a:xfrm>
        </p:spPr>
        <p:txBody>
          <a:bodyPr/>
          <a:lstStyle/>
          <a:p>
            <a:r>
              <a:rPr lang="en-US" altLang="ja-JP" smtClean="0">
                <a:latin typeface="HG丸ｺﾞｼｯｸM-PRO" pitchFamily="50" charset="-128"/>
                <a:ea typeface="HG丸ｺﾞｼｯｸM-PRO" pitchFamily="50" charset="-128"/>
              </a:rPr>
              <a:t>2012/10/28</a:t>
            </a:r>
            <a:endParaRPr lang="en-US">
              <a:latin typeface="HG丸ｺﾞｼｯｸM-PRO" pitchFamily="50" charset="-128"/>
              <a:ea typeface="HG丸ｺﾞｼｯｸM-PRO" pitchFamily="50" charset="-128"/>
            </a:endParaRPr>
          </a:p>
        </p:txBody>
      </p:sp>
      <p:graphicFrame>
        <p:nvGraphicFramePr>
          <p:cNvPr id="9" name="表 8"/>
          <p:cNvGraphicFramePr>
            <a:graphicFrameLocks noGrp="1"/>
          </p:cNvGraphicFramePr>
          <p:nvPr>
            <p:extLst/>
          </p:nvPr>
        </p:nvGraphicFramePr>
        <p:xfrm>
          <a:off x="857249" y="3651386"/>
          <a:ext cx="10429875" cy="2926080"/>
        </p:xfrm>
        <a:graphic>
          <a:graphicData uri="http://schemas.openxmlformats.org/drawingml/2006/table">
            <a:tbl>
              <a:tblPr firstRow="1" bandRow="1">
                <a:tableStyleId>{5C22544A-7EE6-4342-B048-85BDC9FD1C3A}</a:tableStyleId>
              </a:tblPr>
              <a:tblGrid>
                <a:gridCol w="3771901"/>
                <a:gridCol w="6657974"/>
              </a:tblGrid>
              <a:tr h="302735">
                <a:tc>
                  <a:txBody>
                    <a:bodyPr/>
                    <a:lstStyle/>
                    <a:p>
                      <a:r>
                        <a:rPr kumimoji="1" lang="ja-JP" altLang="en-US" dirty="0" smtClean="0"/>
                        <a:t>デジタル資料の収集</a:t>
                      </a:r>
                      <a:endParaRPr kumimoji="1" lang="ja-JP" altLang="en-US" dirty="0"/>
                    </a:p>
                  </a:txBody>
                  <a:tcPr/>
                </a:tc>
                <a:tc>
                  <a:txBody>
                    <a:bodyPr/>
                    <a:lstStyle/>
                    <a:p>
                      <a:r>
                        <a:rPr kumimoji="1" lang="ja-JP" altLang="en-US" dirty="0" smtClean="0"/>
                        <a:t>内容</a:t>
                      </a:r>
                      <a:endParaRPr kumimoji="1" lang="ja-JP" altLang="en-US" dirty="0"/>
                    </a:p>
                  </a:txBody>
                  <a:tcPr/>
                </a:tc>
              </a:tr>
              <a:tr h="522529">
                <a:tc>
                  <a:txBody>
                    <a:bodyPr/>
                    <a:lstStyle/>
                    <a:p>
                      <a:r>
                        <a:rPr kumimoji="1" lang="en-US" altLang="ja-JP" dirty="0" smtClean="0">
                          <a:latin typeface="HG丸ｺﾞｼｯｸM-PRO" pitchFamily="50" charset="-128"/>
                          <a:ea typeface="HG丸ｺﾞｼｯｸM-PRO" pitchFamily="50" charset="-128"/>
                        </a:rPr>
                        <a:t>2010</a:t>
                      </a:r>
                      <a:r>
                        <a:rPr kumimoji="1" lang="ja-JP" altLang="en-US" dirty="0" smtClean="0">
                          <a:latin typeface="HG丸ｺﾞｼｯｸM-PRO" pitchFamily="50" charset="-128"/>
                          <a:ea typeface="HG丸ｺﾞｼｯｸM-PRO" pitchFamily="50" charset="-128"/>
                        </a:rPr>
                        <a:t>年</a:t>
                      </a:r>
                      <a:r>
                        <a:rPr kumimoji="1" lang="en-US" altLang="ja-JP" dirty="0" smtClean="0">
                          <a:latin typeface="HG丸ｺﾞｼｯｸM-PRO" pitchFamily="50" charset="-128"/>
                          <a:ea typeface="HG丸ｺﾞｼｯｸM-PRO" pitchFamily="50" charset="-128"/>
                        </a:rPr>
                        <a:t>10</a:t>
                      </a:r>
                      <a:r>
                        <a:rPr kumimoji="1" lang="ja-JP" altLang="en-US" dirty="0" smtClean="0">
                          <a:latin typeface="HG丸ｺﾞｼｯｸM-PRO" pitchFamily="50" charset="-128"/>
                          <a:ea typeface="HG丸ｺﾞｼｯｸM-PRO" pitchFamily="50" charset="-128"/>
                        </a:rPr>
                        <a:t>月</a:t>
                      </a:r>
                      <a:endParaRPr kumimoji="1" lang="ja-JP" altLang="en-US" dirty="0">
                        <a:latin typeface="HG丸ｺﾞｼｯｸM-PRO" pitchFamily="50" charset="-128"/>
                        <a:ea typeface="HG丸ｺﾞｼｯｸM-PRO" pitchFamily="50" charset="-128"/>
                      </a:endParaRPr>
                    </a:p>
                  </a:txBody>
                  <a:tcPr/>
                </a:tc>
                <a:tc>
                  <a:txBody>
                    <a:bodyPr/>
                    <a:lstStyle/>
                    <a:p>
                      <a:r>
                        <a:rPr kumimoji="1" lang="ja-JP" altLang="en-US" dirty="0" smtClean="0">
                          <a:latin typeface="HG丸ｺﾞｼｯｸM-PRO" pitchFamily="50" charset="-128"/>
                          <a:ea typeface="HG丸ｺﾞｼｯｸM-PRO" pitchFamily="50" charset="-128"/>
                        </a:rPr>
                        <a:t>パッケージ系電子出版物の</a:t>
                      </a:r>
                    </a:p>
                    <a:p>
                      <a:r>
                        <a:rPr kumimoji="1" lang="ja-JP" altLang="en-US" dirty="0" smtClean="0">
                          <a:latin typeface="HG丸ｺﾞｼｯｸM-PRO" pitchFamily="50" charset="-128"/>
                          <a:ea typeface="HG丸ｺﾞｼｯｸM-PRO" pitchFamily="50" charset="-128"/>
                        </a:rPr>
                        <a:t>納本制度による収集開始</a:t>
                      </a:r>
                      <a:endParaRPr kumimoji="1" lang="ja-JP" altLang="en-US" dirty="0">
                        <a:latin typeface="HG丸ｺﾞｼｯｸM-PRO" pitchFamily="50" charset="-128"/>
                        <a:ea typeface="HG丸ｺﾞｼｯｸM-PRO" pitchFamily="50" charset="-128"/>
                      </a:endParaRPr>
                    </a:p>
                  </a:txBody>
                  <a:tcPr/>
                </a:tc>
              </a:tr>
              <a:tr h="522529">
                <a:tc>
                  <a:txBody>
                    <a:bodyPr/>
                    <a:lstStyle/>
                    <a:p>
                      <a:r>
                        <a:rPr kumimoji="1" lang="en-US" altLang="ja-JP" dirty="0" smtClean="0">
                          <a:latin typeface="HG丸ｺﾞｼｯｸM-PRO" pitchFamily="50" charset="-128"/>
                          <a:ea typeface="HG丸ｺﾞｼｯｸM-PRO" pitchFamily="50" charset="-128"/>
                        </a:rPr>
                        <a:t>2002</a:t>
                      </a:r>
                      <a:r>
                        <a:rPr kumimoji="1" lang="ja-JP" altLang="en-US" dirty="0" smtClean="0">
                          <a:latin typeface="HG丸ｺﾞｼｯｸM-PRO" pitchFamily="50" charset="-128"/>
                          <a:ea typeface="HG丸ｺﾞｼｯｸM-PRO" pitchFamily="50" charset="-128"/>
                        </a:rPr>
                        <a:t>年</a:t>
                      </a:r>
                      <a:r>
                        <a:rPr kumimoji="1" lang="en-US" altLang="ja-JP" dirty="0" smtClean="0">
                          <a:latin typeface="HG丸ｺﾞｼｯｸM-PRO" pitchFamily="50" charset="-128"/>
                          <a:ea typeface="HG丸ｺﾞｼｯｸM-PRO" pitchFamily="50" charset="-128"/>
                        </a:rPr>
                        <a:t>11</a:t>
                      </a:r>
                      <a:r>
                        <a:rPr kumimoji="1" lang="ja-JP" altLang="en-US" dirty="0" smtClean="0">
                          <a:latin typeface="HG丸ｺﾞｼｯｸM-PRO" pitchFamily="50" charset="-128"/>
                          <a:ea typeface="HG丸ｺﾞｼｯｸM-PRO" pitchFamily="50" charset="-128"/>
                        </a:rPr>
                        <a:t>月</a:t>
                      </a:r>
                      <a:endParaRPr kumimoji="1" lang="ja-JP" altLang="en-US" dirty="0">
                        <a:latin typeface="HG丸ｺﾞｼｯｸM-PRO" pitchFamily="50" charset="-128"/>
                        <a:ea typeface="HG丸ｺﾞｼｯｸM-PRO" pitchFamily="50" charset="-128"/>
                      </a:endParaRPr>
                    </a:p>
                  </a:txBody>
                  <a:tcPr/>
                </a:tc>
                <a:tc>
                  <a:txBody>
                    <a:bodyPr/>
                    <a:lstStyle/>
                    <a:p>
                      <a:r>
                        <a:rPr kumimoji="1" lang="en-US" altLang="ja-JP" dirty="0" smtClean="0">
                          <a:latin typeface="HG丸ｺﾞｼｯｸM-PRO" pitchFamily="50" charset="-128"/>
                          <a:ea typeface="HG丸ｺﾞｼｯｸM-PRO" pitchFamily="50" charset="-128"/>
                        </a:rPr>
                        <a:t>WARP</a:t>
                      </a:r>
                      <a:r>
                        <a:rPr kumimoji="1" lang="ja-JP" altLang="en-US" dirty="0" smtClean="0">
                          <a:latin typeface="HG丸ｺﾞｼｯｸM-PRO" pitchFamily="50" charset="-128"/>
                          <a:ea typeface="HG丸ｺﾞｼｯｸM-PRO" pitchFamily="50" charset="-128"/>
                        </a:rPr>
                        <a:t>（インターネット資料収集保存事業）</a:t>
                      </a:r>
                    </a:p>
                    <a:p>
                      <a:r>
                        <a:rPr kumimoji="1" lang="ja-JP" altLang="en-US" dirty="0" smtClean="0">
                          <a:latin typeface="HG丸ｺﾞｼｯｸM-PRO" pitchFamily="50" charset="-128"/>
                          <a:ea typeface="HG丸ｺﾞｼｯｸM-PRO" pitchFamily="50" charset="-128"/>
                        </a:rPr>
                        <a:t>開始（許諾による収集）</a:t>
                      </a:r>
                      <a:endParaRPr kumimoji="1" lang="ja-JP" altLang="en-US" dirty="0">
                        <a:latin typeface="HG丸ｺﾞｼｯｸM-PRO" pitchFamily="50" charset="-128"/>
                        <a:ea typeface="HG丸ｺﾞｼｯｸM-PRO" pitchFamily="50" charset="-128"/>
                      </a:endParaRPr>
                    </a:p>
                  </a:txBody>
                  <a:tcPr/>
                </a:tc>
              </a:tr>
              <a:tr h="522529">
                <a:tc>
                  <a:txBody>
                    <a:bodyPr/>
                    <a:lstStyle/>
                    <a:p>
                      <a:r>
                        <a:rPr kumimoji="1" lang="en-US" altLang="ja-JP" dirty="0" smtClean="0">
                          <a:latin typeface="HG丸ｺﾞｼｯｸM-PRO" pitchFamily="50" charset="-128"/>
                          <a:ea typeface="HG丸ｺﾞｼｯｸM-PRO" pitchFamily="50" charset="-128"/>
                        </a:rPr>
                        <a:t>2010</a:t>
                      </a:r>
                      <a:r>
                        <a:rPr kumimoji="1" lang="ja-JP" altLang="en-US" dirty="0" smtClean="0">
                          <a:latin typeface="HG丸ｺﾞｼｯｸM-PRO" pitchFamily="50" charset="-128"/>
                          <a:ea typeface="HG丸ｺﾞｼｯｸM-PRO" pitchFamily="50" charset="-128"/>
                        </a:rPr>
                        <a:t>年</a:t>
                      </a:r>
                      <a:r>
                        <a:rPr kumimoji="1" lang="en-US" altLang="ja-JP" dirty="0" smtClean="0">
                          <a:latin typeface="HG丸ｺﾞｼｯｸM-PRO" pitchFamily="50" charset="-128"/>
                          <a:ea typeface="HG丸ｺﾞｼｯｸM-PRO" pitchFamily="50" charset="-128"/>
                        </a:rPr>
                        <a:t>4</a:t>
                      </a:r>
                      <a:r>
                        <a:rPr kumimoji="1" lang="ja-JP" altLang="en-US" dirty="0" smtClean="0">
                          <a:latin typeface="HG丸ｺﾞｼｯｸM-PRO" pitchFamily="50" charset="-128"/>
                          <a:ea typeface="HG丸ｺﾞｼｯｸM-PRO" pitchFamily="50" charset="-128"/>
                        </a:rPr>
                        <a:t>月</a:t>
                      </a:r>
                      <a:endParaRPr kumimoji="1" lang="ja-JP" altLang="en-US" dirty="0">
                        <a:latin typeface="HG丸ｺﾞｼｯｸM-PRO" pitchFamily="50" charset="-128"/>
                        <a:ea typeface="HG丸ｺﾞｼｯｸM-PRO" pitchFamily="50" charset="-128"/>
                      </a:endParaRPr>
                    </a:p>
                  </a:txBody>
                  <a:tcPr/>
                </a:tc>
                <a:tc>
                  <a:txBody>
                    <a:bodyPr/>
                    <a:lstStyle/>
                    <a:p>
                      <a:r>
                        <a:rPr kumimoji="1" lang="ja-JP" altLang="en-US" dirty="0" smtClean="0">
                          <a:latin typeface="HG丸ｺﾞｼｯｸM-PRO" pitchFamily="50" charset="-128"/>
                          <a:ea typeface="HG丸ｺﾞｼｯｸM-PRO" pitchFamily="50" charset="-128"/>
                        </a:rPr>
                        <a:t>公的機関のインターネット資料の</a:t>
                      </a:r>
                    </a:p>
                    <a:p>
                      <a:r>
                        <a:rPr kumimoji="1" lang="ja-JP" altLang="en-US" dirty="0" smtClean="0">
                          <a:latin typeface="HG丸ｺﾞｼｯｸM-PRO" pitchFamily="50" charset="-128"/>
                          <a:ea typeface="HG丸ｺﾞｼｯｸM-PRO" pitchFamily="50" charset="-128"/>
                        </a:rPr>
                        <a:t>制度的収集開始</a:t>
                      </a:r>
                      <a:endParaRPr kumimoji="1" lang="ja-JP" altLang="en-US" dirty="0">
                        <a:latin typeface="HG丸ｺﾞｼｯｸM-PRO" pitchFamily="50" charset="-128"/>
                        <a:ea typeface="HG丸ｺﾞｼｯｸM-PRO" pitchFamily="50" charset="-128"/>
                      </a:endParaRPr>
                    </a:p>
                  </a:txBody>
                  <a:tcPr/>
                </a:tc>
              </a:tr>
              <a:tr h="522529">
                <a:tc>
                  <a:txBody>
                    <a:bodyPr/>
                    <a:lstStyle/>
                    <a:p>
                      <a:r>
                        <a:rPr kumimoji="1" lang="en-US" altLang="ja-JP" dirty="0" smtClean="0">
                          <a:latin typeface="HG丸ｺﾞｼｯｸM-PRO" pitchFamily="50" charset="-128"/>
                          <a:ea typeface="HG丸ｺﾞｼｯｸM-PRO" pitchFamily="50" charset="-128"/>
                        </a:rPr>
                        <a:t>2013</a:t>
                      </a:r>
                      <a:r>
                        <a:rPr kumimoji="1" lang="ja-JP" altLang="en-US" dirty="0" smtClean="0">
                          <a:latin typeface="HG丸ｺﾞｼｯｸM-PRO" pitchFamily="50" charset="-128"/>
                          <a:ea typeface="HG丸ｺﾞｼｯｸM-PRO" pitchFamily="50" charset="-128"/>
                        </a:rPr>
                        <a:t>年</a:t>
                      </a:r>
                      <a:r>
                        <a:rPr kumimoji="1" lang="en-US" altLang="ja-JP" dirty="0" smtClean="0">
                          <a:latin typeface="HG丸ｺﾞｼｯｸM-PRO" pitchFamily="50" charset="-128"/>
                          <a:ea typeface="HG丸ｺﾞｼｯｸM-PRO" pitchFamily="50" charset="-128"/>
                        </a:rPr>
                        <a:t>7</a:t>
                      </a:r>
                      <a:r>
                        <a:rPr kumimoji="1" lang="ja-JP" altLang="en-US" dirty="0" smtClean="0">
                          <a:latin typeface="HG丸ｺﾞｼｯｸM-PRO" pitchFamily="50" charset="-128"/>
                          <a:ea typeface="HG丸ｺﾞｼｯｸM-PRO" pitchFamily="50" charset="-128"/>
                        </a:rPr>
                        <a:t>月</a:t>
                      </a:r>
                      <a:endParaRPr kumimoji="1" lang="ja-JP" altLang="en-US" sz="1400" dirty="0">
                        <a:latin typeface="HG丸ｺﾞｼｯｸM-PRO" pitchFamily="50" charset="-128"/>
                        <a:ea typeface="HG丸ｺﾞｼｯｸM-PRO" pitchFamily="50" charset="-128"/>
                      </a:endParaRPr>
                    </a:p>
                  </a:txBody>
                  <a:tcPr/>
                </a:tc>
                <a:tc>
                  <a:txBody>
                    <a:bodyPr/>
                    <a:lstStyle/>
                    <a:p>
                      <a:r>
                        <a:rPr kumimoji="1" lang="ja-JP" altLang="en-US" dirty="0" smtClean="0">
                          <a:latin typeface="HG丸ｺﾞｼｯｸM-PRO" pitchFamily="50" charset="-128"/>
                          <a:ea typeface="HG丸ｺﾞｼｯｸM-PRO" pitchFamily="50" charset="-128"/>
                        </a:rPr>
                        <a:t>民間のオンライン資料（電子書籍、電子雑誌等）の制度的収集開始（当面、無料かつ</a:t>
                      </a:r>
                      <a:r>
                        <a:rPr kumimoji="1" lang="en-US" altLang="ja-JP" dirty="0" smtClean="0">
                          <a:latin typeface="HG丸ｺﾞｼｯｸM-PRO" pitchFamily="50" charset="-128"/>
                          <a:ea typeface="HG丸ｺﾞｼｯｸM-PRO" pitchFamily="50" charset="-128"/>
                        </a:rPr>
                        <a:t>DRM</a:t>
                      </a:r>
                      <a:r>
                        <a:rPr kumimoji="1" lang="ja-JP" altLang="en-US" dirty="0" smtClean="0">
                          <a:latin typeface="HG丸ｺﾞｼｯｸM-PRO" pitchFamily="50" charset="-128"/>
                          <a:ea typeface="HG丸ｺﾞｼｯｸM-PRO" pitchFamily="50" charset="-128"/>
                        </a:rPr>
                        <a:t>のないもの）</a:t>
                      </a:r>
                      <a:endParaRPr kumimoji="1" lang="ja-JP" altLang="en-US" dirty="0">
                        <a:latin typeface="HG丸ｺﾞｼｯｸM-PRO" pitchFamily="50" charset="-128"/>
                        <a:ea typeface="HG丸ｺﾞｼｯｸM-PRO" pitchFamily="50" charset="-128"/>
                      </a:endParaRPr>
                    </a:p>
                  </a:txBody>
                  <a:tcPr/>
                </a:tc>
              </a:tr>
            </a:tbl>
          </a:graphicData>
        </a:graphic>
      </p:graphicFrame>
      <p:graphicFrame>
        <p:nvGraphicFramePr>
          <p:cNvPr id="10" name="表 9"/>
          <p:cNvGraphicFramePr>
            <a:graphicFrameLocks noGrp="1"/>
          </p:cNvGraphicFramePr>
          <p:nvPr>
            <p:extLst/>
          </p:nvPr>
        </p:nvGraphicFramePr>
        <p:xfrm>
          <a:off x="857250" y="1052736"/>
          <a:ext cx="10429874" cy="2328312"/>
        </p:xfrm>
        <a:graphic>
          <a:graphicData uri="http://schemas.openxmlformats.org/drawingml/2006/table">
            <a:tbl>
              <a:tblPr firstRow="1" bandRow="1">
                <a:tableStyleId>{5C22544A-7EE6-4342-B048-85BDC9FD1C3A}</a:tableStyleId>
              </a:tblPr>
              <a:tblGrid>
                <a:gridCol w="3743325"/>
                <a:gridCol w="6686549"/>
              </a:tblGrid>
              <a:tr h="336494">
                <a:tc>
                  <a:txBody>
                    <a:bodyPr/>
                    <a:lstStyle/>
                    <a:p>
                      <a:r>
                        <a:rPr kumimoji="1" lang="ja-JP" altLang="en-US" dirty="0" smtClean="0">
                          <a:latin typeface="HG丸ｺﾞｼｯｸM-PRO" pitchFamily="50" charset="-128"/>
                          <a:ea typeface="HG丸ｺﾞｼｯｸM-PRO" pitchFamily="50" charset="-128"/>
                        </a:rPr>
                        <a:t>デジタル化</a:t>
                      </a:r>
                      <a:endParaRPr kumimoji="1" lang="ja-JP" altLang="en-US" dirty="0">
                        <a:latin typeface="HG丸ｺﾞｼｯｸM-PRO" pitchFamily="50" charset="-128"/>
                        <a:ea typeface="HG丸ｺﾞｼｯｸM-PRO" pitchFamily="50" charset="-128"/>
                      </a:endParaRPr>
                    </a:p>
                  </a:txBody>
                  <a:tcPr/>
                </a:tc>
                <a:tc>
                  <a:txBody>
                    <a:bodyPr/>
                    <a:lstStyle/>
                    <a:p>
                      <a:r>
                        <a:rPr kumimoji="1" lang="ja-JP" altLang="en-US" dirty="0" smtClean="0">
                          <a:latin typeface="HG丸ｺﾞｼｯｸM-PRO" pitchFamily="50" charset="-128"/>
                          <a:ea typeface="HG丸ｺﾞｼｯｸM-PRO" pitchFamily="50" charset="-128"/>
                        </a:rPr>
                        <a:t>内容</a:t>
                      </a:r>
                      <a:endParaRPr kumimoji="1" lang="ja-JP" altLang="en-US" dirty="0">
                        <a:latin typeface="HG丸ｺﾞｼｯｸM-PRO" pitchFamily="50" charset="-128"/>
                        <a:ea typeface="HG丸ｺﾞｼｯｸM-PRO" pitchFamily="50" charset="-128"/>
                      </a:endParaRPr>
                    </a:p>
                  </a:txBody>
                  <a:tcPr/>
                </a:tc>
              </a:tr>
              <a:tr h="682392">
                <a:tc>
                  <a:txBody>
                    <a:bodyPr/>
                    <a:lstStyle/>
                    <a:p>
                      <a:r>
                        <a:rPr kumimoji="1" lang="ja-JP" altLang="en-US" dirty="0" smtClean="0">
                          <a:latin typeface="HG丸ｺﾞｼｯｸM-PRO" pitchFamily="50" charset="-128"/>
                          <a:ea typeface="HG丸ｺﾞｼｯｸM-PRO" pitchFamily="50" charset="-128"/>
                        </a:rPr>
                        <a:t>～</a:t>
                      </a:r>
                      <a:r>
                        <a:rPr kumimoji="1" lang="en-US" altLang="ja-JP" dirty="0" smtClean="0">
                          <a:latin typeface="HG丸ｺﾞｼｯｸM-PRO" pitchFamily="50" charset="-128"/>
                          <a:ea typeface="HG丸ｺﾞｼｯｸM-PRO" pitchFamily="50" charset="-128"/>
                        </a:rPr>
                        <a:t>2009</a:t>
                      </a:r>
                      <a:r>
                        <a:rPr kumimoji="1" lang="ja-JP" altLang="en-US" dirty="0" smtClean="0">
                          <a:latin typeface="HG丸ｺﾞｼｯｸM-PRO" pitchFamily="50" charset="-128"/>
                          <a:ea typeface="HG丸ｺﾞｼｯｸM-PRO" pitchFamily="50" charset="-128"/>
                        </a:rPr>
                        <a:t>年</a:t>
                      </a:r>
                      <a:endParaRPr kumimoji="1" lang="ja-JP" altLang="en-US" dirty="0">
                        <a:latin typeface="HG丸ｺﾞｼｯｸM-PRO" pitchFamily="50" charset="-128"/>
                        <a:ea typeface="HG丸ｺﾞｼｯｸM-PRO" pitchFamily="50" charset="-128"/>
                      </a:endParaRPr>
                    </a:p>
                  </a:txBody>
                  <a:tcPr/>
                </a:tc>
                <a:tc>
                  <a:txBody>
                    <a:bodyPr/>
                    <a:lstStyle/>
                    <a:p>
                      <a:r>
                        <a:rPr kumimoji="1" lang="ja-JP" altLang="en-US" dirty="0" smtClean="0">
                          <a:latin typeface="HG丸ｺﾞｼｯｸM-PRO" pitchFamily="50" charset="-128"/>
                          <a:ea typeface="HG丸ｺﾞｼｯｸM-PRO" pitchFamily="50" charset="-128"/>
                        </a:rPr>
                        <a:t>著作権処理を行い、デジタル化、インターネット提供</a:t>
                      </a:r>
                      <a:endParaRPr kumimoji="1" lang="ja-JP" altLang="en-US" dirty="0">
                        <a:latin typeface="HG丸ｺﾞｼｯｸM-PRO" pitchFamily="50" charset="-128"/>
                        <a:ea typeface="HG丸ｺﾞｼｯｸM-PRO" pitchFamily="50" charset="-128"/>
                      </a:endParaRPr>
                    </a:p>
                  </a:txBody>
                  <a:tcPr/>
                </a:tc>
              </a:tr>
              <a:tr h="580798">
                <a:tc>
                  <a:txBody>
                    <a:bodyPr/>
                    <a:lstStyle/>
                    <a:p>
                      <a:r>
                        <a:rPr kumimoji="1" lang="en-US" altLang="ja-JP" dirty="0" smtClean="0">
                          <a:latin typeface="HG丸ｺﾞｼｯｸM-PRO" pitchFamily="50" charset="-128"/>
                          <a:ea typeface="HG丸ｺﾞｼｯｸM-PRO" pitchFamily="50" charset="-128"/>
                        </a:rPr>
                        <a:t>2010</a:t>
                      </a:r>
                      <a:r>
                        <a:rPr kumimoji="1" lang="ja-JP" altLang="en-US" dirty="0" smtClean="0">
                          <a:latin typeface="HG丸ｺﾞｼｯｸM-PRO" pitchFamily="50" charset="-128"/>
                          <a:ea typeface="HG丸ｺﾞｼｯｸM-PRO" pitchFamily="50" charset="-128"/>
                        </a:rPr>
                        <a:t>年</a:t>
                      </a:r>
                      <a:r>
                        <a:rPr kumimoji="1" lang="en-US" altLang="ja-JP" dirty="0" smtClean="0">
                          <a:latin typeface="HG丸ｺﾞｼｯｸM-PRO" pitchFamily="50" charset="-128"/>
                          <a:ea typeface="HG丸ｺﾞｼｯｸM-PRO" pitchFamily="50" charset="-128"/>
                        </a:rPr>
                        <a:t>1</a:t>
                      </a:r>
                      <a:r>
                        <a:rPr kumimoji="1" lang="ja-JP" altLang="en-US" dirty="0" smtClean="0">
                          <a:latin typeface="HG丸ｺﾞｼｯｸM-PRO" pitchFamily="50" charset="-128"/>
                          <a:ea typeface="HG丸ｺﾞｼｯｸM-PRO" pitchFamily="50" charset="-128"/>
                        </a:rPr>
                        <a:t>月</a:t>
                      </a:r>
                      <a:r>
                        <a:rPr kumimoji="1" lang="ja-JP" altLang="en-US" sz="1400" dirty="0" smtClean="0">
                          <a:latin typeface="HG丸ｺﾞｼｯｸM-PRO" pitchFamily="50" charset="-128"/>
                          <a:ea typeface="HG丸ｺﾞｼｯｸM-PRO" pitchFamily="50" charset="-128"/>
                        </a:rPr>
                        <a:t>（改正著作権法施行）</a:t>
                      </a:r>
                      <a:endParaRPr kumimoji="1" lang="ja-JP" altLang="en-US" sz="1400" dirty="0">
                        <a:latin typeface="HG丸ｺﾞｼｯｸM-PRO" pitchFamily="50" charset="-128"/>
                        <a:ea typeface="HG丸ｺﾞｼｯｸM-PRO" pitchFamily="50" charset="-128"/>
                      </a:endParaRPr>
                    </a:p>
                  </a:txBody>
                  <a:tcPr/>
                </a:tc>
                <a:tc>
                  <a:txBody>
                    <a:bodyPr/>
                    <a:lstStyle/>
                    <a:p>
                      <a:r>
                        <a:rPr kumimoji="1" lang="ja-JP" altLang="en-US" dirty="0" smtClean="0">
                          <a:latin typeface="HG丸ｺﾞｼｯｸM-PRO" pitchFamily="50" charset="-128"/>
                          <a:ea typeface="HG丸ｺﾞｼｯｸM-PRO" pitchFamily="50" charset="-128"/>
                        </a:rPr>
                        <a:t>原資料保存のため、著作権者の許諾なく、図書館資料をデジタル化し館内提供</a:t>
                      </a:r>
                      <a:endParaRPr kumimoji="1" lang="ja-JP" altLang="en-US" dirty="0">
                        <a:latin typeface="HG丸ｺﾞｼｯｸM-PRO" pitchFamily="50" charset="-128"/>
                        <a:ea typeface="HG丸ｺﾞｼｯｸM-PRO" pitchFamily="50" charset="-128"/>
                      </a:endParaRPr>
                    </a:p>
                  </a:txBody>
                  <a:tcPr/>
                </a:tc>
              </a:tr>
              <a:tr h="580798">
                <a:tc>
                  <a:txBody>
                    <a:bodyPr/>
                    <a:lstStyle/>
                    <a:p>
                      <a:r>
                        <a:rPr kumimoji="1" lang="en-US" altLang="ja-JP" dirty="0" smtClean="0">
                          <a:latin typeface="HG丸ｺﾞｼｯｸM-PRO" pitchFamily="50" charset="-128"/>
                          <a:ea typeface="HG丸ｺﾞｼｯｸM-PRO" pitchFamily="50" charset="-128"/>
                        </a:rPr>
                        <a:t>2013</a:t>
                      </a:r>
                      <a:r>
                        <a:rPr kumimoji="1" lang="ja-JP" altLang="en-US" dirty="0" smtClean="0">
                          <a:latin typeface="HG丸ｺﾞｼｯｸM-PRO" pitchFamily="50" charset="-128"/>
                          <a:ea typeface="HG丸ｺﾞｼｯｸM-PRO" pitchFamily="50" charset="-128"/>
                        </a:rPr>
                        <a:t>年</a:t>
                      </a:r>
                      <a:r>
                        <a:rPr kumimoji="1" lang="en-US" altLang="ja-JP" dirty="0" smtClean="0">
                          <a:latin typeface="HG丸ｺﾞｼｯｸM-PRO" pitchFamily="50" charset="-128"/>
                          <a:ea typeface="HG丸ｺﾞｼｯｸM-PRO" pitchFamily="50" charset="-128"/>
                        </a:rPr>
                        <a:t>1</a:t>
                      </a:r>
                      <a:r>
                        <a:rPr kumimoji="1" lang="ja-JP" altLang="en-US" dirty="0" smtClean="0">
                          <a:latin typeface="HG丸ｺﾞｼｯｸM-PRO" pitchFamily="50" charset="-128"/>
                          <a:ea typeface="HG丸ｺﾞｼｯｸM-PRO" pitchFamily="50" charset="-128"/>
                        </a:rPr>
                        <a:t>月</a:t>
                      </a:r>
                      <a:r>
                        <a:rPr kumimoji="1" lang="ja-JP" altLang="en-US" sz="1400" dirty="0" smtClean="0">
                          <a:latin typeface="HG丸ｺﾞｼｯｸM-PRO" pitchFamily="50" charset="-128"/>
                          <a:ea typeface="HG丸ｺﾞｼｯｸM-PRO" pitchFamily="50" charset="-128"/>
                        </a:rPr>
                        <a:t>（改正著作権法施行）</a:t>
                      </a:r>
                      <a:endParaRPr kumimoji="1" lang="en-US" altLang="ja-JP" sz="1400" dirty="0" smtClean="0">
                        <a:latin typeface="HG丸ｺﾞｼｯｸM-PRO" pitchFamily="50" charset="-128"/>
                        <a:ea typeface="HG丸ｺﾞｼｯｸM-PRO" pitchFamily="50" charset="-128"/>
                      </a:endParaRPr>
                    </a:p>
                    <a:p>
                      <a:r>
                        <a:rPr kumimoji="1" lang="en-US" altLang="ja-JP" dirty="0" smtClean="0">
                          <a:latin typeface="HG丸ｺﾞｼｯｸM-PRO" pitchFamily="50" charset="-128"/>
                          <a:ea typeface="HG丸ｺﾞｼｯｸM-PRO" pitchFamily="50" charset="-128"/>
                        </a:rPr>
                        <a:t>2014</a:t>
                      </a:r>
                      <a:r>
                        <a:rPr kumimoji="1" lang="ja-JP" altLang="en-US" dirty="0" smtClean="0">
                          <a:latin typeface="HG丸ｺﾞｼｯｸM-PRO" pitchFamily="50" charset="-128"/>
                          <a:ea typeface="HG丸ｺﾞｼｯｸM-PRO" pitchFamily="50" charset="-128"/>
                        </a:rPr>
                        <a:t>年</a:t>
                      </a:r>
                      <a:r>
                        <a:rPr kumimoji="1" lang="en-US" altLang="ja-JP" dirty="0" smtClean="0">
                          <a:latin typeface="HG丸ｺﾞｼｯｸM-PRO" pitchFamily="50" charset="-128"/>
                          <a:ea typeface="HG丸ｺﾞｼｯｸM-PRO" pitchFamily="50" charset="-128"/>
                        </a:rPr>
                        <a:t>1</a:t>
                      </a:r>
                      <a:r>
                        <a:rPr kumimoji="1" lang="ja-JP" altLang="en-US" dirty="0" smtClean="0">
                          <a:latin typeface="HG丸ｺﾞｼｯｸM-PRO" pitchFamily="50" charset="-128"/>
                          <a:ea typeface="HG丸ｺﾞｼｯｸM-PRO" pitchFamily="50" charset="-128"/>
                        </a:rPr>
                        <a:t>月</a:t>
                      </a:r>
                      <a:r>
                        <a:rPr kumimoji="1" lang="ja-JP" altLang="en-US" sz="1400" dirty="0" smtClean="0">
                          <a:latin typeface="HG丸ｺﾞｼｯｸM-PRO" pitchFamily="50" charset="-128"/>
                          <a:ea typeface="HG丸ｺﾞｼｯｸM-PRO" pitchFamily="50" charset="-128"/>
                        </a:rPr>
                        <a:t>（正式運用開始）</a:t>
                      </a:r>
                      <a:endParaRPr kumimoji="1" lang="ja-JP" altLang="en-US" sz="1400" dirty="0">
                        <a:latin typeface="HG丸ｺﾞｼｯｸM-PRO" pitchFamily="50" charset="-128"/>
                        <a:ea typeface="HG丸ｺﾞｼｯｸM-PRO" pitchFamily="50" charset="-128"/>
                      </a:endParaRPr>
                    </a:p>
                  </a:txBody>
                  <a:tcPr/>
                </a:tc>
                <a:tc>
                  <a:txBody>
                    <a:bodyPr/>
                    <a:lstStyle/>
                    <a:p>
                      <a:r>
                        <a:rPr kumimoji="1" lang="ja-JP" altLang="en-US" dirty="0" smtClean="0">
                          <a:latin typeface="HG丸ｺﾞｼｯｸM-PRO" pitchFamily="50" charset="-128"/>
                          <a:ea typeface="HG丸ｺﾞｼｯｸM-PRO" pitchFamily="50" charset="-128"/>
                        </a:rPr>
                        <a:t>デジタル化した資料のうち、絶版になっているものを、公共図書館へ送信開始</a:t>
                      </a:r>
                      <a:endParaRPr kumimoji="1" lang="ja-JP" altLang="en-US" dirty="0">
                        <a:latin typeface="HG丸ｺﾞｼｯｸM-PRO" pitchFamily="50" charset="-128"/>
                        <a:ea typeface="HG丸ｺﾞｼｯｸM-PRO" pitchFamily="50" charset="-128"/>
                      </a:endParaRPr>
                    </a:p>
                  </a:txBody>
                  <a:tcPr/>
                </a:tc>
              </a:tr>
            </a:tbl>
          </a:graphicData>
        </a:graphic>
      </p:graphicFrame>
      <p:sp>
        <p:nvSpPr>
          <p:cNvPr id="8" name="円/楕円 7"/>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6482973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0"/>
            <a:ext cx="12113231" cy="904126"/>
          </a:xfrm>
        </p:spPr>
        <p:txBody>
          <a:bodyPr>
            <a:noAutofit/>
          </a:bodyPr>
          <a:lstStyle/>
          <a:p>
            <a:r>
              <a:rPr kumimoji="1" lang="ja-JP" altLang="en-US" dirty="0" smtClean="0">
                <a:solidFill>
                  <a:schemeClr val="accent5">
                    <a:lumMod val="50000"/>
                  </a:schemeClr>
                </a:solidFill>
              </a:rPr>
              <a:t>資料デジタル化の現下の方針 ⑴</a:t>
            </a:r>
            <a:endParaRPr kumimoji="1" lang="ja-JP" altLang="en-US" dirty="0">
              <a:solidFill>
                <a:schemeClr val="accent5">
                  <a:lumMod val="50000"/>
                </a:schemeClr>
              </a:solidFill>
            </a:endParaRPr>
          </a:p>
        </p:txBody>
      </p:sp>
      <p:sp>
        <p:nvSpPr>
          <p:cNvPr id="6" name="テキスト ボックス 5"/>
          <p:cNvSpPr txBox="1"/>
          <p:nvPr/>
        </p:nvSpPr>
        <p:spPr>
          <a:xfrm>
            <a:off x="585626" y="1832630"/>
            <a:ext cx="10768173" cy="4016484"/>
          </a:xfrm>
          <a:prstGeom prst="rect">
            <a:avLst/>
          </a:prstGeom>
          <a:noFill/>
        </p:spPr>
        <p:txBody>
          <a:bodyPr wrap="square" rtlCol="0">
            <a:spAutoFit/>
          </a:bodyPr>
          <a:lstStyle/>
          <a:p>
            <a:pPr>
              <a:spcBef>
                <a:spcPts val="1200"/>
              </a:spcBef>
            </a:pPr>
            <a:r>
              <a:rPr lang="en-US" altLang="ja-JP" sz="2400" u="sng" dirty="0">
                <a:solidFill>
                  <a:srgbClr val="C0504D">
                    <a:lumMod val="75000"/>
                  </a:srgbClr>
                </a:solidFill>
                <a:latin typeface="Meiryo UI" panose="020B0604030504040204" pitchFamily="50" charset="-128"/>
                <a:ea typeface="Meiryo UI" panose="020B0604030504040204" pitchFamily="50" charset="-128"/>
              </a:rPr>
              <a:t>1</a:t>
            </a:r>
            <a:r>
              <a:rPr lang="ja-JP" altLang="en-US" sz="2400" u="sng" dirty="0" err="1">
                <a:solidFill>
                  <a:srgbClr val="C0504D">
                    <a:lumMod val="75000"/>
                  </a:srgbClr>
                </a:solidFill>
                <a:latin typeface="Meiryo UI" panose="020B0604030504040204" pitchFamily="50" charset="-128"/>
                <a:ea typeface="Meiryo UI" panose="020B0604030504040204" pitchFamily="50" charset="-128"/>
              </a:rPr>
              <a:t>．</a:t>
            </a:r>
            <a:r>
              <a:rPr lang="ja-JP" altLang="en-US" sz="2400" u="sng" dirty="0">
                <a:solidFill>
                  <a:srgbClr val="C0504D">
                    <a:lumMod val="75000"/>
                  </a:srgbClr>
                </a:solidFill>
                <a:latin typeface="Meiryo UI" panose="020B0604030504040204" pitchFamily="50" charset="-128"/>
                <a:ea typeface="Meiryo UI" panose="020B0604030504040204" pitchFamily="50" charset="-128"/>
              </a:rPr>
              <a:t>国立国会図書館の取組の考え方</a:t>
            </a:r>
            <a:endParaRPr lang="en-US" altLang="ja-JP" sz="2400" u="sng" dirty="0">
              <a:solidFill>
                <a:srgbClr val="C0504D">
                  <a:lumMod val="75000"/>
                </a:srgbClr>
              </a:solidFill>
              <a:latin typeface="Meiryo UI" panose="020B0604030504040204" pitchFamily="50" charset="-128"/>
              <a:ea typeface="Meiryo UI" panose="020B0604030504040204" pitchFamily="50" charset="-128"/>
            </a:endParaRPr>
          </a:p>
          <a:p>
            <a:pPr marL="800100" lvl="1" indent="-342900">
              <a:buFont typeface="Wingdings" panose="05000000000000000000" pitchFamily="2" charset="2"/>
              <a:buChar char="l"/>
            </a:pPr>
            <a:r>
              <a:rPr lang="ja-JP" altLang="en-US" sz="2400" u="sng" dirty="0">
                <a:solidFill>
                  <a:prstClr val="black"/>
                </a:solidFill>
                <a:latin typeface="Meiryo UI" panose="020B0604030504040204" pitchFamily="50" charset="-128"/>
                <a:ea typeface="Meiryo UI" panose="020B0604030504040204" pitchFamily="50" charset="-128"/>
              </a:rPr>
              <a:t>人々が将来にわたり利活用できるように</a:t>
            </a:r>
            <a:r>
              <a:rPr lang="ja-JP" altLang="en-US" sz="2400" dirty="0">
                <a:solidFill>
                  <a:prstClr val="black"/>
                </a:solidFill>
                <a:latin typeface="Meiryo UI" panose="020B0604030504040204" pitchFamily="50" charset="-128"/>
                <a:ea typeface="Meiryo UI" panose="020B0604030504040204" pitchFamily="50" charset="-128"/>
              </a:rPr>
              <a:t>、我が国の豊かな文化的な資産を広く収集・保存する</a:t>
            </a:r>
            <a:endParaRPr lang="en-US" altLang="ja-JP" sz="2400" dirty="0">
              <a:solidFill>
                <a:prstClr val="black"/>
              </a:solidFill>
              <a:latin typeface="Meiryo UI" panose="020B0604030504040204" pitchFamily="50" charset="-128"/>
              <a:ea typeface="Meiryo UI" panose="020B0604030504040204" pitchFamily="50" charset="-128"/>
            </a:endParaRPr>
          </a:p>
          <a:p>
            <a:pPr marL="800100" lvl="1" indent="-342900">
              <a:spcBef>
                <a:spcPts val="600"/>
              </a:spcBef>
              <a:spcAft>
                <a:spcPts val="600"/>
              </a:spcAft>
              <a:buFont typeface="Wingdings" panose="05000000000000000000" pitchFamily="2" charset="2"/>
              <a:buChar char="l"/>
            </a:pPr>
            <a:r>
              <a:rPr lang="ja-JP" altLang="en-US" sz="2400" u="sng" dirty="0">
                <a:solidFill>
                  <a:prstClr val="black"/>
                </a:solidFill>
                <a:latin typeface="Meiryo UI" panose="020B0604030504040204" pitchFamily="50" charset="-128"/>
                <a:ea typeface="Meiryo UI" panose="020B0604030504040204" pitchFamily="50" charset="-128"/>
              </a:rPr>
              <a:t>関係機関と連携して社会全体で</a:t>
            </a:r>
            <a:r>
              <a:rPr lang="ja-JP" altLang="en-US" sz="2400" dirty="0">
                <a:solidFill>
                  <a:prstClr val="black"/>
                </a:solidFill>
                <a:latin typeface="Meiryo UI" panose="020B0604030504040204" pitchFamily="50" charset="-128"/>
                <a:ea typeface="Meiryo UI" panose="020B0604030504040204" pitchFamily="50" charset="-128"/>
              </a:rPr>
              <a:t>知識・文化の基盤を構築する</a:t>
            </a:r>
            <a:endParaRPr lang="en-US" altLang="ja-JP" sz="2400" dirty="0">
              <a:solidFill>
                <a:prstClr val="black"/>
              </a:solidFill>
              <a:latin typeface="Meiryo UI" panose="020B0604030504040204" pitchFamily="50" charset="-128"/>
              <a:ea typeface="Meiryo UI" panose="020B0604030504040204" pitchFamily="50" charset="-128"/>
            </a:endParaRPr>
          </a:p>
          <a:p>
            <a:pPr marL="800100" lvl="1" indent="-342900">
              <a:buFont typeface="Wingdings" panose="05000000000000000000" pitchFamily="2" charset="2"/>
              <a:buChar char="l"/>
            </a:pPr>
            <a:r>
              <a:rPr lang="ja-JP" altLang="en-US" sz="2400" dirty="0">
                <a:solidFill>
                  <a:prstClr val="black"/>
                </a:solidFill>
                <a:latin typeface="Meiryo UI" panose="020B0604030504040204" pitchFamily="50" charset="-128"/>
                <a:ea typeface="Meiryo UI" panose="020B0604030504040204" pitchFamily="50" charset="-128"/>
              </a:rPr>
              <a:t>これらの取組によって、</a:t>
            </a:r>
            <a:r>
              <a:rPr lang="ja-JP" altLang="en-US" sz="2400" u="sng" dirty="0">
                <a:solidFill>
                  <a:prstClr val="black"/>
                </a:solidFill>
                <a:latin typeface="Meiryo UI" panose="020B0604030504040204" pitchFamily="50" charset="-128"/>
                <a:ea typeface="Meiryo UI" panose="020B0604030504040204" pitchFamily="50" charset="-128"/>
              </a:rPr>
              <a:t>人々の創造的な活動に貢献</a:t>
            </a:r>
            <a:r>
              <a:rPr lang="ja-JP" altLang="en-US" sz="2400" dirty="0">
                <a:solidFill>
                  <a:prstClr val="black"/>
                </a:solidFill>
                <a:latin typeface="Meiryo UI" panose="020B0604030504040204" pitchFamily="50" charset="-128"/>
                <a:ea typeface="Meiryo UI" panose="020B0604030504040204" pitchFamily="50" charset="-128"/>
              </a:rPr>
              <a:t>する</a:t>
            </a:r>
            <a:endParaRPr lang="en-US" altLang="ja-JP" sz="2400" dirty="0">
              <a:solidFill>
                <a:prstClr val="black"/>
              </a:solidFill>
              <a:latin typeface="Meiryo UI" panose="020B0604030504040204" pitchFamily="50" charset="-128"/>
              <a:ea typeface="Meiryo UI" panose="020B0604030504040204" pitchFamily="50" charset="-128"/>
            </a:endParaRPr>
          </a:p>
          <a:p>
            <a:pPr marL="800100" lvl="1" indent="-342900">
              <a:spcBef>
                <a:spcPts val="600"/>
              </a:spcBef>
              <a:buFont typeface="Wingdings" panose="05000000000000000000" pitchFamily="2" charset="2"/>
              <a:buChar char="l"/>
            </a:pPr>
            <a:r>
              <a:rPr lang="ja-JP" altLang="en-US" sz="2400" dirty="0">
                <a:solidFill>
                  <a:prstClr val="black"/>
                </a:solidFill>
                <a:latin typeface="Meiryo UI" panose="020B0604030504040204" pitchFamily="50" charset="-128"/>
                <a:ea typeface="Meiryo UI" panose="020B0604030504040204" pitchFamily="50" charset="-128"/>
              </a:rPr>
              <a:t>この取組の一環として</a:t>
            </a:r>
            <a:endParaRPr lang="en-US" altLang="ja-JP" sz="2400" dirty="0">
              <a:solidFill>
                <a:prstClr val="black"/>
              </a:solidFill>
              <a:latin typeface="Meiryo UI" panose="020B0604030504040204" pitchFamily="50" charset="-128"/>
              <a:ea typeface="Meiryo UI" panose="020B0604030504040204" pitchFamily="50" charset="-128"/>
            </a:endParaRPr>
          </a:p>
          <a:p>
            <a:pPr marL="1714500" lvl="3" indent="-342900">
              <a:buFont typeface="Wingdings" panose="05000000000000000000" pitchFamily="2" charset="2"/>
              <a:buChar char="Ø"/>
            </a:pPr>
            <a:r>
              <a:rPr lang="ja-JP" altLang="en-US" sz="2400" u="sng" dirty="0">
                <a:solidFill>
                  <a:prstClr val="black"/>
                </a:solidFill>
                <a:latin typeface="Meiryo UI" panose="020B0604030504040204" pitchFamily="50" charset="-128"/>
                <a:ea typeface="Meiryo UI" panose="020B0604030504040204" pitchFamily="50" charset="-128"/>
              </a:rPr>
              <a:t>財源の確保</a:t>
            </a:r>
            <a:r>
              <a:rPr lang="ja-JP" altLang="en-US" sz="2400" dirty="0">
                <a:solidFill>
                  <a:prstClr val="black"/>
                </a:solidFill>
                <a:latin typeface="Meiryo UI" panose="020B0604030504040204" pitchFamily="50" charset="-128"/>
                <a:ea typeface="Meiryo UI" panose="020B0604030504040204" pitchFamily="50" charset="-128"/>
              </a:rPr>
              <a:t>に努め、所蔵資料のデジタル化を進める</a:t>
            </a:r>
            <a:endParaRPr lang="en-US" altLang="ja-JP" sz="2400" dirty="0">
              <a:solidFill>
                <a:prstClr val="black"/>
              </a:solidFill>
              <a:latin typeface="Meiryo UI" panose="020B0604030504040204" pitchFamily="50" charset="-128"/>
              <a:ea typeface="Meiryo UI" panose="020B0604030504040204" pitchFamily="50" charset="-128"/>
            </a:endParaRPr>
          </a:p>
          <a:p>
            <a:pPr marL="1714500" lvl="3" indent="-342900">
              <a:buFont typeface="Wingdings" panose="05000000000000000000" pitchFamily="2" charset="2"/>
              <a:buChar char="Ø"/>
            </a:pPr>
            <a:r>
              <a:rPr lang="ja-JP" altLang="en-US" sz="2400" dirty="0">
                <a:solidFill>
                  <a:prstClr val="black"/>
                </a:solidFill>
                <a:latin typeface="Meiryo UI" panose="020B0604030504040204" pitchFamily="50" charset="-128"/>
                <a:ea typeface="Meiryo UI" panose="020B0604030504040204" pitchFamily="50" charset="-128"/>
              </a:rPr>
              <a:t>デジタル化資料の提供により、</a:t>
            </a:r>
            <a:r>
              <a:rPr lang="ja-JP" altLang="en-US" sz="2400" u="sng" dirty="0">
                <a:solidFill>
                  <a:prstClr val="black"/>
                </a:solidFill>
                <a:latin typeface="Meiryo UI" panose="020B0604030504040204" pitchFamily="50" charset="-128"/>
                <a:ea typeface="Meiryo UI" panose="020B0604030504040204" pitchFamily="50" charset="-128"/>
              </a:rPr>
              <a:t>原資料を保存</a:t>
            </a:r>
            <a:r>
              <a:rPr lang="ja-JP" altLang="en-US" sz="2400" dirty="0">
                <a:solidFill>
                  <a:prstClr val="black"/>
                </a:solidFill>
                <a:latin typeface="Meiryo UI" panose="020B0604030504040204" pitchFamily="50" charset="-128"/>
                <a:ea typeface="Meiryo UI" panose="020B0604030504040204" pitchFamily="50" charset="-128"/>
              </a:rPr>
              <a:t>する</a:t>
            </a:r>
            <a:endParaRPr lang="en-US" altLang="ja-JP" sz="2400" dirty="0">
              <a:solidFill>
                <a:prstClr val="black"/>
              </a:solidFill>
              <a:latin typeface="Meiryo UI" panose="020B0604030504040204" pitchFamily="50" charset="-128"/>
              <a:ea typeface="Meiryo UI" panose="020B0604030504040204" pitchFamily="50" charset="-128"/>
            </a:endParaRPr>
          </a:p>
          <a:p>
            <a:pPr marL="1714500" lvl="3" indent="-342900">
              <a:buFont typeface="Wingdings" panose="05000000000000000000" pitchFamily="2" charset="2"/>
              <a:buChar char="Ø"/>
            </a:pPr>
            <a:r>
              <a:rPr lang="ja-JP" altLang="en-US" sz="2400" u="sng" dirty="0">
                <a:solidFill>
                  <a:prstClr val="black"/>
                </a:solidFill>
                <a:latin typeface="Meiryo UI" panose="020B0604030504040204" pitchFamily="50" charset="-128"/>
                <a:ea typeface="Meiryo UI" panose="020B0604030504040204" pitchFamily="50" charset="-128"/>
              </a:rPr>
              <a:t>検索の利便性</a:t>
            </a:r>
            <a:r>
              <a:rPr lang="ja-JP" altLang="en-US" sz="2400" dirty="0">
                <a:solidFill>
                  <a:prstClr val="black"/>
                </a:solidFill>
                <a:latin typeface="Meiryo UI" panose="020B0604030504040204" pitchFamily="50" charset="-128"/>
                <a:ea typeface="Meiryo UI" panose="020B0604030504040204" pitchFamily="50" charset="-128"/>
              </a:rPr>
              <a:t>や障害者を含む</a:t>
            </a:r>
            <a:r>
              <a:rPr lang="ja-JP" altLang="en-US" sz="2400" u="sng" dirty="0">
                <a:solidFill>
                  <a:prstClr val="black"/>
                </a:solidFill>
                <a:latin typeface="Meiryo UI" panose="020B0604030504040204" pitchFamily="50" charset="-128"/>
                <a:ea typeface="Meiryo UI" panose="020B0604030504040204" pitchFamily="50" charset="-128"/>
              </a:rPr>
              <a:t>あらゆる人々</a:t>
            </a:r>
            <a:r>
              <a:rPr lang="ja-JP" altLang="en-US" sz="2400" u="sng" dirty="0" smtClean="0">
                <a:solidFill>
                  <a:prstClr val="black"/>
                </a:solidFill>
                <a:latin typeface="Meiryo UI" panose="020B0604030504040204" pitchFamily="50" charset="-128"/>
                <a:ea typeface="Meiryo UI" panose="020B0604030504040204" pitchFamily="50" charset="-128"/>
              </a:rPr>
              <a:t>の利用</a:t>
            </a:r>
            <a:r>
              <a:rPr lang="ja-JP" altLang="en-US" sz="2400" u="sng" dirty="0">
                <a:solidFill>
                  <a:prstClr val="black"/>
                </a:solidFill>
                <a:latin typeface="Meiryo UI" panose="020B0604030504040204" pitchFamily="50" charset="-128"/>
                <a:ea typeface="Meiryo UI" panose="020B0604030504040204" pitchFamily="50" charset="-128"/>
              </a:rPr>
              <a:t>可能性</a:t>
            </a:r>
            <a:r>
              <a:rPr lang="ja-JP" altLang="en-US" sz="2400" dirty="0">
                <a:solidFill>
                  <a:prstClr val="black"/>
                </a:solidFill>
                <a:latin typeface="Meiryo UI" panose="020B0604030504040204" pitchFamily="50" charset="-128"/>
                <a:ea typeface="Meiryo UI" panose="020B0604030504040204" pitchFamily="50" charset="-128"/>
              </a:rPr>
              <a:t>を高める</a:t>
            </a:r>
            <a:endParaRPr lang="en-US" altLang="ja-JP" sz="2400" dirty="0">
              <a:solidFill>
                <a:prstClr val="black"/>
              </a:solidFill>
              <a:latin typeface="Meiryo UI" panose="020B0604030504040204" pitchFamily="50" charset="-128"/>
              <a:ea typeface="Meiryo UI" panose="020B0604030504040204" pitchFamily="50" charset="-128"/>
            </a:endParaRPr>
          </a:p>
          <a:p>
            <a:pPr marL="1714500" lvl="3" indent="-342900">
              <a:buFont typeface="Wingdings" panose="05000000000000000000" pitchFamily="2" charset="2"/>
              <a:buChar char="Ø"/>
            </a:pPr>
            <a:r>
              <a:rPr lang="ja-JP" altLang="en-US" sz="2400" u="sng" dirty="0">
                <a:solidFill>
                  <a:prstClr val="black"/>
                </a:solidFill>
                <a:latin typeface="Meiryo UI" panose="020B0604030504040204" pitchFamily="50" charset="-128"/>
                <a:ea typeface="Meiryo UI" panose="020B0604030504040204" pitchFamily="50" charset="-128"/>
              </a:rPr>
              <a:t>関係機関等との有機的な連携</a:t>
            </a:r>
            <a:r>
              <a:rPr lang="ja-JP" altLang="en-US" sz="2400" dirty="0">
                <a:solidFill>
                  <a:prstClr val="black"/>
                </a:solidFill>
                <a:latin typeface="Meiryo UI" panose="020B0604030504040204" pitchFamily="50" charset="-128"/>
                <a:ea typeface="Meiryo UI" panose="020B0604030504040204" pitchFamily="50" charset="-128"/>
              </a:rPr>
              <a:t>により</a:t>
            </a:r>
            <a:r>
              <a:rPr lang="ja-JP" altLang="en-US" sz="2400" dirty="0" smtClean="0">
                <a:solidFill>
                  <a:prstClr val="black"/>
                </a:solidFill>
                <a:latin typeface="Meiryo UI" panose="020B0604030504040204" pitchFamily="50" charset="-128"/>
                <a:ea typeface="Meiryo UI" panose="020B0604030504040204" pitchFamily="50" charset="-128"/>
              </a:rPr>
              <a:t>、知識</a:t>
            </a:r>
            <a:r>
              <a:rPr lang="ja-JP" altLang="en-US" sz="2400" dirty="0">
                <a:solidFill>
                  <a:prstClr val="black"/>
                </a:solidFill>
                <a:latin typeface="Meiryo UI" panose="020B0604030504040204" pitchFamily="50" charset="-128"/>
                <a:ea typeface="Meiryo UI" panose="020B0604030504040204" pitchFamily="50" charset="-128"/>
              </a:rPr>
              <a:t>・文化の基盤を構築する</a:t>
            </a:r>
            <a:endParaRPr lang="en-US" altLang="ja-JP" sz="2400" dirty="0">
              <a:solidFill>
                <a:prstClr val="black"/>
              </a:solidFill>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6056614" y="1014435"/>
            <a:ext cx="6048672" cy="707886"/>
          </a:xfrm>
          <a:prstGeom prst="rect">
            <a:avLst/>
          </a:prstGeom>
          <a:noFill/>
        </p:spPr>
        <p:txBody>
          <a:bodyPr wrap="square" rtlCol="0">
            <a:spAutoFit/>
          </a:bodyPr>
          <a:lstStyle/>
          <a:p>
            <a:pPr algn="ctr"/>
            <a:r>
              <a:rPr lang="ja-JP" altLang="en-US" sz="2000" dirty="0">
                <a:solidFill>
                  <a:prstClr val="black"/>
                </a:solidFill>
                <a:latin typeface="Meiryo UI" panose="020B0604030504040204" pitchFamily="50" charset="-128"/>
                <a:ea typeface="Meiryo UI" panose="020B0604030504040204" pitchFamily="50" charset="-128"/>
              </a:rPr>
              <a:t>「</a:t>
            </a:r>
            <a:r>
              <a:rPr lang="ja-JP" altLang="ja-JP" sz="2000" dirty="0">
                <a:solidFill>
                  <a:prstClr val="black"/>
                </a:solidFill>
                <a:latin typeface="Meiryo UI" panose="020B0604030504040204" pitchFamily="50" charset="-128"/>
                <a:ea typeface="Meiryo UI" panose="020B0604030504040204" pitchFamily="50" charset="-128"/>
              </a:rPr>
              <a:t>国立国会図書館の資料デジタル化に係る基本方針</a:t>
            </a:r>
            <a:r>
              <a:rPr lang="ja-JP" altLang="en-US" sz="2000" dirty="0">
                <a:solidFill>
                  <a:prstClr val="black"/>
                </a:solidFill>
                <a:latin typeface="Meiryo UI" panose="020B0604030504040204" pitchFamily="50" charset="-128"/>
                <a:ea typeface="Meiryo UI" panose="020B0604030504040204" pitchFamily="50" charset="-128"/>
              </a:rPr>
              <a:t>」</a:t>
            </a:r>
            <a:endParaRPr lang="ja-JP" altLang="ja-JP" sz="2000" dirty="0">
              <a:solidFill>
                <a:prstClr val="black"/>
              </a:solidFill>
              <a:latin typeface="Meiryo UI" panose="020B0604030504040204" pitchFamily="50" charset="-128"/>
              <a:ea typeface="Meiryo UI" panose="020B0604030504040204" pitchFamily="50" charset="-128"/>
            </a:endParaRPr>
          </a:p>
          <a:p>
            <a:pPr algn="ctr"/>
            <a:r>
              <a:rPr lang="ja-JP" altLang="ja-JP" sz="2000" dirty="0" smtClean="0">
                <a:solidFill>
                  <a:prstClr val="black"/>
                </a:solidFill>
                <a:latin typeface="Meiryo UI" panose="020B0604030504040204" pitchFamily="50" charset="-128"/>
                <a:ea typeface="Meiryo UI" panose="020B0604030504040204" pitchFamily="50" charset="-128"/>
              </a:rPr>
              <a:t>（</a:t>
            </a:r>
            <a:r>
              <a:rPr lang="en-US" altLang="ja-JP" sz="2000" dirty="0" smtClean="0">
                <a:solidFill>
                  <a:prstClr val="black"/>
                </a:solidFill>
                <a:latin typeface="Meiryo UI" panose="020B0604030504040204" pitchFamily="50" charset="-128"/>
                <a:ea typeface="Meiryo UI" panose="020B0604030504040204" pitchFamily="50" charset="-128"/>
              </a:rPr>
              <a:t>2013年</a:t>
            </a:r>
            <a:r>
              <a:rPr lang="en-US" altLang="ja-JP" sz="2000" dirty="0">
                <a:solidFill>
                  <a:prstClr val="black"/>
                </a:solidFill>
                <a:latin typeface="Meiryo UI" panose="020B0604030504040204" pitchFamily="50" charset="-128"/>
                <a:ea typeface="Meiryo UI" panose="020B0604030504040204" pitchFamily="50" charset="-128"/>
              </a:rPr>
              <a:t>5月27日国図電1305201号）</a:t>
            </a:r>
            <a:endParaRPr lang="ja-JP" altLang="en-US" sz="2000" dirty="0">
              <a:solidFill>
                <a:prstClr val="black"/>
              </a:solidFill>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AE81233C-BF56-4BFB-98E8-8EF39C2E5007}" type="slidenum">
              <a:rPr lang="ja-JP" altLang="en-US" smtClean="0">
                <a:solidFill>
                  <a:prstClr val="black"/>
                </a:solidFill>
              </a:rPr>
              <a:pPr/>
              <a:t>14</a:t>
            </a:fld>
            <a:endParaRPr lang="ja-JP" altLang="en-US" dirty="0">
              <a:solidFill>
                <a:prstClr val="black"/>
              </a:solidFill>
            </a:endParaRPr>
          </a:p>
        </p:txBody>
      </p:sp>
    </p:spTree>
    <p:extLst>
      <p:ext uri="{BB962C8B-B14F-4D97-AF65-F5344CB8AC3E}">
        <p14:creationId xmlns:p14="http://schemas.microsoft.com/office/powerpoint/2010/main" val="3442994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821933"/>
          </a:xfrm>
        </p:spPr>
        <p:txBody>
          <a:bodyPr>
            <a:noAutofit/>
          </a:bodyPr>
          <a:lstStyle/>
          <a:p>
            <a:r>
              <a:rPr kumimoji="1" lang="ja-JP" altLang="en-US" dirty="0" smtClean="0">
                <a:solidFill>
                  <a:schemeClr val="accent5">
                    <a:lumMod val="50000"/>
                  </a:schemeClr>
                </a:solidFill>
              </a:rPr>
              <a:t>資料デジタル化の現下の方針 ⑵</a:t>
            </a:r>
            <a:endParaRPr kumimoji="1" lang="ja-JP" altLang="en-US" dirty="0">
              <a:solidFill>
                <a:schemeClr val="accent5">
                  <a:lumMod val="50000"/>
                </a:schemeClr>
              </a:solidFill>
            </a:endParaRPr>
          </a:p>
        </p:txBody>
      </p:sp>
      <p:sp>
        <p:nvSpPr>
          <p:cNvPr id="6" name="テキスト ボックス 5"/>
          <p:cNvSpPr txBox="1"/>
          <p:nvPr/>
        </p:nvSpPr>
        <p:spPr>
          <a:xfrm>
            <a:off x="760287" y="1196752"/>
            <a:ext cx="10808413" cy="5709255"/>
          </a:xfrm>
          <a:prstGeom prst="rect">
            <a:avLst/>
          </a:prstGeom>
          <a:noFill/>
        </p:spPr>
        <p:txBody>
          <a:bodyPr wrap="square" rtlCol="0">
            <a:spAutoFit/>
          </a:bodyPr>
          <a:lstStyle/>
          <a:p>
            <a:r>
              <a:rPr lang="en-US" altLang="ja-JP" sz="2400" u="sng" dirty="0">
                <a:solidFill>
                  <a:srgbClr val="C0504D">
                    <a:lumMod val="75000"/>
                  </a:srgbClr>
                </a:solidFill>
                <a:latin typeface="Meiryo UI" panose="020B0604030504040204" pitchFamily="50" charset="-128"/>
                <a:ea typeface="Meiryo UI" panose="020B0604030504040204" pitchFamily="50" charset="-128"/>
              </a:rPr>
              <a:t>2</a:t>
            </a:r>
            <a:r>
              <a:rPr lang="ja-JP" altLang="en-US" sz="2400" u="sng" dirty="0" err="1">
                <a:solidFill>
                  <a:srgbClr val="C0504D">
                    <a:lumMod val="75000"/>
                  </a:srgbClr>
                </a:solidFill>
                <a:latin typeface="Meiryo UI" panose="020B0604030504040204" pitchFamily="50" charset="-128"/>
                <a:ea typeface="Meiryo UI" panose="020B0604030504040204" pitchFamily="50" charset="-128"/>
              </a:rPr>
              <a:t>．</a:t>
            </a:r>
            <a:r>
              <a:rPr lang="ja-JP" altLang="ja-JP" sz="2400" u="sng" dirty="0">
                <a:solidFill>
                  <a:srgbClr val="C0504D">
                    <a:lumMod val="75000"/>
                  </a:srgbClr>
                </a:solidFill>
                <a:latin typeface="Meiryo UI" panose="020B0604030504040204" pitchFamily="50" charset="-128"/>
                <a:ea typeface="Meiryo UI" panose="020B0604030504040204" pitchFamily="50" charset="-128"/>
              </a:rPr>
              <a:t>対象資料の</a:t>
            </a:r>
            <a:r>
              <a:rPr lang="ja-JP" altLang="ja-JP" sz="2400" u="sng" dirty="0" smtClean="0">
                <a:solidFill>
                  <a:srgbClr val="C0504D">
                    <a:lumMod val="75000"/>
                  </a:srgbClr>
                </a:solidFill>
                <a:latin typeface="Meiryo UI" panose="020B0604030504040204" pitchFamily="50" charset="-128"/>
                <a:ea typeface="Meiryo UI" panose="020B0604030504040204" pitchFamily="50" charset="-128"/>
              </a:rPr>
              <a:t>範囲</a:t>
            </a:r>
            <a:endParaRPr lang="en-US" altLang="ja-JP" sz="2400" dirty="0" smtClean="0">
              <a:solidFill>
                <a:prstClr val="black"/>
              </a:solidFill>
              <a:latin typeface="Meiryo UI" panose="020B0604030504040204" pitchFamily="50" charset="-128"/>
              <a:ea typeface="Meiryo UI" panose="020B0604030504040204" pitchFamily="50" charset="-128"/>
            </a:endParaRPr>
          </a:p>
          <a:p>
            <a:pPr lvl="1"/>
            <a:r>
              <a:rPr lang="ja-JP" altLang="en-US" sz="2400" dirty="0" smtClean="0">
                <a:solidFill>
                  <a:prstClr val="black"/>
                </a:solidFill>
                <a:latin typeface="Meiryo UI" panose="020B0604030504040204" pitchFamily="50" charset="-128"/>
                <a:ea typeface="Meiryo UI" panose="020B0604030504040204" pitchFamily="50" charset="-128"/>
              </a:rPr>
              <a:t>①</a:t>
            </a:r>
            <a:r>
              <a:rPr lang="en-US" altLang="ja-JP" sz="2400" dirty="0">
                <a:solidFill>
                  <a:prstClr val="black"/>
                </a:solidFill>
                <a:latin typeface="Meiryo UI" panose="020B0604030504040204" pitchFamily="50" charset="-128"/>
                <a:ea typeface="Meiryo UI" panose="020B0604030504040204" pitchFamily="50" charset="-128"/>
              </a:rPr>
              <a:t>1980年</a:t>
            </a:r>
            <a:r>
              <a:rPr lang="ja-JP" altLang="en-US" sz="2400" dirty="0">
                <a:solidFill>
                  <a:prstClr val="black"/>
                </a:solidFill>
                <a:latin typeface="Meiryo UI" panose="020B0604030504040204" pitchFamily="50" charset="-128"/>
                <a:ea typeface="Meiryo UI" panose="020B0604030504040204" pitchFamily="50" charset="-128"/>
              </a:rPr>
              <a:t>頃</a:t>
            </a:r>
            <a:r>
              <a:rPr lang="en-US" altLang="ja-JP" sz="2400" dirty="0" err="1" smtClean="0">
                <a:solidFill>
                  <a:prstClr val="black"/>
                </a:solidFill>
                <a:latin typeface="Meiryo UI" panose="020B0604030504040204" pitchFamily="50" charset="-128"/>
                <a:ea typeface="Meiryo UI" panose="020B0604030504040204" pitchFamily="50" charset="-128"/>
              </a:rPr>
              <a:t>までの国内刊行図書</a:t>
            </a:r>
            <a:endParaRPr lang="en-US" altLang="ja-JP" sz="2400" dirty="0">
              <a:solidFill>
                <a:prstClr val="black"/>
              </a:solidFill>
              <a:latin typeface="Meiryo UI" panose="020B0604030504040204" pitchFamily="50" charset="-128"/>
              <a:ea typeface="Meiryo UI" panose="020B0604030504040204" pitchFamily="50" charset="-128"/>
            </a:endParaRPr>
          </a:p>
          <a:p>
            <a:pPr lvl="1"/>
            <a:r>
              <a:rPr lang="ja-JP" altLang="en-US" sz="2400" dirty="0" smtClean="0">
                <a:solidFill>
                  <a:prstClr val="black"/>
                </a:solidFill>
                <a:latin typeface="Meiryo UI" panose="020B0604030504040204" pitchFamily="50" charset="-128"/>
                <a:ea typeface="Meiryo UI" panose="020B0604030504040204" pitchFamily="50" charset="-128"/>
              </a:rPr>
              <a:t>②</a:t>
            </a:r>
            <a:r>
              <a:rPr lang="ja-JP" altLang="ja-JP" sz="2400" dirty="0">
                <a:solidFill>
                  <a:prstClr val="black"/>
                </a:solidFill>
                <a:latin typeface="Meiryo UI" panose="020B0604030504040204" pitchFamily="50" charset="-128"/>
                <a:ea typeface="Meiryo UI" panose="020B0604030504040204" pitchFamily="50" charset="-128"/>
              </a:rPr>
              <a:t>歴史的価値の高い外国刊行の日本関係資料等</a:t>
            </a:r>
          </a:p>
          <a:p>
            <a:r>
              <a:rPr lang="en-US" altLang="ja-JP" sz="2400" u="sng" dirty="0">
                <a:solidFill>
                  <a:srgbClr val="C0504D">
                    <a:lumMod val="75000"/>
                  </a:srgbClr>
                </a:solidFill>
                <a:latin typeface="Meiryo UI" panose="020B0604030504040204" pitchFamily="50" charset="-128"/>
                <a:ea typeface="Meiryo UI" panose="020B0604030504040204" pitchFamily="50" charset="-128"/>
              </a:rPr>
              <a:t>3</a:t>
            </a:r>
            <a:r>
              <a:rPr lang="ja-JP" altLang="en-US" sz="2400" u="sng" dirty="0" err="1">
                <a:solidFill>
                  <a:srgbClr val="C0504D">
                    <a:lumMod val="75000"/>
                  </a:srgbClr>
                </a:solidFill>
                <a:latin typeface="Meiryo UI" panose="020B0604030504040204" pitchFamily="50" charset="-128"/>
                <a:ea typeface="Meiryo UI" panose="020B0604030504040204" pitchFamily="50" charset="-128"/>
              </a:rPr>
              <a:t>．</a:t>
            </a:r>
            <a:r>
              <a:rPr lang="ja-JP" altLang="ja-JP" sz="2400" u="sng" dirty="0">
                <a:solidFill>
                  <a:srgbClr val="C0504D">
                    <a:lumMod val="75000"/>
                  </a:srgbClr>
                </a:solidFill>
                <a:latin typeface="Meiryo UI" panose="020B0604030504040204" pitchFamily="50" charset="-128"/>
                <a:ea typeface="Meiryo UI" panose="020B0604030504040204" pitchFamily="50" charset="-128"/>
              </a:rPr>
              <a:t>対象資料選定</a:t>
            </a:r>
            <a:r>
              <a:rPr lang="ja-JP" altLang="en-US" sz="2400" u="sng" dirty="0">
                <a:solidFill>
                  <a:srgbClr val="C0504D">
                    <a:lumMod val="75000"/>
                  </a:srgbClr>
                </a:solidFill>
                <a:latin typeface="Meiryo UI" panose="020B0604030504040204" pitchFamily="50" charset="-128"/>
                <a:ea typeface="Meiryo UI" panose="020B0604030504040204" pitchFamily="50" charset="-128"/>
              </a:rPr>
              <a:t>の</a:t>
            </a:r>
            <a:r>
              <a:rPr lang="ja-JP" altLang="ja-JP" sz="2400" u="sng" dirty="0">
                <a:solidFill>
                  <a:srgbClr val="C0504D">
                    <a:lumMod val="75000"/>
                  </a:srgbClr>
                </a:solidFill>
                <a:latin typeface="Meiryo UI" panose="020B0604030504040204" pitchFamily="50" charset="-128"/>
                <a:ea typeface="Meiryo UI" panose="020B0604030504040204" pitchFamily="50" charset="-128"/>
              </a:rPr>
              <a:t>際の評価</a:t>
            </a:r>
            <a:r>
              <a:rPr lang="ja-JP" altLang="ja-JP" sz="2400" u="sng" dirty="0" smtClean="0">
                <a:solidFill>
                  <a:srgbClr val="C0504D">
                    <a:lumMod val="75000"/>
                  </a:srgbClr>
                </a:solidFill>
                <a:latin typeface="Meiryo UI" panose="020B0604030504040204" pitchFamily="50" charset="-128"/>
                <a:ea typeface="Meiryo UI" panose="020B0604030504040204" pitchFamily="50" charset="-128"/>
              </a:rPr>
              <a:t>要素</a:t>
            </a:r>
            <a:endParaRPr lang="en-US" altLang="ja-JP" sz="2400" dirty="0" smtClean="0">
              <a:solidFill>
                <a:srgbClr val="C0504D">
                  <a:lumMod val="75000"/>
                </a:srgbClr>
              </a:solidFill>
              <a:latin typeface="Meiryo UI" panose="020B0604030504040204" pitchFamily="50" charset="-128"/>
              <a:ea typeface="Meiryo UI" panose="020B0604030504040204" pitchFamily="50" charset="-128"/>
            </a:endParaRPr>
          </a:p>
          <a:p>
            <a:pPr lvl="1"/>
            <a:r>
              <a:rPr lang="ja-JP" altLang="en-US" sz="2400" dirty="0" smtClean="0">
                <a:solidFill>
                  <a:prstClr val="black"/>
                </a:solidFill>
                <a:latin typeface="Meiryo UI" panose="020B0604030504040204" pitchFamily="50" charset="-128"/>
                <a:ea typeface="Meiryo UI" panose="020B0604030504040204" pitchFamily="50" charset="-128"/>
              </a:rPr>
              <a:t>①</a:t>
            </a:r>
            <a:r>
              <a:rPr lang="ja-JP" altLang="ja-JP" sz="2400" dirty="0">
                <a:solidFill>
                  <a:prstClr val="black"/>
                </a:solidFill>
                <a:latin typeface="Meiryo UI" panose="020B0604030504040204" pitchFamily="50" charset="-128"/>
                <a:ea typeface="Meiryo UI" panose="020B0604030504040204" pitchFamily="50" charset="-128"/>
              </a:rPr>
              <a:t>唯一性・希少性</a:t>
            </a:r>
            <a:r>
              <a:rPr lang="ja-JP" altLang="en-US" sz="2400" dirty="0">
                <a:solidFill>
                  <a:prstClr val="black"/>
                </a:solidFill>
                <a:latin typeface="Meiryo UI" panose="020B0604030504040204" pitchFamily="50" charset="-128"/>
                <a:ea typeface="Meiryo UI" panose="020B0604030504040204" pitchFamily="50" charset="-128"/>
              </a:rPr>
              <a:t>　②</a:t>
            </a:r>
            <a:r>
              <a:rPr lang="ja-JP" altLang="ja-JP" sz="2400" dirty="0">
                <a:solidFill>
                  <a:prstClr val="black"/>
                </a:solidFill>
                <a:latin typeface="Meiryo UI" panose="020B0604030504040204" pitchFamily="50" charset="-128"/>
                <a:ea typeface="Meiryo UI" panose="020B0604030504040204" pitchFamily="50" charset="-128"/>
              </a:rPr>
              <a:t>資料</a:t>
            </a:r>
            <a:r>
              <a:rPr lang="ja-JP" altLang="en-US" sz="2400" dirty="0" smtClean="0">
                <a:solidFill>
                  <a:prstClr val="black"/>
                </a:solidFill>
                <a:latin typeface="Meiryo UI" panose="020B0604030504040204" pitchFamily="50" charset="-128"/>
                <a:ea typeface="Meiryo UI" panose="020B0604030504040204" pitchFamily="50" charset="-128"/>
              </a:rPr>
              <a:t>の</a:t>
            </a:r>
            <a:r>
              <a:rPr lang="ja-JP" altLang="ja-JP" sz="2400" dirty="0" smtClean="0">
                <a:solidFill>
                  <a:prstClr val="black"/>
                </a:solidFill>
                <a:latin typeface="Meiryo UI" panose="020B0604030504040204" pitchFamily="50" charset="-128"/>
                <a:ea typeface="Meiryo UI" panose="020B0604030504040204" pitchFamily="50" charset="-128"/>
              </a:rPr>
              <a:t>劣化</a:t>
            </a:r>
            <a:r>
              <a:rPr lang="ja-JP" altLang="ja-JP" sz="2400" dirty="0">
                <a:solidFill>
                  <a:prstClr val="black"/>
                </a:solidFill>
                <a:latin typeface="Meiryo UI" panose="020B0604030504040204" pitchFamily="50" charset="-128"/>
                <a:ea typeface="Meiryo UI" panose="020B0604030504040204" pitchFamily="50" charset="-128"/>
              </a:rPr>
              <a:t>状況・保存の緊急性</a:t>
            </a:r>
            <a:r>
              <a:rPr lang="ja-JP" altLang="en-US" sz="2400" dirty="0">
                <a:solidFill>
                  <a:prstClr val="black"/>
                </a:solidFill>
                <a:latin typeface="Meiryo UI" panose="020B0604030504040204" pitchFamily="50" charset="-128"/>
                <a:ea typeface="Meiryo UI" panose="020B0604030504040204" pitchFamily="50" charset="-128"/>
              </a:rPr>
              <a:t>　③</a:t>
            </a:r>
            <a:r>
              <a:rPr lang="ja-JP" altLang="ja-JP" sz="2400" dirty="0">
                <a:solidFill>
                  <a:prstClr val="black"/>
                </a:solidFill>
                <a:latin typeface="Meiryo UI" panose="020B0604030504040204" pitchFamily="50" charset="-128"/>
                <a:ea typeface="Meiryo UI" panose="020B0604030504040204" pitchFamily="50" charset="-128"/>
              </a:rPr>
              <a:t>利用機会の拡大</a:t>
            </a:r>
            <a:r>
              <a:rPr lang="ja-JP" altLang="en-US" sz="2400" dirty="0">
                <a:solidFill>
                  <a:prstClr val="black"/>
                </a:solidFill>
                <a:latin typeface="Meiryo UI" panose="020B0604030504040204" pitchFamily="50" charset="-128"/>
                <a:ea typeface="Meiryo UI" panose="020B0604030504040204" pitchFamily="50" charset="-128"/>
              </a:rPr>
              <a:t>　④</a:t>
            </a:r>
            <a:r>
              <a:rPr lang="ja-JP" altLang="ja-JP" sz="2400" dirty="0">
                <a:solidFill>
                  <a:prstClr val="black"/>
                </a:solidFill>
                <a:latin typeface="Meiryo UI" panose="020B0604030504040204" pitchFamily="50" charset="-128"/>
                <a:ea typeface="Meiryo UI" panose="020B0604030504040204" pitchFamily="50" charset="-128"/>
              </a:rPr>
              <a:t>社会的</a:t>
            </a:r>
            <a:r>
              <a:rPr lang="ja-JP" altLang="en-US" sz="2400" dirty="0" smtClean="0">
                <a:solidFill>
                  <a:prstClr val="black"/>
                </a:solidFill>
                <a:latin typeface="Meiryo UI" panose="020B0604030504040204" pitchFamily="50" charset="-128"/>
                <a:ea typeface="Meiryo UI" panose="020B0604030504040204" pitchFamily="50" charset="-128"/>
              </a:rPr>
              <a:t>ニー</a:t>
            </a:r>
            <a:r>
              <a:rPr lang="ja-JP" altLang="ja-JP" sz="2400" dirty="0" smtClean="0">
                <a:solidFill>
                  <a:prstClr val="black"/>
                </a:solidFill>
                <a:latin typeface="Meiryo UI" panose="020B0604030504040204" pitchFamily="50" charset="-128"/>
                <a:ea typeface="Meiryo UI" panose="020B0604030504040204" pitchFamily="50" charset="-128"/>
              </a:rPr>
              <a:t>ズ</a:t>
            </a:r>
            <a:r>
              <a:rPr lang="ja-JP" altLang="en-US" sz="2400" dirty="0">
                <a:solidFill>
                  <a:prstClr val="black"/>
                </a:solidFill>
                <a:latin typeface="Meiryo UI" panose="020B0604030504040204" pitchFamily="50" charset="-128"/>
                <a:ea typeface="Meiryo UI" panose="020B0604030504040204" pitchFamily="50" charset="-128"/>
              </a:rPr>
              <a:t>　⑤内外</a:t>
            </a:r>
            <a:r>
              <a:rPr lang="ja-JP" altLang="ja-JP" sz="2400" dirty="0">
                <a:solidFill>
                  <a:prstClr val="black"/>
                </a:solidFill>
                <a:latin typeface="Meiryo UI" panose="020B0604030504040204" pitchFamily="50" charset="-128"/>
                <a:ea typeface="Meiryo UI" panose="020B0604030504040204" pitchFamily="50" charset="-128"/>
              </a:rPr>
              <a:t>の</a:t>
            </a:r>
            <a:r>
              <a:rPr lang="ja-JP" altLang="en-US" sz="2400" dirty="0">
                <a:solidFill>
                  <a:prstClr val="black"/>
                </a:solidFill>
                <a:latin typeface="Meiryo UI" panose="020B0604030504040204" pitchFamily="50" charset="-128"/>
                <a:ea typeface="Meiryo UI" panose="020B0604030504040204" pitchFamily="50" charset="-128"/>
              </a:rPr>
              <a:t>体</a:t>
            </a:r>
            <a:r>
              <a:rPr lang="ja-JP" altLang="ja-JP" sz="2400" dirty="0">
                <a:solidFill>
                  <a:prstClr val="black"/>
                </a:solidFill>
                <a:latin typeface="Meiryo UI" panose="020B0604030504040204" pitchFamily="50" charset="-128"/>
                <a:ea typeface="Meiryo UI" panose="020B0604030504040204" pitchFamily="50" charset="-128"/>
              </a:rPr>
              <a:t>系的デジタルコレクション構築への貢献</a:t>
            </a:r>
          </a:p>
          <a:p>
            <a:r>
              <a:rPr lang="en-US" altLang="ja-JP" sz="2400" u="sng" dirty="0">
                <a:solidFill>
                  <a:srgbClr val="C0504D">
                    <a:lumMod val="75000"/>
                  </a:srgbClr>
                </a:solidFill>
                <a:latin typeface="Meiryo UI" panose="020B0604030504040204" pitchFamily="50" charset="-128"/>
                <a:ea typeface="Meiryo UI" panose="020B0604030504040204" pitchFamily="50" charset="-128"/>
              </a:rPr>
              <a:t>4</a:t>
            </a:r>
            <a:r>
              <a:rPr lang="ja-JP" altLang="en-US" sz="2400" u="sng" dirty="0" err="1">
                <a:solidFill>
                  <a:srgbClr val="C0504D">
                    <a:lumMod val="75000"/>
                  </a:srgbClr>
                </a:solidFill>
                <a:latin typeface="Meiryo UI" panose="020B0604030504040204" pitchFamily="50" charset="-128"/>
                <a:ea typeface="Meiryo UI" panose="020B0604030504040204" pitchFamily="50" charset="-128"/>
              </a:rPr>
              <a:t>．</a:t>
            </a:r>
            <a:r>
              <a:rPr lang="ja-JP" altLang="ja-JP" sz="2400" u="sng" dirty="0">
                <a:solidFill>
                  <a:srgbClr val="C0504D">
                    <a:lumMod val="75000"/>
                  </a:srgbClr>
                </a:solidFill>
                <a:latin typeface="Meiryo UI" panose="020B0604030504040204" pitchFamily="50" charset="-128"/>
                <a:ea typeface="Meiryo UI" panose="020B0604030504040204" pitchFamily="50" charset="-128"/>
              </a:rPr>
              <a:t>デジタル化の</a:t>
            </a:r>
            <a:r>
              <a:rPr lang="ja-JP" altLang="ja-JP" sz="2400" u="sng" dirty="0" smtClean="0">
                <a:solidFill>
                  <a:srgbClr val="C0504D">
                    <a:lumMod val="75000"/>
                  </a:srgbClr>
                </a:solidFill>
                <a:latin typeface="Meiryo UI" panose="020B0604030504040204" pitchFamily="50" charset="-128"/>
                <a:ea typeface="Meiryo UI" panose="020B0604030504040204" pitchFamily="50" charset="-128"/>
              </a:rPr>
              <a:t>方法</a:t>
            </a:r>
            <a:endParaRPr lang="en-US" altLang="ja-JP" sz="2400" dirty="0" smtClean="0">
              <a:solidFill>
                <a:srgbClr val="C0504D">
                  <a:lumMod val="75000"/>
                </a:srgbClr>
              </a:solidFill>
              <a:latin typeface="Meiryo UI" panose="020B0604030504040204" pitchFamily="50" charset="-128"/>
              <a:ea typeface="Meiryo UI" panose="020B0604030504040204" pitchFamily="50" charset="-128"/>
            </a:endParaRPr>
          </a:p>
          <a:p>
            <a:pPr lvl="1"/>
            <a:r>
              <a:rPr lang="ja-JP" altLang="en-US" sz="2400" dirty="0" smtClean="0">
                <a:solidFill>
                  <a:prstClr val="black"/>
                </a:solidFill>
                <a:latin typeface="Meiryo UI" panose="020B0604030504040204" pitchFamily="50" charset="-128"/>
                <a:ea typeface="Meiryo UI" panose="020B0604030504040204" pitchFamily="50" charset="-128"/>
              </a:rPr>
              <a:t>①</a:t>
            </a:r>
            <a:r>
              <a:rPr lang="ja-JP" altLang="ja-JP" sz="2400" dirty="0">
                <a:solidFill>
                  <a:prstClr val="black"/>
                </a:solidFill>
                <a:latin typeface="Meiryo UI" panose="020B0604030504040204" pitchFamily="50" charset="-128"/>
                <a:ea typeface="Meiryo UI" panose="020B0604030504040204" pitchFamily="50" charset="-128"/>
              </a:rPr>
              <a:t>当面、画像データ作成</a:t>
            </a:r>
            <a:r>
              <a:rPr lang="ja-JP" altLang="en-US" sz="2400" dirty="0">
                <a:solidFill>
                  <a:prstClr val="black"/>
                </a:solidFill>
                <a:latin typeface="Meiryo UI" panose="020B0604030504040204" pitchFamily="50" charset="-128"/>
                <a:ea typeface="Meiryo UI" panose="020B0604030504040204" pitchFamily="50" charset="-128"/>
              </a:rPr>
              <a:t>　②</a:t>
            </a:r>
            <a:r>
              <a:rPr lang="ja-JP" altLang="ja-JP" sz="2400" dirty="0">
                <a:solidFill>
                  <a:prstClr val="black"/>
                </a:solidFill>
                <a:latin typeface="Meiryo UI" panose="020B0604030504040204" pitchFamily="50" charset="-128"/>
                <a:ea typeface="Meiryo UI" panose="020B0604030504040204" pitchFamily="50" charset="-128"/>
              </a:rPr>
              <a:t>ただし、</a:t>
            </a:r>
            <a:r>
              <a:rPr lang="ja-JP" altLang="ja-JP" sz="2400" dirty="0" smtClean="0">
                <a:solidFill>
                  <a:prstClr val="black"/>
                </a:solidFill>
                <a:latin typeface="Meiryo UI" panose="020B0604030504040204" pitchFamily="50" charset="-128"/>
                <a:ea typeface="Meiryo UI" panose="020B0604030504040204" pitchFamily="50" charset="-128"/>
              </a:rPr>
              <a:t>検索の</a:t>
            </a:r>
            <a:r>
              <a:rPr lang="ja-JP" altLang="ja-JP" sz="2400" dirty="0">
                <a:solidFill>
                  <a:prstClr val="black"/>
                </a:solidFill>
                <a:latin typeface="Meiryo UI" panose="020B0604030504040204" pitchFamily="50" charset="-128"/>
                <a:ea typeface="Meiryo UI" panose="020B0604030504040204" pitchFamily="50" charset="-128"/>
              </a:rPr>
              <a:t>便のため、目次情報はテキストデータ化</a:t>
            </a:r>
            <a:r>
              <a:rPr lang="ja-JP" altLang="en-US" sz="2400" dirty="0">
                <a:solidFill>
                  <a:prstClr val="black"/>
                </a:solidFill>
                <a:latin typeface="Meiryo UI" panose="020B0604030504040204" pitchFamily="50" charset="-128"/>
                <a:ea typeface="Meiryo UI" panose="020B0604030504040204" pitchFamily="50" charset="-128"/>
              </a:rPr>
              <a:t>　③</a:t>
            </a:r>
            <a:r>
              <a:rPr lang="ja-JP" altLang="ja-JP" sz="2400" dirty="0">
                <a:solidFill>
                  <a:prstClr val="black"/>
                </a:solidFill>
                <a:latin typeface="Meiryo UI" panose="020B0604030504040204" pitchFamily="50" charset="-128"/>
                <a:ea typeface="Meiryo UI" panose="020B0604030504040204" pitchFamily="50" charset="-128"/>
              </a:rPr>
              <a:t>視覚障害者</a:t>
            </a:r>
            <a:r>
              <a:rPr lang="ja-JP" altLang="ja-JP" sz="2400" dirty="0" smtClean="0">
                <a:solidFill>
                  <a:prstClr val="black"/>
                </a:solidFill>
                <a:latin typeface="Meiryo UI" panose="020B0604030504040204" pitchFamily="50" charset="-128"/>
                <a:ea typeface="Meiryo UI" panose="020B0604030504040204" pitchFamily="50" charset="-128"/>
              </a:rPr>
              <a:t>等</a:t>
            </a:r>
            <a:r>
              <a:rPr lang="ja-JP" altLang="en-US" sz="2400" dirty="0" smtClean="0">
                <a:solidFill>
                  <a:prstClr val="black"/>
                </a:solidFill>
                <a:latin typeface="Meiryo UI" panose="020B0604030504040204" pitchFamily="50" charset="-128"/>
                <a:ea typeface="Meiryo UI" panose="020B0604030504040204" pitchFamily="50" charset="-128"/>
              </a:rPr>
              <a:t>に</a:t>
            </a:r>
            <a:r>
              <a:rPr lang="ja-JP" altLang="en-US" sz="2400" dirty="0">
                <a:solidFill>
                  <a:prstClr val="black"/>
                </a:solidFill>
                <a:latin typeface="Meiryo UI" panose="020B0604030504040204" pitchFamily="50" charset="-128"/>
                <a:ea typeface="Meiryo UI" panose="020B0604030504040204" pitchFamily="50" charset="-128"/>
              </a:rPr>
              <a:t>対する</a:t>
            </a:r>
            <a:r>
              <a:rPr lang="ja-JP" altLang="ja-JP" sz="2400" dirty="0">
                <a:solidFill>
                  <a:prstClr val="black"/>
                </a:solidFill>
                <a:latin typeface="Meiryo UI" panose="020B0604030504040204" pitchFamily="50" charset="-128"/>
                <a:ea typeface="Meiryo UI" panose="020B0604030504040204" pitchFamily="50" charset="-128"/>
              </a:rPr>
              <a:t>提供</a:t>
            </a:r>
            <a:r>
              <a:rPr lang="ja-JP" altLang="en-US" sz="2400" dirty="0">
                <a:solidFill>
                  <a:prstClr val="black"/>
                </a:solidFill>
                <a:latin typeface="Meiryo UI" panose="020B0604030504040204" pitchFamily="50" charset="-128"/>
                <a:ea typeface="Meiryo UI" panose="020B0604030504040204" pitchFamily="50" charset="-128"/>
              </a:rPr>
              <a:t>、</a:t>
            </a:r>
            <a:r>
              <a:rPr lang="ja-JP" altLang="ja-JP" sz="2400" dirty="0">
                <a:solidFill>
                  <a:prstClr val="black"/>
                </a:solidFill>
                <a:latin typeface="Meiryo UI" panose="020B0604030504040204" pitchFamily="50" charset="-128"/>
                <a:ea typeface="Meiryo UI" panose="020B0604030504040204" pitchFamily="50" charset="-128"/>
              </a:rPr>
              <a:t>戦前期議会会議録の活用を視野に、本文</a:t>
            </a:r>
            <a:r>
              <a:rPr lang="ja-JP" altLang="ja-JP" sz="2400" dirty="0" smtClean="0">
                <a:solidFill>
                  <a:prstClr val="black"/>
                </a:solidFill>
                <a:latin typeface="Meiryo UI" panose="020B0604030504040204" pitchFamily="50" charset="-128"/>
                <a:ea typeface="Meiryo UI" panose="020B0604030504040204" pitchFamily="50" charset="-128"/>
              </a:rPr>
              <a:t>テキ</a:t>
            </a:r>
            <a:r>
              <a:rPr lang="ja-JP" altLang="en-US" sz="2400" dirty="0" smtClean="0">
                <a:solidFill>
                  <a:prstClr val="black"/>
                </a:solidFill>
                <a:latin typeface="Meiryo UI" panose="020B0604030504040204" pitchFamily="50" charset="-128"/>
                <a:ea typeface="Meiryo UI" panose="020B0604030504040204" pitchFamily="50" charset="-128"/>
              </a:rPr>
              <a:t>スト</a:t>
            </a:r>
            <a:r>
              <a:rPr lang="ja-JP" altLang="ja-JP" sz="2400" dirty="0" smtClean="0">
                <a:solidFill>
                  <a:prstClr val="black"/>
                </a:solidFill>
                <a:latin typeface="Meiryo UI" panose="020B0604030504040204" pitchFamily="50" charset="-128"/>
                <a:ea typeface="Meiryo UI" panose="020B0604030504040204" pitchFamily="50" charset="-128"/>
              </a:rPr>
              <a:t>データ化</a:t>
            </a:r>
            <a:r>
              <a:rPr lang="ja-JP" altLang="ja-JP" sz="2400" dirty="0">
                <a:solidFill>
                  <a:prstClr val="black"/>
                </a:solidFill>
                <a:latin typeface="Meiryo UI" panose="020B0604030504040204" pitchFamily="50" charset="-128"/>
                <a:ea typeface="Meiryo UI" panose="020B0604030504040204" pitchFamily="50" charset="-128"/>
              </a:rPr>
              <a:t>を段階的に取り組む</a:t>
            </a:r>
          </a:p>
          <a:p>
            <a:r>
              <a:rPr lang="en-US" altLang="ja-JP" sz="2400" u="sng" dirty="0">
                <a:solidFill>
                  <a:srgbClr val="C0504D">
                    <a:lumMod val="75000"/>
                  </a:srgbClr>
                </a:solidFill>
                <a:latin typeface="Meiryo UI" panose="020B0604030504040204" pitchFamily="50" charset="-128"/>
                <a:ea typeface="Meiryo UI" panose="020B0604030504040204" pitchFamily="50" charset="-128"/>
              </a:rPr>
              <a:t>5</a:t>
            </a:r>
            <a:r>
              <a:rPr lang="ja-JP" altLang="en-US" sz="2400" u="sng" dirty="0" err="1">
                <a:solidFill>
                  <a:srgbClr val="C0504D">
                    <a:lumMod val="75000"/>
                  </a:srgbClr>
                </a:solidFill>
                <a:latin typeface="Meiryo UI" panose="020B0604030504040204" pitchFamily="50" charset="-128"/>
                <a:ea typeface="Meiryo UI" panose="020B0604030504040204" pitchFamily="50" charset="-128"/>
              </a:rPr>
              <a:t>．</a:t>
            </a:r>
            <a:r>
              <a:rPr lang="ja-JP" altLang="ja-JP" sz="2400" u="sng" dirty="0">
                <a:solidFill>
                  <a:srgbClr val="C0504D">
                    <a:lumMod val="75000"/>
                  </a:srgbClr>
                </a:solidFill>
                <a:latin typeface="Meiryo UI" panose="020B0604030504040204" pitchFamily="50" charset="-128"/>
                <a:ea typeface="Meiryo UI" panose="020B0604030504040204" pitchFamily="50" charset="-128"/>
              </a:rPr>
              <a:t>資料デジタル化の成果</a:t>
            </a:r>
            <a:r>
              <a:rPr lang="ja-JP" altLang="en-US" sz="2400" u="sng" dirty="0">
                <a:solidFill>
                  <a:srgbClr val="C0504D">
                    <a:lumMod val="75000"/>
                  </a:srgbClr>
                </a:solidFill>
                <a:latin typeface="Meiryo UI" panose="020B0604030504040204" pitchFamily="50" charset="-128"/>
                <a:ea typeface="Meiryo UI" panose="020B0604030504040204" pitchFamily="50" charset="-128"/>
              </a:rPr>
              <a:t>を</a:t>
            </a:r>
            <a:r>
              <a:rPr lang="ja-JP" altLang="ja-JP" sz="2400" u="sng" dirty="0">
                <a:solidFill>
                  <a:srgbClr val="C0504D">
                    <a:lumMod val="75000"/>
                  </a:srgbClr>
                </a:solidFill>
                <a:latin typeface="Meiryo UI" panose="020B0604030504040204" pitchFamily="50" charset="-128"/>
                <a:ea typeface="Meiryo UI" panose="020B0604030504040204" pitchFamily="50" charset="-128"/>
              </a:rPr>
              <a:t>利活用</a:t>
            </a:r>
            <a:r>
              <a:rPr lang="ja-JP" altLang="en-US" sz="2400" u="sng" dirty="0">
                <a:solidFill>
                  <a:srgbClr val="C0504D">
                    <a:lumMod val="75000"/>
                  </a:srgbClr>
                </a:solidFill>
                <a:latin typeface="Meiryo UI" panose="020B0604030504040204" pitchFamily="50" charset="-128"/>
                <a:ea typeface="Meiryo UI" panose="020B0604030504040204" pitchFamily="50" charset="-128"/>
              </a:rPr>
              <a:t>する</a:t>
            </a:r>
            <a:r>
              <a:rPr lang="ja-JP" altLang="en-US" sz="2400" u="sng" dirty="0" smtClean="0">
                <a:solidFill>
                  <a:srgbClr val="C0504D">
                    <a:lumMod val="75000"/>
                  </a:srgbClr>
                </a:solidFill>
                <a:latin typeface="Meiryo UI" panose="020B0604030504040204" pitchFamily="50" charset="-128"/>
                <a:ea typeface="Meiryo UI" panose="020B0604030504040204" pitchFamily="50" charset="-128"/>
              </a:rPr>
              <a:t>努力</a:t>
            </a:r>
            <a:endParaRPr lang="en-US" altLang="ja-JP" sz="2400" dirty="0">
              <a:solidFill>
                <a:prstClr val="black"/>
              </a:solidFill>
              <a:latin typeface="Meiryo UI" panose="020B0604030504040204" pitchFamily="50" charset="-128"/>
              <a:ea typeface="Meiryo UI" panose="020B0604030504040204" pitchFamily="50" charset="-128"/>
            </a:endParaRPr>
          </a:p>
          <a:p>
            <a:pPr lvl="1"/>
            <a:r>
              <a:rPr lang="ja-JP" altLang="en-US" sz="2400" dirty="0" smtClean="0">
                <a:solidFill>
                  <a:prstClr val="black"/>
                </a:solidFill>
                <a:latin typeface="Meiryo UI" panose="020B0604030504040204" pitchFamily="50" charset="-128"/>
                <a:ea typeface="Meiryo UI" panose="020B0604030504040204" pitchFamily="50" charset="-128"/>
              </a:rPr>
              <a:t>①</a:t>
            </a:r>
            <a:r>
              <a:rPr lang="ja-JP" altLang="ja-JP" sz="2400" dirty="0">
                <a:solidFill>
                  <a:prstClr val="black"/>
                </a:solidFill>
                <a:latin typeface="Meiryo UI" panose="020B0604030504040204" pitchFamily="50" charset="-128"/>
                <a:ea typeface="Meiryo UI" panose="020B0604030504040204" pitchFamily="50" charset="-128"/>
              </a:rPr>
              <a:t>国の文化的</a:t>
            </a:r>
            <a:r>
              <a:rPr lang="ja-JP" altLang="en-US" sz="2400" dirty="0" smtClean="0">
                <a:solidFill>
                  <a:prstClr val="black"/>
                </a:solidFill>
                <a:latin typeface="Meiryo UI" panose="020B0604030504040204" pitchFamily="50" charset="-128"/>
                <a:ea typeface="Meiryo UI" panose="020B0604030504040204" pitchFamily="50" charset="-128"/>
              </a:rPr>
              <a:t>資産</a:t>
            </a:r>
            <a:r>
              <a:rPr lang="ja-JP" altLang="ja-JP" sz="2400" dirty="0" smtClean="0">
                <a:solidFill>
                  <a:prstClr val="black"/>
                </a:solidFill>
                <a:latin typeface="Meiryo UI" panose="020B0604030504040204" pitchFamily="50" charset="-128"/>
                <a:ea typeface="Meiryo UI" panose="020B0604030504040204" pitchFamily="50" charset="-128"/>
              </a:rPr>
              <a:t>と</a:t>
            </a:r>
            <a:r>
              <a:rPr lang="ja-JP" altLang="ja-JP" sz="2400" dirty="0">
                <a:solidFill>
                  <a:prstClr val="black"/>
                </a:solidFill>
                <a:latin typeface="Meiryo UI" panose="020B0604030504040204" pitchFamily="50" charset="-128"/>
                <a:ea typeface="Meiryo UI" panose="020B0604030504040204" pitchFamily="50" charset="-128"/>
              </a:rPr>
              <a:t>して、資料デジタル化の成果を社会的に利活用でき</a:t>
            </a:r>
            <a:r>
              <a:rPr lang="ja-JP" altLang="en-US" sz="2400" dirty="0">
                <a:solidFill>
                  <a:prstClr val="black"/>
                </a:solidFill>
                <a:latin typeface="Meiryo UI" panose="020B0604030504040204" pitchFamily="50" charset="-128"/>
                <a:ea typeface="Meiryo UI" panose="020B0604030504040204" pitchFamily="50" charset="-128"/>
              </a:rPr>
              <a:t>ること</a:t>
            </a:r>
            <a:endParaRPr lang="en-US" altLang="ja-JP" sz="2400" dirty="0">
              <a:solidFill>
                <a:prstClr val="black"/>
              </a:solidFill>
              <a:latin typeface="Meiryo UI" panose="020B0604030504040204" pitchFamily="50" charset="-128"/>
              <a:ea typeface="Meiryo UI" panose="020B0604030504040204" pitchFamily="50" charset="-128"/>
            </a:endParaRPr>
          </a:p>
          <a:p>
            <a:pPr lvl="1">
              <a:spcAft>
                <a:spcPts val="600"/>
              </a:spcAft>
            </a:pPr>
            <a:r>
              <a:rPr lang="ja-JP" altLang="en-US" sz="2400" dirty="0" smtClean="0">
                <a:solidFill>
                  <a:prstClr val="black"/>
                </a:solidFill>
                <a:latin typeface="Meiryo UI" panose="020B0604030504040204" pitchFamily="50" charset="-128"/>
                <a:ea typeface="Meiryo UI" panose="020B0604030504040204" pitchFamily="50" charset="-128"/>
              </a:rPr>
              <a:t>②</a:t>
            </a:r>
            <a:r>
              <a:rPr lang="ja-JP" altLang="ja-JP" sz="2400" dirty="0">
                <a:solidFill>
                  <a:prstClr val="black"/>
                </a:solidFill>
                <a:latin typeface="Meiryo UI" panose="020B0604030504040204" pitchFamily="50" charset="-128"/>
                <a:ea typeface="Meiryo UI" panose="020B0604030504040204" pitchFamily="50" charset="-128"/>
              </a:rPr>
              <a:t>そのため、著作権等に留意しつつ社会的な理解を得る</a:t>
            </a:r>
            <a:r>
              <a:rPr lang="ja-JP" altLang="en-US" sz="2400" dirty="0">
                <a:solidFill>
                  <a:prstClr val="black"/>
                </a:solidFill>
                <a:latin typeface="Meiryo UI" panose="020B0604030504040204" pitchFamily="50" charset="-128"/>
                <a:ea typeface="Meiryo UI" panose="020B0604030504040204" pitchFamily="50" charset="-128"/>
              </a:rPr>
              <a:t>こと</a:t>
            </a:r>
            <a:endParaRPr lang="en-US" altLang="ja-JP" sz="2400" dirty="0">
              <a:solidFill>
                <a:prstClr val="black"/>
              </a:solidFill>
              <a:latin typeface="Meiryo UI" panose="020B0604030504040204" pitchFamily="50" charset="-128"/>
              <a:ea typeface="Meiryo UI" panose="020B0604030504040204" pitchFamily="50" charset="-128"/>
            </a:endParaRPr>
          </a:p>
          <a:p>
            <a:r>
              <a:rPr lang="en-US" altLang="ja-JP" sz="2400" u="sng" dirty="0">
                <a:solidFill>
                  <a:srgbClr val="C0504D">
                    <a:lumMod val="75000"/>
                  </a:srgbClr>
                </a:solidFill>
                <a:latin typeface="Meiryo UI" panose="020B0604030504040204" pitchFamily="50" charset="-128"/>
                <a:ea typeface="Meiryo UI" panose="020B0604030504040204" pitchFamily="50" charset="-128"/>
              </a:rPr>
              <a:t>6</a:t>
            </a:r>
            <a:r>
              <a:rPr lang="ja-JP" altLang="en-US" sz="2400" u="sng" dirty="0" err="1">
                <a:solidFill>
                  <a:srgbClr val="C0504D">
                    <a:lumMod val="75000"/>
                  </a:srgbClr>
                </a:solidFill>
                <a:latin typeface="Meiryo UI" panose="020B0604030504040204" pitchFamily="50" charset="-128"/>
                <a:ea typeface="Meiryo UI" panose="020B0604030504040204" pitchFamily="50" charset="-128"/>
              </a:rPr>
              <a:t>．</a:t>
            </a:r>
            <a:r>
              <a:rPr lang="ja-JP" altLang="en-US" sz="2400" u="sng" dirty="0">
                <a:solidFill>
                  <a:srgbClr val="C0504D">
                    <a:lumMod val="75000"/>
                  </a:srgbClr>
                </a:solidFill>
                <a:latin typeface="Meiryo UI" panose="020B0604030504040204" pitchFamily="50" charset="-128"/>
                <a:ea typeface="Meiryo UI" panose="020B0604030504040204" pitchFamily="50" charset="-128"/>
              </a:rPr>
              <a:t>東日本大震災アーカイブ構築のため</a:t>
            </a:r>
            <a:r>
              <a:rPr lang="ja-JP" altLang="en-US" sz="2400" u="sng" dirty="0" smtClean="0">
                <a:solidFill>
                  <a:srgbClr val="C0504D">
                    <a:lumMod val="75000"/>
                  </a:srgbClr>
                </a:solidFill>
                <a:latin typeface="Meiryo UI" panose="020B0604030504040204" pitchFamily="50" charset="-128"/>
                <a:ea typeface="Meiryo UI" panose="020B0604030504040204" pitchFamily="50" charset="-128"/>
              </a:rPr>
              <a:t>に</a:t>
            </a:r>
            <a:endParaRPr lang="en-US" altLang="ja-JP" sz="2400" dirty="0" smtClean="0">
              <a:solidFill>
                <a:prstClr val="black"/>
              </a:solidFill>
              <a:latin typeface="Meiryo UI" panose="020B0604030504040204" pitchFamily="50" charset="-128"/>
              <a:ea typeface="Meiryo UI" panose="020B0604030504040204" pitchFamily="50" charset="-128"/>
            </a:endParaRPr>
          </a:p>
          <a:p>
            <a:pPr lvl="1"/>
            <a:r>
              <a:rPr lang="ja-JP" altLang="en-US" sz="2400" dirty="0" smtClean="0">
                <a:solidFill>
                  <a:prstClr val="black"/>
                </a:solidFill>
                <a:latin typeface="Meiryo UI" panose="020B0604030504040204" pitchFamily="50" charset="-128"/>
                <a:ea typeface="Meiryo UI" panose="020B0604030504040204" pitchFamily="50" charset="-128"/>
              </a:rPr>
              <a:t>関係</a:t>
            </a:r>
            <a:r>
              <a:rPr lang="ja-JP" altLang="ja-JP" sz="2400" dirty="0">
                <a:solidFill>
                  <a:prstClr val="black"/>
                </a:solidFill>
                <a:latin typeface="Meiryo UI" panose="020B0604030504040204" pitchFamily="50" charset="-128"/>
                <a:ea typeface="Meiryo UI" panose="020B0604030504040204" pitchFamily="50" charset="-128"/>
              </a:rPr>
              <a:t>機関と調整</a:t>
            </a:r>
            <a:r>
              <a:rPr lang="ja-JP" altLang="ja-JP" sz="2400" dirty="0" smtClean="0">
                <a:solidFill>
                  <a:prstClr val="black"/>
                </a:solidFill>
                <a:latin typeface="Meiryo UI" panose="020B0604030504040204" pitchFamily="50" charset="-128"/>
                <a:ea typeface="Meiryo UI" panose="020B0604030504040204" pitchFamily="50" charset="-128"/>
              </a:rPr>
              <a:t>し</a:t>
            </a:r>
            <a:r>
              <a:rPr lang="ja-JP" altLang="en-US" sz="2400" dirty="0" smtClean="0">
                <a:solidFill>
                  <a:prstClr val="black"/>
                </a:solidFill>
                <a:latin typeface="Meiryo UI" panose="020B0604030504040204" pitchFamily="50" charset="-128"/>
                <a:ea typeface="Meiryo UI" panose="020B0604030504040204" pitchFamily="50" charset="-128"/>
              </a:rPr>
              <a:t>な</a:t>
            </a:r>
            <a:r>
              <a:rPr lang="ja-JP" altLang="ja-JP" sz="2400" dirty="0" smtClean="0">
                <a:solidFill>
                  <a:prstClr val="black"/>
                </a:solidFill>
                <a:latin typeface="Meiryo UI" panose="020B0604030504040204" pitchFamily="50" charset="-128"/>
                <a:ea typeface="Meiryo UI" panose="020B0604030504040204" pitchFamily="50" charset="-128"/>
              </a:rPr>
              <a:t>がら</a:t>
            </a:r>
            <a:r>
              <a:rPr lang="ja-JP" altLang="en-US" sz="2400" dirty="0">
                <a:solidFill>
                  <a:prstClr val="black"/>
                </a:solidFill>
                <a:latin typeface="Meiryo UI" panose="020B0604030504040204" pitchFamily="50" charset="-128"/>
                <a:ea typeface="Meiryo UI" panose="020B0604030504040204" pitchFamily="50" charset="-128"/>
              </a:rPr>
              <a:t>関係記録を</a:t>
            </a:r>
            <a:r>
              <a:rPr lang="ja-JP" altLang="ja-JP" sz="2400" dirty="0">
                <a:solidFill>
                  <a:prstClr val="black"/>
                </a:solidFill>
                <a:latin typeface="Meiryo UI" panose="020B0604030504040204" pitchFamily="50" charset="-128"/>
                <a:ea typeface="Meiryo UI" panose="020B0604030504040204" pitchFamily="50" charset="-128"/>
              </a:rPr>
              <a:t>後世に伝えるため、デジタル化に取り組む</a:t>
            </a:r>
          </a:p>
        </p:txBody>
      </p:sp>
      <p:sp>
        <p:nvSpPr>
          <p:cNvPr id="3" name="スライド番号プレースホルダー 2"/>
          <p:cNvSpPr>
            <a:spLocks noGrp="1"/>
          </p:cNvSpPr>
          <p:nvPr>
            <p:ph type="sldNum" sz="quarter" idx="12"/>
          </p:nvPr>
        </p:nvSpPr>
        <p:spPr/>
        <p:txBody>
          <a:bodyPr/>
          <a:lstStyle/>
          <a:p>
            <a:fld id="{AE81233C-BF56-4BFB-98E8-8EF39C2E5007}" type="slidenum">
              <a:rPr lang="ja-JP" altLang="en-US" smtClean="0">
                <a:solidFill>
                  <a:prstClr val="black"/>
                </a:solidFill>
              </a:rPr>
              <a:pPr/>
              <a:t>15</a:t>
            </a:fld>
            <a:endParaRPr lang="ja-JP" altLang="en-US" dirty="0">
              <a:solidFill>
                <a:prstClr val="black"/>
              </a:solidFill>
            </a:endParaRPr>
          </a:p>
        </p:txBody>
      </p:sp>
    </p:spTree>
    <p:extLst>
      <p:ext uri="{BB962C8B-B14F-4D97-AF65-F5344CB8AC3E}">
        <p14:creationId xmlns:p14="http://schemas.microsoft.com/office/powerpoint/2010/main" val="3633884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681" y="3346637"/>
            <a:ext cx="8892480" cy="317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 name="テキスト ボックス 85"/>
          <p:cNvSpPr txBox="1"/>
          <p:nvPr/>
        </p:nvSpPr>
        <p:spPr>
          <a:xfrm>
            <a:off x="4815932" y="4396186"/>
            <a:ext cx="2401515" cy="1107996"/>
          </a:xfrm>
          <a:prstGeom prst="rect">
            <a:avLst/>
          </a:prstGeom>
          <a:noFill/>
        </p:spPr>
        <p:txBody>
          <a:bodyPr wrap="square" rtlCol="0">
            <a:spAutoFit/>
          </a:bodyPr>
          <a:lstStyle/>
          <a:p>
            <a:pPr algn="ctr"/>
            <a:r>
              <a:rPr lang="ja-JP" altLang="en-US" sz="2400" dirty="0">
                <a:solidFill>
                  <a:prstClr val="black"/>
                </a:solidFill>
                <a:latin typeface="Meiryo UI" panose="020B0604030504040204" pitchFamily="50" charset="-128"/>
                <a:ea typeface="Meiryo UI" panose="020B0604030504040204" pitchFamily="50" charset="-128"/>
              </a:rPr>
              <a:t>約</a:t>
            </a:r>
            <a:r>
              <a:rPr lang="en-US" altLang="ja-JP" sz="2400" dirty="0">
                <a:solidFill>
                  <a:prstClr val="black"/>
                </a:solidFill>
                <a:latin typeface="Meiryo UI" panose="020B0604030504040204" pitchFamily="50" charset="-128"/>
                <a:ea typeface="Meiryo UI" panose="020B0604030504040204" pitchFamily="50" charset="-128"/>
              </a:rPr>
              <a:t>90</a:t>
            </a:r>
            <a:r>
              <a:rPr lang="ja-JP" altLang="en-US" sz="2400" dirty="0">
                <a:solidFill>
                  <a:prstClr val="black"/>
                </a:solidFill>
                <a:latin typeface="Meiryo UI" panose="020B0604030504040204" pitchFamily="50" charset="-128"/>
                <a:ea typeface="Meiryo UI" panose="020B0604030504040204" pitchFamily="50" charset="-128"/>
              </a:rPr>
              <a:t>万点</a:t>
            </a:r>
            <a:endParaRPr lang="en-US" altLang="ja-JP" sz="2400" dirty="0">
              <a:solidFill>
                <a:prstClr val="black"/>
              </a:solidFill>
              <a:latin typeface="Meiryo UI" panose="020B0604030504040204" pitchFamily="50" charset="-128"/>
              <a:ea typeface="Meiryo UI" panose="020B0604030504040204" pitchFamily="50" charset="-128"/>
            </a:endParaRPr>
          </a:p>
          <a:p>
            <a:pPr algn="ctr"/>
            <a:r>
              <a:rPr lang="ja-JP" altLang="en-US" sz="2400" dirty="0">
                <a:solidFill>
                  <a:prstClr val="black"/>
                </a:solidFill>
                <a:latin typeface="Meiryo UI" panose="020B0604030504040204" pitchFamily="50" charset="-128"/>
                <a:ea typeface="Meiryo UI" panose="020B0604030504040204" pitchFamily="50" charset="-128"/>
              </a:rPr>
              <a:t>（～</a:t>
            </a:r>
            <a:r>
              <a:rPr lang="en-US" altLang="ja-JP" sz="2400" dirty="0">
                <a:solidFill>
                  <a:prstClr val="black"/>
                </a:solidFill>
                <a:latin typeface="Meiryo UI" panose="020B0604030504040204" pitchFamily="50" charset="-128"/>
                <a:ea typeface="Meiryo UI" panose="020B0604030504040204" pitchFamily="50" charset="-128"/>
              </a:rPr>
              <a:t>1968</a:t>
            </a:r>
            <a:r>
              <a:rPr lang="ja-JP" altLang="en-US" sz="2400" dirty="0">
                <a:solidFill>
                  <a:prstClr val="black"/>
                </a:solidFill>
                <a:latin typeface="Meiryo UI" panose="020B0604030504040204" pitchFamily="50" charset="-128"/>
                <a:ea typeface="Meiryo UI" panose="020B0604030504040204" pitchFamily="50" charset="-128"/>
              </a:rPr>
              <a:t>年）</a:t>
            </a:r>
            <a:endParaRPr lang="en-US" altLang="ja-JP" sz="2400" dirty="0">
              <a:solidFill>
                <a:prstClr val="black"/>
              </a:solidFill>
              <a:latin typeface="Meiryo UI" panose="020B0604030504040204" pitchFamily="50" charset="-128"/>
              <a:ea typeface="Meiryo UI" panose="020B0604030504040204" pitchFamily="50" charset="-128"/>
            </a:endParaRPr>
          </a:p>
          <a:p>
            <a:pPr algn="ctr"/>
            <a:r>
              <a:rPr lang="ja-JP" altLang="en-US" dirty="0">
                <a:solidFill>
                  <a:prstClr val="black"/>
                </a:solidFill>
                <a:latin typeface="Meiryo UI" panose="020B0604030504040204" pitchFamily="50" charset="-128"/>
                <a:ea typeface="Meiryo UI" panose="020B0604030504040204" pitchFamily="50" charset="-128"/>
              </a:rPr>
              <a:t>－古典籍を除く－</a:t>
            </a:r>
          </a:p>
        </p:txBody>
      </p:sp>
      <p:sp>
        <p:nvSpPr>
          <p:cNvPr id="87" name="テキスト ボックス 86"/>
          <p:cNvSpPr txBox="1"/>
          <p:nvPr/>
        </p:nvSpPr>
        <p:spPr>
          <a:xfrm>
            <a:off x="4577434" y="5753513"/>
            <a:ext cx="4033166" cy="461665"/>
          </a:xfrm>
          <a:prstGeom prst="rect">
            <a:avLst/>
          </a:prstGeom>
          <a:noFill/>
        </p:spPr>
        <p:txBody>
          <a:bodyPr wrap="square" rtlCol="0">
            <a:spAutoFit/>
          </a:bodyPr>
          <a:lstStyle/>
          <a:p>
            <a:pPr algn="ctr"/>
            <a:r>
              <a:rPr lang="ja-JP" altLang="en-US" sz="2400" dirty="0">
                <a:solidFill>
                  <a:prstClr val="black"/>
                </a:solidFill>
                <a:latin typeface="Meiryo UI" panose="020B0604030504040204" pitchFamily="50" charset="-128"/>
                <a:ea typeface="Meiryo UI" panose="020B0604030504040204" pitchFamily="50" charset="-128"/>
              </a:rPr>
              <a:t>約</a:t>
            </a:r>
            <a:r>
              <a:rPr lang="en-US" altLang="ja-JP" sz="2400" dirty="0">
                <a:solidFill>
                  <a:prstClr val="black"/>
                </a:solidFill>
                <a:latin typeface="Meiryo UI" panose="020B0604030504040204" pitchFamily="50" charset="-128"/>
                <a:ea typeface="Meiryo UI" panose="020B0604030504040204" pitchFamily="50" charset="-128"/>
              </a:rPr>
              <a:t>123.5</a:t>
            </a:r>
            <a:r>
              <a:rPr lang="ja-JP" altLang="en-US" sz="2400" dirty="0">
                <a:solidFill>
                  <a:prstClr val="black"/>
                </a:solidFill>
                <a:latin typeface="Meiryo UI" panose="020B0604030504040204" pitchFamily="50" charset="-128"/>
                <a:ea typeface="Meiryo UI" panose="020B0604030504040204" pitchFamily="50" charset="-128"/>
              </a:rPr>
              <a:t>万点（～</a:t>
            </a:r>
            <a:r>
              <a:rPr lang="en-US" altLang="ja-JP" sz="2400" dirty="0">
                <a:solidFill>
                  <a:prstClr val="black"/>
                </a:solidFill>
                <a:latin typeface="Meiryo UI" panose="020B0604030504040204" pitchFamily="50" charset="-128"/>
                <a:ea typeface="Meiryo UI" panose="020B0604030504040204" pitchFamily="50" charset="-128"/>
              </a:rPr>
              <a:t>2000</a:t>
            </a:r>
            <a:r>
              <a:rPr lang="ja-JP" altLang="en-US" sz="2400" dirty="0">
                <a:solidFill>
                  <a:prstClr val="black"/>
                </a:solidFill>
                <a:latin typeface="Meiryo UI" panose="020B0604030504040204" pitchFamily="50" charset="-128"/>
                <a:ea typeface="Meiryo UI" panose="020B0604030504040204" pitchFamily="50" charset="-128"/>
              </a:rPr>
              <a:t>年）</a:t>
            </a:r>
          </a:p>
        </p:txBody>
      </p:sp>
      <p:sp>
        <p:nvSpPr>
          <p:cNvPr id="88" name="テキスト ボックス 87"/>
          <p:cNvSpPr txBox="1"/>
          <p:nvPr/>
        </p:nvSpPr>
        <p:spPr>
          <a:xfrm>
            <a:off x="7320136" y="4278257"/>
            <a:ext cx="1728192" cy="1015663"/>
          </a:xfrm>
          <a:prstGeom prst="rect">
            <a:avLst/>
          </a:prstGeom>
          <a:noFill/>
        </p:spPr>
        <p:txBody>
          <a:bodyPr wrap="square" rtlCol="0">
            <a:spAutoFit/>
          </a:bodyPr>
          <a:lstStyle/>
          <a:p>
            <a:pPr algn="ctr"/>
            <a:r>
              <a:rPr lang="zh-TW" altLang="en-US" sz="2000" u="sng" dirty="0">
                <a:solidFill>
                  <a:srgbClr val="FF0000"/>
                </a:solidFill>
                <a:latin typeface="Meiryo UI" panose="020B0604030504040204" pitchFamily="50" charset="-128"/>
                <a:ea typeface="Meiryo UI" panose="020B0604030504040204" pitchFamily="50" charset="-128"/>
              </a:rPr>
              <a:t>約</a:t>
            </a:r>
            <a:r>
              <a:rPr lang="en-US" altLang="zh-TW" sz="2000" u="sng" dirty="0">
                <a:solidFill>
                  <a:srgbClr val="FF0000"/>
                </a:solidFill>
                <a:latin typeface="Meiryo UI" panose="020B0604030504040204" pitchFamily="50" charset="-128"/>
                <a:ea typeface="Meiryo UI" panose="020B0604030504040204" pitchFamily="50" charset="-128"/>
              </a:rPr>
              <a:t>88</a:t>
            </a:r>
            <a:r>
              <a:rPr lang="zh-TW" altLang="en-US" sz="2000" u="sng" dirty="0">
                <a:solidFill>
                  <a:srgbClr val="FF0000"/>
                </a:solidFill>
                <a:latin typeface="Meiryo UI" panose="020B0604030504040204" pitchFamily="50" charset="-128"/>
                <a:ea typeface="Meiryo UI" panose="020B0604030504040204" pitchFamily="50" charset="-128"/>
              </a:rPr>
              <a:t>万</a:t>
            </a:r>
            <a:r>
              <a:rPr lang="ja-JP" altLang="en-US" sz="2000" u="sng" dirty="0">
                <a:solidFill>
                  <a:srgbClr val="FF0000"/>
                </a:solidFill>
                <a:latin typeface="Meiryo UI" panose="020B0604030504040204" pitchFamily="50" charset="-128"/>
                <a:ea typeface="Meiryo UI" panose="020B0604030504040204" pitchFamily="50" charset="-128"/>
              </a:rPr>
              <a:t>点</a:t>
            </a:r>
            <a:endParaRPr lang="en-US" altLang="zh-TW" sz="2000" u="sng" dirty="0">
              <a:solidFill>
                <a:srgbClr val="FF0000"/>
              </a:solidFill>
              <a:latin typeface="Meiryo UI" panose="020B0604030504040204" pitchFamily="50" charset="-128"/>
              <a:ea typeface="Meiryo UI" panose="020B0604030504040204" pitchFamily="50" charset="-128"/>
            </a:endParaRPr>
          </a:p>
          <a:p>
            <a:r>
              <a:rPr lang="ja-JP" altLang="en-US" sz="2000" dirty="0">
                <a:solidFill>
                  <a:srgbClr val="FF0000"/>
                </a:solidFill>
                <a:latin typeface="Meiryo UI" panose="020B0604030504040204" pitchFamily="50" charset="-128"/>
                <a:ea typeface="Meiryo UI" panose="020B0604030504040204" pitchFamily="50" charset="-128"/>
              </a:rPr>
              <a:t>　　</a:t>
            </a:r>
            <a:r>
              <a:rPr lang="en-US" altLang="ja-JP" sz="2000" u="sng" dirty="0">
                <a:solidFill>
                  <a:srgbClr val="FF0000"/>
                </a:solidFill>
                <a:latin typeface="Meiryo UI" panose="020B0604030504040204" pitchFamily="50" charset="-128"/>
                <a:ea typeface="Meiryo UI" panose="020B0604030504040204" pitchFamily="50" charset="-128"/>
              </a:rPr>
              <a:t>(</a:t>
            </a:r>
            <a:r>
              <a:rPr lang="en-US" altLang="zh-TW" sz="2000" u="sng" dirty="0">
                <a:solidFill>
                  <a:srgbClr val="FF0000"/>
                </a:solidFill>
                <a:latin typeface="Meiryo UI" panose="020B0604030504040204" pitchFamily="50" charset="-128"/>
                <a:ea typeface="Meiryo UI" panose="020B0604030504040204" pitchFamily="50" charset="-128"/>
              </a:rPr>
              <a:t>1969</a:t>
            </a:r>
            <a:r>
              <a:rPr lang="ja-JP" altLang="en-US" sz="2000" u="sng" dirty="0">
                <a:solidFill>
                  <a:srgbClr val="FF0000"/>
                </a:solidFill>
                <a:latin typeface="Meiryo UI" panose="020B0604030504040204" pitchFamily="50" charset="-128"/>
                <a:ea typeface="Meiryo UI" panose="020B0604030504040204" pitchFamily="50" charset="-128"/>
              </a:rPr>
              <a:t>～</a:t>
            </a:r>
            <a:endParaRPr lang="en-US" altLang="zh-TW" sz="2000" u="sng" dirty="0">
              <a:solidFill>
                <a:srgbClr val="FF0000"/>
              </a:solidFill>
              <a:latin typeface="Meiryo UI" panose="020B0604030504040204" pitchFamily="50" charset="-128"/>
              <a:ea typeface="Meiryo UI" panose="020B0604030504040204" pitchFamily="50" charset="-128"/>
            </a:endParaRPr>
          </a:p>
          <a:p>
            <a:r>
              <a:rPr lang="ja-JP" altLang="en-US" sz="2000" dirty="0">
                <a:solidFill>
                  <a:srgbClr val="FF0000"/>
                </a:solidFill>
                <a:latin typeface="Meiryo UI" panose="020B0604030504040204" pitchFamily="50" charset="-128"/>
                <a:ea typeface="Meiryo UI" panose="020B0604030504040204" pitchFamily="50" charset="-128"/>
              </a:rPr>
              <a:t>　　</a:t>
            </a:r>
            <a:r>
              <a:rPr lang="en-US" altLang="zh-TW" sz="2000" u="sng" dirty="0">
                <a:solidFill>
                  <a:srgbClr val="FF0000"/>
                </a:solidFill>
                <a:latin typeface="Meiryo UI" panose="020B0604030504040204" pitchFamily="50" charset="-128"/>
                <a:ea typeface="Meiryo UI" panose="020B0604030504040204" pitchFamily="50" charset="-128"/>
              </a:rPr>
              <a:t>80</a:t>
            </a:r>
            <a:r>
              <a:rPr lang="zh-TW" altLang="en-US" sz="2000" u="sng" dirty="0">
                <a:solidFill>
                  <a:srgbClr val="FF0000"/>
                </a:solidFill>
                <a:latin typeface="Meiryo UI" panose="020B0604030504040204" pitchFamily="50" charset="-128"/>
                <a:ea typeface="Meiryo UI" panose="020B0604030504040204" pitchFamily="50" charset="-128"/>
              </a:rPr>
              <a:t>年</a:t>
            </a:r>
            <a:r>
              <a:rPr lang="ja-JP" altLang="en-US" sz="2000" u="sng" dirty="0">
                <a:solidFill>
                  <a:srgbClr val="FF0000"/>
                </a:solidFill>
                <a:latin typeface="Meiryo UI" panose="020B0604030504040204" pitchFamily="50" charset="-128"/>
                <a:ea typeface="Meiryo UI" panose="020B0604030504040204" pitchFamily="50" charset="-128"/>
              </a:rPr>
              <a:t>頃</a:t>
            </a:r>
            <a:r>
              <a:rPr lang="en-US" altLang="ja-JP" sz="2000" u="sng" dirty="0">
                <a:solidFill>
                  <a:srgbClr val="FF0000"/>
                </a:solidFill>
                <a:latin typeface="Meiryo UI" panose="020B0604030504040204" pitchFamily="50" charset="-128"/>
                <a:ea typeface="Meiryo UI" panose="020B0604030504040204" pitchFamily="50" charset="-128"/>
              </a:rPr>
              <a:t>)</a:t>
            </a:r>
            <a:endParaRPr lang="ja-JP" altLang="en-US" sz="2000" u="sng" dirty="0">
              <a:solidFill>
                <a:srgbClr val="FF0000"/>
              </a:solidFill>
              <a:latin typeface="Meiryo UI" panose="020B0604030504040204" pitchFamily="50" charset="-128"/>
              <a:ea typeface="Meiryo UI" panose="020B0604030504040204" pitchFamily="50" charset="-128"/>
            </a:endParaRPr>
          </a:p>
        </p:txBody>
      </p:sp>
      <p:sp>
        <p:nvSpPr>
          <p:cNvPr id="89" name="テキスト ボックス 88"/>
          <p:cNvSpPr txBox="1"/>
          <p:nvPr/>
        </p:nvSpPr>
        <p:spPr>
          <a:xfrm>
            <a:off x="8572162" y="4764768"/>
            <a:ext cx="2016224" cy="830997"/>
          </a:xfrm>
          <a:prstGeom prst="rect">
            <a:avLst/>
          </a:prstGeom>
          <a:noFill/>
        </p:spPr>
        <p:txBody>
          <a:bodyPr wrap="square" rtlCol="0">
            <a:spAutoFit/>
          </a:bodyPr>
          <a:lstStyle/>
          <a:p>
            <a:pPr algn="ctr"/>
            <a:r>
              <a:rPr lang="en-US" altLang="ja-JP" sz="2400" dirty="0">
                <a:solidFill>
                  <a:prstClr val="black"/>
                </a:solidFill>
                <a:latin typeface="Meiryo UI" panose="020B0604030504040204" pitchFamily="50" charset="-128"/>
                <a:ea typeface="Meiryo UI" panose="020B0604030504040204" pitchFamily="50" charset="-128"/>
              </a:rPr>
              <a:t>(</a:t>
            </a:r>
            <a:r>
              <a:rPr lang="en-US" altLang="zh-TW" sz="2400" dirty="0">
                <a:solidFill>
                  <a:prstClr val="black"/>
                </a:solidFill>
                <a:latin typeface="Meiryo UI" panose="020B0604030504040204" pitchFamily="50" charset="-128"/>
                <a:ea typeface="Meiryo UI" panose="020B0604030504040204" pitchFamily="50" charset="-128"/>
              </a:rPr>
              <a:t>1980</a:t>
            </a:r>
            <a:r>
              <a:rPr lang="zh-TW" altLang="en-US" sz="2400" dirty="0">
                <a:solidFill>
                  <a:prstClr val="black"/>
                </a:solidFill>
                <a:latin typeface="Meiryo UI" panose="020B0604030504040204" pitchFamily="50" charset="-128"/>
                <a:ea typeface="Meiryo UI" panose="020B0604030504040204" pitchFamily="50" charset="-128"/>
              </a:rPr>
              <a:t>年</a:t>
            </a:r>
            <a:r>
              <a:rPr lang="ja-JP" altLang="en-US" sz="2400" dirty="0">
                <a:solidFill>
                  <a:prstClr val="black"/>
                </a:solidFill>
                <a:latin typeface="Meiryo UI" panose="020B0604030504040204" pitchFamily="50" charset="-128"/>
                <a:ea typeface="Meiryo UI" panose="020B0604030504040204" pitchFamily="50" charset="-128"/>
              </a:rPr>
              <a:t>代</a:t>
            </a:r>
            <a:r>
              <a:rPr lang="zh-TW" altLang="en-US" sz="2400" dirty="0">
                <a:solidFill>
                  <a:prstClr val="black"/>
                </a:solidFill>
                <a:latin typeface="Meiryo UI" panose="020B0604030504040204" pitchFamily="50" charset="-128"/>
                <a:ea typeface="Meiryo UI" panose="020B0604030504040204" pitchFamily="50" charset="-128"/>
              </a:rPr>
              <a:t>～</a:t>
            </a:r>
            <a:r>
              <a:rPr lang="en-US" altLang="ja-JP" sz="2400" dirty="0">
                <a:solidFill>
                  <a:prstClr val="black"/>
                </a:solidFill>
                <a:latin typeface="Meiryo UI" panose="020B0604030504040204" pitchFamily="50" charset="-128"/>
                <a:ea typeface="Meiryo UI" panose="020B0604030504040204" pitchFamily="50" charset="-128"/>
              </a:rPr>
              <a:t>)</a:t>
            </a:r>
            <a:endParaRPr lang="zh-TW" altLang="en-US" sz="2400" dirty="0">
              <a:solidFill>
                <a:prstClr val="black"/>
              </a:solidFill>
              <a:latin typeface="Meiryo UI" panose="020B0604030504040204" pitchFamily="50" charset="-128"/>
              <a:ea typeface="Meiryo UI" panose="020B0604030504040204" pitchFamily="50" charset="-128"/>
            </a:endParaRPr>
          </a:p>
        </p:txBody>
      </p:sp>
      <p:sp>
        <p:nvSpPr>
          <p:cNvPr id="90" name="円形吹き出し 89"/>
          <p:cNvSpPr/>
          <p:nvPr/>
        </p:nvSpPr>
        <p:spPr bwMode="auto">
          <a:xfrm>
            <a:off x="7461174" y="1066578"/>
            <a:ext cx="1501571" cy="1983902"/>
          </a:xfrm>
          <a:prstGeom prst="wedgeEllipseCallout">
            <a:avLst>
              <a:gd name="adj1" fmla="val -5689"/>
              <a:gd name="adj2" fmla="val 99745"/>
            </a:avLst>
          </a:prstGeom>
          <a:solidFill>
            <a:srgbClr val="BEFFBB"/>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ja-JP" altLang="en-US" sz="2000" dirty="0">
                <a:solidFill>
                  <a:srgbClr val="FF0000"/>
                </a:solidFill>
                <a:latin typeface="Meiryo UI" panose="020B0604030504040204" pitchFamily="50" charset="-128"/>
                <a:ea typeface="Meiryo UI" panose="020B0604030504040204" pitchFamily="50" charset="-128"/>
              </a:rPr>
              <a:t>そもそも</a:t>
            </a:r>
            <a:endParaRPr lang="en-US" altLang="ja-JP" sz="2000" dirty="0">
              <a:solidFill>
                <a:srgbClr val="FF0000"/>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2000" dirty="0">
                <a:solidFill>
                  <a:srgbClr val="FF0000"/>
                </a:solidFill>
                <a:latin typeface="Meiryo UI" panose="020B0604030504040204" pitchFamily="50" charset="-128"/>
                <a:ea typeface="Meiryo UI" panose="020B0604030504040204" pitchFamily="50" charset="-128"/>
              </a:rPr>
              <a:t>デジタル</a:t>
            </a:r>
            <a:endParaRPr lang="en-US" altLang="ja-JP" sz="2000" dirty="0">
              <a:solidFill>
                <a:srgbClr val="FF0000"/>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2000" dirty="0">
                <a:solidFill>
                  <a:srgbClr val="FF0000"/>
                </a:solidFill>
                <a:latin typeface="Meiryo UI" panose="020B0604030504040204" pitchFamily="50" charset="-128"/>
                <a:ea typeface="Meiryo UI" panose="020B0604030504040204" pitchFamily="50" charset="-128"/>
              </a:rPr>
              <a:t>データ</a:t>
            </a:r>
            <a:endParaRPr lang="en-US" altLang="ja-JP" sz="2000" dirty="0">
              <a:solidFill>
                <a:srgbClr val="FF0000"/>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2000" dirty="0">
                <a:solidFill>
                  <a:srgbClr val="FF0000"/>
                </a:solidFill>
                <a:latin typeface="Meiryo UI" panose="020B0604030504040204" pitchFamily="50" charset="-128"/>
                <a:ea typeface="Meiryo UI" panose="020B0604030504040204" pitchFamily="50" charset="-128"/>
              </a:rPr>
              <a:t>がなく</a:t>
            </a:r>
            <a:endParaRPr lang="en-US" altLang="ja-JP" sz="2000" dirty="0">
              <a:solidFill>
                <a:srgbClr val="FF0000"/>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2000" dirty="0">
                <a:solidFill>
                  <a:srgbClr val="FF0000"/>
                </a:solidFill>
                <a:latin typeface="Meiryo UI" panose="020B0604030504040204" pitchFamily="50" charset="-128"/>
                <a:ea typeface="Meiryo UI" panose="020B0604030504040204" pitchFamily="50" charset="-128"/>
              </a:rPr>
              <a:t>デジタル化</a:t>
            </a:r>
            <a:endParaRPr lang="en-US" altLang="ja-JP" sz="2000" dirty="0">
              <a:solidFill>
                <a:srgbClr val="FF0000"/>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2000" dirty="0">
                <a:solidFill>
                  <a:srgbClr val="FF0000"/>
                </a:solidFill>
                <a:latin typeface="Meiryo UI" panose="020B0604030504040204" pitchFamily="50" charset="-128"/>
                <a:ea typeface="Meiryo UI" panose="020B0604030504040204" pitchFamily="50" charset="-128"/>
              </a:rPr>
              <a:t>が必須</a:t>
            </a:r>
            <a:endParaRPr lang="ja-JP" altLang="en-US" sz="3600" dirty="0">
              <a:solidFill>
                <a:srgbClr val="FF0000"/>
              </a:solidFill>
              <a:latin typeface="Meiryo UI" panose="020B0604030504040204" pitchFamily="50" charset="-128"/>
              <a:ea typeface="Meiryo UI" panose="020B0604030504040204" pitchFamily="50" charset="-128"/>
            </a:endParaRPr>
          </a:p>
        </p:txBody>
      </p:sp>
      <p:sp>
        <p:nvSpPr>
          <p:cNvPr id="91" name="円形吹き出し 90"/>
          <p:cNvSpPr/>
          <p:nvPr/>
        </p:nvSpPr>
        <p:spPr bwMode="auto">
          <a:xfrm>
            <a:off x="9069663" y="1652606"/>
            <a:ext cx="1417202" cy="1457353"/>
          </a:xfrm>
          <a:prstGeom prst="wedgeEllipseCallout">
            <a:avLst>
              <a:gd name="adj1" fmla="val -9346"/>
              <a:gd name="adj2" fmla="val 125956"/>
            </a:avLst>
          </a:prstGeom>
          <a:solidFill>
            <a:schemeClr val="accent5">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ja-JP" altLang="en-US" sz="2000" dirty="0">
                <a:solidFill>
                  <a:srgbClr val="FF0000"/>
                </a:solidFill>
                <a:latin typeface="Meiryo UI" panose="020B0604030504040204" pitchFamily="50" charset="-128"/>
                <a:ea typeface="Meiryo UI" panose="020B0604030504040204" pitchFamily="50" charset="-128"/>
              </a:rPr>
              <a:t>印刷工程で</a:t>
            </a:r>
            <a:endParaRPr lang="en-US" altLang="ja-JP" sz="2000" dirty="0">
              <a:solidFill>
                <a:srgbClr val="FF0000"/>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2000" dirty="0">
                <a:solidFill>
                  <a:srgbClr val="FF0000"/>
                </a:solidFill>
                <a:latin typeface="Meiryo UI" panose="020B0604030504040204" pitchFamily="50" charset="-128"/>
                <a:ea typeface="Meiryo UI" panose="020B0604030504040204" pitchFamily="50" charset="-128"/>
              </a:rPr>
              <a:t>デジタル</a:t>
            </a:r>
            <a:endParaRPr lang="en-US" altLang="ja-JP" sz="2000" dirty="0">
              <a:solidFill>
                <a:srgbClr val="FF0000"/>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2000" dirty="0">
                <a:solidFill>
                  <a:srgbClr val="FF0000"/>
                </a:solidFill>
                <a:latin typeface="Meiryo UI" panose="020B0604030504040204" pitchFamily="50" charset="-128"/>
                <a:ea typeface="Meiryo UI" panose="020B0604030504040204" pitchFamily="50" charset="-128"/>
              </a:rPr>
              <a:t>データ利用</a:t>
            </a:r>
            <a:endParaRPr lang="en-US" altLang="ja-JP" sz="2000" dirty="0">
              <a:solidFill>
                <a:srgbClr val="FF0000"/>
              </a:solidFill>
              <a:latin typeface="Meiryo UI" panose="020B0604030504040204" pitchFamily="50" charset="-128"/>
              <a:ea typeface="Meiryo UI" panose="020B0604030504040204" pitchFamily="50" charset="-128"/>
            </a:endParaRPr>
          </a:p>
        </p:txBody>
      </p:sp>
      <p:pic>
        <p:nvPicPr>
          <p:cNvPr id="92" name="Picture 6" descr="C:\Documents and Settings\nhirose\Local Settings\Temporary Internet Files\Content.IE5\JLU5QYNP\MC900431594[1].png"/>
          <p:cNvPicPr>
            <a:picLocks noChangeAspect="1" noChangeArrowheads="1"/>
          </p:cNvPicPr>
          <p:nvPr/>
        </p:nvPicPr>
        <p:blipFill>
          <a:blip r:embed="rId4"/>
          <a:srcRect/>
          <a:stretch>
            <a:fillRect/>
          </a:stretch>
        </p:blipFill>
        <p:spPr bwMode="auto">
          <a:xfrm>
            <a:off x="2807965" y="1057102"/>
            <a:ext cx="1061656" cy="1024681"/>
          </a:xfrm>
          <a:prstGeom prst="rect">
            <a:avLst/>
          </a:prstGeom>
          <a:noFill/>
        </p:spPr>
      </p:pic>
      <p:sp>
        <p:nvSpPr>
          <p:cNvPr id="93" name="テキスト ボックス 92"/>
          <p:cNvSpPr txBox="1"/>
          <p:nvPr/>
        </p:nvSpPr>
        <p:spPr>
          <a:xfrm>
            <a:off x="2462029" y="2044380"/>
            <a:ext cx="1627873" cy="800219"/>
          </a:xfrm>
          <a:prstGeom prst="rect">
            <a:avLst/>
          </a:prstGeom>
          <a:noFill/>
        </p:spPr>
        <p:txBody>
          <a:bodyPr wrap="square" rtlCol="0">
            <a:spAutoFit/>
          </a:bodyPr>
          <a:lstStyle/>
          <a:p>
            <a:pPr algn="ctr"/>
            <a:r>
              <a:rPr lang="ja-JP" altLang="en-US" sz="1400" dirty="0">
                <a:solidFill>
                  <a:srgbClr val="000000"/>
                </a:solidFill>
                <a:latin typeface="Meiryo UI" panose="020B0604030504040204" pitchFamily="50" charset="-128"/>
                <a:ea typeface="Meiryo UI" panose="020B0604030504040204" pitchFamily="50" charset="-128"/>
              </a:rPr>
              <a:t>インターネット</a:t>
            </a:r>
            <a:endParaRPr lang="en-US" altLang="ja-JP" sz="1400" dirty="0">
              <a:solidFill>
                <a:srgbClr val="000000"/>
              </a:solidFill>
              <a:latin typeface="Meiryo UI" panose="020B0604030504040204" pitchFamily="50" charset="-128"/>
              <a:ea typeface="Meiryo UI" panose="020B0604030504040204" pitchFamily="50" charset="-128"/>
            </a:endParaRPr>
          </a:p>
          <a:p>
            <a:pPr algn="ctr"/>
            <a:r>
              <a:rPr lang="ja-JP" altLang="en-US" sz="1400" dirty="0">
                <a:solidFill>
                  <a:srgbClr val="000000"/>
                </a:solidFill>
                <a:latin typeface="Meiryo UI" panose="020B0604030504040204" pitchFamily="50" charset="-128"/>
                <a:ea typeface="Meiryo UI" panose="020B0604030504040204" pitchFamily="50" charset="-128"/>
              </a:rPr>
              <a:t>を通じて発信</a:t>
            </a:r>
            <a:endParaRPr lang="en-US" altLang="ja-JP" sz="1400" dirty="0">
              <a:solidFill>
                <a:srgbClr val="000000"/>
              </a:solidFill>
              <a:latin typeface="Meiryo UI" panose="020B0604030504040204" pitchFamily="50" charset="-128"/>
              <a:ea typeface="Meiryo UI" panose="020B0604030504040204" pitchFamily="50" charset="-128"/>
            </a:endParaRPr>
          </a:p>
          <a:p>
            <a:pPr algn="ctr"/>
            <a:r>
              <a:rPr lang="ja-JP" altLang="en-US" u="sng" dirty="0">
                <a:solidFill>
                  <a:srgbClr val="000000"/>
                </a:solidFill>
                <a:latin typeface="Meiryo UI" panose="020B0604030504040204" pitchFamily="50" charset="-128"/>
                <a:ea typeface="Meiryo UI" panose="020B0604030504040204" pitchFamily="50" charset="-128"/>
              </a:rPr>
              <a:t>約４８万点</a:t>
            </a:r>
            <a:endParaRPr lang="en-US" altLang="ja-JP" sz="1400" u="sng" dirty="0">
              <a:solidFill>
                <a:srgbClr val="000000"/>
              </a:solidFill>
              <a:latin typeface="Meiryo UI" panose="020B0604030504040204" pitchFamily="50" charset="-128"/>
              <a:ea typeface="Meiryo UI" panose="020B0604030504040204" pitchFamily="50" charset="-128"/>
            </a:endParaRPr>
          </a:p>
        </p:txBody>
      </p:sp>
      <p:sp>
        <p:nvSpPr>
          <p:cNvPr id="94" name="テキスト ボックス 93"/>
          <p:cNvSpPr txBox="1"/>
          <p:nvPr/>
        </p:nvSpPr>
        <p:spPr>
          <a:xfrm>
            <a:off x="4577433" y="2202142"/>
            <a:ext cx="1919940" cy="800219"/>
          </a:xfrm>
          <a:prstGeom prst="rect">
            <a:avLst/>
          </a:prstGeom>
          <a:noFill/>
        </p:spPr>
        <p:txBody>
          <a:bodyPr wrap="square" rtlCol="0">
            <a:spAutoFit/>
          </a:bodyPr>
          <a:lstStyle/>
          <a:p>
            <a:pPr algn="ctr"/>
            <a:r>
              <a:rPr lang="ja-JP" altLang="en-US" sz="1400" dirty="0">
                <a:solidFill>
                  <a:srgbClr val="000000"/>
                </a:solidFill>
                <a:latin typeface="Meiryo UI" panose="020B0604030504040204" pitchFamily="50" charset="-128"/>
                <a:ea typeface="Meiryo UI" panose="020B0604030504040204" pitchFamily="50" charset="-128"/>
              </a:rPr>
              <a:t>図書館送信サービスを通じて利用提供</a:t>
            </a:r>
            <a:endParaRPr lang="en-US" altLang="ja-JP" sz="1400" dirty="0">
              <a:solidFill>
                <a:srgbClr val="000000"/>
              </a:solidFill>
              <a:latin typeface="Meiryo UI" panose="020B0604030504040204" pitchFamily="50" charset="-128"/>
              <a:ea typeface="Meiryo UI" panose="020B0604030504040204" pitchFamily="50" charset="-128"/>
            </a:endParaRPr>
          </a:p>
          <a:p>
            <a:pPr algn="ctr"/>
            <a:r>
              <a:rPr lang="ja-JP" altLang="en-US" u="sng" dirty="0">
                <a:solidFill>
                  <a:srgbClr val="000000"/>
                </a:solidFill>
                <a:latin typeface="Meiryo UI" panose="020B0604030504040204" pitchFamily="50" charset="-128"/>
                <a:ea typeface="Meiryo UI" panose="020B0604030504040204" pitchFamily="50" charset="-128"/>
              </a:rPr>
              <a:t>約１３１万点</a:t>
            </a:r>
            <a:endParaRPr lang="en-US" altLang="ja-JP" sz="1400" u="sng" dirty="0">
              <a:solidFill>
                <a:srgbClr val="000000"/>
              </a:solidFill>
              <a:latin typeface="Meiryo UI" panose="020B0604030504040204" pitchFamily="50" charset="-128"/>
              <a:ea typeface="Meiryo UI" panose="020B0604030504040204" pitchFamily="50" charset="-128"/>
            </a:endParaRPr>
          </a:p>
        </p:txBody>
      </p:sp>
      <p:sp>
        <p:nvSpPr>
          <p:cNvPr id="96" name="テキスト ボックス 95"/>
          <p:cNvSpPr txBox="1"/>
          <p:nvPr/>
        </p:nvSpPr>
        <p:spPr>
          <a:xfrm>
            <a:off x="5257828" y="1191857"/>
            <a:ext cx="2232248" cy="707886"/>
          </a:xfrm>
          <a:prstGeom prst="rect">
            <a:avLst/>
          </a:prstGeom>
          <a:noFill/>
        </p:spPr>
        <p:txBody>
          <a:bodyPr wrap="square" rtlCol="0">
            <a:spAutoFit/>
          </a:bodyPr>
          <a:lstStyle/>
          <a:p>
            <a:pPr algn="ctr"/>
            <a:r>
              <a:rPr lang="ja-JP" altLang="en-US" sz="2000" u="sng" dirty="0">
                <a:solidFill>
                  <a:prstClr val="black"/>
                </a:solidFill>
                <a:latin typeface="Meiryo UI" panose="020B0604030504040204" pitchFamily="50" charset="-128"/>
                <a:ea typeface="Meiryo UI" panose="020B0604030504040204" pitchFamily="50" charset="-128"/>
              </a:rPr>
              <a:t>転載等による</a:t>
            </a:r>
            <a:endParaRPr lang="en-US" altLang="ja-JP" sz="2000" u="sng" dirty="0">
              <a:solidFill>
                <a:prstClr val="black"/>
              </a:solidFill>
              <a:latin typeface="Meiryo UI" panose="020B0604030504040204" pitchFamily="50" charset="-128"/>
              <a:ea typeface="Meiryo UI" panose="020B0604030504040204" pitchFamily="50" charset="-128"/>
            </a:endParaRPr>
          </a:p>
          <a:p>
            <a:pPr algn="ctr"/>
            <a:r>
              <a:rPr lang="ja-JP" altLang="en-US" sz="2000" u="sng" dirty="0">
                <a:solidFill>
                  <a:prstClr val="black"/>
                </a:solidFill>
                <a:latin typeface="Meiryo UI" panose="020B0604030504040204" pitchFamily="50" charset="-128"/>
                <a:ea typeface="Meiryo UI" panose="020B0604030504040204" pitchFamily="50" charset="-128"/>
              </a:rPr>
              <a:t>広範な利用</a:t>
            </a:r>
            <a:endParaRPr lang="en-US" altLang="ja-JP" sz="2000" u="sng" dirty="0">
              <a:solidFill>
                <a:prstClr val="black"/>
              </a:solidFill>
              <a:latin typeface="Meiryo UI" panose="020B0604030504040204" pitchFamily="50" charset="-128"/>
              <a:ea typeface="Meiryo UI" panose="020B0604030504040204" pitchFamily="50" charset="-128"/>
            </a:endParaRPr>
          </a:p>
        </p:txBody>
      </p:sp>
      <p:sp>
        <p:nvSpPr>
          <p:cNvPr id="98" name="下矢印 97"/>
          <p:cNvSpPr/>
          <p:nvPr/>
        </p:nvSpPr>
        <p:spPr bwMode="auto">
          <a:xfrm flipV="1">
            <a:off x="5257829" y="2979049"/>
            <a:ext cx="566217" cy="1072861"/>
          </a:xfrm>
          <a:prstGeom prst="downArrow">
            <a:avLst/>
          </a:prstGeom>
          <a:solidFill>
            <a:srgbClr val="FFC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ja-JP" altLang="en-US" sz="2400">
              <a:solidFill>
                <a:prstClr val="black"/>
              </a:solidFill>
              <a:latin typeface="Meiryo UI" panose="020B0604030504040204" pitchFamily="50" charset="-128"/>
              <a:ea typeface="Meiryo UI" panose="020B0604030504040204" pitchFamily="50" charset="-128"/>
            </a:endParaRPr>
          </a:p>
        </p:txBody>
      </p:sp>
      <p:sp>
        <p:nvSpPr>
          <p:cNvPr id="100" name="右カーブ矢印 99"/>
          <p:cNvSpPr/>
          <p:nvPr/>
        </p:nvSpPr>
        <p:spPr bwMode="auto">
          <a:xfrm rot="813444" flipV="1">
            <a:off x="3953445" y="974840"/>
            <a:ext cx="1275997" cy="3651620"/>
          </a:xfrm>
          <a:prstGeom prst="curvedRightArrow">
            <a:avLst>
              <a:gd name="adj1" fmla="val 25000"/>
              <a:gd name="adj2" fmla="val 50000"/>
              <a:gd name="adj3" fmla="val 23241"/>
            </a:avLst>
          </a:prstGeom>
          <a:solidFill>
            <a:srgbClr val="FFC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ja-JP" altLang="en-US" sz="2400">
              <a:solidFill>
                <a:prstClr val="black"/>
              </a:solidFill>
              <a:latin typeface="Meiryo UI" panose="020B0604030504040204" pitchFamily="50" charset="-128"/>
              <a:ea typeface="Meiryo UI" panose="020B0604030504040204" pitchFamily="50" charset="-128"/>
            </a:endParaRPr>
          </a:p>
        </p:txBody>
      </p:sp>
      <p:sp>
        <p:nvSpPr>
          <p:cNvPr id="2" name="テキスト ボックス 1"/>
          <p:cNvSpPr txBox="1"/>
          <p:nvPr/>
        </p:nvSpPr>
        <p:spPr>
          <a:xfrm>
            <a:off x="1775520" y="5717358"/>
            <a:ext cx="1224136" cy="707886"/>
          </a:xfrm>
          <a:prstGeom prst="rect">
            <a:avLst/>
          </a:prstGeom>
          <a:solidFill>
            <a:schemeClr val="bg1"/>
          </a:solidFill>
        </p:spPr>
        <p:txBody>
          <a:bodyPr wrap="square" rtlCol="0">
            <a:spAutoFit/>
          </a:bodyPr>
          <a:lstStyle/>
          <a:p>
            <a:pPr algn="ctr"/>
            <a:r>
              <a:rPr lang="ja-JP" altLang="en-US" sz="2000" dirty="0">
                <a:solidFill>
                  <a:prstClr val="black"/>
                </a:solidFill>
                <a:latin typeface="Meiryo UI" panose="020B0604030504040204" pitchFamily="50" charset="-128"/>
                <a:ea typeface="Meiryo UI" panose="020B0604030504040204" pitchFamily="50" charset="-128"/>
              </a:rPr>
              <a:t>国内刊行雑誌</a:t>
            </a:r>
          </a:p>
        </p:txBody>
      </p:sp>
      <p:sp>
        <p:nvSpPr>
          <p:cNvPr id="25" name="テキスト ボックス 24"/>
          <p:cNvSpPr txBox="1"/>
          <p:nvPr/>
        </p:nvSpPr>
        <p:spPr>
          <a:xfrm>
            <a:off x="1733672" y="4611629"/>
            <a:ext cx="1224136" cy="400110"/>
          </a:xfrm>
          <a:prstGeom prst="rect">
            <a:avLst/>
          </a:prstGeom>
          <a:solidFill>
            <a:schemeClr val="bg1"/>
          </a:solidFill>
        </p:spPr>
        <p:txBody>
          <a:bodyPr wrap="square" rtlCol="0">
            <a:spAutoFit/>
          </a:bodyPr>
          <a:lstStyle/>
          <a:p>
            <a:pPr algn="ctr"/>
            <a:r>
              <a:rPr lang="ja-JP" altLang="en-US" sz="2000" dirty="0">
                <a:solidFill>
                  <a:prstClr val="black"/>
                </a:solidFill>
                <a:latin typeface="Meiryo UI" panose="020B0604030504040204" pitchFamily="50" charset="-128"/>
                <a:ea typeface="Meiryo UI" panose="020B0604030504040204" pitchFamily="50" charset="-128"/>
              </a:rPr>
              <a:t>図書</a:t>
            </a:r>
          </a:p>
        </p:txBody>
      </p:sp>
      <p:sp>
        <p:nvSpPr>
          <p:cNvPr id="97" name="右カーブ矢印 96"/>
          <p:cNvSpPr/>
          <p:nvPr/>
        </p:nvSpPr>
        <p:spPr bwMode="auto">
          <a:xfrm rot="19256583" flipV="1">
            <a:off x="2296484" y="1882495"/>
            <a:ext cx="1558455" cy="4197354"/>
          </a:xfrm>
          <a:prstGeom prst="curvedRightArrow">
            <a:avLst/>
          </a:prstGeom>
          <a:solidFill>
            <a:srgbClr val="FFC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ja-JP" altLang="en-US" sz="2400">
              <a:solidFill>
                <a:prstClr val="black"/>
              </a:solidFill>
              <a:latin typeface="Meiryo UI" panose="020B0604030504040204" pitchFamily="50" charset="-128"/>
              <a:ea typeface="Meiryo UI" panose="020B0604030504040204" pitchFamily="50" charset="-128"/>
            </a:endParaRPr>
          </a:p>
        </p:txBody>
      </p:sp>
      <p:sp>
        <p:nvSpPr>
          <p:cNvPr id="27" name="タイトル 1"/>
          <p:cNvSpPr>
            <a:spLocks noGrp="1"/>
          </p:cNvSpPr>
          <p:nvPr>
            <p:ph type="title"/>
          </p:nvPr>
        </p:nvSpPr>
        <p:spPr>
          <a:xfrm>
            <a:off x="1559665" y="264676"/>
            <a:ext cx="9036496" cy="457626"/>
          </a:xfrm>
        </p:spPr>
        <p:txBody>
          <a:bodyPr>
            <a:noAutofit/>
          </a:bodyPr>
          <a:lstStyle/>
          <a:p>
            <a:r>
              <a:rPr kumimoji="1" lang="ja-JP" altLang="en-US" dirty="0" smtClean="0">
                <a:solidFill>
                  <a:schemeClr val="accent5">
                    <a:lumMod val="50000"/>
                  </a:schemeClr>
                </a:solidFill>
              </a:rPr>
              <a:t>現下の最優先のデジタル化対象</a:t>
            </a:r>
            <a:endParaRPr kumimoji="1" lang="ja-JP" altLang="en-US" dirty="0">
              <a:solidFill>
                <a:schemeClr val="accent5">
                  <a:lumMod val="50000"/>
                </a:schemeClr>
              </a:solidFill>
            </a:endParaRPr>
          </a:p>
        </p:txBody>
      </p:sp>
      <p:sp>
        <p:nvSpPr>
          <p:cNvPr id="3" name="スライド番号プレースホルダー 2"/>
          <p:cNvSpPr>
            <a:spLocks noGrp="1"/>
          </p:cNvSpPr>
          <p:nvPr>
            <p:ph type="sldNum" sz="quarter" idx="12"/>
          </p:nvPr>
        </p:nvSpPr>
        <p:spPr/>
        <p:txBody>
          <a:bodyPr/>
          <a:lstStyle/>
          <a:p>
            <a:fld id="{AE81233C-BF56-4BFB-98E8-8EF39C2E5007}" type="slidenum">
              <a:rPr lang="ja-JP" altLang="en-US" smtClean="0">
                <a:solidFill>
                  <a:prstClr val="black"/>
                </a:solidFill>
              </a:rPr>
              <a:pPr/>
              <a:t>16</a:t>
            </a:fld>
            <a:endParaRPr lang="ja-JP" altLang="en-US" dirty="0">
              <a:solidFill>
                <a:prstClr val="black"/>
              </a:solidFill>
            </a:endParaRPr>
          </a:p>
        </p:txBody>
      </p:sp>
      <p:sp>
        <p:nvSpPr>
          <p:cNvPr id="20" name="円/楕円 19"/>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7611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899160"/>
          </a:xfrm>
        </p:spPr>
        <p:txBody>
          <a:bodyPr>
            <a:noAutofit/>
          </a:bodyPr>
          <a:lstStyle/>
          <a:p>
            <a:r>
              <a:rPr kumimoji="1" lang="ja-JP" altLang="en-US" dirty="0" smtClean="0"/>
              <a:t>資料デジタル化をめぐる課題</a:t>
            </a:r>
            <a:endParaRPr kumimoji="1" lang="ja-JP" altLang="en-US" dirty="0"/>
          </a:p>
        </p:txBody>
      </p:sp>
      <p:sp>
        <p:nvSpPr>
          <p:cNvPr id="4" name="テキスト ボックス 3"/>
          <p:cNvSpPr txBox="1"/>
          <p:nvPr/>
        </p:nvSpPr>
        <p:spPr>
          <a:xfrm>
            <a:off x="426720" y="1412776"/>
            <a:ext cx="11445240" cy="4431983"/>
          </a:xfrm>
          <a:prstGeom prst="rect">
            <a:avLst/>
          </a:prstGeom>
          <a:noFill/>
        </p:spPr>
        <p:txBody>
          <a:bodyPr wrap="square" rtlCol="0">
            <a:spAutoFit/>
          </a:bodyPr>
          <a:lstStyle/>
          <a:p>
            <a:pPr marL="571500" indent="-571500">
              <a:spcAft>
                <a:spcPts val="1200"/>
              </a:spcAft>
              <a:buFont typeface="Arial" panose="020B0604020202020204" pitchFamily="34" charset="0"/>
              <a:buChar char="•"/>
            </a:pPr>
            <a:r>
              <a:rPr lang="ja-JP" altLang="en-US" sz="3600" dirty="0">
                <a:latin typeface="Meiryo UI" panose="020B0604030504040204" pitchFamily="50" charset="-128"/>
                <a:ea typeface="Meiryo UI" panose="020B0604030504040204" pitchFamily="50" charset="-128"/>
              </a:rPr>
              <a:t>財源の獲得</a:t>
            </a:r>
            <a:endParaRPr lang="en-US" altLang="ja-JP" sz="3600" dirty="0">
              <a:latin typeface="Meiryo UI" panose="020B0604030504040204" pitchFamily="50" charset="-128"/>
              <a:ea typeface="Meiryo UI" panose="020B0604030504040204" pitchFamily="50" charset="-128"/>
            </a:endParaRPr>
          </a:p>
          <a:p>
            <a:pPr marL="571500" indent="-571500">
              <a:spcAft>
                <a:spcPts val="1200"/>
              </a:spcAft>
              <a:buFont typeface="Arial" panose="020B0604020202020204" pitchFamily="34" charset="0"/>
              <a:buChar char="•"/>
            </a:pPr>
            <a:r>
              <a:rPr lang="ja-JP" altLang="en-US" sz="3600" dirty="0">
                <a:latin typeface="Meiryo UI" panose="020B0604030504040204" pitchFamily="50" charset="-128"/>
                <a:ea typeface="Meiryo UI" panose="020B0604030504040204" pitchFamily="50" charset="-128"/>
              </a:rPr>
              <a:t>本文テキスト化の作成とその利用</a:t>
            </a:r>
            <a:endParaRPr lang="en-US" altLang="ja-JP" sz="3600" dirty="0">
              <a:latin typeface="Meiryo UI" panose="020B0604030504040204" pitchFamily="50" charset="-128"/>
              <a:ea typeface="Meiryo UI" panose="020B0604030504040204" pitchFamily="50" charset="-128"/>
            </a:endParaRPr>
          </a:p>
          <a:p>
            <a:pPr marL="548640" lvl="2"/>
            <a:r>
              <a:rPr lang="ja-JP" altLang="en-US" sz="2800" dirty="0">
                <a:latin typeface="Meiryo UI" panose="020B0604030504040204" pitchFamily="50" charset="-128"/>
                <a:ea typeface="Meiryo UI" panose="020B0604030504040204" pitchFamily="50" charset="-128"/>
              </a:rPr>
              <a:t>⇒ 検索及び検索結果表示のための利用</a:t>
            </a:r>
            <a:r>
              <a:rPr lang="ja-JP" altLang="en-US" sz="2800" dirty="0" smtClean="0">
                <a:latin typeface="Meiryo UI" panose="020B0604030504040204" pitchFamily="50" charset="-128"/>
                <a:ea typeface="Meiryo UI" panose="020B0604030504040204" pitchFamily="50" charset="-128"/>
              </a:rPr>
              <a:t>／研究者</a:t>
            </a:r>
            <a:r>
              <a:rPr lang="ja-JP" altLang="en-US" sz="2800" dirty="0">
                <a:latin typeface="Meiryo UI" panose="020B0604030504040204" pitchFamily="50" charset="-128"/>
                <a:ea typeface="Meiryo UI" panose="020B0604030504040204" pitchFamily="50" charset="-128"/>
              </a:rPr>
              <a:t>による調査・研究利用に資する</a:t>
            </a:r>
            <a:endParaRPr lang="en-US" altLang="ja-JP" sz="2800" dirty="0">
              <a:latin typeface="Meiryo UI" panose="020B0604030504040204" pitchFamily="50" charset="-128"/>
              <a:ea typeface="Meiryo UI" panose="020B0604030504040204" pitchFamily="50" charset="-128"/>
            </a:endParaRPr>
          </a:p>
          <a:p>
            <a:pPr marL="548640" lvl="2">
              <a:spcBef>
                <a:spcPts val="1200"/>
              </a:spcBef>
            </a:pPr>
            <a:r>
              <a:rPr lang="ja-JP" altLang="en-US" sz="2800" dirty="0">
                <a:latin typeface="Meiryo UI" panose="020B0604030504040204" pitchFamily="50" charset="-128"/>
                <a:ea typeface="Meiryo UI" panose="020B0604030504040204" pitchFamily="50" charset="-128"/>
              </a:rPr>
              <a:t>⇒ 段階的に取り組む　</a:t>
            </a:r>
            <a:r>
              <a:rPr lang="ja-JP" altLang="en-US" sz="2400" dirty="0">
                <a:latin typeface="Meiryo UI" panose="020B0604030504040204" pitchFamily="50" charset="-128"/>
                <a:ea typeface="Meiryo UI" panose="020B0604030504040204" pitchFamily="50" charset="-128"/>
              </a:rPr>
              <a:t>（実証実験等を経る）</a:t>
            </a:r>
            <a:endParaRPr lang="en-US" altLang="ja-JP" sz="2400" dirty="0">
              <a:latin typeface="Meiryo UI" panose="020B0604030504040204" pitchFamily="50" charset="-128"/>
              <a:ea typeface="Meiryo UI" panose="020B0604030504040204" pitchFamily="50" charset="-128"/>
            </a:endParaRPr>
          </a:p>
          <a:p>
            <a:pPr marL="548640" lvl="2"/>
            <a:r>
              <a:rPr lang="ja-JP" altLang="en-US" sz="2800" dirty="0">
                <a:latin typeface="Meiryo UI" panose="020B0604030504040204" pitchFamily="50" charset="-128"/>
                <a:ea typeface="Meiryo UI" panose="020B0604030504040204" pitchFamily="50" charset="-128"/>
              </a:rPr>
              <a:t>　　　・</a:t>
            </a:r>
            <a:r>
              <a:rPr lang="ja-JP" altLang="en-US" sz="2800" u="sng" dirty="0">
                <a:latin typeface="Meiryo UI" panose="020B0604030504040204" pitchFamily="50" charset="-128"/>
                <a:ea typeface="Meiryo UI" panose="020B0604030504040204" pitchFamily="50" charset="-128"/>
              </a:rPr>
              <a:t>視覚障害者向け</a:t>
            </a:r>
            <a:r>
              <a:rPr lang="ja-JP" altLang="en-US" sz="2800" dirty="0">
                <a:latin typeface="Meiryo UI" panose="020B0604030504040204" pitchFamily="50" charset="-128"/>
                <a:ea typeface="Meiryo UI" panose="020B0604030504040204" pitchFamily="50" charset="-128"/>
              </a:rPr>
              <a:t>の読書機会を拡げるため</a:t>
            </a:r>
            <a:r>
              <a:rPr lang="ja-JP" altLang="en-US" sz="2800" dirty="0" smtClean="0">
                <a:latin typeface="Meiryo UI" panose="020B0604030504040204" pitchFamily="50" charset="-128"/>
                <a:ea typeface="Meiryo UI" panose="020B0604030504040204" pitchFamily="50" charset="-128"/>
              </a:rPr>
              <a:t>の本文</a:t>
            </a:r>
            <a:r>
              <a:rPr lang="ja-JP" altLang="en-US" sz="2800" dirty="0">
                <a:latin typeface="Meiryo UI" panose="020B0604030504040204" pitchFamily="50" charset="-128"/>
                <a:ea typeface="Meiryo UI" panose="020B0604030504040204" pitchFamily="50" charset="-128"/>
              </a:rPr>
              <a:t>テキスト化　</a:t>
            </a:r>
            <a:endParaRPr lang="en-US" altLang="ja-JP" sz="2800" dirty="0">
              <a:latin typeface="Meiryo UI" panose="020B0604030504040204" pitchFamily="50" charset="-128"/>
              <a:ea typeface="Meiryo UI" panose="020B0604030504040204" pitchFamily="50" charset="-128"/>
            </a:endParaRPr>
          </a:p>
          <a:p>
            <a:pPr marL="548640" lvl="2"/>
            <a:r>
              <a:rPr lang="ja-JP" altLang="en-US" sz="2000" dirty="0">
                <a:latin typeface="Meiryo UI" panose="020B0604030504040204" pitchFamily="50" charset="-128"/>
                <a:ea typeface="Meiryo UI" panose="020B0604030504040204" pitchFamily="50" charset="-128"/>
              </a:rPr>
              <a:t>　　　　　　　⇔ （平成</a:t>
            </a:r>
            <a:r>
              <a:rPr lang="en-US" altLang="ja-JP" sz="2000" dirty="0">
                <a:latin typeface="Meiryo UI" panose="020B0604030504040204" pitchFamily="50" charset="-128"/>
                <a:ea typeface="Meiryo UI" panose="020B0604030504040204" pitchFamily="50" charset="-128"/>
              </a:rPr>
              <a:t>21</a:t>
            </a:r>
            <a:r>
              <a:rPr lang="ja-JP" altLang="en-US" sz="2000" dirty="0">
                <a:latin typeface="Meiryo UI" panose="020B0604030504040204" pitchFamily="50" charset="-128"/>
                <a:ea typeface="Meiryo UI" panose="020B0604030504040204" pitchFamily="50" charset="-128"/>
              </a:rPr>
              <a:t>年著作権法改正の際の両院員会附帯決議）</a:t>
            </a:r>
            <a:endParaRPr lang="en-US" altLang="ja-JP" sz="2000" dirty="0">
              <a:latin typeface="Meiryo UI" panose="020B0604030504040204" pitchFamily="50" charset="-128"/>
              <a:ea typeface="Meiryo UI" panose="020B0604030504040204" pitchFamily="50" charset="-128"/>
            </a:endParaRPr>
          </a:p>
          <a:p>
            <a:pPr marL="548640" lvl="2"/>
            <a:r>
              <a:rPr lang="ja-JP" altLang="en-US" sz="2000" dirty="0">
                <a:latin typeface="Meiryo UI" panose="020B0604030504040204" pitchFamily="50" charset="-128"/>
                <a:ea typeface="Meiryo UI" panose="020B0604030504040204" pitchFamily="50" charset="-128"/>
              </a:rPr>
              <a:t>　　　　　　　　「国立国会図書館で</a:t>
            </a:r>
            <a:r>
              <a:rPr lang="ja-JP" altLang="ja-JP" sz="2000" dirty="0">
                <a:latin typeface="Meiryo UI" panose="020B0604030504040204" pitchFamily="50" charset="-128"/>
                <a:ea typeface="Meiryo UI" panose="020B0604030504040204" pitchFamily="50" charset="-128"/>
              </a:rPr>
              <a:t>電子化した資料の有効な活用を図る</a:t>
            </a:r>
            <a:r>
              <a:rPr lang="ja-JP" altLang="en-US" sz="2000" dirty="0">
                <a:latin typeface="Meiryo UI" panose="020B0604030504040204" pitchFamily="50" charset="-128"/>
                <a:ea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endParaRPr>
          </a:p>
          <a:p>
            <a:pPr marL="548640" lvl="2"/>
            <a:r>
              <a:rPr lang="ja-JP" altLang="en-US" sz="2800" dirty="0">
                <a:latin typeface="Meiryo UI" panose="020B0604030504040204" pitchFamily="50" charset="-128"/>
                <a:ea typeface="Meiryo UI" panose="020B0604030504040204" pitchFamily="50" charset="-128"/>
              </a:rPr>
              <a:t>　　　・戦前期</a:t>
            </a:r>
            <a:r>
              <a:rPr lang="ja-JP" altLang="en-US" sz="2800" u="sng" dirty="0">
                <a:latin typeface="Meiryo UI" panose="020B0604030504040204" pitchFamily="50" charset="-128"/>
                <a:ea typeface="Meiryo UI" panose="020B0604030504040204" pitchFamily="50" charset="-128"/>
              </a:rPr>
              <a:t>帝国議会会議録</a:t>
            </a:r>
            <a:r>
              <a:rPr lang="ja-JP" altLang="en-US" sz="2800" dirty="0">
                <a:latin typeface="Meiryo UI" panose="020B0604030504040204" pitchFamily="50" charset="-128"/>
                <a:ea typeface="Meiryo UI" panose="020B0604030504040204" pitchFamily="50" charset="-128"/>
              </a:rPr>
              <a:t>の本文テキスト化</a:t>
            </a:r>
            <a:endParaRPr lang="en-US" altLang="ja-JP" sz="28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AE81233C-BF56-4BFB-98E8-8EF39C2E5007}" type="slidenum">
              <a:rPr lang="ja-JP" altLang="en-US" smtClean="0">
                <a:solidFill>
                  <a:schemeClr val="tx1"/>
                </a:solidFill>
              </a:rPr>
              <a:pPr/>
              <a:t>17</a:t>
            </a:fld>
            <a:endParaRPr lang="ja-JP" altLang="en-US" dirty="0">
              <a:solidFill>
                <a:schemeClr val="tx1"/>
              </a:solidFill>
            </a:endParaRPr>
          </a:p>
        </p:txBody>
      </p:sp>
      <p:sp>
        <p:nvSpPr>
          <p:cNvPr id="5" name="円/楕円 4"/>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09511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a:noFill/>
        </p:spPr>
        <p:style>
          <a:lnRef idx="1">
            <a:schemeClr val="accent6"/>
          </a:lnRef>
          <a:fillRef idx="2">
            <a:schemeClr val="accent6"/>
          </a:fillRef>
          <a:effectRef idx="1">
            <a:schemeClr val="accent6"/>
          </a:effectRef>
          <a:fontRef idx="minor">
            <a:schemeClr val="dk1"/>
          </a:fontRef>
        </p:style>
        <p:txBody>
          <a:bodyPr/>
          <a:lstStyle/>
          <a:p>
            <a:r>
              <a:rPr lang="ja-JP" altLang="en-US" dirty="0" smtClean="0"/>
              <a:t>インターネット資料収集</a:t>
            </a:r>
            <a:endParaRPr kumimoji="1" lang="ja-JP" altLang="en-US" dirty="0">
              <a:latin typeface="HG丸ｺﾞｼｯｸM-PRO" pitchFamily="50" charset="-128"/>
              <a:ea typeface="HG丸ｺﾞｼｯｸM-PRO" pitchFamily="50" charset="-128"/>
            </a:endParaRPr>
          </a:p>
        </p:txBody>
      </p:sp>
      <p:sp>
        <p:nvSpPr>
          <p:cNvPr id="2" name="フッター プレースホルダー 1"/>
          <p:cNvSpPr>
            <a:spLocks noGrp="1"/>
          </p:cNvSpPr>
          <p:nvPr>
            <p:ph type="ftr" sz="quarter" idx="11"/>
          </p:nvPr>
        </p:nvSpPr>
        <p:spPr/>
        <p:txBody>
          <a:bodyPr/>
          <a:lstStyle/>
          <a:p>
            <a:pPr>
              <a:defRPr/>
            </a:pPr>
            <a:endParaRPr lang="ja-JP" altLang="en-US" dirty="0">
              <a:solidFill>
                <a:prstClr val="black">
                  <a:lumMod val="85000"/>
                  <a:lumOff val="15000"/>
                </a:prstClr>
              </a:solidFill>
            </a:endParaRPr>
          </a:p>
        </p:txBody>
      </p:sp>
      <p:sp>
        <p:nvSpPr>
          <p:cNvPr id="7" name="スライド番号プレースホルダ 6"/>
          <p:cNvSpPr>
            <a:spLocks noGrp="1"/>
          </p:cNvSpPr>
          <p:nvPr>
            <p:ph type="sldNum" sz="quarter" idx="12"/>
          </p:nvPr>
        </p:nvSpPr>
        <p:spPr/>
        <p:txBody>
          <a:bodyPr/>
          <a:lstStyle/>
          <a:p>
            <a:fld id="{042AED99-7FB4-404E-8A97-64753DCE42EC}" type="slidenum">
              <a:rPr lang="en-US" smtClean="0">
                <a:solidFill>
                  <a:prstClr val="black">
                    <a:lumMod val="85000"/>
                    <a:lumOff val="15000"/>
                  </a:prstClr>
                </a:solidFill>
              </a:rPr>
              <a:pPr/>
              <a:t>18</a:t>
            </a:fld>
            <a:endParaRPr lang="en-US">
              <a:solidFill>
                <a:prstClr val="black">
                  <a:lumMod val="85000"/>
                  <a:lumOff val="15000"/>
                </a:prstClr>
              </a:solidFill>
            </a:endParaRPr>
          </a:p>
        </p:txBody>
      </p:sp>
      <p:sp>
        <p:nvSpPr>
          <p:cNvPr id="5" name="円/楕円 4"/>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862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インターネット資料の制度的収集</a:t>
            </a:r>
            <a:endParaRPr kumimoji="1" lang="ja-JP" altLang="en-US" dirty="0"/>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endParaRPr kumimoji="0" lang="en-US" dirty="0"/>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19</a:t>
            </a:fld>
            <a:endParaRPr kumimoji="0" lang="en-US" dirty="0"/>
          </a:p>
        </p:txBody>
      </p:sp>
      <p:sp>
        <p:nvSpPr>
          <p:cNvPr id="7" name="AutoShape 5"/>
          <p:cNvSpPr>
            <a:spLocks noChangeArrowheads="1"/>
          </p:cNvSpPr>
          <p:nvPr/>
        </p:nvSpPr>
        <p:spPr bwMode="auto">
          <a:xfrm>
            <a:off x="1752600" y="1143000"/>
            <a:ext cx="8686800" cy="5334000"/>
          </a:xfrm>
          <a:prstGeom prst="foldedCorner">
            <a:avLst>
              <a:gd name="adj" fmla="val 0"/>
            </a:avLst>
          </a:prstGeom>
          <a:solidFill>
            <a:schemeClr val="bg1"/>
          </a:solidFill>
          <a:ln w="25400">
            <a:solidFill>
              <a:schemeClr val="tx1"/>
            </a:solidFill>
            <a:round/>
            <a:headEnd/>
            <a:tailEnd/>
          </a:ln>
        </p:spPr>
        <p:txBody>
          <a:bodyPr lIns="324000" tIns="187200"/>
          <a:lstStyle/>
          <a:p>
            <a:pPr indent="177800">
              <a:spcAft>
                <a:spcPts val="2400"/>
              </a:spcAft>
              <a:buClr>
                <a:srgbClr val="000090"/>
              </a:buClr>
              <a:buFont typeface="Wingdings" pitchFamily="-106" charset="2"/>
              <a:buChar char="p"/>
            </a:pPr>
            <a:endParaRPr lang="ja-JP" altLang="en-US">
              <a:latin typeface="Meiryo UI" panose="020B0604030504040204" pitchFamily="50" charset="-128"/>
              <a:ea typeface="Meiryo UI" panose="020B0604030504040204" pitchFamily="50" charset="-128"/>
            </a:endParaRPr>
          </a:p>
        </p:txBody>
      </p:sp>
      <p:sp>
        <p:nvSpPr>
          <p:cNvPr id="8" name="Rectangle 46"/>
          <p:cNvSpPr>
            <a:spLocks noChangeArrowheads="1"/>
          </p:cNvSpPr>
          <p:nvPr/>
        </p:nvSpPr>
        <p:spPr bwMode="auto">
          <a:xfrm>
            <a:off x="2711450" y="3573463"/>
            <a:ext cx="431800" cy="431800"/>
          </a:xfrm>
          <a:prstGeom prst="rect">
            <a:avLst/>
          </a:prstGeom>
          <a:solidFill>
            <a:schemeClr val="accent1"/>
          </a:solidFill>
          <a:ln w="9525">
            <a:solidFill>
              <a:schemeClr val="tx1"/>
            </a:solidFill>
            <a:miter lim="800000"/>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9" name="Rectangle 4"/>
          <p:cNvSpPr>
            <a:spLocks noChangeArrowheads="1"/>
          </p:cNvSpPr>
          <p:nvPr/>
        </p:nvSpPr>
        <p:spPr bwMode="auto">
          <a:xfrm>
            <a:off x="1852614" y="1266825"/>
            <a:ext cx="2376487" cy="51625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 name="Rectangle 5"/>
          <p:cNvSpPr>
            <a:spLocks noChangeArrowheads="1"/>
          </p:cNvSpPr>
          <p:nvPr/>
        </p:nvSpPr>
        <p:spPr bwMode="auto">
          <a:xfrm>
            <a:off x="2106614" y="1719263"/>
            <a:ext cx="1944687" cy="10795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1" name="Rectangle 6"/>
          <p:cNvSpPr>
            <a:spLocks noChangeArrowheads="1"/>
          </p:cNvSpPr>
          <p:nvPr/>
        </p:nvSpPr>
        <p:spPr bwMode="auto">
          <a:xfrm>
            <a:off x="2106614" y="2889251"/>
            <a:ext cx="1944687" cy="1368425"/>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2" name="Rectangle 7"/>
          <p:cNvSpPr>
            <a:spLocks noChangeArrowheads="1"/>
          </p:cNvSpPr>
          <p:nvPr/>
        </p:nvSpPr>
        <p:spPr bwMode="auto">
          <a:xfrm>
            <a:off x="2095501" y="4357688"/>
            <a:ext cx="1984375" cy="1071562"/>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3" name="Rectangle 8"/>
          <p:cNvSpPr>
            <a:spLocks noChangeArrowheads="1"/>
          </p:cNvSpPr>
          <p:nvPr/>
        </p:nvSpPr>
        <p:spPr bwMode="auto">
          <a:xfrm>
            <a:off x="2095500" y="5572126"/>
            <a:ext cx="1944688" cy="720725"/>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4" name="Text Box 9"/>
          <p:cNvSpPr txBox="1">
            <a:spLocks noChangeArrowheads="1"/>
          </p:cNvSpPr>
          <p:nvPr/>
        </p:nvSpPr>
        <p:spPr bwMode="auto">
          <a:xfrm>
            <a:off x="2595563" y="1290638"/>
            <a:ext cx="1243012" cy="400050"/>
          </a:xfrm>
          <a:prstGeom prst="rect">
            <a:avLst/>
          </a:prstGeom>
          <a:noFill/>
          <a:ln w="9525">
            <a:noFill/>
            <a:miter lim="800000"/>
            <a:headEnd/>
            <a:tailEnd/>
          </a:ln>
        </p:spPr>
        <p:txBody>
          <a:bodyPr>
            <a:spAutoFit/>
          </a:bodyPr>
          <a:lstStyle/>
          <a:p>
            <a:pPr>
              <a:spcBef>
                <a:spcPct val="50000"/>
              </a:spcBef>
            </a:pPr>
            <a:r>
              <a:rPr lang="ja-JP" altLang="en-US" sz="2000">
                <a:latin typeface="Meiryo UI" panose="020B0604030504040204" pitchFamily="50" charset="-128"/>
                <a:ea typeface="Meiryo UI" panose="020B0604030504040204" pitchFamily="50" charset="-128"/>
              </a:rPr>
              <a:t>発信者</a:t>
            </a:r>
          </a:p>
        </p:txBody>
      </p:sp>
      <p:sp>
        <p:nvSpPr>
          <p:cNvPr id="15" name="Text Box 10"/>
          <p:cNvSpPr txBox="1">
            <a:spLocks noChangeArrowheads="1"/>
          </p:cNvSpPr>
          <p:nvPr/>
        </p:nvSpPr>
        <p:spPr bwMode="auto">
          <a:xfrm>
            <a:off x="2855914" y="1709738"/>
            <a:ext cx="452437" cy="400050"/>
          </a:xfrm>
          <a:prstGeom prst="rect">
            <a:avLst/>
          </a:prstGeom>
          <a:noFill/>
          <a:ln w="9525">
            <a:noFill/>
            <a:miter lim="800000"/>
            <a:headEnd/>
            <a:tailEnd/>
          </a:ln>
        </p:spPr>
        <p:txBody>
          <a:bodyPr>
            <a:spAutoFit/>
          </a:bodyPr>
          <a:lstStyle/>
          <a:p>
            <a:pPr>
              <a:spcBef>
                <a:spcPct val="50000"/>
              </a:spcBef>
            </a:pPr>
            <a:r>
              <a:rPr lang="ja-JP" altLang="en-US" sz="2000" dirty="0">
                <a:latin typeface="Meiryo UI" panose="020B0604030504040204" pitchFamily="50" charset="-128"/>
                <a:ea typeface="Meiryo UI" panose="020B0604030504040204" pitchFamily="50" charset="-128"/>
              </a:rPr>
              <a:t>国</a:t>
            </a:r>
          </a:p>
        </p:txBody>
      </p:sp>
      <p:sp>
        <p:nvSpPr>
          <p:cNvPr id="16" name="Oval 15"/>
          <p:cNvSpPr>
            <a:spLocks noChangeArrowheads="1"/>
          </p:cNvSpPr>
          <p:nvPr/>
        </p:nvSpPr>
        <p:spPr bwMode="auto">
          <a:xfrm>
            <a:off x="2279650" y="2058989"/>
            <a:ext cx="287338"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7" name="Oval 16"/>
          <p:cNvSpPr>
            <a:spLocks noChangeArrowheads="1"/>
          </p:cNvSpPr>
          <p:nvPr/>
        </p:nvSpPr>
        <p:spPr bwMode="auto">
          <a:xfrm>
            <a:off x="2279650" y="2419351"/>
            <a:ext cx="287338"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8" name="Oval 17"/>
          <p:cNvSpPr>
            <a:spLocks noChangeArrowheads="1"/>
          </p:cNvSpPr>
          <p:nvPr/>
        </p:nvSpPr>
        <p:spPr bwMode="auto">
          <a:xfrm>
            <a:off x="2279650" y="3556001"/>
            <a:ext cx="287338"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9" name="Oval 18"/>
          <p:cNvSpPr>
            <a:spLocks noChangeArrowheads="1"/>
          </p:cNvSpPr>
          <p:nvPr/>
        </p:nvSpPr>
        <p:spPr bwMode="auto">
          <a:xfrm>
            <a:off x="2279650" y="3892551"/>
            <a:ext cx="287338"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20" name="Text Box 11"/>
          <p:cNvSpPr txBox="1">
            <a:spLocks noChangeArrowheads="1"/>
          </p:cNvSpPr>
          <p:nvPr/>
        </p:nvSpPr>
        <p:spPr bwMode="auto">
          <a:xfrm>
            <a:off x="2281238" y="2922588"/>
            <a:ext cx="1841500" cy="646112"/>
          </a:xfrm>
          <a:prstGeom prst="rect">
            <a:avLst/>
          </a:prstGeom>
          <a:noFill/>
          <a:ln w="9525">
            <a:noFill/>
            <a:miter lim="800000"/>
            <a:headEnd/>
            <a:tailEnd/>
          </a:ln>
        </p:spPr>
        <p:txBody>
          <a:bodyPr>
            <a:spAutoFit/>
          </a:bodyPr>
          <a:lstStyle/>
          <a:p>
            <a:pPr>
              <a:spcBef>
                <a:spcPct val="50000"/>
              </a:spcBef>
            </a:pPr>
            <a:r>
              <a:rPr lang="ja-JP" altLang="en-US" dirty="0">
                <a:latin typeface="Meiryo UI" panose="020B0604030504040204" pitchFamily="50" charset="-128"/>
                <a:ea typeface="Meiryo UI" panose="020B0604030504040204" pitchFamily="50" charset="-128"/>
              </a:rPr>
              <a:t>独立行政法人</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国公立大学</a:t>
            </a:r>
          </a:p>
        </p:txBody>
      </p:sp>
      <p:sp>
        <p:nvSpPr>
          <p:cNvPr id="21" name="Text Box 12"/>
          <p:cNvSpPr txBox="1">
            <a:spLocks noChangeArrowheads="1"/>
          </p:cNvSpPr>
          <p:nvPr/>
        </p:nvSpPr>
        <p:spPr bwMode="auto">
          <a:xfrm>
            <a:off x="2222500" y="4359275"/>
            <a:ext cx="1816100" cy="400050"/>
          </a:xfrm>
          <a:prstGeom prst="rect">
            <a:avLst/>
          </a:prstGeom>
          <a:noFill/>
          <a:ln w="9525">
            <a:noFill/>
            <a:miter lim="800000"/>
            <a:headEnd/>
            <a:tailEnd/>
          </a:ln>
        </p:spPr>
        <p:txBody>
          <a:bodyPr>
            <a:spAutoFit/>
          </a:bodyPr>
          <a:lstStyle/>
          <a:p>
            <a:pPr>
              <a:spcBef>
                <a:spcPct val="50000"/>
              </a:spcBef>
            </a:pPr>
            <a:r>
              <a:rPr lang="ja-JP" altLang="en-US" sz="2000">
                <a:latin typeface="Meiryo UI" panose="020B0604030504040204" pitchFamily="50" charset="-128"/>
                <a:ea typeface="Meiryo UI" panose="020B0604030504040204" pitchFamily="50" charset="-128"/>
              </a:rPr>
              <a:t>地方公共団体</a:t>
            </a:r>
          </a:p>
        </p:txBody>
      </p:sp>
      <p:sp>
        <p:nvSpPr>
          <p:cNvPr id="22" name="Oval 20"/>
          <p:cNvSpPr>
            <a:spLocks noChangeArrowheads="1"/>
          </p:cNvSpPr>
          <p:nvPr/>
        </p:nvSpPr>
        <p:spPr bwMode="auto">
          <a:xfrm>
            <a:off x="2279650" y="4714876"/>
            <a:ext cx="287338"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23" name="Oval 21"/>
          <p:cNvSpPr>
            <a:spLocks noChangeArrowheads="1"/>
          </p:cNvSpPr>
          <p:nvPr/>
        </p:nvSpPr>
        <p:spPr bwMode="auto">
          <a:xfrm>
            <a:off x="2279650" y="5065714"/>
            <a:ext cx="287338"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24" name="Oval 23"/>
          <p:cNvSpPr>
            <a:spLocks noChangeArrowheads="1"/>
          </p:cNvSpPr>
          <p:nvPr/>
        </p:nvSpPr>
        <p:spPr bwMode="auto">
          <a:xfrm>
            <a:off x="2279650" y="5891214"/>
            <a:ext cx="287338"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25" name="Oval 25"/>
          <p:cNvSpPr>
            <a:spLocks noChangeArrowheads="1"/>
          </p:cNvSpPr>
          <p:nvPr/>
        </p:nvSpPr>
        <p:spPr bwMode="auto">
          <a:xfrm>
            <a:off x="2716214" y="2049464"/>
            <a:ext cx="287337"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26" name="Oval 26"/>
          <p:cNvSpPr>
            <a:spLocks noChangeArrowheads="1"/>
          </p:cNvSpPr>
          <p:nvPr/>
        </p:nvSpPr>
        <p:spPr bwMode="auto">
          <a:xfrm>
            <a:off x="3086100" y="2058989"/>
            <a:ext cx="287338"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27" name="Oval 28"/>
          <p:cNvSpPr>
            <a:spLocks noChangeArrowheads="1"/>
          </p:cNvSpPr>
          <p:nvPr/>
        </p:nvSpPr>
        <p:spPr bwMode="auto">
          <a:xfrm>
            <a:off x="2725739" y="2419351"/>
            <a:ext cx="287337"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28" name="Oval 29"/>
          <p:cNvSpPr>
            <a:spLocks noChangeArrowheads="1"/>
          </p:cNvSpPr>
          <p:nvPr/>
        </p:nvSpPr>
        <p:spPr bwMode="auto">
          <a:xfrm>
            <a:off x="3095625" y="2419351"/>
            <a:ext cx="287338"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29" name="Oval 30"/>
          <p:cNvSpPr>
            <a:spLocks noChangeArrowheads="1"/>
          </p:cNvSpPr>
          <p:nvPr/>
        </p:nvSpPr>
        <p:spPr bwMode="auto">
          <a:xfrm>
            <a:off x="3503614" y="2428876"/>
            <a:ext cx="287337"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30" name="Oval 31"/>
          <p:cNvSpPr>
            <a:spLocks noChangeArrowheads="1"/>
          </p:cNvSpPr>
          <p:nvPr/>
        </p:nvSpPr>
        <p:spPr bwMode="auto">
          <a:xfrm>
            <a:off x="2711450" y="3546476"/>
            <a:ext cx="287338"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31" name="Oval 32"/>
          <p:cNvSpPr>
            <a:spLocks noChangeArrowheads="1"/>
          </p:cNvSpPr>
          <p:nvPr/>
        </p:nvSpPr>
        <p:spPr bwMode="auto">
          <a:xfrm>
            <a:off x="3100389" y="3556001"/>
            <a:ext cx="287337"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32" name="Oval 35"/>
          <p:cNvSpPr>
            <a:spLocks noChangeArrowheads="1"/>
          </p:cNvSpPr>
          <p:nvPr/>
        </p:nvSpPr>
        <p:spPr bwMode="auto">
          <a:xfrm>
            <a:off x="3100389" y="3902076"/>
            <a:ext cx="287337"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33" name="Oval 36"/>
          <p:cNvSpPr>
            <a:spLocks noChangeArrowheads="1"/>
          </p:cNvSpPr>
          <p:nvPr/>
        </p:nvSpPr>
        <p:spPr bwMode="auto">
          <a:xfrm>
            <a:off x="3513139" y="3892551"/>
            <a:ext cx="287337"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34" name="Oval 37"/>
          <p:cNvSpPr>
            <a:spLocks noChangeArrowheads="1"/>
          </p:cNvSpPr>
          <p:nvPr/>
        </p:nvSpPr>
        <p:spPr bwMode="auto">
          <a:xfrm>
            <a:off x="2744789" y="4724401"/>
            <a:ext cx="287337"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35" name="Oval 38"/>
          <p:cNvSpPr>
            <a:spLocks noChangeArrowheads="1"/>
          </p:cNvSpPr>
          <p:nvPr/>
        </p:nvSpPr>
        <p:spPr bwMode="auto">
          <a:xfrm>
            <a:off x="3152775" y="4724401"/>
            <a:ext cx="287338"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36" name="Oval 40"/>
          <p:cNvSpPr>
            <a:spLocks noChangeArrowheads="1"/>
          </p:cNvSpPr>
          <p:nvPr/>
        </p:nvSpPr>
        <p:spPr bwMode="auto">
          <a:xfrm>
            <a:off x="2754314" y="5065714"/>
            <a:ext cx="287337"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37" name="Oval 41"/>
          <p:cNvSpPr>
            <a:spLocks noChangeArrowheads="1"/>
          </p:cNvSpPr>
          <p:nvPr/>
        </p:nvSpPr>
        <p:spPr bwMode="auto">
          <a:xfrm>
            <a:off x="3152775" y="5075239"/>
            <a:ext cx="287338"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38" name="Text Box 13"/>
          <p:cNvSpPr txBox="1">
            <a:spLocks noChangeArrowheads="1"/>
          </p:cNvSpPr>
          <p:nvPr/>
        </p:nvSpPr>
        <p:spPr bwMode="auto">
          <a:xfrm>
            <a:off x="2238375" y="5572125"/>
            <a:ext cx="1746250" cy="400050"/>
          </a:xfrm>
          <a:prstGeom prst="rect">
            <a:avLst/>
          </a:prstGeom>
          <a:noFill/>
          <a:ln w="9525">
            <a:noFill/>
            <a:miter lim="800000"/>
            <a:headEnd/>
            <a:tailEnd/>
          </a:ln>
        </p:spPr>
        <p:txBody>
          <a:bodyPr>
            <a:spAutoFit/>
          </a:bodyPr>
          <a:lstStyle/>
          <a:p>
            <a:pPr>
              <a:spcBef>
                <a:spcPct val="50000"/>
              </a:spcBef>
            </a:pPr>
            <a:r>
              <a:rPr lang="ja-JP" altLang="en-US" sz="2000">
                <a:latin typeface="Meiryo UI" panose="020B0604030504040204" pitchFamily="50" charset="-128"/>
                <a:ea typeface="Meiryo UI" panose="020B0604030504040204" pitchFamily="50" charset="-128"/>
              </a:rPr>
              <a:t>その他公社等</a:t>
            </a:r>
          </a:p>
        </p:txBody>
      </p:sp>
      <p:sp>
        <p:nvSpPr>
          <p:cNvPr id="39" name="Oval 43"/>
          <p:cNvSpPr>
            <a:spLocks noChangeArrowheads="1"/>
          </p:cNvSpPr>
          <p:nvPr/>
        </p:nvSpPr>
        <p:spPr bwMode="auto">
          <a:xfrm>
            <a:off x="2782889" y="5900739"/>
            <a:ext cx="287337"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40" name="Oval 44"/>
          <p:cNvSpPr>
            <a:spLocks noChangeArrowheads="1"/>
          </p:cNvSpPr>
          <p:nvPr/>
        </p:nvSpPr>
        <p:spPr bwMode="auto">
          <a:xfrm>
            <a:off x="3152775" y="5900739"/>
            <a:ext cx="287338"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41" name="Oval 34"/>
          <p:cNvSpPr>
            <a:spLocks noChangeArrowheads="1"/>
          </p:cNvSpPr>
          <p:nvPr/>
        </p:nvSpPr>
        <p:spPr bwMode="auto">
          <a:xfrm>
            <a:off x="2711450" y="3902076"/>
            <a:ext cx="287338"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42" name="AutoShape 50"/>
          <p:cNvSpPr>
            <a:spLocks noChangeArrowheads="1"/>
          </p:cNvSpPr>
          <p:nvPr/>
        </p:nvSpPr>
        <p:spPr bwMode="auto">
          <a:xfrm>
            <a:off x="4310062" y="1643064"/>
            <a:ext cx="1450975" cy="714375"/>
          </a:xfrm>
          <a:prstGeom prst="wedgeRectCallout">
            <a:avLst>
              <a:gd name="adj1" fmla="val -87389"/>
              <a:gd name="adj2" fmla="val 29880"/>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ja-JP" altLang="en-US" dirty="0">
                <a:latin typeface="Meiryo UI" panose="020B0604030504040204" pitchFamily="50" charset="-128"/>
                <a:ea typeface="Meiryo UI" panose="020B0604030504040204" pitchFamily="50" charset="-128"/>
              </a:rPr>
              <a:t>義務から除外</a:t>
            </a:r>
            <a:endParaRPr lang="ja-JP" altLang="ja-JP" dirty="0">
              <a:latin typeface="Meiryo UI" panose="020B0604030504040204" pitchFamily="50" charset="-128"/>
              <a:ea typeface="Meiryo UI" panose="020B0604030504040204" pitchFamily="50" charset="-128"/>
            </a:endParaRPr>
          </a:p>
        </p:txBody>
      </p:sp>
      <p:sp>
        <p:nvSpPr>
          <p:cNvPr id="43" name="Rectangle 53"/>
          <p:cNvSpPr>
            <a:spLocks noChangeArrowheads="1"/>
          </p:cNvSpPr>
          <p:nvPr/>
        </p:nvSpPr>
        <p:spPr bwMode="auto">
          <a:xfrm>
            <a:off x="5938838" y="1989139"/>
            <a:ext cx="1871662" cy="26638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44" name="Text Box 54"/>
          <p:cNvSpPr txBox="1">
            <a:spLocks noChangeArrowheads="1"/>
          </p:cNvSpPr>
          <p:nvPr/>
        </p:nvSpPr>
        <p:spPr bwMode="auto">
          <a:xfrm>
            <a:off x="5881688" y="2009775"/>
            <a:ext cx="2000250" cy="400050"/>
          </a:xfrm>
          <a:prstGeom prst="rect">
            <a:avLst/>
          </a:prstGeom>
          <a:noFill/>
          <a:ln w="9525">
            <a:noFill/>
            <a:miter lim="800000"/>
            <a:headEnd/>
            <a:tailEnd/>
          </a:ln>
        </p:spPr>
        <p:txBody>
          <a:bodyPr>
            <a:spAutoFit/>
          </a:bodyPr>
          <a:lstStyle/>
          <a:p>
            <a:pPr>
              <a:spcBef>
                <a:spcPct val="50000"/>
              </a:spcBef>
            </a:pPr>
            <a:r>
              <a:rPr lang="ja-JP" altLang="en-US" sz="2000" dirty="0">
                <a:latin typeface="Meiryo UI" panose="020B0604030504040204" pitchFamily="50" charset="-128"/>
                <a:ea typeface="Meiryo UI" panose="020B0604030504040204" pitchFamily="50" charset="-128"/>
              </a:rPr>
              <a:t>国立国会図書館</a:t>
            </a:r>
          </a:p>
        </p:txBody>
      </p:sp>
      <p:sp>
        <p:nvSpPr>
          <p:cNvPr id="45" name="AutoShape 55"/>
          <p:cNvSpPr>
            <a:spLocks noChangeArrowheads="1"/>
          </p:cNvSpPr>
          <p:nvPr/>
        </p:nvSpPr>
        <p:spPr bwMode="auto">
          <a:xfrm>
            <a:off x="6103939" y="2535239"/>
            <a:ext cx="1368425" cy="1800225"/>
          </a:xfrm>
          <a:prstGeom prst="can">
            <a:avLst>
              <a:gd name="adj" fmla="val 32889"/>
            </a:avLst>
          </a:prstGeom>
          <a:solidFill>
            <a:schemeClr val="accent6">
              <a:lumMod val="60000"/>
              <a:lumOff val="40000"/>
            </a:schemeClr>
          </a:solidFill>
          <a:ln w="9525">
            <a:solidFill>
              <a:schemeClr val="tx1"/>
            </a:solidFill>
            <a:round/>
            <a:headEnd/>
            <a:tailEnd/>
          </a:ln>
        </p:spPr>
        <p:txBody>
          <a:bodyPr wrap="none" anchor="ctr"/>
          <a:lstStyle/>
          <a:p>
            <a:pPr>
              <a:defRPr/>
            </a:pPr>
            <a:endParaRPr lang="ja-JP" altLang="en-US">
              <a:latin typeface="Meiryo UI" panose="020B0604030504040204" pitchFamily="50" charset="-128"/>
              <a:ea typeface="Meiryo UI" panose="020B0604030504040204" pitchFamily="50" charset="-128"/>
            </a:endParaRPr>
          </a:p>
        </p:txBody>
      </p:sp>
      <p:sp>
        <p:nvSpPr>
          <p:cNvPr id="46" name="AutoShape 56"/>
          <p:cNvSpPr>
            <a:spLocks noChangeArrowheads="1"/>
          </p:cNvSpPr>
          <p:nvPr/>
        </p:nvSpPr>
        <p:spPr bwMode="auto">
          <a:xfrm>
            <a:off x="4381500" y="4076700"/>
            <a:ext cx="1555750" cy="209550"/>
          </a:xfrm>
          <a:prstGeom prst="rightArrow">
            <a:avLst>
              <a:gd name="adj1" fmla="val 50000"/>
              <a:gd name="adj2" fmla="val 198722"/>
            </a:avLst>
          </a:prstGeom>
          <a:solidFill>
            <a:schemeClr val="accent6">
              <a:lumMod val="40000"/>
              <a:lumOff val="60000"/>
            </a:schemeClr>
          </a:solidFill>
          <a:ln w="19050">
            <a:solidFill>
              <a:schemeClr val="tx1"/>
            </a:solidFill>
            <a:miter lim="800000"/>
            <a:headEnd/>
            <a:tailEnd/>
          </a:ln>
        </p:spPr>
        <p:txBody>
          <a:bodyPr wrap="none" anchor="ctr"/>
          <a:lstStyle/>
          <a:p>
            <a:pPr>
              <a:defRPr/>
            </a:pPr>
            <a:endParaRPr lang="ja-JP" altLang="en-US">
              <a:latin typeface="Meiryo UI" panose="020B0604030504040204" pitchFamily="50" charset="-128"/>
              <a:ea typeface="Meiryo UI" panose="020B0604030504040204" pitchFamily="50" charset="-128"/>
            </a:endParaRPr>
          </a:p>
        </p:txBody>
      </p:sp>
      <p:sp>
        <p:nvSpPr>
          <p:cNvPr id="47" name="AutoShape 59"/>
          <p:cNvSpPr>
            <a:spLocks noChangeArrowheads="1"/>
          </p:cNvSpPr>
          <p:nvPr/>
        </p:nvSpPr>
        <p:spPr bwMode="auto">
          <a:xfrm>
            <a:off x="4151314" y="2492375"/>
            <a:ext cx="1728787" cy="647700"/>
          </a:xfrm>
          <a:prstGeom prst="curvedRightArrow">
            <a:avLst>
              <a:gd name="adj1" fmla="val 30532"/>
              <a:gd name="adj2" fmla="val 48181"/>
              <a:gd name="adj3" fmla="val 90441"/>
            </a:avLst>
          </a:prstGeom>
          <a:solidFill>
            <a:schemeClr val="accent6">
              <a:lumMod val="40000"/>
              <a:lumOff val="60000"/>
            </a:schemeClr>
          </a:solidFill>
          <a:ln w="19050">
            <a:solidFill>
              <a:schemeClr val="tx1"/>
            </a:solidFill>
            <a:miter lim="800000"/>
            <a:headEnd/>
            <a:tailEnd/>
          </a:ln>
        </p:spPr>
        <p:txBody>
          <a:bodyPr wrap="none" anchor="ctr"/>
          <a:lstStyle/>
          <a:p>
            <a:pPr>
              <a:defRPr/>
            </a:pPr>
            <a:endParaRPr lang="ja-JP" altLang="en-US">
              <a:latin typeface="Meiryo UI" panose="020B0604030504040204" pitchFamily="50" charset="-128"/>
              <a:ea typeface="Meiryo UI" panose="020B0604030504040204" pitchFamily="50" charset="-128"/>
            </a:endParaRPr>
          </a:p>
        </p:txBody>
      </p:sp>
      <p:sp>
        <p:nvSpPr>
          <p:cNvPr id="48" name="Text Box 60"/>
          <p:cNvSpPr txBox="1">
            <a:spLocks noChangeArrowheads="1"/>
          </p:cNvSpPr>
          <p:nvPr/>
        </p:nvSpPr>
        <p:spPr bwMode="auto">
          <a:xfrm>
            <a:off x="4367214" y="4214814"/>
            <a:ext cx="1443037" cy="338554"/>
          </a:xfrm>
          <a:prstGeom prst="rect">
            <a:avLst/>
          </a:prstGeom>
          <a:noFill/>
          <a:ln w="9525">
            <a:noFill/>
            <a:miter lim="800000"/>
            <a:headEnd/>
            <a:tailEnd/>
          </a:ln>
        </p:spPr>
        <p:txBody>
          <a:bodyPr>
            <a:spAutoFit/>
          </a:bodyPr>
          <a:lstStyle/>
          <a:p>
            <a:pPr>
              <a:spcBef>
                <a:spcPct val="50000"/>
              </a:spcBef>
            </a:pPr>
            <a:r>
              <a:rPr lang="ja-JP" altLang="en-US" sz="1600" dirty="0">
                <a:latin typeface="Meiryo UI" panose="020B0604030504040204" pitchFamily="50" charset="-128"/>
                <a:ea typeface="Meiryo UI" panose="020B0604030504040204" pitchFamily="50" charset="-128"/>
              </a:rPr>
              <a:t>送付（複製）</a:t>
            </a:r>
          </a:p>
        </p:txBody>
      </p:sp>
      <p:sp>
        <p:nvSpPr>
          <p:cNvPr id="49" name="Text Box 63"/>
          <p:cNvSpPr txBox="1">
            <a:spLocks noChangeArrowheads="1"/>
          </p:cNvSpPr>
          <p:nvPr/>
        </p:nvSpPr>
        <p:spPr bwMode="auto">
          <a:xfrm>
            <a:off x="4167189" y="3071814"/>
            <a:ext cx="2020887" cy="338554"/>
          </a:xfrm>
          <a:prstGeom prst="rect">
            <a:avLst/>
          </a:prstGeom>
          <a:noFill/>
          <a:ln w="9525">
            <a:noFill/>
            <a:miter lim="800000"/>
            <a:headEnd/>
            <a:tailEnd/>
          </a:ln>
        </p:spPr>
        <p:txBody>
          <a:bodyPr wrap="square">
            <a:spAutoFit/>
          </a:bodyPr>
          <a:lstStyle/>
          <a:p>
            <a:pPr>
              <a:spcBef>
                <a:spcPct val="50000"/>
              </a:spcBef>
            </a:pPr>
            <a:r>
              <a:rPr lang="ja-JP" altLang="en-US" sz="1600" dirty="0">
                <a:latin typeface="Meiryo UI" panose="020B0604030504040204" pitchFamily="50" charset="-128"/>
                <a:ea typeface="Meiryo UI" panose="020B0604030504040204" pitchFamily="50" charset="-128"/>
              </a:rPr>
              <a:t>自動収集（複製）</a:t>
            </a:r>
          </a:p>
        </p:txBody>
      </p:sp>
      <p:sp>
        <p:nvSpPr>
          <p:cNvPr id="50" name="AutoShape 69"/>
          <p:cNvSpPr>
            <a:spLocks noChangeArrowheads="1"/>
          </p:cNvSpPr>
          <p:nvPr/>
        </p:nvSpPr>
        <p:spPr bwMode="auto">
          <a:xfrm>
            <a:off x="4667251" y="5084763"/>
            <a:ext cx="1928813" cy="1008062"/>
          </a:xfrm>
          <a:prstGeom prst="wedgeEllipseCallout">
            <a:avLst>
              <a:gd name="adj1" fmla="val -42625"/>
              <a:gd name="adj2" fmla="val -76931"/>
            </a:avLst>
          </a:prstGeom>
          <a:solidFill>
            <a:srgbClr val="FFFFCC"/>
          </a:solidFill>
          <a:ln w="19050">
            <a:solidFill>
              <a:schemeClr val="tx1"/>
            </a:solidFill>
            <a:miter lim="800000"/>
            <a:headEnd/>
            <a:tailEnd/>
          </a:ln>
        </p:spPr>
        <p:txBody>
          <a:bodyPr/>
          <a:lstStyle/>
          <a:p>
            <a:pPr algn="ctr"/>
            <a:endParaRPr lang="ja-JP" altLang="ja-JP">
              <a:latin typeface="Meiryo UI" panose="020B0604030504040204" pitchFamily="50" charset="-128"/>
              <a:ea typeface="Meiryo UI" panose="020B0604030504040204" pitchFamily="50" charset="-128"/>
            </a:endParaRPr>
          </a:p>
        </p:txBody>
      </p:sp>
      <p:sp>
        <p:nvSpPr>
          <p:cNvPr id="51" name="Text Box 70"/>
          <p:cNvSpPr txBox="1">
            <a:spLocks noChangeArrowheads="1"/>
          </p:cNvSpPr>
          <p:nvPr/>
        </p:nvSpPr>
        <p:spPr bwMode="auto">
          <a:xfrm>
            <a:off x="4881564" y="5214938"/>
            <a:ext cx="1571625" cy="646112"/>
          </a:xfrm>
          <a:prstGeom prst="rect">
            <a:avLst/>
          </a:prstGeom>
          <a:noFill/>
          <a:ln w="9525">
            <a:noFill/>
            <a:miter lim="800000"/>
            <a:headEnd/>
            <a:tailEnd/>
          </a:ln>
        </p:spPr>
        <p:txBody>
          <a:bodyPr>
            <a:spAutoFit/>
          </a:bodyPr>
          <a:lstStyle/>
          <a:p>
            <a:pPr>
              <a:spcBef>
                <a:spcPct val="50000"/>
              </a:spcBef>
            </a:pPr>
            <a:r>
              <a:rPr lang="ja-JP" altLang="en-US">
                <a:latin typeface="Meiryo UI" panose="020B0604030504040204" pitchFamily="50" charset="-128"/>
                <a:ea typeface="Meiryo UI" panose="020B0604030504040204" pitchFamily="50" charset="-128"/>
              </a:rPr>
              <a:t>複製について著作権を制限</a:t>
            </a:r>
          </a:p>
        </p:txBody>
      </p:sp>
      <p:sp>
        <p:nvSpPr>
          <p:cNvPr id="52" name="AutoShape 71"/>
          <p:cNvSpPr>
            <a:spLocks/>
          </p:cNvSpPr>
          <p:nvPr/>
        </p:nvSpPr>
        <p:spPr bwMode="auto">
          <a:xfrm rot="-5400000">
            <a:off x="4871244" y="4006057"/>
            <a:ext cx="217488" cy="1368425"/>
          </a:xfrm>
          <a:prstGeom prst="leftBrace">
            <a:avLst>
              <a:gd name="adj1" fmla="val 52433"/>
              <a:gd name="adj2" fmla="val 50000"/>
            </a:avLst>
          </a:prstGeom>
          <a:no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pic>
        <p:nvPicPr>
          <p:cNvPr id="53" name="Picture 72" descr="MCED00208_0000[1]"/>
          <p:cNvPicPr>
            <a:picLocks noChangeAspect="1" noChangeArrowheads="1"/>
          </p:cNvPicPr>
          <p:nvPr/>
        </p:nvPicPr>
        <p:blipFill>
          <a:blip r:embed="rId3"/>
          <a:srcRect/>
          <a:stretch>
            <a:fillRect/>
          </a:stretch>
        </p:blipFill>
        <p:spPr bwMode="auto">
          <a:xfrm>
            <a:off x="8832850" y="2852739"/>
            <a:ext cx="1296988" cy="1157287"/>
          </a:xfrm>
          <a:prstGeom prst="rect">
            <a:avLst/>
          </a:prstGeom>
          <a:noFill/>
          <a:ln w="9525">
            <a:noFill/>
            <a:miter lim="800000"/>
            <a:headEnd/>
            <a:tailEnd/>
          </a:ln>
        </p:spPr>
      </p:pic>
      <p:sp>
        <p:nvSpPr>
          <p:cNvPr id="54" name="Text Box 73"/>
          <p:cNvSpPr txBox="1">
            <a:spLocks noChangeArrowheads="1"/>
          </p:cNvSpPr>
          <p:nvPr/>
        </p:nvSpPr>
        <p:spPr bwMode="auto">
          <a:xfrm>
            <a:off x="8382001" y="4005264"/>
            <a:ext cx="1928813" cy="708025"/>
          </a:xfrm>
          <a:prstGeom prst="rect">
            <a:avLst/>
          </a:prstGeom>
          <a:noFill/>
          <a:ln w="9525">
            <a:noFill/>
            <a:miter lim="800000"/>
            <a:headEnd/>
            <a:tailEnd/>
          </a:ln>
        </p:spPr>
        <p:txBody>
          <a:bodyPr>
            <a:spAutoFit/>
          </a:bodyPr>
          <a:lstStyle/>
          <a:p>
            <a:pPr>
              <a:spcBef>
                <a:spcPct val="50000"/>
              </a:spcBef>
            </a:pPr>
            <a:r>
              <a:rPr lang="ja-JP" altLang="en-US" sz="2000">
                <a:latin typeface="Meiryo UI" panose="020B0604030504040204" pitchFamily="50" charset="-128"/>
                <a:ea typeface="Meiryo UI" panose="020B0604030504040204" pitchFamily="50" charset="-128"/>
              </a:rPr>
              <a:t>館内（閲覧、プリントアウト）</a:t>
            </a:r>
          </a:p>
        </p:txBody>
      </p:sp>
      <p:pic>
        <p:nvPicPr>
          <p:cNvPr id="55" name="Picture 74" descr="gijidoututuzi2"/>
          <p:cNvPicPr>
            <a:picLocks noChangeAspect="1" noChangeArrowheads="1"/>
          </p:cNvPicPr>
          <p:nvPr/>
        </p:nvPicPr>
        <p:blipFill>
          <a:blip r:embed="rId4"/>
          <a:srcRect/>
          <a:stretch>
            <a:fillRect/>
          </a:stretch>
        </p:blipFill>
        <p:spPr bwMode="auto">
          <a:xfrm>
            <a:off x="8310564" y="1214439"/>
            <a:ext cx="1728787" cy="1265237"/>
          </a:xfrm>
          <a:prstGeom prst="rect">
            <a:avLst/>
          </a:prstGeom>
          <a:noFill/>
          <a:ln w="9525">
            <a:noFill/>
            <a:miter lim="800000"/>
            <a:headEnd/>
            <a:tailEnd/>
          </a:ln>
        </p:spPr>
      </p:pic>
      <p:sp>
        <p:nvSpPr>
          <p:cNvPr id="56" name="Text Box 75"/>
          <p:cNvSpPr txBox="1">
            <a:spLocks noChangeArrowheads="1"/>
          </p:cNvSpPr>
          <p:nvPr/>
        </p:nvSpPr>
        <p:spPr bwMode="auto">
          <a:xfrm>
            <a:off x="8167689" y="2428875"/>
            <a:ext cx="2016125" cy="400050"/>
          </a:xfrm>
          <a:prstGeom prst="rect">
            <a:avLst/>
          </a:prstGeom>
          <a:noFill/>
          <a:ln w="9525">
            <a:noFill/>
            <a:miter lim="800000"/>
            <a:headEnd/>
            <a:tailEnd/>
          </a:ln>
        </p:spPr>
        <p:txBody>
          <a:bodyPr>
            <a:spAutoFit/>
          </a:bodyPr>
          <a:lstStyle/>
          <a:p>
            <a:pPr>
              <a:spcBef>
                <a:spcPct val="50000"/>
              </a:spcBef>
            </a:pPr>
            <a:r>
              <a:rPr lang="ja-JP" altLang="en-US" sz="2000" dirty="0">
                <a:latin typeface="Meiryo UI" panose="020B0604030504040204" pitchFamily="50" charset="-128"/>
                <a:ea typeface="Meiryo UI" panose="020B0604030504040204" pitchFamily="50" charset="-128"/>
              </a:rPr>
              <a:t>国会／行政司法</a:t>
            </a:r>
          </a:p>
        </p:txBody>
      </p:sp>
      <p:pic>
        <p:nvPicPr>
          <p:cNvPr id="57" name="Picture 76" descr="MCj03035110000[1]"/>
          <p:cNvPicPr>
            <a:picLocks noChangeAspect="1" noChangeArrowheads="1"/>
          </p:cNvPicPr>
          <p:nvPr/>
        </p:nvPicPr>
        <p:blipFill>
          <a:blip r:embed="rId5"/>
          <a:srcRect/>
          <a:stretch>
            <a:fillRect/>
          </a:stretch>
        </p:blipFill>
        <p:spPr bwMode="auto">
          <a:xfrm>
            <a:off x="8667750" y="4929188"/>
            <a:ext cx="1042988" cy="1079500"/>
          </a:xfrm>
          <a:prstGeom prst="rect">
            <a:avLst/>
          </a:prstGeom>
          <a:noFill/>
          <a:ln w="9525">
            <a:noFill/>
            <a:miter lim="800000"/>
            <a:headEnd/>
            <a:tailEnd/>
          </a:ln>
        </p:spPr>
      </p:pic>
      <p:sp>
        <p:nvSpPr>
          <p:cNvPr id="58" name="Text Box 77"/>
          <p:cNvSpPr txBox="1">
            <a:spLocks noChangeArrowheads="1"/>
          </p:cNvSpPr>
          <p:nvPr/>
        </p:nvSpPr>
        <p:spPr bwMode="auto">
          <a:xfrm>
            <a:off x="8310564" y="6000750"/>
            <a:ext cx="2054225" cy="400050"/>
          </a:xfrm>
          <a:prstGeom prst="rect">
            <a:avLst/>
          </a:prstGeom>
          <a:noFill/>
          <a:ln w="9525">
            <a:noFill/>
            <a:miter lim="800000"/>
            <a:headEnd/>
            <a:tailEnd/>
          </a:ln>
        </p:spPr>
        <p:txBody>
          <a:bodyPr>
            <a:spAutoFit/>
          </a:bodyPr>
          <a:lstStyle/>
          <a:p>
            <a:pPr>
              <a:spcBef>
                <a:spcPct val="50000"/>
              </a:spcBef>
            </a:pPr>
            <a:r>
              <a:rPr lang="ja-JP" altLang="en-US" sz="2000">
                <a:latin typeface="Meiryo UI" panose="020B0604030504040204" pitchFamily="50" charset="-128"/>
                <a:ea typeface="Meiryo UI" panose="020B0604030504040204" pitchFamily="50" charset="-128"/>
              </a:rPr>
              <a:t>インターネット</a:t>
            </a:r>
          </a:p>
        </p:txBody>
      </p:sp>
      <p:sp>
        <p:nvSpPr>
          <p:cNvPr id="59" name="AutoShape 78"/>
          <p:cNvSpPr>
            <a:spLocks noChangeArrowheads="1"/>
          </p:cNvSpPr>
          <p:nvPr/>
        </p:nvSpPr>
        <p:spPr bwMode="auto">
          <a:xfrm rot="19200000">
            <a:off x="7524750" y="2262189"/>
            <a:ext cx="776288" cy="503237"/>
          </a:xfrm>
          <a:prstGeom prst="rightArrow">
            <a:avLst>
              <a:gd name="adj1" fmla="val 50000"/>
              <a:gd name="adj2" fmla="val 50079"/>
            </a:avLst>
          </a:prstGeom>
          <a:solidFill>
            <a:schemeClr val="accent6">
              <a:lumMod val="40000"/>
              <a:lumOff val="60000"/>
            </a:schemeClr>
          </a:solidFill>
          <a:ln w="19050">
            <a:solidFill>
              <a:schemeClr val="tx1"/>
            </a:solidFill>
            <a:miter lim="800000"/>
            <a:headEnd/>
            <a:tailEnd/>
          </a:ln>
        </p:spPr>
        <p:txBody>
          <a:bodyPr wrap="none" anchor="ctr"/>
          <a:lstStyle/>
          <a:p>
            <a:pPr>
              <a:defRPr/>
            </a:pPr>
            <a:endParaRPr lang="ja-JP" altLang="en-US">
              <a:latin typeface="Meiryo UI" panose="020B0604030504040204" pitchFamily="50" charset="-128"/>
              <a:ea typeface="Meiryo UI" panose="020B0604030504040204" pitchFamily="50" charset="-128"/>
            </a:endParaRPr>
          </a:p>
        </p:txBody>
      </p:sp>
      <p:sp>
        <p:nvSpPr>
          <p:cNvPr id="60" name="AutoShape 79"/>
          <p:cNvSpPr>
            <a:spLocks noChangeArrowheads="1"/>
          </p:cNvSpPr>
          <p:nvPr/>
        </p:nvSpPr>
        <p:spPr bwMode="auto">
          <a:xfrm>
            <a:off x="7667625" y="3357563"/>
            <a:ext cx="857250" cy="576262"/>
          </a:xfrm>
          <a:prstGeom prst="rightArrow">
            <a:avLst>
              <a:gd name="adj1" fmla="val 50000"/>
              <a:gd name="adj2" fmla="val 50000"/>
            </a:avLst>
          </a:prstGeom>
          <a:solidFill>
            <a:schemeClr val="accent6">
              <a:lumMod val="40000"/>
              <a:lumOff val="60000"/>
            </a:schemeClr>
          </a:solidFill>
          <a:ln w="19050">
            <a:solidFill>
              <a:schemeClr val="tx1"/>
            </a:solidFill>
            <a:miter lim="800000"/>
            <a:headEnd/>
            <a:tailEnd/>
          </a:ln>
        </p:spPr>
        <p:txBody>
          <a:bodyPr wrap="none" anchor="ctr"/>
          <a:lstStyle/>
          <a:p>
            <a:pPr>
              <a:defRPr/>
            </a:pPr>
            <a:endParaRPr lang="ja-JP" altLang="en-US">
              <a:latin typeface="Meiryo UI" panose="020B0604030504040204" pitchFamily="50" charset="-128"/>
              <a:ea typeface="Meiryo UI" panose="020B0604030504040204" pitchFamily="50" charset="-128"/>
            </a:endParaRPr>
          </a:p>
        </p:txBody>
      </p:sp>
      <p:sp>
        <p:nvSpPr>
          <p:cNvPr id="61" name="AutoShape 80"/>
          <p:cNvSpPr>
            <a:spLocks noChangeArrowheads="1"/>
          </p:cNvSpPr>
          <p:nvPr/>
        </p:nvSpPr>
        <p:spPr bwMode="auto">
          <a:xfrm rot="2400000">
            <a:off x="7202488" y="4629150"/>
            <a:ext cx="1439862" cy="412750"/>
          </a:xfrm>
          <a:prstGeom prst="rightArrow">
            <a:avLst>
              <a:gd name="adj1" fmla="val 50000"/>
              <a:gd name="adj2" fmla="val 87212"/>
            </a:avLst>
          </a:prstGeom>
          <a:noFill/>
          <a:ln w="19050">
            <a:solidFill>
              <a:schemeClr val="tx1"/>
            </a:solidFill>
            <a:miter lim="800000"/>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62" name="AutoShape 81"/>
          <p:cNvSpPr>
            <a:spLocks noChangeArrowheads="1"/>
          </p:cNvSpPr>
          <p:nvPr/>
        </p:nvSpPr>
        <p:spPr bwMode="auto">
          <a:xfrm>
            <a:off x="6738939" y="5445125"/>
            <a:ext cx="1500187" cy="647700"/>
          </a:xfrm>
          <a:prstGeom prst="wedgeRectCallout">
            <a:avLst>
              <a:gd name="adj1" fmla="val 27171"/>
              <a:gd name="adj2" fmla="val -122551"/>
            </a:avLst>
          </a:prstGeom>
          <a:solidFill>
            <a:srgbClr val="FFFFCC"/>
          </a:solidFill>
          <a:ln w="19050">
            <a:solidFill>
              <a:schemeClr val="tx1"/>
            </a:solidFill>
            <a:miter lim="800000"/>
            <a:headEnd/>
            <a:tailEnd/>
          </a:ln>
        </p:spPr>
        <p:txBody>
          <a:bodyPr/>
          <a:lstStyle/>
          <a:p>
            <a:pPr algn="ctr"/>
            <a:r>
              <a:rPr lang="ja-JP" altLang="en-US" dirty="0">
                <a:latin typeface="Meiryo UI" panose="020B0604030504040204" pitchFamily="50" charset="-128"/>
                <a:ea typeface="Meiryo UI" panose="020B0604030504040204" pitchFamily="50" charset="-128"/>
              </a:rPr>
              <a:t>著作権者の許諾が必要</a:t>
            </a:r>
          </a:p>
        </p:txBody>
      </p:sp>
      <p:sp>
        <p:nvSpPr>
          <p:cNvPr id="63" name="Oval 90"/>
          <p:cNvSpPr>
            <a:spLocks noChangeArrowheads="1"/>
          </p:cNvSpPr>
          <p:nvPr/>
        </p:nvSpPr>
        <p:spPr bwMode="auto">
          <a:xfrm>
            <a:off x="3503614" y="2087564"/>
            <a:ext cx="287337" cy="288925"/>
          </a:xfrm>
          <a:prstGeom prst="ellipse">
            <a:avLst/>
          </a:prstGeom>
          <a:solidFill>
            <a:srgbClr val="0070C0"/>
          </a:solidFill>
          <a:ln w="2857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64" name="Oval 104"/>
          <p:cNvSpPr>
            <a:spLocks noChangeArrowheads="1"/>
          </p:cNvSpPr>
          <p:nvPr/>
        </p:nvSpPr>
        <p:spPr bwMode="auto">
          <a:xfrm>
            <a:off x="3513139" y="3536951"/>
            <a:ext cx="287337" cy="288925"/>
          </a:xfrm>
          <a:prstGeom prst="ellipse">
            <a:avLst/>
          </a:prstGeom>
          <a:solidFill>
            <a:srgbClr val="3366FF"/>
          </a:solidFill>
          <a:ln w="2857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65" name="Oval 105"/>
          <p:cNvSpPr>
            <a:spLocks noChangeArrowheads="1"/>
          </p:cNvSpPr>
          <p:nvPr/>
        </p:nvSpPr>
        <p:spPr bwMode="auto">
          <a:xfrm>
            <a:off x="3517900" y="5075239"/>
            <a:ext cx="287338" cy="288925"/>
          </a:xfrm>
          <a:prstGeom prst="ellipse">
            <a:avLst/>
          </a:prstGeom>
          <a:solidFill>
            <a:schemeClr val="accent2"/>
          </a:solidFill>
          <a:ln w="952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66" name="Oval 106"/>
          <p:cNvSpPr>
            <a:spLocks noChangeArrowheads="1"/>
          </p:cNvSpPr>
          <p:nvPr/>
        </p:nvSpPr>
        <p:spPr bwMode="auto">
          <a:xfrm>
            <a:off x="3517900" y="4714876"/>
            <a:ext cx="287338" cy="288925"/>
          </a:xfrm>
          <a:prstGeom prst="ellipse">
            <a:avLst/>
          </a:prstGeom>
          <a:solidFill>
            <a:srgbClr val="3366FF"/>
          </a:solidFill>
          <a:ln w="2857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67" name="Oval 107"/>
          <p:cNvSpPr>
            <a:spLocks noChangeArrowheads="1"/>
          </p:cNvSpPr>
          <p:nvPr/>
        </p:nvSpPr>
        <p:spPr bwMode="auto">
          <a:xfrm>
            <a:off x="3524250" y="5891214"/>
            <a:ext cx="287338" cy="288925"/>
          </a:xfrm>
          <a:prstGeom prst="ellipse">
            <a:avLst/>
          </a:prstGeom>
          <a:solidFill>
            <a:srgbClr val="3366FF"/>
          </a:solidFill>
          <a:ln w="28575">
            <a:solidFill>
              <a:schemeClr val="tx1"/>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68" name="AutoShape 108"/>
          <p:cNvSpPr>
            <a:spLocks noChangeArrowheads="1"/>
          </p:cNvSpPr>
          <p:nvPr/>
        </p:nvSpPr>
        <p:spPr bwMode="auto">
          <a:xfrm>
            <a:off x="4179889" y="3922714"/>
            <a:ext cx="1584325" cy="142875"/>
          </a:xfrm>
          <a:prstGeom prst="leftArrow">
            <a:avLst>
              <a:gd name="adj1" fmla="val 50000"/>
              <a:gd name="adj2" fmla="val 277222"/>
            </a:avLst>
          </a:prstGeom>
          <a:solidFill>
            <a:schemeClr val="accent6">
              <a:lumMod val="40000"/>
              <a:lumOff val="60000"/>
            </a:schemeClr>
          </a:solidFill>
          <a:ln w="19050">
            <a:solidFill>
              <a:schemeClr val="tx1"/>
            </a:solidFill>
            <a:miter lim="800000"/>
            <a:headEnd/>
            <a:tailEnd/>
          </a:ln>
        </p:spPr>
        <p:txBody>
          <a:bodyPr wrap="none" anchor="ctr"/>
          <a:lstStyle/>
          <a:p>
            <a:pPr>
              <a:defRPr/>
            </a:pPr>
            <a:endParaRPr lang="ja-JP" altLang="en-US">
              <a:latin typeface="Meiryo UI" panose="020B0604030504040204" pitchFamily="50" charset="-128"/>
              <a:ea typeface="Meiryo UI" panose="020B0604030504040204" pitchFamily="50" charset="-128"/>
            </a:endParaRPr>
          </a:p>
        </p:txBody>
      </p:sp>
      <p:sp>
        <p:nvSpPr>
          <p:cNvPr id="69" name="Text Box 110"/>
          <p:cNvSpPr txBox="1">
            <a:spLocks noChangeArrowheads="1"/>
          </p:cNvSpPr>
          <p:nvPr/>
        </p:nvSpPr>
        <p:spPr bwMode="auto">
          <a:xfrm>
            <a:off x="4384676" y="3571875"/>
            <a:ext cx="1425575" cy="369888"/>
          </a:xfrm>
          <a:prstGeom prst="rect">
            <a:avLst/>
          </a:prstGeom>
          <a:noFill/>
          <a:ln w="9525">
            <a:noFill/>
            <a:miter lim="800000"/>
            <a:headEnd/>
            <a:tailEnd/>
          </a:ln>
        </p:spPr>
        <p:txBody>
          <a:bodyPr>
            <a:spAutoFit/>
          </a:bodyPr>
          <a:lstStyle/>
          <a:p>
            <a:pPr>
              <a:spcBef>
                <a:spcPct val="50000"/>
              </a:spcBef>
            </a:pPr>
            <a:r>
              <a:rPr lang="ja-JP" altLang="en-US">
                <a:latin typeface="Meiryo UI" panose="020B0604030504040204" pitchFamily="50" charset="-128"/>
                <a:ea typeface="Meiryo UI" panose="020B0604030504040204" pitchFamily="50" charset="-128"/>
              </a:rPr>
              <a:t>送付の要求</a:t>
            </a:r>
          </a:p>
        </p:txBody>
      </p:sp>
      <p:sp>
        <p:nvSpPr>
          <p:cNvPr id="70" name="円/楕円 69"/>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88176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style>
          <a:lnRef idx="2">
            <a:schemeClr val="accent6"/>
          </a:lnRef>
          <a:fillRef idx="1">
            <a:schemeClr val="lt1"/>
          </a:fillRef>
          <a:effectRef idx="0">
            <a:schemeClr val="accent6"/>
          </a:effectRef>
          <a:fontRef idx="minor">
            <a:schemeClr val="dk1"/>
          </a:fontRef>
        </p:style>
        <p:txBody>
          <a:bodyPr/>
          <a:lstStyle/>
          <a:p>
            <a:r>
              <a:rPr lang="ja-JP" altLang="en-US" dirty="0" smtClean="0"/>
              <a:t>デジタルアーカイブ構築</a:t>
            </a:r>
            <a:r>
              <a:rPr lang="en-US" altLang="ja-JP" dirty="0" smtClean="0"/>
              <a:t>【</a:t>
            </a:r>
            <a:r>
              <a:rPr lang="ja-JP" altLang="en-US" dirty="0" smtClean="0"/>
              <a:t>概要</a:t>
            </a:r>
            <a:r>
              <a:rPr lang="en-US" altLang="ja-JP" dirty="0"/>
              <a:t>】</a:t>
            </a:r>
            <a:endParaRPr kumimoji="1" lang="ja-JP" altLang="en-US" dirty="0">
              <a:latin typeface="HG丸ｺﾞｼｯｸM-PRO" pitchFamily="50" charset="-128"/>
              <a:ea typeface="HG丸ｺﾞｼｯｸM-PRO" pitchFamily="50" charset="-128"/>
            </a:endParaRPr>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3" name="サブタイトル 2"/>
          <p:cNvSpPr>
            <a:spLocks noGrp="1"/>
          </p:cNvSpPr>
          <p:nvPr>
            <p:ph type="subTitle" idx="1"/>
          </p:nvPr>
        </p:nvSpPr>
        <p:spPr/>
        <p:style>
          <a:lnRef idx="2">
            <a:schemeClr val="accent6"/>
          </a:lnRef>
          <a:fillRef idx="1">
            <a:schemeClr val="lt1"/>
          </a:fillRef>
          <a:effectRef idx="0">
            <a:schemeClr val="accent6"/>
          </a:effectRef>
          <a:fontRef idx="minor">
            <a:schemeClr val="dk1"/>
          </a:fontRef>
        </p:style>
        <p:txBody>
          <a:bodyPr/>
          <a:lstStyle/>
          <a:p>
            <a:endParaRPr kumimoji="1" lang="ja-JP" altLang="en-US" dirty="0"/>
          </a:p>
        </p:txBody>
      </p:sp>
    </p:spTree>
    <p:extLst>
      <p:ext uri="{BB962C8B-B14F-4D97-AF65-F5344CB8AC3E}">
        <p14:creationId xmlns:p14="http://schemas.microsoft.com/office/powerpoint/2010/main" val="39769166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4"/>
          <p:cNvSpPr txBox="1">
            <a:spLocks noChangeArrowheads="1"/>
          </p:cNvSpPr>
          <p:nvPr/>
        </p:nvSpPr>
        <p:spPr bwMode="auto">
          <a:xfrm>
            <a:off x="8040689" y="1844501"/>
            <a:ext cx="2658100" cy="400110"/>
          </a:xfrm>
          <a:prstGeom prst="rect">
            <a:avLst/>
          </a:prstGeom>
          <a:noFill/>
          <a:ln w="9525">
            <a:noFill/>
            <a:miter lim="800000"/>
            <a:headEnd/>
            <a:tailEnd/>
          </a:ln>
        </p:spPr>
        <p:txBody>
          <a:bodyPr wrap="none">
            <a:spAutoFit/>
          </a:bodyPr>
          <a:lstStyle/>
          <a:p>
            <a:pPr fontAlgn="base">
              <a:spcBef>
                <a:spcPct val="0"/>
              </a:spcBef>
              <a:spcAft>
                <a:spcPct val="0"/>
              </a:spcAft>
            </a:pPr>
            <a:r>
              <a:rPr lang="ja-JP" altLang="en-US" sz="2000" dirty="0">
                <a:solidFill>
                  <a:srgbClr val="000000"/>
                </a:solidFill>
                <a:latin typeface="Meiryo UI" panose="020B0604030504040204" pitchFamily="50" charset="-128"/>
                <a:ea typeface="Meiryo UI" panose="020B0604030504040204" pitchFamily="50" charset="-128"/>
              </a:rPr>
              <a:t>累積データ容量（</a:t>
            </a:r>
            <a:r>
              <a:rPr lang="en-US" altLang="ja-JP" sz="2000" dirty="0">
                <a:solidFill>
                  <a:srgbClr val="000000"/>
                </a:solidFill>
                <a:latin typeface="Meiryo UI" panose="020B0604030504040204" pitchFamily="50" charset="-128"/>
                <a:ea typeface="Meiryo UI" panose="020B0604030504040204" pitchFamily="50" charset="-128"/>
              </a:rPr>
              <a:t>TB</a:t>
            </a:r>
            <a:r>
              <a:rPr lang="ja-JP" altLang="en-US" sz="2000" dirty="0">
                <a:solidFill>
                  <a:srgbClr val="000000"/>
                </a:solidFill>
                <a:latin typeface="Meiryo UI" panose="020B0604030504040204" pitchFamily="50" charset="-128"/>
                <a:ea typeface="Meiryo UI" panose="020B0604030504040204" pitchFamily="50" charset="-128"/>
              </a:rPr>
              <a:t>）</a:t>
            </a:r>
          </a:p>
        </p:txBody>
      </p:sp>
      <p:sp>
        <p:nvSpPr>
          <p:cNvPr id="11" name="正方形/長方形 10"/>
          <p:cNvSpPr/>
          <p:nvPr/>
        </p:nvSpPr>
        <p:spPr>
          <a:xfrm>
            <a:off x="7751764" y="1917527"/>
            <a:ext cx="250825" cy="179387"/>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ja-JP" altLang="en-US">
              <a:solidFill>
                <a:prstClr val="white"/>
              </a:solidFill>
              <a:latin typeface="Meiryo UI" panose="020B0604030504040204" pitchFamily="50" charset="-128"/>
              <a:ea typeface="Meiryo UI" panose="020B0604030504040204" pitchFamily="50" charset="-128"/>
            </a:endParaRPr>
          </a:p>
        </p:txBody>
      </p:sp>
      <p:sp>
        <p:nvSpPr>
          <p:cNvPr id="13" name="四角形吹き出し 12"/>
          <p:cNvSpPr/>
          <p:nvPr/>
        </p:nvSpPr>
        <p:spPr>
          <a:xfrm>
            <a:off x="4367808" y="6237312"/>
            <a:ext cx="3383956" cy="431800"/>
          </a:xfrm>
          <a:prstGeom prst="wedgeRectCallout">
            <a:avLst>
              <a:gd name="adj1" fmla="val 47276"/>
              <a:gd name="adj2" fmla="val -124783"/>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ja-JP" sz="2000" dirty="0">
                <a:solidFill>
                  <a:prstClr val="black"/>
                </a:solidFill>
                <a:latin typeface="Meiryo UI" panose="020B0604030504040204" pitchFamily="50" charset="-128"/>
                <a:ea typeface="Meiryo UI" panose="020B0604030504040204" pitchFamily="50" charset="-128"/>
              </a:rPr>
              <a:t>2010</a:t>
            </a:r>
            <a:r>
              <a:rPr lang="ja-JP" altLang="en-US" sz="2000" dirty="0">
                <a:solidFill>
                  <a:prstClr val="black"/>
                </a:solidFill>
                <a:latin typeface="Meiryo UI" panose="020B0604030504040204" pitchFamily="50" charset="-128"/>
                <a:ea typeface="Meiryo UI" panose="020B0604030504040204" pitchFamily="50" charset="-128"/>
              </a:rPr>
              <a:t>年度　制度的収集開始</a:t>
            </a:r>
            <a:endParaRPr lang="en-US" altLang="ja-JP" sz="2000" dirty="0">
              <a:solidFill>
                <a:prstClr val="black"/>
              </a:solidFill>
              <a:latin typeface="Meiryo UI" panose="020B0604030504040204" pitchFamily="50" charset="-128"/>
              <a:ea typeface="Meiryo UI" panose="020B0604030504040204" pitchFamily="50" charset="-128"/>
            </a:endParaRPr>
          </a:p>
        </p:txBody>
      </p:sp>
      <p:sp>
        <p:nvSpPr>
          <p:cNvPr id="14" name="テキスト ボックス 8"/>
          <p:cNvSpPr txBox="1">
            <a:spLocks noChangeArrowheads="1"/>
          </p:cNvSpPr>
          <p:nvPr/>
        </p:nvSpPr>
        <p:spPr bwMode="auto">
          <a:xfrm>
            <a:off x="3216275" y="1773063"/>
            <a:ext cx="939681" cy="400110"/>
          </a:xfrm>
          <a:prstGeom prst="rect">
            <a:avLst/>
          </a:prstGeom>
          <a:noFill/>
          <a:ln w="9525">
            <a:noFill/>
            <a:miter lim="800000"/>
            <a:headEnd/>
            <a:tailEnd/>
          </a:ln>
        </p:spPr>
        <p:txBody>
          <a:bodyPr wrap="none">
            <a:spAutoFit/>
          </a:bodyPr>
          <a:lstStyle/>
          <a:p>
            <a:pPr fontAlgn="base">
              <a:spcBef>
                <a:spcPct val="0"/>
              </a:spcBef>
              <a:spcAft>
                <a:spcPct val="0"/>
              </a:spcAft>
            </a:pPr>
            <a:r>
              <a:rPr lang="ja-JP" altLang="en-US" sz="2000" dirty="0">
                <a:solidFill>
                  <a:srgbClr val="000000"/>
                </a:solidFill>
                <a:latin typeface="Meiryo UI" panose="020B0604030504040204" pitchFamily="50" charset="-128"/>
                <a:ea typeface="Meiryo UI" panose="020B0604030504040204" pitchFamily="50" charset="-128"/>
              </a:rPr>
              <a:t>タイトル</a:t>
            </a:r>
          </a:p>
        </p:txBody>
      </p:sp>
      <p:cxnSp>
        <p:nvCxnSpPr>
          <p:cNvPr id="15" name="直線コネクタ 14"/>
          <p:cNvCxnSpPr/>
          <p:nvPr/>
        </p:nvCxnSpPr>
        <p:spPr>
          <a:xfrm>
            <a:off x="2566989" y="1917526"/>
            <a:ext cx="50482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normAutofit/>
          </a:bodyPr>
          <a:lstStyle/>
          <a:p>
            <a:r>
              <a:rPr lang="ja-JP" altLang="en-US" dirty="0"/>
              <a:t>収集したウェブサイトのデータ量の</a:t>
            </a:r>
            <a:r>
              <a:rPr lang="ja-JP" altLang="en-US" dirty="0" smtClean="0"/>
              <a:t>変遷</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5" name="スライド番号プレースホルダ 4"/>
          <p:cNvSpPr>
            <a:spLocks noGrp="1"/>
          </p:cNvSpPr>
          <p:nvPr>
            <p:ph type="sldNum" sz="quarter" idx="12"/>
          </p:nvPr>
        </p:nvSpPr>
        <p:spPr>
          <a:prstGeom prst="ellipse">
            <a:avLst/>
          </a:prstGeom>
        </p:spPr>
        <p:txBody>
          <a:bodyPr/>
          <a:lstStyle/>
          <a:p>
            <a:pPr>
              <a:defRPr/>
            </a:pPr>
            <a:fld id="{5CBE7DF6-DC1C-4410-949E-874779C27DC5}" type="slidenum">
              <a:rPr lang="ja-JP" altLang="en-US" smtClean="0"/>
              <a:pPr>
                <a:defRPr/>
              </a:pPr>
              <a:t>20</a:t>
            </a:fld>
            <a:endParaRPr lang="ja-JP" altLang="en-US" dirty="0"/>
          </a:p>
        </p:txBody>
      </p:sp>
      <p:graphicFrame>
        <p:nvGraphicFramePr>
          <p:cNvPr id="20" name="グラフ 19"/>
          <p:cNvGraphicFramePr/>
          <p:nvPr>
            <p:extLst/>
          </p:nvPr>
        </p:nvGraphicFramePr>
        <p:xfrm>
          <a:off x="1991544" y="2132856"/>
          <a:ext cx="8496944" cy="3672408"/>
        </p:xfrm>
        <a:graphic>
          <a:graphicData uri="http://schemas.openxmlformats.org/drawingml/2006/chart">
            <c:chart xmlns:c="http://schemas.openxmlformats.org/drawingml/2006/chart" xmlns:r="http://schemas.openxmlformats.org/officeDocument/2006/relationships" r:id="rId3"/>
          </a:graphicData>
        </a:graphic>
      </p:graphicFrame>
      <p:sp>
        <p:nvSpPr>
          <p:cNvPr id="12" name="四角形吹き出し 11"/>
          <p:cNvSpPr/>
          <p:nvPr/>
        </p:nvSpPr>
        <p:spPr>
          <a:xfrm>
            <a:off x="4473576" y="804748"/>
            <a:ext cx="3529013" cy="1368425"/>
          </a:xfrm>
          <a:prstGeom prst="wedgeRectCallout">
            <a:avLst>
              <a:gd name="adj1" fmla="val 102023"/>
              <a:gd name="adj2" fmla="val 88353"/>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ja-JP" altLang="en-US" sz="2400" dirty="0">
                <a:solidFill>
                  <a:prstClr val="black"/>
                </a:solidFill>
                <a:latin typeface="Meiryo UI" panose="020B0604030504040204" pitchFamily="50" charset="-128"/>
                <a:ea typeface="Meiryo UI" panose="020B0604030504040204" pitchFamily="50" charset="-128"/>
              </a:rPr>
              <a:t>（</a:t>
            </a:r>
            <a:r>
              <a:rPr lang="en-US" altLang="ja-JP" sz="2400" dirty="0" smtClean="0">
                <a:solidFill>
                  <a:prstClr val="black"/>
                </a:solidFill>
                <a:latin typeface="Meiryo UI" panose="020B0604030504040204" pitchFamily="50" charset="-128"/>
                <a:ea typeface="Meiryo UI" panose="020B0604030504040204" pitchFamily="50" charset="-128"/>
              </a:rPr>
              <a:t>2015</a:t>
            </a:r>
            <a:r>
              <a:rPr lang="ja-JP" altLang="en-US" sz="2400" dirty="0" smtClean="0">
                <a:solidFill>
                  <a:prstClr val="black"/>
                </a:solidFill>
                <a:latin typeface="Meiryo UI" panose="020B0604030504040204" pitchFamily="50" charset="-128"/>
                <a:ea typeface="Meiryo UI" panose="020B0604030504040204" pitchFamily="50" charset="-128"/>
              </a:rPr>
              <a:t>年</a:t>
            </a:r>
            <a:r>
              <a:rPr lang="en-US" altLang="ja-JP" sz="2400" dirty="0">
                <a:solidFill>
                  <a:prstClr val="black"/>
                </a:solidFill>
                <a:latin typeface="Meiryo UI" panose="020B0604030504040204" pitchFamily="50" charset="-128"/>
                <a:ea typeface="Meiryo UI" panose="020B0604030504040204" pitchFamily="50" charset="-128"/>
              </a:rPr>
              <a:t>3</a:t>
            </a:r>
            <a:r>
              <a:rPr lang="ja-JP" altLang="en-US" sz="2400" dirty="0" smtClean="0">
                <a:solidFill>
                  <a:prstClr val="black"/>
                </a:solidFill>
                <a:latin typeface="Meiryo UI" panose="020B0604030504040204" pitchFamily="50" charset="-128"/>
                <a:ea typeface="Meiryo UI" panose="020B0604030504040204" pitchFamily="50" charset="-128"/>
              </a:rPr>
              <a:t>月末現在</a:t>
            </a:r>
            <a:r>
              <a:rPr lang="ja-JP" altLang="en-US" sz="2400" dirty="0">
                <a:solidFill>
                  <a:prstClr val="black"/>
                </a:solidFill>
                <a:latin typeface="Meiryo UI" panose="020B0604030504040204" pitchFamily="50" charset="-128"/>
                <a:ea typeface="Meiryo UI" panose="020B0604030504040204" pitchFamily="50" charset="-128"/>
              </a:rPr>
              <a:t>）　</a:t>
            </a:r>
            <a:endParaRPr lang="en-US" altLang="ja-JP" sz="2400" dirty="0">
              <a:solidFill>
                <a:prstClr val="black"/>
              </a:solidFill>
              <a:latin typeface="Meiryo UI" panose="020B0604030504040204" pitchFamily="50" charset="-128"/>
              <a:ea typeface="Meiryo UI" panose="020B0604030504040204" pitchFamily="50" charset="-128"/>
            </a:endParaRPr>
          </a:p>
          <a:p>
            <a:pPr>
              <a:defRPr/>
            </a:pPr>
            <a:r>
              <a:rPr lang="en-US" altLang="ja-JP" sz="2400" dirty="0">
                <a:solidFill>
                  <a:prstClr val="black"/>
                </a:solidFill>
                <a:latin typeface="Meiryo UI" panose="020B0604030504040204" pitchFamily="50" charset="-128"/>
                <a:ea typeface="Meiryo UI" panose="020B0604030504040204" pitchFamily="50" charset="-128"/>
              </a:rPr>
              <a:t>8,823 </a:t>
            </a:r>
            <a:r>
              <a:rPr lang="ja-JP" altLang="en-US" sz="2400" dirty="0">
                <a:solidFill>
                  <a:prstClr val="black"/>
                </a:solidFill>
                <a:latin typeface="Meiryo UI" panose="020B0604030504040204" pitchFamily="50" charset="-128"/>
                <a:ea typeface="Meiryo UI" panose="020B0604030504040204" pitchFamily="50" charset="-128"/>
              </a:rPr>
              <a:t>タイトル</a:t>
            </a:r>
            <a:endParaRPr lang="en-US" altLang="ja-JP" sz="2400" dirty="0">
              <a:solidFill>
                <a:prstClr val="black"/>
              </a:solidFill>
              <a:latin typeface="Meiryo UI" panose="020B0604030504040204" pitchFamily="50" charset="-128"/>
              <a:ea typeface="Meiryo UI" panose="020B0604030504040204" pitchFamily="50" charset="-128"/>
            </a:endParaRPr>
          </a:p>
          <a:p>
            <a:pPr>
              <a:defRPr/>
            </a:pPr>
            <a:r>
              <a:rPr lang="ja-JP" altLang="en-US" sz="2400" dirty="0">
                <a:solidFill>
                  <a:prstClr val="black"/>
                </a:solidFill>
                <a:latin typeface="Meiryo UI" panose="020B0604030504040204" pitchFamily="50" charset="-128"/>
                <a:ea typeface="Meiryo UI" panose="020B0604030504040204" pitchFamily="50" charset="-128"/>
              </a:rPr>
              <a:t>データ容量</a:t>
            </a:r>
            <a:r>
              <a:rPr lang="ja-JP" altLang="en-US" sz="2400" dirty="0" smtClean="0">
                <a:solidFill>
                  <a:prstClr val="black"/>
                </a:solidFill>
                <a:latin typeface="Meiryo UI" panose="020B0604030504040204" pitchFamily="50" charset="-128"/>
                <a:ea typeface="Meiryo UI" panose="020B0604030504040204" pitchFamily="50" charset="-128"/>
              </a:rPr>
              <a:t>：</a:t>
            </a:r>
            <a:r>
              <a:rPr lang="en-US" altLang="ja-JP" sz="2400" dirty="0">
                <a:solidFill>
                  <a:prstClr val="black"/>
                </a:solidFill>
                <a:latin typeface="Meiryo UI" panose="020B0604030504040204" pitchFamily="50" charset="-128"/>
                <a:ea typeface="Meiryo UI" panose="020B0604030504040204" pitchFamily="50" charset="-128"/>
              </a:rPr>
              <a:t>533 TB</a:t>
            </a:r>
            <a:endParaRPr lang="en-US" altLang="ja-JP" sz="1600" dirty="0">
              <a:solidFill>
                <a:prstClr val="black"/>
              </a:solidFill>
              <a:latin typeface="Meiryo UI" panose="020B0604030504040204" pitchFamily="50" charset="-128"/>
              <a:ea typeface="Meiryo UI" panose="020B0604030504040204" pitchFamily="50" charset="-128"/>
            </a:endParaRPr>
          </a:p>
        </p:txBody>
      </p:sp>
      <p:sp>
        <p:nvSpPr>
          <p:cNvPr id="21" name="テキスト ボックス 20"/>
          <p:cNvSpPr txBox="1"/>
          <p:nvPr/>
        </p:nvSpPr>
        <p:spPr bwMode="auto">
          <a:xfrm>
            <a:off x="2711624" y="5733256"/>
            <a:ext cx="914400" cy="360040"/>
          </a:xfrm>
          <a:prstGeom prst="rect">
            <a:avLst/>
          </a:prstGeom>
          <a:noFill/>
          <a:ln w="22225">
            <a:noFill/>
            <a:prstDash val="sysDot"/>
            <a:miter lim="800000"/>
            <a:headEnd/>
            <a:tailEnd/>
          </a:ln>
        </p:spPr>
        <p:txBody>
          <a:bodyPr vert="horz" wrap="none" lIns="91440" tIns="45720" rIns="91440" bIns="45720" numCol="1" rtlCol="0" anchor="t" anchorCtr="0" compatLnSpc="1">
            <a:prstTxWarp prst="textNoShape">
              <a:avLst/>
            </a:prstTxWarp>
            <a:normAutofit/>
          </a:bodyPr>
          <a:lstStyle/>
          <a:p>
            <a:pPr>
              <a:spcBef>
                <a:spcPts val="580"/>
              </a:spcBef>
              <a:buClr>
                <a:srgbClr val="4F81BD"/>
              </a:buClr>
              <a:buSzPct val="85000"/>
            </a:pPr>
            <a:r>
              <a:rPr lang="en-US" altLang="ja-JP" sz="1600" dirty="0">
                <a:solidFill>
                  <a:prstClr val="black"/>
                </a:solidFill>
                <a:latin typeface="Meiryo UI" panose="020B0604030504040204" pitchFamily="50" charset="-128"/>
                <a:ea typeface="Meiryo UI" panose="020B0604030504040204" pitchFamily="50" charset="-128"/>
              </a:rPr>
              <a:t>2002</a:t>
            </a:r>
            <a:r>
              <a:rPr lang="ja-JP" altLang="en-US" sz="1600" dirty="0">
                <a:solidFill>
                  <a:prstClr val="black"/>
                </a:solidFill>
                <a:latin typeface="Meiryo UI" panose="020B0604030504040204" pitchFamily="50" charset="-128"/>
                <a:ea typeface="Meiryo UI" panose="020B0604030504040204" pitchFamily="50" charset="-128"/>
              </a:rPr>
              <a:t>年度</a:t>
            </a:r>
          </a:p>
        </p:txBody>
      </p:sp>
      <p:sp>
        <p:nvSpPr>
          <p:cNvPr id="22" name="テキスト ボックス 21"/>
          <p:cNvSpPr txBox="1"/>
          <p:nvPr/>
        </p:nvSpPr>
        <p:spPr bwMode="auto">
          <a:xfrm>
            <a:off x="8688288" y="5733256"/>
            <a:ext cx="914400" cy="360040"/>
          </a:xfrm>
          <a:prstGeom prst="rect">
            <a:avLst/>
          </a:prstGeom>
          <a:noFill/>
          <a:ln w="22225">
            <a:noFill/>
            <a:prstDash val="sysDot"/>
            <a:miter lim="800000"/>
            <a:headEnd/>
            <a:tailEnd/>
          </a:ln>
        </p:spPr>
        <p:txBody>
          <a:bodyPr vert="horz" wrap="none" lIns="91440" tIns="45720" rIns="91440" bIns="45720" numCol="1" rtlCol="0" anchor="t" anchorCtr="0" compatLnSpc="1">
            <a:prstTxWarp prst="textNoShape">
              <a:avLst/>
            </a:prstTxWarp>
            <a:normAutofit/>
          </a:bodyPr>
          <a:lstStyle/>
          <a:p>
            <a:pPr>
              <a:spcBef>
                <a:spcPts val="580"/>
              </a:spcBef>
              <a:buClr>
                <a:srgbClr val="4F81BD"/>
              </a:buClr>
              <a:buSzPct val="85000"/>
            </a:pPr>
            <a:r>
              <a:rPr lang="en-US" altLang="ja-JP" sz="1600" dirty="0">
                <a:solidFill>
                  <a:prstClr val="black"/>
                </a:solidFill>
                <a:latin typeface="Meiryo UI" panose="020B0604030504040204" pitchFamily="50" charset="-128"/>
                <a:ea typeface="Meiryo UI" panose="020B0604030504040204" pitchFamily="50" charset="-128"/>
              </a:rPr>
              <a:t>2012</a:t>
            </a:r>
            <a:r>
              <a:rPr lang="ja-JP" altLang="en-US" sz="1600" dirty="0">
                <a:solidFill>
                  <a:prstClr val="black"/>
                </a:solidFill>
                <a:latin typeface="Meiryo UI" panose="020B0604030504040204" pitchFamily="50" charset="-128"/>
                <a:ea typeface="Meiryo UI" panose="020B0604030504040204" pitchFamily="50" charset="-128"/>
              </a:rPr>
              <a:t>年度</a:t>
            </a:r>
          </a:p>
        </p:txBody>
      </p:sp>
      <p:sp>
        <p:nvSpPr>
          <p:cNvPr id="23" name="テキスト ボックス 22"/>
          <p:cNvSpPr txBox="1"/>
          <p:nvPr/>
        </p:nvSpPr>
        <p:spPr bwMode="auto">
          <a:xfrm>
            <a:off x="7464152" y="5733256"/>
            <a:ext cx="914400" cy="360040"/>
          </a:xfrm>
          <a:prstGeom prst="rect">
            <a:avLst/>
          </a:prstGeom>
          <a:noFill/>
          <a:ln w="22225">
            <a:noFill/>
            <a:prstDash val="sysDot"/>
            <a:miter lim="800000"/>
            <a:headEnd/>
            <a:tailEnd/>
          </a:ln>
        </p:spPr>
        <p:txBody>
          <a:bodyPr vert="horz" wrap="none" lIns="91440" tIns="45720" rIns="91440" bIns="45720" numCol="1" rtlCol="0" anchor="t" anchorCtr="0" compatLnSpc="1">
            <a:prstTxWarp prst="textNoShape">
              <a:avLst/>
            </a:prstTxWarp>
            <a:normAutofit/>
          </a:bodyPr>
          <a:lstStyle/>
          <a:p>
            <a:pPr>
              <a:spcBef>
                <a:spcPts val="580"/>
              </a:spcBef>
              <a:buClr>
                <a:srgbClr val="4F81BD"/>
              </a:buClr>
              <a:buSzPct val="85000"/>
            </a:pPr>
            <a:r>
              <a:rPr lang="en-US" altLang="ja-JP" sz="1600" dirty="0">
                <a:solidFill>
                  <a:prstClr val="black"/>
                </a:solidFill>
                <a:latin typeface="Meiryo UI" panose="020B0604030504040204" pitchFamily="50" charset="-128"/>
                <a:ea typeface="Meiryo UI" panose="020B0604030504040204" pitchFamily="50" charset="-128"/>
              </a:rPr>
              <a:t>2010</a:t>
            </a:r>
            <a:r>
              <a:rPr lang="ja-JP" altLang="en-US" sz="1600" dirty="0">
                <a:solidFill>
                  <a:prstClr val="black"/>
                </a:solidFill>
                <a:latin typeface="Meiryo UI" panose="020B0604030504040204" pitchFamily="50" charset="-128"/>
                <a:ea typeface="Meiryo UI" panose="020B0604030504040204" pitchFamily="50" charset="-128"/>
              </a:rPr>
              <a:t>年度</a:t>
            </a:r>
          </a:p>
        </p:txBody>
      </p:sp>
      <p:sp>
        <p:nvSpPr>
          <p:cNvPr id="24" name="テキスト ボックス 23"/>
          <p:cNvSpPr txBox="1"/>
          <p:nvPr/>
        </p:nvSpPr>
        <p:spPr bwMode="auto">
          <a:xfrm>
            <a:off x="3935760" y="5733256"/>
            <a:ext cx="914400" cy="360040"/>
          </a:xfrm>
          <a:prstGeom prst="rect">
            <a:avLst/>
          </a:prstGeom>
          <a:noFill/>
          <a:ln w="22225">
            <a:noFill/>
            <a:prstDash val="sysDot"/>
            <a:miter lim="800000"/>
            <a:headEnd/>
            <a:tailEnd/>
          </a:ln>
        </p:spPr>
        <p:txBody>
          <a:bodyPr vert="horz" wrap="none" lIns="91440" tIns="45720" rIns="91440" bIns="45720" numCol="1" rtlCol="0" anchor="t" anchorCtr="0" compatLnSpc="1">
            <a:prstTxWarp prst="textNoShape">
              <a:avLst/>
            </a:prstTxWarp>
            <a:normAutofit/>
          </a:bodyPr>
          <a:lstStyle/>
          <a:p>
            <a:pPr>
              <a:spcBef>
                <a:spcPts val="580"/>
              </a:spcBef>
              <a:buClr>
                <a:srgbClr val="4F81BD"/>
              </a:buClr>
              <a:buSzPct val="85000"/>
            </a:pPr>
            <a:r>
              <a:rPr lang="en-US" altLang="ja-JP" sz="1600" dirty="0">
                <a:solidFill>
                  <a:prstClr val="black"/>
                </a:solidFill>
                <a:latin typeface="Meiryo UI" panose="020B0604030504040204" pitchFamily="50" charset="-128"/>
                <a:ea typeface="Meiryo UI" panose="020B0604030504040204" pitchFamily="50" charset="-128"/>
              </a:rPr>
              <a:t>2004</a:t>
            </a:r>
            <a:r>
              <a:rPr lang="ja-JP" altLang="en-US" sz="1600" dirty="0">
                <a:solidFill>
                  <a:prstClr val="black"/>
                </a:solidFill>
                <a:latin typeface="Meiryo UI" panose="020B0604030504040204" pitchFamily="50" charset="-128"/>
                <a:ea typeface="Meiryo UI" panose="020B0604030504040204" pitchFamily="50" charset="-128"/>
              </a:rPr>
              <a:t>年度</a:t>
            </a:r>
          </a:p>
        </p:txBody>
      </p:sp>
      <p:sp>
        <p:nvSpPr>
          <p:cNvPr id="25" name="テキスト ボックス 24"/>
          <p:cNvSpPr txBox="1"/>
          <p:nvPr/>
        </p:nvSpPr>
        <p:spPr bwMode="auto">
          <a:xfrm>
            <a:off x="5087888" y="5733256"/>
            <a:ext cx="914400" cy="360040"/>
          </a:xfrm>
          <a:prstGeom prst="rect">
            <a:avLst/>
          </a:prstGeom>
          <a:noFill/>
          <a:ln w="22225">
            <a:noFill/>
            <a:prstDash val="sysDot"/>
            <a:miter lim="800000"/>
            <a:headEnd/>
            <a:tailEnd/>
          </a:ln>
        </p:spPr>
        <p:txBody>
          <a:bodyPr vert="horz" wrap="none" lIns="91440" tIns="45720" rIns="91440" bIns="45720" numCol="1" rtlCol="0" anchor="t" anchorCtr="0" compatLnSpc="1">
            <a:prstTxWarp prst="textNoShape">
              <a:avLst/>
            </a:prstTxWarp>
            <a:normAutofit/>
          </a:bodyPr>
          <a:lstStyle/>
          <a:p>
            <a:pPr>
              <a:spcBef>
                <a:spcPts val="580"/>
              </a:spcBef>
              <a:buClr>
                <a:srgbClr val="4F81BD"/>
              </a:buClr>
              <a:buSzPct val="85000"/>
            </a:pPr>
            <a:r>
              <a:rPr lang="en-US" altLang="ja-JP" sz="1600" dirty="0">
                <a:solidFill>
                  <a:prstClr val="black"/>
                </a:solidFill>
                <a:latin typeface="Meiryo UI" panose="020B0604030504040204" pitchFamily="50" charset="-128"/>
                <a:ea typeface="Meiryo UI" panose="020B0604030504040204" pitchFamily="50" charset="-128"/>
              </a:rPr>
              <a:t>2006</a:t>
            </a:r>
            <a:r>
              <a:rPr lang="ja-JP" altLang="en-US" sz="1600" dirty="0">
                <a:solidFill>
                  <a:prstClr val="black"/>
                </a:solidFill>
                <a:latin typeface="Meiryo UI" panose="020B0604030504040204" pitchFamily="50" charset="-128"/>
                <a:ea typeface="Meiryo UI" panose="020B0604030504040204" pitchFamily="50" charset="-128"/>
              </a:rPr>
              <a:t>年度</a:t>
            </a:r>
          </a:p>
        </p:txBody>
      </p:sp>
      <p:sp>
        <p:nvSpPr>
          <p:cNvPr id="26" name="テキスト ボックス 25"/>
          <p:cNvSpPr txBox="1"/>
          <p:nvPr/>
        </p:nvSpPr>
        <p:spPr bwMode="auto">
          <a:xfrm>
            <a:off x="6312024" y="5733256"/>
            <a:ext cx="914400" cy="360040"/>
          </a:xfrm>
          <a:prstGeom prst="rect">
            <a:avLst/>
          </a:prstGeom>
          <a:noFill/>
          <a:ln w="22225">
            <a:noFill/>
            <a:prstDash val="sysDot"/>
            <a:miter lim="800000"/>
            <a:headEnd/>
            <a:tailEnd/>
          </a:ln>
        </p:spPr>
        <p:txBody>
          <a:bodyPr vert="horz" wrap="none" lIns="91440" tIns="45720" rIns="91440" bIns="45720" numCol="1" rtlCol="0" anchor="t" anchorCtr="0" compatLnSpc="1">
            <a:prstTxWarp prst="textNoShape">
              <a:avLst/>
            </a:prstTxWarp>
            <a:normAutofit/>
          </a:bodyPr>
          <a:lstStyle/>
          <a:p>
            <a:pPr>
              <a:spcBef>
                <a:spcPts val="580"/>
              </a:spcBef>
              <a:buClr>
                <a:srgbClr val="4F81BD"/>
              </a:buClr>
              <a:buSzPct val="85000"/>
            </a:pPr>
            <a:r>
              <a:rPr lang="en-US" altLang="ja-JP" sz="1600" dirty="0">
                <a:solidFill>
                  <a:prstClr val="black"/>
                </a:solidFill>
                <a:latin typeface="Meiryo UI" panose="020B0604030504040204" pitchFamily="50" charset="-128"/>
                <a:ea typeface="Meiryo UI" panose="020B0604030504040204" pitchFamily="50" charset="-128"/>
              </a:rPr>
              <a:t>2008</a:t>
            </a:r>
            <a:r>
              <a:rPr lang="ja-JP" altLang="en-US" sz="1600" dirty="0">
                <a:solidFill>
                  <a:prstClr val="black"/>
                </a:solidFill>
                <a:latin typeface="Meiryo UI" panose="020B0604030504040204" pitchFamily="50" charset="-128"/>
                <a:ea typeface="Meiryo UI" panose="020B0604030504040204" pitchFamily="50" charset="-128"/>
              </a:rPr>
              <a:t>年度</a:t>
            </a:r>
          </a:p>
        </p:txBody>
      </p:sp>
    </p:spTree>
    <p:extLst>
      <p:ext uri="{BB962C8B-B14F-4D97-AF65-F5344CB8AC3E}">
        <p14:creationId xmlns:p14="http://schemas.microsoft.com/office/powerpoint/2010/main" val="663983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a:noFill/>
        </p:spPr>
        <p:style>
          <a:lnRef idx="1">
            <a:schemeClr val="accent6"/>
          </a:lnRef>
          <a:fillRef idx="2">
            <a:schemeClr val="accent6"/>
          </a:fillRef>
          <a:effectRef idx="1">
            <a:schemeClr val="accent6"/>
          </a:effectRef>
          <a:fontRef idx="minor">
            <a:schemeClr val="dk1"/>
          </a:fontRef>
        </p:style>
        <p:txBody>
          <a:bodyPr/>
          <a:lstStyle/>
          <a:p>
            <a:r>
              <a:rPr kumimoji="1" lang="ja-JP" altLang="en-US" dirty="0" smtClean="0"/>
              <a:t>オンライン資料収集</a:t>
            </a:r>
            <a:endParaRPr kumimoji="1" lang="ja-JP" altLang="en-US" dirty="0"/>
          </a:p>
        </p:txBody>
      </p:sp>
      <p:sp>
        <p:nvSpPr>
          <p:cNvPr id="2" name="フッター プレースホルダー 1"/>
          <p:cNvSpPr>
            <a:spLocks noGrp="1"/>
          </p:cNvSpPr>
          <p:nvPr>
            <p:ph type="ftr" sz="quarter" idx="11"/>
          </p:nvPr>
        </p:nvSpPr>
        <p:spPr/>
        <p:txBody>
          <a:bodyPr/>
          <a:lstStyle/>
          <a:p>
            <a:pPr>
              <a:defRPr/>
            </a:pPr>
            <a:endParaRPr lang="ja-JP" altLang="en-US" dirty="0">
              <a:solidFill>
                <a:prstClr val="black">
                  <a:lumMod val="85000"/>
                  <a:lumOff val="15000"/>
                </a:prstClr>
              </a:solidFill>
            </a:endParaRPr>
          </a:p>
        </p:txBody>
      </p:sp>
      <p:sp>
        <p:nvSpPr>
          <p:cNvPr id="7" name="スライド番号プレースホルダ 6"/>
          <p:cNvSpPr>
            <a:spLocks noGrp="1"/>
          </p:cNvSpPr>
          <p:nvPr>
            <p:ph type="sldNum" sz="quarter" idx="12"/>
          </p:nvPr>
        </p:nvSpPr>
        <p:spPr/>
        <p:txBody>
          <a:bodyPr/>
          <a:lstStyle/>
          <a:p>
            <a:fld id="{042AED99-7FB4-404E-8A97-64753DCE42EC}" type="slidenum">
              <a:rPr lang="en-US" smtClean="0">
                <a:solidFill>
                  <a:prstClr val="black">
                    <a:lumMod val="85000"/>
                    <a:lumOff val="15000"/>
                  </a:prstClr>
                </a:solidFill>
              </a:rPr>
              <a:pPr/>
              <a:t>21</a:t>
            </a:fld>
            <a:endParaRPr lang="en-US">
              <a:solidFill>
                <a:prstClr val="black">
                  <a:lumMod val="85000"/>
                  <a:lumOff val="15000"/>
                </a:prstClr>
              </a:solidFill>
            </a:endParaRPr>
          </a:p>
        </p:txBody>
      </p:sp>
      <p:sp>
        <p:nvSpPr>
          <p:cNvPr id="5" name="円/楕円 4"/>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57122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4"/>
          <p:cNvSpPr>
            <a:spLocks noGrp="1"/>
          </p:cNvSpPr>
          <p:nvPr>
            <p:ph type="sldNum" sz="quarter" idx="4294967295"/>
          </p:nvPr>
        </p:nvSpPr>
        <p:spPr>
          <a:xfrm>
            <a:off x="9959280" y="6309320"/>
            <a:ext cx="967800" cy="457200"/>
          </a:xfrm>
          <a:prstGeom prst="ellipse">
            <a:avLst/>
          </a:prstGeom>
        </p:spPr>
        <p:txBody>
          <a:bodyPr/>
          <a:lstStyle/>
          <a:p>
            <a:pPr>
              <a:defRPr/>
            </a:pPr>
            <a:fld id="{5CBE7DF6-DC1C-4410-949E-874779C27DC5}" type="slidenum">
              <a:rPr lang="ja-JP" altLang="en-US" smtClean="0"/>
              <a:pPr>
                <a:defRPr/>
              </a:pPr>
              <a:t>22</a:t>
            </a:fld>
            <a:endParaRPr lang="ja-JP" altLang="en-US" dirty="0"/>
          </a:p>
        </p:txBody>
      </p:sp>
      <p:sp>
        <p:nvSpPr>
          <p:cNvPr id="6" name="タイトル 1"/>
          <p:cNvSpPr>
            <a:spLocks noGrp="1"/>
          </p:cNvSpPr>
          <p:nvPr>
            <p:ph type="title"/>
          </p:nvPr>
        </p:nvSpPr>
        <p:spPr>
          <a:xfrm>
            <a:off x="0" y="0"/>
            <a:ext cx="12192000" cy="955577"/>
          </a:xfrm>
        </p:spPr>
        <p:txBody>
          <a:bodyPr>
            <a:noAutofit/>
          </a:bodyPr>
          <a:lstStyle/>
          <a:p>
            <a:r>
              <a:rPr lang="ja-JP" altLang="en-US" dirty="0" smtClean="0"/>
              <a:t>オンライン</a:t>
            </a:r>
            <a:r>
              <a:rPr lang="ja-JP" altLang="en-US" dirty="0"/>
              <a:t>資料の</a:t>
            </a:r>
            <a:r>
              <a:rPr lang="ja-JP" altLang="en-US" dirty="0" smtClean="0"/>
              <a:t>収集</a:t>
            </a:r>
            <a:endParaRPr lang="ja-JP" altLang="en-US" dirty="0"/>
          </a:p>
        </p:txBody>
      </p:sp>
      <p:sp>
        <p:nvSpPr>
          <p:cNvPr id="14" name="テキスト ボックス 13"/>
          <p:cNvSpPr txBox="1"/>
          <p:nvPr/>
        </p:nvSpPr>
        <p:spPr>
          <a:xfrm>
            <a:off x="1560512" y="1196753"/>
            <a:ext cx="9071992" cy="553998"/>
          </a:xfrm>
          <a:prstGeom prst="rect">
            <a:avLst/>
          </a:prstGeom>
          <a:noFill/>
        </p:spPr>
        <p:txBody>
          <a:bodyPr wrap="square" rtlCol="0">
            <a:spAutoFit/>
          </a:bodyPr>
          <a:lstStyle/>
          <a:p>
            <a:pPr>
              <a:lnSpc>
                <a:spcPct val="150000"/>
              </a:lnSpc>
              <a:defRPr/>
            </a:pPr>
            <a:r>
              <a:rPr lang="en-US" altLang="ja-JP" sz="2000" dirty="0" smtClean="0">
                <a:solidFill>
                  <a:prstClr val="black"/>
                </a:solidFill>
                <a:latin typeface="Meiryo UI" panose="020B0604030504040204" pitchFamily="50" charset="-128"/>
                <a:ea typeface="Meiryo UI" panose="020B0604030504040204" pitchFamily="50" charset="-128"/>
              </a:rPr>
              <a:t>2013</a:t>
            </a:r>
            <a:r>
              <a:rPr lang="ja-JP" altLang="en-US" sz="2000" dirty="0" smtClean="0">
                <a:solidFill>
                  <a:prstClr val="black"/>
                </a:solidFill>
                <a:latin typeface="Meiryo UI" panose="020B0604030504040204" pitchFamily="50" charset="-128"/>
                <a:ea typeface="Meiryo UI" panose="020B0604030504040204" pitchFamily="50" charset="-128"/>
              </a:rPr>
              <a:t>年</a:t>
            </a:r>
            <a:r>
              <a:rPr lang="en-US" altLang="ja-JP" sz="2000" dirty="0">
                <a:solidFill>
                  <a:prstClr val="black"/>
                </a:solidFill>
                <a:latin typeface="Meiryo UI" panose="020B0604030504040204" pitchFamily="50" charset="-128"/>
                <a:ea typeface="Meiryo UI" panose="020B0604030504040204" pitchFamily="50" charset="-128"/>
              </a:rPr>
              <a:t>7</a:t>
            </a:r>
            <a:r>
              <a:rPr lang="ja-JP" altLang="en-US" sz="2000" dirty="0">
                <a:solidFill>
                  <a:prstClr val="black"/>
                </a:solidFill>
                <a:latin typeface="Meiryo UI" panose="020B0604030504040204" pitchFamily="50" charset="-128"/>
                <a:ea typeface="Meiryo UI" panose="020B0604030504040204" pitchFamily="50" charset="-128"/>
              </a:rPr>
              <a:t>月に、制度に基づく民間の「オンライン資料」の収集を開始した。</a:t>
            </a:r>
            <a:endParaRPr lang="en-US" altLang="ja-JP" dirty="0">
              <a:solidFill>
                <a:prstClr val="black"/>
              </a:solidFill>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2063552" y="6084004"/>
            <a:ext cx="8064896" cy="369332"/>
          </a:xfrm>
          <a:prstGeom prst="rect">
            <a:avLst/>
          </a:prstGeom>
          <a:noFill/>
        </p:spPr>
        <p:txBody>
          <a:bodyPr wrap="square" rtlCol="0">
            <a:spAutoFit/>
          </a:bodyPr>
          <a:lstStyle/>
          <a:p>
            <a:pPr fontAlgn="base">
              <a:spcBef>
                <a:spcPct val="0"/>
              </a:spcBef>
              <a:spcAft>
                <a:spcPct val="0"/>
              </a:spcAft>
            </a:pPr>
            <a:r>
              <a:rPr lang="en-US" altLang="ja-JP" dirty="0">
                <a:solidFill>
                  <a:prstClr val="black"/>
                </a:solidFill>
                <a:latin typeface="Meiryo UI" panose="020B0604030504040204" pitchFamily="50" charset="-128"/>
                <a:ea typeface="Meiryo UI" panose="020B0604030504040204" pitchFamily="50" charset="-128"/>
              </a:rPr>
              <a:t>*</a:t>
            </a:r>
            <a:r>
              <a:rPr lang="ja-JP" altLang="en-US" dirty="0">
                <a:solidFill>
                  <a:prstClr val="black"/>
                </a:solidFill>
                <a:latin typeface="Meiryo UI" panose="020B0604030504040204" pitchFamily="50" charset="-128"/>
                <a:ea typeface="Meiryo UI" panose="020B0604030504040204" pitchFamily="50" charset="-128"/>
              </a:rPr>
              <a:t>当分の間、有償のもの、</a:t>
            </a:r>
            <a:r>
              <a:rPr lang="en-US" altLang="ja-JP" dirty="0">
                <a:solidFill>
                  <a:prstClr val="black"/>
                </a:solidFill>
                <a:latin typeface="Meiryo UI" panose="020B0604030504040204" pitchFamily="50" charset="-128"/>
                <a:ea typeface="Meiryo UI" panose="020B0604030504040204" pitchFamily="50" charset="-128"/>
              </a:rPr>
              <a:t>DRM</a:t>
            </a:r>
            <a:r>
              <a:rPr lang="ja-JP" altLang="en-US" dirty="0">
                <a:solidFill>
                  <a:prstClr val="black"/>
                </a:solidFill>
                <a:latin typeface="Meiryo UI" panose="020B0604030504040204" pitchFamily="50" charset="-128"/>
                <a:ea typeface="Meiryo UI" panose="020B0604030504040204" pitchFamily="50" charset="-128"/>
              </a:rPr>
              <a:t>のあるものは義務免除。</a:t>
            </a:r>
          </a:p>
        </p:txBody>
      </p:sp>
      <p:sp>
        <p:nvSpPr>
          <p:cNvPr id="17" name="角丸四角形 16"/>
          <p:cNvSpPr/>
          <p:nvPr/>
        </p:nvSpPr>
        <p:spPr>
          <a:xfrm>
            <a:off x="944880" y="1196753"/>
            <a:ext cx="10820400" cy="5328591"/>
          </a:xfrm>
          <a:prstGeom prst="roundRect">
            <a:avLst>
              <a:gd name="adj" fmla="val 3663"/>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buFont typeface="Wingdings" pitchFamily="2" charset="2"/>
              <a:buChar char="u"/>
            </a:pPr>
            <a:r>
              <a:rPr lang="ja-JP" altLang="en-US" dirty="0">
                <a:solidFill>
                  <a:prstClr val="black"/>
                </a:solidFill>
                <a:latin typeface="Meiryo UI" panose="020B0604030504040204" pitchFamily="50" charset="-128"/>
                <a:ea typeface="Meiryo UI" panose="020B0604030504040204" pitchFamily="50" charset="-128"/>
              </a:rPr>
              <a:t>　オンライン資料とは</a:t>
            </a:r>
            <a:endParaRPr lang="en-US" altLang="ja-JP" dirty="0">
              <a:solidFill>
                <a:prstClr val="black"/>
              </a:solidFill>
              <a:latin typeface="Meiryo UI" panose="020B0604030504040204" pitchFamily="50" charset="-128"/>
              <a:ea typeface="Meiryo UI" panose="020B0604030504040204" pitchFamily="50" charset="-128"/>
            </a:endParaRPr>
          </a:p>
          <a:p>
            <a:pPr lvl="1" fontAlgn="base">
              <a:spcBef>
                <a:spcPct val="0"/>
              </a:spcBef>
              <a:spcAft>
                <a:spcPct val="0"/>
              </a:spcAft>
            </a:pPr>
            <a:r>
              <a:rPr lang="ja-JP" altLang="en-US" u="sng" dirty="0">
                <a:solidFill>
                  <a:prstClr val="black"/>
                </a:solidFill>
                <a:latin typeface="Meiryo UI" panose="020B0604030504040204" pitchFamily="50" charset="-128"/>
                <a:ea typeface="Meiryo UI" panose="020B0604030504040204" pitchFamily="50" charset="-128"/>
              </a:rPr>
              <a:t>インターネット等により出版（公開）される電子情報で、図書又は逐次刊行物に相当するもの</a:t>
            </a:r>
            <a:r>
              <a:rPr lang="ja-JP" altLang="en-US" dirty="0">
                <a:solidFill>
                  <a:prstClr val="black"/>
                </a:solidFill>
                <a:latin typeface="Meiryo UI" panose="020B0604030504040204" pitchFamily="50" charset="-128"/>
                <a:ea typeface="Meiryo UI" panose="020B0604030504040204" pitchFamily="50" charset="-128"/>
              </a:rPr>
              <a:t>であり、</a:t>
            </a:r>
            <a:r>
              <a:rPr lang="ja-JP" altLang="en-US" u="sng" dirty="0">
                <a:solidFill>
                  <a:prstClr val="black"/>
                </a:solidFill>
                <a:latin typeface="Meiryo UI" panose="020B0604030504040204" pitchFamily="50" charset="-128"/>
                <a:ea typeface="Meiryo UI" panose="020B0604030504040204" pitchFamily="50" charset="-128"/>
              </a:rPr>
              <a:t>電子書籍・電子雑誌等</a:t>
            </a:r>
            <a:r>
              <a:rPr lang="ja-JP" altLang="en-US" dirty="0">
                <a:solidFill>
                  <a:prstClr val="black"/>
                </a:solidFill>
                <a:latin typeface="Meiryo UI" panose="020B0604030504040204" pitchFamily="50" charset="-128"/>
                <a:ea typeface="Meiryo UI" panose="020B0604030504040204" pitchFamily="50" charset="-128"/>
              </a:rPr>
              <a:t>を指す。（次ページ参照）</a:t>
            </a:r>
            <a:endParaRPr lang="en-US" altLang="ja-JP" dirty="0">
              <a:solidFill>
                <a:prstClr val="black"/>
              </a:solidFill>
              <a:latin typeface="Meiryo UI" panose="020B0604030504040204" pitchFamily="50" charset="-128"/>
              <a:ea typeface="Meiryo UI" panose="020B0604030504040204" pitchFamily="50" charset="-128"/>
            </a:endParaRPr>
          </a:p>
          <a:p>
            <a:pPr lvl="1" fontAlgn="base">
              <a:spcBef>
                <a:spcPct val="0"/>
              </a:spcBef>
              <a:spcAft>
                <a:spcPct val="0"/>
              </a:spcAft>
            </a:pPr>
            <a:endParaRPr lang="en-US" altLang="ja-JP" sz="1000" dirty="0">
              <a:solidFill>
                <a:prstClr val="black"/>
              </a:solidFill>
              <a:latin typeface="Meiryo UI" panose="020B0604030504040204" pitchFamily="50" charset="-128"/>
              <a:ea typeface="Meiryo UI" panose="020B0604030504040204" pitchFamily="50" charset="-128"/>
            </a:endParaRPr>
          </a:p>
          <a:p>
            <a:pPr marL="363538" indent="-363538" fontAlgn="base">
              <a:spcBef>
                <a:spcPct val="0"/>
              </a:spcBef>
              <a:spcAft>
                <a:spcPct val="0"/>
              </a:spcAft>
              <a:buFont typeface="Wingdings" pitchFamily="2" charset="2"/>
              <a:buChar char="u"/>
            </a:pPr>
            <a:r>
              <a:rPr lang="ja-JP" altLang="en-US" dirty="0">
                <a:solidFill>
                  <a:prstClr val="black"/>
                </a:solidFill>
                <a:latin typeface="Meiryo UI" panose="020B0604030504040204" pitchFamily="50" charset="-128"/>
                <a:ea typeface="Meiryo UI" panose="020B0604030504040204" pitchFamily="50" charset="-128"/>
              </a:rPr>
              <a:t>納入義務対象は、</a:t>
            </a:r>
            <a:r>
              <a:rPr lang="en-US" altLang="ja-JP" dirty="0">
                <a:solidFill>
                  <a:prstClr val="black"/>
                </a:solidFill>
                <a:latin typeface="Meiryo UI" panose="020B0604030504040204" pitchFamily="50" charset="-128"/>
                <a:ea typeface="Meiryo UI" panose="020B0604030504040204" pitchFamily="50" charset="-128"/>
              </a:rPr>
              <a:t>2013</a:t>
            </a:r>
            <a:r>
              <a:rPr lang="ja-JP" altLang="en-US" dirty="0">
                <a:solidFill>
                  <a:prstClr val="black"/>
                </a:solidFill>
                <a:latin typeface="Meiryo UI" panose="020B0604030504040204" pitchFamily="50" charset="-128"/>
                <a:ea typeface="Meiryo UI" panose="020B0604030504040204" pitchFamily="50" charset="-128"/>
              </a:rPr>
              <a:t>年</a:t>
            </a:r>
            <a:r>
              <a:rPr lang="en-US" altLang="ja-JP" dirty="0">
                <a:solidFill>
                  <a:prstClr val="black"/>
                </a:solidFill>
                <a:latin typeface="Meiryo UI" panose="020B0604030504040204" pitchFamily="50" charset="-128"/>
                <a:ea typeface="Meiryo UI" panose="020B0604030504040204" pitchFamily="50" charset="-128"/>
              </a:rPr>
              <a:t>7</a:t>
            </a:r>
            <a:r>
              <a:rPr lang="ja-JP" altLang="en-US" dirty="0">
                <a:solidFill>
                  <a:prstClr val="black"/>
                </a:solidFill>
                <a:latin typeface="Meiryo UI" panose="020B0604030504040204" pitchFamily="50" charset="-128"/>
                <a:ea typeface="Meiryo UI" panose="020B0604030504040204" pitchFamily="50" charset="-128"/>
              </a:rPr>
              <a:t>月</a:t>
            </a:r>
            <a:r>
              <a:rPr lang="en-US" altLang="ja-JP" dirty="0">
                <a:solidFill>
                  <a:prstClr val="black"/>
                </a:solidFill>
                <a:latin typeface="Meiryo UI" panose="020B0604030504040204" pitchFamily="50" charset="-128"/>
                <a:ea typeface="Meiryo UI" panose="020B0604030504040204" pitchFamily="50" charset="-128"/>
              </a:rPr>
              <a:t>1</a:t>
            </a:r>
            <a:r>
              <a:rPr lang="ja-JP" altLang="en-US" dirty="0">
                <a:solidFill>
                  <a:prstClr val="black"/>
                </a:solidFill>
                <a:latin typeface="Meiryo UI" panose="020B0604030504040204" pitchFamily="50" charset="-128"/>
                <a:ea typeface="Meiryo UI" panose="020B0604030504040204" pitchFamily="50" charset="-128"/>
              </a:rPr>
              <a:t>日以降に、私人がインターネット等で出版（公開）した電子書籍・電子雑誌等のうち、</a:t>
            </a:r>
            <a:endParaRPr lang="en-US" altLang="ja-JP" dirty="0">
              <a:solidFill>
                <a:prstClr val="black"/>
              </a:solidFill>
              <a:latin typeface="Meiryo UI" panose="020B0604030504040204" pitchFamily="50" charset="-128"/>
              <a:ea typeface="Meiryo UI" panose="020B0604030504040204" pitchFamily="50" charset="-128"/>
            </a:endParaRPr>
          </a:p>
          <a:p>
            <a:pPr marL="363538" indent="-363538" fontAlgn="base">
              <a:spcBef>
                <a:spcPct val="0"/>
              </a:spcBef>
              <a:spcAft>
                <a:spcPct val="0"/>
              </a:spcAft>
            </a:pPr>
            <a:endParaRPr lang="en-US" altLang="ja-JP" sz="800" dirty="0">
              <a:solidFill>
                <a:prstClr val="black"/>
              </a:solidFill>
              <a:latin typeface="Meiryo UI" panose="020B0604030504040204" pitchFamily="50" charset="-128"/>
              <a:ea typeface="Meiryo UI" panose="020B0604030504040204" pitchFamily="50" charset="-128"/>
            </a:endParaRPr>
          </a:p>
          <a:p>
            <a:pPr lvl="1" fontAlgn="base">
              <a:spcBef>
                <a:spcPct val="0"/>
              </a:spcBef>
              <a:spcAft>
                <a:spcPct val="0"/>
              </a:spcAft>
            </a:pPr>
            <a:r>
              <a:rPr lang="ja-JP" altLang="en-US" u="sng" dirty="0">
                <a:solidFill>
                  <a:prstClr val="black"/>
                </a:solidFill>
                <a:latin typeface="Meiryo UI" panose="020B0604030504040204" pitchFamily="50" charset="-128"/>
                <a:ea typeface="Meiryo UI" panose="020B0604030504040204" pitchFamily="50" charset="-128"/>
              </a:rPr>
              <a:t>⇒特定のコード（</a:t>
            </a:r>
            <a:r>
              <a:rPr lang="en-US" altLang="ja-JP" u="sng" dirty="0">
                <a:solidFill>
                  <a:prstClr val="black"/>
                </a:solidFill>
                <a:latin typeface="Meiryo UI" panose="020B0604030504040204" pitchFamily="50" charset="-128"/>
                <a:ea typeface="Meiryo UI" panose="020B0604030504040204" pitchFamily="50" charset="-128"/>
              </a:rPr>
              <a:t>ISBN</a:t>
            </a:r>
            <a:r>
              <a:rPr lang="ja-JP" altLang="en-US" u="sng" dirty="0" err="1">
                <a:solidFill>
                  <a:prstClr val="black"/>
                </a:solidFill>
                <a:latin typeface="Meiryo UI" panose="020B0604030504040204" pitchFamily="50" charset="-128"/>
                <a:ea typeface="Meiryo UI" panose="020B0604030504040204" pitchFamily="50" charset="-128"/>
              </a:rPr>
              <a:t>、</a:t>
            </a:r>
            <a:r>
              <a:rPr lang="en-US" altLang="ja-JP" u="sng" dirty="0">
                <a:solidFill>
                  <a:prstClr val="black"/>
                </a:solidFill>
                <a:latin typeface="Meiryo UI" panose="020B0604030504040204" pitchFamily="50" charset="-128"/>
                <a:ea typeface="Meiryo UI" panose="020B0604030504040204" pitchFamily="50" charset="-128"/>
              </a:rPr>
              <a:t>ISSN</a:t>
            </a:r>
            <a:r>
              <a:rPr lang="ja-JP" altLang="en-US" u="sng" dirty="0" err="1">
                <a:solidFill>
                  <a:prstClr val="black"/>
                </a:solidFill>
                <a:latin typeface="Meiryo UI" panose="020B0604030504040204" pitchFamily="50" charset="-128"/>
                <a:ea typeface="Meiryo UI" panose="020B0604030504040204" pitchFamily="50" charset="-128"/>
              </a:rPr>
              <a:t>、</a:t>
            </a:r>
            <a:r>
              <a:rPr lang="en-US" altLang="ja-JP" u="sng" dirty="0">
                <a:solidFill>
                  <a:prstClr val="black"/>
                </a:solidFill>
                <a:latin typeface="Meiryo UI" panose="020B0604030504040204" pitchFamily="50" charset="-128"/>
                <a:ea typeface="Meiryo UI" panose="020B0604030504040204" pitchFamily="50" charset="-128"/>
              </a:rPr>
              <a:t>DOI</a:t>
            </a:r>
            <a:r>
              <a:rPr lang="ja-JP" altLang="en-US" u="sng" dirty="0">
                <a:solidFill>
                  <a:prstClr val="black"/>
                </a:solidFill>
                <a:latin typeface="Meiryo UI" panose="020B0604030504040204" pitchFamily="50" charset="-128"/>
                <a:ea typeface="Meiryo UI" panose="020B0604030504040204" pitchFamily="50" charset="-128"/>
              </a:rPr>
              <a:t>）が付与されたもの</a:t>
            </a:r>
            <a:endParaRPr lang="en-US" altLang="ja-JP" u="sng" dirty="0">
              <a:solidFill>
                <a:prstClr val="black"/>
              </a:solidFill>
              <a:latin typeface="Meiryo UI" panose="020B0604030504040204" pitchFamily="50" charset="-128"/>
              <a:ea typeface="Meiryo UI" panose="020B0604030504040204" pitchFamily="50" charset="-128"/>
            </a:endParaRPr>
          </a:p>
          <a:p>
            <a:pPr lvl="1" fontAlgn="base">
              <a:spcBef>
                <a:spcPct val="0"/>
              </a:spcBef>
              <a:spcAft>
                <a:spcPct val="0"/>
              </a:spcAft>
            </a:pPr>
            <a:r>
              <a:rPr lang="ja-JP" altLang="en-US" u="sng" dirty="0">
                <a:solidFill>
                  <a:prstClr val="black"/>
                </a:solidFill>
                <a:latin typeface="Meiryo UI" panose="020B0604030504040204" pitchFamily="50" charset="-128"/>
                <a:ea typeface="Meiryo UI" panose="020B0604030504040204" pitchFamily="50" charset="-128"/>
              </a:rPr>
              <a:t>⇒特定のフォーマット（</a:t>
            </a:r>
            <a:r>
              <a:rPr lang="en-US" altLang="ja-JP" u="sng" dirty="0">
                <a:solidFill>
                  <a:prstClr val="black"/>
                </a:solidFill>
                <a:latin typeface="Meiryo UI" panose="020B0604030504040204" pitchFamily="50" charset="-128"/>
                <a:ea typeface="Meiryo UI" panose="020B0604030504040204" pitchFamily="50" charset="-128"/>
              </a:rPr>
              <a:t>PDF</a:t>
            </a:r>
            <a:r>
              <a:rPr lang="ja-JP" altLang="en-US" u="sng" dirty="0" err="1">
                <a:solidFill>
                  <a:prstClr val="black"/>
                </a:solidFill>
                <a:latin typeface="Meiryo UI" panose="020B0604030504040204" pitchFamily="50" charset="-128"/>
                <a:ea typeface="Meiryo UI" panose="020B0604030504040204" pitchFamily="50" charset="-128"/>
              </a:rPr>
              <a:t>、</a:t>
            </a:r>
            <a:r>
              <a:rPr lang="en-US" altLang="ja-JP" u="sng" dirty="0">
                <a:solidFill>
                  <a:prstClr val="black"/>
                </a:solidFill>
                <a:latin typeface="Meiryo UI" panose="020B0604030504040204" pitchFamily="50" charset="-128"/>
                <a:ea typeface="Meiryo UI" panose="020B0604030504040204" pitchFamily="50" charset="-128"/>
              </a:rPr>
              <a:t>EPUB</a:t>
            </a:r>
            <a:r>
              <a:rPr lang="ja-JP" altLang="en-US" u="sng" dirty="0" err="1">
                <a:solidFill>
                  <a:prstClr val="black"/>
                </a:solidFill>
                <a:latin typeface="Meiryo UI" panose="020B0604030504040204" pitchFamily="50" charset="-128"/>
                <a:ea typeface="Meiryo UI" panose="020B0604030504040204" pitchFamily="50" charset="-128"/>
              </a:rPr>
              <a:t>、</a:t>
            </a:r>
            <a:r>
              <a:rPr lang="en-US" altLang="ja-JP" u="sng" dirty="0">
                <a:solidFill>
                  <a:prstClr val="black"/>
                </a:solidFill>
                <a:latin typeface="Meiryo UI" panose="020B0604030504040204" pitchFamily="50" charset="-128"/>
                <a:ea typeface="Meiryo UI" panose="020B0604030504040204" pitchFamily="50" charset="-128"/>
              </a:rPr>
              <a:t>DAISY</a:t>
            </a:r>
            <a:r>
              <a:rPr lang="ja-JP" altLang="en-US" u="sng" dirty="0">
                <a:solidFill>
                  <a:prstClr val="black"/>
                </a:solidFill>
                <a:latin typeface="Meiryo UI" panose="020B0604030504040204" pitchFamily="50" charset="-128"/>
                <a:ea typeface="Meiryo UI" panose="020B0604030504040204" pitchFamily="50" charset="-128"/>
              </a:rPr>
              <a:t>）で作成されたもの</a:t>
            </a:r>
            <a:endParaRPr lang="en-US" altLang="ja-JP" u="sng" dirty="0">
              <a:solidFill>
                <a:prstClr val="black"/>
              </a:solidFill>
              <a:latin typeface="Meiryo UI" panose="020B0604030504040204" pitchFamily="50" charset="-128"/>
              <a:ea typeface="Meiryo UI" panose="020B0604030504040204" pitchFamily="50" charset="-128"/>
            </a:endParaRPr>
          </a:p>
          <a:p>
            <a:pPr lvl="1" fontAlgn="base">
              <a:spcBef>
                <a:spcPct val="0"/>
              </a:spcBef>
              <a:spcAft>
                <a:spcPct val="0"/>
              </a:spcAft>
            </a:pPr>
            <a:endParaRPr lang="en-US" altLang="ja-JP" sz="800" u="sng" dirty="0">
              <a:solidFill>
                <a:prstClr val="black"/>
              </a:solidFill>
              <a:latin typeface="Meiryo UI" panose="020B0604030504040204" pitchFamily="50" charset="-128"/>
              <a:ea typeface="Meiryo UI" panose="020B0604030504040204" pitchFamily="50" charset="-128"/>
            </a:endParaRPr>
          </a:p>
          <a:p>
            <a:pPr lvl="1" fontAlgn="base">
              <a:spcBef>
                <a:spcPct val="0"/>
              </a:spcBef>
              <a:spcAft>
                <a:spcPct val="0"/>
              </a:spcAft>
            </a:pPr>
            <a:r>
              <a:rPr lang="ja-JP" altLang="en-US" dirty="0">
                <a:solidFill>
                  <a:prstClr val="black"/>
                </a:solidFill>
                <a:latin typeface="Meiryo UI" panose="020B0604030504040204" pitchFamily="50" charset="-128"/>
                <a:ea typeface="Meiryo UI" panose="020B0604030504040204" pitchFamily="50" charset="-128"/>
              </a:rPr>
              <a:t>　のいずれかであって、</a:t>
            </a:r>
            <a:r>
              <a:rPr lang="ja-JP" altLang="en-US" u="sng" dirty="0">
                <a:solidFill>
                  <a:prstClr val="black"/>
                </a:solidFill>
                <a:latin typeface="Meiryo UI" panose="020B0604030504040204" pitchFamily="50" charset="-128"/>
                <a:ea typeface="Meiryo UI" panose="020B0604030504040204" pitchFamily="50" charset="-128"/>
              </a:rPr>
              <a:t>無償かつ</a:t>
            </a:r>
            <a:r>
              <a:rPr lang="en-US" altLang="ja-JP" u="sng" dirty="0">
                <a:solidFill>
                  <a:prstClr val="black"/>
                </a:solidFill>
                <a:latin typeface="Meiryo UI" panose="020B0604030504040204" pitchFamily="50" charset="-128"/>
                <a:ea typeface="Meiryo UI" panose="020B0604030504040204" pitchFamily="50" charset="-128"/>
              </a:rPr>
              <a:t>DRM</a:t>
            </a:r>
            <a:r>
              <a:rPr lang="ja-JP" altLang="en-US" u="sng" dirty="0">
                <a:solidFill>
                  <a:prstClr val="black"/>
                </a:solidFill>
                <a:latin typeface="Meiryo UI" panose="020B0604030504040204" pitchFamily="50" charset="-128"/>
                <a:ea typeface="Meiryo UI" panose="020B0604030504040204" pitchFamily="50" charset="-128"/>
              </a:rPr>
              <a:t>のないもの</a:t>
            </a:r>
            <a:r>
              <a:rPr lang="en-US" altLang="ja-JP" u="sng" dirty="0">
                <a:solidFill>
                  <a:prstClr val="black"/>
                </a:solidFill>
                <a:latin typeface="Meiryo UI" panose="020B0604030504040204" pitchFamily="50" charset="-128"/>
                <a:ea typeface="Meiryo UI" panose="020B0604030504040204" pitchFamily="50" charset="-128"/>
              </a:rPr>
              <a:t>*</a:t>
            </a:r>
            <a:endParaRPr lang="en-US" altLang="ja-JP" dirty="0">
              <a:solidFill>
                <a:prstClr val="black"/>
              </a:solidFill>
              <a:latin typeface="Meiryo UI" panose="020B0604030504040204" pitchFamily="50" charset="-128"/>
              <a:ea typeface="Meiryo UI" panose="020B0604030504040204" pitchFamily="50" charset="-128"/>
            </a:endParaRPr>
          </a:p>
          <a:p>
            <a:pPr lvl="1" fontAlgn="base">
              <a:spcBef>
                <a:spcPct val="0"/>
              </a:spcBef>
              <a:spcAft>
                <a:spcPct val="0"/>
              </a:spcAft>
            </a:pPr>
            <a:endParaRPr lang="en-US" altLang="ja-JP" sz="10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buFont typeface="Wingdings" pitchFamily="2" charset="2"/>
              <a:buChar char="u"/>
            </a:pPr>
            <a:r>
              <a:rPr lang="ja-JP" altLang="en-US" dirty="0">
                <a:solidFill>
                  <a:prstClr val="black"/>
                </a:solidFill>
                <a:latin typeface="Meiryo UI" panose="020B0604030504040204" pitchFamily="50" charset="-128"/>
                <a:ea typeface="Meiryo UI" panose="020B0604030504040204" pitchFamily="50" charset="-128"/>
              </a:rPr>
              <a:t>　具体例</a:t>
            </a:r>
            <a:endParaRPr lang="en-US" altLang="ja-JP" dirty="0">
              <a:solidFill>
                <a:prstClr val="black"/>
              </a:solidFill>
              <a:latin typeface="Meiryo UI" panose="020B0604030504040204" pitchFamily="50" charset="-128"/>
              <a:ea typeface="Meiryo UI" panose="020B0604030504040204" pitchFamily="50" charset="-128"/>
            </a:endParaRPr>
          </a:p>
          <a:p>
            <a:pPr lvl="1" fontAlgn="base">
              <a:spcBef>
                <a:spcPct val="0"/>
              </a:spcBef>
              <a:spcAft>
                <a:spcPct val="0"/>
              </a:spcAft>
            </a:pPr>
            <a:r>
              <a:rPr lang="ja-JP" altLang="en-US" dirty="0">
                <a:solidFill>
                  <a:prstClr val="black"/>
                </a:solidFill>
                <a:latin typeface="Meiryo UI" panose="020B0604030504040204" pitchFamily="50" charset="-128"/>
                <a:ea typeface="Meiryo UI" panose="020B0604030504040204" pitchFamily="50" charset="-128"/>
              </a:rPr>
              <a:t>年鑑、要覧、機関誌、調査報告書、事業報告書、学術論文、紀要、技報、ニュースレター、小説、実用書、児童書</a:t>
            </a:r>
            <a:r>
              <a:rPr lang="ja-JP" altLang="en-US" dirty="0" smtClean="0">
                <a:solidFill>
                  <a:prstClr val="black"/>
                </a:solidFill>
                <a:latin typeface="Meiryo UI" panose="020B0604030504040204" pitchFamily="50" charset="-128"/>
                <a:ea typeface="Meiryo UI" panose="020B0604030504040204" pitchFamily="50" charset="-128"/>
              </a:rPr>
              <a:t>等</a:t>
            </a:r>
            <a:endParaRPr lang="en-US" altLang="ja-JP" dirty="0">
              <a:solidFill>
                <a:prstClr val="black"/>
              </a:solidFill>
              <a:latin typeface="Meiryo UI" panose="020B0604030504040204" pitchFamily="50" charset="-128"/>
              <a:ea typeface="Meiryo UI" panose="020B0604030504040204" pitchFamily="50" charset="-128"/>
            </a:endParaRPr>
          </a:p>
        </p:txBody>
      </p:sp>
      <p:sp>
        <p:nvSpPr>
          <p:cNvPr id="7" name="円/楕円 6"/>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9189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a:spLocks noGrp="1"/>
          </p:cNvSpPr>
          <p:nvPr>
            <p:ph type="title"/>
          </p:nvPr>
        </p:nvSpPr>
        <p:spPr>
          <a:xfrm>
            <a:off x="0" y="1"/>
            <a:ext cx="12192000" cy="1067960"/>
          </a:xfrm>
        </p:spPr>
        <p:txBody>
          <a:bodyPr>
            <a:noAutofit/>
          </a:bodyPr>
          <a:lstStyle/>
          <a:p>
            <a:pPr eaLnBrk="0" fontAlgn="base" hangingPunct="0">
              <a:spcAft>
                <a:spcPct val="0"/>
              </a:spcAft>
              <a:defRPr/>
            </a:pPr>
            <a:r>
              <a:rPr lang="ja-JP" altLang="en-US" sz="4000" dirty="0"/>
              <a:t>オンライン資料の収集から提供までの流れ</a:t>
            </a:r>
          </a:p>
        </p:txBody>
      </p:sp>
      <p:sp>
        <p:nvSpPr>
          <p:cNvPr id="9" name="正方形/長方形 8"/>
          <p:cNvSpPr/>
          <p:nvPr/>
        </p:nvSpPr>
        <p:spPr bwMode="auto">
          <a:xfrm>
            <a:off x="5663953" y="4154408"/>
            <a:ext cx="4608513" cy="19442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black"/>
              </a:solidFill>
              <a:latin typeface="Meiryo UI" panose="020B0604030504040204" pitchFamily="50" charset="-128"/>
              <a:ea typeface="Meiryo UI" panose="020B0604030504040204" pitchFamily="50" charset="-128"/>
            </a:endParaRPr>
          </a:p>
        </p:txBody>
      </p:sp>
      <p:sp>
        <p:nvSpPr>
          <p:cNvPr id="10" name="角丸四角形吹き出し 9"/>
          <p:cNvSpPr/>
          <p:nvPr/>
        </p:nvSpPr>
        <p:spPr bwMode="auto">
          <a:xfrm>
            <a:off x="1847528" y="1634129"/>
            <a:ext cx="3600400" cy="2520280"/>
          </a:xfrm>
          <a:prstGeom prst="wedgeRoundRectCallout">
            <a:avLst>
              <a:gd name="adj1" fmla="val 66748"/>
              <a:gd name="adj2" fmla="val 13039"/>
              <a:gd name="adj3" fmla="val 16667"/>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800" b="1" dirty="0">
              <a:solidFill>
                <a:prstClr val="black"/>
              </a:solidFill>
              <a:latin typeface="Meiryo UI" panose="020B0604030504040204" pitchFamily="50" charset="-128"/>
              <a:ea typeface="Meiryo UI" panose="020B0604030504040204" pitchFamily="50" charset="-128"/>
            </a:endParaRPr>
          </a:p>
          <a:p>
            <a:pPr>
              <a:defRPr/>
            </a:pPr>
            <a:endParaRPr lang="en-US" altLang="ja-JP" sz="800" b="1" dirty="0">
              <a:solidFill>
                <a:prstClr val="black"/>
              </a:solidFill>
              <a:latin typeface="Meiryo UI" panose="020B0604030504040204" pitchFamily="50" charset="-128"/>
              <a:ea typeface="Meiryo UI" panose="020B0604030504040204" pitchFamily="50" charset="-128"/>
            </a:endParaRPr>
          </a:p>
          <a:p>
            <a:pPr>
              <a:defRPr/>
            </a:pPr>
            <a:endParaRPr lang="en-US" altLang="ja-JP" sz="800" b="1" dirty="0">
              <a:solidFill>
                <a:prstClr val="black"/>
              </a:solidFill>
              <a:latin typeface="Meiryo UI" panose="020B0604030504040204" pitchFamily="50" charset="-128"/>
              <a:ea typeface="Meiryo UI" panose="020B0604030504040204" pitchFamily="50" charset="-128"/>
            </a:endParaRPr>
          </a:p>
          <a:p>
            <a:pPr>
              <a:defRPr/>
            </a:pPr>
            <a:endParaRPr lang="en-US" altLang="ja-JP" sz="800" b="1" dirty="0">
              <a:solidFill>
                <a:prstClr val="black"/>
              </a:solidFill>
              <a:latin typeface="Meiryo UI" panose="020B0604030504040204" pitchFamily="50" charset="-128"/>
              <a:ea typeface="Meiryo UI" panose="020B0604030504040204" pitchFamily="50" charset="-128"/>
            </a:endParaRPr>
          </a:p>
          <a:p>
            <a:pPr>
              <a:defRPr/>
            </a:pPr>
            <a:endParaRPr lang="en-US" altLang="ja-JP" sz="800" dirty="0">
              <a:solidFill>
                <a:prstClr val="black"/>
              </a:solidFill>
              <a:latin typeface="Meiryo UI" panose="020B0604030504040204" pitchFamily="50" charset="-128"/>
              <a:ea typeface="Meiryo UI" panose="020B0604030504040204" pitchFamily="50" charset="-128"/>
            </a:endParaRPr>
          </a:p>
          <a:p>
            <a:pPr>
              <a:defRPr/>
            </a:pPr>
            <a:r>
              <a:rPr lang="en-US" altLang="ja-JP" sz="1600" dirty="0">
                <a:solidFill>
                  <a:prstClr val="black"/>
                </a:solidFill>
                <a:latin typeface="Meiryo UI" panose="020B0604030504040204" pitchFamily="50" charset="-128"/>
                <a:ea typeface="Meiryo UI" panose="020B0604030504040204" pitchFamily="50" charset="-128"/>
              </a:rPr>
              <a:t>【</a:t>
            </a:r>
            <a:r>
              <a:rPr lang="ja-JP" altLang="en-US" sz="1600" dirty="0">
                <a:solidFill>
                  <a:prstClr val="black"/>
                </a:solidFill>
                <a:latin typeface="Meiryo UI" panose="020B0604030504040204" pitchFamily="50" charset="-128"/>
                <a:ea typeface="Meiryo UI" panose="020B0604030504040204" pitchFamily="50" charset="-128"/>
              </a:rPr>
              <a:t>方法</a:t>
            </a:r>
            <a:r>
              <a:rPr lang="en-US" altLang="ja-JP" sz="1600" dirty="0">
                <a:solidFill>
                  <a:prstClr val="black"/>
                </a:solidFill>
                <a:latin typeface="Meiryo UI" panose="020B0604030504040204" pitchFamily="50" charset="-128"/>
                <a:ea typeface="Meiryo UI" panose="020B0604030504040204" pitchFamily="50" charset="-128"/>
              </a:rPr>
              <a:t>】</a:t>
            </a:r>
          </a:p>
          <a:p>
            <a:pPr>
              <a:defRPr/>
            </a:pPr>
            <a:r>
              <a:rPr lang="ja-JP" altLang="en-US" sz="1600" dirty="0">
                <a:solidFill>
                  <a:prstClr val="black"/>
                </a:solidFill>
                <a:latin typeface="Meiryo UI" panose="020B0604030504040204" pitchFamily="50" charset="-128"/>
                <a:ea typeface="Meiryo UI" panose="020B0604030504040204" pitchFamily="50" charset="-128"/>
              </a:rPr>
              <a:t>○自動収集、送信又は送付</a:t>
            </a:r>
            <a:endParaRPr lang="en-US" altLang="ja-JP" sz="1600" dirty="0">
              <a:solidFill>
                <a:prstClr val="black"/>
              </a:solidFill>
              <a:latin typeface="Meiryo UI" panose="020B0604030504040204" pitchFamily="50" charset="-128"/>
              <a:ea typeface="Meiryo UI" panose="020B0604030504040204" pitchFamily="50" charset="-128"/>
            </a:endParaRPr>
          </a:p>
          <a:p>
            <a:pPr>
              <a:defRPr/>
            </a:pPr>
            <a:r>
              <a:rPr lang="en-US" altLang="ja-JP" sz="1600" dirty="0">
                <a:solidFill>
                  <a:prstClr val="black"/>
                </a:solidFill>
                <a:latin typeface="Meiryo UI" panose="020B0604030504040204" pitchFamily="50" charset="-128"/>
                <a:ea typeface="Meiryo UI" panose="020B0604030504040204" pitchFamily="50" charset="-128"/>
              </a:rPr>
              <a:t>※</a:t>
            </a:r>
            <a:r>
              <a:rPr lang="ja-JP" altLang="en-US" sz="1600" dirty="0">
                <a:solidFill>
                  <a:prstClr val="black"/>
                </a:solidFill>
                <a:latin typeface="Meiryo UI" panose="020B0604030504040204" pitchFamily="50" charset="-128"/>
                <a:ea typeface="Meiryo UI" panose="020B0604030504040204" pitchFamily="50" charset="-128"/>
              </a:rPr>
              <a:t>送信用システムは、来年早々にリリース</a:t>
            </a:r>
            <a:endParaRPr lang="en-US" altLang="ja-JP" sz="1600" dirty="0">
              <a:solidFill>
                <a:prstClr val="black"/>
              </a:solidFill>
              <a:latin typeface="Meiryo UI" panose="020B0604030504040204" pitchFamily="50" charset="-128"/>
              <a:ea typeface="Meiryo UI" panose="020B0604030504040204" pitchFamily="50" charset="-128"/>
            </a:endParaRPr>
          </a:p>
          <a:p>
            <a:pPr marL="0" lvl="1">
              <a:defRPr/>
            </a:pPr>
            <a:endParaRPr lang="en-US" altLang="ja-JP" sz="1600" dirty="0">
              <a:solidFill>
                <a:prstClr val="black"/>
              </a:solidFill>
              <a:latin typeface="Meiryo UI" panose="020B0604030504040204" pitchFamily="50" charset="-128"/>
              <a:ea typeface="Meiryo UI" panose="020B0604030504040204" pitchFamily="50" charset="-128"/>
            </a:endParaRPr>
          </a:p>
          <a:p>
            <a:pPr marL="0" lvl="1">
              <a:defRPr/>
            </a:pPr>
            <a:r>
              <a:rPr lang="en-US" altLang="ja-JP" sz="1600" dirty="0">
                <a:solidFill>
                  <a:prstClr val="black"/>
                </a:solidFill>
                <a:latin typeface="Meiryo UI" panose="020B0604030504040204" pitchFamily="50" charset="-128"/>
                <a:ea typeface="Meiryo UI" panose="020B0604030504040204" pitchFamily="50" charset="-128"/>
              </a:rPr>
              <a:t>【</a:t>
            </a:r>
            <a:r>
              <a:rPr lang="ja-JP" altLang="en-US" sz="1600" dirty="0">
                <a:solidFill>
                  <a:prstClr val="black"/>
                </a:solidFill>
                <a:latin typeface="Meiryo UI" panose="020B0604030504040204" pitchFamily="50" charset="-128"/>
                <a:ea typeface="Meiryo UI" panose="020B0604030504040204" pitchFamily="50" charset="-128"/>
              </a:rPr>
              <a:t>経過措置</a:t>
            </a:r>
            <a:r>
              <a:rPr lang="en-US" altLang="ja-JP" sz="1600" dirty="0">
                <a:solidFill>
                  <a:prstClr val="black"/>
                </a:solidFill>
                <a:latin typeface="Meiryo UI" panose="020B0604030504040204" pitchFamily="50" charset="-128"/>
                <a:ea typeface="Meiryo UI" panose="020B0604030504040204" pitchFamily="50" charset="-128"/>
              </a:rPr>
              <a:t>】</a:t>
            </a:r>
          </a:p>
          <a:p>
            <a:pPr marL="174625" lvl="1" indent="-174625">
              <a:defRPr/>
            </a:pPr>
            <a:r>
              <a:rPr lang="ja-JP" altLang="en-US" sz="1600" dirty="0">
                <a:solidFill>
                  <a:prstClr val="black"/>
                </a:solidFill>
                <a:latin typeface="Meiryo UI" panose="020B0604030504040204" pitchFamily="50" charset="-128"/>
                <a:ea typeface="Meiryo UI" panose="020B0604030504040204" pitchFamily="50" charset="-128"/>
              </a:rPr>
              <a:t>○当分の間、有償のもの、</a:t>
            </a:r>
            <a:r>
              <a:rPr lang="en-US" altLang="ja-JP" sz="1600" dirty="0">
                <a:solidFill>
                  <a:prstClr val="black"/>
                </a:solidFill>
                <a:latin typeface="Meiryo UI" panose="020B0604030504040204" pitchFamily="50" charset="-128"/>
                <a:ea typeface="Meiryo UI" panose="020B0604030504040204" pitchFamily="50" charset="-128"/>
              </a:rPr>
              <a:t>DRM</a:t>
            </a:r>
            <a:r>
              <a:rPr lang="ja-JP" altLang="en-US" sz="1600" dirty="0">
                <a:solidFill>
                  <a:prstClr val="black"/>
                </a:solidFill>
                <a:latin typeface="Meiryo UI" panose="020B0604030504040204" pitchFamily="50" charset="-128"/>
                <a:ea typeface="Meiryo UI" panose="020B0604030504040204" pitchFamily="50" charset="-128"/>
              </a:rPr>
              <a:t>のあるものは義務免除</a:t>
            </a:r>
            <a:endParaRPr lang="en-US" altLang="ja-JP" sz="1600" dirty="0">
              <a:solidFill>
                <a:prstClr val="black"/>
              </a:solidFill>
              <a:latin typeface="Meiryo UI" panose="020B0604030504040204" pitchFamily="50" charset="-128"/>
              <a:ea typeface="Meiryo UI" panose="020B0604030504040204" pitchFamily="50" charset="-128"/>
            </a:endParaRPr>
          </a:p>
          <a:p>
            <a:pPr marL="0" lvl="1">
              <a:defRPr/>
            </a:pPr>
            <a:r>
              <a:rPr lang="ja-JP" altLang="en-US" sz="1600" b="1" dirty="0">
                <a:solidFill>
                  <a:prstClr val="black"/>
                </a:solidFill>
                <a:latin typeface="Meiryo UI" panose="020B0604030504040204" pitchFamily="50" charset="-128"/>
                <a:ea typeface="Meiryo UI" panose="020B0604030504040204" pitchFamily="50" charset="-128"/>
              </a:rPr>
              <a:t>　</a:t>
            </a:r>
            <a:endParaRPr lang="en-US" altLang="ja-JP" sz="1600" b="1" dirty="0">
              <a:solidFill>
                <a:prstClr val="black"/>
              </a:solidFill>
              <a:latin typeface="Meiryo UI" panose="020B0604030504040204" pitchFamily="50" charset="-128"/>
              <a:ea typeface="Meiryo UI" panose="020B0604030504040204" pitchFamily="50" charset="-128"/>
            </a:endParaRPr>
          </a:p>
          <a:p>
            <a:pPr>
              <a:defRPr/>
            </a:pPr>
            <a:endParaRPr lang="en-US" altLang="ja-JP" sz="1600" b="1" dirty="0">
              <a:solidFill>
                <a:prstClr val="black"/>
              </a:solidFill>
              <a:latin typeface="Meiryo UI" panose="020B0604030504040204" pitchFamily="50" charset="-128"/>
              <a:ea typeface="Meiryo UI" panose="020B0604030504040204" pitchFamily="50" charset="-128"/>
            </a:endParaRPr>
          </a:p>
        </p:txBody>
      </p:sp>
      <p:sp>
        <p:nvSpPr>
          <p:cNvPr id="11" name="角丸四角形 10"/>
          <p:cNvSpPr/>
          <p:nvPr/>
        </p:nvSpPr>
        <p:spPr bwMode="auto">
          <a:xfrm>
            <a:off x="2567608" y="1402952"/>
            <a:ext cx="1980000" cy="4472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ja-JP" altLang="en-US" b="1" dirty="0">
                <a:solidFill>
                  <a:prstClr val="black"/>
                </a:solidFill>
                <a:latin typeface="Meiryo UI" panose="020B0604030504040204" pitchFamily="50" charset="-128"/>
                <a:ea typeface="Meiryo UI" panose="020B0604030504040204" pitchFamily="50" charset="-128"/>
              </a:rPr>
              <a:t>収　　集</a:t>
            </a:r>
          </a:p>
        </p:txBody>
      </p:sp>
      <p:sp>
        <p:nvSpPr>
          <p:cNvPr id="12" name="角丸四角形吹き出し 11"/>
          <p:cNvSpPr/>
          <p:nvPr/>
        </p:nvSpPr>
        <p:spPr bwMode="auto">
          <a:xfrm>
            <a:off x="1847528" y="4586456"/>
            <a:ext cx="3420000" cy="1656184"/>
          </a:xfrm>
          <a:prstGeom prst="wedgeRoundRectCallout">
            <a:avLst>
              <a:gd name="adj1" fmla="val 65690"/>
              <a:gd name="adj2" fmla="val 18077"/>
              <a:gd name="adj3" fmla="val 16667"/>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800" b="1" dirty="0">
              <a:solidFill>
                <a:prstClr val="black"/>
              </a:solidFill>
              <a:latin typeface="Meiryo UI" panose="020B0604030504040204" pitchFamily="50" charset="-128"/>
              <a:ea typeface="Meiryo UI" panose="020B0604030504040204" pitchFamily="50" charset="-128"/>
            </a:endParaRPr>
          </a:p>
          <a:p>
            <a:pPr>
              <a:defRPr/>
            </a:pPr>
            <a:endParaRPr lang="en-US" altLang="ja-JP" sz="1600" dirty="0">
              <a:solidFill>
                <a:prstClr val="black"/>
              </a:solidFill>
              <a:latin typeface="Meiryo UI" panose="020B0604030504040204" pitchFamily="50" charset="-128"/>
              <a:ea typeface="Meiryo UI" panose="020B0604030504040204" pitchFamily="50" charset="-128"/>
            </a:endParaRPr>
          </a:p>
          <a:p>
            <a:pPr>
              <a:defRPr/>
            </a:pPr>
            <a:r>
              <a:rPr lang="ja-JP" altLang="en-US" sz="1600" dirty="0">
                <a:solidFill>
                  <a:prstClr val="black"/>
                </a:solidFill>
                <a:latin typeface="Meiryo UI" panose="020B0604030504040204" pitchFamily="50" charset="-128"/>
                <a:ea typeface="Meiryo UI" panose="020B0604030504040204" pitchFamily="50" charset="-128"/>
              </a:rPr>
              <a:t>  ○館内での閲覧サービス</a:t>
            </a:r>
            <a:endParaRPr lang="en-US" altLang="ja-JP" sz="1600" dirty="0">
              <a:solidFill>
                <a:prstClr val="black"/>
              </a:solidFill>
              <a:latin typeface="Meiryo UI" panose="020B0604030504040204" pitchFamily="50" charset="-128"/>
              <a:ea typeface="Meiryo UI" panose="020B0604030504040204" pitchFamily="50" charset="-128"/>
            </a:endParaRPr>
          </a:p>
          <a:p>
            <a:pPr>
              <a:defRPr/>
            </a:pPr>
            <a:endParaRPr lang="en-US" altLang="ja-JP" sz="1600" dirty="0">
              <a:solidFill>
                <a:prstClr val="black"/>
              </a:solidFill>
              <a:latin typeface="Meiryo UI" panose="020B0604030504040204" pitchFamily="50" charset="-128"/>
              <a:ea typeface="Meiryo UI" panose="020B0604030504040204" pitchFamily="50" charset="-128"/>
            </a:endParaRPr>
          </a:p>
          <a:p>
            <a:pPr marL="261938" indent="-261938">
              <a:defRPr/>
            </a:pPr>
            <a:r>
              <a:rPr lang="ja-JP" altLang="en-US" sz="1600" dirty="0">
                <a:solidFill>
                  <a:prstClr val="black"/>
                </a:solidFill>
                <a:latin typeface="Meiryo UI" panose="020B0604030504040204" pitchFamily="50" charset="-128"/>
                <a:ea typeface="Meiryo UI" panose="020B0604030504040204" pitchFamily="50" charset="-128"/>
              </a:rPr>
              <a:t>  </a:t>
            </a:r>
            <a:r>
              <a:rPr lang="en-US" altLang="ja-JP" sz="1600" dirty="0">
                <a:solidFill>
                  <a:prstClr val="black"/>
                </a:solidFill>
                <a:latin typeface="Meiryo UI" panose="020B0604030504040204" pitchFamily="50" charset="-128"/>
                <a:ea typeface="Meiryo UI" panose="020B0604030504040204" pitchFamily="50" charset="-128"/>
              </a:rPr>
              <a:t>※</a:t>
            </a:r>
            <a:r>
              <a:rPr lang="ja-JP" altLang="en-US" sz="1600" dirty="0">
                <a:solidFill>
                  <a:prstClr val="black"/>
                </a:solidFill>
                <a:latin typeface="Meiryo UI" panose="020B0604030504040204" pitchFamily="50" charset="-128"/>
                <a:ea typeface="Meiryo UI" panose="020B0604030504040204" pitchFamily="50" charset="-128"/>
              </a:rPr>
              <a:t>複写サービスは、館内複写、遠隔複　写とも、準備が整い次第、実施</a:t>
            </a:r>
            <a:endParaRPr lang="en-US" altLang="ja-JP" sz="1600" dirty="0">
              <a:solidFill>
                <a:prstClr val="black"/>
              </a:solidFill>
              <a:latin typeface="Meiryo UI" panose="020B0604030504040204" pitchFamily="50" charset="-128"/>
              <a:ea typeface="Meiryo UI" panose="020B0604030504040204" pitchFamily="50" charset="-128"/>
            </a:endParaRPr>
          </a:p>
          <a:p>
            <a:pPr>
              <a:defRPr/>
            </a:pPr>
            <a:endParaRPr lang="en-US" altLang="ja-JP" sz="1600" b="1" dirty="0">
              <a:solidFill>
                <a:prstClr val="black"/>
              </a:solidFill>
              <a:latin typeface="Meiryo UI" panose="020B0604030504040204" pitchFamily="50" charset="-128"/>
              <a:ea typeface="Meiryo UI" panose="020B0604030504040204" pitchFamily="50" charset="-128"/>
            </a:endParaRPr>
          </a:p>
        </p:txBody>
      </p:sp>
      <p:sp>
        <p:nvSpPr>
          <p:cNvPr id="13" name="角丸四角形 12"/>
          <p:cNvSpPr/>
          <p:nvPr/>
        </p:nvSpPr>
        <p:spPr bwMode="auto">
          <a:xfrm>
            <a:off x="2567608" y="4334480"/>
            <a:ext cx="1980000" cy="4680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ja-JP" altLang="en-US" b="1" dirty="0">
                <a:solidFill>
                  <a:prstClr val="black"/>
                </a:solidFill>
                <a:latin typeface="Meiryo UI" panose="020B0604030504040204" pitchFamily="50" charset="-128"/>
                <a:ea typeface="Meiryo UI" panose="020B0604030504040204" pitchFamily="50" charset="-128"/>
              </a:rPr>
              <a:t>利 用 提 供</a:t>
            </a:r>
          </a:p>
        </p:txBody>
      </p:sp>
      <p:sp>
        <p:nvSpPr>
          <p:cNvPr id="14" name="角丸四角形 13"/>
          <p:cNvSpPr/>
          <p:nvPr/>
        </p:nvSpPr>
        <p:spPr bwMode="auto">
          <a:xfrm>
            <a:off x="7615436" y="3089891"/>
            <a:ext cx="996950" cy="53022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600" dirty="0">
                <a:solidFill>
                  <a:prstClr val="black"/>
                </a:solidFill>
                <a:latin typeface="Meiryo UI" panose="020B0604030504040204" pitchFamily="50" charset="-128"/>
                <a:ea typeface="Meiryo UI" panose="020B0604030504040204" pitchFamily="50" charset="-128"/>
              </a:rPr>
              <a:t>又は</a:t>
            </a:r>
          </a:p>
        </p:txBody>
      </p:sp>
      <p:grpSp>
        <p:nvGrpSpPr>
          <p:cNvPr id="15" name="グループ化 14"/>
          <p:cNvGrpSpPr/>
          <p:nvPr/>
        </p:nvGrpSpPr>
        <p:grpSpPr>
          <a:xfrm>
            <a:off x="6168009" y="2700134"/>
            <a:ext cx="1455737" cy="1238250"/>
            <a:chOff x="7132390" y="2438499"/>
            <a:chExt cx="1455737" cy="1238250"/>
          </a:xfrm>
        </p:grpSpPr>
        <p:sp>
          <p:nvSpPr>
            <p:cNvPr id="16" name="U ターン矢印 15"/>
            <p:cNvSpPr/>
            <p:nvPr/>
          </p:nvSpPr>
          <p:spPr bwMode="auto">
            <a:xfrm rot="10800000" flipV="1">
              <a:off x="7132390" y="2438499"/>
              <a:ext cx="1246187" cy="1238250"/>
            </a:xfrm>
            <a:prstGeom prst="uturnArrow">
              <a:avLst>
                <a:gd name="adj1" fmla="val 13856"/>
                <a:gd name="adj2" fmla="val 24389"/>
                <a:gd name="adj3" fmla="val 17040"/>
                <a:gd name="adj4" fmla="val 43750"/>
                <a:gd name="adj5" fmla="val 10000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black"/>
                </a:solidFill>
                <a:latin typeface="Meiryo UI" panose="020B0604030504040204" pitchFamily="50" charset="-128"/>
                <a:ea typeface="Meiryo UI" panose="020B0604030504040204" pitchFamily="50" charset="-128"/>
              </a:endParaRPr>
            </a:p>
          </p:txBody>
        </p:sp>
        <p:sp>
          <p:nvSpPr>
            <p:cNvPr id="17" name="テキスト ボックス 18"/>
            <p:cNvSpPr txBox="1">
              <a:spLocks noChangeArrowheads="1"/>
            </p:cNvSpPr>
            <p:nvPr/>
          </p:nvSpPr>
          <p:spPr bwMode="auto">
            <a:xfrm>
              <a:off x="7214940" y="2730599"/>
              <a:ext cx="1373187" cy="338137"/>
            </a:xfrm>
            <a:prstGeom prst="rect">
              <a:avLst/>
            </a:prstGeom>
            <a:solidFill>
              <a:srgbClr val="92D050"/>
            </a:solidFill>
            <a:ln w="25400">
              <a:solidFill>
                <a:schemeClr val="tx1"/>
              </a:solidFill>
              <a:miter lim="800000"/>
              <a:headEnd/>
              <a:tailEnd/>
            </a:ln>
          </p:spPr>
          <p:txBody>
            <a:bodyPr>
              <a:spAutoFit/>
            </a:bodyPr>
            <a:lstStyle/>
            <a:p>
              <a:pPr algn="ctr">
                <a:defRPr/>
              </a:pPr>
              <a:r>
                <a:rPr lang="ja-JP" altLang="en-US" sz="1600" b="1" dirty="0">
                  <a:solidFill>
                    <a:prstClr val="black"/>
                  </a:solidFill>
                  <a:latin typeface="Meiryo UI" panose="020B0604030504040204" pitchFamily="50" charset="-128"/>
                  <a:ea typeface="Meiryo UI" panose="020B0604030504040204" pitchFamily="50" charset="-128"/>
                </a:rPr>
                <a:t>自動収集</a:t>
              </a:r>
            </a:p>
          </p:txBody>
        </p:sp>
      </p:grpSp>
      <p:grpSp>
        <p:nvGrpSpPr>
          <p:cNvPr id="18" name="グループ化 17"/>
          <p:cNvGrpSpPr/>
          <p:nvPr/>
        </p:nvGrpSpPr>
        <p:grpSpPr>
          <a:xfrm>
            <a:off x="8616281" y="2700134"/>
            <a:ext cx="1592263" cy="1238250"/>
            <a:chOff x="4686052" y="2438499"/>
            <a:chExt cx="1592263" cy="1238250"/>
          </a:xfrm>
        </p:grpSpPr>
        <p:sp>
          <p:nvSpPr>
            <p:cNvPr id="19" name="下矢印 18"/>
            <p:cNvSpPr/>
            <p:nvPr/>
          </p:nvSpPr>
          <p:spPr bwMode="auto">
            <a:xfrm>
              <a:off x="4970216" y="2438499"/>
              <a:ext cx="998538" cy="1238250"/>
            </a:xfrm>
            <a:prstGeom prst="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black"/>
                </a:solidFill>
                <a:latin typeface="Meiryo UI" panose="020B0604030504040204" pitchFamily="50" charset="-128"/>
                <a:ea typeface="Meiryo UI" panose="020B0604030504040204" pitchFamily="50" charset="-128"/>
              </a:endParaRPr>
            </a:p>
          </p:txBody>
        </p:sp>
        <p:sp>
          <p:nvSpPr>
            <p:cNvPr id="20" name="テキスト ボックス 18"/>
            <p:cNvSpPr txBox="1">
              <a:spLocks noChangeArrowheads="1"/>
            </p:cNvSpPr>
            <p:nvPr/>
          </p:nvSpPr>
          <p:spPr bwMode="auto">
            <a:xfrm>
              <a:off x="4686052" y="2708374"/>
              <a:ext cx="1592263" cy="338137"/>
            </a:xfrm>
            <a:prstGeom prst="rect">
              <a:avLst/>
            </a:prstGeom>
            <a:solidFill>
              <a:srgbClr val="92D050"/>
            </a:solidFill>
            <a:ln w="25400">
              <a:solidFill>
                <a:schemeClr val="tx1"/>
              </a:solidFill>
              <a:miter lim="800000"/>
              <a:headEnd/>
              <a:tailEnd/>
            </a:ln>
          </p:spPr>
          <p:txBody>
            <a:bodyPr>
              <a:spAutoFit/>
            </a:bodyPr>
            <a:lstStyle/>
            <a:p>
              <a:pPr algn="ctr">
                <a:defRPr/>
              </a:pPr>
              <a:r>
                <a:rPr lang="ja-JP" altLang="en-US" sz="1600" b="1" dirty="0">
                  <a:solidFill>
                    <a:prstClr val="black"/>
                  </a:solidFill>
                  <a:latin typeface="Meiryo UI" panose="020B0604030504040204" pitchFamily="50" charset="-128"/>
                  <a:ea typeface="Meiryo UI" panose="020B0604030504040204" pitchFamily="50" charset="-128"/>
                </a:rPr>
                <a:t>送信・送付</a:t>
              </a:r>
            </a:p>
          </p:txBody>
        </p:sp>
      </p:grpSp>
      <p:sp>
        <p:nvSpPr>
          <p:cNvPr id="22" name="正方形/長方形 21"/>
          <p:cNvSpPr/>
          <p:nvPr/>
        </p:nvSpPr>
        <p:spPr bwMode="auto">
          <a:xfrm>
            <a:off x="5748091" y="1850152"/>
            <a:ext cx="4440237" cy="7920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black"/>
              </a:solidFill>
              <a:latin typeface="Meiryo UI" panose="020B0604030504040204" pitchFamily="50" charset="-128"/>
              <a:ea typeface="Meiryo UI" panose="020B0604030504040204" pitchFamily="50" charset="-128"/>
            </a:endParaRPr>
          </a:p>
        </p:txBody>
      </p:sp>
      <p:sp>
        <p:nvSpPr>
          <p:cNvPr id="23" name="テキスト ボックス 6"/>
          <p:cNvSpPr txBox="1">
            <a:spLocks noChangeArrowheads="1"/>
          </p:cNvSpPr>
          <p:nvPr/>
        </p:nvSpPr>
        <p:spPr bwMode="auto">
          <a:xfrm>
            <a:off x="6600057" y="2128336"/>
            <a:ext cx="2847975" cy="369888"/>
          </a:xfrm>
          <a:prstGeom prst="rect">
            <a:avLst/>
          </a:prstGeom>
          <a:noFill/>
          <a:ln w="9525">
            <a:noFill/>
            <a:miter lim="800000"/>
            <a:headEnd/>
            <a:tailEnd/>
          </a:ln>
        </p:spPr>
        <p:txBody>
          <a:bodyPr>
            <a:spAutoFit/>
          </a:bodyPr>
          <a:lstStyle/>
          <a:p>
            <a:pPr algn="ctr">
              <a:defRPr/>
            </a:pPr>
            <a:r>
              <a:rPr lang="ja-JP" altLang="en-US" dirty="0">
                <a:solidFill>
                  <a:prstClr val="black"/>
                </a:solidFill>
                <a:latin typeface="Meiryo UI" panose="020B0604030504040204" pitchFamily="50" charset="-128"/>
                <a:ea typeface="Meiryo UI" panose="020B0604030504040204" pitchFamily="50" charset="-128"/>
              </a:rPr>
              <a:t>電子書籍・電子雑誌等</a:t>
            </a:r>
          </a:p>
        </p:txBody>
      </p:sp>
      <p:sp>
        <p:nvSpPr>
          <p:cNvPr id="24" name="テキスト ボックス 6"/>
          <p:cNvSpPr txBox="1">
            <a:spLocks noChangeArrowheads="1"/>
          </p:cNvSpPr>
          <p:nvPr/>
        </p:nvSpPr>
        <p:spPr bwMode="auto">
          <a:xfrm>
            <a:off x="6770390" y="1646058"/>
            <a:ext cx="2493963" cy="492443"/>
          </a:xfrm>
          <a:prstGeom prst="rect">
            <a:avLst/>
          </a:prstGeom>
          <a:solidFill>
            <a:schemeClr val="bg1"/>
          </a:solidFill>
          <a:ln w="9525">
            <a:noFill/>
            <a:miter lim="800000"/>
            <a:headEnd/>
            <a:tailEnd/>
          </a:ln>
        </p:spPr>
        <p:txBody>
          <a:bodyPr wrap="square" lIns="0" tIns="0" rIns="0" bIns="0">
            <a:spAutoFit/>
          </a:bodyPr>
          <a:lstStyle/>
          <a:p>
            <a:pPr algn="ctr">
              <a:defRPr/>
            </a:pPr>
            <a:r>
              <a:rPr lang="ja-JP" altLang="en-US" b="1" dirty="0">
                <a:solidFill>
                  <a:prstClr val="black"/>
                </a:solidFill>
                <a:latin typeface="Meiryo UI" panose="020B0604030504040204" pitchFamily="50" charset="-128"/>
                <a:ea typeface="Meiryo UI" panose="020B0604030504040204" pitchFamily="50" charset="-128"/>
              </a:rPr>
              <a:t>納入義務者</a:t>
            </a:r>
            <a:endParaRPr lang="en-US" altLang="ja-JP" b="1" dirty="0">
              <a:solidFill>
                <a:prstClr val="black"/>
              </a:solidFill>
              <a:latin typeface="Meiryo UI" panose="020B0604030504040204" pitchFamily="50" charset="-128"/>
              <a:ea typeface="Meiryo UI" panose="020B0604030504040204" pitchFamily="50" charset="-128"/>
            </a:endParaRPr>
          </a:p>
          <a:p>
            <a:pPr algn="ctr">
              <a:defRPr/>
            </a:pPr>
            <a:r>
              <a:rPr lang="ja-JP" altLang="en-US" sz="1400" b="1" dirty="0">
                <a:solidFill>
                  <a:prstClr val="black"/>
                </a:solidFill>
                <a:latin typeface="Meiryo UI" panose="020B0604030504040204" pitchFamily="50" charset="-128"/>
                <a:ea typeface="Meiryo UI" panose="020B0604030504040204" pitchFamily="50" charset="-128"/>
              </a:rPr>
              <a:t>（民間の出版社、出版者等）</a:t>
            </a:r>
          </a:p>
        </p:txBody>
      </p:sp>
      <p:sp>
        <p:nvSpPr>
          <p:cNvPr id="25" name="テキスト ボックス 6"/>
          <p:cNvSpPr txBox="1">
            <a:spLocks noChangeArrowheads="1"/>
          </p:cNvSpPr>
          <p:nvPr/>
        </p:nvSpPr>
        <p:spPr bwMode="auto">
          <a:xfrm>
            <a:off x="6770390" y="4000544"/>
            <a:ext cx="2493963" cy="369888"/>
          </a:xfrm>
          <a:prstGeom prst="rect">
            <a:avLst/>
          </a:prstGeom>
          <a:solidFill>
            <a:schemeClr val="bg1"/>
          </a:solidFill>
          <a:ln w="9525">
            <a:noFill/>
            <a:miter lim="800000"/>
            <a:headEnd/>
            <a:tailEnd/>
          </a:ln>
        </p:spPr>
        <p:txBody>
          <a:bodyPr>
            <a:spAutoFit/>
          </a:bodyPr>
          <a:lstStyle/>
          <a:p>
            <a:pPr algn="ctr">
              <a:defRPr/>
            </a:pPr>
            <a:r>
              <a:rPr lang="ja-JP" altLang="en-US" b="1" dirty="0">
                <a:solidFill>
                  <a:prstClr val="black"/>
                </a:solidFill>
                <a:latin typeface="Meiryo UI" panose="020B0604030504040204" pitchFamily="50" charset="-128"/>
                <a:ea typeface="Meiryo UI" panose="020B0604030504040204" pitchFamily="50" charset="-128"/>
              </a:rPr>
              <a:t>国立国会図書館</a:t>
            </a:r>
          </a:p>
        </p:txBody>
      </p:sp>
      <p:grpSp>
        <p:nvGrpSpPr>
          <p:cNvPr id="26" name="グループ化 25"/>
          <p:cNvGrpSpPr/>
          <p:nvPr/>
        </p:nvGrpSpPr>
        <p:grpSpPr>
          <a:xfrm>
            <a:off x="5879976" y="4494704"/>
            <a:ext cx="4350420" cy="1243881"/>
            <a:chOff x="4389190" y="4148237"/>
            <a:chExt cx="4350420" cy="1243881"/>
          </a:xfrm>
        </p:grpSpPr>
        <p:sp>
          <p:nvSpPr>
            <p:cNvPr id="27" name="円柱 26"/>
            <p:cNvSpPr/>
            <p:nvPr/>
          </p:nvSpPr>
          <p:spPr bwMode="auto">
            <a:xfrm>
              <a:off x="4389190" y="4206974"/>
              <a:ext cx="1579562" cy="1147763"/>
            </a:xfrm>
            <a:prstGeom prst="can">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ja-JP" altLang="en-US" b="1" dirty="0">
                  <a:solidFill>
                    <a:prstClr val="black"/>
                  </a:solidFill>
                  <a:latin typeface="Meiryo UI" panose="020B0604030504040204" pitchFamily="50" charset="-128"/>
                  <a:ea typeface="Meiryo UI" panose="020B0604030504040204" pitchFamily="50" charset="-128"/>
                </a:rPr>
                <a:t>データを</a:t>
              </a:r>
              <a:endParaRPr lang="en-US" altLang="ja-JP" b="1" dirty="0">
                <a:solidFill>
                  <a:prstClr val="black"/>
                </a:solidFill>
                <a:latin typeface="Meiryo UI" panose="020B0604030504040204" pitchFamily="50" charset="-128"/>
                <a:ea typeface="Meiryo UI" panose="020B0604030504040204" pitchFamily="50" charset="-128"/>
              </a:endParaRPr>
            </a:p>
            <a:p>
              <a:pPr algn="ctr">
                <a:defRPr/>
              </a:pPr>
              <a:r>
                <a:rPr lang="ja-JP" altLang="en-US" b="1" dirty="0">
                  <a:solidFill>
                    <a:prstClr val="black"/>
                  </a:solidFill>
                  <a:latin typeface="Meiryo UI" panose="020B0604030504040204" pitchFamily="50" charset="-128"/>
                  <a:ea typeface="Meiryo UI" panose="020B0604030504040204" pitchFamily="50" charset="-128"/>
                </a:rPr>
                <a:t>蓄　積</a:t>
              </a:r>
              <a:endParaRPr lang="en-US" altLang="ja-JP" b="1" dirty="0">
                <a:solidFill>
                  <a:prstClr val="black"/>
                </a:solidFill>
                <a:latin typeface="Meiryo UI" panose="020B0604030504040204" pitchFamily="50" charset="-128"/>
                <a:ea typeface="Meiryo UI" panose="020B0604030504040204" pitchFamily="50" charset="-128"/>
              </a:endParaRPr>
            </a:p>
          </p:txBody>
        </p:sp>
        <p:sp>
          <p:nvSpPr>
            <p:cNvPr id="28" name="右矢印 27"/>
            <p:cNvSpPr/>
            <p:nvPr/>
          </p:nvSpPr>
          <p:spPr bwMode="auto">
            <a:xfrm>
              <a:off x="5968752" y="4383187"/>
              <a:ext cx="684213" cy="79533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b="1" dirty="0">
                <a:solidFill>
                  <a:prstClr val="black"/>
                </a:solidFill>
                <a:latin typeface="Meiryo UI" panose="020B0604030504040204" pitchFamily="50" charset="-128"/>
                <a:ea typeface="Meiryo UI" panose="020B0604030504040204" pitchFamily="50" charset="-128"/>
              </a:endParaRPr>
            </a:p>
          </p:txBody>
        </p:sp>
        <p:sp>
          <p:nvSpPr>
            <p:cNvPr id="29" name="テキスト ボックス 6"/>
            <p:cNvSpPr txBox="1">
              <a:spLocks noChangeArrowheads="1"/>
            </p:cNvSpPr>
            <p:nvPr/>
          </p:nvSpPr>
          <p:spPr bwMode="auto">
            <a:xfrm>
              <a:off x="6477422" y="5084341"/>
              <a:ext cx="2262188" cy="307777"/>
            </a:xfrm>
            <a:prstGeom prst="rect">
              <a:avLst/>
            </a:prstGeom>
            <a:noFill/>
            <a:ln w="9525">
              <a:noFill/>
              <a:miter lim="800000"/>
              <a:headEnd/>
              <a:tailEnd/>
            </a:ln>
          </p:spPr>
          <p:txBody>
            <a:bodyPr>
              <a:spAutoFit/>
            </a:bodyPr>
            <a:lstStyle/>
            <a:p>
              <a:pPr algn="ctr">
                <a:defRPr/>
              </a:pPr>
              <a:r>
                <a:rPr lang="ja-JP" altLang="en-US" sz="1400" dirty="0">
                  <a:solidFill>
                    <a:prstClr val="black"/>
                  </a:solidFill>
                  <a:latin typeface="Meiryo UI" panose="020B0604030504040204" pitchFamily="50" charset="-128"/>
                  <a:ea typeface="Meiryo UI" panose="020B0604030504040204" pitchFamily="50" charset="-128"/>
                </a:rPr>
                <a:t>館内での閲覧サービス</a:t>
              </a:r>
            </a:p>
          </p:txBody>
        </p:sp>
        <p:pic>
          <p:nvPicPr>
            <p:cNvPr id="30" name="Picture 2"/>
            <p:cNvPicPr>
              <a:picLocks noChangeAspect="1" noChangeArrowheads="1"/>
            </p:cNvPicPr>
            <p:nvPr/>
          </p:nvPicPr>
          <p:blipFill>
            <a:blip r:embed="rId3" cstate="print"/>
            <a:srcRect/>
            <a:stretch>
              <a:fillRect/>
            </a:stretch>
          </p:blipFill>
          <p:spPr bwMode="auto">
            <a:xfrm>
              <a:off x="6732340" y="4148237"/>
              <a:ext cx="1843087" cy="892175"/>
            </a:xfrm>
            <a:prstGeom prst="rect">
              <a:avLst/>
            </a:prstGeom>
            <a:noFill/>
            <a:ln w="9525">
              <a:noFill/>
              <a:miter lim="800000"/>
              <a:headEnd/>
              <a:tailEnd/>
            </a:ln>
          </p:spPr>
        </p:pic>
      </p:grpSp>
      <p:sp>
        <p:nvSpPr>
          <p:cNvPr id="31" name="テキスト ボックス 30"/>
          <p:cNvSpPr txBox="1"/>
          <p:nvPr/>
        </p:nvSpPr>
        <p:spPr>
          <a:xfrm>
            <a:off x="6023992" y="5712929"/>
            <a:ext cx="4032448" cy="307777"/>
          </a:xfrm>
          <a:prstGeom prst="rect">
            <a:avLst/>
          </a:prstGeom>
          <a:noFill/>
        </p:spPr>
        <p:txBody>
          <a:bodyPr wrap="square" rtlCol="0">
            <a:spAutoFit/>
          </a:bodyPr>
          <a:lstStyle/>
          <a:p>
            <a:pPr marL="0" lvl="1" fontAlgn="base">
              <a:spcBef>
                <a:spcPct val="0"/>
              </a:spcBef>
              <a:spcAft>
                <a:spcPct val="0"/>
              </a:spcAft>
            </a:pPr>
            <a:r>
              <a:rPr lang="en-US" altLang="ja-JP" sz="1400" dirty="0">
                <a:solidFill>
                  <a:prstClr val="black"/>
                </a:solidFill>
                <a:latin typeface="Meiryo UI" panose="020B0604030504040204" pitchFamily="50" charset="-128"/>
                <a:ea typeface="Meiryo UI" panose="020B0604030504040204" pitchFamily="50" charset="-128"/>
              </a:rPr>
              <a:t>2013</a:t>
            </a:r>
            <a:r>
              <a:rPr lang="ja-JP" altLang="en-US" sz="1400" dirty="0">
                <a:solidFill>
                  <a:prstClr val="black"/>
                </a:solidFill>
                <a:latin typeface="Meiryo UI" panose="020B0604030504040204" pitchFamily="50" charset="-128"/>
                <a:ea typeface="Meiryo UI" panose="020B0604030504040204" pitchFamily="50" charset="-128"/>
              </a:rPr>
              <a:t>年</a:t>
            </a:r>
            <a:r>
              <a:rPr lang="en-US" altLang="ja-JP" sz="1400" dirty="0">
                <a:solidFill>
                  <a:prstClr val="black"/>
                </a:solidFill>
                <a:latin typeface="Meiryo UI" panose="020B0604030504040204" pitchFamily="50" charset="-128"/>
                <a:ea typeface="Meiryo UI" panose="020B0604030504040204" pitchFamily="50" charset="-128"/>
              </a:rPr>
              <a:t>10</a:t>
            </a:r>
            <a:r>
              <a:rPr lang="ja-JP" altLang="en-US" sz="1400" dirty="0">
                <a:solidFill>
                  <a:prstClr val="black"/>
                </a:solidFill>
                <a:latin typeface="Meiryo UI" panose="020B0604030504040204" pitchFamily="50" charset="-128"/>
                <a:ea typeface="Meiryo UI" panose="020B0604030504040204" pitchFamily="50" charset="-128"/>
              </a:rPr>
              <a:t>月に利用提供を開始。</a:t>
            </a:r>
          </a:p>
        </p:txBody>
      </p:sp>
      <p:sp>
        <p:nvSpPr>
          <p:cNvPr id="5" name="スライド番号プレースホルダ 4"/>
          <p:cNvSpPr>
            <a:spLocks noGrp="1"/>
          </p:cNvSpPr>
          <p:nvPr>
            <p:ph type="sldNum" sz="quarter" idx="4294967295"/>
          </p:nvPr>
        </p:nvSpPr>
        <p:spPr>
          <a:xfrm>
            <a:off x="9959280" y="6309320"/>
            <a:ext cx="800160" cy="457200"/>
          </a:xfrm>
          <a:prstGeom prst="ellipse">
            <a:avLst/>
          </a:prstGeom>
        </p:spPr>
        <p:txBody>
          <a:bodyPr/>
          <a:lstStyle/>
          <a:p>
            <a:pPr>
              <a:defRPr/>
            </a:pPr>
            <a:fld id="{5CBE7DF6-DC1C-4410-949E-874779C27DC5}" type="slidenum">
              <a:rPr lang="ja-JP" altLang="en-US" smtClean="0"/>
              <a:pPr>
                <a:defRPr/>
              </a:pPr>
              <a:t>23</a:t>
            </a:fld>
            <a:endParaRPr lang="ja-JP" altLang="en-US" dirty="0"/>
          </a:p>
        </p:txBody>
      </p:sp>
      <p:sp>
        <p:nvSpPr>
          <p:cNvPr id="32" name="円/楕円 31"/>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4771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0" y="1"/>
            <a:ext cx="12192000" cy="1082566"/>
          </a:xfrm>
        </p:spPr>
        <p:txBody>
          <a:bodyPr>
            <a:noAutofit/>
          </a:bodyPr>
          <a:lstStyle/>
          <a:p>
            <a:r>
              <a:rPr lang="ja-JP" altLang="en-US" sz="4000" dirty="0" smtClean="0"/>
              <a:t>電子版</a:t>
            </a:r>
            <a:r>
              <a:rPr lang="ja-JP" altLang="en-US" sz="4000" dirty="0"/>
              <a:t>博士論文の収集</a:t>
            </a:r>
          </a:p>
        </p:txBody>
      </p:sp>
      <p:sp>
        <p:nvSpPr>
          <p:cNvPr id="14" name="テキスト ボックス 13"/>
          <p:cNvSpPr txBox="1"/>
          <p:nvPr/>
        </p:nvSpPr>
        <p:spPr>
          <a:xfrm>
            <a:off x="763929" y="1047915"/>
            <a:ext cx="10729732" cy="923330"/>
          </a:xfrm>
          <a:prstGeom prst="rect">
            <a:avLst/>
          </a:prstGeom>
          <a:noFill/>
        </p:spPr>
        <p:txBody>
          <a:bodyPr wrap="square" rtlCol="0">
            <a:spAutoFit/>
          </a:bodyPr>
          <a:lstStyle/>
          <a:p>
            <a:pPr>
              <a:lnSpc>
                <a:spcPct val="150000"/>
              </a:lnSpc>
              <a:defRPr/>
            </a:pPr>
            <a:r>
              <a:rPr lang="en-US" altLang="ja-JP" dirty="0">
                <a:solidFill>
                  <a:prstClr val="black"/>
                </a:solidFill>
                <a:latin typeface="Meiryo UI" panose="020B0604030504040204" pitchFamily="50" charset="-128"/>
                <a:ea typeface="Meiryo UI" panose="020B0604030504040204" pitchFamily="50" charset="-128"/>
              </a:rPr>
              <a:t>2013</a:t>
            </a:r>
            <a:r>
              <a:rPr lang="ja-JP" altLang="en-US" dirty="0">
                <a:solidFill>
                  <a:prstClr val="black"/>
                </a:solidFill>
                <a:latin typeface="Meiryo UI" panose="020B0604030504040204" pitchFamily="50" charset="-128"/>
                <a:ea typeface="Meiryo UI" panose="020B0604030504040204" pitchFamily="50" charset="-128"/>
              </a:rPr>
              <a:t>年</a:t>
            </a:r>
            <a:r>
              <a:rPr lang="en-US" altLang="ja-JP" dirty="0">
                <a:solidFill>
                  <a:prstClr val="black"/>
                </a:solidFill>
                <a:latin typeface="Meiryo UI" panose="020B0604030504040204" pitchFamily="50" charset="-128"/>
                <a:ea typeface="Meiryo UI" panose="020B0604030504040204" pitchFamily="50" charset="-128"/>
              </a:rPr>
              <a:t>4</a:t>
            </a:r>
            <a:r>
              <a:rPr lang="ja-JP" altLang="en-US" dirty="0">
                <a:solidFill>
                  <a:prstClr val="black"/>
                </a:solidFill>
                <a:latin typeface="Meiryo UI" panose="020B0604030504040204" pitchFamily="50" charset="-128"/>
                <a:ea typeface="Meiryo UI" panose="020B0604030504040204" pitchFamily="50" charset="-128"/>
              </a:rPr>
              <a:t>月</a:t>
            </a:r>
            <a:r>
              <a:rPr lang="en-US" altLang="ja-JP" dirty="0">
                <a:solidFill>
                  <a:prstClr val="black"/>
                </a:solidFill>
                <a:latin typeface="Meiryo UI" panose="020B0604030504040204" pitchFamily="50" charset="-128"/>
                <a:ea typeface="Meiryo UI" panose="020B0604030504040204" pitchFamily="50" charset="-128"/>
              </a:rPr>
              <a:t>1</a:t>
            </a:r>
            <a:r>
              <a:rPr lang="ja-JP" altLang="en-US" dirty="0">
                <a:solidFill>
                  <a:prstClr val="black"/>
                </a:solidFill>
                <a:latin typeface="Meiryo UI" panose="020B0604030504040204" pitchFamily="50" charset="-128"/>
                <a:ea typeface="Meiryo UI" panose="020B0604030504040204" pitchFamily="50" charset="-128"/>
              </a:rPr>
              <a:t>日に、学位規則が改正・施行されたことに伴い、博士論文</a:t>
            </a:r>
            <a:r>
              <a:rPr lang="ja-JP" altLang="en-US" dirty="0" smtClean="0">
                <a:solidFill>
                  <a:prstClr val="black"/>
                </a:solidFill>
                <a:latin typeface="Meiryo UI" panose="020B0604030504040204" pitchFamily="50" charset="-128"/>
                <a:ea typeface="Meiryo UI" panose="020B0604030504040204" pitchFamily="50" charset="-128"/>
              </a:rPr>
              <a:t>は、</a:t>
            </a:r>
            <a:r>
              <a:rPr lang="ja-JP" altLang="en-US" dirty="0">
                <a:solidFill>
                  <a:prstClr val="black"/>
                </a:solidFill>
                <a:latin typeface="Meiryo UI" panose="020B0604030504040204" pitchFamily="50" charset="-128"/>
                <a:ea typeface="Meiryo UI" panose="020B0604030504040204" pitchFamily="50" charset="-128"/>
              </a:rPr>
              <a:t>インターネットの利用により公表されることになった。それに伴い、</a:t>
            </a:r>
            <a:r>
              <a:rPr lang="en-US" altLang="ja-JP" dirty="0">
                <a:solidFill>
                  <a:prstClr val="black"/>
                </a:solidFill>
                <a:latin typeface="Meiryo UI" panose="020B0604030504040204" pitchFamily="50" charset="-128"/>
                <a:ea typeface="Meiryo UI" panose="020B0604030504040204" pitchFamily="50" charset="-128"/>
              </a:rPr>
              <a:t>NDL</a:t>
            </a:r>
            <a:r>
              <a:rPr lang="ja-JP" altLang="en-US" dirty="0">
                <a:solidFill>
                  <a:prstClr val="black"/>
                </a:solidFill>
                <a:latin typeface="Meiryo UI" panose="020B0604030504040204" pitchFamily="50" charset="-128"/>
                <a:ea typeface="Meiryo UI" panose="020B0604030504040204" pitchFamily="50" charset="-128"/>
              </a:rPr>
              <a:t>では、従来紙媒体を収集していたところ、電子データを収集することになった。</a:t>
            </a:r>
            <a:endParaRPr lang="en-US" altLang="ja-JP" dirty="0">
              <a:solidFill>
                <a:prstClr val="black"/>
              </a:solidFill>
              <a:latin typeface="Meiryo UI" panose="020B0604030504040204" pitchFamily="50" charset="-128"/>
              <a:ea typeface="Meiryo UI" panose="020B0604030504040204" pitchFamily="50" charset="-128"/>
            </a:endParaRPr>
          </a:p>
        </p:txBody>
      </p:sp>
      <p:sp>
        <p:nvSpPr>
          <p:cNvPr id="17" name="角丸四角形 16"/>
          <p:cNvSpPr/>
          <p:nvPr/>
        </p:nvSpPr>
        <p:spPr>
          <a:xfrm>
            <a:off x="844952" y="2505472"/>
            <a:ext cx="10729732" cy="4032448"/>
          </a:xfrm>
          <a:prstGeom prst="roundRect">
            <a:avLst>
              <a:gd name="adj" fmla="val 3663"/>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buFont typeface="Wingdings" pitchFamily="2" charset="2"/>
              <a:buChar char="u"/>
            </a:pPr>
            <a:r>
              <a:rPr lang="ja-JP" altLang="en-US" dirty="0">
                <a:solidFill>
                  <a:prstClr val="black"/>
                </a:solidFill>
                <a:latin typeface="Meiryo UI" panose="020B0604030504040204" pitchFamily="50" charset="-128"/>
                <a:ea typeface="Meiryo UI" panose="020B0604030504040204" pitchFamily="50" charset="-128"/>
              </a:rPr>
              <a:t>　</a:t>
            </a:r>
            <a:r>
              <a:rPr lang="ja-JP" altLang="en-US" sz="2400" dirty="0">
                <a:solidFill>
                  <a:prstClr val="black"/>
                </a:solidFill>
                <a:latin typeface="Meiryo UI" panose="020B0604030504040204" pitchFamily="50" charset="-128"/>
                <a:ea typeface="Meiryo UI" panose="020B0604030504040204" pitchFamily="50" charset="-128"/>
              </a:rPr>
              <a:t>博士論文の送付方法は、主に以下の</a:t>
            </a:r>
            <a:r>
              <a:rPr lang="en-US" altLang="ja-JP" sz="2400" dirty="0">
                <a:solidFill>
                  <a:prstClr val="black"/>
                </a:solidFill>
                <a:latin typeface="Meiryo UI" panose="020B0604030504040204" pitchFamily="50" charset="-128"/>
                <a:ea typeface="Meiryo UI" panose="020B0604030504040204" pitchFamily="50" charset="-128"/>
              </a:rPr>
              <a:t>2</a:t>
            </a:r>
            <a:r>
              <a:rPr lang="ja-JP" altLang="en-US" sz="2400" dirty="0">
                <a:solidFill>
                  <a:prstClr val="black"/>
                </a:solidFill>
                <a:latin typeface="Meiryo UI" panose="020B0604030504040204" pitchFamily="50" charset="-128"/>
                <a:ea typeface="Meiryo UI" panose="020B0604030504040204" pitchFamily="50" charset="-128"/>
              </a:rPr>
              <a:t>種類。</a:t>
            </a:r>
            <a:endParaRPr lang="en-US" altLang="ja-JP" sz="24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sz="800" dirty="0">
              <a:solidFill>
                <a:prstClr val="black"/>
              </a:solidFill>
              <a:latin typeface="Meiryo UI" panose="020B0604030504040204" pitchFamily="50" charset="-128"/>
              <a:ea typeface="Meiryo UI" panose="020B0604030504040204" pitchFamily="50" charset="-128"/>
            </a:endParaRPr>
          </a:p>
          <a:p>
            <a:pPr marL="815975" lvl="1" indent="-457200" fontAlgn="base">
              <a:spcBef>
                <a:spcPct val="0"/>
              </a:spcBef>
              <a:spcAft>
                <a:spcPct val="0"/>
              </a:spcAft>
              <a:buFontTx/>
              <a:buAutoNum type="circleNumDbPlain"/>
            </a:pPr>
            <a:r>
              <a:rPr lang="ja-JP" altLang="en-US" sz="2400" dirty="0">
                <a:solidFill>
                  <a:prstClr val="black"/>
                </a:solidFill>
                <a:latin typeface="Meiryo UI" panose="020B0604030504040204" pitchFamily="50" charset="-128"/>
                <a:ea typeface="Meiryo UI" panose="020B0604030504040204" pitchFamily="50" charset="-128"/>
              </a:rPr>
              <a:t>学位授与大学が、機関リポジトリで公表し、メタデータを国 　立情報学研究所（</a:t>
            </a:r>
            <a:r>
              <a:rPr lang="en-US" altLang="ja-JP" sz="2400" dirty="0">
                <a:solidFill>
                  <a:prstClr val="black"/>
                </a:solidFill>
                <a:latin typeface="Meiryo UI" panose="020B0604030504040204" pitchFamily="50" charset="-128"/>
                <a:ea typeface="Meiryo UI" panose="020B0604030504040204" pitchFamily="50" charset="-128"/>
              </a:rPr>
              <a:t>NII</a:t>
            </a:r>
            <a:r>
              <a:rPr lang="ja-JP" altLang="en-US" sz="2400" dirty="0">
                <a:solidFill>
                  <a:prstClr val="black"/>
                </a:solidFill>
                <a:latin typeface="Meiryo UI" panose="020B0604030504040204" pitchFamily="50" charset="-128"/>
                <a:ea typeface="Meiryo UI" panose="020B0604030504040204" pitchFamily="50" charset="-128"/>
              </a:rPr>
              <a:t>）　の「学術機関リポジトリデータベース（</a:t>
            </a:r>
            <a:r>
              <a:rPr lang="en-US" altLang="ja-JP" sz="2400" dirty="0">
                <a:solidFill>
                  <a:prstClr val="black"/>
                </a:solidFill>
                <a:latin typeface="Meiryo UI" panose="020B0604030504040204" pitchFamily="50" charset="-128"/>
                <a:ea typeface="Meiryo UI" panose="020B0604030504040204" pitchFamily="50" charset="-128"/>
              </a:rPr>
              <a:t>IRDB</a:t>
            </a:r>
            <a:r>
              <a:rPr lang="ja-JP" altLang="en-US" sz="2400" dirty="0">
                <a:solidFill>
                  <a:prstClr val="black"/>
                </a:solidFill>
                <a:latin typeface="Meiryo UI" panose="020B0604030504040204" pitchFamily="50" charset="-128"/>
                <a:ea typeface="Meiryo UI" panose="020B0604030504040204" pitchFamily="50" charset="-128"/>
              </a:rPr>
              <a:t>）」に提供している場合は、</a:t>
            </a:r>
            <a:r>
              <a:rPr lang="en-US" altLang="ja-JP" sz="2400" dirty="0">
                <a:solidFill>
                  <a:prstClr val="black"/>
                </a:solidFill>
                <a:latin typeface="Meiryo UI" panose="020B0604030504040204" pitchFamily="50" charset="-128"/>
                <a:ea typeface="Meiryo UI" panose="020B0604030504040204" pitchFamily="50" charset="-128"/>
              </a:rPr>
              <a:t> IRDB</a:t>
            </a:r>
            <a:r>
              <a:rPr lang="ja-JP" altLang="en-US" sz="2400" dirty="0">
                <a:solidFill>
                  <a:prstClr val="black"/>
                </a:solidFill>
                <a:latin typeface="Meiryo UI" panose="020B0604030504040204" pitchFamily="50" charset="-128"/>
                <a:ea typeface="Meiryo UI" panose="020B0604030504040204" pitchFamily="50" charset="-128"/>
              </a:rPr>
              <a:t>のメタデータを利用して当館が自動収集。</a:t>
            </a:r>
            <a:endParaRPr lang="en-US" altLang="ja-JP" sz="2400" dirty="0">
              <a:solidFill>
                <a:prstClr val="black"/>
              </a:solidFill>
              <a:latin typeface="Meiryo UI" panose="020B0604030504040204" pitchFamily="50" charset="-128"/>
              <a:ea typeface="Meiryo UI" panose="020B0604030504040204" pitchFamily="50" charset="-128"/>
            </a:endParaRPr>
          </a:p>
          <a:p>
            <a:pPr marL="815975" lvl="1" indent="-457200" fontAlgn="base">
              <a:spcBef>
                <a:spcPct val="0"/>
              </a:spcBef>
              <a:spcAft>
                <a:spcPct val="0"/>
              </a:spcAft>
              <a:buFontTx/>
              <a:buAutoNum type="circleNumDbPlain"/>
            </a:pPr>
            <a:endParaRPr lang="en-US" altLang="ja-JP" sz="800" dirty="0">
              <a:solidFill>
                <a:prstClr val="black"/>
              </a:solidFill>
              <a:latin typeface="Meiryo UI" panose="020B0604030504040204" pitchFamily="50" charset="-128"/>
              <a:ea typeface="Meiryo UI" panose="020B0604030504040204" pitchFamily="50" charset="-128"/>
            </a:endParaRPr>
          </a:p>
          <a:p>
            <a:pPr marL="815975" lvl="1" indent="-457200" fontAlgn="base">
              <a:spcBef>
                <a:spcPct val="0"/>
              </a:spcBef>
              <a:spcAft>
                <a:spcPct val="0"/>
              </a:spcAft>
              <a:buFontTx/>
              <a:buAutoNum type="circleNumDbPlain"/>
            </a:pPr>
            <a:r>
              <a:rPr lang="ja-JP" altLang="en-US" sz="2400" dirty="0">
                <a:solidFill>
                  <a:prstClr val="black"/>
                </a:solidFill>
                <a:latin typeface="Meiryo UI" panose="020B0604030504040204" pitchFamily="50" charset="-128"/>
                <a:ea typeface="Meiryo UI" panose="020B0604030504040204" pitchFamily="50" charset="-128"/>
              </a:rPr>
              <a:t>①以外の機関リポジトリやホームページ等で公表する場合は、送信用システムにより送付。</a:t>
            </a:r>
            <a:endParaRPr lang="en-US" altLang="ja-JP" sz="2400" dirty="0">
              <a:solidFill>
                <a:prstClr val="black"/>
              </a:solidFill>
              <a:latin typeface="Meiryo UI" panose="020B0604030504040204" pitchFamily="50" charset="-128"/>
              <a:ea typeface="Meiryo UI" panose="020B0604030504040204" pitchFamily="50" charset="-128"/>
            </a:endParaRPr>
          </a:p>
          <a:p>
            <a:pPr lvl="1" fontAlgn="base">
              <a:spcBef>
                <a:spcPct val="0"/>
              </a:spcBef>
              <a:spcAft>
                <a:spcPct val="0"/>
              </a:spcAft>
            </a:pPr>
            <a:endParaRPr lang="en-US" altLang="ja-JP" sz="1600" dirty="0">
              <a:solidFill>
                <a:prstClr val="black"/>
              </a:solidFill>
              <a:latin typeface="Meiryo UI" panose="020B0604030504040204" pitchFamily="50" charset="-128"/>
              <a:ea typeface="Meiryo UI" panose="020B0604030504040204" pitchFamily="50" charset="-128"/>
            </a:endParaRPr>
          </a:p>
          <a:p>
            <a:pPr marL="363538" indent="-363538" fontAlgn="base">
              <a:spcBef>
                <a:spcPct val="0"/>
              </a:spcBef>
              <a:spcAft>
                <a:spcPct val="0"/>
              </a:spcAft>
              <a:buFont typeface="Wingdings" pitchFamily="2" charset="2"/>
              <a:buChar char="u"/>
            </a:pPr>
            <a:r>
              <a:rPr lang="ja-JP" altLang="en-US" sz="2400" dirty="0">
                <a:solidFill>
                  <a:prstClr val="black"/>
                </a:solidFill>
                <a:latin typeface="Meiryo UI" panose="020B0604030504040204" pitchFamily="50" charset="-128"/>
                <a:ea typeface="Meiryo UI" panose="020B0604030504040204" pitchFamily="50" charset="-128"/>
              </a:rPr>
              <a:t>収集した博士論文は当館施設内で閲覧に供する。また、許諾を得られたものはインターネット公開。</a:t>
            </a:r>
            <a:endParaRPr lang="en-US" altLang="ja-JP" sz="2400" dirty="0">
              <a:solidFill>
                <a:prstClr val="black"/>
              </a:solidFill>
              <a:latin typeface="Meiryo UI" panose="020B0604030504040204" pitchFamily="50" charset="-128"/>
              <a:ea typeface="Meiryo UI" panose="020B0604030504040204" pitchFamily="50" charset="-128"/>
            </a:endParaRPr>
          </a:p>
        </p:txBody>
      </p:sp>
      <p:sp>
        <p:nvSpPr>
          <p:cNvPr id="5" name="スライド番号プレースホルダ 4"/>
          <p:cNvSpPr>
            <a:spLocks noGrp="1"/>
          </p:cNvSpPr>
          <p:nvPr>
            <p:ph type="sldNum" sz="quarter" idx="4294967295"/>
          </p:nvPr>
        </p:nvSpPr>
        <p:spPr>
          <a:xfrm>
            <a:off x="9959280" y="6309320"/>
            <a:ext cx="457200" cy="457200"/>
          </a:xfrm>
          <a:prstGeom prst="ellipse">
            <a:avLst/>
          </a:prstGeom>
        </p:spPr>
        <p:txBody>
          <a:bodyPr/>
          <a:lstStyle/>
          <a:p>
            <a:pPr>
              <a:defRPr/>
            </a:pPr>
            <a:fld id="{5CBE7DF6-DC1C-4410-949E-874779C27DC5}" type="slidenum">
              <a:rPr lang="ja-JP" altLang="en-US" smtClean="0"/>
              <a:pPr>
                <a:defRPr/>
              </a:pPr>
              <a:t>24</a:t>
            </a:fld>
            <a:endParaRPr lang="ja-JP" altLang="en-US" dirty="0"/>
          </a:p>
        </p:txBody>
      </p:sp>
    </p:spTree>
    <p:extLst>
      <p:ext uri="{BB962C8B-B14F-4D97-AF65-F5344CB8AC3E}">
        <p14:creationId xmlns:p14="http://schemas.microsoft.com/office/powerpoint/2010/main" val="175647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pPr lvl="0"/>
            <a:r>
              <a:rPr lang="ja-JP" altLang="en-US" dirty="0">
                <a:latin typeface="HG丸ｺﾞｼｯｸM-PRO" pitchFamily="50" charset="-128"/>
                <a:ea typeface="HG丸ｺﾞｼｯｸM-PRO" pitchFamily="50" charset="-128"/>
              </a:rPr>
              <a:t>オンライン資料の制度</a:t>
            </a:r>
            <a:r>
              <a:rPr lang="ja-JP" altLang="en-US" dirty="0" smtClean="0">
                <a:latin typeface="HG丸ｺﾞｼｯｸM-PRO" pitchFamily="50" charset="-128"/>
                <a:ea typeface="HG丸ｺﾞｼｯｸM-PRO" pitchFamily="50" charset="-128"/>
              </a:rPr>
              <a:t>収集</a:t>
            </a:r>
            <a:endParaRPr kumimoji="1" lang="ja-JP" altLang="en-US" dirty="0"/>
          </a:p>
        </p:txBody>
      </p:sp>
      <p:sp>
        <p:nvSpPr>
          <p:cNvPr id="22" name="フッター プレースホルダ 21"/>
          <p:cNvSpPr>
            <a:spLocks noGrp="1"/>
          </p:cNvSpPr>
          <p:nvPr>
            <p:ph type="ftr" sz="quarter" idx="11"/>
          </p:nvPr>
        </p:nvSpPr>
        <p:spPr/>
        <p:txBody>
          <a:bodyPr/>
          <a:lstStyle/>
          <a:p>
            <a:endParaRPr kumimoji="0" lang="en-US" dirty="0"/>
          </a:p>
        </p:txBody>
      </p:sp>
      <p:sp>
        <p:nvSpPr>
          <p:cNvPr id="2" name="スライド番号プレースホルダ 1"/>
          <p:cNvSpPr>
            <a:spLocks noGrp="1"/>
          </p:cNvSpPr>
          <p:nvPr>
            <p:ph type="sldNum" sz="quarter" idx="12"/>
          </p:nvPr>
        </p:nvSpPr>
        <p:spPr/>
        <p:txBody>
          <a:bodyPr/>
          <a:lstStyle/>
          <a:p>
            <a:pPr>
              <a:defRPr/>
            </a:pPr>
            <a:fld id="{6EE5DECF-4346-4B63-9392-51F4B8965CA9}" type="slidenum">
              <a:rPr lang="ja-JP" altLang="en-US" smtClean="0"/>
              <a:pPr>
                <a:defRPr/>
              </a:pPr>
              <a:t>25</a:t>
            </a:fld>
            <a:endParaRPr lang="ja-JP" altLang="en-US"/>
          </a:p>
        </p:txBody>
      </p:sp>
      <p:sp>
        <p:nvSpPr>
          <p:cNvPr id="21" name="スライド番号プレースホルダ 3"/>
          <p:cNvSpPr txBox="1">
            <a:spLocks/>
          </p:cNvSpPr>
          <p:nvPr/>
        </p:nvSpPr>
        <p:spPr>
          <a:xfrm>
            <a:off x="10171113" y="6408739"/>
            <a:ext cx="366712" cy="365125"/>
          </a:xfrm>
          <a:prstGeom prst="rect">
            <a:avLst/>
          </a:prstGeom>
        </p:spPr>
        <p:txBody>
          <a:bodyPr vert="horz" anchor="b"/>
          <a:lstStyle/>
          <a:p>
            <a:pPr algn="r">
              <a:defRPr/>
            </a:pPr>
            <a:fld id="{B1F3AB32-79D5-4262-B267-5CBC917FCCDA}" type="slidenum">
              <a:rPr lang="ja-JP" altLang="en-US" sz="1000"/>
              <a:pPr algn="r">
                <a:defRPr/>
              </a:pPr>
              <a:t>25</a:t>
            </a:fld>
            <a:endParaRPr lang="ja-JP" altLang="en-US" sz="1000"/>
          </a:p>
        </p:txBody>
      </p:sp>
      <p:graphicFrame>
        <p:nvGraphicFramePr>
          <p:cNvPr id="40" name="コンテンツ プレースホルダ 5"/>
          <p:cNvGraphicFramePr>
            <a:graphicFrameLocks noChangeAspect="1"/>
          </p:cNvGraphicFramePr>
          <p:nvPr>
            <p:extLst/>
          </p:nvPr>
        </p:nvGraphicFramePr>
        <p:xfrm>
          <a:off x="1984994" y="800330"/>
          <a:ext cx="8493150" cy="5117297"/>
        </p:xfrm>
        <a:graphic>
          <a:graphicData uri="http://schemas.openxmlformats.org/drawingml/2006/table">
            <a:tbl>
              <a:tblPr firstRow="1" bandRow="1"/>
              <a:tblGrid>
                <a:gridCol w="753816"/>
                <a:gridCol w="891769"/>
                <a:gridCol w="520198"/>
                <a:gridCol w="2006479"/>
                <a:gridCol w="1932165"/>
                <a:gridCol w="1560594"/>
                <a:gridCol w="828129"/>
              </a:tblGrid>
              <a:tr h="519510">
                <a:tc>
                  <a:txBody>
                    <a:bodyPr/>
                    <a:lstStyle>
                      <a:lvl1pPr marL="0" algn="l" rtl="0" eaLnBrk="1" latinLnBrk="0" hangingPunct="1">
                        <a:defRPr kumimoji="1" b="1" kern="1200">
                          <a:solidFill>
                            <a:schemeClr val="lt1"/>
                          </a:solidFill>
                          <a:latin typeface="Calibri"/>
                        </a:defRPr>
                      </a:lvl1pPr>
                      <a:lvl2pPr marL="457200" algn="l" rtl="0" eaLnBrk="1" latinLnBrk="0" hangingPunct="1">
                        <a:defRPr kumimoji="1" b="1" kern="1200">
                          <a:solidFill>
                            <a:schemeClr val="lt1"/>
                          </a:solidFill>
                          <a:latin typeface="Calibri"/>
                        </a:defRPr>
                      </a:lvl2pPr>
                      <a:lvl3pPr marL="914400" algn="l" rtl="0" eaLnBrk="1" latinLnBrk="0" hangingPunct="1">
                        <a:defRPr kumimoji="1" b="1" kern="1200">
                          <a:solidFill>
                            <a:schemeClr val="lt1"/>
                          </a:solidFill>
                          <a:latin typeface="Calibri"/>
                        </a:defRPr>
                      </a:lvl3pPr>
                      <a:lvl4pPr marL="1371600" algn="l" rtl="0" eaLnBrk="1" latinLnBrk="0" hangingPunct="1">
                        <a:defRPr kumimoji="1" b="1" kern="1200">
                          <a:solidFill>
                            <a:schemeClr val="lt1"/>
                          </a:solidFill>
                          <a:latin typeface="Calibri"/>
                        </a:defRPr>
                      </a:lvl4pPr>
                      <a:lvl5pPr marL="1828800" algn="l" rtl="0" eaLnBrk="1" latinLnBrk="0" hangingPunct="1">
                        <a:defRPr kumimoji="1" b="1" kern="1200">
                          <a:solidFill>
                            <a:schemeClr val="lt1"/>
                          </a:solidFill>
                          <a:latin typeface="Calibri"/>
                        </a:defRPr>
                      </a:lvl5pPr>
                      <a:lvl6pPr marL="2286000" algn="l" rtl="0" eaLnBrk="1" latinLnBrk="0" hangingPunct="1">
                        <a:defRPr kumimoji="1" b="1" kern="1200">
                          <a:solidFill>
                            <a:schemeClr val="lt1"/>
                          </a:solidFill>
                          <a:latin typeface="Calibri"/>
                        </a:defRPr>
                      </a:lvl6pPr>
                      <a:lvl7pPr marL="2743200" algn="l" rtl="0" eaLnBrk="1" latinLnBrk="0" hangingPunct="1">
                        <a:defRPr kumimoji="1" b="1" kern="1200">
                          <a:solidFill>
                            <a:schemeClr val="lt1"/>
                          </a:solidFill>
                          <a:latin typeface="Calibri"/>
                        </a:defRPr>
                      </a:lvl7pPr>
                      <a:lvl8pPr marL="3200400" algn="l" rtl="0" eaLnBrk="1" latinLnBrk="0" hangingPunct="1">
                        <a:defRPr kumimoji="1" b="1" kern="1200">
                          <a:solidFill>
                            <a:schemeClr val="lt1"/>
                          </a:solidFill>
                          <a:latin typeface="Calibri"/>
                        </a:defRPr>
                      </a:lvl8pPr>
                      <a:lvl9pPr marL="3657600" algn="l" rtl="0" eaLnBrk="1" latinLnBrk="0" hangingPunct="1">
                        <a:defRPr kumimoji="1" b="1" kern="1200">
                          <a:solidFill>
                            <a:schemeClr val="lt1"/>
                          </a:solidFill>
                          <a:latin typeface="Calibri"/>
                        </a:defRPr>
                      </a:lvl9pPr>
                      <a:extLst/>
                    </a:lstStyle>
                    <a:p>
                      <a:endParaRPr kumimoji="1" lang="ja-JP"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2">
                  <a:txBody>
                    <a:bodyPr/>
                    <a:lstStyle>
                      <a:lvl1pPr marL="0" algn="l" rtl="0" eaLnBrk="1" latinLnBrk="0" hangingPunct="1">
                        <a:defRPr kumimoji="1" b="1" kern="1200">
                          <a:solidFill>
                            <a:schemeClr val="lt1"/>
                          </a:solidFill>
                          <a:latin typeface="Calibri"/>
                        </a:defRPr>
                      </a:lvl1pPr>
                      <a:lvl2pPr marL="457200" algn="l" rtl="0" eaLnBrk="1" latinLnBrk="0" hangingPunct="1">
                        <a:defRPr kumimoji="1" b="1" kern="1200">
                          <a:solidFill>
                            <a:schemeClr val="lt1"/>
                          </a:solidFill>
                          <a:latin typeface="Calibri"/>
                        </a:defRPr>
                      </a:lvl2pPr>
                      <a:lvl3pPr marL="914400" algn="l" rtl="0" eaLnBrk="1" latinLnBrk="0" hangingPunct="1">
                        <a:defRPr kumimoji="1" b="1" kern="1200">
                          <a:solidFill>
                            <a:schemeClr val="lt1"/>
                          </a:solidFill>
                          <a:latin typeface="Calibri"/>
                        </a:defRPr>
                      </a:lvl3pPr>
                      <a:lvl4pPr marL="1371600" algn="l" rtl="0" eaLnBrk="1" latinLnBrk="0" hangingPunct="1">
                        <a:defRPr kumimoji="1" b="1" kern="1200">
                          <a:solidFill>
                            <a:schemeClr val="lt1"/>
                          </a:solidFill>
                          <a:latin typeface="Calibri"/>
                        </a:defRPr>
                      </a:lvl4pPr>
                      <a:lvl5pPr marL="1828800" algn="l" rtl="0" eaLnBrk="1" latinLnBrk="0" hangingPunct="1">
                        <a:defRPr kumimoji="1" b="1" kern="1200">
                          <a:solidFill>
                            <a:schemeClr val="lt1"/>
                          </a:solidFill>
                          <a:latin typeface="Calibri"/>
                        </a:defRPr>
                      </a:lvl5pPr>
                      <a:lvl6pPr marL="2286000" algn="l" rtl="0" eaLnBrk="1" latinLnBrk="0" hangingPunct="1">
                        <a:defRPr kumimoji="1" b="1" kern="1200">
                          <a:solidFill>
                            <a:schemeClr val="lt1"/>
                          </a:solidFill>
                          <a:latin typeface="Calibri"/>
                        </a:defRPr>
                      </a:lvl6pPr>
                      <a:lvl7pPr marL="2743200" algn="l" rtl="0" eaLnBrk="1" latinLnBrk="0" hangingPunct="1">
                        <a:defRPr kumimoji="1" b="1" kern="1200">
                          <a:solidFill>
                            <a:schemeClr val="lt1"/>
                          </a:solidFill>
                          <a:latin typeface="Calibri"/>
                        </a:defRPr>
                      </a:lvl7pPr>
                      <a:lvl8pPr marL="3200400" algn="l" rtl="0" eaLnBrk="1" latinLnBrk="0" hangingPunct="1">
                        <a:defRPr kumimoji="1" b="1" kern="1200">
                          <a:solidFill>
                            <a:schemeClr val="lt1"/>
                          </a:solidFill>
                          <a:latin typeface="Calibri"/>
                        </a:defRPr>
                      </a:lvl8pPr>
                      <a:lvl9pPr marL="3657600" algn="l" rtl="0" eaLnBrk="1" latinLnBrk="0" hangingPunct="1">
                        <a:defRPr kumimoji="1" b="1" kern="1200">
                          <a:solidFill>
                            <a:schemeClr val="lt1"/>
                          </a:solidFill>
                          <a:latin typeface="Calibri"/>
                        </a:defRPr>
                      </a:lvl9pPr>
                      <a:extLst/>
                    </a:lstStyle>
                    <a:p>
                      <a:endParaRPr kumimoji="1" lang="ja-JP" altLang="en-US"/>
                    </a:p>
                  </a:txBody>
                  <a:tcPr>
                    <a:lnL w="12700" cmpd="sng">
                      <a:noFill/>
                    </a:lnL>
                    <a:lnR w="12700" cmpd="sng">
                      <a:noFill/>
                    </a:lnR>
                    <a:lnT w="12700" cmpd="sng">
                      <a:noFill/>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a:tc>
                <a:tc gridSpan="3">
                  <a:txBody>
                    <a:bodyPr/>
                    <a:lstStyle>
                      <a:lvl1pPr marL="0" algn="l" rtl="0" eaLnBrk="1" latinLnBrk="0" hangingPunct="1">
                        <a:defRPr kumimoji="1" b="1" kern="1200">
                          <a:solidFill>
                            <a:schemeClr val="lt1"/>
                          </a:solidFill>
                          <a:latin typeface="Calibri"/>
                        </a:defRPr>
                      </a:lvl1pPr>
                      <a:lvl2pPr marL="457200" algn="l" rtl="0" eaLnBrk="1" latinLnBrk="0" hangingPunct="1">
                        <a:defRPr kumimoji="1" b="1" kern="1200">
                          <a:solidFill>
                            <a:schemeClr val="lt1"/>
                          </a:solidFill>
                          <a:latin typeface="Calibri"/>
                        </a:defRPr>
                      </a:lvl2pPr>
                      <a:lvl3pPr marL="914400" algn="l" rtl="0" eaLnBrk="1" latinLnBrk="0" hangingPunct="1">
                        <a:defRPr kumimoji="1" b="1" kern="1200">
                          <a:solidFill>
                            <a:schemeClr val="lt1"/>
                          </a:solidFill>
                          <a:latin typeface="Calibri"/>
                        </a:defRPr>
                      </a:lvl3pPr>
                      <a:lvl4pPr marL="1371600" algn="l" rtl="0" eaLnBrk="1" latinLnBrk="0" hangingPunct="1">
                        <a:defRPr kumimoji="1" b="1" kern="1200">
                          <a:solidFill>
                            <a:schemeClr val="lt1"/>
                          </a:solidFill>
                          <a:latin typeface="Calibri"/>
                        </a:defRPr>
                      </a:lvl4pPr>
                      <a:lvl5pPr marL="1828800" algn="l" rtl="0" eaLnBrk="1" latinLnBrk="0" hangingPunct="1">
                        <a:defRPr kumimoji="1" b="1" kern="1200">
                          <a:solidFill>
                            <a:schemeClr val="lt1"/>
                          </a:solidFill>
                          <a:latin typeface="Calibri"/>
                        </a:defRPr>
                      </a:lvl5pPr>
                      <a:lvl6pPr marL="2286000" algn="l" rtl="0" eaLnBrk="1" latinLnBrk="0" hangingPunct="1">
                        <a:defRPr kumimoji="1" b="1" kern="1200">
                          <a:solidFill>
                            <a:schemeClr val="lt1"/>
                          </a:solidFill>
                          <a:latin typeface="Calibri"/>
                        </a:defRPr>
                      </a:lvl6pPr>
                      <a:lvl7pPr marL="2743200" algn="l" rtl="0" eaLnBrk="1" latinLnBrk="0" hangingPunct="1">
                        <a:defRPr kumimoji="1" b="1" kern="1200">
                          <a:solidFill>
                            <a:schemeClr val="lt1"/>
                          </a:solidFill>
                          <a:latin typeface="Calibri"/>
                        </a:defRPr>
                      </a:lvl7pPr>
                      <a:lvl8pPr marL="3200400" algn="l" rtl="0" eaLnBrk="1" latinLnBrk="0" hangingPunct="1">
                        <a:defRPr kumimoji="1" b="1" kern="1200">
                          <a:solidFill>
                            <a:schemeClr val="lt1"/>
                          </a:solidFill>
                          <a:latin typeface="Calibri"/>
                        </a:defRPr>
                      </a:lvl8pPr>
                      <a:lvl9pPr marL="3657600" algn="l" rtl="0" eaLnBrk="1" latinLnBrk="0" hangingPunct="1">
                        <a:defRPr kumimoji="1" b="1" kern="1200">
                          <a:solidFill>
                            <a:schemeClr val="lt1"/>
                          </a:solidFill>
                          <a:latin typeface="Calibri"/>
                        </a:defRPr>
                      </a:lvl9pPr>
                      <a:extLst/>
                    </a:lstStyle>
                    <a:p>
                      <a:endParaRPr kumimoji="1" lang="ja-JP" altLang="en-US" dirty="0"/>
                    </a:p>
                  </a:txBody>
                  <a:tcPr>
                    <a:lnL w="12700" cmpd="sng">
                      <a:noFill/>
                    </a:lnL>
                    <a:lnR w="12700" cmpd="sng">
                      <a:noFill/>
                    </a:lnR>
                    <a:lnT w="12700" cmpd="sng">
                      <a:noFill/>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a:tc>
                <a:tc hMerge="1">
                  <a:txBody>
                    <a:bodyPr/>
                    <a:lstStyle/>
                    <a:p>
                      <a:endParaRPr kumimoji="1" lang="ja-JP" altLang="en-US" dirty="0"/>
                    </a:p>
                  </a:txBody>
                  <a:tcPr/>
                </a:tc>
                <a:tc>
                  <a:txBody>
                    <a:bodyPr/>
                    <a:lstStyle>
                      <a:lvl1pPr marL="0" algn="l" rtl="0" eaLnBrk="1" latinLnBrk="0" hangingPunct="1">
                        <a:defRPr kumimoji="1" b="1" kern="1200">
                          <a:solidFill>
                            <a:schemeClr val="lt1"/>
                          </a:solidFill>
                          <a:latin typeface="Calibri"/>
                        </a:defRPr>
                      </a:lvl1pPr>
                      <a:lvl2pPr marL="457200" algn="l" rtl="0" eaLnBrk="1" latinLnBrk="0" hangingPunct="1">
                        <a:defRPr kumimoji="1" b="1" kern="1200">
                          <a:solidFill>
                            <a:schemeClr val="lt1"/>
                          </a:solidFill>
                          <a:latin typeface="Calibri"/>
                        </a:defRPr>
                      </a:lvl2pPr>
                      <a:lvl3pPr marL="914400" algn="l" rtl="0" eaLnBrk="1" latinLnBrk="0" hangingPunct="1">
                        <a:defRPr kumimoji="1" b="1" kern="1200">
                          <a:solidFill>
                            <a:schemeClr val="lt1"/>
                          </a:solidFill>
                          <a:latin typeface="Calibri"/>
                        </a:defRPr>
                      </a:lvl3pPr>
                      <a:lvl4pPr marL="1371600" algn="l" rtl="0" eaLnBrk="1" latinLnBrk="0" hangingPunct="1">
                        <a:defRPr kumimoji="1" b="1" kern="1200">
                          <a:solidFill>
                            <a:schemeClr val="lt1"/>
                          </a:solidFill>
                          <a:latin typeface="Calibri"/>
                        </a:defRPr>
                      </a:lvl4pPr>
                      <a:lvl5pPr marL="1828800" algn="l" rtl="0" eaLnBrk="1" latinLnBrk="0" hangingPunct="1">
                        <a:defRPr kumimoji="1" b="1" kern="1200">
                          <a:solidFill>
                            <a:schemeClr val="lt1"/>
                          </a:solidFill>
                          <a:latin typeface="Calibri"/>
                        </a:defRPr>
                      </a:lvl5pPr>
                      <a:lvl6pPr marL="2286000" algn="l" rtl="0" eaLnBrk="1" latinLnBrk="0" hangingPunct="1">
                        <a:defRPr kumimoji="1" b="1" kern="1200">
                          <a:solidFill>
                            <a:schemeClr val="lt1"/>
                          </a:solidFill>
                          <a:latin typeface="Calibri"/>
                        </a:defRPr>
                      </a:lvl6pPr>
                      <a:lvl7pPr marL="2743200" algn="l" rtl="0" eaLnBrk="1" latinLnBrk="0" hangingPunct="1">
                        <a:defRPr kumimoji="1" b="1" kern="1200">
                          <a:solidFill>
                            <a:schemeClr val="lt1"/>
                          </a:solidFill>
                          <a:latin typeface="Calibri"/>
                        </a:defRPr>
                      </a:lvl7pPr>
                      <a:lvl8pPr marL="3200400" algn="l" rtl="0" eaLnBrk="1" latinLnBrk="0" hangingPunct="1">
                        <a:defRPr kumimoji="1" b="1" kern="1200">
                          <a:solidFill>
                            <a:schemeClr val="lt1"/>
                          </a:solidFill>
                          <a:latin typeface="Calibri"/>
                        </a:defRPr>
                      </a:lvl8pPr>
                      <a:lvl9pPr marL="3657600" algn="l" rtl="0" eaLnBrk="1" latinLnBrk="0" hangingPunct="1">
                        <a:defRPr kumimoji="1" b="1" kern="1200">
                          <a:solidFill>
                            <a:schemeClr val="lt1"/>
                          </a:solidFill>
                          <a:latin typeface="Calibri"/>
                        </a:defRPr>
                      </a:lvl9pPr>
                      <a:extLst/>
                    </a:lstStyle>
                    <a:p>
                      <a:endParaRPr kumimoji="1" lang="ja-JP" alt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527459">
                <a:tc rowSpan="3">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pPr algn="ctr"/>
                      <a:r>
                        <a:rPr kumimoji="1" lang="ja-JP" altLang="en-US" dirty="0" smtClean="0"/>
                        <a:t>国等</a:t>
                      </a:r>
                      <a:endParaRPr kumimoji="1" lang="ja-JP" altLang="en-US" dirty="0"/>
                    </a:p>
                  </a:txBody>
                  <a:tcPr vert="eaVert">
                    <a:lnL w="12700" cmpd="sng">
                      <a:noFill/>
                    </a:lnL>
                    <a:lnR w="19050" cap="flat" cmpd="sng" algn="ctr">
                      <a:solidFill>
                        <a:sysClr val="windowText" lastClr="000000"/>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rowSpan="6">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pPr algn="ctr"/>
                      <a:r>
                        <a:rPr kumimoji="1" lang="ja-JP" altLang="en-US" b="1" dirty="0" smtClean="0"/>
                        <a:t>図書・逐次刊行物等</a:t>
                      </a:r>
                      <a:endParaRPr kumimoji="1" lang="en-US" altLang="ja-JP" b="1" dirty="0" smtClean="0"/>
                    </a:p>
                    <a:p>
                      <a:pPr algn="ctr"/>
                      <a:r>
                        <a:rPr kumimoji="1" lang="ja-JP" altLang="en-US" b="1" dirty="0" smtClean="0"/>
                        <a:t>の伝統的な出版物</a:t>
                      </a:r>
                      <a:endParaRPr kumimoji="1" lang="ja-JP" altLang="en-US" b="1" dirty="0"/>
                    </a:p>
                  </a:txBody>
                  <a:tcPr vert="eaVert"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ysDot"/>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79646">
                        <a:lumMod val="20000"/>
                        <a:lumOff val="80000"/>
                      </a:srgbClr>
                    </a:solidFill>
                  </a:tcPr>
                </a:tc>
                <a:tc rowSpan="6">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pPr algn="ctr"/>
                      <a:r>
                        <a:rPr kumimoji="1" lang="ja-JP" altLang="en-US" b="1" dirty="0" smtClean="0"/>
                        <a:t>パッケージ系電子出版物</a:t>
                      </a:r>
                      <a:endParaRPr kumimoji="1" lang="ja-JP" altLang="en-US" b="1" dirty="0"/>
                    </a:p>
                  </a:txBody>
                  <a:tcPr vert="eaVert" anchor="ctr">
                    <a:lnL w="19050" cap="flat" cmpd="sng" algn="ctr">
                      <a:solidFill>
                        <a:sysClr val="windowText" lastClr="000000"/>
                      </a:solidFill>
                      <a:prstDash val="sysDot"/>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79646">
                        <a:lumMod val="20000"/>
                        <a:lumOff val="80000"/>
                      </a:srgbClr>
                    </a:solidFill>
                  </a:tcPr>
                </a:tc>
                <a:tc gridSpan="3">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pPr algn="ctr"/>
                      <a:endParaRPr kumimoji="1" lang="ja-JP" altLang="en-US" sz="2400" b="1" dirty="0"/>
                    </a:p>
                  </a:txBody>
                  <a:tcP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38100" cap="flat" cmpd="sng" algn="ctr">
                      <a:noFill/>
                      <a:prstDash val="sysDash"/>
                      <a:round/>
                      <a:headEnd type="none" w="med" len="med"/>
                      <a:tailEnd type="none" w="med" len="med"/>
                    </a:lnB>
                    <a:lnTlToBr w="12700" cmpd="sng">
                      <a:noFill/>
                      <a:prstDash val="solid"/>
                    </a:lnTlToBr>
                    <a:lnBlToTr w="12700" cmpd="sng">
                      <a:noFill/>
                      <a:prstDash val="solid"/>
                    </a:lnBlToTr>
                    <a:solidFill>
                      <a:srgbClr val="C6D9F1"/>
                    </a:solidFill>
                  </a:tcPr>
                </a:tc>
                <a:tc hMerge="1">
                  <a:txBody>
                    <a:bodyPr/>
                    <a:lstStyle/>
                    <a:p>
                      <a:endParaRPr kumimoji="1" lang="ja-JP" altLang="en-US" dirty="0"/>
                    </a:p>
                  </a:txBody>
                  <a:tcPr/>
                </a:tc>
                <a:tc hMerge="1">
                  <a:txBody>
                    <a:bodyPr/>
                    <a:lstStyle/>
                    <a:p>
                      <a:endParaRPr kumimoji="1" lang="ja-JP" altLang="en-US" dirty="0"/>
                    </a:p>
                  </a:txBody>
                  <a:tcPr/>
                </a:tc>
                <a:tc rowSpan="2">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endParaRPr kumimoji="1" lang="ja-JP" altLang="en-US" dirty="0"/>
                    </a:p>
                  </a:txBody>
                  <a:tcPr>
                    <a:lnL w="19050" cap="flat" cmpd="sng" algn="ctr">
                      <a:solidFill>
                        <a:sysClr val="windowText" lastClr="000000"/>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r>
              <a:tr h="830927">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gridSpan="2">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rgbClr val="C00000"/>
                          </a:solidFill>
                        </a:rPr>
                        <a:t>「オンライン資料」</a:t>
                      </a:r>
                      <a:endParaRPr kumimoji="1" lang="en-US" altLang="ja-JP" sz="1600" b="1" dirty="0" smtClean="0">
                        <a:solidFill>
                          <a:srgbClr val="C0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rgbClr val="C00000"/>
                          </a:solidFill>
                        </a:rPr>
                        <a:t>（図書・逐次刊行物に相当するもの）</a:t>
                      </a:r>
                    </a:p>
                  </a:txBody>
                  <a:tcPr anchor="ctr">
                    <a:lnL w="19050" cap="flat" cmpd="sng" algn="ctr">
                      <a:solidFill>
                        <a:sysClr val="windowText" lastClr="000000"/>
                      </a:solidFill>
                      <a:prstDash val="solid"/>
                      <a:round/>
                      <a:headEnd type="none" w="med" len="med"/>
                      <a:tailEnd type="none" w="med" len="med"/>
                    </a:lnL>
                    <a:lnR w="38100" cap="flat" cmpd="sng" algn="ctr">
                      <a:noFill/>
                      <a:prstDash val="sysDash"/>
                      <a:round/>
                      <a:headEnd type="none" w="med" len="med"/>
                      <a:tailEnd type="none" w="med" len="med"/>
                    </a:lnR>
                    <a:lnT w="38100" cap="flat" cmpd="sng" algn="ctr">
                      <a:noFill/>
                      <a:prstDash val="sysDash"/>
                      <a:round/>
                      <a:headEnd type="none" w="med" len="med"/>
                      <a:tailEnd type="none" w="med" len="med"/>
                    </a:lnT>
                    <a:lnB w="12700" cmpd="sng">
                      <a:noFill/>
                    </a:lnB>
                    <a:lnTlToBr w="12700" cmpd="sng">
                      <a:noFill/>
                      <a:prstDash val="solid"/>
                    </a:lnTlToBr>
                    <a:lnBlToTr w="12700" cmpd="sng">
                      <a:noFill/>
                      <a:prstDash val="solid"/>
                    </a:lnBlToTr>
                    <a:solidFill>
                      <a:srgbClr val="1F497D">
                        <a:lumMod val="20000"/>
                        <a:lumOff val="80000"/>
                      </a:srgbClr>
                    </a:solidFill>
                  </a:tcPr>
                </a:tc>
                <a:tc hMerge="1">
                  <a:txBody>
                    <a:bodyPr/>
                    <a:lstStyle/>
                    <a:p>
                      <a:endParaRPr kumimoji="1" lang="ja-JP" altLang="en-US"/>
                    </a:p>
                  </a:txBody>
                  <a:tcPr/>
                </a:tc>
                <a:tc>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nchor="ctr">
                    <a:lnL w="38100" cap="flat" cmpd="sng" algn="ctr">
                      <a:noFill/>
                      <a:prstDash val="sysDash"/>
                      <a:round/>
                      <a:headEnd type="none" w="med" len="med"/>
                      <a:tailEnd type="none" w="med" len="med"/>
                    </a:lnL>
                    <a:lnR w="19050" cap="flat" cmpd="sng" algn="ctr">
                      <a:solidFill>
                        <a:sysClr val="windowText" lastClr="000000"/>
                      </a:solidFill>
                      <a:prstDash val="solid"/>
                      <a:round/>
                      <a:headEnd type="none" w="med" len="med"/>
                      <a:tailEnd type="none" w="med" len="med"/>
                    </a:lnR>
                    <a:lnT w="12700" cap="flat" cmpd="sng" algn="ctr">
                      <a:noFill/>
                      <a:prstDash val="sysDash"/>
                      <a:round/>
                      <a:headEnd type="none" w="med" len="med"/>
                      <a:tailEnd type="none" w="med" len="med"/>
                    </a:lnT>
                    <a:lnB w="12700" cmpd="sng">
                      <a:noFill/>
                    </a:lnB>
                    <a:lnTlToBr w="12700" cmpd="sng">
                      <a:noFill/>
                      <a:prstDash val="solid"/>
                    </a:lnTlToBr>
                    <a:lnBlToTr w="12700" cmpd="sng">
                      <a:noFill/>
                      <a:prstDash val="solid"/>
                    </a:lnBlToTr>
                    <a:solidFill>
                      <a:srgbClr val="1F497D">
                        <a:lumMod val="20000"/>
                        <a:lumOff val="80000"/>
                      </a:srgbClr>
                    </a:solidFill>
                  </a:tcPr>
                </a:tc>
                <a:tc vMerge="1">
                  <a:txBody>
                    <a:bodyPr/>
                    <a:lstStyle/>
                    <a:p>
                      <a:endParaRPr kumimoji="1" lang="ja-JP" altLang="en-US"/>
                    </a:p>
                  </a:txBody>
                  <a:tcPr/>
                </a:tc>
              </a:tr>
              <a:tr h="290028">
                <a:tc vMerge="1">
                  <a:txBody>
                    <a:bodyPr/>
                    <a:lstStyle/>
                    <a:p>
                      <a:endParaRPr kumimoji="1" lang="ja-JP" altLang="en-US" dirty="0"/>
                    </a:p>
                  </a:txBody>
                  <a:tcPr vert="eaVert"/>
                </a:tc>
                <a:tc vMerge="1">
                  <a:txBody>
                    <a:bodyPr/>
                    <a:lstStyle/>
                    <a:p>
                      <a:endParaRPr kumimoji="1" lang="ja-JP" altLang="en-US" dirty="0"/>
                    </a:p>
                  </a:txBody>
                  <a:tcPr/>
                </a:tc>
                <a:tc vMerge="1">
                  <a:txBody>
                    <a:bodyPr/>
                    <a:lstStyle/>
                    <a:p>
                      <a:endParaRPr kumimoji="1" lang="ja-JP" altLang="en-US" dirty="0"/>
                    </a:p>
                  </a:txBody>
                  <a:tcPr/>
                </a:tc>
                <a:tc rowSpan="2">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pPr algn="ctr">
                        <a:spcAft>
                          <a:spcPts val="0"/>
                        </a:spcAft>
                      </a:pPr>
                      <a:r>
                        <a:rPr lang="ja-JP" altLang="en-US" sz="1800" b="1" kern="100" dirty="0" smtClean="0">
                          <a:solidFill>
                            <a:schemeClr val="bg1"/>
                          </a:solidFill>
                          <a:effectLst/>
                        </a:rPr>
                        <a:t>Ａ</a:t>
                      </a:r>
                      <a:r>
                        <a:rPr lang="en-US" altLang="ja-JP" sz="1800" b="1" kern="100" dirty="0" smtClean="0">
                          <a:solidFill>
                            <a:schemeClr val="bg1"/>
                          </a:solidFill>
                          <a:effectLst/>
                        </a:rPr>
                        <a:t> </a:t>
                      </a:r>
                      <a:r>
                        <a:rPr lang="ja-JP" altLang="en-US" sz="1800" b="1" kern="100" dirty="0" smtClean="0">
                          <a:solidFill>
                            <a:schemeClr val="bg1"/>
                          </a:solidFill>
                          <a:effectLst/>
                        </a:rPr>
                        <a:t>無償出版物</a:t>
                      </a:r>
                    </a:p>
                    <a:p>
                      <a:pPr algn="ctr">
                        <a:spcAft>
                          <a:spcPts val="0"/>
                        </a:spcAft>
                      </a:pPr>
                      <a:r>
                        <a:rPr lang="en-US" sz="1800" b="1" kern="100" dirty="0" smtClean="0">
                          <a:solidFill>
                            <a:schemeClr val="bg1"/>
                          </a:solidFill>
                          <a:effectLst/>
                        </a:rPr>
                        <a:t>(</a:t>
                      </a:r>
                      <a:r>
                        <a:rPr lang="en-US" sz="1800" b="1" kern="100" dirty="0" err="1" smtClean="0">
                          <a:solidFill>
                            <a:schemeClr val="bg1"/>
                          </a:solidFill>
                          <a:effectLst/>
                        </a:rPr>
                        <a:t>DRMなし</a:t>
                      </a:r>
                      <a:r>
                        <a:rPr lang="en-US" sz="1800" b="1" kern="100" dirty="0" smtClean="0">
                          <a:solidFill>
                            <a:schemeClr val="bg1"/>
                          </a:solidFill>
                          <a:effectLst/>
                        </a:rPr>
                        <a:t>)</a:t>
                      </a:r>
                      <a:endParaRPr lang="ja-JP" altLang="en-US" sz="1800" b="1" kern="100" dirty="0" smtClean="0">
                        <a:solidFill>
                          <a:schemeClr val="bg1"/>
                        </a:solidFill>
                        <a:effectLst/>
                        <a:latin typeface="Century"/>
                        <a:ea typeface="ＭＳ 明朝"/>
                        <a:cs typeface="Times New Roman"/>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ysDot"/>
                      <a:round/>
                      <a:headEnd type="none" w="med" len="med"/>
                      <a:tailEnd type="none" w="med" len="med"/>
                    </a:lnR>
                    <a:lnT w="12700" cmpd="sng">
                      <a:noFill/>
                    </a:lnT>
                    <a:lnB w="19050" cap="flat" cmpd="sng" algn="ctr">
                      <a:solidFill>
                        <a:sysClr val="windowText" lastClr="000000"/>
                      </a:solidFill>
                      <a:prstDash val="sysDot"/>
                      <a:round/>
                      <a:headEnd type="none" w="med" len="med"/>
                      <a:tailEnd type="none" w="med" len="med"/>
                    </a:lnB>
                    <a:lnTlToBr w="12700" cmpd="sng">
                      <a:noFill/>
                      <a:prstDash val="solid"/>
                    </a:lnTlToBr>
                    <a:lnBlToTr w="12700" cmpd="sng">
                      <a:noFill/>
                      <a:prstDash val="solid"/>
                    </a:lnBlToTr>
                    <a:solidFill>
                      <a:srgbClr val="1F497D">
                        <a:lumMod val="75000"/>
                      </a:srgbClr>
                    </a:solidFill>
                  </a:tcPr>
                </a:tc>
                <a:tc rowSpan="2">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pPr algn="ctr">
                        <a:spcAft>
                          <a:spcPts val="0"/>
                        </a:spcAft>
                      </a:pPr>
                      <a:r>
                        <a:rPr lang="ja-JP" altLang="en-US" sz="1800" b="1" kern="100" dirty="0" smtClean="0">
                          <a:effectLst/>
                        </a:rPr>
                        <a:t>Ｂ</a:t>
                      </a:r>
                      <a:r>
                        <a:rPr lang="en-US" altLang="ja-JP" sz="1800" b="1" kern="100" dirty="0" smtClean="0">
                          <a:effectLst/>
                        </a:rPr>
                        <a:t> </a:t>
                      </a:r>
                      <a:r>
                        <a:rPr lang="ja-JP" altLang="en-US" sz="1800" b="1" kern="100" dirty="0" smtClean="0">
                          <a:effectLst/>
                        </a:rPr>
                        <a:t>有償出版物</a:t>
                      </a:r>
                    </a:p>
                    <a:p>
                      <a:pPr algn="ctr">
                        <a:spcAft>
                          <a:spcPts val="0"/>
                        </a:spcAft>
                      </a:pPr>
                      <a:r>
                        <a:rPr lang="en-US" sz="1800" b="1" kern="100" dirty="0" smtClean="0">
                          <a:effectLst/>
                        </a:rPr>
                        <a:t>(</a:t>
                      </a:r>
                      <a:r>
                        <a:rPr lang="en-US" sz="1800" b="1" kern="100" dirty="0" err="1" smtClean="0">
                          <a:effectLst/>
                        </a:rPr>
                        <a:t>DRMなし</a:t>
                      </a:r>
                      <a:r>
                        <a:rPr lang="en-US" sz="1800" b="1" kern="100" dirty="0" smtClean="0">
                          <a:effectLst/>
                        </a:rPr>
                        <a:t>)</a:t>
                      </a:r>
                      <a:endParaRPr lang="ja-JP" altLang="en-US" sz="1800" b="1" kern="100" dirty="0" smtClean="0">
                        <a:effectLst/>
                        <a:latin typeface="Century"/>
                        <a:ea typeface="ＭＳ 明朝"/>
                        <a:cs typeface="Times New Roman"/>
                      </a:endParaRPr>
                    </a:p>
                  </a:txBody>
                  <a:tcPr anchor="ctr">
                    <a:lnL w="19050" cap="flat" cmpd="sng" algn="ctr">
                      <a:solidFill>
                        <a:sysClr val="windowText" lastClr="000000"/>
                      </a:solidFill>
                      <a:prstDash val="sysDot"/>
                      <a:round/>
                      <a:headEnd type="none" w="med" len="med"/>
                      <a:tailEnd type="none" w="med" len="med"/>
                    </a:lnL>
                    <a:lnR w="19050" cap="flat" cmpd="sng" algn="ctr">
                      <a:solidFill>
                        <a:sysClr val="windowText" lastClr="000000"/>
                      </a:solidFill>
                      <a:prstDash val="sysDot"/>
                      <a:round/>
                      <a:headEnd type="none" w="med" len="med"/>
                      <a:tailEnd type="none" w="med" len="med"/>
                    </a:lnR>
                    <a:lnT w="12700" cmpd="sng">
                      <a:noFill/>
                    </a:lnT>
                    <a:lnB w="19050" cap="flat" cmpd="sng" algn="ctr">
                      <a:solidFill>
                        <a:sysClr val="windowText" lastClr="000000"/>
                      </a:solidFill>
                      <a:prstDash val="sysDot"/>
                      <a:round/>
                      <a:headEnd type="none" w="med" len="med"/>
                      <a:tailEnd type="none" w="med" len="med"/>
                    </a:lnB>
                    <a:lnTlToBr w="12700" cmpd="sng">
                      <a:noFill/>
                      <a:prstDash val="solid"/>
                    </a:lnTlToBr>
                    <a:lnBlToTr w="12700" cmpd="sng">
                      <a:noFill/>
                      <a:prstDash val="solid"/>
                    </a:lnBlToTr>
                    <a:solidFill>
                      <a:srgbClr val="F79646">
                        <a:lumMod val="60000"/>
                        <a:lumOff val="40000"/>
                      </a:srgbClr>
                    </a:solidFill>
                  </a:tcPr>
                </a:tc>
                <a:tc rowSpan="4">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endParaRPr kumimoji="1" lang="en-US" altLang="ja-JP" dirty="0" smtClean="0"/>
                    </a:p>
                    <a:p>
                      <a:endParaRPr kumimoji="1" lang="en-US" altLang="ja-JP" dirty="0" smtClean="0"/>
                    </a:p>
                    <a:p>
                      <a:endParaRPr kumimoji="1" lang="en-US" altLang="ja-JP" dirty="0" smtClean="0"/>
                    </a:p>
                    <a:p>
                      <a:endParaRPr kumimoji="1" lang="en-US" altLang="ja-JP" b="1" dirty="0" smtClean="0"/>
                    </a:p>
                    <a:p>
                      <a:endParaRPr kumimoji="1" lang="en-US" altLang="ja-JP" b="1" dirty="0" smtClean="0"/>
                    </a:p>
                    <a:p>
                      <a:pPr algn="l"/>
                      <a:r>
                        <a:rPr kumimoji="1" lang="ja-JP" altLang="en-US" b="1" dirty="0" smtClean="0"/>
                        <a:t> ウェブ</a:t>
                      </a:r>
                      <a:endParaRPr kumimoji="1" lang="en-US" altLang="ja-JP" b="1" dirty="0" smtClean="0"/>
                    </a:p>
                    <a:p>
                      <a:pPr algn="ctr"/>
                      <a:r>
                        <a:rPr kumimoji="1" lang="ja-JP" altLang="en-US" b="1" dirty="0" smtClean="0"/>
                        <a:t>サイト 情報</a:t>
                      </a:r>
                      <a:endParaRPr kumimoji="1" lang="en-US" altLang="ja-JP" b="1" dirty="0" smtClean="0"/>
                    </a:p>
                  </a:txBody>
                  <a:tcPr anchor="ctr">
                    <a:lnL w="19050" cap="flat" cmpd="sng" algn="ctr">
                      <a:solidFill>
                        <a:sysClr val="windowText" lastClr="000000"/>
                      </a:solidFill>
                      <a:prstDash val="sysDot"/>
                      <a:round/>
                      <a:headEnd type="none" w="med" len="med"/>
                      <a:tailEnd type="none" w="med" len="med"/>
                    </a:lnL>
                    <a:lnR w="19050" cap="flat" cmpd="sng" algn="ctr">
                      <a:solidFill>
                        <a:sysClr val="windowText" lastClr="000000"/>
                      </a:solidFill>
                      <a:prstDash val="solid"/>
                      <a:round/>
                      <a:headEnd type="none" w="med" len="med"/>
                      <a:tailEnd type="none" w="med" len="med"/>
                    </a:lnR>
                    <a:lnT w="12700" cmpd="sng">
                      <a:noFill/>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8064A2">
                        <a:lumMod val="20000"/>
                        <a:lumOff val="80000"/>
                      </a:srgbClr>
                    </a:solidFill>
                  </a:tcPr>
                </a:tc>
                <a:tc rowSpan="3">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endParaRPr kumimoji="1" lang="ja-JP" altLang="en-US" dirty="0"/>
                    </a:p>
                  </a:txBody>
                  <a:tcPr>
                    <a:lnL w="19050" cap="flat" cmpd="sng" algn="ctr">
                      <a:solidFill>
                        <a:sysClr val="windowText" lastClr="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855034">
                <a:tc rowSpan="3">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pPr algn="ctr"/>
                      <a:r>
                        <a:rPr kumimoji="1" lang="ja-JP" altLang="en-US" dirty="0" smtClean="0"/>
                        <a:t>民間</a:t>
                      </a:r>
                      <a:endParaRPr kumimoji="1" lang="ja-JP" altLang="en-US" dirty="0"/>
                    </a:p>
                  </a:txBody>
                  <a:tcPr vert="eaVert">
                    <a:lnL w="12700" cmpd="sng">
                      <a:noFill/>
                    </a:lnL>
                    <a:lnR w="19050" cap="flat" cmpd="sng" algn="ctr">
                      <a:solidFill>
                        <a:sysClr val="windowText" lastClr="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a:p>
                  </a:txBody>
                  <a:tcPr/>
                </a:tc>
              </a:tr>
              <a:tr h="239679">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rowSpan="2">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pPr algn="ctr">
                        <a:spcAft>
                          <a:spcPts val="0"/>
                        </a:spcAft>
                      </a:pPr>
                      <a:r>
                        <a:rPr lang="ja-JP" altLang="en-US" sz="1800" b="1" kern="100" dirty="0" smtClean="0">
                          <a:solidFill>
                            <a:schemeClr val="tx1"/>
                          </a:solidFill>
                          <a:effectLst/>
                        </a:rPr>
                        <a:t>Ｄ</a:t>
                      </a:r>
                      <a:r>
                        <a:rPr lang="en-US" altLang="ja-JP" sz="1800" b="1" kern="100" dirty="0" smtClean="0">
                          <a:solidFill>
                            <a:schemeClr val="tx1"/>
                          </a:solidFill>
                          <a:effectLst/>
                        </a:rPr>
                        <a:t> </a:t>
                      </a:r>
                      <a:r>
                        <a:rPr lang="ja-JP" altLang="en-US" sz="1800" b="1" kern="100" dirty="0" smtClean="0">
                          <a:solidFill>
                            <a:schemeClr val="tx1"/>
                          </a:solidFill>
                          <a:effectLst/>
                        </a:rPr>
                        <a:t>無償出版物</a:t>
                      </a:r>
                    </a:p>
                    <a:p>
                      <a:pPr algn="ctr">
                        <a:spcAft>
                          <a:spcPts val="0"/>
                        </a:spcAft>
                      </a:pPr>
                      <a:r>
                        <a:rPr lang="en-US" sz="1800" b="1" kern="100" dirty="0" smtClean="0">
                          <a:solidFill>
                            <a:schemeClr val="tx1"/>
                          </a:solidFill>
                          <a:effectLst/>
                        </a:rPr>
                        <a:t>(</a:t>
                      </a:r>
                      <a:r>
                        <a:rPr lang="en-US" sz="1800" b="1" kern="100" dirty="0" err="1" smtClean="0">
                          <a:solidFill>
                            <a:schemeClr val="tx1"/>
                          </a:solidFill>
                          <a:effectLst/>
                        </a:rPr>
                        <a:t>DRMあり</a:t>
                      </a:r>
                      <a:r>
                        <a:rPr lang="en-US" sz="1800" b="1" kern="100" dirty="0" smtClean="0">
                          <a:solidFill>
                            <a:schemeClr val="tx1"/>
                          </a:solidFill>
                          <a:effectLst/>
                        </a:rPr>
                        <a:t>)</a:t>
                      </a:r>
                      <a:endParaRPr lang="ja-JP" altLang="en-US" sz="1800" b="1" kern="100" dirty="0" smtClean="0">
                        <a:solidFill>
                          <a:schemeClr val="tx1"/>
                        </a:solidFill>
                        <a:effectLst/>
                        <a:latin typeface="Century"/>
                        <a:ea typeface="ＭＳ 明朝"/>
                        <a:cs typeface="Times New Roman"/>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ysDot"/>
                      <a:round/>
                      <a:headEnd type="none" w="med" len="med"/>
                      <a:tailEnd type="none" w="med" len="med"/>
                    </a:lnR>
                    <a:lnT w="19050" cap="flat" cmpd="sng" algn="ctr">
                      <a:solidFill>
                        <a:sysClr val="windowText" lastClr="000000"/>
                      </a:solidFill>
                      <a:prstDash val="sysDot"/>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79646">
                        <a:lumMod val="60000"/>
                        <a:lumOff val="40000"/>
                      </a:srgbClr>
                    </a:solidFill>
                  </a:tcPr>
                </a:tc>
                <a:tc rowSpan="2">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pPr algn="ctr">
                        <a:spcAft>
                          <a:spcPts val="0"/>
                        </a:spcAft>
                      </a:pPr>
                      <a:r>
                        <a:rPr lang="ja-JP" altLang="en-US" sz="1800" b="1" kern="100" dirty="0" smtClean="0">
                          <a:effectLst/>
                        </a:rPr>
                        <a:t>Ｃ</a:t>
                      </a:r>
                      <a:r>
                        <a:rPr lang="en-US" altLang="ja-JP" sz="1800" b="1" kern="100" dirty="0" smtClean="0">
                          <a:effectLst/>
                        </a:rPr>
                        <a:t> </a:t>
                      </a:r>
                      <a:r>
                        <a:rPr lang="ja-JP" altLang="en-US" sz="1800" b="1" kern="100" dirty="0" smtClean="0">
                          <a:effectLst/>
                        </a:rPr>
                        <a:t>有償出版物</a:t>
                      </a:r>
                    </a:p>
                    <a:p>
                      <a:pPr algn="ctr">
                        <a:spcAft>
                          <a:spcPts val="0"/>
                        </a:spcAft>
                      </a:pPr>
                      <a:r>
                        <a:rPr lang="en-US" sz="1800" b="1" kern="100" dirty="0" smtClean="0">
                          <a:effectLst/>
                        </a:rPr>
                        <a:t>(</a:t>
                      </a:r>
                      <a:r>
                        <a:rPr lang="en-US" sz="1800" b="1" kern="100" dirty="0" err="1" smtClean="0">
                          <a:effectLst/>
                        </a:rPr>
                        <a:t>DRMあり</a:t>
                      </a:r>
                      <a:r>
                        <a:rPr lang="en-US" sz="1800" b="1" kern="100" dirty="0" smtClean="0">
                          <a:effectLst/>
                        </a:rPr>
                        <a:t>)</a:t>
                      </a:r>
                      <a:endParaRPr lang="ja-JP" altLang="en-US" sz="1800" b="1" kern="100" dirty="0" smtClean="0">
                        <a:effectLst/>
                        <a:latin typeface="Century"/>
                        <a:ea typeface="ＭＳ 明朝"/>
                        <a:cs typeface="Times New Roman"/>
                      </a:endParaRPr>
                    </a:p>
                  </a:txBody>
                  <a:tcPr anchor="ctr">
                    <a:lnL w="19050" cap="flat" cmpd="sng" algn="ctr">
                      <a:solidFill>
                        <a:sysClr val="windowText" lastClr="000000"/>
                      </a:solidFill>
                      <a:prstDash val="sysDot"/>
                      <a:round/>
                      <a:headEnd type="none" w="med" len="med"/>
                      <a:tailEnd type="none" w="med" len="med"/>
                    </a:lnL>
                    <a:lnR w="19050" cap="flat" cmpd="sng" algn="ctr">
                      <a:solidFill>
                        <a:sysClr val="windowText" lastClr="000000"/>
                      </a:solidFill>
                      <a:prstDash val="sysDot"/>
                      <a:round/>
                      <a:headEnd type="none" w="med" len="med"/>
                      <a:tailEnd type="none" w="med" len="med"/>
                    </a:lnR>
                    <a:lnT w="19050" cap="flat" cmpd="sng" algn="ctr">
                      <a:solidFill>
                        <a:sysClr val="windowText" lastClr="000000"/>
                      </a:solidFill>
                      <a:prstDash val="sysDot"/>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79646">
                        <a:lumMod val="60000"/>
                        <a:lumOff val="40000"/>
                      </a:srgbClr>
                    </a:solidFill>
                  </a:tcPr>
                </a:tc>
                <a:tc vMerge="1">
                  <a:txBody>
                    <a:bodyPr/>
                    <a:lstStyle/>
                    <a:p>
                      <a:endParaRPr kumimoji="1" lang="ja-JP" altLang="en-US"/>
                    </a:p>
                  </a:txBody>
                  <a:tcPr/>
                </a:tc>
                <a:tc vMerge="1">
                  <a:txBody>
                    <a:bodyPr/>
                    <a:lstStyle/>
                    <a:p>
                      <a:endParaRPr kumimoji="1" lang="ja-JP" altLang="en-US"/>
                    </a:p>
                  </a:txBody>
                  <a:tcPr/>
                </a:tc>
              </a:tr>
              <a:tr h="936079">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pPr algn="ctr">
                        <a:spcAft>
                          <a:spcPts val="0"/>
                        </a:spcAft>
                      </a:pPr>
                      <a:endParaRPr lang="ja-JP" altLang="en-US" sz="1800" kern="100" dirty="0" smtClean="0">
                        <a:solidFill>
                          <a:schemeClr val="tx1"/>
                        </a:solidFill>
                        <a:effectLst/>
                        <a:latin typeface="Century"/>
                        <a:ea typeface="ＭＳ 明朝"/>
                        <a:cs typeface="Times New Roman"/>
                      </a:endParaRPr>
                    </a:p>
                  </a:txBody>
                  <a:tcPr anchor="b">
                    <a:lnL w="38100" cap="flat" cmpd="sng" algn="ctr">
                      <a:solidFill>
                        <a:srgbClr val="FF0000"/>
                      </a:solidFill>
                      <a:prstDash val="sysDash"/>
                      <a:round/>
                      <a:headEnd type="none" w="med" len="med"/>
                      <a:tailEnd type="none" w="med" len="med"/>
                    </a:lnL>
                    <a:lnB w="38100" cap="flat" cmpd="sng" algn="ctr">
                      <a:solidFill>
                        <a:srgbClr val="FF0000"/>
                      </a:solidFill>
                      <a:prstDash val="sysDash"/>
                      <a:round/>
                      <a:headEnd type="none" w="med" len="med"/>
                      <a:tailEnd type="none" w="med" len="med"/>
                    </a:lnB>
                    <a:solidFill>
                      <a:schemeClr val="accent6">
                        <a:lumMod val="60000"/>
                        <a:lumOff val="40000"/>
                      </a:schemeClr>
                    </a:solidFill>
                  </a:tcPr>
                </a:tc>
                <a:tc vMerge="1">
                  <a:txBody>
                    <a:bodyPr/>
                    <a:lstStyle/>
                    <a:p>
                      <a:pPr algn="ctr">
                        <a:spcAft>
                          <a:spcPts val="0"/>
                        </a:spcAft>
                      </a:pPr>
                      <a:endParaRPr lang="ja-JP" altLang="en-US" sz="1800" b="0" kern="100" dirty="0" smtClean="0">
                        <a:effectLst/>
                        <a:latin typeface="Century"/>
                        <a:ea typeface="ＭＳ 明朝"/>
                        <a:cs typeface="Times New Roman"/>
                      </a:endParaRPr>
                    </a:p>
                  </a:txBody>
                  <a:tcPr anchor="b">
                    <a:lnR w="38100" cap="flat" cmpd="sng" algn="ctr">
                      <a:solidFill>
                        <a:srgbClr val="FF0000"/>
                      </a:solidFill>
                      <a:prstDash val="sysDash"/>
                      <a:round/>
                      <a:headEnd type="none" w="med" len="med"/>
                      <a:tailEnd type="none" w="med" len="med"/>
                    </a:lnR>
                    <a:lnB w="38100" cap="flat" cmpd="sng" algn="ctr">
                      <a:solidFill>
                        <a:srgbClr val="FF0000"/>
                      </a:solidFill>
                      <a:prstDash val="sysDash"/>
                      <a:round/>
                      <a:headEnd type="none" w="med" len="med"/>
                      <a:tailEnd type="none" w="med" len="med"/>
                    </a:lnB>
                    <a:solidFill>
                      <a:schemeClr val="accent6">
                        <a:lumMod val="60000"/>
                        <a:lumOff val="40000"/>
                      </a:schemeClr>
                    </a:solidFill>
                  </a:tcPr>
                </a:tc>
                <a:tc vMerge="1">
                  <a:txBody>
                    <a:bodyPr/>
                    <a:lstStyle/>
                    <a:p>
                      <a:endParaRPr kumimoji="1" lang="ja-JP" altLang="en-US" dirty="0"/>
                    </a:p>
                  </a:txBody>
                  <a:tcPr/>
                </a:tc>
                <a:tc>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endParaRPr kumimoji="1" lang="ja-JP" altLang="en-US" dirty="0"/>
                    </a:p>
                  </a:txBody>
                  <a:tcPr>
                    <a:lnL w="19050" cap="flat" cmpd="sng" algn="ctr">
                      <a:solidFill>
                        <a:sysClr val="windowText" lastClr="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918581">
                <a:tc>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endParaRPr kumimoji="1" lang="ja-JP" altLang="en-US"/>
                    </a:p>
                  </a:txBody>
                  <a:tcPr>
                    <a:lnL w="12700" cmpd="sng">
                      <a:noFill/>
                    </a:lnL>
                    <a:lnR w="12700" cmpd="sng">
                      <a:noFill/>
                    </a:lnR>
                    <a:lnT w="19050" cap="flat" cmpd="sng" algn="ctr">
                      <a:solidFill>
                        <a:sysClr val="windowText" lastClr="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kumimoji="1" lang="ja-JP" altLang="en-US" dirty="0"/>
                    </a:p>
                  </a:txBody>
                  <a:tcPr/>
                </a:tc>
                <a:tc gridSpan="3">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endParaRPr kumimoji="1" lang="ja-JP" altLang="en-US" dirty="0"/>
                    </a:p>
                  </a:txBody>
                  <a:tcPr>
                    <a:lnL w="12700" cmpd="sng">
                      <a:noFill/>
                    </a:lnL>
                    <a:lnR w="12700" cmpd="sng">
                      <a:noFill/>
                    </a:lnR>
                    <a:lnT w="19050" cap="flat" cmpd="sng" algn="ctr">
                      <a:solidFill>
                        <a:sysClr val="windowText" lastClr="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kumimoji="1" lang="ja-JP" altLang="en-US" dirty="0"/>
                    </a:p>
                  </a:txBody>
                  <a:tcPr/>
                </a:tc>
                <a:tc hMerge="1">
                  <a:txBody>
                    <a:bodyPr/>
                    <a:lstStyle/>
                    <a:p>
                      <a:endParaRPr kumimoji="1" lang="ja-JP" altLang="en-US" dirty="0"/>
                    </a:p>
                  </a:txBody>
                  <a:tcPr/>
                </a:tc>
                <a:tc>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extLst/>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41" name="左右矢印 40"/>
          <p:cNvSpPr/>
          <p:nvPr/>
        </p:nvSpPr>
        <p:spPr>
          <a:xfrm>
            <a:off x="2245682" y="800330"/>
            <a:ext cx="1808193" cy="601235"/>
          </a:xfrm>
          <a:prstGeom prst="leftRightArrow">
            <a:avLst/>
          </a:prstGeom>
          <a:solidFill>
            <a:sysClr val="window" lastClr="FFFFFF"/>
          </a:solidFill>
          <a:ln w="25400" cap="flat" cmpd="sng" algn="ctr">
            <a:solidFill>
              <a:sysClr val="windowText" lastClr="000000"/>
            </a:solidFill>
            <a:prstDash val="solid"/>
          </a:ln>
          <a:effectLst/>
        </p:spPr>
        <p:txBody>
          <a:bodyPr rtlCol="0" anchor="ctr"/>
          <a:lstStyle/>
          <a:p>
            <a:pPr algn="ctr">
              <a:defRPr/>
            </a:pPr>
            <a:r>
              <a:rPr lang="ja-JP" altLang="en-US" kern="0">
                <a:solidFill>
                  <a:sysClr val="windowText" lastClr="000000"/>
                </a:solidFill>
                <a:latin typeface="Calibri"/>
                <a:ea typeface="ＭＳ Ｐゴシック"/>
              </a:rPr>
              <a:t>有形</a:t>
            </a:r>
          </a:p>
        </p:txBody>
      </p:sp>
      <p:sp>
        <p:nvSpPr>
          <p:cNvPr id="42" name="左右矢印 41"/>
          <p:cNvSpPr/>
          <p:nvPr/>
        </p:nvSpPr>
        <p:spPr>
          <a:xfrm>
            <a:off x="3929213" y="800330"/>
            <a:ext cx="5880119" cy="601235"/>
          </a:xfrm>
          <a:prstGeom prst="leftRightArrow">
            <a:avLst/>
          </a:prstGeom>
          <a:solidFill>
            <a:sysClr val="window" lastClr="FFFFFF"/>
          </a:solidFill>
          <a:ln w="25400" cap="flat" cmpd="sng" algn="ctr">
            <a:solidFill>
              <a:sysClr val="windowText" lastClr="000000"/>
            </a:solidFill>
            <a:prstDash val="solid"/>
          </a:ln>
          <a:effectLst/>
        </p:spPr>
        <p:txBody>
          <a:bodyPr rtlCol="0" anchor="ctr"/>
          <a:lstStyle/>
          <a:p>
            <a:pPr algn="ctr">
              <a:defRPr/>
            </a:pPr>
            <a:r>
              <a:rPr lang="ja-JP" altLang="en-US" kern="0">
                <a:solidFill>
                  <a:sysClr val="windowText" lastClr="000000"/>
                </a:solidFill>
                <a:latin typeface="Calibri"/>
                <a:ea typeface="ＭＳ Ｐゴシック"/>
              </a:rPr>
              <a:t>無形</a:t>
            </a:r>
          </a:p>
        </p:txBody>
      </p:sp>
      <p:cxnSp>
        <p:nvCxnSpPr>
          <p:cNvPr id="43" name="直線コネクタ 42"/>
          <p:cNvCxnSpPr/>
          <p:nvPr/>
        </p:nvCxnSpPr>
        <p:spPr>
          <a:xfrm>
            <a:off x="1708684" y="2661511"/>
            <a:ext cx="8774632" cy="1697"/>
          </a:xfrm>
          <a:prstGeom prst="line">
            <a:avLst/>
          </a:prstGeom>
          <a:noFill/>
          <a:ln w="57150" cap="flat" cmpd="sng" algn="ctr">
            <a:solidFill>
              <a:srgbClr val="4F81BD">
                <a:shade val="95000"/>
                <a:satMod val="105000"/>
              </a:srgbClr>
            </a:solidFill>
            <a:prstDash val="sysDash"/>
          </a:ln>
          <a:effectLst/>
        </p:spPr>
      </p:cxnSp>
      <p:sp>
        <p:nvSpPr>
          <p:cNvPr id="45" name="正方形/長方形 44"/>
          <p:cNvSpPr/>
          <p:nvPr/>
        </p:nvSpPr>
        <p:spPr>
          <a:xfrm>
            <a:off x="1984994" y="5645062"/>
            <a:ext cx="288032" cy="216024"/>
          </a:xfrm>
          <a:prstGeom prst="rect">
            <a:avLst/>
          </a:prstGeom>
          <a:solidFill>
            <a:srgbClr val="FDEADA"/>
          </a:solidFill>
          <a:ln w="25400" cap="flat" cmpd="sng" algn="ctr">
            <a:solidFill>
              <a:srgbClr val="4BACC6">
                <a:lumMod val="40000"/>
                <a:lumOff val="60000"/>
              </a:srgbClr>
            </a:solidFill>
            <a:prstDash val="solid"/>
          </a:ln>
          <a:effectLst/>
        </p:spPr>
        <p:txBody>
          <a:bodyPr rtlCol="0" anchor="ctr"/>
          <a:lstStyle/>
          <a:p>
            <a:pPr algn="ctr">
              <a:defRPr/>
            </a:pPr>
            <a:endParaRPr lang="ja-JP" altLang="en-US" kern="0">
              <a:solidFill>
                <a:sysClr val="window" lastClr="FFFFFF"/>
              </a:solidFill>
              <a:latin typeface="Calibri"/>
              <a:ea typeface="ＭＳ Ｐゴシック"/>
            </a:endParaRPr>
          </a:p>
        </p:txBody>
      </p:sp>
      <p:sp>
        <p:nvSpPr>
          <p:cNvPr id="46" name="テキスト ボックス 45"/>
          <p:cNvSpPr txBox="1"/>
          <p:nvPr/>
        </p:nvSpPr>
        <p:spPr>
          <a:xfrm>
            <a:off x="2282011" y="5584461"/>
            <a:ext cx="6336704" cy="338554"/>
          </a:xfrm>
          <a:prstGeom prst="rect">
            <a:avLst/>
          </a:prstGeom>
          <a:noFill/>
        </p:spPr>
        <p:txBody>
          <a:bodyPr wrap="square" rtlCol="0">
            <a:spAutoFit/>
          </a:bodyPr>
          <a:lstStyle/>
          <a:p>
            <a:pPr>
              <a:defRPr/>
            </a:pPr>
            <a:r>
              <a:rPr lang="ja-JP" altLang="en-US" sz="1600" kern="0" dirty="0">
                <a:solidFill>
                  <a:sysClr val="windowText" lastClr="000000"/>
                </a:solidFill>
              </a:rPr>
              <a:t>＝国立国会図書館法（館法）</a:t>
            </a:r>
            <a:r>
              <a:rPr lang="en-US" altLang="ja-JP" sz="1600" kern="0" dirty="0">
                <a:solidFill>
                  <a:sysClr val="windowText" lastClr="000000"/>
                </a:solidFill>
              </a:rPr>
              <a:t>24</a:t>
            </a:r>
            <a:r>
              <a:rPr lang="ja-JP" altLang="en-US" sz="1600" kern="0" dirty="0">
                <a:solidFill>
                  <a:sysClr val="windowText" lastClr="000000"/>
                </a:solidFill>
              </a:rPr>
              <a:t>条、</a:t>
            </a:r>
            <a:r>
              <a:rPr lang="en-US" altLang="ja-JP" sz="1600" kern="0" dirty="0">
                <a:solidFill>
                  <a:sysClr val="windowText" lastClr="000000"/>
                </a:solidFill>
              </a:rPr>
              <a:t>24</a:t>
            </a:r>
            <a:r>
              <a:rPr lang="ja-JP" altLang="en-US" sz="1600" kern="0" dirty="0">
                <a:solidFill>
                  <a:sysClr val="windowText" lastClr="000000"/>
                </a:solidFill>
              </a:rPr>
              <a:t>条の</a:t>
            </a:r>
            <a:r>
              <a:rPr lang="en-US" altLang="ja-JP" sz="1600" kern="0" dirty="0">
                <a:solidFill>
                  <a:sysClr val="windowText" lastClr="000000"/>
                </a:solidFill>
              </a:rPr>
              <a:t>2</a:t>
            </a:r>
            <a:r>
              <a:rPr lang="ja-JP" altLang="en-US" sz="1600" kern="0" dirty="0" err="1">
                <a:solidFill>
                  <a:sysClr val="windowText" lastClr="000000"/>
                </a:solidFill>
              </a:rPr>
              <a:t>、</a:t>
            </a:r>
            <a:r>
              <a:rPr lang="en-US" altLang="ja-JP" sz="1600" kern="0" dirty="0">
                <a:solidFill>
                  <a:sysClr val="windowText" lastClr="000000"/>
                </a:solidFill>
              </a:rPr>
              <a:t>25</a:t>
            </a:r>
            <a:r>
              <a:rPr lang="ja-JP" altLang="en-US" sz="1600" kern="0" dirty="0">
                <a:solidFill>
                  <a:sysClr val="windowText" lastClr="000000"/>
                </a:solidFill>
              </a:rPr>
              <a:t>条に基づく収集</a:t>
            </a:r>
          </a:p>
        </p:txBody>
      </p:sp>
      <p:sp>
        <p:nvSpPr>
          <p:cNvPr id="54" name="正方形/長方形 53"/>
          <p:cNvSpPr/>
          <p:nvPr/>
        </p:nvSpPr>
        <p:spPr>
          <a:xfrm>
            <a:off x="1984994" y="6005102"/>
            <a:ext cx="288032" cy="216024"/>
          </a:xfrm>
          <a:prstGeom prst="rect">
            <a:avLst/>
          </a:prstGeom>
          <a:solidFill>
            <a:srgbClr val="C6D9F1"/>
          </a:solidFill>
          <a:ln w="25400" cap="flat" cmpd="sng" algn="ctr">
            <a:solidFill>
              <a:srgbClr val="1F497D">
                <a:lumMod val="40000"/>
                <a:lumOff val="60000"/>
              </a:srgbClr>
            </a:solidFill>
            <a:prstDash val="solid"/>
          </a:ln>
          <a:effectLst/>
        </p:spPr>
        <p:txBody>
          <a:bodyPr rtlCol="0" anchor="ctr"/>
          <a:lstStyle/>
          <a:p>
            <a:pPr algn="ctr">
              <a:defRPr/>
            </a:pPr>
            <a:endParaRPr lang="ja-JP" altLang="en-US" kern="0">
              <a:solidFill>
                <a:sysClr val="window" lastClr="FFFFFF"/>
              </a:solidFill>
              <a:latin typeface="Calibri"/>
              <a:ea typeface="ＭＳ Ｐゴシック"/>
            </a:endParaRPr>
          </a:p>
        </p:txBody>
      </p:sp>
      <p:sp>
        <p:nvSpPr>
          <p:cNvPr id="57" name="正方形/長方形 56"/>
          <p:cNvSpPr/>
          <p:nvPr/>
        </p:nvSpPr>
        <p:spPr>
          <a:xfrm>
            <a:off x="5046914" y="5978540"/>
            <a:ext cx="309360" cy="241060"/>
          </a:xfrm>
          <a:prstGeom prst="rect">
            <a:avLst/>
          </a:prstGeom>
          <a:solidFill>
            <a:srgbClr val="1F497D">
              <a:lumMod val="75000"/>
            </a:srgbClr>
          </a:solidFill>
          <a:ln w="25400" cap="flat" cmpd="sng" algn="ctr">
            <a:noFill/>
            <a:prstDash val="solid"/>
          </a:ln>
          <a:effectLst/>
        </p:spPr>
        <p:txBody>
          <a:bodyPr rtlCol="0" anchor="ctr"/>
          <a:lstStyle/>
          <a:p>
            <a:pPr algn="ctr">
              <a:defRPr/>
            </a:pPr>
            <a:endParaRPr lang="ja-JP" altLang="en-US" kern="0">
              <a:solidFill>
                <a:sysClr val="window" lastClr="FFFFFF"/>
              </a:solidFill>
              <a:latin typeface="Calibri"/>
              <a:ea typeface="ＭＳ Ｐゴシック"/>
            </a:endParaRPr>
          </a:p>
        </p:txBody>
      </p:sp>
      <p:sp>
        <p:nvSpPr>
          <p:cNvPr id="58" name="テキスト ボックス 57"/>
          <p:cNvSpPr txBox="1"/>
          <p:nvPr/>
        </p:nvSpPr>
        <p:spPr>
          <a:xfrm>
            <a:off x="2266478" y="5985357"/>
            <a:ext cx="2808312" cy="338554"/>
          </a:xfrm>
          <a:prstGeom prst="rect">
            <a:avLst/>
          </a:prstGeom>
          <a:noFill/>
        </p:spPr>
        <p:txBody>
          <a:bodyPr wrap="square" rtlCol="0">
            <a:spAutoFit/>
          </a:bodyPr>
          <a:lstStyle/>
          <a:p>
            <a:pPr>
              <a:defRPr/>
            </a:pPr>
            <a:r>
              <a:rPr lang="ja-JP" altLang="en-US" sz="1600" kern="0" dirty="0">
                <a:solidFill>
                  <a:sysClr val="windowText" lastClr="000000"/>
                </a:solidFill>
              </a:rPr>
              <a:t>＝館法</a:t>
            </a:r>
            <a:r>
              <a:rPr lang="en-US" altLang="ja-JP" sz="1600" kern="0" dirty="0">
                <a:solidFill>
                  <a:sysClr val="windowText" lastClr="000000"/>
                </a:solidFill>
              </a:rPr>
              <a:t>25</a:t>
            </a:r>
            <a:r>
              <a:rPr lang="ja-JP" altLang="en-US" sz="1600" kern="0" dirty="0">
                <a:solidFill>
                  <a:sysClr val="windowText" lastClr="000000"/>
                </a:solidFill>
              </a:rPr>
              <a:t>条の</a:t>
            </a:r>
            <a:r>
              <a:rPr lang="en-US" altLang="ja-JP" sz="1600" kern="0" dirty="0">
                <a:solidFill>
                  <a:sysClr val="windowText" lastClr="000000"/>
                </a:solidFill>
              </a:rPr>
              <a:t>3</a:t>
            </a:r>
            <a:r>
              <a:rPr lang="ja-JP" altLang="en-US" sz="1600" kern="0" dirty="0">
                <a:solidFill>
                  <a:sysClr val="windowText" lastClr="000000"/>
                </a:solidFill>
              </a:rPr>
              <a:t>に基づく収集</a:t>
            </a:r>
          </a:p>
        </p:txBody>
      </p:sp>
      <p:sp>
        <p:nvSpPr>
          <p:cNvPr id="59" name="テキスト ボックス 58"/>
          <p:cNvSpPr txBox="1"/>
          <p:nvPr/>
        </p:nvSpPr>
        <p:spPr>
          <a:xfrm>
            <a:off x="5225354" y="5985358"/>
            <a:ext cx="5761856" cy="338554"/>
          </a:xfrm>
          <a:prstGeom prst="rect">
            <a:avLst/>
          </a:prstGeom>
          <a:noFill/>
        </p:spPr>
        <p:txBody>
          <a:bodyPr wrap="square" rtlCol="0">
            <a:spAutoFit/>
          </a:bodyPr>
          <a:lstStyle/>
          <a:p>
            <a:pPr>
              <a:defRPr/>
            </a:pPr>
            <a:r>
              <a:rPr lang="ja-JP" altLang="en-US" sz="1600" kern="0" dirty="0" smtClean="0">
                <a:solidFill>
                  <a:sysClr val="windowText" lastClr="000000"/>
                </a:solidFill>
              </a:rPr>
              <a:t>＝</a:t>
            </a:r>
            <a:r>
              <a:rPr lang="ja-JP" altLang="en-US" sz="1600" b="1" kern="0" dirty="0">
                <a:solidFill>
                  <a:sysClr val="windowText" lastClr="000000"/>
                </a:solidFill>
              </a:rPr>
              <a:t>現在</a:t>
            </a:r>
            <a:r>
              <a:rPr lang="ja-JP" altLang="en-US" sz="1600" b="1" kern="0" dirty="0" smtClean="0">
                <a:solidFill>
                  <a:sysClr val="windowText" lastClr="000000"/>
                </a:solidFill>
              </a:rPr>
              <a:t>の</a:t>
            </a:r>
            <a:r>
              <a:rPr lang="ja-JP" altLang="en-US" sz="1600" b="1" kern="0" dirty="0">
                <a:solidFill>
                  <a:sysClr val="windowText" lastClr="000000"/>
                </a:solidFill>
              </a:rPr>
              <a:t>収集の対象</a:t>
            </a:r>
            <a:r>
              <a:rPr lang="ja-JP" altLang="en-US" sz="1600" kern="0" dirty="0" smtClean="0">
                <a:solidFill>
                  <a:sysClr val="windowText" lastClr="000000"/>
                </a:solidFill>
              </a:rPr>
              <a:t>（</a:t>
            </a:r>
            <a:r>
              <a:rPr lang="en-US" altLang="ja-JP" sz="1600" kern="0" dirty="0">
                <a:solidFill>
                  <a:sysClr val="windowText" lastClr="000000"/>
                </a:solidFill>
              </a:rPr>
              <a:t>2013</a:t>
            </a:r>
            <a:r>
              <a:rPr lang="ja-JP" altLang="en-US" sz="1600" kern="0" dirty="0" smtClean="0">
                <a:solidFill>
                  <a:sysClr val="windowText" lastClr="000000"/>
                </a:solidFill>
              </a:rPr>
              <a:t>年</a:t>
            </a:r>
            <a:r>
              <a:rPr lang="en-US" altLang="ja-JP" sz="1600" kern="0" dirty="0">
                <a:solidFill>
                  <a:sysClr val="windowText" lastClr="000000"/>
                </a:solidFill>
              </a:rPr>
              <a:t>6</a:t>
            </a:r>
            <a:r>
              <a:rPr lang="ja-JP" altLang="en-US" sz="1600" kern="0" dirty="0">
                <a:solidFill>
                  <a:sysClr val="windowText" lastClr="000000"/>
                </a:solidFill>
              </a:rPr>
              <a:t>月</a:t>
            </a:r>
            <a:r>
              <a:rPr lang="en-US" altLang="ja-JP" sz="1600" kern="0" dirty="0">
                <a:solidFill>
                  <a:sysClr val="windowText" lastClr="000000"/>
                </a:solidFill>
              </a:rPr>
              <a:t>22</a:t>
            </a:r>
            <a:r>
              <a:rPr lang="ja-JP" altLang="en-US" sz="1600" kern="0" dirty="0">
                <a:solidFill>
                  <a:sysClr val="windowText" lastClr="000000"/>
                </a:solidFill>
              </a:rPr>
              <a:t>日公布の館法</a:t>
            </a:r>
            <a:r>
              <a:rPr lang="en-US" altLang="ja-JP" sz="1600" kern="0" dirty="0">
                <a:solidFill>
                  <a:sysClr val="windowText" lastClr="000000"/>
                </a:solidFill>
              </a:rPr>
              <a:t>25</a:t>
            </a:r>
            <a:r>
              <a:rPr lang="ja-JP" altLang="en-US" sz="1600" kern="0" dirty="0">
                <a:solidFill>
                  <a:sysClr val="windowText" lastClr="000000"/>
                </a:solidFill>
              </a:rPr>
              <a:t>条の</a:t>
            </a:r>
            <a:r>
              <a:rPr lang="en-US" altLang="ja-JP" sz="1600" kern="0" dirty="0">
                <a:solidFill>
                  <a:sysClr val="windowText" lastClr="000000"/>
                </a:solidFill>
              </a:rPr>
              <a:t>4</a:t>
            </a:r>
            <a:r>
              <a:rPr lang="ja-JP" altLang="en-US" sz="1600" kern="0" dirty="0">
                <a:solidFill>
                  <a:sysClr val="windowText" lastClr="000000"/>
                </a:solidFill>
              </a:rPr>
              <a:t>）</a:t>
            </a:r>
          </a:p>
        </p:txBody>
      </p:sp>
      <p:sp>
        <p:nvSpPr>
          <p:cNvPr id="61" name="正方形/長方形 60"/>
          <p:cNvSpPr/>
          <p:nvPr/>
        </p:nvSpPr>
        <p:spPr>
          <a:xfrm>
            <a:off x="4162497" y="1949102"/>
            <a:ext cx="3867005" cy="3049996"/>
          </a:xfrm>
          <a:prstGeom prst="rect">
            <a:avLst/>
          </a:prstGeom>
          <a:noFill/>
          <a:ln w="76200" cap="flat" cmpd="sng" algn="ctr">
            <a:solidFill>
              <a:srgbClr val="FF0000"/>
            </a:solidFill>
            <a:prstDash val="sysDash"/>
          </a:ln>
          <a:effectLst/>
        </p:spPr>
        <p:txBody>
          <a:bodyPr rtlCol="0" anchor="ctr"/>
          <a:lstStyle/>
          <a:p>
            <a:pPr algn="ctr">
              <a:defRPr/>
            </a:pPr>
            <a:endParaRPr lang="ja-JP" altLang="en-US" kern="0">
              <a:solidFill>
                <a:sysClr val="window" lastClr="FFFFFF"/>
              </a:solidFill>
              <a:latin typeface="Calibri"/>
              <a:ea typeface="ＭＳ Ｐゴシック"/>
            </a:endParaRPr>
          </a:p>
        </p:txBody>
      </p:sp>
      <p:sp>
        <p:nvSpPr>
          <p:cNvPr id="62" name="タイトル 1"/>
          <p:cNvSpPr txBox="1">
            <a:spLocks/>
          </p:cNvSpPr>
          <p:nvPr/>
        </p:nvSpPr>
        <p:spPr>
          <a:xfrm>
            <a:off x="7520981" y="1598275"/>
            <a:ext cx="1662266" cy="739842"/>
          </a:xfrm>
          <a:prstGeom prst="rect">
            <a:avLst/>
          </a:prstGeom>
          <a:noFill/>
          <a:ln w="19050">
            <a:no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defRPr/>
            </a:pPr>
            <a:r>
              <a:rPr kumimoji="0" lang="ja-JP" altLang="en-US" sz="1800" kern="0" dirty="0">
                <a:solidFill>
                  <a:sysClr val="windowText" lastClr="000000"/>
                </a:solidFill>
              </a:rPr>
              <a:t>ウェブサイト</a:t>
            </a:r>
            <a:endParaRPr kumimoji="0" lang="en-US" altLang="ja-JP" sz="1800" kern="0" dirty="0">
              <a:solidFill>
                <a:sysClr val="windowText" lastClr="000000"/>
              </a:solidFill>
            </a:endParaRPr>
          </a:p>
          <a:p>
            <a:pPr>
              <a:lnSpc>
                <a:spcPts val="2000"/>
              </a:lnSpc>
              <a:defRPr/>
            </a:pPr>
            <a:r>
              <a:rPr kumimoji="0" lang="ja-JP" altLang="en-US" sz="1800" kern="0" dirty="0">
                <a:solidFill>
                  <a:sysClr val="windowText" lastClr="000000"/>
                </a:solidFill>
              </a:rPr>
              <a:t>情報</a:t>
            </a:r>
          </a:p>
        </p:txBody>
      </p:sp>
      <p:sp>
        <p:nvSpPr>
          <p:cNvPr id="69" name="タイトル 1"/>
          <p:cNvSpPr txBox="1">
            <a:spLocks/>
          </p:cNvSpPr>
          <p:nvPr/>
        </p:nvSpPr>
        <p:spPr>
          <a:xfrm>
            <a:off x="4216188" y="1425720"/>
            <a:ext cx="3095874" cy="562473"/>
          </a:xfrm>
          <a:prstGeom prst="rect">
            <a:avLst/>
          </a:prstGeom>
          <a:noFill/>
          <a:ln w="19050">
            <a:no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defRPr/>
            </a:pPr>
            <a:r>
              <a:rPr kumimoji="0" lang="ja-JP" altLang="en-US" sz="2400" kern="0" dirty="0">
                <a:solidFill>
                  <a:sysClr val="windowText" lastClr="000000"/>
                </a:solidFill>
              </a:rPr>
              <a:t>「インターネット資料」</a:t>
            </a:r>
          </a:p>
        </p:txBody>
      </p:sp>
      <p:sp>
        <p:nvSpPr>
          <p:cNvPr id="19" name="円/楕円 18"/>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389336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a:noFill/>
        </p:spPr>
        <p:style>
          <a:lnRef idx="1">
            <a:schemeClr val="accent6"/>
          </a:lnRef>
          <a:fillRef idx="2">
            <a:schemeClr val="accent6"/>
          </a:fillRef>
          <a:effectRef idx="1">
            <a:schemeClr val="accent6"/>
          </a:effectRef>
          <a:fontRef idx="minor">
            <a:schemeClr val="dk1"/>
          </a:fontRef>
        </p:style>
        <p:txBody>
          <a:bodyPr/>
          <a:lstStyle/>
          <a:p>
            <a:r>
              <a:rPr lang="ja-JP" altLang="en-US" dirty="0"/>
              <a:t>☆</a:t>
            </a:r>
            <a:r>
              <a:rPr lang="ja-JP" altLang="en-US" dirty="0" smtClean="0"/>
              <a:t>デジタル情報</a:t>
            </a:r>
            <a:r>
              <a:rPr lang="ja-JP" altLang="en-US" dirty="0"/>
              <a:t>の長期保存</a:t>
            </a:r>
            <a:endParaRPr kumimoji="1" lang="ja-JP" altLang="en-US" dirty="0"/>
          </a:p>
        </p:txBody>
      </p:sp>
      <p:sp>
        <p:nvSpPr>
          <p:cNvPr id="2" name="フッター プレースホルダー 1"/>
          <p:cNvSpPr>
            <a:spLocks noGrp="1"/>
          </p:cNvSpPr>
          <p:nvPr>
            <p:ph type="ftr" sz="quarter" idx="11"/>
          </p:nvPr>
        </p:nvSpPr>
        <p:spPr/>
        <p:txBody>
          <a:bodyPr/>
          <a:lstStyle/>
          <a:p>
            <a:pPr>
              <a:defRPr/>
            </a:pPr>
            <a:endParaRPr lang="ja-JP" altLang="en-US" dirty="0">
              <a:solidFill>
                <a:prstClr val="black">
                  <a:lumMod val="85000"/>
                  <a:lumOff val="15000"/>
                </a:prstClr>
              </a:solidFill>
            </a:endParaRPr>
          </a:p>
        </p:txBody>
      </p:sp>
      <p:sp>
        <p:nvSpPr>
          <p:cNvPr id="7" name="スライド番号プレースホルダ 6"/>
          <p:cNvSpPr>
            <a:spLocks noGrp="1"/>
          </p:cNvSpPr>
          <p:nvPr>
            <p:ph type="sldNum" sz="quarter" idx="12"/>
          </p:nvPr>
        </p:nvSpPr>
        <p:spPr/>
        <p:txBody>
          <a:bodyPr/>
          <a:lstStyle/>
          <a:p>
            <a:fld id="{042AED99-7FB4-404E-8A97-64753DCE42EC}" type="slidenum">
              <a:rPr lang="en-US" smtClean="0">
                <a:solidFill>
                  <a:prstClr val="black">
                    <a:lumMod val="85000"/>
                    <a:lumOff val="15000"/>
                  </a:prstClr>
                </a:solidFill>
              </a:rPr>
              <a:pPr/>
              <a:t>26</a:t>
            </a:fld>
            <a:endParaRPr lang="en-US">
              <a:solidFill>
                <a:prstClr val="black">
                  <a:lumMod val="85000"/>
                  <a:lumOff val="15000"/>
                </a:prstClr>
              </a:solidFill>
            </a:endParaRPr>
          </a:p>
        </p:txBody>
      </p:sp>
      <p:sp>
        <p:nvSpPr>
          <p:cNvPr id="3" name="サブタイトル 2"/>
          <p:cNvSpPr>
            <a:spLocks noGrp="1"/>
          </p:cNvSpPr>
          <p:nvPr>
            <p:ph type="subTitle" idx="4294967295"/>
          </p:nvPr>
        </p:nvSpPr>
        <p:spPr>
          <a:xfrm>
            <a:off x="0" y="3043238"/>
            <a:ext cx="10033000" cy="2428875"/>
          </a:xfrm>
          <a:noFill/>
        </p:spPr>
        <p:style>
          <a:lnRef idx="1">
            <a:schemeClr val="accent6"/>
          </a:lnRef>
          <a:fillRef idx="2">
            <a:schemeClr val="accent6"/>
          </a:fillRef>
          <a:effectRef idx="1">
            <a:schemeClr val="accent6"/>
          </a:effectRef>
          <a:fontRef idx="minor">
            <a:schemeClr val="dk1"/>
          </a:fontRef>
        </p:style>
        <p:txBody>
          <a:bodyPr/>
          <a:lstStyle/>
          <a:p>
            <a:r>
              <a:rPr lang="en-US" altLang="ja-JP" dirty="0"/>
              <a:t>OAIS, </a:t>
            </a:r>
            <a:r>
              <a:rPr lang="ja-JP" altLang="en-US" dirty="0"/>
              <a:t>情報パッケージ</a:t>
            </a:r>
            <a:r>
              <a:rPr lang="en-US" altLang="ja-JP" dirty="0"/>
              <a:t>(SIP, AIP, DIP)</a:t>
            </a:r>
            <a:endParaRPr lang="ja-JP" altLang="en-US" dirty="0"/>
          </a:p>
          <a:p>
            <a:endParaRPr kumimoji="1" lang="ja-JP" altLang="en-US" dirty="0"/>
          </a:p>
        </p:txBody>
      </p:sp>
      <p:sp>
        <p:nvSpPr>
          <p:cNvPr id="6" name="円/楕円 5"/>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204675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再生技術情報の管理（論理保存）の</a:t>
            </a:r>
            <a:r>
              <a:rPr lang="ja-JP" altLang="en-US" dirty="0" smtClean="0"/>
              <a:t>課題</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27</a:t>
            </a:fld>
            <a:endParaRPr kumimoji="1" lang="ja-JP" altLang="en-US"/>
          </a:p>
        </p:txBody>
      </p:sp>
      <p:sp>
        <p:nvSpPr>
          <p:cNvPr id="3" name="コンテンツ プレースホルダ 2"/>
          <p:cNvSpPr>
            <a:spLocks noGrp="1"/>
          </p:cNvSpPr>
          <p:nvPr>
            <p:ph idx="4294967295"/>
          </p:nvPr>
        </p:nvSpPr>
        <p:spPr>
          <a:xfrm>
            <a:off x="0" y="1327150"/>
            <a:ext cx="10515600" cy="5211763"/>
          </a:xfrm>
        </p:spPr>
        <p:txBody>
          <a:bodyPr>
            <a:normAutofit/>
          </a:bodyPr>
          <a:lstStyle/>
          <a:p>
            <a:pPr marL="342900" lvl="1" indent="-342900"/>
            <a:r>
              <a:rPr lang="ja-JP" altLang="en-US" sz="2800" dirty="0"/>
              <a:t>媒体、ストレージの問題だけでは解決しない。</a:t>
            </a:r>
            <a:endParaRPr lang="en-US" altLang="ja-JP" sz="2000" dirty="0" smtClean="0"/>
          </a:p>
          <a:p>
            <a:r>
              <a:rPr lang="ja-JP" altLang="en-US" dirty="0"/>
              <a:t>電子情報のコンテンツの再生可能性を長期にわたって保障する仕組みが必要。</a:t>
            </a:r>
            <a:endParaRPr lang="en-US" altLang="ja-JP" dirty="0" smtClean="0"/>
          </a:p>
          <a:p>
            <a:pPr lvl="1"/>
            <a:r>
              <a:rPr lang="ja-JP" altLang="en-US" dirty="0" smtClean="0"/>
              <a:t>技術・環境の変化： 旧式化</a:t>
            </a:r>
            <a:endParaRPr lang="en-US" altLang="ja-JP" dirty="0" smtClean="0"/>
          </a:p>
          <a:p>
            <a:pPr lvl="1">
              <a:buFont typeface="Wingdings" pitchFamily="2" charset="2"/>
              <a:buNone/>
            </a:pPr>
            <a:r>
              <a:rPr lang="ja-JP" altLang="en-US" dirty="0" smtClean="0"/>
              <a:t>　　→長期保存の対応策を含む必要がある</a:t>
            </a:r>
            <a:endParaRPr lang="en-US" altLang="ja-JP" dirty="0" smtClean="0"/>
          </a:p>
          <a:p>
            <a:r>
              <a:rPr lang="ja-JP" altLang="en-US" dirty="0" smtClean="0"/>
              <a:t>利用保証の</a:t>
            </a:r>
            <a:r>
              <a:rPr lang="en-US" altLang="ja-JP" dirty="0" smtClean="0"/>
              <a:t>2</a:t>
            </a:r>
            <a:r>
              <a:rPr lang="ja-JP" altLang="en-US" dirty="0" err="1" smtClean="0"/>
              <a:t>つの</a:t>
            </a:r>
            <a:r>
              <a:rPr lang="ja-JP" altLang="en-US" dirty="0" smtClean="0"/>
              <a:t>レベル</a:t>
            </a:r>
            <a:endParaRPr lang="en-US" altLang="ja-JP" dirty="0" smtClean="0"/>
          </a:p>
          <a:p>
            <a:pPr lvl="1"/>
            <a:r>
              <a:rPr lang="ja-JP" altLang="en-US" dirty="0" smtClean="0"/>
              <a:t>情報の欠損／変化がないことを保障する</a:t>
            </a:r>
            <a:r>
              <a:rPr lang="en-US" altLang="ja-JP" dirty="0" smtClean="0"/>
              <a:t/>
            </a:r>
            <a:br>
              <a:rPr lang="en-US" altLang="ja-JP" dirty="0" smtClean="0"/>
            </a:br>
            <a:r>
              <a:rPr lang="ja-JP" altLang="en-US" dirty="0" smtClean="0"/>
              <a:t>→ビット保存（</a:t>
            </a:r>
            <a:r>
              <a:rPr lang="en-US" altLang="ja-JP" dirty="0" smtClean="0"/>
              <a:t>bit preservation</a:t>
            </a:r>
            <a:r>
              <a:rPr lang="ja-JP" altLang="en-US" dirty="0" smtClean="0"/>
              <a:t>）</a:t>
            </a:r>
            <a:endParaRPr lang="en-US" altLang="ja-JP" dirty="0" smtClean="0"/>
          </a:p>
          <a:p>
            <a:pPr lvl="1"/>
            <a:r>
              <a:rPr lang="ja-JP" altLang="en-US" dirty="0" smtClean="0"/>
              <a:t>情報の内容を理解できることを保障する</a:t>
            </a:r>
            <a:r>
              <a:rPr lang="en-US" altLang="ja-JP" dirty="0" smtClean="0"/>
              <a:t/>
            </a:r>
            <a:br>
              <a:rPr lang="en-US" altLang="ja-JP" dirty="0" smtClean="0"/>
            </a:br>
            <a:r>
              <a:rPr lang="ja-JP" altLang="en-US" dirty="0" smtClean="0"/>
              <a:t>→論理保存（</a:t>
            </a:r>
            <a:r>
              <a:rPr lang="en-US" altLang="ja-JP" dirty="0" smtClean="0"/>
              <a:t>logical preservation</a:t>
            </a:r>
            <a:r>
              <a:rPr lang="ja-JP" altLang="en-US" dirty="0" smtClean="0"/>
              <a:t>）</a:t>
            </a:r>
            <a:endParaRPr lang="en-US" altLang="ja-JP" dirty="0" smtClean="0"/>
          </a:p>
          <a:p>
            <a:pPr marL="342900" lvl="1" indent="-342900"/>
            <a:endParaRPr lang="en-US" altLang="ja-JP" sz="3200" dirty="0"/>
          </a:p>
          <a:p>
            <a:pPr marL="580644" lvl="2" indent="-342900">
              <a:buNone/>
            </a:pPr>
            <a:endParaRPr lang="en-US" altLang="ja-JP" sz="3000" dirty="0"/>
          </a:p>
          <a:p>
            <a:pPr marL="342900" lvl="1" indent="-342900"/>
            <a:endParaRPr lang="en-US" altLang="ja-JP" dirty="0" smtClean="0"/>
          </a:p>
          <a:p>
            <a:endParaRPr kumimoji="1" lang="ja-JP" altLang="en-US" dirty="0"/>
          </a:p>
        </p:txBody>
      </p:sp>
    </p:spTree>
    <p:extLst>
      <p:ext uri="{BB962C8B-B14F-4D97-AF65-F5344CB8AC3E}">
        <p14:creationId xmlns:p14="http://schemas.microsoft.com/office/powerpoint/2010/main" val="28284277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2024034" y="1556792"/>
            <a:ext cx="8229600" cy="5023890"/>
          </a:xfrm>
        </p:spPr>
        <p:txBody>
          <a:bodyPr>
            <a:normAutofit/>
          </a:bodyPr>
          <a:lstStyle/>
          <a:p>
            <a:r>
              <a:rPr lang="ja-JP" altLang="en-US" dirty="0" smtClean="0"/>
              <a:t>参考：マイグレーション</a:t>
            </a:r>
            <a:endParaRPr lang="en-US" altLang="ja-JP" sz="2400" dirty="0"/>
          </a:p>
          <a:p>
            <a:pPr lvl="1">
              <a:buNone/>
            </a:pPr>
            <a:endParaRPr kumimoji="1" lang="ja-JP" altLang="en-US" dirty="0"/>
          </a:p>
        </p:txBody>
      </p:sp>
      <p:sp>
        <p:nvSpPr>
          <p:cNvPr id="2" name="タイトル 1"/>
          <p:cNvSpPr>
            <a:spLocks noGrp="1"/>
          </p:cNvSpPr>
          <p:nvPr>
            <p:ph type="title"/>
          </p:nvPr>
        </p:nvSpPr>
        <p:spPr>
          <a:xfrm>
            <a:off x="121920" y="29845"/>
            <a:ext cx="11968480" cy="962590"/>
          </a:xfrm>
        </p:spPr>
        <p:txBody>
          <a:bodyPr>
            <a:noAutofit/>
          </a:bodyPr>
          <a:lstStyle/>
          <a:p>
            <a:r>
              <a:rPr lang="ja-JP" altLang="en-US" sz="3600" dirty="0"/>
              <a:t>再生技術情報の管理の必要性</a:t>
            </a:r>
          </a:p>
        </p:txBody>
      </p:sp>
      <p:pic>
        <p:nvPicPr>
          <p:cNvPr id="4" name="Picture 3"/>
          <p:cNvPicPr>
            <a:picLocks noChangeAspect="1" noChangeArrowheads="1"/>
          </p:cNvPicPr>
          <p:nvPr/>
        </p:nvPicPr>
        <p:blipFill>
          <a:blip r:embed="rId3" cstate="print"/>
          <a:srcRect/>
          <a:stretch>
            <a:fillRect/>
          </a:stretch>
        </p:blipFill>
        <p:spPr bwMode="auto">
          <a:xfrm>
            <a:off x="2135188" y="1916113"/>
            <a:ext cx="7524750" cy="4381500"/>
          </a:xfrm>
          <a:prstGeom prst="rect">
            <a:avLst/>
          </a:prstGeom>
          <a:noFill/>
          <a:ln w="9525" algn="ctr">
            <a:noFill/>
            <a:miter lim="800000"/>
            <a:headEnd/>
            <a:tailEnd/>
          </a:ln>
        </p:spPr>
      </p:pic>
      <p:sp>
        <p:nvSpPr>
          <p:cNvPr id="5" name="テキスト ボックス 5"/>
          <p:cNvSpPr txBox="1">
            <a:spLocks noChangeArrowheads="1"/>
          </p:cNvSpPr>
          <p:nvPr/>
        </p:nvSpPr>
        <p:spPr bwMode="auto">
          <a:xfrm>
            <a:off x="8616951" y="2924175"/>
            <a:ext cx="1800225" cy="1570038"/>
          </a:xfrm>
          <a:prstGeom prst="rect">
            <a:avLst/>
          </a:prstGeom>
          <a:solidFill>
            <a:schemeClr val="bg1"/>
          </a:solidFill>
          <a:ln w="22225">
            <a:solidFill>
              <a:schemeClr val="accent1"/>
            </a:solidFill>
            <a:miter lim="800000"/>
            <a:headEnd/>
            <a:tailEnd/>
          </a:ln>
        </p:spPr>
        <p:txBody>
          <a:bodyPr>
            <a:spAutoFit/>
          </a:bodyPr>
          <a:lstStyle/>
          <a:p>
            <a:r>
              <a:rPr lang="ja-JP" altLang="en-US" sz="1600" dirty="0">
                <a:latin typeface="Meiryo UI" panose="020B0604030504040204" pitchFamily="50" charset="-128"/>
                <a:ea typeface="Meiryo UI" panose="020B0604030504040204" pitchFamily="50" charset="-128"/>
              </a:rPr>
              <a:t>実施例：</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5.25</a:t>
            </a:r>
            <a:r>
              <a:rPr lang="ja-JP" altLang="en-US" sz="1600" dirty="0">
                <a:latin typeface="Meiryo UI" panose="020B0604030504040204" pitchFamily="50" charset="-128"/>
                <a:ea typeface="Meiryo UI" panose="020B0604030504040204" pitchFamily="50" charset="-128"/>
              </a:rPr>
              <a:t>インチ</a:t>
            </a:r>
            <a:r>
              <a:rPr lang="en-US" altLang="ja-JP" sz="1600" dirty="0">
                <a:latin typeface="Meiryo UI" panose="020B0604030504040204" pitchFamily="50" charset="-128"/>
                <a:ea typeface="Meiryo UI" panose="020B0604030504040204" pitchFamily="50" charset="-128"/>
              </a:rPr>
              <a:t>FD</a:t>
            </a: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HDD</a:t>
            </a:r>
            <a:endParaRPr lang="ja-JP" altLang="en-US"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en-US" altLang="ja-JP" sz="1600" dirty="0" err="1">
                <a:latin typeface="Meiryo UI" panose="020B0604030504040204" pitchFamily="50" charset="-128"/>
                <a:ea typeface="Meiryo UI" panose="020B0604030504040204" pitchFamily="50" charset="-128"/>
              </a:rPr>
              <a:t>PhotoCD</a:t>
            </a:r>
            <a:r>
              <a:rPr lang="en-US" altLang="ja-JP" sz="1600" dirty="0">
                <a:latin typeface="Meiryo UI" panose="020B0604030504040204" pitchFamily="50" charset="-128"/>
                <a:ea typeface="Meiryo UI" panose="020B0604030504040204" pitchFamily="50" charset="-128"/>
              </a:rPr>
              <a:t>, TIFF</a:t>
            </a: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JPEG2000</a:t>
            </a:r>
          </a:p>
        </p:txBody>
      </p:sp>
    </p:spTree>
    <p:extLst>
      <p:ext uri="{BB962C8B-B14F-4D97-AF65-F5344CB8AC3E}">
        <p14:creationId xmlns:p14="http://schemas.microsoft.com/office/powerpoint/2010/main" val="3777291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991360" y="772160"/>
            <a:ext cx="8229600" cy="5639369"/>
          </a:xfrm>
        </p:spPr>
        <p:txBody>
          <a:bodyPr>
            <a:normAutofit/>
          </a:bodyPr>
          <a:lstStyle/>
          <a:p>
            <a:r>
              <a:rPr lang="en-US" altLang="ja-JP" dirty="0"/>
              <a:t>OAIS</a:t>
            </a:r>
            <a:r>
              <a:rPr lang="ja-JP" altLang="en-US" dirty="0"/>
              <a:t>参照モデル</a:t>
            </a:r>
            <a:endParaRPr lang="en-US" altLang="ja-JP" dirty="0"/>
          </a:p>
          <a:p>
            <a:pPr lvl="1"/>
            <a:r>
              <a:rPr lang="en-US" altLang="ja-JP" sz="1600" dirty="0"/>
              <a:t>Space data and information transfer systems -- Open Archival Information System -- Reference model (ISO 14721:2003)</a:t>
            </a:r>
          </a:p>
          <a:p>
            <a:pPr lvl="2">
              <a:buNone/>
            </a:pPr>
            <a:endParaRPr lang="en-US" altLang="ja-JP" sz="2400" dirty="0"/>
          </a:p>
          <a:p>
            <a:pPr lvl="1"/>
            <a:endParaRPr lang="en-US" altLang="ja-JP" sz="22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29</a:t>
            </a:fld>
            <a:endParaRPr kumimoji="1" lang="ja-JP" altLang="en-US"/>
          </a:p>
        </p:txBody>
      </p:sp>
      <p:sp>
        <p:nvSpPr>
          <p:cNvPr id="2" name="タイトル 1"/>
          <p:cNvSpPr>
            <a:spLocks noGrp="1"/>
          </p:cNvSpPr>
          <p:nvPr>
            <p:ph type="title"/>
          </p:nvPr>
        </p:nvSpPr>
        <p:spPr/>
        <p:txBody>
          <a:bodyPr>
            <a:noAutofit/>
          </a:bodyPr>
          <a:lstStyle/>
          <a:p>
            <a:r>
              <a:rPr lang="ja-JP" altLang="en-US" sz="4000" dirty="0"/>
              <a:t>☆</a:t>
            </a:r>
            <a:r>
              <a:rPr lang="ja-JP" altLang="en-US" sz="4000" dirty="0" smtClean="0"/>
              <a:t>長期保存システムの概念モデル</a:t>
            </a:r>
            <a:endParaRPr lang="ja-JP" altLang="en-US" sz="4000" dirty="0"/>
          </a:p>
        </p:txBody>
      </p:sp>
      <p:pic>
        <p:nvPicPr>
          <p:cNvPr id="6" name="Picture 7"/>
          <p:cNvPicPr>
            <a:picLocks noChangeAspect="1" noChangeArrowheads="1"/>
          </p:cNvPicPr>
          <p:nvPr/>
        </p:nvPicPr>
        <p:blipFill>
          <a:blip r:embed="rId3" cstate="print"/>
          <a:srcRect/>
          <a:stretch>
            <a:fillRect/>
          </a:stretch>
        </p:blipFill>
        <p:spPr bwMode="auto">
          <a:xfrm>
            <a:off x="1510334" y="1918741"/>
            <a:ext cx="8700466" cy="4978319"/>
          </a:xfrm>
          <a:prstGeom prst="rect">
            <a:avLst/>
          </a:prstGeom>
          <a:noFill/>
          <a:ln w="9525" algn="ctr">
            <a:noFill/>
            <a:miter lim="800000"/>
            <a:headEnd/>
            <a:tailEnd/>
          </a:ln>
        </p:spPr>
      </p:pic>
      <p:sp>
        <p:nvSpPr>
          <p:cNvPr id="7" name="円/楕円 6"/>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17434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① 資料</a:t>
            </a:r>
            <a:r>
              <a:rPr lang="ja-JP" altLang="en-US" dirty="0"/>
              <a:t>デジタル化</a:t>
            </a:r>
            <a:endParaRPr kumimoji="1" lang="ja-JP" altLang="en-US" dirty="0"/>
          </a:p>
        </p:txBody>
      </p:sp>
      <p:sp>
        <p:nvSpPr>
          <p:cNvPr id="4" name="スライド番号プレースホルダー 3"/>
          <p:cNvSpPr>
            <a:spLocks noGrp="1"/>
          </p:cNvSpPr>
          <p:nvPr>
            <p:ph type="sldNum" sz="quarter" idx="12"/>
          </p:nvPr>
        </p:nvSpPr>
        <p:spPr/>
        <p:txBody>
          <a:bodyPr/>
          <a:lstStyle/>
          <a:p>
            <a:fld id="{A0F4D0EC-0505-4A2E-9148-BBDAF16F08DA}" type="slidenum">
              <a:rPr lang="ja-JP" altLang="en-US" smtClean="0">
                <a:solidFill>
                  <a:prstClr val="black"/>
                </a:solidFill>
              </a:rPr>
              <a:pPr/>
              <a:t>3</a:t>
            </a:fld>
            <a:endParaRPr lang="ja-JP" altLang="en-US">
              <a:solidFill>
                <a:prstClr val="black"/>
              </a:solidFill>
            </a:endParaRPr>
          </a:p>
        </p:txBody>
      </p:sp>
      <p:sp>
        <p:nvSpPr>
          <p:cNvPr id="6" name="コンテンツ プレースホルダー 5"/>
          <p:cNvSpPr>
            <a:spLocks noGrp="1"/>
          </p:cNvSpPr>
          <p:nvPr>
            <p:ph idx="1"/>
          </p:nvPr>
        </p:nvSpPr>
        <p:spPr>
          <a:xfrm>
            <a:off x="2389563" y="1002083"/>
            <a:ext cx="7543801" cy="5311037"/>
          </a:xfrm>
        </p:spPr>
        <p:txBody>
          <a:bodyPr>
            <a:normAutofit/>
          </a:bodyPr>
          <a:lstStyle/>
          <a:p>
            <a:r>
              <a:rPr lang="en-US" altLang="ja-JP" sz="1400" dirty="0"/>
              <a:t>【</a:t>
            </a:r>
            <a:r>
              <a:rPr lang="ja-JP" altLang="en-US" sz="1400" dirty="0"/>
              <a:t>現状</a:t>
            </a:r>
            <a:r>
              <a:rPr lang="en-US" altLang="ja-JP" sz="1400" dirty="0"/>
              <a:t>】</a:t>
            </a:r>
          </a:p>
          <a:p>
            <a:pPr>
              <a:spcBef>
                <a:spcPts val="0"/>
              </a:spcBef>
            </a:pPr>
            <a:r>
              <a:rPr lang="ja-JP" altLang="en-US" sz="1400" dirty="0"/>
              <a:t>・</a:t>
            </a:r>
            <a:r>
              <a:rPr lang="en-US" altLang="ja-JP" sz="1400" dirty="0"/>
              <a:t>246.5</a:t>
            </a:r>
            <a:r>
              <a:rPr lang="ja-JP" altLang="en-US" sz="1400" dirty="0"/>
              <a:t>万点（図緑色）のデジタル化を実施</a:t>
            </a:r>
            <a:endParaRPr lang="en-US" altLang="ja-JP" sz="1400" dirty="0"/>
          </a:p>
          <a:p>
            <a:pPr>
              <a:spcBef>
                <a:spcPts val="0"/>
              </a:spcBef>
            </a:pPr>
            <a:r>
              <a:rPr lang="ja-JP" altLang="en-US" sz="1400" dirty="0"/>
              <a:t>・</a:t>
            </a:r>
            <a:r>
              <a:rPr lang="en-US" altLang="ja-JP" sz="1400" dirty="0"/>
              <a:t>48</a:t>
            </a:r>
            <a:r>
              <a:rPr lang="ja-JP" altLang="en-US" sz="1400" dirty="0"/>
              <a:t>万点をインターネット提供、</a:t>
            </a:r>
            <a:r>
              <a:rPr lang="en-US" altLang="ja-JP" sz="1400" dirty="0"/>
              <a:t>131</a:t>
            </a:r>
            <a:r>
              <a:rPr lang="ja-JP" altLang="en-US" sz="1400" dirty="0"/>
              <a:t>万点（絶版等資料）を図書館等へ送信</a:t>
            </a:r>
            <a:endParaRPr lang="en-US" altLang="ja-JP" sz="1400" dirty="0"/>
          </a:p>
          <a:p>
            <a:pPr>
              <a:spcBef>
                <a:spcPts val="0"/>
              </a:spcBef>
            </a:pPr>
            <a:r>
              <a:rPr lang="ja-JP" altLang="en-US" sz="1400" dirty="0"/>
              <a:t>・復刻・翻刻目的に限ったデジタル化データの試行提供</a:t>
            </a:r>
          </a:p>
        </p:txBody>
      </p:sp>
      <p:graphicFrame>
        <p:nvGraphicFramePr>
          <p:cNvPr id="8" name="オブジェクト 7"/>
          <p:cNvGraphicFramePr>
            <a:graphicFrameLocks noChangeAspect="1"/>
          </p:cNvGraphicFramePr>
          <p:nvPr>
            <p:extLst/>
          </p:nvPr>
        </p:nvGraphicFramePr>
        <p:xfrm>
          <a:off x="4293585" y="2286789"/>
          <a:ext cx="4083486" cy="2662773"/>
        </p:xfrm>
        <a:graphic>
          <a:graphicData uri="http://schemas.openxmlformats.org/presentationml/2006/ole">
            <mc:AlternateContent xmlns:mc="http://schemas.openxmlformats.org/markup-compatibility/2006">
              <mc:Choice xmlns:v="urn:schemas-microsoft-com:vml" Requires="v">
                <p:oleObj spid="_x0000_s4099" name="ワークシート" r:id="rId4" imgW="13554001" imgH="8839245" progId="Excel.Sheet.8">
                  <p:embed/>
                </p:oleObj>
              </mc:Choice>
              <mc:Fallback>
                <p:oleObj name="ワークシート" r:id="rId4" imgW="13554001" imgH="8839245" progId="Excel.Sheet.8">
                  <p:embed/>
                  <p:pic>
                    <p:nvPicPr>
                      <p:cNvPr id="0" name=""/>
                      <p:cNvPicPr/>
                      <p:nvPr/>
                    </p:nvPicPr>
                    <p:blipFill>
                      <a:blip r:embed="rId5"/>
                      <a:stretch>
                        <a:fillRect/>
                      </a:stretch>
                    </p:blipFill>
                    <p:spPr>
                      <a:xfrm>
                        <a:off x="4293585" y="2286789"/>
                        <a:ext cx="4083486" cy="2662773"/>
                      </a:xfrm>
                      <a:prstGeom prst="rect">
                        <a:avLst/>
                      </a:prstGeom>
                    </p:spPr>
                  </p:pic>
                </p:oleObj>
              </mc:Fallback>
            </mc:AlternateContent>
          </a:graphicData>
        </a:graphic>
      </p:graphicFrame>
      <p:sp>
        <p:nvSpPr>
          <p:cNvPr id="13" name="円/楕円 12"/>
          <p:cNvSpPr/>
          <p:nvPr/>
        </p:nvSpPr>
        <p:spPr>
          <a:xfrm>
            <a:off x="4367130" y="2503357"/>
            <a:ext cx="541183" cy="36570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5" name="円/楕円 14"/>
          <p:cNvSpPr/>
          <p:nvPr/>
        </p:nvSpPr>
        <p:spPr>
          <a:xfrm>
            <a:off x="7858737" y="2869064"/>
            <a:ext cx="551146" cy="11508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 name="角丸四角形 17"/>
          <p:cNvSpPr/>
          <p:nvPr/>
        </p:nvSpPr>
        <p:spPr>
          <a:xfrm>
            <a:off x="1976271" y="5375951"/>
            <a:ext cx="2317315" cy="756208"/>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ja-JP" altLang="en-US" b="1" dirty="0">
                <a:solidFill>
                  <a:prstClr val="black"/>
                </a:solidFill>
              </a:rPr>
              <a:t>公共図書館</a:t>
            </a:r>
            <a:endParaRPr lang="en-US" altLang="ja-JP" b="1" dirty="0">
              <a:solidFill>
                <a:prstClr val="black"/>
              </a:solidFill>
            </a:endParaRPr>
          </a:p>
          <a:p>
            <a:pPr>
              <a:spcBef>
                <a:spcPts val="600"/>
              </a:spcBef>
            </a:pPr>
            <a:r>
              <a:rPr lang="ja-JP" altLang="en-US" sz="1400" dirty="0">
                <a:solidFill>
                  <a:prstClr val="black"/>
                </a:solidFill>
              </a:rPr>
              <a:t>・地域資料のデジタル化</a:t>
            </a:r>
          </a:p>
        </p:txBody>
      </p:sp>
      <p:sp>
        <p:nvSpPr>
          <p:cNvPr id="21" name="角丸四角形 20"/>
          <p:cNvSpPr/>
          <p:nvPr/>
        </p:nvSpPr>
        <p:spPr>
          <a:xfrm>
            <a:off x="4517941" y="5375950"/>
            <a:ext cx="2814264" cy="1153738"/>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ja-JP" altLang="en-US" b="1" dirty="0">
                <a:solidFill>
                  <a:prstClr val="black"/>
                </a:solidFill>
              </a:rPr>
              <a:t>大学図書館</a:t>
            </a:r>
            <a:endParaRPr lang="en-US" altLang="ja-JP" b="1" dirty="0">
              <a:solidFill>
                <a:prstClr val="black"/>
              </a:solidFill>
            </a:endParaRPr>
          </a:p>
          <a:p>
            <a:pPr>
              <a:spcBef>
                <a:spcPts val="600"/>
              </a:spcBef>
            </a:pPr>
            <a:r>
              <a:rPr lang="ja-JP" altLang="en-US" sz="1400" dirty="0">
                <a:solidFill>
                  <a:srgbClr val="007033"/>
                </a:solidFill>
              </a:rPr>
              <a:t>・博士論文（Ｈ</a:t>
            </a:r>
            <a:r>
              <a:rPr lang="en-US" altLang="ja-JP" sz="1400" dirty="0">
                <a:solidFill>
                  <a:srgbClr val="007033"/>
                </a:solidFill>
              </a:rPr>
              <a:t>13</a:t>
            </a:r>
            <a:r>
              <a:rPr lang="ja-JP" altLang="en-US" sz="1400" dirty="0">
                <a:solidFill>
                  <a:srgbClr val="007033"/>
                </a:solidFill>
              </a:rPr>
              <a:t>～）のデジタル化</a:t>
            </a:r>
            <a:endParaRPr lang="en-US" altLang="ja-JP" sz="1400" dirty="0">
              <a:solidFill>
                <a:srgbClr val="007033"/>
              </a:solidFill>
            </a:endParaRPr>
          </a:p>
          <a:p>
            <a:r>
              <a:rPr lang="ja-JP" altLang="en-US" sz="1400" dirty="0">
                <a:solidFill>
                  <a:prstClr val="black"/>
                </a:solidFill>
              </a:rPr>
              <a:t>・論文</a:t>
            </a:r>
            <a:r>
              <a:rPr lang="en-US" altLang="ja-JP" sz="1400" dirty="0">
                <a:solidFill>
                  <a:prstClr val="black"/>
                </a:solidFill>
              </a:rPr>
              <a:t>/</a:t>
            </a:r>
            <a:r>
              <a:rPr lang="ja-JP" altLang="en-US" sz="1400" dirty="0">
                <a:solidFill>
                  <a:prstClr val="black"/>
                </a:solidFill>
              </a:rPr>
              <a:t>紀要類のデジタル化</a:t>
            </a:r>
            <a:endParaRPr lang="en-US" altLang="ja-JP" sz="1400" dirty="0">
              <a:solidFill>
                <a:prstClr val="black"/>
              </a:solidFill>
            </a:endParaRPr>
          </a:p>
        </p:txBody>
      </p:sp>
      <p:sp>
        <p:nvSpPr>
          <p:cNvPr id="23" name="円/楕円 22"/>
          <p:cNvSpPr/>
          <p:nvPr/>
        </p:nvSpPr>
        <p:spPr>
          <a:xfrm>
            <a:off x="5171280" y="2755203"/>
            <a:ext cx="2328453" cy="1169472"/>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 name="角丸四角形 6"/>
          <p:cNvSpPr/>
          <p:nvPr/>
        </p:nvSpPr>
        <p:spPr>
          <a:xfrm>
            <a:off x="2997215" y="1941865"/>
            <a:ext cx="6328494" cy="3146490"/>
          </a:xfrm>
          <a:prstGeom prst="round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 name="角丸四角形 10"/>
          <p:cNvSpPr/>
          <p:nvPr/>
        </p:nvSpPr>
        <p:spPr>
          <a:xfrm>
            <a:off x="4938676" y="1889147"/>
            <a:ext cx="2793304" cy="38066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ja-JP" altLang="en-US" dirty="0">
                <a:solidFill>
                  <a:prstClr val="white"/>
                </a:solidFill>
              </a:rPr>
              <a:t>国立国会図書館</a:t>
            </a:r>
          </a:p>
        </p:txBody>
      </p:sp>
      <p:cxnSp>
        <p:nvCxnSpPr>
          <p:cNvPr id="20" name="直線コネクタ 19"/>
          <p:cNvCxnSpPr>
            <a:stCxn id="18" idx="0"/>
            <a:endCxn id="7" idx="2"/>
          </p:cNvCxnSpPr>
          <p:nvPr/>
        </p:nvCxnSpPr>
        <p:spPr>
          <a:xfrm flipV="1">
            <a:off x="3134928" y="5088355"/>
            <a:ext cx="3026534" cy="287596"/>
          </a:xfrm>
          <a:prstGeom prst="line">
            <a:avLst/>
          </a:prstGeom>
          <a:ln w="31750" cmpd="dbl">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21" idx="0"/>
            <a:endCxn id="7" idx="2"/>
          </p:cNvCxnSpPr>
          <p:nvPr/>
        </p:nvCxnSpPr>
        <p:spPr>
          <a:xfrm flipV="1">
            <a:off x="5925074" y="5088356"/>
            <a:ext cx="236389" cy="287595"/>
          </a:xfrm>
          <a:prstGeom prst="line">
            <a:avLst/>
          </a:prstGeom>
          <a:ln w="31750" cmpd="dbl">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7" name="角丸四角形 26"/>
          <p:cNvSpPr/>
          <p:nvPr/>
        </p:nvSpPr>
        <p:spPr>
          <a:xfrm>
            <a:off x="7638517" y="5298833"/>
            <a:ext cx="2621655" cy="1422642"/>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ja-JP" altLang="en-US" sz="1600" b="1" dirty="0">
                <a:solidFill>
                  <a:prstClr val="black"/>
                </a:solidFill>
              </a:rPr>
              <a:t>文書館・美術館・博物館</a:t>
            </a:r>
            <a:endParaRPr lang="en-US" altLang="ja-JP" sz="1100" b="1" dirty="0">
              <a:solidFill>
                <a:prstClr val="black"/>
              </a:solidFill>
            </a:endParaRPr>
          </a:p>
          <a:p>
            <a:pPr>
              <a:spcBef>
                <a:spcPts val="600"/>
              </a:spcBef>
            </a:pPr>
            <a:r>
              <a:rPr lang="ja-JP" altLang="en-US" sz="1400" dirty="0">
                <a:solidFill>
                  <a:srgbClr val="007033"/>
                </a:solidFill>
              </a:rPr>
              <a:t>・「日本語の歴史的典籍」プロジェクト（国文学研究資料館）</a:t>
            </a:r>
            <a:endParaRPr lang="en-US" altLang="ja-JP" sz="1400" dirty="0">
              <a:solidFill>
                <a:srgbClr val="007033"/>
              </a:solidFill>
            </a:endParaRPr>
          </a:p>
          <a:p>
            <a:r>
              <a:rPr lang="ja-JP" altLang="en-US" sz="1400" dirty="0">
                <a:solidFill>
                  <a:prstClr val="black"/>
                </a:solidFill>
              </a:rPr>
              <a:t>・所蔵品のデジタル化</a:t>
            </a:r>
            <a:endParaRPr lang="en-US" altLang="ja-JP" sz="1400" dirty="0">
              <a:solidFill>
                <a:prstClr val="black"/>
              </a:solidFill>
            </a:endParaRPr>
          </a:p>
          <a:p>
            <a:pPr>
              <a:spcBef>
                <a:spcPts val="600"/>
              </a:spcBef>
            </a:pPr>
            <a:endParaRPr lang="en-US" altLang="ja-JP" sz="1400" dirty="0">
              <a:solidFill>
                <a:prstClr val="black"/>
              </a:solidFill>
            </a:endParaRPr>
          </a:p>
        </p:txBody>
      </p:sp>
      <p:cxnSp>
        <p:nvCxnSpPr>
          <p:cNvPr id="28" name="直線コネクタ 27"/>
          <p:cNvCxnSpPr>
            <a:stCxn id="27" idx="0"/>
            <a:endCxn id="7" idx="2"/>
          </p:cNvCxnSpPr>
          <p:nvPr/>
        </p:nvCxnSpPr>
        <p:spPr>
          <a:xfrm flipH="1" flipV="1">
            <a:off x="6161462" y="5088355"/>
            <a:ext cx="2787882" cy="210478"/>
          </a:xfrm>
          <a:prstGeom prst="line">
            <a:avLst/>
          </a:prstGeom>
          <a:ln w="31750" cmpd="dbl">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4" name="角丸四角形吹き出し 23"/>
          <p:cNvSpPr/>
          <p:nvPr/>
        </p:nvSpPr>
        <p:spPr>
          <a:xfrm>
            <a:off x="1565760" y="2286788"/>
            <a:ext cx="2617248" cy="2662773"/>
          </a:xfrm>
          <a:prstGeom prst="wedgeRoundRectCallout">
            <a:avLst>
              <a:gd name="adj1" fmla="val 63744"/>
              <a:gd name="adj2" fmla="val -18700"/>
              <a:gd name="adj3" fmla="val 16667"/>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400" dirty="0">
                <a:solidFill>
                  <a:prstClr val="black"/>
                </a:solidFill>
              </a:rPr>
              <a:t>【</a:t>
            </a:r>
            <a:r>
              <a:rPr lang="ja-JP" altLang="en-US" sz="1400" dirty="0">
                <a:solidFill>
                  <a:prstClr val="black"/>
                </a:solidFill>
              </a:rPr>
              <a:t>利活用の課題</a:t>
            </a:r>
            <a:r>
              <a:rPr lang="en-US" altLang="ja-JP" sz="1400" dirty="0">
                <a:solidFill>
                  <a:prstClr val="black"/>
                </a:solidFill>
              </a:rPr>
              <a:t>】</a:t>
            </a:r>
          </a:p>
          <a:p>
            <a:r>
              <a:rPr lang="ja-JP" altLang="en-US" sz="1400" dirty="0">
                <a:solidFill>
                  <a:prstClr val="black"/>
                </a:solidFill>
              </a:rPr>
              <a:t>・学協会等の学術情報のインターネット公開の拡大</a:t>
            </a:r>
            <a:endParaRPr lang="en-US" altLang="ja-JP" sz="1400" dirty="0">
              <a:solidFill>
                <a:prstClr val="black"/>
              </a:solidFill>
            </a:endParaRPr>
          </a:p>
          <a:p>
            <a:pPr>
              <a:spcBef>
                <a:spcPts val="200"/>
              </a:spcBef>
            </a:pPr>
            <a:r>
              <a:rPr lang="ja-JP" altLang="en-US" sz="1400" dirty="0">
                <a:solidFill>
                  <a:prstClr val="black"/>
                </a:solidFill>
              </a:rPr>
              <a:t>・デジタル化データの二次利用の促進＝教育目的、出版目的←孤児著作物の権利処理</a:t>
            </a:r>
          </a:p>
          <a:p>
            <a:pPr>
              <a:spcBef>
                <a:spcPts val="200"/>
              </a:spcBef>
            </a:pPr>
            <a:r>
              <a:rPr lang="ja-JP" altLang="en-US" sz="1400" dirty="0">
                <a:solidFill>
                  <a:prstClr val="black"/>
                </a:solidFill>
              </a:rPr>
              <a:t>・全文テキスト化とその活用（検索目的、視覚障害者等の利用目的）</a:t>
            </a:r>
          </a:p>
        </p:txBody>
      </p:sp>
      <p:sp>
        <p:nvSpPr>
          <p:cNvPr id="14" name="角丸四角形吹き出し 13"/>
          <p:cNvSpPr/>
          <p:nvPr/>
        </p:nvSpPr>
        <p:spPr>
          <a:xfrm>
            <a:off x="8377071" y="1115387"/>
            <a:ext cx="2237490" cy="2312002"/>
          </a:xfrm>
          <a:prstGeom prst="wedgeRoundRectCallout">
            <a:avLst>
              <a:gd name="adj1" fmla="val -55710"/>
              <a:gd name="adj2" fmla="val 28510"/>
              <a:gd name="adj3" fmla="val 16667"/>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t"/>
          <a:lstStyle/>
          <a:p>
            <a:r>
              <a:rPr lang="en-US" altLang="ja-JP" sz="1300" dirty="0">
                <a:solidFill>
                  <a:prstClr val="black"/>
                </a:solidFill>
              </a:rPr>
              <a:t>【</a:t>
            </a:r>
            <a:r>
              <a:rPr lang="ja-JP" altLang="en-US" sz="1300" dirty="0">
                <a:solidFill>
                  <a:prstClr val="black"/>
                </a:solidFill>
              </a:rPr>
              <a:t>デジタル化の課題①</a:t>
            </a:r>
            <a:r>
              <a:rPr lang="en-US" altLang="ja-JP" sz="1300" dirty="0">
                <a:solidFill>
                  <a:prstClr val="black"/>
                </a:solidFill>
              </a:rPr>
              <a:t>】</a:t>
            </a:r>
          </a:p>
          <a:p>
            <a:r>
              <a:rPr lang="ja-JP" altLang="en-US" sz="1300" dirty="0">
                <a:solidFill>
                  <a:prstClr val="black"/>
                </a:solidFill>
              </a:rPr>
              <a:t>・現行</a:t>
            </a:r>
            <a:r>
              <a:rPr lang="en-US" altLang="ja-JP" sz="1300" dirty="0">
                <a:solidFill>
                  <a:prstClr val="black"/>
                </a:solidFill>
              </a:rPr>
              <a:t>NDL</a:t>
            </a:r>
            <a:r>
              <a:rPr lang="ja-JP" altLang="en-US" sz="1300" dirty="0">
                <a:solidFill>
                  <a:prstClr val="black"/>
                </a:solidFill>
              </a:rPr>
              <a:t>デジタル化方針における対象は赤色部分。デジタル化の優先順位の見直し</a:t>
            </a:r>
            <a:endParaRPr lang="en-US" altLang="ja-JP" sz="1300" dirty="0">
              <a:solidFill>
                <a:prstClr val="black"/>
              </a:solidFill>
            </a:endParaRPr>
          </a:p>
          <a:p>
            <a:r>
              <a:rPr lang="ja-JP" altLang="en-US" sz="1200" dirty="0">
                <a:solidFill>
                  <a:prstClr val="black"/>
                </a:solidFill>
              </a:rPr>
              <a:t>－国内刊行欧文誌</a:t>
            </a:r>
            <a:endParaRPr lang="en-US" altLang="ja-JP" sz="1200" dirty="0">
              <a:solidFill>
                <a:prstClr val="black"/>
              </a:solidFill>
            </a:endParaRPr>
          </a:p>
          <a:p>
            <a:r>
              <a:rPr lang="ja-JP" altLang="en-US" sz="1200" dirty="0">
                <a:solidFill>
                  <a:prstClr val="black"/>
                </a:solidFill>
              </a:rPr>
              <a:t>－官庁出版物</a:t>
            </a:r>
            <a:endParaRPr lang="en-US" altLang="ja-JP" sz="1200" dirty="0">
              <a:solidFill>
                <a:prstClr val="black"/>
              </a:solidFill>
            </a:endParaRPr>
          </a:p>
          <a:p>
            <a:r>
              <a:rPr lang="ja-JP" altLang="en-US" sz="1200" dirty="0">
                <a:solidFill>
                  <a:prstClr val="black"/>
                </a:solidFill>
              </a:rPr>
              <a:t>－（古い）博士論文</a:t>
            </a:r>
            <a:endParaRPr lang="en-US" altLang="ja-JP" sz="1200" dirty="0">
              <a:solidFill>
                <a:prstClr val="black"/>
              </a:solidFill>
            </a:endParaRPr>
          </a:p>
          <a:p>
            <a:r>
              <a:rPr lang="ja-JP" altLang="en-US" sz="1200" dirty="0">
                <a:solidFill>
                  <a:prstClr val="black"/>
                </a:solidFill>
              </a:rPr>
              <a:t>－（新しい）学協会出版物</a:t>
            </a:r>
            <a:r>
              <a:rPr lang="en-US" altLang="ja-JP" sz="1200" dirty="0">
                <a:solidFill>
                  <a:prstClr val="black"/>
                </a:solidFill>
              </a:rPr>
              <a:t>/</a:t>
            </a:r>
            <a:r>
              <a:rPr lang="ja-JP" altLang="en-US" sz="1200" dirty="0">
                <a:solidFill>
                  <a:prstClr val="black"/>
                </a:solidFill>
              </a:rPr>
              <a:t>紀要類</a:t>
            </a:r>
            <a:endParaRPr lang="en-US" altLang="ja-JP" sz="1200" dirty="0">
              <a:solidFill>
                <a:prstClr val="black"/>
              </a:solidFill>
            </a:endParaRPr>
          </a:p>
        </p:txBody>
      </p:sp>
      <p:sp>
        <p:nvSpPr>
          <p:cNvPr id="19" name="角丸四角形吹き出し 18"/>
          <p:cNvSpPr/>
          <p:nvPr/>
        </p:nvSpPr>
        <p:spPr>
          <a:xfrm>
            <a:off x="8389259" y="3580164"/>
            <a:ext cx="2225303" cy="1660967"/>
          </a:xfrm>
          <a:prstGeom prst="wedgeRoundRectCallout">
            <a:avLst>
              <a:gd name="adj1" fmla="val -92382"/>
              <a:gd name="adj2" fmla="val 42386"/>
              <a:gd name="adj3" fmla="val 16667"/>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t"/>
          <a:lstStyle/>
          <a:p>
            <a:r>
              <a:rPr lang="en-US" altLang="ja-JP" sz="1400" dirty="0">
                <a:solidFill>
                  <a:prstClr val="black"/>
                </a:solidFill>
              </a:rPr>
              <a:t>【</a:t>
            </a:r>
            <a:r>
              <a:rPr lang="ja-JP" altLang="en-US" sz="1400" dirty="0">
                <a:solidFill>
                  <a:prstClr val="black"/>
                </a:solidFill>
              </a:rPr>
              <a:t>デジタル化の課題②</a:t>
            </a:r>
            <a:r>
              <a:rPr lang="en-US" altLang="ja-JP" sz="1400" dirty="0">
                <a:solidFill>
                  <a:prstClr val="black"/>
                </a:solidFill>
              </a:rPr>
              <a:t>】</a:t>
            </a:r>
          </a:p>
          <a:p>
            <a:r>
              <a:rPr lang="ja-JP" altLang="en-US" sz="1400" dirty="0">
                <a:solidFill>
                  <a:prstClr val="black"/>
                </a:solidFill>
              </a:rPr>
              <a:t>・</a:t>
            </a:r>
            <a:r>
              <a:rPr lang="en-US" altLang="ja-JP" sz="1400" dirty="0">
                <a:solidFill>
                  <a:prstClr val="black"/>
                </a:solidFill>
              </a:rPr>
              <a:t>NDL</a:t>
            </a:r>
            <a:r>
              <a:rPr lang="ja-JP" altLang="en-US" sz="1400" dirty="0">
                <a:solidFill>
                  <a:prstClr val="black"/>
                </a:solidFill>
              </a:rPr>
              <a:t>以外の図書館等のデジタル化の促進</a:t>
            </a:r>
            <a:endParaRPr lang="en-US" altLang="ja-JP" sz="1400" dirty="0">
              <a:solidFill>
                <a:prstClr val="black"/>
              </a:solidFill>
            </a:endParaRPr>
          </a:p>
          <a:p>
            <a:pPr>
              <a:spcBef>
                <a:spcPts val="200"/>
              </a:spcBef>
            </a:pPr>
            <a:r>
              <a:rPr lang="ja-JP" altLang="en-US" sz="1400" dirty="0">
                <a:solidFill>
                  <a:prstClr val="black"/>
                </a:solidFill>
              </a:rPr>
              <a:t>・他の図書館等が作成したデジタル化データの</a:t>
            </a:r>
            <a:r>
              <a:rPr lang="en-US" altLang="ja-JP" sz="1400" dirty="0">
                <a:solidFill>
                  <a:prstClr val="black"/>
                </a:solidFill>
              </a:rPr>
              <a:t>NDL</a:t>
            </a:r>
            <a:r>
              <a:rPr lang="ja-JP" altLang="en-US" sz="1400" dirty="0">
                <a:solidFill>
                  <a:prstClr val="black"/>
                </a:solidFill>
              </a:rPr>
              <a:t>からの送信</a:t>
            </a:r>
            <a:endParaRPr lang="en-US" altLang="ja-JP" sz="1400" dirty="0">
              <a:solidFill>
                <a:prstClr val="black"/>
              </a:solidFill>
            </a:endParaRPr>
          </a:p>
        </p:txBody>
      </p:sp>
      <p:sp>
        <p:nvSpPr>
          <p:cNvPr id="34" name="円/楕円 33"/>
          <p:cNvSpPr/>
          <p:nvPr/>
        </p:nvSpPr>
        <p:spPr>
          <a:xfrm>
            <a:off x="6975234" y="3752723"/>
            <a:ext cx="814371" cy="5815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5" name="円/楕円 34"/>
          <p:cNvSpPr/>
          <p:nvPr/>
        </p:nvSpPr>
        <p:spPr>
          <a:xfrm>
            <a:off x="4325708" y="4011102"/>
            <a:ext cx="541183" cy="36570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6" name="円弧 35"/>
          <p:cNvSpPr/>
          <p:nvPr/>
        </p:nvSpPr>
        <p:spPr>
          <a:xfrm flipH="1" flipV="1">
            <a:off x="4337894" y="2946180"/>
            <a:ext cx="709840" cy="2988193"/>
          </a:xfrm>
          <a:prstGeom prst="arc">
            <a:avLst>
              <a:gd name="adj1" fmla="val 16107977"/>
              <a:gd name="adj2" fmla="val 1660329"/>
            </a:avLst>
          </a:prstGeom>
          <a:ln>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a:solidFill>
                <a:srgbClr val="007033"/>
              </a:solidFill>
            </a:endParaRPr>
          </a:p>
        </p:txBody>
      </p:sp>
      <p:sp>
        <p:nvSpPr>
          <p:cNvPr id="39" name="フリーフォーム 38"/>
          <p:cNvSpPr/>
          <p:nvPr/>
        </p:nvSpPr>
        <p:spPr>
          <a:xfrm>
            <a:off x="4851817" y="2818152"/>
            <a:ext cx="2968053" cy="3072983"/>
          </a:xfrm>
          <a:custGeom>
            <a:avLst/>
            <a:gdLst>
              <a:gd name="connsiteX0" fmla="*/ 0 w 2968053"/>
              <a:gd name="connsiteY0" fmla="*/ 0 h 3072983"/>
              <a:gd name="connsiteX1" fmla="*/ 884420 w 2968053"/>
              <a:gd name="connsiteY1" fmla="*/ 1648918 h 3072983"/>
              <a:gd name="connsiteX2" fmla="*/ 2968053 w 2968053"/>
              <a:gd name="connsiteY2" fmla="*/ 3072983 h 3072983"/>
            </a:gdLst>
            <a:ahLst/>
            <a:cxnLst>
              <a:cxn ang="0">
                <a:pos x="connsiteX0" y="connsiteY0"/>
              </a:cxn>
              <a:cxn ang="0">
                <a:pos x="connsiteX1" y="connsiteY1"/>
              </a:cxn>
              <a:cxn ang="0">
                <a:pos x="connsiteX2" y="connsiteY2"/>
              </a:cxn>
            </a:cxnLst>
            <a:rect l="l" t="t" r="r" b="b"/>
            <a:pathLst>
              <a:path w="2968053" h="3072983">
                <a:moveTo>
                  <a:pt x="0" y="0"/>
                </a:moveTo>
                <a:cubicBezTo>
                  <a:pt x="194872" y="568377"/>
                  <a:pt x="389745" y="1136754"/>
                  <a:pt x="884420" y="1648918"/>
                </a:cubicBezTo>
                <a:cubicBezTo>
                  <a:pt x="1379095" y="2161082"/>
                  <a:pt x="2640768" y="2845632"/>
                  <a:pt x="2968053" y="3072983"/>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 name="フッター プレースホルダー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32884123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981200" y="1481328"/>
            <a:ext cx="8229600" cy="5162382"/>
          </a:xfrm>
        </p:spPr>
        <p:txBody>
          <a:bodyPr>
            <a:normAutofit/>
          </a:bodyPr>
          <a:lstStyle/>
          <a:p>
            <a:r>
              <a:rPr lang="ja-JP" altLang="en-US" dirty="0"/>
              <a:t>フォーマットレジストリ</a:t>
            </a:r>
            <a:endParaRPr lang="en-US" altLang="ja-JP" dirty="0"/>
          </a:p>
          <a:p>
            <a:pPr lvl="1"/>
            <a:r>
              <a:rPr lang="en-US" altLang="ja-JP" sz="2200" dirty="0"/>
              <a:t>PRONOM</a:t>
            </a:r>
          </a:p>
          <a:p>
            <a:pPr lvl="1"/>
            <a:r>
              <a:rPr lang="en-US" altLang="ja-JP" sz="2200" dirty="0"/>
              <a:t>GDFR</a:t>
            </a:r>
            <a:r>
              <a:rPr lang="ja-JP" altLang="en-US" sz="2200" dirty="0"/>
              <a:t>（</a:t>
            </a:r>
            <a:r>
              <a:rPr lang="en-US" altLang="ja-JP" sz="2200" dirty="0"/>
              <a:t>Global Digital Format Registry</a:t>
            </a:r>
            <a:r>
              <a:rPr lang="ja-JP" altLang="en-US" sz="2200" dirty="0"/>
              <a:t>）</a:t>
            </a:r>
            <a:endParaRPr lang="en-US" altLang="ja-JP" sz="2200" dirty="0"/>
          </a:p>
          <a:p>
            <a:pPr lvl="1"/>
            <a:r>
              <a:rPr lang="en-US" altLang="ja-JP" sz="2200" dirty="0"/>
              <a:t>UDFR</a:t>
            </a:r>
            <a:r>
              <a:rPr lang="ja-JP" altLang="en-US" sz="2200" dirty="0"/>
              <a:t>（</a:t>
            </a:r>
            <a:r>
              <a:rPr lang="en-US" altLang="ja-JP" sz="2200" dirty="0"/>
              <a:t>Unified Digital Format Registry</a:t>
            </a:r>
            <a:r>
              <a:rPr lang="ja-JP" altLang="en-US" sz="2200" dirty="0"/>
              <a:t>）</a:t>
            </a:r>
            <a:endParaRPr lang="en-US" altLang="ja-JP" sz="2200" dirty="0"/>
          </a:p>
          <a:p>
            <a:pPr lvl="1"/>
            <a:r>
              <a:rPr lang="en-US" altLang="ja-JP" sz="2200" dirty="0"/>
              <a:t>LCSDF</a:t>
            </a:r>
            <a:r>
              <a:rPr lang="ja-JP" altLang="en-US" sz="2200" dirty="0"/>
              <a:t>（</a:t>
            </a:r>
            <a:r>
              <a:rPr lang="en-US" altLang="ja-JP" sz="2200" dirty="0"/>
              <a:t>Library of Congress Sustainability of Digital Formats</a:t>
            </a:r>
            <a:r>
              <a:rPr lang="ja-JP" altLang="en-US" sz="2200" dirty="0"/>
              <a:t>）</a:t>
            </a:r>
            <a:endParaRPr lang="en-US" altLang="ja-JP" sz="2200" dirty="0"/>
          </a:p>
          <a:p>
            <a:r>
              <a:rPr lang="ja-JP" altLang="en-US" dirty="0"/>
              <a:t>フォーマット識別ツール</a:t>
            </a:r>
            <a:endParaRPr lang="en-US" altLang="ja-JP" dirty="0"/>
          </a:p>
          <a:p>
            <a:pPr lvl="1"/>
            <a:r>
              <a:rPr lang="en-US" altLang="ja-JP" sz="2200" dirty="0"/>
              <a:t>DROID</a:t>
            </a:r>
            <a:r>
              <a:rPr lang="ja-JP" altLang="en-US" sz="2200" dirty="0"/>
              <a:t>（</a:t>
            </a:r>
            <a:r>
              <a:rPr lang="en-US" altLang="ja-JP" sz="2200" dirty="0"/>
              <a:t>Digital Record Object Identification</a:t>
            </a:r>
            <a:r>
              <a:rPr lang="ja-JP" altLang="en-US" sz="2200" dirty="0"/>
              <a:t>）</a:t>
            </a:r>
            <a:endParaRPr lang="en-US" altLang="ja-JP" sz="2200" dirty="0"/>
          </a:p>
          <a:p>
            <a:pPr lvl="1"/>
            <a:r>
              <a:rPr lang="en-US" altLang="ja-JP" sz="2200" dirty="0"/>
              <a:t>JHOVE</a:t>
            </a:r>
            <a:r>
              <a:rPr lang="ja-JP" altLang="en-US" sz="2200" dirty="0"/>
              <a:t>（</a:t>
            </a:r>
            <a:r>
              <a:rPr lang="en-US" altLang="ja-JP" sz="2200" dirty="0"/>
              <a:t>JSTOR/Harvard Object Validation Environment</a:t>
            </a:r>
            <a:r>
              <a:rPr lang="ja-JP" altLang="en-US" sz="2200" dirty="0"/>
              <a:t>）</a:t>
            </a:r>
            <a:endParaRPr lang="en-US" altLang="ja-JP" sz="2200" dirty="0"/>
          </a:p>
          <a:p>
            <a:pPr lvl="1"/>
            <a:r>
              <a:rPr lang="en-US" altLang="ja-JP" sz="2200" dirty="0"/>
              <a:t>Metadata Extraction Tool</a:t>
            </a:r>
          </a:p>
          <a:p>
            <a:pPr lvl="2">
              <a:buNone/>
            </a:pPr>
            <a:endParaRPr lang="en-US" altLang="ja-JP" sz="2400" dirty="0"/>
          </a:p>
          <a:p>
            <a:pPr lvl="1"/>
            <a:endParaRPr lang="en-US" altLang="ja-JP" sz="22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30</a:t>
            </a:fld>
            <a:endParaRPr kumimoji="1" lang="ja-JP" altLang="en-US"/>
          </a:p>
        </p:txBody>
      </p:sp>
      <p:sp>
        <p:nvSpPr>
          <p:cNvPr id="2" name="タイトル 1"/>
          <p:cNvSpPr>
            <a:spLocks noGrp="1"/>
          </p:cNvSpPr>
          <p:nvPr>
            <p:ph type="title"/>
          </p:nvPr>
        </p:nvSpPr>
        <p:spPr/>
        <p:txBody>
          <a:bodyPr>
            <a:noAutofit/>
          </a:bodyPr>
          <a:lstStyle/>
          <a:p>
            <a:r>
              <a:rPr lang="ja-JP" altLang="en-US" sz="3600" dirty="0"/>
              <a:t>（参考）海外での取り組み</a:t>
            </a:r>
          </a:p>
        </p:txBody>
      </p:sp>
    </p:spTree>
    <p:extLst>
      <p:ext uri="{BB962C8B-B14F-4D97-AF65-F5344CB8AC3E}">
        <p14:creationId xmlns:p14="http://schemas.microsoft.com/office/powerpoint/2010/main" val="1002481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normAutofit/>
          </a:bodyPr>
          <a:lstStyle/>
          <a:p>
            <a:r>
              <a:rPr lang="ja-JP" altLang="en-US" sz="3200" dirty="0"/>
              <a:t>大容量で長期間監視不要な記録媒体</a:t>
            </a:r>
            <a:endParaRPr lang="en-US" altLang="ja-JP" sz="3200" dirty="0"/>
          </a:p>
          <a:p>
            <a:endParaRPr lang="en-US" altLang="ja-JP" sz="3200" dirty="0"/>
          </a:p>
          <a:p>
            <a:r>
              <a:rPr lang="ja-JP" altLang="en-US" sz="3200" dirty="0"/>
              <a:t>ストレージ技術のさらなる進歩</a:t>
            </a:r>
            <a:endParaRPr lang="en-US" altLang="ja-JP" sz="3200" dirty="0"/>
          </a:p>
          <a:p>
            <a:pPr lvl="2"/>
            <a:r>
              <a:rPr lang="ja-JP" altLang="en-US" sz="3200" dirty="0"/>
              <a:t>コスト、データ移行、遠隔地バックアップ等</a:t>
            </a:r>
            <a:endParaRPr lang="en-US" altLang="ja-JP" sz="3200" dirty="0"/>
          </a:p>
          <a:p>
            <a:pPr lvl="2"/>
            <a:endParaRPr lang="en-US" altLang="ja-JP" sz="3200" dirty="0"/>
          </a:p>
          <a:p>
            <a:r>
              <a:rPr lang="ja-JP" altLang="en-US" sz="3200" dirty="0"/>
              <a:t>再生技術情報の管理（論理保存）の実現</a:t>
            </a:r>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31</a:t>
            </a:fld>
            <a:endParaRPr kumimoji="1" lang="ja-JP" altLang="en-US"/>
          </a:p>
        </p:txBody>
      </p:sp>
      <p:sp>
        <p:nvSpPr>
          <p:cNvPr id="4" name="タイトル 3"/>
          <p:cNvSpPr>
            <a:spLocks noGrp="1"/>
          </p:cNvSpPr>
          <p:nvPr>
            <p:ph type="title"/>
          </p:nvPr>
        </p:nvSpPr>
        <p:spPr/>
        <p:txBody>
          <a:bodyPr>
            <a:normAutofit/>
          </a:bodyPr>
          <a:lstStyle/>
          <a:p>
            <a:r>
              <a:rPr lang="ja-JP" altLang="en-US" sz="3600" dirty="0" smtClean="0"/>
              <a:t>電子情報の長期保存の課題（まとめ）</a:t>
            </a:r>
            <a:endParaRPr kumimoji="1" lang="ja-JP" altLang="en-US" sz="3600" dirty="0"/>
          </a:p>
        </p:txBody>
      </p:sp>
    </p:spTree>
    <p:extLst>
      <p:ext uri="{BB962C8B-B14F-4D97-AF65-F5344CB8AC3E}">
        <p14:creationId xmlns:p14="http://schemas.microsoft.com/office/powerpoint/2010/main" val="35262861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a:noFill/>
        </p:spPr>
        <p:style>
          <a:lnRef idx="1">
            <a:schemeClr val="accent6"/>
          </a:lnRef>
          <a:fillRef idx="2">
            <a:schemeClr val="accent6"/>
          </a:fillRef>
          <a:effectRef idx="1">
            <a:schemeClr val="accent6"/>
          </a:effectRef>
          <a:fontRef idx="minor">
            <a:schemeClr val="dk1"/>
          </a:fontRef>
        </p:style>
        <p:txBody>
          <a:bodyPr/>
          <a:lstStyle/>
          <a:p>
            <a:r>
              <a:rPr kumimoji="1" lang="en-US" altLang="ja-JP" dirty="0" smtClean="0"/>
              <a:t>NDL</a:t>
            </a:r>
            <a:r>
              <a:rPr kumimoji="1" lang="ja-JP" altLang="en-US" dirty="0" smtClean="0"/>
              <a:t>所蔵資料の二次利用</a:t>
            </a:r>
            <a:endParaRPr kumimoji="1" lang="ja-JP" altLang="en-US" dirty="0"/>
          </a:p>
        </p:txBody>
      </p:sp>
      <p:sp>
        <p:nvSpPr>
          <p:cNvPr id="2" name="フッター プレースホルダー 1"/>
          <p:cNvSpPr>
            <a:spLocks noGrp="1"/>
          </p:cNvSpPr>
          <p:nvPr>
            <p:ph type="ftr" sz="quarter" idx="11"/>
          </p:nvPr>
        </p:nvSpPr>
        <p:spPr/>
        <p:txBody>
          <a:bodyPr/>
          <a:lstStyle/>
          <a:p>
            <a:pPr>
              <a:defRPr/>
            </a:pPr>
            <a:endParaRPr lang="ja-JP" altLang="en-US" dirty="0">
              <a:solidFill>
                <a:prstClr val="black">
                  <a:lumMod val="85000"/>
                  <a:lumOff val="15000"/>
                </a:prstClr>
              </a:solidFill>
            </a:endParaRPr>
          </a:p>
        </p:txBody>
      </p:sp>
      <p:sp>
        <p:nvSpPr>
          <p:cNvPr id="7" name="スライド番号プレースホルダ 6"/>
          <p:cNvSpPr>
            <a:spLocks noGrp="1"/>
          </p:cNvSpPr>
          <p:nvPr>
            <p:ph type="sldNum" sz="quarter" idx="12"/>
          </p:nvPr>
        </p:nvSpPr>
        <p:spPr/>
        <p:txBody>
          <a:bodyPr/>
          <a:lstStyle/>
          <a:p>
            <a:fld id="{042AED99-7FB4-404E-8A97-64753DCE42EC}" type="slidenum">
              <a:rPr lang="en-US" smtClean="0">
                <a:solidFill>
                  <a:prstClr val="black">
                    <a:lumMod val="85000"/>
                    <a:lumOff val="15000"/>
                  </a:prstClr>
                </a:solidFill>
              </a:rPr>
              <a:pPr/>
              <a:t>32</a:t>
            </a:fld>
            <a:endParaRPr lang="en-US">
              <a:solidFill>
                <a:prstClr val="black">
                  <a:lumMod val="85000"/>
                  <a:lumOff val="15000"/>
                </a:prstClr>
              </a:solidFill>
            </a:endParaRPr>
          </a:p>
        </p:txBody>
      </p:sp>
      <p:sp>
        <p:nvSpPr>
          <p:cNvPr id="3" name="サブタイトル 2"/>
          <p:cNvSpPr>
            <a:spLocks noGrp="1"/>
          </p:cNvSpPr>
          <p:nvPr>
            <p:ph type="subTitle" idx="4294967295"/>
          </p:nvPr>
        </p:nvSpPr>
        <p:spPr>
          <a:xfrm>
            <a:off x="0" y="4584520"/>
            <a:ext cx="10022498" cy="1771830"/>
          </a:xfrm>
        </p:spPr>
        <p:style>
          <a:lnRef idx="2">
            <a:schemeClr val="accent6"/>
          </a:lnRef>
          <a:fillRef idx="1">
            <a:schemeClr val="lt1"/>
          </a:fillRef>
          <a:effectRef idx="0">
            <a:schemeClr val="accent6"/>
          </a:effectRef>
          <a:fontRef idx="minor">
            <a:schemeClr val="dk1"/>
          </a:fontRef>
        </p:style>
        <p:txBody>
          <a:bodyPr>
            <a:normAutofit/>
          </a:bodyPr>
          <a:lstStyle/>
          <a:p>
            <a:pPr>
              <a:spcBef>
                <a:spcPts val="1800"/>
              </a:spcBef>
            </a:pPr>
            <a:r>
              <a:rPr lang="ja-JP" altLang="en-US" dirty="0">
                <a:solidFill>
                  <a:schemeClr val="tx1"/>
                </a:solidFill>
              </a:rPr>
              <a:t>デジタル化資料の利活用に向けて</a:t>
            </a:r>
            <a:endParaRPr lang="en-US" altLang="ja-JP" dirty="0">
              <a:solidFill>
                <a:schemeClr val="tx1"/>
              </a:solidFill>
            </a:endParaRPr>
          </a:p>
          <a:p>
            <a:pPr>
              <a:spcBef>
                <a:spcPts val="1800"/>
              </a:spcBef>
            </a:pPr>
            <a:r>
              <a:rPr lang="ja-JP" altLang="en-US" dirty="0">
                <a:solidFill>
                  <a:schemeClr val="tx1"/>
                </a:solidFill>
              </a:rPr>
              <a:t>関係者協議による調整</a:t>
            </a:r>
            <a:endParaRPr lang="en-US" altLang="ja-JP" dirty="0">
              <a:solidFill>
                <a:schemeClr val="tx1"/>
              </a:solidFill>
            </a:endParaRPr>
          </a:p>
          <a:p>
            <a:pPr>
              <a:spcBef>
                <a:spcPts val="1800"/>
              </a:spcBef>
            </a:pPr>
            <a:r>
              <a:rPr lang="ja-JP" altLang="en-US" dirty="0">
                <a:solidFill>
                  <a:schemeClr val="tx1"/>
                </a:solidFill>
              </a:rPr>
              <a:t>デジタル化資料の転載利用</a:t>
            </a:r>
            <a:endParaRPr lang="en-US" altLang="ja-JP" dirty="0">
              <a:solidFill>
                <a:schemeClr val="tx1"/>
              </a:solidFill>
            </a:endParaRPr>
          </a:p>
          <a:p>
            <a:endParaRPr kumimoji="1" lang="ja-JP" altLang="en-US" dirty="0"/>
          </a:p>
        </p:txBody>
      </p:sp>
      <p:sp>
        <p:nvSpPr>
          <p:cNvPr id="6" name="円/楕円 5"/>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09074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609600" y="1268760"/>
            <a:ext cx="11247120" cy="5184576"/>
          </a:xfrm>
        </p:spPr>
        <p:txBody>
          <a:bodyPr>
            <a:noAutofit/>
          </a:bodyPr>
          <a:lstStyle/>
          <a:p>
            <a:pPr>
              <a:spcBef>
                <a:spcPts val="0"/>
              </a:spcBef>
            </a:pPr>
            <a:r>
              <a:rPr lang="en-US" altLang="ja-JP" dirty="0"/>
              <a:t>2000</a:t>
            </a:r>
            <a:r>
              <a:rPr lang="ja-JP" altLang="en-US" dirty="0" smtClean="0"/>
              <a:t>年度</a:t>
            </a:r>
            <a:r>
              <a:rPr lang="ja-JP" altLang="en-US" dirty="0"/>
              <a:t>から資料デジタル化実施</a:t>
            </a:r>
            <a:r>
              <a:rPr lang="zh-TW" altLang="en-US" sz="2000" dirty="0"/>
              <a:t>（</a:t>
            </a:r>
            <a:r>
              <a:rPr lang="ja-JP" altLang="en-US" sz="2000" dirty="0"/>
              <a:t>法第</a:t>
            </a:r>
            <a:r>
              <a:rPr lang="en-US" altLang="zh-TW" sz="2000" dirty="0"/>
              <a:t>31</a:t>
            </a:r>
            <a:r>
              <a:rPr lang="zh-TW" altLang="en-US" sz="2000" dirty="0"/>
              <a:t>条</a:t>
            </a:r>
            <a:r>
              <a:rPr lang="en-US" altLang="ja-JP" sz="2000" dirty="0"/>
              <a:t>1</a:t>
            </a:r>
            <a:r>
              <a:rPr lang="zh-TW" altLang="en-US" sz="2000" dirty="0"/>
              <a:t>項</a:t>
            </a:r>
            <a:r>
              <a:rPr lang="en-US" altLang="ja-JP" sz="2000" dirty="0"/>
              <a:t>2</a:t>
            </a:r>
            <a:r>
              <a:rPr lang="ja-JP" altLang="en-US" sz="2000" dirty="0"/>
              <a:t>号</a:t>
            </a:r>
            <a:r>
              <a:rPr lang="zh-TW" altLang="en-US" sz="2000" dirty="0"/>
              <a:t>）</a:t>
            </a:r>
            <a:endParaRPr lang="en-US" altLang="ja-JP" dirty="0"/>
          </a:p>
          <a:p>
            <a:pPr marL="457200" lvl="1" indent="0">
              <a:spcBef>
                <a:spcPts val="0"/>
              </a:spcBef>
              <a:buNone/>
            </a:pPr>
            <a:r>
              <a:rPr lang="ja-JP" altLang="en-US" dirty="0"/>
              <a:t>－著作権処理を行いインターネットで公開</a:t>
            </a:r>
            <a:endParaRPr lang="en-US" altLang="ja-JP" dirty="0"/>
          </a:p>
          <a:p>
            <a:pPr>
              <a:spcBef>
                <a:spcPts val="1200"/>
              </a:spcBef>
              <a:spcAft>
                <a:spcPts val="1200"/>
              </a:spcAft>
            </a:pPr>
            <a:r>
              <a:rPr lang="ja-JP" altLang="en-US" dirty="0"/>
              <a:t>文化審議会「</a:t>
            </a:r>
            <a:r>
              <a:rPr lang="ja-JP" altLang="en-US" b="1" dirty="0">
                <a:solidFill>
                  <a:schemeClr val="accent2">
                    <a:lumMod val="75000"/>
                  </a:schemeClr>
                </a:solidFill>
              </a:rPr>
              <a:t>過去の著作物等の利用の円滑化のための方策について</a:t>
            </a:r>
            <a:r>
              <a:rPr lang="ja-JP" altLang="en-US" sz="2400" b="1" dirty="0">
                <a:solidFill>
                  <a:schemeClr val="accent2">
                    <a:lumMod val="75000"/>
                  </a:schemeClr>
                </a:solidFill>
              </a:rPr>
              <a:t>（中間総括）</a:t>
            </a:r>
            <a:r>
              <a:rPr lang="ja-JP" altLang="en-US" dirty="0"/>
              <a:t>」</a:t>
            </a:r>
            <a:r>
              <a:rPr lang="ja-JP" altLang="en-US" sz="2400" dirty="0" smtClean="0"/>
              <a:t>（</a:t>
            </a:r>
            <a:r>
              <a:rPr lang="en-US" altLang="ja-JP" sz="2400" dirty="0"/>
              <a:t>2008</a:t>
            </a:r>
            <a:r>
              <a:rPr lang="ja-JP" altLang="en-US" sz="2400" dirty="0" smtClean="0"/>
              <a:t>年</a:t>
            </a:r>
            <a:r>
              <a:rPr lang="en-US" altLang="ja-JP" sz="2400" dirty="0"/>
              <a:t>5</a:t>
            </a:r>
            <a:r>
              <a:rPr lang="ja-JP" altLang="en-US" sz="2400" dirty="0"/>
              <a:t>月）</a:t>
            </a:r>
            <a:r>
              <a:rPr lang="ja-JP" altLang="en-US" dirty="0" smtClean="0"/>
              <a:t>－</a:t>
            </a:r>
            <a:r>
              <a:rPr lang="ja-JP" altLang="en-US" sz="2400" dirty="0"/>
              <a:t>国立国会図書館のデジタル化資料の利用につき、関係者間の協議を提言</a:t>
            </a:r>
            <a:endParaRPr lang="en-US" altLang="ja-JP" sz="2400" dirty="0"/>
          </a:p>
          <a:p>
            <a:pPr>
              <a:spcBef>
                <a:spcPts val="0"/>
              </a:spcBef>
            </a:pPr>
            <a:r>
              <a:rPr lang="en-US" altLang="ja-JP" dirty="0"/>
              <a:t>2009</a:t>
            </a:r>
            <a:r>
              <a:rPr lang="ja-JP" altLang="en-US" dirty="0" smtClean="0"/>
              <a:t>年</a:t>
            </a:r>
            <a:r>
              <a:rPr lang="ja-JP" altLang="en-US" b="1" dirty="0">
                <a:solidFill>
                  <a:schemeClr val="accent2">
                    <a:lumMod val="75000"/>
                  </a:schemeClr>
                </a:solidFill>
              </a:rPr>
              <a:t>著作権法改正</a:t>
            </a:r>
            <a:r>
              <a:rPr lang="zh-TW" altLang="en-US" sz="2000" dirty="0"/>
              <a:t>（</a:t>
            </a:r>
            <a:r>
              <a:rPr lang="ja-JP" altLang="en-US" sz="2000" dirty="0"/>
              <a:t>法第</a:t>
            </a:r>
            <a:r>
              <a:rPr lang="en-US" altLang="zh-TW" sz="2000" dirty="0"/>
              <a:t>31</a:t>
            </a:r>
            <a:r>
              <a:rPr lang="zh-TW" altLang="en-US" sz="2000" dirty="0"/>
              <a:t>条</a:t>
            </a:r>
            <a:r>
              <a:rPr lang="en-US" altLang="zh-TW" sz="2000" dirty="0"/>
              <a:t>2</a:t>
            </a:r>
            <a:r>
              <a:rPr lang="zh-TW" altLang="en-US" sz="2000" dirty="0"/>
              <a:t>項新設）</a:t>
            </a:r>
            <a:endParaRPr lang="en-US" altLang="ja-JP" sz="2000" dirty="0"/>
          </a:p>
          <a:p>
            <a:pPr lvl="1">
              <a:spcBef>
                <a:spcPts val="0"/>
              </a:spcBef>
            </a:pPr>
            <a:r>
              <a:rPr lang="ja-JP" altLang="en-US" dirty="0"/>
              <a:t>国立国会図書館での原本保存目的のデジタル化が可能に</a:t>
            </a:r>
          </a:p>
          <a:p>
            <a:pPr>
              <a:spcBef>
                <a:spcPts val="1200"/>
              </a:spcBef>
              <a:spcAft>
                <a:spcPts val="1200"/>
              </a:spcAft>
            </a:pPr>
            <a:r>
              <a:rPr lang="en-US" altLang="ja-JP" dirty="0" smtClean="0"/>
              <a:t>2009,2010</a:t>
            </a:r>
            <a:r>
              <a:rPr lang="ja-JP" altLang="en-US" dirty="0" smtClean="0"/>
              <a:t>年度</a:t>
            </a:r>
            <a:r>
              <a:rPr lang="ja-JP" altLang="en-US" dirty="0"/>
              <a:t>に大規模デジタル化事業を実施</a:t>
            </a:r>
            <a:endParaRPr lang="en-US" altLang="ja-JP" sz="1600" dirty="0"/>
          </a:p>
          <a:p>
            <a:pPr>
              <a:spcBef>
                <a:spcPts val="0"/>
              </a:spcBef>
            </a:pPr>
            <a:r>
              <a:rPr lang="en-US" altLang="ja-JP" dirty="0"/>
              <a:t>2012</a:t>
            </a:r>
            <a:r>
              <a:rPr lang="ja-JP" altLang="en-US" dirty="0" smtClean="0"/>
              <a:t>年</a:t>
            </a:r>
            <a:r>
              <a:rPr lang="ja-JP" altLang="en-US" b="1" dirty="0">
                <a:solidFill>
                  <a:schemeClr val="accent2">
                    <a:lumMod val="75000"/>
                  </a:schemeClr>
                </a:solidFill>
              </a:rPr>
              <a:t>著作権法改正</a:t>
            </a:r>
            <a:r>
              <a:rPr lang="zh-TW" altLang="en-US" sz="2000" dirty="0"/>
              <a:t>（</a:t>
            </a:r>
            <a:r>
              <a:rPr lang="ja-JP" altLang="en-US" sz="2000" dirty="0"/>
              <a:t>法第</a:t>
            </a:r>
            <a:r>
              <a:rPr lang="en-US" altLang="zh-TW" sz="2000" dirty="0"/>
              <a:t>31</a:t>
            </a:r>
            <a:r>
              <a:rPr lang="zh-TW" altLang="en-US" sz="2000" dirty="0"/>
              <a:t>条</a:t>
            </a:r>
            <a:r>
              <a:rPr lang="en-US" altLang="ja-JP" sz="2000" dirty="0"/>
              <a:t>3</a:t>
            </a:r>
            <a:r>
              <a:rPr lang="zh-TW" altLang="en-US" sz="2000" dirty="0"/>
              <a:t>項新設）</a:t>
            </a:r>
            <a:endParaRPr lang="en-US" altLang="ja-JP" sz="2000" dirty="0"/>
          </a:p>
          <a:p>
            <a:pPr lvl="1">
              <a:spcBef>
                <a:spcPts val="0"/>
              </a:spcBef>
            </a:pPr>
            <a:r>
              <a:rPr lang="ja-JP" altLang="en-US" dirty="0"/>
              <a:t>デジタル化資料のうち絶版等資料を全国の図書館等で利用可能</a:t>
            </a:r>
            <a:r>
              <a:rPr lang="ja-JP" altLang="en-US" dirty="0" smtClean="0"/>
              <a:t>に</a:t>
            </a:r>
            <a:r>
              <a:rPr lang="en-US" altLang="ja-JP" dirty="0" smtClean="0"/>
              <a:t/>
            </a:r>
            <a:br>
              <a:rPr lang="en-US" altLang="ja-JP" dirty="0" smtClean="0"/>
            </a:br>
            <a:r>
              <a:rPr lang="ja-JP" altLang="en-US" dirty="0"/>
              <a:t>　⇒　</a:t>
            </a:r>
            <a:r>
              <a:rPr lang="en-US" altLang="ja-JP" dirty="0"/>
              <a:t>2014</a:t>
            </a:r>
            <a:r>
              <a:rPr lang="ja-JP" altLang="en-US" dirty="0" smtClean="0"/>
              <a:t>年</a:t>
            </a:r>
            <a:r>
              <a:rPr lang="en-US" altLang="ja-JP" dirty="0"/>
              <a:t>1</a:t>
            </a:r>
            <a:r>
              <a:rPr lang="ja-JP" altLang="en-US" dirty="0"/>
              <a:t>月から図書館送信サービス開始</a:t>
            </a:r>
          </a:p>
        </p:txBody>
      </p:sp>
      <p:sp>
        <p:nvSpPr>
          <p:cNvPr id="6" name="Text Box 9"/>
          <p:cNvSpPr txBox="1">
            <a:spLocks noChangeArrowheads="1"/>
          </p:cNvSpPr>
          <p:nvPr/>
        </p:nvSpPr>
        <p:spPr bwMode="auto">
          <a:xfrm>
            <a:off x="2730103" y="5781675"/>
            <a:ext cx="365522" cy="230832"/>
          </a:xfrm>
          <a:prstGeom prst="rect">
            <a:avLst/>
          </a:prstGeom>
          <a:noFill/>
          <a:ln w="9525">
            <a:noFill/>
            <a:miter lim="800000"/>
            <a:headEnd/>
            <a:tailEnd/>
          </a:ln>
        </p:spPr>
        <p:txBody>
          <a:bodyPr>
            <a:spAutoFit/>
          </a:bodyPr>
          <a:lstStyle/>
          <a:p>
            <a:pPr marL="205979" indent="-205979">
              <a:spcBef>
                <a:spcPct val="50000"/>
              </a:spcBef>
            </a:pPr>
            <a:fld id="{CF5873E1-5B93-490B-A2A8-B049A74961E0}" type="slidenum">
              <a:rPr lang="ja-JP" altLang="en-US" sz="900" b="1">
                <a:solidFill>
                  <a:prstClr val="white"/>
                </a:solidFill>
                <a:latin typeface="Arial" charset="0"/>
              </a:rPr>
              <a:pPr marL="205979" indent="-205979">
                <a:spcBef>
                  <a:spcPct val="50000"/>
                </a:spcBef>
              </a:pPr>
              <a:t>33</a:t>
            </a:fld>
            <a:endParaRPr lang="en-US" altLang="ja-JP" sz="900" b="1">
              <a:solidFill>
                <a:prstClr val="white"/>
              </a:solidFill>
              <a:latin typeface="Arial" charset="0"/>
            </a:endParaRPr>
          </a:p>
        </p:txBody>
      </p:sp>
      <p:sp>
        <p:nvSpPr>
          <p:cNvPr id="8" name="タイトル 1"/>
          <p:cNvSpPr>
            <a:spLocks noGrp="1"/>
          </p:cNvSpPr>
          <p:nvPr>
            <p:ph type="title"/>
          </p:nvPr>
        </p:nvSpPr>
        <p:spPr>
          <a:xfrm>
            <a:off x="0" y="1"/>
            <a:ext cx="12192000" cy="1000620"/>
          </a:xfrm>
        </p:spPr>
        <p:txBody>
          <a:bodyPr>
            <a:noAutofit/>
          </a:bodyPr>
          <a:lstStyle/>
          <a:p>
            <a:r>
              <a:rPr lang="ja-JP" altLang="en-US" dirty="0" smtClean="0">
                <a:latin typeface="+mn-ea"/>
              </a:rPr>
              <a:t>デジタル化資料の利活用に向けて</a:t>
            </a:r>
            <a:endParaRPr lang="ja-JP" altLang="en-US" dirty="0">
              <a:latin typeface="+mn-ea"/>
            </a:endParaRPr>
          </a:p>
        </p:txBody>
      </p:sp>
      <p:sp>
        <p:nvSpPr>
          <p:cNvPr id="2" name="スライド番号プレースホルダー 1"/>
          <p:cNvSpPr>
            <a:spLocks noGrp="1"/>
          </p:cNvSpPr>
          <p:nvPr>
            <p:ph type="sldNum" sz="quarter" idx="12"/>
          </p:nvPr>
        </p:nvSpPr>
        <p:spPr/>
        <p:txBody>
          <a:bodyPr/>
          <a:lstStyle/>
          <a:p>
            <a:fld id="{AE81233C-BF56-4BFB-98E8-8EF39C2E5007}" type="slidenum">
              <a:rPr lang="ja-JP" altLang="en-US" smtClean="0">
                <a:solidFill>
                  <a:prstClr val="black"/>
                </a:solidFill>
              </a:rPr>
              <a:pPr/>
              <a:t>33</a:t>
            </a:fld>
            <a:endParaRPr lang="ja-JP" altLang="en-US" dirty="0">
              <a:solidFill>
                <a:prstClr val="black"/>
              </a:solidFill>
            </a:endParaRPr>
          </a:p>
        </p:txBody>
      </p:sp>
      <p:sp>
        <p:nvSpPr>
          <p:cNvPr id="7" name="円/楕円 6"/>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3848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12192000" cy="875789"/>
          </a:xfrm>
        </p:spPr>
        <p:txBody>
          <a:bodyPr>
            <a:noAutofit/>
          </a:bodyPr>
          <a:lstStyle/>
          <a:p>
            <a:r>
              <a:rPr lang="ja-JP" altLang="en-US" dirty="0" smtClean="0">
                <a:latin typeface="+mn-ea"/>
              </a:rPr>
              <a:t>関係者</a:t>
            </a:r>
            <a:r>
              <a:rPr lang="ja-JP" altLang="en-US" dirty="0">
                <a:latin typeface="+mn-ea"/>
              </a:rPr>
              <a:t>協議による調整</a:t>
            </a:r>
          </a:p>
        </p:txBody>
      </p:sp>
      <p:sp>
        <p:nvSpPr>
          <p:cNvPr id="3" name="コンテンツ プレースホルダ 2"/>
          <p:cNvSpPr>
            <a:spLocks noGrp="1"/>
          </p:cNvSpPr>
          <p:nvPr>
            <p:ph idx="1"/>
          </p:nvPr>
        </p:nvSpPr>
        <p:spPr>
          <a:xfrm>
            <a:off x="579120" y="1229962"/>
            <a:ext cx="11338560" cy="5367390"/>
          </a:xfrm>
        </p:spPr>
        <p:txBody>
          <a:bodyPr>
            <a:normAutofit fontScale="25000" lnSpcReduction="20000"/>
          </a:bodyPr>
          <a:lstStyle/>
          <a:p>
            <a:pPr>
              <a:lnSpc>
                <a:spcPct val="120000"/>
              </a:lnSpc>
              <a:spcBef>
                <a:spcPts val="1200"/>
              </a:spcBef>
            </a:pPr>
            <a:r>
              <a:rPr lang="ja-JP" altLang="en-US" sz="11200" dirty="0"/>
              <a:t>国立国会図書館と権利者、出版者等の関係者間の協議の場として、「</a:t>
            </a:r>
            <a:r>
              <a:rPr lang="ja-JP" altLang="en-US" sz="11200" dirty="0">
                <a:solidFill>
                  <a:schemeClr val="accent2">
                    <a:lumMod val="75000"/>
                  </a:schemeClr>
                </a:solidFill>
              </a:rPr>
              <a:t>資料デジタル化及び利用に係る関係者協議会</a:t>
            </a:r>
            <a:r>
              <a:rPr lang="ja-JP" altLang="en-US" sz="11200" dirty="0"/>
              <a:t>」を設置　　</a:t>
            </a:r>
            <a:r>
              <a:rPr lang="ja-JP" altLang="en-US" sz="11200" dirty="0" smtClean="0"/>
              <a:t>（</a:t>
            </a:r>
            <a:r>
              <a:rPr lang="en-US" altLang="ja-JP" sz="11200" dirty="0"/>
              <a:t>2008</a:t>
            </a:r>
            <a:r>
              <a:rPr lang="ja-JP" altLang="en-US" sz="11200" dirty="0" smtClean="0"/>
              <a:t>年</a:t>
            </a:r>
            <a:r>
              <a:rPr lang="en-US" altLang="ja-JP" sz="11200" dirty="0"/>
              <a:t>9</a:t>
            </a:r>
            <a:r>
              <a:rPr lang="ja-JP" altLang="en-US" sz="11200" dirty="0"/>
              <a:t>月～）</a:t>
            </a:r>
            <a:endParaRPr lang="en-US" altLang="ja-JP" sz="11200" dirty="0"/>
          </a:p>
          <a:p>
            <a:pPr>
              <a:lnSpc>
                <a:spcPct val="120000"/>
              </a:lnSpc>
              <a:spcBef>
                <a:spcPts val="1200"/>
              </a:spcBef>
            </a:pPr>
            <a:r>
              <a:rPr lang="ja-JP" altLang="en-US" sz="11200" dirty="0"/>
              <a:t>図書館への限定送信に関するワーキングチームを</a:t>
            </a:r>
            <a:r>
              <a:rPr lang="ja-JP" altLang="en-US" sz="11200" dirty="0" smtClean="0"/>
              <a:t>設置（</a:t>
            </a:r>
            <a:r>
              <a:rPr lang="en-US" altLang="ja-JP" sz="11200" dirty="0"/>
              <a:t>2011</a:t>
            </a:r>
            <a:r>
              <a:rPr lang="ja-JP" altLang="en-US" sz="11200" dirty="0" smtClean="0"/>
              <a:t>年</a:t>
            </a:r>
            <a:r>
              <a:rPr lang="en-US" altLang="ja-JP" sz="11200" dirty="0"/>
              <a:t>11</a:t>
            </a:r>
            <a:r>
              <a:rPr lang="ja-JP" altLang="en-US" sz="11200" dirty="0"/>
              <a:t>月～）</a:t>
            </a:r>
            <a:endParaRPr lang="en-US" altLang="ja-JP" sz="11200" dirty="0"/>
          </a:p>
          <a:p>
            <a:pPr>
              <a:lnSpc>
                <a:spcPct val="120000"/>
              </a:lnSpc>
              <a:spcBef>
                <a:spcPts val="1200"/>
              </a:spcBef>
            </a:pPr>
            <a:r>
              <a:rPr lang="ja-JP" altLang="en-US" sz="11200" dirty="0"/>
              <a:t>「</a:t>
            </a:r>
            <a:r>
              <a:rPr lang="ja-JP" altLang="en-US" sz="11200" dirty="0">
                <a:solidFill>
                  <a:schemeClr val="accent2"/>
                </a:solidFill>
              </a:rPr>
              <a:t>国立国会図書館のデジタル化資料の図書館等への限定送信に関する合意事項</a:t>
            </a:r>
            <a:r>
              <a:rPr lang="ja-JP" altLang="en-US" sz="11200" dirty="0"/>
              <a:t>」</a:t>
            </a:r>
            <a:r>
              <a:rPr lang="ja-JP" altLang="en-US" sz="11200" dirty="0" smtClean="0"/>
              <a:t>（</a:t>
            </a:r>
            <a:r>
              <a:rPr lang="en-US" altLang="ja-JP" sz="11200" dirty="0"/>
              <a:t>2012</a:t>
            </a:r>
            <a:r>
              <a:rPr lang="ja-JP" altLang="en-US" sz="11200" dirty="0" smtClean="0"/>
              <a:t>年</a:t>
            </a:r>
            <a:r>
              <a:rPr lang="en-US" altLang="ja-JP" sz="11200" dirty="0"/>
              <a:t>12</a:t>
            </a:r>
            <a:r>
              <a:rPr lang="ja-JP" altLang="en-US" sz="11200" dirty="0"/>
              <a:t>月）</a:t>
            </a:r>
            <a:endParaRPr lang="en-US" altLang="ja-JP" sz="11200" dirty="0"/>
          </a:p>
          <a:p>
            <a:pPr marL="0" indent="0" algn="ctr">
              <a:lnSpc>
                <a:spcPct val="120000"/>
              </a:lnSpc>
              <a:spcBef>
                <a:spcPts val="0"/>
              </a:spcBef>
              <a:buNone/>
            </a:pPr>
            <a:r>
              <a:rPr lang="en-US" altLang="ja-JP" sz="8000" dirty="0">
                <a:hlinkClick r:id="rId3"/>
              </a:rPr>
              <a:t>http://www.ndl.go.jp/jp/aboutus/digitization/digitization_agreement02.pdf</a:t>
            </a:r>
            <a:r>
              <a:rPr lang="ja-JP" altLang="en-US" sz="8000" dirty="0"/>
              <a:t>　　</a:t>
            </a:r>
            <a:endParaRPr lang="en-US" altLang="ja-JP" sz="8000" dirty="0"/>
          </a:p>
          <a:p>
            <a:pPr marL="0" indent="0">
              <a:lnSpc>
                <a:spcPct val="120000"/>
              </a:lnSpc>
              <a:spcBef>
                <a:spcPts val="600"/>
              </a:spcBef>
              <a:buNone/>
            </a:pPr>
            <a:r>
              <a:rPr lang="ja-JP" altLang="en-US" sz="8000" dirty="0"/>
              <a:t>　　　　　　　　　　　⇔　この範囲において「図書館送信サービス」を実施</a:t>
            </a:r>
          </a:p>
          <a:p>
            <a:pPr>
              <a:lnSpc>
                <a:spcPct val="120000"/>
              </a:lnSpc>
              <a:spcBef>
                <a:spcPts val="1200"/>
              </a:spcBef>
            </a:pPr>
            <a:r>
              <a:rPr lang="ja-JP" altLang="en-US" sz="9600" dirty="0"/>
              <a:t>デジタル化する</a:t>
            </a:r>
            <a:r>
              <a:rPr lang="ja-JP" altLang="en-US" sz="9600" dirty="0">
                <a:solidFill>
                  <a:schemeClr val="accent2">
                    <a:lumMod val="75000"/>
                  </a:schemeClr>
                </a:solidFill>
              </a:rPr>
              <a:t>録音資料</a:t>
            </a:r>
            <a:r>
              <a:rPr lang="ja-JP" altLang="en-US" sz="9600" dirty="0"/>
              <a:t>の利用に係る協議のために、「録音資料のデジタル化及び利用に係る関係者協議会」を</a:t>
            </a:r>
            <a:r>
              <a:rPr lang="ja-JP" altLang="en-US" sz="9600" dirty="0" smtClean="0"/>
              <a:t>設置（</a:t>
            </a:r>
            <a:r>
              <a:rPr lang="en-US" altLang="ja-JP" sz="9600" dirty="0"/>
              <a:t>2014</a:t>
            </a:r>
            <a:r>
              <a:rPr lang="ja-JP" altLang="en-US" sz="9600" dirty="0" smtClean="0"/>
              <a:t>年</a:t>
            </a:r>
            <a:r>
              <a:rPr lang="en-US" altLang="ja-JP" sz="9600" dirty="0"/>
              <a:t>5</a:t>
            </a:r>
            <a:r>
              <a:rPr lang="ja-JP" altLang="en-US" sz="9600" dirty="0"/>
              <a:t>月～）</a:t>
            </a:r>
            <a:endParaRPr lang="en-US" altLang="ja-JP" sz="9600" dirty="0"/>
          </a:p>
        </p:txBody>
      </p:sp>
      <p:sp>
        <p:nvSpPr>
          <p:cNvPr id="4" name="スライド番号プレースホルダー 3"/>
          <p:cNvSpPr>
            <a:spLocks noGrp="1"/>
          </p:cNvSpPr>
          <p:nvPr>
            <p:ph type="sldNum" sz="quarter" idx="12"/>
          </p:nvPr>
        </p:nvSpPr>
        <p:spPr/>
        <p:txBody>
          <a:bodyPr/>
          <a:lstStyle/>
          <a:p>
            <a:fld id="{AE81233C-BF56-4BFB-98E8-8EF39C2E5007}" type="slidenum">
              <a:rPr lang="ja-JP" altLang="en-US" smtClean="0">
                <a:solidFill>
                  <a:prstClr val="black"/>
                </a:solidFill>
              </a:rPr>
              <a:pPr/>
              <a:t>34</a:t>
            </a:fld>
            <a:endParaRPr lang="ja-JP" altLang="en-US" dirty="0">
              <a:solidFill>
                <a:prstClr val="black"/>
              </a:solidFill>
            </a:endParaRPr>
          </a:p>
        </p:txBody>
      </p:sp>
      <p:sp>
        <p:nvSpPr>
          <p:cNvPr id="5" name="円/楕円 4"/>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92427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838200"/>
          </a:xfrm>
        </p:spPr>
        <p:txBody>
          <a:bodyPr>
            <a:normAutofit/>
          </a:bodyPr>
          <a:lstStyle/>
          <a:p>
            <a:r>
              <a:rPr lang="ja-JP" altLang="en-US" dirty="0" smtClean="0">
                <a:latin typeface="+mn-ea"/>
              </a:rPr>
              <a:t>デジタル化</a:t>
            </a:r>
            <a:r>
              <a:rPr lang="ja-JP" altLang="en-US" dirty="0">
                <a:latin typeface="+mn-ea"/>
              </a:rPr>
              <a:t>資料の転載利用</a:t>
            </a:r>
          </a:p>
        </p:txBody>
      </p:sp>
      <p:sp>
        <p:nvSpPr>
          <p:cNvPr id="4" name="スライド番号プレースホルダ 25"/>
          <p:cNvSpPr>
            <a:spLocks noGrp="1"/>
          </p:cNvSpPr>
          <p:nvPr>
            <p:ph idx="1"/>
          </p:nvPr>
        </p:nvSpPr>
        <p:spPr>
          <a:xfrm>
            <a:off x="548640" y="1412776"/>
            <a:ext cx="11338560" cy="5328592"/>
          </a:xfrm>
        </p:spPr>
        <p:txBody>
          <a:bodyPr>
            <a:normAutofit fontScale="77500" lnSpcReduction="20000"/>
          </a:bodyPr>
          <a:lstStyle/>
          <a:p>
            <a:pPr marL="0" lvl="1" indent="0" algn="ctr">
              <a:lnSpc>
                <a:spcPct val="120000"/>
              </a:lnSpc>
              <a:spcBef>
                <a:spcPts val="0"/>
              </a:spcBef>
              <a:spcAft>
                <a:spcPts val="1800"/>
              </a:spcAft>
              <a:buNone/>
              <a:defRPr/>
            </a:pPr>
            <a:r>
              <a:rPr lang="ja-JP" altLang="en-US" sz="4000" dirty="0">
                <a:solidFill>
                  <a:schemeClr val="accent5">
                    <a:lumMod val="50000"/>
                  </a:schemeClr>
                </a:solidFill>
              </a:rPr>
              <a:t>～デジタル化資料を広く社会の利用に供する～</a:t>
            </a:r>
            <a:endParaRPr lang="en-US" altLang="ja-JP" sz="4000" dirty="0">
              <a:solidFill>
                <a:schemeClr val="accent5">
                  <a:lumMod val="50000"/>
                </a:schemeClr>
              </a:solidFill>
            </a:endParaRPr>
          </a:p>
          <a:p>
            <a:pPr marL="342900" lvl="1" indent="-342900">
              <a:lnSpc>
                <a:spcPct val="120000"/>
              </a:lnSpc>
              <a:spcBef>
                <a:spcPts val="0"/>
              </a:spcBef>
              <a:buFont typeface="Wingdings" panose="05000000000000000000" pitchFamily="2" charset="2"/>
              <a:buChar char="Ø"/>
              <a:defRPr/>
            </a:pPr>
            <a:r>
              <a:rPr lang="ja-JP" altLang="en-US" sz="3400" dirty="0"/>
              <a:t>インターネット提供のデジタル化資料（</a:t>
            </a:r>
            <a:r>
              <a:rPr lang="ja-JP" altLang="en-US" sz="3400" dirty="0">
                <a:solidFill>
                  <a:schemeClr val="accent2">
                    <a:lumMod val="75000"/>
                  </a:schemeClr>
                </a:solidFill>
              </a:rPr>
              <a:t>著作権保護期間満了分）</a:t>
            </a:r>
            <a:r>
              <a:rPr lang="ja-JP" altLang="en-US" sz="3400" dirty="0"/>
              <a:t>に係る転載利用は、</a:t>
            </a:r>
            <a:r>
              <a:rPr lang="ja-JP" altLang="en-US" sz="3400" dirty="0">
                <a:solidFill>
                  <a:schemeClr val="accent2">
                    <a:lumMod val="75000"/>
                  </a:schemeClr>
                </a:solidFill>
              </a:rPr>
              <a:t>転載申込み手続が不要　</a:t>
            </a:r>
            <a:endParaRPr lang="en-US" altLang="ja-JP" sz="3400" dirty="0">
              <a:solidFill>
                <a:schemeClr val="accent2">
                  <a:lumMod val="75000"/>
                </a:schemeClr>
              </a:solidFill>
            </a:endParaRPr>
          </a:p>
          <a:p>
            <a:pPr marL="857250" lvl="3" indent="0">
              <a:lnSpc>
                <a:spcPct val="120000"/>
              </a:lnSpc>
              <a:spcBef>
                <a:spcPts val="0"/>
              </a:spcBef>
              <a:buNone/>
              <a:defRPr/>
            </a:pPr>
            <a:r>
              <a:rPr lang="ja-JP" altLang="en-US" sz="2900" dirty="0"/>
              <a:t>平成</a:t>
            </a:r>
            <a:r>
              <a:rPr lang="en-US" altLang="ja-JP" sz="2900" dirty="0"/>
              <a:t>26</a:t>
            </a:r>
            <a:r>
              <a:rPr lang="ja-JP" altLang="en-US" sz="2900" dirty="0"/>
              <a:t>年</a:t>
            </a:r>
            <a:r>
              <a:rPr lang="en-US" altLang="ja-JP" sz="2900" dirty="0"/>
              <a:t>5</a:t>
            </a:r>
            <a:r>
              <a:rPr lang="ja-JP" altLang="en-US" sz="2900" dirty="0"/>
              <a:t>月</a:t>
            </a:r>
            <a:r>
              <a:rPr lang="en-US" altLang="ja-JP" sz="2900" dirty="0"/>
              <a:t>1</a:t>
            </a:r>
            <a:r>
              <a:rPr lang="ja-JP" altLang="en-US" sz="2900" dirty="0"/>
              <a:t>日から。</a:t>
            </a:r>
            <a:r>
              <a:rPr lang="ja-JP" altLang="en-US" sz="2900" u="sng" dirty="0">
                <a:solidFill>
                  <a:srgbClr val="FF0000"/>
                </a:solidFill>
              </a:rPr>
              <a:t>ただし、許諾または文化庁長官裁定分の転載（復刻、翻刻、掲載、放映又は展示等）を行う場合には、これまで同様、国立国会図書館への照会が必要</a:t>
            </a:r>
            <a:endParaRPr lang="ja-JP" altLang="en-US" sz="2900" dirty="0"/>
          </a:p>
          <a:p>
            <a:pPr lvl="1">
              <a:lnSpc>
                <a:spcPct val="120000"/>
              </a:lnSpc>
              <a:spcBef>
                <a:spcPts val="0"/>
              </a:spcBef>
              <a:defRPr/>
            </a:pPr>
            <a:endParaRPr lang="en-US" altLang="ja-JP" sz="1400" dirty="0"/>
          </a:p>
          <a:p>
            <a:pPr marL="457200" lvl="1" indent="-457200">
              <a:lnSpc>
                <a:spcPct val="120000"/>
              </a:lnSpc>
              <a:spcBef>
                <a:spcPts val="0"/>
              </a:spcBef>
              <a:buFont typeface="Wingdings" panose="05000000000000000000" pitchFamily="2" charset="2"/>
              <a:buChar char="Ø"/>
              <a:defRPr/>
            </a:pPr>
            <a:r>
              <a:rPr lang="ja-JP" altLang="en-US" sz="3400" u="sng" dirty="0">
                <a:solidFill>
                  <a:schemeClr val="accent5">
                    <a:lumMod val="50000"/>
                  </a:schemeClr>
                </a:solidFill>
              </a:rPr>
              <a:t>デジタル化資料の画像データの試行提供中　</a:t>
            </a:r>
            <a:endParaRPr lang="en-US" altLang="ja-JP" sz="3400" u="sng" dirty="0">
              <a:solidFill>
                <a:schemeClr val="accent5">
                  <a:lumMod val="50000"/>
                </a:schemeClr>
              </a:solidFill>
            </a:endParaRPr>
          </a:p>
          <a:p>
            <a:pPr marL="857250" lvl="2" indent="0">
              <a:lnSpc>
                <a:spcPct val="120000"/>
              </a:lnSpc>
              <a:spcBef>
                <a:spcPts val="0"/>
              </a:spcBef>
              <a:buNone/>
              <a:defRPr/>
            </a:pPr>
            <a:r>
              <a:rPr lang="ja-JP" altLang="en-US" sz="2900" dirty="0"/>
              <a:t>平成</a:t>
            </a:r>
            <a:r>
              <a:rPr lang="en-US" altLang="ja-JP" sz="2900" dirty="0"/>
              <a:t>26</a:t>
            </a:r>
            <a:r>
              <a:rPr lang="ja-JP" altLang="en-US" sz="2900" dirty="0"/>
              <a:t>年</a:t>
            </a:r>
            <a:r>
              <a:rPr lang="en-US" altLang="ja-JP" sz="2900" dirty="0"/>
              <a:t>8</a:t>
            </a:r>
            <a:r>
              <a:rPr lang="ja-JP" altLang="en-US" sz="2900" dirty="0"/>
              <a:t>月</a:t>
            </a:r>
            <a:r>
              <a:rPr lang="en-US" altLang="ja-JP" sz="2900" dirty="0"/>
              <a:t>1</a:t>
            </a:r>
            <a:r>
              <a:rPr lang="ja-JP" altLang="en-US" sz="2900" dirty="0"/>
              <a:t>日から</a:t>
            </a:r>
            <a:r>
              <a:rPr lang="en-US" altLang="ja-JP" sz="2900" dirty="0"/>
              <a:t>1</a:t>
            </a:r>
            <a:r>
              <a:rPr lang="ja-JP" altLang="en-US" sz="2900" dirty="0"/>
              <a:t>年間、図書館送信及び国立国会図書館内限定公開の資料について、復刻・翻刻を目的とした利用に限って、画像データの試行提供</a:t>
            </a:r>
            <a:r>
              <a:rPr lang="ja-JP" altLang="en-US" sz="2600" dirty="0"/>
              <a:t>（ニーズを把握、手続等を検証し、サービス体制を構築・整備）</a:t>
            </a:r>
            <a:endParaRPr lang="en-US" altLang="ja-JP" sz="2600" dirty="0"/>
          </a:p>
          <a:p>
            <a:pPr lvl="2">
              <a:lnSpc>
                <a:spcPct val="120000"/>
              </a:lnSpc>
              <a:spcBef>
                <a:spcPts val="0"/>
              </a:spcBef>
              <a:defRPr/>
            </a:pPr>
            <a:r>
              <a:rPr lang="ja-JP" altLang="ja-JP" sz="3000" dirty="0"/>
              <a:t>申請者による著作権処理又は著作権保護期間満了の確認が必要</a:t>
            </a:r>
            <a:endParaRPr lang="en-US" altLang="ja-JP" sz="3000" dirty="0"/>
          </a:p>
          <a:p>
            <a:pPr lvl="2">
              <a:lnSpc>
                <a:spcPct val="120000"/>
              </a:lnSpc>
              <a:spcBef>
                <a:spcPts val="0"/>
              </a:spcBef>
              <a:defRPr/>
            </a:pPr>
            <a:r>
              <a:rPr lang="ja-JP" altLang="en-US" sz="3000" dirty="0"/>
              <a:t>出版の形態等により、使用料若しくは製品の一定数の寄贈、又はその双方が条件となる場合がある　</a:t>
            </a:r>
            <a:endParaRPr lang="en-US" altLang="ja-JP" dirty="0"/>
          </a:p>
        </p:txBody>
      </p:sp>
      <p:sp>
        <p:nvSpPr>
          <p:cNvPr id="3" name="スライド番号プレースホルダー 2"/>
          <p:cNvSpPr>
            <a:spLocks noGrp="1"/>
          </p:cNvSpPr>
          <p:nvPr>
            <p:ph type="sldNum" sz="quarter" idx="12"/>
          </p:nvPr>
        </p:nvSpPr>
        <p:spPr/>
        <p:txBody>
          <a:bodyPr/>
          <a:lstStyle/>
          <a:p>
            <a:fld id="{AE81233C-BF56-4BFB-98E8-8EF39C2E5007}" type="slidenum">
              <a:rPr lang="ja-JP" altLang="en-US" smtClean="0">
                <a:solidFill>
                  <a:prstClr val="black"/>
                </a:solidFill>
              </a:rPr>
              <a:pPr/>
              <a:t>35</a:t>
            </a:fld>
            <a:endParaRPr lang="ja-JP" altLang="en-US" dirty="0">
              <a:solidFill>
                <a:prstClr val="black"/>
              </a:solidFill>
            </a:endParaRPr>
          </a:p>
        </p:txBody>
      </p:sp>
      <p:sp>
        <p:nvSpPr>
          <p:cNvPr id="5" name="円/楕円 4"/>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530950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当館保有情報の二次利用</a:t>
            </a:r>
            <a:endParaRPr kumimoji="1" lang="ja-JP" altLang="en-US" dirty="0"/>
          </a:p>
        </p:txBody>
      </p:sp>
      <p:sp>
        <p:nvSpPr>
          <p:cNvPr id="3" name="コンテンツ プレースホルダ 2"/>
          <p:cNvSpPr>
            <a:spLocks noGrp="1"/>
          </p:cNvSpPr>
          <p:nvPr>
            <p:ph sz="half" idx="1"/>
          </p:nvPr>
        </p:nvSpPr>
        <p:spPr>
          <a:xfrm>
            <a:off x="162560" y="980728"/>
            <a:ext cx="5857240" cy="5877272"/>
          </a:xfrm>
        </p:spPr>
        <p:txBody>
          <a:bodyPr>
            <a:normAutofit fontScale="77500" lnSpcReduction="20000"/>
          </a:bodyPr>
          <a:lstStyle/>
          <a:p>
            <a:r>
              <a:rPr kumimoji="1" lang="ja-JP" altLang="en-US" dirty="0" smtClean="0"/>
              <a:t>データベース提供方針の対象</a:t>
            </a:r>
            <a:endParaRPr kumimoji="1" lang="en-US" altLang="ja-JP" dirty="0" smtClean="0"/>
          </a:p>
          <a:p>
            <a:pPr lvl="1"/>
            <a:r>
              <a:rPr lang="ja-JP" altLang="en-US" dirty="0" smtClean="0"/>
              <a:t>体系的に構成したもの（検索の可否は問わない）</a:t>
            </a:r>
            <a:endParaRPr lang="en-US" altLang="ja-JP" dirty="0" smtClean="0"/>
          </a:p>
          <a:p>
            <a:pPr lvl="1"/>
            <a:r>
              <a:rPr lang="ja-JP" altLang="en-US" dirty="0" smtClean="0"/>
              <a:t>一次情報、二次情報</a:t>
            </a:r>
            <a:endParaRPr kumimoji="1" lang="en-US" altLang="ja-JP" dirty="0" smtClean="0"/>
          </a:p>
          <a:p>
            <a:r>
              <a:rPr kumimoji="1" lang="ja-JP" altLang="en-US" dirty="0" smtClean="0"/>
              <a:t>情報の分類</a:t>
            </a:r>
            <a:endParaRPr kumimoji="1" lang="en-US" altLang="ja-JP" dirty="0" smtClean="0"/>
          </a:p>
          <a:p>
            <a:pPr lvl="1"/>
            <a:r>
              <a:rPr lang="ja-JP" altLang="en-US" dirty="0" smtClean="0"/>
              <a:t>図書館資料</a:t>
            </a:r>
            <a:endParaRPr lang="en-US" altLang="ja-JP" dirty="0" smtClean="0"/>
          </a:p>
          <a:p>
            <a:pPr lvl="2"/>
            <a:r>
              <a:rPr lang="ja-JP" altLang="en-US" dirty="0" smtClean="0"/>
              <a:t>複製は実費相当</a:t>
            </a:r>
            <a:endParaRPr lang="en-US" altLang="ja-JP" dirty="0" smtClean="0"/>
          </a:p>
          <a:p>
            <a:pPr lvl="1"/>
            <a:r>
              <a:rPr kumimoji="1" lang="ja-JP" altLang="en-US" dirty="0" smtClean="0"/>
              <a:t>電子情報</a:t>
            </a:r>
            <a:endParaRPr kumimoji="1" lang="en-US" altLang="ja-JP" dirty="0" smtClean="0"/>
          </a:p>
          <a:p>
            <a:pPr lvl="2"/>
            <a:r>
              <a:rPr lang="ja-JP" altLang="en-US" dirty="0" smtClean="0"/>
              <a:t>インターネット資料</a:t>
            </a:r>
            <a:endParaRPr lang="en-US" altLang="ja-JP" dirty="0" smtClean="0"/>
          </a:p>
          <a:p>
            <a:pPr lvl="2"/>
            <a:r>
              <a:rPr kumimoji="1" lang="ja-JP" altLang="en-US" dirty="0" smtClean="0"/>
              <a:t>オンライン資料</a:t>
            </a:r>
            <a:endParaRPr kumimoji="1" lang="en-US" altLang="ja-JP" dirty="0" smtClean="0"/>
          </a:p>
          <a:p>
            <a:r>
              <a:rPr lang="ja-JP" altLang="en-US" dirty="0" smtClean="0"/>
              <a:t>資料の復刻、翻刻等</a:t>
            </a:r>
            <a:endParaRPr lang="en-US" altLang="ja-JP" dirty="0" smtClean="0"/>
          </a:p>
          <a:p>
            <a:pPr lvl="1"/>
            <a:r>
              <a:rPr kumimoji="1" lang="ja-JP" altLang="en-US" dirty="0" smtClean="0"/>
              <a:t>利用規則で、復刻、翻刻を申請・許可制にしているから、ウェブページからの転載も同等の扱いとしている？</a:t>
            </a:r>
            <a:endParaRPr kumimoji="1" lang="en-US" altLang="ja-JP" dirty="0" smtClean="0"/>
          </a:p>
          <a:p>
            <a:pPr lvl="1"/>
            <a:r>
              <a:rPr lang="ja-JP" altLang="en-US" dirty="0" smtClean="0"/>
              <a:t>外部</a:t>
            </a:r>
            <a:r>
              <a:rPr lang="en-US" altLang="ja-JP" dirty="0" smtClean="0"/>
              <a:t>API</a:t>
            </a:r>
            <a:r>
              <a:rPr lang="ja-JP" altLang="en-US" dirty="0" smtClean="0"/>
              <a:t>で自サイトに表示すること</a:t>
            </a:r>
            <a:endParaRPr lang="en-US" altLang="ja-JP" dirty="0" smtClean="0"/>
          </a:p>
          <a:p>
            <a:pPr lvl="2"/>
            <a:r>
              <a:rPr kumimoji="1" lang="ja-JP" altLang="en-US" dirty="0" smtClean="0"/>
              <a:t>ウェブサイトのサイトポリシーにおいて著作権が消滅しているコンテンツを複製して転載する場合にも申請を求めていることの均衡から、</a:t>
            </a:r>
            <a:r>
              <a:rPr kumimoji="1" lang="ja-JP" altLang="en-US" dirty="0" smtClean="0">
                <a:solidFill>
                  <a:srgbClr val="FF0000"/>
                </a:solidFill>
              </a:rPr>
              <a:t>あくまでも要請であって法的効果を伴うものではないとはいえ、申請を求めるものとしている</a:t>
            </a:r>
            <a:endParaRPr kumimoji="1" lang="en-US" altLang="ja-JP" dirty="0" smtClean="0">
              <a:solidFill>
                <a:srgbClr val="FF0000"/>
              </a:solidFill>
            </a:endParaRPr>
          </a:p>
          <a:p>
            <a:r>
              <a:rPr lang="ja-JP" altLang="en-US" dirty="0" smtClean="0"/>
              <a:t>インターネット提供の</a:t>
            </a:r>
            <a:r>
              <a:rPr lang="en-US" altLang="ja-JP" dirty="0" smtClean="0"/>
              <a:t>DB</a:t>
            </a:r>
          </a:p>
          <a:p>
            <a:pPr lvl="1"/>
            <a:r>
              <a:rPr lang="ja-JP" altLang="en-US" dirty="0" smtClean="0"/>
              <a:t>検索・閲覧、結果の複製</a:t>
            </a:r>
            <a:endParaRPr lang="en-US" altLang="ja-JP" dirty="0" smtClean="0"/>
          </a:p>
          <a:p>
            <a:pPr lvl="1"/>
            <a:r>
              <a:rPr lang="en-US" altLang="ja-JP" dirty="0" smtClean="0"/>
              <a:t>API</a:t>
            </a:r>
            <a:r>
              <a:rPr lang="ja-JP" altLang="en-US" dirty="0" smtClean="0"/>
              <a:t>連携（営利目的を除く）</a:t>
            </a:r>
            <a:endParaRPr lang="en-US" altLang="ja-JP" dirty="0" smtClean="0"/>
          </a:p>
          <a:p>
            <a:pPr lvl="2"/>
            <a:endParaRPr kumimoji="1" lang="ja-JP" altLang="en-US" dirty="0">
              <a:solidFill>
                <a:srgbClr val="FF0000"/>
              </a:solidFill>
            </a:endParaRPr>
          </a:p>
        </p:txBody>
      </p:sp>
      <p:sp>
        <p:nvSpPr>
          <p:cNvPr id="4" name="コンテンツ プレースホルダ 3"/>
          <p:cNvSpPr>
            <a:spLocks noGrp="1"/>
          </p:cNvSpPr>
          <p:nvPr>
            <p:ph sz="half" idx="2"/>
          </p:nvPr>
        </p:nvSpPr>
        <p:spPr>
          <a:xfrm>
            <a:off x="6172200" y="980728"/>
            <a:ext cx="5847080" cy="5877272"/>
          </a:xfrm>
        </p:spPr>
        <p:txBody>
          <a:bodyPr>
            <a:normAutofit fontScale="77500" lnSpcReduction="20000"/>
          </a:bodyPr>
          <a:lstStyle/>
          <a:p>
            <a:r>
              <a:rPr lang="ja-JP" altLang="en-US" dirty="0" smtClean="0"/>
              <a:t>データベースを複製して有償で発布する場合</a:t>
            </a:r>
            <a:endParaRPr lang="en-US" altLang="ja-JP" dirty="0" smtClean="0"/>
          </a:p>
          <a:p>
            <a:pPr lvl="1"/>
            <a:r>
              <a:rPr kumimoji="1" lang="ja-JP" altLang="en-US" dirty="0" smtClean="0"/>
              <a:t>使用料その他の条件は別途契約を締結して定めることとした</a:t>
            </a:r>
            <a:endParaRPr kumimoji="1" lang="en-US" altLang="ja-JP" dirty="0" smtClean="0"/>
          </a:p>
          <a:p>
            <a:pPr lvl="1"/>
            <a:r>
              <a:rPr kumimoji="1" lang="ja-JP" altLang="en-US" dirty="0" smtClean="0">
                <a:solidFill>
                  <a:srgbClr val="FF0000"/>
                </a:solidFill>
              </a:rPr>
              <a:t>財産的価値が顕在化するとはどうこう状態か？</a:t>
            </a:r>
            <a:endParaRPr kumimoji="1" lang="en-US" altLang="ja-JP" dirty="0" smtClean="0">
              <a:solidFill>
                <a:srgbClr val="FF0000"/>
              </a:solidFill>
            </a:endParaRPr>
          </a:p>
          <a:p>
            <a:pPr lvl="1"/>
            <a:r>
              <a:rPr lang="ja-JP" altLang="en-US" dirty="0" smtClean="0"/>
              <a:t>当該著作物を利用して利益を得ることになる場合は、財産法上の財産の使用に当たり、適正な対価の徴収が必要とされる（直接、間接を問わず利益を上げない場合は使用料を徴収しない）</a:t>
            </a:r>
            <a:endParaRPr lang="en-US" altLang="ja-JP" dirty="0" smtClean="0"/>
          </a:p>
          <a:p>
            <a:pPr lvl="2"/>
            <a:r>
              <a:rPr kumimoji="1" lang="ja-JP" altLang="en-US" dirty="0" smtClean="0"/>
              <a:t>使用料を徴収するか否かは、複製する</a:t>
            </a:r>
            <a:r>
              <a:rPr kumimoji="1" lang="en-US" altLang="ja-JP" dirty="0" smtClean="0"/>
              <a:t>DB</a:t>
            </a:r>
            <a:r>
              <a:rPr kumimoji="1" lang="ja-JP" altLang="en-US" dirty="0" smtClean="0"/>
              <a:t>の範囲、頒布する</a:t>
            </a:r>
            <a:r>
              <a:rPr kumimoji="1" lang="en-US" altLang="ja-JP" dirty="0" smtClean="0"/>
              <a:t>DB</a:t>
            </a:r>
            <a:r>
              <a:rPr kumimoji="1" lang="ja-JP" altLang="en-US" dirty="0" smtClean="0"/>
              <a:t>に占める当館作成の</a:t>
            </a:r>
            <a:r>
              <a:rPr kumimoji="1" lang="en-US" altLang="ja-JP" dirty="0" smtClean="0"/>
              <a:t>DB</a:t>
            </a:r>
            <a:r>
              <a:rPr kumimoji="1" lang="ja-JP" altLang="en-US" dirty="0" smtClean="0"/>
              <a:t>の割合等を総合的に考慮して判断し、軽微であれば、使用料を徴しないこともあり得る。（資料の復刻、翻刻等と同様）</a:t>
            </a:r>
            <a:endParaRPr kumimoji="1" lang="en-US" altLang="ja-JP" dirty="0" smtClean="0"/>
          </a:p>
          <a:p>
            <a:pPr lvl="2"/>
            <a:r>
              <a:rPr lang="ja-JP" altLang="en-US" dirty="0" smtClean="0">
                <a:solidFill>
                  <a:srgbClr val="FF0000"/>
                </a:solidFill>
              </a:rPr>
              <a:t>軽微の判断基準、使用料の算定方法のルール化</a:t>
            </a:r>
            <a:endParaRPr kumimoji="1" lang="en-US" altLang="ja-JP" dirty="0" smtClean="0">
              <a:solidFill>
                <a:srgbClr val="FF0000"/>
              </a:solidFill>
            </a:endParaRPr>
          </a:p>
          <a:p>
            <a:pPr lvl="1"/>
            <a:r>
              <a:rPr lang="ja-JP" altLang="en-US" dirty="0" smtClean="0"/>
              <a:t>疑問</a:t>
            </a:r>
            <a:endParaRPr lang="en-US" altLang="ja-JP" dirty="0" smtClean="0"/>
          </a:p>
          <a:p>
            <a:pPr lvl="2"/>
            <a:r>
              <a:rPr kumimoji="1" lang="ja-JP" altLang="en-US" dirty="0" smtClean="0"/>
              <a:t>国有財産法または財政法の対象となる財産は、著作物でなく、著作権？</a:t>
            </a:r>
            <a:endParaRPr kumimoji="1" lang="en-US" altLang="ja-JP" dirty="0" smtClean="0"/>
          </a:p>
          <a:p>
            <a:pPr lvl="2"/>
            <a:r>
              <a:rPr lang="ja-JP" altLang="en-US" dirty="0" smtClean="0"/>
              <a:t>インターネット公開版でなく、保存用コンテンツの利用方法</a:t>
            </a:r>
            <a:endParaRPr lang="en-US" altLang="ja-JP" dirty="0" smtClean="0"/>
          </a:p>
          <a:p>
            <a:pPr lvl="2"/>
            <a:r>
              <a:rPr kumimoji="1" lang="ja-JP" altLang="en-US" dirty="0" smtClean="0"/>
              <a:t>申請を求めているため、申請者がサイトの責任者でなければならない</a:t>
            </a:r>
            <a:endParaRPr kumimoji="1" lang="en-US" altLang="ja-JP" dirty="0" smtClean="0"/>
          </a:p>
          <a:p>
            <a:r>
              <a:rPr kumimoji="1" lang="ja-JP" altLang="en-US" dirty="0" smtClean="0"/>
              <a:t>規則、決裁で網羅的にルールが明確になっているのか</a:t>
            </a:r>
            <a:endParaRPr kumimoji="1" lang="ja-JP" altLang="en-US" dirty="0"/>
          </a:p>
        </p:txBody>
      </p:sp>
      <p:sp>
        <p:nvSpPr>
          <p:cNvPr id="5" name="フッター プレースホルダ 4"/>
          <p:cNvSpPr>
            <a:spLocks noGrp="1"/>
          </p:cNvSpPr>
          <p:nvPr>
            <p:ph type="ftr" sz="quarter" idx="11"/>
          </p:nvPr>
        </p:nvSpPr>
        <p:spPr/>
        <p:txBody>
          <a:bodyPr/>
          <a:lstStyle/>
          <a:p>
            <a:endParaRPr kumimoji="0" lang="en-US" dirty="0"/>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36</a:t>
            </a:fld>
            <a:endParaRPr kumimoji="0" lang="en-US" dirty="0"/>
          </a:p>
        </p:txBody>
      </p:sp>
    </p:spTree>
    <p:extLst>
      <p:ext uri="{BB962C8B-B14F-4D97-AF65-F5344CB8AC3E}">
        <p14:creationId xmlns:p14="http://schemas.microsoft.com/office/powerpoint/2010/main" val="1839052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noFill/>
        </p:spPr>
        <p:style>
          <a:lnRef idx="1">
            <a:schemeClr val="accent6"/>
          </a:lnRef>
          <a:fillRef idx="2">
            <a:schemeClr val="accent6"/>
          </a:fillRef>
          <a:effectRef idx="1">
            <a:schemeClr val="accent6"/>
          </a:effectRef>
          <a:fontRef idx="minor">
            <a:schemeClr val="dk1"/>
          </a:fontRef>
        </p:style>
        <p:txBody>
          <a:bodyPr/>
          <a:lstStyle/>
          <a:p>
            <a:r>
              <a:rPr lang="ja-JP" altLang="en-US" dirty="0"/>
              <a:t>図書館送信サービス</a:t>
            </a:r>
            <a:endParaRPr kumimoji="1" lang="ja-JP" altLang="en-US" dirty="0"/>
          </a:p>
        </p:txBody>
      </p:sp>
      <p:sp>
        <p:nvSpPr>
          <p:cNvPr id="6" name="サブタイトル 5"/>
          <p:cNvSpPr>
            <a:spLocks noGrp="1"/>
          </p:cNvSpPr>
          <p:nvPr>
            <p:ph type="subTitle" idx="4294967295"/>
          </p:nvPr>
        </p:nvSpPr>
        <p:spPr>
          <a:xfrm>
            <a:off x="0" y="3043239"/>
            <a:ext cx="10033000" cy="1249858"/>
          </a:xfrm>
          <a:ln>
            <a:noFill/>
          </a:ln>
        </p:spPr>
        <p:style>
          <a:lnRef idx="2">
            <a:schemeClr val="accent6"/>
          </a:lnRef>
          <a:fillRef idx="1">
            <a:schemeClr val="lt1"/>
          </a:fillRef>
          <a:effectRef idx="0">
            <a:schemeClr val="accent6"/>
          </a:effectRef>
          <a:fontRef idx="minor">
            <a:schemeClr val="dk1"/>
          </a:fontRef>
        </p:style>
        <p:txBody>
          <a:bodyPr>
            <a:normAutofit lnSpcReduction="10000"/>
          </a:bodyPr>
          <a:lstStyle/>
          <a:p>
            <a:endParaRPr lang="en-US" altLang="ja-JP" dirty="0" smtClean="0"/>
          </a:p>
          <a:p>
            <a:pPr marL="0" indent="0">
              <a:buNone/>
            </a:pPr>
            <a:r>
              <a:rPr lang="en-US" altLang="ja-JP" dirty="0" smtClean="0"/>
              <a:t>｢</a:t>
            </a:r>
            <a:r>
              <a:rPr lang="ja-JP" altLang="en-US" dirty="0"/>
              <a:t>国立国会図書館のデジタル化資料の図書館等への限定送信</a:t>
            </a:r>
            <a:r>
              <a:rPr lang="en-US" altLang="ja-JP" dirty="0"/>
              <a:t>｣</a:t>
            </a:r>
            <a:r>
              <a:rPr lang="ja-JP" altLang="en-US" dirty="0" smtClean="0"/>
              <a:t>サービス</a:t>
            </a:r>
            <a:endParaRPr lang="ja-JP" altLang="en-US" dirty="0"/>
          </a:p>
        </p:txBody>
      </p:sp>
      <p:sp>
        <p:nvSpPr>
          <p:cNvPr id="4" name="円/楕円 3"/>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04971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図書館向けデジタル化資料送信サービス</a:t>
            </a:r>
            <a:endParaRPr kumimoji="1" lang="ja-JP" altLang="en-US" dirty="0"/>
          </a:p>
        </p:txBody>
      </p:sp>
      <p:sp>
        <p:nvSpPr>
          <p:cNvPr id="40" name="コンテンツ プレースホルダー 39"/>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04349AD-0BF8-4E2E-AF04-4012A4595B8B}" type="slidenum">
              <a:rPr lang="ja-JP" altLang="en-US" smtClean="0"/>
              <a:pPr/>
              <a:t>38</a:t>
            </a:fld>
            <a:endParaRPr lang="ja-JP" altLang="en-US"/>
          </a:p>
        </p:txBody>
      </p:sp>
      <p:grpSp>
        <p:nvGrpSpPr>
          <p:cNvPr id="5" name="グループ化 4"/>
          <p:cNvGrpSpPr/>
          <p:nvPr/>
        </p:nvGrpSpPr>
        <p:grpSpPr>
          <a:xfrm>
            <a:off x="2698680" y="1385035"/>
            <a:ext cx="7355216" cy="4847420"/>
            <a:chOff x="467544" y="847724"/>
            <a:chExt cx="8131944" cy="5359320"/>
          </a:xfrm>
        </p:grpSpPr>
        <p:pic>
          <p:nvPicPr>
            <p:cNvPr id="6"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44513" y="847724"/>
              <a:ext cx="8054975" cy="5172075"/>
            </a:xfrm>
            <a:prstGeom prst="rect">
              <a:avLst/>
            </a:prstGeom>
            <a:noFill/>
            <a:ln w="9525" cap="flat" cmpd="sng">
              <a:noFill/>
              <a:prstDash val="solid"/>
              <a:miter lim="800000"/>
              <a:headEnd type="none" w="med" len="med"/>
              <a:tailEnd type="none" w="med" len="med"/>
            </a:ln>
            <a:effectLst>
              <a:outerShdw dir="2700000" algn="tl" rotWithShape="0">
                <a:prstClr val="black">
                  <a:alpha val="40000"/>
                </a:prstClr>
              </a:outerShdw>
            </a:effectLst>
          </p:spPr>
        </p:pic>
        <p:pic>
          <p:nvPicPr>
            <p:cNvPr id="7" name="Picture 6"/>
            <p:cNvPicPr>
              <a:picLocks noChangeAspect="1" noChangeArrowheads="1"/>
            </p:cNvPicPr>
            <p:nvPr/>
          </p:nvPicPr>
          <p:blipFill>
            <a:blip r:embed="rId3" cstate="print"/>
            <a:srcRect/>
            <a:stretch>
              <a:fillRect/>
            </a:stretch>
          </p:blipFill>
          <p:spPr bwMode="auto">
            <a:xfrm>
              <a:off x="5292080" y="4365104"/>
              <a:ext cx="1080120" cy="711525"/>
            </a:xfrm>
            <a:prstGeom prst="rect">
              <a:avLst/>
            </a:prstGeom>
            <a:noFill/>
            <a:ln w="9525">
              <a:noFill/>
              <a:miter lim="800000"/>
              <a:headEnd/>
              <a:tailEnd/>
            </a:ln>
          </p:spPr>
        </p:pic>
        <p:pic>
          <p:nvPicPr>
            <p:cNvPr id="8" name="Picture 7"/>
            <p:cNvPicPr>
              <a:picLocks noChangeAspect="1" noChangeArrowheads="1"/>
            </p:cNvPicPr>
            <p:nvPr/>
          </p:nvPicPr>
          <p:blipFill>
            <a:blip r:embed="rId4" cstate="print"/>
            <a:srcRect/>
            <a:stretch>
              <a:fillRect/>
            </a:stretch>
          </p:blipFill>
          <p:spPr bwMode="auto">
            <a:xfrm>
              <a:off x="4543156" y="4679608"/>
              <a:ext cx="657225" cy="504825"/>
            </a:xfrm>
            <a:prstGeom prst="rect">
              <a:avLst/>
            </a:prstGeom>
            <a:noFill/>
            <a:ln w="9525">
              <a:noFill/>
              <a:miter lim="800000"/>
              <a:headEnd/>
              <a:tailEnd/>
            </a:ln>
          </p:spPr>
        </p:pic>
        <p:sp>
          <p:nvSpPr>
            <p:cNvPr id="9" name="テキスト ボックス 8"/>
            <p:cNvSpPr txBox="1"/>
            <p:nvPr/>
          </p:nvSpPr>
          <p:spPr>
            <a:xfrm>
              <a:off x="5638455" y="5634281"/>
              <a:ext cx="2619619" cy="442363"/>
            </a:xfrm>
            <a:prstGeom prst="rect">
              <a:avLst/>
            </a:prstGeom>
            <a:noFill/>
          </p:spPr>
          <p:txBody>
            <a:bodyPr wrap="square" rtlCol="0">
              <a:spAutoFit/>
            </a:bodyPr>
            <a:lstStyle/>
            <a:p>
              <a:pPr algn="ctr"/>
              <a:r>
                <a:rPr lang="ja-JP" altLang="en-US"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デジタル化資料</a:t>
              </a:r>
            </a:p>
          </p:txBody>
        </p:sp>
        <p:pic>
          <p:nvPicPr>
            <p:cNvPr id="10" name="Picture 8" descr="C:\Documents and Settings\nhirose\Local Settings\Temporary Internet Files\Content.IE5\40188N13\MC900012862[1].wmf"/>
            <p:cNvPicPr>
              <a:picLocks noChangeAspect="1" noChangeArrowheads="1"/>
            </p:cNvPicPr>
            <p:nvPr/>
          </p:nvPicPr>
          <p:blipFill>
            <a:blip r:embed="rId5" cstate="print"/>
            <a:srcRect/>
            <a:stretch>
              <a:fillRect/>
            </a:stretch>
          </p:blipFill>
          <p:spPr bwMode="auto">
            <a:xfrm>
              <a:off x="5364088" y="4797152"/>
              <a:ext cx="936658" cy="940322"/>
            </a:xfrm>
            <a:prstGeom prst="rect">
              <a:avLst/>
            </a:prstGeom>
            <a:noFill/>
          </p:spPr>
        </p:pic>
        <p:pic>
          <p:nvPicPr>
            <p:cNvPr id="11" name="Picture 9" descr="C:\Documents and Settings\nhirose\Local Settings\Temporary Internet Files\Content.IE5\DIR8JD9Z\MC900415452[1].wmf"/>
            <p:cNvPicPr>
              <a:picLocks noChangeAspect="1" noChangeArrowheads="1"/>
            </p:cNvPicPr>
            <p:nvPr/>
          </p:nvPicPr>
          <p:blipFill>
            <a:blip r:embed="rId6" cstate="print"/>
            <a:srcRect/>
            <a:stretch>
              <a:fillRect/>
            </a:stretch>
          </p:blipFill>
          <p:spPr bwMode="auto">
            <a:xfrm>
              <a:off x="6948264" y="1412776"/>
              <a:ext cx="698396" cy="473788"/>
            </a:xfrm>
            <a:prstGeom prst="rect">
              <a:avLst/>
            </a:prstGeom>
            <a:noFill/>
          </p:spPr>
        </p:pic>
        <p:pic>
          <p:nvPicPr>
            <p:cNvPr id="12" name="Picture 9" descr="C:\Documents and Settings\nhirose\Local Settings\Temporary Internet Files\Content.IE5\DIR8JD9Z\MC900415452[1].wmf"/>
            <p:cNvPicPr>
              <a:picLocks noChangeAspect="1" noChangeArrowheads="1"/>
            </p:cNvPicPr>
            <p:nvPr/>
          </p:nvPicPr>
          <p:blipFill>
            <a:blip r:embed="rId6" cstate="print"/>
            <a:srcRect/>
            <a:stretch>
              <a:fillRect/>
            </a:stretch>
          </p:blipFill>
          <p:spPr bwMode="auto">
            <a:xfrm>
              <a:off x="5868144" y="2420888"/>
              <a:ext cx="698396" cy="473788"/>
            </a:xfrm>
            <a:prstGeom prst="rect">
              <a:avLst/>
            </a:prstGeom>
            <a:noFill/>
          </p:spPr>
        </p:pic>
        <p:pic>
          <p:nvPicPr>
            <p:cNvPr id="13" name="Picture 9" descr="C:\Documents and Settings\nhirose\Local Settings\Temporary Internet Files\Content.IE5\DIR8JD9Z\MC900415452[1].wmf"/>
            <p:cNvPicPr>
              <a:picLocks noChangeAspect="1" noChangeArrowheads="1"/>
            </p:cNvPicPr>
            <p:nvPr/>
          </p:nvPicPr>
          <p:blipFill>
            <a:blip r:embed="rId6" cstate="print"/>
            <a:srcRect/>
            <a:stretch>
              <a:fillRect/>
            </a:stretch>
          </p:blipFill>
          <p:spPr bwMode="auto">
            <a:xfrm>
              <a:off x="6516216" y="3068960"/>
              <a:ext cx="698396" cy="473788"/>
            </a:xfrm>
            <a:prstGeom prst="rect">
              <a:avLst/>
            </a:prstGeom>
            <a:noFill/>
          </p:spPr>
        </p:pic>
        <p:pic>
          <p:nvPicPr>
            <p:cNvPr id="14" name="Picture 9" descr="C:\Documents and Settings\nhirose\Local Settings\Temporary Internet Files\Content.IE5\DIR8JD9Z\MC900415452[1].wmf"/>
            <p:cNvPicPr>
              <a:picLocks noChangeAspect="1" noChangeArrowheads="1"/>
            </p:cNvPicPr>
            <p:nvPr/>
          </p:nvPicPr>
          <p:blipFill>
            <a:blip r:embed="rId6" cstate="print"/>
            <a:srcRect/>
            <a:stretch>
              <a:fillRect/>
            </a:stretch>
          </p:blipFill>
          <p:spPr bwMode="auto">
            <a:xfrm>
              <a:off x="5436096" y="3212976"/>
              <a:ext cx="698396" cy="473788"/>
            </a:xfrm>
            <a:prstGeom prst="rect">
              <a:avLst/>
            </a:prstGeom>
            <a:noFill/>
          </p:spPr>
        </p:pic>
        <p:pic>
          <p:nvPicPr>
            <p:cNvPr id="15" name="Picture 9" descr="C:\Documents and Settings\nhirose\Local Settings\Temporary Internet Files\Content.IE5\DIR8JD9Z\MC900415452[1].wmf"/>
            <p:cNvPicPr>
              <a:picLocks noChangeAspect="1" noChangeArrowheads="1"/>
            </p:cNvPicPr>
            <p:nvPr/>
          </p:nvPicPr>
          <p:blipFill>
            <a:blip r:embed="rId6" cstate="print"/>
            <a:srcRect/>
            <a:stretch>
              <a:fillRect/>
            </a:stretch>
          </p:blipFill>
          <p:spPr bwMode="auto">
            <a:xfrm>
              <a:off x="4716016" y="3573016"/>
              <a:ext cx="698396" cy="473788"/>
            </a:xfrm>
            <a:prstGeom prst="rect">
              <a:avLst/>
            </a:prstGeom>
            <a:noFill/>
          </p:spPr>
        </p:pic>
        <p:pic>
          <p:nvPicPr>
            <p:cNvPr id="16" name="Picture 9" descr="C:\Documents and Settings\nhirose\Local Settings\Temporary Internet Files\Content.IE5\DIR8JD9Z\MC900415452[1].wmf"/>
            <p:cNvPicPr>
              <a:picLocks noChangeAspect="1" noChangeArrowheads="1"/>
            </p:cNvPicPr>
            <p:nvPr/>
          </p:nvPicPr>
          <p:blipFill>
            <a:blip r:embed="rId6" cstate="print"/>
            <a:srcRect/>
            <a:stretch>
              <a:fillRect/>
            </a:stretch>
          </p:blipFill>
          <p:spPr bwMode="auto">
            <a:xfrm>
              <a:off x="4427984" y="4221088"/>
              <a:ext cx="698396" cy="473788"/>
            </a:xfrm>
            <a:prstGeom prst="rect">
              <a:avLst/>
            </a:prstGeom>
            <a:noFill/>
          </p:spPr>
        </p:pic>
        <p:pic>
          <p:nvPicPr>
            <p:cNvPr id="17" name="Picture 9" descr="C:\Documents and Settings\nhirose\Local Settings\Temporary Internet Files\Content.IE5\DIR8JD9Z\MC900415452[1].wmf"/>
            <p:cNvPicPr>
              <a:picLocks noChangeAspect="1" noChangeArrowheads="1"/>
            </p:cNvPicPr>
            <p:nvPr/>
          </p:nvPicPr>
          <p:blipFill>
            <a:blip r:embed="rId6" cstate="print"/>
            <a:srcRect/>
            <a:stretch>
              <a:fillRect/>
            </a:stretch>
          </p:blipFill>
          <p:spPr bwMode="auto">
            <a:xfrm>
              <a:off x="3707904" y="3933056"/>
              <a:ext cx="698396" cy="473788"/>
            </a:xfrm>
            <a:prstGeom prst="rect">
              <a:avLst/>
            </a:prstGeom>
            <a:noFill/>
          </p:spPr>
        </p:pic>
        <p:pic>
          <p:nvPicPr>
            <p:cNvPr id="18" name="Picture 9" descr="C:\Documents and Settings\nhirose\Local Settings\Temporary Internet Files\Content.IE5\DIR8JD9Z\MC900415452[1].wmf"/>
            <p:cNvPicPr>
              <a:picLocks noChangeAspect="1" noChangeArrowheads="1"/>
            </p:cNvPicPr>
            <p:nvPr/>
          </p:nvPicPr>
          <p:blipFill>
            <a:blip r:embed="rId6" cstate="print"/>
            <a:srcRect/>
            <a:stretch>
              <a:fillRect/>
            </a:stretch>
          </p:blipFill>
          <p:spPr bwMode="auto">
            <a:xfrm>
              <a:off x="2339752" y="4509120"/>
              <a:ext cx="698396" cy="473788"/>
            </a:xfrm>
            <a:prstGeom prst="rect">
              <a:avLst/>
            </a:prstGeom>
            <a:noFill/>
          </p:spPr>
        </p:pic>
        <p:pic>
          <p:nvPicPr>
            <p:cNvPr id="19" name="Picture 9" descr="C:\Documents and Settings\nhirose\Local Settings\Temporary Internet Files\Content.IE5\DIR8JD9Z\MC900415452[1].wmf"/>
            <p:cNvPicPr>
              <a:picLocks noChangeAspect="1" noChangeArrowheads="1"/>
            </p:cNvPicPr>
            <p:nvPr/>
          </p:nvPicPr>
          <p:blipFill>
            <a:blip r:embed="rId6" cstate="print"/>
            <a:srcRect/>
            <a:stretch>
              <a:fillRect/>
            </a:stretch>
          </p:blipFill>
          <p:spPr bwMode="auto">
            <a:xfrm>
              <a:off x="1547664" y="4725144"/>
              <a:ext cx="698396" cy="473788"/>
            </a:xfrm>
            <a:prstGeom prst="rect">
              <a:avLst/>
            </a:prstGeom>
            <a:noFill/>
          </p:spPr>
        </p:pic>
        <p:pic>
          <p:nvPicPr>
            <p:cNvPr id="20" name="Picture 9" descr="C:\Documents and Settings\nhirose\Local Settings\Temporary Internet Files\Content.IE5\DIR8JD9Z\MC900415452[1].wmf"/>
            <p:cNvPicPr>
              <a:picLocks noChangeAspect="1" noChangeArrowheads="1"/>
            </p:cNvPicPr>
            <p:nvPr/>
          </p:nvPicPr>
          <p:blipFill>
            <a:blip r:embed="rId6" cstate="print"/>
            <a:srcRect/>
            <a:stretch>
              <a:fillRect/>
            </a:stretch>
          </p:blipFill>
          <p:spPr bwMode="auto">
            <a:xfrm>
              <a:off x="1115616" y="5301208"/>
              <a:ext cx="698396" cy="473788"/>
            </a:xfrm>
            <a:prstGeom prst="rect">
              <a:avLst/>
            </a:prstGeom>
            <a:noFill/>
          </p:spPr>
        </p:pic>
        <p:pic>
          <p:nvPicPr>
            <p:cNvPr id="21" name="Picture 9" descr="C:\Documents and Settings\nhirose\Local Settings\Temporary Internet Files\Content.IE5\DIR8JD9Z\MC900415452[1].wmf"/>
            <p:cNvPicPr>
              <a:picLocks noChangeAspect="1" noChangeArrowheads="1"/>
            </p:cNvPicPr>
            <p:nvPr/>
          </p:nvPicPr>
          <p:blipFill>
            <a:blip r:embed="rId6" cstate="print"/>
            <a:srcRect/>
            <a:stretch>
              <a:fillRect/>
            </a:stretch>
          </p:blipFill>
          <p:spPr bwMode="auto">
            <a:xfrm>
              <a:off x="467544" y="5733256"/>
              <a:ext cx="698396" cy="473788"/>
            </a:xfrm>
            <a:prstGeom prst="rect">
              <a:avLst/>
            </a:prstGeom>
            <a:noFill/>
          </p:spPr>
        </p:pic>
        <p:pic>
          <p:nvPicPr>
            <p:cNvPr id="22" name="Picture 9" descr="C:\Documents and Settings\nhirose\Local Settings\Temporary Internet Files\Content.IE5\DIR8JD9Z\MC900415452[1].wmf"/>
            <p:cNvPicPr>
              <a:picLocks noChangeAspect="1" noChangeArrowheads="1"/>
            </p:cNvPicPr>
            <p:nvPr/>
          </p:nvPicPr>
          <p:blipFill>
            <a:blip r:embed="rId6" cstate="print"/>
            <a:srcRect/>
            <a:stretch>
              <a:fillRect/>
            </a:stretch>
          </p:blipFill>
          <p:spPr bwMode="auto">
            <a:xfrm>
              <a:off x="2555776" y="4077072"/>
              <a:ext cx="698396" cy="473788"/>
            </a:xfrm>
            <a:prstGeom prst="rect">
              <a:avLst/>
            </a:prstGeom>
            <a:noFill/>
          </p:spPr>
        </p:pic>
        <p:pic>
          <p:nvPicPr>
            <p:cNvPr id="23" name="Picture 9" descr="C:\Documents and Settings\nhirose\Local Settings\Temporary Internet Files\Content.IE5\DIR8JD9Z\MC900415452[1].wmf"/>
            <p:cNvPicPr>
              <a:picLocks noChangeAspect="1" noChangeArrowheads="1"/>
            </p:cNvPicPr>
            <p:nvPr/>
          </p:nvPicPr>
          <p:blipFill>
            <a:blip r:embed="rId6" cstate="print"/>
            <a:srcRect/>
            <a:stretch>
              <a:fillRect/>
            </a:stretch>
          </p:blipFill>
          <p:spPr bwMode="auto">
            <a:xfrm>
              <a:off x="1043608" y="5157192"/>
              <a:ext cx="698396" cy="473788"/>
            </a:xfrm>
            <a:prstGeom prst="rect">
              <a:avLst/>
            </a:prstGeom>
            <a:noFill/>
          </p:spPr>
        </p:pic>
        <p:pic>
          <p:nvPicPr>
            <p:cNvPr id="24" name="Picture 9" descr="C:\Documents and Settings\nhirose\Local Settings\Temporary Internet Files\Content.IE5\DIR8JD9Z\MC900415452[1].wmf"/>
            <p:cNvPicPr>
              <a:picLocks noChangeAspect="1" noChangeArrowheads="1"/>
            </p:cNvPicPr>
            <p:nvPr/>
          </p:nvPicPr>
          <p:blipFill>
            <a:blip r:embed="rId6" cstate="print"/>
            <a:srcRect/>
            <a:stretch>
              <a:fillRect/>
            </a:stretch>
          </p:blipFill>
          <p:spPr bwMode="auto">
            <a:xfrm>
              <a:off x="5940152" y="3356992"/>
              <a:ext cx="698396" cy="473788"/>
            </a:xfrm>
            <a:prstGeom prst="rect">
              <a:avLst/>
            </a:prstGeom>
            <a:noFill/>
          </p:spPr>
        </p:pic>
        <p:cxnSp>
          <p:nvCxnSpPr>
            <p:cNvPr id="25" name="図形 26"/>
            <p:cNvCxnSpPr>
              <a:stCxn id="7" idx="0"/>
              <a:endCxn id="11" idx="2"/>
            </p:cNvCxnSpPr>
            <p:nvPr/>
          </p:nvCxnSpPr>
          <p:spPr bwMode="auto">
            <a:xfrm rot="5400000" flipH="1" flipV="1">
              <a:off x="5325531" y="2393173"/>
              <a:ext cx="2478540" cy="1465322"/>
            </a:xfrm>
            <a:prstGeom prst="straightConnector1">
              <a:avLst/>
            </a:prstGeom>
            <a:solidFill>
              <a:schemeClr val="accent1"/>
            </a:solidFill>
            <a:ln w="25400" cap="flat" cmpd="sng" algn="ctr">
              <a:solidFill>
                <a:srgbClr val="CC3300"/>
              </a:solidFill>
              <a:prstDash val="solid"/>
              <a:miter lim="800000"/>
              <a:headEnd type="none" w="med" len="med"/>
              <a:tailEnd type="arrow"/>
            </a:ln>
            <a:effectLst/>
          </p:spPr>
        </p:cxnSp>
        <p:cxnSp>
          <p:nvCxnSpPr>
            <p:cNvPr id="26" name="図形 28"/>
            <p:cNvCxnSpPr>
              <a:stCxn id="7" idx="0"/>
              <a:endCxn id="12" idx="2"/>
            </p:cNvCxnSpPr>
            <p:nvPr/>
          </p:nvCxnSpPr>
          <p:spPr bwMode="auto">
            <a:xfrm rot="5400000" flipH="1" flipV="1">
              <a:off x="5289527" y="3437289"/>
              <a:ext cx="1470428" cy="385202"/>
            </a:xfrm>
            <a:prstGeom prst="straightConnector1">
              <a:avLst/>
            </a:prstGeom>
            <a:solidFill>
              <a:schemeClr val="accent1"/>
            </a:solidFill>
            <a:ln w="25400" cap="flat" cmpd="sng" algn="ctr">
              <a:solidFill>
                <a:srgbClr val="CC3300"/>
              </a:solidFill>
              <a:prstDash val="solid"/>
              <a:miter lim="800000"/>
              <a:headEnd type="none" w="med" len="med"/>
              <a:tailEnd type="arrow"/>
            </a:ln>
            <a:effectLst/>
          </p:spPr>
        </p:cxnSp>
        <p:cxnSp>
          <p:nvCxnSpPr>
            <p:cNvPr id="27" name="図形 28"/>
            <p:cNvCxnSpPr>
              <a:stCxn id="7" idx="0"/>
              <a:endCxn id="24" idx="2"/>
            </p:cNvCxnSpPr>
            <p:nvPr/>
          </p:nvCxnSpPr>
          <p:spPr bwMode="auto">
            <a:xfrm rot="5400000" flipH="1" flipV="1">
              <a:off x="5793583" y="3869337"/>
              <a:ext cx="534324" cy="457210"/>
            </a:xfrm>
            <a:prstGeom prst="straightConnector1">
              <a:avLst/>
            </a:prstGeom>
            <a:solidFill>
              <a:schemeClr val="accent1"/>
            </a:solidFill>
            <a:ln w="25400" cap="flat" cmpd="sng" algn="ctr">
              <a:solidFill>
                <a:srgbClr val="CC3300"/>
              </a:solidFill>
              <a:prstDash val="solid"/>
              <a:miter lim="800000"/>
              <a:headEnd type="none" w="med" len="med"/>
              <a:tailEnd type="arrow"/>
            </a:ln>
            <a:effectLst/>
          </p:spPr>
        </p:cxnSp>
        <p:cxnSp>
          <p:nvCxnSpPr>
            <p:cNvPr id="28" name="図形 34"/>
            <p:cNvCxnSpPr>
              <a:stCxn id="7" idx="0"/>
              <a:endCxn id="13" idx="2"/>
            </p:cNvCxnSpPr>
            <p:nvPr/>
          </p:nvCxnSpPr>
          <p:spPr bwMode="auto">
            <a:xfrm rot="5400000" flipH="1" flipV="1">
              <a:off x="5937599" y="3437289"/>
              <a:ext cx="822356" cy="1033274"/>
            </a:xfrm>
            <a:prstGeom prst="straightConnector1">
              <a:avLst/>
            </a:prstGeom>
            <a:solidFill>
              <a:schemeClr val="accent1"/>
            </a:solidFill>
            <a:ln w="25400" cap="flat" cmpd="sng" algn="ctr">
              <a:solidFill>
                <a:srgbClr val="CC3300"/>
              </a:solidFill>
              <a:prstDash val="solid"/>
              <a:miter lim="800000"/>
              <a:headEnd type="none" w="med" len="med"/>
              <a:tailEnd type="arrow"/>
            </a:ln>
            <a:effectLst/>
          </p:spPr>
        </p:cxnSp>
        <p:cxnSp>
          <p:nvCxnSpPr>
            <p:cNvPr id="29" name="図形 28"/>
            <p:cNvCxnSpPr>
              <a:stCxn id="7" idx="0"/>
              <a:endCxn id="14" idx="2"/>
            </p:cNvCxnSpPr>
            <p:nvPr/>
          </p:nvCxnSpPr>
          <p:spPr bwMode="auto">
            <a:xfrm rot="16200000" flipV="1">
              <a:off x="5469547" y="4002511"/>
              <a:ext cx="678340" cy="46846"/>
            </a:xfrm>
            <a:prstGeom prst="straightConnector1">
              <a:avLst/>
            </a:prstGeom>
            <a:solidFill>
              <a:schemeClr val="accent1"/>
            </a:solidFill>
            <a:ln w="25400" cap="flat" cmpd="sng" algn="ctr">
              <a:solidFill>
                <a:srgbClr val="CC3300"/>
              </a:solidFill>
              <a:prstDash val="solid"/>
              <a:miter lim="800000"/>
              <a:headEnd type="none" w="med" len="med"/>
              <a:tailEnd type="arrow"/>
            </a:ln>
            <a:effectLst/>
          </p:spPr>
        </p:cxnSp>
        <p:cxnSp>
          <p:nvCxnSpPr>
            <p:cNvPr id="30" name="図形 28"/>
            <p:cNvCxnSpPr>
              <a:stCxn id="7" idx="0"/>
              <a:endCxn id="15" idx="2"/>
            </p:cNvCxnSpPr>
            <p:nvPr/>
          </p:nvCxnSpPr>
          <p:spPr bwMode="auto">
            <a:xfrm rot="16200000" flipV="1">
              <a:off x="5289527" y="3822491"/>
              <a:ext cx="318300" cy="766926"/>
            </a:xfrm>
            <a:prstGeom prst="straightConnector1">
              <a:avLst/>
            </a:prstGeom>
            <a:solidFill>
              <a:schemeClr val="accent1"/>
            </a:solidFill>
            <a:ln w="25400" cap="flat" cmpd="sng" algn="ctr">
              <a:solidFill>
                <a:srgbClr val="CC3300"/>
              </a:solidFill>
              <a:prstDash val="solid"/>
              <a:miter lim="800000"/>
              <a:headEnd type="none" w="med" len="med"/>
              <a:tailEnd type="arrow"/>
            </a:ln>
            <a:effectLst/>
          </p:spPr>
        </p:cxnSp>
        <p:cxnSp>
          <p:nvCxnSpPr>
            <p:cNvPr id="31" name="図形 28"/>
            <p:cNvCxnSpPr>
              <a:stCxn id="7" idx="0"/>
              <a:endCxn id="16" idx="3"/>
            </p:cNvCxnSpPr>
            <p:nvPr/>
          </p:nvCxnSpPr>
          <p:spPr bwMode="auto">
            <a:xfrm rot="16200000" flipH="1" flipV="1">
              <a:off x="5432821" y="4058663"/>
              <a:ext cx="92878" cy="705760"/>
            </a:xfrm>
            <a:prstGeom prst="straightConnector1">
              <a:avLst/>
            </a:prstGeom>
            <a:solidFill>
              <a:schemeClr val="accent1"/>
            </a:solidFill>
            <a:ln w="25400" cap="flat" cmpd="sng" algn="ctr">
              <a:solidFill>
                <a:srgbClr val="CC3300"/>
              </a:solidFill>
              <a:prstDash val="solid"/>
              <a:miter lim="800000"/>
              <a:headEnd type="none" w="med" len="med"/>
              <a:tailEnd type="arrow"/>
            </a:ln>
            <a:effectLst/>
          </p:spPr>
        </p:cxnSp>
        <p:cxnSp>
          <p:nvCxnSpPr>
            <p:cNvPr id="32" name="図形 28"/>
            <p:cNvCxnSpPr>
              <a:stCxn id="7" idx="0"/>
              <a:endCxn id="17" idx="2"/>
            </p:cNvCxnSpPr>
            <p:nvPr/>
          </p:nvCxnSpPr>
          <p:spPr bwMode="auto">
            <a:xfrm flipH="1">
              <a:off x="4057102" y="4365103"/>
              <a:ext cx="1775038" cy="41741"/>
            </a:xfrm>
            <a:prstGeom prst="straightConnector1">
              <a:avLst/>
            </a:prstGeom>
            <a:solidFill>
              <a:schemeClr val="accent1"/>
            </a:solidFill>
            <a:ln w="25400" cap="flat" cmpd="sng" algn="ctr">
              <a:solidFill>
                <a:srgbClr val="CC3300"/>
              </a:solidFill>
              <a:prstDash val="solid"/>
              <a:miter lim="800000"/>
              <a:headEnd type="none" w="med" len="med"/>
              <a:tailEnd type="arrow"/>
            </a:ln>
            <a:effectLst/>
          </p:spPr>
        </p:cxnSp>
        <p:cxnSp>
          <p:nvCxnSpPr>
            <p:cNvPr id="33" name="図形 28"/>
            <p:cNvCxnSpPr>
              <a:stCxn id="7" idx="0"/>
              <a:endCxn id="18" idx="3"/>
            </p:cNvCxnSpPr>
            <p:nvPr/>
          </p:nvCxnSpPr>
          <p:spPr bwMode="auto">
            <a:xfrm flipH="1">
              <a:off x="3038148" y="4365103"/>
              <a:ext cx="2793992" cy="380911"/>
            </a:xfrm>
            <a:prstGeom prst="straightConnector1">
              <a:avLst/>
            </a:prstGeom>
            <a:solidFill>
              <a:schemeClr val="accent1"/>
            </a:solidFill>
            <a:ln w="25400" cap="flat" cmpd="sng" algn="ctr">
              <a:solidFill>
                <a:srgbClr val="CC3300"/>
              </a:solidFill>
              <a:prstDash val="solid"/>
              <a:miter lim="800000"/>
              <a:headEnd type="none" w="med" len="med"/>
              <a:tailEnd type="arrow"/>
            </a:ln>
            <a:effectLst/>
          </p:spPr>
        </p:cxnSp>
        <p:cxnSp>
          <p:nvCxnSpPr>
            <p:cNvPr id="34" name="図形 28"/>
            <p:cNvCxnSpPr>
              <a:stCxn id="7" idx="0"/>
              <a:endCxn id="22" idx="3"/>
            </p:cNvCxnSpPr>
            <p:nvPr/>
          </p:nvCxnSpPr>
          <p:spPr bwMode="auto">
            <a:xfrm flipH="1" flipV="1">
              <a:off x="3254172" y="4313966"/>
              <a:ext cx="2577968" cy="51137"/>
            </a:xfrm>
            <a:prstGeom prst="straightConnector1">
              <a:avLst/>
            </a:prstGeom>
            <a:solidFill>
              <a:schemeClr val="accent1"/>
            </a:solidFill>
            <a:ln w="25400" cap="flat" cmpd="sng" algn="ctr">
              <a:solidFill>
                <a:srgbClr val="CC3300"/>
              </a:solidFill>
              <a:prstDash val="solid"/>
              <a:miter lim="800000"/>
              <a:headEnd type="none" w="med" len="med"/>
              <a:tailEnd type="arrow"/>
            </a:ln>
            <a:effectLst/>
          </p:spPr>
        </p:cxnSp>
        <p:cxnSp>
          <p:nvCxnSpPr>
            <p:cNvPr id="35" name="図形 28"/>
            <p:cNvCxnSpPr>
              <a:endCxn id="19" idx="3"/>
            </p:cNvCxnSpPr>
            <p:nvPr/>
          </p:nvCxnSpPr>
          <p:spPr bwMode="auto">
            <a:xfrm flipH="1">
              <a:off x="2246060" y="4365105"/>
              <a:ext cx="3562656" cy="596934"/>
            </a:xfrm>
            <a:prstGeom prst="straightConnector1">
              <a:avLst/>
            </a:prstGeom>
            <a:solidFill>
              <a:schemeClr val="accent1"/>
            </a:solidFill>
            <a:ln w="25400" cap="flat" cmpd="sng" algn="ctr">
              <a:solidFill>
                <a:srgbClr val="CC3300"/>
              </a:solidFill>
              <a:prstDash val="solid"/>
              <a:miter lim="800000"/>
              <a:headEnd type="none" w="med" len="med"/>
              <a:tailEnd type="arrow"/>
            </a:ln>
            <a:effectLst/>
          </p:spPr>
        </p:cxnSp>
        <p:cxnSp>
          <p:nvCxnSpPr>
            <p:cNvPr id="36" name="図形 28"/>
            <p:cNvCxnSpPr>
              <a:endCxn id="23" idx="3"/>
            </p:cNvCxnSpPr>
            <p:nvPr/>
          </p:nvCxnSpPr>
          <p:spPr bwMode="auto">
            <a:xfrm flipH="1">
              <a:off x="1742004" y="4365105"/>
              <a:ext cx="4066713" cy="1028982"/>
            </a:xfrm>
            <a:prstGeom prst="straightConnector1">
              <a:avLst/>
            </a:prstGeom>
            <a:solidFill>
              <a:schemeClr val="accent1"/>
            </a:solidFill>
            <a:ln w="25400" cap="flat" cmpd="sng" algn="ctr">
              <a:solidFill>
                <a:srgbClr val="CC3300"/>
              </a:solidFill>
              <a:prstDash val="solid"/>
              <a:miter lim="800000"/>
              <a:headEnd type="none" w="med" len="med"/>
              <a:tailEnd type="arrow"/>
            </a:ln>
            <a:effectLst/>
          </p:spPr>
        </p:cxnSp>
        <p:cxnSp>
          <p:nvCxnSpPr>
            <p:cNvPr id="37" name="図形 28"/>
            <p:cNvCxnSpPr>
              <a:stCxn id="7" idx="0"/>
              <a:endCxn id="21" idx="3"/>
            </p:cNvCxnSpPr>
            <p:nvPr/>
          </p:nvCxnSpPr>
          <p:spPr bwMode="auto">
            <a:xfrm flipH="1">
              <a:off x="1165940" y="4365103"/>
              <a:ext cx="4666200" cy="1605046"/>
            </a:xfrm>
            <a:prstGeom prst="straightConnector1">
              <a:avLst/>
            </a:prstGeom>
            <a:solidFill>
              <a:schemeClr val="accent1"/>
            </a:solidFill>
            <a:ln w="25400" cap="flat" cmpd="sng" algn="ctr">
              <a:solidFill>
                <a:srgbClr val="CC3300"/>
              </a:solidFill>
              <a:prstDash val="solid"/>
              <a:miter lim="800000"/>
              <a:headEnd type="none" w="med" len="med"/>
              <a:tailEnd type="arrow"/>
            </a:ln>
            <a:effectLst/>
          </p:spPr>
        </p:cxnSp>
        <p:sp>
          <p:nvSpPr>
            <p:cNvPr id="38" name="テキスト ボックス 37"/>
            <p:cNvSpPr txBox="1"/>
            <p:nvPr/>
          </p:nvSpPr>
          <p:spPr>
            <a:xfrm>
              <a:off x="6348777" y="4639678"/>
              <a:ext cx="1008113" cy="340279"/>
            </a:xfrm>
            <a:prstGeom prst="rect">
              <a:avLst/>
            </a:prstGeom>
            <a:noFill/>
          </p:spPr>
          <p:txBody>
            <a:bodyPr wrap="square" rtlCol="0">
              <a:spAutoFit/>
            </a:bodyPr>
            <a:lstStyle/>
            <a:p>
              <a:pPr algn="ctr"/>
              <a:r>
                <a:rPr lang="ja-JP" altLang="en-US" sz="14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東京本館</a:t>
              </a:r>
            </a:p>
          </p:txBody>
        </p:sp>
        <p:sp>
          <p:nvSpPr>
            <p:cNvPr id="39" name="テキスト ボックス 38"/>
            <p:cNvSpPr txBox="1"/>
            <p:nvPr/>
          </p:nvSpPr>
          <p:spPr>
            <a:xfrm>
              <a:off x="4348029" y="5215826"/>
              <a:ext cx="1008113" cy="340279"/>
            </a:xfrm>
            <a:prstGeom prst="rect">
              <a:avLst/>
            </a:prstGeom>
            <a:noFill/>
          </p:spPr>
          <p:txBody>
            <a:bodyPr wrap="square" rtlCol="0">
              <a:spAutoFit/>
            </a:bodyPr>
            <a:lstStyle/>
            <a:p>
              <a:pPr algn="ctr"/>
              <a:r>
                <a:rPr lang="ja-JP" altLang="en-US" sz="14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関西館</a:t>
              </a:r>
            </a:p>
          </p:txBody>
        </p:sp>
      </p:grpSp>
      <p:sp>
        <p:nvSpPr>
          <p:cNvPr id="47" name="四角形吹き出し 46"/>
          <p:cNvSpPr/>
          <p:nvPr/>
        </p:nvSpPr>
        <p:spPr>
          <a:xfrm>
            <a:off x="2620206" y="1896117"/>
            <a:ext cx="4507320" cy="1752749"/>
          </a:xfrm>
          <a:prstGeom prst="wedgeRectCallout">
            <a:avLst>
              <a:gd name="adj1" fmla="val 56953"/>
              <a:gd name="adj2" fmla="val 93128"/>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Wingdings" panose="05000000000000000000" pitchFamily="2" charset="2"/>
              <a:buChar char="p"/>
            </a:pPr>
            <a:r>
              <a:rPr lang="en-US" altLang="ja-JP" dirty="0">
                <a:solidFill>
                  <a:prstClr val="black"/>
                </a:solidFill>
                <a:latin typeface="Meiryo UI" panose="020B0604030504040204" pitchFamily="50" charset="-128"/>
                <a:ea typeface="Meiryo UI" panose="020B0604030504040204" pitchFamily="50" charset="-128"/>
              </a:rPr>
              <a:t>2014</a:t>
            </a:r>
            <a:r>
              <a:rPr lang="ja-JP" altLang="en-US" dirty="0">
                <a:solidFill>
                  <a:prstClr val="black"/>
                </a:solidFill>
                <a:latin typeface="Meiryo UI" panose="020B0604030504040204" pitchFamily="50" charset="-128"/>
                <a:ea typeface="Meiryo UI" panose="020B0604030504040204" pitchFamily="50" charset="-128"/>
              </a:rPr>
              <a:t>年</a:t>
            </a:r>
            <a:r>
              <a:rPr lang="en-US" altLang="ja-JP" dirty="0">
                <a:solidFill>
                  <a:prstClr val="black"/>
                </a:solidFill>
                <a:latin typeface="Meiryo UI" panose="020B0604030504040204" pitchFamily="50" charset="-128"/>
                <a:ea typeface="Meiryo UI" panose="020B0604030504040204" pitchFamily="50" charset="-128"/>
              </a:rPr>
              <a:t>1</a:t>
            </a:r>
            <a:r>
              <a:rPr lang="ja-JP" altLang="en-US" dirty="0">
                <a:solidFill>
                  <a:prstClr val="black"/>
                </a:solidFill>
                <a:latin typeface="Meiryo UI" panose="020B0604030504040204" pitchFamily="50" charset="-128"/>
                <a:ea typeface="Meiryo UI" panose="020B0604030504040204" pitchFamily="50" charset="-128"/>
              </a:rPr>
              <a:t>月開始</a:t>
            </a:r>
            <a:endParaRPr lang="en-US" altLang="ja-JP" dirty="0">
              <a:solidFill>
                <a:prstClr val="black"/>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p"/>
            </a:pPr>
            <a:r>
              <a:rPr lang="ja-JP" altLang="en-US" dirty="0">
                <a:solidFill>
                  <a:prstClr val="black"/>
                </a:solidFill>
                <a:latin typeface="Meiryo UI" panose="020B0604030504040204" pitchFamily="50" charset="-128"/>
                <a:ea typeface="Meiryo UI" panose="020B0604030504040204" pitchFamily="50" charset="-128"/>
              </a:rPr>
              <a:t>著作権法第</a:t>
            </a:r>
            <a:r>
              <a:rPr lang="en-US" altLang="ja-JP" dirty="0">
                <a:solidFill>
                  <a:prstClr val="black"/>
                </a:solidFill>
                <a:latin typeface="Meiryo UI" panose="020B0604030504040204" pitchFamily="50" charset="-128"/>
                <a:ea typeface="Meiryo UI" panose="020B0604030504040204" pitchFamily="50" charset="-128"/>
              </a:rPr>
              <a:t>31</a:t>
            </a:r>
            <a:r>
              <a:rPr lang="ja-JP" altLang="en-US" dirty="0">
                <a:solidFill>
                  <a:prstClr val="black"/>
                </a:solidFill>
                <a:latin typeface="Meiryo UI" panose="020B0604030504040204" pitchFamily="50" charset="-128"/>
                <a:ea typeface="Meiryo UI" panose="020B0604030504040204" pitchFamily="50" charset="-128"/>
              </a:rPr>
              <a:t>条第</a:t>
            </a:r>
            <a:r>
              <a:rPr lang="en-US" altLang="ja-JP" dirty="0">
                <a:solidFill>
                  <a:prstClr val="black"/>
                </a:solidFill>
                <a:latin typeface="Meiryo UI" panose="020B0604030504040204" pitchFamily="50" charset="-128"/>
                <a:ea typeface="Meiryo UI" panose="020B0604030504040204" pitchFamily="50" charset="-128"/>
              </a:rPr>
              <a:t>3</a:t>
            </a:r>
            <a:r>
              <a:rPr lang="ja-JP" altLang="en-US" dirty="0">
                <a:solidFill>
                  <a:prstClr val="black"/>
                </a:solidFill>
                <a:latin typeface="Meiryo UI" panose="020B0604030504040204" pitchFamily="50" charset="-128"/>
                <a:ea typeface="Meiryo UI" panose="020B0604030504040204" pitchFamily="50" charset="-128"/>
              </a:rPr>
              <a:t>項に基づく（</a:t>
            </a:r>
            <a:r>
              <a:rPr lang="en-US" altLang="ja-JP" dirty="0">
                <a:solidFill>
                  <a:prstClr val="black"/>
                </a:solidFill>
                <a:latin typeface="Meiryo UI" panose="020B0604030504040204" pitchFamily="50" charset="-128"/>
                <a:ea typeface="Meiryo UI" panose="020B0604030504040204" pitchFamily="50" charset="-128"/>
              </a:rPr>
              <a:t>2012</a:t>
            </a:r>
            <a:r>
              <a:rPr lang="ja-JP" altLang="en-US" dirty="0">
                <a:solidFill>
                  <a:prstClr val="black"/>
                </a:solidFill>
                <a:latin typeface="Meiryo UI" panose="020B0604030504040204" pitchFamily="50" charset="-128"/>
                <a:ea typeface="Meiryo UI" panose="020B0604030504040204" pitchFamily="50" charset="-128"/>
              </a:rPr>
              <a:t>年改正</a:t>
            </a:r>
            <a:r>
              <a:rPr lang="en-US" altLang="ja-JP" dirty="0">
                <a:solidFill>
                  <a:prstClr val="black"/>
                </a:solidFill>
                <a:latin typeface="Meiryo UI" panose="020B0604030504040204" pitchFamily="50" charset="-128"/>
                <a:ea typeface="Meiryo UI" panose="020B0604030504040204" pitchFamily="50" charset="-128"/>
              </a:rPr>
              <a:t>2013</a:t>
            </a:r>
            <a:r>
              <a:rPr lang="ja-JP" altLang="en-US" dirty="0">
                <a:solidFill>
                  <a:prstClr val="black"/>
                </a:solidFill>
                <a:latin typeface="Meiryo UI" panose="020B0604030504040204" pitchFamily="50" charset="-128"/>
                <a:ea typeface="Meiryo UI" panose="020B0604030504040204" pitchFamily="50" charset="-128"/>
              </a:rPr>
              <a:t>年施行）</a:t>
            </a:r>
            <a:endParaRPr lang="en-US" altLang="ja-JP" dirty="0">
              <a:solidFill>
                <a:prstClr val="black"/>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p"/>
            </a:pPr>
            <a:r>
              <a:rPr lang="ja-JP" altLang="en-US" dirty="0">
                <a:solidFill>
                  <a:prstClr val="black"/>
                </a:solidFill>
                <a:latin typeface="Meiryo UI" panose="020B0604030504040204" pitchFamily="50" charset="-128"/>
                <a:ea typeface="Meiryo UI" panose="020B0604030504040204" pitchFamily="50" charset="-128"/>
              </a:rPr>
              <a:t>送信先は公共図書館、大学図書館等</a:t>
            </a:r>
            <a:endParaRPr lang="en-US" altLang="ja-JP" dirty="0">
              <a:solidFill>
                <a:prstClr val="black"/>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p"/>
            </a:pPr>
            <a:r>
              <a:rPr lang="ja-JP" altLang="en-US" dirty="0">
                <a:solidFill>
                  <a:prstClr val="black"/>
                </a:solidFill>
                <a:latin typeface="Meiryo UI" panose="020B0604030504040204" pitchFamily="50" charset="-128"/>
                <a:ea typeface="Meiryo UI" panose="020B0604030504040204" pitchFamily="50" charset="-128"/>
              </a:rPr>
              <a:t>絶版等入手困難な資料に限定</a:t>
            </a:r>
          </a:p>
        </p:txBody>
      </p:sp>
      <p:sp>
        <p:nvSpPr>
          <p:cNvPr id="3" name="テキスト ボックス 2"/>
          <p:cNvSpPr txBox="1"/>
          <p:nvPr/>
        </p:nvSpPr>
        <p:spPr>
          <a:xfrm>
            <a:off x="3675632" y="6231108"/>
            <a:ext cx="6665613" cy="369332"/>
          </a:xfrm>
          <a:prstGeom prst="rect">
            <a:avLst/>
          </a:prstGeom>
          <a:noFill/>
        </p:spPr>
        <p:txBody>
          <a:bodyPr wrap="square" rtlCol="0">
            <a:spAutoFit/>
          </a:bodyPr>
          <a:lstStyle/>
          <a:p>
            <a:r>
              <a:rPr lang="en-US" altLang="ja-JP" dirty="0">
                <a:solidFill>
                  <a:prstClr val="black"/>
                </a:solidFill>
                <a:latin typeface="Meiryo UI" panose="020B0604030504040204" pitchFamily="50" charset="-128"/>
                <a:ea typeface="Meiryo UI" panose="020B0604030504040204" pitchFamily="50" charset="-128"/>
                <a:hlinkClick r:id="rId7"/>
              </a:rPr>
              <a:t>http://www.ndl.go.jp/jp/library/service_digi/index.html</a:t>
            </a:r>
            <a:endParaRPr lang="ja-JP" altLang="en-US" dirty="0">
              <a:solidFill>
                <a:prstClr val="black"/>
              </a:solidFill>
              <a:latin typeface="Meiryo UI" panose="020B0604030504040204" pitchFamily="50" charset="-128"/>
              <a:ea typeface="Meiryo UI" panose="020B0604030504040204" pitchFamily="50" charset="-128"/>
            </a:endParaRPr>
          </a:p>
        </p:txBody>
      </p:sp>
      <p:sp>
        <p:nvSpPr>
          <p:cNvPr id="42" name="円/楕円 41"/>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484161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868865"/>
          </a:xfrm>
        </p:spPr>
        <p:txBody>
          <a:bodyPr>
            <a:normAutofit/>
          </a:bodyPr>
          <a:lstStyle/>
          <a:p>
            <a:r>
              <a:rPr lang="ja-JP" altLang="en-US" sz="4800" dirty="0" smtClean="0"/>
              <a:t>閲覧</a:t>
            </a:r>
            <a:r>
              <a:rPr lang="ja-JP" altLang="en-US" sz="4800" dirty="0"/>
              <a:t>利用</a:t>
            </a:r>
          </a:p>
        </p:txBody>
      </p:sp>
      <p:pic>
        <p:nvPicPr>
          <p:cNvPr id="4" name="コンテンツ プレースホルダー 3"/>
          <p:cNvPicPr>
            <a:picLocks noGrp="1" noChangeAspect="1"/>
          </p:cNvPicPr>
          <p:nvPr>
            <p:ph idx="1"/>
          </p:nvPr>
        </p:nvPicPr>
        <p:blipFill>
          <a:blip r:embed="rId3"/>
          <a:stretch>
            <a:fillRect/>
          </a:stretch>
        </p:blipFill>
        <p:spPr>
          <a:xfrm>
            <a:off x="2297468" y="2168705"/>
            <a:ext cx="7504826" cy="2969009"/>
          </a:xfrm>
          <a:prstGeom prst="rect">
            <a:avLst/>
          </a:prstGeom>
        </p:spPr>
      </p:pic>
      <p:sp>
        <p:nvSpPr>
          <p:cNvPr id="6" name="コンテンツ プレースホルダ 2"/>
          <p:cNvSpPr txBox="1">
            <a:spLocks/>
          </p:cNvSpPr>
          <p:nvPr/>
        </p:nvSpPr>
        <p:spPr>
          <a:xfrm>
            <a:off x="1793412" y="5351071"/>
            <a:ext cx="8514692" cy="12812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57200" lvl="1" indent="0">
              <a:spcBef>
                <a:spcPts val="0"/>
              </a:spcBef>
              <a:buNone/>
            </a:pPr>
            <a:r>
              <a:rPr lang="ja-JP" altLang="en-US" sz="2400" dirty="0">
                <a:solidFill>
                  <a:prstClr val="black"/>
                </a:solidFill>
                <a:latin typeface="Meiryo UI" panose="020B0604030504040204" pitchFamily="50" charset="-128"/>
                <a:ea typeface="Meiryo UI" panose="020B0604030504040204" pitchFamily="50" charset="-128"/>
              </a:rPr>
              <a:t>・端末は職員の目の届く場所に設置　／　・利用は送信先機関の「登録利用者」のみ　／　・閲覧申込の都度、職員がログイン　／　・利用後、ブラウザを終了　／　・不正の監視・注意喚起</a:t>
            </a:r>
            <a:endParaRPr lang="en-US" altLang="ja-JP" sz="2400" dirty="0">
              <a:solidFill>
                <a:prstClr val="black"/>
              </a:solidFill>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AE81233C-BF56-4BFB-98E8-8EF39C2E5007}" type="slidenum">
              <a:rPr lang="ja-JP" altLang="en-US" smtClean="0">
                <a:solidFill>
                  <a:prstClr val="black"/>
                </a:solidFill>
              </a:rPr>
              <a:pPr/>
              <a:t>39</a:t>
            </a:fld>
            <a:endParaRPr lang="ja-JP" altLang="en-US" dirty="0">
              <a:solidFill>
                <a:prstClr val="black"/>
              </a:solidFill>
            </a:endParaRPr>
          </a:p>
        </p:txBody>
      </p:sp>
      <p:sp>
        <p:nvSpPr>
          <p:cNvPr id="5" name="テキスト ボックス 4"/>
          <p:cNvSpPr txBox="1"/>
          <p:nvPr/>
        </p:nvSpPr>
        <p:spPr>
          <a:xfrm>
            <a:off x="6905980" y="3468542"/>
            <a:ext cx="648072" cy="369332"/>
          </a:xfrm>
          <a:prstGeom prst="rect">
            <a:avLst/>
          </a:prstGeom>
          <a:solidFill>
            <a:schemeClr val="bg1"/>
          </a:solidFill>
        </p:spPr>
        <p:txBody>
          <a:bodyPr wrap="square" rtlCol="0">
            <a:spAutoFit/>
          </a:bodyPr>
          <a:lstStyle/>
          <a:p>
            <a:r>
              <a:rPr lang="ja-JP" altLang="en-US" dirty="0">
                <a:solidFill>
                  <a:prstClr val="black"/>
                </a:solidFill>
                <a:latin typeface="Meiryo UI" panose="020B0604030504040204" pitchFamily="50" charset="-128"/>
                <a:ea typeface="Meiryo UI" panose="020B0604030504040204" pitchFamily="50" charset="-128"/>
              </a:rPr>
              <a:t>職員</a:t>
            </a:r>
          </a:p>
        </p:txBody>
      </p:sp>
      <p:sp>
        <p:nvSpPr>
          <p:cNvPr id="7" name="テキスト ボックス 6"/>
          <p:cNvSpPr txBox="1"/>
          <p:nvPr/>
        </p:nvSpPr>
        <p:spPr>
          <a:xfrm>
            <a:off x="7989250" y="883212"/>
            <a:ext cx="4068432" cy="923330"/>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rPr>
              <a:t>「国立国会図書館のデジタル化資料の図書館等への限定送信に</a:t>
            </a:r>
            <a:r>
              <a:rPr lang="ja-JP" altLang="en-US" dirty="0" smtClean="0">
                <a:latin typeface="Meiryo UI" panose="020B0604030504040204" pitchFamily="50" charset="-128"/>
                <a:ea typeface="Meiryo UI" panose="020B0604030504040204" pitchFamily="50" charset="-128"/>
              </a:rPr>
              <a:t>関する合意事項」に基づき利用提供</a:t>
            </a:r>
            <a:endParaRPr kumimoji="1" lang="ja-JP" altLang="en-US" dirty="0">
              <a:latin typeface="Meiryo UI" panose="020B0604030504040204" pitchFamily="50" charset="-128"/>
              <a:ea typeface="Meiryo UI" panose="020B0604030504040204" pitchFamily="50" charset="-128"/>
            </a:endParaRPr>
          </a:p>
        </p:txBody>
      </p:sp>
      <p:sp>
        <p:nvSpPr>
          <p:cNvPr id="8" name="円/楕円 7"/>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90446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51407" y="1144939"/>
            <a:ext cx="8229600" cy="4525963"/>
          </a:xfrm>
        </p:spPr>
        <p:txBody>
          <a:bodyPr>
            <a:normAutofit/>
          </a:bodyPr>
          <a:lstStyle/>
          <a:p>
            <a:r>
              <a:rPr lang="en-US" altLang="ja-JP" sz="1400" dirty="0"/>
              <a:t>【</a:t>
            </a:r>
            <a:r>
              <a:rPr lang="ja-JP" altLang="en-US" sz="1400" dirty="0"/>
              <a:t>現状</a:t>
            </a:r>
            <a:r>
              <a:rPr lang="en-US" altLang="ja-JP" sz="1400" dirty="0"/>
              <a:t>】</a:t>
            </a:r>
            <a:r>
              <a:rPr lang="ja-JP" altLang="en-US" sz="1400" dirty="0"/>
              <a:t>　枠内が収集・提供できているもの。枠外はできていないもの</a:t>
            </a:r>
            <a:endParaRPr lang="en-US" altLang="ja-JP" sz="1400" dirty="0"/>
          </a:p>
          <a:p>
            <a:endParaRPr lang="ja-JP" altLang="en-US" sz="1400" dirty="0"/>
          </a:p>
        </p:txBody>
      </p:sp>
      <p:sp>
        <p:nvSpPr>
          <p:cNvPr id="2" name="タイトル 1"/>
          <p:cNvSpPr>
            <a:spLocks noGrp="1"/>
          </p:cNvSpPr>
          <p:nvPr>
            <p:ph type="title"/>
          </p:nvPr>
        </p:nvSpPr>
        <p:spPr>
          <a:xfrm>
            <a:off x="1524000" y="0"/>
            <a:ext cx="9144000" cy="928670"/>
          </a:xfrm>
        </p:spPr>
        <p:txBody>
          <a:bodyPr>
            <a:normAutofit/>
          </a:bodyPr>
          <a:lstStyle/>
          <a:p>
            <a:r>
              <a:rPr lang="ja-JP" altLang="en-US" sz="3600" dirty="0"/>
              <a:t>② インターネット資料・オンライン資料等</a:t>
            </a:r>
          </a:p>
        </p:txBody>
      </p:sp>
      <p:sp>
        <p:nvSpPr>
          <p:cNvPr id="4" name="スライド番号プレースホルダー 3"/>
          <p:cNvSpPr>
            <a:spLocks noGrp="1"/>
          </p:cNvSpPr>
          <p:nvPr>
            <p:ph type="sldNum" sz="quarter" idx="12"/>
          </p:nvPr>
        </p:nvSpPr>
        <p:spPr/>
        <p:txBody>
          <a:bodyPr/>
          <a:lstStyle/>
          <a:p>
            <a:fld id="{A0F4D0EC-0505-4A2E-9148-BBDAF16F08DA}" type="slidenum">
              <a:rPr lang="ja-JP" altLang="en-US" smtClean="0">
                <a:solidFill>
                  <a:prstClr val="black"/>
                </a:solidFill>
              </a:rPr>
              <a:pPr/>
              <a:t>4</a:t>
            </a:fld>
            <a:endParaRPr lang="ja-JP" altLang="en-US">
              <a:solidFill>
                <a:prstClr val="black"/>
              </a:solidFill>
            </a:endParaRPr>
          </a:p>
        </p:txBody>
      </p:sp>
      <p:sp>
        <p:nvSpPr>
          <p:cNvPr id="6" name="角丸四角形 5"/>
          <p:cNvSpPr/>
          <p:nvPr/>
        </p:nvSpPr>
        <p:spPr>
          <a:xfrm>
            <a:off x="4368213" y="1583460"/>
            <a:ext cx="2793304" cy="38066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ja-JP" altLang="en-US" dirty="0">
                <a:solidFill>
                  <a:prstClr val="white"/>
                </a:solidFill>
              </a:rPr>
              <a:t>国立国会図書館</a:t>
            </a:r>
          </a:p>
        </p:txBody>
      </p:sp>
      <p:sp>
        <p:nvSpPr>
          <p:cNvPr id="7" name="角丸四角形 6"/>
          <p:cNvSpPr/>
          <p:nvPr/>
        </p:nvSpPr>
        <p:spPr>
          <a:xfrm>
            <a:off x="6615002" y="3640561"/>
            <a:ext cx="2022262" cy="1935781"/>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ja-JP" altLang="en-US" b="1" dirty="0">
                <a:solidFill>
                  <a:prstClr val="black"/>
                </a:solidFill>
              </a:rPr>
              <a:t>大学図書館</a:t>
            </a:r>
            <a:endParaRPr lang="en-US" altLang="ja-JP" b="1" dirty="0">
              <a:solidFill>
                <a:prstClr val="black"/>
              </a:solidFill>
            </a:endParaRPr>
          </a:p>
          <a:p>
            <a:endParaRPr lang="en-US" altLang="ja-JP" sz="1400" dirty="0">
              <a:solidFill>
                <a:prstClr val="black"/>
              </a:solidFill>
            </a:endParaRPr>
          </a:p>
          <a:p>
            <a:r>
              <a:rPr lang="ja-JP" altLang="en-US" sz="1200" dirty="0">
                <a:solidFill>
                  <a:prstClr val="black"/>
                </a:solidFill>
              </a:rPr>
              <a:t>・機関リポジトリ内の</a:t>
            </a:r>
            <a:endParaRPr lang="en-US" altLang="ja-JP" sz="1200" dirty="0">
              <a:solidFill>
                <a:prstClr val="black"/>
              </a:solidFill>
            </a:endParaRPr>
          </a:p>
          <a:p>
            <a:r>
              <a:rPr lang="ja-JP" altLang="en-US" sz="1200" dirty="0">
                <a:solidFill>
                  <a:prstClr val="black"/>
                </a:solidFill>
              </a:rPr>
              <a:t>　－論文</a:t>
            </a:r>
            <a:r>
              <a:rPr lang="en-US" altLang="ja-JP" sz="1200" dirty="0">
                <a:solidFill>
                  <a:prstClr val="black"/>
                </a:solidFill>
              </a:rPr>
              <a:t>/</a:t>
            </a:r>
            <a:r>
              <a:rPr lang="ja-JP" altLang="en-US" sz="1200" dirty="0">
                <a:solidFill>
                  <a:prstClr val="black"/>
                </a:solidFill>
              </a:rPr>
              <a:t>紀要類</a:t>
            </a:r>
            <a:endParaRPr lang="en-US" altLang="ja-JP" sz="1200" dirty="0">
              <a:solidFill>
                <a:prstClr val="black"/>
              </a:solidFill>
            </a:endParaRPr>
          </a:p>
          <a:p>
            <a:r>
              <a:rPr lang="ja-JP" altLang="en-US" sz="1200" dirty="0">
                <a:solidFill>
                  <a:prstClr val="black"/>
                </a:solidFill>
              </a:rPr>
              <a:t>　－教育系コンテンツ</a:t>
            </a:r>
            <a:endParaRPr lang="en-US" altLang="ja-JP" sz="1200" dirty="0">
              <a:solidFill>
                <a:prstClr val="black"/>
              </a:solidFill>
            </a:endParaRPr>
          </a:p>
          <a:p>
            <a:r>
              <a:rPr lang="ja-JP" altLang="en-US" sz="1200" dirty="0">
                <a:solidFill>
                  <a:prstClr val="black"/>
                </a:solidFill>
              </a:rPr>
              <a:t>　－研究データ</a:t>
            </a:r>
            <a:endParaRPr lang="en-US" altLang="ja-JP" sz="1200" dirty="0">
              <a:solidFill>
                <a:prstClr val="black"/>
              </a:solidFill>
            </a:endParaRPr>
          </a:p>
          <a:p>
            <a:r>
              <a:rPr lang="ja-JP" altLang="en-US" sz="1200" dirty="0">
                <a:solidFill>
                  <a:prstClr val="black"/>
                </a:solidFill>
              </a:rPr>
              <a:t>・データベース</a:t>
            </a:r>
            <a:endParaRPr lang="en-US" altLang="ja-JP" sz="1200" dirty="0">
              <a:solidFill>
                <a:prstClr val="black"/>
              </a:solidFill>
            </a:endParaRPr>
          </a:p>
        </p:txBody>
      </p:sp>
      <p:sp>
        <p:nvSpPr>
          <p:cNvPr id="8" name="角丸四角形 7"/>
          <p:cNvSpPr/>
          <p:nvPr/>
        </p:nvSpPr>
        <p:spPr>
          <a:xfrm>
            <a:off x="4774443" y="3640559"/>
            <a:ext cx="1785219" cy="1926794"/>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ja-JP" altLang="en-US" b="1" dirty="0">
                <a:solidFill>
                  <a:prstClr val="black"/>
                </a:solidFill>
              </a:rPr>
              <a:t>学協会</a:t>
            </a:r>
            <a:endParaRPr lang="en-US" altLang="ja-JP" b="1" dirty="0">
              <a:solidFill>
                <a:prstClr val="black"/>
              </a:solidFill>
            </a:endParaRPr>
          </a:p>
          <a:p>
            <a:endParaRPr lang="en-US" altLang="ja-JP" sz="1400" dirty="0">
              <a:solidFill>
                <a:prstClr val="black"/>
              </a:solidFill>
            </a:endParaRPr>
          </a:p>
          <a:p>
            <a:pPr>
              <a:spcBef>
                <a:spcPts val="600"/>
              </a:spcBef>
            </a:pPr>
            <a:r>
              <a:rPr lang="ja-JP" altLang="en-US" sz="1200" dirty="0">
                <a:solidFill>
                  <a:prstClr val="black"/>
                </a:solidFill>
              </a:rPr>
              <a:t>・</a:t>
            </a:r>
            <a:r>
              <a:rPr lang="en-US" altLang="ja-JP" sz="1200" dirty="0">
                <a:solidFill>
                  <a:prstClr val="black"/>
                </a:solidFill>
              </a:rPr>
              <a:t>DRM</a:t>
            </a:r>
            <a:r>
              <a:rPr lang="ja-JP" altLang="en-US" sz="1200" dirty="0">
                <a:solidFill>
                  <a:prstClr val="black"/>
                </a:solidFill>
              </a:rPr>
              <a:t>付きのデジタルデータ（会議録</a:t>
            </a:r>
            <a:r>
              <a:rPr lang="en-US" altLang="ja-JP" sz="1200" dirty="0">
                <a:solidFill>
                  <a:prstClr val="black"/>
                </a:solidFill>
              </a:rPr>
              <a:t>/</a:t>
            </a:r>
            <a:r>
              <a:rPr lang="ja-JP" altLang="en-US" sz="1200" dirty="0">
                <a:solidFill>
                  <a:prstClr val="black"/>
                </a:solidFill>
              </a:rPr>
              <a:t>学会誌含む）</a:t>
            </a:r>
            <a:endParaRPr lang="en-US" altLang="ja-JP" sz="1200" dirty="0">
              <a:solidFill>
                <a:prstClr val="black"/>
              </a:solidFill>
            </a:endParaRPr>
          </a:p>
          <a:p>
            <a:pPr>
              <a:spcBef>
                <a:spcPts val="400"/>
              </a:spcBef>
            </a:pPr>
            <a:r>
              <a:rPr lang="ja-JP" altLang="en-US" sz="1200" dirty="0">
                <a:solidFill>
                  <a:prstClr val="black"/>
                </a:solidFill>
              </a:rPr>
              <a:t>・ウェブサイト</a:t>
            </a:r>
            <a:endParaRPr lang="en-US" altLang="ja-JP" sz="1200" dirty="0">
              <a:solidFill>
                <a:prstClr val="black"/>
              </a:solidFill>
            </a:endParaRPr>
          </a:p>
        </p:txBody>
      </p:sp>
      <p:sp>
        <p:nvSpPr>
          <p:cNvPr id="9" name="角丸四角形 8"/>
          <p:cNvSpPr/>
          <p:nvPr/>
        </p:nvSpPr>
        <p:spPr>
          <a:xfrm>
            <a:off x="1769214" y="3638470"/>
            <a:ext cx="1461376" cy="1935782"/>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ja-JP" altLang="en-US" b="1" dirty="0">
                <a:solidFill>
                  <a:prstClr val="black"/>
                </a:solidFill>
              </a:rPr>
              <a:t>政府機関</a:t>
            </a:r>
            <a:endParaRPr lang="en-US" altLang="ja-JP" b="1" dirty="0">
              <a:solidFill>
                <a:prstClr val="black"/>
              </a:solidFill>
            </a:endParaRPr>
          </a:p>
          <a:p>
            <a:endParaRPr lang="en-US" altLang="ja-JP" sz="1400" dirty="0">
              <a:solidFill>
                <a:prstClr val="black"/>
              </a:solidFill>
            </a:endParaRPr>
          </a:p>
          <a:p>
            <a:pPr>
              <a:spcBef>
                <a:spcPts val="600"/>
              </a:spcBef>
            </a:pPr>
            <a:r>
              <a:rPr lang="ja-JP" altLang="en-US" sz="1200" dirty="0">
                <a:solidFill>
                  <a:prstClr val="black"/>
                </a:solidFill>
              </a:rPr>
              <a:t>・公共データ</a:t>
            </a:r>
            <a:endParaRPr lang="en-US" altLang="ja-JP" sz="1200" dirty="0">
              <a:solidFill>
                <a:prstClr val="black"/>
              </a:solidFill>
            </a:endParaRPr>
          </a:p>
          <a:p>
            <a:r>
              <a:rPr lang="ja-JP" altLang="en-US" sz="1200" dirty="0">
                <a:solidFill>
                  <a:prstClr val="black"/>
                </a:solidFill>
              </a:rPr>
              <a:t>・データベース</a:t>
            </a:r>
            <a:endParaRPr lang="en-US" altLang="ja-JP" sz="1200" dirty="0">
              <a:solidFill>
                <a:prstClr val="black"/>
              </a:solidFill>
            </a:endParaRPr>
          </a:p>
        </p:txBody>
      </p:sp>
      <p:sp>
        <p:nvSpPr>
          <p:cNvPr id="11" name="角丸四角形 10"/>
          <p:cNvSpPr/>
          <p:nvPr/>
        </p:nvSpPr>
        <p:spPr>
          <a:xfrm>
            <a:off x="3291741" y="3638470"/>
            <a:ext cx="1421006" cy="1926794"/>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ja-JP" altLang="en-US" b="1" dirty="0">
                <a:solidFill>
                  <a:prstClr val="black"/>
                </a:solidFill>
              </a:rPr>
              <a:t>研究機関</a:t>
            </a:r>
          </a:p>
          <a:p>
            <a:endParaRPr lang="en-US" altLang="ja-JP" sz="1400" dirty="0">
              <a:solidFill>
                <a:prstClr val="black"/>
              </a:solidFill>
            </a:endParaRPr>
          </a:p>
          <a:p>
            <a:pPr>
              <a:spcBef>
                <a:spcPts val="600"/>
              </a:spcBef>
            </a:pPr>
            <a:r>
              <a:rPr lang="ja-JP" altLang="en-US" sz="1200" dirty="0">
                <a:solidFill>
                  <a:prstClr val="black"/>
                </a:solidFill>
              </a:rPr>
              <a:t>・論文</a:t>
            </a:r>
            <a:endParaRPr lang="en-US" altLang="ja-JP" sz="1200" dirty="0">
              <a:solidFill>
                <a:prstClr val="black"/>
              </a:solidFill>
            </a:endParaRPr>
          </a:p>
          <a:p>
            <a:r>
              <a:rPr lang="ja-JP" altLang="en-US" sz="1200" dirty="0">
                <a:solidFill>
                  <a:prstClr val="black"/>
                </a:solidFill>
              </a:rPr>
              <a:t>・研究データ</a:t>
            </a:r>
            <a:endParaRPr lang="en-US" altLang="ja-JP" sz="1200" dirty="0">
              <a:solidFill>
                <a:prstClr val="black"/>
              </a:solidFill>
            </a:endParaRPr>
          </a:p>
          <a:p>
            <a:r>
              <a:rPr lang="ja-JP" altLang="en-US" sz="1200" dirty="0">
                <a:solidFill>
                  <a:prstClr val="black"/>
                </a:solidFill>
              </a:rPr>
              <a:t>・データベース</a:t>
            </a:r>
          </a:p>
        </p:txBody>
      </p:sp>
      <p:sp>
        <p:nvSpPr>
          <p:cNvPr id="12" name="角丸四角形 11"/>
          <p:cNvSpPr/>
          <p:nvPr/>
        </p:nvSpPr>
        <p:spPr>
          <a:xfrm>
            <a:off x="2800961" y="5304605"/>
            <a:ext cx="2965246" cy="1416869"/>
          </a:xfrm>
          <a:prstGeom prst="roundRect">
            <a:avLst/>
          </a:prstGeom>
          <a:solidFill>
            <a:schemeClr val="accent1">
              <a:alpha val="70000"/>
            </a:schemeClr>
          </a:solidFill>
        </p:spPr>
        <p:style>
          <a:lnRef idx="1">
            <a:schemeClr val="accent2"/>
          </a:lnRef>
          <a:fillRef idx="2">
            <a:schemeClr val="accent2"/>
          </a:fillRef>
          <a:effectRef idx="1">
            <a:schemeClr val="accent2"/>
          </a:effectRef>
          <a:fontRef idx="minor">
            <a:schemeClr val="dk1"/>
          </a:fontRef>
        </p:style>
        <p:txBody>
          <a:bodyPr rtlCol="0" anchor="t"/>
          <a:lstStyle/>
          <a:p>
            <a:pPr algn="ctr"/>
            <a:r>
              <a:rPr lang="ja-JP" altLang="en-US" b="1" dirty="0">
                <a:solidFill>
                  <a:prstClr val="black"/>
                </a:solidFill>
              </a:rPr>
              <a:t>科学技術振興機構</a:t>
            </a:r>
            <a:endParaRPr lang="en-US" altLang="ja-JP" b="1" dirty="0">
              <a:solidFill>
                <a:prstClr val="black"/>
              </a:solidFill>
            </a:endParaRPr>
          </a:p>
          <a:p>
            <a:r>
              <a:rPr lang="ja-JP" altLang="en-US" sz="1200" dirty="0">
                <a:solidFill>
                  <a:prstClr val="black"/>
                </a:solidFill>
              </a:rPr>
              <a:t>・</a:t>
            </a:r>
            <a:r>
              <a:rPr lang="en-US" altLang="ja-JP" sz="1200" dirty="0">
                <a:solidFill>
                  <a:prstClr val="black"/>
                </a:solidFill>
              </a:rPr>
              <a:t>J-STAGE</a:t>
            </a:r>
            <a:r>
              <a:rPr lang="ja-JP" altLang="en-US" sz="1200" dirty="0">
                <a:solidFill>
                  <a:prstClr val="black"/>
                </a:solidFill>
              </a:rPr>
              <a:t>による電子ジャーナル提供</a:t>
            </a:r>
            <a:endParaRPr lang="en-US" altLang="ja-JP" sz="1200" dirty="0">
              <a:solidFill>
                <a:prstClr val="black"/>
              </a:solidFill>
            </a:endParaRPr>
          </a:p>
          <a:p>
            <a:r>
              <a:rPr lang="ja-JP" altLang="en-US" sz="1200" dirty="0">
                <a:solidFill>
                  <a:prstClr val="black"/>
                </a:solidFill>
              </a:rPr>
              <a:t>・オープンアクセス推進</a:t>
            </a:r>
            <a:endParaRPr lang="en-US" altLang="ja-JP" sz="1200" dirty="0">
              <a:solidFill>
                <a:prstClr val="black"/>
              </a:solidFill>
            </a:endParaRPr>
          </a:p>
        </p:txBody>
      </p:sp>
      <p:sp>
        <p:nvSpPr>
          <p:cNvPr id="13" name="角丸四角形 12"/>
          <p:cNvSpPr/>
          <p:nvPr/>
        </p:nvSpPr>
        <p:spPr>
          <a:xfrm>
            <a:off x="5831920" y="5306518"/>
            <a:ext cx="2847791" cy="1414957"/>
          </a:xfrm>
          <a:prstGeom prst="roundRect">
            <a:avLst/>
          </a:prstGeom>
          <a:solidFill>
            <a:schemeClr val="accent1">
              <a:alpha val="70000"/>
            </a:schemeClr>
          </a:solidFill>
        </p:spPr>
        <p:style>
          <a:lnRef idx="1">
            <a:schemeClr val="accent2"/>
          </a:lnRef>
          <a:fillRef idx="2">
            <a:schemeClr val="accent2"/>
          </a:fillRef>
          <a:effectRef idx="1">
            <a:schemeClr val="accent2"/>
          </a:effectRef>
          <a:fontRef idx="minor">
            <a:schemeClr val="dk1"/>
          </a:fontRef>
        </p:style>
        <p:txBody>
          <a:bodyPr rtlCol="0" anchor="t"/>
          <a:lstStyle/>
          <a:p>
            <a:pPr algn="ctr"/>
            <a:r>
              <a:rPr lang="ja-JP" altLang="en-US" b="1" dirty="0">
                <a:solidFill>
                  <a:prstClr val="black"/>
                </a:solidFill>
              </a:rPr>
              <a:t>国立情報学研究所</a:t>
            </a:r>
            <a:endParaRPr lang="en-US" altLang="ja-JP" b="1" dirty="0">
              <a:solidFill>
                <a:prstClr val="black"/>
              </a:solidFill>
            </a:endParaRPr>
          </a:p>
          <a:p>
            <a:r>
              <a:rPr lang="ja-JP" altLang="en-US" sz="1200" dirty="0">
                <a:solidFill>
                  <a:prstClr val="black"/>
                </a:solidFill>
              </a:rPr>
              <a:t>・機関リポジトリ支援（</a:t>
            </a:r>
            <a:r>
              <a:rPr lang="en-US" altLang="ja-JP" sz="1200" dirty="0">
                <a:solidFill>
                  <a:prstClr val="black"/>
                </a:solidFill>
              </a:rPr>
              <a:t>JAIRO Cloud</a:t>
            </a:r>
            <a:r>
              <a:rPr lang="ja-JP" altLang="en-US" sz="1200" dirty="0">
                <a:solidFill>
                  <a:prstClr val="black"/>
                </a:solidFill>
              </a:rPr>
              <a:t>）</a:t>
            </a:r>
            <a:endParaRPr lang="en-US" altLang="ja-JP" sz="1200" dirty="0">
              <a:solidFill>
                <a:prstClr val="black"/>
              </a:solidFill>
            </a:endParaRPr>
          </a:p>
          <a:p>
            <a:r>
              <a:rPr lang="ja-JP" altLang="en-US" sz="1200" dirty="0">
                <a:solidFill>
                  <a:prstClr val="black"/>
                </a:solidFill>
              </a:rPr>
              <a:t>・アーカイブ支援（</a:t>
            </a:r>
            <a:r>
              <a:rPr lang="en-US" altLang="ja-JP" sz="1200" dirty="0">
                <a:solidFill>
                  <a:prstClr val="black"/>
                </a:solidFill>
              </a:rPr>
              <a:t>NII-REO</a:t>
            </a:r>
            <a:r>
              <a:rPr lang="ja-JP" altLang="en-US" sz="1200" dirty="0">
                <a:solidFill>
                  <a:prstClr val="black"/>
                </a:solidFill>
              </a:rPr>
              <a:t>）</a:t>
            </a:r>
            <a:endParaRPr lang="en-US" altLang="ja-JP" sz="1200" dirty="0">
              <a:solidFill>
                <a:prstClr val="black"/>
              </a:solidFill>
            </a:endParaRPr>
          </a:p>
          <a:p>
            <a:r>
              <a:rPr lang="ja-JP" altLang="en-US" sz="1200" dirty="0">
                <a:solidFill>
                  <a:prstClr val="black"/>
                </a:solidFill>
              </a:rPr>
              <a:t>・学協会支援（</a:t>
            </a:r>
            <a:r>
              <a:rPr lang="en-US" altLang="ja-JP" sz="1200" dirty="0">
                <a:solidFill>
                  <a:prstClr val="black"/>
                </a:solidFill>
              </a:rPr>
              <a:t>Informatics</a:t>
            </a:r>
            <a:r>
              <a:rPr lang="ja-JP" altLang="en-US" sz="1200" dirty="0">
                <a:solidFill>
                  <a:prstClr val="black"/>
                </a:solidFill>
              </a:rPr>
              <a:t> </a:t>
            </a:r>
            <a:r>
              <a:rPr lang="en-US" altLang="ja-JP" sz="1200" dirty="0">
                <a:solidFill>
                  <a:prstClr val="black"/>
                </a:solidFill>
              </a:rPr>
              <a:t>Square</a:t>
            </a:r>
            <a:r>
              <a:rPr lang="ja-JP" altLang="en-US" sz="1200" dirty="0">
                <a:solidFill>
                  <a:prstClr val="black"/>
                </a:solidFill>
              </a:rPr>
              <a:t>）</a:t>
            </a:r>
            <a:endParaRPr lang="en-US" altLang="ja-JP" sz="1200" dirty="0">
              <a:solidFill>
                <a:prstClr val="black"/>
              </a:solidFill>
            </a:endParaRPr>
          </a:p>
        </p:txBody>
      </p:sp>
      <p:sp>
        <p:nvSpPr>
          <p:cNvPr id="14" name="角丸四角形 13"/>
          <p:cNvSpPr/>
          <p:nvPr/>
        </p:nvSpPr>
        <p:spPr>
          <a:xfrm>
            <a:off x="8735052" y="4897403"/>
            <a:ext cx="1843009" cy="1390243"/>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ja-JP" altLang="en-US" b="1" dirty="0">
                <a:solidFill>
                  <a:prstClr val="black"/>
                </a:solidFill>
              </a:rPr>
              <a:t>出版社</a:t>
            </a:r>
            <a:endParaRPr lang="en-US" altLang="ja-JP" b="1" dirty="0">
              <a:solidFill>
                <a:prstClr val="black"/>
              </a:solidFill>
            </a:endParaRPr>
          </a:p>
          <a:p>
            <a:pPr>
              <a:spcBef>
                <a:spcPts val="600"/>
              </a:spcBef>
            </a:pPr>
            <a:r>
              <a:rPr lang="ja-JP" altLang="en-US" sz="1200" dirty="0">
                <a:solidFill>
                  <a:prstClr val="black"/>
                </a:solidFill>
              </a:rPr>
              <a:t>・電子書籍（有償）</a:t>
            </a:r>
            <a:endParaRPr lang="en-US" altLang="ja-JP" sz="1200" dirty="0">
              <a:solidFill>
                <a:prstClr val="black"/>
              </a:solidFill>
            </a:endParaRPr>
          </a:p>
          <a:p>
            <a:r>
              <a:rPr lang="ja-JP" altLang="en-US" sz="1200" dirty="0">
                <a:solidFill>
                  <a:prstClr val="black"/>
                </a:solidFill>
              </a:rPr>
              <a:t>・商用データベース</a:t>
            </a:r>
            <a:endParaRPr lang="en-US" altLang="ja-JP" sz="1200" dirty="0">
              <a:solidFill>
                <a:prstClr val="black"/>
              </a:solidFill>
            </a:endParaRPr>
          </a:p>
          <a:p>
            <a:r>
              <a:rPr lang="ja-JP" altLang="en-US" sz="1200" dirty="0">
                <a:solidFill>
                  <a:prstClr val="black"/>
                </a:solidFill>
              </a:rPr>
              <a:t>・データパブリッシング</a:t>
            </a:r>
            <a:endParaRPr lang="en-US" altLang="ja-JP" sz="1200" dirty="0">
              <a:solidFill>
                <a:prstClr val="black"/>
              </a:solidFill>
            </a:endParaRPr>
          </a:p>
        </p:txBody>
      </p:sp>
      <p:sp>
        <p:nvSpPr>
          <p:cNvPr id="15" name="角丸四角形 14"/>
          <p:cNvSpPr/>
          <p:nvPr/>
        </p:nvSpPr>
        <p:spPr>
          <a:xfrm>
            <a:off x="8718764" y="3638471"/>
            <a:ext cx="1851104" cy="1183649"/>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ja-JP" altLang="en-US" b="1" dirty="0">
                <a:solidFill>
                  <a:prstClr val="black"/>
                </a:solidFill>
              </a:rPr>
              <a:t>民間</a:t>
            </a:r>
            <a:endParaRPr lang="en-US" altLang="ja-JP" b="1" dirty="0">
              <a:solidFill>
                <a:prstClr val="black"/>
              </a:solidFill>
            </a:endParaRPr>
          </a:p>
          <a:p>
            <a:pPr>
              <a:spcBef>
                <a:spcPts val="600"/>
              </a:spcBef>
            </a:pPr>
            <a:r>
              <a:rPr lang="ja-JP" altLang="en-US" sz="1200" dirty="0">
                <a:solidFill>
                  <a:prstClr val="black"/>
                </a:solidFill>
              </a:rPr>
              <a:t>・ウェブサイト（大学以外）</a:t>
            </a:r>
            <a:endParaRPr lang="en-US" altLang="ja-JP" sz="1200" dirty="0">
              <a:solidFill>
                <a:prstClr val="black"/>
              </a:solidFill>
            </a:endParaRPr>
          </a:p>
          <a:p>
            <a:r>
              <a:rPr lang="ja-JP" altLang="en-US" sz="1200" dirty="0">
                <a:solidFill>
                  <a:prstClr val="black"/>
                </a:solidFill>
              </a:rPr>
              <a:t>・ブログ、ツイッター</a:t>
            </a:r>
            <a:endParaRPr lang="en-US" altLang="ja-JP" sz="1200" dirty="0">
              <a:solidFill>
                <a:prstClr val="black"/>
              </a:solidFill>
            </a:endParaRPr>
          </a:p>
        </p:txBody>
      </p:sp>
      <p:sp>
        <p:nvSpPr>
          <p:cNvPr id="5" name="角丸四角形 4"/>
          <p:cNvSpPr/>
          <p:nvPr/>
        </p:nvSpPr>
        <p:spPr>
          <a:xfrm>
            <a:off x="2037712" y="1667234"/>
            <a:ext cx="7149800" cy="2613424"/>
          </a:xfrm>
          <a:prstGeom prst="round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r>
              <a:rPr lang="en-US" altLang="ja-JP" sz="1400" dirty="0">
                <a:solidFill>
                  <a:prstClr val="black"/>
                </a:solidFill>
              </a:rPr>
              <a:t>【</a:t>
            </a:r>
            <a:r>
              <a:rPr lang="ja-JP" altLang="en-US" sz="1400" dirty="0">
                <a:solidFill>
                  <a:prstClr val="black"/>
                </a:solidFill>
              </a:rPr>
              <a:t>コンテンツ構築</a:t>
            </a:r>
            <a:r>
              <a:rPr lang="en-US" altLang="ja-JP" sz="1400" dirty="0">
                <a:solidFill>
                  <a:prstClr val="black"/>
                </a:solidFill>
              </a:rPr>
              <a:t>】</a:t>
            </a:r>
          </a:p>
          <a:p>
            <a:pPr>
              <a:spcBef>
                <a:spcPts val="600"/>
              </a:spcBef>
            </a:pPr>
            <a:r>
              <a:rPr lang="ja-JP" altLang="en-US" sz="1200" dirty="0">
                <a:solidFill>
                  <a:prstClr val="black"/>
                </a:solidFill>
              </a:rPr>
              <a:t>・インターネット資料（ウェブサイト）の収集：国・地方公共団体、大学等</a:t>
            </a:r>
            <a:endParaRPr lang="en-US" altLang="ja-JP" sz="1200" dirty="0">
              <a:solidFill>
                <a:prstClr val="black"/>
              </a:solidFill>
            </a:endParaRPr>
          </a:p>
          <a:p>
            <a:pPr>
              <a:spcBef>
                <a:spcPts val="400"/>
              </a:spcBef>
            </a:pPr>
            <a:r>
              <a:rPr lang="ja-JP" altLang="en-US" sz="1200" dirty="0">
                <a:solidFill>
                  <a:prstClr val="black"/>
                </a:solidFill>
              </a:rPr>
              <a:t>・無償かつ</a:t>
            </a:r>
            <a:r>
              <a:rPr lang="en-US" altLang="ja-JP" sz="1200" dirty="0">
                <a:solidFill>
                  <a:prstClr val="black"/>
                </a:solidFill>
              </a:rPr>
              <a:t>DRM</a:t>
            </a:r>
            <a:r>
              <a:rPr lang="ja-JP" altLang="en-US" sz="1200" dirty="0">
                <a:solidFill>
                  <a:prstClr val="black"/>
                </a:solidFill>
              </a:rPr>
              <a:t>なしのオンライン資料（</a:t>
            </a:r>
            <a:r>
              <a:rPr lang="en-US" altLang="ja-JP" sz="1200" dirty="0">
                <a:solidFill>
                  <a:prstClr val="black"/>
                </a:solidFill>
              </a:rPr>
              <a:t>PDF</a:t>
            </a:r>
            <a:r>
              <a:rPr lang="ja-JP" altLang="en-US" sz="1200" dirty="0">
                <a:solidFill>
                  <a:prstClr val="black"/>
                </a:solidFill>
              </a:rPr>
              <a:t>・</a:t>
            </a:r>
            <a:r>
              <a:rPr lang="en-US" altLang="ja-JP" sz="1200" dirty="0">
                <a:solidFill>
                  <a:prstClr val="black"/>
                </a:solidFill>
              </a:rPr>
              <a:t>EPUB</a:t>
            </a:r>
            <a:r>
              <a:rPr lang="ja-JP" altLang="en-US" sz="1200" dirty="0">
                <a:solidFill>
                  <a:prstClr val="black"/>
                </a:solidFill>
              </a:rPr>
              <a:t>・</a:t>
            </a:r>
            <a:r>
              <a:rPr lang="en-US" altLang="ja-JP" sz="1200" dirty="0">
                <a:solidFill>
                  <a:prstClr val="black"/>
                </a:solidFill>
              </a:rPr>
              <a:t>DAISY</a:t>
            </a:r>
            <a:r>
              <a:rPr lang="ja-JP" altLang="en-US" sz="1200" dirty="0">
                <a:solidFill>
                  <a:prstClr val="black"/>
                </a:solidFill>
              </a:rPr>
              <a:t>）の収集</a:t>
            </a:r>
            <a:endParaRPr lang="en-US" altLang="ja-JP" sz="1200" dirty="0">
              <a:solidFill>
                <a:prstClr val="black"/>
              </a:solidFill>
            </a:endParaRPr>
          </a:p>
          <a:p>
            <a:pPr>
              <a:spcBef>
                <a:spcPts val="400"/>
              </a:spcBef>
            </a:pPr>
            <a:r>
              <a:rPr lang="ja-JP" altLang="en-US" sz="1200" dirty="0">
                <a:solidFill>
                  <a:prstClr val="black"/>
                </a:solidFill>
              </a:rPr>
              <a:t>・国のウェブサイトからのオンライン資料の切り出し</a:t>
            </a:r>
            <a:endParaRPr lang="en-US" altLang="ja-JP" sz="1200" dirty="0">
              <a:solidFill>
                <a:prstClr val="black"/>
              </a:solidFill>
            </a:endParaRPr>
          </a:p>
          <a:p>
            <a:pPr>
              <a:spcBef>
                <a:spcPts val="400"/>
              </a:spcBef>
            </a:pPr>
            <a:r>
              <a:rPr lang="ja-JP" altLang="en-US" sz="1200" dirty="0">
                <a:solidFill>
                  <a:prstClr val="black"/>
                </a:solidFill>
              </a:rPr>
              <a:t>・電子版博士論文（機関リポジトリ以外）の収集</a:t>
            </a:r>
            <a:endParaRPr lang="en-US" altLang="ja-JP" sz="1200" dirty="0">
              <a:solidFill>
                <a:prstClr val="black"/>
              </a:solidFill>
            </a:endParaRPr>
          </a:p>
          <a:p>
            <a:pPr>
              <a:spcBef>
                <a:spcPts val="400"/>
              </a:spcBef>
            </a:pPr>
            <a:r>
              <a:rPr lang="en-US" altLang="ja-JP" sz="1200" dirty="0">
                <a:solidFill>
                  <a:prstClr val="black"/>
                </a:solidFill>
              </a:rPr>
              <a:t>【</a:t>
            </a:r>
            <a:r>
              <a:rPr lang="ja-JP" altLang="en-US" sz="1200" dirty="0">
                <a:solidFill>
                  <a:prstClr val="black"/>
                </a:solidFill>
              </a:rPr>
              <a:t>コンテンツ提供</a:t>
            </a:r>
            <a:r>
              <a:rPr lang="en-US" altLang="ja-JP" sz="1200" dirty="0">
                <a:solidFill>
                  <a:prstClr val="black"/>
                </a:solidFill>
              </a:rPr>
              <a:t>】</a:t>
            </a:r>
          </a:p>
          <a:p>
            <a:pPr>
              <a:spcBef>
                <a:spcPts val="400"/>
              </a:spcBef>
            </a:pPr>
            <a:r>
              <a:rPr lang="ja-JP" altLang="en-US" sz="1200" dirty="0">
                <a:solidFill>
                  <a:prstClr val="black"/>
                </a:solidFill>
              </a:rPr>
              <a:t>・「国立国会図書館デジタルコレクション」＆「</a:t>
            </a:r>
            <a:r>
              <a:rPr lang="en-US" altLang="ja-JP" sz="1200" dirty="0">
                <a:solidFill>
                  <a:prstClr val="black"/>
                </a:solidFill>
              </a:rPr>
              <a:t>WARP</a:t>
            </a:r>
            <a:r>
              <a:rPr lang="ja-JP" altLang="en-US" sz="1200" dirty="0">
                <a:solidFill>
                  <a:prstClr val="black"/>
                </a:solidFill>
              </a:rPr>
              <a:t>」による提供</a:t>
            </a:r>
          </a:p>
        </p:txBody>
      </p:sp>
      <p:sp>
        <p:nvSpPr>
          <p:cNvPr id="10" name="角丸四角形吹き出し 9"/>
          <p:cNvSpPr/>
          <p:nvPr/>
        </p:nvSpPr>
        <p:spPr>
          <a:xfrm>
            <a:off x="7820148" y="1014529"/>
            <a:ext cx="2734731" cy="2318109"/>
          </a:xfrm>
          <a:prstGeom prst="wedgeRoundRectCallout">
            <a:avLst>
              <a:gd name="adj1" fmla="val -58296"/>
              <a:gd name="adj2" fmla="val 16870"/>
              <a:gd name="adj3" fmla="val 16667"/>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t"/>
          <a:lstStyle/>
          <a:p>
            <a:r>
              <a:rPr lang="en-US" altLang="ja-JP" sz="1400" dirty="0">
                <a:solidFill>
                  <a:prstClr val="black"/>
                </a:solidFill>
              </a:rPr>
              <a:t>【</a:t>
            </a:r>
            <a:r>
              <a:rPr lang="ja-JP" altLang="en-US" sz="1400" dirty="0">
                <a:solidFill>
                  <a:prstClr val="black"/>
                </a:solidFill>
              </a:rPr>
              <a:t>課題</a:t>
            </a:r>
            <a:r>
              <a:rPr lang="en-US" altLang="ja-JP" sz="1400" dirty="0">
                <a:solidFill>
                  <a:prstClr val="black"/>
                </a:solidFill>
              </a:rPr>
              <a:t>】</a:t>
            </a:r>
          </a:p>
          <a:p>
            <a:pPr>
              <a:spcBef>
                <a:spcPts val="400"/>
              </a:spcBef>
            </a:pPr>
            <a:r>
              <a:rPr lang="ja-JP" altLang="en-US" sz="1200" dirty="0">
                <a:solidFill>
                  <a:prstClr val="black"/>
                </a:solidFill>
              </a:rPr>
              <a:t>・学協会がもつ会議録等の収集（</a:t>
            </a:r>
            <a:r>
              <a:rPr lang="en-US" altLang="ja-JP" sz="1200" dirty="0">
                <a:solidFill>
                  <a:prstClr val="black"/>
                </a:solidFill>
              </a:rPr>
              <a:t>DRM</a:t>
            </a:r>
            <a:r>
              <a:rPr lang="ja-JP" altLang="en-US" sz="1200" dirty="0">
                <a:solidFill>
                  <a:prstClr val="black"/>
                </a:solidFill>
              </a:rPr>
              <a:t>付き</a:t>
            </a:r>
            <a:r>
              <a:rPr lang="en-US" altLang="ja-JP" sz="1200" dirty="0">
                <a:solidFill>
                  <a:prstClr val="black"/>
                </a:solidFill>
              </a:rPr>
              <a:t>or</a:t>
            </a:r>
            <a:r>
              <a:rPr lang="ja-JP" altLang="en-US" sz="1200" dirty="0">
                <a:solidFill>
                  <a:prstClr val="black"/>
                </a:solidFill>
              </a:rPr>
              <a:t>別フォーマット）</a:t>
            </a:r>
            <a:endParaRPr lang="en-US" altLang="ja-JP" sz="1200" dirty="0">
              <a:solidFill>
                <a:prstClr val="black"/>
              </a:solidFill>
            </a:endParaRPr>
          </a:p>
          <a:p>
            <a:pPr>
              <a:spcBef>
                <a:spcPts val="200"/>
              </a:spcBef>
            </a:pPr>
            <a:r>
              <a:rPr lang="ja-JP" altLang="en-US" sz="1200" dirty="0">
                <a:solidFill>
                  <a:prstClr val="black"/>
                </a:solidFill>
              </a:rPr>
              <a:t>・文献と結びついた研究データの収集・蓄積・保存</a:t>
            </a:r>
            <a:endParaRPr lang="en-US" altLang="ja-JP" sz="1200" dirty="0">
              <a:solidFill>
                <a:prstClr val="black"/>
              </a:solidFill>
            </a:endParaRPr>
          </a:p>
          <a:p>
            <a:pPr>
              <a:spcBef>
                <a:spcPts val="200"/>
              </a:spcBef>
            </a:pPr>
            <a:r>
              <a:rPr lang="ja-JP" altLang="en-US" sz="1200" dirty="0">
                <a:solidFill>
                  <a:prstClr val="black"/>
                </a:solidFill>
              </a:rPr>
              <a:t>・公的機関のオープンデータへの対応（アーカイブの検討）</a:t>
            </a:r>
            <a:endParaRPr lang="en-US" altLang="ja-JP" sz="1200" dirty="0">
              <a:solidFill>
                <a:prstClr val="black"/>
              </a:solidFill>
            </a:endParaRPr>
          </a:p>
          <a:p>
            <a:pPr>
              <a:spcBef>
                <a:spcPts val="200"/>
              </a:spcBef>
            </a:pPr>
            <a:r>
              <a:rPr lang="ja-JP" altLang="en-US" sz="1200" dirty="0">
                <a:solidFill>
                  <a:prstClr val="black"/>
                </a:solidFill>
              </a:rPr>
              <a:t>・長期利用保証のためのデータ変換</a:t>
            </a:r>
            <a:endParaRPr lang="en-US" altLang="ja-JP" sz="1200" dirty="0">
              <a:solidFill>
                <a:prstClr val="black"/>
              </a:solidFill>
            </a:endParaRPr>
          </a:p>
        </p:txBody>
      </p:sp>
      <p:sp>
        <p:nvSpPr>
          <p:cNvPr id="16" name="フッター プレースホルダー 15"/>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978563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12192000" cy="1017142"/>
          </a:xfrm>
        </p:spPr>
        <p:txBody>
          <a:bodyPr>
            <a:normAutofit/>
          </a:bodyPr>
          <a:lstStyle/>
          <a:p>
            <a:r>
              <a:rPr lang="ja-JP" altLang="en-US" dirty="0" smtClean="0">
                <a:solidFill>
                  <a:schemeClr val="accent5">
                    <a:lumMod val="50000"/>
                  </a:schemeClr>
                </a:solidFill>
              </a:rPr>
              <a:t>複写利用</a:t>
            </a:r>
            <a:endParaRPr lang="ja-JP" altLang="en-US" dirty="0">
              <a:solidFill>
                <a:schemeClr val="accent5">
                  <a:lumMod val="50000"/>
                </a:schemeClr>
              </a:solidFill>
            </a:endParaRPr>
          </a:p>
        </p:txBody>
      </p:sp>
      <p:pic>
        <p:nvPicPr>
          <p:cNvPr id="4" name="コンテンツ プレースホルダー 3"/>
          <p:cNvPicPr>
            <a:picLocks noGrp="1" noChangeAspect="1"/>
          </p:cNvPicPr>
          <p:nvPr>
            <p:ph idx="1"/>
          </p:nvPr>
        </p:nvPicPr>
        <p:blipFill>
          <a:blip r:embed="rId3"/>
          <a:stretch>
            <a:fillRect/>
          </a:stretch>
        </p:blipFill>
        <p:spPr>
          <a:xfrm>
            <a:off x="2263447" y="1947504"/>
            <a:ext cx="7437765" cy="2834886"/>
          </a:xfrm>
          <a:prstGeom prst="rect">
            <a:avLst/>
          </a:prstGeom>
        </p:spPr>
      </p:pic>
      <p:sp>
        <p:nvSpPr>
          <p:cNvPr id="6" name="コンテンツ プレースホルダ 2"/>
          <p:cNvSpPr txBox="1">
            <a:spLocks/>
          </p:cNvSpPr>
          <p:nvPr/>
        </p:nvSpPr>
        <p:spPr>
          <a:xfrm>
            <a:off x="667820" y="4981630"/>
            <a:ext cx="10952252" cy="15572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57150" indent="0">
              <a:spcBef>
                <a:spcPts val="0"/>
              </a:spcBef>
              <a:buNone/>
            </a:pPr>
            <a:r>
              <a:rPr lang="ja-JP" altLang="en-US" sz="2400" dirty="0">
                <a:solidFill>
                  <a:prstClr val="black"/>
                </a:solidFill>
                <a:latin typeface="Meiryo UI" panose="020B0604030504040204" pitchFamily="50" charset="-128"/>
                <a:ea typeface="Meiryo UI" panose="020B0604030504040204" pitchFamily="50" charset="-128"/>
              </a:rPr>
              <a:t>・端末は利用者が操作できない場所に設置　／　・利用は送信先機関の「登録利用者」のみ　／　・複写申込の都度、職員がプリントアウト</a:t>
            </a:r>
            <a:r>
              <a:rPr lang="ja-JP" altLang="en-US" sz="1800" dirty="0">
                <a:solidFill>
                  <a:prstClr val="black"/>
                </a:solidFill>
                <a:latin typeface="Meiryo UI" panose="020B0604030504040204" pitchFamily="50" charset="-128"/>
                <a:ea typeface="Meiryo UI" panose="020B0604030504040204" pitchFamily="50" charset="-128"/>
              </a:rPr>
              <a:t>（セルフプリントアウト不可）</a:t>
            </a:r>
            <a:r>
              <a:rPr lang="ja-JP" altLang="en-US" sz="2400" dirty="0">
                <a:solidFill>
                  <a:prstClr val="black"/>
                </a:solidFill>
                <a:latin typeface="Meiryo UI" panose="020B0604030504040204" pitchFamily="50" charset="-128"/>
                <a:ea typeface="Meiryo UI" panose="020B0604030504040204" pitchFamily="50" charset="-128"/>
              </a:rPr>
              <a:t>　／　・著作権法上の要件の確認　／　・利用後、ブラウザを終了</a:t>
            </a:r>
            <a:r>
              <a:rPr lang="ja-JP" altLang="en-US" sz="1800" dirty="0">
                <a:solidFill>
                  <a:prstClr val="black"/>
                </a:solidFill>
                <a:latin typeface="Meiryo UI" panose="020B0604030504040204" pitchFamily="50" charset="-128"/>
                <a:ea typeface="Meiryo UI" panose="020B0604030504040204" pitchFamily="50" charset="-128"/>
              </a:rPr>
              <a:t>（キャッシュの自動削除を</a:t>
            </a:r>
            <a:r>
              <a:rPr lang="en-US" altLang="ja-JP" sz="1800" dirty="0">
                <a:solidFill>
                  <a:prstClr val="black"/>
                </a:solidFill>
                <a:latin typeface="Meiryo UI" panose="020B0604030504040204" pitchFamily="50" charset="-128"/>
                <a:ea typeface="Meiryo UI" panose="020B0604030504040204" pitchFamily="50" charset="-128"/>
              </a:rPr>
              <a:t>ON</a:t>
            </a:r>
            <a:r>
              <a:rPr lang="ja-JP" altLang="en-US" sz="1800" dirty="0">
                <a:solidFill>
                  <a:prstClr val="black"/>
                </a:solidFill>
                <a:latin typeface="Meiryo UI" panose="020B0604030504040204" pitchFamily="50" charset="-128"/>
                <a:ea typeface="Meiryo UI" panose="020B0604030504040204" pitchFamily="50" charset="-128"/>
              </a:rPr>
              <a:t>に）</a:t>
            </a:r>
            <a:r>
              <a:rPr lang="ja-JP" altLang="en-US" sz="2400" dirty="0">
                <a:solidFill>
                  <a:prstClr val="black"/>
                </a:solidFill>
                <a:latin typeface="Meiryo UI" panose="020B0604030504040204" pitchFamily="50" charset="-128"/>
                <a:ea typeface="Meiryo UI" panose="020B0604030504040204" pitchFamily="50" charset="-128"/>
              </a:rPr>
              <a:t>　／　・複写記録の作成と１年間保存</a:t>
            </a:r>
            <a:r>
              <a:rPr lang="ja-JP" altLang="en-US" sz="1800" dirty="0">
                <a:solidFill>
                  <a:prstClr val="black"/>
                </a:solidFill>
                <a:latin typeface="Meiryo UI" panose="020B0604030504040204" pitchFamily="50" charset="-128"/>
                <a:ea typeface="Meiryo UI" panose="020B0604030504040204" pitchFamily="50" charset="-128"/>
              </a:rPr>
              <a:t>（個人情報を除く）</a:t>
            </a:r>
            <a:endParaRPr lang="en-US" altLang="ja-JP" sz="1800" dirty="0">
              <a:solidFill>
                <a:prstClr val="black"/>
              </a:solidFill>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AE81233C-BF56-4BFB-98E8-8EF39C2E5007}" type="slidenum">
              <a:rPr lang="ja-JP" altLang="en-US" smtClean="0">
                <a:solidFill>
                  <a:prstClr val="black"/>
                </a:solidFill>
              </a:rPr>
              <a:pPr/>
              <a:t>40</a:t>
            </a:fld>
            <a:endParaRPr lang="ja-JP" altLang="en-US" dirty="0">
              <a:solidFill>
                <a:prstClr val="black"/>
              </a:solidFill>
            </a:endParaRPr>
          </a:p>
        </p:txBody>
      </p:sp>
      <p:sp>
        <p:nvSpPr>
          <p:cNvPr id="7" name="テキスト ボックス 6"/>
          <p:cNvSpPr txBox="1"/>
          <p:nvPr/>
        </p:nvSpPr>
        <p:spPr>
          <a:xfrm>
            <a:off x="7947984" y="841611"/>
            <a:ext cx="4068432" cy="923330"/>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rPr>
              <a:t>「国立国会図書館のデジタル化資料の図書館等への限定送信に</a:t>
            </a:r>
            <a:r>
              <a:rPr lang="ja-JP" altLang="en-US" dirty="0" smtClean="0">
                <a:latin typeface="Meiryo UI" panose="020B0604030504040204" pitchFamily="50" charset="-128"/>
                <a:ea typeface="Meiryo UI" panose="020B0604030504040204" pitchFamily="50" charset="-128"/>
              </a:rPr>
              <a:t>関する合意事項」に基づき利用提供</a:t>
            </a:r>
            <a:endParaRPr kumimoji="1" lang="ja-JP" altLang="en-US" dirty="0">
              <a:latin typeface="Meiryo UI" panose="020B0604030504040204" pitchFamily="50" charset="-128"/>
              <a:ea typeface="Meiryo UI" panose="020B0604030504040204" pitchFamily="50" charset="-128"/>
            </a:endParaRPr>
          </a:p>
        </p:txBody>
      </p:sp>
      <p:sp>
        <p:nvSpPr>
          <p:cNvPr id="8" name="円/楕円 7"/>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294235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1"/>
            <a:ext cx="12192000" cy="908719"/>
          </a:xfrm>
        </p:spPr>
        <p:txBody>
          <a:bodyPr>
            <a:noAutofit/>
          </a:bodyPr>
          <a:lstStyle/>
          <a:p>
            <a:r>
              <a:rPr lang="ja-JP" altLang="en-US" sz="3200" dirty="0"/>
              <a:t>（参考）</a:t>
            </a:r>
            <a:r>
              <a:rPr lang="ja-JP" altLang="en-US" sz="4000" dirty="0"/>
              <a:t>図書館送信サービスの利用統計</a:t>
            </a:r>
            <a:endParaRPr kumimoji="1" lang="ja-JP" altLang="en-US" dirty="0"/>
          </a:p>
        </p:txBody>
      </p:sp>
      <p:graphicFrame>
        <p:nvGraphicFramePr>
          <p:cNvPr id="8" name="グラフ 7"/>
          <p:cNvGraphicFramePr/>
          <p:nvPr>
            <p:extLst/>
          </p:nvPr>
        </p:nvGraphicFramePr>
        <p:xfrm>
          <a:off x="1524000" y="3107967"/>
          <a:ext cx="2641600" cy="27858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グラフ 4"/>
          <p:cNvGraphicFramePr/>
          <p:nvPr>
            <p:extLst/>
          </p:nvPr>
        </p:nvGraphicFramePr>
        <p:xfrm>
          <a:off x="3682873" y="3088080"/>
          <a:ext cx="2709334" cy="2797311"/>
        </p:xfrm>
        <a:graphic>
          <a:graphicData uri="http://schemas.openxmlformats.org/drawingml/2006/chart">
            <c:chart xmlns:c="http://schemas.openxmlformats.org/drawingml/2006/chart" xmlns:r="http://schemas.openxmlformats.org/officeDocument/2006/relationships" r:id="rId4"/>
          </a:graphicData>
        </a:graphic>
      </p:graphicFrame>
      <p:sp>
        <p:nvSpPr>
          <p:cNvPr id="2" name="テキスト ボックス 1"/>
          <p:cNvSpPr txBox="1"/>
          <p:nvPr/>
        </p:nvSpPr>
        <p:spPr>
          <a:xfrm>
            <a:off x="2783633" y="5606859"/>
            <a:ext cx="3799201" cy="1369606"/>
          </a:xfrm>
          <a:prstGeom prst="rect">
            <a:avLst/>
          </a:prstGeom>
          <a:noFill/>
        </p:spPr>
        <p:txBody>
          <a:bodyPr wrap="square" rtlCol="0">
            <a:spAutoFit/>
          </a:bodyPr>
          <a:lstStyle/>
          <a:p>
            <a:r>
              <a:rPr lang="ja-JP" altLang="en-US" b="1" dirty="0">
                <a:solidFill>
                  <a:prstClr val="black"/>
                </a:solidFill>
                <a:latin typeface="Meiryo UI" panose="020B0604030504040204" pitchFamily="50" charset="-128"/>
                <a:ea typeface="Meiryo UI" panose="020B0604030504040204" pitchFamily="50" charset="-128"/>
              </a:rPr>
              <a:t>↑館種別の利用割合</a:t>
            </a:r>
            <a:endParaRPr lang="en-US" altLang="ja-JP" b="1" dirty="0">
              <a:solidFill>
                <a:prstClr val="black"/>
              </a:solidFill>
              <a:latin typeface="Meiryo UI" panose="020B0604030504040204" pitchFamily="50" charset="-128"/>
              <a:ea typeface="Meiryo UI" panose="020B0604030504040204" pitchFamily="50" charset="-128"/>
            </a:endParaRPr>
          </a:p>
          <a:p>
            <a:r>
              <a:rPr lang="ja-JP" altLang="en-US" sz="1400" dirty="0">
                <a:solidFill>
                  <a:prstClr val="black"/>
                </a:solidFill>
                <a:latin typeface="Meiryo UI" panose="020B0604030504040204" pitchFamily="50" charset="-128"/>
                <a:ea typeface="Meiryo UI" panose="020B0604030504040204" pitchFamily="50" charset="-128"/>
              </a:rPr>
              <a:t> 　　　（平成</a:t>
            </a:r>
            <a:r>
              <a:rPr lang="en-US" altLang="ja-JP" sz="1400" dirty="0">
                <a:solidFill>
                  <a:prstClr val="black"/>
                </a:solidFill>
                <a:latin typeface="Meiryo UI" panose="020B0604030504040204" pitchFamily="50" charset="-128"/>
                <a:ea typeface="Meiryo UI" panose="020B0604030504040204" pitchFamily="50" charset="-128"/>
              </a:rPr>
              <a:t>26</a:t>
            </a:r>
            <a:r>
              <a:rPr lang="ja-JP" altLang="en-US" sz="1400" dirty="0">
                <a:solidFill>
                  <a:prstClr val="black"/>
                </a:solidFill>
                <a:latin typeface="Meiryo UI" panose="020B0604030504040204" pitchFamily="50" charset="-128"/>
                <a:ea typeface="Meiryo UI" panose="020B0604030504040204" pitchFamily="50" charset="-128"/>
              </a:rPr>
              <a:t>年</a:t>
            </a:r>
            <a:r>
              <a:rPr lang="en-US" altLang="ja-JP" sz="1400" dirty="0">
                <a:solidFill>
                  <a:prstClr val="black"/>
                </a:solidFill>
                <a:latin typeface="Meiryo UI" panose="020B0604030504040204" pitchFamily="50" charset="-128"/>
                <a:ea typeface="Meiryo UI" panose="020B0604030504040204" pitchFamily="50" charset="-128"/>
              </a:rPr>
              <a:t>1</a:t>
            </a:r>
            <a:r>
              <a:rPr lang="ja-JP" altLang="en-US" sz="1400" dirty="0">
                <a:solidFill>
                  <a:prstClr val="black"/>
                </a:solidFill>
                <a:latin typeface="Meiryo UI" panose="020B0604030504040204" pitchFamily="50" charset="-128"/>
                <a:ea typeface="Meiryo UI" panose="020B0604030504040204" pitchFamily="50" charset="-128"/>
              </a:rPr>
              <a:t>月～</a:t>
            </a:r>
            <a:r>
              <a:rPr lang="en-US" altLang="ja-JP" sz="1400" dirty="0">
                <a:solidFill>
                  <a:prstClr val="black"/>
                </a:solidFill>
                <a:latin typeface="Meiryo UI" panose="020B0604030504040204" pitchFamily="50" charset="-128"/>
                <a:ea typeface="Meiryo UI" panose="020B0604030504040204" pitchFamily="50" charset="-128"/>
              </a:rPr>
              <a:t>9</a:t>
            </a:r>
            <a:r>
              <a:rPr lang="ja-JP" altLang="en-US" sz="1400" dirty="0">
                <a:solidFill>
                  <a:prstClr val="black"/>
                </a:solidFill>
                <a:latin typeface="Meiryo UI" panose="020B0604030504040204" pitchFamily="50" charset="-128"/>
                <a:ea typeface="Meiryo UI" panose="020B0604030504040204" pitchFamily="50" charset="-128"/>
              </a:rPr>
              <a:t>月）</a:t>
            </a:r>
            <a:endParaRPr lang="en-US" altLang="ja-JP" sz="1400" dirty="0">
              <a:solidFill>
                <a:prstClr val="black"/>
              </a:solidFill>
              <a:latin typeface="Meiryo UI" panose="020B0604030504040204" pitchFamily="50" charset="-128"/>
              <a:ea typeface="Meiryo UI" panose="020B0604030504040204" pitchFamily="50" charset="-128"/>
            </a:endParaRPr>
          </a:p>
          <a:p>
            <a:pPr>
              <a:spcBef>
                <a:spcPts val="600"/>
              </a:spcBef>
            </a:pPr>
            <a:r>
              <a:rPr lang="ja-JP" altLang="en-US" sz="1400" b="1" dirty="0">
                <a:solidFill>
                  <a:prstClr val="black"/>
                </a:solidFill>
                <a:latin typeface="Meiryo UI" panose="020B0604030504040204" pitchFamily="50" charset="-128"/>
                <a:ea typeface="Meiryo UI" panose="020B0604030504040204" pitchFamily="50" charset="-128"/>
              </a:rPr>
              <a:t>　　　　</a:t>
            </a:r>
            <a:r>
              <a:rPr lang="ja-JP" altLang="en-US" sz="1400" dirty="0">
                <a:solidFill>
                  <a:prstClr val="black"/>
                </a:solidFill>
                <a:latin typeface="Meiryo UI" panose="020B0604030504040204" pitchFamily="50" charset="-128"/>
                <a:ea typeface="Meiryo UI" panose="020B0604030504040204" pitchFamily="50" charset="-128"/>
              </a:rPr>
              <a:t>　　　　　</a:t>
            </a:r>
            <a:r>
              <a:rPr lang="ja-JP" altLang="en-US" b="1" dirty="0">
                <a:solidFill>
                  <a:prstClr val="black"/>
                </a:solidFill>
                <a:latin typeface="Meiryo UI" panose="020B0604030504040204" pitchFamily="50" charset="-128"/>
                <a:ea typeface="Meiryo UI" panose="020B0604030504040204" pitchFamily="50" charset="-128"/>
              </a:rPr>
              <a:t>資料種別の利用割合→</a:t>
            </a:r>
            <a:endParaRPr lang="en-US" altLang="ja-JP" b="1" dirty="0">
              <a:solidFill>
                <a:prstClr val="black"/>
              </a:solidFill>
              <a:latin typeface="Meiryo UI" panose="020B0604030504040204" pitchFamily="50" charset="-128"/>
              <a:ea typeface="Meiryo UI" panose="020B0604030504040204" pitchFamily="50" charset="-128"/>
            </a:endParaRPr>
          </a:p>
          <a:p>
            <a:r>
              <a:rPr lang="ja-JP" altLang="en-US" sz="1400" dirty="0">
                <a:solidFill>
                  <a:prstClr val="black"/>
                </a:solidFill>
                <a:latin typeface="Meiryo UI" panose="020B0604030504040204" pitchFamily="50" charset="-128"/>
                <a:ea typeface="Meiryo UI" panose="020B0604030504040204" pitchFamily="50" charset="-128"/>
              </a:rPr>
              <a:t>　　　　　　　　　　　　　　　（平成</a:t>
            </a:r>
            <a:r>
              <a:rPr lang="en-US" altLang="ja-JP" sz="1400" dirty="0">
                <a:solidFill>
                  <a:prstClr val="black"/>
                </a:solidFill>
                <a:latin typeface="Meiryo UI" panose="020B0604030504040204" pitchFamily="50" charset="-128"/>
                <a:ea typeface="Meiryo UI" panose="020B0604030504040204" pitchFamily="50" charset="-128"/>
              </a:rPr>
              <a:t>26</a:t>
            </a:r>
            <a:r>
              <a:rPr lang="ja-JP" altLang="en-US" sz="1400" dirty="0">
                <a:solidFill>
                  <a:prstClr val="black"/>
                </a:solidFill>
                <a:latin typeface="Meiryo UI" panose="020B0604030504040204" pitchFamily="50" charset="-128"/>
                <a:ea typeface="Meiryo UI" panose="020B0604030504040204" pitchFamily="50" charset="-128"/>
              </a:rPr>
              <a:t>年</a:t>
            </a:r>
            <a:r>
              <a:rPr lang="en-US" altLang="ja-JP" sz="1400" dirty="0">
                <a:solidFill>
                  <a:prstClr val="black"/>
                </a:solidFill>
                <a:latin typeface="Meiryo UI" panose="020B0604030504040204" pitchFamily="50" charset="-128"/>
                <a:ea typeface="Meiryo UI" panose="020B0604030504040204" pitchFamily="50" charset="-128"/>
              </a:rPr>
              <a:t>1</a:t>
            </a:r>
            <a:r>
              <a:rPr lang="ja-JP" altLang="en-US" sz="1400" dirty="0">
                <a:solidFill>
                  <a:prstClr val="black"/>
                </a:solidFill>
                <a:latin typeface="Meiryo UI" panose="020B0604030504040204" pitchFamily="50" charset="-128"/>
                <a:ea typeface="Meiryo UI" panose="020B0604030504040204" pitchFamily="50" charset="-128"/>
              </a:rPr>
              <a:t>月～</a:t>
            </a:r>
            <a:r>
              <a:rPr lang="en-US" altLang="ja-JP" sz="1400" dirty="0">
                <a:solidFill>
                  <a:prstClr val="black"/>
                </a:solidFill>
                <a:latin typeface="Meiryo UI" panose="020B0604030504040204" pitchFamily="50" charset="-128"/>
                <a:ea typeface="Meiryo UI" panose="020B0604030504040204" pitchFamily="50" charset="-128"/>
              </a:rPr>
              <a:t>9</a:t>
            </a:r>
            <a:r>
              <a:rPr lang="ja-JP" altLang="en-US" sz="1400" dirty="0">
                <a:solidFill>
                  <a:prstClr val="black"/>
                </a:solidFill>
                <a:latin typeface="Meiryo UI" panose="020B0604030504040204" pitchFamily="50" charset="-128"/>
                <a:ea typeface="Meiryo UI" panose="020B0604030504040204" pitchFamily="50" charset="-128"/>
              </a:rPr>
              <a:t>月）</a:t>
            </a:r>
            <a:endParaRPr lang="ja-JP" altLang="en-US" sz="1400" b="1" dirty="0">
              <a:solidFill>
                <a:prstClr val="black"/>
              </a:solidFill>
              <a:latin typeface="Meiryo UI" panose="020B0604030504040204" pitchFamily="50" charset="-128"/>
              <a:ea typeface="Meiryo UI" panose="020B0604030504040204" pitchFamily="50" charset="-128"/>
            </a:endParaRPr>
          </a:p>
        </p:txBody>
      </p:sp>
      <p:graphicFrame>
        <p:nvGraphicFramePr>
          <p:cNvPr id="9" name="グラフ 8"/>
          <p:cNvGraphicFramePr/>
          <p:nvPr>
            <p:extLst/>
          </p:nvPr>
        </p:nvGraphicFramePr>
        <p:xfrm>
          <a:off x="5628217" y="3807588"/>
          <a:ext cx="3183466" cy="316898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グラフ 9"/>
          <p:cNvGraphicFramePr/>
          <p:nvPr>
            <p:extLst/>
          </p:nvPr>
        </p:nvGraphicFramePr>
        <p:xfrm>
          <a:off x="7524074" y="3838572"/>
          <a:ext cx="2820399" cy="3118820"/>
        </p:xfrm>
        <a:graphic>
          <a:graphicData uri="http://schemas.openxmlformats.org/drawingml/2006/chart">
            <c:chart xmlns:c="http://schemas.openxmlformats.org/drawingml/2006/chart" xmlns:r="http://schemas.openxmlformats.org/officeDocument/2006/relationships" r:id="rId6"/>
          </a:graphicData>
        </a:graphic>
      </p:graphicFrame>
      <p:sp>
        <p:nvSpPr>
          <p:cNvPr id="11" name="コンテンツ プレースホルダー 10"/>
          <p:cNvSpPr>
            <a:spLocks noGrp="1"/>
          </p:cNvSpPr>
          <p:nvPr>
            <p:ph idx="1"/>
          </p:nvPr>
        </p:nvSpPr>
        <p:spPr>
          <a:xfrm>
            <a:off x="1005840" y="908720"/>
            <a:ext cx="9228044" cy="1676292"/>
          </a:xfrm>
        </p:spPr>
        <p:txBody>
          <a:bodyPr>
            <a:normAutofit fontScale="85000" lnSpcReduction="20000"/>
          </a:bodyPr>
          <a:lstStyle/>
          <a:p>
            <a:pPr>
              <a:lnSpc>
                <a:spcPct val="110000"/>
              </a:lnSpc>
            </a:pPr>
            <a:r>
              <a:rPr lang="ja-JP" altLang="en-US" sz="2600" dirty="0"/>
              <a:t>参加館</a:t>
            </a:r>
            <a:r>
              <a:rPr lang="ja-JP" altLang="en-US" sz="2600" dirty="0" smtClean="0"/>
              <a:t>は</a:t>
            </a:r>
            <a:r>
              <a:rPr lang="en-US" altLang="ja-JP" sz="2600" dirty="0"/>
              <a:t>2014</a:t>
            </a:r>
            <a:r>
              <a:rPr lang="ja-JP" altLang="en-US" sz="2600" dirty="0" smtClean="0"/>
              <a:t>年</a:t>
            </a:r>
            <a:r>
              <a:rPr lang="en-US" altLang="ja-JP" sz="2600" dirty="0"/>
              <a:t>10</a:t>
            </a:r>
            <a:r>
              <a:rPr lang="ja-JP" altLang="en-US" sz="2600" dirty="0"/>
              <a:t>月</a:t>
            </a:r>
            <a:r>
              <a:rPr lang="en-US" altLang="ja-JP" sz="2600" dirty="0"/>
              <a:t>10</a:t>
            </a:r>
            <a:r>
              <a:rPr lang="ja-JP" altLang="en-US" sz="2600" dirty="0"/>
              <a:t>日現在で</a:t>
            </a:r>
            <a:r>
              <a:rPr lang="en-US" altLang="ja-JP" sz="2600" b="1" dirty="0">
                <a:solidFill>
                  <a:srgbClr val="FF0000"/>
                </a:solidFill>
              </a:rPr>
              <a:t>333</a:t>
            </a:r>
            <a:r>
              <a:rPr lang="ja-JP" altLang="en-US" sz="2600" b="1" dirty="0">
                <a:solidFill>
                  <a:srgbClr val="FF0000"/>
                </a:solidFill>
              </a:rPr>
              <a:t>館</a:t>
            </a:r>
            <a:r>
              <a:rPr lang="ja-JP" altLang="en-US" sz="2600" dirty="0"/>
              <a:t>（都道府県立図書館</a:t>
            </a:r>
            <a:r>
              <a:rPr lang="en-US" altLang="ja-JP" sz="2600" dirty="0"/>
              <a:t>53</a:t>
            </a:r>
            <a:r>
              <a:rPr lang="ja-JP" altLang="en-US" sz="2600" dirty="0"/>
              <a:t>館、政令指定都市立図書館</a:t>
            </a:r>
            <a:r>
              <a:rPr lang="en-US" altLang="ja-JP" sz="2600" dirty="0"/>
              <a:t>33</a:t>
            </a:r>
            <a:r>
              <a:rPr lang="ja-JP" altLang="en-US" sz="2600" dirty="0"/>
              <a:t>館、市町村立図書館</a:t>
            </a:r>
            <a:r>
              <a:rPr lang="en-US" altLang="ja-JP" sz="2600" dirty="0"/>
              <a:t>93</a:t>
            </a:r>
            <a:r>
              <a:rPr lang="ja-JP" altLang="en-US" sz="2600" dirty="0"/>
              <a:t>館、大学図書館</a:t>
            </a:r>
            <a:r>
              <a:rPr lang="en-US" altLang="ja-JP" sz="2600" dirty="0"/>
              <a:t>141</a:t>
            </a:r>
            <a:r>
              <a:rPr lang="ja-JP" altLang="en-US" sz="2600" dirty="0"/>
              <a:t>館、その他</a:t>
            </a:r>
            <a:r>
              <a:rPr lang="en-US" altLang="ja-JP" sz="2600" dirty="0"/>
              <a:t>13</a:t>
            </a:r>
            <a:r>
              <a:rPr lang="ja-JP" altLang="en-US" sz="2600" dirty="0"/>
              <a:t>館）</a:t>
            </a:r>
            <a:endParaRPr lang="en-US" altLang="ja-JP" sz="2600" dirty="0"/>
          </a:p>
          <a:p>
            <a:pPr marL="0" indent="0">
              <a:spcBef>
                <a:spcPts val="0"/>
              </a:spcBef>
              <a:buNone/>
            </a:pPr>
            <a:r>
              <a:rPr lang="ja-JP" altLang="en-US" sz="2600" dirty="0"/>
              <a:t>　　参加館リスト：</a:t>
            </a:r>
            <a:r>
              <a:rPr lang="en-US" altLang="ja-JP" sz="2600" dirty="0"/>
              <a:t> </a:t>
            </a:r>
            <a:r>
              <a:rPr lang="en-US" altLang="ja-JP" sz="2600" dirty="0">
                <a:hlinkClick r:id="rId7"/>
              </a:rPr>
              <a:t>http://dl.ndl.go.jp/ja/soshin_librarylist.html</a:t>
            </a:r>
            <a:endParaRPr lang="en-US" altLang="ja-JP" sz="2600" dirty="0"/>
          </a:p>
          <a:p>
            <a:r>
              <a:rPr lang="ja-JP" altLang="en-US" sz="2600" dirty="0"/>
              <a:t>利用統計：</a:t>
            </a:r>
            <a:r>
              <a:rPr lang="en-US" altLang="ja-JP" sz="2600" dirty="0">
                <a:hlinkClick r:id="rId8"/>
              </a:rPr>
              <a:t>http://dl.ndl.go.jp/ja/soshin_library_stats.html</a:t>
            </a:r>
            <a:endParaRPr lang="en-US" altLang="ja-JP" sz="2600" dirty="0"/>
          </a:p>
          <a:p>
            <a:endParaRPr kumimoji="1" lang="ja-JP" altLang="en-US" dirty="0"/>
          </a:p>
        </p:txBody>
      </p:sp>
      <p:graphicFrame>
        <p:nvGraphicFramePr>
          <p:cNvPr id="6" name="表 5"/>
          <p:cNvGraphicFramePr>
            <a:graphicFrameLocks noGrp="1"/>
          </p:cNvGraphicFramePr>
          <p:nvPr>
            <p:extLst/>
          </p:nvPr>
        </p:nvGraphicFramePr>
        <p:xfrm>
          <a:off x="5951984" y="2564904"/>
          <a:ext cx="4543806" cy="1798320"/>
        </p:xfrm>
        <a:graphic>
          <a:graphicData uri="http://schemas.openxmlformats.org/drawingml/2006/table">
            <a:tbl>
              <a:tblPr firstRow="1" bandRow="1">
                <a:tableStyleId>{5C22544A-7EE6-4342-B048-85BDC9FD1C3A}</a:tableStyleId>
              </a:tblPr>
              <a:tblGrid>
                <a:gridCol w="694267"/>
                <a:gridCol w="1658408"/>
                <a:gridCol w="2191131"/>
              </a:tblGrid>
              <a:tr h="283087">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平成</a:t>
                      </a:r>
                      <a:r>
                        <a:rPr kumimoji="1" lang="en-US" altLang="ja-JP" sz="1400" dirty="0" smtClean="0">
                          <a:latin typeface="Meiryo UI" panose="020B0604030504040204" pitchFamily="50" charset="-128"/>
                          <a:ea typeface="Meiryo UI" panose="020B0604030504040204" pitchFamily="50" charset="-128"/>
                        </a:rPr>
                        <a:t>26</a:t>
                      </a:r>
                      <a:r>
                        <a:rPr kumimoji="1" lang="ja-JP" altLang="en-US" sz="1400" dirty="0" smtClean="0">
                          <a:latin typeface="Meiryo UI" panose="020B0604030504040204" pitchFamily="50" charset="-128"/>
                          <a:ea typeface="Meiryo UI" panose="020B0604030504040204" pitchFamily="50" charset="-128"/>
                        </a:rPr>
                        <a:t>年</a:t>
                      </a:r>
                      <a:r>
                        <a:rPr kumimoji="1" lang="en-US" altLang="ja-JP" sz="1400" dirty="0" smtClean="0">
                          <a:latin typeface="Meiryo UI" panose="020B0604030504040204" pitchFamily="50" charset="-128"/>
                          <a:ea typeface="Meiryo UI" panose="020B0604030504040204" pitchFamily="50" charset="-128"/>
                        </a:rPr>
                        <a:t>1</a:t>
                      </a:r>
                      <a:r>
                        <a:rPr kumimoji="1" lang="ja-JP" altLang="en-US" sz="1400" dirty="0" smtClean="0">
                          <a:latin typeface="Meiryo UI" panose="020B0604030504040204" pitchFamily="50" charset="-128"/>
                          <a:ea typeface="Meiryo UI" panose="020B0604030504040204" pitchFamily="50" charset="-128"/>
                        </a:rPr>
                        <a:t>月～</a:t>
                      </a:r>
                      <a:r>
                        <a:rPr kumimoji="1" lang="en-US" altLang="ja-JP" sz="1400" dirty="0" smtClean="0">
                          <a:latin typeface="Meiryo UI" panose="020B0604030504040204" pitchFamily="50" charset="-128"/>
                          <a:ea typeface="Meiryo UI" panose="020B0604030504040204" pitchFamily="50" charset="-128"/>
                        </a:rPr>
                        <a:t>9</a:t>
                      </a:r>
                      <a:r>
                        <a:rPr kumimoji="1" lang="ja-JP" altLang="en-US" sz="1400" dirty="0" smtClean="0">
                          <a:latin typeface="Meiryo UI" panose="020B0604030504040204" pitchFamily="50" charset="-128"/>
                          <a:ea typeface="Meiryo UI" panose="020B0604030504040204" pitchFamily="50" charset="-128"/>
                        </a:rPr>
                        <a:t>月</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smtClean="0">
                          <a:latin typeface="Meiryo UI" panose="020B0604030504040204" pitchFamily="50" charset="-128"/>
                          <a:ea typeface="Meiryo UI" panose="020B0604030504040204" pitchFamily="50" charset="-128"/>
                        </a:rPr>
                        <a:t>平成</a:t>
                      </a:r>
                      <a:r>
                        <a:rPr kumimoji="1" lang="en-US" altLang="ja-JP" sz="1400" dirty="0" smtClean="0">
                          <a:latin typeface="Meiryo UI" panose="020B0604030504040204" pitchFamily="50" charset="-128"/>
                          <a:ea typeface="Meiryo UI" panose="020B0604030504040204" pitchFamily="50" charset="-128"/>
                        </a:rPr>
                        <a:t>26</a:t>
                      </a:r>
                      <a:r>
                        <a:rPr kumimoji="1" lang="ja-JP" altLang="en-US" sz="1400" dirty="0" smtClean="0">
                          <a:latin typeface="Meiryo UI" panose="020B0604030504040204" pitchFamily="50" charset="-128"/>
                          <a:ea typeface="Meiryo UI" panose="020B0604030504040204" pitchFamily="50" charset="-128"/>
                        </a:rPr>
                        <a:t>年</a:t>
                      </a:r>
                      <a:r>
                        <a:rPr kumimoji="1" lang="en-US" altLang="ja-JP" sz="1400" dirty="0" smtClean="0">
                          <a:latin typeface="Meiryo UI" panose="020B0604030504040204" pitchFamily="50" charset="-128"/>
                          <a:ea typeface="Meiryo UI" panose="020B0604030504040204" pitchFamily="50" charset="-128"/>
                        </a:rPr>
                        <a:t>9</a:t>
                      </a:r>
                      <a:r>
                        <a:rPr kumimoji="1" lang="ja-JP" altLang="en-US" sz="1400" dirty="0" smtClean="0">
                          <a:latin typeface="Meiryo UI" panose="020B0604030504040204" pitchFamily="50" charset="-128"/>
                          <a:ea typeface="Meiryo UI" panose="020B0604030504040204" pitchFamily="50" charset="-128"/>
                        </a:rPr>
                        <a:t>月</a:t>
                      </a:r>
                      <a:endParaRPr kumimoji="1" lang="ja-JP" altLang="en-US" sz="1400" dirty="0">
                        <a:latin typeface="Meiryo UI" panose="020B0604030504040204" pitchFamily="50" charset="-128"/>
                        <a:ea typeface="Meiryo UI" panose="020B0604030504040204" pitchFamily="50" charset="-128"/>
                      </a:endParaRPr>
                    </a:p>
                  </a:txBody>
                  <a:tcPr/>
                </a:tc>
              </a:tr>
              <a:tr h="525943">
                <a:tc>
                  <a:txBody>
                    <a:bodyPr/>
                    <a:lstStyle/>
                    <a:p>
                      <a:pPr algn="ctr"/>
                      <a:r>
                        <a:rPr kumimoji="1" lang="ja-JP" altLang="en-US" sz="1600" b="1" dirty="0" smtClean="0">
                          <a:latin typeface="Meiryo UI" panose="020B0604030504040204" pitchFamily="50" charset="-128"/>
                          <a:ea typeface="Meiryo UI" panose="020B0604030504040204" pitchFamily="50" charset="-128"/>
                        </a:rPr>
                        <a:t>閲覧</a:t>
                      </a:r>
                      <a:endParaRPr kumimoji="1" lang="ja-JP" altLang="en-US" sz="1600" b="1"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800" b="1" dirty="0" smtClean="0">
                          <a:latin typeface="Meiryo UI" panose="020B0604030504040204" pitchFamily="50" charset="-128"/>
                          <a:ea typeface="Meiryo UI" panose="020B0604030504040204" pitchFamily="50" charset="-128"/>
                        </a:rPr>
                        <a:t>56,489 </a:t>
                      </a:r>
                      <a:r>
                        <a:rPr kumimoji="1" lang="ja-JP" altLang="en-US" sz="1800" b="1" dirty="0" smtClean="0">
                          <a:latin typeface="Meiryo UI" panose="020B0604030504040204" pitchFamily="50" charset="-128"/>
                          <a:ea typeface="Meiryo UI" panose="020B0604030504040204" pitchFamily="50" charset="-128"/>
                        </a:rPr>
                        <a:t>回</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800" b="1" dirty="0" smtClean="0">
                          <a:latin typeface="Meiryo UI" panose="020B0604030504040204" pitchFamily="50" charset="-128"/>
                          <a:ea typeface="Meiryo UI" panose="020B0604030504040204" pitchFamily="50" charset="-128"/>
                        </a:rPr>
                        <a:t>10,342</a:t>
                      </a:r>
                      <a:r>
                        <a:rPr kumimoji="1" lang="ja-JP" altLang="en-US" sz="1800" b="1" kern="1200" dirty="0" smtClean="0">
                          <a:solidFill>
                            <a:schemeClr val="dk1"/>
                          </a:solidFill>
                          <a:latin typeface="Meiryo UI" panose="020B0604030504040204" pitchFamily="50" charset="-128"/>
                          <a:ea typeface="Meiryo UI" panose="020B0604030504040204" pitchFamily="50" charset="-128"/>
                          <a:cs typeface="+mn-cs"/>
                        </a:rPr>
                        <a:t>回</a:t>
                      </a:r>
                      <a:endParaRPr kumimoji="1" lang="en-US" altLang="ja-JP" sz="1800" b="1" dirty="0" smtClean="0">
                        <a:latin typeface="Meiryo UI" panose="020B0604030504040204" pitchFamily="50" charset="-128"/>
                        <a:ea typeface="Meiryo UI" panose="020B0604030504040204" pitchFamily="50" charset="-128"/>
                      </a:endParaRPr>
                    </a:p>
                    <a:p>
                      <a:pPr algn="ctr"/>
                      <a:r>
                        <a:rPr kumimoji="1" lang="ja-JP" altLang="en-US" sz="1800" b="1" dirty="0" smtClean="0">
                          <a:latin typeface="Meiryo UI" panose="020B0604030504040204" pitchFamily="50" charset="-128"/>
                          <a:ea typeface="Meiryo UI" panose="020B0604030504040204" pitchFamily="50" charset="-128"/>
                        </a:rPr>
                        <a:t>（</a:t>
                      </a:r>
                      <a:r>
                        <a:rPr kumimoji="1" lang="en-US" altLang="ja-JP" sz="1800" b="1" dirty="0" smtClean="0">
                          <a:latin typeface="Meiryo UI" panose="020B0604030504040204" pitchFamily="50" charset="-128"/>
                          <a:ea typeface="Meiryo UI" panose="020B0604030504040204" pitchFamily="50" charset="-128"/>
                        </a:rPr>
                        <a:t>1</a:t>
                      </a:r>
                      <a:r>
                        <a:rPr kumimoji="1" lang="ja-JP" altLang="en-US" sz="1800" b="1" dirty="0" smtClean="0">
                          <a:latin typeface="Meiryo UI" panose="020B0604030504040204" pitchFamily="50" charset="-128"/>
                          <a:ea typeface="Meiryo UI" panose="020B0604030504040204" pitchFamily="50" charset="-128"/>
                        </a:rPr>
                        <a:t>日平均</a:t>
                      </a:r>
                      <a:r>
                        <a:rPr kumimoji="1" lang="en-US" altLang="ja-JP" sz="1800" b="1" dirty="0" smtClean="0">
                          <a:latin typeface="Meiryo UI" panose="020B0604030504040204" pitchFamily="50" charset="-128"/>
                          <a:ea typeface="Meiryo UI" panose="020B0604030504040204" pitchFamily="50" charset="-128"/>
                        </a:rPr>
                        <a:t>345</a:t>
                      </a:r>
                      <a:r>
                        <a:rPr kumimoji="1" lang="ja-JP" altLang="en-US" sz="1800" b="1" dirty="0" smtClean="0">
                          <a:latin typeface="Meiryo UI" panose="020B0604030504040204" pitchFamily="50" charset="-128"/>
                          <a:ea typeface="Meiryo UI" panose="020B0604030504040204" pitchFamily="50" charset="-128"/>
                        </a:rPr>
                        <a:t>回）</a:t>
                      </a:r>
                      <a:endParaRPr kumimoji="1" lang="ja-JP" altLang="en-US" sz="1800" b="1" dirty="0">
                        <a:latin typeface="Meiryo UI" panose="020B0604030504040204" pitchFamily="50" charset="-128"/>
                        <a:ea typeface="Meiryo UI" panose="020B0604030504040204" pitchFamily="50" charset="-128"/>
                      </a:endParaRPr>
                    </a:p>
                  </a:txBody>
                  <a:tcPr anchor="ctr"/>
                </a:tc>
              </a:tr>
              <a:tr h="525943">
                <a:tc>
                  <a:txBody>
                    <a:bodyPr/>
                    <a:lstStyle/>
                    <a:p>
                      <a:pPr algn="ctr"/>
                      <a:r>
                        <a:rPr kumimoji="1" lang="ja-JP" altLang="en-US" sz="1600" b="1" dirty="0" smtClean="0">
                          <a:latin typeface="Meiryo UI" panose="020B0604030504040204" pitchFamily="50" charset="-128"/>
                          <a:ea typeface="Meiryo UI" panose="020B0604030504040204" pitchFamily="50" charset="-128"/>
                        </a:rPr>
                        <a:t>複写</a:t>
                      </a:r>
                      <a:endParaRPr kumimoji="1" lang="ja-JP" altLang="en-US" sz="1600" b="1"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800" b="1" dirty="0" smtClean="0">
                          <a:latin typeface="Meiryo UI" panose="020B0604030504040204" pitchFamily="50" charset="-128"/>
                          <a:ea typeface="Meiryo UI" panose="020B0604030504040204" pitchFamily="50" charset="-128"/>
                        </a:rPr>
                        <a:t>24,941</a:t>
                      </a:r>
                      <a:r>
                        <a:rPr kumimoji="1" lang="ja-JP" altLang="en-US" sz="1800" b="1" dirty="0" smtClean="0">
                          <a:latin typeface="Meiryo UI" panose="020B0604030504040204" pitchFamily="50" charset="-128"/>
                          <a:ea typeface="Meiryo UI" panose="020B0604030504040204" pitchFamily="50" charset="-128"/>
                        </a:rPr>
                        <a:t>回</a:t>
                      </a:r>
                      <a:endParaRPr kumimoji="1" lang="en-US" altLang="ja-JP" sz="1800" b="1" dirty="0" smtClean="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800" b="1" dirty="0" smtClean="0">
                          <a:latin typeface="Meiryo UI" panose="020B0604030504040204" pitchFamily="50" charset="-128"/>
                          <a:ea typeface="Meiryo UI" panose="020B0604030504040204" pitchFamily="50" charset="-128"/>
                        </a:rPr>
                        <a:t>4,224</a:t>
                      </a:r>
                      <a:r>
                        <a:rPr kumimoji="1" lang="ja-JP" altLang="en-US" sz="1800" b="1" kern="1200" dirty="0" smtClean="0">
                          <a:solidFill>
                            <a:schemeClr val="dk1"/>
                          </a:solidFill>
                          <a:latin typeface="Meiryo UI" panose="020B0604030504040204" pitchFamily="50" charset="-128"/>
                          <a:ea typeface="Meiryo UI" panose="020B0604030504040204" pitchFamily="50" charset="-128"/>
                          <a:cs typeface="+mn-cs"/>
                        </a:rPr>
                        <a:t>回</a:t>
                      </a:r>
                      <a:endParaRPr kumimoji="1" lang="en-US" altLang="ja-JP" sz="1800" b="1" dirty="0" smtClean="0">
                        <a:latin typeface="Meiryo UI" panose="020B0604030504040204" pitchFamily="50" charset="-128"/>
                        <a:ea typeface="Meiryo UI" panose="020B0604030504040204" pitchFamily="50" charset="-128"/>
                      </a:endParaRPr>
                    </a:p>
                    <a:p>
                      <a:pPr algn="ctr"/>
                      <a:r>
                        <a:rPr kumimoji="1" lang="ja-JP" altLang="en-US" sz="1800" b="1" dirty="0" smtClean="0">
                          <a:latin typeface="Meiryo UI" panose="020B0604030504040204" pitchFamily="50" charset="-128"/>
                          <a:ea typeface="Meiryo UI" panose="020B0604030504040204" pitchFamily="50" charset="-128"/>
                        </a:rPr>
                        <a:t>（</a:t>
                      </a:r>
                      <a:r>
                        <a:rPr kumimoji="1" lang="en-US" altLang="ja-JP" sz="1800" b="1" dirty="0" smtClean="0">
                          <a:latin typeface="Meiryo UI" panose="020B0604030504040204" pitchFamily="50" charset="-128"/>
                          <a:ea typeface="Meiryo UI" panose="020B0604030504040204" pitchFamily="50" charset="-128"/>
                        </a:rPr>
                        <a:t>1</a:t>
                      </a:r>
                      <a:r>
                        <a:rPr kumimoji="1" lang="ja-JP" altLang="en-US" sz="1800" b="1" dirty="0" smtClean="0">
                          <a:latin typeface="Meiryo UI" panose="020B0604030504040204" pitchFamily="50" charset="-128"/>
                          <a:ea typeface="Meiryo UI" panose="020B0604030504040204" pitchFamily="50" charset="-128"/>
                        </a:rPr>
                        <a:t>日平均</a:t>
                      </a:r>
                      <a:r>
                        <a:rPr kumimoji="1" lang="en-US" altLang="ja-JP" sz="1800" b="1" dirty="0" smtClean="0">
                          <a:latin typeface="Meiryo UI" panose="020B0604030504040204" pitchFamily="50" charset="-128"/>
                          <a:ea typeface="Meiryo UI" panose="020B0604030504040204" pitchFamily="50" charset="-128"/>
                        </a:rPr>
                        <a:t>141</a:t>
                      </a:r>
                      <a:r>
                        <a:rPr kumimoji="1" lang="ja-JP" altLang="en-US" sz="1800" b="1" dirty="0" smtClean="0">
                          <a:latin typeface="Meiryo UI" panose="020B0604030504040204" pitchFamily="50" charset="-128"/>
                          <a:ea typeface="Meiryo UI" panose="020B0604030504040204" pitchFamily="50" charset="-128"/>
                        </a:rPr>
                        <a:t>回）</a:t>
                      </a:r>
                      <a:endParaRPr kumimoji="1" lang="ja-JP" altLang="en-US" sz="1800" b="1" dirty="0">
                        <a:latin typeface="Meiryo UI" panose="020B0604030504040204" pitchFamily="50" charset="-128"/>
                        <a:ea typeface="Meiryo UI" panose="020B0604030504040204" pitchFamily="50" charset="-128"/>
                      </a:endParaRPr>
                    </a:p>
                  </a:txBody>
                  <a:tcPr anchor="ctr"/>
                </a:tc>
              </a:tr>
            </a:tbl>
          </a:graphicData>
        </a:graphic>
      </p:graphicFrame>
      <p:sp>
        <p:nvSpPr>
          <p:cNvPr id="4" name="スライド番号プレースホルダー 3"/>
          <p:cNvSpPr>
            <a:spLocks noGrp="1"/>
          </p:cNvSpPr>
          <p:nvPr>
            <p:ph type="sldNum" sz="quarter" idx="12"/>
          </p:nvPr>
        </p:nvSpPr>
        <p:spPr/>
        <p:txBody>
          <a:bodyPr/>
          <a:lstStyle/>
          <a:p>
            <a:fld id="{AE81233C-BF56-4BFB-98E8-8EF39C2E5007}" type="slidenum">
              <a:rPr lang="ja-JP" altLang="en-US" smtClean="0">
                <a:solidFill>
                  <a:prstClr val="black"/>
                </a:solidFill>
              </a:rPr>
              <a:pPr/>
              <a:t>41</a:t>
            </a:fld>
            <a:endParaRPr lang="ja-JP" altLang="en-US" dirty="0">
              <a:solidFill>
                <a:prstClr val="black"/>
              </a:solidFill>
            </a:endParaRPr>
          </a:p>
        </p:txBody>
      </p:sp>
    </p:spTree>
    <p:extLst>
      <p:ext uri="{BB962C8B-B14F-4D97-AF65-F5344CB8AC3E}">
        <p14:creationId xmlns:p14="http://schemas.microsoft.com/office/powerpoint/2010/main" val="3554489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4"/>
          <p:cNvSpPr>
            <a:spLocks noGrp="1"/>
          </p:cNvSpPr>
          <p:nvPr>
            <p:ph type="sldNum" sz="quarter" idx="4294967295"/>
          </p:nvPr>
        </p:nvSpPr>
        <p:spPr>
          <a:xfrm>
            <a:off x="9959280" y="6309320"/>
            <a:ext cx="1013520" cy="457200"/>
          </a:xfrm>
          <a:prstGeom prst="ellipse">
            <a:avLst/>
          </a:prstGeom>
        </p:spPr>
        <p:txBody>
          <a:bodyPr/>
          <a:lstStyle/>
          <a:p>
            <a:pPr>
              <a:defRPr/>
            </a:pPr>
            <a:fld id="{5CBE7DF6-DC1C-4410-949E-874779C27DC5}" type="slidenum">
              <a:rPr lang="ja-JP" altLang="en-US" smtClean="0"/>
              <a:pPr>
                <a:defRPr/>
              </a:pPr>
              <a:t>42</a:t>
            </a:fld>
            <a:endParaRPr lang="ja-JP" altLang="en-US" dirty="0"/>
          </a:p>
        </p:txBody>
      </p:sp>
      <p:sp>
        <p:nvSpPr>
          <p:cNvPr id="7" name="タイトル 1"/>
          <p:cNvSpPr>
            <a:spLocks noGrp="1"/>
          </p:cNvSpPr>
          <p:nvPr>
            <p:ph type="title"/>
          </p:nvPr>
        </p:nvSpPr>
        <p:spPr>
          <a:xfrm>
            <a:off x="0" y="1"/>
            <a:ext cx="12192000" cy="908720"/>
          </a:xfrm>
        </p:spPr>
        <p:txBody>
          <a:bodyPr>
            <a:noAutofit/>
          </a:bodyPr>
          <a:lstStyle/>
          <a:p>
            <a:r>
              <a:rPr lang="ja-JP" altLang="en-US" sz="3600" dirty="0" smtClean="0"/>
              <a:t>歴史的</a:t>
            </a:r>
            <a:r>
              <a:rPr lang="ja-JP" altLang="en-US" sz="3600" dirty="0"/>
              <a:t>音源の公共図書館等への配信提供</a:t>
            </a:r>
          </a:p>
        </p:txBody>
      </p:sp>
      <p:sp>
        <p:nvSpPr>
          <p:cNvPr id="8" name="角丸四角形 7"/>
          <p:cNvSpPr/>
          <p:nvPr/>
        </p:nvSpPr>
        <p:spPr>
          <a:xfrm>
            <a:off x="868680" y="1403649"/>
            <a:ext cx="10683240" cy="3177479"/>
          </a:xfrm>
          <a:prstGeom prst="roundRect">
            <a:avLst>
              <a:gd name="adj" fmla="val 3663"/>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47675" indent="-447675" fontAlgn="base">
              <a:spcBef>
                <a:spcPct val="0"/>
              </a:spcBef>
              <a:spcAft>
                <a:spcPct val="0"/>
              </a:spcAft>
              <a:buFont typeface="Wingdings" pitchFamily="2" charset="2"/>
              <a:buChar char="u"/>
            </a:pPr>
            <a:r>
              <a:rPr lang="en-US" altLang="ja-JP" sz="2000" dirty="0">
                <a:solidFill>
                  <a:prstClr val="black"/>
                </a:solidFill>
                <a:latin typeface="Meiryo UI" panose="020B0604030504040204" pitchFamily="50" charset="-128"/>
                <a:ea typeface="Meiryo UI" panose="020B0604030504040204" pitchFamily="50" charset="-128"/>
              </a:rPr>
              <a:t>1900</a:t>
            </a:r>
            <a:r>
              <a:rPr lang="ja-JP" altLang="en-US" sz="2000" dirty="0">
                <a:solidFill>
                  <a:prstClr val="black"/>
                </a:solidFill>
                <a:latin typeface="Meiryo UI" panose="020B0604030504040204" pitchFamily="50" charset="-128"/>
                <a:ea typeface="Meiryo UI" panose="020B0604030504040204" pitchFamily="50" charset="-128"/>
              </a:rPr>
              <a:t>年初頭～</a:t>
            </a:r>
            <a:r>
              <a:rPr lang="en-US" altLang="ja-JP" sz="2000" dirty="0">
                <a:solidFill>
                  <a:prstClr val="black"/>
                </a:solidFill>
                <a:latin typeface="Meiryo UI" panose="020B0604030504040204" pitchFamily="50" charset="-128"/>
                <a:ea typeface="Meiryo UI" panose="020B0604030504040204" pitchFamily="50" charset="-128"/>
              </a:rPr>
              <a:t>1950</a:t>
            </a:r>
            <a:r>
              <a:rPr lang="ja-JP" altLang="en-US" sz="2000" dirty="0">
                <a:solidFill>
                  <a:prstClr val="black"/>
                </a:solidFill>
                <a:latin typeface="Meiryo UI" panose="020B0604030504040204" pitchFamily="50" charset="-128"/>
                <a:ea typeface="Meiryo UI" panose="020B0604030504040204" pitchFamily="50" charset="-128"/>
              </a:rPr>
              <a:t>年頃に日本国内で製造された</a:t>
            </a:r>
            <a:r>
              <a:rPr lang="en-US" altLang="ja-JP" sz="2000" dirty="0">
                <a:solidFill>
                  <a:prstClr val="black"/>
                </a:solidFill>
                <a:latin typeface="Meiryo UI" panose="020B0604030504040204" pitchFamily="50" charset="-128"/>
                <a:ea typeface="Meiryo UI" panose="020B0604030504040204" pitchFamily="50" charset="-128"/>
              </a:rPr>
              <a:t>SP</a:t>
            </a:r>
            <a:r>
              <a:rPr lang="ja-JP" altLang="en-US" sz="2000" dirty="0">
                <a:solidFill>
                  <a:prstClr val="black"/>
                </a:solidFill>
                <a:latin typeface="Meiryo UI" panose="020B0604030504040204" pitchFamily="50" charset="-128"/>
                <a:ea typeface="Meiryo UI" panose="020B0604030504040204" pitchFamily="50" charset="-128"/>
              </a:rPr>
              <a:t>盤及び金属原盤等に収録された音楽・演説等の音源</a:t>
            </a:r>
            <a:endParaRPr lang="en-US" altLang="ja-JP" sz="2000" dirty="0">
              <a:solidFill>
                <a:prstClr val="black"/>
              </a:solidFill>
              <a:latin typeface="Meiryo UI" panose="020B0604030504040204" pitchFamily="50" charset="-128"/>
              <a:ea typeface="Meiryo UI" panose="020B0604030504040204" pitchFamily="50" charset="-128"/>
            </a:endParaRPr>
          </a:p>
          <a:p>
            <a:pPr marL="273050" indent="-273050" fontAlgn="base">
              <a:spcBef>
                <a:spcPct val="0"/>
              </a:spcBef>
              <a:spcAft>
                <a:spcPct val="0"/>
              </a:spcAft>
            </a:pPr>
            <a:endParaRPr lang="en-US" altLang="ja-JP" sz="9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buFont typeface="Wingdings" pitchFamily="2" charset="2"/>
              <a:buChar char="u"/>
            </a:pPr>
            <a:r>
              <a:rPr lang="ja-JP" altLang="en-US" sz="2000" dirty="0">
                <a:solidFill>
                  <a:prstClr val="black"/>
                </a:solidFill>
                <a:latin typeface="Meiryo UI" panose="020B0604030504040204" pitchFamily="50" charset="-128"/>
                <a:ea typeface="Meiryo UI" panose="020B0604030504040204" pitchFamily="50" charset="-128"/>
              </a:rPr>
              <a:t>　歴史的音盤アーカイブ推進協議会（</a:t>
            </a:r>
            <a:r>
              <a:rPr lang="en-US" altLang="ja-JP" sz="2000" dirty="0" err="1">
                <a:solidFill>
                  <a:prstClr val="black"/>
                </a:solidFill>
                <a:latin typeface="Meiryo UI" panose="020B0604030504040204" pitchFamily="50" charset="-128"/>
                <a:ea typeface="Meiryo UI" panose="020B0604030504040204" pitchFamily="50" charset="-128"/>
              </a:rPr>
              <a:t>HiRAC</a:t>
            </a:r>
            <a:r>
              <a:rPr lang="ja-JP" altLang="en-US" sz="2000" dirty="0">
                <a:solidFill>
                  <a:prstClr val="black"/>
                </a:solidFill>
                <a:latin typeface="Meiryo UI" panose="020B0604030504040204" pitchFamily="50" charset="-128"/>
                <a:ea typeface="Meiryo UI" panose="020B0604030504040204" pitchFamily="50" charset="-128"/>
              </a:rPr>
              <a:t>）がデジタル化。</a:t>
            </a:r>
            <a:endParaRPr lang="en-US" altLang="ja-JP" sz="20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sz="9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buFont typeface="Wingdings" pitchFamily="2" charset="2"/>
              <a:buChar char="u"/>
            </a:pPr>
            <a:r>
              <a:rPr lang="ja-JP" altLang="en-US" sz="2000" dirty="0">
                <a:solidFill>
                  <a:prstClr val="black"/>
                </a:solidFill>
                <a:latin typeface="Meiryo UI" panose="020B0604030504040204" pitchFamily="50" charset="-128"/>
                <a:ea typeface="Meiryo UI" panose="020B0604030504040204" pitchFamily="50" charset="-128"/>
              </a:rPr>
              <a:t>　</a:t>
            </a:r>
            <a:r>
              <a:rPr lang="en-US" altLang="ja-JP" sz="2000" dirty="0">
                <a:solidFill>
                  <a:prstClr val="black"/>
                </a:solidFill>
                <a:latin typeface="Meiryo UI" panose="020B0604030504040204" pitchFamily="50" charset="-128"/>
                <a:ea typeface="Meiryo UI" panose="020B0604030504040204" pitchFamily="50" charset="-128"/>
              </a:rPr>
              <a:t>2011</a:t>
            </a:r>
            <a:r>
              <a:rPr lang="ja-JP" altLang="en-US" sz="2000" dirty="0">
                <a:solidFill>
                  <a:prstClr val="black"/>
                </a:solidFill>
                <a:latin typeface="Meiryo UI" panose="020B0604030504040204" pitchFamily="50" charset="-128"/>
                <a:ea typeface="Meiryo UI" panose="020B0604030504040204" pitchFamily="50" charset="-128"/>
              </a:rPr>
              <a:t>年</a:t>
            </a:r>
            <a:r>
              <a:rPr lang="en-US" altLang="ja-JP" sz="2000" dirty="0">
                <a:solidFill>
                  <a:prstClr val="black"/>
                </a:solidFill>
                <a:latin typeface="Meiryo UI" panose="020B0604030504040204" pitchFamily="50" charset="-128"/>
                <a:ea typeface="Meiryo UI" panose="020B0604030504040204" pitchFamily="50" charset="-128"/>
              </a:rPr>
              <a:t>5</a:t>
            </a:r>
            <a:r>
              <a:rPr lang="ja-JP" altLang="en-US" sz="2000" dirty="0">
                <a:solidFill>
                  <a:prstClr val="black"/>
                </a:solidFill>
                <a:latin typeface="Meiryo UI" panose="020B0604030504040204" pitchFamily="50" charset="-128"/>
                <a:ea typeface="Meiryo UI" panose="020B0604030504040204" pitchFamily="50" charset="-128"/>
              </a:rPr>
              <a:t>月に提供開始。</a:t>
            </a:r>
            <a:endParaRPr lang="en-US" altLang="ja-JP" sz="20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sz="9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buFont typeface="Wingdings" pitchFamily="2" charset="2"/>
              <a:buChar char="u"/>
            </a:pPr>
            <a:r>
              <a:rPr lang="ja-JP" altLang="en-US" sz="2000" dirty="0">
                <a:solidFill>
                  <a:prstClr val="black"/>
                </a:solidFill>
                <a:latin typeface="Meiryo UI" panose="020B0604030504040204" pitchFamily="50" charset="-128"/>
                <a:ea typeface="Meiryo UI" panose="020B0604030504040204" pitchFamily="50" charset="-128"/>
              </a:rPr>
              <a:t>提供音源は約</a:t>
            </a:r>
            <a:r>
              <a:rPr lang="en-US" altLang="ja-JP" sz="2000" dirty="0">
                <a:solidFill>
                  <a:prstClr val="black"/>
                </a:solidFill>
                <a:latin typeface="Meiryo UI" panose="020B0604030504040204" pitchFamily="50" charset="-128"/>
                <a:ea typeface="Meiryo UI" panose="020B0604030504040204" pitchFamily="50" charset="-128"/>
              </a:rPr>
              <a:t>5</a:t>
            </a:r>
            <a:r>
              <a:rPr lang="ja-JP" altLang="en-US" sz="2000" dirty="0">
                <a:solidFill>
                  <a:prstClr val="black"/>
                </a:solidFill>
                <a:latin typeface="Meiryo UI" panose="020B0604030504040204" pitchFamily="50" charset="-128"/>
                <a:ea typeface="Meiryo UI" panose="020B0604030504040204" pitchFamily="50" charset="-128"/>
              </a:rPr>
              <a:t>万音源。</a:t>
            </a:r>
            <a:endParaRPr lang="en-US" altLang="ja-JP" sz="20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sz="9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buFont typeface="Wingdings" pitchFamily="2" charset="2"/>
              <a:buChar char="u"/>
            </a:pPr>
            <a:r>
              <a:rPr lang="ja-JP" altLang="en-US" sz="2000" dirty="0">
                <a:solidFill>
                  <a:prstClr val="black"/>
                </a:solidFill>
                <a:latin typeface="Meiryo UI" panose="020B0604030504040204" pitchFamily="50" charset="-128"/>
                <a:ea typeface="Meiryo UI" panose="020B0604030504040204" pitchFamily="50" charset="-128"/>
              </a:rPr>
              <a:t>著作権・著作隣接権保護期間を満了したものはインターネット公開（約</a:t>
            </a:r>
            <a:r>
              <a:rPr lang="en-US" altLang="ja-JP" sz="2000" dirty="0">
                <a:solidFill>
                  <a:prstClr val="black"/>
                </a:solidFill>
                <a:latin typeface="Meiryo UI" panose="020B0604030504040204" pitchFamily="50" charset="-128"/>
                <a:ea typeface="Meiryo UI" panose="020B0604030504040204" pitchFamily="50" charset="-128"/>
              </a:rPr>
              <a:t>1,000</a:t>
            </a:r>
            <a:r>
              <a:rPr lang="ja-JP" altLang="en-US" sz="2000" dirty="0">
                <a:solidFill>
                  <a:prstClr val="black"/>
                </a:solidFill>
                <a:latin typeface="Meiryo UI" panose="020B0604030504040204" pitchFamily="50" charset="-128"/>
                <a:ea typeface="Meiryo UI" panose="020B0604030504040204" pitchFamily="50" charset="-128"/>
              </a:rPr>
              <a:t>音源）。</a:t>
            </a:r>
            <a:endParaRPr lang="en-US" altLang="ja-JP" sz="20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sz="900" dirty="0">
              <a:solidFill>
                <a:prstClr val="black"/>
              </a:solidFill>
              <a:latin typeface="Meiryo UI" panose="020B0604030504040204" pitchFamily="50" charset="-128"/>
              <a:ea typeface="Meiryo UI" panose="020B0604030504040204" pitchFamily="50" charset="-128"/>
            </a:endParaRPr>
          </a:p>
          <a:p>
            <a:pPr marL="447675" indent="-447675" fontAlgn="base">
              <a:spcBef>
                <a:spcPct val="0"/>
              </a:spcBef>
              <a:spcAft>
                <a:spcPct val="0"/>
              </a:spcAft>
            </a:pPr>
            <a:r>
              <a:rPr lang="ja-JP" altLang="en-US" sz="2000" dirty="0">
                <a:solidFill>
                  <a:prstClr val="black"/>
                </a:solidFill>
                <a:latin typeface="Meiryo UI" panose="020B0604030504040204" pitchFamily="50" charset="-128"/>
                <a:ea typeface="Meiryo UI" panose="020B0604030504040204" pitchFamily="50" charset="-128"/>
              </a:rPr>
              <a:t>　　⇒つまり、大部分は国立国会図書館の施設内での提供のみ。</a:t>
            </a:r>
            <a:endParaRPr lang="en-US" altLang="ja-JP" sz="2000" dirty="0">
              <a:solidFill>
                <a:prstClr val="black"/>
              </a:solidFill>
              <a:latin typeface="Meiryo UI" panose="020B0604030504040204" pitchFamily="50" charset="-128"/>
              <a:ea typeface="Meiryo UI" panose="020B0604030504040204" pitchFamily="50" charset="-128"/>
            </a:endParaRPr>
          </a:p>
        </p:txBody>
      </p:sp>
      <p:sp>
        <p:nvSpPr>
          <p:cNvPr id="10" name="タイトル 1"/>
          <p:cNvSpPr txBox="1">
            <a:spLocks/>
          </p:cNvSpPr>
          <p:nvPr/>
        </p:nvSpPr>
        <p:spPr bwMode="auto">
          <a:xfrm>
            <a:off x="720322" y="836713"/>
            <a:ext cx="5760640" cy="566936"/>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p>
            <a:pPr eaLnBrk="0" fontAlgn="base" hangingPunct="0">
              <a:spcBef>
                <a:spcPct val="0"/>
              </a:spcBef>
              <a:spcAft>
                <a:spcPct val="0"/>
              </a:spcAft>
              <a:defRPr/>
            </a:pPr>
            <a:r>
              <a:rPr lang="ja-JP" altLang="en-US" sz="2000" b="1" dirty="0">
                <a:solidFill>
                  <a:srgbClr val="1F497D"/>
                </a:solidFill>
                <a:latin typeface="Meiryo UI" panose="020B0604030504040204" pitchFamily="50" charset="-128"/>
                <a:ea typeface="Meiryo UI" panose="020B0604030504040204" pitchFamily="50" charset="-128"/>
                <a:cs typeface="+mj-cs"/>
              </a:rPr>
              <a:t>歴史的音源とは</a:t>
            </a:r>
          </a:p>
        </p:txBody>
      </p:sp>
      <p:cxnSp>
        <p:nvCxnSpPr>
          <p:cNvPr id="12" name="直線矢印コネクタ 11"/>
          <p:cNvCxnSpPr/>
          <p:nvPr/>
        </p:nvCxnSpPr>
        <p:spPr>
          <a:xfrm>
            <a:off x="6023992" y="4581128"/>
            <a:ext cx="0" cy="504000"/>
          </a:xfrm>
          <a:prstGeom prst="straightConnector1">
            <a:avLst/>
          </a:prstGeom>
          <a:ln w="76200">
            <a:solidFill>
              <a:schemeClr val="accent5">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15" name="角丸四角形 14"/>
          <p:cNvSpPr/>
          <p:nvPr/>
        </p:nvSpPr>
        <p:spPr>
          <a:xfrm>
            <a:off x="868680" y="5445224"/>
            <a:ext cx="10576560" cy="1165438"/>
          </a:xfrm>
          <a:prstGeom prst="roundRect">
            <a:avLst>
              <a:gd name="adj" fmla="val 3663"/>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buFont typeface="Wingdings" pitchFamily="2" charset="2"/>
              <a:buChar char="u"/>
            </a:pPr>
            <a:r>
              <a:rPr lang="ja-JP" altLang="en-US" sz="2000" dirty="0">
                <a:solidFill>
                  <a:prstClr val="black"/>
                </a:solidFill>
                <a:latin typeface="Meiryo UI" panose="020B0604030504040204" pitchFamily="50" charset="-128"/>
                <a:ea typeface="Meiryo UI" panose="020B0604030504040204" pitchFamily="50" charset="-128"/>
              </a:rPr>
              <a:t>　配信参加館は、館内限定音源を含む全音源を図書館利用者に提供可能。</a:t>
            </a:r>
            <a:endParaRPr lang="en-US" altLang="ja-JP" sz="20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sz="9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buFont typeface="Wingdings" pitchFamily="2" charset="2"/>
              <a:buChar char="u"/>
            </a:pPr>
            <a:r>
              <a:rPr lang="ja-JP" altLang="en-US" sz="2000" dirty="0">
                <a:solidFill>
                  <a:prstClr val="black"/>
                </a:solidFill>
                <a:latin typeface="Meiryo UI" panose="020B0604030504040204" pitchFamily="50" charset="-128"/>
                <a:ea typeface="Meiryo UI" panose="020B0604030504040204" pitchFamily="50" charset="-128"/>
              </a:rPr>
              <a:t>　現在（</a:t>
            </a:r>
            <a:r>
              <a:rPr lang="en-US" altLang="ja-JP" sz="2000" dirty="0">
                <a:solidFill>
                  <a:prstClr val="black"/>
                </a:solidFill>
                <a:latin typeface="Meiryo UI" panose="020B0604030504040204" pitchFamily="50" charset="-128"/>
                <a:ea typeface="Meiryo UI" panose="020B0604030504040204" pitchFamily="50" charset="-128"/>
              </a:rPr>
              <a:t>2013</a:t>
            </a:r>
            <a:r>
              <a:rPr lang="ja-JP" altLang="en-US" sz="2000" dirty="0">
                <a:solidFill>
                  <a:prstClr val="black"/>
                </a:solidFill>
                <a:latin typeface="Meiryo UI" panose="020B0604030504040204" pitchFamily="50" charset="-128"/>
                <a:ea typeface="Meiryo UI" panose="020B0604030504040204" pitchFamily="50" charset="-128"/>
              </a:rPr>
              <a:t>年</a:t>
            </a:r>
            <a:r>
              <a:rPr lang="en-US" altLang="ja-JP" sz="2000" dirty="0">
                <a:solidFill>
                  <a:prstClr val="black"/>
                </a:solidFill>
                <a:latin typeface="Meiryo UI" panose="020B0604030504040204" pitchFamily="50" charset="-128"/>
                <a:ea typeface="Meiryo UI" panose="020B0604030504040204" pitchFamily="50" charset="-128"/>
              </a:rPr>
              <a:t>11</a:t>
            </a:r>
            <a:r>
              <a:rPr lang="ja-JP" altLang="en-US" sz="2000" dirty="0">
                <a:solidFill>
                  <a:prstClr val="black"/>
                </a:solidFill>
                <a:latin typeface="Meiryo UI" panose="020B0604030504040204" pitchFamily="50" charset="-128"/>
                <a:ea typeface="Meiryo UI" panose="020B0604030504040204" pitchFamily="50" charset="-128"/>
              </a:rPr>
              <a:t>月時点）、</a:t>
            </a:r>
            <a:r>
              <a:rPr lang="en-US" altLang="ja-JP" sz="2000" dirty="0">
                <a:solidFill>
                  <a:prstClr val="black"/>
                </a:solidFill>
                <a:latin typeface="Meiryo UI" panose="020B0604030504040204" pitchFamily="50" charset="-128"/>
                <a:ea typeface="Meiryo UI" panose="020B0604030504040204" pitchFamily="50" charset="-128"/>
              </a:rPr>
              <a:t>126</a:t>
            </a:r>
            <a:r>
              <a:rPr lang="ja-JP" altLang="en-US" sz="2000" dirty="0">
                <a:solidFill>
                  <a:prstClr val="black"/>
                </a:solidFill>
                <a:latin typeface="Meiryo UI" panose="020B0604030504040204" pitchFamily="50" charset="-128"/>
                <a:ea typeface="Meiryo UI" panose="020B0604030504040204" pitchFamily="50" charset="-128"/>
              </a:rPr>
              <a:t>館に配信中。以後、継続的に配信参加館募集</a:t>
            </a:r>
          </a:p>
        </p:txBody>
      </p:sp>
      <p:sp>
        <p:nvSpPr>
          <p:cNvPr id="20" name="タイトル 1"/>
          <p:cNvSpPr txBox="1">
            <a:spLocks/>
          </p:cNvSpPr>
          <p:nvPr/>
        </p:nvSpPr>
        <p:spPr bwMode="auto">
          <a:xfrm>
            <a:off x="1991544" y="4950296"/>
            <a:ext cx="5760640" cy="566936"/>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p>
            <a:pPr eaLnBrk="0" fontAlgn="base" hangingPunct="0">
              <a:spcBef>
                <a:spcPct val="0"/>
              </a:spcBef>
              <a:spcAft>
                <a:spcPct val="0"/>
              </a:spcAft>
              <a:defRPr/>
            </a:pPr>
            <a:r>
              <a:rPr lang="en-US" altLang="ja-JP" sz="2000" b="1" dirty="0">
                <a:solidFill>
                  <a:srgbClr val="1F497D"/>
                </a:solidFill>
                <a:latin typeface="Meiryo UI" panose="020B0604030504040204" pitchFamily="50" charset="-128"/>
                <a:ea typeface="Meiryo UI" panose="020B0604030504040204" pitchFamily="50" charset="-128"/>
                <a:cs typeface="+mj-cs"/>
              </a:rPr>
              <a:t>2012</a:t>
            </a:r>
            <a:r>
              <a:rPr lang="ja-JP" altLang="en-US" sz="2000" b="1" dirty="0">
                <a:solidFill>
                  <a:srgbClr val="1F497D"/>
                </a:solidFill>
                <a:latin typeface="Meiryo UI" panose="020B0604030504040204" pitchFamily="50" charset="-128"/>
                <a:ea typeface="Meiryo UI" panose="020B0604030504040204" pitchFamily="50" charset="-128"/>
                <a:cs typeface="+mj-cs"/>
              </a:rPr>
              <a:t>年</a:t>
            </a:r>
            <a:r>
              <a:rPr lang="en-US" altLang="ja-JP" sz="2000" b="1" dirty="0">
                <a:solidFill>
                  <a:srgbClr val="1F497D"/>
                </a:solidFill>
                <a:latin typeface="Meiryo UI" panose="020B0604030504040204" pitchFamily="50" charset="-128"/>
                <a:ea typeface="Meiryo UI" panose="020B0604030504040204" pitchFamily="50" charset="-128"/>
                <a:cs typeface="+mj-cs"/>
              </a:rPr>
              <a:t>7</a:t>
            </a:r>
            <a:r>
              <a:rPr lang="ja-JP" altLang="en-US" sz="2000" b="1" dirty="0">
                <a:solidFill>
                  <a:srgbClr val="1F497D"/>
                </a:solidFill>
                <a:latin typeface="Meiryo UI" panose="020B0604030504040204" pitchFamily="50" charset="-128"/>
                <a:ea typeface="Meiryo UI" panose="020B0604030504040204" pitchFamily="50" charset="-128"/>
                <a:cs typeface="+mj-cs"/>
              </a:rPr>
              <a:t>月に、公共図書館への配信を開始</a:t>
            </a:r>
          </a:p>
        </p:txBody>
      </p:sp>
    </p:spTree>
    <p:extLst>
      <p:ext uri="{BB962C8B-B14F-4D97-AF65-F5344CB8AC3E}">
        <p14:creationId xmlns:p14="http://schemas.microsoft.com/office/powerpoint/2010/main" val="8432862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ナレッジデータ</a:t>
            </a:r>
            <a:r>
              <a:rPr lang="ja-JP" altLang="en-US" dirty="0"/>
              <a:t>ベース</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0903001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fld id="{42EB5F98-4CFA-48EF-9FB3-286DB295E198}" type="slidenum">
              <a:rPr lang="en-US" altLang="ja-JP"/>
              <a:pPr/>
              <a:t>44</a:t>
            </a:fld>
            <a:endParaRPr lang="en-US" altLang="ja-JP"/>
          </a:p>
        </p:txBody>
      </p:sp>
      <p:sp>
        <p:nvSpPr>
          <p:cNvPr id="21506" name="Rectangle 2"/>
          <p:cNvSpPr>
            <a:spLocks noGrp="1" noChangeArrowheads="1"/>
          </p:cNvSpPr>
          <p:nvPr>
            <p:ph type="title"/>
          </p:nvPr>
        </p:nvSpPr>
        <p:spPr/>
        <p:txBody>
          <a:bodyPr/>
          <a:lstStyle/>
          <a:p>
            <a:r>
              <a:rPr lang="ja-JP" altLang="en-US" dirty="0"/>
              <a:t>はじめに</a:t>
            </a:r>
          </a:p>
        </p:txBody>
      </p:sp>
      <p:sp>
        <p:nvSpPr>
          <p:cNvPr id="21507" name="Rectangle 3"/>
          <p:cNvSpPr>
            <a:spLocks noGrp="1" noChangeArrowheads="1"/>
          </p:cNvSpPr>
          <p:nvPr>
            <p:ph type="body" idx="1"/>
          </p:nvPr>
        </p:nvSpPr>
        <p:spPr/>
        <p:txBody>
          <a:bodyPr/>
          <a:lstStyle/>
          <a:p>
            <a:r>
              <a:rPr lang="ja-JP" altLang="en-US" dirty="0"/>
              <a:t>「電子図書館中期計画</a:t>
            </a:r>
            <a:r>
              <a:rPr lang="en-US" altLang="ja-JP" dirty="0"/>
              <a:t>2004</a:t>
            </a:r>
            <a:r>
              <a:rPr lang="ja-JP" altLang="en-US" dirty="0"/>
              <a:t>」</a:t>
            </a:r>
          </a:p>
          <a:p>
            <a:pPr lvl="1"/>
            <a:r>
              <a:rPr lang="ja-JP" altLang="en-US" dirty="0"/>
              <a:t>情報資源に関する情報の充実</a:t>
            </a:r>
          </a:p>
          <a:p>
            <a:pPr lvl="2"/>
            <a:r>
              <a:rPr lang="ja-JP" altLang="en-US" dirty="0">
                <a:solidFill>
                  <a:srgbClr val="0000FF"/>
                </a:solidFill>
              </a:rPr>
              <a:t>情報に到達するための手段や情報の充実</a:t>
            </a:r>
          </a:p>
          <a:p>
            <a:pPr lvl="2"/>
            <a:r>
              <a:rPr lang="ja-JP" altLang="en-US" dirty="0">
                <a:solidFill>
                  <a:srgbClr val="0000FF"/>
                </a:solidFill>
              </a:rPr>
              <a:t>検索手段の充実</a:t>
            </a:r>
          </a:p>
          <a:p>
            <a:pPr lvl="2"/>
            <a:r>
              <a:rPr lang="ja-JP" altLang="en-US" dirty="0">
                <a:solidFill>
                  <a:srgbClr val="0000FF"/>
                </a:solidFill>
              </a:rPr>
              <a:t>主題情報の充実</a:t>
            </a:r>
          </a:p>
          <a:p>
            <a:pPr lvl="2">
              <a:buFont typeface="Wingdings" panose="05000000000000000000" pitchFamily="2" charset="2"/>
              <a:buNone/>
            </a:pPr>
            <a:endParaRPr lang="ja-JP" altLang="en-US" dirty="0"/>
          </a:p>
          <a:p>
            <a:endParaRPr lang="en-US" altLang="ja-JP" dirty="0"/>
          </a:p>
        </p:txBody>
      </p:sp>
      <p:sp>
        <p:nvSpPr>
          <p:cNvPr id="21508" name="AutoShape 4"/>
          <p:cNvSpPr>
            <a:spLocks noChangeArrowheads="1"/>
          </p:cNvSpPr>
          <p:nvPr/>
        </p:nvSpPr>
        <p:spPr bwMode="auto">
          <a:xfrm>
            <a:off x="4367214" y="4221163"/>
            <a:ext cx="4033837" cy="647700"/>
          </a:xfrm>
          <a:prstGeom prst="roundRect">
            <a:avLst>
              <a:gd name="adj" fmla="val 16667"/>
            </a:avLst>
          </a:prstGeom>
          <a:solidFill>
            <a:srgbClr val="CCFFCC"/>
          </a:solidFill>
          <a:ln w="25400" algn="ctr">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333399"/>
              </a:buClr>
              <a:buFont typeface="Wingdings" panose="05000000000000000000" pitchFamily="2" charset="2"/>
              <a:buNone/>
            </a:pPr>
            <a:r>
              <a:rPr lang="ja-JP" altLang="en-US" sz="3200">
                <a:latin typeface="ＭＳ Ｐゴシック" panose="020B0600070205080204" pitchFamily="50" charset="-128"/>
              </a:rPr>
              <a:t>仮想参考図書室</a:t>
            </a:r>
          </a:p>
        </p:txBody>
      </p:sp>
      <p:sp>
        <p:nvSpPr>
          <p:cNvPr id="21509" name="AutoShape 5"/>
          <p:cNvSpPr>
            <a:spLocks noChangeArrowheads="1"/>
          </p:cNvSpPr>
          <p:nvPr/>
        </p:nvSpPr>
        <p:spPr bwMode="auto">
          <a:xfrm>
            <a:off x="6383339" y="5445125"/>
            <a:ext cx="4033837" cy="647700"/>
          </a:xfrm>
          <a:prstGeom prst="roundRect">
            <a:avLst>
              <a:gd name="adj" fmla="val 16667"/>
            </a:avLst>
          </a:prstGeom>
          <a:solidFill>
            <a:srgbClr val="FFFF66"/>
          </a:solidFill>
          <a:ln w="25400" algn="ctr">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333399"/>
              </a:buClr>
              <a:buFont typeface="Wingdings" panose="05000000000000000000" pitchFamily="2" charset="2"/>
              <a:buNone/>
            </a:pPr>
            <a:r>
              <a:rPr lang="ja-JP" altLang="en-US" sz="3200">
                <a:latin typeface="ＭＳ Ｐゴシック" panose="020B0600070205080204" pitchFamily="50" charset="-128"/>
              </a:rPr>
              <a:t>ナレッジデータベース</a:t>
            </a:r>
          </a:p>
        </p:txBody>
      </p:sp>
      <p:sp>
        <p:nvSpPr>
          <p:cNvPr id="21510" name="AutoShape 6"/>
          <p:cNvSpPr>
            <a:spLocks noChangeArrowheads="1"/>
          </p:cNvSpPr>
          <p:nvPr/>
        </p:nvSpPr>
        <p:spPr bwMode="auto">
          <a:xfrm rot="5400000">
            <a:off x="5196682" y="4904582"/>
            <a:ext cx="1079500" cy="1296987"/>
          </a:xfrm>
          <a:custGeom>
            <a:avLst/>
            <a:gdLst>
              <a:gd name="G0" fmla="+- 9257 0 0"/>
              <a:gd name="G1" fmla="+- 18232 0 0"/>
              <a:gd name="G2" fmla="+- 9257 0 0"/>
              <a:gd name="G3" fmla="*/ 9257 1 2"/>
              <a:gd name="G4" fmla="+- G3 10800 0"/>
              <a:gd name="G5" fmla="+- 21600 9257 18232"/>
              <a:gd name="G6" fmla="+- 18232 9257 0"/>
              <a:gd name="G7" fmla="*/ G6 1 2"/>
              <a:gd name="G8" fmla="*/ 18232 2 1"/>
              <a:gd name="G9" fmla="+- G8 0 21600"/>
              <a:gd name="G10" fmla="*/ 21600 G0 G1"/>
              <a:gd name="G11" fmla="*/ 21600 G4 G1"/>
              <a:gd name="G12" fmla="*/ 21600 G5 G1"/>
              <a:gd name="G13" fmla="*/ 21600 G7 G1"/>
              <a:gd name="G14" fmla="*/ 18232 1 2"/>
              <a:gd name="G15" fmla="+- G5 0 G4"/>
              <a:gd name="G16" fmla="+- G0 0 G4"/>
              <a:gd name="G17" fmla="*/ G2 G15 G16"/>
              <a:gd name="T0" fmla="*/ 15429 w 21600"/>
              <a:gd name="T1" fmla="*/ 0 h 21600"/>
              <a:gd name="T2" fmla="*/ 9257 w 21600"/>
              <a:gd name="T3" fmla="*/ 9257 h 21600"/>
              <a:gd name="T4" fmla="*/ 0 w 21600"/>
              <a:gd name="T5" fmla="*/ 18279 h 21600"/>
              <a:gd name="T6" fmla="*/ 9116 w 21600"/>
              <a:gd name="T7" fmla="*/ 21600 h 21600"/>
              <a:gd name="T8" fmla="*/ 18232 w 21600"/>
              <a:gd name="T9" fmla="*/ 16284 h 21600"/>
              <a:gd name="T10" fmla="*/ 21600 w 21600"/>
              <a:gd name="T11" fmla="*/ 9257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9257"/>
                </a:lnTo>
                <a:lnTo>
                  <a:pt x="12625" y="9257"/>
                </a:lnTo>
                <a:lnTo>
                  <a:pt x="12625" y="14957"/>
                </a:lnTo>
                <a:lnTo>
                  <a:pt x="0" y="14957"/>
                </a:lnTo>
                <a:lnTo>
                  <a:pt x="0" y="21600"/>
                </a:lnTo>
                <a:lnTo>
                  <a:pt x="18232" y="21600"/>
                </a:lnTo>
                <a:lnTo>
                  <a:pt x="18232" y="9257"/>
                </a:lnTo>
                <a:lnTo>
                  <a:pt x="21600" y="9257"/>
                </a:lnTo>
                <a:close/>
              </a:path>
            </a:pathLst>
          </a:custGeom>
          <a:solidFill>
            <a:srgbClr val="00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1511" name="AutoShape 7"/>
          <p:cNvSpPr>
            <a:spLocks noChangeArrowheads="1"/>
          </p:cNvSpPr>
          <p:nvPr/>
        </p:nvSpPr>
        <p:spPr bwMode="auto">
          <a:xfrm>
            <a:off x="1524000" y="3860800"/>
            <a:ext cx="1944688" cy="1150938"/>
          </a:xfrm>
          <a:prstGeom prst="wedgeEllipseCallout">
            <a:avLst>
              <a:gd name="adj1" fmla="val 89917"/>
              <a:gd name="adj2" fmla="val 13171"/>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ja-JP" sz="2000"/>
              <a:t>NDL</a:t>
            </a:r>
            <a:r>
              <a:rPr lang="ja-JP" altLang="en-US" sz="2000"/>
              <a:t>が提供すべき情報とは何か</a:t>
            </a:r>
          </a:p>
        </p:txBody>
      </p:sp>
      <p:sp>
        <p:nvSpPr>
          <p:cNvPr id="21512" name="AutoShape 8"/>
          <p:cNvSpPr>
            <a:spLocks noChangeArrowheads="1"/>
          </p:cNvSpPr>
          <p:nvPr/>
        </p:nvSpPr>
        <p:spPr bwMode="auto">
          <a:xfrm>
            <a:off x="8997950" y="3573464"/>
            <a:ext cx="1670050" cy="1150937"/>
          </a:xfrm>
          <a:prstGeom prst="wedgeEllipseCallout">
            <a:avLst>
              <a:gd name="adj1" fmla="val -89542"/>
              <a:gd name="adj2" fmla="val 40898"/>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ja-JP" sz="2000"/>
              <a:t>NDL</a:t>
            </a:r>
            <a:r>
              <a:rPr lang="ja-JP" altLang="en-US" sz="2000"/>
              <a:t>の強みは何か</a:t>
            </a:r>
          </a:p>
        </p:txBody>
      </p:sp>
      <p:sp>
        <p:nvSpPr>
          <p:cNvPr id="21513" name="AutoShape 9"/>
          <p:cNvSpPr>
            <a:spLocks noChangeArrowheads="1"/>
          </p:cNvSpPr>
          <p:nvPr/>
        </p:nvSpPr>
        <p:spPr bwMode="auto">
          <a:xfrm>
            <a:off x="1774826" y="5516563"/>
            <a:ext cx="3203575" cy="576262"/>
          </a:xfrm>
          <a:prstGeom prst="flowChartAlternateProcess">
            <a:avLst/>
          </a:prstGeom>
          <a:gradFill rotWithShape="1">
            <a:gsLst>
              <a:gs pos="0">
                <a:srgbClr val="009900"/>
              </a:gs>
              <a:gs pos="50000">
                <a:schemeClr val="bg1"/>
              </a:gs>
              <a:gs pos="100000">
                <a:srgbClr val="00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000" b="1"/>
              <a:t>情報資源に関する情報の充実</a:t>
            </a:r>
          </a:p>
        </p:txBody>
      </p:sp>
      <p:sp>
        <p:nvSpPr>
          <p:cNvPr id="2" name="テキスト ボックス 1"/>
          <p:cNvSpPr txBox="1"/>
          <p:nvPr/>
        </p:nvSpPr>
        <p:spPr>
          <a:xfrm>
            <a:off x="10838793" y="136635"/>
            <a:ext cx="1030013" cy="369332"/>
          </a:xfrm>
          <a:prstGeom prst="rect">
            <a:avLst/>
          </a:prstGeom>
          <a:noFill/>
        </p:spPr>
        <p:txBody>
          <a:bodyPr wrap="square" rtlCol="0">
            <a:spAutoFit/>
          </a:bodyPr>
          <a:lstStyle/>
          <a:p>
            <a:r>
              <a:rPr kumimoji="1" lang="en-US" altLang="ja-JP" dirty="0" smtClean="0"/>
              <a:t>2005</a:t>
            </a:r>
            <a:r>
              <a:rPr kumimoji="1" lang="ja-JP" altLang="en-US" dirty="0" smtClean="0"/>
              <a:t>年</a:t>
            </a:r>
            <a:endParaRPr kumimoji="1" lang="ja-JP" altLang="en-US" dirty="0"/>
          </a:p>
        </p:txBody>
      </p:sp>
    </p:spTree>
    <p:extLst>
      <p:ext uri="{BB962C8B-B14F-4D97-AF65-F5344CB8AC3E}">
        <p14:creationId xmlns:p14="http://schemas.microsoft.com/office/powerpoint/2010/main" val="2854986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dissolve">
                                      <p:cBhvr>
                                        <p:cTn id="7" dur="500"/>
                                        <p:tgtEl>
                                          <p:spTgt spid="215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12"/>
                                        </p:tgtEl>
                                        <p:attrNameLst>
                                          <p:attrName>style.visibility</p:attrName>
                                        </p:attrNameLst>
                                      </p:cBhvr>
                                      <p:to>
                                        <p:strVal val="visible"/>
                                      </p:to>
                                    </p:set>
                                    <p:animEffect transition="in" filter="dissolve">
                                      <p:cBhvr>
                                        <p:cTn id="12" dur="500"/>
                                        <p:tgtEl>
                                          <p:spTgt spid="215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513"/>
                                        </p:tgtEl>
                                        <p:attrNameLst>
                                          <p:attrName>style.visibility</p:attrName>
                                        </p:attrNameLst>
                                      </p:cBhvr>
                                      <p:to>
                                        <p:strVal val="visible"/>
                                      </p:to>
                                    </p:set>
                                    <p:anim calcmode="lin" valueType="num">
                                      <p:cBhvr additive="base">
                                        <p:cTn id="17" dur="500" fill="hold"/>
                                        <p:tgtEl>
                                          <p:spTgt spid="21513"/>
                                        </p:tgtEl>
                                        <p:attrNameLst>
                                          <p:attrName>ppt_x</p:attrName>
                                        </p:attrNameLst>
                                      </p:cBhvr>
                                      <p:tavLst>
                                        <p:tav tm="0">
                                          <p:val>
                                            <p:strVal val="0-#ppt_w/2"/>
                                          </p:val>
                                        </p:tav>
                                        <p:tav tm="100000">
                                          <p:val>
                                            <p:strVal val="#ppt_x"/>
                                          </p:val>
                                        </p:tav>
                                      </p:tavLst>
                                    </p:anim>
                                    <p:anim calcmode="lin" valueType="num">
                                      <p:cBhvr additive="base">
                                        <p:cTn id="18" dur="500" fill="hold"/>
                                        <p:tgtEl>
                                          <p:spTgt spid="2151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1510"/>
                                        </p:tgtEl>
                                        <p:attrNameLst>
                                          <p:attrName>style.visibility</p:attrName>
                                        </p:attrNameLst>
                                      </p:cBhvr>
                                      <p:to>
                                        <p:strVal val="visible"/>
                                      </p:to>
                                    </p:set>
                                    <p:anim calcmode="lin" valueType="num">
                                      <p:cBhvr>
                                        <p:cTn id="23" dur="500" fill="hold"/>
                                        <p:tgtEl>
                                          <p:spTgt spid="21510"/>
                                        </p:tgtEl>
                                        <p:attrNameLst>
                                          <p:attrName>ppt_x</p:attrName>
                                        </p:attrNameLst>
                                      </p:cBhvr>
                                      <p:tavLst>
                                        <p:tav tm="0">
                                          <p:val>
                                            <p:strVal val="#ppt_x-#ppt_w/2"/>
                                          </p:val>
                                        </p:tav>
                                        <p:tav tm="100000">
                                          <p:val>
                                            <p:strVal val="#ppt_x"/>
                                          </p:val>
                                        </p:tav>
                                      </p:tavLst>
                                    </p:anim>
                                    <p:anim calcmode="lin" valueType="num">
                                      <p:cBhvr>
                                        <p:cTn id="24" dur="500" fill="hold"/>
                                        <p:tgtEl>
                                          <p:spTgt spid="21510"/>
                                        </p:tgtEl>
                                        <p:attrNameLst>
                                          <p:attrName>ppt_y</p:attrName>
                                        </p:attrNameLst>
                                      </p:cBhvr>
                                      <p:tavLst>
                                        <p:tav tm="0">
                                          <p:val>
                                            <p:strVal val="#ppt_y"/>
                                          </p:val>
                                        </p:tav>
                                        <p:tav tm="100000">
                                          <p:val>
                                            <p:strVal val="#ppt_y"/>
                                          </p:val>
                                        </p:tav>
                                      </p:tavLst>
                                    </p:anim>
                                    <p:anim calcmode="lin" valueType="num">
                                      <p:cBhvr>
                                        <p:cTn id="25" dur="500" fill="hold"/>
                                        <p:tgtEl>
                                          <p:spTgt spid="21510"/>
                                        </p:tgtEl>
                                        <p:attrNameLst>
                                          <p:attrName>ppt_w</p:attrName>
                                        </p:attrNameLst>
                                      </p:cBhvr>
                                      <p:tavLst>
                                        <p:tav tm="0">
                                          <p:val>
                                            <p:fltVal val="0"/>
                                          </p:val>
                                        </p:tav>
                                        <p:tav tm="100000">
                                          <p:val>
                                            <p:strVal val="#ppt_w"/>
                                          </p:val>
                                        </p:tav>
                                      </p:tavLst>
                                    </p:anim>
                                    <p:anim calcmode="lin" valueType="num">
                                      <p:cBhvr>
                                        <p:cTn id="26" dur="500" fill="hold"/>
                                        <p:tgtEl>
                                          <p:spTgt spid="21510"/>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509"/>
                                        </p:tgtEl>
                                        <p:attrNameLst>
                                          <p:attrName>style.visibility</p:attrName>
                                        </p:attrNameLst>
                                      </p:cBhvr>
                                      <p:to>
                                        <p:strVal val="visible"/>
                                      </p:to>
                                    </p:set>
                                    <p:anim calcmode="lin" valueType="num">
                                      <p:cBhvr additive="base">
                                        <p:cTn id="31" dur="500" fill="hold"/>
                                        <p:tgtEl>
                                          <p:spTgt spid="21509"/>
                                        </p:tgtEl>
                                        <p:attrNameLst>
                                          <p:attrName>ppt_x</p:attrName>
                                        </p:attrNameLst>
                                      </p:cBhvr>
                                      <p:tavLst>
                                        <p:tav tm="0">
                                          <p:val>
                                            <p:strVal val="0-#ppt_w/2"/>
                                          </p:val>
                                        </p:tav>
                                        <p:tav tm="100000">
                                          <p:val>
                                            <p:strVal val="#ppt_x"/>
                                          </p:val>
                                        </p:tav>
                                      </p:tavLst>
                                    </p:anim>
                                    <p:anim calcmode="lin" valueType="num">
                                      <p:cBhvr additive="base">
                                        <p:cTn id="32" dur="500" fill="hold"/>
                                        <p:tgtEl>
                                          <p:spTgt spid="215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autoUpdateAnimBg="0"/>
      <p:bldP spid="21510" grpId="0" animBg="1"/>
      <p:bldP spid="21511" grpId="0" animBg="1" autoUpdateAnimBg="0"/>
      <p:bldP spid="21512" grpId="0" animBg="1" autoUpdateAnimBg="0"/>
      <p:bldP spid="21513"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fld id="{8ED41EE8-0F9E-4EB1-BFF6-47FE6A308353}" type="slidenum">
              <a:rPr lang="en-US" altLang="ja-JP"/>
              <a:pPr/>
              <a:t>45</a:t>
            </a:fld>
            <a:endParaRPr lang="en-US" altLang="ja-JP"/>
          </a:p>
        </p:txBody>
      </p:sp>
      <p:sp>
        <p:nvSpPr>
          <p:cNvPr id="23554" name="Rectangle 2"/>
          <p:cNvSpPr>
            <a:spLocks noGrp="1" noChangeArrowheads="1"/>
          </p:cNvSpPr>
          <p:nvPr>
            <p:ph type="title"/>
          </p:nvPr>
        </p:nvSpPr>
        <p:spPr/>
        <p:txBody>
          <a:bodyPr/>
          <a:lstStyle/>
          <a:p>
            <a:r>
              <a:rPr lang="ja-JP" altLang="en-US"/>
              <a:t>何故、ナレッジ</a:t>
            </a:r>
            <a:r>
              <a:rPr lang="en-US" altLang="ja-JP"/>
              <a:t>DB</a:t>
            </a:r>
            <a:r>
              <a:rPr lang="ja-JP" altLang="en-US"/>
              <a:t>か</a:t>
            </a:r>
          </a:p>
        </p:txBody>
      </p:sp>
      <p:sp>
        <p:nvSpPr>
          <p:cNvPr id="23555" name="Rectangle 3"/>
          <p:cNvSpPr>
            <a:spLocks noGrp="1" noChangeArrowheads="1"/>
          </p:cNvSpPr>
          <p:nvPr>
            <p:ph type="body" idx="1"/>
          </p:nvPr>
        </p:nvSpPr>
        <p:spPr/>
        <p:txBody>
          <a:bodyPr/>
          <a:lstStyle/>
          <a:p>
            <a:r>
              <a:rPr lang="ja-JP" altLang="en-US" b="0"/>
              <a:t>「電子図書館中期計画</a:t>
            </a:r>
            <a:r>
              <a:rPr lang="en-US" altLang="ja-JP" b="0"/>
              <a:t>2004</a:t>
            </a:r>
            <a:r>
              <a:rPr lang="ja-JP" altLang="en-US" b="0"/>
              <a:t>」に基づき、</a:t>
            </a:r>
          </a:p>
          <a:p>
            <a:pPr lvl="2"/>
            <a:r>
              <a:rPr lang="ja-JP" altLang="en-US">
                <a:solidFill>
                  <a:srgbClr val="0000FF"/>
                </a:solidFill>
              </a:rPr>
              <a:t>情報に到達するための手段や情報の充実</a:t>
            </a:r>
          </a:p>
          <a:p>
            <a:pPr lvl="2"/>
            <a:r>
              <a:rPr lang="ja-JP" altLang="en-US">
                <a:solidFill>
                  <a:srgbClr val="0000FF"/>
                </a:solidFill>
              </a:rPr>
              <a:t>検索手段の充実</a:t>
            </a:r>
          </a:p>
          <a:p>
            <a:pPr lvl="2"/>
            <a:r>
              <a:rPr lang="ja-JP" altLang="en-US">
                <a:solidFill>
                  <a:srgbClr val="0000FF"/>
                </a:solidFill>
              </a:rPr>
              <a:t>主題情報の充実</a:t>
            </a:r>
          </a:p>
          <a:p>
            <a:pPr lvl="2"/>
            <a:endParaRPr lang="ja-JP" altLang="en-US">
              <a:solidFill>
                <a:srgbClr val="0000FF"/>
              </a:solidFill>
            </a:endParaRPr>
          </a:p>
          <a:p>
            <a:r>
              <a:rPr lang="en-US" altLang="ja-JP">
                <a:solidFill>
                  <a:srgbClr val="FF0000"/>
                </a:solidFill>
              </a:rPr>
              <a:t>NDL</a:t>
            </a:r>
            <a:r>
              <a:rPr lang="ja-JP" altLang="en-US">
                <a:solidFill>
                  <a:srgbClr val="FF0000"/>
                </a:solidFill>
              </a:rPr>
              <a:t>全職員を対象とする</a:t>
            </a:r>
          </a:p>
          <a:p>
            <a:pPr lvl="1"/>
            <a:r>
              <a:rPr lang="ja-JP" altLang="en-US"/>
              <a:t>ナレッジデータベースを構築する。</a:t>
            </a:r>
          </a:p>
          <a:p>
            <a:pPr lvl="1"/>
            <a:endParaRPr lang="ja-JP" altLang="en-US"/>
          </a:p>
          <a:p>
            <a:r>
              <a:rPr lang="ja-JP" altLang="en-US"/>
              <a:t>必要な人（利用者）が自由に利用可能</a:t>
            </a:r>
          </a:p>
          <a:p>
            <a:pPr>
              <a:buFont typeface="Wingdings" panose="05000000000000000000" pitchFamily="2" charset="2"/>
              <a:buNone/>
            </a:pPr>
            <a:endParaRPr lang="en-US" altLang="ja-JP"/>
          </a:p>
        </p:txBody>
      </p:sp>
      <p:sp>
        <p:nvSpPr>
          <p:cNvPr id="23556" name="AutoShape 4"/>
          <p:cNvSpPr>
            <a:spLocks noChangeArrowheads="1"/>
          </p:cNvSpPr>
          <p:nvPr/>
        </p:nvSpPr>
        <p:spPr bwMode="auto">
          <a:xfrm>
            <a:off x="7391401" y="3213101"/>
            <a:ext cx="3097213" cy="576263"/>
          </a:xfrm>
          <a:prstGeom prst="wedgeRoundRectCallout">
            <a:avLst>
              <a:gd name="adj1" fmla="val -50819"/>
              <a:gd name="adj2" fmla="val -100690"/>
              <a:gd name="adj3" fmla="val 16667"/>
            </a:avLst>
          </a:prstGeom>
          <a:solidFill>
            <a:schemeClr val="accent2">
              <a:alpha val="6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ja-JP" sz="2400"/>
              <a:t>NDL</a:t>
            </a:r>
            <a:r>
              <a:rPr lang="ja-JP" altLang="en-US" sz="2400"/>
              <a:t>の強みを活かす</a:t>
            </a:r>
          </a:p>
          <a:p>
            <a:pPr algn="ctr"/>
            <a:endParaRPr lang="en-US" altLang="ja-JP"/>
          </a:p>
        </p:txBody>
      </p:sp>
    </p:spTree>
    <p:extLst>
      <p:ext uri="{BB962C8B-B14F-4D97-AF65-F5344CB8AC3E}">
        <p14:creationId xmlns:p14="http://schemas.microsoft.com/office/powerpoint/2010/main" val="2799312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dissolve">
                                      <p:cBhvr>
                                        <p:cTn id="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fld id="{A77802D2-D400-44A1-9EA7-3CBFD49EBD9C}" type="slidenum">
              <a:rPr lang="en-US" altLang="ja-JP"/>
              <a:pPr/>
              <a:t>46</a:t>
            </a:fld>
            <a:endParaRPr lang="en-US" altLang="ja-JP"/>
          </a:p>
        </p:txBody>
      </p:sp>
      <p:sp>
        <p:nvSpPr>
          <p:cNvPr id="37890" name="Rectangle 2"/>
          <p:cNvSpPr>
            <a:spLocks noGrp="1" noChangeArrowheads="1"/>
          </p:cNvSpPr>
          <p:nvPr>
            <p:ph type="title"/>
          </p:nvPr>
        </p:nvSpPr>
        <p:spPr/>
        <p:txBody>
          <a:bodyPr/>
          <a:lstStyle/>
          <a:p>
            <a:r>
              <a:rPr lang="ja-JP" altLang="en-US"/>
              <a:t>もう少し詳しく・・・</a:t>
            </a:r>
          </a:p>
        </p:txBody>
      </p:sp>
      <p:sp>
        <p:nvSpPr>
          <p:cNvPr id="37891" name="Rectangle 3"/>
          <p:cNvSpPr>
            <a:spLocks noGrp="1" noChangeArrowheads="1"/>
          </p:cNvSpPr>
          <p:nvPr>
            <p:ph type="body" idx="1"/>
          </p:nvPr>
        </p:nvSpPr>
        <p:spPr/>
        <p:txBody>
          <a:bodyPr/>
          <a:lstStyle/>
          <a:p>
            <a:r>
              <a:rPr lang="ja-JP" altLang="en-US"/>
              <a:t>情報資源に関する情報の更なる充実を図る</a:t>
            </a:r>
          </a:p>
          <a:p>
            <a:r>
              <a:rPr lang="ja-JP" altLang="en-US"/>
              <a:t>個人的な主題知識（ナレッジ）を継承する</a:t>
            </a:r>
          </a:p>
          <a:p>
            <a:endParaRPr lang="ja-JP" altLang="en-US" sz="1000"/>
          </a:p>
          <a:p>
            <a:endParaRPr lang="ja-JP" altLang="en-US" sz="1000"/>
          </a:p>
          <a:p>
            <a:endParaRPr lang="ja-JP" altLang="en-US" sz="1000"/>
          </a:p>
          <a:p>
            <a:endParaRPr lang="ja-JP" altLang="en-US" sz="1000"/>
          </a:p>
          <a:p>
            <a:pPr>
              <a:buFont typeface="Wingdings" panose="05000000000000000000" pitchFamily="2" charset="2"/>
              <a:buNone/>
            </a:pPr>
            <a:r>
              <a:rPr lang="ja-JP" altLang="en-US"/>
              <a:t>　　</a:t>
            </a:r>
            <a:r>
              <a:rPr lang="en-US" altLang="ja-JP"/>
              <a:t>NDL</a:t>
            </a:r>
            <a:r>
              <a:rPr lang="ja-JP" altLang="en-US"/>
              <a:t>組織全体として、職員全員の主題知識や</a:t>
            </a:r>
          </a:p>
          <a:p>
            <a:pPr>
              <a:buFont typeface="Wingdings" panose="05000000000000000000" pitchFamily="2" charset="2"/>
              <a:buNone/>
            </a:pPr>
            <a:r>
              <a:rPr lang="ja-JP" altLang="en-US"/>
              <a:t>　　情報収集能力などを出し合うことが必要。</a:t>
            </a:r>
          </a:p>
          <a:p>
            <a:pPr>
              <a:buFont typeface="Wingdings" panose="05000000000000000000" pitchFamily="2" charset="2"/>
              <a:buNone/>
            </a:pPr>
            <a:endParaRPr lang="ja-JP" altLang="en-US" sz="1000"/>
          </a:p>
          <a:p>
            <a:r>
              <a:rPr lang="ja-JP" altLang="en-US"/>
              <a:t>システム的には、</a:t>
            </a:r>
          </a:p>
          <a:p>
            <a:pPr lvl="1"/>
            <a:r>
              <a:rPr lang="ja-JP" altLang="en-US"/>
              <a:t>メインシステム</a:t>
            </a:r>
            <a:r>
              <a:rPr lang="ja-JP" altLang="en-US">
                <a:solidFill>
                  <a:srgbClr val="0000FF"/>
                </a:solidFill>
              </a:rPr>
              <a:t>「ナレッジデータベース」</a:t>
            </a:r>
          </a:p>
          <a:p>
            <a:pPr lvl="1"/>
            <a:r>
              <a:rPr lang="ja-JP" altLang="en-US"/>
              <a:t>サブシステム</a:t>
            </a:r>
            <a:r>
              <a:rPr lang="ja-JP" altLang="en-US">
                <a:solidFill>
                  <a:srgbClr val="0000FF"/>
                </a:solidFill>
              </a:rPr>
              <a:t>「ナレッジコミュニティ」</a:t>
            </a:r>
          </a:p>
        </p:txBody>
      </p:sp>
      <p:sp>
        <p:nvSpPr>
          <p:cNvPr id="37893" name="AutoShape 5"/>
          <p:cNvSpPr>
            <a:spLocks noChangeArrowheads="1"/>
          </p:cNvSpPr>
          <p:nvPr/>
        </p:nvSpPr>
        <p:spPr bwMode="auto">
          <a:xfrm>
            <a:off x="5016501" y="2781300"/>
            <a:ext cx="1008063" cy="863600"/>
          </a:xfrm>
          <a:prstGeom prst="downArrow">
            <a:avLst>
              <a:gd name="adj1" fmla="val 43139"/>
              <a:gd name="adj2" fmla="val 49843"/>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ja-JP" altLang="en-US" b="1">
                <a:solidFill>
                  <a:srgbClr val="0000FF"/>
                </a:solidFill>
              </a:rPr>
              <a:t>解決策</a:t>
            </a:r>
          </a:p>
        </p:txBody>
      </p:sp>
    </p:spTree>
    <p:extLst>
      <p:ext uri="{BB962C8B-B14F-4D97-AF65-F5344CB8AC3E}">
        <p14:creationId xmlns:p14="http://schemas.microsoft.com/office/powerpoint/2010/main" val="2337801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12"/>
          </p:nvPr>
        </p:nvSpPr>
        <p:spPr/>
        <p:txBody>
          <a:bodyPr/>
          <a:lstStyle/>
          <a:p>
            <a:fld id="{1594F87C-CE4E-4218-A795-35FDBB5302D7}" type="slidenum">
              <a:rPr lang="en-US" altLang="ja-JP"/>
              <a:pPr/>
              <a:t>47</a:t>
            </a:fld>
            <a:endParaRPr lang="en-US" altLang="ja-JP"/>
          </a:p>
        </p:txBody>
      </p:sp>
      <p:sp>
        <p:nvSpPr>
          <p:cNvPr id="38914" name="Rectangle 2"/>
          <p:cNvSpPr>
            <a:spLocks noGrp="1" noChangeArrowheads="1"/>
          </p:cNvSpPr>
          <p:nvPr>
            <p:ph type="title"/>
          </p:nvPr>
        </p:nvSpPr>
        <p:spPr/>
        <p:txBody>
          <a:bodyPr/>
          <a:lstStyle/>
          <a:p>
            <a:r>
              <a:rPr lang="en-US" altLang="ja-JP"/>
              <a:t>NDL</a:t>
            </a:r>
            <a:r>
              <a:rPr lang="ja-JP" altLang="en-US"/>
              <a:t>ナレッジ</a:t>
            </a:r>
            <a:r>
              <a:rPr lang="en-US" altLang="ja-JP"/>
              <a:t>DB</a:t>
            </a:r>
            <a:r>
              <a:rPr lang="ja-JP" altLang="en-US"/>
              <a:t>の定義</a:t>
            </a:r>
          </a:p>
        </p:txBody>
      </p:sp>
      <p:sp>
        <p:nvSpPr>
          <p:cNvPr id="38915" name="Rectangle 3"/>
          <p:cNvSpPr>
            <a:spLocks noGrp="1" noChangeArrowheads="1"/>
          </p:cNvSpPr>
          <p:nvPr>
            <p:ph type="body" idx="1"/>
          </p:nvPr>
        </p:nvSpPr>
        <p:spPr/>
        <p:txBody>
          <a:bodyPr/>
          <a:lstStyle/>
          <a:p>
            <a:r>
              <a:rPr lang="ja-JP" altLang="en-US"/>
              <a:t>ナレッジデータベース</a:t>
            </a:r>
          </a:p>
          <a:p>
            <a:pPr lvl="2"/>
            <a:r>
              <a:rPr lang="ja-JP" altLang="en-US">
                <a:solidFill>
                  <a:srgbClr val="0000FF"/>
                </a:solidFill>
              </a:rPr>
              <a:t>知識の集まりだけでなく、データ、情報、知恵、ノウハウなど</a:t>
            </a:r>
            <a:r>
              <a:rPr lang="en-US" altLang="ja-JP">
                <a:solidFill>
                  <a:srgbClr val="0000FF"/>
                </a:solidFill>
              </a:rPr>
              <a:t>NDL</a:t>
            </a:r>
            <a:r>
              <a:rPr lang="ja-JP" altLang="en-US">
                <a:solidFill>
                  <a:srgbClr val="0000FF"/>
                </a:solidFill>
              </a:rPr>
              <a:t>組織で発生した知的資産全体を指す。</a:t>
            </a:r>
          </a:p>
          <a:p>
            <a:pPr lvl="2">
              <a:buFont typeface="Wingdings" panose="05000000000000000000" pitchFamily="2" charset="2"/>
              <a:buNone/>
            </a:pPr>
            <a:endParaRPr lang="ja-JP" altLang="en-US">
              <a:solidFill>
                <a:srgbClr val="0000FF"/>
              </a:solidFill>
            </a:endParaRPr>
          </a:p>
          <a:p>
            <a:r>
              <a:rPr lang="ja-JP" altLang="en-US"/>
              <a:t>ナレッジコミュニティ（サブシステム）</a:t>
            </a:r>
          </a:p>
          <a:p>
            <a:pPr lvl="2"/>
            <a:r>
              <a:rPr lang="ja-JP" altLang="en-US">
                <a:solidFill>
                  <a:srgbClr val="0000FF"/>
                </a:solidFill>
              </a:rPr>
              <a:t>ユーザー同士の半同期的な質問と回答、ニュース等の収集により形成される共同知識の集約サイトを指す。 </a:t>
            </a:r>
            <a:r>
              <a:rPr lang="ja-JP" altLang="en-US"/>
              <a:t>　　</a:t>
            </a:r>
            <a:br>
              <a:rPr lang="ja-JP" altLang="en-US"/>
            </a:br>
            <a:endParaRPr lang="ja-JP" altLang="en-US" sz="1000"/>
          </a:p>
          <a:p>
            <a:pPr lvl="2"/>
            <a:r>
              <a:rPr lang="en-US" altLang="ja-JP">
                <a:solidFill>
                  <a:srgbClr val="009900"/>
                </a:solidFill>
                <a:hlinkClick r:id="rId3"/>
              </a:rPr>
              <a:t>Yahoo!</a:t>
            </a:r>
            <a:r>
              <a:rPr lang="ja-JP" altLang="en-US">
                <a:solidFill>
                  <a:srgbClr val="009900"/>
                </a:solidFill>
                <a:hlinkClick r:id="rId3"/>
              </a:rPr>
              <a:t>知恵袋</a:t>
            </a:r>
            <a:r>
              <a:rPr lang="ja-JP" altLang="en-US">
                <a:solidFill>
                  <a:srgbClr val="009900"/>
                </a:solidFill>
              </a:rPr>
              <a:t>、</a:t>
            </a:r>
            <a:r>
              <a:rPr lang="ja-JP" altLang="en-US">
                <a:solidFill>
                  <a:srgbClr val="009900"/>
                </a:solidFill>
                <a:hlinkClick r:id="rId4"/>
              </a:rPr>
              <a:t>はてな</a:t>
            </a:r>
            <a:r>
              <a:rPr lang="ja-JP" altLang="en-US">
                <a:solidFill>
                  <a:srgbClr val="009900"/>
                </a:solidFill>
              </a:rPr>
              <a:t>、</a:t>
            </a:r>
            <a:r>
              <a:rPr lang="en-US" altLang="ja-JP">
                <a:solidFill>
                  <a:srgbClr val="009900"/>
                </a:solidFill>
                <a:hlinkClick r:id="rId5"/>
              </a:rPr>
              <a:t>NAVER - </a:t>
            </a:r>
            <a:r>
              <a:rPr lang="ja-JP" altLang="en-US">
                <a:solidFill>
                  <a:srgbClr val="009900"/>
                </a:solidFill>
                <a:hlinkClick r:id="rId5"/>
              </a:rPr>
              <a:t>知識</a:t>
            </a:r>
            <a:r>
              <a:rPr lang="en-US" altLang="ja-JP">
                <a:solidFill>
                  <a:srgbClr val="009900"/>
                </a:solidFill>
                <a:hlinkClick r:id="rId5"/>
              </a:rPr>
              <a:t>PLUS</a:t>
            </a:r>
            <a:r>
              <a:rPr lang="ja-JP" altLang="en-US">
                <a:solidFill>
                  <a:srgbClr val="009900"/>
                </a:solidFill>
              </a:rPr>
              <a:t>、</a:t>
            </a:r>
          </a:p>
          <a:p>
            <a:pPr>
              <a:buFont typeface="Wingdings" panose="05000000000000000000" pitchFamily="2" charset="2"/>
              <a:buNone/>
            </a:pPr>
            <a:r>
              <a:rPr lang="ja-JP" altLang="en-US" sz="2400">
                <a:solidFill>
                  <a:srgbClr val="009900"/>
                </a:solidFill>
              </a:rPr>
              <a:t>　　　　　　</a:t>
            </a:r>
            <a:r>
              <a:rPr lang="ja-JP" altLang="en-US" sz="2400">
                <a:solidFill>
                  <a:srgbClr val="009900"/>
                </a:solidFill>
                <a:hlinkClick r:id="rId6"/>
              </a:rPr>
              <a:t>教えて</a:t>
            </a:r>
            <a:r>
              <a:rPr lang="en-US" altLang="ja-JP" sz="2400">
                <a:solidFill>
                  <a:srgbClr val="009900"/>
                </a:solidFill>
                <a:hlinkClick r:id="rId6"/>
              </a:rPr>
              <a:t>! Goo</a:t>
            </a:r>
            <a:r>
              <a:rPr lang="ja-JP" altLang="en-US" sz="2400">
                <a:solidFill>
                  <a:srgbClr val="009900"/>
                </a:solidFill>
              </a:rPr>
              <a:t>、</a:t>
            </a:r>
            <a:r>
              <a:rPr lang="en-US" altLang="ja-JP" sz="2400">
                <a:solidFill>
                  <a:srgbClr val="009900"/>
                </a:solidFill>
                <a:hlinkClick r:id="rId7"/>
              </a:rPr>
              <a:t>OKWeb</a:t>
            </a:r>
            <a:r>
              <a:rPr lang="ja-JP" altLang="en-US" sz="2400">
                <a:solidFill>
                  <a:srgbClr val="009900"/>
                </a:solidFill>
                <a:hlinkClick r:id="rId7"/>
              </a:rPr>
              <a:t>コミュニティ</a:t>
            </a:r>
            <a:endParaRPr lang="ja-JP" altLang="en-US" sz="2400">
              <a:solidFill>
                <a:srgbClr val="009900"/>
              </a:solidFill>
            </a:endParaRPr>
          </a:p>
          <a:p>
            <a:endParaRPr lang="en-US" altLang="ja-JP" sz="2400">
              <a:solidFill>
                <a:srgbClr val="009900"/>
              </a:solidFill>
            </a:endParaRPr>
          </a:p>
        </p:txBody>
      </p:sp>
    </p:spTree>
    <p:extLst>
      <p:ext uri="{BB962C8B-B14F-4D97-AF65-F5344CB8AC3E}">
        <p14:creationId xmlns:p14="http://schemas.microsoft.com/office/powerpoint/2010/main" val="3850140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12"/>
          </p:nvPr>
        </p:nvSpPr>
        <p:spPr/>
        <p:txBody>
          <a:bodyPr/>
          <a:lstStyle/>
          <a:p>
            <a:fld id="{93245B18-C491-4B2E-9D82-6E488379DB03}" type="slidenum">
              <a:rPr lang="en-US" altLang="ja-JP"/>
              <a:pPr/>
              <a:t>48</a:t>
            </a:fld>
            <a:endParaRPr lang="en-US" altLang="ja-JP"/>
          </a:p>
        </p:txBody>
      </p:sp>
      <p:sp>
        <p:nvSpPr>
          <p:cNvPr id="40962" name="Rectangle 2"/>
          <p:cNvSpPr>
            <a:spLocks noGrp="1" noChangeArrowheads="1"/>
          </p:cNvSpPr>
          <p:nvPr>
            <p:ph type="title"/>
          </p:nvPr>
        </p:nvSpPr>
        <p:spPr/>
        <p:txBody>
          <a:bodyPr/>
          <a:lstStyle/>
          <a:p>
            <a:r>
              <a:rPr lang="ja-JP" altLang="en-US"/>
              <a:t>ナレッジ</a:t>
            </a:r>
            <a:r>
              <a:rPr lang="en-US" altLang="ja-JP"/>
              <a:t>DB</a:t>
            </a:r>
            <a:r>
              <a:rPr lang="ja-JP" altLang="en-US"/>
              <a:t>の目的</a:t>
            </a:r>
          </a:p>
        </p:txBody>
      </p:sp>
      <p:sp>
        <p:nvSpPr>
          <p:cNvPr id="40963" name="Rectangle 3"/>
          <p:cNvSpPr>
            <a:spLocks noGrp="1" noChangeArrowheads="1"/>
          </p:cNvSpPr>
          <p:nvPr>
            <p:ph type="body" idx="1"/>
          </p:nvPr>
        </p:nvSpPr>
        <p:spPr/>
        <p:txBody>
          <a:bodyPr/>
          <a:lstStyle/>
          <a:p>
            <a:r>
              <a:rPr lang="ja-JP" altLang="en-US"/>
              <a:t>当館で発生したすべての知的情報</a:t>
            </a:r>
          </a:p>
          <a:p>
            <a:r>
              <a:rPr lang="ja-JP" altLang="en-US"/>
              <a:t>ナレッジコミュニティによる関連情報</a:t>
            </a:r>
          </a:p>
          <a:p>
            <a:endParaRPr lang="ja-JP" altLang="en-US" sz="1000"/>
          </a:p>
          <a:p>
            <a:pPr>
              <a:buFont typeface="Wingdings" panose="05000000000000000000" pitchFamily="2" charset="2"/>
              <a:buNone/>
            </a:pPr>
            <a:r>
              <a:rPr lang="ja-JP" altLang="en-US"/>
              <a:t>　　</a:t>
            </a:r>
            <a:r>
              <a:rPr lang="ja-JP" altLang="en-US">
                <a:solidFill>
                  <a:srgbClr val="FF0000"/>
                </a:solidFill>
              </a:rPr>
              <a:t>媒体に関わらず</a:t>
            </a:r>
            <a:r>
              <a:rPr lang="ja-JP" altLang="en-US"/>
              <a:t>全館的に収集し、蓄積する。 </a:t>
            </a:r>
          </a:p>
          <a:p>
            <a:pPr>
              <a:buFont typeface="Wingdings" panose="05000000000000000000" pitchFamily="2" charset="2"/>
              <a:buNone/>
            </a:pPr>
            <a:endParaRPr lang="ja-JP" altLang="en-US" sz="1000"/>
          </a:p>
          <a:p>
            <a:pPr>
              <a:buFont typeface="Wingdings" panose="05000000000000000000" pitchFamily="2" charset="2"/>
              <a:buNone/>
            </a:pPr>
            <a:endParaRPr lang="ja-JP" altLang="en-US" sz="1000"/>
          </a:p>
          <a:p>
            <a:pPr>
              <a:buFont typeface="Wingdings" panose="05000000000000000000" pitchFamily="2" charset="2"/>
              <a:buNone/>
            </a:pPr>
            <a:endParaRPr lang="ja-JP" altLang="en-US" sz="1000"/>
          </a:p>
          <a:p>
            <a:r>
              <a:rPr lang="ja-JP" altLang="en-US"/>
              <a:t>ナレッジ</a:t>
            </a:r>
            <a:r>
              <a:rPr lang="en-US" altLang="ja-JP"/>
              <a:t>DB</a:t>
            </a:r>
            <a:r>
              <a:rPr lang="ja-JP" altLang="en-US"/>
              <a:t>の目的</a:t>
            </a:r>
          </a:p>
          <a:p>
            <a:pPr lvl="1"/>
            <a:r>
              <a:rPr lang="ja-JP" altLang="en-US"/>
              <a:t>利用者のニーズ、日常の調査活動</a:t>
            </a:r>
            <a:endParaRPr lang="ja-JP" altLang="en-US">
              <a:solidFill>
                <a:srgbClr val="0000FF"/>
              </a:solidFill>
            </a:endParaRPr>
          </a:p>
          <a:p>
            <a:pPr lvl="1"/>
            <a:r>
              <a:rPr lang="ja-JP" altLang="en-US"/>
              <a:t>レファレンスへの効率化、知的価値創造に貢献</a:t>
            </a:r>
            <a:endParaRPr lang="ja-JP" altLang="en-US">
              <a:solidFill>
                <a:srgbClr val="0000FF"/>
              </a:solidFill>
            </a:endParaRPr>
          </a:p>
        </p:txBody>
      </p:sp>
    </p:spTree>
    <p:extLst>
      <p:ext uri="{BB962C8B-B14F-4D97-AF65-F5344CB8AC3E}">
        <p14:creationId xmlns:p14="http://schemas.microsoft.com/office/powerpoint/2010/main" val="1175593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8813206F-9627-4E94-86FC-15A71ADD7CF5}" type="slidenum">
              <a:rPr lang="en-US" altLang="ja-JP"/>
              <a:pPr/>
              <a:t>49</a:t>
            </a:fld>
            <a:endParaRPr lang="en-US" altLang="ja-JP"/>
          </a:p>
        </p:txBody>
      </p:sp>
      <p:sp>
        <p:nvSpPr>
          <p:cNvPr id="41986" name="Rectangle 2"/>
          <p:cNvSpPr>
            <a:spLocks noGrp="1" noChangeArrowheads="1"/>
          </p:cNvSpPr>
          <p:nvPr>
            <p:ph type="title"/>
          </p:nvPr>
        </p:nvSpPr>
        <p:spPr/>
        <p:txBody>
          <a:bodyPr/>
          <a:lstStyle/>
          <a:p>
            <a:r>
              <a:rPr lang="ja-JP" altLang="en-US"/>
              <a:t>ナレッジ</a:t>
            </a:r>
            <a:r>
              <a:rPr lang="en-US" altLang="ja-JP"/>
              <a:t>DB</a:t>
            </a:r>
            <a:r>
              <a:rPr lang="ja-JP" altLang="en-US"/>
              <a:t>対象コンテンツ</a:t>
            </a:r>
          </a:p>
        </p:txBody>
      </p:sp>
      <p:sp>
        <p:nvSpPr>
          <p:cNvPr id="41988" name="AutoShape 4"/>
          <p:cNvSpPr>
            <a:spLocks noGrp="1" noChangeArrowheads="1"/>
          </p:cNvSpPr>
          <p:nvPr>
            <p:ph type="body" idx="1"/>
          </p:nvPr>
        </p:nvSpPr>
        <p:spPr>
          <a:prstGeom prst="can">
            <a:avLst>
              <a:gd name="adj" fmla="val 25000"/>
            </a:avLst>
          </a:prstGeom>
          <a:gradFill rotWithShape="1">
            <a:gsLst>
              <a:gs pos="0">
                <a:schemeClr val="accent1"/>
              </a:gs>
              <a:gs pos="50000">
                <a:schemeClr val="bg1"/>
              </a:gs>
              <a:gs pos="100000">
                <a:schemeClr val="accent1"/>
              </a:gs>
            </a:gsLst>
            <a:lin ang="0" scaled="1"/>
          </a:gradFill>
          <a:ln>
            <a:solidFill>
              <a:schemeClr val="tx1"/>
            </a:solidFill>
            <a:round/>
            <a:headEnd/>
            <a:tailEnd/>
          </a:ln>
        </p:spPr>
        <p:txBody>
          <a:bodyPr/>
          <a:lstStyle/>
          <a:p>
            <a:pPr>
              <a:buFont typeface="Wingdings" panose="05000000000000000000" pitchFamily="2" charset="2"/>
              <a:buNone/>
            </a:pPr>
            <a:r>
              <a:rPr lang="ja-JP" altLang="en-US" sz="2000"/>
              <a:t>・既存のデータ</a:t>
            </a:r>
          </a:p>
          <a:p>
            <a:pPr>
              <a:buFont typeface="Wingdings" panose="05000000000000000000" pitchFamily="2" charset="2"/>
              <a:buNone/>
            </a:pPr>
            <a:r>
              <a:rPr lang="ja-JP" altLang="en-US" sz="2000"/>
              <a:t>･当館刊行物／統制語辞書類／調査研究レポート類</a:t>
            </a:r>
          </a:p>
          <a:p>
            <a:pPr>
              <a:buFont typeface="Wingdings" panose="05000000000000000000" pitchFamily="2" charset="2"/>
              <a:buNone/>
            </a:pPr>
            <a:r>
              <a:rPr lang="ja-JP" altLang="en-US" sz="2000"/>
              <a:t>・個人的資料（業務上作成資料を含む）</a:t>
            </a:r>
          </a:p>
          <a:p>
            <a:pPr>
              <a:buFont typeface="Wingdings" panose="05000000000000000000" pitchFamily="2" charset="2"/>
              <a:buNone/>
            </a:pPr>
            <a:r>
              <a:rPr lang="ja-JP" altLang="en-US" sz="2000"/>
              <a:t>・非公式参考情報メモ（他者の参考になる情報）</a:t>
            </a:r>
          </a:p>
          <a:p>
            <a:pPr>
              <a:buFont typeface="Wingdings" panose="05000000000000000000" pitchFamily="2" charset="2"/>
              <a:buNone/>
            </a:pPr>
            <a:r>
              <a:rPr lang="ja-JP" altLang="en-US" sz="2000"/>
              <a:t>・外部発表資料（論文、報告書、</a:t>
            </a:r>
            <a:r>
              <a:rPr lang="en-US" altLang="ja-JP" sz="2000"/>
              <a:t>ppt</a:t>
            </a:r>
            <a:r>
              <a:rPr lang="ja-JP" altLang="en-US" sz="2000"/>
              <a:t>等講演資料類）</a:t>
            </a:r>
          </a:p>
          <a:p>
            <a:pPr>
              <a:buFont typeface="Wingdings" panose="05000000000000000000" pitchFamily="2" charset="2"/>
              <a:buNone/>
            </a:pPr>
            <a:r>
              <a:rPr lang="ja-JP" altLang="en-US" sz="2000"/>
              <a:t>・当館作成マニュアル、教材、レジメ</a:t>
            </a:r>
          </a:p>
          <a:p>
            <a:pPr>
              <a:buFont typeface="Wingdings" panose="05000000000000000000" pitchFamily="2" charset="2"/>
              <a:buNone/>
            </a:pPr>
            <a:r>
              <a:rPr lang="ja-JP" altLang="en-US" sz="2000"/>
              <a:t>・有用な情報源の所在情報</a:t>
            </a:r>
            <a:r>
              <a:rPr lang="en-US" altLang="ja-JP" sz="2000"/>
              <a:t>Web</a:t>
            </a:r>
            <a:r>
              <a:rPr lang="ja-JP" altLang="en-US" sz="2000"/>
              <a:t>サイト　</a:t>
            </a:r>
            <a:r>
              <a:rPr lang="en-US" altLang="ja-JP" sz="2000"/>
              <a:t>Dnavi</a:t>
            </a:r>
          </a:p>
          <a:p>
            <a:pPr>
              <a:buFont typeface="Wingdings" panose="05000000000000000000" pitchFamily="2" charset="2"/>
              <a:buNone/>
            </a:pPr>
            <a:r>
              <a:rPr lang="ja-JP" altLang="en-US" sz="2000"/>
              <a:t>・貴重書や電子展示会等での解題情報等</a:t>
            </a:r>
          </a:p>
          <a:p>
            <a:pPr lvl="2"/>
            <a:endParaRPr lang="ja-JP" altLang="en-US"/>
          </a:p>
          <a:p>
            <a:pPr>
              <a:spcBef>
                <a:spcPct val="0"/>
              </a:spcBef>
              <a:buClrTx/>
              <a:buSzTx/>
              <a:buFontTx/>
              <a:buNone/>
            </a:pPr>
            <a:endParaRPr lang="en-US" altLang="ja-JP" sz="1800">
              <a:latin typeface="Arial" panose="020B0604020202020204" pitchFamily="34" charset="0"/>
            </a:endParaRPr>
          </a:p>
        </p:txBody>
      </p:sp>
      <p:sp>
        <p:nvSpPr>
          <p:cNvPr id="41989" name="AutoShape 5"/>
          <p:cNvSpPr>
            <a:spLocks noChangeArrowheads="1"/>
          </p:cNvSpPr>
          <p:nvPr/>
        </p:nvSpPr>
        <p:spPr bwMode="auto">
          <a:xfrm>
            <a:off x="8183563" y="2781301"/>
            <a:ext cx="2233612" cy="3095625"/>
          </a:xfrm>
          <a:prstGeom prst="can">
            <a:avLst>
              <a:gd name="adj" fmla="val 34648"/>
            </a:avLst>
          </a:prstGeom>
          <a:gradFill rotWithShape="1">
            <a:gsLst>
              <a:gs pos="0">
                <a:srgbClr val="FFFF00"/>
              </a:gs>
              <a:gs pos="50000">
                <a:schemeClr val="bg1"/>
              </a:gs>
              <a:gs pos="100000">
                <a:srgbClr val="FFFF00"/>
              </a:gs>
            </a:gsLst>
            <a:lin ang="0" scaled="1"/>
          </a:gra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000" b="1">
                <a:latin typeface="Arial" panose="020B0604020202020204" pitchFamily="34" charset="0"/>
                <a:ea typeface="HG丸ｺﾞｼｯｸM-PRO" panose="020F0600000000000000" pitchFamily="50" charset="-128"/>
              </a:rPr>
              <a:t>ナレッジ</a:t>
            </a:r>
          </a:p>
          <a:p>
            <a:pPr algn="ctr"/>
            <a:r>
              <a:rPr lang="ja-JP" altLang="en-US" sz="2000" b="1">
                <a:latin typeface="Arial" panose="020B0604020202020204" pitchFamily="34" charset="0"/>
                <a:ea typeface="HG丸ｺﾞｼｯｸM-PRO" panose="020F0600000000000000" pitchFamily="50" charset="-128"/>
              </a:rPr>
              <a:t>コミュニティ</a:t>
            </a:r>
          </a:p>
          <a:p>
            <a:pPr algn="ctr"/>
            <a:endParaRPr lang="ja-JP" altLang="en-US">
              <a:latin typeface="Arial" panose="020B0604020202020204" pitchFamily="34" charset="0"/>
            </a:endParaRPr>
          </a:p>
          <a:p>
            <a:pPr algn="ctr"/>
            <a:r>
              <a:rPr lang="ja-JP" altLang="en-US" b="1">
                <a:latin typeface="Arial" panose="020B0604020202020204" pitchFamily="34" charset="0"/>
              </a:rPr>
              <a:t>レファレンス事例情報</a:t>
            </a:r>
          </a:p>
          <a:p>
            <a:pPr algn="ctr"/>
            <a:r>
              <a:rPr lang="ja-JP" altLang="en-US" b="1">
                <a:latin typeface="Arial" panose="020B0604020202020204" pitchFamily="34" charset="0"/>
              </a:rPr>
              <a:t>／</a:t>
            </a:r>
            <a:r>
              <a:rPr lang="en-US" altLang="ja-JP" b="1">
                <a:latin typeface="Arial" panose="020B0604020202020204" pitchFamily="34" charset="0"/>
              </a:rPr>
              <a:t>Q&amp;A</a:t>
            </a:r>
            <a:r>
              <a:rPr lang="ja-JP" altLang="en-US" b="1">
                <a:latin typeface="Arial" panose="020B0604020202020204" pitchFamily="34" charset="0"/>
              </a:rPr>
              <a:t>／支援情報</a:t>
            </a:r>
          </a:p>
          <a:p>
            <a:pPr algn="ctr"/>
            <a:r>
              <a:rPr lang="ja-JP" altLang="en-US" b="1">
                <a:latin typeface="Arial" panose="020B0604020202020204" pitchFamily="34" charset="0"/>
              </a:rPr>
              <a:t>メール情報</a:t>
            </a:r>
          </a:p>
          <a:p>
            <a:pPr algn="ctr"/>
            <a:r>
              <a:rPr lang="en-US" altLang="ja-JP" b="1">
                <a:latin typeface="Arial" panose="020B0604020202020204" pitchFamily="34" charset="0"/>
              </a:rPr>
              <a:t>KnowHow</a:t>
            </a:r>
          </a:p>
          <a:p>
            <a:pPr algn="ctr"/>
            <a:r>
              <a:rPr lang="ja-JP" altLang="en-US" b="1">
                <a:latin typeface="Arial" panose="020B0604020202020204" pitchFamily="34" charset="0"/>
              </a:rPr>
              <a:t>　</a:t>
            </a:r>
            <a:r>
              <a:rPr lang="en-US" altLang="ja-JP" b="1">
                <a:latin typeface="Arial" panose="020B0604020202020204" pitchFamily="34" charset="0"/>
              </a:rPr>
              <a:t>KnowWho</a:t>
            </a:r>
            <a:r>
              <a:rPr lang="ja-JP" altLang="en-US" b="1">
                <a:latin typeface="Arial" panose="020B0604020202020204" pitchFamily="34" charset="0"/>
              </a:rPr>
              <a:t>　</a:t>
            </a:r>
          </a:p>
          <a:p>
            <a:pPr algn="ctr"/>
            <a:r>
              <a:rPr lang="ja-JP" altLang="en-US" b="1">
                <a:latin typeface="Arial" panose="020B0604020202020204" pitchFamily="34" charset="0"/>
              </a:rPr>
              <a:t>ウオッチング収集情報</a:t>
            </a:r>
          </a:p>
          <a:p>
            <a:pPr algn="ctr"/>
            <a:r>
              <a:rPr lang="ja-JP" altLang="en-US" b="1">
                <a:latin typeface="Arial" panose="020B0604020202020204" pitchFamily="34" charset="0"/>
              </a:rPr>
              <a:t>（ニュース、ブログ・・・）</a:t>
            </a:r>
          </a:p>
          <a:p>
            <a:pPr algn="ctr"/>
            <a:r>
              <a:rPr lang="ja-JP" altLang="en-US">
                <a:latin typeface="Arial" panose="020B0604020202020204" pitchFamily="34" charset="0"/>
              </a:rPr>
              <a:t>　　</a:t>
            </a:r>
          </a:p>
          <a:p>
            <a:pPr algn="ctr"/>
            <a:endParaRPr lang="en-US" altLang="ja-JP">
              <a:latin typeface="Arial" panose="020B0604020202020204" pitchFamily="34" charset="0"/>
            </a:endParaRPr>
          </a:p>
        </p:txBody>
      </p:sp>
      <p:sp>
        <p:nvSpPr>
          <p:cNvPr id="41990" name="Rectangle 6"/>
          <p:cNvSpPr>
            <a:spLocks noChangeArrowheads="1"/>
          </p:cNvSpPr>
          <p:nvPr/>
        </p:nvSpPr>
        <p:spPr bwMode="auto">
          <a:xfrm>
            <a:off x="4511676" y="1844676"/>
            <a:ext cx="374491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800" b="1"/>
              <a:t>ナレッジデータベース</a:t>
            </a:r>
          </a:p>
        </p:txBody>
      </p:sp>
    </p:spTree>
    <p:extLst>
      <p:ext uri="{BB962C8B-B14F-4D97-AF65-F5344CB8AC3E}">
        <p14:creationId xmlns:p14="http://schemas.microsoft.com/office/powerpoint/2010/main" val="1432701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下矢印 62"/>
          <p:cNvSpPr/>
          <p:nvPr/>
        </p:nvSpPr>
        <p:spPr>
          <a:xfrm>
            <a:off x="4985500" y="3051000"/>
            <a:ext cx="367007" cy="2072202"/>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348342" y="-28942"/>
            <a:ext cx="11843657" cy="921173"/>
          </a:xfrm>
        </p:spPr>
        <p:txBody>
          <a:bodyPr>
            <a:noAutofit/>
          </a:bodyPr>
          <a:lstStyle/>
          <a:p>
            <a:pPr algn="ctr"/>
            <a:r>
              <a:rPr lang="ja-JP" altLang="en-US" dirty="0"/>
              <a:t>資料</a:t>
            </a:r>
            <a:r>
              <a:rPr kumimoji="1" lang="ja-JP" altLang="en-US" dirty="0" smtClean="0"/>
              <a:t>デジタル化と提供状況</a:t>
            </a:r>
            <a:r>
              <a:rPr kumimoji="1" lang="ja-JP" altLang="en-US" sz="2800" dirty="0" smtClean="0"/>
              <a:t>（インターネット及び図書館送信）</a:t>
            </a:r>
            <a:endParaRPr lang="ja-JP" altLang="en-US" sz="1800" dirty="0"/>
          </a:p>
        </p:txBody>
      </p:sp>
      <p:sp>
        <p:nvSpPr>
          <p:cNvPr id="7" name="タイトル 1"/>
          <p:cNvSpPr txBox="1">
            <a:spLocks/>
          </p:cNvSpPr>
          <p:nvPr/>
        </p:nvSpPr>
        <p:spPr>
          <a:xfrm>
            <a:off x="4565582" y="1158332"/>
            <a:ext cx="3108029" cy="556037"/>
          </a:xfrm>
          <a:prstGeom prst="rect">
            <a:avLst/>
          </a:prstGeom>
          <a:solidFill>
            <a:schemeClr val="tx1">
              <a:lumMod val="95000"/>
              <a:lumOff val="5000"/>
            </a:schemeClr>
          </a:solidFill>
          <a:ln w="38100" cap="flat" cmpd="dbl">
            <a:solidFill>
              <a:schemeClr val="tx1"/>
            </a:solidFill>
          </a:ln>
        </p:spPr>
        <p:txBody>
          <a:bodyPr vert="horz" lIns="91440" tIns="45720" rIns="91440" bIns="45720" rtlCol="0">
            <a:noAutofit/>
          </a:bodyPr>
          <a:lstStyle>
            <a:defPPr>
              <a:defRPr lang="ja-JP"/>
            </a:defPPr>
            <a:lvl1pPr algn="ctr">
              <a:lnSpc>
                <a:spcPts val="2400"/>
              </a:lnSpc>
              <a:spcBef>
                <a:spcPct val="20000"/>
              </a:spcBef>
              <a:buFont typeface="Arial" pitchFamily="34" charset="0"/>
              <a:buNone/>
              <a:defRPr sz="2400" b="1"/>
            </a:lvl1pPr>
          </a:lstStyle>
          <a:p>
            <a:pPr>
              <a:lnSpc>
                <a:spcPct val="100000"/>
              </a:lnSpc>
            </a:pPr>
            <a:r>
              <a:rPr lang="ja-JP" altLang="en-US" sz="2800" b="0" dirty="0">
                <a:solidFill>
                  <a:prstClr val="white"/>
                </a:solidFill>
                <a:latin typeface="Meiryo UI" panose="020B0604030504040204" pitchFamily="50" charset="-128"/>
                <a:ea typeface="Meiryo UI" panose="020B0604030504040204" pitchFamily="50" charset="-128"/>
              </a:rPr>
              <a:t>デジタル化資料</a:t>
            </a:r>
            <a:endParaRPr lang="en-US" altLang="ja-JP" sz="2800" b="0" dirty="0">
              <a:solidFill>
                <a:prstClr val="white"/>
              </a:solidFill>
              <a:latin typeface="Meiryo UI" panose="020B0604030504040204" pitchFamily="50" charset="-128"/>
              <a:ea typeface="Meiryo UI" panose="020B0604030504040204" pitchFamily="50" charset="-128"/>
            </a:endParaRPr>
          </a:p>
          <a:p>
            <a:pPr>
              <a:lnSpc>
                <a:spcPct val="100000"/>
              </a:lnSpc>
            </a:pPr>
            <a:endParaRPr lang="ja-JP" altLang="en-US" b="0" dirty="0">
              <a:solidFill>
                <a:prstClr val="white"/>
              </a:solidFill>
              <a:latin typeface="Meiryo UI" panose="020B0604030504040204" pitchFamily="50" charset="-128"/>
              <a:ea typeface="Meiryo UI" panose="020B0604030504040204" pitchFamily="50" charset="-128"/>
            </a:endParaRPr>
          </a:p>
        </p:txBody>
      </p:sp>
      <p:sp>
        <p:nvSpPr>
          <p:cNvPr id="9" name="タイトル 1"/>
          <p:cNvSpPr txBox="1">
            <a:spLocks/>
          </p:cNvSpPr>
          <p:nvPr/>
        </p:nvSpPr>
        <p:spPr>
          <a:xfrm>
            <a:off x="1935505" y="5784752"/>
            <a:ext cx="2716696" cy="1029980"/>
          </a:xfrm>
          <a:prstGeom prst="rect">
            <a:avLst/>
          </a:prstGeom>
          <a:noFill/>
          <a:ln w="19050">
            <a:noFill/>
          </a:ln>
        </p:spPr>
        <p:txBody>
          <a:bodyPr vert="horz" lIns="91440" tIns="45720" rIns="91440" bIns="45720" rtlCol="0" anchor="ctr">
            <a:noAutofit/>
          </a:bodyPr>
          <a:lstStyle>
            <a:lvl1pPr algn="ctr">
              <a:spcBef>
                <a:spcPct val="20000"/>
              </a:spcBef>
              <a:buFont typeface="Arial" pitchFamily="34" charset="0"/>
              <a:buNone/>
              <a:defRPr sz="3600" b="1"/>
            </a:lvl1pPr>
          </a:lstStyle>
          <a:p>
            <a:pPr algn="l">
              <a:lnSpc>
                <a:spcPts val="2400"/>
              </a:lnSpc>
            </a:pPr>
            <a:r>
              <a:rPr lang="ja-JP" altLang="en-US" sz="2000" b="0" dirty="0" smtClean="0">
                <a:solidFill>
                  <a:prstClr val="black"/>
                </a:solidFill>
                <a:latin typeface="Meiryo UI" panose="020B0604030504040204" pitchFamily="50" charset="-128"/>
                <a:ea typeface="Meiryo UI" panose="020B0604030504040204" pitchFamily="50" charset="-128"/>
              </a:rPr>
              <a:t>市場で入手困難な資料は図書館送信できる</a:t>
            </a:r>
            <a:endParaRPr lang="en-US" altLang="ja-JP" sz="2000" b="0" dirty="0">
              <a:solidFill>
                <a:prstClr val="black"/>
              </a:solidFill>
              <a:latin typeface="Meiryo UI" panose="020B0604030504040204" pitchFamily="50" charset="-128"/>
              <a:ea typeface="Meiryo UI" panose="020B0604030504040204" pitchFamily="50" charset="-128"/>
            </a:endParaRPr>
          </a:p>
          <a:p>
            <a:pPr algn="l">
              <a:lnSpc>
                <a:spcPts val="1600"/>
              </a:lnSpc>
            </a:pPr>
            <a:r>
              <a:rPr lang="ja-JP" altLang="en-US" sz="1800" b="0" dirty="0">
                <a:solidFill>
                  <a:prstClr val="black"/>
                </a:solidFill>
                <a:latin typeface="Meiryo UI" panose="020B0604030504040204" pitchFamily="50" charset="-128"/>
                <a:ea typeface="Meiryo UI" panose="020B0604030504040204" pitchFamily="50" charset="-128"/>
              </a:rPr>
              <a:t>（著作権法第</a:t>
            </a:r>
            <a:r>
              <a:rPr lang="en-US" altLang="ja-JP" sz="1800" b="0" dirty="0">
                <a:solidFill>
                  <a:prstClr val="black"/>
                </a:solidFill>
                <a:latin typeface="Meiryo UI" panose="020B0604030504040204" pitchFamily="50" charset="-128"/>
                <a:ea typeface="Meiryo UI" panose="020B0604030504040204" pitchFamily="50" charset="-128"/>
              </a:rPr>
              <a:t>31</a:t>
            </a:r>
            <a:r>
              <a:rPr lang="ja-JP" altLang="en-US" sz="1800" b="0" dirty="0">
                <a:solidFill>
                  <a:prstClr val="black"/>
                </a:solidFill>
                <a:latin typeface="Meiryo UI" panose="020B0604030504040204" pitchFamily="50" charset="-128"/>
                <a:ea typeface="Meiryo UI" panose="020B0604030504040204" pitchFamily="50" charset="-128"/>
              </a:rPr>
              <a:t>条</a:t>
            </a:r>
            <a:r>
              <a:rPr lang="en-US" altLang="ja-JP" sz="1800" b="0" dirty="0">
                <a:solidFill>
                  <a:prstClr val="black"/>
                </a:solidFill>
                <a:latin typeface="Meiryo UI" panose="020B0604030504040204" pitchFamily="50" charset="-128"/>
                <a:ea typeface="Meiryo UI" panose="020B0604030504040204" pitchFamily="50" charset="-128"/>
              </a:rPr>
              <a:t>3</a:t>
            </a:r>
            <a:r>
              <a:rPr lang="ja-JP" altLang="en-US" sz="1800" b="0" dirty="0">
                <a:solidFill>
                  <a:prstClr val="black"/>
                </a:solidFill>
                <a:latin typeface="Meiryo UI" panose="020B0604030504040204" pitchFamily="50" charset="-128"/>
                <a:ea typeface="Meiryo UI" panose="020B0604030504040204" pitchFamily="50" charset="-128"/>
              </a:rPr>
              <a:t>項）</a:t>
            </a:r>
            <a:endParaRPr lang="en-US" altLang="ja-JP" sz="1800" b="0" dirty="0">
              <a:solidFill>
                <a:prstClr val="black"/>
              </a:solidFill>
              <a:latin typeface="Meiryo UI" panose="020B0604030504040204" pitchFamily="50" charset="-128"/>
              <a:ea typeface="Meiryo UI" panose="020B0604030504040204" pitchFamily="50" charset="-128"/>
            </a:endParaRPr>
          </a:p>
        </p:txBody>
      </p:sp>
      <p:sp>
        <p:nvSpPr>
          <p:cNvPr id="10" name="タイトル 1"/>
          <p:cNvSpPr txBox="1">
            <a:spLocks/>
          </p:cNvSpPr>
          <p:nvPr/>
        </p:nvSpPr>
        <p:spPr>
          <a:xfrm>
            <a:off x="4441688" y="3297610"/>
            <a:ext cx="1454629" cy="866585"/>
          </a:xfrm>
          <a:prstGeom prst="rect">
            <a:avLst/>
          </a:prstGeom>
          <a:solidFill>
            <a:schemeClr val="accent6">
              <a:lumMod val="40000"/>
              <a:lumOff val="60000"/>
            </a:schemeClr>
          </a:solidFill>
          <a:ln w="19050">
            <a:solidFill>
              <a:schemeClr val="tx1"/>
            </a:solid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著作権</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存続</a:t>
            </a:r>
          </a:p>
        </p:txBody>
      </p:sp>
      <p:sp>
        <p:nvSpPr>
          <p:cNvPr id="11" name="タイトル 1"/>
          <p:cNvSpPr txBox="1">
            <a:spLocks/>
          </p:cNvSpPr>
          <p:nvPr/>
        </p:nvSpPr>
        <p:spPr>
          <a:xfrm>
            <a:off x="8927021" y="1992966"/>
            <a:ext cx="1315799" cy="752431"/>
          </a:xfrm>
          <a:prstGeom prst="rect">
            <a:avLst/>
          </a:prstGeom>
          <a:ln/>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著作権</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消滅</a:t>
            </a:r>
          </a:p>
        </p:txBody>
      </p:sp>
      <p:sp>
        <p:nvSpPr>
          <p:cNvPr id="12" name="タイトル 1"/>
          <p:cNvSpPr txBox="1">
            <a:spLocks/>
          </p:cNvSpPr>
          <p:nvPr/>
        </p:nvSpPr>
        <p:spPr>
          <a:xfrm>
            <a:off x="1934604" y="3142769"/>
            <a:ext cx="1857140" cy="2211156"/>
          </a:xfrm>
          <a:prstGeom prst="rect">
            <a:avLst/>
          </a:prstGeom>
          <a:ln/>
        </p:spPr>
        <p:style>
          <a:lnRef idx="1">
            <a:schemeClr val="accent6"/>
          </a:lnRef>
          <a:fillRef idx="3">
            <a:schemeClr val="accent6"/>
          </a:fillRef>
          <a:effectRef idx="2">
            <a:schemeClr val="accent6"/>
          </a:effectRef>
          <a:fontRef idx="minor">
            <a:schemeClr val="lt1"/>
          </a:fontRef>
        </p:style>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国立国会</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図書館</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館内利用者</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ja-JP" altLang="en-US" sz="2400" b="0" dirty="0">
              <a:solidFill>
                <a:prstClr val="black"/>
              </a:solidFill>
              <a:latin typeface="Meiryo UI" panose="020B0604030504040204" pitchFamily="50" charset="-128"/>
              <a:ea typeface="Meiryo UI" panose="020B0604030504040204" pitchFamily="50" charset="-128"/>
            </a:endParaRPr>
          </a:p>
        </p:txBody>
      </p:sp>
      <p:sp>
        <p:nvSpPr>
          <p:cNvPr id="13" name="タイトル 1"/>
          <p:cNvSpPr txBox="1">
            <a:spLocks/>
          </p:cNvSpPr>
          <p:nvPr/>
        </p:nvSpPr>
        <p:spPr>
          <a:xfrm>
            <a:off x="10690095" y="4139882"/>
            <a:ext cx="1420720" cy="2230357"/>
          </a:xfrm>
          <a:prstGeom prst="rect">
            <a:avLst/>
          </a:prstGeom>
          <a:ln/>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インター</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ネット</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利用者</a:t>
            </a:r>
          </a:p>
        </p:txBody>
      </p:sp>
      <p:sp>
        <p:nvSpPr>
          <p:cNvPr id="14" name="タイトル 1"/>
          <p:cNvSpPr txBox="1">
            <a:spLocks/>
          </p:cNvSpPr>
          <p:nvPr/>
        </p:nvSpPr>
        <p:spPr>
          <a:xfrm>
            <a:off x="8781445" y="4210933"/>
            <a:ext cx="1519498" cy="1573819"/>
          </a:xfrm>
          <a:prstGeom prst="rect">
            <a:avLst/>
          </a:prstGeom>
          <a:ln/>
        </p:spPr>
        <p:style>
          <a:lnRef idx="1">
            <a:schemeClr val="accent4"/>
          </a:lnRef>
          <a:fillRef idx="3">
            <a:schemeClr val="accent4"/>
          </a:fillRef>
          <a:effectRef idx="2">
            <a:schemeClr val="accent4"/>
          </a:effectRef>
          <a:fontRef idx="minor">
            <a:schemeClr val="lt1"/>
          </a:fontRef>
        </p:style>
        <p:txBody>
          <a:bodyPr vert="horz" lIns="91440" tIns="45720" rIns="91440" bIns="45720" rtlCol="0">
            <a:noAutofit/>
          </a:bodyPr>
          <a:lstStyle>
            <a:defPPr>
              <a:defRPr lang="ja-JP"/>
            </a:defPPr>
            <a:lvl1pPr algn="ctr">
              <a:spcBef>
                <a:spcPct val="20000"/>
              </a:spcBef>
              <a:buFont typeface="Arial" pitchFamily="34" charset="0"/>
              <a:buNone/>
              <a:defRPr sz="3700"/>
            </a:lvl1pPr>
          </a:lstStyle>
          <a:p>
            <a:pPr>
              <a:spcBef>
                <a:spcPts val="0"/>
              </a:spcBef>
            </a:pPr>
            <a:r>
              <a:rPr lang="en-US" altLang="ja-JP" sz="2400" dirty="0" smtClean="0">
                <a:solidFill>
                  <a:prstClr val="black"/>
                </a:solidFill>
                <a:latin typeface="Meiryo UI" panose="020B0604030504040204" pitchFamily="50" charset="-128"/>
                <a:ea typeface="Meiryo UI" panose="020B0604030504040204" pitchFamily="50" charset="-128"/>
              </a:rPr>
              <a:t>NDL</a:t>
            </a:r>
            <a:r>
              <a:rPr lang="ja-JP" altLang="en-US" sz="2400" dirty="0" smtClean="0">
                <a:solidFill>
                  <a:prstClr val="black"/>
                </a:solidFill>
                <a:latin typeface="Meiryo UI" panose="020B0604030504040204" pitchFamily="50" charset="-128"/>
                <a:ea typeface="Meiryo UI" panose="020B0604030504040204" pitchFamily="50" charset="-128"/>
              </a:rPr>
              <a:t>デジタルコレクション等</a:t>
            </a:r>
            <a:endParaRPr lang="ja-JP" altLang="en-US" sz="2400" dirty="0">
              <a:solidFill>
                <a:prstClr val="black"/>
              </a:solidFill>
              <a:latin typeface="Meiryo UI" panose="020B0604030504040204" pitchFamily="50" charset="-128"/>
              <a:ea typeface="Meiryo UI" panose="020B0604030504040204" pitchFamily="50" charset="-128"/>
            </a:endParaRPr>
          </a:p>
        </p:txBody>
      </p:sp>
      <p:sp>
        <p:nvSpPr>
          <p:cNvPr id="101" name="タイトル 1"/>
          <p:cNvSpPr txBox="1">
            <a:spLocks/>
          </p:cNvSpPr>
          <p:nvPr/>
        </p:nvSpPr>
        <p:spPr>
          <a:xfrm>
            <a:off x="7954853" y="1111444"/>
            <a:ext cx="2287043" cy="792088"/>
          </a:xfrm>
          <a:prstGeom prst="rect">
            <a:avLst/>
          </a:prstGeom>
          <a:noFill/>
          <a:ln w="19050">
            <a:noFill/>
          </a:ln>
        </p:spPr>
        <p:txBody>
          <a:bodyPr vert="horz" lIns="91440" tIns="45720" rIns="91440" bIns="45720" rtlCol="0" anchor="ctr">
            <a:noAutofit/>
          </a:bodyPr>
          <a:lstStyle>
            <a:lvl1pPr algn="ctr">
              <a:spcBef>
                <a:spcPct val="20000"/>
              </a:spcBef>
              <a:buFont typeface="Arial" pitchFamily="34" charset="0"/>
              <a:buNone/>
              <a:defRPr sz="3600" b="1"/>
            </a:lvl1pPr>
          </a:lstStyle>
          <a:p>
            <a:pPr algn="r">
              <a:lnSpc>
                <a:spcPts val="2000"/>
              </a:lnSpc>
            </a:pPr>
            <a:r>
              <a:rPr lang="en-US" altLang="ja-JP" sz="2400" b="0" dirty="0">
                <a:solidFill>
                  <a:prstClr val="black"/>
                </a:solidFill>
                <a:latin typeface="Meiryo UI" panose="020B0604030504040204" pitchFamily="50" charset="-128"/>
                <a:ea typeface="Meiryo UI" panose="020B0604030504040204" pitchFamily="50" charset="-128"/>
              </a:rPr>
              <a:t>※</a:t>
            </a:r>
            <a:r>
              <a:rPr lang="ja-JP" altLang="en-US" sz="2400" b="0" u="sng" dirty="0">
                <a:solidFill>
                  <a:prstClr val="black"/>
                </a:solidFill>
                <a:latin typeface="Meiryo UI" panose="020B0604030504040204" pitchFamily="50" charset="-128"/>
                <a:ea typeface="Meiryo UI" panose="020B0604030504040204" pitchFamily="50" charset="-128"/>
              </a:rPr>
              <a:t>著作権関連</a:t>
            </a:r>
            <a:endParaRPr lang="en-US" altLang="ja-JP" sz="2400" b="0" u="sng" dirty="0">
              <a:solidFill>
                <a:prstClr val="black"/>
              </a:solidFill>
              <a:latin typeface="Meiryo UI" panose="020B0604030504040204" pitchFamily="50" charset="-128"/>
              <a:ea typeface="Meiryo UI" panose="020B0604030504040204" pitchFamily="50" charset="-128"/>
            </a:endParaRPr>
          </a:p>
          <a:p>
            <a:pPr algn="r">
              <a:lnSpc>
                <a:spcPts val="2000"/>
              </a:lnSpc>
            </a:pPr>
            <a:r>
              <a:rPr lang="ja-JP" altLang="en-US" sz="2400" b="0" u="sng" dirty="0">
                <a:solidFill>
                  <a:prstClr val="black"/>
                </a:solidFill>
                <a:latin typeface="Meiryo UI" panose="020B0604030504040204" pitchFamily="50" charset="-128"/>
                <a:ea typeface="Meiryo UI" panose="020B0604030504040204" pitchFamily="50" charset="-128"/>
              </a:rPr>
              <a:t>の慎重調査</a:t>
            </a:r>
          </a:p>
        </p:txBody>
      </p:sp>
      <p:sp>
        <p:nvSpPr>
          <p:cNvPr id="31" name="タイトル 1"/>
          <p:cNvSpPr txBox="1">
            <a:spLocks/>
          </p:cNvSpPr>
          <p:nvPr/>
        </p:nvSpPr>
        <p:spPr>
          <a:xfrm>
            <a:off x="4571082" y="4334883"/>
            <a:ext cx="1226509" cy="508559"/>
          </a:xfrm>
          <a:prstGeom prst="rect">
            <a:avLst/>
          </a:prstGeom>
          <a:solidFill>
            <a:schemeClr val="accent6">
              <a:lumMod val="40000"/>
              <a:lumOff val="60000"/>
            </a:schemeClr>
          </a:solidFill>
          <a:ln w="19050">
            <a:solidFill>
              <a:schemeClr val="tx1"/>
            </a:solid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絶版等</a:t>
            </a:r>
          </a:p>
        </p:txBody>
      </p:sp>
      <p:sp>
        <p:nvSpPr>
          <p:cNvPr id="39" name="タイトル 1"/>
          <p:cNvSpPr txBox="1">
            <a:spLocks/>
          </p:cNvSpPr>
          <p:nvPr/>
        </p:nvSpPr>
        <p:spPr>
          <a:xfrm>
            <a:off x="4557186" y="5170357"/>
            <a:ext cx="2748867" cy="1270870"/>
          </a:xfrm>
          <a:prstGeom prst="rect">
            <a:avLst/>
          </a:prstGeom>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Autofit/>
          </a:bodyPr>
          <a:lstStyle>
            <a:lvl1pPr algn="ctr">
              <a:spcBef>
                <a:spcPct val="20000"/>
              </a:spcBef>
              <a:buFont typeface="Arial" pitchFamily="34" charset="0"/>
              <a:buNone/>
              <a:defRPr sz="3600" b="1"/>
            </a:lvl1pPr>
          </a:lstStyle>
          <a:p>
            <a:pPr algn="l">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 公共・大学</a:t>
            </a:r>
            <a:endParaRPr lang="en-US" altLang="ja-JP" sz="2400" b="0" dirty="0">
              <a:solidFill>
                <a:prstClr val="black"/>
              </a:solidFill>
              <a:latin typeface="Meiryo UI" panose="020B0604030504040204" pitchFamily="50" charset="-128"/>
              <a:ea typeface="Meiryo UI" panose="020B0604030504040204" pitchFamily="50" charset="-128"/>
            </a:endParaRPr>
          </a:p>
          <a:p>
            <a:pPr algn="l">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　図書館等</a:t>
            </a:r>
            <a:endParaRPr lang="en-US" altLang="ja-JP" sz="2400" b="0" dirty="0">
              <a:solidFill>
                <a:prstClr val="black"/>
              </a:solidFill>
              <a:latin typeface="Meiryo UI" panose="020B0604030504040204" pitchFamily="50" charset="-128"/>
              <a:ea typeface="Meiryo UI" panose="020B0604030504040204" pitchFamily="50" charset="-128"/>
            </a:endParaRPr>
          </a:p>
          <a:p>
            <a:pPr algn="l">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館内利用者</a:t>
            </a:r>
          </a:p>
        </p:txBody>
      </p:sp>
      <p:sp>
        <p:nvSpPr>
          <p:cNvPr id="25" name="屈折矢印 24"/>
          <p:cNvSpPr/>
          <p:nvPr/>
        </p:nvSpPr>
        <p:spPr>
          <a:xfrm flipH="1" flipV="1">
            <a:off x="2711622" y="2546531"/>
            <a:ext cx="1351938" cy="596239"/>
          </a:xfrm>
          <a:prstGeom prst="bentUpArrow">
            <a:avLst>
              <a:gd name="adj1" fmla="val 25000"/>
              <a:gd name="adj2" fmla="val 25000"/>
              <a:gd name="adj3" fmla="val 14183"/>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pic>
        <p:nvPicPr>
          <p:cNvPr id="57" name="Picture 7" descr="C:\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8513" y="4270406"/>
            <a:ext cx="989323" cy="100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下矢印 48"/>
          <p:cNvSpPr/>
          <p:nvPr/>
        </p:nvSpPr>
        <p:spPr>
          <a:xfrm>
            <a:off x="5588883" y="1714369"/>
            <a:ext cx="907565" cy="379077"/>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pic>
        <p:nvPicPr>
          <p:cNvPr id="60" name="Picture 7" descr="C:\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20768" y="4255056"/>
            <a:ext cx="959373" cy="97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7" descr="C:\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7593" y="5308439"/>
            <a:ext cx="971032" cy="99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フローチャート: 処理 50"/>
          <p:cNvSpPr/>
          <p:nvPr/>
        </p:nvSpPr>
        <p:spPr>
          <a:xfrm>
            <a:off x="8112224" y="2312549"/>
            <a:ext cx="814797" cy="113263"/>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52" name="下矢印 51"/>
          <p:cNvSpPr/>
          <p:nvPr/>
        </p:nvSpPr>
        <p:spPr>
          <a:xfrm flipH="1">
            <a:off x="9771532" y="2745396"/>
            <a:ext cx="281785" cy="146553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53" name="左矢印 52"/>
          <p:cNvSpPr/>
          <p:nvPr/>
        </p:nvSpPr>
        <p:spPr>
          <a:xfrm flipH="1">
            <a:off x="10345301" y="4769855"/>
            <a:ext cx="331889" cy="495651"/>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54" name="フローチャート: 処理 53"/>
          <p:cNvSpPr/>
          <p:nvPr/>
        </p:nvSpPr>
        <p:spPr>
          <a:xfrm>
            <a:off x="5896317" y="3479821"/>
            <a:ext cx="2474719" cy="45719"/>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8" name="タイトル 1"/>
          <p:cNvSpPr txBox="1">
            <a:spLocks/>
          </p:cNvSpPr>
          <p:nvPr/>
        </p:nvSpPr>
        <p:spPr>
          <a:xfrm>
            <a:off x="6061972" y="3299264"/>
            <a:ext cx="2180530" cy="406830"/>
          </a:xfrm>
          <a:prstGeom prst="rect">
            <a:avLst/>
          </a:prstGeom>
          <a:solidFill>
            <a:schemeClr val="bg1"/>
          </a:solidFill>
          <a:ln w="19050">
            <a:solidFill>
              <a:schemeClr val="tx1"/>
            </a:solid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000" b="0" dirty="0">
                <a:solidFill>
                  <a:prstClr val="black"/>
                </a:solidFill>
                <a:latin typeface="Meiryo UI" panose="020B0604030504040204" pitchFamily="50" charset="-128"/>
                <a:ea typeface="Meiryo UI" panose="020B0604030504040204" pitchFamily="50" charset="-128"/>
              </a:rPr>
              <a:t>権利者・詳細不明</a:t>
            </a:r>
          </a:p>
        </p:txBody>
      </p:sp>
      <p:sp>
        <p:nvSpPr>
          <p:cNvPr id="55" name="フローチャート: 処理 54"/>
          <p:cNvSpPr/>
          <p:nvPr/>
        </p:nvSpPr>
        <p:spPr>
          <a:xfrm flipV="1">
            <a:off x="5896318" y="3937561"/>
            <a:ext cx="440055" cy="45719"/>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70" name="下矢印 69"/>
          <p:cNvSpPr/>
          <p:nvPr/>
        </p:nvSpPr>
        <p:spPr>
          <a:xfrm flipH="1">
            <a:off x="9387061" y="3724067"/>
            <a:ext cx="140893" cy="42698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56" name="屈折矢印 55"/>
          <p:cNvSpPr/>
          <p:nvPr/>
        </p:nvSpPr>
        <p:spPr>
          <a:xfrm flipV="1">
            <a:off x="7864348" y="3956784"/>
            <a:ext cx="1327996" cy="254149"/>
          </a:xfrm>
          <a:prstGeom prst="ben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7" name="タイトル 1"/>
          <p:cNvSpPr txBox="1">
            <a:spLocks/>
          </p:cNvSpPr>
          <p:nvPr/>
        </p:nvSpPr>
        <p:spPr>
          <a:xfrm>
            <a:off x="6320577" y="3819395"/>
            <a:ext cx="1543770" cy="391540"/>
          </a:xfrm>
          <a:prstGeom prst="rect">
            <a:avLst/>
          </a:prstGeom>
          <a:noFill/>
          <a:ln w="19050">
            <a:solidFill>
              <a:schemeClr val="tx1"/>
            </a:solid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000" b="0" dirty="0">
                <a:solidFill>
                  <a:prstClr val="black"/>
                </a:solidFill>
                <a:latin typeface="Meiryo UI" panose="020B0604030504040204" pitchFamily="50" charset="-128"/>
                <a:ea typeface="Meiryo UI" panose="020B0604030504040204" pitchFamily="50" charset="-128"/>
              </a:rPr>
              <a:t>権利者許諾</a:t>
            </a:r>
          </a:p>
        </p:txBody>
      </p:sp>
      <p:sp>
        <p:nvSpPr>
          <p:cNvPr id="74" name="タイトル 1"/>
          <p:cNvSpPr txBox="1">
            <a:spLocks/>
          </p:cNvSpPr>
          <p:nvPr/>
        </p:nvSpPr>
        <p:spPr>
          <a:xfrm>
            <a:off x="1770061" y="1098694"/>
            <a:ext cx="2722894" cy="1213855"/>
          </a:xfrm>
          <a:prstGeom prst="rect">
            <a:avLst/>
          </a:prstGeom>
          <a:noFill/>
          <a:ln w="19050">
            <a:noFill/>
          </a:ln>
        </p:spPr>
        <p:txBody>
          <a:bodyPr vert="horz" lIns="91440" tIns="45720" rIns="91440" bIns="45720" rtlCol="0" anchor="ctr">
            <a:noAutofit/>
          </a:bodyPr>
          <a:lstStyle>
            <a:lvl1pPr algn="ctr">
              <a:spcBef>
                <a:spcPct val="20000"/>
              </a:spcBef>
              <a:buFont typeface="Arial" pitchFamily="34" charset="0"/>
              <a:buNone/>
              <a:defRPr sz="3600" b="1"/>
            </a:lvl1pPr>
          </a:lstStyle>
          <a:p>
            <a:pPr algn="l">
              <a:lnSpc>
                <a:spcPts val="2400"/>
              </a:lnSpc>
            </a:pPr>
            <a:r>
              <a:rPr lang="ja-JP" altLang="en-US" sz="2000" b="0" dirty="0">
                <a:solidFill>
                  <a:prstClr val="black"/>
                </a:solidFill>
                <a:latin typeface="Meiryo UI" panose="020B0604030504040204" pitchFamily="50" charset="-128"/>
                <a:ea typeface="Meiryo UI" panose="020B0604030504040204" pitchFamily="50" charset="-128"/>
              </a:rPr>
              <a:t>国立国会図書館は所蔵資料をデジタル化</a:t>
            </a:r>
            <a:r>
              <a:rPr lang="ja-JP" altLang="en-US" sz="2000" b="0" dirty="0" smtClean="0">
                <a:solidFill>
                  <a:prstClr val="black"/>
                </a:solidFill>
                <a:latin typeface="Meiryo UI" panose="020B0604030504040204" pitchFamily="50" charset="-128"/>
                <a:ea typeface="Meiryo UI" panose="020B0604030504040204" pitchFamily="50" charset="-128"/>
              </a:rPr>
              <a:t>できる</a:t>
            </a:r>
            <a:r>
              <a:rPr lang="ja-JP" altLang="en-US" sz="1800" b="0" dirty="0" smtClean="0">
                <a:solidFill>
                  <a:prstClr val="black"/>
                </a:solidFill>
                <a:latin typeface="Meiryo UI" panose="020B0604030504040204" pitchFamily="50" charset="-128"/>
                <a:ea typeface="Meiryo UI" panose="020B0604030504040204" pitchFamily="50" charset="-128"/>
              </a:rPr>
              <a:t>（著作権法第</a:t>
            </a:r>
            <a:r>
              <a:rPr lang="en-US" altLang="ja-JP" sz="1800" b="0" dirty="0" smtClean="0">
                <a:solidFill>
                  <a:prstClr val="black"/>
                </a:solidFill>
                <a:latin typeface="Meiryo UI" panose="020B0604030504040204" pitchFamily="50" charset="-128"/>
                <a:ea typeface="Meiryo UI" panose="020B0604030504040204" pitchFamily="50" charset="-128"/>
              </a:rPr>
              <a:t>31</a:t>
            </a:r>
            <a:r>
              <a:rPr lang="ja-JP" altLang="en-US" sz="1800" b="0" dirty="0">
                <a:solidFill>
                  <a:prstClr val="black"/>
                </a:solidFill>
                <a:latin typeface="Meiryo UI" panose="020B0604030504040204" pitchFamily="50" charset="-128"/>
                <a:ea typeface="Meiryo UI" panose="020B0604030504040204" pitchFamily="50" charset="-128"/>
              </a:rPr>
              <a:t>条</a:t>
            </a:r>
            <a:r>
              <a:rPr lang="en-US" altLang="ja-JP" sz="1800" b="0" dirty="0">
                <a:solidFill>
                  <a:prstClr val="black"/>
                </a:solidFill>
                <a:latin typeface="Meiryo UI" panose="020B0604030504040204" pitchFamily="50" charset="-128"/>
                <a:ea typeface="Meiryo UI" panose="020B0604030504040204" pitchFamily="50" charset="-128"/>
              </a:rPr>
              <a:t>2</a:t>
            </a:r>
            <a:r>
              <a:rPr lang="ja-JP" altLang="en-US" sz="1800" b="0" dirty="0">
                <a:solidFill>
                  <a:prstClr val="black"/>
                </a:solidFill>
                <a:latin typeface="Meiryo UI" panose="020B0604030504040204" pitchFamily="50" charset="-128"/>
                <a:ea typeface="Meiryo UI" panose="020B0604030504040204" pitchFamily="50" charset="-128"/>
              </a:rPr>
              <a:t>項）</a:t>
            </a:r>
            <a:endParaRPr lang="en-US" altLang="ja-JP" sz="1800" b="0" dirty="0">
              <a:solidFill>
                <a:prstClr val="black"/>
              </a:solidFill>
              <a:latin typeface="Meiryo UI" panose="020B0604030504040204" pitchFamily="50" charset="-128"/>
              <a:ea typeface="Meiryo UI" panose="020B0604030504040204" pitchFamily="50" charset="-128"/>
            </a:endParaRPr>
          </a:p>
        </p:txBody>
      </p:sp>
      <p:sp>
        <p:nvSpPr>
          <p:cNvPr id="16" name="タイトル 1"/>
          <p:cNvSpPr txBox="1">
            <a:spLocks/>
          </p:cNvSpPr>
          <p:nvPr/>
        </p:nvSpPr>
        <p:spPr>
          <a:xfrm>
            <a:off x="4063561" y="2093446"/>
            <a:ext cx="4048663" cy="990821"/>
          </a:xfrm>
          <a:prstGeom prst="rect">
            <a:avLst/>
          </a:prstGeom>
          <a:ln/>
        </p:spPr>
        <p:style>
          <a:lnRef idx="1">
            <a:schemeClr val="accent6"/>
          </a:lnRef>
          <a:fillRef idx="3">
            <a:schemeClr val="accent6"/>
          </a:fillRef>
          <a:effectRef idx="2">
            <a:schemeClr val="accent6"/>
          </a:effectRef>
          <a:fontRef idx="minor">
            <a:schemeClr val="lt1"/>
          </a:fontRef>
        </p:style>
        <p:txBody>
          <a:bodyPr vert="horz" lIns="91440" tIns="45720" rIns="91440" bIns="45720" rtlCol="0">
            <a:noAutofit/>
          </a:bodyPr>
          <a:lstStyle>
            <a:defPPr>
              <a:defRPr lang="ja-JP"/>
            </a:defPPr>
            <a:lvl1pPr algn="ctr">
              <a:lnSpc>
                <a:spcPts val="2400"/>
              </a:lnSpc>
              <a:spcBef>
                <a:spcPct val="20000"/>
              </a:spcBef>
              <a:buFont typeface="Arial" pitchFamily="34" charset="0"/>
              <a:buNone/>
              <a:defRPr sz="2400" b="1"/>
            </a:lvl1pPr>
          </a:lstStyle>
          <a:p>
            <a:pPr>
              <a:lnSpc>
                <a:spcPts val="3600"/>
              </a:lnSpc>
              <a:spcBef>
                <a:spcPts val="1200"/>
              </a:spcBef>
            </a:pPr>
            <a:r>
              <a:rPr lang="ja-JP" altLang="en-US" sz="2800" b="0" dirty="0">
                <a:solidFill>
                  <a:prstClr val="black"/>
                </a:solidFill>
                <a:latin typeface="Meiryo UI" panose="020B0604030504040204" pitchFamily="50" charset="-128"/>
                <a:ea typeface="Meiryo UI" panose="020B0604030504040204" pitchFamily="50" charset="-128"/>
              </a:rPr>
              <a:t>国立国会図書館</a:t>
            </a:r>
            <a:endParaRPr lang="en-US" altLang="ja-JP" sz="2800" b="0" dirty="0">
              <a:solidFill>
                <a:prstClr val="black"/>
              </a:solidFill>
              <a:latin typeface="Meiryo UI" panose="020B0604030504040204" pitchFamily="50" charset="-128"/>
              <a:ea typeface="Meiryo UI" panose="020B0604030504040204" pitchFamily="50" charset="-128"/>
            </a:endParaRPr>
          </a:p>
          <a:p>
            <a:r>
              <a:rPr lang="ja-JP" altLang="en-US" sz="2800" b="0" dirty="0" smtClean="0">
                <a:solidFill>
                  <a:prstClr val="black"/>
                </a:solidFill>
                <a:latin typeface="Meiryo UI" panose="020B0604030504040204" pitchFamily="50" charset="-128"/>
                <a:ea typeface="Meiryo UI" panose="020B0604030504040204" pitchFamily="50" charset="-128"/>
              </a:rPr>
              <a:t>デジタルアーカイブ</a:t>
            </a:r>
            <a:endParaRPr lang="en-US" altLang="ja-JP" sz="2800" b="0" dirty="0">
              <a:solidFill>
                <a:prstClr val="black"/>
              </a:solidFill>
              <a:latin typeface="Meiryo UI" panose="020B0604030504040204" pitchFamily="50" charset="-128"/>
              <a:ea typeface="Meiryo UI" panose="020B0604030504040204" pitchFamily="50" charset="-128"/>
            </a:endParaRPr>
          </a:p>
        </p:txBody>
      </p:sp>
      <p:sp>
        <p:nvSpPr>
          <p:cNvPr id="19" name="タイトル 1"/>
          <p:cNvSpPr txBox="1">
            <a:spLocks/>
          </p:cNvSpPr>
          <p:nvPr/>
        </p:nvSpPr>
        <p:spPr>
          <a:xfrm>
            <a:off x="8385512" y="3009123"/>
            <a:ext cx="1297300" cy="785731"/>
          </a:xfrm>
          <a:prstGeom prst="rect">
            <a:avLst/>
          </a:prstGeom>
          <a:solidFill>
            <a:schemeClr val="bg1"/>
          </a:solidFill>
          <a:ln w="19050">
            <a:solidFill>
              <a:schemeClr val="tx1"/>
            </a:solid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000" b="0" dirty="0">
                <a:solidFill>
                  <a:prstClr val="black"/>
                </a:solidFill>
                <a:latin typeface="Meiryo UI" panose="020B0604030504040204" pitchFamily="50" charset="-128"/>
                <a:ea typeface="Meiryo UI" panose="020B0604030504040204" pitchFamily="50" charset="-128"/>
              </a:rPr>
              <a:t>文化庁</a:t>
            </a:r>
            <a:endParaRPr lang="en-US" altLang="ja-JP" sz="20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000" b="0" dirty="0">
                <a:solidFill>
                  <a:prstClr val="black"/>
                </a:solidFill>
                <a:latin typeface="Meiryo UI" panose="020B0604030504040204" pitchFamily="50" charset="-128"/>
                <a:ea typeface="Meiryo UI" panose="020B0604030504040204" pitchFamily="50" charset="-128"/>
              </a:rPr>
              <a:t>長官裁定</a:t>
            </a:r>
          </a:p>
        </p:txBody>
      </p:sp>
      <p:sp>
        <p:nvSpPr>
          <p:cNvPr id="58" name="テキスト ボックス 57"/>
          <p:cNvSpPr txBox="1"/>
          <p:nvPr/>
        </p:nvSpPr>
        <p:spPr>
          <a:xfrm>
            <a:off x="1366468" y="2370823"/>
            <a:ext cx="1666089" cy="682238"/>
          </a:xfrm>
          <a:prstGeom prst="rect">
            <a:avLst/>
          </a:prstGeom>
          <a:noFill/>
        </p:spPr>
        <p:txBody>
          <a:bodyPr wrap="square" rtlCol="0">
            <a:spAutoFit/>
          </a:bodyPr>
          <a:lstStyle/>
          <a:p>
            <a:pPr>
              <a:lnSpc>
                <a:spcPts val="2800"/>
              </a:lnSpc>
            </a:pPr>
            <a:r>
              <a:rPr lang="ja-JP" altLang="en-US" sz="2000" dirty="0" smtClean="0">
                <a:solidFill>
                  <a:prstClr val="black"/>
                </a:solidFill>
                <a:latin typeface="Meiryo UI" panose="020B0604030504040204" pitchFamily="50" charset="-128"/>
                <a:ea typeface="Meiryo UI" panose="020B0604030504040204" pitchFamily="50" charset="-128"/>
              </a:rPr>
              <a:t>全</a:t>
            </a:r>
            <a:r>
              <a:rPr lang="en-US" altLang="ja-JP" sz="2800" dirty="0" smtClean="0">
                <a:solidFill>
                  <a:prstClr val="black"/>
                </a:solidFill>
                <a:latin typeface="Meiryo UI" panose="020B0604030504040204" pitchFamily="50" charset="-128"/>
                <a:ea typeface="Meiryo UI" panose="020B0604030504040204" pitchFamily="50" charset="-128"/>
              </a:rPr>
              <a:t>248.5</a:t>
            </a:r>
            <a:endParaRPr lang="en-US" altLang="ja-JP" sz="2800" dirty="0">
              <a:solidFill>
                <a:prstClr val="black"/>
              </a:solidFill>
              <a:latin typeface="Meiryo UI" panose="020B0604030504040204" pitchFamily="50" charset="-128"/>
              <a:ea typeface="Meiryo UI" panose="020B0604030504040204" pitchFamily="50" charset="-128"/>
            </a:endParaRPr>
          </a:p>
          <a:p>
            <a:pPr algn="ctr">
              <a:lnSpc>
                <a:spcPts val="1800"/>
              </a:lnSpc>
            </a:pPr>
            <a:r>
              <a:rPr lang="ja-JP" altLang="en-US" sz="1400" dirty="0">
                <a:solidFill>
                  <a:prstClr val="black"/>
                </a:solidFill>
                <a:latin typeface="Meiryo UI" panose="020B0604030504040204" pitchFamily="50" charset="-128"/>
                <a:ea typeface="Meiryo UI" panose="020B0604030504040204" pitchFamily="50" charset="-128"/>
              </a:rPr>
              <a:t>万点</a:t>
            </a:r>
          </a:p>
        </p:txBody>
      </p:sp>
      <p:sp>
        <p:nvSpPr>
          <p:cNvPr id="77" name="テキスト ボックス 76"/>
          <p:cNvSpPr txBox="1"/>
          <p:nvPr/>
        </p:nvSpPr>
        <p:spPr>
          <a:xfrm>
            <a:off x="5768754" y="4726755"/>
            <a:ext cx="1286822" cy="456407"/>
          </a:xfrm>
          <a:prstGeom prst="rect">
            <a:avLst/>
          </a:prstGeom>
          <a:noFill/>
        </p:spPr>
        <p:txBody>
          <a:bodyPr wrap="square" rtlCol="0">
            <a:spAutoFit/>
          </a:bodyPr>
          <a:lstStyle/>
          <a:p>
            <a:pPr>
              <a:lnSpc>
                <a:spcPts val="2800"/>
              </a:lnSpc>
            </a:pPr>
            <a:r>
              <a:rPr lang="en-US" altLang="ja-JP" sz="2800" dirty="0" smtClean="0">
                <a:solidFill>
                  <a:prstClr val="black"/>
                </a:solidFill>
                <a:latin typeface="Meiryo UI" panose="020B0604030504040204" pitchFamily="50" charset="-128"/>
                <a:ea typeface="Meiryo UI" panose="020B0604030504040204" pitchFamily="50" charset="-128"/>
              </a:rPr>
              <a:t>137</a:t>
            </a:r>
            <a:r>
              <a:rPr lang="ja-JP" altLang="en-US" sz="1400" dirty="0" smtClean="0">
                <a:solidFill>
                  <a:prstClr val="black"/>
                </a:solidFill>
                <a:latin typeface="Meiryo UI" panose="020B0604030504040204" pitchFamily="50" charset="-128"/>
                <a:ea typeface="Meiryo UI" panose="020B0604030504040204" pitchFamily="50" charset="-128"/>
              </a:rPr>
              <a:t>万点</a:t>
            </a:r>
            <a:endParaRPr lang="ja-JP" altLang="en-US" sz="1400" dirty="0">
              <a:solidFill>
                <a:prstClr val="black"/>
              </a:solidFill>
              <a:latin typeface="Meiryo UI" panose="020B0604030504040204" pitchFamily="50" charset="-128"/>
              <a:ea typeface="Meiryo UI" panose="020B0604030504040204" pitchFamily="50" charset="-128"/>
            </a:endParaRPr>
          </a:p>
        </p:txBody>
      </p:sp>
      <p:sp>
        <p:nvSpPr>
          <p:cNvPr id="78" name="テキスト ボックス 77"/>
          <p:cNvSpPr txBox="1"/>
          <p:nvPr/>
        </p:nvSpPr>
        <p:spPr>
          <a:xfrm>
            <a:off x="9370862" y="5730798"/>
            <a:ext cx="1083124" cy="456407"/>
          </a:xfrm>
          <a:prstGeom prst="rect">
            <a:avLst/>
          </a:prstGeom>
          <a:noFill/>
        </p:spPr>
        <p:txBody>
          <a:bodyPr wrap="square" rtlCol="0">
            <a:spAutoFit/>
          </a:bodyPr>
          <a:lstStyle/>
          <a:p>
            <a:pPr algn="r">
              <a:lnSpc>
                <a:spcPts val="2800"/>
              </a:lnSpc>
            </a:pPr>
            <a:r>
              <a:rPr lang="en-US" altLang="ja-JP" sz="2800" dirty="0">
                <a:solidFill>
                  <a:prstClr val="black"/>
                </a:solidFill>
                <a:latin typeface="Meiryo UI" panose="020B0604030504040204" pitchFamily="50" charset="-128"/>
                <a:ea typeface="Meiryo UI" panose="020B0604030504040204" pitchFamily="50" charset="-128"/>
              </a:rPr>
              <a:t>48</a:t>
            </a:r>
            <a:r>
              <a:rPr lang="ja-JP" altLang="en-US" sz="1400" dirty="0">
                <a:solidFill>
                  <a:prstClr val="black"/>
                </a:solidFill>
                <a:latin typeface="Meiryo UI" panose="020B0604030504040204" pitchFamily="50" charset="-128"/>
                <a:ea typeface="Meiryo UI" panose="020B0604030504040204" pitchFamily="50" charset="-128"/>
              </a:rPr>
              <a:t>万点</a:t>
            </a:r>
          </a:p>
        </p:txBody>
      </p:sp>
      <p:sp>
        <p:nvSpPr>
          <p:cNvPr id="79" name="テキスト ボックス 22"/>
          <p:cNvSpPr txBox="1">
            <a:spLocks noChangeArrowheads="1"/>
          </p:cNvSpPr>
          <p:nvPr/>
        </p:nvSpPr>
        <p:spPr bwMode="auto">
          <a:xfrm>
            <a:off x="1935505" y="5348373"/>
            <a:ext cx="20371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fontAlgn="base" hangingPunct="1">
              <a:spcBef>
                <a:spcPct val="0"/>
              </a:spcBef>
              <a:spcAft>
                <a:spcPct val="0"/>
              </a:spcAft>
            </a:pPr>
            <a:r>
              <a:rPr lang="ja-JP" altLang="en-US" sz="1600" dirty="0">
                <a:solidFill>
                  <a:srgbClr val="FF0000"/>
                </a:solidFill>
                <a:latin typeface="Meiryo UI" panose="020B0604030504040204" pitchFamily="50" charset="-128"/>
                <a:ea typeface="Meiryo UI" panose="020B0604030504040204" pitchFamily="50" charset="-128"/>
              </a:rPr>
              <a:t>アクセス月</a:t>
            </a:r>
            <a:r>
              <a:rPr lang="en-US" altLang="ja-JP" sz="1600" dirty="0">
                <a:solidFill>
                  <a:srgbClr val="FF0000"/>
                </a:solidFill>
                <a:latin typeface="Meiryo UI" panose="020B0604030504040204" pitchFamily="50" charset="-128"/>
                <a:ea typeface="Meiryo UI" panose="020B0604030504040204" pitchFamily="50" charset="-128"/>
              </a:rPr>
              <a:t>19</a:t>
            </a:r>
            <a:r>
              <a:rPr lang="ja-JP" altLang="en-US" sz="1400" dirty="0">
                <a:solidFill>
                  <a:srgbClr val="FF0000"/>
                </a:solidFill>
                <a:latin typeface="Meiryo UI" panose="020B0604030504040204" pitchFamily="50" charset="-128"/>
                <a:ea typeface="Meiryo UI" panose="020B0604030504040204" pitchFamily="50" charset="-128"/>
              </a:rPr>
              <a:t>万件</a:t>
            </a:r>
            <a:endParaRPr lang="ja-JP" altLang="en-US" sz="1600" dirty="0">
              <a:solidFill>
                <a:srgbClr val="FF0000"/>
              </a:solidFill>
              <a:latin typeface="Meiryo UI" panose="020B0604030504040204" pitchFamily="50" charset="-128"/>
              <a:ea typeface="Meiryo UI" panose="020B0604030504040204" pitchFamily="50" charset="-128"/>
            </a:endParaRPr>
          </a:p>
        </p:txBody>
      </p:sp>
      <p:sp>
        <p:nvSpPr>
          <p:cNvPr id="81" name="正方形/長方形 80"/>
          <p:cNvSpPr/>
          <p:nvPr/>
        </p:nvSpPr>
        <p:spPr>
          <a:xfrm>
            <a:off x="9649554" y="6037787"/>
            <a:ext cx="1159292" cy="584775"/>
          </a:xfrm>
          <a:prstGeom prst="rect">
            <a:avLst/>
          </a:prstGeom>
        </p:spPr>
        <p:txBody>
          <a:bodyPr wrap="none">
            <a:spAutoFit/>
          </a:bodyPr>
          <a:lstStyle/>
          <a:p>
            <a:pPr fontAlgn="base">
              <a:spcBef>
                <a:spcPct val="0"/>
              </a:spcBef>
              <a:spcAft>
                <a:spcPct val="0"/>
              </a:spcAft>
            </a:pPr>
            <a:r>
              <a:rPr lang="ja-JP" altLang="en-US" sz="1600" dirty="0">
                <a:solidFill>
                  <a:srgbClr val="F79646">
                    <a:lumMod val="50000"/>
                  </a:srgbClr>
                </a:solidFill>
                <a:latin typeface="Meiryo UI" panose="020B0604030504040204" pitchFamily="50" charset="-128"/>
                <a:ea typeface="Meiryo UI" panose="020B0604030504040204" pitchFamily="50" charset="-128"/>
              </a:rPr>
              <a:t>アクセス</a:t>
            </a:r>
            <a:endParaRPr lang="en-US" altLang="ja-JP" sz="1600" dirty="0">
              <a:solidFill>
                <a:srgbClr val="F79646">
                  <a:lumMod val="50000"/>
                </a:srgbClr>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1600" dirty="0">
                <a:solidFill>
                  <a:srgbClr val="F79646">
                    <a:lumMod val="50000"/>
                  </a:srgbClr>
                </a:solidFill>
                <a:latin typeface="Meiryo UI" panose="020B0604030504040204" pitchFamily="50" charset="-128"/>
                <a:ea typeface="Meiryo UI" panose="020B0604030504040204" pitchFamily="50" charset="-128"/>
              </a:rPr>
              <a:t>月</a:t>
            </a:r>
            <a:r>
              <a:rPr lang="en-US" altLang="ja-JP" sz="1600" dirty="0">
                <a:solidFill>
                  <a:srgbClr val="F79646">
                    <a:lumMod val="50000"/>
                  </a:srgbClr>
                </a:solidFill>
                <a:latin typeface="Meiryo UI" panose="020B0604030504040204" pitchFamily="50" charset="-128"/>
                <a:ea typeface="Meiryo UI" panose="020B0604030504040204" pitchFamily="50" charset="-128"/>
              </a:rPr>
              <a:t>490</a:t>
            </a:r>
            <a:r>
              <a:rPr lang="ja-JP" altLang="en-US" sz="1600" dirty="0">
                <a:solidFill>
                  <a:srgbClr val="F79646">
                    <a:lumMod val="50000"/>
                  </a:srgbClr>
                </a:solidFill>
                <a:latin typeface="Meiryo UI" panose="020B0604030504040204" pitchFamily="50" charset="-128"/>
                <a:ea typeface="Meiryo UI" panose="020B0604030504040204" pitchFamily="50" charset="-128"/>
              </a:rPr>
              <a:t>万</a:t>
            </a:r>
            <a:r>
              <a:rPr lang="ja-JP" altLang="en-US" sz="1400" dirty="0">
                <a:solidFill>
                  <a:srgbClr val="F79646">
                    <a:lumMod val="50000"/>
                  </a:srgbClr>
                </a:solidFill>
                <a:latin typeface="Meiryo UI" panose="020B0604030504040204" pitchFamily="50" charset="-128"/>
                <a:ea typeface="Meiryo UI" panose="020B0604030504040204" pitchFamily="50" charset="-128"/>
              </a:rPr>
              <a:t>件</a:t>
            </a:r>
          </a:p>
        </p:txBody>
      </p:sp>
      <p:sp>
        <p:nvSpPr>
          <p:cNvPr id="82" name="正方形/長方形 81"/>
          <p:cNvSpPr/>
          <p:nvPr/>
        </p:nvSpPr>
        <p:spPr>
          <a:xfrm>
            <a:off x="4340885" y="6370239"/>
            <a:ext cx="2549491" cy="338554"/>
          </a:xfrm>
          <a:prstGeom prst="rect">
            <a:avLst/>
          </a:prstGeom>
        </p:spPr>
        <p:txBody>
          <a:bodyPr wrap="square">
            <a:spAutoFit/>
          </a:bodyPr>
          <a:lstStyle/>
          <a:p>
            <a:pPr algn="r" fontAlgn="base">
              <a:spcBef>
                <a:spcPct val="0"/>
              </a:spcBef>
              <a:spcAft>
                <a:spcPct val="0"/>
              </a:spcAft>
            </a:pPr>
            <a:r>
              <a:rPr lang="ja-JP" altLang="en-US" sz="1600" dirty="0">
                <a:solidFill>
                  <a:srgbClr val="F79646">
                    <a:lumMod val="50000"/>
                  </a:srgbClr>
                </a:solidFill>
                <a:latin typeface="Meiryo UI" panose="020B0604030504040204" pitchFamily="50" charset="-128"/>
                <a:ea typeface="Meiryo UI" panose="020B0604030504040204" pitchFamily="50" charset="-128"/>
              </a:rPr>
              <a:t>アクセス</a:t>
            </a:r>
            <a:r>
              <a:rPr lang="ja-JP" altLang="en-US" sz="1600" dirty="0" smtClean="0">
                <a:solidFill>
                  <a:srgbClr val="F79646">
                    <a:lumMod val="50000"/>
                  </a:srgbClr>
                </a:solidFill>
                <a:latin typeface="Meiryo UI" panose="020B0604030504040204" pitchFamily="50" charset="-128"/>
                <a:ea typeface="Meiryo UI" panose="020B0604030504040204" pitchFamily="50" charset="-128"/>
              </a:rPr>
              <a:t>月</a:t>
            </a:r>
            <a:r>
              <a:rPr lang="en-US" altLang="ja-JP" sz="1600" dirty="0" smtClean="0">
                <a:solidFill>
                  <a:srgbClr val="F79646">
                    <a:lumMod val="50000"/>
                  </a:srgbClr>
                </a:solidFill>
                <a:latin typeface="Meiryo UI" panose="020B0604030504040204" pitchFamily="50" charset="-128"/>
                <a:ea typeface="Meiryo UI" panose="020B0604030504040204" pitchFamily="50" charset="-128"/>
              </a:rPr>
              <a:t>1</a:t>
            </a:r>
            <a:r>
              <a:rPr lang="ja-JP" altLang="en-US" sz="1600" dirty="0" smtClean="0">
                <a:solidFill>
                  <a:srgbClr val="F79646">
                    <a:lumMod val="50000"/>
                  </a:srgbClr>
                </a:solidFill>
                <a:latin typeface="Meiryo UI" panose="020B0604030504040204" pitchFamily="50" charset="-128"/>
                <a:ea typeface="Meiryo UI" panose="020B0604030504040204" pitchFamily="50" charset="-128"/>
              </a:rPr>
              <a:t>万３千件</a:t>
            </a:r>
            <a:endParaRPr lang="ja-JP" altLang="en-US" sz="1600" dirty="0">
              <a:solidFill>
                <a:srgbClr val="F79646">
                  <a:lumMod val="50000"/>
                </a:srgbClr>
              </a:solidFill>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AE81233C-BF56-4BFB-98E8-8EF39C2E5007}" type="slidenum">
              <a:rPr lang="ja-JP" altLang="en-US" smtClean="0">
                <a:solidFill>
                  <a:prstClr val="black"/>
                </a:solidFill>
              </a:rPr>
              <a:pPr/>
              <a:t>5</a:t>
            </a:fld>
            <a:endParaRPr lang="ja-JP" altLang="en-US" dirty="0">
              <a:solidFill>
                <a:prstClr val="black"/>
              </a:solidFill>
            </a:endParaRPr>
          </a:p>
        </p:txBody>
      </p:sp>
      <p:sp>
        <p:nvSpPr>
          <p:cNvPr id="38" name="円/楕円 37"/>
          <p:cNvSpPr/>
          <p:nvPr/>
        </p:nvSpPr>
        <p:spPr>
          <a:xfrm>
            <a:off x="94593" y="61915"/>
            <a:ext cx="622859" cy="57113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0" name="テキスト ボックス 39"/>
          <p:cNvSpPr txBox="1"/>
          <p:nvPr/>
        </p:nvSpPr>
        <p:spPr>
          <a:xfrm>
            <a:off x="680560" y="2941782"/>
            <a:ext cx="1232180" cy="1528624"/>
          </a:xfrm>
          <a:prstGeom prst="rect">
            <a:avLst/>
          </a:prstGeom>
          <a:noFill/>
        </p:spPr>
        <p:txBody>
          <a:bodyPr wrap="square" rtlCol="0">
            <a:spAutoFit/>
          </a:bodyPr>
          <a:lstStyle/>
          <a:p>
            <a:pPr algn="r">
              <a:lnSpc>
                <a:spcPts val="2800"/>
              </a:lnSpc>
            </a:pPr>
            <a:r>
              <a:rPr lang="ja-JP" altLang="en-US" sz="2000" dirty="0" smtClean="0">
                <a:solidFill>
                  <a:prstClr val="black"/>
                </a:solidFill>
                <a:latin typeface="Meiryo UI" panose="020B0604030504040204" pitchFamily="50" charset="-128"/>
                <a:ea typeface="Meiryo UI" panose="020B0604030504040204" pitchFamily="50" charset="-128"/>
              </a:rPr>
              <a:t>館内限定</a:t>
            </a:r>
            <a:endParaRPr lang="ja-JP" altLang="en-US" sz="1100" dirty="0" smtClean="0">
              <a:solidFill>
                <a:prstClr val="black"/>
              </a:solidFill>
              <a:latin typeface="Meiryo UI" panose="020B0604030504040204" pitchFamily="50" charset="-128"/>
              <a:ea typeface="Meiryo UI" panose="020B0604030504040204" pitchFamily="50" charset="-128"/>
            </a:endParaRPr>
          </a:p>
          <a:p>
            <a:pPr algn="r">
              <a:lnSpc>
                <a:spcPts val="2800"/>
              </a:lnSpc>
            </a:pPr>
            <a:r>
              <a:rPr lang="en-US" altLang="ja-JP" sz="2800" b="1" kern="0" dirty="0" smtClean="0">
                <a:solidFill>
                  <a:srgbClr val="C00000"/>
                </a:solidFill>
                <a:latin typeface="Meiryo UI" panose="020B0604030504040204" pitchFamily="50" charset="-128"/>
                <a:ea typeface="Meiryo UI" panose="020B0604030504040204" pitchFamily="50" charset="-128"/>
                <a:cs typeface="Times New Roman" panose="02020603050405020304" pitchFamily="18" charset="0"/>
              </a:rPr>
              <a:t>62</a:t>
            </a:r>
            <a:r>
              <a:rPr lang="ja-JP" altLang="ja-JP" sz="1600" kern="0" dirty="0" smtClean="0">
                <a:solidFill>
                  <a:srgbClr val="C00000"/>
                </a:solidFill>
                <a:latin typeface="Meiryo UI" panose="020B0604030504040204" pitchFamily="50" charset="-128"/>
                <a:ea typeface="Meiryo UI" panose="020B0604030504040204" pitchFamily="50" charset="-128"/>
                <a:cs typeface="Times New Roman" panose="02020603050405020304" pitchFamily="18" charset="0"/>
              </a:rPr>
              <a:t>万点</a:t>
            </a:r>
            <a:endParaRPr lang="ja-JP" altLang="ja-JP" sz="1600" kern="100" dirty="0">
              <a:solidFill>
                <a:srgbClr val="C00000"/>
              </a:solidFill>
              <a:latin typeface="Meiryo UI" panose="020B0604030504040204" pitchFamily="50" charset="-128"/>
              <a:ea typeface="Meiryo UI" panose="020B0604030504040204" pitchFamily="50" charset="-128"/>
              <a:cs typeface="Times New Roman" panose="02020603050405020304" pitchFamily="18" charset="0"/>
            </a:endParaRPr>
          </a:p>
          <a:p>
            <a:pPr algn="r">
              <a:lnSpc>
                <a:spcPts val="2800"/>
              </a:lnSpc>
            </a:pPr>
            <a:endParaRPr lang="en-US" altLang="ja-JP" sz="1400" dirty="0" smtClean="0">
              <a:solidFill>
                <a:prstClr val="black"/>
              </a:solidFill>
              <a:latin typeface="Meiryo UI" panose="020B0604030504040204" pitchFamily="50" charset="-128"/>
              <a:ea typeface="Meiryo UI" panose="020B0604030504040204" pitchFamily="50" charset="-128"/>
            </a:endParaRPr>
          </a:p>
          <a:p>
            <a:pPr algn="r">
              <a:lnSpc>
                <a:spcPts val="2800"/>
              </a:lnSpc>
            </a:pPr>
            <a:endParaRPr lang="ja-JP" altLang="en-US" sz="1400" dirty="0">
              <a:solidFill>
                <a:prstClr val="black"/>
              </a:solidFill>
              <a:latin typeface="Meiryo UI" panose="020B0604030504040204" pitchFamily="50" charset="-128"/>
              <a:ea typeface="Meiryo UI" panose="020B0604030504040204" pitchFamily="50" charset="-128"/>
            </a:endParaRPr>
          </a:p>
        </p:txBody>
      </p:sp>
      <p:sp>
        <p:nvSpPr>
          <p:cNvPr id="6" name="横巻き 5"/>
          <p:cNvSpPr/>
          <p:nvPr/>
        </p:nvSpPr>
        <p:spPr>
          <a:xfrm>
            <a:off x="0" y="3479820"/>
            <a:ext cx="1877533" cy="3378179"/>
          </a:xfrm>
          <a:prstGeom prst="horizontalScroll">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smtClean="0"/>
              <a:t>185</a:t>
            </a:r>
            <a:r>
              <a:rPr lang="ja-JP" altLang="en-US" dirty="0" smtClean="0"/>
              <a:t>万点（</a:t>
            </a:r>
            <a:r>
              <a:rPr lang="en-US" altLang="ja-JP" dirty="0" smtClean="0"/>
              <a:t>48</a:t>
            </a:r>
            <a:r>
              <a:rPr lang="ja-JP" altLang="en-US" dirty="0" smtClean="0"/>
              <a:t>万＋</a:t>
            </a:r>
            <a:r>
              <a:rPr lang="en-US" altLang="ja-JP" dirty="0" smtClean="0"/>
              <a:t>137</a:t>
            </a:r>
            <a:r>
              <a:rPr lang="ja-JP" altLang="en-US" dirty="0" smtClean="0"/>
              <a:t>万点）は、公共図書館の蔵書と言える</a:t>
            </a:r>
            <a:endParaRPr lang="en-US" altLang="ja-JP" dirty="0" smtClean="0"/>
          </a:p>
          <a:p>
            <a:pPr algn="ctr"/>
            <a:r>
              <a:rPr lang="ja-JP" altLang="en-US" dirty="0" smtClean="0"/>
              <a:t>しかし、インターネット公開していな</a:t>
            </a:r>
            <a:r>
              <a:rPr lang="ja-JP" altLang="en-US" dirty="0"/>
              <a:t>い</a:t>
            </a:r>
            <a:r>
              <a:rPr lang="en-US" altLang="ja-JP" dirty="0" smtClean="0"/>
              <a:t>200</a:t>
            </a:r>
            <a:r>
              <a:rPr lang="ja-JP" altLang="en-US" dirty="0" smtClean="0"/>
              <a:t>万点は、</a:t>
            </a:r>
            <a:r>
              <a:rPr lang="en-US" altLang="ja-JP" dirty="0" smtClean="0"/>
              <a:t>ILL</a:t>
            </a:r>
            <a:r>
              <a:rPr lang="ja-JP" altLang="en-US" dirty="0" smtClean="0"/>
              <a:t>もできない。</a:t>
            </a:r>
            <a:endParaRPr lang="en-US" altLang="ja-JP" dirty="0" smtClean="0"/>
          </a:p>
        </p:txBody>
      </p:sp>
      <p:sp>
        <p:nvSpPr>
          <p:cNvPr id="41" name="正方形/長方形 40"/>
          <p:cNvSpPr/>
          <p:nvPr/>
        </p:nvSpPr>
        <p:spPr>
          <a:xfrm>
            <a:off x="7258656" y="6102255"/>
            <a:ext cx="1641681" cy="584775"/>
          </a:xfrm>
          <a:prstGeom prst="rect">
            <a:avLst/>
          </a:prstGeom>
        </p:spPr>
        <p:txBody>
          <a:bodyPr wrap="square">
            <a:spAutoFit/>
          </a:bodyPr>
          <a:lstStyle/>
          <a:p>
            <a:pPr algn="r" fontAlgn="base">
              <a:spcBef>
                <a:spcPct val="0"/>
              </a:spcBef>
              <a:spcAft>
                <a:spcPct val="0"/>
              </a:spcAft>
            </a:pPr>
            <a:r>
              <a:rPr lang="ja-JP" altLang="en-US" sz="1600" dirty="0" smtClean="0">
                <a:solidFill>
                  <a:srgbClr val="F79646">
                    <a:lumMod val="50000"/>
                  </a:srgbClr>
                </a:solidFill>
                <a:latin typeface="Meiryo UI" panose="020B0604030504040204" pitchFamily="50" charset="-128"/>
                <a:ea typeface="Meiryo UI" panose="020B0604030504040204" pitchFamily="50" charset="-128"/>
              </a:rPr>
              <a:t>現在</a:t>
            </a:r>
            <a:r>
              <a:rPr lang="en-US" altLang="ja-JP" sz="1600" dirty="0" smtClean="0">
                <a:solidFill>
                  <a:srgbClr val="F79646">
                    <a:lumMod val="50000"/>
                  </a:srgbClr>
                </a:solidFill>
                <a:latin typeface="Meiryo UI" panose="020B0604030504040204" pitchFamily="50" charset="-128"/>
                <a:ea typeface="Meiryo UI" panose="020B0604030504040204" pitchFamily="50" charset="-128"/>
              </a:rPr>
              <a:t>500</a:t>
            </a:r>
            <a:r>
              <a:rPr lang="ja-JP" altLang="en-US" sz="1600" dirty="0" smtClean="0">
                <a:solidFill>
                  <a:srgbClr val="F79646">
                    <a:lumMod val="50000"/>
                  </a:srgbClr>
                </a:solidFill>
                <a:latin typeface="Meiryo UI" panose="020B0604030504040204" pitchFamily="50" charset="-128"/>
                <a:ea typeface="Meiryo UI" panose="020B0604030504040204" pitchFamily="50" charset="-128"/>
              </a:rPr>
              <a:t>館程度</a:t>
            </a:r>
            <a:endParaRPr lang="en-US" altLang="ja-JP" sz="1600" dirty="0" smtClean="0">
              <a:solidFill>
                <a:srgbClr val="F79646">
                  <a:lumMod val="50000"/>
                </a:srgbClr>
              </a:solidFill>
              <a:latin typeface="Meiryo UI" panose="020B0604030504040204" pitchFamily="50" charset="-128"/>
              <a:ea typeface="Meiryo UI" panose="020B0604030504040204" pitchFamily="50" charset="-128"/>
            </a:endParaRPr>
          </a:p>
          <a:p>
            <a:pPr algn="r" fontAlgn="base">
              <a:spcBef>
                <a:spcPct val="0"/>
              </a:spcBef>
              <a:spcAft>
                <a:spcPct val="0"/>
              </a:spcAft>
            </a:pPr>
            <a:r>
              <a:rPr lang="en-US" altLang="ja-JP" sz="1600" dirty="0" smtClean="0">
                <a:solidFill>
                  <a:srgbClr val="F79646">
                    <a:lumMod val="50000"/>
                  </a:srgbClr>
                </a:solidFill>
                <a:latin typeface="Meiryo UI" panose="020B0604030504040204" pitchFamily="50" charset="-128"/>
                <a:ea typeface="Meiryo UI" panose="020B0604030504040204" pitchFamily="50" charset="-128"/>
              </a:rPr>
              <a:t>ILL</a:t>
            </a:r>
            <a:r>
              <a:rPr lang="ja-JP" altLang="en-US" sz="1600" dirty="0" smtClean="0">
                <a:solidFill>
                  <a:srgbClr val="F79646">
                    <a:lumMod val="50000"/>
                  </a:srgbClr>
                </a:solidFill>
                <a:latin typeface="Meiryo UI" panose="020B0604030504040204" pitchFamily="50" charset="-128"/>
                <a:ea typeface="Meiryo UI" panose="020B0604030504040204" pitchFamily="50" charset="-128"/>
              </a:rPr>
              <a:t>加入館の</a:t>
            </a:r>
            <a:r>
              <a:rPr lang="en-US" altLang="ja-JP" sz="1600" dirty="0" smtClean="0">
                <a:solidFill>
                  <a:srgbClr val="F79646">
                    <a:lumMod val="50000"/>
                  </a:srgbClr>
                </a:solidFill>
                <a:latin typeface="Meiryo UI" panose="020B0604030504040204" pitchFamily="50" charset="-128"/>
                <a:ea typeface="Meiryo UI" panose="020B0604030504040204" pitchFamily="50" charset="-128"/>
              </a:rPr>
              <a:t>1/5</a:t>
            </a:r>
            <a:endParaRPr lang="ja-JP" altLang="en-US" sz="1600" dirty="0">
              <a:solidFill>
                <a:srgbClr val="F79646">
                  <a:lumMod val="50000"/>
                </a:srgbClr>
              </a:solidFill>
              <a:latin typeface="Meiryo UI" panose="020B0604030504040204" pitchFamily="50" charset="-128"/>
              <a:ea typeface="Meiryo UI" panose="020B0604030504040204" pitchFamily="50" charset="-128"/>
            </a:endParaRPr>
          </a:p>
        </p:txBody>
      </p:sp>
      <p:sp>
        <p:nvSpPr>
          <p:cNvPr id="42" name="左矢印 41"/>
          <p:cNvSpPr/>
          <p:nvPr/>
        </p:nvSpPr>
        <p:spPr>
          <a:xfrm>
            <a:off x="7522354" y="5255393"/>
            <a:ext cx="1205677" cy="225035"/>
          </a:xfrm>
          <a:prstGeom prst="leftArrow">
            <a:avLst>
              <a:gd name="adj1" fmla="val 50000"/>
              <a:gd name="adj2" fmla="val 5878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43" name="横巻き 42"/>
          <p:cNvSpPr/>
          <p:nvPr/>
        </p:nvSpPr>
        <p:spPr>
          <a:xfrm>
            <a:off x="18335" y="723904"/>
            <a:ext cx="1348134" cy="2327096"/>
          </a:xfrm>
          <a:prstGeom prst="horizontalScroll">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dirty="0" smtClean="0"/>
              <a:t>「いつでもどこでもだれでも」が電子図書館サービスの理念</a:t>
            </a:r>
            <a:endParaRPr lang="en-US" altLang="ja-JP" dirty="0" smtClean="0"/>
          </a:p>
        </p:txBody>
      </p:sp>
    </p:spTree>
    <p:extLst>
      <p:ext uri="{BB962C8B-B14F-4D97-AF65-F5344CB8AC3E}">
        <p14:creationId xmlns:p14="http://schemas.microsoft.com/office/powerpoint/2010/main" val="20294017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スライド番号プレースホルダー 5"/>
          <p:cNvSpPr>
            <a:spLocks noGrp="1"/>
          </p:cNvSpPr>
          <p:nvPr>
            <p:ph type="sldNum" sz="quarter" idx="12"/>
          </p:nvPr>
        </p:nvSpPr>
        <p:spPr/>
        <p:txBody>
          <a:bodyPr/>
          <a:lstStyle/>
          <a:p>
            <a:fld id="{05AF596F-E1F6-4993-BCBC-A0A5B37D0CED}" type="slidenum">
              <a:rPr lang="en-US" altLang="ja-JP"/>
              <a:pPr/>
              <a:t>50</a:t>
            </a:fld>
            <a:endParaRPr lang="en-US" altLang="ja-JP"/>
          </a:p>
        </p:txBody>
      </p:sp>
      <p:sp>
        <p:nvSpPr>
          <p:cNvPr id="73730" name="Rectangle 2"/>
          <p:cNvSpPr>
            <a:spLocks noGrp="1" noChangeArrowheads="1"/>
          </p:cNvSpPr>
          <p:nvPr>
            <p:ph type="title"/>
          </p:nvPr>
        </p:nvSpPr>
        <p:spPr/>
        <p:txBody>
          <a:bodyPr/>
          <a:lstStyle/>
          <a:p>
            <a:endParaRPr lang="ja-JP" altLang="ja-JP" sz="1200"/>
          </a:p>
        </p:txBody>
      </p:sp>
      <p:sp>
        <p:nvSpPr>
          <p:cNvPr id="73731" name="Rectangle 3"/>
          <p:cNvSpPr>
            <a:spLocks noGrp="1" noChangeArrowheads="1"/>
          </p:cNvSpPr>
          <p:nvPr>
            <p:ph type="body" idx="1"/>
          </p:nvPr>
        </p:nvSpPr>
        <p:spPr/>
        <p:txBody>
          <a:bodyPr/>
          <a:lstStyle/>
          <a:p>
            <a:endParaRPr lang="ja-JP" altLang="ja-JP" sz="1200"/>
          </a:p>
        </p:txBody>
      </p:sp>
      <p:sp>
        <p:nvSpPr>
          <p:cNvPr id="73732" name="Rectangle 4"/>
          <p:cNvSpPr>
            <a:spLocks noChangeArrowheads="1"/>
          </p:cNvSpPr>
          <p:nvPr/>
        </p:nvSpPr>
        <p:spPr bwMode="auto">
          <a:xfrm>
            <a:off x="1524000" y="0"/>
            <a:ext cx="9144000" cy="685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44" name="Rectangle 16"/>
          <p:cNvSpPr>
            <a:spLocks noChangeArrowheads="1"/>
          </p:cNvSpPr>
          <p:nvPr/>
        </p:nvSpPr>
        <p:spPr bwMode="auto">
          <a:xfrm>
            <a:off x="1816100" y="673100"/>
            <a:ext cx="2286000" cy="4267200"/>
          </a:xfrm>
          <a:prstGeom prst="rect">
            <a:avLst/>
          </a:prstGeom>
          <a:solidFill>
            <a:srgbClr val="0000FF">
              <a:alpha val="30000"/>
            </a:srgbClr>
          </a:solidFill>
          <a:ln w="508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73733" name="Group 5"/>
          <p:cNvGrpSpPr>
            <a:grpSpLocks/>
          </p:cNvGrpSpPr>
          <p:nvPr/>
        </p:nvGrpSpPr>
        <p:grpSpPr bwMode="auto">
          <a:xfrm>
            <a:off x="2120901" y="3644900"/>
            <a:ext cx="487363" cy="609600"/>
            <a:chOff x="576" y="816"/>
            <a:chExt cx="384" cy="480"/>
          </a:xfrm>
        </p:grpSpPr>
        <p:sp>
          <p:nvSpPr>
            <p:cNvPr id="73734" name="Rectangle 6"/>
            <p:cNvSpPr>
              <a:spLocks noChangeArrowheads="1"/>
            </p:cNvSpPr>
            <p:nvPr/>
          </p:nvSpPr>
          <p:spPr bwMode="auto">
            <a:xfrm>
              <a:off x="672" y="912"/>
              <a:ext cx="288"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35" name="Rectangle 7"/>
            <p:cNvSpPr>
              <a:spLocks noChangeArrowheads="1"/>
            </p:cNvSpPr>
            <p:nvPr/>
          </p:nvSpPr>
          <p:spPr bwMode="auto">
            <a:xfrm>
              <a:off x="624" y="864"/>
              <a:ext cx="288"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36" name="Rectangle 8"/>
            <p:cNvSpPr>
              <a:spLocks noChangeArrowheads="1"/>
            </p:cNvSpPr>
            <p:nvPr/>
          </p:nvSpPr>
          <p:spPr bwMode="auto">
            <a:xfrm>
              <a:off x="576" y="816"/>
              <a:ext cx="288"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73737" name="AutoShape 9"/>
          <p:cNvSpPr>
            <a:spLocks noChangeArrowheads="1"/>
          </p:cNvSpPr>
          <p:nvPr/>
        </p:nvSpPr>
        <p:spPr bwMode="auto">
          <a:xfrm>
            <a:off x="2044700" y="2120900"/>
            <a:ext cx="609600" cy="457200"/>
          </a:xfrm>
          <a:prstGeom prst="flowChartMultidocumen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38" name="Text Box 10"/>
          <p:cNvSpPr txBox="1">
            <a:spLocks noChangeArrowheads="1"/>
          </p:cNvSpPr>
          <p:nvPr/>
        </p:nvSpPr>
        <p:spPr bwMode="auto">
          <a:xfrm>
            <a:off x="1892300" y="3376614"/>
            <a:ext cx="1068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latin typeface="Times New Roman" panose="02020603050405020304" pitchFamily="18" charset="0"/>
              </a:rPr>
              <a:t>ダイレクトリー</a:t>
            </a:r>
          </a:p>
        </p:txBody>
      </p:sp>
      <p:sp>
        <p:nvSpPr>
          <p:cNvPr id="73739" name="Text Box 11"/>
          <p:cNvSpPr txBox="1">
            <a:spLocks noChangeArrowheads="1"/>
          </p:cNvSpPr>
          <p:nvPr/>
        </p:nvSpPr>
        <p:spPr bwMode="auto">
          <a:xfrm>
            <a:off x="1892301" y="2554288"/>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latin typeface="Times New Roman" panose="02020603050405020304" pitchFamily="18" charset="0"/>
              </a:rPr>
              <a:t>「テーマ別調べ方案内」</a:t>
            </a:r>
          </a:p>
          <a:p>
            <a:r>
              <a:rPr lang="ja-JP" altLang="en-US" sz="1200" b="1">
                <a:latin typeface="Times New Roman" panose="02020603050405020304" pitchFamily="18" charset="0"/>
              </a:rPr>
              <a:t>の資料データ部分</a:t>
            </a:r>
          </a:p>
        </p:txBody>
      </p:sp>
      <p:sp>
        <p:nvSpPr>
          <p:cNvPr id="73740" name="Text Box 12"/>
          <p:cNvSpPr txBox="1">
            <a:spLocks noChangeArrowheads="1"/>
          </p:cNvSpPr>
          <p:nvPr/>
        </p:nvSpPr>
        <p:spPr bwMode="auto">
          <a:xfrm>
            <a:off x="3025776" y="1928814"/>
            <a:ext cx="1269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latin typeface="Times New Roman" panose="02020603050405020304" pitchFamily="18" charset="0"/>
              </a:rPr>
              <a:t>電話レファレンス</a:t>
            </a:r>
          </a:p>
          <a:p>
            <a:r>
              <a:rPr lang="ja-JP" altLang="en-US" sz="1200" b="1">
                <a:latin typeface="Times New Roman" panose="02020603050405020304" pitchFamily="18" charset="0"/>
              </a:rPr>
              <a:t>回答時メモ</a:t>
            </a:r>
          </a:p>
        </p:txBody>
      </p:sp>
      <p:sp>
        <p:nvSpPr>
          <p:cNvPr id="73741" name="Text Box 13"/>
          <p:cNvSpPr txBox="1">
            <a:spLocks noChangeArrowheads="1"/>
          </p:cNvSpPr>
          <p:nvPr/>
        </p:nvSpPr>
        <p:spPr bwMode="auto">
          <a:xfrm>
            <a:off x="2990850" y="2919413"/>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latin typeface="Times New Roman" panose="02020603050405020304" pitchFamily="18" charset="0"/>
              </a:rPr>
              <a:t>外部・内部研修</a:t>
            </a:r>
          </a:p>
          <a:p>
            <a:r>
              <a:rPr lang="ja-JP" altLang="en-US" sz="1200" b="1">
                <a:latin typeface="Times New Roman" panose="02020603050405020304" pitchFamily="18" charset="0"/>
              </a:rPr>
              <a:t>資料</a:t>
            </a:r>
          </a:p>
        </p:txBody>
      </p:sp>
      <p:sp>
        <p:nvSpPr>
          <p:cNvPr id="73742" name="Text Box 14"/>
          <p:cNvSpPr txBox="1">
            <a:spLocks noChangeArrowheads="1"/>
          </p:cNvSpPr>
          <p:nvPr/>
        </p:nvSpPr>
        <p:spPr bwMode="auto">
          <a:xfrm>
            <a:off x="3184526" y="3910014"/>
            <a:ext cx="74251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latin typeface="Times New Roman" panose="02020603050405020304" pitchFamily="18" charset="0"/>
              </a:rPr>
              <a:t>雑談メモ</a:t>
            </a:r>
          </a:p>
        </p:txBody>
      </p:sp>
      <p:sp>
        <p:nvSpPr>
          <p:cNvPr id="73743" name="Text Box 15"/>
          <p:cNvSpPr txBox="1">
            <a:spLocks noChangeArrowheads="1"/>
          </p:cNvSpPr>
          <p:nvPr/>
        </p:nvSpPr>
        <p:spPr bwMode="auto">
          <a:xfrm>
            <a:off x="1892300" y="4230688"/>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latin typeface="Times New Roman" panose="02020603050405020304" pitchFamily="18" charset="0"/>
              </a:rPr>
              <a:t>会議録・</a:t>
            </a:r>
          </a:p>
          <a:p>
            <a:r>
              <a:rPr lang="ja-JP" altLang="en-US" sz="1200" b="1">
                <a:latin typeface="Times New Roman" panose="02020603050405020304" pitchFamily="18" charset="0"/>
              </a:rPr>
              <a:t>レジュメ</a:t>
            </a:r>
          </a:p>
        </p:txBody>
      </p:sp>
      <p:sp>
        <p:nvSpPr>
          <p:cNvPr id="73745" name="Text Box 17"/>
          <p:cNvSpPr txBox="1">
            <a:spLocks noChangeArrowheads="1"/>
          </p:cNvSpPr>
          <p:nvPr/>
        </p:nvSpPr>
        <p:spPr bwMode="auto">
          <a:xfrm>
            <a:off x="1739900" y="38417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200" b="1">
                <a:latin typeface="Times New Roman" panose="02020603050405020304" pitchFamily="18" charset="0"/>
              </a:rPr>
              <a:t>科技で発生する資料・インフォーマルなメモ等すべて</a:t>
            </a:r>
          </a:p>
        </p:txBody>
      </p:sp>
      <p:sp>
        <p:nvSpPr>
          <p:cNvPr id="73746" name="AutoShape 18"/>
          <p:cNvSpPr>
            <a:spLocks noChangeArrowheads="1"/>
          </p:cNvSpPr>
          <p:nvPr/>
        </p:nvSpPr>
        <p:spPr bwMode="auto">
          <a:xfrm>
            <a:off x="4406900" y="3949700"/>
            <a:ext cx="3657600" cy="1905000"/>
          </a:xfrm>
          <a:prstGeom prst="can">
            <a:avLst>
              <a:gd name="adj" fmla="val 25000"/>
            </a:avLst>
          </a:prstGeom>
          <a:gradFill rotWithShape="1">
            <a:gsLst>
              <a:gs pos="0">
                <a:schemeClr val="accent1"/>
              </a:gs>
              <a:gs pos="50000">
                <a:schemeClr val="bg1"/>
              </a:gs>
              <a:gs pos="100000">
                <a:schemeClr val="accent1"/>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47" name="AutoShape 19"/>
          <p:cNvSpPr>
            <a:spLocks noChangeArrowheads="1"/>
          </p:cNvSpPr>
          <p:nvPr/>
        </p:nvSpPr>
        <p:spPr bwMode="auto">
          <a:xfrm>
            <a:off x="4559300" y="4864100"/>
            <a:ext cx="685800" cy="685800"/>
          </a:xfrm>
          <a:prstGeom prst="can">
            <a:avLst>
              <a:gd name="adj" fmla="val 25000"/>
            </a:avLst>
          </a:prstGeom>
          <a:gradFill rotWithShape="1">
            <a:gsLst>
              <a:gs pos="0">
                <a:srgbClr val="FF99FF"/>
              </a:gs>
              <a:gs pos="50000">
                <a:schemeClr val="bg1"/>
              </a:gs>
              <a:gs pos="100000">
                <a:srgbClr val="FF99FF"/>
              </a:gs>
            </a:gsLst>
            <a:lin ang="0" scaled="1"/>
          </a:gra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48" name="Text Box 20"/>
          <p:cNvSpPr txBox="1">
            <a:spLocks noChangeArrowheads="1"/>
          </p:cNvSpPr>
          <p:nvPr/>
        </p:nvSpPr>
        <p:spPr bwMode="auto">
          <a:xfrm>
            <a:off x="5648326" y="5949950"/>
            <a:ext cx="1241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b="1">
                <a:latin typeface="Times New Roman" panose="02020603050405020304" pitchFamily="18" charset="0"/>
              </a:rPr>
              <a:t>NDL</a:t>
            </a:r>
            <a:r>
              <a:rPr lang="ja-JP" altLang="en-US" sz="1200" b="1">
                <a:latin typeface="Times New Roman" panose="02020603050405020304" pitchFamily="18" charset="0"/>
              </a:rPr>
              <a:t>ナレッジ</a:t>
            </a:r>
            <a:r>
              <a:rPr lang="en-US" altLang="ja-JP" sz="1200" b="1">
                <a:latin typeface="Times New Roman" panose="02020603050405020304" pitchFamily="18" charset="0"/>
              </a:rPr>
              <a:t>DB</a:t>
            </a:r>
          </a:p>
        </p:txBody>
      </p:sp>
      <p:sp>
        <p:nvSpPr>
          <p:cNvPr id="73749" name="AutoShape 21"/>
          <p:cNvSpPr>
            <a:spLocks noChangeArrowheads="1"/>
          </p:cNvSpPr>
          <p:nvPr/>
        </p:nvSpPr>
        <p:spPr bwMode="auto">
          <a:xfrm>
            <a:off x="5321301" y="1968500"/>
            <a:ext cx="658813" cy="457200"/>
          </a:xfrm>
          <a:prstGeom prst="bevel">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50" name="Text Box 22"/>
          <p:cNvSpPr txBox="1">
            <a:spLocks noChangeArrowheads="1"/>
          </p:cNvSpPr>
          <p:nvPr/>
        </p:nvSpPr>
        <p:spPr bwMode="auto">
          <a:xfrm>
            <a:off x="5116514" y="1717676"/>
            <a:ext cx="10615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latin typeface="Times New Roman" panose="02020603050405020304" pitchFamily="18" charset="0"/>
              </a:rPr>
              <a:t>科技ポータル</a:t>
            </a:r>
          </a:p>
        </p:txBody>
      </p:sp>
      <p:sp>
        <p:nvSpPr>
          <p:cNvPr id="73751" name="AutoShape 23"/>
          <p:cNvSpPr>
            <a:spLocks noChangeArrowheads="1"/>
          </p:cNvSpPr>
          <p:nvPr/>
        </p:nvSpPr>
        <p:spPr bwMode="auto">
          <a:xfrm>
            <a:off x="4864100" y="1206500"/>
            <a:ext cx="3657600" cy="1524000"/>
          </a:xfrm>
          <a:prstGeom prst="bevel">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52" name="Text Box 24"/>
          <p:cNvSpPr txBox="1">
            <a:spLocks noChangeArrowheads="1"/>
          </p:cNvSpPr>
          <p:nvPr/>
        </p:nvSpPr>
        <p:spPr bwMode="auto">
          <a:xfrm>
            <a:off x="5016501" y="688975"/>
            <a:ext cx="380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b="1">
                <a:latin typeface="HG丸ｺﾞｼｯｸM-PRO" panose="020F0600000000000000" pitchFamily="50" charset="-128"/>
                <a:ea typeface="HG丸ｺﾞｼｯｸM-PRO" panose="020F0600000000000000" pitchFamily="50" charset="-128"/>
              </a:rPr>
              <a:t>NDL</a:t>
            </a:r>
            <a:r>
              <a:rPr lang="ja-JP" altLang="en-US" sz="1200" b="1">
                <a:latin typeface="HG丸ｺﾞｼｯｸM-PRO" panose="020F0600000000000000" pitchFamily="50" charset="-128"/>
                <a:ea typeface="HG丸ｺﾞｼｯｸM-PRO" panose="020F0600000000000000" pitchFamily="50" charset="-128"/>
              </a:rPr>
              <a:t>デジタルアーカイブポータル</a:t>
            </a:r>
          </a:p>
          <a:p>
            <a:r>
              <a:rPr lang="en-US" altLang="ja-JP" sz="1200" b="1">
                <a:latin typeface="HG丸ｺﾞｼｯｸM-PRO" panose="020F0600000000000000" pitchFamily="50" charset="-128"/>
                <a:ea typeface="HG丸ｺﾞｼｯｸM-PRO" panose="020F0600000000000000" pitchFamily="50" charset="-128"/>
              </a:rPr>
              <a:t>(→</a:t>
            </a:r>
            <a:r>
              <a:rPr lang="ja-JP" altLang="en-US" sz="1200" b="1">
                <a:latin typeface="HG丸ｺﾞｼｯｸM-PRO" panose="020F0600000000000000" pitchFamily="50" charset="-128"/>
                <a:ea typeface="HG丸ｺﾞｼｯｸM-PRO" panose="020F0600000000000000" pitchFamily="50" charset="-128"/>
              </a:rPr>
              <a:t>将来は「日本のデジタルアーカイブポータル」へ</a:t>
            </a:r>
            <a:r>
              <a:rPr lang="en-US" altLang="ja-JP" sz="1200" b="1">
                <a:latin typeface="HG丸ｺﾞｼｯｸM-PRO" panose="020F0600000000000000" pitchFamily="50" charset="-128"/>
                <a:ea typeface="HG丸ｺﾞｼｯｸM-PRO" panose="020F0600000000000000" pitchFamily="50" charset="-128"/>
              </a:rPr>
              <a:t>)</a:t>
            </a:r>
          </a:p>
        </p:txBody>
      </p:sp>
      <p:sp>
        <p:nvSpPr>
          <p:cNvPr id="73753" name="AutoShape 25"/>
          <p:cNvSpPr>
            <a:spLocks noChangeArrowheads="1"/>
          </p:cNvSpPr>
          <p:nvPr/>
        </p:nvSpPr>
        <p:spPr bwMode="auto">
          <a:xfrm>
            <a:off x="9588500" y="4254500"/>
            <a:ext cx="685800" cy="609600"/>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54" name="Text Box 26"/>
          <p:cNvSpPr txBox="1">
            <a:spLocks noChangeArrowheads="1"/>
          </p:cNvSpPr>
          <p:nvPr/>
        </p:nvSpPr>
        <p:spPr bwMode="auto">
          <a:xfrm>
            <a:off x="9664700" y="4992689"/>
            <a:ext cx="10048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latin typeface="Times New Roman" panose="02020603050405020304" pitchFamily="18" charset="0"/>
              </a:rPr>
              <a:t>他機関の</a:t>
            </a:r>
            <a:r>
              <a:rPr lang="en-US" altLang="ja-JP" sz="1200" b="1">
                <a:latin typeface="Times New Roman" panose="02020603050405020304" pitchFamily="18" charset="0"/>
              </a:rPr>
              <a:t>DB</a:t>
            </a:r>
          </a:p>
        </p:txBody>
      </p:sp>
      <p:sp>
        <p:nvSpPr>
          <p:cNvPr id="73755" name="Rectangle 27"/>
          <p:cNvSpPr>
            <a:spLocks noChangeArrowheads="1"/>
          </p:cNvSpPr>
          <p:nvPr/>
        </p:nvSpPr>
        <p:spPr bwMode="auto">
          <a:xfrm>
            <a:off x="1816100" y="5245100"/>
            <a:ext cx="2286000" cy="914400"/>
          </a:xfrm>
          <a:prstGeom prst="rect">
            <a:avLst/>
          </a:prstGeom>
          <a:solidFill>
            <a:srgbClr val="FF6600">
              <a:alpha val="50000"/>
            </a:srgbClr>
          </a:solidFill>
          <a:ln w="508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56" name="AutoShape 28"/>
          <p:cNvSpPr>
            <a:spLocks noChangeArrowheads="1"/>
          </p:cNvSpPr>
          <p:nvPr/>
        </p:nvSpPr>
        <p:spPr bwMode="auto">
          <a:xfrm>
            <a:off x="2044700" y="2959100"/>
            <a:ext cx="609600" cy="457200"/>
          </a:xfrm>
          <a:prstGeom prst="flowChartMultidocumen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73757" name="Group 29"/>
          <p:cNvGrpSpPr>
            <a:grpSpLocks/>
          </p:cNvGrpSpPr>
          <p:nvPr/>
        </p:nvGrpSpPr>
        <p:grpSpPr bwMode="auto">
          <a:xfrm>
            <a:off x="3254376" y="1358900"/>
            <a:ext cx="487363" cy="609600"/>
            <a:chOff x="576" y="816"/>
            <a:chExt cx="384" cy="480"/>
          </a:xfrm>
        </p:grpSpPr>
        <p:sp>
          <p:nvSpPr>
            <p:cNvPr id="73758" name="Rectangle 30"/>
            <p:cNvSpPr>
              <a:spLocks noChangeArrowheads="1"/>
            </p:cNvSpPr>
            <p:nvPr/>
          </p:nvSpPr>
          <p:spPr bwMode="auto">
            <a:xfrm>
              <a:off x="672" y="912"/>
              <a:ext cx="288"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59" name="Rectangle 31"/>
            <p:cNvSpPr>
              <a:spLocks noChangeArrowheads="1"/>
            </p:cNvSpPr>
            <p:nvPr/>
          </p:nvSpPr>
          <p:spPr bwMode="auto">
            <a:xfrm>
              <a:off x="624" y="864"/>
              <a:ext cx="288"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60" name="Rectangle 32"/>
            <p:cNvSpPr>
              <a:spLocks noChangeArrowheads="1"/>
            </p:cNvSpPr>
            <p:nvPr/>
          </p:nvSpPr>
          <p:spPr bwMode="auto">
            <a:xfrm>
              <a:off x="576" y="816"/>
              <a:ext cx="288"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73761" name="Group 33"/>
          <p:cNvGrpSpPr>
            <a:grpSpLocks/>
          </p:cNvGrpSpPr>
          <p:nvPr/>
        </p:nvGrpSpPr>
        <p:grpSpPr bwMode="auto">
          <a:xfrm>
            <a:off x="3295651" y="2349500"/>
            <a:ext cx="487363" cy="609600"/>
            <a:chOff x="576" y="816"/>
            <a:chExt cx="384" cy="480"/>
          </a:xfrm>
        </p:grpSpPr>
        <p:sp>
          <p:nvSpPr>
            <p:cNvPr id="73762" name="Rectangle 34"/>
            <p:cNvSpPr>
              <a:spLocks noChangeArrowheads="1"/>
            </p:cNvSpPr>
            <p:nvPr/>
          </p:nvSpPr>
          <p:spPr bwMode="auto">
            <a:xfrm>
              <a:off x="672" y="912"/>
              <a:ext cx="288"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63" name="Rectangle 35"/>
            <p:cNvSpPr>
              <a:spLocks noChangeArrowheads="1"/>
            </p:cNvSpPr>
            <p:nvPr/>
          </p:nvSpPr>
          <p:spPr bwMode="auto">
            <a:xfrm>
              <a:off x="624" y="864"/>
              <a:ext cx="288"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64" name="Rectangle 36"/>
            <p:cNvSpPr>
              <a:spLocks noChangeArrowheads="1"/>
            </p:cNvSpPr>
            <p:nvPr/>
          </p:nvSpPr>
          <p:spPr bwMode="auto">
            <a:xfrm>
              <a:off x="576" y="816"/>
              <a:ext cx="288"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73765" name="Group 37"/>
          <p:cNvGrpSpPr>
            <a:grpSpLocks/>
          </p:cNvGrpSpPr>
          <p:nvPr/>
        </p:nvGrpSpPr>
        <p:grpSpPr bwMode="auto">
          <a:xfrm>
            <a:off x="3295651" y="3340100"/>
            <a:ext cx="487363" cy="609600"/>
            <a:chOff x="576" y="816"/>
            <a:chExt cx="384" cy="480"/>
          </a:xfrm>
        </p:grpSpPr>
        <p:sp>
          <p:nvSpPr>
            <p:cNvPr id="73766" name="Rectangle 38"/>
            <p:cNvSpPr>
              <a:spLocks noChangeArrowheads="1"/>
            </p:cNvSpPr>
            <p:nvPr/>
          </p:nvSpPr>
          <p:spPr bwMode="auto">
            <a:xfrm>
              <a:off x="672" y="912"/>
              <a:ext cx="288"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67" name="Rectangle 39"/>
            <p:cNvSpPr>
              <a:spLocks noChangeArrowheads="1"/>
            </p:cNvSpPr>
            <p:nvPr/>
          </p:nvSpPr>
          <p:spPr bwMode="auto">
            <a:xfrm>
              <a:off x="624" y="864"/>
              <a:ext cx="288"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68" name="Rectangle 40"/>
            <p:cNvSpPr>
              <a:spLocks noChangeArrowheads="1"/>
            </p:cNvSpPr>
            <p:nvPr/>
          </p:nvSpPr>
          <p:spPr bwMode="auto">
            <a:xfrm>
              <a:off x="576" y="816"/>
              <a:ext cx="288"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73769" name="Rectangle 41"/>
          <p:cNvSpPr>
            <a:spLocks noChangeArrowheads="1"/>
          </p:cNvSpPr>
          <p:nvPr/>
        </p:nvSpPr>
        <p:spPr bwMode="auto">
          <a:xfrm>
            <a:off x="1847850" y="6308725"/>
            <a:ext cx="2286000" cy="304800"/>
          </a:xfrm>
          <a:prstGeom prst="rect">
            <a:avLst/>
          </a:prstGeom>
          <a:solidFill>
            <a:srgbClr val="008000">
              <a:alpha val="50000"/>
            </a:srgbClr>
          </a:solidFill>
          <a:ln w="508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70" name="AutoShape 42"/>
          <p:cNvSpPr>
            <a:spLocks noChangeArrowheads="1"/>
          </p:cNvSpPr>
          <p:nvPr/>
        </p:nvSpPr>
        <p:spPr bwMode="auto">
          <a:xfrm>
            <a:off x="5321300" y="4864100"/>
            <a:ext cx="609600" cy="685800"/>
          </a:xfrm>
          <a:prstGeom prst="can">
            <a:avLst>
              <a:gd name="adj" fmla="val 28125"/>
            </a:avLst>
          </a:prstGeom>
          <a:gradFill rotWithShape="1">
            <a:gsLst>
              <a:gs pos="0">
                <a:srgbClr val="FF99FF"/>
              </a:gs>
              <a:gs pos="50000">
                <a:schemeClr val="bg1"/>
              </a:gs>
              <a:gs pos="100000">
                <a:srgbClr val="FF99FF"/>
              </a:gs>
            </a:gsLst>
            <a:lin ang="0" scaled="1"/>
          </a:gra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71" name="AutoShape 43"/>
          <p:cNvSpPr>
            <a:spLocks noChangeArrowheads="1"/>
          </p:cNvSpPr>
          <p:nvPr/>
        </p:nvSpPr>
        <p:spPr bwMode="auto">
          <a:xfrm>
            <a:off x="6007100" y="4864100"/>
            <a:ext cx="609600" cy="685800"/>
          </a:xfrm>
          <a:prstGeom prst="can">
            <a:avLst>
              <a:gd name="adj" fmla="val 28125"/>
            </a:avLst>
          </a:prstGeom>
          <a:gradFill rotWithShape="1">
            <a:gsLst>
              <a:gs pos="0">
                <a:srgbClr val="FF99FF"/>
              </a:gs>
              <a:gs pos="50000">
                <a:schemeClr val="bg1"/>
              </a:gs>
              <a:gs pos="100000">
                <a:srgbClr val="FF99FF"/>
              </a:gs>
            </a:gsLst>
            <a:lin ang="0" scaled="1"/>
          </a:gra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72" name="Text Box 44"/>
          <p:cNvSpPr txBox="1">
            <a:spLocks noChangeArrowheads="1"/>
          </p:cNvSpPr>
          <p:nvPr/>
        </p:nvSpPr>
        <p:spPr bwMode="auto">
          <a:xfrm>
            <a:off x="1816100" y="5092700"/>
            <a:ext cx="2438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200" b="1">
                <a:latin typeface="Times New Roman" panose="02020603050405020304" pitchFamily="18" charset="0"/>
              </a:rPr>
              <a:t>主題○○課のデータ</a:t>
            </a:r>
          </a:p>
        </p:txBody>
      </p:sp>
      <p:sp>
        <p:nvSpPr>
          <p:cNvPr id="73773" name="AutoShape 45"/>
          <p:cNvSpPr>
            <a:spLocks noChangeArrowheads="1"/>
          </p:cNvSpPr>
          <p:nvPr/>
        </p:nvSpPr>
        <p:spPr bwMode="auto">
          <a:xfrm>
            <a:off x="2197100" y="5511800"/>
            <a:ext cx="457200" cy="342900"/>
          </a:xfrm>
          <a:prstGeom prst="flowChartMultidocumen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74" name="AutoShape 46"/>
          <p:cNvSpPr>
            <a:spLocks noChangeArrowheads="1"/>
          </p:cNvSpPr>
          <p:nvPr/>
        </p:nvSpPr>
        <p:spPr bwMode="auto">
          <a:xfrm>
            <a:off x="2806700" y="5702300"/>
            <a:ext cx="457200" cy="342900"/>
          </a:xfrm>
          <a:prstGeom prst="flowChartMultidocumen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73775" name="Group 47"/>
          <p:cNvGrpSpPr>
            <a:grpSpLocks/>
          </p:cNvGrpSpPr>
          <p:nvPr/>
        </p:nvGrpSpPr>
        <p:grpSpPr bwMode="auto">
          <a:xfrm>
            <a:off x="3340101" y="5397500"/>
            <a:ext cx="365125" cy="457200"/>
            <a:chOff x="576" y="816"/>
            <a:chExt cx="384" cy="480"/>
          </a:xfrm>
        </p:grpSpPr>
        <p:sp>
          <p:nvSpPr>
            <p:cNvPr id="73776" name="Rectangle 48"/>
            <p:cNvSpPr>
              <a:spLocks noChangeArrowheads="1"/>
            </p:cNvSpPr>
            <p:nvPr/>
          </p:nvSpPr>
          <p:spPr bwMode="auto">
            <a:xfrm>
              <a:off x="672" y="912"/>
              <a:ext cx="288"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77" name="Rectangle 49"/>
            <p:cNvSpPr>
              <a:spLocks noChangeArrowheads="1"/>
            </p:cNvSpPr>
            <p:nvPr/>
          </p:nvSpPr>
          <p:spPr bwMode="auto">
            <a:xfrm>
              <a:off x="624" y="864"/>
              <a:ext cx="288"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78" name="Rectangle 50"/>
            <p:cNvSpPr>
              <a:spLocks noChangeArrowheads="1"/>
            </p:cNvSpPr>
            <p:nvPr/>
          </p:nvSpPr>
          <p:spPr bwMode="auto">
            <a:xfrm>
              <a:off x="576" y="816"/>
              <a:ext cx="288"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cxnSp>
        <p:nvCxnSpPr>
          <p:cNvPr id="73780" name="AutoShape 52"/>
          <p:cNvCxnSpPr>
            <a:cxnSpLocks noChangeShapeType="1"/>
            <a:stCxn id="73744" idx="3"/>
            <a:endCxn id="73747" idx="2"/>
          </p:cNvCxnSpPr>
          <p:nvPr/>
        </p:nvCxnSpPr>
        <p:spPr bwMode="auto">
          <a:xfrm>
            <a:off x="4127500" y="2806700"/>
            <a:ext cx="431800" cy="2400300"/>
          </a:xfrm>
          <a:prstGeom prst="straightConnector1">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81" name="Text Box 53"/>
          <p:cNvSpPr txBox="1">
            <a:spLocks noChangeArrowheads="1"/>
          </p:cNvSpPr>
          <p:nvPr/>
        </p:nvSpPr>
        <p:spPr bwMode="auto">
          <a:xfrm>
            <a:off x="4541838" y="4535489"/>
            <a:ext cx="9017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latin typeface="Times New Roman" panose="02020603050405020304" pitchFamily="18" charset="0"/>
              </a:rPr>
              <a:t>科技データ</a:t>
            </a:r>
          </a:p>
        </p:txBody>
      </p:sp>
      <p:cxnSp>
        <p:nvCxnSpPr>
          <p:cNvPr id="73782" name="AutoShape 54"/>
          <p:cNvCxnSpPr>
            <a:cxnSpLocks noChangeShapeType="1"/>
            <a:stCxn id="73755" idx="3"/>
            <a:endCxn id="73770" idx="3"/>
          </p:cNvCxnSpPr>
          <p:nvPr/>
        </p:nvCxnSpPr>
        <p:spPr bwMode="auto">
          <a:xfrm flipV="1">
            <a:off x="4127500" y="5549900"/>
            <a:ext cx="1498600" cy="152400"/>
          </a:xfrm>
          <a:prstGeom prst="straightConnector1">
            <a:avLst/>
          </a:prstGeom>
          <a:noFill/>
          <a:ln w="508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83" name="AutoShape 55"/>
          <p:cNvCxnSpPr>
            <a:cxnSpLocks noChangeShapeType="1"/>
            <a:stCxn id="73769" idx="3"/>
            <a:endCxn id="73771" idx="3"/>
          </p:cNvCxnSpPr>
          <p:nvPr/>
        </p:nvCxnSpPr>
        <p:spPr bwMode="auto">
          <a:xfrm flipV="1">
            <a:off x="4159250" y="5549901"/>
            <a:ext cx="2152650" cy="911225"/>
          </a:xfrm>
          <a:prstGeom prst="straightConnector1">
            <a:avLst/>
          </a:prstGeom>
          <a:noFill/>
          <a:ln w="508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84" name="AutoShape 56"/>
          <p:cNvSpPr>
            <a:spLocks noChangeArrowheads="1"/>
          </p:cNvSpPr>
          <p:nvPr/>
        </p:nvSpPr>
        <p:spPr bwMode="auto">
          <a:xfrm>
            <a:off x="8216900" y="4254500"/>
            <a:ext cx="609600" cy="685800"/>
          </a:xfrm>
          <a:prstGeom prst="can">
            <a:avLst>
              <a:gd name="adj" fmla="val 28125"/>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85" name="Text Box 57"/>
          <p:cNvSpPr txBox="1">
            <a:spLocks noChangeArrowheads="1"/>
          </p:cNvSpPr>
          <p:nvPr/>
        </p:nvSpPr>
        <p:spPr bwMode="auto">
          <a:xfrm>
            <a:off x="8216900" y="5068888"/>
            <a:ext cx="1004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latin typeface="Times New Roman" panose="02020603050405020304" pitchFamily="18" charset="0"/>
              </a:rPr>
              <a:t>他機関の</a:t>
            </a:r>
          </a:p>
          <a:p>
            <a:r>
              <a:rPr lang="ja-JP" altLang="en-US" sz="1200" b="1">
                <a:latin typeface="Times New Roman" panose="02020603050405020304" pitchFamily="18" charset="0"/>
              </a:rPr>
              <a:t>科技関係</a:t>
            </a:r>
            <a:r>
              <a:rPr lang="en-US" altLang="ja-JP" sz="1200" b="1">
                <a:latin typeface="Times New Roman" panose="02020603050405020304" pitchFamily="18" charset="0"/>
              </a:rPr>
              <a:t>DB</a:t>
            </a:r>
          </a:p>
        </p:txBody>
      </p:sp>
      <p:sp>
        <p:nvSpPr>
          <p:cNvPr id="73786" name="Text Box 58"/>
          <p:cNvSpPr txBox="1">
            <a:spLocks noChangeArrowheads="1"/>
          </p:cNvSpPr>
          <p:nvPr/>
        </p:nvSpPr>
        <p:spPr bwMode="auto">
          <a:xfrm>
            <a:off x="5227638" y="4595814"/>
            <a:ext cx="1054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b="1">
                <a:latin typeface="Times New Roman" panose="02020603050405020304" pitchFamily="18" charset="0"/>
              </a:rPr>
              <a:t>○○</a:t>
            </a:r>
            <a:r>
              <a:rPr lang="ja-JP" altLang="en-US" sz="1200" b="1">
                <a:latin typeface="Times New Roman" panose="02020603050405020304" pitchFamily="18" charset="0"/>
              </a:rPr>
              <a:t>課データ</a:t>
            </a:r>
          </a:p>
        </p:txBody>
      </p:sp>
      <p:sp>
        <p:nvSpPr>
          <p:cNvPr id="73787" name="AutoShape 59"/>
          <p:cNvSpPr>
            <a:spLocks noChangeArrowheads="1"/>
          </p:cNvSpPr>
          <p:nvPr/>
        </p:nvSpPr>
        <p:spPr bwMode="auto">
          <a:xfrm>
            <a:off x="8521700" y="4635500"/>
            <a:ext cx="533400" cy="457200"/>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cxnSp>
        <p:nvCxnSpPr>
          <p:cNvPr id="73788" name="AutoShape 60"/>
          <p:cNvCxnSpPr>
            <a:cxnSpLocks noChangeShapeType="1"/>
            <a:stCxn id="73749" idx="3"/>
            <a:endCxn id="73747" idx="1"/>
          </p:cNvCxnSpPr>
          <p:nvPr/>
        </p:nvCxnSpPr>
        <p:spPr bwMode="auto">
          <a:xfrm flipH="1">
            <a:off x="4902200" y="2368550"/>
            <a:ext cx="749300" cy="249555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89" name="AutoShape 61"/>
          <p:cNvCxnSpPr>
            <a:cxnSpLocks noChangeShapeType="1"/>
            <a:stCxn id="73749" idx="3"/>
            <a:endCxn id="73784" idx="1"/>
          </p:cNvCxnSpPr>
          <p:nvPr/>
        </p:nvCxnSpPr>
        <p:spPr bwMode="auto">
          <a:xfrm>
            <a:off x="5651500" y="2368550"/>
            <a:ext cx="2870200" cy="188595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0" name="AutoShape 62"/>
          <p:cNvCxnSpPr>
            <a:cxnSpLocks noChangeShapeType="1"/>
            <a:stCxn id="73749" idx="3"/>
            <a:endCxn id="73787" idx="1"/>
          </p:cNvCxnSpPr>
          <p:nvPr/>
        </p:nvCxnSpPr>
        <p:spPr bwMode="auto">
          <a:xfrm>
            <a:off x="5651500" y="2368550"/>
            <a:ext cx="3136900" cy="226695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91" name="Text Box 63"/>
          <p:cNvSpPr txBox="1">
            <a:spLocks noChangeArrowheads="1"/>
          </p:cNvSpPr>
          <p:nvPr/>
        </p:nvSpPr>
        <p:spPr bwMode="auto">
          <a:xfrm>
            <a:off x="4440238" y="3213101"/>
            <a:ext cx="15808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b="1">
                <a:latin typeface="Times New Roman" panose="02020603050405020304" pitchFamily="18" charset="0"/>
              </a:rPr>
              <a:t>(</a:t>
            </a:r>
            <a:r>
              <a:rPr lang="ja-JP" altLang="en-US" sz="1200" b="1">
                <a:latin typeface="Times New Roman" panose="02020603050405020304" pitchFamily="18" charset="0"/>
              </a:rPr>
              <a:t>統合検索等サービス</a:t>
            </a:r>
          </a:p>
          <a:p>
            <a:r>
              <a:rPr lang="ja-JP" altLang="en-US" sz="1200" b="1">
                <a:latin typeface="Times New Roman" panose="02020603050405020304" pitchFamily="18" charset="0"/>
              </a:rPr>
              <a:t>動的にページ生成</a:t>
            </a:r>
            <a:r>
              <a:rPr lang="en-US" altLang="ja-JP" sz="1200" b="1">
                <a:latin typeface="Times New Roman" panose="02020603050405020304" pitchFamily="18" charset="0"/>
              </a:rPr>
              <a:t>)</a:t>
            </a:r>
          </a:p>
        </p:txBody>
      </p:sp>
      <p:sp>
        <p:nvSpPr>
          <p:cNvPr id="73792" name="AutoShape 64"/>
          <p:cNvSpPr>
            <a:spLocks noChangeArrowheads="1"/>
          </p:cNvSpPr>
          <p:nvPr/>
        </p:nvSpPr>
        <p:spPr bwMode="auto">
          <a:xfrm>
            <a:off x="6692900" y="4940300"/>
            <a:ext cx="609600" cy="685800"/>
          </a:xfrm>
          <a:prstGeom prst="can">
            <a:avLst>
              <a:gd name="adj" fmla="val 28125"/>
            </a:avLst>
          </a:prstGeom>
          <a:gradFill rotWithShape="1">
            <a:gsLst>
              <a:gs pos="0">
                <a:srgbClr val="FF99FF"/>
              </a:gs>
              <a:gs pos="50000">
                <a:schemeClr val="bg1"/>
              </a:gs>
              <a:gs pos="100000">
                <a:srgbClr val="FF99FF"/>
              </a:gs>
            </a:gsLst>
            <a:lin ang="0" scaled="1"/>
          </a:gra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93" name="AutoShape 65"/>
          <p:cNvSpPr>
            <a:spLocks noChangeArrowheads="1"/>
          </p:cNvSpPr>
          <p:nvPr/>
        </p:nvSpPr>
        <p:spPr bwMode="auto">
          <a:xfrm>
            <a:off x="7391400" y="4941889"/>
            <a:ext cx="609600" cy="757237"/>
          </a:xfrm>
          <a:prstGeom prst="can">
            <a:avLst>
              <a:gd name="adj" fmla="val 31055"/>
            </a:avLst>
          </a:prstGeom>
          <a:gradFill rotWithShape="1">
            <a:gsLst>
              <a:gs pos="0">
                <a:srgbClr val="FFFF66"/>
              </a:gs>
              <a:gs pos="50000">
                <a:schemeClr val="bg1"/>
              </a:gs>
              <a:gs pos="100000">
                <a:srgbClr val="FFFF66"/>
              </a:gs>
            </a:gsLst>
            <a:lin ang="0" scaled="1"/>
          </a:gra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cxnSp>
        <p:nvCxnSpPr>
          <p:cNvPr id="73794" name="AutoShape 66"/>
          <p:cNvCxnSpPr>
            <a:cxnSpLocks noChangeShapeType="1"/>
            <a:stCxn id="73751" idx="2"/>
            <a:endCxn id="73792" idx="1"/>
          </p:cNvCxnSpPr>
          <p:nvPr/>
        </p:nvCxnSpPr>
        <p:spPr bwMode="auto">
          <a:xfrm>
            <a:off x="6692900" y="2730500"/>
            <a:ext cx="304800" cy="22098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5" name="AutoShape 67"/>
          <p:cNvCxnSpPr>
            <a:cxnSpLocks noChangeShapeType="1"/>
            <a:stCxn id="73808" idx="2"/>
            <a:endCxn id="73753" idx="1"/>
          </p:cNvCxnSpPr>
          <p:nvPr/>
        </p:nvCxnSpPr>
        <p:spPr bwMode="auto">
          <a:xfrm>
            <a:off x="6821488" y="2425700"/>
            <a:ext cx="3109912" cy="18288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96" name="AutoShape 68"/>
          <p:cNvSpPr>
            <a:spLocks noChangeArrowheads="1"/>
          </p:cNvSpPr>
          <p:nvPr/>
        </p:nvSpPr>
        <p:spPr bwMode="auto">
          <a:xfrm>
            <a:off x="8978900" y="1968500"/>
            <a:ext cx="685800" cy="533400"/>
          </a:xfrm>
          <a:prstGeom prst="bevel">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797" name="Text Box 69"/>
          <p:cNvSpPr txBox="1">
            <a:spLocks noChangeArrowheads="1"/>
          </p:cNvSpPr>
          <p:nvPr/>
        </p:nvSpPr>
        <p:spPr bwMode="auto">
          <a:xfrm>
            <a:off x="9075738" y="1563688"/>
            <a:ext cx="1484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latin typeface="Times New Roman" panose="02020603050405020304" pitchFamily="18" charset="0"/>
              </a:rPr>
              <a:t>他ポータル</a:t>
            </a:r>
          </a:p>
          <a:p>
            <a:r>
              <a:rPr lang="en-US" altLang="ja-JP" sz="1200" b="1">
                <a:latin typeface="Times New Roman" panose="02020603050405020304" pitchFamily="18" charset="0"/>
              </a:rPr>
              <a:t>(Google, Yahoo!,…)</a:t>
            </a:r>
          </a:p>
        </p:txBody>
      </p:sp>
      <p:sp>
        <p:nvSpPr>
          <p:cNvPr id="73798" name="Text Box 70"/>
          <p:cNvSpPr txBox="1">
            <a:spLocks noChangeArrowheads="1"/>
          </p:cNvSpPr>
          <p:nvPr/>
        </p:nvSpPr>
        <p:spPr bwMode="auto">
          <a:xfrm>
            <a:off x="6616700" y="5526089"/>
            <a:ext cx="96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latin typeface="Times New Roman" panose="02020603050405020304" pitchFamily="18" charset="0"/>
              </a:rPr>
              <a:t>インデックス</a:t>
            </a:r>
          </a:p>
        </p:txBody>
      </p:sp>
      <p:sp>
        <p:nvSpPr>
          <p:cNvPr id="73799" name="Text Box 71"/>
          <p:cNvSpPr txBox="1">
            <a:spLocks noChangeArrowheads="1"/>
          </p:cNvSpPr>
          <p:nvPr/>
        </p:nvSpPr>
        <p:spPr bwMode="auto">
          <a:xfrm>
            <a:off x="7226301" y="4154489"/>
            <a:ext cx="9685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latin typeface="Times New Roman" panose="02020603050405020304" pitchFamily="18" charset="0"/>
              </a:rPr>
              <a:t>情報収集用</a:t>
            </a:r>
          </a:p>
          <a:p>
            <a:r>
              <a:rPr lang="en-US" altLang="ja-JP" sz="1200" b="1">
                <a:latin typeface="Times New Roman" panose="02020603050405020304" pitchFamily="18" charset="0"/>
              </a:rPr>
              <a:t>(</a:t>
            </a:r>
            <a:r>
              <a:rPr lang="ja-JP" altLang="en-US" sz="1200" b="1">
                <a:latin typeface="Times New Roman" panose="02020603050405020304" pitchFamily="18" charset="0"/>
              </a:rPr>
              <a:t>ナレッジ</a:t>
            </a:r>
          </a:p>
          <a:p>
            <a:r>
              <a:rPr lang="ja-JP" altLang="en-US" sz="1200" b="1">
                <a:latin typeface="Times New Roman" panose="02020603050405020304" pitchFamily="18" charset="0"/>
              </a:rPr>
              <a:t>コミュニティ</a:t>
            </a:r>
            <a:r>
              <a:rPr lang="en-US" altLang="ja-JP" sz="1200" b="1">
                <a:latin typeface="Times New Roman" panose="02020603050405020304" pitchFamily="18" charset="0"/>
              </a:rPr>
              <a:t>)</a:t>
            </a:r>
          </a:p>
        </p:txBody>
      </p:sp>
      <p:sp>
        <p:nvSpPr>
          <p:cNvPr id="73800" name="AutoShape 72"/>
          <p:cNvSpPr>
            <a:spLocks noChangeArrowheads="1"/>
          </p:cNvSpPr>
          <p:nvPr/>
        </p:nvSpPr>
        <p:spPr bwMode="auto">
          <a:xfrm>
            <a:off x="10121900" y="4483100"/>
            <a:ext cx="533400" cy="457200"/>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cxnSp>
        <p:nvCxnSpPr>
          <p:cNvPr id="73801" name="AutoShape 73"/>
          <p:cNvCxnSpPr>
            <a:cxnSpLocks noChangeShapeType="1"/>
            <a:stCxn id="73811" idx="2"/>
            <a:endCxn id="73800" idx="1"/>
          </p:cNvCxnSpPr>
          <p:nvPr/>
        </p:nvCxnSpPr>
        <p:spPr bwMode="auto">
          <a:xfrm>
            <a:off x="7569200" y="2425700"/>
            <a:ext cx="2819400" cy="20574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802" name="AutoShape 74"/>
          <p:cNvSpPr>
            <a:spLocks noChangeArrowheads="1"/>
          </p:cNvSpPr>
          <p:nvPr/>
        </p:nvSpPr>
        <p:spPr bwMode="auto">
          <a:xfrm>
            <a:off x="9223375" y="5397500"/>
            <a:ext cx="609600" cy="685800"/>
          </a:xfrm>
          <a:prstGeom prst="can">
            <a:avLst>
              <a:gd name="adj" fmla="val 28125"/>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803" name="AutoShape 75"/>
          <p:cNvSpPr>
            <a:spLocks noChangeArrowheads="1"/>
          </p:cNvSpPr>
          <p:nvPr/>
        </p:nvSpPr>
        <p:spPr bwMode="auto">
          <a:xfrm>
            <a:off x="9528175" y="5778500"/>
            <a:ext cx="533400" cy="457200"/>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804" name="Text Box 76"/>
          <p:cNvSpPr txBox="1">
            <a:spLocks noChangeArrowheads="1"/>
          </p:cNvSpPr>
          <p:nvPr/>
        </p:nvSpPr>
        <p:spPr bwMode="auto">
          <a:xfrm>
            <a:off x="9207501" y="6196013"/>
            <a:ext cx="1338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latin typeface="Times New Roman" panose="02020603050405020304" pitchFamily="18" charset="0"/>
              </a:rPr>
              <a:t>館内他の</a:t>
            </a:r>
            <a:r>
              <a:rPr lang="en-US" altLang="ja-JP" sz="1200" b="1">
                <a:latin typeface="Times New Roman" panose="02020603050405020304" pitchFamily="18" charset="0"/>
              </a:rPr>
              <a:t>DP</a:t>
            </a:r>
          </a:p>
          <a:p>
            <a:r>
              <a:rPr lang="en-US" altLang="ja-JP" sz="1200" b="1">
                <a:latin typeface="Times New Roman" panose="02020603050405020304" pitchFamily="18" charset="0"/>
              </a:rPr>
              <a:t>(</a:t>
            </a:r>
            <a:r>
              <a:rPr lang="ja-JP" altLang="en-US" sz="1200" b="1">
                <a:latin typeface="Times New Roman" panose="02020603050405020304" pitchFamily="18" charset="0"/>
              </a:rPr>
              <a:t>デジデポはここ</a:t>
            </a:r>
            <a:r>
              <a:rPr lang="en-US" altLang="ja-JP" sz="1200" b="1">
                <a:latin typeface="Times New Roman" panose="02020603050405020304" pitchFamily="18" charset="0"/>
              </a:rPr>
              <a:t>?)</a:t>
            </a:r>
          </a:p>
        </p:txBody>
      </p:sp>
      <p:cxnSp>
        <p:nvCxnSpPr>
          <p:cNvPr id="73805" name="AutoShape 77"/>
          <p:cNvCxnSpPr>
            <a:cxnSpLocks noChangeShapeType="1"/>
            <a:stCxn id="73802" idx="1"/>
            <a:endCxn id="73811" idx="2"/>
          </p:cNvCxnSpPr>
          <p:nvPr/>
        </p:nvCxnSpPr>
        <p:spPr bwMode="auto">
          <a:xfrm flipH="1" flipV="1">
            <a:off x="7569201" y="2425700"/>
            <a:ext cx="1958975" cy="29718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806" name="Text Box 78"/>
          <p:cNvSpPr txBox="1">
            <a:spLocks noChangeArrowheads="1"/>
          </p:cNvSpPr>
          <p:nvPr/>
        </p:nvSpPr>
        <p:spPr bwMode="auto">
          <a:xfrm>
            <a:off x="1816100" y="6159500"/>
            <a:ext cx="2438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200" b="1">
                <a:latin typeface="Times New Roman" panose="02020603050405020304" pitchFamily="18" charset="0"/>
              </a:rPr>
              <a:t>主題○○課のデータ</a:t>
            </a:r>
          </a:p>
        </p:txBody>
      </p:sp>
      <p:sp>
        <p:nvSpPr>
          <p:cNvPr id="73807" name="AutoShape 79"/>
          <p:cNvSpPr>
            <a:spLocks noChangeArrowheads="1"/>
          </p:cNvSpPr>
          <p:nvPr/>
        </p:nvSpPr>
        <p:spPr bwMode="auto">
          <a:xfrm>
            <a:off x="9740900" y="1968500"/>
            <a:ext cx="685800" cy="533400"/>
          </a:xfrm>
          <a:prstGeom prst="bevel">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808" name="AutoShape 80"/>
          <p:cNvSpPr>
            <a:spLocks noChangeArrowheads="1"/>
          </p:cNvSpPr>
          <p:nvPr/>
        </p:nvSpPr>
        <p:spPr bwMode="auto">
          <a:xfrm>
            <a:off x="6567488" y="2044700"/>
            <a:ext cx="506412" cy="381000"/>
          </a:xfrm>
          <a:prstGeom prst="bevel">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cxnSp>
        <p:nvCxnSpPr>
          <p:cNvPr id="73809" name="AutoShape 81"/>
          <p:cNvCxnSpPr>
            <a:cxnSpLocks noChangeShapeType="1"/>
            <a:stCxn id="73770" idx="1"/>
            <a:endCxn id="73808" idx="2"/>
          </p:cNvCxnSpPr>
          <p:nvPr/>
        </p:nvCxnSpPr>
        <p:spPr bwMode="auto">
          <a:xfrm flipV="1">
            <a:off x="5626100" y="2425700"/>
            <a:ext cx="1195388" cy="24384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810" name="Text Box 82"/>
          <p:cNvSpPr txBox="1">
            <a:spLocks noChangeArrowheads="1"/>
          </p:cNvSpPr>
          <p:nvPr/>
        </p:nvSpPr>
        <p:spPr bwMode="auto">
          <a:xfrm>
            <a:off x="6388100" y="162401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b="1">
                <a:latin typeface="Times New Roman" panose="02020603050405020304" pitchFamily="18" charset="0"/>
              </a:rPr>
              <a:t>○○</a:t>
            </a:r>
            <a:r>
              <a:rPr lang="ja-JP" altLang="en-US" sz="1200" b="1">
                <a:latin typeface="Times New Roman" panose="02020603050405020304" pitchFamily="18" charset="0"/>
              </a:rPr>
              <a:t>分野</a:t>
            </a:r>
          </a:p>
          <a:p>
            <a:r>
              <a:rPr lang="ja-JP" altLang="en-US" sz="1200" b="1">
                <a:latin typeface="Times New Roman" panose="02020603050405020304" pitchFamily="18" charset="0"/>
              </a:rPr>
              <a:t>ポータル</a:t>
            </a:r>
          </a:p>
        </p:txBody>
      </p:sp>
      <p:sp>
        <p:nvSpPr>
          <p:cNvPr id="73811" name="AutoShape 83"/>
          <p:cNvSpPr>
            <a:spLocks noChangeArrowheads="1"/>
          </p:cNvSpPr>
          <p:nvPr/>
        </p:nvSpPr>
        <p:spPr bwMode="auto">
          <a:xfrm>
            <a:off x="7302500" y="2044700"/>
            <a:ext cx="533400" cy="381000"/>
          </a:xfrm>
          <a:prstGeom prst="bevel">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812" name="Text Box 84"/>
          <p:cNvSpPr txBox="1">
            <a:spLocks noChangeArrowheads="1"/>
          </p:cNvSpPr>
          <p:nvPr/>
        </p:nvSpPr>
        <p:spPr bwMode="auto">
          <a:xfrm>
            <a:off x="7912100" y="2192339"/>
            <a:ext cx="336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b="1">
                <a:latin typeface="Times New Roman" panose="02020603050405020304" pitchFamily="18" charset="0"/>
              </a:rPr>
              <a:t>…</a:t>
            </a:r>
          </a:p>
        </p:txBody>
      </p:sp>
      <p:sp>
        <p:nvSpPr>
          <p:cNvPr id="73813" name="Text Box 85"/>
          <p:cNvSpPr txBox="1">
            <a:spLocks noChangeArrowheads="1"/>
          </p:cNvSpPr>
          <p:nvPr/>
        </p:nvSpPr>
        <p:spPr bwMode="auto">
          <a:xfrm>
            <a:off x="7219950" y="163988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b="1">
                <a:latin typeface="Times New Roman" panose="02020603050405020304" pitchFamily="18" charset="0"/>
              </a:rPr>
              <a:t>○○</a:t>
            </a:r>
            <a:r>
              <a:rPr lang="ja-JP" altLang="en-US" sz="1200" b="1">
                <a:latin typeface="Times New Roman" panose="02020603050405020304" pitchFamily="18" charset="0"/>
              </a:rPr>
              <a:t>分野</a:t>
            </a:r>
          </a:p>
          <a:p>
            <a:r>
              <a:rPr lang="ja-JP" altLang="en-US" sz="1200" b="1">
                <a:latin typeface="Times New Roman" panose="02020603050405020304" pitchFamily="18" charset="0"/>
              </a:rPr>
              <a:t>ポータル</a:t>
            </a:r>
          </a:p>
        </p:txBody>
      </p:sp>
      <p:sp>
        <p:nvSpPr>
          <p:cNvPr id="73814" name="Text Box 86"/>
          <p:cNvSpPr txBox="1">
            <a:spLocks noChangeArrowheads="1"/>
          </p:cNvSpPr>
          <p:nvPr/>
        </p:nvSpPr>
        <p:spPr bwMode="auto">
          <a:xfrm>
            <a:off x="5321300" y="1389064"/>
            <a:ext cx="2616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b="1">
                <a:latin typeface="Times New Roman" panose="02020603050405020304" pitchFamily="18" charset="0"/>
              </a:rPr>
              <a:t>(My</a:t>
            </a:r>
            <a:r>
              <a:rPr lang="ja-JP" altLang="en-US" sz="1200" b="1">
                <a:latin typeface="Times New Roman" panose="02020603050405020304" pitchFamily="18" charset="0"/>
              </a:rPr>
              <a:t>ポータルとしての主題ポータル群</a:t>
            </a:r>
            <a:r>
              <a:rPr lang="en-US" altLang="ja-JP" sz="1200" b="1">
                <a:latin typeface="Times New Roman" panose="02020603050405020304" pitchFamily="18" charset="0"/>
              </a:rPr>
              <a:t>)</a:t>
            </a:r>
          </a:p>
        </p:txBody>
      </p:sp>
      <p:sp>
        <p:nvSpPr>
          <p:cNvPr id="73815" name="AutoShape 87"/>
          <p:cNvSpPr>
            <a:spLocks noChangeArrowheads="1"/>
          </p:cNvSpPr>
          <p:nvPr/>
        </p:nvSpPr>
        <p:spPr bwMode="auto">
          <a:xfrm>
            <a:off x="2044700" y="1114425"/>
            <a:ext cx="609600" cy="457200"/>
          </a:xfrm>
          <a:prstGeom prst="flowChartMultidocumen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816" name="Text Box 88"/>
          <p:cNvSpPr txBox="1">
            <a:spLocks noChangeArrowheads="1"/>
          </p:cNvSpPr>
          <p:nvPr/>
        </p:nvSpPr>
        <p:spPr bwMode="auto">
          <a:xfrm>
            <a:off x="1892300" y="1547813"/>
            <a:ext cx="131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latin typeface="Times New Roman" panose="02020603050405020304" pitchFamily="18" charset="0"/>
              </a:rPr>
              <a:t>インフォメーション</a:t>
            </a:r>
          </a:p>
          <a:p>
            <a:r>
              <a:rPr lang="ja-JP" altLang="en-US" sz="1200" b="1">
                <a:latin typeface="Times New Roman" panose="02020603050405020304" pitchFamily="18" charset="0"/>
              </a:rPr>
              <a:t>カード</a:t>
            </a:r>
          </a:p>
        </p:txBody>
      </p:sp>
      <p:sp>
        <p:nvSpPr>
          <p:cNvPr id="73817" name="Text Box 89"/>
          <p:cNvSpPr txBox="1">
            <a:spLocks noChangeArrowheads="1"/>
          </p:cNvSpPr>
          <p:nvPr/>
        </p:nvSpPr>
        <p:spPr bwMode="auto">
          <a:xfrm>
            <a:off x="5938838" y="4611689"/>
            <a:ext cx="1054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b="1">
                <a:latin typeface="Times New Roman" panose="02020603050405020304" pitchFamily="18" charset="0"/>
              </a:rPr>
              <a:t>○○</a:t>
            </a:r>
            <a:r>
              <a:rPr lang="ja-JP" altLang="en-US" sz="1200" b="1">
                <a:latin typeface="Times New Roman" panose="02020603050405020304" pitchFamily="18" charset="0"/>
              </a:rPr>
              <a:t>課データ</a:t>
            </a:r>
          </a:p>
        </p:txBody>
      </p:sp>
      <p:sp>
        <p:nvSpPr>
          <p:cNvPr id="73818" name="AutoShape 90"/>
          <p:cNvSpPr>
            <a:spLocks noChangeArrowheads="1"/>
          </p:cNvSpPr>
          <p:nvPr/>
        </p:nvSpPr>
        <p:spPr bwMode="auto">
          <a:xfrm>
            <a:off x="6024564" y="2852738"/>
            <a:ext cx="630237" cy="976312"/>
          </a:xfrm>
          <a:prstGeom prst="upArrow">
            <a:avLst>
              <a:gd name="adj1" fmla="val 36602"/>
              <a:gd name="adj2" fmla="val 66246"/>
            </a:avLst>
          </a:prstGeom>
          <a:solidFill>
            <a:srgbClr val="FF0000">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p>
        </p:txBody>
      </p:sp>
    </p:spTree>
    <p:extLst>
      <p:ext uri="{BB962C8B-B14F-4D97-AF65-F5344CB8AC3E}">
        <p14:creationId xmlns:p14="http://schemas.microsoft.com/office/powerpoint/2010/main" val="2247917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スライド番号プレースホルダー 5"/>
          <p:cNvSpPr>
            <a:spLocks noGrp="1"/>
          </p:cNvSpPr>
          <p:nvPr>
            <p:ph type="sldNum" sz="quarter" idx="12"/>
          </p:nvPr>
        </p:nvSpPr>
        <p:spPr/>
        <p:txBody>
          <a:bodyPr/>
          <a:lstStyle/>
          <a:p>
            <a:fld id="{C0F572BB-08CE-45D5-BA11-730EE19CAEB0}" type="slidenum">
              <a:rPr lang="en-US" altLang="ja-JP"/>
              <a:pPr/>
              <a:t>51</a:t>
            </a:fld>
            <a:endParaRPr lang="en-US" altLang="ja-JP"/>
          </a:p>
        </p:txBody>
      </p:sp>
      <p:sp>
        <p:nvSpPr>
          <p:cNvPr id="44034" name="Rectangle 2"/>
          <p:cNvSpPr>
            <a:spLocks noGrp="1" noChangeArrowheads="1"/>
          </p:cNvSpPr>
          <p:nvPr>
            <p:ph type="title"/>
          </p:nvPr>
        </p:nvSpPr>
        <p:spPr/>
        <p:txBody>
          <a:bodyPr/>
          <a:lstStyle/>
          <a:p>
            <a:endParaRPr lang="ja-JP" altLang="ja-JP"/>
          </a:p>
        </p:txBody>
      </p:sp>
      <p:sp>
        <p:nvSpPr>
          <p:cNvPr id="44036" name="Rectangle 4"/>
          <p:cNvSpPr>
            <a:spLocks noGrp="1" noChangeArrowheads="1"/>
          </p:cNvSpPr>
          <p:nvPr>
            <p:ph type="body" idx="1"/>
          </p:nvPr>
        </p:nvSpPr>
        <p:spPr>
          <a:xfrm>
            <a:off x="3432175" y="4724401"/>
            <a:ext cx="5462588" cy="1839913"/>
          </a:xfrm>
          <a:prstGeom prst="can">
            <a:avLst>
              <a:gd name="adj" fmla="val 25000"/>
            </a:avLst>
          </a:prstGeom>
          <a:gradFill rotWithShape="1">
            <a:gsLst>
              <a:gs pos="0">
                <a:schemeClr val="accent1"/>
              </a:gs>
              <a:gs pos="50000">
                <a:schemeClr val="bg1"/>
              </a:gs>
              <a:gs pos="100000">
                <a:schemeClr val="accent1"/>
              </a:gs>
            </a:gsLst>
            <a:lin ang="0" scaled="1"/>
          </a:gradFill>
          <a:ln>
            <a:solidFill>
              <a:schemeClr val="tx1"/>
            </a:solidFill>
            <a:round/>
            <a:headEnd/>
            <a:tailEnd/>
          </a:ln>
        </p:spPr>
        <p:txBody>
          <a:bodyPr/>
          <a:lstStyle/>
          <a:p>
            <a:pPr>
              <a:buFont typeface="Wingdings" panose="05000000000000000000" pitchFamily="2" charset="2"/>
              <a:buNone/>
            </a:pPr>
            <a:endParaRPr lang="ja-JP" altLang="ja-JP" sz="1800">
              <a:latin typeface="Arial" panose="020B0604020202020204" pitchFamily="34" charset="0"/>
            </a:endParaRPr>
          </a:p>
        </p:txBody>
      </p:sp>
      <p:sp>
        <p:nvSpPr>
          <p:cNvPr id="44038" name="AutoShape 6"/>
          <p:cNvSpPr>
            <a:spLocks noChangeArrowheads="1"/>
          </p:cNvSpPr>
          <p:nvPr/>
        </p:nvSpPr>
        <p:spPr bwMode="auto">
          <a:xfrm>
            <a:off x="7464425" y="5157788"/>
            <a:ext cx="1225550" cy="1295400"/>
          </a:xfrm>
          <a:prstGeom prst="can">
            <a:avLst>
              <a:gd name="adj" fmla="val 26425"/>
            </a:avLst>
          </a:prstGeom>
          <a:gradFill rotWithShape="1">
            <a:gsLst>
              <a:gs pos="0">
                <a:srgbClr val="FFFF00"/>
              </a:gs>
              <a:gs pos="50000">
                <a:schemeClr val="bg1"/>
              </a:gs>
              <a:gs pos="100000">
                <a:srgbClr val="FFFF00"/>
              </a:gs>
            </a:gsLst>
            <a:lin ang="0" scaled="1"/>
          </a:gra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ja-JP" b="1">
              <a:latin typeface="Arial" panose="020B0604020202020204" pitchFamily="34" charset="0"/>
            </a:endParaRPr>
          </a:p>
          <a:p>
            <a:pPr algn="ctr"/>
            <a:r>
              <a:rPr lang="ja-JP" altLang="en-US">
                <a:latin typeface="Arial" panose="020B0604020202020204" pitchFamily="34" charset="0"/>
              </a:rPr>
              <a:t>　　</a:t>
            </a:r>
          </a:p>
          <a:p>
            <a:pPr algn="ctr"/>
            <a:endParaRPr lang="en-US" altLang="ja-JP">
              <a:latin typeface="Arial" panose="020B0604020202020204" pitchFamily="34" charset="0"/>
            </a:endParaRPr>
          </a:p>
        </p:txBody>
      </p:sp>
      <p:pic>
        <p:nvPicPr>
          <p:cNvPr id="44039" name="Picture 7">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4356100" cy="429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40" name="Picture 8">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1900" y="0"/>
            <a:ext cx="4356100" cy="429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43" name="AutoShape 11"/>
          <p:cNvSpPr>
            <a:spLocks noChangeArrowheads="1"/>
          </p:cNvSpPr>
          <p:nvPr/>
        </p:nvSpPr>
        <p:spPr bwMode="auto">
          <a:xfrm>
            <a:off x="4079875" y="3716338"/>
            <a:ext cx="774700" cy="1295400"/>
          </a:xfrm>
          <a:prstGeom prst="upArrow">
            <a:avLst>
              <a:gd name="adj1" fmla="val 36889"/>
              <a:gd name="adj2" fmla="val 64981"/>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p>
        </p:txBody>
      </p:sp>
      <p:sp>
        <p:nvSpPr>
          <p:cNvPr id="44045" name="AutoShape 13"/>
          <p:cNvSpPr>
            <a:spLocks noChangeArrowheads="1"/>
          </p:cNvSpPr>
          <p:nvPr/>
        </p:nvSpPr>
        <p:spPr bwMode="auto">
          <a:xfrm rot="10800000">
            <a:off x="7680325" y="3789363"/>
            <a:ext cx="774700" cy="1295400"/>
          </a:xfrm>
          <a:prstGeom prst="upArrow">
            <a:avLst>
              <a:gd name="adj1" fmla="val 36889"/>
              <a:gd name="adj2" fmla="val 64981"/>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p>
        </p:txBody>
      </p:sp>
      <p:sp>
        <p:nvSpPr>
          <p:cNvPr id="44046" name="AutoShape 14"/>
          <p:cNvSpPr>
            <a:spLocks noChangeArrowheads="1"/>
          </p:cNvSpPr>
          <p:nvPr/>
        </p:nvSpPr>
        <p:spPr bwMode="auto">
          <a:xfrm>
            <a:off x="3575050" y="5516563"/>
            <a:ext cx="719138" cy="863600"/>
          </a:xfrm>
          <a:prstGeom prst="can">
            <a:avLst>
              <a:gd name="adj" fmla="val 30022"/>
            </a:avLst>
          </a:prstGeom>
          <a:gradFill rotWithShape="1">
            <a:gsLst>
              <a:gs pos="0">
                <a:srgbClr val="FF99FF"/>
              </a:gs>
              <a:gs pos="50000">
                <a:schemeClr val="bg1"/>
              </a:gs>
              <a:gs pos="100000">
                <a:srgbClr val="FF99FF"/>
              </a:gs>
            </a:gsLst>
            <a:lin ang="0" scaled="1"/>
          </a:gra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ja-JP" b="1">
              <a:latin typeface="Arial" panose="020B0604020202020204" pitchFamily="34" charset="0"/>
            </a:endParaRPr>
          </a:p>
          <a:p>
            <a:pPr algn="ctr"/>
            <a:r>
              <a:rPr lang="ja-JP" altLang="en-US">
                <a:latin typeface="Arial" panose="020B0604020202020204" pitchFamily="34" charset="0"/>
              </a:rPr>
              <a:t>　　</a:t>
            </a:r>
          </a:p>
          <a:p>
            <a:pPr algn="ctr"/>
            <a:endParaRPr lang="en-US" altLang="ja-JP">
              <a:latin typeface="Arial" panose="020B0604020202020204" pitchFamily="34" charset="0"/>
            </a:endParaRPr>
          </a:p>
        </p:txBody>
      </p:sp>
      <p:sp>
        <p:nvSpPr>
          <p:cNvPr id="44047" name="AutoShape 15"/>
          <p:cNvSpPr>
            <a:spLocks noChangeArrowheads="1"/>
          </p:cNvSpPr>
          <p:nvPr/>
        </p:nvSpPr>
        <p:spPr bwMode="auto">
          <a:xfrm>
            <a:off x="4440239" y="5589588"/>
            <a:ext cx="719137" cy="863600"/>
          </a:xfrm>
          <a:prstGeom prst="can">
            <a:avLst>
              <a:gd name="adj" fmla="val 30022"/>
            </a:avLst>
          </a:prstGeom>
          <a:gradFill rotWithShape="1">
            <a:gsLst>
              <a:gs pos="0">
                <a:srgbClr val="FF99FF"/>
              </a:gs>
              <a:gs pos="50000">
                <a:schemeClr val="bg1"/>
              </a:gs>
              <a:gs pos="100000">
                <a:srgbClr val="FF99FF"/>
              </a:gs>
            </a:gsLst>
            <a:lin ang="0" scaled="1"/>
          </a:gra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ja-JP" b="1">
              <a:latin typeface="Arial" panose="020B0604020202020204" pitchFamily="34" charset="0"/>
            </a:endParaRPr>
          </a:p>
          <a:p>
            <a:pPr algn="ctr"/>
            <a:r>
              <a:rPr lang="ja-JP" altLang="en-US">
                <a:latin typeface="Arial" panose="020B0604020202020204" pitchFamily="34" charset="0"/>
              </a:rPr>
              <a:t>　　</a:t>
            </a:r>
          </a:p>
          <a:p>
            <a:pPr algn="ctr"/>
            <a:endParaRPr lang="en-US" altLang="ja-JP">
              <a:latin typeface="Arial" panose="020B0604020202020204" pitchFamily="34" charset="0"/>
            </a:endParaRPr>
          </a:p>
        </p:txBody>
      </p:sp>
      <p:sp>
        <p:nvSpPr>
          <p:cNvPr id="44048" name="AutoShape 16"/>
          <p:cNvSpPr>
            <a:spLocks noChangeArrowheads="1"/>
          </p:cNvSpPr>
          <p:nvPr/>
        </p:nvSpPr>
        <p:spPr bwMode="auto">
          <a:xfrm>
            <a:off x="5375275" y="5589588"/>
            <a:ext cx="719138" cy="863600"/>
          </a:xfrm>
          <a:prstGeom prst="can">
            <a:avLst>
              <a:gd name="adj" fmla="val 30022"/>
            </a:avLst>
          </a:prstGeom>
          <a:gradFill rotWithShape="1">
            <a:gsLst>
              <a:gs pos="0">
                <a:srgbClr val="FF99FF"/>
              </a:gs>
              <a:gs pos="50000">
                <a:schemeClr val="bg1"/>
              </a:gs>
              <a:gs pos="100000">
                <a:srgbClr val="FF99FF"/>
              </a:gs>
            </a:gsLst>
            <a:lin ang="0" scaled="1"/>
          </a:gra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ja-JP" b="1">
              <a:latin typeface="Arial" panose="020B0604020202020204" pitchFamily="34" charset="0"/>
            </a:endParaRPr>
          </a:p>
          <a:p>
            <a:pPr algn="ctr"/>
            <a:r>
              <a:rPr lang="ja-JP" altLang="en-US">
                <a:latin typeface="Arial" panose="020B0604020202020204" pitchFamily="34" charset="0"/>
              </a:rPr>
              <a:t>　　</a:t>
            </a:r>
          </a:p>
          <a:p>
            <a:pPr algn="ctr"/>
            <a:endParaRPr lang="en-US" altLang="ja-JP">
              <a:latin typeface="Arial" panose="020B0604020202020204" pitchFamily="34" charset="0"/>
            </a:endParaRPr>
          </a:p>
        </p:txBody>
      </p:sp>
      <p:sp>
        <p:nvSpPr>
          <p:cNvPr id="44049" name="AutoShape 17"/>
          <p:cNvSpPr>
            <a:spLocks noChangeArrowheads="1"/>
          </p:cNvSpPr>
          <p:nvPr/>
        </p:nvSpPr>
        <p:spPr bwMode="auto">
          <a:xfrm>
            <a:off x="6311900" y="5589588"/>
            <a:ext cx="719138" cy="863600"/>
          </a:xfrm>
          <a:prstGeom prst="can">
            <a:avLst>
              <a:gd name="adj" fmla="val 30022"/>
            </a:avLst>
          </a:prstGeom>
          <a:gradFill rotWithShape="1">
            <a:gsLst>
              <a:gs pos="0">
                <a:srgbClr val="FF99FF"/>
              </a:gs>
              <a:gs pos="50000">
                <a:schemeClr val="bg1"/>
              </a:gs>
              <a:gs pos="100000">
                <a:srgbClr val="FF99FF"/>
              </a:gs>
            </a:gsLst>
            <a:lin ang="0" scaled="1"/>
          </a:gra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ja-JP" b="1">
              <a:latin typeface="Arial" panose="020B0604020202020204" pitchFamily="34" charset="0"/>
            </a:endParaRPr>
          </a:p>
          <a:p>
            <a:pPr algn="ctr"/>
            <a:r>
              <a:rPr lang="ja-JP" altLang="en-US">
                <a:latin typeface="Arial" panose="020B0604020202020204" pitchFamily="34" charset="0"/>
              </a:rPr>
              <a:t>　　</a:t>
            </a:r>
          </a:p>
          <a:p>
            <a:pPr algn="ctr"/>
            <a:endParaRPr lang="en-US" altLang="ja-JP">
              <a:latin typeface="Arial" panose="020B0604020202020204" pitchFamily="34" charset="0"/>
            </a:endParaRPr>
          </a:p>
        </p:txBody>
      </p:sp>
    </p:spTree>
    <p:extLst>
      <p:ext uri="{BB962C8B-B14F-4D97-AF65-F5344CB8AC3E}">
        <p14:creationId xmlns:p14="http://schemas.microsoft.com/office/powerpoint/2010/main" val="1789398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ー 5"/>
          <p:cNvSpPr>
            <a:spLocks noGrp="1"/>
          </p:cNvSpPr>
          <p:nvPr>
            <p:ph type="sldNum" sz="quarter" idx="12"/>
          </p:nvPr>
        </p:nvSpPr>
        <p:spPr/>
        <p:txBody>
          <a:bodyPr/>
          <a:lstStyle/>
          <a:p>
            <a:fld id="{D9CF9D31-7D97-4194-9AC5-46F416883127}" type="slidenum">
              <a:rPr lang="en-US" altLang="ja-JP"/>
              <a:pPr/>
              <a:t>52</a:t>
            </a:fld>
            <a:endParaRPr lang="en-US" altLang="ja-JP"/>
          </a:p>
        </p:txBody>
      </p:sp>
      <p:sp>
        <p:nvSpPr>
          <p:cNvPr id="43010" name="Rectangle 2"/>
          <p:cNvSpPr>
            <a:spLocks noGrp="1" noChangeArrowheads="1"/>
          </p:cNvSpPr>
          <p:nvPr>
            <p:ph type="title"/>
          </p:nvPr>
        </p:nvSpPr>
        <p:spPr/>
        <p:txBody>
          <a:bodyPr/>
          <a:lstStyle/>
          <a:p>
            <a:r>
              <a:rPr lang="ja-JP" altLang="en-US"/>
              <a:t>ナレッジ</a:t>
            </a:r>
            <a:r>
              <a:rPr lang="en-US" altLang="ja-JP"/>
              <a:t>DB</a:t>
            </a:r>
            <a:r>
              <a:rPr lang="ja-JP" altLang="en-US"/>
              <a:t>構築のためには</a:t>
            </a:r>
          </a:p>
        </p:txBody>
      </p:sp>
      <p:sp>
        <p:nvSpPr>
          <p:cNvPr id="43011" name="Rectangle 3"/>
          <p:cNvSpPr>
            <a:spLocks noGrp="1" noChangeArrowheads="1"/>
          </p:cNvSpPr>
          <p:nvPr>
            <p:ph type="body" idx="1"/>
          </p:nvPr>
        </p:nvSpPr>
        <p:spPr/>
        <p:txBody>
          <a:bodyPr/>
          <a:lstStyle/>
          <a:p>
            <a:r>
              <a:rPr lang="ja-JP" altLang="en-US" b="0"/>
              <a:t>知的関連情報として再利用しやすくすること。</a:t>
            </a:r>
          </a:p>
        </p:txBody>
      </p:sp>
      <p:sp>
        <p:nvSpPr>
          <p:cNvPr id="43013" name="Oval 5"/>
          <p:cNvSpPr>
            <a:spLocks noChangeArrowheads="1"/>
          </p:cNvSpPr>
          <p:nvPr/>
        </p:nvSpPr>
        <p:spPr bwMode="auto">
          <a:xfrm>
            <a:off x="1524001" y="4076700"/>
            <a:ext cx="5256213" cy="914400"/>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3200" b="1">
                <a:latin typeface="Arial" panose="020B0604020202020204" pitchFamily="34" charset="0"/>
              </a:rPr>
              <a:t>暗黙知を形式知に</a:t>
            </a:r>
          </a:p>
        </p:txBody>
      </p:sp>
      <p:sp>
        <p:nvSpPr>
          <p:cNvPr id="43015" name="Oval 7"/>
          <p:cNvSpPr>
            <a:spLocks noChangeArrowheads="1"/>
          </p:cNvSpPr>
          <p:nvPr/>
        </p:nvSpPr>
        <p:spPr bwMode="auto">
          <a:xfrm>
            <a:off x="5411788" y="2708275"/>
            <a:ext cx="5256212" cy="914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3200" b="1">
                <a:latin typeface="Arial" panose="020B0604020202020204" pitchFamily="34" charset="0"/>
              </a:rPr>
              <a:t>Physical</a:t>
            </a:r>
            <a:r>
              <a:rPr lang="ja-JP" altLang="en-US" sz="3200" b="1">
                <a:latin typeface="Arial" panose="020B0604020202020204" pitchFamily="34" charset="0"/>
              </a:rPr>
              <a:t>を</a:t>
            </a:r>
            <a:r>
              <a:rPr lang="en-US" altLang="ja-JP" sz="3200" b="1">
                <a:latin typeface="Arial" panose="020B0604020202020204" pitchFamily="34" charset="0"/>
              </a:rPr>
              <a:t>Digital</a:t>
            </a:r>
            <a:r>
              <a:rPr lang="ja-JP" altLang="en-US" sz="3200" b="1">
                <a:latin typeface="Arial" panose="020B0604020202020204" pitchFamily="34" charset="0"/>
              </a:rPr>
              <a:t>に</a:t>
            </a:r>
          </a:p>
        </p:txBody>
      </p:sp>
      <p:sp>
        <p:nvSpPr>
          <p:cNvPr id="43016" name="Oval 8"/>
          <p:cNvSpPr>
            <a:spLocks noChangeArrowheads="1"/>
          </p:cNvSpPr>
          <p:nvPr/>
        </p:nvSpPr>
        <p:spPr bwMode="auto">
          <a:xfrm>
            <a:off x="3575051" y="5661025"/>
            <a:ext cx="5256213"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3200" b="1">
                <a:latin typeface="Arial" panose="020B0604020202020204" pitchFamily="34" charset="0"/>
              </a:rPr>
              <a:t>非同期を同期的に</a:t>
            </a:r>
          </a:p>
        </p:txBody>
      </p:sp>
      <p:sp>
        <p:nvSpPr>
          <p:cNvPr id="43017" name="Oval 9"/>
          <p:cNvSpPr>
            <a:spLocks noChangeArrowheads="1"/>
          </p:cNvSpPr>
          <p:nvPr/>
        </p:nvSpPr>
        <p:spPr bwMode="auto">
          <a:xfrm>
            <a:off x="3719514" y="2133601"/>
            <a:ext cx="4897437" cy="4391025"/>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solidFill>
                  <a:schemeClr val="tx2"/>
                </a:solidFill>
                <a:latin typeface="Arial" panose="020B0604020202020204" pitchFamily="34" charset="0"/>
              </a:rPr>
              <a:t>　　　　　　　　　　　　　　　　　　　　　　　　　　　　　　　　</a:t>
            </a:r>
            <a:r>
              <a:rPr lang="ja-JP" altLang="en-US" sz="3200">
                <a:solidFill>
                  <a:srgbClr val="990033"/>
                </a:solidFill>
                <a:latin typeface="Arial" panose="020B0604020202020204" pitchFamily="34" charset="0"/>
              </a:rPr>
              <a:t>共有化を図る</a:t>
            </a:r>
          </a:p>
        </p:txBody>
      </p:sp>
    </p:spTree>
    <p:extLst>
      <p:ext uri="{BB962C8B-B14F-4D97-AF65-F5344CB8AC3E}">
        <p14:creationId xmlns:p14="http://schemas.microsoft.com/office/powerpoint/2010/main" val="453868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7"/>
                                        </p:tgtEl>
                                        <p:attrNameLst>
                                          <p:attrName>style.visibility</p:attrName>
                                        </p:attrNameLst>
                                      </p:cBhvr>
                                      <p:to>
                                        <p:strVal val="visible"/>
                                      </p:to>
                                    </p:set>
                                    <p:anim calcmode="lin" valueType="num">
                                      <p:cBhvr additive="base">
                                        <p:cTn id="7" dur="500" fill="hold"/>
                                        <p:tgtEl>
                                          <p:spTgt spid="43017"/>
                                        </p:tgtEl>
                                        <p:attrNameLst>
                                          <p:attrName>ppt_x</p:attrName>
                                        </p:attrNameLst>
                                      </p:cBhvr>
                                      <p:tavLst>
                                        <p:tav tm="0">
                                          <p:val>
                                            <p:strVal val="0-#ppt_w/2"/>
                                          </p:val>
                                        </p:tav>
                                        <p:tav tm="100000">
                                          <p:val>
                                            <p:strVal val="#ppt_x"/>
                                          </p:val>
                                        </p:tav>
                                      </p:tavLst>
                                    </p:anim>
                                    <p:anim calcmode="lin" valueType="num">
                                      <p:cBhvr additive="base">
                                        <p:cTn id="8" dur="500" fill="hold"/>
                                        <p:tgtEl>
                                          <p:spTgt spid="430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12"/>
          </p:nvPr>
        </p:nvSpPr>
        <p:spPr/>
        <p:txBody>
          <a:bodyPr/>
          <a:lstStyle/>
          <a:p>
            <a:fld id="{E6EB763C-8A16-42A8-9522-756250F68AED}" type="slidenum">
              <a:rPr lang="en-US" altLang="ja-JP"/>
              <a:pPr/>
              <a:t>53</a:t>
            </a:fld>
            <a:endParaRPr lang="en-US" altLang="ja-JP"/>
          </a:p>
        </p:txBody>
      </p:sp>
      <p:sp>
        <p:nvSpPr>
          <p:cNvPr id="45058" name="Rectangle 2"/>
          <p:cNvSpPr>
            <a:spLocks noGrp="1" noChangeArrowheads="1"/>
          </p:cNvSpPr>
          <p:nvPr>
            <p:ph type="title"/>
          </p:nvPr>
        </p:nvSpPr>
        <p:spPr/>
        <p:txBody>
          <a:bodyPr/>
          <a:lstStyle/>
          <a:p>
            <a:r>
              <a:rPr lang="ja-JP" altLang="en-US"/>
              <a:t>求められる機能</a:t>
            </a:r>
          </a:p>
        </p:txBody>
      </p:sp>
      <p:sp>
        <p:nvSpPr>
          <p:cNvPr id="45059" name="Rectangle 3"/>
          <p:cNvSpPr>
            <a:spLocks noGrp="1" noChangeArrowheads="1"/>
          </p:cNvSpPr>
          <p:nvPr>
            <p:ph type="body" idx="1"/>
          </p:nvPr>
        </p:nvSpPr>
        <p:spPr/>
        <p:txBody>
          <a:bodyPr/>
          <a:lstStyle/>
          <a:p>
            <a:pPr>
              <a:lnSpc>
                <a:spcPct val="70000"/>
              </a:lnSpc>
              <a:buSzTx/>
            </a:pPr>
            <a:r>
              <a:rPr lang="ja-JP" altLang="en-US"/>
              <a:t>収集・組織化</a:t>
            </a:r>
          </a:p>
          <a:p>
            <a:pPr lvl="2">
              <a:lnSpc>
                <a:spcPct val="70000"/>
              </a:lnSpc>
              <a:buSzTx/>
            </a:pPr>
            <a:r>
              <a:rPr lang="ja-JP" altLang="en-US">
                <a:solidFill>
                  <a:srgbClr val="0000FF"/>
                </a:solidFill>
              </a:rPr>
              <a:t>メタデータの入力、自動収集、自動作成機能</a:t>
            </a:r>
          </a:p>
          <a:p>
            <a:pPr lvl="2">
              <a:lnSpc>
                <a:spcPct val="70000"/>
              </a:lnSpc>
              <a:buSzTx/>
            </a:pPr>
            <a:r>
              <a:rPr lang="en-US" altLang="ja-JP">
                <a:solidFill>
                  <a:srgbClr val="0000FF"/>
                </a:solidFill>
              </a:rPr>
              <a:t>RSS</a:t>
            </a:r>
            <a:r>
              <a:rPr lang="ja-JP" altLang="en-US">
                <a:solidFill>
                  <a:srgbClr val="0000FF"/>
                </a:solidFill>
              </a:rPr>
              <a:t>機能</a:t>
            </a:r>
          </a:p>
          <a:p>
            <a:pPr>
              <a:lnSpc>
                <a:spcPct val="70000"/>
              </a:lnSpc>
              <a:buSzTx/>
            </a:pPr>
            <a:r>
              <a:rPr lang="ja-JP" altLang="en-US"/>
              <a:t>登録・蓄積</a:t>
            </a:r>
          </a:p>
          <a:p>
            <a:pPr lvl="2">
              <a:lnSpc>
                <a:spcPct val="70000"/>
              </a:lnSpc>
              <a:buSzTx/>
            </a:pPr>
            <a:r>
              <a:rPr lang="ja-JP" altLang="en-US">
                <a:solidFill>
                  <a:srgbClr val="0000FF"/>
                </a:solidFill>
              </a:rPr>
              <a:t>メタデータ登録機能</a:t>
            </a:r>
          </a:p>
          <a:p>
            <a:pPr lvl="2">
              <a:lnSpc>
                <a:spcPct val="70000"/>
              </a:lnSpc>
              <a:buSzTx/>
            </a:pPr>
            <a:r>
              <a:rPr lang="ja-JP" altLang="en-US">
                <a:solidFill>
                  <a:srgbClr val="0000FF"/>
                </a:solidFill>
              </a:rPr>
              <a:t>一次情報自動アップロード機能</a:t>
            </a:r>
          </a:p>
          <a:p>
            <a:pPr lvl="2">
              <a:lnSpc>
                <a:spcPct val="70000"/>
              </a:lnSpc>
              <a:buSzTx/>
            </a:pPr>
            <a:r>
              <a:rPr lang="ja-JP" altLang="en-US">
                <a:solidFill>
                  <a:srgbClr val="0000FF"/>
                </a:solidFill>
                <a:hlinkClick r:id="rId3"/>
              </a:rPr>
              <a:t>リポジトリ機能</a:t>
            </a:r>
            <a:endParaRPr lang="ja-JP" altLang="en-US">
              <a:solidFill>
                <a:srgbClr val="0000FF"/>
              </a:solidFill>
            </a:endParaRPr>
          </a:p>
          <a:p>
            <a:pPr>
              <a:lnSpc>
                <a:spcPct val="70000"/>
              </a:lnSpc>
              <a:buSzTx/>
            </a:pPr>
            <a:r>
              <a:rPr lang="ja-JP" altLang="en-US"/>
              <a:t>提供</a:t>
            </a:r>
          </a:p>
          <a:p>
            <a:pPr lvl="2">
              <a:lnSpc>
                <a:spcPct val="70000"/>
              </a:lnSpc>
              <a:buSzTx/>
            </a:pPr>
            <a:r>
              <a:rPr lang="ja-JP" altLang="en-US">
                <a:solidFill>
                  <a:srgbClr val="0000FF"/>
                </a:solidFill>
                <a:hlinkClick r:id="rId4"/>
              </a:rPr>
              <a:t>メタデータ検索機能</a:t>
            </a:r>
            <a:endParaRPr lang="ja-JP" altLang="en-US">
              <a:solidFill>
                <a:srgbClr val="0000FF"/>
              </a:solidFill>
            </a:endParaRPr>
          </a:p>
          <a:p>
            <a:pPr lvl="2">
              <a:lnSpc>
                <a:spcPct val="70000"/>
              </a:lnSpc>
              <a:buSzTx/>
            </a:pPr>
            <a:r>
              <a:rPr lang="ja-JP" altLang="en-US">
                <a:solidFill>
                  <a:srgbClr val="0000FF"/>
                </a:solidFill>
              </a:rPr>
              <a:t>全文検索機能</a:t>
            </a:r>
          </a:p>
          <a:p>
            <a:pPr lvl="2">
              <a:lnSpc>
                <a:spcPct val="70000"/>
              </a:lnSpc>
              <a:buSzTx/>
            </a:pPr>
            <a:r>
              <a:rPr lang="ja-JP" altLang="en-US">
                <a:solidFill>
                  <a:srgbClr val="0000FF"/>
                </a:solidFill>
                <a:hlinkClick r:id="rId5"/>
              </a:rPr>
              <a:t>連想検索機能</a:t>
            </a:r>
            <a:endParaRPr lang="ja-JP" altLang="en-US">
              <a:solidFill>
                <a:srgbClr val="0000FF"/>
              </a:solidFill>
            </a:endParaRPr>
          </a:p>
          <a:p>
            <a:pPr lvl="2">
              <a:lnSpc>
                <a:spcPct val="70000"/>
              </a:lnSpc>
              <a:buSzTx/>
            </a:pPr>
            <a:r>
              <a:rPr lang="ja-JP" altLang="en-US">
                <a:solidFill>
                  <a:srgbClr val="0000FF"/>
                </a:solidFill>
              </a:rPr>
              <a:t>自然言語群検索機能</a:t>
            </a:r>
          </a:p>
          <a:p>
            <a:pPr lvl="2">
              <a:lnSpc>
                <a:spcPct val="70000"/>
              </a:lnSpc>
              <a:buSzTx/>
            </a:pPr>
            <a:r>
              <a:rPr lang="ja-JP" altLang="en-US">
                <a:solidFill>
                  <a:srgbClr val="0000FF"/>
                </a:solidFill>
                <a:hlinkClick r:id="rId6"/>
              </a:rPr>
              <a:t>サブジェクトゲートウェイ機能</a:t>
            </a:r>
            <a:endParaRPr lang="ja-JP" altLang="en-US">
              <a:solidFill>
                <a:srgbClr val="0000FF"/>
              </a:solidFill>
            </a:endParaRPr>
          </a:p>
          <a:p>
            <a:pPr lvl="2">
              <a:lnSpc>
                <a:spcPct val="70000"/>
              </a:lnSpc>
              <a:buSzTx/>
            </a:pPr>
            <a:r>
              <a:rPr lang="ja-JP" altLang="en-US">
                <a:solidFill>
                  <a:srgbClr val="0000FF"/>
                </a:solidFill>
                <a:hlinkClick r:id="rId7"/>
              </a:rPr>
              <a:t>パスファインダー機能</a:t>
            </a:r>
            <a:endParaRPr lang="ja-JP" altLang="en-US">
              <a:solidFill>
                <a:srgbClr val="0000FF"/>
              </a:solidFill>
            </a:endParaRPr>
          </a:p>
          <a:p>
            <a:pPr lvl="2">
              <a:lnSpc>
                <a:spcPct val="70000"/>
              </a:lnSpc>
              <a:buSzTx/>
            </a:pPr>
            <a:r>
              <a:rPr lang="en-US" altLang="ja-JP">
                <a:solidFill>
                  <a:srgbClr val="0000FF"/>
                </a:solidFill>
              </a:rPr>
              <a:t>ILL</a:t>
            </a:r>
            <a:r>
              <a:rPr lang="ja-JP" altLang="en-US">
                <a:solidFill>
                  <a:srgbClr val="0000FF"/>
                </a:solidFill>
              </a:rPr>
              <a:t>機能</a:t>
            </a:r>
          </a:p>
          <a:p>
            <a:pPr lvl="2">
              <a:lnSpc>
                <a:spcPct val="70000"/>
              </a:lnSpc>
              <a:buSzTx/>
            </a:pPr>
            <a:r>
              <a:rPr lang="ja-JP" altLang="en-US">
                <a:solidFill>
                  <a:srgbClr val="0000FF"/>
                </a:solidFill>
                <a:hlinkClick r:id="rId8"/>
              </a:rPr>
              <a:t>オンラインチュートリアル機能（動画、音声ヘルプ機能）</a:t>
            </a:r>
            <a:endParaRPr lang="ja-JP" altLang="en-US">
              <a:solidFill>
                <a:srgbClr val="0000FF"/>
              </a:solidFill>
            </a:endParaRPr>
          </a:p>
          <a:p>
            <a:pPr lvl="2">
              <a:lnSpc>
                <a:spcPct val="70000"/>
              </a:lnSpc>
              <a:buSzTx/>
            </a:pPr>
            <a:r>
              <a:rPr lang="ja-JP" altLang="en-US">
                <a:solidFill>
                  <a:srgbClr val="0000FF"/>
                </a:solidFill>
              </a:rPr>
              <a:t>他システムとのシステム連携機能（</a:t>
            </a:r>
            <a:r>
              <a:rPr lang="en-US" altLang="ja-JP">
                <a:solidFill>
                  <a:srgbClr val="0000FF"/>
                </a:solidFill>
              </a:rPr>
              <a:t>Web</a:t>
            </a:r>
            <a:r>
              <a:rPr lang="ja-JP" altLang="en-US">
                <a:solidFill>
                  <a:srgbClr val="0000FF"/>
                </a:solidFill>
              </a:rPr>
              <a:t>サービス機能）</a:t>
            </a:r>
            <a:endParaRPr lang="ja-JP" altLang="en-US" sz="1600">
              <a:solidFill>
                <a:srgbClr val="0000FF"/>
              </a:solidFill>
            </a:endParaRPr>
          </a:p>
        </p:txBody>
      </p:sp>
    </p:spTree>
    <p:extLst>
      <p:ext uri="{BB962C8B-B14F-4D97-AF65-F5344CB8AC3E}">
        <p14:creationId xmlns:p14="http://schemas.microsoft.com/office/powerpoint/2010/main" val="70298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スライド番号プレースホルダー 5"/>
          <p:cNvSpPr>
            <a:spLocks noGrp="1"/>
          </p:cNvSpPr>
          <p:nvPr>
            <p:ph type="sldNum" sz="quarter" idx="12"/>
          </p:nvPr>
        </p:nvSpPr>
        <p:spPr/>
        <p:txBody>
          <a:bodyPr/>
          <a:lstStyle/>
          <a:p>
            <a:fld id="{66B2C770-B9FF-4F26-8250-3100ED092963}" type="slidenum">
              <a:rPr lang="en-US" altLang="ja-JP"/>
              <a:pPr/>
              <a:t>54</a:t>
            </a:fld>
            <a:endParaRPr lang="en-US" altLang="ja-JP"/>
          </a:p>
        </p:txBody>
      </p:sp>
      <p:sp>
        <p:nvSpPr>
          <p:cNvPr id="76828" name="AutoShape 28"/>
          <p:cNvSpPr>
            <a:spLocks noChangeArrowheads="1"/>
          </p:cNvSpPr>
          <p:nvPr/>
        </p:nvSpPr>
        <p:spPr bwMode="auto">
          <a:xfrm>
            <a:off x="5880100" y="836613"/>
            <a:ext cx="4787900" cy="908050"/>
          </a:xfrm>
          <a:prstGeom prst="roundRect">
            <a:avLst>
              <a:gd name="adj" fmla="val 16667"/>
            </a:avLst>
          </a:prstGeom>
          <a:solidFill>
            <a:srgbClr val="00FF00">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6834" name="AutoShape 34"/>
          <p:cNvSpPr>
            <a:spLocks noChangeArrowheads="1"/>
          </p:cNvSpPr>
          <p:nvPr/>
        </p:nvSpPr>
        <p:spPr bwMode="auto">
          <a:xfrm>
            <a:off x="6240464" y="2133600"/>
            <a:ext cx="4427537" cy="1582738"/>
          </a:xfrm>
          <a:prstGeom prst="roundRect">
            <a:avLst>
              <a:gd name="adj" fmla="val 16667"/>
            </a:avLst>
          </a:prstGeom>
          <a:solidFill>
            <a:srgbClr val="0000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6832" name="AutoShape 32"/>
          <p:cNvSpPr>
            <a:spLocks noChangeArrowheads="1"/>
          </p:cNvSpPr>
          <p:nvPr/>
        </p:nvSpPr>
        <p:spPr bwMode="auto">
          <a:xfrm>
            <a:off x="1524001" y="2781301"/>
            <a:ext cx="4500563" cy="1006475"/>
          </a:xfrm>
          <a:prstGeom prst="roundRect">
            <a:avLst>
              <a:gd name="adj" fmla="val 16667"/>
            </a:avLst>
          </a:prstGeom>
          <a:solidFill>
            <a:srgbClr val="FFFF00">
              <a:alpha val="39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6825" name="AutoShape 25">
            <a:hlinkClick r:id="rId3"/>
          </p:cNvPr>
          <p:cNvSpPr>
            <a:spLocks noChangeArrowheads="1"/>
          </p:cNvSpPr>
          <p:nvPr/>
        </p:nvSpPr>
        <p:spPr bwMode="auto">
          <a:xfrm>
            <a:off x="1524001" y="260351"/>
            <a:ext cx="4500563" cy="2663825"/>
          </a:xfrm>
          <a:prstGeom prst="roundRect">
            <a:avLst>
              <a:gd name="adj" fmla="val 16667"/>
            </a:avLst>
          </a:prstGeom>
          <a:solidFill>
            <a:srgbClr val="FF0000">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6802" name="Rectangle 2"/>
          <p:cNvSpPr>
            <a:spLocks noGrp="1" noChangeArrowheads="1"/>
          </p:cNvSpPr>
          <p:nvPr>
            <p:ph type="title"/>
          </p:nvPr>
        </p:nvSpPr>
        <p:spPr/>
        <p:txBody>
          <a:bodyPr/>
          <a:lstStyle/>
          <a:p>
            <a:endParaRPr lang="ja-JP" altLang="ja-JP"/>
          </a:p>
        </p:txBody>
      </p:sp>
      <p:sp>
        <p:nvSpPr>
          <p:cNvPr id="76803" name="Rectangle 3"/>
          <p:cNvSpPr>
            <a:spLocks noGrp="1" noChangeArrowheads="1"/>
          </p:cNvSpPr>
          <p:nvPr>
            <p:ph type="body" idx="1"/>
          </p:nvPr>
        </p:nvSpPr>
        <p:spPr>
          <a:xfrm>
            <a:off x="3432175" y="4724401"/>
            <a:ext cx="5462588" cy="1839913"/>
          </a:xfrm>
          <a:prstGeom prst="can">
            <a:avLst>
              <a:gd name="adj" fmla="val 25000"/>
            </a:avLst>
          </a:prstGeom>
          <a:gradFill rotWithShape="1">
            <a:gsLst>
              <a:gs pos="0">
                <a:schemeClr val="accent1"/>
              </a:gs>
              <a:gs pos="50000">
                <a:schemeClr val="bg1"/>
              </a:gs>
              <a:gs pos="100000">
                <a:schemeClr val="accent1"/>
              </a:gs>
            </a:gsLst>
            <a:lin ang="0" scaled="1"/>
          </a:gradFill>
          <a:ln>
            <a:solidFill>
              <a:schemeClr val="tx1"/>
            </a:solidFill>
            <a:round/>
            <a:headEnd/>
            <a:tailEnd/>
          </a:ln>
        </p:spPr>
        <p:txBody>
          <a:bodyPr/>
          <a:lstStyle/>
          <a:p>
            <a:pPr>
              <a:buFont typeface="Wingdings" panose="05000000000000000000" pitchFamily="2" charset="2"/>
              <a:buNone/>
            </a:pPr>
            <a:endParaRPr lang="ja-JP" altLang="ja-JP" sz="1800">
              <a:latin typeface="Arial" panose="020B0604020202020204" pitchFamily="34" charset="0"/>
            </a:endParaRPr>
          </a:p>
        </p:txBody>
      </p:sp>
      <p:sp>
        <p:nvSpPr>
          <p:cNvPr id="76804" name="AutoShape 4"/>
          <p:cNvSpPr>
            <a:spLocks noChangeArrowheads="1"/>
          </p:cNvSpPr>
          <p:nvPr/>
        </p:nvSpPr>
        <p:spPr bwMode="auto">
          <a:xfrm>
            <a:off x="7464425" y="5157788"/>
            <a:ext cx="1225550" cy="1295400"/>
          </a:xfrm>
          <a:prstGeom prst="can">
            <a:avLst>
              <a:gd name="adj" fmla="val 26425"/>
            </a:avLst>
          </a:prstGeom>
          <a:gradFill rotWithShape="1">
            <a:gsLst>
              <a:gs pos="0">
                <a:srgbClr val="FFFF00"/>
              </a:gs>
              <a:gs pos="50000">
                <a:schemeClr val="bg1"/>
              </a:gs>
              <a:gs pos="100000">
                <a:srgbClr val="FFFF00"/>
              </a:gs>
            </a:gsLst>
            <a:lin ang="0" scaled="1"/>
          </a:gra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ja-JP" b="1">
              <a:latin typeface="Arial" panose="020B0604020202020204" pitchFamily="34" charset="0"/>
            </a:endParaRPr>
          </a:p>
          <a:p>
            <a:pPr algn="ctr"/>
            <a:r>
              <a:rPr lang="ja-JP" altLang="en-US">
                <a:latin typeface="Arial" panose="020B0604020202020204" pitchFamily="34" charset="0"/>
              </a:rPr>
              <a:t>　　</a:t>
            </a:r>
          </a:p>
          <a:p>
            <a:pPr algn="ctr"/>
            <a:endParaRPr lang="en-US" altLang="ja-JP">
              <a:latin typeface="Arial" panose="020B0604020202020204" pitchFamily="34" charset="0"/>
            </a:endParaRPr>
          </a:p>
        </p:txBody>
      </p:sp>
      <p:sp>
        <p:nvSpPr>
          <p:cNvPr id="76807" name="AutoShape 7"/>
          <p:cNvSpPr>
            <a:spLocks noChangeArrowheads="1"/>
          </p:cNvSpPr>
          <p:nvPr/>
        </p:nvSpPr>
        <p:spPr bwMode="auto">
          <a:xfrm>
            <a:off x="4079875" y="3716338"/>
            <a:ext cx="774700" cy="1295400"/>
          </a:xfrm>
          <a:prstGeom prst="upArrow">
            <a:avLst>
              <a:gd name="adj1" fmla="val 36889"/>
              <a:gd name="adj2" fmla="val 64981"/>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p>
        </p:txBody>
      </p:sp>
      <p:sp>
        <p:nvSpPr>
          <p:cNvPr id="76808" name="AutoShape 8"/>
          <p:cNvSpPr>
            <a:spLocks noChangeArrowheads="1"/>
          </p:cNvSpPr>
          <p:nvPr/>
        </p:nvSpPr>
        <p:spPr bwMode="auto">
          <a:xfrm rot="10800000">
            <a:off x="7680325" y="3789363"/>
            <a:ext cx="774700" cy="1295400"/>
          </a:xfrm>
          <a:prstGeom prst="upArrow">
            <a:avLst>
              <a:gd name="adj1" fmla="val 36889"/>
              <a:gd name="adj2" fmla="val 64981"/>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p>
        </p:txBody>
      </p:sp>
      <p:sp>
        <p:nvSpPr>
          <p:cNvPr id="76809" name="AutoShape 9"/>
          <p:cNvSpPr>
            <a:spLocks noChangeArrowheads="1"/>
          </p:cNvSpPr>
          <p:nvPr/>
        </p:nvSpPr>
        <p:spPr bwMode="auto">
          <a:xfrm>
            <a:off x="3575050" y="5516563"/>
            <a:ext cx="719138" cy="863600"/>
          </a:xfrm>
          <a:prstGeom prst="can">
            <a:avLst>
              <a:gd name="adj" fmla="val 30022"/>
            </a:avLst>
          </a:prstGeom>
          <a:gradFill rotWithShape="1">
            <a:gsLst>
              <a:gs pos="0">
                <a:srgbClr val="FF99FF"/>
              </a:gs>
              <a:gs pos="50000">
                <a:schemeClr val="bg1"/>
              </a:gs>
              <a:gs pos="100000">
                <a:srgbClr val="FF99FF"/>
              </a:gs>
            </a:gsLst>
            <a:lin ang="0" scaled="1"/>
          </a:gra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ja-JP" b="1">
              <a:latin typeface="Arial" panose="020B0604020202020204" pitchFamily="34" charset="0"/>
            </a:endParaRPr>
          </a:p>
          <a:p>
            <a:pPr algn="ctr"/>
            <a:r>
              <a:rPr lang="ja-JP" altLang="en-US">
                <a:latin typeface="Arial" panose="020B0604020202020204" pitchFamily="34" charset="0"/>
              </a:rPr>
              <a:t>　　</a:t>
            </a:r>
          </a:p>
          <a:p>
            <a:pPr algn="ctr"/>
            <a:endParaRPr lang="en-US" altLang="ja-JP">
              <a:latin typeface="Arial" panose="020B0604020202020204" pitchFamily="34" charset="0"/>
            </a:endParaRPr>
          </a:p>
        </p:txBody>
      </p:sp>
      <p:sp>
        <p:nvSpPr>
          <p:cNvPr id="76810" name="AutoShape 10"/>
          <p:cNvSpPr>
            <a:spLocks noChangeArrowheads="1"/>
          </p:cNvSpPr>
          <p:nvPr/>
        </p:nvSpPr>
        <p:spPr bwMode="auto">
          <a:xfrm>
            <a:off x="4440239" y="5589588"/>
            <a:ext cx="719137" cy="863600"/>
          </a:xfrm>
          <a:prstGeom prst="can">
            <a:avLst>
              <a:gd name="adj" fmla="val 30022"/>
            </a:avLst>
          </a:prstGeom>
          <a:gradFill rotWithShape="1">
            <a:gsLst>
              <a:gs pos="0">
                <a:srgbClr val="FF99FF"/>
              </a:gs>
              <a:gs pos="50000">
                <a:schemeClr val="bg1"/>
              </a:gs>
              <a:gs pos="100000">
                <a:srgbClr val="FF99FF"/>
              </a:gs>
            </a:gsLst>
            <a:lin ang="0" scaled="1"/>
          </a:gra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ja-JP" b="1">
              <a:latin typeface="Arial" panose="020B0604020202020204" pitchFamily="34" charset="0"/>
            </a:endParaRPr>
          </a:p>
          <a:p>
            <a:pPr algn="ctr"/>
            <a:r>
              <a:rPr lang="ja-JP" altLang="en-US">
                <a:latin typeface="Arial" panose="020B0604020202020204" pitchFamily="34" charset="0"/>
              </a:rPr>
              <a:t>　　</a:t>
            </a:r>
          </a:p>
          <a:p>
            <a:pPr algn="ctr"/>
            <a:endParaRPr lang="en-US" altLang="ja-JP">
              <a:latin typeface="Arial" panose="020B0604020202020204" pitchFamily="34" charset="0"/>
            </a:endParaRPr>
          </a:p>
        </p:txBody>
      </p:sp>
      <p:sp>
        <p:nvSpPr>
          <p:cNvPr id="76811" name="AutoShape 11"/>
          <p:cNvSpPr>
            <a:spLocks noChangeArrowheads="1"/>
          </p:cNvSpPr>
          <p:nvPr/>
        </p:nvSpPr>
        <p:spPr bwMode="auto">
          <a:xfrm>
            <a:off x="5375275" y="5589588"/>
            <a:ext cx="719138" cy="863600"/>
          </a:xfrm>
          <a:prstGeom prst="can">
            <a:avLst>
              <a:gd name="adj" fmla="val 30022"/>
            </a:avLst>
          </a:prstGeom>
          <a:gradFill rotWithShape="1">
            <a:gsLst>
              <a:gs pos="0">
                <a:srgbClr val="FF99FF"/>
              </a:gs>
              <a:gs pos="50000">
                <a:schemeClr val="bg1"/>
              </a:gs>
              <a:gs pos="100000">
                <a:srgbClr val="FF99FF"/>
              </a:gs>
            </a:gsLst>
            <a:lin ang="0" scaled="1"/>
          </a:gra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ja-JP" b="1">
              <a:latin typeface="Arial" panose="020B0604020202020204" pitchFamily="34" charset="0"/>
            </a:endParaRPr>
          </a:p>
          <a:p>
            <a:pPr algn="ctr"/>
            <a:r>
              <a:rPr lang="ja-JP" altLang="en-US">
                <a:latin typeface="Arial" panose="020B0604020202020204" pitchFamily="34" charset="0"/>
              </a:rPr>
              <a:t>　　</a:t>
            </a:r>
          </a:p>
          <a:p>
            <a:pPr algn="ctr"/>
            <a:endParaRPr lang="en-US" altLang="ja-JP">
              <a:latin typeface="Arial" panose="020B0604020202020204" pitchFamily="34" charset="0"/>
            </a:endParaRPr>
          </a:p>
        </p:txBody>
      </p:sp>
      <p:sp>
        <p:nvSpPr>
          <p:cNvPr id="76812" name="AutoShape 12"/>
          <p:cNvSpPr>
            <a:spLocks noChangeArrowheads="1"/>
          </p:cNvSpPr>
          <p:nvPr/>
        </p:nvSpPr>
        <p:spPr bwMode="auto">
          <a:xfrm>
            <a:off x="6311900" y="5589588"/>
            <a:ext cx="719138" cy="863600"/>
          </a:xfrm>
          <a:prstGeom prst="can">
            <a:avLst>
              <a:gd name="adj" fmla="val 30022"/>
            </a:avLst>
          </a:prstGeom>
          <a:gradFill rotWithShape="1">
            <a:gsLst>
              <a:gs pos="0">
                <a:srgbClr val="FF99FF"/>
              </a:gs>
              <a:gs pos="50000">
                <a:schemeClr val="bg1"/>
              </a:gs>
              <a:gs pos="100000">
                <a:srgbClr val="FF99FF"/>
              </a:gs>
            </a:gsLst>
            <a:lin ang="0" scaled="1"/>
          </a:gra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ja-JP" b="1">
              <a:latin typeface="Arial" panose="020B0604020202020204" pitchFamily="34" charset="0"/>
            </a:endParaRPr>
          </a:p>
          <a:p>
            <a:pPr algn="ctr"/>
            <a:r>
              <a:rPr lang="ja-JP" altLang="en-US">
                <a:latin typeface="Arial" panose="020B0604020202020204" pitchFamily="34" charset="0"/>
              </a:rPr>
              <a:t>　　</a:t>
            </a:r>
          </a:p>
          <a:p>
            <a:pPr algn="ctr"/>
            <a:endParaRPr lang="en-US" altLang="ja-JP">
              <a:latin typeface="Arial" panose="020B0604020202020204" pitchFamily="34" charset="0"/>
            </a:endParaRPr>
          </a:p>
        </p:txBody>
      </p:sp>
      <p:sp>
        <p:nvSpPr>
          <p:cNvPr id="76813" name="AutoShape 13"/>
          <p:cNvSpPr>
            <a:spLocks noChangeArrowheads="1"/>
          </p:cNvSpPr>
          <p:nvPr/>
        </p:nvSpPr>
        <p:spPr bwMode="auto">
          <a:xfrm>
            <a:off x="3863975" y="1052513"/>
            <a:ext cx="1993900" cy="576262"/>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個々のコンテンツは</a:t>
            </a:r>
          </a:p>
          <a:p>
            <a:pPr algn="ctr"/>
            <a:r>
              <a:rPr lang="ja-JP" altLang="en-US">
                <a:solidFill>
                  <a:srgbClr val="0000FF"/>
                </a:solidFill>
              </a:rPr>
              <a:t>メタデータ検索</a:t>
            </a:r>
          </a:p>
        </p:txBody>
      </p:sp>
      <p:sp>
        <p:nvSpPr>
          <p:cNvPr id="76814" name="AutoShape 14"/>
          <p:cNvSpPr>
            <a:spLocks noChangeArrowheads="1"/>
          </p:cNvSpPr>
          <p:nvPr/>
        </p:nvSpPr>
        <p:spPr bwMode="auto">
          <a:xfrm>
            <a:off x="1774825" y="1052513"/>
            <a:ext cx="1993900" cy="576262"/>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コンテンツの内容は</a:t>
            </a:r>
          </a:p>
          <a:p>
            <a:pPr algn="ctr"/>
            <a:r>
              <a:rPr lang="ja-JP" altLang="en-US">
                <a:solidFill>
                  <a:srgbClr val="0000FF"/>
                </a:solidFill>
              </a:rPr>
              <a:t>全文検索</a:t>
            </a:r>
          </a:p>
        </p:txBody>
      </p:sp>
      <p:sp>
        <p:nvSpPr>
          <p:cNvPr id="76815" name="AutoShape 15"/>
          <p:cNvSpPr>
            <a:spLocks noChangeArrowheads="1"/>
          </p:cNvSpPr>
          <p:nvPr/>
        </p:nvSpPr>
        <p:spPr bwMode="auto">
          <a:xfrm>
            <a:off x="1847850" y="404813"/>
            <a:ext cx="3168650" cy="360362"/>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ja-JP"/>
          </a:p>
          <a:p>
            <a:pPr algn="ctr"/>
            <a:r>
              <a:rPr lang="ja-JP" altLang="en-US"/>
              <a:t>自然言語群による</a:t>
            </a:r>
            <a:r>
              <a:rPr lang="ja-JP" altLang="en-US">
                <a:solidFill>
                  <a:srgbClr val="0000FF"/>
                </a:solidFill>
              </a:rPr>
              <a:t>連想検索</a:t>
            </a:r>
          </a:p>
          <a:p>
            <a:pPr algn="ctr"/>
            <a:endParaRPr lang="en-US" altLang="ja-JP"/>
          </a:p>
        </p:txBody>
      </p:sp>
      <p:cxnSp>
        <p:nvCxnSpPr>
          <p:cNvPr id="76816" name="AutoShape 16"/>
          <p:cNvCxnSpPr>
            <a:cxnSpLocks noChangeShapeType="1"/>
            <a:stCxn id="76815" idx="2"/>
            <a:endCxn id="76813" idx="0"/>
          </p:cNvCxnSpPr>
          <p:nvPr/>
        </p:nvCxnSpPr>
        <p:spPr bwMode="auto">
          <a:xfrm>
            <a:off x="3432175" y="765175"/>
            <a:ext cx="1428750" cy="28733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17" name="AutoShape 17"/>
          <p:cNvCxnSpPr>
            <a:cxnSpLocks noChangeShapeType="1"/>
            <a:stCxn id="76814" idx="0"/>
            <a:endCxn id="76815" idx="2"/>
          </p:cNvCxnSpPr>
          <p:nvPr/>
        </p:nvCxnSpPr>
        <p:spPr bwMode="auto">
          <a:xfrm flipV="1">
            <a:off x="2771775" y="765175"/>
            <a:ext cx="660400" cy="28733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818" name="AutoShape 18"/>
          <p:cNvSpPr>
            <a:spLocks noChangeArrowheads="1"/>
          </p:cNvSpPr>
          <p:nvPr/>
        </p:nvSpPr>
        <p:spPr bwMode="auto">
          <a:xfrm>
            <a:off x="6383338" y="2997201"/>
            <a:ext cx="1993900" cy="57626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メタデータの入力・</a:t>
            </a:r>
          </a:p>
          <a:p>
            <a:pPr algn="ctr"/>
            <a:r>
              <a:rPr lang="ja-JP" altLang="en-US"/>
              <a:t>収集・作成・登録</a:t>
            </a:r>
            <a:endParaRPr lang="ja-JP" altLang="en-US">
              <a:solidFill>
                <a:srgbClr val="0000FF"/>
              </a:solidFill>
            </a:endParaRPr>
          </a:p>
        </p:txBody>
      </p:sp>
      <p:sp>
        <p:nvSpPr>
          <p:cNvPr id="76819" name="AutoShape 19"/>
          <p:cNvSpPr>
            <a:spLocks noChangeArrowheads="1"/>
          </p:cNvSpPr>
          <p:nvPr/>
        </p:nvSpPr>
        <p:spPr bwMode="auto">
          <a:xfrm>
            <a:off x="1774825" y="1844676"/>
            <a:ext cx="1993900" cy="57626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サブジェクト・</a:t>
            </a:r>
          </a:p>
          <a:p>
            <a:pPr algn="ctr"/>
            <a:r>
              <a:rPr lang="ja-JP" altLang="en-US"/>
              <a:t>ゲートウェイ機能</a:t>
            </a:r>
            <a:endParaRPr lang="ja-JP" altLang="en-US">
              <a:solidFill>
                <a:srgbClr val="0000FF"/>
              </a:solidFill>
            </a:endParaRPr>
          </a:p>
        </p:txBody>
      </p:sp>
      <p:sp>
        <p:nvSpPr>
          <p:cNvPr id="76820" name="AutoShape 20"/>
          <p:cNvSpPr>
            <a:spLocks noChangeArrowheads="1"/>
          </p:cNvSpPr>
          <p:nvPr/>
        </p:nvSpPr>
        <p:spPr bwMode="auto">
          <a:xfrm>
            <a:off x="3863975" y="1844676"/>
            <a:ext cx="1993900" cy="57626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パスファインダー機能</a:t>
            </a:r>
            <a:endParaRPr lang="ja-JP" altLang="en-US">
              <a:solidFill>
                <a:srgbClr val="0000FF"/>
              </a:solidFill>
            </a:endParaRPr>
          </a:p>
        </p:txBody>
      </p:sp>
      <p:sp>
        <p:nvSpPr>
          <p:cNvPr id="76821" name="AutoShape 21"/>
          <p:cNvSpPr>
            <a:spLocks noChangeArrowheads="1"/>
          </p:cNvSpPr>
          <p:nvPr/>
        </p:nvSpPr>
        <p:spPr bwMode="auto">
          <a:xfrm>
            <a:off x="8472488" y="2997201"/>
            <a:ext cx="1993900" cy="57626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一次情報の収集・</a:t>
            </a:r>
          </a:p>
          <a:p>
            <a:pPr algn="ctr"/>
            <a:r>
              <a:rPr lang="ja-JP" altLang="en-US"/>
              <a:t>アップロード・蓄積</a:t>
            </a:r>
            <a:endParaRPr lang="ja-JP" altLang="en-US">
              <a:solidFill>
                <a:srgbClr val="0000FF"/>
              </a:solidFill>
            </a:endParaRPr>
          </a:p>
        </p:txBody>
      </p:sp>
      <p:sp>
        <p:nvSpPr>
          <p:cNvPr id="76822" name="AutoShape 22"/>
          <p:cNvSpPr>
            <a:spLocks noChangeArrowheads="1"/>
          </p:cNvSpPr>
          <p:nvPr/>
        </p:nvSpPr>
        <p:spPr bwMode="auto">
          <a:xfrm>
            <a:off x="6383338" y="981076"/>
            <a:ext cx="1993900" cy="57626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a:t>ILL</a:t>
            </a:r>
            <a:r>
              <a:rPr lang="ja-JP" altLang="en-US"/>
              <a:t>機能</a:t>
            </a:r>
            <a:endParaRPr lang="ja-JP" altLang="en-US">
              <a:solidFill>
                <a:srgbClr val="0000FF"/>
              </a:solidFill>
            </a:endParaRPr>
          </a:p>
        </p:txBody>
      </p:sp>
      <p:sp>
        <p:nvSpPr>
          <p:cNvPr id="76824" name="AutoShape 24"/>
          <p:cNvSpPr>
            <a:spLocks noChangeArrowheads="1"/>
          </p:cNvSpPr>
          <p:nvPr/>
        </p:nvSpPr>
        <p:spPr bwMode="auto">
          <a:xfrm>
            <a:off x="8472488" y="981076"/>
            <a:ext cx="1993900" cy="57626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他システムとの連携</a:t>
            </a:r>
          </a:p>
          <a:p>
            <a:pPr algn="ctr"/>
            <a:r>
              <a:rPr lang="ja-JP" altLang="en-US"/>
              <a:t>機能（</a:t>
            </a:r>
            <a:r>
              <a:rPr lang="en-US" altLang="ja-JP"/>
              <a:t>Web</a:t>
            </a:r>
            <a:r>
              <a:rPr lang="ja-JP" altLang="en-US"/>
              <a:t>サービス）</a:t>
            </a:r>
            <a:endParaRPr lang="ja-JP" altLang="en-US">
              <a:solidFill>
                <a:srgbClr val="0000FF"/>
              </a:solidFill>
            </a:endParaRPr>
          </a:p>
        </p:txBody>
      </p:sp>
      <p:sp>
        <p:nvSpPr>
          <p:cNvPr id="76830" name="AutoShape 30"/>
          <p:cNvSpPr>
            <a:spLocks noChangeArrowheads="1"/>
          </p:cNvSpPr>
          <p:nvPr/>
        </p:nvSpPr>
        <p:spPr bwMode="auto">
          <a:xfrm>
            <a:off x="1847850" y="3068638"/>
            <a:ext cx="1993900" cy="576262"/>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オンライン</a:t>
            </a:r>
          </a:p>
          <a:p>
            <a:pPr algn="ctr"/>
            <a:r>
              <a:rPr lang="ja-JP" altLang="en-US"/>
              <a:t>チュートリアル</a:t>
            </a:r>
            <a:endParaRPr lang="ja-JP" altLang="en-US">
              <a:solidFill>
                <a:srgbClr val="0000FF"/>
              </a:solidFill>
            </a:endParaRPr>
          </a:p>
        </p:txBody>
      </p:sp>
      <p:sp>
        <p:nvSpPr>
          <p:cNvPr id="76833" name="AutoShape 33"/>
          <p:cNvSpPr>
            <a:spLocks noChangeArrowheads="1"/>
          </p:cNvSpPr>
          <p:nvPr/>
        </p:nvSpPr>
        <p:spPr bwMode="auto">
          <a:xfrm>
            <a:off x="7464425" y="2276476"/>
            <a:ext cx="1993900" cy="57626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リポジトリ機能</a:t>
            </a:r>
            <a:endParaRPr lang="ja-JP" altLang="en-US">
              <a:solidFill>
                <a:srgbClr val="0000FF"/>
              </a:solidFill>
            </a:endParaRPr>
          </a:p>
        </p:txBody>
      </p:sp>
      <p:sp>
        <p:nvSpPr>
          <p:cNvPr id="76835" name="Oval 35"/>
          <p:cNvSpPr>
            <a:spLocks noChangeArrowheads="1"/>
          </p:cNvSpPr>
          <p:nvPr/>
        </p:nvSpPr>
        <p:spPr bwMode="auto">
          <a:xfrm>
            <a:off x="1992314" y="4292601"/>
            <a:ext cx="1851025" cy="576263"/>
          </a:xfrm>
          <a:prstGeom prst="ellipse">
            <a:avLst/>
          </a:prstGeom>
          <a:solidFill>
            <a:srgbClr val="FF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b="1">
                <a:solidFill>
                  <a:schemeClr val="bg1"/>
                </a:solidFill>
                <a:ea typeface="HG丸ｺﾞｼｯｸM-PRO" panose="020F0600000000000000" pitchFamily="50" charset="-128"/>
              </a:rPr>
              <a:t>提供のために</a:t>
            </a:r>
          </a:p>
        </p:txBody>
      </p:sp>
      <p:sp>
        <p:nvSpPr>
          <p:cNvPr id="76836" name="Oval 36"/>
          <p:cNvSpPr>
            <a:spLocks noChangeArrowheads="1"/>
          </p:cNvSpPr>
          <p:nvPr/>
        </p:nvSpPr>
        <p:spPr bwMode="auto">
          <a:xfrm>
            <a:off x="8616951" y="4292601"/>
            <a:ext cx="1851025" cy="576263"/>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b="1">
                <a:solidFill>
                  <a:schemeClr val="bg1"/>
                </a:solidFill>
                <a:ea typeface="HG丸ｺﾞｼｯｸM-PRO" panose="020F0600000000000000" pitchFamily="50" charset="-128"/>
              </a:rPr>
              <a:t>組織化のために</a:t>
            </a:r>
          </a:p>
        </p:txBody>
      </p:sp>
    </p:spTree>
    <p:extLst>
      <p:ext uri="{BB962C8B-B14F-4D97-AF65-F5344CB8AC3E}">
        <p14:creationId xmlns:p14="http://schemas.microsoft.com/office/powerpoint/2010/main" val="830783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p:cNvCxnSpPr/>
          <p:nvPr/>
        </p:nvCxnSpPr>
        <p:spPr>
          <a:xfrm flipV="1">
            <a:off x="3840967" y="3024572"/>
            <a:ext cx="1524656" cy="2495745"/>
          </a:xfrm>
          <a:prstGeom prst="line">
            <a:avLst/>
          </a:prstGeom>
          <a:ln w="31750" cmpd="dbl">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a:t>③ 電子情報資源の</a:t>
            </a:r>
            <a:r>
              <a:rPr lang="ja-JP" altLang="en-US" dirty="0" smtClean="0"/>
              <a:t>組織化と連携</a:t>
            </a:r>
            <a:endParaRPr kumimoji="1" lang="ja-JP" altLang="en-US" dirty="0"/>
          </a:p>
        </p:txBody>
      </p:sp>
      <p:sp>
        <p:nvSpPr>
          <p:cNvPr id="4" name="スライド番号プレースホルダー 3"/>
          <p:cNvSpPr>
            <a:spLocks noGrp="1"/>
          </p:cNvSpPr>
          <p:nvPr>
            <p:ph type="sldNum" sz="quarter" idx="12"/>
          </p:nvPr>
        </p:nvSpPr>
        <p:spPr/>
        <p:txBody>
          <a:bodyPr/>
          <a:lstStyle/>
          <a:p>
            <a:fld id="{A0F4D0EC-0505-4A2E-9148-BBDAF16F08DA}" type="slidenum">
              <a:rPr lang="ja-JP" altLang="en-US" smtClean="0">
                <a:solidFill>
                  <a:prstClr val="black"/>
                </a:solidFill>
              </a:rPr>
              <a:pPr/>
              <a:t>6</a:t>
            </a:fld>
            <a:endParaRPr lang="ja-JP" altLang="en-US">
              <a:solidFill>
                <a:prstClr val="black"/>
              </a:solidFill>
            </a:endParaRPr>
          </a:p>
        </p:txBody>
      </p:sp>
      <p:sp>
        <p:nvSpPr>
          <p:cNvPr id="6" name="コンテンツ プレースホルダー 2"/>
          <p:cNvSpPr txBox="1">
            <a:spLocks/>
          </p:cNvSpPr>
          <p:nvPr/>
        </p:nvSpPr>
        <p:spPr>
          <a:xfrm>
            <a:off x="2346960" y="1004546"/>
            <a:ext cx="7543801" cy="486454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ClrTx/>
              <a:buSzTx/>
              <a:buNone/>
            </a:pPr>
            <a:r>
              <a:rPr lang="en-US" altLang="ja-JP" sz="1400" dirty="0">
                <a:solidFill>
                  <a:prstClr val="black"/>
                </a:solidFill>
              </a:rPr>
              <a:t>【</a:t>
            </a:r>
            <a:r>
              <a:rPr lang="ja-JP" altLang="en-US" sz="1400" dirty="0">
                <a:solidFill>
                  <a:prstClr val="black"/>
                </a:solidFill>
              </a:rPr>
              <a:t>現状</a:t>
            </a:r>
            <a:r>
              <a:rPr lang="en-US" altLang="ja-JP" sz="1400" dirty="0">
                <a:solidFill>
                  <a:prstClr val="black"/>
                </a:solidFill>
              </a:rPr>
              <a:t>】</a:t>
            </a:r>
            <a:r>
              <a:rPr lang="ja-JP" altLang="en-US" sz="1400" dirty="0">
                <a:solidFill>
                  <a:prstClr val="black"/>
                </a:solidFill>
              </a:rPr>
              <a:t>　国立国会図書館サーチによる連携先データベースは約</a:t>
            </a:r>
            <a:r>
              <a:rPr lang="en-US" altLang="ja-JP" sz="1400" dirty="0">
                <a:solidFill>
                  <a:prstClr val="black"/>
                </a:solidFill>
              </a:rPr>
              <a:t>100</a:t>
            </a:r>
          </a:p>
          <a:p>
            <a:pPr marL="0" indent="0">
              <a:lnSpc>
                <a:spcPct val="100000"/>
              </a:lnSpc>
              <a:spcBef>
                <a:spcPts val="0"/>
              </a:spcBef>
              <a:spcAft>
                <a:spcPts val="0"/>
              </a:spcAft>
              <a:buClrTx/>
              <a:buSzTx/>
              <a:buNone/>
            </a:pPr>
            <a:r>
              <a:rPr lang="ja-JP" altLang="en-US" sz="1400" dirty="0">
                <a:solidFill>
                  <a:prstClr val="black"/>
                </a:solidFill>
              </a:rPr>
              <a:t>　　　　　</a:t>
            </a:r>
            <a:r>
              <a:rPr lang="ja-JP" altLang="en-US" sz="1400" dirty="0">
                <a:solidFill>
                  <a:srgbClr val="FF0000"/>
                </a:solidFill>
              </a:rPr>
              <a:t>赤字</a:t>
            </a:r>
            <a:r>
              <a:rPr lang="ja-JP" altLang="en-US" sz="1400" dirty="0">
                <a:solidFill>
                  <a:prstClr val="black"/>
                </a:solidFill>
              </a:rPr>
              <a:t>が検索対象になっていないもの。</a:t>
            </a:r>
            <a:endParaRPr lang="ja-JP" altLang="en-US" dirty="0">
              <a:solidFill>
                <a:prstClr val="black">
                  <a:lumMod val="75000"/>
                  <a:lumOff val="25000"/>
                </a:prstClr>
              </a:solidFill>
            </a:endParaRPr>
          </a:p>
        </p:txBody>
      </p:sp>
      <p:sp>
        <p:nvSpPr>
          <p:cNvPr id="29" name="角丸四角形 28"/>
          <p:cNvSpPr/>
          <p:nvPr/>
        </p:nvSpPr>
        <p:spPr>
          <a:xfrm>
            <a:off x="3089309" y="5426904"/>
            <a:ext cx="2534929" cy="1254520"/>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ja-JP" altLang="en-US" b="1" dirty="0">
                <a:solidFill>
                  <a:prstClr val="black"/>
                </a:solidFill>
              </a:rPr>
              <a:t>大学図書館</a:t>
            </a:r>
            <a:endParaRPr lang="en-US" altLang="ja-JP" b="1" dirty="0">
              <a:solidFill>
                <a:prstClr val="black"/>
              </a:solidFill>
            </a:endParaRPr>
          </a:p>
          <a:p>
            <a:r>
              <a:rPr lang="ja-JP" altLang="en-US" sz="1200" dirty="0">
                <a:solidFill>
                  <a:prstClr val="black"/>
                </a:solidFill>
              </a:rPr>
              <a:t>・所蔵目録</a:t>
            </a:r>
            <a:endParaRPr lang="en-US" altLang="ja-JP" sz="1200" dirty="0">
              <a:solidFill>
                <a:prstClr val="black"/>
              </a:solidFill>
            </a:endParaRPr>
          </a:p>
          <a:p>
            <a:r>
              <a:rPr lang="ja-JP" altLang="en-US" sz="1200" dirty="0">
                <a:solidFill>
                  <a:prstClr val="black"/>
                </a:solidFill>
              </a:rPr>
              <a:t>・論文</a:t>
            </a:r>
            <a:r>
              <a:rPr lang="en-US" altLang="ja-JP" sz="1200" dirty="0">
                <a:solidFill>
                  <a:prstClr val="black"/>
                </a:solidFill>
              </a:rPr>
              <a:t>/</a:t>
            </a:r>
            <a:r>
              <a:rPr lang="ja-JP" altLang="en-US" sz="1200" dirty="0">
                <a:solidFill>
                  <a:prstClr val="black"/>
                </a:solidFill>
              </a:rPr>
              <a:t>紀要</a:t>
            </a:r>
            <a:endParaRPr lang="en-US" altLang="ja-JP" sz="1200" dirty="0">
              <a:solidFill>
                <a:prstClr val="black"/>
              </a:solidFill>
            </a:endParaRPr>
          </a:p>
          <a:p>
            <a:r>
              <a:rPr lang="ja-JP" altLang="en-US" sz="1200" dirty="0">
                <a:solidFill>
                  <a:srgbClr val="FF0000"/>
                </a:solidFill>
              </a:rPr>
              <a:t>・約</a:t>
            </a:r>
            <a:r>
              <a:rPr lang="en-US" altLang="ja-JP" sz="1200" dirty="0">
                <a:solidFill>
                  <a:srgbClr val="FF0000"/>
                </a:solidFill>
              </a:rPr>
              <a:t>9</a:t>
            </a:r>
            <a:r>
              <a:rPr lang="ja-JP" altLang="en-US" sz="1200" dirty="0">
                <a:solidFill>
                  <a:srgbClr val="FF0000"/>
                </a:solidFill>
              </a:rPr>
              <a:t>割のデジタルアーカイブ</a:t>
            </a:r>
            <a:endParaRPr lang="en-US" altLang="ja-JP" sz="1200" dirty="0">
              <a:solidFill>
                <a:srgbClr val="FF0000"/>
              </a:solidFill>
            </a:endParaRPr>
          </a:p>
          <a:p>
            <a:r>
              <a:rPr lang="ja-JP" altLang="en-US" sz="1200" dirty="0">
                <a:solidFill>
                  <a:srgbClr val="FF0000"/>
                </a:solidFill>
              </a:rPr>
              <a:t>・研究データ　</a:t>
            </a:r>
            <a:endParaRPr lang="en-US" altLang="ja-JP" sz="1200" dirty="0">
              <a:solidFill>
                <a:srgbClr val="FF0000"/>
              </a:solidFill>
            </a:endParaRPr>
          </a:p>
        </p:txBody>
      </p:sp>
      <p:sp>
        <p:nvSpPr>
          <p:cNvPr id="12" name="角丸四角形 11"/>
          <p:cNvSpPr/>
          <p:nvPr/>
        </p:nvSpPr>
        <p:spPr>
          <a:xfrm>
            <a:off x="3972290" y="4341092"/>
            <a:ext cx="2203569" cy="909616"/>
          </a:xfrm>
          <a:prstGeom prst="roundRect">
            <a:avLst/>
          </a:prstGeom>
          <a:solidFill>
            <a:schemeClr val="accent1">
              <a:alpha val="70000"/>
            </a:schemeClr>
          </a:solidFill>
        </p:spPr>
        <p:style>
          <a:lnRef idx="1">
            <a:schemeClr val="accent2"/>
          </a:lnRef>
          <a:fillRef idx="2">
            <a:schemeClr val="accent2"/>
          </a:fillRef>
          <a:effectRef idx="1">
            <a:schemeClr val="accent2"/>
          </a:effectRef>
          <a:fontRef idx="minor">
            <a:schemeClr val="dk1"/>
          </a:fontRef>
        </p:style>
        <p:txBody>
          <a:bodyPr rtlCol="0" anchor="t"/>
          <a:lstStyle/>
          <a:p>
            <a:r>
              <a:rPr lang="ja-JP" altLang="en-US" b="1" dirty="0">
                <a:solidFill>
                  <a:prstClr val="black"/>
                </a:solidFill>
              </a:rPr>
              <a:t>国立情報学研究所</a:t>
            </a:r>
          </a:p>
          <a:p>
            <a:r>
              <a:rPr lang="ja-JP" altLang="en-US" sz="1400" dirty="0">
                <a:solidFill>
                  <a:prstClr val="black"/>
                </a:solidFill>
                <a:latin typeface="ＭＳ Ｐゴシック" panose="020B0600070205080204" pitchFamily="50" charset="-128"/>
              </a:rPr>
              <a:t>　　　・</a:t>
            </a:r>
            <a:r>
              <a:rPr lang="en-US" altLang="ja-JP" b="1" dirty="0" err="1">
                <a:solidFill>
                  <a:srgbClr val="00B050"/>
                </a:solidFill>
                <a:latin typeface="ＭＳ Ｐゴシック" panose="020B0600070205080204" pitchFamily="50" charset="-128"/>
              </a:rPr>
              <a:t>CiNii</a:t>
            </a:r>
            <a:endParaRPr lang="en-US" altLang="ja-JP" b="1" dirty="0">
              <a:solidFill>
                <a:srgbClr val="00B050"/>
              </a:solidFill>
              <a:latin typeface="ＭＳ Ｐゴシック" panose="020B0600070205080204" pitchFamily="50" charset="-128"/>
            </a:endParaRPr>
          </a:p>
          <a:p>
            <a:r>
              <a:rPr lang="ja-JP" altLang="en-US" sz="1400" b="1" dirty="0">
                <a:solidFill>
                  <a:srgbClr val="00B050"/>
                </a:solidFill>
                <a:latin typeface="ＭＳ Ｐゴシック" panose="020B0600070205080204" pitchFamily="50" charset="-128"/>
              </a:rPr>
              <a:t>　　　</a:t>
            </a:r>
            <a:r>
              <a:rPr lang="ja-JP" altLang="en-US" sz="1100" dirty="0">
                <a:solidFill>
                  <a:prstClr val="black"/>
                </a:solidFill>
                <a:latin typeface="ＭＳ Ｐゴシック" panose="020B0600070205080204" pitchFamily="50" charset="-128"/>
              </a:rPr>
              <a:t>・</a:t>
            </a:r>
            <a:r>
              <a:rPr lang="en-US" altLang="ja-JP" b="1" dirty="0">
                <a:solidFill>
                  <a:srgbClr val="00B050"/>
                </a:solidFill>
                <a:latin typeface="ＭＳ Ｐゴシック" panose="020B0600070205080204" pitchFamily="50" charset="-128"/>
              </a:rPr>
              <a:t>JAIRO</a:t>
            </a:r>
            <a:endParaRPr lang="en-US" altLang="ja-JP" dirty="0">
              <a:solidFill>
                <a:prstClr val="black"/>
              </a:solidFill>
              <a:latin typeface="ＭＳ Ｐゴシック" panose="020B0600070205080204" pitchFamily="50" charset="-128"/>
            </a:endParaRPr>
          </a:p>
          <a:p>
            <a:endParaRPr lang="en-US" altLang="ja-JP" sz="1400" dirty="0">
              <a:solidFill>
                <a:prstClr val="black"/>
              </a:solidFill>
              <a:latin typeface="ＭＳ Ｐゴシック" panose="020B0600070205080204" pitchFamily="50" charset="-128"/>
            </a:endParaRPr>
          </a:p>
        </p:txBody>
      </p:sp>
      <p:sp>
        <p:nvSpPr>
          <p:cNvPr id="13" name="角丸四角形 12"/>
          <p:cNvSpPr/>
          <p:nvPr/>
        </p:nvSpPr>
        <p:spPr>
          <a:xfrm>
            <a:off x="1748517" y="4389657"/>
            <a:ext cx="2166350" cy="854711"/>
          </a:xfrm>
          <a:prstGeom prst="roundRect">
            <a:avLst/>
          </a:prstGeom>
          <a:solidFill>
            <a:schemeClr val="accent1">
              <a:alpha val="70000"/>
            </a:schemeClr>
          </a:solidFill>
        </p:spPr>
        <p:style>
          <a:lnRef idx="1">
            <a:schemeClr val="accent2"/>
          </a:lnRef>
          <a:fillRef idx="2">
            <a:schemeClr val="accent2"/>
          </a:fillRef>
          <a:effectRef idx="1">
            <a:schemeClr val="accent2"/>
          </a:effectRef>
          <a:fontRef idx="minor">
            <a:schemeClr val="dk1"/>
          </a:fontRef>
        </p:style>
        <p:txBody>
          <a:bodyPr rtlCol="0" anchor="t"/>
          <a:lstStyle/>
          <a:p>
            <a:r>
              <a:rPr lang="ja-JP" altLang="en-US" b="1" dirty="0">
                <a:solidFill>
                  <a:prstClr val="black"/>
                </a:solidFill>
              </a:rPr>
              <a:t>科学技術振興機構</a:t>
            </a:r>
            <a:endParaRPr lang="en-US" altLang="ja-JP" b="1" dirty="0">
              <a:solidFill>
                <a:prstClr val="black"/>
              </a:solidFill>
            </a:endParaRPr>
          </a:p>
          <a:p>
            <a:r>
              <a:rPr lang="ja-JP" altLang="en-US" dirty="0">
                <a:solidFill>
                  <a:prstClr val="black"/>
                </a:solidFill>
              </a:rPr>
              <a:t>・</a:t>
            </a:r>
            <a:r>
              <a:rPr lang="en-US" altLang="ja-JP" b="1" dirty="0">
                <a:solidFill>
                  <a:srgbClr val="00B050"/>
                </a:solidFill>
                <a:latin typeface="ＭＳ Ｐゴシック" panose="020B0600070205080204" pitchFamily="50" charset="-128"/>
              </a:rPr>
              <a:t>J-STAGE</a:t>
            </a:r>
          </a:p>
          <a:p>
            <a:endParaRPr lang="en-US" altLang="ja-JP" b="1" dirty="0">
              <a:solidFill>
                <a:prstClr val="black"/>
              </a:solidFill>
            </a:endParaRPr>
          </a:p>
          <a:p>
            <a:endParaRPr lang="en-US" altLang="ja-JP" b="1" dirty="0">
              <a:solidFill>
                <a:prstClr val="black"/>
              </a:solidFill>
            </a:endParaRPr>
          </a:p>
          <a:p>
            <a:endParaRPr lang="en-US" altLang="ja-JP" sz="1400" dirty="0">
              <a:solidFill>
                <a:prstClr val="black"/>
              </a:solidFill>
            </a:endParaRPr>
          </a:p>
        </p:txBody>
      </p:sp>
      <p:cxnSp>
        <p:nvCxnSpPr>
          <p:cNvPr id="14" name="直線コネクタ 13"/>
          <p:cNvCxnSpPr/>
          <p:nvPr/>
        </p:nvCxnSpPr>
        <p:spPr>
          <a:xfrm flipV="1">
            <a:off x="4686926" y="5246956"/>
            <a:ext cx="122615" cy="179948"/>
          </a:xfrm>
          <a:prstGeom prst="line">
            <a:avLst/>
          </a:prstGeom>
          <a:ln w="31750" cmpd="dbl">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5" name="角丸四角形 24"/>
          <p:cNvSpPr/>
          <p:nvPr/>
        </p:nvSpPr>
        <p:spPr>
          <a:xfrm>
            <a:off x="1654640" y="5426905"/>
            <a:ext cx="1359734" cy="961957"/>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ja-JP" altLang="en-US" b="1" dirty="0">
                <a:solidFill>
                  <a:prstClr val="black"/>
                </a:solidFill>
              </a:rPr>
              <a:t>学協会</a:t>
            </a:r>
            <a:endParaRPr lang="en-US" altLang="ja-JP" b="1" dirty="0">
              <a:solidFill>
                <a:prstClr val="black"/>
              </a:solidFill>
            </a:endParaRPr>
          </a:p>
          <a:p>
            <a:pPr>
              <a:spcBef>
                <a:spcPts val="600"/>
              </a:spcBef>
            </a:pPr>
            <a:r>
              <a:rPr lang="ja-JP" altLang="en-US" sz="1200" dirty="0">
                <a:solidFill>
                  <a:prstClr val="black"/>
                </a:solidFill>
              </a:rPr>
              <a:t>・論文</a:t>
            </a:r>
            <a:r>
              <a:rPr lang="en-US" altLang="ja-JP" sz="1200" dirty="0">
                <a:solidFill>
                  <a:prstClr val="black"/>
                </a:solidFill>
              </a:rPr>
              <a:t>/</a:t>
            </a:r>
            <a:r>
              <a:rPr lang="ja-JP" altLang="en-US" sz="1200" dirty="0">
                <a:solidFill>
                  <a:prstClr val="black"/>
                </a:solidFill>
              </a:rPr>
              <a:t>学会誌</a:t>
            </a:r>
            <a:endParaRPr lang="en-US" altLang="ja-JP" sz="1200" dirty="0">
              <a:solidFill>
                <a:prstClr val="black"/>
              </a:solidFill>
            </a:endParaRPr>
          </a:p>
        </p:txBody>
      </p:sp>
      <p:cxnSp>
        <p:nvCxnSpPr>
          <p:cNvPr id="32" name="直線コネクタ 31"/>
          <p:cNvCxnSpPr>
            <a:stCxn id="25" idx="0"/>
            <a:endCxn id="13" idx="2"/>
          </p:cNvCxnSpPr>
          <p:nvPr/>
        </p:nvCxnSpPr>
        <p:spPr>
          <a:xfrm flipV="1">
            <a:off x="2334508" y="5244368"/>
            <a:ext cx="497185" cy="182537"/>
          </a:xfrm>
          <a:prstGeom prst="line">
            <a:avLst/>
          </a:prstGeom>
          <a:ln w="31750" cmpd="dbl">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5" name="角丸四角形 34"/>
          <p:cNvSpPr/>
          <p:nvPr/>
        </p:nvSpPr>
        <p:spPr>
          <a:xfrm>
            <a:off x="1615393" y="1517855"/>
            <a:ext cx="1420260" cy="1067394"/>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ja-JP" altLang="en-US" b="1" spc="-100" dirty="0">
                <a:solidFill>
                  <a:prstClr val="black"/>
                </a:solidFill>
              </a:rPr>
              <a:t>公共図書館</a:t>
            </a:r>
            <a:endParaRPr lang="en-US" altLang="ja-JP" b="1" spc="-100" dirty="0">
              <a:solidFill>
                <a:prstClr val="black"/>
              </a:solidFill>
            </a:endParaRPr>
          </a:p>
          <a:p>
            <a:r>
              <a:rPr lang="ja-JP" altLang="en-US" sz="1200" dirty="0">
                <a:solidFill>
                  <a:prstClr val="black"/>
                </a:solidFill>
              </a:rPr>
              <a:t>・所蔵目録</a:t>
            </a:r>
            <a:endParaRPr lang="en-US" altLang="ja-JP" sz="1200" dirty="0">
              <a:solidFill>
                <a:prstClr val="black"/>
              </a:solidFill>
            </a:endParaRPr>
          </a:p>
          <a:p>
            <a:r>
              <a:rPr lang="ja-JP" altLang="en-US" sz="1200" dirty="0">
                <a:solidFill>
                  <a:srgbClr val="FF0000"/>
                </a:solidFill>
              </a:rPr>
              <a:t>・約</a:t>
            </a:r>
            <a:r>
              <a:rPr lang="en-US" altLang="ja-JP" sz="1200" dirty="0">
                <a:solidFill>
                  <a:srgbClr val="FF0000"/>
                </a:solidFill>
              </a:rPr>
              <a:t>6</a:t>
            </a:r>
            <a:r>
              <a:rPr lang="ja-JP" altLang="en-US" sz="1200" dirty="0">
                <a:solidFill>
                  <a:srgbClr val="FF0000"/>
                </a:solidFill>
              </a:rPr>
              <a:t>割のデジタルアーカイブ</a:t>
            </a:r>
            <a:endParaRPr lang="en-US" altLang="ja-JP" sz="1200" dirty="0">
              <a:solidFill>
                <a:srgbClr val="FF0000"/>
              </a:solidFill>
            </a:endParaRPr>
          </a:p>
        </p:txBody>
      </p:sp>
      <p:cxnSp>
        <p:nvCxnSpPr>
          <p:cNvPr id="36" name="直線コネクタ 35"/>
          <p:cNvCxnSpPr>
            <a:endCxn id="13" idx="2"/>
          </p:cNvCxnSpPr>
          <p:nvPr/>
        </p:nvCxnSpPr>
        <p:spPr>
          <a:xfrm flipH="1" flipV="1">
            <a:off x="2831692" y="5244368"/>
            <a:ext cx="696628" cy="182537"/>
          </a:xfrm>
          <a:prstGeom prst="line">
            <a:avLst/>
          </a:prstGeom>
          <a:ln w="31750" cmpd="dbl">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35" idx="3"/>
          </p:cNvCxnSpPr>
          <p:nvPr/>
        </p:nvCxnSpPr>
        <p:spPr>
          <a:xfrm>
            <a:off x="3035654" y="2051553"/>
            <a:ext cx="2313321" cy="974953"/>
          </a:xfrm>
          <a:prstGeom prst="line">
            <a:avLst/>
          </a:prstGeom>
          <a:ln w="31750" cmpd="dbl">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46" name="角丸四角形吹き出し 45"/>
          <p:cNvSpPr/>
          <p:nvPr/>
        </p:nvSpPr>
        <p:spPr>
          <a:xfrm>
            <a:off x="7999693" y="1041131"/>
            <a:ext cx="2642727" cy="2854479"/>
          </a:xfrm>
          <a:prstGeom prst="wedgeRoundRectCallout">
            <a:avLst>
              <a:gd name="adj1" fmla="val -49908"/>
              <a:gd name="adj2" fmla="val -10839"/>
              <a:gd name="adj3" fmla="val 16667"/>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t"/>
          <a:lstStyle/>
          <a:p>
            <a:r>
              <a:rPr lang="en-US" altLang="ja-JP" sz="1400" dirty="0">
                <a:solidFill>
                  <a:prstClr val="black"/>
                </a:solidFill>
              </a:rPr>
              <a:t>【</a:t>
            </a:r>
            <a:r>
              <a:rPr lang="ja-JP" altLang="en-US" sz="1400" dirty="0">
                <a:solidFill>
                  <a:prstClr val="black"/>
                </a:solidFill>
              </a:rPr>
              <a:t>課題</a:t>
            </a:r>
            <a:r>
              <a:rPr lang="en-US" altLang="ja-JP" sz="1400" dirty="0">
                <a:solidFill>
                  <a:prstClr val="black"/>
                </a:solidFill>
              </a:rPr>
              <a:t>】</a:t>
            </a:r>
          </a:p>
          <a:p>
            <a:pPr>
              <a:spcBef>
                <a:spcPts val="400"/>
              </a:spcBef>
            </a:pPr>
            <a:r>
              <a:rPr lang="ja-JP" altLang="en-US" sz="1200" dirty="0">
                <a:solidFill>
                  <a:prstClr val="black"/>
                </a:solidFill>
              </a:rPr>
              <a:t>・（コンテンツのある）デジタルアーカイブとの連携の拡充</a:t>
            </a:r>
            <a:endParaRPr lang="en-US" altLang="ja-JP" sz="1200" dirty="0">
              <a:solidFill>
                <a:prstClr val="black"/>
              </a:solidFill>
            </a:endParaRPr>
          </a:p>
          <a:p>
            <a:pPr>
              <a:spcBef>
                <a:spcPts val="200"/>
              </a:spcBef>
            </a:pPr>
            <a:r>
              <a:rPr lang="ja-JP" altLang="en-US" sz="1200" dirty="0">
                <a:solidFill>
                  <a:prstClr val="black"/>
                </a:solidFill>
              </a:rPr>
              <a:t>・連携促進には領域ごとのアグリゲータが必要</a:t>
            </a:r>
            <a:endParaRPr lang="en-US" altLang="ja-JP" sz="1200" dirty="0">
              <a:solidFill>
                <a:prstClr val="black"/>
              </a:solidFill>
            </a:endParaRPr>
          </a:p>
          <a:p>
            <a:pPr>
              <a:spcBef>
                <a:spcPts val="200"/>
              </a:spcBef>
            </a:pPr>
            <a:r>
              <a:rPr lang="ja-JP" altLang="en-US" sz="1200" dirty="0">
                <a:solidFill>
                  <a:prstClr val="black"/>
                </a:solidFill>
              </a:rPr>
              <a:t>・メタデータ</a:t>
            </a:r>
            <a:r>
              <a:rPr lang="en-US" altLang="ja-JP" sz="1200" dirty="0">
                <a:solidFill>
                  <a:prstClr val="black"/>
                </a:solidFill>
              </a:rPr>
              <a:t>/</a:t>
            </a:r>
            <a:r>
              <a:rPr lang="ja-JP" altLang="en-US" sz="1200" dirty="0">
                <a:solidFill>
                  <a:prstClr val="black"/>
                </a:solidFill>
              </a:rPr>
              <a:t>コンテンツの利用に係るライセンスの明示</a:t>
            </a:r>
            <a:endParaRPr lang="en-US" altLang="ja-JP" sz="1200" dirty="0">
              <a:solidFill>
                <a:prstClr val="black"/>
              </a:solidFill>
            </a:endParaRPr>
          </a:p>
          <a:p>
            <a:pPr>
              <a:spcBef>
                <a:spcPts val="200"/>
              </a:spcBef>
            </a:pPr>
            <a:r>
              <a:rPr lang="ja-JP" altLang="en-US" sz="1200" dirty="0">
                <a:solidFill>
                  <a:prstClr val="black"/>
                </a:solidFill>
              </a:rPr>
              <a:t>・外国への発信対応（ローマ字検索等）</a:t>
            </a:r>
            <a:endParaRPr lang="en-US" altLang="ja-JP" sz="1200" dirty="0">
              <a:solidFill>
                <a:prstClr val="black"/>
              </a:solidFill>
            </a:endParaRPr>
          </a:p>
          <a:p>
            <a:pPr>
              <a:spcBef>
                <a:spcPts val="200"/>
              </a:spcBef>
            </a:pPr>
            <a:r>
              <a:rPr lang="ja-JP" altLang="en-US" sz="1200" dirty="0">
                <a:solidFill>
                  <a:prstClr val="black"/>
                </a:solidFill>
              </a:rPr>
              <a:t>・識別子付与の強化（</a:t>
            </a:r>
            <a:r>
              <a:rPr lang="en-US" altLang="ja-JP" sz="1200" dirty="0">
                <a:solidFill>
                  <a:prstClr val="black"/>
                </a:solidFill>
              </a:rPr>
              <a:t> </a:t>
            </a:r>
            <a:r>
              <a:rPr lang="ja-JP" altLang="en-US" sz="1200" dirty="0">
                <a:solidFill>
                  <a:prstClr val="black"/>
                </a:solidFill>
              </a:rPr>
              <a:t>研究データ含む）</a:t>
            </a:r>
            <a:endParaRPr lang="en-US" altLang="ja-JP" sz="1200" dirty="0">
              <a:solidFill>
                <a:prstClr val="black"/>
              </a:solidFill>
            </a:endParaRPr>
          </a:p>
        </p:txBody>
      </p:sp>
      <p:cxnSp>
        <p:nvCxnSpPr>
          <p:cNvPr id="50" name="直線コネクタ 49"/>
          <p:cNvCxnSpPr>
            <a:stCxn id="13" idx="0"/>
          </p:cNvCxnSpPr>
          <p:nvPr/>
        </p:nvCxnSpPr>
        <p:spPr>
          <a:xfrm flipV="1">
            <a:off x="2831692" y="3028014"/>
            <a:ext cx="2544780" cy="1361643"/>
          </a:xfrm>
          <a:prstGeom prst="line">
            <a:avLst/>
          </a:prstGeom>
          <a:ln w="31750" cmpd="dbl">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V="1">
            <a:off x="5192623" y="2976061"/>
            <a:ext cx="244632" cy="1402958"/>
          </a:xfrm>
          <a:prstGeom prst="line">
            <a:avLst/>
          </a:prstGeom>
          <a:ln w="31750" cmpd="dbl">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70" name="角丸四角形 69"/>
          <p:cNvSpPr/>
          <p:nvPr/>
        </p:nvSpPr>
        <p:spPr>
          <a:xfrm>
            <a:off x="5722660" y="5336499"/>
            <a:ext cx="2154286" cy="1375196"/>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ja-JP" altLang="en-US" b="1" dirty="0">
                <a:solidFill>
                  <a:prstClr val="black"/>
                </a:solidFill>
              </a:rPr>
              <a:t>博物館・美術館・公文書館</a:t>
            </a:r>
          </a:p>
          <a:p>
            <a:r>
              <a:rPr lang="ja-JP" altLang="en-US" sz="1200" dirty="0">
                <a:solidFill>
                  <a:prstClr val="black"/>
                </a:solidFill>
              </a:rPr>
              <a:t>・作品目録</a:t>
            </a:r>
            <a:endParaRPr lang="en-US" altLang="ja-JP" sz="1200" dirty="0">
              <a:solidFill>
                <a:prstClr val="black"/>
              </a:solidFill>
            </a:endParaRPr>
          </a:p>
          <a:p>
            <a:r>
              <a:rPr lang="ja-JP" altLang="en-US" sz="1200" dirty="0">
                <a:solidFill>
                  <a:srgbClr val="FF0000"/>
                </a:solidFill>
              </a:rPr>
              <a:t>・多くのデジタルアーカイブ（文化資産オンライン）</a:t>
            </a:r>
            <a:endParaRPr lang="en-US" altLang="ja-JP" sz="1200" dirty="0">
              <a:solidFill>
                <a:srgbClr val="FF0000"/>
              </a:solidFill>
            </a:endParaRPr>
          </a:p>
        </p:txBody>
      </p:sp>
      <p:sp>
        <p:nvSpPr>
          <p:cNvPr id="106" name="角丸四角形 105"/>
          <p:cNvSpPr/>
          <p:nvPr/>
        </p:nvSpPr>
        <p:spPr>
          <a:xfrm>
            <a:off x="1616096" y="2655383"/>
            <a:ext cx="1416332" cy="1569154"/>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ja-JP" altLang="en-US" b="1" dirty="0">
                <a:solidFill>
                  <a:prstClr val="black"/>
                </a:solidFill>
              </a:rPr>
              <a:t>研究機関</a:t>
            </a:r>
            <a:endParaRPr lang="en-US" altLang="ja-JP" b="1" dirty="0">
              <a:solidFill>
                <a:prstClr val="black"/>
              </a:solidFill>
            </a:endParaRPr>
          </a:p>
          <a:p>
            <a:r>
              <a:rPr lang="ja-JP" altLang="en-US" sz="1200" dirty="0">
                <a:solidFill>
                  <a:prstClr val="black"/>
                </a:solidFill>
              </a:rPr>
              <a:t>・所蔵目録</a:t>
            </a:r>
            <a:endParaRPr lang="en-US" altLang="ja-JP" sz="1200" dirty="0">
              <a:solidFill>
                <a:prstClr val="black"/>
              </a:solidFill>
            </a:endParaRPr>
          </a:p>
          <a:p>
            <a:r>
              <a:rPr lang="ja-JP" altLang="en-US" sz="1200" dirty="0">
                <a:solidFill>
                  <a:prstClr val="black"/>
                </a:solidFill>
              </a:rPr>
              <a:t>・論文</a:t>
            </a:r>
            <a:endParaRPr lang="en-US" altLang="ja-JP" sz="1200" dirty="0">
              <a:solidFill>
                <a:prstClr val="black"/>
              </a:solidFill>
            </a:endParaRPr>
          </a:p>
          <a:p>
            <a:r>
              <a:rPr lang="ja-JP" altLang="en-US" sz="1200" dirty="0">
                <a:solidFill>
                  <a:srgbClr val="FF0000"/>
                </a:solidFill>
              </a:rPr>
              <a:t>・多くのデジタルアーカイブ</a:t>
            </a:r>
            <a:endParaRPr lang="en-US" altLang="ja-JP" sz="1200" dirty="0">
              <a:solidFill>
                <a:srgbClr val="FF0000"/>
              </a:solidFill>
            </a:endParaRPr>
          </a:p>
          <a:p>
            <a:r>
              <a:rPr lang="ja-JP" altLang="en-US" sz="1200" dirty="0">
                <a:solidFill>
                  <a:srgbClr val="FF0000"/>
                </a:solidFill>
              </a:rPr>
              <a:t>・研究データ</a:t>
            </a:r>
            <a:endParaRPr lang="en-US" altLang="ja-JP" sz="1200" dirty="0">
              <a:solidFill>
                <a:srgbClr val="FF0000"/>
              </a:solidFill>
            </a:endParaRPr>
          </a:p>
        </p:txBody>
      </p:sp>
      <p:cxnSp>
        <p:nvCxnSpPr>
          <p:cNvPr id="110" name="直線コネクタ 109"/>
          <p:cNvCxnSpPr>
            <a:stCxn id="106" idx="3"/>
          </p:cNvCxnSpPr>
          <p:nvPr/>
        </p:nvCxnSpPr>
        <p:spPr>
          <a:xfrm flipV="1">
            <a:off x="3032429" y="3082260"/>
            <a:ext cx="2333195" cy="357700"/>
          </a:xfrm>
          <a:prstGeom prst="line">
            <a:avLst/>
          </a:prstGeom>
          <a:ln w="31750" cmpd="dbl">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a:stCxn id="70" idx="0"/>
          </p:cNvCxnSpPr>
          <p:nvPr/>
        </p:nvCxnSpPr>
        <p:spPr>
          <a:xfrm flipH="1" flipV="1">
            <a:off x="5434067" y="3024571"/>
            <a:ext cx="1365737" cy="2311928"/>
          </a:xfrm>
          <a:prstGeom prst="line">
            <a:avLst/>
          </a:prstGeom>
          <a:ln w="31750" cmpd="dbl">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a:stCxn id="106" idx="2"/>
            <a:endCxn id="13" idx="0"/>
          </p:cNvCxnSpPr>
          <p:nvPr/>
        </p:nvCxnSpPr>
        <p:spPr>
          <a:xfrm>
            <a:off x="2324262" y="4224538"/>
            <a:ext cx="507430" cy="165119"/>
          </a:xfrm>
          <a:prstGeom prst="line">
            <a:avLst/>
          </a:prstGeom>
          <a:ln w="31750" cmpd="dbl">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73" name="角丸四角形 272"/>
          <p:cNvSpPr/>
          <p:nvPr/>
        </p:nvSpPr>
        <p:spPr>
          <a:xfrm>
            <a:off x="7971458" y="5378500"/>
            <a:ext cx="1843009" cy="1063195"/>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ja-JP" altLang="en-US" b="1" dirty="0">
                <a:solidFill>
                  <a:prstClr val="black"/>
                </a:solidFill>
              </a:rPr>
              <a:t>出版社</a:t>
            </a:r>
            <a:endParaRPr lang="en-US" altLang="ja-JP" b="1" dirty="0">
              <a:solidFill>
                <a:prstClr val="black"/>
              </a:solidFill>
            </a:endParaRPr>
          </a:p>
          <a:p>
            <a:r>
              <a:rPr lang="ja-JP" altLang="en-US" sz="1200" dirty="0">
                <a:solidFill>
                  <a:prstClr val="black"/>
                </a:solidFill>
              </a:rPr>
              <a:t>・電子書籍目録</a:t>
            </a:r>
            <a:endParaRPr lang="en-US" altLang="ja-JP" sz="1200" dirty="0">
              <a:solidFill>
                <a:prstClr val="black"/>
              </a:solidFill>
            </a:endParaRPr>
          </a:p>
          <a:p>
            <a:r>
              <a:rPr lang="ja-JP" altLang="en-US" sz="1200" dirty="0">
                <a:solidFill>
                  <a:srgbClr val="FF0000"/>
                </a:solidFill>
              </a:rPr>
              <a:t>・ほとんどの商用データベース</a:t>
            </a:r>
            <a:endParaRPr lang="en-US" altLang="ja-JP" sz="1200" dirty="0">
              <a:solidFill>
                <a:srgbClr val="FF0000"/>
              </a:solidFill>
            </a:endParaRPr>
          </a:p>
        </p:txBody>
      </p:sp>
      <p:cxnSp>
        <p:nvCxnSpPr>
          <p:cNvPr id="330" name="直線コネクタ 329"/>
          <p:cNvCxnSpPr>
            <a:stCxn id="273" idx="0"/>
          </p:cNvCxnSpPr>
          <p:nvPr/>
        </p:nvCxnSpPr>
        <p:spPr>
          <a:xfrm flipH="1" flipV="1">
            <a:off x="5383062" y="3087363"/>
            <a:ext cx="3509900" cy="2291137"/>
          </a:xfrm>
          <a:prstGeom prst="line">
            <a:avLst/>
          </a:prstGeom>
          <a:ln w="31750" cmpd="dbl">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3273521" y="1607847"/>
            <a:ext cx="4601980" cy="2375868"/>
          </a:xfrm>
          <a:prstGeom prst="round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sz="1400" dirty="0">
              <a:solidFill>
                <a:prstClr val="black"/>
              </a:solidFill>
              <a:latin typeface="ＭＳ Ｐゴシック" panose="020B0600070205080204" pitchFamily="50" charset="-128"/>
            </a:endParaRPr>
          </a:p>
        </p:txBody>
      </p:sp>
      <p:sp>
        <p:nvSpPr>
          <p:cNvPr id="27" name="角丸四角形 26"/>
          <p:cNvSpPr/>
          <p:nvPr/>
        </p:nvSpPr>
        <p:spPr>
          <a:xfrm>
            <a:off x="4135699" y="1622374"/>
            <a:ext cx="2793304" cy="38066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ja-JP" altLang="en-US" dirty="0">
                <a:solidFill>
                  <a:prstClr val="white"/>
                </a:solidFill>
              </a:rPr>
              <a:t>国立国会図書館サーチ</a:t>
            </a:r>
          </a:p>
        </p:txBody>
      </p:sp>
      <p:sp>
        <p:nvSpPr>
          <p:cNvPr id="426" name="雲形吹き出し 425"/>
          <p:cNvSpPr/>
          <p:nvPr/>
        </p:nvSpPr>
        <p:spPr>
          <a:xfrm>
            <a:off x="6385748" y="4028093"/>
            <a:ext cx="4282253" cy="1266407"/>
          </a:xfrm>
          <a:prstGeom prst="cloudCallout">
            <a:avLst>
              <a:gd name="adj1" fmla="val -66880"/>
              <a:gd name="adj2" fmla="val -47140"/>
            </a:avLst>
          </a:prstGeom>
          <a:pattFill prst="pct5">
            <a:fgClr>
              <a:schemeClr val="accent1"/>
            </a:fgClr>
            <a:bgClr>
              <a:schemeClr val="bg1"/>
            </a:bgClr>
          </a:pattFill>
          <a:ln>
            <a:solidFill>
              <a:srgbClr val="FF9933"/>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altLang="ja-JP" sz="1400" dirty="0">
                <a:solidFill>
                  <a:srgbClr val="FF6600"/>
                </a:solidFill>
              </a:rPr>
              <a:t>《</a:t>
            </a:r>
            <a:r>
              <a:rPr lang="ja-JP" altLang="en-US" sz="1400" dirty="0">
                <a:solidFill>
                  <a:srgbClr val="FF6600"/>
                </a:solidFill>
              </a:rPr>
              <a:t>連携に必要なもの</a:t>
            </a:r>
            <a:r>
              <a:rPr lang="en-US" altLang="ja-JP" sz="1400" dirty="0">
                <a:solidFill>
                  <a:srgbClr val="FF6600"/>
                </a:solidFill>
              </a:rPr>
              <a:t>》</a:t>
            </a:r>
          </a:p>
          <a:p>
            <a:r>
              <a:rPr lang="ja-JP" altLang="en-US" sz="1200" dirty="0">
                <a:solidFill>
                  <a:prstClr val="black"/>
                </a:solidFill>
              </a:rPr>
              <a:t>・メタデータ記述要素（</a:t>
            </a:r>
            <a:r>
              <a:rPr lang="en-US" altLang="ja-JP" sz="1200" dirty="0">
                <a:solidFill>
                  <a:prstClr val="black"/>
                </a:solidFill>
              </a:rPr>
              <a:t>DC-NDL</a:t>
            </a:r>
            <a:r>
              <a:rPr lang="ja-JP" altLang="en-US" sz="1200" dirty="0">
                <a:solidFill>
                  <a:prstClr val="black"/>
                </a:solidFill>
              </a:rPr>
              <a:t>）</a:t>
            </a:r>
            <a:endParaRPr lang="en-US" altLang="ja-JP" sz="1200" dirty="0">
              <a:solidFill>
                <a:prstClr val="black"/>
              </a:solidFill>
            </a:endParaRPr>
          </a:p>
          <a:p>
            <a:r>
              <a:rPr lang="ja-JP" altLang="en-US" sz="1200" dirty="0">
                <a:solidFill>
                  <a:prstClr val="black"/>
                </a:solidFill>
              </a:rPr>
              <a:t>・語彙統制</a:t>
            </a:r>
            <a:endParaRPr lang="en-US" altLang="ja-JP" sz="1200" dirty="0">
              <a:solidFill>
                <a:prstClr val="black"/>
              </a:solidFill>
            </a:endParaRPr>
          </a:p>
          <a:p>
            <a:r>
              <a:rPr lang="ja-JP" altLang="en-US" sz="1200" dirty="0">
                <a:solidFill>
                  <a:prstClr val="black"/>
                </a:solidFill>
              </a:rPr>
              <a:t>・各種識別子（</a:t>
            </a:r>
            <a:r>
              <a:rPr lang="en-US" altLang="ja-JP" sz="1200" b="1" dirty="0">
                <a:solidFill>
                  <a:srgbClr val="00B050"/>
                </a:solidFill>
              </a:rPr>
              <a:t>DOI</a:t>
            </a:r>
            <a:r>
              <a:rPr lang="ja-JP" altLang="en-US" sz="1200" dirty="0" err="1">
                <a:solidFill>
                  <a:prstClr val="black"/>
                </a:solidFill>
              </a:rPr>
              <a:t>，</a:t>
            </a:r>
            <a:r>
              <a:rPr lang="en-US" altLang="ja-JP" sz="1200" dirty="0">
                <a:solidFill>
                  <a:prstClr val="black"/>
                </a:solidFill>
              </a:rPr>
              <a:t>ISIL</a:t>
            </a:r>
            <a:r>
              <a:rPr lang="ja-JP" altLang="en-US" sz="1200" dirty="0" err="1">
                <a:solidFill>
                  <a:prstClr val="black"/>
                </a:solidFill>
              </a:rPr>
              <a:t>，</a:t>
            </a:r>
            <a:r>
              <a:rPr lang="en-US" altLang="ja-JP" sz="1200" dirty="0">
                <a:solidFill>
                  <a:prstClr val="black"/>
                </a:solidFill>
              </a:rPr>
              <a:t>ORCID</a:t>
            </a:r>
            <a:r>
              <a:rPr lang="ja-JP" altLang="en-US" sz="1200" dirty="0">
                <a:solidFill>
                  <a:prstClr val="black"/>
                </a:solidFill>
              </a:rPr>
              <a:t>･･･）</a:t>
            </a:r>
            <a:endParaRPr lang="en-US" altLang="ja-JP" sz="1200" dirty="0">
              <a:solidFill>
                <a:prstClr val="black"/>
              </a:solidFill>
            </a:endParaRPr>
          </a:p>
        </p:txBody>
      </p:sp>
      <p:pic>
        <p:nvPicPr>
          <p:cNvPr id="5" name="コンテンツ プレースホルダー 4"/>
          <p:cNvPicPr>
            <a:picLocks noGrp="1" noChangeAspect="1"/>
          </p:cNvPicPr>
          <p:nvPr>
            <p:ph idx="1"/>
          </p:nvPr>
        </p:nvPicPr>
        <p:blipFill>
          <a:blip r:embed="rId3"/>
          <a:stretch>
            <a:fillRect/>
          </a:stretch>
        </p:blipFill>
        <p:spPr>
          <a:xfrm>
            <a:off x="3601986" y="2004861"/>
            <a:ext cx="3978041" cy="1895334"/>
          </a:xfrm>
          <a:prstGeom prst="rect">
            <a:avLst/>
          </a:prstGeom>
        </p:spPr>
      </p:pic>
      <p:sp>
        <p:nvSpPr>
          <p:cNvPr id="3" name="フッター プレースホルダー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801687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style>
          <a:lnRef idx="2">
            <a:schemeClr val="accent6"/>
          </a:lnRef>
          <a:fillRef idx="1">
            <a:schemeClr val="lt1"/>
          </a:fillRef>
          <a:effectRef idx="0">
            <a:schemeClr val="accent6"/>
          </a:effectRef>
          <a:fontRef idx="minor">
            <a:schemeClr val="dk1"/>
          </a:fontRef>
        </p:style>
        <p:txBody>
          <a:bodyPr/>
          <a:lstStyle/>
          <a:p>
            <a:r>
              <a:rPr lang="ja-JP" altLang="en-US" dirty="0" smtClean="0"/>
              <a:t>資料のデジタル化</a:t>
            </a:r>
            <a:endParaRPr kumimoji="1" lang="ja-JP" altLang="en-US" dirty="0">
              <a:latin typeface="HG丸ｺﾞｼｯｸM-PRO" pitchFamily="50" charset="-128"/>
              <a:ea typeface="HG丸ｺﾞｼｯｸM-PRO" pitchFamily="50" charset="-128"/>
            </a:endParaRPr>
          </a:p>
        </p:txBody>
      </p:sp>
      <p:sp>
        <p:nvSpPr>
          <p:cNvPr id="2" name="フッター プレースホルダー 1"/>
          <p:cNvSpPr>
            <a:spLocks noGrp="1"/>
          </p:cNvSpPr>
          <p:nvPr>
            <p:ph type="ftr" sz="quarter" idx="11"/>
          </p:nvPr>
        </p:nvSpPr>
        <p:spPr/>
        <p:txBody>
          <a:bodyPr/>
          <a:lstStyle/>
          <a:p>
            <a:pPr>
              <a:defRPr/>
            </a:pPr>
            <a:endParaRPr lang="ja-JP" altLang="en-US" dirty="0">
              <a:solidFill>
                <a:prstClr val="black">
                  <a:lumMod val="85000"/>
                  <a:lumOff val="15000"/>
                </a:prstClr>
              </a:solidFill>
            </a:endParaRPr>
          </a:p>
        </p:txBody>
      </p:sp>
      <p:sp>
        <p:nvSpPr>
          <p:cNvPr id="7" name="スライド番号プレースホルダ 6"/>
          <p:cNvSpPr>
            <a:spLocks noGrp="1"/>
          </p:cNvSpPr>
          <p:nvPr>
            <p:ph type="sldNum" sz="quarter" idx="12"/>
          </p:nvPr>
        </p:nvSpPr>
        <p:spPr/>
        <p:txBody>
          <a:bodyPr/>
          <a:lstStyle/>
          <a:p>
            <a:fld id="{042AED99-7FB4-404E-8A97-64753DCE42EC}" type="slidenum">
              <a:rPr lang="en-US" smtClean="0">
                <a:solidFill>
                  <a:prstClr val="black">
                    <a:lumMod val="85000"/>
                    <a:lumOff val="15000"/>
                  </a:prstClr>
                </a:solidFill>
              </a:rPr>
              <a:pPr/>
              <a:t>7</a:t>
            </a:fld>
            <a:endParaRPr lang="en-US">
              <a:solidFill>
                <a:prstClr val="black">
                  <a:lumMod val="85000"/>
                  <a:lumOff val="15000"/>
                </a:prstClr>
              </a:solidFill>
            </a:endParaRPr>
          </a:p>
        </p:txBody>
      </p:sp>
      <p:sp>
        <p:nvSpPr>
          <p:cNvPr id="5" name="円/楕円 4"/>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8377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タイトル 1"/>
          <p:cNvSpPr>
            <a:spLocks noGrp="1"/>
          </p:cNvSpPr>
          <p:nvPr>
            <p:ph type="title"/>
          </p:nvPr>
        </p:nvSpPr>
        <p:spPr>
          <a:xfrm>
            <a:off x="0" y="0"/>
            <a:ext cx="12192000" cy="1243014"/>
          </a:xfrm>
          <a:ln>
            <a:noFill/>
          </a:ln>
        </p:spPr>
        <p:txBody>
          <a:bodyPr>
            <a:noAutofit/>
          </a:bodyPr>
          <a:lstStyle/>
          <a:p>
            <a:pPr eaLnBrk="1" hangingPunct="1"/>
            <a:r>
              <a:rPr lang="en-US" altLang="ja-JP" sz="3600" dirty="0" smtClean="0"/>
              <a:t>NDL</a:t>
            </a:r>
            <a:r>
              <a:rPr lang="ja-JP" altLang="en-US" sz="3600" dirty="0" smtClean="0"/>
              <a:t>所蔵資料</a:t>
            </a:r>
            <a:r>
              <a:rPr lang="ja-JP" altLang="en-US" sz="3600" dirty="0"/>
              <a:t>のデジタル化</a:t>
            </a:r>
          </a:p>
        </p:txBody>
      </p:sp>
      <p:sp>
        <p:nvSpPr>
          <p:cNvPr id="26627" name="コンテンツ プレースホルダ 2"/>
          <p:cNvSpPr>
            <a:spLocks noGrp="1"/>
          </p:cNvSpPr>
          <p:nvPr>
            <p:ph idx="1"/>
          </p:nvPr>
        </p:nvSpPr>
        <p:spPr>
          <a:xfrm>
            <a:off x="485775" y="1243014"/>
            <a:ext cx="11301413" cy="5113336"/>
          </a:xfrm>
          <a:ln>
            <a:noFill/>
          </a:ln>
        </p:spPr>
        <p:style>
          <a:lnRef idx="2">
            <a:schemeClr val="accent5"/>
          </a:lnRef>
          <a:fillRef idx="1">
            <a:schemeClr val="lt1"/>
          </a:fillRef>
          <a:effectRef idx="0">
            <a:schemeClr val="accent5"/>
          </a:effectRef>
          <a:fontRef idx="minor">
            <a:schemeClr val="dk1"/>
          </a:fontRef>
        </p:style>
        <p:txBody>
          <a:bodyPr>
            <a:normAutofit/>
          </a:bodyPr>
          <a:lstStyle/>
          <a:p>
            <a:pPr eaLnBrk="1" hangingPunct="1">
              <a:buFont typeface="Wingdings 2" pitchFamily="18" charset="2"/>
              <a:buBlip>
                <a:blip r:embed="rId3"/>
              </a:buBlip>
            </a:pPr>
            <a:r>
              <a:rPr lang="ja-JP" altLang="en-US" dirty="0"/>
              <a:t>インターネットを通じていつでも、どこでも読める「電子図書館の蔵書」として構築。</a:t>
            </a:r>
            <a:endParaRPr lang="en-US" altLang="ja-JP" dirty="0"/>
          </a:p>
          <a:p>
            <a:pPr lvl="1">
              <a:buFont typeface="Wingdings 2" pitchFamily="18" charset="2"/>
              <a:buBlip>
                <a:blip r:embed="rId3"/>
              </a:buBlip>
            </a:pPr>
            <a:r>
              <a:rPr lang="ja-JP" altLang="en-US" sz="2000" dirty="0"/>
              <a:t>そのため、著作権保護期間満了、著作権者の許諾を得る、文化庁長官裁定を受けて、公衆送信を可能としてきた。</a:t>
            </a:r>
            <a:endParaRPr lang="en-US" altLang="ja-JP" sz="2800" dirty="0"/>
          </a:p>
          <a:p>
            <a:pPr eaLnBrk="1" hangingPunct="1">
              <a:buFont typeface="Wingdings 2" pitchFamily="18" charset="2"/>
              <a:buBlip>
                <a:blip r:embed="rId3"/>
              </a:buBlip>
            </a:pPr>
            <a:r>
              <a:rPr lang="en-US" altLang="ja-JP" dirty="0"/>
              <a:t>2009</a:t>
            </a:r>
            <a:r>
              <a:rPr lang="ja-JP" altLang="en-US" dirty="0"/>
              <a:t>年から保存目的でのデジタル化にも着手。</a:t>
            </a:r>
            <a:endParaRPr lang="en-US" altLang="ja-JP" dirty="0"/>
          </a:p>
          <a:p>
            <a:pPr lvl="1">
              <a:buFont typeface="Wingdings 2" pitchFamily="18" charset="2"/>
              <a:buBlip>
                <a:blip r:embed="rId3"/>
              </a:buBlip>
            </a:pPr>
            <a:r>
              <a:rPr lang="en-US" altLang="ja-JP" sz="2000" dirty="0"/>
              <a:t>2010</a:t>
            </a:r>
            <a:r>
              <a:rPr lang="ja-JP" altLang="en-US" sz="2000" dirty="0"/>
              <a:t>年の</a:t>
            </a:r>
            <a:r>
              <a:rPr lang="en-US" altLang="ja-JP" sz="2000" dirty="0"/>
              <a:t>1</a:t>
            </a:r>
            <a:r>
              <a:rPr lang="ja-JP" altLang="en-US" sz="2000" dirty="0"/>
              <a:t>月の著作権法改正では、国立国会図書館が資料保存の目的でデジタル化することを、法律上に明確した。</a:t>
            </a:r>
            <a:endParaRPr lang="en-US" altLang="ja-JP" sz="2000" dirty="0"/>
          </a:p>
          <a:p>
            <a:pPr lvl="1">
              <a:buFont typeface="Wingdings 2" pitchFamily="18" charset="2"/>
              <a:buBlip>
                <a:blip r:embed="rId3"/>
              </a:buBlip>
            </a:pPr>
            <a:r>
              <a:rPr lang="en-US" altLang="ja-JP" sz="2000" dirty="0"/>
              <a:t>2009</a:t>
            </a:r>
            <a:r>
              <a:rPr lang="ja-JP" altLang="en-US" sz="2000" dirty="0"/>
              <a:t>年に国の経済対策の一環として</a:t>
            </a:r>
            <a:r>
              <a:rPr lang="en-US" altLang="ja-JP" sz="2000" dirty="0"/>
              <a:t>127</a:t>
            </a:r>
            <a:r>
              <a:rPr lang="ja-JP" altLang="en-US" sz="2000" dirty="0"/>
              <a:t>億円（</a:t>
            </a:r>
            <a:r>
              <a:rPr lang="en-US" altLang="ja-JP" sz="2000" dirty="0"/>
              <a:t>1.5</a:t>
            </a:r>
            <a:r>
              <a:rPr lang="ja-JP" altLang="en-US" sz="2000" dirty="0"/>
              <a:t>億ドル）の補正予算が計上され、また</a:t>
            </a:r>
            <a:r>
              <a:rPr lang="en-US" altLang="ja-JP" sz="2000" dirty="0"/>
              <a:t>2010</a:t>
            </a:r>
            <a:r>
              <a:rPr lang="ja-JP" altLang="en-US" sz="2000" dirty="0"/>
              <a:t>年にも</a:t>
            </a:r>
            <a:r>
              <a:rPr lang="en-US" altLang="ja-JP" sz="2000" dirty="0"/>
              <a:t>10</a:t>
            </a:r>
            <a:r>
              <a:rPr lang="ja-JP" altLang="en-US" sz="2000" dirty="0"/>
              <a:t>億円（</a:t>
            </a:r>
            <a:r>
              <a:rPr lang="en-US" altLang="ja-JP" sz="2000" dirty="0"/>
              <a:t>1200</a:t>
            </a:r>
            <a:r>
              <a:rPr lang="ja-JP" altLang="en-US" sz="2000" dirty="0"/>
              <a:t>万ドル）が計上される。</a:t>
            </a:r>
            <a:endParaRPr lang="en-US" altLang="ja-JP" sz="2000" dirty="0"/>
          </a:p>
          <a:p>
            <a:pPr eaLnBrk="1" hangingPunct="1">
              <a:buFont typeface="Wingdings 2" pitchFamily="18" charset="2"/>
              <a:buNone/>
            </a:pPr>
            <a:endParaRPr lang="en-US" altLang="ja-JP" dirty="0"/>
          </a:p>
          <a:p>
            <a:pPr eaLnBrk="1" hangingPunct="1">
              <a:buFont typeface="Wingdings 2" pitchFamily="18" charset="2"/>
              <a:buBlip>
                <a:blip r:embed="rId3"/>
              </a:buBlip>
            </a:pPr>
            <a:r>
              <a:rPr lang="ja-JP" altLang="en-US" dirty="0"/>
              <a:t>出版者、著作権者等で構成する関係者協議会で提供範囲について、協議を重ねている</a:t>
            </a:r>
            <a:r>
              <a:rPr lang="ja-JP" altLang="en-US" dirty="0" smtClean="0"/>
              <a:t>。</a:t>
            </a:r>
            <a:endParaRPr lang="ja-JP" altLang="en-US" dirty="0"/>
          </a:p>
        </p:txBody>
      </p:sp>
      <p:sp>
        <p:nvSpPr>
          <p:cNvPr id="4" name="フッター プレースホルダ 3"/>
          <p:cNvSpPr>
            <a:spLocks noGrp="1"/>
          </p:cNvSpPr>
          <p:nvPr>
            <p:ph type="ftr" sz="quarter" idx="11"/>
          </p:nvPr>
        </p:nvSpPr>
        <p:spPr/>
        <p:txBody>
          <a:bodyPr/>
          <a:lstStyle/>
          <a:p>
            <a:endParaRPr kumimoji="0" lang="en-US" dirty="0"/>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8</a:t>
            </a:fld>
            <a:endParaRPr kumimoji="0" lang="en-US" dirty="0"/>
          </a:p>
        </p:txBody>
      </p:sp>
      <p:sp>
        <p:nvSpPr>
          <p:cNvPr id="6" name="日付プレースホルダ 5"/>
          <p:cNvSpPr>
            <a:spLocks noGrp="1"/>
          </p:cNvSpPr>
          <p:nvPr>
            <p:ph type="dt" sz="half" idx="10"/>
          </p:nvPr>
        </p:nvSpPr>
        <p:spPr/>
        <p:txBody>
          <a:bodyPr/>
          <a:lstStyle/>
          <a:p>
            <a:r>
              <a:rPr lang="en-US" altLang="ja-JP" smtClean="0"/>
              <a:t>2010/12/11</a:t>
            </a:r>
            <a:endParaRPr lang="en-US"/>
          </a:p>
        </p:txBody>
      </p:sp>
    </p:spTree>
    <p:extLst>
      <p:ext uri="{BB962C8B-B14F-4D97-AF65-F5344CB8AC3E}">
        <p14:creationId xmlns:p14="http://schemas.microsoft.com/office/powerpoint/2010/main" val="3640317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下矢印 10"/>
          <p:cNvSpPr/>
          <p:nvPr/>
        </p:nvSpPr>
        <p:spPr>
          <a:xfrm>
            <a:off x="3575721" y="2347140"/>
            <a:ext cx="783795" cy="1657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txBody>
          <a:bodyPr>
            <a:noAutofit/>
          </a:bodyPr>
          <a:lstStyle/>
          <a:p>
            <a:r>
              <a:rPr lang="ja-JP" altLang="en-US" dirty="0" smtClean="0"/>
              <a:t>図書館資料の保存と利用</a:t>
            </a:r>
            <a:endParaRPr lang="ja-JP" altLang="en-US" dirty="0"/>
          </a:p>
        </p:txBody>
      </p:sp>
      <p:sp>
        <p:nvSpPr>
          <p:cNvPr id="6" name="Text Box 9"/>
          <p:cNvSpPr txBox="1">
            <a:spLocks noChangeArrowheads="1"/>
          </p:cNvSpPr>
          <p:nvPr/>
        </p:nvSpPr>
        <p:spPr bwMode="auto">
          <a:xfrm>
            <a:off x="2730103" y="5781675"/>
            <a:ext cx="365522" cy="369332"/>
          </a:xfrm>
          <a:prstGeom prst="rect">
            <a:avLst/>
          </a:prstGeom>
          <a:noFill/>
          <a:ln w="9525">
            <a:noFill/>
            <a:miter lim="800000"/>
            <a:headEnd/>
            <a:tailEnd/>
          </a:ln>
        </p:spPr>
        <p:txBody>
          <a:bodyPr>
            <a:spAutoFit/>
          </a:bodyPr>
          <a:lstStyle/>
          <a:p>
            <a:pPr marL="205979" indent="-205979">
              <a:spcBef>
                <a:spcPct val="50000"/>
              </a:spcBef>
            </a:pPr>
            <a:fld id="{CF5873E1-5B93-490B-A2A8-B049A74961E0}" type="slidenum">
              <a:rPr lang="ja-JP" altLang="en-US" sz="900">
                <a:solidFill>
                  <a:prstClr val="white"/>
                </a:solidFill>
                <a:latin typeface="Meiryo UI" panose="020B0604030504040204" pitchFamily="50" charset="-128"/>
                <a:ea typeface="Meiryo UI" panose="020B0604030504040204" pitchFamily="50" charset="-128"/>
              </a:rPr>
              <a:pPr marL="205979" indent="-205979">
                <a:spcBef>
                  <a:spcPct val="50000"/>
                </a:spcBef>
              </a:pPr>
              <a:t>9</a:t>
            </a:fld>
            <a:endParaRPr lang="en-US" altLang="ja-JP" sz="900">
              <a:solidFill>
                <a:prstClr val="white"/>
              </a:solidFill>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2135560" y="1700809"/>
            <a:ext cx="7560840" cy="646331"/>
          </a:xfrm>
          <a:prstGeom prst="rect">
            <a:avLst/>
          </a:prstGeom>
          <a:solidFill>
            <a:schemeClr val="tx2">
              <a:lumMod val="20000"/>
              <a:lumOff val="80000"/>
            </a:schemeClr>
          </a:solidFill>
          <a:effectLst>
            <a:outerShdw blurRad="50800" dist="38100" dir="8100000" algn="tr"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p>
            <a:r>
              <a:rPr lang="ja-JP" altLang="en-US" sz="3600" dirty="0">
                <a:solidFill>
                  <a:srgbClr val="1F497D">
                    <a:lumMod val="75000"/>
                  </a:srgbClr>
                </a:solidFill>
                <a:latin typeface="Meiryo UI" panose="020B0604030504040204" pitchFamily="50" charset="-128"/>
                <a:ea typeface="Meiryo UI" panose="020B0604030504040204" pitchFamily="50" charset="-128"/>
              </a:rPr>
              <a:t>資料は、利用によって、劣化損傷する</a:t>
            </a:r>
            <a:endParaRPr lang="en-US" altLang="ja-JP" sz="3600" dirty="0">
              <a:solidFill>
                <a:srgbClr val="1F497D">
                  <a:lumMod val="75000"/>
                </a:srgbClr>
              </a:solidFill>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2329501" y="2714470"/>
            <a:ext cx="3140510" cy="646331"/>
          </a:xfrm>
          <a:prstGeom prst="rect">
            <a:avLst/>
          </a:prstGeom>
          <a:solidFill>
            <a:schemeClr val="tx2">
              <a:lumMod val="20000"/>
              <a:lumOff val="80000"/>
            </a:schemeClr>
          </a:solidFill>
          <a:effectLst>
            <a:outerShdw blurRad="50800" dist="38100" dir="8100000" algn="tr"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ja-JP" altLang="en-US" sz="3600" dirty="0">
                <a:solidFill>
                  <a:srgbClr val="1F497D">
                    <a:lumMod val="75000"/>
                  </a:srgbClr>
                </a:solidFill>
                <a:latin typeface="Meiryo UI" panose="020B0604030504040204" pitchFamily="50" charset="-128"/>
                <a:ea typeface="Meiryo UI" panose="020B0604030504040204" pitchFamily="50" charset="-128"/>
              </a:rPr>
              <a:t>資料保存対策</a:t>
            </a:r>
            <a:endParaRPr lang="en-US" altLang="ja-JP" sz="3600" dirty="0">
              <a:solidFill>
                <a:srgbClr val="1F497D">
                  <a:lumMod val="75000"/>
                </a:srgbClr>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2567608" y="4029779"/>
            <a:ext cx="2664296"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ja-JP" altLang="en-US" sz="3600" dirty="0">
                <a:solidFill>
                  <a:srgbClr val="1F497D">
                    <a:lumMod val="75000"/>
                  </a:srgbClr>
                </a:solidFill>
                <a:latin typeface="Meiryo UI" panose="020B0604030504040204" pitchFamily="50" charset="-128"/>
                <a:ea typeface="Meiryo UI" panose="020B0604030504040204" pitchFamily="50" charset="-128"/>
              </a:rPr>
              <a:t>媒 体 変 換</a:t>
            </a:r>
            <a:endParaRPr lang="en-US" altLang="ja-JP" sz="3600" dirty="0">
              <a:solidFill>
                <a:srgbClr val="1F497D">
                  <a:lumMod val="75000"/>
                </a:srgbClr>
              </a:solidFill>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2058148" y="4648951"/>
            <a:ext cx="3857832" cy="523220"/>
          </a:xfrm>
          <a:prstGeom prst="rect">
            <a:avLst/>
          </a:prstGeom>
          <a:noFill/>
        </p:spPr>
        <p:txBody>
          <a:bodyPr wrap="square" rtlCol="0">
            <a:spAutoFit/>
          </a:bodyPr>
          <a:lstStyle/>
          <a:p>
            <a:pPr algn="ctr"/>
            <a:r>
              <a:rPr lang="ja-JP" altLang="en-US" sz="2800" dirty="0">
                <a:solidFill>
                  <a:srgbClr val="1F497D">
                    <a:lumMod val="75000"/>
                  </a:srgbClr>
                </a:solidFill>
                <a:latin typeface="Meiryo UI" panose="020B0604030504040204" pitchFamily="50" charset="-128"/>
                <a:ea typeface="Meiryo UI" panose="020B0604030504040204" pitchFamily="50" charset="-128"/>
              </a:rPr>
              <a:t>～保存と利用の両立～</a:t>
            </a:r>
            <a:endParaRPr lang="en-US" altLang="ja-JP" sz="2800" dirty="0">
              <a:solidFill>
                <a:srgbClr val="1F497D">
                  <a:lumMod val="75000"/>
                </a:srgbClr>
              </a:solidFill>
              <a:latin typeface="Meiryo UI" panose="020B0604030504040204" pitchFamily="50" charset="-128"/>
              <a:ea typeface="Meiryo UI" panose="020B0604030504040204" pitchFamily="50" charset="-128"/>
            </a:endParaRPr>
          </a:p>
        </p:txBody>
      </p:sp>
      <p:sp>
        <p:nvSpPr>
          <p:cNvPr id="12" name="フローチャート : 代替処理 11"/>
          <p:cNvSpPr/>
          <p:nvPr/>
        </p:nvSpPr>
        <p:spPr>
          <a:xfrm>
            <a:off x="6312024" y="3360801"/>
            <a:ext cx="2592288" cy="668978"/>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3200" dirty="0">
                <a:solidFill>
                  <a:prstClr val="white"/>
                </a:solidFill>
                <a:latin typeface="Meiryo UI" panose="020B0604030504040204" pitchFamily="50" charset="-128"/>
                <a:ea typeface="Meiryo UI" panose="020B0604030504040204" pitchFamily="50" charset="-128"/>
              </a:rPr>
              <a:t>マイクロ化</a:t>
            </a:r>
          </a:p>
        </p:txBody>
      </p:sp>
      <p:sp>
        <p:nvSpPr>
          <p:cNvPr id="14" name="フローチャート : 代替処理 13"/>
          <p:cNvSpPr/>
          <p:nvPr/>
        </p:nvSpPr>
        <p:spPr>
          <a:xfrm>
            <a:off x="6303701" y="4746319"/>
            <a:ext cx="2592288" cy="661625"/>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3200" dirty="0">
                <a:solidFill>
                  <a:prstClr val="white"/>
                </a:solidFill>
                <a:latin typeface="Meiryo UI" panose="020B0604030504040204" pitchFamily="50" charset="-128"/>
                <a:ea typeface="Meiryo UI" panose="020B0604030504040204" pitchFamily="50" charset="-128"/>
              </a:rPr>
              <a:t>デジタル化</a:t>
            </a:r>
          </a:p>
        </p:txBody>
      </p:sp>
      <p:sp>
        <p:nvSpPr>
          <p:cNvPr id="17" name="下矢印 16"/>
          <p:cNvSpPr/>
          <p:nvPr/>
        </p:nvSpPr>
        <p:spPr>
          <a:xfrm>
            <a:off x="6957423" y="4029778"/>
            <a:ext cx="866769" cy="716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cxnSp>
        <p:nvCxnSpPr>
          <p:cNvPr id="21" name="直線コネクタ 20"/>
          <p:cNvCxnSpPr>
            <a:endCxn id="12" idx="1"/>
          </p:cNvCxnSpPr>
          <p:nvPr/>
        </p:nvCxnSpPr>
        <p:spPr>
          <a:xfrm flipV="1">
            <a:off x="5231904" y="3695290"/>
            <a:ext cx="1080120" cy="546934"/>
          </a:xfrm>
          <a:prstGeom prst="line">
            <a:avLst/>
          </a:prstGeom>
          <a:ln w="57150" cap="rnd" cmpd="dbl"/>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4" idx="1"/>
          </p:cNvCxnSpPr>
          <p:nvPr/>
        </p:nvCxnSpPr>
        <p:spPr>
          <a:xfrm>
            <a:off x="5223583" y="4456213"/>
            <a:ext cx="1080119" cy="620919"/>
          </a:xfrm>
          <a:prstGeom prst="line">
            <a:avLst/>
          </a:prstGeom>
          <a:ln w="57150" cap="rnd" cmpd="dbl"/>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828832" y="4005065"/>
            <a:ext cx="2418753" cy="461665"/>
          </a:xfrm>
          <a:prstGeom prst="rect">
            <a:avLst/>
          </a:prstGeom>
          <a:noFill/>
        </p:spPr>
        <p:txBody>
          <a:bodyPr wrap="square" rtlCol="0">
            <a:spAutoFit/>
          </a:bodyPr>
          <a:lstStyle/>
          <a:p>
            <a:r>
              <a:rPr lang="ja-JP" altLang="en-US" sz="2400" dirty="0">
                <a:solidFill>
                  <a:prstClr val="black"/>
                </a:solidFill>
                <a:latin typeface="Meiryo UI" panose="020B0604030504040204" pitchFamily="50" charset="-128"/>
                <a:ea typeface="Meiryo UI" panose="020B0604030504040204" pitchFamily="50" charset="-128"/>
              </a:rPr>
              <a:t>（長年の実績）</a:t>
            </a:r>
          </a:p>
        </p:txBody>
      </p:sp>
      <p:sp>
        <p:nvSpPr>
          <p:cNvPr id="27" name="テキスト ボックス 26"/>
          <p:cNvSpPr txBox="1"/>
          <p:nvPr/>
        </p:nvSpPr>
        <p:spPr>
          <a:xfrm>
            <a:off x="6962063" y="5407944"/>
            <a:ext cx="3443177" cy="461665"/>
          </a:xfrm>
          <a:prstGeom prst="rect">
            <a:avLst/>
          </a:prstGeom>
          <a:noFill/>
        </p:spPr>
        <p:txBody>
          <a:bodyPr wrap="square" rtlCol="0">
            <a:spAutoFit/>
          </a:bodyPr>
          <a:lstStyle/>
          <a:p>
            <a:r>
              <a:rPr lang="ja-JP" altLang="en-US" sz="2400" dirty="0">
                <a:solidFill>
                  <a:prstClr val="black"/>
                </a:solidFill>
                <a:latin typeface="Meiryo UI" panose="020B0604030504040204" pitchFamily="50" charset="-128"/>
                <a:ea typeface="Meiryo UI" panose="020B0604030504040204" pitchFamily="50" charset="-128"/>
              </a:rPr>
              <a:t>（可能性大の新技術）</a:t>
            </a:r>
          </a:p>
        </p:txBody>
      </p:sp>
      <p:sp>
        <p:nvSpPr>
          <p:cNvPr id="28" name="テキスト ボックス 27"/>
          <p:cNvSpPr txBox="1"/>
          <p:nvPr/>
        </p:nvSpPr>
        <p:spPr>
          <a:xfrm>
            <a:off x="5735961" y="2347139"/>
            <a:ext cx="4176463" cy="523220"/>
          </a:xfrm>
          <a:prstGeom prst="rect">
            <a:avLst/>
          </a:prstGeom>
          <a:noFill/>
        </p:spPr>
        <p:txBody>
          <a:bodyPr wrap="square" rtlCol="0">
            <a:spAutoFit/>
          </a:bodyPr>
          <a:lstStyle/>
          <a:p>
            <a:pPr algn="ctr"/>
            <a:r>
              <a:rPr lang="ja-JP" altLang="en-US" sz="2800" dirty="0">
                <a:solidFill>
                  <a:srgbClr val="1F497D"/>
                </a:solidFill>
                <a:latin typeface="Meiryo UI" panose="020B0604030504040204" pitchFamily="50" charset="-128"/>
                <a:ea typeface="Meiryo UI" panose="020B0604030504040204" pitchFamily="50" charset="-128"/>
              </a:rPr>
              <a:t>～紙質や利用頻度から～</a:t>
            </a:r>
            <a:endParaRPr lang="en-US" altLang="ja-JP" sz="2800" dirty="0">
              <a:solidFill>
                <a:srgbClr val="1F497D"/>
              </a:solidFill>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2058149" y="5597009"/>
            <a:ext cx="8070299" cy="830997"/>
          </a:xfrm>
          <a:prstGeom prst="rect">
            <a:avLst/>
          </a:prstGeom>
          <a:noFill/>
        </p:spPr>
        <p:txBody>
          <a:bodyPr wrap="square" rtlCol="0">
            <a:spAutoFit/>
          </a:bodyPr>
          <a:lstStyle/>
          <a:p>
            <a:r>
              <a:rPr lang="ja-JP" altLang="en-US" sz="2400" dirty="0">
                <a:solidFill>
                  <a:prstClr val="black"/>
                </a:solidFill>
                <a:latin typeface="Meiryo UI" panose="020B0604030504040204" pitchFamily="50" charset="-128"/>
                <a:ea typeface="Meiryo UI" panose="020B0604030504040204" pitchFamily="50" charset="-128"/>
              </a:rPr>
              <a:t>　　＜留意点＞</a:t>
            </a:r>
            <a:endParaRPr lang="en-US" altLang="ja-JP" sz="2400" dirty="0">
              <a:solidFill>
                <a:prstClr val="black"/>
              </a:solidFill>
              <a:latin typeface="Meiryo UI" panose="020B0604030504040204" pitchFamily="50" charset="-128"/>
              <a:ea typeface="Meiryo UI" panose="020B0604030504040204" pitchFamily="50" charset="-128"/>
            </a:endParaRPr>
          </a:p>
          <a:p>
            <a:r>
              <a:rPr lang="ja-JP" altLang="en-US" sz="2400" dirty="0">
                <a:solidFill>
                  <a:prstClr val="black"/>
                </a:solidFill>
                <a:latin typeface="Meiryo UI" panose="020B0604030504040204" pitchFamily="50" charset="-128"/>
                <a:ea typeface="Meiryo UI" panose="020B0604030504040204" pitchFamily="50" charset="-128"/>
              </a:rPr>
              <a:t>・著作権の尊重　・利用者利便性の向上　・出版文化の隆盛</a:t>
            </a:r>
          </a:p>
        </p:txBody>
      </p:sp>
      <p:sp>
        <p:nvSpPr>
          <p:cNvPr id="3" name="スライド番号プレースホルダー 2"/>
          <p:cNvSpPr>
            <a:spLocks noGrp="1"/>
          </p:cNvSpPr>
          <p:nvPr>
            <p:ph type="sldNum" sz="quarter" idx="12"/>
          </p:nvPr>
        </p:nvSpPr>
        <p:spPr/>
        <p:txBody>
          <a:bodyPr/>
          <a:lstStyle/>
          <a:p>
            <a:fld id="{AE81233C-BF56-4BFB-98E8-8EF39C2E5007}" type="slidenum">
              <a:rPr lang="ja-JP" altLang="en-US" smtClean="0">
                <a:solidFill>
                  <a:prstClr val="black"/>
                </a:solidFill>
              </a:rPr>
              <a:pPr/>
              <a:t>9</a:t>
            </a:fld>
            <a:endParaRPr lang="ja-JP" altLang="en-US" dirty="0">
              <a:solidFill>
                <a:prstClr val="black"/>
              </a:solidFill>
            </a:endParaRPr>
          </a:p>
        </p:txBody>
      </p:sp>
      <p:sp>
        <p:nvSpPr>
          <p:cNvPr id="19" name="円/楕円 18"/>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78987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49465</TotalTime>
  <Words>7707</Words>
  <Application>Microsoft Office PowerPoint</Application>
  <PresentationFormat>ワイド画面</PresentationFormat>
  <Paragraphs>1154</Paragraphs>
  <Slides>54</Slides>
  <Notes>51</Notes>
  <HiddenSlides>3</HiddenSlides>
  <MMClips>0</MMClips>
  <ScaleCrop>false</ScaleCrop>
  <HeadingPairs>
    <vt:vector size="10" baseType="variant">
      <vt:variant>
        <vt:lpstr>使用されているフォント</vt:lpstr>
      </vt:variant>
      <vt:variant>
        <vt:i4>15</vt:i4>
      </vt:variant>
      <vt:variant>
        <vt:lpstr>テーマ</vt:lpstr>
      </vt:variant>
      <vt:variant>
        <vt:i4>1</vt:i4>
      </vt:variant>
      <vt:variant>
        <vt:lpstr>埋め込まれた OLE サーバー</vt:lpstr>
      </vt:variant>
      <vt:variant>
        <vt:i4>1</vt:i4>
      </vt:variant>
      <vt:variant>
        <vt:lpstr>スライド タイトル</vt:lpstr>
      </vt:variant>
      <vt:variant>
        <vt:i4>54</vt:i4>
      </vt:variant>
      <vt:variant>
        <vt:lpstr>目的別スライド ショー</vt:lpstr>
      </vt:variant>
      <vt:variant>
        <vt:i4>1</vt:i4>
      </vt:variant>
    </vt:vector>
  </HeadingPairs>
  <TitlesOfParts>
    <vt:vector size="72" baseType="lpstr">
      <vt:lpstr>Arial Unicode MS</vt:lpstr>
      <vt:lpstr>HG丸ｺﾞｼｯｸM-PRO</vt:lpstr>
      <vt:lpstr>Meiryo UI</vt:lpstr>
      <vt:lpstr>ＭＳ Ｐゴシック</vt:lpstr>
      <vt:lpstr>ＭＳ Ｐ明朝</vt:lpstr>
      <vt:lpstr>ＭＳ ゴシック</vt:lpstr>
      <vt:lpstr>ＭＳ 明朝</vt:lpstr>
      <vt:lpstr>新細明體</vt:lpstr>
      <vt:lpstr>メイリオ</vt:lpstr>
      <vt:lpstr>Arial</vt:lpstr>
      <vt:lpstr>Calibri</vt:lpstr>
      <vt:lpstr>Century</vt:lpstr>
      <vt:lpstr>Times New Roman</vt:lpstr>
      <vt:lpstr>Wingdings</vt:lpstr>
      <vt:lpstr>Wingdings 2</vt:lpstr>
      <vt:lpstr>Office テーマ</vt:lpstr>
      <vt:lpstr>ワークシート</vt:lpstr>
      <vt:lpstr>デジタルアーカイブの構築の歩み 【詳細】</vt:lpstr>
      <vt:lpstr>デジタルアーカイブ構築【概要】</vt:lpstr>
      <vt:lpstr>① 資料デジタル化</vt:lpstr>
      <vt:lpstr>② インターネット資料・オンライン資料等</vt:lpstr>
      <vt:lpstr>資料デジタル化と提供状況（インターネット及び図書館送信）</vt:lpstr>
      <vt:lpstr>③ 電子情報資源の組織化と連携</vt:lpstr>
      <vt:lpstr>資料のデジタル化</vt:lpstr>
      <vt:lpstr>NDL所蔵資料のデジタル化</vt:lpstr>
      <vt:lpstr>図書館資料の保存と利用</vt:lpstr>
      <vt:lpstr>資料デジタル化予算の推移</vt:lpstr>
      <vt:lpstr>デジタル化資料の提供状況～利用者別</vt:lpstr>
      <vt:lpstr>デジタル化資料の提供と著作権保護</vt:lpstr>
      <vt:lpstr>デジタル化及びデジタル資料の収集の歩み</vt:lpstr>
      <vt:lpstr>資料デジタル化の現下の方針 ⑴</vt:lpstr>
      <vt:lpstr>資料デジタル化の現下の方針 ⑵</vt:lpstr>
      <vt:lpstr>現下の最優先のデジタル化対象</vt:lpstr>
      <vt:lpstr>資料デジタル化をめぐる課題</vt:lpstr>
      <vt:lpstr>インターネット資料収集</vt:lpstr>
      <vt:lpstr>インターネット資料の制度的収集</vt:lpstr>
      <vt:lpstr>収集したウェブサイトのデータ量の変遷</vt:lpstr>
      <vt:lpstr>オンライン資料収集</vt:lpstr>
      <vt:lpstr>オンライン資料の収集</vt:lpstr>
      <vt:lpstr>オンライン資料の収集から提供までの流れ</vt:lpstr>
      <vt:lpstr>電子版博士論文の収集</vt:lpstr>
      <vt:lpstr>オンライン資料の制度収集</vt:lpstr>
      <vt:lpstr>☆デジタル情報の長期保存</vt:lpstr>
      <vt:lpstr>再生技術情報の管理（論理保存）の課題</vt:lpstr>
      <vt:lpstr>再生技術情報の管理の必要性</vt:lpstr>
      <vt:lpstr>☆長期保存システムの概念モデル</vt:lpstr>
      <vt:lpstr>（参考）海外での取り組み</vt:lpstr>
      <vt:lpstr>電子情報の長期保存の課題（まとめ）</vt:lpstr>
      <vt:lpstr>NDL所蔵資料の二次利用</vt:lpstr>
      <vt:lpstr>デジタル化資料の利活用に向けて</vt:lpstr>
      <vt:lpstr>関係者協議による調整</vt:lpstr>
      <vt:lpstr>デジタル化資料の転載利用</vt:lpstr>
      <vt:lpstr>当館保有情報の二次利用</vt:lpstr>
      <vt:lpstr>図書館送信サービス</vt:lpstr>
      <vt:lpstr>図書館向けデジタル化資料送信サービス</vt:lpstr>
      <vt:lpstr>閲覧利用</vt:lpstr>
      <vt:lpstr>複写利用</vt:lpstr>
      <vt:lpstr>（参考）図書館送信サービスの利用統計</vt:lpstr>
      <vt:lpstr>歴史的音源の公共図書館等への配信提供</vt:lpstr>
      <vt:lpstr>ナレッジデータベース</vt:lpstr>
      <vt:lpstr>はじめに</vt:lpstr>
      <vt:lpstr>何故、ナレッジDBか</vt:lpstr>
      <vt:lpstr>もう少し詳しく・・・</vt:lpstr>
      <vt:lpstr>NDLナレッジDBの定義</vt:lpstr>
      <vt:lpstr>ナレッジDBの目的</vt:lpstr>
      <vt:lpstr>ナレッジDB対象コンテンツ</vt:lpstr>
      <vt:lpstr>PowerPoint プレゼンテーション</vt:lpstr>
      <vt:lpstr>PowerPoint プレゼンテーション</vt:lpstr>
      <vt:lpstr>ナレッジDB構築のためには</vt:lpstr>
      <vt:lpstr>求められる機能</vt:lpstr>
      <vt:lpstr>PowerPoint プレゼンテーション</vt:lpstr>
      <vt:lpstr>TP&amp;Dフォーラム</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masaki nakayama</cp:lastModifiedBy>
  <cp:revision>916</cp:revision>
  <cp:lastPrinted>2016-03-18T02:42:44Z</cp:lastPrinted>
  <dcterms:created xsi:type="dcterms:W3CDTF">2015-08-12T01:03:55Z</dcterms:created>
  <dcterms:modified xsi:type="dcterms:W3CDTF">2016-05-29T03:12:02Z</dcterms:modified>
</cp:coreProperties>
</file>