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1847" r:id="rId2"/>
    <p:sldId id="1990" r:id="rId3"/>
    <p:sldId id="1991" r:id="rId4"/>
    <p:sldId id="1992" r:id="rId5"/>
    <p:sldId id="1993" r:id="rId6"/>
    <p:sldId id="1994" r:id="rId7"/>
    <p:sldId id="1995" r:id="rId8"/>
    <p:sldId id="1996" r:id="rId9"/>
    <p:sldId id="1997" r:id="rId10"/>
    <p:sldId id="1998" r:id="rId11"/>
    <p:sldId id="1999" r:id="rId12"/>
    <p:sldId id="2000" r:id="rId13"/>
    <p:sldId id="2001" r:id="rId14"/>
    <p:sldId id="2002" r:id="rId15"/>
    <p:sldId id="2003" r:id="rId16"/>
    <p:sldId id="2004" r:id="rId17"/>
    <p:sldId id="2005" r:id="rId18"/>
    <p:sldId id="2006" r:id="rId19"/>
    <p:sldId id="2007" r:id="rId20"/>
    <p:sldId id="2008" r:id="rId21"/>
    <p:sldId id="2009" r:id="rId22"/>
    <p:sldId id="2010" r:id="rId23"/>
    <p:sldId id="2011" r:id="rId24"/>
    <p:sldId id="2012" r:id="rId25"/>
    <p:sldId id="2013" r:id="rId26"/>
    <p:sldId id="2014" r:id="rId27"/>
    <p:sldId id="2015" r:id="rId28"/>
    <p:sldId id="2016" r:id="rId29"/>
    <p:sldId id="2017" r:id="rId30"/>
    <p:sldId id="2018" r:id="rId31"/>
    <p:sldId id="2019" r:id="rId32"/>
    <p:sldId id="2020" r:id="rId33"/>
    <p:sldId id="2021" r:id="rId34"/>
    <p:sldId id="2022" r:id="rId35"/>
    <p:sldId id="2023" r:id="rId36"/>
    <p:sldId id="2024" r:id="rId37"/>
    <p:sldId id="2025" r:id="rId38"/>
    <p:sldId id="2026" r:id="rId39"/>
    <p:sldId id="2027" r:id="rId40"/>
    <p:sldId id="2028" r:id="rId41"/>
    <p:sldId id="2029" r:id="rId42"/>
    <p:sldId id="2030" r:id="rId43"/>
  </p:sldIdLst>
  <p:sldSz cx="12192000" cy="6858000"/>
  <p:notesSz cx="7099300" cy="10234613"/>
  <p:custShowLst>
    <p:custShow name="TP&amp;Dフォーラム" id="0">
      <p:sldLst/>
    </p:custShow>
  </p:custShow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02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7" autoAdjust="0"/>
    <p:restoredTop sz="83634" autoAdjust="0"/>
  </p:normalViewPr>
  <p:slideViewPr>
    <p:cSldViewPr snapToGrid="0">
      <p:cViewPr varScale="1">
        <p:scale>
          <a:sx n="54" d="100"/>
          <a:sy n="54" d="100"/>
        </p:scale>
        <p:origin x="756" y="52"/>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p:cViewPr>
        <p:scale>
          <a:sx n="100" d="100"/>
          <a:sy n="100" d="100"/>
        </p:scale>
        <p:origin x="1194" y="-122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2439F4-AFB1-432E-97DD-51B17B07EE14}" type="doc">
      <dgm:prSet loTypeId="urn:microsoft.com/office/officeart/2005/8/layout/arrow2" loCatId="process" qsTypeId="urn:microsoft.com/office/officeart/2005/8/quickstyle/3d6" qsCatId="3D" csTypeId="urn:microsoft.com/office/officeart/2005/8/colors/accent1_2" csCatId="accent1" phldr="1"/>
      <dgm:spPr/>
      <dgm:t>
        <a:bodyPr/>
        <a:lstStyle/>
        <a:p>
          <a:endParaRPr kumimoji="1" lang="ja-JP" altLang="en-US"/>
        </a:p>
      </dgm:t>
    </dgm:pt>
    <dgm:pt modelId="{87056025-FDE9-4CFE-86A3-9910B45EEA82}">
      <dgm:prSet custT="1"/>
      <dgm:spPr/>
      <dgm:t>
        <a:bodyPr/>
        <a:lstStyle/>
        <a:p>
          <a:pPr rtl="0"/>
          <a:r>
            <a:rPr kumimoji="1" lang="en-US" altLang="ja-JP" sz="1200" dirty="0" smtClean="0">
              <a:latin typeface="Meiryo UI" panose="020B0604030504040204" pitchFamily="50" charset="-128"/>
              <a:ea typeface="Meiryo UI" panose="020B0604030504040204" pitchFamily="50" charset="-128"/>
            </a:rPr>
            <a:t>2008</a:t>
          </a:r>
          <a:r>
            <a:rPr kumimoji="1" lang="ja-JP" altLang="en-US" sz="1200" dirty="0" smtClean="0">
              <a:latin typeface="Meiryo UI" panose="020B0604030504040204" pitchFamily="50" charset="-128"/>
              <a:ea typeface="Meiryo UI" panose="020B0604030504040204" pitchFamily="50" charset="-128"/>
            </a:rPr>
            <a:t>～</a:t>
          </a:r>
          <a:r>
            <a:rPr kumimoji="1" lang="en-US" altLang="ja-JP" sz="1200" dirty="0" smtClean="0">
              <a:latin typeface="Meiryo UI" panose="020B0604030504040204" pitchFamily="50" charset="-128"/>
              <a:ea typeface="Meiryo UI" panose="020B0604030504040204" pitchFamily="50" charset="-128"/>
            </a:rPr>
            <a:t>2011FY</a:t>
          </a:r>
          <a:endParaRPr kumimoji="1" lang="en-US" sz="1200" dirty="0">
            <a:latin typeface="Meiryo UI" panose="020B0604030504040204" pitchFamily="50" charset="-128"/>
            <a:ea typeface="Meiryo UI" panose="020B0604030504040204" pitchFamily="50" charset="-128"/>
          </a:endParaRPr>
        </a:p>
      </dgm:t>
    </dgm:pt>
    <dgm:pt modelId="{8D84653D-3F9A-4760-B26B-7EFBA8B2A2D0}" type="parTrans" cxnId="{18159E05-EC29-46A2-A93F-ECE2DC398F67}">
      <dgm:prSet/>
      <dgm:spPr/>
      <dgm:t>
        <a:bodyPr/>
        <a:lstStyle/>
        <a:p>
          <a:endParaRPr kumimoji="1" lang="ja-JP" altLang="en-US"/>
        </a:p>
      </dgm:t>
    </dgm:pt>
    <dgm:pt modelId="{AA3FCB3D-D0C3-451B-B27F-425E6EB0D068}" type="sibTrans" cxnId="{18159E05-EC29-46A2-A93F-ECE2DC398F67}">
      <dgm:prSet/>
      <dgm:spPr/>
      <dgm:t>
        <a:bodyPr/>
        <a:lstStyle/>
        <a:p>
          <a:endParaRPr kumimoji="1" lang="ja-JP" altLang="en-US"/>
        </a:p>
      </dgm:t>
    </dgm:pt>
    <dgm:pt modelId="{671ADDFB-22E4-4DC6-80EE-19004C1F3C26}">
      <dgm:prSet custT="1"/>
      <dgm:spPr/>
      <dgm:t>
        <a:bodyPr/>
        <a:lstStyle/>
        <a:p>
          <a:pPr rtl="0"/>
          <a:r>
            <a:rPr kumimoji="1" lang="ja-JP" altLang="en-US" sz="1200" dirty="0" smtClean="0">
              <a:latin typeface="Meiryo UI" panose="020B0604030504040204" pitchFamily="50" charset="-128"/>
              <a:ea typeface="Meiryo UI" panose="020B0604030504040204" pitchFamily="50" charset="-128"/>
            </a:rPr>
            <a:t>業務システム最適化計画に沿ってシステムの再構築</a:t>
          </a:r>
          <a:endParaRPr kumimoji="1" lang="en-US" sz="1200" dirty="0">
            <a:latin typeface="Meiryo UI" panose="020B0604030504040204" pitchFamily="50" charset="-128"/>
            <a:ea typeface="Meiryo UI" panose="020B0604030504040204" pitchFamily="50" charset="-128"/>
          </a:endParaRPr>
        </a:p>
      </dgm:t>
    </dgm:pt>
    <dgm:pt modelId="{41FD1E44-F246-457C-921A-F3ECD2D42E0B}" type="parTrans" cxnId="{27D4E8BE-65ED-467E-BF50-C94D8C7190A6}">
      <dgm:prSet/>
      <dgm:spPr/>
      <dgm:t>
        <a:bodyPr/>
        <a:lstStyle/>
        <a:p>
          <a:endParaRPr kumimoji="1" lang="ja-JP" altLang="en-US"/>
        </a:p>
      </dgm:t>
    </dgm:pt>
    <dgm:pt modelId="{ACB06428-6EF1-4613-924C-66BF527BE7FC}" type="sibTrans" cxnId="{27D4E8BE-65ED-467E-BF50-C94D8C7190A6}">
      <dgm:prSet/>
      <dgm:spPr/>
      <dgm:t>
        <a:bodyPr/>
        <a:lstStyle/>
        <a:p>
          <a:endParaRPr kumimoji="1" lang="ja-JP" altLang="en-US"/>
        </a:p>
      </dgm:t>
    </dgm:pt>
    <dgm:pt modelId="{142F56AE-3998-42A6-BE35-BB5F2B29F8F6}">
      <dgm:prSet custT="1"/>
      <dgm:spPr/>
      <dgm:t>
        <a:bodyPr/>
        <a:lstStyle/>
        <a:p>
          <a:pPr rtl="0"/>
          <a:r>
            <a:rPr kumimoji="1" lang="en-US" altLang="ja-JP" sz="1200" dirty="0" smtClean="0">
              <a:latin typeface="Meiryo UI" panose="020B0604030504040204" pitchFamily="50" charset="-128"/>
              <a:ea typeface="Meiryo UI" panose="020B0604030504040204" pitchFamily="50" charset="-128"/>
            </a:rPr>
            <a:t>2011FY</a:t>
          </a:r>
          <a:endParaRPr kumimoji="1" lang="en-US" sz="1200" dirty="0">
            <a:latin typeface="Meiryo UI" panose="020B0604030504040204" pitchFamily="50" charset="-128"/>
            <a:ea typeface="Meiryo UI" panose="020B0604030504040204" pitchFamily="50" charset="-128"/>
          </a:endParaRPr>
        </a:p>
      </dgm:t>
    </dgm:pt>
    <dgm:pt modelId="{DF85B295-35A4-48D1-8693-558E57B1495C}" type="parTrans" cxnId="{11C79C74-A38B-44C1-9FA4-63A76A4AAC1C}">
      <dgm:prSet/>
      <dgm:spPr/>
      <dgm:t>
        <a:bodyPr/>
        <a:lstStyle/>
        <a:p>
          <a:endParaRPr kumimoji="1" lang="ja-JP" altLang="en-US"/>
        </a:p>
      </dgm:t>
    </dgm:pt>
    <dgm:pt modelId="{3AC08496-2929-446B-87EB-06B61C51339C}" type="sibTrans" cxnId="{11C79C74-A38B-44C1-9FA4-63A76A4AAC1C}">
      <dgm:prSet/>
      <dgm:spPr/>
      <dgm:t>
        <a:bodyPr/>
        <a:lstStyle/>
        <a:p>
          <a:endParaRPr kumimoji="1" lang="ja-JP" altLang="en-US"/>
        </a:p>
      </dgm:t>
    </dgm:pt>
    <dgm:pt modelId="{8587C3FF-0B00-4433-AF03-FD891DFA15D6}">
      <dgm:prSet custT="1"/>
      <dgm:spPr/>
      <dgm:t>
        <a:bodyPr/>
        <a:lstStyle/>
        <a:p>
          <a:pPr rtl="0"/>
          <a:r>
            <a:rPr kumimoji="1" lang="en-US" sz="1200" dirty="0" smtClean="0">
              <a:latin typeface="Meiryo UI" panose="020B0604030504040204" pitchFamily="50" charset="-128"/>
              <a:ea typeface="Meiryo UI" panose="020B0604030504040204" pitchFamily="50" charset="-128"/>
            </a:rPr>
            <a:t>2012</a:t>
          </a:r>
          <a:r>
            <a:rPr kumimoji="1" lang="ja-JP" altLang="en-US" sz="1200" dirty="0" smtClean="0">
              <a:latin typeface="Meiryo UI" panose="020B0604030504040204" pitchFamily="50" charset="-128"/>
              <a:ea typeface="Meiryo UI" panose="020B0604030504040204" pitchFamily="50" charset="-128"/>
            </a:rPr>
            <a:t>～</a:t>
          </a:r>
          <a:r>
            <a:rPr kumimoji="1" lang="en-US" altLang="ja-JP" sz="1200" dirty="0" smtClean="0">
              <a:latin typeface="Meiryo UI" panose="020B0604030504040204" pitchFamily="50" charset="-128"/>
              <a:ea typeface="Meiryo UI" panose="020B0604030504040204" pitchFamily="50" charset="-128"/>
            </a:rPr>
            <a:t>2013FY</a:t>
          </a:r>
          <a:endParaRPr kumimoji="1" lang="en-US" sz="1200" dirty="0">
            <a:latin typeface="Meiryo UI" panose="020B0604030504040204" pitchFamily="50" charset="-128"/>
            <a:ea typeface="Meiryo UI" panose="020B0604030504040204" pitchFamily="50" charset="-128"/>
          </a:endParaRPr>
        </a:p>
      </dgm:t>
    </dgm:pt>
    <dgm:pt modelId="{3683412B-4A30-4E1C-823D-615FFC270250}" type="parTrans" cxnId="{89C3495D-2F77-4E9A-A2F1-2CA7FBA75ADE}">
      <dgm:prSet/>
      <dgm:spPr/>
      <dgm:t>
        <a:bodyPr/>
        <a:lstStyle/>
        <a:p>
          <a:endParaRPr kumimoji="1" lang="ja-JP" altLang="en-US"/>
        </a:p>
      </dgm:t>
    </dgm:pt>
    <dgm:pt modelId="{6312CFF8-272D-41E2-8E4E-96B38C744DC2}" type="sibTrans" cxnId="{89C3495D-2F77-4E9A-A2F1-2CA7FBA75ADE}">
      <dgm:prSet/>
      <dgm:spPr/>
      <dgm:t>
        <a:bodyPr/>
        <a:lstStyle/>
        <a:p>
          <a:endParaRPr kumimoji="1" lang="ja-JP" altLang="en-US"/>
        </a:p>
      </dgm:t>
    </dgm:pt>
    <dgm:pt modelId="{9F4F7B7A-9BA4-4BDB-837C-49A380487250}">
      <dgm:prSet custT="1"/>
      <dgm:spPr/>
      <dgm:t>
        <a:bodyPr/>
        <a:lstStyle/>
        <a:p>
          <a:pPr rtl="0"/>
          <a:r>
            <a:rPr kumimoji="1" lang="en-US" altLang="ja-JP" sz="1200" dirty="0" smtClean="0">
              <a:latin typeface="Meiryo UI" panose="020B0604030504040204" pitchFamily="50" charset="-128"/>
              <a:ea typeface="Meiryo UI" panose="020B0604030504040204" pitchFamily="50" charset="-128"/>
            </a:rPr>
            <a:t>2014FY</a:t>
          </a:r>
          <a:r>
            <a:rPr kumimoji="1" lang="ja-JP" altLang="en-US" sz="1200" dirty="0" smtClean="0">
              <a:latin typeface="Meiryo UI" panose="020B0604030504040204" pitchFamily="50" charset="-128"/>
              <a:ea typeface="Meiryo UI" panose="020B0604030504040204" pitchFamily="50" charset="-128"/>
            </a:rPr>
            <a:t>～</a:t>
          </a:r>
          <a:endParaRPr kumimoji="1" lang="en-US" sz="1200" dirty="0">
            <a:latin typeface="Meiryo UI" panose="020B0604030504040204" pitchFamily="50" charset="-128"/>
            <a:ea typeface="Meiryo UI" panose="020B0604030504040204" pitchFamily="50" charset="-128"/>
          </a:endParaRPr>
        </a:p>
      </dgm:t>
    </dgm:pt>
    <dgm:pt modelId="{1A095D61-0AF4-4209-A98C-FB10F099D2FB}" type="parTrans" cxnId="{34436B94-A5AC-4D1C-8332-9F736B903EBD}">
      <dgm:prSet/>
      <dgm:spPr/>
      <dgm:t>
        <a:bodyPr/>
        <a:lstStyle/>
        <a:p>
          <a:endParaRPr kumimoji="1" lang="ja-JP" altLang="en-US"/>
        </a:p>
      </dgm:t>
    </dgm:pt>
    <dgm:pt modelId="{B5B5255A-A796-4E8D-9BEC-76B4AD433429}" type="sibTrans" cxnId="{34436B94-A5AC-4D1C-8332-9F736B903EBD}">
      <dgm:prSet/>
      <dgm:spPr/>
      <dgm:t>
        <a:bodyPr/>
        <a:lstStyle/>
        <a:p>
          <a:endParaRPr kumimoji="1" lang="ja-JP" altLang="en-US"/>
        </a:p>
      </dgm:t>
    </dgm:pt>
    <dgm:pt modelId="{22E05018-9763-4A60-8187-6CDFBF262EE7}">
      <dgm:prSet custT="1"/>
      <dgm:spPr/>
      <dgm:t>
        <a:bodyPr/>
        <a:lstStyle/>
        <a:p>
          <a:pPr rtl="0"/>
          <a:r>
            <a:rPr kumimoji="1" lang="en-US" altLang="ja-JP" sz="1200" dirty="0" err="1" smtClean="0">
              <a:latin typeface="Meiryo UI" panose="020B0604030504040204" pitchFamily="50" charset="-128"/>
              <a:ea typeface="Meiryo UI" panose="020B0604030504040204" pitchFamily="50" charset="-128"/>
            </a:rPr>
            <a:t>NDLSearch</a:t>
          </a:r>
          <a:r>
            <a:rPr kumimoji="1" lang="ja-JP" altLang="en-US" sz="1200" dirty="0" smtClean="0">
              <a:latin typeface="Meiryo UI" panose="020B0604030504040204" pitchFamily="50" charset="-128"/>
              <a:ea typeface="Meiryo UI" panose="020B0604030504040204" pitchFamily="50" charset="-128"/>
            </a:rPr>
            <a:t>のオープン</a:t>
          </a:r>
          <a:endParaRPr kumimoji="1" lang="en-US" sz="1200" dirty="0">
            <a:latin typeface="Meiryo UI" panose="020B0604030504040204" pitchFamily="50" charset="-128"/>
            <a:ea typeface="Meiryo UI" panose="020B0604030504040204" pitchFamily="50" charset="-128"/>
          </a:endParaRPr>
        </a:p>
      </dgm:t>
    </dgm:pt>
    <dgm:pt modelId="{F432F35A-2A7E-41A2-BE6C-E5DADA8F658D}" type="sibTrans" cxnId="{0CE4E693-FCA1-48E1-BF31-05477B1E59E3}">
      <dgm:prSet/>
      <dgm:spPr/>
      <dgm:t>
        <a:bodyPr/>
        <a:lstStyle/>
        <a:p>
          <a:endParaRPr kumimoji="1" lang="ja-JP" altLang="en-US"/>
        </a:p>
      </dgm:t>
    </dgm:pt>
    <dgm:pt modelId="{F05783C4-E354-407D-A877-3312662B4C00}" type="parTrans" cxnId="{0CE4E693-FCA1-48E1-BF31-05477B1E59E3}">
      <dgm:prSet/>
      <dgm:spPr/>
      <dgm:t>
        <a:bodyPr/>
        <a:lstStyle/>
        <a:p>
          <a:endParaRPr kumimoji="1" lang="ja-JP" altLang="en-US"/>
        </a:p>
      </dgm:t>
    </dgm:pt>
    <dgm:pt modelId="{B0BB6382-0024-4C80-AA7F-4179B83910A0}">
      <dgm:prSet custT="1"/>
      <dgm:spPr/>
      <dgm:t>
        <a:bodyPr/>
        <a:lstStyle/>
        <a:p>
          <a:pPr rtl="0"/>
          <a:r>
            <a:rPr kumimoji="1" lang="ja-JP" altLang="en-US" sz="1200" dirty="0" smtClean="0">
              <a:latin typeface="Meiryo UI" panose="020B0604030504040204" pitchFamily="50" charset="-128"/>
              <a:ea typeface="Meiryo UI" panose="020B0604030504040204" pitchFamily="50" charset="-128"/>
            </a:rPr>
            <a:t>大震災アーカイブポータルの構築</a:t>
          </a:r>
          <a:endParaRPr kumimoji="1" lang="en-US" sz="1200" dirty="0">
            <a:latin typeface="Meiryo UI" panose="020B0604030504040204" pitchFamily="50" charset="-128"/>
            <a:ea typeface="Meiryo UI" panose="020B0604030504040204" pitchFamily="50" charset="-128"/>
          </a:endParaRPr>
        </a:p>
      </dgm:t>
    </dgm:pt>
    <dgm:pt modelId="{DAAABBD3-C8B4-43C9-B56E-143B1CF70BBB}" type="sibTrans" cxnId="{3E5CE5BC-7F06-492A-AF0B-2A36759F96F8}">
      <dgm:prSet/>
      <dgm:spPr/>
      <dgm:t>
        <a:bodyPr/>
        <a:lstStyle/>
        <a:p>
          <a:endParaRPr kumimoji="1" lang="ja-JP" altLang="en-US"/>
        </a:p>
      </dgm:t>
    </dgm:pt>
    <dgm:pt modelId="{4ADEFFBB-DC97-4DCB-89E6-3BFF5B52E99F}" type="parTrans" cxnId="{3E5CE5BC-7F06-492A-AF0B-2A36759F96F8}">
      <dgm:prSet/>
      <dgm:spPr/>
      <dgm:t>
        <a:bodyPr/>
        <a:lstStyle/>
        <a:p>
          <a:endParaRPr kumimoji="1" lang="ja-JP" altLang="en-US"/>
        </a:p>
      </dgm:t>
    </dgm:pt>
    <dgm:pt modelId="{D2D5AC81-86FD-4598-8FAC-69475D303CAE}">
      <dgm:prSet custT="1"/>
      <dgm:spPr/>
      <dgm:t>
        <a:bodyPr/>
        <a:lstStyle/>
        <a:p>
          <a:pPr rtl="0"/>
          <a:endParaRPr kumimoji="1" lang="en-US" sz="1200" dirty="0">
            <a:latin typeface="Meiryo UI" panose="020B0604030504040204" pitchFamily="50" charset="-128"/>
            <a:ea typeface="Meiryo UI" panose="020B0604030504040204" pitchFamily="50" charset="-128"/>
          </a:endParaRPr>
        </a:p>
      </dgm:t>
    </dgm:pt>
    <dgm:pt modelId="{9E314FD9-F285-49CD-A3B2-9B33E8B949A6}">
      <dgm:prSet custT="1"/>
      <dgm:spPr/>
      <dgm:t>
        <a:bodyPr/>
        <a:lstStyle/>
        <a:p>
          <a:pPr rtl="0"/>
          <a:endParaRPr kumimoji="1" lang="en-US" sz="1200" dirty="0">
            <a:latin typeface="Meiryo UI" panose="020B0604030504040204" pitchFamily="50" charset="-128"/>
            <a:ea typeface="Meiryo UI" panose="020B0604030504040204" pitchFamily="50" charset="-128"/>
          </a:endParaRPr>
        </a:p>
      </dgm:t>
    </dgm:pt>
    <dgm:pt modelId="{034295F2-A03C-4908-80C5-D4DCD1B1F323}" type="sibTrans" cxnId="{C495A01F-6967-4ACF-91C1-0129ECB49F1A}">
      <dgm:prSet/>
      <dgm:spPr/>
      <dgm:t>
        <a:bodyPr/>
        <a:lstStyle/>
        <a:p>
          <a:endParaRPr kumimoji="1" lang="ja-JP" altLang="en-US"/>
        </a:p>
      </dgm:t>
    </dgm:pt>
    <dgm:pt modelId="{40D48271-9DED-47AE-ACB9-A6E980DA8044}" type="parTrans" cxnId="{C495A01F-6967-4ACF-91C1-0129ECB49F1A}">
      <dgm:prSet/>
      <dgm:spPr/>
      <dgm:t>
        <a:bodyPr/>
        <a:lstStyle/>
        <a:p>
          <a:endParaRPr kumimoji="1" lang="ja-JP" altLang="en-US"/>
        </a:p>
      </dgm:t>
    </dgm:pt>
    <dgm:pt modelId="{0BC6CE11-17B1-42DB-B5A6-D3A57650D196}" type="sibTrans" cxnId="{5257A64E-E947-4F52-9C8D-363E3514DA10}">
      <dgm:prSet/>
      <dgm:spPr/>
      <dgm:t>
        <a:bodyPr/>
        <a:lstStyle/>
        <a:p>
          <a:endParaRPr kumimoji="1" lang="ja-JP" altLang="en-US"/>
        </a:p>
      </dgm:t>
    </dgm:pt>
    <dgm:pt modelId="{EAEC6225-C71B-4CA1-9C45-DADB158E40BE}" type="parTrans" cxnId="{5257A64E-E947-4F52-9C8D-363E3514DA10}">
      <dgm:prSet/>
      <dgm:spPr/>
      <dgm:t>
        <a:bodyPr/>
        <a:lstStyle/>
        <a:p>
          <a:endParaRPr kumimoji="1" lang="ja-JP" altLang="en-US"/>
        </a:p>
      </dgm:t>
    </dgm:pt>
    <dgm:pt modelId="{EEA78220-BDA6-469C-B8DC-748AA9E073E9}">
      <dgm:prSet custT="1"/>
      <dgm:spPr/>
      <dgm:t>
        <a:bodyPr/>
        <a:lstStyle/>
        <a:p>
          <a:pPr rtl="0"/>
          <a:r>
            <a:rPr kumimoji="1" lang="ja-JP" altLang="en-US" sz="1200" dirty="0" smtClean="0">
              <a:latin typeface="Meiryo UI" panose="020B0604030504040204" pitchFamily="50" charset="-128"/>
              <a:ea typeface="Meiryo UI" panose="020B0604030504040204" pitchFamily="50" charset="-128"/>
            </a:rPr>
            <a:t>知識情報基盤構築</a:t>
          </a:r>
          <a:endParaRPr kumimoji="1" lang="en-US" sz="1200" dirty="0">
            <a:latin typeface="Meiryo UI" panose="020B0604030504040204" pitchFamily="50" charset="-128"/>
            <a:ea typeface="Meiryo UI" panose="020B0604030504040204" pitchFamily="50" charset="-128"/>
          </a:endParaRPr>
        </a:p>
      </dgm:t>
    </dgm:pt>
    <dgm:pt modelId="{3E7676A8-819E-43AF-B505-34BD7929A930}" type="sibTrans" cxnId="{046221B3-B13B-4F67-B2B2-309FA375DBF0}">
      <dgm:prSet/>
      <dgm:spPr/>
      <dgm:t>
        <a:bodyPr/>
        <a:lstStyle/>
        <a:p>
          <a:endParaRPr kumimoji="1" lang="ja-JP" altLang="en-US"/>
        </a:p>
      </dgm:t>
    </dgm:pt>
    <dgm:pt modelId="{27BBC35A-1409-43BA-8C9C-59CEEE989D36}" type="parTrans" cxnId="{046221B3-B13B-4F67-B2B2-309FA375DBF0}">
      <dgm:prSet/>
      <dgm:spPr/>
      <dgm:t>
        <a:bodyPr/>
        <a:lstStyle/>
        <a:p>
          <a:endParaRPr kumimoji="1" lang="ja-JP" altLang="en-US"/>
        </a:p>
      </dgm:t>
    </dgm:pt>
    <dgm:pt modelId="{6AD3BF7A-5B46-4BCE-8133-11823F5B24F5}">
      <dgm:prSet custT="1"/>
      <dgm:spPr/>
      <dgm:t>
        <a:bodyPr/>
        <a:lstStyle/>
        <a:p>
          <a:pPr rtl="0"/>
          <a:r>
            <a:rPr kumimoji="1" lang="ja-JP" altLang="en-US" sz="1200" dirty="0" smtClean="0">
              <a:latin typeface="Meiryo UI" panose="020B0604030504040204" pitchFamily="50" charset="-128"/>
              <a:ea typeface="Meiryo UI" panose="020B0604030504040204" pitchFamily="50" charset="-128"/>
            </a:rPr>
            <a:t>大震災アーカイブで実証された技術を活用</a:t>
          </a:r>
          <a:endParaRPr kumimoji="1" lang="en-US" sz="1200" dirty="0">
            <a:latin typeface="Meiryo UI" panose="020B0604030504040204" pitchFamily="50" charset="-128"/>
            <a:ea typeface="Meiryo UI" panose="020B0604030504040204" pitchFamily="50" charset="-128"/>
          </a:endParaRPr>
        </a:p>
      </dgm:t>
    </dgm:pt>
    <dgm:pt modelId="{8E5C8AE3-C331-47DD-8EC1-267DF0890708}" type="parTrans" cxnId="{87B15662-F5AC-47F9-A5FF-AFDD773981E3}">
      <dgm:prSet/>
      <dgm:spPr/>
      <dgm:t>
        <a:bodyPr/>
        <a:lstStyle/>
        <a:p>
          <a:endParaRPr kumimoji="1" lang="ja-JP" altLang="en-US"/>
        </a:p>
      </dgm:t>
    </dgm:pt>
    <dgm:pt modelId="{0ECF3D3C-7A69-41C1-BC13-7292D413EE01}" type="sibTrans" cxnId="{87B15662-F5AC-47F9-A5FF-AFDD773981E3}">
      <dgm:prSet/>
      <dgm:spPr/>
      <dgm:t>
        <a:bodyPr/>
        <a:lstStyle/>
        <a:p>
          <a:endParaRPr kumimoji="1" lang="ja-JP" altLang="en-US"/>
        </a:p>
      </dgm:t>
    </dgm:pt>
    <dgm:pt modelId="{4A470824-7F87-4449-B4E0-DB23D97F270E}">
      <dgm:prSet custT="1"/>
      <dgm:spPr/>
      <dgm:t>
        <a:bodyPr/>
        <a:lstStyle/>
        <a:p>
          <a:pPr rtl="0"/>
          <a:r>
            <a:rPr kumimoji="1" lang="ja-JP" altLang="en-US" sz="1200" dirty="0" smtClean="0">
              <a:latin typeface="Meiryo UI" panose="020B0604030504040204" pitchFamily="50" charset="-128"/>
              <a:ea typeface="Meiryo UI" panose="020B0604030504040204" pitchFamily="50" charset="-128"/>
            </a:rPr>
            <a:t>次世代図書館サービスシステムの構築</a:t>
          </a:r>
          <a:endParaRPr kumimoji="1" lang="en-US" sz="1200" dirty="0">
            <a:latin typeface="Meiryo UI" panose="020B0604030504040204" pitchFamily="50" charset="-128"/>
            <a:ea typeface="Meiryo UI" panose="020B0604030504040204" pitchFamily="50" charset="-128"/>
          </a:endParaRPr>
        </a:p>
      </dgm:t>
    </dgm:pt>
    <dgm:pt modelId="{A2D9064E-0604-4A43-9E3E-876DE4A19D77}" type="parTrans" cxnId="{91CF3D63-7770-4327-9900-66147F091201}">
      <dgm:prSet/>
      <dgm:spPr/>
      <dgm:t>
        <a:bodyPr/>
        <a:lstStyle/>
        <a:p>
          <a:endParaRPr kumimoji="1" lang="ja-JP" altLang="en-US"/>
        </a:p>
      </dgm:t>
    </dgm:pt>
    <dgm:pt modelId="{BFFAFA03-210B-40F6-B75D-C54187CCE8ED}" type="sibTrans" cxnId="{91CF3D63-7770-4327-9900-66147F091201}">
      <dgm:prSet/>
      <dgm:spPr/>
      <dgm:t>
        <a:bodyPr/>
        <a:lstStyle/>
        <a:p>
          <a:endParaRPr kumimoji="1" lang="ja-JP" altLang="en-US"/>
        </a:p>
      </dgm:t>
    </dgm:pt>
    <dgm:pt modelId="{6D1B3890-175B-41DF-9E37-A15E47AE8B92}">
      <dgm:prSet custT="1"/>
      <dgm:spPr/>
      <dgm:t>
        <a:bodyPr/>
        <a:lstStyle/>
        <a:p>
          <a:pPr rtl="0"/>
          <a:r>
            <a:rPr kumimoji="1" lang="ja-JP" altLang="en-US" sz="1200" dirty="0" smtClean="0">
              <a:latin typeface="Meiryo UI" panose="020B0604030504040204" pitchFamily="50" charset="-128"/>
              <a:ea typeface="Meiryo UI" panose="020B0604030504040204" pitchFamily="50" charset="-128"/>
            </a:rPr>
            <a:t>クラウドコンピューティング環境への移行</a:t>
          </a:r>
          <a:endParaRPr kumimoji="1" lang="en-US" sz="1200" dirty="0">
            <a:latin typeface="Meiryo UI" panose="020B0604030504040204" pitchFamily="50" charset="-128"/>
            <a:ea typeface="Meiryo UI" panose="020B0604030504040204" pitchFamily="50" charset="-128"/>
          </a:endParaRPr>
        </a:p>
      </dgm:t>
    </dgm:pt>
    <dgm:pt modelId="{28FB1F0D-BC6F-45CC-B0F5-C47FF690FE34}" type="parTrans" cxnId="{8603E9C8-D5B9-4759-9050-EB72C2B1AB64}">
      <dgm:prSet/>
      <dgm:spPr/>
      <dgm:t>
        <a:bodyPr/>
        <a:lstStyle/>
        <a:p>
          <a:endParaRPr kumimoji="1" lang="ja-JP" altLang="en-US"/>
        </a:p>
      </dgm:t>
    </dgm:pt>
    <dgm:pt modelId="{1A21927A-3D85-40BA-851B-1981C696FFDF}" type="sibTrans" cxnId="{8603E9C8-D5B9-4759-9050-EB72C2B1AB64}">
      <dgm:prSet/>
      <dgm:spPr/>
      <dgm:t>
        <a:bodyPr/>
        <a:lstStyle/>
        <a:p>
          <a:endParaRPr kumimoji="1" lang="ja-JP" altLang="en-US"/>
        </a:p>
      </dgm:t>
    </dgm:pt>
    <dgm:pt modelId="{FD1850B0-BCBF-46D2-8124-B08B99F4C2FA}">
      <dgm:prSet custT="1"/>
      <dgm:spPr/>
      <dgm:t>
        <a:bodyPr/>
        <a:lstStyle/>
        <a:p>
          <a:pPr rtl="0"/>
          <a:r>
            <a:rPr kumimoji="1" lang="en-US" altLang="ja-JP" sz="1200" dirty="0" err="1" smtClean="0">
              <a:latin typeface="Meiryo UI" panose="020B0604030504040204" pitchFamily="50" charset="-128"/>
              <a:ea typeface="Meiryo UI" panose="020B0604030504040204" pitchFamily="50" charset="-128"/>
            </a:rPr>
            <a:t>NDLSearch</a:t>
          </a:r>
          <a:r>
            <a:rPr kumimoji="1" lang="ja-JP" altLang="en-US" sz="1200" dirty="0" err="1" smtClean="0">
              <a:latin typeface="Meiryo UI" panose="020B0604030504040204" pitchFamily="50" charset="-128"/>
              <a:ea typeface="Meiryo UI" panose="020B0604030504040204" pitchFamily="50" charset="-128"/>
            </a:rPr>
            <a:t>、</a:t>
          </a:r>
          <a:r>
            <a:rPr kumimoji="1" lang="ja-JP" altLang="en-US" sz="1200" dirty="0" smtClean="0">
              <a:latin typeface="Meiryo UI" panose="020B0604030504040204" pitchFamily="50" charset="-128"/>
              <a:ea typeface="Meiryo UI" panose="020B0604030504040204" pitchFamily="50" charset="-128"/>
            </a:rPr>
            <a:t>デジタルアーカイブ、ナレッジが融合したシステム</a:t>
          </a:r>
          <a:endParaRPr kumimoji="1" lang="en-US" sz="1200" dirty="0">
            <a:latin typeface="Meiryo UI" panose="020B0604030504040204" pitchFamily="50" charset="-128"/>
            <a:ea typeface="Meiryo UI" panose="020B0604030504040204" pitchFamily="50" charset="-128"/>
          </a:endParaRPr>
        </a:p>
      </dgm:t>
    </dgm:pt>
    <dgm:pt modelId="{9EC092DB-9FE7-4026-A5E5-F58BFE9857FF}" type="parTrans" cxnId="{713BAF2D-1F8B-4E97-92E4-B0CAE3BD7691}">
      <dgm:prSet/>
      <dgm:spPr/>
      <dgm:t>
        <a:bodyPr/>
        <a:lstStyle/>
        <a:p>
          <a:endParaRPr kumimoji="1" lang="ja-JP" altLang="en-US"/>
        </a:p>
      </dgm:t>
    </dgm:pt>
    <dgm:pt modelId="{552E64AF-D6F7-4E36-8FC6-79FB2F314D87}" type="sibTrans" cxnId="{713BAF2D-1F8B-4E97-92E4-B0CAE3BD7691}">
      <dgm:prSet/>
      <dgm:spPr/>
      <dgm:t>
        <a:bodyPr/>
        <a:lstStyle/>
        <a:p>
          <a:endParaRPr kumimoji="1" lang="ja-JP" altLang="en-US"/>
        </a:p>
      </dgm:t>
    </dgm:pt>
    <dgm:pt modelId="{F2F6D72A-BA2A-4065-BDE0-C832394A0C0E}">
      <dgm:prSet custT="1"/>
      <dgm:spPr/>
      <dgm:t>
        <a:bodyPr/>
        <a:lstStyle/>
        <a:p>
          <a:pPr rtl="0"/>
          <a:r>
            <a:rPr kumimoji="1" lang="en-US" altLang="ja-JP" sz="1200" dirty="0" err="1" smtClean="0">
              <a:latin typeface="Meiryo UI" panose="020B0604030504040204" pitchFamily="50" charset="-128"/>
              <a:ea typeface="Meiryo UI" panose="020B0604030504040204" pitchFamily="50" charset="-128"/>
            </a:rPr>
            <a:t>NDLSerach</a:t>
          </a:r>
          <a:r>
            <a:rPr kumimoji="1" lang="ja-JP" altLang="en-US" sz="1200" dirty="0" smtClean="0">
              <a:latin typeface="Meiryo UI" panose="020B0604030504040204" pitchFamily="50" charset="-128"/>
              <a:ea typeface="Meiryo UI" panose="020B0604030504040204" pitchFamily="50" charset="-128"/>
            </a:rPr>
            <a:t>を拡張</a:t>
          </a:r>
          <a:endParaRPr kumimoji="1" lang="en-US" sz="1200" dirty="0">
            <a:latin typeface="Meiryo UI" panose="020B0604030504040204" pitchFamily="50" charset="-128"/>
            <a:ea typeface="Meiryo UI" panose="020B0604030504040204" pitchFamily="50" charset="-128"/>
          </a:endParaRPr>
        </a:p>
      </dgm:t>
    </dgm:pt>
    <dgm:pt modelId="{77072446-5D26-4DB4-BF0F-FF5A0A1DBE49}" type="parTrans" cxnId="{70678701-8273-4F12-BF8E-B2135689F09C}">
      <dgm:prSet/>
      <dgm:spPr/>
      <dgm:t>
        <a:bodyPr/>
        <a:lstStyle/>
        <a:p>
          <a:endParaRPr kumimoji="1" lang="ja-JP" altLang="en-US"/>
        </a:p>
      </dgm:t>
    </dgm:pt>
    <dgm:pt modelId="{2A2FB8A4-0D32-419E-89A5-F1635BD798B9}" type="sibTrans" cxnId="{70678701-8273-4F12-BF8E-B2135689F09C}">
      <dgm:prSet/>
      <dgm:spPr/>
      <dgm:t>
        <a:bodyPr/>
        <a:lstStyle/>
        <a:p>
          <a:endParaRPr kumimoji="1" lang="ja-JP" altLang="en-US"/>
        </a:p>
      </dgm:t>
    </dgm:pt>
    <dgm:pt modelId="{74EC0453-B5E5-4D2E-85F8-2F899FE3B6BA}">
      <dgm:prSet custT="1"/>
      <dgm:spPr/>
      <dgm:t>
        <a:bodyPr/>
        <a:lstStyle/>
        <a:p>
          <a:pPr rtl="0"/>
          <a:r>
            <a:rPr kumimoji="1" lang="en-US" altLang="ja-JP" sz="1200" dirty="0" smtClean="0">
              <a:latin typeface="Meiryo UI" panose="020B0604030504040204" pitchFamily="50" charset="-128"/>
              <a:ea typeface="Meiryo UI" panose="020B0604030504040204" pitchFamily="50" charset="-128"/>
            </a:rPr>
            <a:t>NDL</a:t>
          </a:r>
          <a:r>
            <a:rPr kumimoji="1" lang="ja-JP" altLang="en-US" sz="1200" dirty="0" smtClean="0">
              <a:latin typeface="Meiryo UI" panose="020B0604030504040204" pitchFamily="50" charset="-128"/>
              <a:ea typeface="Meiryo UI" panose="020B0604030504040204" pitchFamily="50" charset="-128"/>
            </a:rPr>
            <a:t>デジタルアーカイブを拡張</a:t>
          </a:r>
          <a:endParaRPr kumimoji="1" lang="en-US" sz="1200" dirty="0">
            <a:latin typeface="Meiryo UI" panose="020B0604030504040204" pitchFamily="50" charset="-128"/>
            <a:ea typeface="Meiryo UI" panose="020B0604030504040204" pitchFamily="50" charset="-128"/>
          </a:endParaRPr>
        </a:p>
      </dgm:t>
    </dgm:pt>
    <dgm:pt modelId="{53A3E60B-6F9F-45D5-ADFC-1F4C989FBA86}" type="parTrans" cxnId="{16A8A5B7-7777-4A9B-B397-E74D67CF5AD4}">
      <dgm:prSet/>
      <dgm:spPr/>
      <dgm:t>
        <a:bodyPr/>
        <a:lstStyle/>
        <a:p>
          <a:endParaRPr kumimoji="1" lang="ja-JP" altLang="en-US"/>
        </a:p>
      </dgm:t>
    </dgm:pt>
    <dgm:pt modelId="{6194DF4F-2406-4914-B4A3-D6EE6AAC87A2}" type="sibTrans" cxnId="{16A8A5B7-7777-4A9B-B397-E74D67CF5AD4}">
      <dgm:prSet/>
      <dgm:spPr/>
      <dgm:t>
        <a:bodyPr/>
        <a:lstStyle/>
        <a:p>
          <a:endParaRPr kumimoji="1" lang="ja-JP" altLang="en-US"/>
        </a:p>
      </dgm:t>
    </dgm:pt>
    <dgm:pt modelId="{3A5E65F0-D3E0-474E-86D7-884DD5C68C99}">
      <dgm:prSet custT="1"/>
      <dgm:spPr/>
      <dgm:t>
        <a:bodyPr/>
        <a:lstStyle/>
        <a:p>
          <a:pPr rtl="0"/>
          <a:r>
            <a:rPr kumimoji="1" lang="ja-JP" altLang="en-US" sz="1200" dirty="0" smtClean="0">
              <a:latin typeface="Meiryo UI" panose="020B0604030504040204" pitchFamily="50" charset="-128"/>
              <a:ea typeface="Meiryo UI" panose="020B0604030504040204" pitchFamily="50" charset="-128"/>
            </a:rPr>
            <a:t>次世代技術を積極的に活用して</a:t>
          </a:r>
          <a:endParaRPr kumimoji="1" lang="en-US" sz="1200" dirty="0">
            <a:latin typeface="Meiryo UI" panose="020B0604030504040204" pitchFamily="50" charset="-128"/>
            <a:ea typeface="Meiryo UI" panose="020B0604030504040204" pitchFamily="50" charset="-128"/>
          </a:endParaRPr>
        </a:p>
      </dgm:t>
    </dgm:pt>
    <dgm:pt modelId="{0D032BF9-B2D4-4836-A3E6-BE9A59DAE838}" type="parTrans" cxnId="{9C3712CC-4270-49DC-8D9A-1A4FCD186185}">
      <dgm:prSet/>
      <dgm:spPr/>
      <dgm:t>
        <a:bodyPr/>
        <a:lstStyle/>
        <a:p>
          <a:endParaRPr kumimoji="1" lang="ja-JP" altLang="en-US"/>
        </a:p>
      </dgm:t>
    </dgm:pt>
    <dgm:pt modelId="{D8499B6E-BF97-49AA-9D0D-98A4C809BDA3}" type="sibTrans" cxnId="{9C3712CC-4270-49DC-8D9A-1A4FCD186185}">
      <dgm:prSet/>
      <dgm:spPr/>
      <dgm:t>
        <a:bodyPr/>
        <a:lstStyle/>
        <a:p>
          <a:endParaRPr kumimoji="1" lang="ja-JP" altLang="en-US"/>
        </a:p>
      </dgm:t>
    </dgm:pt>
    <dgm:pt modelId="{1CCB0860-3E64-43DC-9554-313D54468EB6}">
      <dgm:prSet custT="1"/>
      <dgm:spPr/>
      <dgm:t>
        <a:bodyPr/>
        <a:lstStyle/>
        <a:p>
          <a:pPr rtl="0"/>
          <a:r>
            <a:rPr kumimoji="1" lang="en-US" altLang="ja-JP" sz="1200" dirty="0" smtClean="0">
              <a:latin typeface="Meiryo UI" panose="020B0604030504040204" pitchFamily="50" charset="-128"/>
              <a:ea typeface="Meiryo UI" panose="020B0604030504040204" pitchFamily="50" charset="-128"/>
            </a:rPr>
            <a:t>NDL-OPAC</a:t>
          </a:r>
          <a:r>
            <a:rPr kumimoji="1" lang="ja-JP" altLang="en-US" sz="1200" dirty="0" smtClean="0">
              <a:latin typeface="Meiryo UI" panose="020B0604030504040204" pitchFamily="50" charset="-128"/>
              <a:ea typeface="Meiryo UI" panose="020B0604030504040204" pitchFamily="50" charset="-128"/>
            </a:rPr>
            <a:t>のリニューアル</a:t>
          </a:r>
          <a:endParaRPr kumimoji="1" lang="en-US" sz="1200" dirty="0">
            <a:latin typeface="Meiryo UI" panose="020B0604030504040204" pitchFamily="50" charset="-128"/>
            <a:ea typeface="Meiryo UI" panose="020B0604030504040204" pitchFamily="50" charset="-128"/>
          </a:endParaRPr>
        </a:p>
      </dgm:t>
    </dgm:pt>
    <dgm:pt modelId="{73678317-505B-4314-A817-01337E06C183}" type="parTrans" cxnId="{4682E6D1-7A59-40C3-9EE5-50AC3ADDE81C}">
      <dgm:prSet/>
      <dgm:spPr/>
      <dgm:t>
        <a:bodyPr/>
        <a:lstStyle/>
        <a:p>
          <a:endParaRPr kumimoji="1" lang="ja-JP" altLang="en-US"/>
        </a:p>
      </dgm:t>
    </dgm:pt>
    <dgm:pt modelId="{09C39314-58EE-4576-A331-2D38D2B33C73}" type="sibTrans" cxnId="{4682E6D1-7A59-40C3-9EE5-50AC3ADDE81C}">
      <dgm:prSet/>
      <dgm:spPr/>
      <dgm:t>
        <a:bodyPr/>
        <a:lstStyle/>
        <a:p>
          <a:endParaRPr kumimoji="1" lang="ja-JP" altLang="en-US"/>
        </a:p>
      </dgm:t>
    </dgm:pt>
    <dgm:pt modelId="{E7C0CB01-AF64-4561-A05A-6FED44EA52A2}">
      <dgm:prSet custT="1"/>
      <dgm:spPr/>
      <dgm:t>
        <a:bodyPr/>
        <a:lstStyle/>
        <a:p>
          <a:pPr rtl="0"/>
          <a:r>
            <a:rPr kumimoji="1" lang="en-US" altLang="ja-JP" sz="1200" dirty="0" smtClean="0">
              <a:latin typeface="Meiryo UI" panose="020B0604030504040204" pitchFamily="50" charset="-128"/>
              <a:ea typeface="Meiryo UI" panose="020B0604030504040204" pitchFamily="50" charset="-128"/>
            </a:rPr>
            <a:t>NDL</a:t>
          </a:r>
          <a:r>
            <a:rPr kumimoji="1" lang="ja-JP" altLang="en-US" sz="1200" dirty="0" smtClean="0">
              <a:latin typeface="Meiryo UI" panose="020B0604030504040204" pitchFamily="50" charset="-128"/>
              <a:ea typeface="Meiryo UI" panose="020B0604030504040204" pitchFamily="50" charset="-128"/>
            </a:rPr>
            <a:t>デジタルアーカイブのリニューアル</a:t>
          </a:r>
          <a:endParaRPr kumimoji="1" lang="en-US" sz="1200" dirty="0">
            <a:latin typeface="Meiryo UI" panose="020B0604030504040204" pitchFamily="50" charset="-128"/>
            <a:ea typeface="Meiryo UI" panose="020B0604030504040204" pitchFamily="50" charset="-128"/>
          </a:endParaRPr>
        </a:p>
      </dgm:t>
    </dgm:pt>
    <dgm:pt modelId="{F285FD00-D668-468A-BCDE-B35A17D593C5}" type="parTrans" cxnId="{8F171EB5-A2AA-4B60-BB2A-9B6809A28CD6}">
      <dgm:prSet/>
      <dgm:spPr/>
      <dgm:t>
        <a:bodyPr/>
        <a:lstStyle/>
        <a:p>
          <a:endParaRPr kumimoji="1" lang="ja-JP" altLang="en-US"/>
        </a:p>
      </dgm:t>
    </dgm:pt>
    <dgm:pt modelId="{41E5DD5D-68F8-4DF0-8719-6D557567E9EE}" type="sibTrans" cxnId="{8F171EB5-A2AA-4B60-BB2A-9B6809A28CD6}">
      <dgm:prSet/>
      <dgm:spPr/>
      <dgm:t>
        <a:bodyPr/>
        <a:lstStyle/>
        <a:p>
          <a:endParaRPr kumimoji="1" lang="ja-JP" altLang="en-US"/>
        </a:p>
      </dgm:t>
    </dgm:pt>
    <dgm:pt modelId="{FB7AF221-86A8-4A65-B689-16D57C838460}" type="pres">
      <dgm:prSet presAssocID="{2E2439F4-AFB1-432E-97DD-51B17B07EE14}" presName="arrowDiagram" presStyleCnt="0">
        <dgm:presLayoutVars>
          <dgm:chMax val="5"/>
          <dgm:dir/>
          <dgm:resizeHandles val="exact"/>
        </dgm:presLayoutVars>
      </dgm:prSet>
      <dgm:spPr/>
      <dgm:t>
        <a:bodyPr/>
        <a:lstStyle/>
        <a:p>
          <a:endParaRPr kumimoji="1" lang="ja-JP" altLang="en-US"/>
        </a:p>
      </dgm:t>
    </dgm:pt>
    <dgm:pt modelId="{B81CAE3C-C9BE-42EB-B99E-B84F425E6ED3}" type="pres">
      <dgm:prSet presAssocID="{2E2439F4-AFB1-432E-97DD-51B17B07EE14}" presName="arrow" presStyleLbl="bgShp" presStyleIdx="0" presStyleCnt="1"/>
      <dgm:spPr/>
      <dgm:t>
        <a:bodyPr/>
        <a:lstStyle/>
        <a:p>
          <a:endParaRPr kumimoji="1" lang="ja-JP" altLang="en-US"/>
        </a:p>
      </dgm:t>
    </dgm:pt>
    <dgm:pt modelId="{4C5495D0-0DA2-4F12-AC89-9C54C3246B3E}" type="pres">
      <dgm:prSet presAssocID="{2E2439F4-AFB1-432E-97DD-51B17B07EE14}" presName="arrowDiagram4" presStyleCnt="0"/>
      <dgm:spPr/>
      <dgm:t>
        <a:bodyPr/>
        <a:lstStyle/>
        <a:p>
          <a:endParaRPr kumimoji="1" lang="ja-JP" altLang="en-US"/>
        </a:p>
      </dgm:t>
    </dgm:pt>
    <dgm:pt modelId="{A6268563-9BD9-46D8-B633-286B73DA61A4}" type="pres">
      <dgm:prSet presAssocID="{87056025-FDE9-4CFE-86A3-9910B45EEA82}" presName="bullet4a" presStyleLbl="node1" presStyleIdx="0" presStyleCnt="4"/>
      <dgm:spPr/>
      <dgm:t>
        <a:bodyPr/>
        <a:lstStyle/>
        <a:p>
          <a:endParaRPr kumimoji="1" lang="ja-JP" altLang="en-US"/>
        </a:p>
      </dgm:t>
    </dgm:pt>
    <dgm:pt modelId="{5F36DAA9-E240-40E5-9DDD-BDBF00436F21}" type="pres">
      <dgm:prSet presAssocID="{87056025-FDE9-4CFE-86A3-9910B45EEA82}" presName="textBox4a" presStyleLbl="revTx" presStyleIdx="0" presStyleCnt="4" custScaleX="142608" custScaleY="70181" custLinFactNeighborX="4969" custLinFactNeighborY="1501">
        <dgm:presLayoutVars>
          <dgm:bulletEnabled val="1"/>
        </dgm:presLayoutVars>
      </dgm:prSet>
      <dgm:spPr/>
      <dgm:t>
        <a:bodyPr/>
        <a:lstStyle/>
        <a:p>
          <a:endParaRPr kumimoji="1" lang="ja-JP" altLang="en-US"/>
        </a:p>
      </dgm:t>
    </dgm:pt>
    <dgm:pt modelId="{BD17FA72-9855-4E75-AB3B-DDB30DCDAED4}" type="pres">
      <dgm:prSet presAssocID="{142F56AE-3998-42A6-BE35-BB5F2B29F8F6}" presName="bullet4b" presStyleLbl="node1" presStyleIdx="1" presStyleCnt="4"/>
      <dgm:spPr/>
      <dgm:t>
        <a:bodyPr/>
        <a:lstStyle/>
        <a:p>
          <a:endParaRPr kumimoji="1" lang="ja-JP" altLang="en-US"/>
        </a:p>
      </dgm:t>
    </dgm:pt>
    <dgm:pt modelId="{BC62364C-48EB-4B04-8CFE-E01CBD6099CE}" type="pres">
      <dgm:prSet presAssocID="{142F56AE-3998-42A6-BE35-BB5F2B29F8F6}" presName="textBox4b" presStyleLbl="revTx" presStyleIdx="1" presStyleCnt="4" custScaleX="113154" custScaleY="74130" custLinFactNeighborX="8234" custLinFactNeighborY="-7764">
        <dgm:presLayoutVars>
          <dgm:bulletEnabled val="1"/>
        </dgm:presLayoutVars>
      </dgm:prSet>
      <dgm:spPr/>
      <dgm:t>
        <a:bodyPr/>
        <a:lstStyle/>
        <a:p>
          <a:endParaRPr kumimoji="1" lang="ja-JP" altLang="en-US"/>
        </a:p>
      </dgm:t>
    </dgm:pt>
    <dgm:pt modelId="{B4A04A10-50A5-46BE-A37B-F5BA61E75A89}" type="pres">
      <dgm:prSet presAssocID="{8587C3FF-0B00-4433-AF03-FD891DFA15D6}" presName="bullet4c" presStyleLbl="node1" presStyleIdx="2" presStyleCnt="4"/>
      <dgm:spPr/>
      <dgm:t>
        <a:bodyPr/>
        <a:lstStyle/>
        <a:p>
          <a:endParaRPr kumimoji="1" lang="ja-JP" altLang="en-US"/>
        </a:p>
      </dgm:t>
    </dgm:pt>
    <dgm:pt modelId="{66713AEF-92C2-4C81-919B-7E89E9C1366B}" type="pres">
      <dgm:prSet presAssocID="{8587C3FF-0B00-4433-AF03-FD891DFA15D6}" presName="textBox4c" presStyleLbl="revTx" presStyleIdx="2" presStyleCnt="4" custLinFactNeighborY="0">
        <dgm:presLayoutVars>
          <dgm:bulletEnabled val="1"/>
        </dgm:presLayoutVars>
      </dgm:prSet>
      <dgm:spPr/>
      <dgm:t>
        <a:bodyPr/>
        <a:lstStyle/>
        <a:p>
          <a:endParaRPr kumimoji="1" lang="ja-JP" altLang="en-US"/>
        </a:p>
      </dgm:t>
    </dgm:pt>
    <dgm:pt modelId="{6972E3A6-A04F-4D78-9A24-BB3698F11105}" type="pres">
      <dgm:prSet presAssocID="{9F4F7B7A-9BA4-4BDB-837C-49A380487250}" presName="bullet4d" presStyleLbl="node1" presStyleIdx="3" presStyleCnt="4"/>
      <dgm:spPr/>
      <dgm:t>
        <a:bodyPr/>
        <a:lstStyle/>
        <a:p>
          <a:endParaRPr kumimoji="1" lang="ja-JP" altLang="en-US"/>
        </a:p>
      </dgm:t>
    </dgm:pt>
    <dgm:pt modelId="{8F33AE7E-3570-40CB-BB84-04D81771F566}" type="pres">
      <dgm:prSet presAssocID="{9F4F7B7A-9BA4-4BDB-837C-49A380487250}" presName="textBox4d" presStyleLbl="revTx" presStyleIdx="3" presStyleCnt="4" custScaleX="109266" custLinFactNeighborX="2945" custLinFactNeighborY="-2987">
        <dgm:presLayoutVars>
          <dgm:bulletEnabled val="1"/>
        </dgm:presLayoutVars>
      </dgm:prSet>
      <dgm:spPr/>
      <dgm:t>
        <a:bodyPr/>
        <a:lstStyle/>
        <a:p>
          <a:endParaRPr kumimoji="1" lang="ja-JP" altLang="en-US"/>
        </a:p>
      </dgm:t>
    </dgm:pt>
  </dgm:ptLst>
  <dgm:cxnLst>
    <dgm:cxn modelId="{27D4E8BE-65ED-467E-BF50-C94D8C7190A6}" srcId="{87056025-FDE9-4CFE-86A3-9910B45EEA82}" destId="{671ADDFB-22E4-4DC6-80EE-19004C1F3C26}" srcOrd="0" destOrd="0" parTransId="{41FD1E44-F246-457C-921A-F3ECD2D42E0B}" sibTransId="{ACB06428-6EF1-4613-924C-66BF527BE7FC}"/>
    <dgm:cxn modelId="{B3253317-DFF2-45DA-B22F-B6A611C6C0B4}" type="presOf" srcId="{9E314FD9-F285-49CD-A3B2-9B33E8B949A6}" destId="{8F33AE7E-3570-40CB-BB84-04D81771F566}" srcOrd="0" destOrd="6" presId="urn:microsoft.com/office/officeart/2005/8/layout/arrow2"/>
    <dgm:cxn modelId="{A93B49A5-3592-4BEF-90D8-0A2B59043AAA}" type="presOf" srcId="{6AD3BF7A-5B46-4BCE-8133-11823F5B24F5}" destId="{8F33AE7E-3570-40CB-BB84-04D81771F566}" srcOrd="0" destOrd="2" presId="urn:microsoft.com/office/officeart/2005/8/layout/arrow2"/>
    <dgm:cxn modelId="{0B22A4F2-3054-4D33-B085-D4EBFC9DA95E}" type="presOf" srcId="{F2F6D72A-BA2A-4065-BDE0-C832394A0C0E}" destId="{66713AEF-92C2-4C81-919B-7E89E9C1366B}" srcOrd="0" destOrd="2" presId="urn:microsoft.com/office/officeart/2005/8/layout/arrow2"/>
    <dgm:cxn modelId="{34436B94-A5AC-4D1C-8332-9F736B903EBD}" srcId="{2E2439F4-AFB1-432E-97DD-51B17B07EE14}" destId="{9F4F7B7A-9BA4-4BDB-837C-49A380487250}" srcOrd="3" destOrd="0" parTransId="{1A095D61-0AF4-4209-A98C-FB10F099D2FB}" sibTransId="{B5B5255A-A796-4E8D-9BEC-76B4AD433429}"/>
    <dgm:cxn modelId="{87B15662-F5AC-47F9-A5FF-AFDD773981E3}" srcId="{EEA78220-BDA6-469C-B8DC-748AA9E073E9}" destId="{6AD3BF7A-5B46-4BCE-8133-11823F5B24F5}" srcOrd="0" destOrd="0" parTransId="{8E5C8AE3-C331-47DD-8EC1-267DF0890708}" sibTransId="{0ECF3D3C-7A69-41C1-BC13-7292D413EE01}"/>
    <dgm:cxn modelId="{43FCAD4C-1994-44F5-BFED-644F165F176A}" type="presOf" srcId="{74EC0453-B5E5-4D2E-85F8-2F899FE3B6BA}" destId="{66713AEF-92C2-4C81-919B-7E89E9C1366B}" srcOrd="0" destOrd="3" presId="urn:microsoft.com/office/officeart/2005/8/layout/arrow2"/>
    <dgm:cxn modelId="{18159E05-EC29-46A2-A93F-ECE2DC398F67}" srcId="{2E2439F4-AFB1-432E-97DD-51B17B07EE14}" destId="{87056025-FDE9-4CFE-86A3-9910B45EEA82}" srcOrd="0" destOrd="0" parTransId="{8D84653D-3F9A-4760-B26B-7EFBA8B2A2D0}" sibTransId="{AA3FCB3D-D0C3-451B-B27F-425E6EB0D068}"/>
    <dgm:cxn modelId="{18B768D0-A7A6-4A1B-9202-E44C3AC83F28}" type="presOf" srcId="{B0BB6382-0024-4C80-AA7F-4179B83910A0}" destId="{66713AEF-92C2-4C81-919B-7E89E9C1366B}" srcOrd="0" destOrd="1" presId="urn:microsoft.com/office/officeart/2005/8/layout/arrow2"/>
    <dgm:cxn modelId="{5257A64E-E947-4F52-9C8D-363E3514DA10}" srcId="{9E314FD9-F285-49CD-A3B2-9B33E8B949A6}" destId="{D2D5AC81-86FD-4598-8FAC-69475D303CAE}" srcOrd="0" destOrd="0" parTransId="{EAEC6225-C71B-4CA1-9C45-DADB158E40BE}" sibTransId="{0BC6CE11-17B1-42DB-B5A6-D3A57650D196}"/>
    <dgm:cxn modelId="{11C79C74-A38B-44C1-9FA4-63A76A4AAC1C}" srcId="{2E2439F4-AFB1-432E-97DD-51B17B07EE14}" destId="{142F56AE-3998-42A6-BE35-BB5F2B29F8F6}" srcOrd="1" destOrd="0" parTransId="{DF85B295-35A4-48D1-8693-558E57B1495C}" sibTransId="{3AC08496-2929-446B-87EB-06B61C51339C}"/>
    <dgm:cxn modelId="{713BAF2D-1F8B-4E97-92E4-B0CAE3BD7691}" srcId="{4A470824-7F87-4449-B4E0-DB23D97F270E}" destId="{FD1850B0-BCBF-46D2-8124-B08B99F4C2FA}" srcOrd="0" destOrd="0" parTransId="{9EC092DB-9FE7-4026-A5E5-F58BFE9857FF}" sibTransId="{552E64AF-D6F7-4E36-8FC6-79FB2F314D87}"/>
    <dgm:cxn modelId="{C2429C78-5455-4777-B7B1-36469D9084BA}" type="presOf" srcId="{FD1850B0-BCBF-46D2-8124-B08B99F4C2FA}" destId="{8F33AE7E-3570-40CB-BB84-04D81771F566}" srcOrd="0" destOrd="4" presId="urn:microsoft.com/office/officeart/2005/8/layout/arrow2"/>
    <dgm:cxn modelId="{8F042F8E-1131-43A3-947E-8022235EABE1}" type="presOf" srcId="{4A470824-7F87-4449-B4E0-DB23D97F270E}" destId="{8F33AE7E-3570-40CB-BB84-04D81771F566}" srcOrd="0" destOrd="3" presId="urn:microsoft.com/office/officeart/2005/8/layout/arrow2"/>
    <dgm:cxn modelId="{0F15378F-C4B1-4D28-A945-9873D05E74DA}" type="presOf" srcId="{9F4F7B7A-9BA4-4BDB-837C-49A380487250}" destId="{8F33AE7E-3570-40CB-BB84-04D81771F566}" srcOrd="0" destOrd="0" presId="urn:microsoft.com/office/officeart/2005/8/layout/arrow2"/>
    <dgm:cxn modelId="{463A37FC-5D86-4D83-85C6-B02EE321A66A}" type="presOf" srcId="{1CCB0860-3E64-43DC-9554-313D54468EB6}" destId="{BC62364C-48EB-4B04-8CFE-E01CBD6099CE}" srcOrd="0" destOrd="2" presId="urn:microsoft.com/office/officeart/2005/8/layout/arrow2"/>
    <dgm:cxn modelId="{8F171EB5-A2AA-4B60-BB2A-9B6809A28CD6}" srcId="{142F56AE-3998-42A6-BE35-BB5F2B29F8F6}" destId="{E7C0CB01-AF64-4561-A05A-6FED44EA52A2}" srcOrd="2" destOrd="0" parTransId="{F285FD00-D668-468A-BCDE-B35A17D593C5}" sibTransId="{41E5DD5D-68F8-4DF0-8719-6D557567E9EE}"/>
    <dgm:cxn modelId="{722AAD82-FDBB-420F-97F1-AF3F29B8A65D}" type="presOf" srcId="{EEA78220-BDA6-469C-B8DC-748AA9E073E9}" destId="{8F33AE7E-3570-40CB-BB84-04D81771F566}" srcOrd="0" destOrd="1" presId="urn:microsoft.com/office/officeart/2005/8/layout/arrow2"/>
    <dgm:cxn modelId="{8603E9C8-D5B9-4759-9050-EB72C2B1AB64}" srcId="{9F4F7B7A-9BA4-4BDB-837C-49A380487250}" destId="{6D1B3890-175B-41DF-9E37-A15E47AE8B92}" srcOrd="2" destOrd="0" parTransId="{28FB1F0D-BC6F-45CC-B0F5-C47FF690FE34}" sibTransId="{1A21927A-3D85-40BA-851B-1981C696FFDF}"/>
    <dgm:cxn modelId="{9C3712CC-4270-49DC-8D9A-1A4FCD186185}" srcId="{8587C3FF-0B00-4433-AF03-FD891DFA15D6}" destId="{3A5E65F0-D3E0-474E-86D7-884DD5C68C99}" srcOrd="1" destOrd="0" parTransId="{0D032BF9-B2D4-4836-A3E6-BE9A59DAE838}" sibTransId="{D8499B6E-BF97-49AA-9D0D-98A4C809BDA3}"/>
    <dgm:cxn modelId="{91CF3D63-7770-4327-9900-66147F091201}" srcId="{9F4F7B7A-9BA4-4BDB-837C-49A380487250}" destId="{4A470824-7F87-4449-B4E0-DB23D97F270E}" srcOrd="1" destOrd="0" parTransId="{A2D9064E-0604-4A43-9E3E-876DE4A19D77}" sibTransId="{BFFAFA03-210B-40F6-B75D-C54187CCE8ED}"/>
    <dgm:cxn modelId="{590C074F-7E86-4801-A21E-D1CE7DC5A674}" type="presOf" srcId="{87056025-FDE9-4CFE-86A3-9910B45EEA82}" destId="{5F36DAA9-E240-40E5-9DDD-BDBF00436F21}" srcOrd="0" destOrd="0" presId="urn:microsoft.com/office/officeart/2005/8/layout/arrow2"/>
    <dgm:cxn modelId="{16A8A5B7-7777-4A9B-B397-E74D67CF5AD4}" srcId="{B0BB6382-0024-4C80-AA7F-4179B83910A0}" destId="{74EC0453-B5E5-4D2E-85F8-2F899FE3B6BA}" srcOrd="1" destOrd="0" parTransId="{53A3E60B-6F9F-45D5-ADFC-1F4C989FBA86}" sibTransId="{6194DF4F-2406-4914-B4A3-D6EE6AAC87A2}"/>
    <dgm:cxn modelId="{00B77738-8077-4B7D-90D7-257565A0047F}" type="presOf" srcId="{2E2439F4-AFB1-432E-97DD-51B17B07EE14}" destId="{FB7AF221-86A8-4A65-B689-16D57C838460}" srcOrd="0" destOrd="0" presId="urn:microsoft.com/office/officeart/2005/8/layout/arrow2"/>
    <dgm:cxn modelId="{70678701-8273-4F12-BF8E-B2135689F09C}" srcId="{B0BB6382-0024-4C80-AA7F-4179B83910A0}" destId="{F2F6D72A-BA2A-4065-BDE0-C832394A0C0E}" srcOrd="0" destOrd="0" parTransId="{77072446-5D26-4DB4-BF0F-FF5A0A1DBE49}" sibTransId="{2A2FB8A4-0D32-419E-89A5-F1635BD798B9}"/>
    <dgm:cxn modelId="{E01CDF63-278C-45FF-9E7B-AA17FAC23545}" type="presOf" srcId="{D2D5AC81-86FD-4598-8FAC-69475D303CAE}" destId="{8F33AE7E-3570-40CB-BB84-04D81771F566}" srcOrd="0" destOrd="7" presId="urn:microsoft.com/office/officeart/2005/8/layout/arrow2"/>
    <dgm:cxn modelId="{53878455-EAA2-4E58-973B-FFD0DFD11272}" type="presOf" srcId="{3A5E65F0-D3E0-474E-86D7-884DD5C68C99}" destId="{66713AEF-92C2-4C81-919B-7E89E9C1366B}" srcOrd="0" destOrd="4" presId="urn:microsoft.com/office/officeart/2005/8/layout/arrow2"/>
    <dgm:cxn modelId="{89C3495D-2F77-4E9A-A2F1-2CA7FBA75ADE}" srcId="{2E2439F4-AFB1-432E-97DD-51B17B07EE14}" destId="{8587C3FF-0B00-4433-AF03-FD891DFA15D6}" srcOrd="2" destOrd="0" parTransId="{3683412B-4A30-4E1C-823D-615FFC270250}" sibTransId="{6312CFF8-272D-41E2-8E4E-96B38C744DC2}"/>
    <dgm:cxn modelId="{C495A01F-6967-4ACF-91C1-0129ECB49F1A}" srcId="{9F4F7B7A-9BA4-4BDB-837C-49A380487250}" destId="{9E314FD9-F285-49CD-A3B2-9B33E8B949A6}" srcOrd="3" destOrd="0" parTransId="{40D48271-9DED-47AE-ACB9-A6E980DA8044}" sibTransId="{034295F2-A03C-4908-80C5-D4DCD1B1F323}"/>
    <dgm:cxn modelId="{7E07B08C-04BB-4559-9614-CC1512372E8F}" type="presOf" srcId="{22E05018-9763-4A60-8187-6CDFBF262EE7}" destId="{BC62364C-48EB-4B04-8CFE-E01CBD6099CE}" srcOrd="0" destOrd="1" presId="urn:microsoft.com/office/officeart/2005/8/layout/arrow2"/>
    <dgm:cxn modelId="{0CE4E693-FCA1-48E1-BF31-05477B1E59E3}" srcId="{142F56AE-3998-42A6-BE35-BB5F2B29F8F6}" destId="{22E05018-9763-4A60-8187-6CDFBF262EE7}" srcOrd="0" destOrd="0" parTransId="{F05783C4-E354-407D-A877-3312662B4C00}" sibTransId="{F432F35A-2A7E-41A2-BE6C-E5DADA8F658D}"/>
    <dgm:cxn modelId="{A1924B7A-7BD8-473A-B26A-E14BD43975F9}" type="presOf" srcId="{6D1B3890-175B-41DF-9E37-A15E47AE8B92}" destId="{8F33AE7E-3570-40CB-BB84-04D81771F566}" srcOrd="0" destOrd="5" presId="urn:microsoft.com/office/officeart/2005/8/layout/arrow2"/>
    <dgm:cxn modelId="{D57A095A-F25C-4DBE-AD8A-C9E7C48FD853}" type="presOf" srcId="{8587C3FF-0B00-4433-AF03-FD891DFA15D6}" destId="{66713AEF-92C2-4C81-919B-7E89E9C1366B}" srcOrd="0" destOrd="0" presId="urn:microsoft.com/office/officeart/2005/8/layout/arrow2"/>
    <dgm:cxn modelId="{3E5CE5BC-7F06-492A-AF0B-2A36759F96F8}" srcId="{8587C3FF-0B00-4433-AF03-FD891DFA15D6}" destId="{B0BB6382-0024-4C80-AA7F-4179B83910A0}" srcOrd="0" destOrd="0" parTransId="{4ADEFFBB-DC97-4DCB-89E6-3BFF5B52E99F}" sibTransId="{DAAABBD3-C8B4-43C9-B56E-143B1CF70BBB}"/>
    <dgm:cxn modelId="{046221B3-B13B-4F67-B2B2-309FA375DBF0}" srcId="{9F4F7B7A-9BA4-4BDB-837C-49A380487250}" destId="{EEA78220-BDA6-469C-B8DC-748AA9E073E9}" srcOrd="0" destOrd="0" parTransId="{27BBC35A-1409-43BA-8C9C-59CEEE989D36}" sibTransId="{3E7676A8-819E-43AF-B505-34BD7929A930}"/>
    <dgm:cxn modelId="{4682E6D1-7A59-40C3-9EE5-50AC3ADDE81C}" srcId="{142F56AE-3998-42A6-BE35-BB5F2B29F8F6}" destId="{1CCB0860-3E64-43DC-9554-313D54468EB6}" srcOrd="1" destOrd="0" parTransId="{73678317-505B-4314-A817-01337E06C183}" sibTransId="{09C39314-58EE-4576-A331-2D38D2B33C73}"/>
    <dgm:cxn modelId="{AC7E29A1-538A-4E71-8EB1-6886F9116F31}" type="presOf" srcId="{142F56AE-3998-42A6-BE35-BB5F2B29F8F6}" destId="{BC62364C-48EB-4B04-8CFE-E01CBD6099CE}" srcOrd="0" destOrd="0" presId="urn:microsoft.com/office/officeart/2005/8/layout/arrow2"/>
    <dgm:cxn modelId="{8778FD61-84CD-4DA4-AA0C-9AD47A3EB2CE}" type="presOf" srcId="{E7C0CB01-AF64-4561-A05A-6FED44EA52A2}" destId="{BC62364C-48EB-4B04-8CFE-E01CBD6099CE}" srcOrd="0" destOrd="3" presId="urn:microsoft.com/office/officeart/2005/8/layout/arrow2"/>
    <dgm:cxn modelId="{A864C47F-ADA1-4D9E-B3B0-CB2FFE913917}" type="presOf" srcId="{671ADDFB-22E4-4DC6-80EE-19004C1F3C26}" destId="{5F36DAA9-E240-40E5-9DDD-BDBF00436F21}" srcOrd="0" destOrd="1" presId="urn:microsoft.com/office/officeart/2005/8/layout/arrow2"/>
    <dgm:cxn modelId="{AF52B742-6378-4652-A804-FC397A6F3671}" type="presParOf" srcId="{FB7AF221-86A8-4A65-B689-16D57C838460}" destId="{B81CAE3C-C9BE-42EB-B99E-B84F425E6ED3}" srcOrd="0" destOrd="0" presId="urn:microsoft.com/office/officeart/2005/8/layout/arrow2"/>
    <dgm:cxn modelId="{775E4F7F-DCE5-4112-977D-34AE1D17A86E}" type="presParOf" srcId="{FB7AF221-86A8-4A65-B689-16D57C838460}" destId="{4C5495D0-0DA2-4F12-AC89-9C54C3246B3E}" srcOrd="1" destOrd="0" presId="urn:microsoft.com/office/officeart/2005/8/layout/arrow2"/>
    <dgm:cxn modelId="{1FEB65E6-9B2B-4475-AA0D-1E69A43C41E9}" type="presParOf" srcId="{4C5495D0-0DA2-4F12-AC89-9C54C3246B3E}" destId="{A6268563-9BD9-46D8-B633-286B73DA61A4}" srcOrd="0" destOrd="0" presId="urn:microsoft.com/office/officeart/2005/8/layout/arrow2"/>
    <dgm:cxn modelId="{5E9C2116-5593-4212-B1A7-48B0E77ABDE3}" type="presParOf" srcId="{4C5495D0-0DA2-4F12-AC89-9C54C3246B3E}" destId="{5F36DAA9-E240-40E5-9DDD-BDBF00436F21}" srcOrd="1" destOrd="0" presId="urn:microsoft.com/office/officeart/2005/8/layout/arrow2"/>
    <dgm:cxn modelId="{5AAEE074-8215-46B1-9C40-275855ED9DF1}" type="presParOf" srcId="{4C5495D0-0DA2-4F12-AC89-9C54C3246B3E}" destId="{BD17FA72-9855-4E75-AB3B-DDB30DCDAED4}" srcOrd="2" destOrd="0" presId="urn:microsoft.com/office/officeart/2005/8/layout/arrow2"/>
    <dgm:cxn modelId="{25EB1E2C-3B64-445E-A7F4-7716ABD1360B}" type="presParOf" srcId="{4C5495D0-0DA2-4F12-AC89-9C54C3246B3E}" destId="{BC62364C-48EB-4B04-8CFE-E01CBD6099CE}" srcOrd="3" destOrd="0" presId="urn:microsoft.com/office/officeart/2005/8/layout/arrow2"/>
    <dgm:cxn modelId="{98559B8D-5557-4876-8497-5CD4A0F3FDC0}" type="presParOf" srcId="{4C5495D0-0DA2-4F12-AC89-9C54C3246B3E}" destId="{B4A04A10-50A5-46BE-A37B-F5BA61E75A89}" srcOrd="4" destOrd="0" presId="urn:microsoft.com/office/officeart/2005/8/layout/arrow2"/>
    <dgm:cxn modelId="{046735DC-CB27-48AB-9523-896511CDBD0E}" type="presParOf" srcId="{4C5495D0-0DA2-4F12-AC89-9C54C3246B3E}" destId="{66713AEF-92C2-4C81-919B-7E89E9C1366B}" srcOrd="5" destOrd="0" presId="urn:microsoft.com/office/officeart/2005/8/layout/arrow2"/>
    <dgm:cxn modelId="{C6C4ECD9-F2B8-44E2-A782-778150000074}" type="presParOf" srcId="{4C5495D0-0DA2-4F12-AC89-9C54C3246B3E}" destId="{6972E3A6-A04F-4D78-9A24-BB3698F11105}" srcOrd="6" destOrd="0" presId="urn:microsoft.com/office/officeart/2005/8/layout/arrow2"/>
    <dgm:cxn modelId="{DCFE289A-27B5-43FB-B8B8-116557B0314A}" type="presParOf" srcId="{4C5495D0-0DA2-4F12-AC89-9C54C3246B3E}" destId="{8F33AE7E-3570-40CB-BB84-04D81771F566}" srcOrd="7"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6678B9E-79DE-4DEE-AFE5-C31B8941EFFF}" type="doc">
      <dgm:prSet loTypeId="urn:microsoft.com/office/officeart/2005/8/layout/chevron2" loCatId="process" qsTypeId="urn:microsoft.com/office/officeart/2005/8/quickstyle/3d1" qsCatId="3D" csTypeId="urn:microsoft.com/office/officeart/2005/8/colors/accent1_2" csCatId="accent1" phldr="1"/>
      <dgm:spPr/>
      <dgm:t>
        <a:bodyPr/>
        <a:lstStyle/>
        <a:p>
          <a:endParaRPr kumimoji="1" lang="ja-JP" altLang="en-US"/>
        </a:p>
      </dgm:t>
    </dgm:pt>
    <dgm:pt modelId="{7DBEFFCB-E290-4C29-A4C0-51305A75AD63}">
      <dgm:prSet custT="1"/>
      <dgm:spPr/>
      <dgm:t>
        <a:bodyPr/>
        <a:lstStyle/>
        <a:p>
          <a:pPr rtl="0"/>
          <a:r>
            <a:rPr kumimoji="1" lang="ja-JP" altLang="en-US" sz="1200" dirty="0" smtClean="0">
              <a:latin typeface="Meiryo UI" panose="020B0604030504040204" pitchFamily="50" charset="-128"/>
              <a:ea typeface="Meiryo UI" panose="020B0604030504040204" pitchFamily="50" charset="-128"/>
            </a:rPr>
            <a:t>大震災アーカイブの構築</a:t>
          </a:r>
          <a:r>
            <a:rPr kumimoji="1" lang="ja-JP" sz="1200" dirty="0" smtClean="0">
              <a:latin typeface="Meiryo UI" panose="020B0604030504040204" pitchFamily="50" charset="-128"/>
              <a:ea typeface="Meiryo UI" panose="020B0604030504040204" pitchFamily="50" charset="-128"/>
            </a:rPr>
            <a:t>を目指して</a:t>
          </a:r>
          <a:endParaRPr kumimoji="1" lang="en-US" sz="1200" dirty="0">
            <a:latin typeface="Meiryo UI" panose="020B0604030504040204" pitchFamily="50" charset="-128"/>
            <a:ea typeface="Meiryo UI" panose="020B0604030504040204" pitchFamily="50" charset="-128"/>
          </a:endParaRPr>
        </a:p>
      </dgm:t>
    </dgm:pt>
    <dgm:pt modelId="{A31C53BD-F97E-484C-A1C7-6D6418E90ED1}" type="parTrans" cxnId="{B5FFC061-4455-4194-A01D-19FF19B9D21D}">
      <dgm:prSet/>
      <dgm:spPr/>
      <dgm:t>
        <a:bodyPr/>
        <a:lstStyle/>
        <a:p>
          <a:endParaRPr kumimoji="1" lang="ja-JP" altLang="en-US"/>
        </a:p>
      </dgm:t>
    </dgm:pt>
    <dgm:pt modelId="{DB00AE2A-3A4F-4C58-A57C-97B983C0AFB1}" type="sibTrans" cxnId="{B5FFC061-4455-4194-A01D-19FF19B9D21D}">
      <dgm:prSet/>
      <dgm:spPr/>
      <dgm:t>
        <a:bodyPr/>
        <a:lstStyle/>
        <a:p>
          <a:endParaRPr kumimoji="1" lang="ja-JP" altLang="en-US"/>
        </a:p>
      </dgm:t>
    </dgm:pt>
    <dgm:pt modelId="{75775F5F-F8C0-451C-B244-4299713CD7BF}">
      <dgm:prSet custT="1"/>
      <dgm:spPr/>
      <dgm:t>
        <a:bodyPr/>
        <a:lstStyle/>
        <a:p>
          <a:pPr rtl="0"/>
          <a:r>
            <a:rPr kumimoji="1" lang="ja-JP" altLang="en-US" sz="1200" dirty="0" smtClean="0">
              <a:latin typeface="Meiryo UI" panose="020B0604030504040204" pitchFamily="50" charset="-128"/>
              <a:ea typeface="Meiryo UI" panose="020B0604030504040204" pitchFamily="50" charset="-128"/>
            </a:rPr>
            <a:t>知識情報基盤の構築を</a:t>
          </a:r>
          <a:r>
            <a:rPr kumimoji="1" lang="ja-JP" sz="1200" dirty="0" smtClean="0">
              <a:latin typeface="Meiryo UI" panose="020B0604030504040204" pitchFamily="50" charset="-128"/>
              <a:ea typeface="Meiryo UI" panose="020B0604030504040204" pitchFamily="50" charset="-128"/>
            </a:rPr>
            <a:t>目指して</a:t>
          </a:r>
          <a:endParaRPr kumimoji="1" lang="en-US" sz="1200" dirty="0">
            <a:latin typeface="Meiryo UI" panose="020B0604030504040204" pitchFamily="50" charset="-128"/>
            <a:ea typeface="Meiryo UI" panose="020B0604030504040204" pitchFamily="50" charset="-128"/>
          </a:endParaRPr>
        </a:p>
      </dgm:t>
    </dgm:pt>
    <dgm:pt modelId="{795A9657-15E7-4EBF-921F-0F6060807D16}" type="parTrans" cxnId="{CE531872-B5E3-4B66-9AE6-00C25EECC46D}">
      <dgm:prSet/>
      <dgm:spPr/>
      <dgm:t>
        <a:bodyPr/>
        <a:lstStyle/>
        <a:p>
          <a:endParaRPr kumimoji="1" lang="ja-JP" altLang="en-US"/>
        </a:p>
      </dgm:t>
    </dgm:pt>
    <dgm:pt modelId="{DFBEECA7-AA26-4BA2-AB41-6676543CE4B6}" type="sibTrans" cxnId="{CE531872-B5E3-4B66-9AE6-00C25EECC46D}">
      <dgm:prSet/>
      <dgm:spPr/>
      <dgm:t>
        <a:bodyPr/>
        <a:lstStyle/>
        <a:p>
          <a:endParaRPr kumimoji="1" lang="ja-JP" altLang="en-US"/>
        </a:p>
      </dgm:t>
    </dgm:pt>
    <dgm:pt modelId="{DAA89151-2F0C-4125-9659-AEDD07EC6D2E}">
      <dgm:prSet/>
      <dgm:spPr/>
      <dgm:t>
        <a:bodyPr/>
        <a:lstStyle/>
        <a:p>
          <a:pPr rtl="0"/>
          <a:r>
            <a:rPr lang="ja-JP" altLang="en-US" dirty="0" smtClean="0">
              <a:solidFill>
                <a:srgbClr val="C00000"/>
              </a:solidFill>
              <a:latin typeface="Meiryo UI" panose="020B0604030504040204" pitchFamily="50" charset="-128"/>
              <a:ea typeface="Meiryo UI" panose="020B0604030504040204" pitchFamily="50" charset="-128"/>
            </a:rPr>
            <a:t>様々な分野の情報資産を知識として利活用し、知識の再生産を支援するサービスの提供を目指す</a:t>
          </a:r>
          <a:endParaRPr kumimoji="1" lang="en-US" dirty="0">
            <a:solidFill>
              <a:srgbClr val="C00000"/>
            </a:solidFill>
            <a:latin typeface="Meiryo UI" panose="020B0604030504040204" pitchFamily="50" charset="-128"/>
            <a:ea typeface="Meiryo UI" panose="020B0604030504040204" pitchFamily="50" charset="-128"/>
          </a:endParaRPr>
        </a:p>
      </dgm:t>
    </dgm:pt>
    <dgm:pt modelId="{30655684-DC94-44E0-9B41-2EE56F448AD9}" type="parTrans" cxnId="{78C7B2D0-D6C0-411D-A71F-096E2900233A}">
      <dgm:prSet/>
      <dgm:spPr/>
      <dgm:t>
        <a:bodyPr/>
        <a:lstStyle/>
        <a:p>
          <a:endParaRPr kumimoji="1" lang="ja-JP" altLang="en-US"/>
        </a:p>
      </dgm:t>
    </dgm:pt>
    <dgm:pt modelId="{7C9FBB56-CD75-4698-8493-CBEC7C74C09C}" type="sibTrans" cxnId="{78C7B2D0-D6C0-411D-A71F-096E2900233A}">
      <dgm:prSet/>
      <dgm:spPr/>
      <dgm:t>
        <a:bodyPr/>
        <a:lstStyle/>
        <a:p>
          <a:endParaRPr kumimoji="1" lang="ja-JP" altLang="en-US"/>
        </a:p>
      </dgm:t>
    </dgm:pt>
    <dgm:pt modelId="{E3CF8727-EBD0-4B50-B2F4-400E19E72E9C}">
      <dgm:prSet/>
      <dgm:spPr/>
      <dgm:t>
        <a:bodyPr/>
        <a:lstStyle/>
        <a:p>
          <a:pPr rtl="0"/>
          <a:r>
            <a:rPr kumimoji="1" lang="ja-JP" altLang="en-US" dirty="0" smtClean="0">
              <a:latin typeface="Meiryo UI" panose="020B0604030504040204" pitchFamily="50" charset="-128"/>
              <a:ea typeface="Meiryo UI" panose="020B0604030504040204" pitchFamily="50" charset="-128"/>
            </a:rPr>
            <a:t>大震災アーカイブの延長線上の知識情報基盤を見据えて構築</a:t>
          </a:r>
          <a:endParaRPr kumimoji="1" lang="en-US" dirty="0">
            <a:latin typeface="Meiryo UI" panose="020B0604030504040204" pitchFamily="50" charset="-128"/>
            <a:ea typeface="Meiryo UI" panose="020B0604030504040204" pitchFamily="50" charset="-128"/>
          </a:endParaRPr>
        </a:p>
      </dgm:t>
    </dgm:pt>
    <dgm:pt modelId="{3DEE0D0D-49EB-4870-B7C2-87D19C556CFF}" type="parTrans" cxnId="{D6691D6D-1900-4343-9A5C-CE43C49AF25E}">
      <dgm:prSet/>
      <dgm:spPr/>
      <dgm:t>
        <a:bodyPr/>
        <a:lstStyle/>
        <a:p>
          <a:endParaRPr kumimoji="1" lang="ja-JP" altLang="en-US"/>
        </a:p>
      </dgm:t>
    </dgm:pt>
    <dgm:pt modelId="{224EF675-79A1-4A81-AA56-3C779A51CBD0}" type="sibTrans" cxnId="{D6691D6D-1900-4343-9A5C-CE43C49AF25E}">
      <dgm:prSet/>
      <dgm:spPr/>
      <dgm:t>
        <a:bodyPr/>
        <a:lstStyle/>
        <a:p>
          <a:endParaRPr kumimoji="1" lang="ja-JP" altLang="en-US"/>
        </a:p>
      </dgm:t>
    </dgm:pt>
    <dgm:pt modelId="{59959EF9-C4F0-4584-A6F4-03131BC2554A}" type="pres">
      <dgm:prSet presAssocID="{C6678B9E-79DE-4DEE-AFE5-C31B8941EFFF}" presName="linearFlow" presStyleCnt="0">
        <dgm:presLayoutVars>
          <dgm:dir/>
          <dgm:animLvl val="lvl"/>
          <dgm:resizeHandles val="exact"/>
        </dgm:presLayoutVars>
      </dgm:prSet>
      <dgm:spPr/>
      <dgm:t>
        <a:bodyPr/>
        <a:lstStyle/>
        <a:p>
          <a:endParaRPr kumimoji="1" lang="ja-JP" altLang="en-US"/>
        </a:p>
      </dgm:t>
    </dgm:pt>
    <dgm:pt modelId="{7851C664-D3B9-414E-888D-6DEF60A138CB}" type="pres">
      <dgm:prSet presAssocID="{7DBEFFCB-E290-4C29-A4C0-51305A75AD63}" presName="composite" presStyleCnt="0"/>
      <dgm:spPr/>
      <dgm:t>
        <a:bodyPr/>
        <a:lstStyle/>
        <a:p>
          <a:endParaRPr kumimoji="1" lang="ja-JP" altLang="en-US"/>
        </a:p>
      </dgm:t>
    </dgm:pt>
    <dgm:pt modelId="{08854722-FA22-4F26-A1AE-4B5991B09DD7}" type="pres">
      <dgm:prSet presAssocID="{7DBEFFCB-E290-4C29-A4C0-51305A75AD63}" presName="parentText" presStyleLbl="alignNode1" presStyleIdx="0" presStyleCnt="2" custScaleX="81537">
        <dgm:presLayoutVars>
          <dgm:chMax val="1"/>
          <dgm:bulletEnabled val="1"/>
        </dgm:presLayoutVars>
      </dgm:prSet>
      <dgm:spPr/>
      <dgm:t>
        <a:bodyPr/>
        <a:lstStyle/>
        <a:p>
          <a:endParaRPr kumimoji="1" lang="ja-JP" altLang="en-US"/>
        </a:p>
      </dgm:t>
    </dgm:pt>
    <dgm:pt modelId="{6F8FEBA5-6DBE-4821-ABF8-491DEFA851F2}" type="pres">
      <dgm:prSet presAssocID="{7DBEFFCB-E290-4C29-A4C0-51305A75AD63}" presName="descendantText" presStyleLbl="alignAcc1" presStyleIdx="0" presStyleCnt="2" custLinFactNeighborX="-1103" custLinFactNeighborY="-9439">
        <dgm:presLayoutVars>
          <dgm:bulletEnabled val="1"/>
        </dgm:presLayoutVars>
      </dgm:prSet>
      <dgm:spPr/>
      <dgm:t>
        <a:bodyPr/>
        <a:lstStyle/>
        <a:p>
          <a:endParaRPr kumimoji="1" lang="ja-JP" altLang="en-US"/>
        </a:p>
      </dgm:t>
    </dgm:pt>
    <dgm:pt modelId="{F460460D-0F7B-4B6A-93E6-E7E24339D1A0}" type="pres">
      <dgm:prSet presAssocID="{DB00AE2A-3A4F-4C58-A57C-97B983C0AFB1}" presName="sp" presStyleCnt="0"/>
      <dgm:spPr/>
      <dgm:t>
        <a:bodyPr/>
        <a:lstStyle/>
        <a:p>
          <a:endParaRPr kumimoji="1" lang="ja-JP" altLang="en-US"/>
        </a:p>
      </dgm:t>
    </dgm:pt>
    <dgm:pt modelId="{3CC28171-E9B1-4DC1-9E9A-0539EBBBC63C}" type="pres">
      <dgm:prSet presAssocID="{75775F5F-F8C0-451C-B244-4299713CD7BF}" presName="composite" presStyleCnt="0"/>
      <dgm:spPr/>
      <dgm:t>
        <a:bodyPr/>
        <a:lstStyle/>
        <a:p>
          <a:endParaRPr kumimoji="1" lang="ja-JP" altLang="en-US"/>
        </a:p>
      </dgm:t>
    </dgm:pt>
    <dgm:pt modelId="{88175BEF-E694-4EAE-A95A-EA92A383F9DA}" type="pres">
      <dgm:prSet presAssocID="{75775F5F-F8C0-451C-B244-4299713CD7BF}" presName="parentText" presStyleLbl="alignNode1" presStyleIdx="1" presStyleCnt="2" custScaleX="81538">
        <dgm:presLayoutVars>
          <dgm:chMax val="1"/>
          <dgm:bulletEnabled val="1"/>
        </dgm:presLayoutVars>
      </dgm:prSet>
      <dgm:spPr/>
      <dgm:t>
        <a:bodyPr/>
        <a:lstStyle/>
        <a:p>
          <a:endParaRPr kumimoji="1" lang="ja-JP" altLang="en-US"/>
        </a:p>
      </dgm:t>
    </dgm:pt>
    <dgm:pt modelId="{21D4D578-5B67-4624-A75E-87D6AE305493}" type="pres">
      <dgm:prSet presAssocID="{75775F5F-F8C0-451C-B244-4299713CD7BF}" presName="descendantText" presStyleLbl="alignAcc1" presStyleIdx="1" presStyleCnt="2" custScaleX="102703" custLinFactNeighborX="2716">
        <dgm:presLayoutVars>
          <dgm:bulletEnabled val="1"/>
        </dgm:presLayoutVars>
      </dgm:prSet>
      <dgm:spPr/>
      <dgm:t>
        <a:bodyPr/>
        <a:lstStyle/>
        <a:p>
          <a:endParaRPr kumimoji="1" lang="ja-JP" altLang="en-US"/>
        </a:p>
      </dgm:t>
    </dgm:pt>
  </dgm:ptLst>
  <dgm:cxnLst>
    <dgm:cxn modelId="{73D72C7B-EE89-47C7-BBF1-8A51C74A0401}" type="presOf" srcId="{75775F5F-F8C0-451C-B244-4299713CD7BF}" destId="{88175BEF-E694-4EAE-A95A-EA92A383F9DA}" srcOrd="0" destOrd="0" presId="urn:microsoft.com/office/officeart/2005/8/layout/chevron2"/>
    <dgm:cxn modelId="{CE531872-B5E3-4B66-9AE6-00C25EECC46D}" srcId="{C6678B9E-79DE-4DEE-AFE5-C31B8941EFFF}" destId="{75775F5F-F8C0-451C-B244-4299713CD7BF}" srcOrd="1" destOrd="0" parTransId="{795A9657-15E7-4EBF-921F-0F6060807D16}" sibTransId="{DFBEECA7-AA26-4BA2-AB41-6676543CE4B6}"/>
    <dgm:cxn modelId="{BC7B7BAD-9580-43D1-9094-468A4B835D8B}" type="presOf" srcId="{DAA89151-2F0C-4125-9659-AEDD07EC6D2E}" destId="{21D4D578-5B67-4624-A75E-87D6AE305493}" srcOrd="0" destOrd="0" presId="urn:microsoft.com/office/officeart/2005/8/layout/chevron2"/>
    <dgm:cxn modelId="{B23496FF-C47D-407A-923B-B81BAA1505DF}" type="presOf" srcId="{7DBEFFCB-E290-4C29-A4C0-51305A75AD63}" destId="{08854722-FA22-4F26-A1AE-4B5991B09DD7}" srcOrd="0" destOrd="0" presId="urn:microsoft.com/office/officeart/2005/8/layout/chevron2"/>
    <dgm:cxn modelId="{4C308A12-3519-4CA6-8AF4-AD09A1498DD3}" type="presOf" srcId="{C6678B9E-79DE-4DEE-AFE5-C31B8941EFFF}" destId="{59959EF9-C4F0-4584-A6F4-03131BC2554A}" srcOrd="0" destOrd="0" presId="urn:microsoft.com/office/officeart/2005/8/layout/chevron2"/>
    <dgm:cxn modelId="{78C7B2D0-D6C0-411D-A71F-096E2900233A}" srcId="{75775F5F-F8C0-451C-B244-4299713CD7BF}" destId="{DAA89151-2F0C-4125-9659-AEDD07EC6D2E}" srcOrd="0" destOrd="0" parTransId="{30655684-DC94-44E0-9B41-2EE56F448AD9}" sibTransId="{7C9FBB56-CD75-4698-8493-CBEC7C74C09C}"/>
    <dgm:cxn modelId="{D6691D6D-1900-4343-9A5C-CE43C49AF25E}" srcId="{7DBEFFCB-E290-4C29-A4C0-51305A75AD63}" destId="{E3CF8727-EBD0-4B50-B2F4-400E19E72E9C}" srcOrd="0" destOrd="0" parTransId="{3DEE0D0D-49EB-4870-B7C2-87D19C556CFF}" sibTransId="{224EF675-79A1-4A81-AA56-3C779A51CBD0}"/>
    <dgm:cxn modelId="{B5FFC061-4455-4194-A01D-19FF19B9D21D}" srcId="{C6678B9E-79DE-4DEE-AFE5-C31B8941EFFF}" destId="{7DBEFFCB-E290-4C29-A4C0-51305A75AD63}" srcOrd="0" destOrd="0" parTransId="{A31C53BD-F97E-484C-A1C7-6D6418E90ED1}" sibTransId="{DB00AE2A-3A4F-4C58-A57C-97B983C0AFB1}"/>
    <dgm:cxn modelId="{EAB23BB7-1FB2-4EBD-96A1-EF24FD2C1CE4}" type="presOf" srcId="{E3CF8727-EBD0-4B50-B2F4-400E19E72E9C}" destId="{6F8FEBA5-6DBE-4821-ABF8-491DEFA851F2}" srcOrd="0" destOrd="0" presId="urn:microsoft.com/office/officeart/2005/8/layout/chevron2"/>
    <dgm:cxn modelId="{EE9CEC20-4356-47CF-866C-AAF7FC735733}" type="presParOf" srcId="{59959EF9-C4F0-4584-A6F4-03131BC2554A}" destId="{7851C664-D3B9-414E-888D-6DEF60A138CB}" srcOrd="0" destOrd="0" presId="urn:microsoft.com/office/officeart/2005/8/layout/chevron2"/>
    <dgm:cxn modelId="{869CCA6E-E5CB-4583-931B-B8E6093578DA}" type="presParOf" srcId="{7851C664-D3B9-414E-888D-6DEF60A138CB}" destId="{08854722-FA22-4F26-A1AE-4B5991B09DD7}" srcOrd="0" destOrd="0" presId="urn:microsoft.com/office/officeart/2005/8/layout/chevron2"/>
    <dgm:cxn modelId="{816ACAB3-022C-4E4C-9A0D-F9EAF6E7F8A1}" type="presParOf" srcId="{7851C664-D3B9-414E-888D-6DEF60A138CB}" destId="{6F8FEBA5-6DBE-4821-ABF8-491DEFA851F2}" srcOrd="1" destOrd="0" presId="urn:microsoft.com/office/officeart/2005/8/layout/chevron2"/>
    <dgm:cxn modelId="{BC3C5D19-4390-4C5A-8BE4-C870C173480A}" type="presParOf" srcId="{59959EF9-C4F0-4584-A6F4-03131BC2554A}" destId="{F460460D-0F7B-4B6A-93E6-E7E24339D1A0}" srcOrd="1" destOrd="0" presId="urn:microsoft.com/office/officeart/2005/8/layout/chevron2"/>
    <dgm:cxn modelId="{F936B359-F60C-4CCC-9A0D-6F750E25B46B}" type="presParOf" srcId="{59959EF9-C4F0-4584-A6F4-03131BC2554A}" destId="{3CC28171-E9B1-4DC1-9E9A-0539EBBBC63C}" srcOrd="2" destOrd="0" presId="urn:microsoft.com/office/officeart/2005/8/layout/chevron2"/>
    <dgm:cxn modelId="{844ECCCC-86BF-45BC-B59E-55CC41C652DB}" type="presParOf" srcId="{3CC28171-E9B1-4DC1-9E9A-0539EBBBC63C}" destId="{88175BEF-E694-4EAE-A95A-EA92A383F9DA}" srcOrd="0" destOrd="0" presId="urn:microsoft.com/office/officeart/2005/8/layout/chevron2"/>
    <dgm:cxn modelId="{E30AE2C9-FFC3-4A5B-87E3-66A81C1D9FB0}" type="presParOf" srcId="{3CC28171-E9B1-4DC1-9E9A-0539EBBBC63C}" destId="{21D4D578-5B67-4624-A75E-87D6AE305493}" srcOrd="1" destOrd="0" presId="urn:microsoft.com/office/officeart/2005/8/layout/chevron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DEAEA30-ECC9-4716-BBD0-5A67BC879035}" type="doc">
      <dgm:prSet loTypeId="urn:microsoft.com/office/officeart/2005/8/layout/lProcess2" loCatId="list" qsTypeId="urn:microsoft.com/office/officeart/2005/8/quickstyle/simple3" qsCatId="simple" csTypeId="urn:microsoft.com/office/officeart/2005/8/colors/colorful3" csCatId="colorful" phldr="1"/>
      <dgm:spPr/>
      <dgm:t>
        <a:bodyPr/>
        <a:lstStyle/>
        <a:p>
          <a:endParaRPr kumimoji="1" lang="ja-JP" altLang="en-US"/>
        </a:p>
      </dgm:t>
    </dgm:pt>
    <dgm:pt modelId="{8F04B17D-F8A4-44C3-B55B-53989E56768C}">
      <dgm:prSet phldrT="[テキスト]" custT="1"/>
      <dgm:spPr/>
      <dgm:t>
        <a:bodyPr/>
        <a:lstStyle/>
        <a:p>
          <a:r>
            <a:rPr lang="ja-JP" altLang="en-US" sz="2800" b="0" dirty="0" smtClean="0">
              <a:latin typeface="Meiryo UI" panose="020B0604030504040204" pitchFamily="50" charset="-128"/>
              <a:ea typeface="Meiryo UI" panose="020B0604030504040204" pitchFamily="50" charset="-128"/>
            </a:rPr>
            <a:t>国全体としての収集・保存・提供に向けて</a:t>
          </a:r>
          <a:endParaRPr kumimoji="1" lang="ja-JP" altLang="en-US" sz="2800" b="0" dirty="0">
            <a:latin typeface="Meiryo UI" panose="020B0604030504040204" pitchFamily="50" charset="-128"/>
            <a:ea typeface="Meiryo UI" panose="020B0604030504040204" pitchFamily="50" charset="-128"/>
          </a:endParaRPr>
        </a:p>
      </dgm:t>
    </dgm:pt>
    <dgm:pt modelId="{6BCBE0DE-4873-4866-8B19-BB2C8F579558}" type="parTrans" cxnId="{7E9A96D1-ED21-4A4A-B471-DBDD5AE54451}">
      <dgm:prSet/>
      <dgm:spPr/>
      <dgm:t>
        <a:bodyPr/>
        <a:lstStyle/>
        <a:p>
          <a:endParaRPr kumimoji="1" lang="ja-JP" altLang="en-US"/>
        </a:p>
      </dgm:t>
    </dgm:pt>
    <dgm:pt modelId="{A2D50B69-90A9-4CE8-97FC-014F7297843C}" type="sibTrans" cxnId="{7E9A96D1-ED21-4A4A-B471-DBDD5AE54451}">
      <dgm:prSet/>
      <dgm:spPr/>
      <dgm:t>
        <a:bodyPr/>
        <a:lstStyle/>
        <a:p>
          <a:endParaRPr kumimoji="1" lang="ja-JP" altLang="en-US"/>
        </a:p>
      </dgm:t>
    </dgm:pt>
    <dgm:pt modelId="{5B637BCC-BBDA-4BD7-A38B-BBD084679F36}">
      <dgm:prSet phldrT="[テキスト]"/>
      <dgm:spPr/>
      <dgm:t>
        <a:bodyPr/>
        <a:lstStyle/>
        <a:p>
          <a:r>
            <a:rPr lang="ja-JP" altLang="en-US" b="0" dirty="0" smtClean="0">
              <a:latin typeface="Meiryo UI" panose="020B0604030504040204" pitchFamily="50" charset="-128"/>
              <a:ea typeface="Meiryo UI" panose="020B0604030504040204" pitchFamily="50" charset="-128"/>
            </a:rPr>
            <a:t>国立国会図書館による記録等の収集</a:t>
          </a:r>
          <a:endParaRPr kumimoji="1" lang="ja-JP" altLang="en-US" b="0" dirty="0">
            <a:latin typeface="Meiryo UI" panose="020B0604030504040204" pitchFamily="50" charset="-128"/>
            <a:ea typeface="Meiryo UI" panose="020B0604030504040204" pitchFamily="50" charset="-128"/>
          </a:endParaRPr>
        </a:p>
      </dgm:t>
    </dgm:pt>
    <dgm:pt modelId="{234808B2-90FB-4A8C-84DC-7536154C383C}" type="parTrans" cxnId="{B931CD6F-165D-40C1-B7D7-37B7141F30C5}">
      <dgm:prSet/>
      <dgm:spPr/>
      <dgm:t>
        <a:bodyPr/>
        <a:lstStyle/>
        <a:p>
          <a:endParaRPr kumimoji="1" lang="ja-JP" altLang="en-US"/>
        </a:p>
      </dgm:t>
    </dgm:pt>
    <dgm:pt modelId="{B3C2480F-DEE3-4983-AB31-E43D96D44BDE}" type="sibTrans" cxnId="{B931CD6F-165D-40C1-B7D7-37B7141F30C5}">
      <dgm:prSet/>
      <dgm:spPr/>
      <dgm:t>
        <a:bodyPr/>
        <a:lstStyle/>
        <a:p>
          <a:endParaRPr kumimoji="1" lang="ja-JP" altLang="en-US"/>
        </a:p>
      </dgm:t>
    </dgm:pt>
    <dgm:pt modelId="{9AB2F0A2-D8F7-4086-9F93-66F46D5BD427}">
      <dgm:prSet/>
      <dgm:spPr/>
      <dgm:t>
        <a:bodyPr/>
        <a:lstStyle/>
        <a:p>
          <a:r>
            <a:rPr lang="ja-JP" altLang="en-US" b="0" dirty="0" smtClean="0">
              <a:solidFill>
                <a:srgbClr val="C00000"/>
              </a:solidFill>
              <a:latin typeface="Meiryo UI" panose="020B0604030504040204" pitchFamily="50" charset="-128"/>
              <a:ea typeface="Meiryo UI" panose="020B0604030504040204" pitchFamily="50" charset="-128"/>
            </a:rPr>
            <a:t>他機関による記録等の保存の推進・支援</a:t>
          </a:r>
        </a:p>
      </dgm:t>
    </dgm:pt>
    <dgm:pt modelId="{1F6C3079-928D-4D7A-8E6D-2E49A5236125}" type="parTrans" cxnId="{C075585F-6DA1-4576-9720-2C5B2DB2AFEB}">
      <dgm:prSet/>
      <dgm:spPr/>
      <dgm:t>
        <a:bodyPr/>
        <a:lstStyle/>
        <a:p>
          <a:endParaRPr kumimoji="1" lang="ja-JP" altLang="en-US"/>
        </a:p>
      </dgm:t>
    </dgm:pt>
    <dgm:pt modelId="{6BF554B5-EB08-4C8C-9486-72A2FADF05A9}" type="sibTrans" cxnId="{C075585F-6DA1-4576-9720-2C5B2DB2AFEB}">
      <dgm:prSet/>
      <dgm:spPr/>
      <dgm:t>
        <a:bodyPr/>
        <a:lstStyle/>
        <a:p>
          <a:endParaRPr kumimoji="1" lang="ja-JP" altLang="en-US"/>
        </a:p>
      </dgm:t>
    </dgm:pt>
    <dgm:pt modelId="{2BE1F869-618D-4F23-9DE7-8F3571565613}">
      <dgm:prSet/>
      <dgm:spPr/>
      <dgm:t>
        <a:bodyPr/>
        <a:lstStyle/>
        <a:p>
          <a:r>
            <a:rPr lang="ja-JP" altLang="en-US" b="0" dirty="0" smtClean="0">
              <a:latin typeface="Meiryo UI" panose="020B0604030504040204" pitchFamily="50" charset="-128"/>
              <a:ea typeface="Meiryo UI" panose="020B0604030504040204" pitchFamily="50" charset="-128"/>
            </a:rPr>
            <a:t>他機関が保存する記録等についてのメタデータ収集または機械的連携</a:t>
          </a:r>
        </a:p>
      </dgm:t>
    </dgm:pt>
    <dgm:pt modelId="{FCFE00D9-C211-4169-8D53-974D9C131433}" type="parTrans" cxnId="{555FFEA0-C68A-4591-86BA-FA839B71A7A2}">
      <dgm:prSet/>
      <dgm:spPr/>
      <dgm:t>
        <a:bodyPr/>
        <a:lstStyle/>
        <a:p>
          <a:endParaRPr kumimoji="1" lang="ja-JP" altLang="en-US"/>
        </a:p>
      </dgm:t>
    </dgm:pt>
    <dgm:pt modelId="{B895E2A6-730D-4DEF-8BAE-828443AD634B}" type="sibTrans" cxnId="{555FFEA0-C68A-4591-86BA-FA839B71A7A2}">
      <dgm:prSet/>
      <dgm:spPr/>
      <dgm:t>
        <a:bodyPr/>
        <a:lstStyle/>
        <a:p>
          <a:endParaRPr kumimoji="1" lang="ja-JP" altLang="en-US"/>
        </a:p>
      </dgm:t>
    </dgm:pt>
    <dgm:pt modelId="{4D7B1A6C-4D12-49C3-A6F5-7F9E7BF77F5E}">
      <dgm:prSet/>
      <dgm:spPr/>
      <dgm:t>
        <a:bodyPr/>
        <a:lstStyle/>
        <a:p>
          <a:r>
            <a:rPr lang="ja-JP" altLang="en-US" b="0" dirty="0" smtClean="0">
              <a:latin typeface="Meiryo UI" panose="020B0604030504040204" pitchFamily="50" charset="-128"/>
              <a:ea typeface="Meiryo UI" panose="020B0604030504040204" pitchFamily="50" charset="-128"/>
            </a:rPr>
            <a:t>これらを実現するための関連機関への働き掛け</a:t>
          </a:r>
        </a:p>
      </dgm:t>
    </dgm:pt>
    <dgm:pt modelId="{CFCA8099-A6F6-4446-96D6-24405CC679D8}" type="parTrans" cxnId="{4DA24782-417A-4855-A128-D74A374B6434}">
      <dgm:prSet/>
      <dgm:spPr/>
      <dgm:t>
        <a:bodyPr/>
        <a:lstStyle/>
        <a:p>
          <a:endParaRPr kumimoji="1" lang="ja-JP" altLang="en-US"/>
        </a:p>
      </dgm:t>
    </dgm:pt>
    <dgm:pt modelId="{04F3CD01-2C1E-47C1-9B54-0B0D0044E7DD}" type="sibTrans" cxnId="{4DA24782-417A-4855-A128-D74A374B6434}">
      <dgm:prSet/>
      <dgm:spPr/>
      <dgm:t>
        <a:bodyPr/>
        <a:lstStyle/>
        <a:p>
          <a:endParaRPr kumimoji="1" lang="ja-JP" altLang="en-US"/>
        </a:p>
      </dgm:t>
    </dgm:pt>
    <dgm:pt modelId="{63F9BCAB-4802-4CBB-B92D-3C644683126A}" type="pres">
      <dgm:prSet presAssocID="{3DEAEA30-ECC9-4716-BBD0-5A67BC879035}" presName="theList" presStyleCnt="0">
        <dgm:presLayoutVars>
          <dgm:dir/>
          <dgm:animLvl val="lvl"/>
          <dgm:resizeHandles val="exact"/>
        </dgm:presLayoutVars>
      </dgm:prSet>
      <dgm:spPr/>
      <dgm:t>
        <a:bodyPr/>
        <a:lstStyle/>
        <a:p>
          <a:endParaRPr kumimoji="1" lang="ja-JP" altLang="en-US"/>
        </a:p>
      </dgm:t>
    </dgm:pt>
    <dgm:pt modelId="{5EA27006-6F8F-4047-9261-88651BBCB507}" type="pres">
      <dgm:prSet presAssocID="{8F04B17D-F8A4-44C3-B55B-53989E56768C}" presName="compNode" presStyleCnt="0"/>
      <dgm:spPr/>
      <dgm:t>
        <a:bodyPr/>
        <a:lstStyle/>
        <a:p>
          <a:endParaRPr kumimoji="1" lang="ja-JP" altLang="en-US"/>
        </a:p>
      </dgm:t>
    </dgm:pt>
    <dgm:pt modelId="{8DFBA7CD-B3D7-4F70-A2D6-1E2EFD12F82E}" type="pres">
      <dgm:prSet presAssocID="{8F04B17D-F8A4-44C3-B55B-53989E56768C}" presName="aNode" presStyleLbl="bgShp" presStyleIdx="0" presStyleCnt="1" custLinFactNeighborY="-2060"/>
      <dgm:spPr/>
      <dgm:t>
        <a:bodyPr/>
        <a:lstStyle/>
        <a:p>
          <a:endParaRPr kumimoji="1" lang="ja-JP" altLang="en-US"/>
        </a:p>
      </dgm:t>
    </dgm:pt>
    <dgm:pt modelId="{824F6227-C865-4F99-AE50-D9C49889BFB5}" type="pres">
      <dgm:prSet presAssocID="{8F04B17D-F8A4-44C3-B55B-53989E56768C}" presName="textNode" presStyleLbl="bgShp" presStyleIdx="0" presStyleCnt="1"/>
      <dgm:spPr/>
      <dgm:t>
        <a:bodyPr/>
        <a:lstStyle/>
        <a:p>
          <a:endParaRPr kumimoji="1" lang="ja-JP" altLang="en-US"/>
        </a:p>
      </dgm:t>
    </dgm:pt>
    <dgm:pt modelId="{2F56A784-5E9B-43AB-8878-1F6AC9420742}" type="pres">
      <dgm:prSet presAssocID="{8F04B17D-F8A4-44C3-B55B-53989E56768C}" presName="compChildNode" presStyleCnt="0"/>
      <dgm:spPr/>
      <dgm:t>
        <a:bodyPr/>
        <a:lstStyle/>
        <a:p>
          <a:endParaRPr kumimoji="1" lang="ja-JP" altLang="en-US"/>
        </a:p>
      </dgm:t>
    </dgm:pt>
    <dgm:pt modelId="{EB5E0C15-D55F-4291-AD10-FCEB5051229A}" type="pres">
      <dgm:prSet presAssocID="{8F04B17D-F8A4-44C3-B55B-53989E56768C}" presName="theInnerList" presStyleCnt="0"/>
      <dgm:spPr/>
      <dgm:t>
        <a:bodyPr/>
        <a:lstStyle/>
        <a:p>
          <a:endParaRPr kumimoji="1" lang="ja-JP" altLang="en-US"/>
        </a:p>
      </dgm:t>
    </dgm:pt>
    <dgm:pt modelId="{69C18F34-13A3-41E2-941B-58BCCDF21BA1}" type="pres">
      <dgm:prSet presAssocID="{5B637BCC-BBDA-4BD7-A38B-BBD084679F36}" presName="childNode" presStyleLbl="node1" presStyleIdx="0" presStyleCnt="4">
        <dgm:presLayoutVars>
          <dgm:bulletEnabled val="1"/>
        </dgm:presLayoutVars>
      </dgm:prSet>
      <dgm:spPr/>
      <dgm:t>
        <a:bodyPr/>
        <a:lstStyle/>
        <a:p>
          <a:endParaRPr kumimoji="1" lang="ja-JP" altLang="en-US"/>
        </a:p>
      </dgm:t>
    </dgm:pt>
    <dgm:pt modelId="{94D9E4FC-C9A3-4723-89F3-92D5C2A125B7}" type="pres">
      <dgm:prSet presAssocID="{5B637BCC-BBDA-4BD7-A38B-BBD084679F36}" presName="aSpace2" presStyleCnt="0"/>
      <dgm:spPr/>
      <dgm:t>
        <a:bodyPr/>
        <a:lstStyle/>
        <a:p>
          <a:endParaRPr kumimoji="1" lang="ja-JP" altLang="en-US"/>
        </a:p>
      </dgm:t>
    </dgm:pt>
    <dgm:pt modelId="{09BE0C26-8073-4CCE-B4C3-4C2521A85467}" type="pres">
      <dgm:prSet presAssocID="{9AB2F0A2-D8F7-4086-9F93-66F46D5BD427}" presName="childNode" presStyleLbl="node1" presStyleIdx="1" presStyleCnt="4">
        <dgm:presLayoutVars>
          <dgm:bulletEnabled val="1"/>
        </dgm:presLayoutVars>
      </dgm:prSet>
      <dgm:spPr/>
      <dgm:t>
        <a:bodyPr/>
        <a:lstStyle/>
        <a:p>
          <a:endParaRPr kumimoji="1" lang="ja-JP" altLang="en-US"/>
        </a:p>
      </dgm:t>
    </dgm:pt>
    <dgm:pt modelId="{59F0D5BE-1763-4B03-B67C-9744D5E35987}" type="pres">
      <dgm:prSet presAssocID="{9AB2F0A2-D8F7-4086-9F93-66F46D5BD427}" presName="aSpace2" presStyleCnt="0"/>
      <dgm:spPr/>
      <dgm:t>
        <a:bodyPr/>
        <a:lstStyle/>
        <a:p>
          <a:endParaRPr kumimoji="1" lang="ja-JP" altLang="en-US"/>
        </a:p>
      </dgm:t>
    </dgm:pt>
    <dgm:pt modelId="{098452E0-7254-4046-8448-89471CDC5711}" type="pres">
      <dgm:prSet presAssocID="{2BE1F869-618D-4F23-9DE7-8F3571565613}" presName="childNode" presStyleLbl="node1" presStyleIdx="2" presStyleCnt="4">
        <dgm:presLayoutVars>
          <dgm:bulletEnabled val="1"/>
        </dgm:presLayoutVars>
      </dgm:prSet>
      <dgm:spPr/>
      <dgm:t>
        <a:bodyPr/>
        <a:lstStyle/>
        <a:p>
          <a:endParaRPr kumimoji="1" lang="ja-JP" altLang="en-US"/>
        </a:p>
      </dgm:t>
    </dgm:pt>
    <dgm:pt modelId="{4BA037A2-E437-4E55-B30C-249E2B28F4E8}" type="pres">
      <dgm:prSet presAssocID="{2BE1F869-618D-4F23-9DE7-8F3571565613}" presName="aSpace2" presStyleCnt="0"/>
      <dgm:spPr/>
      <dgm:t>
        <a:bodyPr/>
        <a:lstStyle/>
        <a:p>
          <a:endParaRPr kumimoji="1" lang="ja-JP" altLang="en-US"/>
        </a:p>
      </dgm:t>
    </dgm:pt>
    <dgm:pt modelId="{4AF3997B-39AE-46B5-8689-7C8685008D59}" type="pres">
      <dgm:prSet presAssocID="{4D7B1A6C-4D12-49C3-A6F5-7F9E7BF77F5E}" presName="childNode" presStyleLbl="node1" presStyleIdx="3" presStyleCnt="4">
        <dgm:presLayoutVars>
          <dgm:bulletEnabled val="1"/>
        </dgm:presLayoutVars>
      </dgm:prSet>
      <dgm:spPr/>
      <dgm:t>
        <a:bodyPr/>
        <a:lstStyle/>
        <a:p>
          <a:endParaRPr kumimoji="1" lang="ja-JP" altLang="en-US"/>
        </a:p>
      </dgm:t>
    </dgm:pt>
  </dgm:ptLst>
  <dgm:cxnLst>
    <dgm:cxn modelId="{DFA99F5E-C7E7-4539-A7CE-F9A65B0F8530}" type="presOf" srcId="{8F04B17D-F8A4-44C3-B55B-53989E56768C}" destId="{824F6227-C865-4F99-AE50-D9C49889BFB5}" srcOrd="1" destOrd="0" presId="urn:microsoft.com/office/officeart/2005/8/layout/lProcess2"/>
    <dgm:cxn modelId="{CE31E519-33A2-4E39-8081-B5D0BAA0F204}" type="presOf" srcId="{3DEAEA30-ECC9-4716-BBD0-5A67BC879035}" destId="{63F9BCAB-4802-4CBB-B92D-3C644683126A}" srcOrd="0" destOrd="0" presId="urn:microsoft.com/office/officeart/2005/8/layout/lProcess2"/>
    <dgm:cxn modelId="{B931CD6F-165D-40C1-B7D7-37B7141F30C5}" srcId="{8F04B17D-F8A4-44C3-B55B-53989E56768C}" destId="{5B637BCC-BBDA-4BD7-A38B-BBD084679F36}" srcOrd="0" destOrd="0" parTransId="{234808B2-90FB-4A8C-84DC-7536154C383C}" sibTransId="{B3C2480F-DEE3-4983-AB31-E43D96D44BDE}"/>
    <dgm:cxn modelId="{A9FB764D-0FC6-4CAA-90F3-9B47C3372E88}" type="presOf" srcId="{4D7B1A6C-4D12-49C3-A6F5-7F9E7BF77F5E}" destId="{4AF3997B-39AE-46B5-8689-7C8685008D59}" srcOrd="0" destOrd="0" presId="urn:microsoft.com/office/officeart/2005/8/layout/lProcess2"/>
    <dgm:cxn modelId="{5553D22F-C9AA-4E6F-820D-27F6E47F7DA5}" type="presOf" srcId="{9AB2F0A2-D8F7-4086-9F93-66F46D5BD427}" destId="{09BE0C26-8073-4CCE-B4C3-4C2521A85467}" srcOrd="0" destOrd="0" presId="urn:microsoft.com/office/officeart/2005/8/layout/lProcess2"/>
    <dgm:cxn modelId="{C075585F-6DA1-4576-9720-2C5B2DB2AFEB}" srcId="{8F04B17D-F8A4-44C3-B55B-53989E56768C}" destId="{9AB2F0A2-D8F7-4086-9F93-66F46D5BD427}" srcOrd="1" destOrd="0" parTransId="{1F6C3079-928D-4D7A-8E6D-2E49A5236125}" sibTransId="{6BF554B5-EB08-4C8C-9486-72A2FADF05A9}"/>
    <dgm:cxn modelId="{297B4C2F-152C-46EF-AAF9-4E4748A309D2}" type="presOf" srcId="{2BE1F869-618D-4F23-9DE7-8F3571565613}" destId="{098452E0-7254-4046-8448-89471CDC5711}" srcOrd="0" destOrd="0" presId="urn:microsoft.com/office/officeart/2005/8/layout/lProcess2"/>
    <dgm:cxn modelId="{4DA24782-417A-4855-A128-D74A374B6434}" srcId="{8F04B17D-F8A4-44C3-B55B-53989E56768C}" destId="{4D7B1A6C-4D12-49C3-A6F5-7F9E7BF77F5E}" srcOrd="3" destOrd="0" parTransId="{CFCA8099-A6F6-4446-96D6-24405CC679D8}" sibTransId="{04F3CD01-2C1E-47C1-9B54-0B0D0044E7DD}"/>
    <dgm:cxn modelId="{DEB5C3DB-1222-4349-AEE3-EA2FA85F5786}" type="presOf" srcId="{5B637BCC-BBDA-4BD7-A38B-BBD084679F36}" destId="{69C18F34-13A3-41E2-941B-58BCCDF21BA1}" srcOrd="0" destOrd="0" presId="urn:microsoft.com/office/officeart/2005/8/layout/lProcess2"/>
    <dgm:cxn modelId="{7E9A96D1-ED21-4A4A-B471-DBDD5AE54451}" srcId="{3DEAEA30-ECC9-4716-BBD0-5A67BC879035}" destId="{8F04B17D-F8A4-44C3-B55B-53989E56768C}" srcOrd="0" destOrd="0" parTransId="{6BCBE0DE-4873-4866-8B19-BB2C8F579558}" sibTransId="{A2D50B69-90A9-4CE8-97FC-014F7297843C}"/>
    <dgm:cxn modelId="{2DB61992-0DF3-4232-AB72-9CB0E0643E30}" type="presOf" srcId="{8F04B17D-F8A4-44C3-B55B-53989E56768C}" destId="{8DFBA7CD-B3D7-4F70-A2D6-1E2EFD12F82E}" srcOrd="0" destOrd="0" presId="urn:microsoft.com/office/officeart/2005/8/layout/lProcess2"/>
    <dgm:cxn modelId="{555FFEA0-C68A-4591-86BA-FA839B71A7A2}" srcId="{8F04B17D-F8A4-44C3-B55B-53989E56768C}" destId="{2BE1F869-618D-4F23-9DE7-8F3571565613}" srcOrd="2" destOrd="0" parTransId="{FCFE00D9-C211-4169-8D53-974D9C131433}" sibTransId="{B895E2A6-730D-4DEF-8BAE-828443AD634B}"/>
    <dgm:cxn modelId="{185AFB97-984B-442B-BC12-54009B9244DD}" type="presParOf" srcId="{63F9BCAB-4802-4CBB-B92D-3C644683126A}" destId="{5EA27006-6F8F-4047-9261-88651BBCB507}" srcOrd="0" destOrd="0" presId="urn:microsoft.com/office/officeart/2005/8/layout/lProcess2"/>
    <dgm:cxn modelId="{88F12F9A-5751-496A-8BA2-01AE40A645E8}" type="presParOf" srcId="{5EA27006-6F8F-4047-9261-88651BBCB507}" destId="{8DFBA7CD-B3D7-4F70-A2D6-1E2EFD12F82E}" srcOrd="0" destOrd="0" presId="urn:microsoft.com/office/officeart/2005/8/layout/lProcess2"/>
    <dgm:cxn modelId="{776891F8-BF4A-4CAA-9BEF-58E2AED8FF99}" type="presParOf" srcId="{5EA27006-6F8F-4047-9261-88651BBCB507}" destId="{824F6227-C865-4F99-AE50-D9C49889BFB5}" srcOrd="1" destOrd="0" presId="urn:microsoft.com/office/officeart/2005/8/layout/lProcess2"/>
    <dgm:cxn modelId="{58907B9F-AF5B-40DE-935C-432852159CD5}" type="presParOf" srcId="{5EA27006-6F8F-4047-9261-88651BBCB507}" destId="{2F56A784-5E9B-43AB-8878-1F6AC9420742}" srcOrd="2" destOrd="0" presId="urn:microsoft.com/office/officeart/2005/8/layout/lProcess2"/>
    <dgm:cxn modelId="{8A5D207C-235C-418B-A340-956E13C961AA}" type="presParOf" srcId="{2F56A784-5E9B-43AB-8878-1F6AC9420742}" destId="{EB5E0C15-D55F-4291-AD10-FCEB5051229A}" srcOrd="0" destOrd="0" presId="urn:microsoft.com/office/officeart/2005/8/layout/lProcess2"/>
    <dgm:cxn modelId="{7CC5DAFD-EBC2-487D-A639-CBCB4D66519F}" type="presParOf" srcId="{EB5E0C15-D55F-4291-AD10-FCEB5051229A}" destId="{69C18F34-13A3-41E2-941B-58BCCDF21BA1}" srcOrd="0" destOrd="0" presId="urn:microsoft.com/office/officeart/2005/8/layout/lProcess2"/>
    <dgm:cxn modelId="{21E31FFC-67E3-4C92-AFB0-810151F39440}" type="presParOf" srcId="{EB5E0C15-D55F-4291-AD10-FCEB5051229A}" destId="{94D9E4FC-C9A3-4723-89F3-92D5C2A125B7}" srcOrd="1" destOrd="0" presId="urn:microsoft.com/office/officeart/2005/8/layout/lProcess2"/>
    <dgm:cxn modelId="{C9CCC923-0205-4139-8067-CFAD16CEBC15}" type="presParOf" srcId="{EB5E0C15-D55F-4291-AD10-FCEB5051229A}" destId="{09BE0C26-8073-4CCE-B4C3-4C2521A85467}" srcOrd="2" destOrd="0" presId="urn:microsoft.com/office/officeart/2005/8/layout/lProcess2"/>
    <dgm:cxn modelId="{A5CBAE98-77DC-4795-80A0-B27496219F98}" type="presParOf" srcId="{EB5E0C15-D55F-4291-AD10-FCEB5051229A}" destId="{59F0D5BE-1763-4B03-B67C-9744D5E35987}" srcOrd="3" destOrd="0" presId="urn:microsoft.com/office/officeart/2005/8/layout/lProcess2"/>
    <dgm:cxn modelId="{733BE49B-C24F-45AB-B1A0-F6251EAD6401}" type="presParOf" srcId="{EB5E0C15-D55F-4291-AD10-FCEB5051229A}" destId="{098452E0-7254-4046-8448-89471CDC5711}" srcOrd="4" destOrd="0" presId="urn:microsoft.com/office/officeart/2005/8/layout/lProcess2"/>
    <dgm:cxn modelId="{9E190393-4327-4844-A321-36AF5BBFB74E}" type="presParOf" srcId="{EB5E0C15-D55F-4291-AD10-FCEB5051229A}" destId="{4BA037A2-E437-4E55-B30C-249E2B28F4E8}" srcOrd="5" destOrd="0" presId="urn:microsoft.com/office/officeart/2005/8/layout/lProcess2"/>
    <dgm:cxn modelId="{1135F705-3C3B-4D28-A08D-FEEAA3112095}" type="presParOf" srcId="{EB5E0C15-D55F-4291-AD10-FCEB5051229A}" destId="{4AF3997B-39AE-46B5-8689-7C8685008D59}" srcOrd="6"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7EBECED-093A-4CD8-BE66-BC394D3EA984}"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kumimoji="1" lang="ja-JP" altLang="en-US"/>
        </a:p>
      </dgm:t>
    </dgm:pt>
    <dgm:pt modelId="{0F126893-F2C8-46DE-9E00-C6517C9B0655}">
      <dgm:prSet phldrT="[テキスト]"/>
      <dgm:spPr/>
      <dgm:t>
        <a:bodyPr/>
        <a:lstStyle/>
        <a:p>
          <a:r>
            <a:rPr kumimoji="1" lang="ja-JP" altLang="en-US" dirty="0" smtClean="0">
              <a:latin typeface="Meiryo UI" panose="020B0604030504040204" pitchFamily="50" charset="-128"/>
              <a:ea typeface="Meiryo UI" panose="020B0604030504040204" pitchFamily="50" charset="-128"/>
            </a:rPr>
            <a:t>国の機関</a:t>
          </a:r>
          <a:endParaRPr kumimoji="1" lang="ja-JP" altLang="en-US" dirty="0">
            <a:latin typeface="Meiryo UI" panose="020B0604030504040204" pitchFamily="50" charset="-128"/>
            <a:ea typeface="Meiryo UI" panose="020B0604030504040204" pitchFamily="50" charset="-128"/>
          </a:endParaRPr>
        </a:p>
      </dgm:t>
    </dgm:pt>
    <dgm:pt modelId="{D031BDC0-02A0-427E-A115-E7046A872813}" type="parTrans" cxnId="{BEA30DE3-438B-4752-B606-726ABD50A684}">
      <dgm:prSet/>
      <dgm:spPr/>
      <dgm:t>
        <a:bodyPr/>
        <a:lstStyle/>
        <a:p>
          <a:endParaRPr kumimoji="1" lang="ja-JP" altLang="en-US"/>
        </a:p>
      </dgm:t>
    </dgm:pt>
    <dgm:pt modelId="{C51C86E0-E805-43A4-9D4C-CA62DEC2A892}" type="sibTrans" cxnId="{BEA30DE3-438B-4752-B606-726ABD50A684}">
      <dgm:prSet/>
      <dgm:spPr/>
      <dgm:t>
        <a:bodyPr/>
        <a:lstStyle/>
        <a:p>
          <a:endParaRPr kumimoji="1" lang="ja-JP" altLang="en-US"/>
        </a:p>
      </dgm:t>
    </dgm:pt>
    <dgm:pt modelId="{500C37F8-D20B-4A71-A641-A769DB3C538E}">
      <dgm:prSet phldrT="[テキスト]"/>
      <dgm:spPr/>
      <dgm:t>
        <a:bodyPr/>
        <a:lstStyle/>
        <a:p>
          <a:r>
            <a:rPr kumimoji="1" lang="ja-JP" altLang="en-US" dirty="0" smtClean="0">
              <a:latin typeface="Meiryo UI" panose="020B0604030504040204" pitchFamily="50" charset="-128"/>
              <a:ea typeface="Meiryo UI" panose="020B0604030504040204" pitchFamily="50" charset="-128"/>
            </a:rPr>
            <a:t>関係各省庁</a:t>
          </a:r>
          <a:endParaRPr kumimoji="1" lang="ja-JP" altLang="en-US" dirty="0">
            <a:latin typeface="Meiryo UI" panose="020B0604030504040204" pitchFamily="50" charset="-128"/>
            <a:ea typeface="Meiryo UI" panose="020B0604030504040204" pitchFamily="50" charset="-128"/>
          </a:endParaRPr>
        </a:p>
      </dgm:t>
    </dgm:pt>
    <dgm:pt modelId="{E1E70D4C-24AF-445A-BCA6-7993F3644FFB}" type="parTrans" cxnId="{1EB2EE50-66E3-4B5C-B0B2-BC3A19E29138}">
      <dgm:prSet/>
      <dgm:spPr/>
      <dgm:t>
        <a:bodyPr/>
        <a:lstStyle/>
        <a:p>
          <a:endParaRPr kumimoji="1" lang="ja-JP" altLang="en-US"/>
        </a:p>
      </dgm:t>
    </dgm:pt>
    <dgm:pt modelId="{6E444943-C1D7-47E7-82C3-250185DEB2E4}" type="sibTrans" cxnId="{1EB2EE50-66E3-4B5C-B0B2-BC3A19E29138}">
      <dgm:prSet/>
      <dgm:spPr/>
      <dgm:t>
        <a:bodyPr/>
        <a:lstStyle/>
        <a:p>
          <a:endParaRPr kumimoji="1" lang="ja-JP" altLang="en-US"/>
        </a:p>
      </dgm:t>
    </dgm:pt>
    <dgm:pt modelId="{A4BB0FD6-A6E6-4E8A-BFD2-07A21CB1D75D}">
      <dgm:prSet phldrT="[テキスト]"/>
      <dgm:spPr/>
      <dgm:t>
        <a:bodyPr/>
        <a:lstStyle/>
        <a:p>
          <a:r>
            <a:rPr kumimoji="1" lang="ja-JP" altLang="en-US" dirty="0" smtClean="0">
              <a:latin typeface="Meiryo UI" panose="020B0604030504040204" pitchFamily="50" charset="-128"/>
              <a:ea typeface="Meiryo UI" panose="020B0604030504040204" pitchFamily="50" charset="-128"/>
            </a:rPr>
            <a:t>図書館</a:t>
          </a:r>
          <a:endParaRPr kumimoji="1" lang="ja-JP" altLang="en-US" dirty="0">
            <a:latin typeface="Meiryo UI" panose="020B0604030504040204" pitchFamily="50" charset="-128"/>
            <a:ea typeface="Meiryo UI" panose="020B0604030504040204" pitchFamily="50" charset="-128"/>
          </a:endParaRPr>
        </a:p>
      </dgm:t>
    </dgm:pt>
    <dgm:pt modelId="{6C75FD1F-5669-4E51-9620-4274B06F8266}" type="parTrans" cxnId="{0513AA1E-9DF0-4D86-B8A5-8B651993E897}">
      <dgm:prSet/>
      <dgm:spPr/>
      <dgm:t>
        <a:bodyPr/>
        <a:lstStyle/>
        <a:p>
          <a:endParaRPr kumimoji="1" lang="ja-JP" altLang="en-US"/>
        </a:p>
      </dgm:t>
    </dgm:pt>
    <dgm:pt modelId="{A445759B-FE72-47F2-96AC-AB892D14EF0B}" type="sibTrans" cxnId="{0513AA1E-9DF0-4D86-B8A5-8B651993E897}">
      <dgm:prSet/>
      <dgm:spPr/>
      <dgm:t>
        <a:bodyPr/>
        <a:lstStyle/>
        <a:p>
          <a:endParaRPr kumimoji="1" lang="ja-JP" altLang="en-US"/>
        </a:p>
      </dgm:t>
    </dgm:pt>
    <dgm:pt modelId="{34D8A4FA-3001-446B-AADC-6BF0A66A6A50}">
      <dgm:prSet phldrT="[テキスト]"/>
      <dgm:spPr/>
      <dgm:t>
        <a:bodyPr/>
        <a:lstStyle/>
        <a:p>
          <a:r>
            <a:rPr kumimoji="1" lang="ja-JP" altLang="en-US" dirty="0" smtClean="0">
              <a:latin typeface="Meiryo UI" panose="020B0604030504040204" pitchFamily="50" charset="-128"/>
              <a:ea typeface="Meiryo UI" panose="020B0604030504040204" pitchFamily="50" charset="-128"/>
            </a:rPr>
            <a:t>大学・学会</a:t>
          </a:r>
          <a:endParaRPr kumimoji="1" lang="ja-JP" altLang="en-US" dirty="0">
            <a:latin typeface="Meiryo UI" panose="020B0604030504040204" pitchFamily="50" charset="-128"/>
            <a:ea typeface="Meiryo UI" panose="020B0604030504040204" pitchFamily="50" charset="-128"/>
          </a:endParaRPr>
        </a:p>
      </dgm:t>
    </dgm:pt>
    <dgm:pt modelId="{570B95B8-9093-42D9-904B-B92E1670B75B}" type="parTrans" cxnId="{E53AC28C-A31C-4DCE-AE96-7607972F16A9}">
      <dgm:prSet/>
      <dgm:spPr/>
      <dgm:t>
        <a:bodyPr/>
        <a:lstStyle/>
        <a:p>
          <a:endParaRPr kumimoji="1" lang="ja-JP" altLang="en-US"/>
        </a:p>
      </dgm:t>
    </dgm:pt>
    <dgm:pt modelId="{531CE104-8028-4228-8974-EA317E9C3BFB}" type="sibTrans" cxnId="{E53AC28C-A31C-4DCE-AE96-7607972F16A9}">
      <dgm:prSet/>
      <dgm:spPr/>
      <dgm:t>
        <a:bodyPr/>
        <a:lstStyle/>
        <a:p>
          <a:endParaRPr kumimoji="1" lang="ja-JP" altLang="en-US"/>
        </a:p>
      </dgm:t>
    </dgm:pt>
    <dgm:pt modelId="{162BAC0D-E5DA-4F8C-867C-8B814E551B9C}">
      <dgm:prSet phldrT="[テキスト]"/>
      <dgm:spPr/>
      <dgm:t>
        <a:bodyPr/>
        <a:lstStyle/>
        <a:p>
          <a:r>
            <a:rPr kumimoji="1" lang="ja-JP" altLang="en-US" dirty="0" smtClean="0">
              <a:latin typeface="Meiryo UI" panose="020B0604030504040204" pitchFamily="50" charset="-128"/>
              <a:ea typeface="Meiryo UI" panose="020B0604030504040204" pitchFamily="50" charset="-128"/>
            </a:rPr>
            <a:t>東北大学</a:t>
          </a:r>
          <a:endParaRPr kumimoji="1" lang="ja-JP" altLang="en-US" dirty="0">
            <a:latin typeface="Meiryo UI" panose="020B0604030504040204" pitchFamily="50" charset="-128"/>
            <a:ea typeface="Meiryo UI" panose="020B0604030504040204" pitchFamily="50" charset="-128"/>
          </a:endParaRPr>
        </a:p>
      </dgm:t>
    </dgm:pt>
    <dgm:pt modelId="{9CF96A14-BB66-4B2F-ACB4-400DC945692E}" type="parTrans" cxnId="{140F8E51-2021-4CD3-9417-9D6B4C3B540F}">
      <dgm:prSet/>
      <dgm:spPr/>
      <dgm:t>
        <a:bodyPr/>
        <a:lstStyle/>
        <a:p>
          <a:endParaRPr kumimoji="1" lang="ja-JP" altLang="en-US"/>
        </a:p>
      </dgm:t>
    </dgm:pt>
    <dgm:pt modelId="{2A5569E2-3B13-4412-99A3-110AEF8613ED}" type="sibTrans" cxnId="{140F8E51-2021-4CD3-9417-9D6B4C3B540F}">
      <dgm:prSet/>
      <dgm:spPr/>
      <dgm:t>
        <a:bodyPr/>
        <a:lstStyle/>
        <a:p>
          <a:endParaRPr kumimoji="1" lang="ja-JP" altLang="en-US"/>
        </a:p>
      </dgm:t>
    </dgm:pt>
    <dgm:pt modelId="{39C95795-E510-4881-A7E1-1C3C33B64168}">
      <dgm:prSet phldrT="[テキスト]"/>
      <dgm:spPr/>
      <dgm:t>
        <a:bodyPr/>
        <a:lstStyle/>
        <a:p>
          <a:r>
            <a:rPr kumimoji="1" lang="ja-JP" altLang="en-US" dirty="0" smtClean="0">
              <a:latin typeface="Meiryo UI" panose="020B0604030504040204" pitchFamily="50" charset="-128"/>
              <a:ea typeface="Meiryo UI" panose="020B0604030504040204" pitchFamily="50" charset="-128"/>
            </a:rPr>
            <a:t>日本学術会議</a:t>
          </a:r>
          <a:endParaRPr kumimoji="1" lang="ja-JP" altLang="en-US" dirty="0">
            <a:latin typeface="Meiryo UI" panose="020B0604030504040204" pitchFamily="50" charset="-128"/>
            <a:ea typeface="Meiryo UI" panose="020B0604030504040204" pitchFamily="50" charset="-128"/>
          </a:endParaRPr>
        </a:p>
      </dgm:t>
    </dgm:pt>
    <dgm:pt modelId="{FAECC599-A895-4383-8959-446113DC1C51}" type="parTrans" cxnId="{F2272C34-3B1A-419B-8AC8-1FD93AD22831}">
      <dgm:prSet/>
      <dgm:spPr/>
      <dgm:t>
        <a:bodyPr/>
        <a:lstStyle/>
        <a:p>
          <a:endParaRPr kumimoji="1" lang="ja-JP" altLang="en-US"/>
        </a:p>
      </dgm:t>
    </dgm:pt>
    <dgm:pt modelId="{4AE3C411-0474-46FE-9970-1C0BC2B30D23}" type="sibTrans" cxnId="{F2272C34-3B1A-419B-8AC8-1FD93AD22831}">
      <dgm:prSet/>
      <dgm:spPr/>
      <dgm:t>
        <a:bodyPr/>
        <a:lstStyle/>
        <a:p>
          <a:endParaRPr kumimoji="1" lang="ja-JP" altLang="en-US"/>
        </a:p>
      </dgm:t>
    </dgm:pt>
    <dgm:pt modelId="{5F494AFC-5B33-459A-8766-9BEFA0A34BEA}">
      <dgm:prSet phldrT="[テキスト]"/>
      <dgm:spPr/>
      <dgm:t>
        <a:bodyPr/>
        <a:lstStyle/>
        <a:p>
          <a:r>
            <a:rPr kumimoji="1" lang="ja-JP" altLang="en-US" dirty="0" smtClean="0">
              <a:latin typeface="Meiryo UI" panose="020B0604030504040204" pitchFamily="50" charset="-128"/>
              <a:ea typeface="Meiryo UI" panose="020B0604030504040204" pitchFamily="50" charset="-128"/>
            </a:rPr>
            <a:t>メディア・民間企業</a:t>
          </a:r>
          <a:endParaRPr kumimoji="1" lang="ja-JP" altLang="en-US" dirty="0">
            <a:latin typeface="Meiryo UI" panose="020B0604030504040204" pitchFamily="50" charset="-128"/>
            <a:ea typeface="Meiryo UI" panose="020B0604030504040204" pitchFamily="50" charset="-128"/>
          </a:endParaRPr>
        </a:p>
      </dgm:t>
    </dgm:pt>
    <dgm:pt modelId="{5F3C5850-79CF-46A8-A311-398F3C8BB474}" type="parTrans" cxnId="{95E90CEF-D600-4ABA-AE02-BAC8658CA4F7}">
      <dgm:prSet/>
      <dgm:spPr/>
      <dgm:t>
        <a:bodyPr/>
        <a:lstStyle/>
        <a:p>
          <a:endParaRPr kumimoji="1" lang="ja-JP" altLang="en-US"/>
        </a:p>
      </dgm:t>
    </dgm:pt>
    <dgm:pt modelId="{7D65354C-B290-4F7E-962B-92DA8C22E211}" type="sibTrans" cxnId="{95E90CEF-D600-4ABA-AE02-BAC8658CA4F7}">
      <dgm:prSet/>
      <dgm:spPr/>
      <dgm:t>
        <a:bodyPr/>
        <a:lstStyle/>
        <a:p>
          <a:endParaRPr kumimoji="1" lang="ja-JP" altLang="en-US"/>
        </a:p>
      </dgm:t>
    </dgm:pt>
    <dgm:pt modelId="{A6A43BA5-B663-4534-88E5-C37BB55FB3DE}">
      <dgm:prSet phldrT="[テキスト]"/>
      <dgm:spPr/>
      <dgm:t>
        <a:bodyPr/>
        <a:lstStyle/>
        <a:p>
          <a:r>
            <a:rPr kumimoji="1" lang="ja-JP" altLang="en-US" dirty="0" smtClean="0">
              <a:latin typeface="Meiryo UI" panose="020B0604030504040204" pitchFamily="50" charset="-128"/>
              <a:ea typeface="Meiryo UI" panose="020B0604030504040204" pitchFamily="50" charset="-128"/>
            </a:rPr>
            <a:t>日本財団</a:t>
          </a:r>
          <a:endParaRPr kumimoji="1" lang="ja-JP" altLang="en-US" dirty="0">
            <a:latin typeface="Meiryo UI" panose="020B0604030504040204" pitchFamily="50" charset="-128"/>
            <a:ea typeface="Meiryo UI" panose="020B0604030504040204" pitchFamily="50" charset="-128"/>
          </a:endParaRPr>
        </a:p>
      </dgm:t>
    </dgm:pt>
    <dgm:pt modelId="{8C74665A-3F51-42B0-93E9-4F825EFED745}" type="parTrans" cxnId="{2A982C19-B84D-4E0A-8B98-EA8FE1F216AD}">
      <dgm:prSet/>
      <dgm:spPr/>
      <dgm:t>
        <a:bodyPr/>
        <a:lstStyle/>
        <a:p>
          <a:endParaRPr kumimoji="1" lang="ja-JP" altLang="en-US"/>
        </a:p>
      </dgm:t>
    </dgm:pt>
    <dgm:pt modelId="{2713A659-24EE-44FB-905E-70CE6E189E9C}" type="sibTrans" cxnId="{2A982C19-B84D-4E0A-8B98-EA8FE1F216AD}">
      <dgm:prSet/>
      <dgm:spPr/>
      <dgm:t>
        <a:bodyPr/>
        <a:lstStyle/>
        <a:p>
          <a:endParaRPr kumimoji="1" lang="ja-JP" altLang="en-US"/>
        </a:p>
      </dgm:t>
    </dgm:pt>
    <dgm:pt modelId="{F90749D4-0DD2-4F1B-BDBE-C0A85D5075AA}">
      <dgm:prSet phldrT="[テキスト]"/>
      <dgm:spPr/>
      <dgm:t>
        <a:bodyPr/>
        <a:lstStyle/>
        <a:p>
          <a:r>
            <a:rPr kumimoji="1" lang="ja-JP" altLang="en-US" dirty="0" smtClean="0">
              <a:latin typeface="Meiryo UI" panose="020B0604030504040204" pitchFamily="50" charset="-128"/>
              <a:ea typeface="Meiryo UI" panose="020B0604030504040204" pitchFamily="50" charset="-128"/>
            </a:rPr>
            <a:t>中間支援組織</a:t>
          </a:r>
          <a:endParaRPr kumimoji="1" lang="ja-JP" altLang="en-US" dirty="0">
            <a:latin typeface="Meiryo UI" panose="020B0604030504040204" pitchFamily="50" charset="-128"/>
            <a:ea typeface="Meiryo UI" panose="020B0604030504040204" pitchFamily="50" charset="-128"/>
          </a:endParaRPr>
        </a:p>
      </dgm:t>
    </dgm:pt>
    <dgm:pt modelId="{7D8C0CFD-323E-4157-A3B2-CB9FEA527297}" type="parTrans" cxnId="{11C3134B-14FB-4743-B429-CB703250DCB5}">
      <dgm:prSet/>
      <dgm:spPr/>
      <dgm:t>
        <a:bodyPr/>
        <a:lstStyle/>
        <a:p>
          <a:endParaRPr kumimoji="1" lang="ja-JP" altLang="en-US"/>
        </a:p>
      </dgm:t>
    </dgm:pt>
    <dgm:pt modelId="{9DD87C6D-5DCB-4198-B4A6-99C7E2FBBB89}" type="sibTrans" cxnId="{11C3134B-14FB-4743-B429-CB703250DCB5}">
      <dgm:prSet/>
      <dgm:spPr/>
      <dgm:t>
        <a:bodyPr/>
        <a:lstStyle/>
        <a:p>
          <a:endParaRPr kumimoji="1" lang="ja-JP" altLang="en-US"/>
        </a:p>
      </dgm:t>
    </dgm:pt>
    <dgm:pt modelId="{239E6FC3-32F6-4812-B74F-11B1968A6327}">
      <dgm:prSet phldrT="[テキスト]"/>
      <dgm:spPr/>
      <dgm:t>
        <a:bodyPr/>
        <a:lstStyle/>
        <a:p>
          <a:r>
            <a:rPr kumimoji="1" lang="en-US" altLang="ja-JP" dirty="0" smtClean="0">
              <a:latin typeface="Meiryo UI" panose="020B0604030504040204" pitchFamily="50" charset="-128"/>
              <a:ea typeface="Meiryo UI" panose="020B0604030504040204" pitchFamily="50" charset="-128"/>
            </a:rPr>
            <a:t>NPO</a:t>
          </a:r>
          <a:r>
            <a:rPr kumimoji="1" lang="ja-JP" altLang="en-US" dirty="0" smtClean="0">
              <a:latin typeface="Meiryo UI" panose="020B0604030504040204" pitchFamily="50" charset="-128"/>
              <a:ea typeface="Meiryo UI" panose="020B0604030504040204" pitchFamily="50" charset="-128"/>
            </a:rPr>
            <a:t>・ボランティア団体</a:t>
          </a:r>
          <a:endParaRPr kumimoji="1" lang="ja-JP" altLang="en-US" dirty="0">
            <a:latin typeface="Meiryo UI" panose="020B0604030504040204" pitchFamily="50" charset="-128"/>
            <a:ea typeface="Meiryo UI" panose="020B0604030504040204" pitchFamily="50" charset="-128"/>
          </a:endParaRPr>
        </a:p>
      </dgm:t>
    </dgm:pt>
    <dgm:pt modelId="{92FE1637-E77D-4617-B524-6E7C764455C7}" type="parTrans" cxnId="{9E537B53-46B0-486C-B875-526E3A17D597}">
      <dgm:prSet/>
      <dgm:spPr/>
      <dgm:t>
        <a:bodyPr/>
        <a:lstStyle/>
        <a:p>
          <a:endParaRPr kumimoji="1" lang="ja-JP" altLang="en-US"/>
        </a:p>
      </dgm:t>
    </dgm:pt>
    <dgm:pt modelId="{64557666-9EED-4DBC-992A-7B6C6D4D0A47}" type="sibTrans" cxnId="{9E537B53-46B0-486C-B875-526E3A17D597}">
      <dgm:prSet/>
      <dgm:spPr/>
      <dgm:t>
        <a:bodyPr/>
        <a:lstStyle/>
        <a:p>
          <a:endParaRPr kumimoji="1" lang="ja-JP" altLang="en-US"/>
        </a:p>
      </dgm:t>
    </dgm:pt>
    <dgm:pt modelId="{1EE1A313-DE02-4F93-94F6-32A5BBEEB1F8}">
      <dgm:prSet phldrT="[テキスト]"/>
      <dgm:spPr/>
      <dgm:t>
        <a:bodyPr/>
        <a:lstStyle/>
        <a:p>
          <a:r>
            <a:rPr kumimoji="1" lang="ja-JP" altLang="en-US" dirty="0" smtClean="0">
              <a:latin typeface="Meiryo UI" panose="020B0604030504040204" pitchFamily="50" charset="-128"/>
              <a:ea typeface="Meiryo UI" panose="020B0604030504040204" pitchFamily="50" charset="-128"/>
            </a:rPr>
            <a:t>岩手・宮城・福島各県立図書館</a:t>
          </a:r>
          <a:endParaRPr kumimoji="1" lang="ja-JP" altLang="en-US" dirty="0">
            <a:latin typeface="Meiryo UI" panose="020B0604030504040204" pitchFamily="50" charset="-128"/>
            <a:ea typeface="Meiryo UI" panose="020B0604030504040204" pitchFamily="50" charset="-128"/>
          </a:endParaRPr>
        </a:p>
      </dgm:t>
    </dgm:pt>
    <dgm:pt modelId="{3332FFB0-9344-40A9-8CAC-309D78E3B5AF}" type="parTrans" cxnId="{668082B4-C691-4FC9-AA15-5899092E01BB}">
      <dgm:prSet/>
      <dgm:spPr/>
      <dgm:t>
        <a:bodyPr/>
        <a:lstStyle/>
        <a:p>
          <a:endParaRPr kumimoji="1" lang="ja-JP" altLang="en-US"/>
        </a:p>
      </dgm:t>
    </dgm:pt>
    <dgm:pt modelId="{B5DE7310-50ED-4170-A820-CABB87C00A4B}" type="sibTrans" cxnId="{668082B4-C691-4FC9-AA15-5899092E01BB}">
      <dgm:prSet/>
      <dgm:spPr/>
      <dgm:t>
        <a:bodyPr/>
        <a:lstStyle/>
        <a:p>
          <a:endParaRPr kumimoji="1" lang="ja-JP" altLang="en-US"/>
        </a:p>
      </dgm:t>
    </dgm:pt>
    <dgm:pt modelId="{489375F4-51C7-419D-98AE-6FED198F5ABD}">
      <dgm:prSet phldrT="[テキスト]"/>
      <dgm:spPr/>
      <dgm:t>
        <a:bodyPr/>
        <a:lstStyle/>
        <a:p>
          <a:r>
            <a:rPr kumimoji="1" lang="en-US" altLang="ja-JP" dirty="0" smtClean="0">
              <a:latin typeface="Meiryo UI" panose="020B0604030504040204" pitchFamily="50" charset="-128"/>
              <a:ea typeface="Meiryo UI" panose="020B0604030504040204" pitchFamily="50" charset="-128"/>
            </a:rPr>
            <a:t>NHK</a:t>
          </a:r>
          <a:r>
            <a:rPr kumimoji="1" lang="ja-JP" altLang="en-US" dirty="0" err="1" smtClean="0">
              <a:latin typeface="Meiryo UI" panose="020B0604030504040204" pitchFamily="50" charset="-128"/>
              <a:ea typeface="Meiryo UI" panose="020B0604030504040204" pitchFamily="50" charset="-128"/>
            </a:rPr>
            <a:t>、</a:t>
          </a:r>
          <a:r>
            <a:rPr kumimoji="1" lang="en-US" altLang="ja-JP" dirty="0" smtClean="0">
              <a:latin typeface="Meiryo UI" panose="020B0604030504040204" pitchFamily="50" charset="-128"/>
              <a:ea typeface="Meiryo UI" panose="020B0604030504040204" pitchFamily="50" charset="-128"/>
            </a:rPr>
            <a:t>Yahoo</a:t>
          </a:r>
          <a:r>
            <a:rPr kumimoji="1" lang="ja-JP" altLang="en-US" dirty="0" err="1" smtClean="0">
              <a:latin typeface="Meiryo UI" panose="020B0604030504040204" pitchFamily="50" charset="-128"/>
              <a:ea typeface="Meiryo UI" panose="020B0604030504040204" pitchFamily="50" charset="-128"/>
            </a:rPr>
            <a:t>、</a:t>
          </a:r>
          <a:r>
            <a:rPr kumimoji="1" lang="en-US" altLang="ja-JP" dirty="0" smtClean="0">
              <a:latin typeface="Meiryo UI" panose="020B0604030504040204" pitchFamily="50" charset="-128"/>
              <a:ea typeface="Meiryo UI" panose="020B0604030504040204" pitchFamily="50" charset="-128"/>
            </a:rPr>
            <a:t>Google</a:t>
          </a:r>
          <a:endParaRPr kumimoji="1" lang="ja-JP" altLang="en-US" dirty="0">
            <a:latin typeface="Meiryo UI" panose="020B0604030504040204" pitchFamily="50" charset="-128"/>
            <a:ea typeface="Meiryo UI" panose="020B0604030504040204" pitchFamily="50" charset="-128"/>
          </a:endParaRPr>
        </a:p>
      </dgm:t>
    </dgm:pt>
    <dgm:pt modelId="{6FFDB11C-733F-48EE-B355-13C4CFD8AC91}" type="parTrans" cxnId="{DD629392-0436-4214-B2EF-44A0579898BE}">
      <dgm:prSet/>
      <dgm:spPr/>
      <dgm:t>
        <a:bodyPr/>
        <a:lstStyle/>
        <a:p>
          <a:endParaRPr kumimoji="1" lang="ja-JP" altLang="en-US"/>
        </a:p>
      </dgm:t>
    </dgm:pt>
    <dgm:pt modelId="{41F90CFA-18D7-47F4-869B-4BA1C7724ACF}" type="sibTrans" cxnId="{DD629392-0436-4214-B2EF-44A0579898BE}">
      <dgm:prSet/>
      <dgm:spPr/>
      <dgm:t>
        <a:bodyPr/>
        <a:lstStyle/>
        <a:p>
          <a:endParaRPr kumimoji="1" lang="ja-JP" altLang="en-US"/>
        </a:p>
      </dgm:t>
    </dgm:pt>
    <dgm:pt modelId="{EED59852-4578-40D8-9CCD-515E1C6D4639}">
      <dgm:prSet phldrT="[テキスト]"/>
      <dgm:spPr/>
      <dgm:t>
        <a:bodyPr/>
        <a:lstStyle/>
        <a:p>
          <a:r>
            <a:rPr kumimoji="1" lang="ja-JP" altLang="en-US" dirty="0" smtClean="0">
              <a:latin typeface="Meiryo UI" panose="020B0604030504040204" pitchFamily="50" charset="-128"/>
              <a:ea typeface="Meiryo UI" panose="020B0604030504040204" pitchFamily="50" charset="-128"/>
            </a:rPr>
            <a:t>日経連</a:t>
          </a:r>
          <a:endParaRPr kumimoji="1" lang="ja-JP" altLang="en-US" dirty="0">
            <a:latin typeface="Meiryo UI" panose="020B0604030504040204" pitchFamily="50" charset="-128"/>
            <a:ea typeface="Meiryo UI" panose="020B0604030504040204" pitchFamily="50" charset="-128"/>
          </a:endParaRPr>
        </a:p>
      </dgm:t>
    </dgm:pt>
    <dgm:pt modelId="{BFA14D66-2FAB-4D64-A6E2-5B1AFEC61CB8}" type="parTrans" cxnId="{09B4E59D-04DD-4329-9C53-ABC8F82FDC96}">
      <dgm:prSet/>
      <dgm:spPr/>
      <dgm:t>
        <a:bodyPr/>
        <a:lstStyle/>
        <a:p>
          <a:endParaRPr kumimoji="1" lang="ja-JP" altLang="en-US"/>
        </a:p>
      </dgm:t>
    </dgm:pt>
    <dgm:pt modelId="{CE2653FD-C048-41BB-8A5F-1C746FE07E4C}" type="sibTrans" cxnId="{09B4E59D-04DD-4329-9C53-ABC8F82FDC96}">
      <dgm:prSet/>
      <dgm:spPr/>
      <dgm:t>
        <a:bodyPr/>
        <a:lstStyle/>
        <a:p>
          <a:endParaRPr kumimoji="1" lang="ja-JP" altLang="en-US"/>
        </a:p>
      </dgm:t>
    </dgm:pt>
    <dgm:pt modelId="{64E216AD-8355-4B22-8674-C709D31ACBAB}">
      <dgm:prSet phldrT="[テキスト]"/>
      <dgm:spPr/>
      <dgm:t>
        <a:bodyPr/>
        <a:lstStyle/>
        <a:p>
          <a:r>
            <a:rPr kumimoji="1" lang="ja-JP" altLang="en-US" dirty="0" smtClean="0">
              <a:latin typeface="Meiryo UI" panose="020B0604030504040204" pitchFamily="50" charset="-128"/>
              <a:ea typeface="Meiryo UI" panose="020B0604030504040204" pitchFamily="50" charset="-128"/>
            </a:rPr>
            <a:t>東京大学</a:t>
          </a:r>
          <a:endParaRPr kumimoji="1" lang="ja-JP" altLang="en-US" dirty="0">
            <a:latin typeface="Meiryo UI" panose="020B0604030504040204" pitchFamily="50" charset="-128"/>
            <a:ea typeface="Meiryo UI" panose="020B0604030504040204" pitchFamily="50" charset="-128"/>
          </a:endParaRPr>
        </a:p>
      </dgm:t>
    </dgm:pt>
    <dgm:pt modelId="{69C63C49-7EDD-4444-9664-5B509B88F4A8}" type="parTrans" cxnId="{C6CBFAC0-23C2-4117-B188-897C4DDC0480}">
      <dgm:prSet/>
      <dgm:spPr/>
      <dgm:t>
        <a:bodyPr/>
        <a:lstStyle/>
        <a:p>
          <a:endParaRPr kumimoji="1" lang="ja-JP" altLang="en-US"/>
        </a:p>
      </dgm:t>
    </dgm:pt>
    <dgm:pt modelId="{5FB15A1F-7297-463E-8F59-B2DD50FD3B56}" type="sibTrans" cxnId="{C6CBFAC0-23C2-4117-B188-897C4DDC0480}">
      <dgm:prSet/>
      <dgm:spPr/>
      <dgm:t>
        <a:bodyPr/>
        <a:lstStyle/>
        <a:p>
          <a:endParaRPr kumimoji="1" lang="ja-JP" altLang="en-US"/>
        </a:p>
      </dgm:t>
    </dgm:pt>
    <dgm:pt modelId="{D322AFCA-6C50-4E18-ABE3-95A98BFAF14D}" type="pres">
      <dgm:prSet presAssocID="{F7EBECED-093A-4CD8-BE66-BC394D3EA984}" presName="Name0" presStyleCnt="0">
        <dgm:presLayoutVars>
          <dgm:dir/>
          <dgm:animLvl val="lvl"/>
          <dgm:resizeHandles val="exact"/>
        </dgm:presLayoutVars>
      </dgm:prSet>
      <dgm:spPr/>
      <dgm:t>
        <a:bodyPr/>
        <a:lstStyle/>
        <a:p>
          <a:endParaRPr kumimoji="1" lang="ja-JP" altLang="en-US"/>
        </a:p>
      </dgm:t>
    </dgm:pt>
    <dgm:pt modelId="{1CA570DA-1867-4340-AFE6-0DAA4648863A}" type="pres">
      <dgm:prSet presAssocID="{0F126893-F2C8-46DE-9E00-C6517C9B0655}" presName="composite" presStyleCnt="0"/>
      <dgm:spPr/>
    </dgm:pt>
    <dgm:pt modelId="{FEEC6853-1443-4AB3-80A1-35B276D71742}" type="pres">
      <dgm:prSet presAssocID="{0F126893-F2C8-46DE-9E00-C6517C9B0655}" presName="parTx" presStyleLbl="alignNode1" presStyleIdx="0" presStyleCnt="5">
        <dgm:presLayoutVars>
          <dgm:chMax val="0"/>
          <dgm:chPref val="0"/>
          <dgm:bulletEnabled val="1"/>
        </dgm:presLayoutVars>
      </dgm:prSet>
      <dgm:spPr/>
      <dgm:t>
        <a:bodyPr/>
        <a:lstStyle/>
        <a:p>
          <a:endParaRPr kumimoji="1" lang="ja-JP" altLang="en-US"/>
        </a:p>
      </dgm:t>
    </dgm:pt>
    <dgm:pt modelId="{1C00A70B-5794-4189-BBDF-B46FD593925E}" type="pres">
      <dgm:prSet presAssocID="{0F126893-F2C8-46DE-9E00-C6517C9B0655}" presName="desTx" presStyleLbl="alignAccFollowNode1" presStyleIdx="0" presStyleCnt="5">
        <dgm:presLayoutVars>
          <dgm:bulletEnabled val="1"/>
        </dgm:presLayoutVars>
      </dgm:prSet>
      <dgm:spPr/>
      <dgm:t>
        <a:bodyPr/>
        <a:lstStyle/>
        <a:p>
          <a:endParaRPr kumimoji="1" lang="ja-JP" altLang="en-US"/>
        </a:p>
      </dgm:t>
    </dgm:pt>
    <dgm:pt modelId="{796BC2CB-D220-4C66-AA04-C34BC91EF6D3}" type="pres">
      <dgm:prSet presAssocID="{C51C86E0-E805-43A4-9D4C-CA62DEC2A892}" presName="space" presStyleCnt="0"/>
      <dgm:spPr/>
    </dgm:pt>
    <dgm:pt modelId="{17F44B77-2EB3-4AA6-ADC7-0379AE82F09E}" type="pres">
      <dgm:prSet presAssocID="{A4BB0FD6-A6E6-4E8A-BFD2-07A21CB1D75D}" presName="composite" presStyleCnt="0"/>
      <dgm:spPr/>
    </dgm:pt>
    <dgm:pt modelId="{7DD3CE98-7067-45AB-987D-9EA9842B188B}" type="pres">
      <dgm:prSet presAssocID="{A4BB0FD6-A6E6-4E8A-BFD2-07A21CB1D75D}" presName="parTx" presStyleLbl="alignNode1" presStyleIdx="1" presStyleCnt="5">
        <dgm:presLayoutVars>
          <dgm:chMax val="0"/>
          <dgm:chPref val="0"/>
          <dgm:bulletEnabled val="1"/>
        </dgm:presLayoutVars>
      </dgm:prSet>
      <dgm:spPr/>
      <dgm:t>
        <a:bodyPr/>
        <a:lstStyle/>
        <a:p>
          <a:endParaRPr kumimoji="1" lang="ja-JP" altLang="en-US"/>
        </a:p>
      </dgm:t>
    </dgm:pt>
    <dgm:pt modelId="{56520E74-078C-452B-84F6-DA12090A0910}" type="pres">
      <dgm:prSet presAssocID="{A4BB0FD6-A6E6-4E8A-BFD2-07A21CB1D75D}" presName="desTx" presStyleLbl="alignAccFollowNode1" presStyleIdx="1" presStyleCnt="5">
        <dgm:presLayoutVars>
          <dgm:bulletEnabled val="1"/>
        </dgm:presLayoutVars>
      </dgm:prSet>
      <dgm:spPr/>
      <dgm:t>
        <a:bodyPr/>
        <a:lstStyle/>
        <a:p>
          <a:endParaRPr kumimoji="1" lang="ja-JP" altLang="en-US"/>
        </a:p>
      </dgm:t>
    </dgm:pt>
    <dgm:pt modelId="{DC0197C5-46CB-48D2-AE0D-F98B2DA235A5}" type="pres">
      <dgm:prSet presAssocID="{A445759B-FE72-47F2-96AC-AB892D14EF0B}" presName="space" presStyleCnt="0"/>
      <dgm:spPr/>
    </dgm:pt>
    <dgm:pt modelId="{61CEBBD8-EEF0-4E79-95A0-0A61A5D6A54E}" type="pres">
      <dgm:prSet presAssocID="{34D8A4FA-3001-446B-AADC-6BF0A66A6A50}" presName="composite" presStyleCnt="0"/>
      <dgm:spPr/>
    </dgm:pt>
    <dgm:pt modelId="{13E24DE4-4F24-413F-9B13-33A486F11F2A}" type="pres">
      <dgm:prSet presAssocID="{34D8A4FA-3001-446B-AADC-6BF0A66A6A50}" presName="parTx" presStyleLbl="alignNode1" presStyleIdx="2" presStyleCnt="5">
        <dgm:presLayoutVars>
          <dgm:chMax val="0"/>
          <dgm:chPref val="0"/>
          <dgm:bulletEnabled val="1"/>
        </dgm:presLayoutVars>
      </dgm:prSet>
      <dgm:spPr/>
      <dgm:t>
        <a:bodyPr/>
        <a:lstStyle/>
        <a:p>
          <a:endParaRPr kumimoji="1" lang="ja-JP" altLang="en-US"/>
        </a:p>
      </dgm:t>
    </dgm:pt>
    <dgm:pt modelId="{179B7D0B-F2EA-4E36-8ACE-0E3B45DE247D}" type="pres">
      <dgm:prSet presAssocID="{34D8A4FA-3001-446B-AADC-6BF0A66A6A50}" presName="desTx" presStyleLbl="alignAccFollowNode1" presStyleIdx="2" presStyleCnt="5">
        <dgm:presLayoutVars>
          <dgm:bulletEnabled val="1"/>
        </dgm:presLayoutVars>
      </dgm:prSet>
      <dgm:spPr/>
      <dgm:t>
        <a:bodyPr/>
        <a:lstStyle/>
        <a:p>
          <a:endParaRPr kumimoji="1" lang="ja-JP" altLang="en-US"/>
        </a:p>
      </dgm:t>
    </dgm:pt>
    <dgm:pt modelId="{EEA4E865-BD4D-4C34-89A6-8130C31D2EE3}" type="pres">
      <dgm:prSet presAssocID="{531CE104-8028-4228-8974-EA317E9C3BFB}" presName="space" presStyleCnt="0"/>
      <dgm:spPr/>
    </dgm:pt>
    <dgm:pt modelId="{C4AC0D60-8140-466F-8939-A8A6626D1F84}" type="pres">
      <dgm:prSet presAssocID="{5F494AFC-5B33-459A-8766-9BEFA0A34BEA}" presName="composite" presStyleCnt="0"/>
      <dgm:spPr/>
    </dgm:pt>
    <dgm:pt modelId="{8F4EE4E9-D09E-44FA-BDD1-B37FF8EDE84F}" type="pres">
      <dgm:prSet presAssocID="{5F494AFC-5B33-459A-8766-9BEFA0A34BEA}" presName="parTx" presStyleLbl="alignNode1" presStyleIdx="3" presStyleCnt="5">
        <dgm:presLayoutVars>
          <dgm:chMax val="0"/>
          <dgm:chPref val="0"/>
          <dgm:bulletEnabled val="1"/>
        </dgm:presLayoutVars>
      </dgm:prSet>
      <dgm:spPr/>
      <dgm:t>
        <a:bodyPr/>
        <a:lstStyle/>
        <a:p>
          <a:endParaRPr kumimoji="1" lang="ja-JP" altLang="en-US"/>
        </a:p>
      </dgm:t>
    </dgm:pt>
    <dgm:pt modelId="{AAA84011-565E-4C98-9A82-E2AD5B63510A}" type="pres">
      <dgm:prSet presAssocID="{5F494AFC-5B33-459A-8766-9BEFA0A34BEA}" presName="desTx" presStyleLbl="alignAccFollowNode1" presStyleIdx="3" presStyleCnt="5">
        <dgm:presLayoutVars>
          <dgm:bulletEnabled val="1"/>
        </dgm:presLayoutVars>
      </dgm:prSet>
      <dgm:spPr/>
      <dgm:t>
        <a:bodyPr/>
        <a:lstStyle/>
        <a:p>
          <a:endParaRPr kumimoji="1" lang="ja-JP" altLang="en-US"/>
        </a:p>
      </dgm:t>
    </dgm:pt>
    <dgm:pt modelId="{B2E4F43C-4243-4BA5-92B3-FF65A7BF3035}" type="pres">
      <dgm:prSet presAssocID="{7D65354C-B290-4F7E-962B-92DA8C22E211}" presName="space" presStyleCnt="0"/>
      <dgm:spPr/>
    </dgm:pt>
    <dgm:pt modelId="{C79F397E-07E6-46B7-8115-45CDD13FB010}" type="pres">
      <dgm:prSet presAssocID="{239E6FC3-32F6-4812-B74F-11B1968A6327}" presName="composite" presStyleCnt="0"/>
      <dgm:spPr/>
    </dgm:pt>
    <dgm:pt modelId="{217F2E6A-662C-43DC-BE14-E25C8BFB6C0C}" type="pres">
      <dgm:prSet presAssocID="{239E6FC3-32F6-4812-B74F-11B1968A6327}" presName="parTx" presStyleLbl="alignNode1" presStyleIdx="4" presStyleCnt="5">
        <dgm:presLayoutVars>
          <dgm:chMax val="0"/>
          <dgm:chPref val="0"/>
          <dgm:bulletEnabled val="1"/>
        </dgm:presLayoutVars>
      </dgm:prSet>
      <dgm:spPr/>
      <dgm:t>
        <a:bodyPr/>
        <a:lstStyle/>
        <a:p>
          <a:endParaRPr kumimoji="1" lang="ja-JP" altLang="en-US"/>
        </a:p>
      </dgm:t>
    </dgm:pt>
    <dgm:pt modelId="{23DECE2E-E4A9-4FE9-87A2-9D5EE098F863}" type="pres">
      <dgm:prSet presAssocID="{239E6FC3-32F6-4812-B74F-11B1968A6327}" presName="desTx" presStyleLbl="alignAccFollowNode1" presStyleIdx="4" presStyleCnt="5">
        <dgm:presLayoutVars>
          <dgm:bulletEnabled val="1"/>
        </dgm:presLayoutVars>
      </dgm:prSet>
      <dgm:spPr/>
      <dgm:t>
        <a:bodyPr/>
        <a:lstStyle/>
        <a:p>
          <a:endParaRPr kumimoji="1" lang="ja-JP" altLang="en-US"/>
        </a:p>
      </dgm:t>
    </dgm:pt>
  </dgm:ptLst>
  <dgm:cxnLst>
    <dgm:cxn modelId="{668082B4-C691-4FC9-AA15-5899092E01BB}" srcId="{A4BB0FD6-A6E6-4E8A-BFD2-07A21CB1D75D}" destId="{1EE1A313-DE02-4F93-94F6-32A5BBEEB1F8}" srcOrd="0" destOrd="0" parTransId="{3332FFB0-9344-40A9-8CAC-309D78E3B5AF}" sibTransId="{B5DE7310-50ED-4170-A820-CABB87C00A4B}"/>
    <dgm:cxn modelId="{7E750F91-B942-4067-9E6D-8EA000C533BA}" type="presOf" srcId="{64E216AD-8355-4B22-8674-C709D31ACBAB}" destId="{179B7D0B-F2EA-4E36-8ACE-0E3B45DE247D}" srcOrd="0" destOrd="1" presId="urn:microsoft.com/office/officeart/2005/8/layout/hList1"/>
    <dgm:cxn modelId="{E1D5366C-0C51-400A-8233-825CC925CD73}" type="presOf" srcId="{0F126893-F2C8-46DE-9E00-C6517C9B0655}" destId="{FEEC6853-1443-4AB3-80A1-35B276D71742}" srcOrd="0" destOrd="0" presId="urn:microsoft.com/office/officeart/2005/8/layout/hList1"/>
    <dgm:cxn modelId="{38D18C78-212E-4DA5-A92D-9B077C4B48C7}" type="presOf" srcId="{162BAC0D-E5DA-4F8C-867C-8B814E551B9C}" destId="{179B7D0B-F2EA-4E36-8ACE-0E3B45DE247D}" srcOrd="0" destOrd="0" presId="urn:microsoft.com/office/officeart/2005/8/layout/hList1"/>
    <dgm:cxn modelId="{351ACBC1-0291-4640-BC3E-60B299AD7D5B}" type="presOf" srcId="{F7EBECED-093A-4CD8-BE66-BC394D3EA984}" destId="{D322AFCA-6C50-4E18-ABE3-95A98BFAF14D}" srcOrd="0" destOrd="0" presId="urn:microsoft.com/office/officeart/2005/8/layout/hList1"/>
    <dgm:cxn modelId="{148D2E8B-8DE5-4079-A0A7-DA0F2F491D23}" type="presOf" srcId="{39C95795-E510-4881-A7E1-1C3C33B64168}" destId="{179B7D0B-F2EA-4E36-8ACE-0E3B45DE247D}" srcOrd="0" destOrd="2" presId="urn:microsoft.com/office/officeart/2005/8/layout/hList1"/>
    <dgm:cxn modelId="{140F8E51-2021-4CD3-9417-9D6B4C3B540F}" srcId="{34D8A4FA-3001-446B-AADC-6BF0A66A6A50}" destId="{162BAC0D-E5DA-4F8C-867C-8B814E551B9C}" srcOrd="0" destOrd="0" parTransId="{9CF96A14-BB66-4B2F-ACB4-400DC945692E}" sibTransId="{2A5569E2-3B13-4412-99A3-110AEF8613ED}"/>
    <dgm:cxn modelId="{4828A6DC-2B18-4238-8C5E-CBF87C462C83}" type="presOf" srcId="{1EE1A313-DE02-4F93-94F6-32A5BBEEB1F8}" destId="{56520E74-078C-452B-84F6-DA12090A0910}" srcOrd="0" destOrd="0" presId="urn:microsoft.com/office/officeart/2005/8/layout/hList1"/>
    <dgm:cxn modelId="{BEA30DE3-438B-4752-B606-726ABD50A684}" srcId="{F7EBECED-093A-4CD8-BE66-BC394D3EA984}" destId="{0F126893-F2C8-46DE-9E00-C6517C9B0655}" srcOrd="0" destOrd="0" parTransId="{D031BDC0-02A0-427E-A115-E7046A872813}" sibTransId="{C51C86E0-E805-43A4-9D4C-CA62DEC2A892}"/>
    <dgm:cxn modelId="{95E90CEF-D600-4ABA-AE02-BAC8658CA4F7}" srcId="{F7EBECED-093A-4CD8-BE66-BC394D3EA984}" destId="{5F494AFC-5B33-459A-8766-9BEFA0A34BEA}" srcOrd="3" destOrd="0" parTransId="{5F3C5850-79CF-46A8-A311-398F3C8BB474}" sibTransId="{7D65354C-B290-4F7E-962B-92DA8C22E211}"/>
    <dgm:cxn modelId="{9E537B53-46B0-486C-B875-526E3A17D597}" srcId="{F7EBECED-093A-4CD8-BE66-BC394D3EA984}" destId="{239E6FC3-32F6-4812-B74F-11B1968A6327}" srcOrd="4" destOrd="0" parTransId="{92FE1637-E77D-4617-B524-6E7C764455C7}" sibTransId="{64557666-9EED-4DBC-992A-7B6C6D4D0A47}"/>
    <dgm:cxn modelId="{0513AA1E-9DF0-4D86-B8A5-8B651993E897}" srcId="{F7EBECED-093A-4CD8-BE66-BC394D3EA984}" destId="{A4BB0FD6-A6E6-4E8A-BFD2-07A21CB1D75D}" srcOrd="1" destOrd="0" parTransId="{6C75FD1F-5669-4E51-9620-4274B06F8266}" sibTransId="{A445759B-FE72-47F2-96AC-AB892D14EF0B}"/>
    <dgm:cxn modelId="{141EE61B-BFC6-4816-826E-9414E5D600B5}" type="presOf" srcId="{F90749D4-0DD2-4F1B-BDBE-C0A85D5075AA}" destId="{23DECE2E-E4A9-4FE9-87A2-9D5EE098F863}" srcOrd="0" destOrd="1" presId="urn:microsoft.com/office/officeart/2005/8/layout/hList1"/>
    <dgm:cxn modelId="{1EB2EE50-66E3-4B5C-B0B2-BC3A19E29138}" srcId="{0F126893-F2C8-46DE-9E00-C6517C9B0655}" destId="{500C37F8-D20B-4A71-A641-A769DB3C538E}" srcOrd="0" destOrd="0" parTransId="{E1E70D4C-24AF-445A-BCA6-7993F3644FFB}" sibTransId="{6E444943-C1D7-47E7-82C3-250185DEB2E4}"/>
    <dgm:cxn modelId="{054DDD53-A045-4879-B07A-1F23658825AF}" type="presOf" srcId="{EED59852-4578-40D8-9CCD-515E1C6D4639}" destId="{AAA84011-565E-4C98-9A82-E2AD5B63510A}" srcOrd="0" destOrd="1" presId="urn:microsoft.com/office/officeart/2005/8/layout/hList1"/>
    <dgm:cxn modelId="{E3137D66-EB3E-45EC-A21F-B6001469ECB7}" type="presOf" srcId="{A4BB0FD6-A6E6-4E8A-BFD2-07A21CB1D75D}" destId="{7DD3CE98-7067-45AB-987D-9EA9842B188B}" srcOrd="0" destOrd="0" presId="urn:microsoft.com/office/officeart/2005/8/layout/hList1"/>
    <dgm:cxn modelId="{C6CBFAC0-23C2-4117-B188-897C4DDC0480}" srcId="{34D8A4FA-3001-446B-AADC-6BF0A66A6A50}" destId="{64E216AD-8355-4B22-8674-C709D31ACBAB}" srcOrd="1" destOrd="0" parTransId="{69C63C49-7EDD-4444-9664-5B509B88F4A8}" sibTransId="{5FB15A1F-7297-463E-8F59-B2DD50FD3B56}"/>
    <dgm:cxn modelId="{263A240E-09CC-4079-AAD5-3740B7F3E387}" type="presOf" srcId="{239E6FC3-32F6-4812-B74F-11B1968A6327}" destId="{217F2E6A-662C-43DC-BE14-E25C8BFB6C0C}" srcOrd="0" destOrd="0" presId="urn:microsoft.com/office/officeart/2005/8/layout/hList1"/>
    <dgm:cxn modelId="{BFC62112-66B6-4B1E-99AB-B591A2B2F023}" type="presOf" srcId="{5F494AFC-5B33-459A-8766-9BEFA0A34BEA}" destId="{8F4EE4E9-D09E-44FA-BDD1-B37FF8EDE84F}" srcOrd="0" destOrd="0" presId="urn:microsoft.com/office/officeart/2005/8/layout/hList1"/>
    <dgm:cxn modelId="{11C3134B-14FB-4743-B429-CB703250DCB5}" srcId="{239E6FC3-32F6-4812-B74F-11B1968A6327}" destId="{F90749D4-0DD2-4F1B-BDBE-C0A85D5075AA}" srcOrd="1" destOrd="0" parTransId="{7D8C0CFD-323E-4157-A3B2-CB9FEA527297}" sibTransId="{9DD87C6D-5DCB-4198-B4A6-99C7E2FBBB89}"/>
    <dgm:cxn modelId="{0929AA75-105C-445D-9BCF-B3FB07DEC3F9}" type="presOf" srcId="{A6A43BA5-B663-4534-88E5-C37BB55FB3DE}" destId="{23DECE2E-E4A9-4FE9-87A2-9D5EE098F863}" srcOrd="0" destOrd="0" presId="urn:microsoft.com/office/officeart/2005/8/layout/hList1"/>
    <dgm:cxn modelId="{F2272C34-3B1A-419B-8AC8-1FD93AD22831}" srcId="{34D8A4FA-3001-446B-AADC-6BF0A66A6A50}" destId="{39C95795-E510-4881-A7E1-1C3C33B64168}" srcOrd="2" destOrd="0" parTransId="{FAECC599-A895-4383-8959-446113DC1C51}" sibTransId="{4AE3C411-0474-46FE-9970-1C0BC2B30D23}"/>
    <dgm:cxn modelId="{25F7A1B5-EE0E-489D-B846-C3883DE63515}" type="presOf" srcId="{500C37F8-D20B-4A71-A641-A769DB3C538E}" destId="{1C00A70B-5794-4189-BBDF-B46FD593925E}" srcOrd="0" destOrd="0" presId="urn:microsoft.com/office/officeart/2005/8/layout/hList1"/>
    <dgm:cxn modelId="{E64099B0-5F7A-4BE0-8998-0A2B3863AB9E}" type="presOf" srcId="{489375F4-51C7-419D-98AE-6FED198F5ABD}" destId="{AAA84011-565E-4C98-9A82-E2AD5B63510A}" srcOrd="0" destOrd="0" presId="urn:microsoft.com/office/officeart/2005/8/layout/hList1"/>
    <dgm:cxn modelId="{2A982C19-B84D-4E0A-8B98-EA8FE1F216AD}" srcId="{239E6FC3-32F6-4812-B74F-11B1968A6327}" destId="{A6A43BA5-B663-4534-88E5-C37BB55FB3DE}" srcOrd="0" destOrd="0" parTransId="{8C74665A-3F51-42B0-93E9-4F825EFED745}" sibTransId="{2713A659-24EE-44FB-905E-70CE6E189E9C}"/>
    <dgm:cxn modelId="{DD629392-0436-4214-B2EF-44A0579898BE}" srcId="{5F494AFC-5B33-459A-8766-9BEFA0A34BEA}" destId="{489375F4-51C7-419D-98AE-6FED198F5ABD}" srcOrd="0" destOrd="0" parTransId="{6FFDB11C-733F-48EE-B355-13C4CFD8AC91}" sibTransId="{41F90CFA-18D7-47F4-869B-4BA1C7724ACF}"/>
    <dgm:cxn modelId="{09B4E59D-04DD-4329-9C53-ABC8F82FDC96}" srcId="{5F494AFC-5B33-459A-8766-9BEFA0A34BEA}" destId="{EED59852-4578-40D8-9CCD-515E1C6D4639}" srcOrd="1" destOrd="0" parTransId="{BFA14D66-2FAB-4D64-A6E2-5B1AFEC61CB8}" sibTransId="{CE2653FD-C048-41BB-8A5F-1C746FE07E4C}"/>
    <dgm:cxn modelId="{778F7EF0-E9DC-46F2-A110-C442FAAB28AE}" type="presOf" srcId="{34D8A4FA-3001-446B-AADC-6BF0A66A6A50}" destId="{13E24DE4-4F24-413F-9B13-33A486F11F2A}" srcOrd="0" destOrd="0" presId="urn:microsoft.com/office/officeart/2005/8/layout/hList1"/>
    <dgm:cxn modelId="{E53AC28C-A31C-4DCE-AE96-7607972F16A9}" srcId="{F7EBECED-093A-4CD8-BE66-BC394D3EA984}" destId="{34D8A4FA-3001-446B-AADC-6BF0A66A6A50}" srcOrd="2" destOrd="0" parTransId="{570B95B8-9093-42D9-904B-B92E1670B75B}" sibTransId="{531CE104-8028-4228-8974-EA317E9C3BFB}"/>
    <dgm:cxn modelId="{E988CCD3-D32E-4BC2-B1F3-9BD860CB0AC0}" type="presParOf" srcId="{D322AFCA-6C50-4E18-ABE3-95A98BFAF14D}" destId="{1CA570DA-1867-4340-AFE6-0DAA4648863A}" srcOrd="0" destOrd="0" presId="urn:microsoft.com/office/officeart/2005/8/layout/hList1"/>
    <dgm:cxn modelId="{0E659EFC-ED58-49FF-A479-F892751C1A85}" type="presParOf" srcId="{1CA570DA-1867-4340-AFE6-0DAA4648863A}" destId="{FEEC6853-1443-4AB3-80A1-35B276D71742}" srcOrd="0" destOrd="0" presId="urn:microsoft.com/office/officeart/2005/8/layout/hList1"/>
    <dgm:cxn modelId="{A99CB8D9-8C3C-4F48-A434-F2163E3436DB}" type="presParOf" srcId="{1CA570DA-1867-4340-AFE6-0DAA4648863A}" destId="{1C00A70B-5794-4189-BBDF-B46FD593925E}" srcOrd="1" destOrd="0" presId="urn:microsoft.com/office/officeart/2005/8/layout/hList1"/>
    <dgm:cxn modelId="{2EE1C75D-52B4-4E20-948C-739093590FAF}" type="presParOf" srcId="{D322AFCA-6C50-4E18-ABE3-95A98BFAF14D}" destId="{796BC2CB-D220-4C66-AA04-C34BC91EF6D3}" srcOrd="1" destOrd="0" presId="urn:microsoft.com/office/officeart/2005/8/layout/hList1"/>
    <dgm:cxn modelId="{BF3072CF-1850-4902-AF82-EE837C36F7F0}" type="presParOf" srcId="{D322AFCA-6C50-4E18-ABE3-95A98BFAF14D}" destId="{17F44B77-2EB3-4AA6-ADC7-0379AE82F09E}" srcOrd="2" destOrd="0" presId="urn:microsoft.com/office/officeart/2005/8/layout/hList1"/>
    <dgm:cxn modelId="{A883FD92-D64B-4F6C-B5DD-95F0F0765C1D}" type="presParOf" srcId="{17F44B77-2EB3-4AA6-ADC7-0379AE82F09E}" destId="{7DD3CE98-7067-45AB-987D-9EA9842B188B}" srcOrd="0" destOrd="0" presId="urn:microsoft.com/office/officeart/2005/8/layout/hList1"/>
    <dgm:cxn modelId="{5287F3EB-37EE-4088-B93C-48E63D1ACB79}" type="presParOf" srcId="{17F44B77-2EB3-4AA6-ADC7-0379AE82F09E}" destId="{56520E74-078C-452B-84F6-DA12090A0910}" srcOrd="1" destOrd="0" presId="urn:microsoft.com/office/officeart/2005/8/layout/hList1"/>
    <dgm:cxn modelId="{4ADBB05D-AF31-4386-A81C-19074D6480EF}" type="presParOf" srcId="{D322AFCA-6C50-4E18-ABE3-95A98BFAF14D}" destId="{DC0197C5-46CB-48D2-AE0D-F98B2DA235A5}" srcOrd="3" destOrd="0" presId="urn:microsoft.com/office/officeart/2005/8/layout/hList1"/>
    <dgm:cxn modelId="{D4ADAB19-E328-41B5-A328-22FF34A31B78}" type="presParOf" srcId="{D322AFCA-6C50-4E18-ABE3-95A98BFAF14D}" destId="{61CEBBD8-EEF0-4E79-95A0-0A61A5D6A54E}" srcOrd="4" destOrd="0" presId="urn:microsoft.com/office/officeart/2005/8/layout/hList1"/>
    <dgm:cxn modelId="{D980F52E-776A-4020-BD31-29FA30014A44}" type="presParOf" srcId="{61CEBBD8-EEF0-4E79-95A0-0A61A5D6A54E}" destId="{13E24DE4-4F24-413F-9B13-33A486F11F2A}" srcOrd="0" destOrd="0" presId="urn:microsoft.com/office/officeart/2005/8/layout/hList1"/>
    <dgm:cxn modelId="{C5C16A01-1EA7-4FE3-914F-773E31B943F8}" type="presParOf" srcId="{61CEBBD8-EEF0-4E79-95A0-0A61A5D6A54E}" destId="{179B7D0B-F2EA-4E36-8ACE-0E3B45DE247D}" srcOrd="1" destOrd="0" presId="urn:microsoft.com/office/officeart/2005/8/layout/hList1"/>
    <dgm:cxn modelId="{E0D5FE4B-FFB0-4932-864F-B49EEDAD2F69}" type="presParOf" srcId="{D322AFCA-6C50-4E18-ABE3-95A98BFAF14D}" destId="{EEA4E865-BD4D-4C34-89A6-8130C31D2EE3}" srcOrd="5" destOrd="0" presId="urn:microsoft.com/office/officeart/2005/8/layout/hList1"/>
    <dgm:cxn modelId="{3E7FB53A-41D1-41AD-B3CA-7158B0762CAB}" type="presParOf" srcId="{D322AFCA-6C50-4E18-ABE3-95A98BFAF14D}" destId="{C4AC0D60-8140-466F-8939-A8A6626D1F84}" srcOrd="6" destOrd="0" presId="urn:microsoft.com/office/officeart/2005/8/layout/hList1"/>
    <dgm:cxn modelId="{E6EA577F-1A88-409D-BD46-B313D0BDFAAD}" type="presParOf" srcId="{C4AC0D60-8140-466F-8939-A8A6626D1F84}" destId="{8F4EE4E9-D09E-44FA-BDD1-B37FF8EDE84F}" srcOrd="0" destOrd="0" presId="urn:microsoft.com/office/officeart/2005/8/layout/hList1"/>
    <dgm:cxn modelId="{0FDBC73F-1ED3-480A-9AD3-652C569A9114}" type="presParOf" srcId="{C4AC0D60-8140-466F-8939-A8A6626D1F84}" destId="{AAA84011-565E-4C98-9A82-E2AD5B63510A}" srcOrd="1" destOrd="0" presId="urn:microsoft.com/office/officeart/2005/8/layout/hList1"/>
    <dgm:cxn modelId="{67E5A478-4E1B-4309-9804-ECD6D7AC8ACC}" type="presParOf" srcId="{D322AFCA-6C50-4E18-ABE3-95A98BFAF14D}" destId="{B2E4F43C-4243-4BA5-92B3-FF65A7BF3035}" srcOrd="7" destOrd="0" presId="urn:microsoft.com/office/officeart/2005/8/layout/hList1"/>
    <dgm:cxn modelId="{324B9ABE-DCFA-4157-ACBC-CDEE57A91858}" type="presParOf" srcId="{D322AFCA-6C50-4E18-ABE3-95A98BFAF14D}" destId="{C79F397E-07E6-46B7-8115-45CDD13FB010}" srcOrd="8" destOrd="0" presId="urn:microsoft.com/office/officeart/2005/8/layout/hList1"/>
    <dgm:cxn modelId="{5D6AC7E1-F1F0-4E9F-BAA8-B54413EDEA1F}" type="presParOf" srcId="{C79F397E-07E6-46B7-8115-45CDD13FB010}" destId="{217F2E6A-662C-43DC-BE14-E25C8BFB6C0C}" srcOrd="0" destOrd="0" presId="urn:microsoft.com/office/officeart/2005/8/layout/hList1"/>
    <dgm:cxn modelId="{512F1313-2039-4972-9DD6-1F8E9D3F3658}" type="presParOf" srcId="{C79F397E-07E6-46B7-8115-45CDD13FB010}" destId="{23DECE2E-E4A9-4FE9-87A2-9D5EE098F863}" srcOrd="1" destOrd="0" presId="urn:microsoft.com/office/officeart/2005/8/layout/h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6363" cy="513508"/>
          </a:xfrm>
          <a:prstGeom prst="rect">
            <a:avLst/>
          </a:prstGeom>
        </p:spPr>
        <p:txBody>
          <a:bodyPr vert="horz" lIns="99042" tIns="49521" rIns="99042" bIns="49521" rtlCol="0"/>
          <a:lstStyle>
            <a:lvl1pPr algn="l">
              <a:defRPr sz="1300"/>
            </a:lvl1pPr>
          </a:lstStyle>
          <a:p>
            <a:endParaRPr kumimoji="1" lang="ja-JP" altLang="en-US"/>
          </a:p>
        </p:txBody>
      </p:sp>
      <p:sp>
        <p:nvSpPr>
          <p:cNvPr id="3" name="日付プレースホルダー 2"/>
          <p:cNvSpPr>
            <a:spLocks noGrp="1"/>
          </p:cNvSpPr>
          <p:nvPr>
            <p:ph type="dt" idx="1"/>
          </p:nvPr>
        </p:nvSpPr>
        <p:spPr>
          <a:xfrm>
            <a:off x="4021294" y="0"/>
            <a:ext cx="3076363" cy="513508"/>
          </a:xfrm>
          <a:prstGeom prst="rect">
            <a:avLst/>
          </a:prstGeom>
        </p:spPr>
        <p:txBody>
          <a:bodyPr vert="horz" lIns="99042" tIns="49521" rIns="99042" bIns="49521" rtlCol="0"/>
          <a:lstStyle>
            <a:lvl1pPr algn="r">
              <a:defRPr sz="1300"/>
            </a:lvl1pPr>
          </a:lstStyle>
          <a:p>
            <a:fld id="{B377335C-6462-4247-BEFA-CD97B67177F9}" type="datetimeFigureOut">
              <a:rPr kumimoji="1" lang="ja-JP" altLang="en-US" smtClean="0"/>
              <a:t>2016/5/29</a:t>
            </a:fld>
            <a:endParaRPr kumimoji="1" lang="ja-JP" altLang="en-US"/>
          </a:p>
        </p:txBody>
      </p:sp>
      <p:sp>
        <p:nvSpPr>
          <p:cNvPr id="4" name="スライド イメージ プレースホルダー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2" tIns="49521" rIns="99042" bIns="49521" rtlCol="0" anchor="ctr"/>
          <a:lstStyle/>
          <a:p>
            <a:endParaRPr lang="ja-JP" altLang="en-US"/>
          </a:p>
        </p:txBody>
      </p:sp>
      <p:sp>
        <p:nvSpPr>
          <p:cNvPr id="5" name="ノート プレースホルダー 4"/>
          <p:cNvSpPr>
            <a:spLocks noGrp="1"/>
          </p:cNvSpPr>
          <p:nvPr>
            <p:ph type="body" sz="quarter" idx="3"/>
          </p:nvPr>
        </p:nvSpPr>
        <p:spPr>
          <a:xfrm>
            <a:off x="709930" y="4925408"/>
            <a:ext cx="5679440" cy="4029879"/>
          </a:xfrm>
          <a:prstGeom prst="rect">
            <a:avLst/>
          </a:prstGeom>
        </p:spPr>
        <p:txBody>
          <a:bodyPr vert="horz" lIns="99042" tIns="49521" rIns="99042" bIns="49521"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721109"/>
            <a:ext cx="3076363" cy="513507"/>
          </a:xfrm>
          <a:prstGeom prst="rect">
            <a:avLst/>
          </a:prstGeom>
        </p:spPr>
        <p:txBody>
          <a:bodyPr vert="horz" lIns="99042" tIns="49521" rIns="99042" bIns="49521"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4021294" y="9721109"/>
            <a:ext cx="3076363" cy="513507"/>
          </a:xfrm>
          <a:prstGeom prst="rect">
            <a:avLst/>
          </a:prstGeom>
        </p:spPr>
        <p:txBody>
          <a:bodyPr vert="horz" lIns="99042" tIns="49521" rIns="99042" bIns="49521" rtlCol="0" anchor="b"/>
          <a:lstStyle>
            <a:lvl1pPr algn="r">
              <a:defRPr sz="1300"/>
            </a:lvl1pPr>
          </a:lstStyle>
          <a:p>
            <a:fld id="{E8C625AA-FB67-408E-B08D-52E2020531D8}" type="slidenum">
              <a:rPr kumimoji="1" lang="ja-JP" altLang="en-US" smtClean="0"/>
              <a:t>‹#›</a:t>
            </a:fld>
            <a:endParaRPr kumimoji="1" lang="ja-JP" altLang="en-US"/>
          </a:p>
        </p:txBody>
      </p:sp>
    </p:spTree>
    <p:extLst>
      <p:ext uri="{BB962C8B-B14F-4D97-AF65-F5344CB8AC3E}">
        <p14:creationId xmlns:p14="http://schemas.microsoft.com/office/powerpoint/2010/main" val="207637773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lang="ja-JP" altLang="ja-JP" sz="1200" dirty="0" smtClean="0"/>
              <a:t>国会法第</a:t>
            </a:r>
            <a:r>
              <a:rPr lang="en-US" altLang="ja-JP" sz="1200" dirty="0" smtClean="0"/>
              <a:t>130</a:t>
            </a:r>
            <a:r>
              <a:rPr lang="ja-JP" altLang="ja-JP" sz="1200" dirty="0" smtClean="0"/>
              <a:t>条及び国立国会図書館法により国会に設置され、 図書及びその他の図書館資料を収集し、国会議貝の職務の遂行に資するとともに、行政及び司法の各部門、更に日本国民に対し図書館奉仕を提供することを目的とする図書館</a:t>
            </a:r>
            <a:endParaRPr lang="en-US" altLang="ja-JP" sz="1200" dirty="0" smtClean="0"/>
          </a:p>
        </p:txBody>
      </p:sp>
      <p:sp>
        <p:nvSpPr>
          <p:cNvPr id="4" name="ヘッダー プレースホルダ 3"/>
          <p:cNvSpPr>
            <a:spLocks noGrp="1"/>
          </p:cNvSpPr>
          <p:nvPr>
            <p:ph type="hdr" sz="quarter" idx="10"/>
          </p:nvPr>
        </p:nvSpPr>
        <p:spPr/>
        <p:txBody>
          <a:bodyPr/>
          <a:lstStyle/>
          <a:p>
            <a:pPr>
              <a:defRPr/>
            </a:pPr>
            <a:endParaRPr lang="en-US" altLang="ja-JP" dirty="0"/>
          </a:p>
        </p:txBody>
      </p:sp>
      <p:sp>
        <p:nvSpPr>
          <p:cNvPr id="5" name="フッター プレースホルダ 4"/>
          <p:cNvSpPr>
            <a:spLocks noGrp="1"/>
          </p:cNvSpPr>
          <p:nvPr>
            <p:ph type="ftr" sz="quarter" idx="11"/>
          </p:nvPr>
        </p:nvSpPr>
        <p:spPr/>
        <p:txBody>
          <a:bodyPr/>
          <a:lstStyle/>
          <a:p>
            <a:pPr>
              <a:defRPr/>
            </a:pPr>
            <a:endParaRPr lang="en-US" altLang="ja-JP" dirty="0"/>
          </a:p>
        </p:txBody>
      </p:sp>
      <p:sp>
        <p:nvSpPr>
          <p:cNvPr id="6" name="スライド番号プレースホルダ 5"/>
          <p:cNvSpPr>
            <a:spLocks noGrp="1"/>
          </p:cNvSpPr>
          <p:nvPr>
            <p:ph type="sldNum" sz="quarter" idx="12"/>
          </p:nvPr>
        </p:nvSpPr>
        <p:spPr/>
        <p:txBody>
          <a:bodyPr/>
          <a:lstStyle/>
          <a:p>
            <a:pPr>
              <a:defRPr/>
            </a:pPr>
            <a:fld id="{9D0F2D12-436D-4C24-A67F-CF5ECF119073}" type="slidenum">
              <a:rPr lang="en-US" altLang="ja-JP" smtClean="0"/>
              <a:pPr>
                <a:defRPr/>
              </a:pPr>
              <a:t>1</a:t>
            </a:fld>
            <a:endParaRPr lang="en-US" altLang="ja-JP"/>
          </a:p>
        </p:txBody>
      </p:sp>
      <p:sp>
        <p:nvSpPr>
          <p:cNvPr id="7" name="日付プレースホルダ 6"/>
          <p:cNvSpPr>
            <a:spLocks noGrp="1"/>
          </p:cNvSpPr>
          <p:nvPr>
            <p:ph type="dt" idx="13"/>
          </p:nvPr>
        </p:nvSpPr>
        <p:spPr/>
        <p:txBody>
          <a:bodyPr/>
          <a:lstStyle/>
          <a:p>
            <a:fld id="{3706F7B6-DD3C-43FE-9C7D-15DF7C77C259}" type="datetime1">
              <a:rPr kumimoji="1" lang="ja-JP" altLang="en-US" smtClean="0"/>
              <a:t>2016/5/29</a:t>
            </a:fld>
            <a:endParaRPr kumimoji="1" lang="ja-JP" altLang="en-US" dirty="0"/>
          </a:p>
        </p:txBody>
      </p:sp>
    </p:spTree>
    <p:extLst>
      <p:ext uri="{BB962C8B-B14F-4D97-AF65-F5344CB8AC3E}">
        <p14:creationId xmlns:p14="http://schemas.microsoft.com/office/powerpoint/2010/main" val="13225738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u="sng" dirty="0" smtClean="0">
                <a:solidFill>
                  <a:srgbClr val="FF0000"/>
                </a:solidFill>
                <a:latin typeface="HG丸ｺﾞｼｯｸM-PRO" pitchFamily="50" charset="-128"/>
                <a:ea typeface="HG丸ｺﾞｼｯｸM-PRO" pitchFamily="50" charset="-128"/>
              </a:rPr>
              <a:t>目指すところは、「知識インフラの構築」</a:t>
            </a:r>
            <a:r>
              <a:rPr kumimoji="1" lang="ja-JP" altLang="en-US" dirty="0" smtClean="0">
                <a:latin typeface="HG丸ｺﾞｼｯｸM-PRO" pitchFamily="50" charset="-128"/>
                <a:ea typeface="HG丸ｺﾞｼｯｸM-PRO" pitchFamily="50" charset="-128"/>
              </a:rPr>
              <a:t>であるが、</a:t>
            </a:r>
            <a:endParaRPr kumimoji="1" lang="en-US" altLang="ja-JP" dirty="0" smtClean="0">
              <a:latin typeface="HG丸ｺﾞｼｯｸM-PRO" pitchFamily="50" charset="-128"/>
              <a:ea typeface="HG丸ｺﾞｼｯｸM-PRO" pitchFamily="50" charset="-128"/>
            </a:endParaRPr>
          </a:p>
          <a:p>
            <a:pPr defTabSz="964004">
              <a:defRPr/>
            </a:pPr>
            <a:r>
              <a:rPr kumimoji="1" lang="ja-JP" altLang="en-US" dirty="0" smtClean="0">
                <a:solidFill>
                  <a:srgbClr val="FF0000"/>
                </a:solidFill>
                <a:latin typeface="HG丸ｺﾞｼｯｸM-PRO" pitchFamily="50" charset="-128"/>
                <a:ea typeface="HG丸ｺﾞｼｯｸM-PRO" pitchFamily="50" charset="-128"/>
              </a:rPr>
              <a:t>大震災アーカイブの延長線上の知識情報基盤を見据えて構築</a:t>
            </a:r>
            <a:endParaRPr kumimoji="1" lang="en-US" dirty="0" smtClean="0">
              <a:solidFill>
                <a:srgbClr val="FF0000"/>
              </a:solidFill>
              <a:latin typeface="HG丸ｺﾞｼｯｸM-PRO" pitchFamily="50" charset="-128"/>
              <a:ea typeface="HG丸ｺﾞｼｯｸM-PRO" pitchFamily="50" charset="-128"/>
            </a:endParaRPr>
          </a:p>
          <a:p>
            <a:pPr defTabSz="964004">
              <a:defRPr/>
            </a:pPr>
            <a:r>
              <a:rPr lang="ja-JP" altLang="en-US" dirty="0" smtClean="0">
                <a:latin typeface="HG丸ｺﾞｼｯｸM-PRO" pitchFamily="50" charset="-128"/>
                <a:ea typeface="HG丸ｺﾞｼｯｸM-PRO" pitchFamily="50" charset="-128"/>
              </a:rPr>
              <a:t>大震災アーカイブは、</a:t>
            </a:r>
            <a:r>
              <a:rPr lang="en-US" altLang="ja-JP" dirty="0" smtClean="0">
                <a:solidFill>
                  <a:srgbClr val="FF0000"/>
                </a:solidFill>
                <a:latin typeface="HG丸ｺﾞｼｯｸM-PRO" pitchFamily="50" charset="-128"/>
                <a:ea typeface="HG丸ｺﾞｼｯｸM-PRO" pitchFamily="50" charset="-128"/>
              </a:rPr>
              <a:t>2012</a:t>
            </a:r>
            <a:r>
              <a:rPr lang="ja-JP" altLang="en-US" dirty="0" smtClean="0">
                <a:solidFill>
                  <a:srgbClr val="FF0000"/>
                </a:solidFill>
                <a:latin typeface="HG丸ｺﾞｼｯｸM-PRO" pitchFamily="50" charset="-128"/>
                <a:ea typeface="HG丸ｺﾞｼｯｸM-PRO" pitchFamily="50" charset="-128"/>
              </a:rPr>
              <a:t>年</a:t>
            </a:r>
            <a:r>
              <a:rPr lang="ja-JP" altLang="en-US" u="sng" dirty="0" smtClean="0">
                <a:solidFill>
                  <a:srgbClr val="FF0000"/>
                </a:solidFill>
                <a:latin typeface="HG丸ｺﾞｼｯｸM-PRO" pitchFamily="50" charset="-128"/>
                <a:ea typeface="HG丸ｺﾞｼｯｸM-PRO" pitchFamily="50" charset="-128"/>
              </a:rPr>
              <a:t>１月にリリースした、</a:t>
            </a:r>
            <a:r>
              <a:rPr lang="en-US" altLang="ja-JP" u="sng" dirty="0" err="1" smtClean="0">
                <a:solidFill>
                  <a:srgbClr val="FF0000"/>
                </a:solidFill>
                <a:latin typeface="HG丸ｺﾞｼｯｸM-PRO" pitchFamily="50" charset="-128"/>
                <a:ea typeface="HG丸ｺﾞｼｯｸM-PRO" pitchFamily="50" charset="-128"/>
              </a:rPr>
              <a:t>NDLSearch</a:t>
            </a:r>
            <a:r>
              <a:rPr lang="ja-JP" altLang="en-US" u="sng" dirty="0" smtClean="0">
                <a:solidFill>
                  <a:srgbClr val="FF0000"/>
                </a:solidFill>
                <a:latin typeface="HG丸ｺﾞｼｯｸM-PRO" pitchFamily="50" charset="-128"/>
                <a:ea typeface="HG丸ｺﾞｼｯｸM-PRO" pitchFamily="50" charset="-128"/>
              </a:rPr>
              <a:t>と</a:t>
            </a:r>
            <a:r>
              <a:rPr lang="en-US" altLang="ja-JP" u="sng" dirty="0" smtClean="0">
                <a:solidFill>
                  <a:srgbClr val="FF0000"/>
                </a:solidFill>
                <a:latin typeface="HG丸ｺﾞｼｯｸM-PRO" pitchFamily="50" charset="-128"/>
                <a:ea typeface="HG丸ｺﾞｼｯｸM-PRO" pitchFamily="50" charset="-128"/>
              </a:rPr>
              <a:t>NDL</a:t>
            </a:r>
            <a:r>
              <a:rPr lang="ja-JP" altLang="en-US" u="sng" dirty="0" smtClean="0">
                <a:solidFill>
                  <a:srgbClr val="FF0000"/>
                </a:solidFill>
                <a:latin typeface="HG丸ｺﾞｼｯｸM-PRO" pitchFamily="50" charset="-128"/>
                <a:ea typeface="HG丸ｺﾞｼｯｸM-PRO" pitchFamily="50" charset="-128"/>
              </a:rPr>
              <a:t>デジタルアーカイブをベースに機能拡張して構築</a:t>
            </a:r>
            <a:endParaRPr lang="en-US" altLang="ja-JP" dirty="0" smtClean="0">
              <a:solidFill>
                <a:srgbClr val="FF0000"/>
              </a:solidFill>
              <a:latin typeface="HG丸ｺﾞｼｯｸM-PRO" pitchFamily="50" charset="-128"/>
              <a:ea typeface="HG丸ｺﾞｼｯｸM-PRO" pitchFamily="50" charset="-128"/>
            </a:endParaRPr>
          </a:p>
          <a:p>
            <a:r>
              <a:rPr kumimoji="1" lang="ja-JP" altLang="en-US" u="sng" dirty="0" smtClean="0">
                <a:latin typeface="HG丸ｺﾞｼｯｸM-PRO" pitchFamily="50" charset="-128"/>
                <a:ea typeface="HG丸ｺﾞｼｯｸM-PRO" pitchFamily="50" charset="-128"/>
              </a:rPr>
              <a:t>大震災アーカイブで</a:t>
            </a:r>
            <a:r>
              <a:rPr kumimoji="1" lang="ja-JP" altLang="en-US" u="sng" dirty="0" smtClean="0">
                <a:solidFill>
                  <a:srgbClr val="FF0000"/>
                </a:solidFill>
                <a:latin typeface="HG丸ｺﾞｼｯｸM-PRO" pitchFamily="50" charset="-128"/>
                <a:ea typeface="HG丸ｺﾞｼｯｸM-PRO" pitchFamily="50" charset="-128"/>
              </a:rPr>
              <a:t>実証された技術・スキーム</a:t>
            </a:r>
            <a:r>
              <a:rPr kumimoji="1" lang="ja-JP" altLang="en-US" u="sng" dirty="0" smtClean="0">
                <a:latin typeface="HG丸ｺﾞｼｯｸM-PRO" pitchFamily="50" charset="-128"/>
                <a:ea typeface="HG丸ｺﾞｼｯｸM-PRO" pitchFamily="50" charset="-128"/>
              </a:rPr>
              <a:t>で、</a:t>
            </a:r>
            <a:r>
              <a:rPr kumimoji="1" lang="en-US" altLang="ja-JP" u="sng" dirty="0" smtClean="0">
                <a:latin typeface="HG丸ｺﾞｼｯｸM-PRO" pitchFamily="50" charset="-128"/>
                <a:ea typeface="HG丸ｺﾞｼｯｸM-PRO" pitchFamily="50" charset="-128"/>
              </a:rPr>
              <a:t>2014</a:t>
            </a:r>
            <a:r>
              <a:rPr kumimoji="1" lang="ja-JP" altLang="en-US" u="sng" dirty="0" smtClean="0">
                <a:latin typeface="HG丸ｺﾞｼｯｸM-PRO" pitchFamily="50" charset="-128"/>
                <a:ea typeface="HG丸ｺﾞｼｯｸM-PRO" pitchFamily="50" charset="-128"/>
              </a:rPr>
              <a:t>年度頃から、</a:t>
            </a:r>
            <a:r>
              <a:rPr kumimoji="1" lang="ja-JP" altLang="en-US" u="sng" dirty="0" smtClean="0">
                <a:solidFill>
                  <a:srgbClr val="FF0000"/>
                </a:solidFill>
                <a:latin typeface="HG丸ｺﾞｼｯｸM-PRO" pitchFamily="50" charset="-128"/>
                <a:ea typeface="HG丸ｺﾞｼｯｸM-PRO" pitchFamily="50" charset="-128"/>
              </a:rPr>
              <a:t>本格的な知識インフラの構築と提供を目指して</a:t>
            </a:r>
            <a:r>
              <a:rPr kumimoji="1" lang="ja-JP" altLang="en-US" u="sng" dirty="0" smtClean="0">
                <a:latin typeface="HG丸ｺﾞｼｯｸM-PRO" pitchFamily="50" charset="-128"/>
                <a:ea typeface="HG丸ｺﾞｼｯｸM-PRO" pitchFamily="50" charset="-128"/>
              </a:rPr>
              <a:t>いきたいと考えていた。</a:t>
            </a:r>
          </a:p>
          <a:p>
            <a:endParaRPr kumimoji="1" lang="ja-JP" altLang="en-US" dirty="0" smtClean="0">
              <a:latin typeface="HG丸ｺﾞｼｯｸM-PRO" pitchFamily="50" charset="-128"/>
              <a:ea typeface="HG丸ｺﾞｼｯｸM-PRO" pitchFamily="50" charset="-128"/>
            </a:endParaRPr>
          </a:p>
          <a:p>
            <a:endParaRPr kumimoji="1" lang="ja-JP" altLang="en-US" dirty="0"/>
          </a:p>
        </p:txBody>
      </p:sp>
      <p:sp>
        <p:nvSpPr>
          <p:cNvPr id="5" name="日付プレースホルダ 4"/>
          <p:cNvSpPr>
            <a:spLocks noGrp="1"/>
          </p:cNvSpPr>
          <p:nvPr>
            <p:ph type="dt" idx="11"/>
          </p:nvPr>
        </p:nvSpPr>
        <p:spPr/>
        <p:txBody>
          <a:bodyPr/>
          <a:lstStyle/>
          <a:p>
            <a:r>
              <a:rPr kumimoji="1" lang="en-US" altLang="ja-JP" smtClean="0"/>
              <a:t>2013/4/2</a:t>
            </a:r>
            <a:endParaRPr kumimoji="1" lang="ja-JP" altLang="en-US"/>
          </a:p>
        </p:txBody>
      </p:sp>
      <p:sp>
        <p:nvSpPr>
          <p:cNvPr id="6" name="フッター プレースホルダ 5"/>
          <p:cNvSpPr>
            <a:spLocks noGrp="1"/>
          </p:cNvSpPr>
          <p:nvPr>
            <p:ph type="ftr" sz="quarter" idx="12"/>
          </p:nvPr>
        </p:nvSpPr>
        <p:spPr/>
        <p:txBody>
          <a:bodyPr/>
          <a:lstStyle/>
          <a:p>
            <a:r>
              <a:rPr kumimoji="1" lang="ja-JP" altLang="en-US" smtClean="0"/>
              <a:t>電子情報部</a:t>
            </a:r>
            <a:endParaRPr kumimoji="1" lang="ja-JP" altLang="en-US"/>
          </a:p>
        </p:txBody>
      </p:sp>
      <p:sp>
        <p:nvSpPr>
          <p:cNvPr id="7" name="スライド番号プレースホルダ 6"/>
          <p:cNvSpPr>
            <a:spLocks noGrp="1"/>
          </p:cNvSpPr>
          <p:nvPr>
            <p:ph type="sldNum" sz="quarter" idx="13"/>
          </p:nvPr>
        </p:nvSpPr>
        <p:spPr/>
        <p:txBody>
          <a:bodyPr/>
          <a:lstStyle/>
          <a:p>
            <a:fld id="{816A9BB7-DD5C-41DE-9B80-A8A5AECCA2DE}" type="slidenum">
              <a:rPr kumimoji="1" lang="ja-JP" altLang="en-US" smtClean="0"/>
              <a:pPr/>
              <a:t>10</a:t>
            </a:fld>
            <a:endParaRPr kumimoji="1" lang="ja-JP" altLang="en-US"/>
          </a:p>
        </p:txBody>
      </p:sp>
      <p:sp>
        <p:nvSpPr>
          <p:cNvPr id="8" name="ヘッダー プレースホルダ 7"/>
          <p:cNvSpPr>
            <a:spLocks noGrp="1"/>
          </p:cNvSpPr>
          <p:nvPr>
            <p:ph type="hdr" sz="quarter" idx="14"/>
          </p:nvPr>
        </p:nvSpPr>
        <p:spPr/>
        <p:txBody>
          <a:bodyPr/>
          <a:lstStyle/>
          <a:p>
            <a:r>
              <a:rPr kumimoji="1" lang="zh-TW" altLang="en-US" smtClean="0"/>
              <a:t>新規採用職員研修</a:t>
            </a:r>
            <a:endParaRPr kumimoji="1" lang="ja-JP" altLang="en-US"/>
          </a:p>
        </p:txBody>
      </p:sp>
    </p:spTree>
    <p:extLst>
      <p:ext uri="{BB962C8B-B14F-4D97-AF65-F5344CB8AC3E}">
        <p14:creationId xmlns:p14="http://schemas.microsoft.com/office/powerpoint/2010/main" val="31209846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kumimoji="1" lang="ja-JP" altLang="en-US"/>
          </a:p>
        </p:txBody>
      </p:sp>
      <p:sp>
        <p:nvSpPr>
          <p:cNvPr id="5" name="日付プレースホルダー 4"/>
          <p:cNvSpPr>
            <a:spLocks noGrp="1"/>
          </p:cNvSpPr>
          <p:nvPr>
            <p:ph type="dt" idx="11"/>
          </p:nvPr>
        </p:nvSpPr>
        <p:spPr/>
        <p:txBody>
          <a:bodyPr/>
          <a:lstStyle/>
          <a:p>
            <a:fld id="{8813ADFB-5BF2-4563-9E17-36130DEB7203}" type="datetime1">
              <a:rPr kumimoji="1" lang="ja-JP" altLang="en-US" smtClean="0"/>
              <a:t>2016/5/29</a:t>
            </a:fld>
            <a:endParaRPr kumimoji="1" lang="ja-JP" altLang="en-US"/>
          </a:p>
        </p:txBody>
      </p:sp>
      <p:sp>
        <p:nvSpPr>
          <p:cNvPr id="6" name="フッター プレースホルダー 5"/>
          <p:cNvSpPr>
            <a:spLocks noGrp="1"/>
          </p:cNvSpPr>
          <p:nvPr>
            <p:ph type="ftr" sz="quarter" idx="12"/>
          </p:nvPr>
        </p:nvSpPr>
        <p:spPr/>
        <p:txBody>
          <a:bodyPr/>
          <a:lstStyle/>
          <a:p>
            <a:endParaRPr kumimoji="1" lang="ja-JP" altLang="en-US"/>
          </a:p>
        </p:txBody>
      </p:sp>
      <p:sp>
        <p:nvSpPr>
          <p:cNvPr id="7" name="スライド番号プレースホルダー 6"/>
          <p:cNvSpPr>
            <a:spLocks noGrp="1"/>
          </p:cNvSpPr>
          <p:nvPr>
            <p:ph type="sldNum" sz="quarter" idx="13"/>
          </p:nvPr>
        </p:nvSpPr>
        <p:spPr/>
        <p:txBody>
          <a:bodyPr/>
          <a:lstStyle/>
          <a:p>
            <a:fld id="{816A9BB7-DD5C-41DE-9B80-A8A5AECCA2DE}" type="slidenum">
              <a:rPr kumimoji="1" lang="ja-JP" altLang="en-US" smtClean="0"/>
              <a:pPr/>
              <a:t>11</a:t>
            </a:fld>
            <a:endParaRPr kumimoji="1" lang="ja-JP" altLang="en-US"/>
          </a:p>
        </p:txBody>
      </p:sp>
    </p:spTree>
    <p:extLst>
      <p:ext uri="{BB962C8B-B14F-4D97-AF65-F5344CB8AC3E}">
        <p14:creationId xmlns:p14="http://schemas.microsoft.com/office/powerpoint/2010/main" val="40518965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fontScale="77500" lnSpcReduction="20000"/>
          </a:bodyPr>
          <a:lstStyle/>
          <a:p>
            <a:r>
              <a:rPr lang="ja-JP" altLang="en-US" sz="1000" u="sng" dirty="0"/>
              <a:t>東日本大震災アーカイブの基本理念</a:t>
            </a:r>
            <a:endParaRPr lang="en-US" altLang="ja-JP" sz="1000" u="sng" dirty="0"/>
          </a:p>
          <a:p>
            <a:pPr defTabSz="943204">
              <a:defRPr/>
            </a:pPr>
            <a:r>
              <a:rPr lang="zh-TW" altLang="en-US" sz="1000" dirty="0">
                <a:latin typeface="Meiryo UI" panose="020B0604030504040204" pitchFamily="50" charset="-128"/>
                <a:ea typeface="Meiryo UI" panose="020B0604030504040204" pitchFamily="50" charset="-128"/>
              </a:rPr>
              <a:t>「防災基本計画」 （中央防災会議　</a:t>
            </a:r>
            <a:r>
              <a:rPr lang="en-US" altLang="zh-TW" sz="1000" dirty="0">
                <a:latin typeface="Meiryo UI" panose="020B0604030504040204" pitchFamily="50" charset="-128"/>
                <a:ea typeface="Meiryo UI" panose="020B0604030504040204" pitchFamily="50" charset="-128"/>
              </a:rPr>
              <a:t>2012</a:t>
            </a:r>
            <a:r>
              <a:rPr lang="zh-TW" altLang="en-US" sz="1000" dirty="0">
                <a:latin typeface="Meiryo UI" panose="020B0604030504040204" pitchFamily="50" charset="-128"/>
                <a:ea typeface="Meiryo UI" panose="020B0604030504040204" pitchFamily="50" charset="-128"/>
              </a:rPr>
              <a:t>年</a:t>
            </a:r>
            <a:r>
              <a:rPr lang="en-US" altLang="zh-TW" sz="1000" dirty="0">
                <a:latin typeface="Meiryo UI" panose="020B0604030504040204" pitchFamily="50" charset="-128"/>
                <a:ea typeface="Meiryo UI" panose="020B0604030504040204" pitchFamily="50" charset="-128"/>
              </a:rPr>
              <a:t>9</a:t>
            </a:r>
            <a:r>
              <a:rPr lang="zh-TW" altLang="en-US" sz="1000" dirty="0">
                <a:latin typeface="Meiryo UI" panose="020B0604030504040204" pitchFamily="50" charset="-128"/>
                <a:ea typeface="Meiryo UI" panose="020B0604030504040204" pitchFamily="50" charset="-128"/>
              </a:rPr>
              <a:t>月</a:t>
            </a:r>
            <a:r>
              <a:rPr lang="en-US" altLang="zh-TW" sz="1000" dirty="0">
                <a:latin typeface="Meiryo UI" panose="020B0604030504040204" pitchFamily="50" charset="-128"/>
                <a:ea typeface="Meiryo UI" panose="020B0604030504040204" pitchFamily="50" charset="-128"/>
              </a:rPr>
              <a:t>6</a:t>
            </a:r>
            <a:r>
              <a:rPr lang="zh-TW" altLang="en-US" sz="1000" dirty="0">
                <a:latin typeface="Meiryo UI" panose="020B0604030504040204" pitchFamily="50" charset="-128"/>
                <a:ea typeface="Meiryo UI" panose="020B0604030504040204" pitchFamily="50" charset="-128"/>
              </a:rPr>
              <a:t>日決定）</a:t>
            </a:r>
            <a:r>
              <a:rPr lang="ja-JP" altLang="en-US" sz="1000" dirty="0">
                <a:latin typeface="Meiryo UI" panose="020B0604030504040204" pitchFamily="50" charset="-128"/>
                <a:ea typeface="Meiryo UI" panose="020B0604030504040204" pitchFamily="50" charset="-128"/>
              </a:rPr>
              <a:t>等</a:t>
            </a:r>
          </a:p>
          <a:p>
            <a:endParaRPr lang="en-US" altLang="ja-JP" sz="1000" u="sng" dirty="0">
              <a:solidFill>
                <a:srgbClr val="FF0000"/>
              </a:solidFill>
              <a:latin typeface="HG丸ｺﾞｼｯｸM-PRO" pitchFamily="50" charset="-128"/>
              <a:ea typeface="HG丸ｺﾞｼｯｸM-PRO" pitchFamily="50" charset="-128"/>
            </a:endParaRPr>
          </a:p>
          <a:p>
            <a:r>
              <a:rPr lang="ja-JP" altLang="en-US" sz="1000" dirty="0">
                <a:solidFill>
                  <a:srgbClr val="FF0000"/>
                </a:solidFill>
                <a:latin typeface="HG丸ｺﾞｼｯｸM-PRO" pitchFamily="50" charset="-128"/>
                <a:ea typeface="HG丸ｺﾞｼｯｸM-PRO" pitchFamily="50" charset="-128"/>
              </a:rPr>
              <a:t>■目的：東日本大震災の記録等を広く国内外に発信</a:t>
            </a:r>
            <a:r>
              <a:rPr lang="ja-JP" altLang="en-US" sz="1000" dirty="0">
                <a:latin typeface="HG丸ｺﾞｼｯｸM-PRO" pitchFamily="50" charset="-128"/>
                <a:ea typeface="HG丸ｺﾞｼｯｸM-PRO" pitchFamily="50" charset="-128"/>
              </a:rPr>
              <a:t>し</a:t>
            </a:r>
            <a:r>
              <a:rPr lang="ja-JP" altLang="en-US" sz="1000" dirty="0">
                <a:solidFill>
                  <a:srgbClr val="FF0000"/>
                </a:solidFill>
                <a:latin typeface="HG丸ｺﾞｼｯｸM-PRO" pitchFamily="50" charset="-128"/>
                <a:ea typeface="HG丸ｺﾞｼｯｸM-PRO" pitchFamily="50" charset="-128"/>
              </a:rPr>
              <a:t>、後世へ永続的に震災の記録を引き継ぐ</a:t>
            </a:r>
            <a:r>
              <a:rPr lang="ja-JP" altLang="en-US" sz="1000" dirty="0">
                <a:latin typeface="HG丸ｺﾞｼｯｸM-PRO" pitchFamily="50" charset="-128"/>
                <a:ea typeface="HG丸ｺﾞｼｯｸM-PRO" pitchFamily="50" charset="-128"/>
              </a:rPr>
              <a:t>とともに、</a:t>
            </a:r>
            <a:r>
              <a:rPr lang="ja-JP" altLang="en-US" sz="1000" dirty="0">
                <a:solidFill>
                  <a:srgbClr val="FF0000"/>
                </a:solidFill>
                <a:latin typeface="HG丸ｺﾞｼｯｸM-PRO" pitchFamily="50" charset="-128"/>
                <a:ea typeface="HG丸ｺﾞｼｯｸM-PRO" pitchFamily="50" charset="-128"/>
              </a:rPr>
              <a:t>被災地の復興事業及び今後の防災・減災対策、学術研究等</a:t>
            </a:r>
            <a:r>
              <a:rPr lang="ja-JP" altLang="en-US" sz="1000" dirty="0">
                <a:latin typeface="HG丸ｺﾞｼｯｸM-PRO" pitchFamily="50" charset="-128"/>
                <a:ea typeface="HG丸ｺﾞｼｯｸM-PRO" pitchFamily="50" charset="-128"/>
              </a:rPr>
              <a:t>に役に立つように。</a:t>
            </a:r>
          </a:p>
          <a:p>
            <a:r>
              <a:rPr lang="en-US" altLang="ja-JP" sz="1000" dirty="0">
                <a:latin typeface="HG丸ｺﾞｼｯｸM-PRO" pitchFamily="50" charset="-128"/>
                <a:ea typeface="HG丸ｺﾞｼｯｸM-PRO" pitchFamily="50" charset="-128"/>
              </a:rPr>
              <a:t>―</a:t>
            </a:r>
            <a:r>
              <a:rPr lang="ja-JP" altLang="en-US" sz="1000" dirty="0">
                <a:latin typeface="HG丸ｺﾞｼｯｸM-PRO" pitchFamily="50" charset="-128"/>
                <a:ea typeface="HG丸ｺﾞｼｯｸM-PRO" pitchFamily="50" charset="-128"/>
              </a:rPr>
              <a:t>各府省・関係機関と協力して国全体で記録を</a:t>
            </a:r>
            <a:r>
              <a:rPr lang="ja-JP" altLang="en-US" sz="1000" dirty="0">
                <a:solidFill>
                  <a:srgbClr val="FF0000"/>
                </a:solidFill>
                <a:latin typeface="HG丸ｺﾞｼｯｸM-PRO" pitchFamily="50" charset="-128"/>
                <a:ea typeface="HG丸ｺﾞｼｯｸM-PRO" pitchFamily="50" charset="-128"/>
              </a:rPr>
              <a:t>分散収集・保存</a:t>
            </a:r>
          </a:p>
          <a:p>
            <a:r>
              <a:rPr lang="en-US" altLang="ja-JP" sz="1000" dirty="0">
                <a:latin typeface="HG丸ｺﾞｼｯｸM-PRO" pitchFamily="50" charset="-128"/>
                <a:ea typeface="HG丸ｺﾞｼｯｸM-PRO" pitchFamily="50" charset="-128"/>
              </a:rPr>
              <a:t>―</a:t>
            </a:r>
            <a:r>
              <a:rPr lang="ja-JP" altLang="en-US" sz="1000" dirty="0">
                <a:latin typeface="HG丸ｺﾞｼｯｸM-PRO" pitchFamily="50" charset="-128"/>
                <a:ea typeface="HG丸ｺﾞｼｯｸM-PRO" pitchFamily="50" charset="-128"/>
              </a:rPr>
              <a:t>震災記録を</a:t>
            </a:r>
            <a:r>
              <a:rPr lang="ja-JP" altLang="en-US" sz="1000" dirty="0">
                <a:solidFill>
                  <a:srgbClr val="FF0000"/>
                </a:solidFill>
                <a:latin typeface="HG丸ｺﾞｼｯｸM-PRO" pitchFamily="50" charset="-128"/>
                <a:ea typeface="HG丸ｺﾞｼｯｸM-PRO" pitchFamily="50" charset="-128"/>
              </a:rPr>
              <a:t>一元的に活用できる仕組み</a:t>
            </a:r>
            <a:r>
              <a:rPr lang="ja-JP" altLang="en-US" sz="1000" dirty="0">
                <a:latin typeface="HG丸ｺﾞｼｯｸM-PRO" pitchFamily="50" charset="-128"/>
                <a:ea typeface="HG丸ｺﾞｼｯｸM-PRO" pitchFamily="50" charset="-128"/>
              </a:rPr>
              <a:t>の構築</a:t>
            </a:r>
            <a:endParaRPr lang="en-US" altLang="ja-JP" sz="1000" dirty="0">
              <a:latin typeface="HG丸ｺﾞｼｯｸM-PRO" pitchFamily="50" charset="-128"/>
              <a:ea typeface="HG丸ｺﾞｼｯｸM-PRO" pitchFamily="50" charset="-128"/>
            </a:endParaRPr>
          </a:p>
          <a:p>
            <a:r>
              <a:rPr lang="ja-JP" altLang="en-US" sz="1000" dirty="0">
                <a:solidFill>
                  <a:srgbClr val="FF0000"/>
                </a:solidFill>
                <a:latin typeface="HG丸ｺﾞｼｯｸM-PRO" pitchFamily="50" charset="-128"/>
                <a:ea typeface="HG丸ｺﾞｼｯｸM-PRO" pitchFamily="50" charset="-128"/>
              </a:rPr>
              <a:t>個別に保有</a:t>
            </a:r>
            <a:endParaRPr lang="en-US" altLang="ja-JP" sz="1000" dirty="0">
              <a:solidFill>
                <a:srgbClr val="FF0000"/>
              </a:solidFill>
              <a:latin typeface="HG丸ｺﾞｼｯｸM-PRO" pitchFamily="50" charset="-128"/>
              <a:ea typeface="HG丸ｺﾞｼｯｸM-PRO" pitchFamily="50" charset="-128"/>
            </a:endParaRPr>
          </a:p>
          <a:p>
            <a:r>
              <a:rPr lang="ja-JP" altLang="en-US" sz="1000" dirty="0">
                <a:solidFill>
                  <a:srgbClr val="FF0000"/>
                </a:solidFill>
                <a:latin typeface="HG丸ｺﾞｼｯｸM-PRO" pitchFamily="50" charset="-128"/>
                <a:ea typeface="HG丸ｺﾞｼｯｸM-PRO" pitchFamily="50" charset="-128"/>
              </a:rPr>
              <a:t>情報の集約</a:t>
            </a:r>
            <a:endParaRPr lang="en-US" altLang="ja-JP" sz="1000" dirty="0">
              <a:solidFill>
                <a:srgbClr val="FF0000"/>
              </a:solidFill>
              <a:latin typeface="HG丸ｺﾞｼｯｸM-PRO" pitchFamily="50" charset="-128"/>
              <a:ea typeface="HG丸ｺﾞｼｯｸM-PRO" pitchFamily="50" charset="-128"/>
            </a:endParaRPr>
          </a:p>
          <a:p>
            <a:r>
              <a:rPr lang="ja-JP" altLang="en-US" sz="1000" dirty="0">
                <a:solidFill>
                  <a:srgbClr val="FF0000"/>
                </a:solidFill>
                <a:latin typeface="HG丸ｺﾞｼｯｸM-PRO" pitchFamily="50" charset="-128"/>
                <a:ea typeface="HG丸ｺﾞｼｯｸM-PRO" pitchFamily="50" charset="-128"/>
              </a:rPr>
              <a:t>国全体で、大震災の記録を後世に</a:t>
            </a:r>
            <a:endParaRPr lang="en-US" altLang="ja-JP" sz="1000" dirty="0">
              <a:solidFill>
                <a:srgbClr val="FF0000"/>
              </a:solidFill>
              <a:latin typeface="HG丸ｺﾞｼｯｸM-PRO" pitchFamily="50" charset="-128"/>
              <a:ea typeface="HG丸ｺﾞｼｯｸM-PRO" pitchFamily="50" charset="-128"/>
            </a:endParaRPr>
          </a:p>
          <a:p>
            <a:r>
              <a:rPr lang="ja-JP" altLang="en-US" sz="1000" dirty="0">
                <a:solidFill>
                  <a:srgbClr val="FF0000"/>
                </a:solidFill>
                <a:latin typeface="HG丸ｺﾞｼｯｸM-PRO" pitchFamily="50" charset="-128"/>
                <a:ea typeface="HG丸ｺﾞｼｯｸM-PRO" pitchFamily="50" charset="-128"/>
              </a:rPr>
              <a:t>一元的なアクセス</a:t>
            </a:r>
            <a:endParaRPr lang="en-US" altLang="ja-JP" sz="1000" dirty="0">
              <a:solidFill>
                <a:srgbClr val="FF0000"/>
              </a:solidFill>
              <a:latin typeface="HG丸ｺﾞｼｯｸM-PRO" pitchFamily="50" charset="-128"/>
              <a:ea typeface="HG丸ｺﾞｼｯｸM-PRO" pitchFamily="50" charset="-128"/>
            </a:endParaRPr>
          </a:p>
          <a:p>
            <a:r>
              <a:rPr lang="ja-JP" altLang="en-US" sz="1000" dirty="0">
                <a:solidFill>
                  <a:srgbClr val="FF0000"/>
                </a:solidFill>
                <a:latin typeface="HG丸ｺﾞｼｯｸM-PRO" pitchFamily="50" charset="-128"/>
                <a:ea typeface="HG丸ｺﾞｼｯｸM-PRO" pitchFamily="50" charset="-128"/>
              </a:rPr>
              <a:t>新たな知識の創造を</a:t>
            </a:r>
          </a:p>
          <a:p>
            <a:r>
              <a:rPr lang="ja-JP" altLang="en-US" sz="1000" dirty="0">
                <a:latin typeface="HG丸ｺﾞｼｯｸM-PRO" pitchFamily="50" charset="-128"/>
                <a:ea typeface="HG丸ｺﾞｼｯｸM-PRO" pitchFamily="50" charset="-128"/>
              </a:rPr>
              <a:t>～～～～</a:t>
            </a:r>
            <a:endParaRPr lang="en-US" altLang="ja-JP" sz="1000" dirty="0">
              <a:latin typeface="HG丸ｺﾞｼｯｸM-PRO" pitchFamily="50" charset="-128"/>
              <a:ea typeface="HG丸ｺﾞｼｯｸM-PRO" pitchFamily="50" charset="-128"/>
            </a:endParaRPr>
          </a:p>
          <a:p>
            <a:r>
              <a:rPr lang="ja-JP" altLang="en-US" sz="1000" dirty="0">
                <a:latin typeface="HG丸ｺﾞｼｯｸM-PRO" pitchFamily="50" charset="-128"/>
                <a:ea typeface="HG丸ｺﾞｼｯｸM-PRO" pitchFamily="50" charset="-128"/>
              </a:rPr>
              <a:t>大震災関連の記録を収集し、長期保存し、他の機関が保有している情報とあわせて提供するシステムです。</a:t>
            </a:r>
          </a:p>
          <a:p>
            <a:r>
              <a:rPr lang="ja-JP" altLang="en-US" sz="1000" dirty="0">
                <a:solidFill>
                  <a:srgbClr val="FF0000"/>
                </a:solidFill>
                <a:latin typeface="HG丸ｺﾞｼｯｸM-PRO" pitchFamily="50" charset="-128"/>
                <a:ea typeface="HG丸ｺﾞｼｯｸM-PRO" pitchFamily="50" charset="-128"/>
              </a:rPr>
              <a:t>構築に当たっては，効率的，効果的に進められるように，これまでの成果である</a:t>
            </a:r>
            <a:r>
              <a:rPr lang="en-US" sz="1000" dirty="0">
                <a:solidFill>
                  <a:srgbClr val="FF0000"/>
                </a:solidFill>
                <a:latin typeface="HG丸ｺﾞｼｯｸM-PRO" pitchFamily="50" charset="-128"/>
                <a:ea typeface="HG丸ｺﾞｼｯｸM-PRO" pitchFamily="50" charset="-128"/>
              </a:rPr>
              <a:t>NDL</a:t>
            </a:r>
            <a:r>
              <a:rPr lang="ja-JP" altLang="en-US" sz="1000" dirty="0">
                <a:solidFill>
                  <a:srgbClr val="FF0000"/>
                </a:solidFill>
                <a:latin typeface="HG丸ｺﾞｼｯｸM-PRO" pitchFamily="50" charset="-128"/>
                <a:ea typeface="HG丸ｺﾞｼｯｸM-PRO" pitchFamily="50" charset="-128"/>
              </a:rPr>
              <a:t>サーチ、ウェブアーカイブシステム、デジタルデポジットシステム等の既存のシステムをベースに、機能拡張する形で構築</a:t>
            </a:r>
            <a:r>
              <a:rPr lang="ja-JP" altLang="en-US" sz="1000" dirty="0">
                <a:latin typeface="HG丸ｺﾞｼｯｸM-PRO" pitchFamily="50" charset="-128"/>
                <a:ea typeface="HG丸ｺﾞｼｯｸM-PRO" pitchFamily="50" charset="-128"/>
              </a:rPr>
              <a:t>します。構築に当たっては、総務省殿に全面的にご協力いただいています。</a:t>
            </a:r>
          </a:p>
          <a:p>
            <a:r>
              <a:rPr lang="ja-JP" altLang="en-US" sz="1000" dirty="0">
                <a:latin typeface="HG丸ｺﾞｼｯｸM-PRO" pitchFamily="50" charset="-128"/>
                <a:ea typeface="HG丸ｺﾞｼｯｸM-PRO" pitchFamily="50" charset="-128"/>
              </a:rPr>
              <a:t>また、より利便性の高いサービスにするために、次世代技術の研究成果を積極的に活用しようとしている。</a:t>
            </a:r>
          </a:p>
          <a:p>
            <a:r>
              <a:rPr lang="ja-JP" altLang="en-US" sz="1000" dirty="0">
                <a:solidFill>
                  <a:srgbClr val="FF0000"/>
                </a:solidFill>
                <a:latin typeface="HG丸ｺﾞｼｯｸM-PRO" pitchFamily="50" charset="-128"/>
                <a:ea typeface="HG丸ｺﾞｼｯｸM-PRO" pitchFamily="50" charset="-128"/>
              </a:rPr>
              <a:t>■収集の基本的な考え方</a:t>
            </a:r>
            <a:endParaRPr lang="en-US" altLang="ja-JP" sz="1000" dirty="0">
              <a:solidFill>
                <a:srgbClr val="FF0000"/>
              </a:solidFill>
              <a:latin typeface="HG丸ｺﾞｼｯｸM-PRO" pitchFamily="50" charset="-128"/>
              <a:ea typeface="HG丸ｺﾞｼｯｸM-PRO" pitchFamily="50" charset="-128"/>
            </a:endParaRPr>
          </a:p>
          <a:p>
            <a:r>
              <a:rPr lang="ja-JP" altLang="en-US" sz="1000" dirty="0">
                <a:latin typeface="HG丸ｺﾞｼｯｸM-PRO" pitchFamily="50" charset="-128"/>
                <a:ea typeface="HG丸ｺﾞｼｯｸM-PRO" pitchFamily="50" charset="-128"/>
              </a:rPr>
              <a:t>国全体としての「東日本大震災アーカイブ」は、当館の事業として取り組んでいますが、当然のことながら、当館だけで全てを収集し保存することは不可能です。</a:t>
            </a:r>
            <a:r>
              <a:rPr lang="ja-JP" altLang="en-US" sz="1000" dirty="0">
                <a:solidFill>
                  <a:srgbClr val="FF0000"/>
                </a:solidFill>
                <a:latin typeface="HG丸ｺﾞｼｯｸM-PRO" pitchFamily="50" charset="-128"/>
                <a:ea typeface="HG丸ｺﾞｼｯｸM-PRO" pitchFamily="50" charset="-128"/>
              </a:rPr>
              <a:t>国全体で分担して収集し、分担して保存する形</a:t>
            </a:r>
            <a:r>
              <a:rPr lang="ja-JP" altLang="en-US" sz="1000" dirty="0">
                <a:latin typeface="HG丸ｺﾞｼｯｸM-PRO" pitchFamily="50" charset="-128"/>
                <a:ea typeface="HG丸ｺﾞｼｯｸM-PRO" pitchFamily="50" charset="-128"/>
              </a:rPr>
              <a:t>を目指します。</a:t>
            </a:r>
          </a:p>
          <a:p>
            <a:r>
              <a:rPr lang="ja-JP" altLang="en-US" sz="1000" dirty="0">
                <a:solidFill>
                  <a:srgbClr val="FF0000"/>
                </a:solidFill>
                <a:latin typeface="HG丸ｺﾞｼｯｸM-PRO" pitchFamily="50" charset="-128"/>
                <a:ea typeface="HG丸ｺﾞｼｯｸM-PRO" pitchFamily="50" charset="-128"/>
              </a:rPr>
              <a:t>■収集範囲</a:t>
            </a:r>
            <a:endParaRPr lang="en-US" altLang="ja-JP" sz="1000" dirty="0">
              <a:solidFill>
                <a:srgbClr val="FF0000"/>
              </a:solidFill>
              <a:latin typeface="HG丸ｺﾞｼｯｸM-PRO" pitchFamily="50" charset="-128"/>
              <a:ea typeface="HG丸ｺﾞｼｯｸM-PRO" pitchFamily="50" charset="-128"/>
            </a:endParaRPr>
          </a:p>
          <a:p>
            <a:r>
              <a:rPr lang="ja-JP" altLang="en-US" sz="1000" dirty="0">
                <a:latin typeface="HG丸ｺﾞｼｯｸM-PRO" pitchFamily="50" charset="-128"/>
                <a:ea typeface="HG丸ｺﾞｼｯｸM-PRO" pitchFamily="50" charset="-128"/>
              </a:rPr>
              <a:t>様々な機関が保有している、</a:t>
            </a:r>
            <a:r>
              <a:rPr lang="ja-JP" altLang="en-US" sz="1000" dirty="0">
                <a:solidFill>
                  <a:srgbClr val="FF0000"/>
                </a:solidFill>
                <a:latin typeface="HG丸ｺﾞｼｯｸM-PRO" pitchFamily="50" charset="-128"/>
                <a:ea typeface="HG丸ｺﾞｼｯｸM-PRO" pitchFamily="50" charset="-128"/>
              </a:rPr>
              <a:t>大震災前の記録、大震災後の事象・被害、状況の記録、今後の復旧・復興の記録</a:t>
            </a:r>
            <a:r>
              <a:rPr lang="ja-JP" altLang="en-US" sz="1000" dirty="0">
                <a:latin typeface="HG丸ｺﾞｼｯｸM-PRO" pitchFamily="50" charset="-128"/>
                <a:ea typeface="HG丸ｺﾞｼｯｸM-PRO" pitchFamily="50" charset="-128"/>
              </a:rPr>
              <a:t>等、</a:t>
            </a:r>
            <a:r>
              <a:rPr lang="ja-JP" altLang="en-US" sz="1000" dirty="0">
                <a:solidFill>
                  <a:srgbClr val="FF0000"/>
                </a:solidFill>
                <a:latin typeface="HG丸ｺﾞｼｯｸM-PRO" pitchFamily="50" charset="-128"/>
                <a:ea typeface="HG丸ｺﾞｼｯｸM-PRO" pitchFamily="50" charset="-128"/>
              </a:rPr>
              <a:t>過去から、現在、未来に亘って</a:t>
            </a:r>
            <a:r>
              <a:rPr lang="ja-JP" altLang="en-US" sz="1000" dirty="0">
                <a:latin typeface="HG丸ｺﾞｼｯｸM-PRO" pitchFamily="50" charset="-128"/>
                <a:ea typeface="HG丸ｺﾞｼｯｸM-PRO" pitchFamily="50" charset="-128"/>
              </a:rPr>
              <a:t>、可能な限り収集・保存していきたいと考えている。</a:t>
            </a:r>
            <a:endParaRPr lang="en-US" altLang="ja-JP" sz="1000" dirty="0">
              <a:latin typeface="HG丸ｺﾞｼｯｸM-PRO" pitchFamily="50" charset="-128"/>
              <a:ea typeface="HG丸ｺﾞｼｯｸM-PRO" pitchFamily="50" charset="-128"/>
            </a:endParaRPr>
          </a:p>
          <a:p>
            <a:r>
              <a:rPr lang="ja-JP" altLang="en-US" sz="1000" dirty="0">
                <a:latin typeface="HG丸ｺﾞｼｯｸM-PRO" pitchFamily="50" charset="-128"/>
                <a:ea typeface="HG丸ｺﾞｼｯｸM-PRO" pitchFamily="50" charset="-128"/>
              </a:rPr>
              <a:t>■収集方法 </a:t>
            </a:r>
            <a:endParaRPr lang="en-US" altLang="ja-JP" sz="1000" dirty="0">
              <a:solidFill>
                <a:srgbClr val="FF0000"/>
              </a:solidFill>
              <a:latin typeface="HG丸ｺﾞｼｯｸM-PRO" pitchFamily="50" charset="-128"/>
              <a:ea typeface="HG丸ｺﾞｼｯｸM-PRO" pitchFamily="50" charset="-128"/>
            </a:endParaRPr>
          </a:p>
          <a:p>
            <a:r>
              <a:rPr lang="ja-JP" altLang="en-US" sz="1000" dirty="0">
                <a:solidFill>
                  <a:srgbClr val="FF0000"/>
                </a:solidFill>
                <a:latin typeface="HG丸ｺﾞｼｯｸM-PRO" pitchFamily="50" charset="-128"/>
                <a:ea typeface="HG丸ｺﾞｼｯｸM-PRO" pitchFamily="50" charset="-128"/>
              </a:rPr>
              <a:t>（１）当館による直接収集</a:t>
            </a:r>
            <a:endParaRPr lang="en-US" altLang="ja-JP" sz="1000" dirty="0">
              <a:solidFill>
                <a:srgbClr val="FF0000"/>
              </a:solidFill>
              <a:latin typeface="HG丸ｺﾞｼｯｸM-PRO" pitchFamily="50" charset="-128"/>
              <a:ea typeface="HG丸ｺﾞｼｯｸM-PRO" pitchFamily="50" charset="-128"/>
            </a:endParaRPr>
          </a:p>
          <a:p>
            <a:r>
              <a:rPr lang="ja-JP" altLang="en-US" sz="1000" dirty="0">
                <a:latin typeface="HG丸ｺﾞｼｯｸM-PRO" pitchFamily="50" charset="-128"/>
                <a:ea typeface="HG丸ｺﾞｼｯｸM-PRO" pitchFamily="50" charset="-128"/>
              </a:rPr>
              <a:t>制度的に収集可能な記録のほか、他の機関が保存の対象としていない記録等については、積極的に受け入れたい</a:t>
            </a:r>
            <a:endParaRPr lang="en-US" altLang="ja-JP" sz="1000" dirty="0">
              <a:latin typeface="HG丸ｺﾞｼｯｸM-PRO" pitchFamily="50" charset="-128"/>
              <a:ea typeface="HG丸ｺﾞｼｯｸM-PRO" pitchFamily="50" charset="-128"/>
            </a:endParaRPr>
          </a:p>
          <a:p>
            <a:r>
              <a:rPr lang="ja-JP" altLang="en-US" sz="1000" dirty="0">
                <a:solidFill>
                  <a:srgbClr val="FF0000"/>
                </a:solidFill>
                <a:latin typeface="HG丸ｺﾞｼｯｸM-PRO" pitchFamily="50" charset="-128"/>
                <a:ea typeface="HG丸ｺﾞｼｯｸM-PRO" pitchFamily="50" charset="-128"/>
              </a:rPr>
              <a:t>（２）他機関による記録等の保存の推進・支援</a:t>
            </a:r>
            <a:endParaRPr lang="en-US" altLang="ja-JP" sz="1000" dirty="0">
              <a:solidFill>
                <a:srgbClr val="FF0000"/>
              </a:solidFill>
              <a:latin typeface="HG丸ｺﾞｼｯｸM-PRO" pitchFamily="50" charset="-128"/>
              <a:ea typeface="HG丸ｺﾞｼｯｸM-PRO" pitchFamily="50" charset="-128"/>
            </a:endParaRPr>
          </a:p>
          <a:p>
            <a:r>
              <a:rPr lang="ja-JP" altLang="en-US" sz="1000" dirty="0">
                <a:latin typeface="HG丸ｺﾞｼｯｸM-PRO" pitchFamily="50" charset="-128"/>
                <a:ea typeface="HG丸ｺﾞｼｯｸM-PRO" pitchFamily="50" charset="-128"/>
              </a:rPr>
              <a:t>記録の保有機関、アーカイブ機関、当館のいずれかで記録等を保存し、その所在情報を把握できるように、記録の保有機関を支援</a:t>
            </a:r>
            <a:r>
              <a:rPr lang="ja-JP" altLang="en-US" sz="1000" dirty="0" err="1">
                <a:latin typeface="HG丸ｺﾞｼｯｸM-PRO" pitchFamily="50" charset="-128"/>
                <a:ea typeface="HG丸ｺﾞｼｯｸM-PRO" pitchFamily="50" charset="-128"/>
              </a:rPr>
              <a:t>してして</a:t>
            </a:r>
            <a:r>
              <a:rPr lang="ja-JP" altLang="en-US" sz="1000" dirty="0">
                <a:latin typeface="HG丸ｺﾞｼｯｸM-PRO" pitchFamily="50" charset="-128"/>
                <a:ea typeface="HG丸ｺﾞｼｯｸM-PRO" pitchFamily="50" charset="-128"/>
              </a:rPr>
              <a:t>いきます。</a:t>
            </a:r>
            <a:endParaRPr lang="en-US" altLang="ja-JP" sz="1000" dirty="0">
              <a:latin typeface="HG丸ｺﾞｼｯｸM-PRO" pitchFamily="50" charset="-128"/>
              <a:ea typeface="HG丸ｺﾞｼｯｸM-PRO" pitchFamily="50" charset="-128"/>
            </a:endParaRPr>
          </a:p>
          <a:p>
            <a:r>
              <a:rPr lang="ja-JP" altLang="en-US" sz="1000" dirty="0">
                <a:solidFill>
                  <a:srgbClr val="FF0000"/>
                </a:solidFill>
                <a:latin typeface="HG丸ｺﾞｼｯｸM-PRO" pitchFamily="50" charset="-128"/>
                <a:ea typeface="HG丸ｺﾞｼｯｸM-PRO" pitchFamily="50" charset="-128"/>
              </a:rPr>
              <a:t>（３）メタデータの収集又は検索の機械的連携</a:t>
            </a:r>
            <a:endParaRPr lang="en-US" altLang="ja-JP" sz="1000" dirty="0">
              <a:solidFill>
                <a:srgbClr val="FF0000"/>
              </a:solidFill>
              <a:latin typeface="HG丸ｺﾞｼｯｸM-PRO" pitchFamily="50" charset="-128"/>
              <a:ea typeface="HG丸ｺﾞｼｯｸM-PRO" pitchFamily="50" charset="-128"/>
            </a:endParaRPr>
          </a:p>
          <a:p>
            <a:r>
              <a:rPr lang="ja-JP" altLang="en-US" sz="1000" dirty="0">
                <a:latin typeface="HG丸ｺﾞｼｯｸM-PRO" pitchFamily="50" charset="-128"/>
                <a:ea typeface="HG丸ｺﾞｼｯｸM-PRO" pitchFamily="50" charset="-128"/>
              </a:rPr>
              <a:t>現在の</a:t>
            </a:r>
            <a:r>
              <a:rPr lang="en-US" sz="1000" dirty="0">
                <a:latin typeface="HG丸ｺﾞｼｯｸM-PRO" pitchFamily="50" charset="-128"/>
                <a:ea typeface="HG丸ｺﾞｼｯｸM-PRO" pitchFamily="50" charset="-128"/>
              </a:rPr>
              <a:t>NDL</a:t>
            </a:r>
            <a:r>
              <a:rPr lang="ja-JP" altLang="en-US" sz="1000" dirty="0">
                <a:latin typeface="HG丸ｺﾞｼｯｸM-PRO" pitchFamily="50" charset="-128"/>
                <a:ea typeface="HG丸ｺﾞｼｯｸM-PRO" pitchFamily="50" charset="-128"/>
              </a:rPr>
              <a:t>サーチと同様に、可能な限り、メタデータの収集、もしくは横断検索による機械的連携を行う。 </a:t>
            </a:r>
            <a:endParaRPr lang="en-US" altLang="ja-JP" sz="1000" dirty="0">
              <a:latin typeface="HG丸ｺﾞｼｯｸM-PRO" pitchFamily="50" charset="-128"/>
              <a:ea typeface="HG丸ｺﾞｼｯｸM-PRO" pitchFamily="50" charset="-128"/>
            </a:endParaRPr>
          </a:p>
          <a:p>
            <a:r>
              <a:rPr lang="ja-JP" altLang="en-US" sz="1000" dirty="0">
                <a:solidFill>
                  <a:srgbClr val="FF0000"/>
                </a:solidFill>
                <a:latin typeface="HG丸ｺﾞｼｯｸM-PRO" pitchFamily="50" charset="-128"/>
                <a:ea typeface="HG丸ｺﾞｼｯｸM-PRO" pitchFamily="50" charset="-128"/>
              </a:rPr>
              <a:t>（４）働き掛け・協議 を、行う。</a:t>
            </a:r>
            <a:endParaRPr lang="en-US" altLang="ja-JP" sz="1000" dirty="0">
              <a:solidFill>
                <a:srgbClr val="FF0000"/>
              </a:solidFill>
              <a:latin typeface="HG丸ｺﾞｼｯｸM-PRO" pitchFamily="50" charset="-128"/>
              <a:ea typeface="HG丸ｺﾞｼｯｸM-PRO" pitchFamily="50" charset="-128"/>
            </a:endParaRPr>
          </a:p>
          <a:p>
            <a:r>
              <a:rPr lang="ja-JP" altLang="en-US" sz="1000" dirty="0">
                <a:latin typeface="HG丸ｺﾞｼｯｸM-PRO" pitchFamily="50" charset="-128"/>
                <a:ea typeface="HG丸ｺﾞｼｯｸM-PRO" pitchFamily="50" charset="-128"/>
              </a:rPr>
              <a:t>国等の各機関で、国全体としての記録等の保存の必要性の認識を共有し、当館のプロジェクトへの協力をお願いする。</a:t>
            </a:r>
            <a:endParaRPr lang="en-US" altLang="ja-JP" sz="1000" dirty="0">
              <a:latin typeface="HG丸ｺﾞｼｯｸM-PRO" pitchFamily="50" charset="-128"/>
              <a:ea typeface="HG丸ｺﾞｼｯｸM-PRO" pitchFamily="50" charset="-128"/>
            </a:endParaRPr>
          </a:p>
          <a:p>
            <a:pPr marL="0" lvl="1"/>
            <a:r>
              <a:rPr lang="ja-JP" altLang="en-US" sz="1000" dirty="0">
                <a:solidFill>
                  <a:srgbClr val="FF0000"/>
                </a:solidFill>
                <a:latin typeface="HG丸ｺﾞｼｯｸM-PRO" pitchFamily="50" charset="-128"/>
                <a:ea typeface="HG丸ｺﾞｼｯｸM-PRO" pitchFamily="50" charset="-128"/>
              </a:rPr>
              <a:t>●大震災アーカイブの構築は、「情報、記録を収集、永久保存して、提供する」という当館の使命を達成するための、今後数年間で、取り組むべき課題のかなりの実施すべき事項が含まれている。</a:t>
            </a:r>
          </a:p>
          <a:p>
            <a:endParaRPr lang="en-US" altLang="ja-JP" sz="1000" dirty="0">
              <a:latin typeface="HG丸ｺﾞｼｯｸM-PRO" pitchFamily="50" charset="-128"/>
              <a:ea typeface="HG丸ｺﾞｼｯｸM-PRO" pitchFamily="50" charset="-128"/>
            </a:endParaRPr>
          </a:p>
          <a:p>
            <a:r>
              <a:rPr lang="en-US" altLang="ja-JP" sz="1000" dirty="0">
                <a:latin typeface="HG丸ｺﾞｼｯｸM-PRO" pitchFamily="50" charset="-128"/>
                <a:ea typeface="HG丸ｺﾞｼｯｸM-PRO" pitchFamily="50" charset="-128"/>
              </a:rPr>
              <a:t>	</a:t>
            </a:r>
            <a:endParaRPr lang="ja-JP" altLang="en-US" sz="1000" dirty="0">
              <a:latin typeface="HG丸ｺﾞｼｯｸM-PRO" pitchFamily="50" charset="-128"/>
              <a:ea typeface="HG丸ｺﾞｼｯｸM-PRO" pitchFamily="50" charset="-128"/>
            </a:endParaRPr>
          </a:p>
          <a:p>
            <a:pPr eaLnBrk="1" hangingPunct="1">
              <a:spcBef>
                <a:spcPct val="0"/>
              </a:spcBef>
            </a:pPr>
            <a:endParaRPr lang="ja-JP" altLang="en-US" sz="1000" dirty="0">
              <a:latin typeface="HG丸ｺﾞｼｯｸM-PRO" pitchFamily="50" charset="-128"/>
              <a:ea typeface="HG丸ｺﾞｼｯｸM-PRO" pitchFamily="50" charset="-128"/>
            </a:endParaRPr>
          </a:p>
          <a:p>
            <a:endParaRPr kumimoji="1" lang="ja-JP" altLang="en-US" dirty="0"/>
          </a:p>
        </p:txBody>
      </p:sp>
      <p:sp>
        <p:nvSpPr>
          <p:cNvPr id="4" name="ヘッダー プレースホルダ 3"/>
          <p:cNvSpPr>
            <a:spLocks noGrp="1"/>
          </p:cNvSpPr>
          <p:nvPr>
            <p:ph type="hdr" sz="quarter" idx="10"/>
          </p:nvPr>
        </p:nvSpPr>
        <p:spPr/>
        <p:txBody>
          <a:bodyPr/>
          <a:lstStyle/>
          <a:p>
            <a:r>
              <a:rPr kumimoji="1" lang="zh-TW" altLang="en-US" smtClean="0"/>
              <a:t>新規採用職員研修</a:t>
            </a:r>
            <a:endParaRPr kumimoji="1" lang="ja-JP" altLang="en-US"/>
          </a:p>
        </p:txBody>
      </p:sp>
      <p:sp>
        <p:nvSpPr>
          <p:cNvPr id="5" name="日付プレースホルダ 4"/>
          <p:cNvSpPr>
            <a:spLocks noGrp="1"/>
          </p:cNvSpPr>
          <p:nvPr>
            <p:ph type="dt" idx="11"/>
          </p:nvPr>
        </p:nvSpPr>
        <p:spPr/>
        <p:txBody>
          <a:bodyPr/>
          <a:lstStyle/>
          <a:p>
            <a:r>
              <a:rPr kumimoji="1" lang="en-US" altLang="ja-JP" smtClean="0"/>
              <a:t>2013/4/2</a:t>
            </a:r>
            <a:endParaRPr kumimoji="1" lang="ja-JP" altLang="en-US"/>
          </a:p>
        </p:txBody>
      </p:sp>
      <p:sp>
        <p:nvSpPr>
          <p:cNvPr id="6" name="フッター プレースホルダ 5"/>
          <p:cNvSpPr>
            <a:spLocks noGrp="1"/>
          </p:cNvSpPr>
          <p:nvPr>
            <p:ph type="ftr" sz="quarter" idx="12"/>
          </p:nvPr>
        </p:nvSpPr>
        <p:spPr/>
        <p:txBody>
          <a:bodyPr/>
          <a:lstStyle/>
          <a:p>
            <a:r>
              <a:rPr kumimoji="1" lang="ja-JP" altLang="en-US" smtClean="0"/>
              <a:t>電子情報部</a:t>
            </a:r>
            <a:endParaRPr kumimoji="1" lang="ja-JP" altLang="en-US"/>
          </a:p>
        </p:txBody>
      </p:sp>
      <p:sp>
        <p:nvSpPr>
          <p:cNvPr id="7" name="スライド番号プレースホルダ 6"/>
          <p:cNvSpPr>
            <a:spLocks noGrp="1"/>
          </p:cNvSpPr>
          <p:nvPr>
            <p:ph type="sldNum" sz="quarter" idx="13"/>
          </p:nvPr>
        </p:nvSpPr>
        <p:spPr/>
        <p:txBody>
          <a:bodyPr/>
          <a:lstStyle/>
          <a:p>
            <a:fld id="{816A9BB7-DD5C-41DE-9B80-A8A5AECCA2DE}" type="slidenum">
              <a:rPr kumimoji="1" lang="ja-JP" altLang="en-US" smtClean="0"/>
              <a:pPr/>
              <a:t>12</a:t>
            </a:fld>
            <a:endParaRPr kumimoji="1" lang="ja-JP" altLang="en-US"/>
          </a:p>
        </p:txBody>
      </p:sp>
    </p:spTree>
    <p:extLst>
      <p:ext uri="{BB962C8B-B14F-4D97-AF65-F5344CB8AC3E}">
        <p14:creationId xmlns:p14="http://schemas.microsoft.com/office/powerpoint/2010/main" val="7152966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u="sng" dirty="0">
                <a:latin typeface="Century" panose="02040604050505020304" pitchFamily="18" charset="0"/>
              </a:rPr>
              <a:t>NDL</a:t>
            </a:r>
            <a:r>
              <a:rPr lang="ja-JP" altLang="en-US" u="sng" dirty="0"/>
              <a:t>東日本大震災アーカイブの概念</a:t>
            </a:r>
            <a:endParaRPr kumimoji="1" lang="ja-JP" altLang="en-US" u="sng" dirty="0"/>
          </a:p>
        </p:txBody>
      </p:sp>
      <p:sp>
        <p:nvSpPr>
          <p:cNvPr id="4" name="スライド番号プレースホルダー 3"/>
          <p:cNvSpPr>
            <a:spLocks noGrp="1"/>
          </p:cNvSpPr>
          <p:nvPr>
            <p:ph type="sldNum" sz="quarter" idx="10"/>
          </p:nvPr>
        </p:nvSpPr>
        <p:spPr/>
        <p:txBody>
          <a:bodyPr/>
          <a:lstStyle/>
          <a:p>
            <a:fld id="{9CC2E7CC-36A0-4B98-8D27-87BFD265220F}" type="slidenum">
              <a:rPr kumimoji="1" lang="ja-JP" altLang="en-US" smtClean="0"/>
              <a:t>13</a:t>
            </a:fld>
            <a:endParaRPr kumimoji="1" lang="ja-JP" altLang="en-US"/>
          </a:p>
        </p:txBody>
      </p:sp>
    </p:spTree>
    <p:extLst>
      <p:ext uri="{BB962C8B-B14F-4D97-AF65-F5344CB8AC3E}">
        <p14:creationId xmlns:p14="http://schemas.microsoft.com/office/powerpoint/2010/main" val="41079847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solidFill>
                  <a:srgbClr val="FF0000"/>
                </a:solidFill>
              </a:rPr>
              <a:t>様々な機関が保有する、大震災前の記録から、</a:t>
            </a:r>
            <a:r>
              <a:rPr kumimoji="1" lang="ja-JP" altLang="en-US" u="sng" dirty="0" smtClean="0">
                <a:solidFill>
                  <a:srgbClr val="C00000"/>
                </a:solidFill>
              </a:rPr>
              <a:t>大震災直後、現在、将来</a:t>
            </a:r>
            <a:endParaRPr kumimoji="1" lang="ja-JP" altLang="en-US" u="sng" dirty="0">
              <a:solidFill>
                <a:srgbClr val="C00000"/>
              </a:solidFill>
            </a:endParaRPr>
          </a:p>
        </p:txBody>
      </p:sp>
      <p:sp>
        <p:nvSpPr>
          <p:cNvPr id="4" name="ヘッダー プレースホルダ 3"/>
          <p:cNvSpPr>
            <a:spLocks noGrp="1"/>
          </p:cNvSpPr>
          <p:nvPr>
            <p:ph type="hdr" sz="quarter" idx="10"/>
          </p:nvPr>
        </p:nvSpPr>
        <p:spPr/>
        <p:txBody>
          <a:bodyPr/>
          <a:lstStyle/>
          <a:p>
            <a:r>
              <a:rPr kumimoji="1" lang="zh-TW" altLang="en-US" smtClean="0"/>
              <a:t>新規採用職員研修</a:t>
            </a:r>
            <a:endParaRPr kumimoji="1" lang="ja-JP" altLang="en-US"/>
          </a:p>
        </p:txBody>
      </p:sp>
      <p:sp>
        <p:nvSpPr>
          <p:cNvPr id="5" name="日付プレースホルダ 4"/>
          <p:cNvSpPr>
            <a:spLocks noGrp="1"/>
          </p:cNvSpPr>
          <p:nvPr>
            <p:ph type="dt" idx="11"/>
          </p:nvPr>
        </p:nvSpPr>
        <p:spPr/>
        <p:txBody>
          <a:bodyPr/>
          <a:lstStyle/>
          <a:p>
            <a:r>
              <a:rPr kumimoji="1" lang="en-US" altLang="ja-JP" smtClean="0"/>
              <a:t>2013/4/2</a:t>
            </a:r>
            <a:endParaRPr kumimoji="1" lang="ja-JP" altLang="en-US"/>
          </a:p>
        </p:txBody>
      </p:sp>
      <p:sp>
        <p:nvSpPr>
          <p:cNvPr id="6" name="フッター プレースホルダ 5"/>
          <p:cNvSpPr>
            <a:spLocks noGrp="1"/>
          </p:cNvSpPr>
          <p:nvPr>
            <p:ph type="ftr" sz="quarter" idx="12"/>
          </p:nvPr>
        </p:nvSpPr>
        <p:spPr/>
        <p:txBody>
          <a:bodyPr/>
          <a:lstStyle/>
          <a:p>
            <a:r>
              <a:rPr kumimoji="1" lang="ja-JP" altLang="en-US" smtClean="0"/>
              <a:t>電子情報部</a:t>
            </a:r>
            <a:endParaRPr kumimoji="1" lang="ja-JP" altLang="en-US"/>
          </a:p>
        </p:txBody>
      </p:sp>
      <p:sp>
        <p:nvSpPr>
          <p:cNvPr id="7" name="スライド番号プレースホルダ 6"/>
          <p:cNvSpPr>
            <a:spLocks noGrp="1"/>
          </p:cNvSpPr>
          <p:nvPr>
            <p:ph type="sldNum" sz="quarter" idx="13"/>
          </p:nvPr>
        </p:nvSpPr>
        <p:spPr/>
        <p:txBody>
          <a:bodyPr/>
          <a:lstStyle/>
          <a:p>
            <a:fld id="{816A9BB7-DD5C-41DE-9B80-A8A5AECCA2DE}" type="slidenum">
              <a:rPr kumimoji="1" lang="ja-JP" altLang="en-US" smtClean="0"/>
              <a:pPr/>
              <a:t>14</a:t>
            </a:fld>
            <a:endParaRPr kumimoji="1" lang="ja-JP" altLang="en-US"/>
          </a:p>
        </p:txBody>
      </p:sp>
    </p:spTree>
    <p:extLst>
      <p:ext uri="{BB962C8B-B14F-4D97-AF65-F5344CB8AC3E}">
        <p14:creationId xmlns:p14="http://schemas.microsoft.com/office/powerpoint/2010/main" val="25937618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ヘッダー プレースホルダー 3"/>
          <p:cNvSpPr>
            <a:spLocks noGrp="1"/>
          </p:cNvSpPr>
          <p:nvPr>
            <p:ph type="hdr" sz="quarter" idx="10"/>
          </p:nvPr>
        </p:nvSpPr>
        <p:spPr/>
        <p:txBody>
          <a:bodyPr/>
          <a:lstStyle/>
          <a:p>
            <a:r>
              <a:rPr kumimoji="1" lang="zh-TW" altLang="en-US" smtClean="0"/>
              <a:t>新規採用職員研修</a:t>
            </a:r>
            <a:endParaRPr kumimoji="1" lang="ja-JP" altLang="en-US"/>
          </a:p>
        </p:txBody>
      </p:sp>
      <p:sp>
        <p:nvSpPr>
          <p:cNvPr id="5" name="日付プレースホルダー 4"/>
          <p:cNvSpPr>
            <a:spLocks noGrp="1"/>
          </p:cNvSpPr>
          <p:nvPr>
            <p:ph type="dt" idx="11"/>
          </p:nvPr>
        </p:nvSpPr>
        <p:spPr/>
        <p:txBody>
          <a:bodyPr/>
          <a:lstStyle/>
          <a:p>
            <a:r>
              <a:rPr kumimoji="1" lang="en-US" altLang="ja-JP" smtClean="0"/>
              <a:t>2013/4/2</a:t>
            </a:r>
            <a:endParaRPr kumimoji="1" lang="ja-JP" altLang="en-US"/>
          </a:p>
        </p:txBody>
      </p:sp>
      <p:sp>
        <p:nvSpPr>
          <p:cNvPr id="6" name="フッター プレースホルダー 5"/>
          <p:cNvSpPr>
            <a:spLocks noGrp="1"/>
          </p:cNvSpPr>
          <p:nvPr>
            <p:ph type="ftr" sz="quarter" idx="12"/>
          </p:nvPr>
        </p:nvSpPr>
        <p:spPr/>
        <p:txBody>
          <a:bodyPr/>
          <a:lstStyle/>
          <a:p>
            <a:r>
              <a:rPr kumimoji="1" lang="ja-JP" altLang="en-US" smtClean="0"/>
              <a:t>電子情報部</a:t>
            </a:r>
            <a:endParaRPr kumimoji="1" lang="ja-JP" altLang="en-US"/>
          </a:p>
        </p:txBody>
      </p:sp>
      <p:sp>
        <p:nvSpPr>
          <p:cNvPr id="7" name="スライド番号プレースホルダー 6"/>
          <p:cNvSpPr>
            <a:spLocks noGrp="1"/>
          </p:cNvSpPr>
          <p:nvPr>
            <p:ph type="sldNum" sz="quarter" idx="13"/>
          </p:nvPr>
        </p:nvSpPr>
        <p:spPr/>
        <p:txBody>
          <a:bodyPr/>
          <a:lstStyle/>
          <a:p>
            <a:fld id="{816A9BB7-DD5C-41DE-9B80-A8A5AECCA2DE}" type="slidenum">
              <a:rPr kumimoji="1" lang="ja-JP" altLang="en-US" smtClean="0"/>
              <a:pPr/>
              <a:t>15</a:t>
            </a:fld>
            <a:endParaRPr kumimoji="1" lang="ja-JP" altLang="en-US"/>
          </a:p>
        </p:txBody>
      </p:sp>
    </p:spTree>
    <p:extLst>
      <p:ext uri="{BB962C8B-B14F-4D97-AF65-F5344CB8AC3E}">
        <p14:creationId xmlns:p14="http://schemas.microsoft.com/office/powerpoint/2010/main" val="24413077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u="sng" dirty="0"/>
              <a:t>東日本大震災アーカイブのシステムイメージ</a:t>
            </a:r>
            <a:endParaRPr lang="en-US" altLang="ja-JP" u="sng" dirty="0"/>
          </a:p>
          <a:p>
            <a:endParaRPr lang="en-US" altLang="ja-JP" i="1" dirty="0" smtClean="0">
              <a:latin typeface="HG丸ｺﾞｼｯｸM-PRO" panose="020F0600000000000000" pitchFamily="50" charset="-128"/>
              <a:ea typeface="HG丸ｺﾞｼｯｸM-PRO" panose="020F0600000000000000" pitchFamily="50" charset="-128"/>
            </a:endParaRPr>
          </a:p>
          <a:p>
            <a:r>
              <a:rPr lang="en-US" altLang="ja-JP" i="1" dirty="0" smtClean="0">
                <a:latin typeface="HG丸ｺﾞｼｯｸM-PRO" panose="020F0600000000000000" pitchFamily="50" charset="-128"/>
                <a:ea typeface="HG丸ｺﾞｼｯｸM-PRO" panose="020F0600000000000000" pitchFamily="50" charset="-128"/>
              </a:rPr>
              <a:t>2011</a:t>
            </a:r>
            <a:r>
              <a:rPr lang="ja-JP" altLang="ja-JP" i="1" dirty="0" smtClean="0">
                <a:latin typeface="HG丸ｺﾞｼｯｸM-PRO" panose="020F0600000000000000" pitchFamily="50" charset="-128"/>
                <a:ea typeface="HG丸ｺﾞｼｯｸM-PRO" panose="020F0600000000000000" pitchFamily="50" charset="-128"/>
              </a:rPr>
              <a:t>年</a:t>
            </a:r>
            <a:r>
              <a:rPr lang="en-US" altLang="ja-JP" i="1" dirty="0" smtClean="0">
                <a:latin typeface="HG丸ｺﾞｼｯｸM-PRO" panose="020F0600000000000000" pitchFamily="50" charset="-128"/>
                <a:ea typeface="HG丸ｺﾞｼｯｸM-PRO" panose="020F0600000000000000" pitchFamily="50" charset="-128"/>
              </a:rPr>
              <a:t>3</a:t>
            </a:r>
            <a:r>
              <a:rPr lang="ja-JP" altLang="ja-JP" i="1" dirty="0" smtClean="0">
                <a:latin typeface="HG丸ｺﾞｼｯｸM-PRO" panose="020F0600000000000000" pitchFamily="50" charset="-128"/>
                <a:ea typeface="HG丸ｺﾞｼｯｸM-PRO" panose="020F0600000000000000" pitchFamily="50" charset="-128"/>
              </a:rPr>
              <a:t>月には、東日本大震災が発災し、甚大な被害をもたらしました。</a:t>
            </a:r>
            <a:endParaRPr lang="en-US" altLang="ja-JP" i="1" dirty="0" smtClean="0">
              <a:latin typeface="HG丸ｺﾞｼｯｸM-PRO" panose="020F0600000000000000" pitchFamily="50" charset="-128"/>
              <a:ea typeface="HG丸ｺﾞｼｯｸM-PRO" panose="020F0600000000000000" pitchFamily="50" charset="-128"/>
            </a:endParaRPr>
          </a:p>
          <a:p>
            <a:r>
              <a:rPr lang="ja-JP" altLang="ja-JP" dirty="0" smtClean="0">
                <a:latin typeface="HG丸ｺﾞｼｯｸM-PRO" panose="020F0600000000000000" pitchFamily="50" charset="-128"/>
                <a:ea typeface="HG丸ｺﾞｼｯｸM-PRO" panose="020F0600000000000000" pitchFamily="50" charset="-128"/>
              </a:rPr>
              <a:t>この</a:t>
            </a:r>
            <a:r>
              <a:rPr lang="ja-JP" altLang="ja-JP" u="sng" dirty="0" smtClean="0">
                <a:latin typeface="HG丸ｺﾞｼｯｸM-PRO" panose="020F0600000000000000" pitchFamily="50" charset="-128"/>
                <a:ea typeface="HG丸ｺﾞｼｯｸM-PRO" panose="020F0600000000000000" pitchFamily="50" charset="-128"/>
              </a:rPr>
              <a:t>被災・復興の記録を後世に残す</a:t>
            </a:r>
            <a:r>
              <a:rPr lang="ja-JP" altLang="ja-JP" dirty="0" smtClean="0">
                <a:latin typeface="HG丸ｺﾞｼｯｸM-PRO" panose="020F0600000000000000" pitchFamily="50" charset="-128"/>
                <a:ea typeface="HG丸ｺﾞｼｯｸM-PRO" panose="020F0600000000000000" pitchFamily="50" charset="-128"/>
              </a:rPr>
              <a:t>とともに、</a:t>
            </a:r>
            <a:r>
              <a:rPr lang="ja-JP" altLang="ja-JP" u="sng" dirty="0" smtClean="0">
                <a:solidFill>
                  <a:srgbClr val="FF0000"/>
                </a:solidFill>
                <a:latin typeface="HG丸ｺﾞｼｯｸM-PRO" panose="020F0600000000000000" pitchFamily="50" charset="-128"/>
                <a:ea typeface="HG丸ｺﾞｼｯｸM-PRO" panose="020F0600000000000000" pitchFamily="50" charset="-128"/>
              </a:rPr>
              <a:t>今後の防災・減災に役立てる</a:t>
            </a:r>
            <a:r>
              <a:rPr lang="ja-JP" altLang="ja-JP" dirty="0" smtClean="0">
                <a:solidFill>
                  <a:srgbClr val="FF0000"/>
                </a:solidFill>
                <a:latin typeface="HG丸ｺﾞｼｯｸM-PRO" panose="020F0600000000000000" pitchFamily="50" charset="-128"/>
                <a:ea typeface="HG丸ｺﾞｼｯｸM-PRO" panose="020F0600000000000000" pitchFamily="50" charset="-128"/>
              </a:rPr>
              <a:t>ように、</a:t>
            </a:r>
            <a:r>
              <a:rPr lang="ja-JP" altLang="ja-JP" b="1" u="sng" dirty="0" smtClean="0">
                <a:solidFill>
                  <a:srgbClr val="FF0000"/>
                </a:solidFill>
                <a:latin typeface="HG丸ｺﾞｼｯｸM-PRO" panose="020F0600000000000000" pitchFamily="50" charset="-128"/>
                <a:ea typeface="HG丸ｺﾞｼｯｸM-PRO" panose="020F0600000000000000" pitchFamily="50" charset="-128"/>
              </a:rPr>
              <a:t>知識インフラの構築の一環で、分野を特定した</a:t>
            </a:r>
            <a:r>
              <a:rPr lang="ja-JP" altLang="en-US" b="1" u="sng" dirty="0" smtClean="0">
                <a:solidFill>
                  <a:srgbClr val="FF0000"/>
                </a:solidFill>
                <a:latin typeface="HG丸ｺﾞｼｯｸM-PRO" panose="020F0600000000000000" pitchFamily="50" charset="-128"/>
                <a:ea typeface="HG丸ｺﾞｼｯｸM-PRO" panose="020F0600000000000000" pitchFamily="50" charset="-128"/>
              </a:rPr>
              <a:t>知識インフラの</a:t>
            </a:r>
            <a:r>
              <a:rPr lang="ja-JP" altLang="ja-JP" b="1" u="sng" dirty="0" smtClean="0">
                <a:solidFill>
                  <a:srgbClr val="FF0000"/>
                </a:solidFill>
                <a:latin typeface="HG丸ｺﾞｼｯｸM-PRO" panose="020F0600000000000000" pitchFamily="50" charset="-128"/>
                <a:ea typeface="HG丸ｺﾞｼｯｸM-PRO" panose="020F0600000000000000" pitchFamily="50" charset="-128"/>
              </a:rPr>
              <a:t>実現形の先行事例</a:t>
            </a:r>
            <a:r>
              <a:rPr lang="ja-JP" altLang="ja-JP" dirty="0" smtClean="0">
                <a:solidFill>
                  <a:srgbClr val="FF0000"/>
                </a:solidFill>
                <a:latin typeface="HG丸ｺﾞｼｯｸM-PRO" panose="020F0600000000000000" pitchFamily="50" charset="-128"/>
                <a:ea typeface="HG丸ｺﾞｼｯｸM-PRO" panose="020F0600000000000000" pitchFamily="50" charset="-128"/>
              </a:rPr>
              <a:t>として、</a:t>
            </a:r>
            <a:r>
              <a:rPr lang="en-US" altLang="ja-JP" dirty="0" smtClean="0">
                <a:solidFill>
                  <a:srgbClr val="FF0000"/>
                </a:solidFill>
                <a:latin typeface="HG丸ｺﾞｼｯｸM-PRO" panose="020F0600000000000000" pitchFamily="50" charset="-128"/>
                <a:ea typeface="HG丸ｺﾞｼｯｸM-PRO" panose="020F0600000000000000" pitchFamily="50" charset="-128"/>
              </a:rPr>
              <a:t>2013</a:t>
            </a:r>
            <a:r>
              <a:rPr lang="ja-JP" altLang="ja-JP" dirty="0" smtClean="0">
                <a:solidFill>
                  <a:srgbClr val="FF0000"/>
                </a:solidFill>
                <a:latin typeface="HG丸ｺﾞｼｯｸM-PRO" panose="020F0600000000000000" pitchFamily="50" charset="-128"/>
                <a:ea typeface="HG丸ｺﾞｼｯｸM-PRO" panose="020F0600000000000000" pitchFamily="50" charset="-128"/>
              </a:rPr>
              <a:t>年</a:t>
            </a:r>
            <a:r>
              <a:rPr lang="en-US" altLang="ja-JP" dirty="0" smtClean="0">
                <a:solidFill>
                  <a:srgbClr val="FF0000"/>
                </a:solidFill>
                <a:latin typeface="HG丸ｺﾞｼｯｸM-PRO" panose="020F0600000000000000" pitchFamily="50" charset="-128"/>
                <a:ea typeface="HG丸ｺﾞｼｯｸM-PRO" panose="020F0600000000000000" pitchFamily="50" charset="-128"/>
              </a:rPr>
              <a:t>3</a:t>
            </a:r>
            <a:r>
              <a:rPr lang="ja-JP" altLang="ja-JP" dirty="0" smtClean="0">
                <a:solidFill>
                  <a:srgbClr val="FF0000"/>
                </a:solidFill>
                <a:latin typeface="HG丸ｺﾞｼｯｸM-PRO" panose="020F0600000000000000" pitchFamily="50" charset="-128"/>
                <a:ea typeface="HG丸ｺﾞｼｯｸM-PRO" panose="020F0600000000000000" pitchFamily="50" charset="-128"/>
              </a:rPr>
              <a:t>月には、大震災に関するあらゆる記録、記憶を保存し、一元的に検索できるようにする「東日本大震災アーカイブ（ひなぎく）」を構築しました。</a:t>
            </a:r>
            <a:endParaRPr lang="en-US" altLang="ja-JP" dirty="0" smtClean="0">
              <a:solidFill>
                <a:srgbClr val="FF0000"/>
              </a:solidFill>
              <a:latin typeface="HG丸ｺﾞｼｯｸM-PRO" panose="020F0600000000000000" pitchFamily="50" charset="-128"/>
              <a:ea typeface="HG丸ｺﾞｼｯｸM-PRO" panose="020F0600000000000000" pitchFamily="50" charset="-128"/>
            </a:endParaRPr>
          </a:p>
          <a:p>
            <a:r>
              <a:rPr lang="ja-JP" altLang="en-US" dirty="0" smtClean="0">
                <a:solidFill>
                  <a:srgbClr val="FF0000"/>
                </a:solidFill>
                <a:latin typeface="HG丸ｺﾞｼｯｸM-PRO" panose="020F0600000000000000" pitchFamily="50" charset="-128"/>
                <a:ea typeface="HG丸ｺﾞｼｯｸM-PRO" panose="020F0600000000000000" pitchFamily="50" charset="-128"/>
              </a:rPr>
              <a:t>～～～</a:t>
            </a:r>
            <a:endParaRPr lang="en-US" altLang="ja-JP" dirty="0" smtClean="0">
              <a:solidFill>
                <a:srgbClr val="FF0000"/>
              </a:solidFill>
              <a:latin typeface="HG丸ｺﾞｼｯｸM-PRO" panose="020F0600000000000000" pitchFamily="50" charset="-128"/>
              <a:ea typeface="HG丸ｺﾞｼｯｸM-PRO" panose="020F0600000000000000" pitchFamily="50" charset="-128"/>
            </a:endParaRPr>
          </a:p>
          <a:p>
            <a:r>
              <a:rPr lang="ja-JP" altLang="ja-JP" dirty="0" smtClean="0">
                <a:latin typeface="HG丸ｺﾞｼｯｸM-PRO" panose="020F0600000000000000" pitchFamily="50" charset="-128"/>
                <a:ea typeface="HG丸ｺﾞｼｯｸM-PRO" panose="020F0600000000000000" pitchFamily="50" charset="-128"/>
              </a:rPr>
              <a:t>構築に当たっては、</a:t>
            </a:r>
            <a:r>
              <a:rPr lang="ja-JP" altLang="ja-JP" u="sng" dirty="0" smtClean="0">
                <a:latin typeface="HG丸ｺﾞｼｯｸM-PRO" panose="020F0600000000000000" pitchFamily="50" charset="-128"/>
                <a:ea typeface="HG丸ｺﾞｼｯｸM-PRO" panose="020F0600000000000000" pitchFamily="50" charset="-128"/>
              </a:rPr>
              <a:t>図書館サービスを効率的、効果的に進められるように、次世代技術の実用化実証実験に取り組み、成果の積極的な活用</a:t>
            </a:r>
            <a:r>
              <a:rPr lang="ja-JP" altLang="ja-JP" dirty="0" smtClean="0">
                <a:latin typeface="HG丸ｺﾞｼｯｸM-PRO" panose="020F0600000000000000" pitchFamily="50" charset="-128"/>
                <a:ea typeface="HG丸ｺﾞｼｯｸM-PRO" panose="020F0600000000000000" pitchFamily="50" charset="-128"/>
              </a:rPr>
              <a:t>を図りました。</a:t>
            </a:r>
            <a:endParaRPr lang="en-US" altLang="ja-JP" dirty="0" smtClean="0">
              <a:latin typeface="HG丸ｺﾞｼｯｸM-PRO" panose="020F0600000000000000" pitchFamily="50" charset="-128"/>
              <a:ea typeface="HG丸ｺﾞｼｯｸM-PRO" panose="020F0600000000000000" pitchFamily="50" charset="-128"/>
            </a:endParaRPr>
          </a:p>
          <a:p>
            <a:r>
              <a:rPr lang="ja-JP" altLang="en-US" dirty="0" smtClean="0">
                <a:latin typeface="HG丸ｺﾞｼｯｸM-PRO" panose="020F0600000000000000" pitchFamily="50" charset="-128"/>
                <a:ea typeface="HG丸ｺﾞｼｯｸM-PRO" panose="020F0600000000000000" pitchFamily="50" charset="-128"/>
              </a:rPr>
              <a:t>・</a:t>
            </a:r>
            <a:r>
              <a:rPr lang="ja-JP" altLang="ja-JP" i="0" u="sng" dirty="0" smtClean="0">
                <a:latin typeface="HG丸ｺﾞｼｯｸM-PRO" panose="020F0600000000000000" pitchFamily="50" charset="-128"/>
                <a:ea typeface="HG丸ｺﾞｼｯｸM-PRO" panose="020F0600000000000000" pitchFamily="50" charset="-128"/>
              </a:rPr>
              <a:t>映像・観測データ等を受け取ることを想定して、</a:t>
            </a:r>
            <a:r>
              <a:rPr lang="ja-JP" altLang="ja-JP" i="0" u="sng" dirty="0" smtClean="0">
                <a:solidFill>
                  <a:srgbClr val="FF0000"/>
                </a:solidFill>
                <a:latin typeface="HG丸ｺﾞｼｯｸM-PRO" panose="020F0600000000000000" pitchFamily="50" charset="-128"/>
                <a:ea typeface="HG丸ｺﾞｼｯｸM-PRO" panose="020F0600000000000000" pitchFamily="50" charset="-128"/>
              </a:rPr>
              <a:t>処理能力、ストレージ容量を必要に応じて増強できる仕組み</a:t>
            </a:r>
            <a:r>
              <a:rPr lang="ja-JP" altLang="ja-JP" i="0" u="sng" dirty="0" smtClean="0">
                <a:latin typeface="HG丸ｺﾞｼｯｸM-PRO" panose="020F0600000000000000" pitchFamily="50" charset="-128"/>
                <a:ea typeface="HG丸ｺﾞｼｯｸM-PRO" panose="020F0600000000000000" pitchFamily="50" charset="-128"/>
              </a:rPr>
              <a:t>、として、</a:t>
            </a:r>
            <a:r>
              <a:rPr lang="ja-JP" altLang="ja-JP" i="0" u="sng" dirty="0" smtClean="0">
                <a:solidFill>
                  <a:srgbClr val="FF0000"/>
                </a:solidFill>
                <a:latin typeface="HG丸ｺﾞｼｯｸM-PRO" panose="020F0600000000000000" pitchFamily="50" charset="-128"/>
                <a:ea typeface="HG丸ｺﾞｼｯｸM-PRO" panose="020F0600000000000000" pitchFamily="50" charset="-128"/>
              </a:rPr>
              <a:t>分散処理サーバ、分散ファイルシステムを導入</a:t>
            </a:r>
            <a:endParaRPr lang="en-US" altLang="ja-JP" i="0" u="sng" dirty="0" smtClean="0">
              <a:solidFill>
                <a:srgbClr val="FF0000"/>
              </a:solidFill>
              <a:latin typeface="HG丸ｺﾞｼｯｸM-PRO" panose="020F0600000000000000" pitchFamily="50" charset="-128"/>
              <a:ea typeface="HG丸ｺﾞｼｯｸM-PRO" panose="020F0600000000000000" pitchFamily="50" charset="-128"/>
            </a:endParaRPr>
          </a:p>
          <a:p>
            <a:r>
              <a:rPr lang="ja-JP" altLang="en-US" i="0" dirty="0" smtClean="0">
                <a:solidFill>
                  <a:srgbClr val="FF0000"/>
                </a:solidFill>
                <a:latin typeface="HG丸ｺﾞｼｯｸM-PRO" panose="020F0600000000000000" pitchFamily="50" charset="-128"/>
                <a:ea typeface="HG丸ｺﾞｼｯｸM-PRO" panose="020F0600000000000000" pitchFamily="50" charset="-128"/>
              </a:rPr>
              <a:t>・</a:t>
            </a:r>
            <a:r>
              <a:rPr lang="ja-JP" altLang="ja-JP" i="0" u="sng" dirty="0" smtClean="0">
                <a:latin typeface="HG丸ｺﾞｼｯｸM-PRO" panose="020F0600000000000000" pitchFamily="50" charset="-128"/>
                <a:ea typeface="HG丸ｺﾞｼｯｸM-PRO" panose="020F0600000000000000" pitchFamily="50" charset="-128"/>
              </a:rPr>
              <a:t>大震災アーカイブ自身が、災害で消失してしまわないように、ディザスタリカバリも考慮</a:t>
            </a:r>
            <a:endParaRPr lang="en-US" altLang="ja-JP" i="0" u="sng" dirty="0" smtClean="0">
              <a:latin typeface="HG丸ｺﾞｼｯｸM-PRO" panose="020F0600000000000000" pitchFamily="50" charset="-128"/>
              <a:ea typeface="HG丸ｺﾞｼｯｸM-PRO" panose="020F0600000000000000" pitchFamily="50" charset="-128"/>
            </a:endParaRPr>
          </a:p>
          <a:p>
            <a:r>
              <a:rPr lang="ja-JP" altLang="en-US" i="0" dirty="0" smtClean="0">
                <a:latin typeface="HG丸ｺﾞｼｯｸM-PRO" panose="020F0600000000000000" pitchFamily="50" charset="-128"/>
                <a:ea typeface="HG丸ｺﾞｼｯｸM-PRO" panose="020F0600000000000000" pitchFamily="50" charset="-128"/>
              </a:rPr>
              <a:t>・</a:t>
            </a:r>
            <a:r>
              <a:rPr lang="ja-JP" altLang="ja-JP" i="0" u="sng" dirty="0" smtClean="0">
                <a:latin typeface="HG丸ｺﾞｼｯｸM-PRO" panose="020F0600000000000000" pitchFamily="50" charset="-128"/>
                <a:ea typeface="HG丸ｺﾞｼｯｸM-PRO" panose="020F0600000000000000" pitchFamily="50" charset="-128"/>
              </a:rPr>
              <a:t>画像・映像なども的確に検索ができるように、</a:t>
            </a:r>
            <a:r>
              <a:rPr lang="ja-JP" altLang="ja-JP" i="0" u="sng" dirty="0" smtClean="0">
                <a:solidFill>
                  <a:srgbClr val="FF0000"/>
                </a:solidFill>
                <a:latin typeface="HG丸ｺﾞｼｯｸM-PRO" panose="020F0600000000000000" pitchFamily="50" charset="-128"/>
                <a:ea typeface="HG丸ｺﾞｼｯｸM-PRO" panose="020F0600000000000000" pitchFamily="50" charset="-128"/>
              </a:rPr>
              <a:t>明確なメタデータが付与されていない情報にも可能な限りメタデータを自動付与する仕組み</a:t>
            </a:r>
            <a:endParaRPr lang="en-US" altLang="ja-JP" i="0" u="sng" dirty="0" smtClean="0">
              <a:solidFill>
                <a:srgbClr val="FF0000"/>
              </a:solidFill>
              <a:latin typeface="HG丸ｺﾞｼｯｸM-PRO" panose="020F0600000000000000" pitchFamily="50" charset="-128"/>
              <a:ea typeface="HG丸ｺﾞｼｯｸM-PRO" panose="020F0600000000000000" pitchFamily="50" charset="-128"/>
            </a:endParaRPr>
          </a:p>
          <a:p>
            <a:r>
              <a:rPr lang="ja-JP" altLang="en-US" i="0" dirty="0" smtClean="0">
                <a:solidFill>
                  <a:srgbClr val="FF0000"/>
                </a:solidFill>
                <a:latin typeface="HG丸ｺﾞｼｯｸM-PRO" panose="020F0600000000000000" pitchFamily="50" charset="-128"/>
                <a:ea typeface="HG丸ｺﾞｼｯｸM-PRO" panose="020F0600000000000000" pitchFamily="50" charset="-128"/>
              </a:rPr>
              <a:t>・</a:t>
            </a:r>
            <a:r>
              <a:rPr lang="ja-JP" altLang="ja-JP" i="0" u="sng" dirty="0" smtClean="0">
                <a:latin typeface="HG丸ｺﾞｼｯｸM-PRO" panose="020F0600000000000000" pitchFamily="50" charset="-128"/>
                <a:ea typeface="HG丸ｺﾞｼｯｸM-PRO" panose="020F0600000000000000" pitchFamily="50" charset="-128"/>
              </a:rPr>
              <a:t>本文も含めたテキストの</a:t>
            </a:r>
            <a:r>
              <a:rPr lang="ja-JP" altLang="ja-JP" i="0" u="sng" dirty="0" smtClean="0">
                <a:solidFill>
                  <a:srgbClr val="FF0000"/>
                </a:solidFill>
                <a:latin typeface="HG丸ｺﾞｼｯｸM-PRO" panose="020F0600000000000000" pitchFamily="50" charset="-128"/>
                <a:ea typeface="HG丸ｺﾞｼｯｸM-PRO" panose="020F0600000000000000" pitchFamily="50" charset="-128"/>
              </a:rPr>
              <a:t>全文インデキシング等</a:t>
            </a:r>
            <a:r>
              <a:rPr lang="ja-JP" altLang="en-US" i="0" u="sng" dirty="0" smtClean="0">
                <a:solidFill>
                  <a:srgbClr val="FF0000"/>
                </a:solidFill>
                <a:latin typeface="HG丸ｺﾞｼｯｸM-PRO" panose="020F0600000000000000" pitchFamily="50" charset="-128"/>
                <a:ea typeface="HG丸ｺﾞｼｯｸM-PRO" panose="020F0600000000000000" pitchFamily="50" charset="-128"/>
              </a:rPr>
              <a:t>を試行</a:t>
            </a:r>
            <a:r>
              <a:rPr lang="ja-JP" altLang="en-US" i="0" u="sng" dirty="0" smtClean="0">
                <a:latin typeface="HG丸ｺﾞｼｯｸM-PRO" panose="020F0600000000000000" pitchFamily="50" charset="-128"/>
                <a:ea typeface="HG丸ｺﾞｼｯｸM-PRO" panose="020F0600000000000000" pitchFamily="50" charset="-128"/>
              </a:rPr>
              <a:t>した</a:t>
            </a:r>
            <a:endParaRPr lang="en-US" altLang="ja-JP" i="0" u="sng" dirty="0" smtClean="0">
              <a:latin typeface="HG丸ｺﾞｼｯｸM-PRO" panose="020F0600000000000000" pitchFamily="50" charset="-128"/>
              <a:ea typeface="HG丸ｺﾞｼｯｸM-PRO" panose="020F0600000000000000" pitchFamily="50" charset="-128"/>
            </a:endParaRPr>
          </a:p>
          <a:p>
            <a:r>
              <a:rPr lang="ja-JP" altLang="en-US" i="1" dirty="0" smtClean="0">
                <a:latin typeface="HG丸ｺﾞｼｯｸM-PRO" panose="020F0600000000000000" pitchFamily="50" charset="-128"/>
                <a:ea typeface="HG丸ｺﾞｼｯｸM-PRO" panose="020F0600000000000000" pitchFamily="50" charset="-128"/>
              </a:rPr>
              <a:t>・</a:t>
            </a:r>
            <a:r>
              <a:rPr lang="ja-JP" altLang="en-US" i="0" u="sng" dirty="0" smtClean="0">
                <a:latin typeface="HG丸ｺﾞｼｯｸM-PRO" panose="020F0600000000000000" pitchFamily="50" charset="-128"/>
                <a:ea typeface="HG丸ｺﾞｼｯｸM-PRO" panose="020F0600000000000000" pitchFamily="50" charset="-128"/>
              </a:rPr>
              <a:t>最も次世代の図書館システムを指向したシステム</a:t>
            </a:r>
            <a:endParaRPr lang="ja-JP" altLang="ja-JP" i="0" u="sng" dirty="0" smtClean="0">
              <a:latin typeface="HG丸ｺﾞｼｯｸM-PRO" panose="020F0600000000000000" pitchFamily="50" charset="-128"/>
              <a:ea typeface="HG丸ｺﾞｼｯｸM-PRO" panose="020F0600000000000000" pitchFamily="50" charset="-128"/>
            </a:endParaRPr>
          </a:p>
          <a:p>
            <a:r>
              <a:rPr kumimoji="1" lang="ja-JP" altLang="en-US" dirty="0" smtClean="0">
                <a:solidFill>
                  <a:srgbClr val="FF0000"/>
                </a:solidFill>
              </a:rPr>
              <a:t>＝＝＝＝＝</a:t>
            </a:r>
            <a:endParaRPr kumimoji="1" lang="en-US" altLang="ja-JP" dirty="0" smtClean="0">
              <a:solidFill>
                <a:srgbClr val="FF0000"/>
              </a:solidFill>
            </a:endParaRPr>
          </a:p>
          <a:p>
            <a:r>
              <a:rPr kumimoji="1" lang="ja-JP" altLang="en-US" dirty="0" smtClean="0">
                <a:solidFill>
                  <a:srgbClr val="FF0000"/>
                </a:solidFill>
              </a:rPr>
              <a:t>分散保存、一元的アクセス</a:t>
            </a:r>
            <a:endParaRPr kumimoji="1" lang="en-US" altLang="ja-JP" dirty="0" smtClean="0">
              <a:solidFill>
                <a:srgbClr val="FF0000"/>
              </a:solidFill>
            </a:endParaRPr>
          </a:p>
          <a:p>
            <a:endParaRPr lang="en-US" altLang="ja-JP" dirty="0" smtClean="0">
              <a:solidFill>
                <a:srgbClr val="FF0000"/>
              </a:solidFill>
            </a:endParaRPr>
          </a:p>
          <a:p>
            <a:pPr defTabSz="1026599"/>
            <a:r>
              <a:rPr kumimoji="1" lang="ja-JP" altLang="en-US" b="0" dirty="0" smtClean="0"/>
              <a:t>各機関が分散して保有するコンテンツ</a:t>
            </a:r>
          </a:p>
          <a:p>
            <a:pPr defTabSz="1026599"/>
            <a:r>
              <a:rPr lang="en-US" altLang="ja-JP" dirty="0" smtClean="0"/>
              <a:t>NDL</a:t>
            </a:r>
            <a:r>
              <a:rPr lang="ja-JP" altLang="en-US" dirty="0" smtClean="0"/>
              <a:t>で一部収集し、分散保存</a:t>
            </a:r>
            <a:endParaRPr lang="en-US" altLang="ja-JP" dirty="0" smtClean="0"/>
          </a:p>
          <a:p>
            <a:pPr defTabSz="1026599"/>
            <a:r>
              <a:rPr lang="ja-JP" altLang="en-US" dirty="0" smtClean="0"/>
              <a:t>全体をポータルで一元的にアクセス</a:t>
            </a:r>
          </a:p>
          <a:p>
            <a:endParaRPr kumimoji="1" lang="ja-JP" altLang="en-US" dirty="0">
              <a:solidFill>
                <a:srgbClr val="FF0000"/>
              </a:solidFill>
            </a:endParaRPr>
          </a:p>
        </p:txBody>
      </p:sp>
      <p:sp>
        <p:nvSpPr>
          <p:cNvPr id="4" name="日付プレースホルダー 3"/>
          <p:cNvSpPr>
            <a:spLocks noGrp="1"/>
          </p:cNvSpPr>
          <p:nvPr>
            <p:ph type="dt" idx="10"/>
          </p:nvPr>
        </p:nvSpPr>
        <p:spPr/>
        <p:txBody>
          <a:bodyPr/>
          <a:lstStyle/>
          <a:p>
            <a:r>
              <a:rPr kumimoji="1" lang="en-US" altLang="ja-JP" smtClean="0"/>
              <a:t>2013/4/2</a:t>
            </a:r>
            <a:endParaRPr kumimoji="1" lang="ja-JP" altLang="en-US"/>
          </a:p>
        </p:txBody>
      </p:sp>
      <p:sp>
        <p:nvSpPr>
          <p:cNvPr id="5" name="スライド番号プレースホルダー 4"/>
          <p:cNvSpPr>
            <a:spLocks noGrp="1"/>
          </p:cNvSpPr>
          <p:nvPr>
            <p:ph type="sldNum" sz="quarter" idx="11"/>
          </p:nvPr>
        </p:nvSpPr>
        <p:spPr/>
        <p:txBody>
          <a:bodyPr/>
          <a:lstStyle/>
          <a:p>
            <a:fld id="{1D7C9C10-23C4-4E22-9AB3-CA4643CB9647}" type="slidenum">
              <a:rPr kumimoji="1" lang="ja-JP" altLang="en-US" smtClean="0"/>
              <a:pPr/>
              <a:t>16</a:t>
            </a:fld>
            <a:endParaRPr kumimoji="1" lang="ja-JP" altLang="en-US"/>
          </a:p>
        </p:txBody>
      </p:sp>
    </p:spTree>
    <p:extLst>
      <p:ext uri="{BB962C8B-B14F-4D97-AF65-F5344CB8AC3E}">
        <p14:creationId xmlns:p14="http://schemas.microsoft.com/office/powerpoint/2010/main" val="40251645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u="sng" dirty="0">
                <a:latin typeface="Century" panose="02040604050505020304" pitchFamily="18" charset="0"/>
              </a:rPr>
              <a:t>NDL</a:t>
            </a:r>
            <a:r>
              <a:rPr lang="ja-JP" altLang="en-US" u="sng" dirty="0"/>
              <a:t>東日本大震災アーカイブの取組の現状</a:t>
            </a:r>
            <a:endParaRPr lang="en-US" altLang="ja-JP" u="sng" dirty="0"/>
          </a:p>
          <a:p>
            <a:endParaRPr lang="en-US" altLang="ja-JP" u="sng" dirty="0"/>
          </a:p>
          <a:p>
            <a:pPr marL="0" lvl="1" defTabSz="943204">
              <a:defRPr/>
            </a:pPr>
            <a:r>
              <a:rPr lang="ja-JP" altLang="en-US" dirty="0" smtClean="0"/>
              <a:t>連携機関</a:t>
            </a:r>
            <a:r>
              <a:rPr lang="en-US" altLang="ja-JP" dirty="0" smtClean="0"/>
              <a:t>39</a:t>
            </a:r>
            <a:r>
              <a:rPr lang="ja-JP" altLang="en-US" dirty="0" err="1" smtClean="0"/>
              <a:t>、</a:t>
            </a:r>
            <a:r>
              <a:rPr lang="ja-JP" altLang="en-US" dirty="0" smtClean="0"/>
              <a:t>連携データベース</a:t>
            </a:r>
            <a:r>
              <a:rPr lang="en-US" altLang="ja-JP" dirty="0" smtClean="0"/>
              <a:t>44</a:t>
            </a:r>
            <a:r>
              <a:rPr lang="ja-JP" altLang="en-US" dirty="0" err="1" smtClean="0"/>
              <a:t>、</a:t>
            </a:r>
            <a:r>
              <a:rPr lang="ja-JP" altLang="en-US" dirty="0" smtClean="0"/>
              <a:t>検索対象メタデータ数約</a:t>
            </a:r>
            <a:r>
              <a:rPr lang="en-US" altLang="ja-JP" dirty="0" smtClean="0"/>
              <a:t>317</a:t>
            </a:r>
            <a:r>
              <a:rPr lang="ja-JP" altLang="en-US" dirty="0" smtClean="0"/>
              <a:t>万件</a:t>
            </a:r>
            <a:r>
              <a:rPr lang="en-US" altLang="ja-JP" dirty="0" smtClean="0"/>
              <a:t>(2015</a:t>
            </a:r>
            <a:r>
              <a:rPr lang="ja-JP" altLang="en-US" dirty="0" smtClean="0"/>
              <a:t>年</a:t>
            </a:r>
            <a:r>
              <a:rPr lang="en-US" altLang="ja-JP" dirty="0" smtClean="0"/>
              <a:t>9</a:t>
            </a:r>
            <a:r>
              <a:rPr lang="ja-JP" altLang="en-US" dirty="0" smtClean="0"/>
              <a:t>月末現在</a:t>
            </a:r>
            <a:r>
              <a:rPr lang="en-US" altLang="ja-JP" dirty="0" smtClean="0"/>
              <a:t>)</a:t>
            </a:r>
          </a:p>
          <a:p>
            <a:pPr marL="0" lvl="1" defTabSz="943204">
              <a:defRPr/>
            </a:pPr>
            <a:r>
              <a:rPr lang="ja-JP" altLang="en-US" dirty="0" smtClean="0"/>
              <a:t>当初の計画と比較して全く少ない</a:t>
            </a:r>
            <a:endParaRPr lang="en-US" altLang="ja-JP" dirty="0" smtClean="0"/>
          </a:p>
          <a:p>
            <a:endParaRPr kumimoji="1" lang="ja-JP" altLang="en-US" u="sng" dirty="0"/>
          </a:p>
        </p:txBody>
      </p:sp>
      <p:sp>
        <p:nvSpPr>
          <p:cNvPr id="4" name="スライド番号プレースホルダー 3"/>
          <p:cNvSpPr>
            <a:spLocks noGrp="1"/>
          </p:cNvSpPr>
          <p:nvPr>
            <p:ph type="sldNum" sz="quarter" idx="10"/>
          </p:nvPr>
        </p:nvSpPr>
        <p:spPr/>
        <p:txBody>
          <a:bodyPr/>
          <a:lstStyle/>
          <a:p>
            <a:fld id="{9CC2E7CC-36A0-4B98-8D27-87BFD265220F}" type="slidenum">
              <a:rPr kumimoji="1" lang="ja-JP" altLang="en-US" smtClean="0"/>
              <a:t>17</a:t>
            </a:fld>
            <a:endParaRPr kumimoji="1" lang="ja-JP" altLang="en-US"/>
          </a:p>
        </p:txBody>
      </p:sp>
    </p:spTree>
    <p:extLst>
      <p:ext uri="{BB962C8B-B14F-4D97-AF65-F5344CB8AC3E}">
        <p14:creationId xmlns:p14="http://schemas.microsoft.com/office/powerpoint/2010/main" val="20133335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スライド イメージ プレースホルダ 1"/>
          <p:cNvSpPr>
            <a:spLocks noGrp="1" noRot="1" noChangeAspect="1" noTextEdit="1"/>
          </p:cNvSpPr>
          <p:nvPr>
            <p:ph type="sldImg"/>
          </p:nvPr>
        </p:nvSpPr>
        <p:spPr bwMode="auto">
          <a:noFill/>
          <a:ln>
            <a:solidFill>
              <a:srgbClr val="000000"/>
            </a:solidFill>
            <a:miter lim="800000"/>
            <a:headEnd/>
            <a:tailEnd/>
          </a:ln>
        </p:spPr>
      </p:sp>
      <p:sp>
        <p:nvSpPr>
          <p:cNvPr id="34819" name="ノート プレースホル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ja-JP" altLang="en-US" smtClean="0">
              <a:latin typeface="ＭＳ 明朝" pitchFamily="17" charset="-128"/>
              <a:ea typeface="ＭＳ 明朝" pitchFamily="17" charset="-128"/>
            </a:endParaRPr>
          </a:p>
        </p:txBody>
      </p:sp>
      <p:sp>
        <p:nvSpPr>
          <p:cNvPr id="26628" name="スライド番号プレースホル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977B8277-DB23-41B7-8596-F8DFCA5E8011}" type="slidenum">
              <a:rPr lang="ja-JP" altLang="en-US" smtClean="0">
                <a:solidFill>
                  <a:prstClr val="black"/>
                </a:solidFill>
              </a:rPr>
              <a:pPr>
                <a:defRPr/>
              </a:pPr>
              <a:t>18</a:t>
            </a:fld>
            <a:endParaRPr lang="ja-JP" altLang="en-US" smtClean="0">
              <a:solidFill>
                <a:prstClr val="black"/>
              </a:solidFill>
            </a:endParaRPr>
          </a:p>
        </p:txBody>
      </p:sp>
    </p:spTree>
    <p:extLst>
      <p:ext uri="{BB962C8B-B14F-4D97-AF65-F5344CB8AC3E}">
        <p14:creationId xmlns:p14="http://schemas.microsoft.com/office/powerpoint/2010/main" val="19801125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endParaRPr lang="en-US" dirty="0">
              <a:solidFill>
                <a:prstClr val="black"/>
              </a:solidFill>
            </a:endParaRPr>
          </a:p>
        </p:txBody>
      </p:sp>
      <p:sp>
        <p:nvSpPr>
          <p:cNvPr id="5" name="スライド番号プレースホルダー 4"/>
          <p:cNvSpPr>
            <a:spLocks noGrp="1"/>
          </p:cNvSpPr>
          <p:nvPr>
            <p:ph type="sldNum" sz="quarter" idx="11"/>
          </p:nvPr>
        </p:nvSpPr>
        <p:spPr/>
        <p:txBody>
          <a:bodyPr/>
          <a:lstStyle/>
          <a:p>
            <a:fld id="{ED2226E8-6E60-C943-AEE2-C58FEC61AEE7}" type="slidenum">
              <a:rPr lang="en-US" smtClean="0">
                <a:solidFill>
                  <a:prstClr val="black"/>
                </a:solidFill>
              </a:rPr>
              <a:pPr/>
              <a:t>20</a:t>
            </a:fld>
            <a:endParaRPr lang="en-US">
              <a:solidFill>
                <a:prstClr val="black"/>
              </a:solidFill>
            </a:endParaRPr>
          </a:p>
        </p:txBody>
      </p:sp>
      <p:sp>
        <p:nvSpPr>
          <p:cNvPr id="6" name="日付プレースホルダー 5"/>
          <p:cNvSpPr>
            <a:spLocks noGrp="1"/>
          </p:cNvSpPr>
          <p:nvPr>
            <p:ph type="dt" idx="12"/>
          </p:nvPr>
        </p:nvSpPr>
        <p:spPr/>
        <p:txBody>
          <a:bodyPr/>
          <a:lstStyle/>
          <a:p>
            <a:fld id="{3DEBEF12-D8D3-4D19-BC8B-38D3E6DB6DA5}" type="datetime1">
              <a:rPr lang="ja-JP" altLang="en-US" smtClean="0">
                <a:solidFill>
                  <a:prstClr val="black"/>
                </a:solidFill>
              </a:rPr>
              <a:pPr/>
              <a:t>2016/5/29</a:t>
            </a:fld>
            <a:endParaRPr lang="en-US">
              <a:solidFill>
                <a:prstClr val="black"/>
              </a:solidFill>
            </a:endParaRPr>
          </a:p>
        </p:txBody>
      </p:sp>
    </p:spTree>
    <p:extLst>
      <p:ext uri="{BB962C8B-B14F-4D97-AF65-F5344CB8AC3E}">
        <p14:creationId xmlns:p14="http://schemas.microsoft.com/office/powerpoint/2010/main" val="526799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kumimoji="1" lang="ja-JP" altLang="en-US"/>
          </a:p>
        </p:txBody>
      </p:sp>
      <p:sp>
        <p:nvSpPr>
          <p:cNvPr id="5" name="日付プレースホルダー 4"/>
          <p:cNvSpPr>
            <a:spLocks noGrp="1"/>
          </p:cNvSpPr>
          <p:nvPr>
            <p:ph type="dt" idx="11"/>
          </p:nvPr>
        </p:nvSpPr>
        <p:spPr/>
        <p:txBody>
          <a:bodyPr/>
          <a:lstStyle/>
          <a:p>
            <a:fld id="{4C327836-49D9-4A09-8ACD-FBC47B70116C}" type="datetime1">
              <a:rPr kumimoji="1" lang="ja-JP" altLang="en-US" smtClean="0"/>
              <a:t>2016/5/29</a:t>
            </a:fld>
            <a:endParaRPr kumimoji="1" lang="ja-JP" altLang="en-US"/>
          </a:p>
        </p:txBody>
      </p:sp>
      <p:sp>
        <p:nvSpPr>
          <p:cNvPr id="6" name="フッター プレースホルダー 5"/>
          <p:cNvSpPr>
            <a:spLocks noGrp="1"/>
          </p:cNvSpPr>
          <p:nvPr>
            <p:ph type="ftr" sz="quarter" idx="12"/>
          </p:nvPr>
        </p:nvSpPr>
        <p:spPr/>
        <p:txBody>
          <a:bodyPr/>
          <a:lstStyle/>
          <a:p>
            <a:endParaRPr kumimoji="1" lang="ja-JP" altLang="en-US"/>
          </a:p>
        </p:txBody>
      </p:sp>
      <p:sp>
        <p:nvSpPr>
          <p:cNvPr id="7" name="スライド番号プレースホルダー 6"/>
          <p:cNvSpPr>
            <a:spLocks noGrp="1"/>
          </p:cNvSpPr>
          <p:nvPr>
            <p:ph type="sldNum" sz="quarter" idx="13"/>
          </p:nvPr>
        </p:nvSpPr>
        <p:spPr/>
        <p:txBody>
          <a:bodyPr/>
          <a:lstStyle/>
          <a:p>
            <a:fld id="{816A9BB7-DD5C-41DE-9B80-A8A5AECCA2DE}" type="slidenum">
              <a:rPr kumimoji="1" lang="ja-JP" altLang="en-US" smtClean="0"/>
              <a:pPr/>
              <a:t>2</a:t>
            </a:fld>
            <a:endParaRPr kumimoji="1" lang="ja-JP" altLang="en-US"/>
          </a:p>
        </p:txBody>
      </p:sp>
    </p:spTree>
    <p:extLst>
      <p:ext uri="{BB962C8B-B14F-4D97-AF65-F5344CB8AC3E}">
        <p14:creationId xmlns:p14="http://schemas.microsoft.com/office/powerpoint/2010/main" val="13182902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endParaRPr lang="en-US" dirty="0">
              <a:solidFill>
                <a:prstClr val="black"/>
              </a:solidFill>
            </a:endParaRPr>
          </a:p>
        </p:txBody>
      </p:sp>
      <p:sp>
        <p:nvSpPr>
          <p:cNvPr id="5" name="スライド番号プレースホルダー 4"/>
          <p:cNvSpPr>
            <a:spLocks noGrp="1"/>
          </p:cNvSpPr>
          <p:nvPr>
            <p:ph type="sldNum" sz="quarter" idx="11"/>
          </p:nvPr>
        </p:nvSpPr>
        <p:spPr/>
        <p:txBody>
          <a:bodyPr/>
          <a:lstStyle/>
          <a:p>
            <a:fld id="{ED2226E8-6E60-C943-AEE2-C58FEC61AEE7}" type="slidenum">
              <a:rPr lang="en-US" smtClean="0">
                <a:solidFill>
                  <a:prstClr val="black"/>
                </a:solidFill>
              </a:rPr>
              <a:pPr/>
              <a:t>21</a:t>
            </a:fld>
            <a:endParaRPr lang="en-US">
              <a:solidFill>
                <a:prstClr val="black"/>
              </a:solidFill>
            </a:endParaRPr>
          </a:p>
        </p:txBody>
      </p:sp>
      <p:sp>
        <p:nvSpPr>
          <p:cNvPr id="6" name="日付プレースホルダー 5"/>
          <p:cNvSpPr>
            <a:spLocks noGrp="1"/>
          </p:cNvSpPr>
          <p:nvPr>
            <p:ph type="dt" idx="12"/>
          </p:nvPr>
        </p:nvSpPr>
        <p:spPr/>
        <p:txBody>
          <a:bodyPr/>
          <a:lstStyle/>
          <a:p>
            <a:fld id="{3DEBEF12-D8D3-4D19-BC8B-38D3E6DB6DA5}" type="datetime1">
              <a:rPr lang="ja-JP" altLang="en-US" smtClean="0">
                <a:solidFill>
                  <a:prstClr val="black"/>
                </a:solidFill>
              </a:rPr>
              <a:pPr/>
              <a:t>2016/5/29</a:t>
            </a:fld>
            <a:endParaRPr lang="en-US">
              <a:solidFill>
                <a:prstClr val="black"/>
              </a:solidFill>
            </a:endParaRPr>
          </a:p>
        </p:txBody>
      </p:sp>
    </p:spTree>
    <p:extLst>
      <p:ext uri="{BB962C8B-B14F-4D97-AF65-F5344CB8AC3E}">
        <p14:creationId xmlns:p14="http://schemas.microsoft.com/office/powerpoint/2010/main" val="35553040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endParaRPr lang="en-US" dirty="0">
              <a:solidFill>
                <a:prstClr val="black"/>
              </a:solidFill>
            </a:endParaRPr>
          </a:p>
        </p:txBody>
      </p:sp>
      <p:sp>
        <p:nvSpPr>
          <p:cNvPr id="5" name="スライド番号プレースホルダー 4"/>
          <p:cNvSpPr>
            <a:spLocks noGrp="1"/>
          </p:cNvSpPr>
          <p:nvPr>
            <p:ph type="sldNum" sz="quarter" idx="11"/>
          </p:nvPr>
        </p:nvSpPr>
        <p:spPr/>
        <p:txBody>
          <a:bodyPr/>
          <a:lstStyle/>
          <a:p>
            <a:fld id="{ED2226E8-6E60-C943-AEE2-C58FEC61AEE7}" type="slidenum">
              <a:rPr lang="en-US" smtClean="0">
                <a:solidFill>
                  <a:prstClr val="black"/>
                </a:solidFill>
              </a:rPr>
              <a:pPr/>
              <a:t>22</a:t>
            </a:fld>
            <a:endParaRPr lang="en-US">
              <a:solidFill>
                <a:prstClr val="black"/>
              </a:solidFill>
            </a:endParaRPr>
          </a:p>
        </p:txBody>
      </p:sp>
      <p:sp>
        <p:nvSpPr>
          <p:cNvPr id="6" name="日付プレースホルダー 5"/>
          <p:cNvSpPr>
            <a:spLocks noGrp="1"/>
          </p:cNvSpPr>
          <p:nvPr>
            <p:ph type="dt" idx="12"/>
          </p:nvPr>
        </p:nvSpPr>
        <p:spPr/>
        <p:txBody>
          <a:bodyPr/>
          <a:lstStyle/>
          <a:p>
            <a:fld id="{3DEBEF12-D8D3-4D19-BC8B-38D3E6DB6DA5}" type="datetime1">
              <a:rPr lang="ja-JP" altLang="en-US" smtClean="0">
                <a:solidFill>
                  <a:prstClr val="black"/>
                </a:solidFill>
              </a:rPr>
              <a:pPr/>
              <a:t>2016/5/29</a:t>
            </a:fld>
            <a:endParaRPr lang="en-US">
              <a:solidFill>
                <a:prstClr val="black"/>
              </a:solidFill>
            </a:endParaRPr>
          </a:p>
        </p:txBody>
      </p:sp>
    </p:spTree>
    <p:extLst>
      <p:ext uri="{BB962C8B-B14F-4D97-AF65-F5344CB8AC3E}">
        <p14:creationId xmlns:p14="http://schemas.microsoft.com/office/powerpoint/2010/main" val="25123895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endParaRPr lang="en-US" dirty="0">
              <a:solidFill>
                <a:prstClr val="black"/>
              </a:solidFill>
            </a:endParaRPr>
          </a:p>
        </p:txBody>
      </p:sp>
      <p:sp>
        <p:nvSpPr>
          <p:cNvPr id="5" name="スライド番号プレースホルダー 4"/>
          <p:cNvSpPr>
            <a:spLocks noGrp="1"/>
          </p:cNvSpPr>
          <p:nvPr>
            <p:ph type="sldNum" sz="quarter" idx="11"/>
          </p:nvPr>
        </p:nvSpPr>
        <p:spPr/>
        <p:txBody>
          <a:bodyPr/>
          <a:lstStyle/>
          <a:p>
            <a:fld id="{ED2226E8-6E60-C943-AEE2-C58FEC61AEE7}" type="slidenum">
              <a:rPr lang="en-US" smtClean="0">
                <a:solidFill>
                  <a:prstClr val="black"/>
                </a:solidFill>
              </a:rPr>
              <a:pPr/>
              <a:t>23</a:t>
            </a:fld>
            <a:endParaRPr lang="en-US">
              <a:solidFill>
                <a:prstClr val="black"/>
              </a:solidFill>
            </a:endParaRPr>
          </a:p>
        </p:txBody>
      </p:sp>
      <p:sp>
        <p:nvSpPr>
          <p:cNvPr id="6" name="日付プレースホルダー 5"/>
          <p:cNvSpPr>
            <a:spLocks noGrp="1"/>
          </p:cNvSpPr>
          <p:nvPr>
            <p:ph type="dt" idx="12"/>
          </p:nvPr>
        </p:nvSpPr>
        <p:spPr/>
        <p:txBody>
          <a:bodyPr/>
          <a:lstStyle/>
          <a:p>
            <a:fld id="{3DEBEF12-D8D3-4D19-BC8B-38D3E6DB6DA5}" type="datetime1">
              <a:rPr lang="ja-JP" altLang="en-US" smtClean="0">
                <a:solidFill>
                  <a:prstClr val="black"/>
                </a:solidFill>
              </a:rPr>
              <a:pPr/>
              <a:t>2016/5/29</a:t>
            </a:fld>
            <a:endParaRPr lang="en-US">
              <a:solidFill>
                <a:prstClr val="black"/>
              </a:solidFill>
            </a:endParaRPr>
          </a:p>
        </p:txBody>
      </p:sp>
    </p:spTree>
    <p:extLst>
      <p:ext uri="{BB962C8B-B14F-4D97-AF65-F5344CB8AC3E}">
        <p14:creationId xmlns:p14="http://schemas.microsoft.com/office/powerpoint/2010/main" val="14672612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endParaRPr lang="en-US" dirty="0">
              <a:solidFill>
                <a:prstClr val="black"/>
              </a:solidFill>
            </a:endParaRPr>
          </a:p>
        </p:txBody>
      </p:sp>
      <p:sp>
        <p:nvSpPr>
          <p:cNvPr id="5" name="スライド番号プレースホルダー 4"/>
          <p:cNvSpPr>
            <a:spLocks noGrp="1"/>
          </p:cNvSpPr>
          <p:nvPr>
            <p:ph type="sldNum" sz="quarter" idx="11"/>
          </p:nvPr>
        </p:nvSpPr>
        <p:spPr/>
        <p:txBody>
          <a:bodyPr/>
          <a:lstStyle/>
          <a:p>
            <a:fld id="{ED2226E8-6E60-C943-AEE2-C58FEC61AEE7}" type="slidenum">
              <a:rPr lang="en-US" smtClean="0">
                <a:solidFill>
                  <a:prstClr val="black"/>
                </a:solidFill>
              </a:rPr>
              <a:pPr/>
              <a:t>24</a:t>
            </a:fld>
            <a:endParaRPr lang="en-US">
              <a:solidFill>
                <a:prstClr val="black"/>
              </a:solidFill>
            </a:endParaRPr>
          </a:p>
        </p:txBody>
      </p:sp>
      <p:sp>
        <p:nvSpPr>
          <p:cNvPr id="6" name="日付プレースホルダー 5"/>
          <p:cNvSpPr>
            <a:spLocks noGrp="1"/>
          </p:cNvSpPr>
          <p:nvPr>
            <p:ph type="dt" idx="12"/>
          </p:nvPr>
        </p:nvSpPr>
        <p:spPr/>
        <p:txBody>
          <a:bodyPr/>
          <a:lstStyle/>
          <a:p>
            <a:fld id="{3DEBEF12-D8D3-4D19-BC8B-38D3E6DB6DA5}" type="datetime1">
              <a:rPr lang="ja-JP" altLang="en-US" smtClean="0">
                <a:solidFill>
                  <a:prstClr val="black"/>
                </a:solidFill>
              </a:rPr>
              <a:pPr/>
              <a:t>2016/5/29</a:t>
            </a:fld>
            <a:endParaRPr lang="en-US">
              <a:solidFill>
                <a:prstClr val="black"/>
              </a:solidFill>
            </a:endParaRPr>
          </a:p>
        </p:txBody>
      </p:sp>
    </p:spTree>
    <p:extLst>
      <p:ext uri="{BB962C8B-B14F-4D97-AF65-F5344CB8AC3E}">
        <p14:creationId xmlns:p14="http://schemas.microsoft.com/office/powerpoint/2010/main" val="32128321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fld id="{5C2EFD27-D9D2-4092-BE98-71692C7A6F44}" type="slidenum">
              <a:rPr lang="ja-JP" altLang="en-US" smtClean="0">
                <a:solidFill>
                  <a:prstClr val="black"/>
                </a:solidFill>
              </a:rPr>
              <a:pPr>
                <a:defRPr/>
              </a:pPr>
              <a:t>25</a:t>
            </a:fld>
            <a:endParaRPr lang="ja-JP" altLang="en-US">
              <a:solidFill>
                <a:prstClr val="black"/>
              </a:solidFill>
            </a:endParaRPr>
          </a:p>
        </p:txBody>
      </p:sp>
    </p:spTree>
    <p:extLst>
      <p:ext uri="{BB962C8B-B14F-4D97-AF65-F5344CB8AC3E}">
        <p14:creationId xmlns:p14="http://schemas.microsoft.com/office/powerpoint/2010/main" val="26764165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ヘッダー プレースホルダー 3"/>
          <p:cNvSpPr>
            <a:spLocks noGrp="1"/>
          </p:cNvSpPr>
          <p:nvPr>
            <p:ph type="hdr" sz="quarter" idx="10"/>
          </p:nvPr>
        </p:nvSpPr>
        <p:spPr/>
        <p:txBody>
          <a:bodyPr/>
          <a:lstStyle/>
          <a:p>
            <a:r>
              <a:rPr kumimoji="1" lang="zh-TW" altLang="en-US" smtClean="0"/>
              <a:t>新規採用職員研修</a:t>
            </a:r>
            <a:endParaRPr kumimoji="1" lang="ja-JP" altLang="en-US"/>
          </a:p>
        </p:txBody>
      </p:sp>
      <p:sp>
        <p:nvSpPr>
          <p:cNvPr id="5" name="日付プレースホルダー 4"/>
          <p:cNvSpPr>
            <a:spLocks noGrp="1"/>
          </p:cNvSpPr>
          <p:nvPr>
            <p:ph type="dt" idx="11"/>
          </p:nvPr>
        </p:nvSpPr>
        <p:spPr/>
        <p:txBody>
          <a:bodyPr/>
          <a:lstStyle/>
          <a:p>
            <a:r>
              <a:rPr kumimoji="1" lang="en-US" altLang="ja-JP" smtClean="0"/>
              <a:t>2013/4/2</a:t>
            </a:r>
            <a:endParaRPr kumimoji="1" lang="ja-JP" altLang="en-US"/>
          </a:p>
        </p:txBody>
      </p:sp>
      <p:sp>
        <p:nvSpPr>
          <p:cNvPr id="6" name="フッター プレースホルダー 5"/>
          <p:cNvSpPr>
            <a:spLocks noGrp="1"/>
          </p:cNvSpPr>
          <p:nvPr>
            <p:ph type="ftr" sz="quarter" idx="12"/>
          </p:nvPr>
        </p:nvSpPr>
        <p:spPr/>
        <p:txBody>
          <a:bodyPr/>
          <a:lstStyle/>
          <a:p>
            <a:r>
              <a:rPr kumimoji="1" lang="ja-JP" altLang="en-US" smtClean="0"/>
              <a:t>電子情報部</a:t>
            </a:r>
            <a:endParaRPr kumimoji="1" lang="ja-JP" altLang="en-US"/>
          </a:p>
        </p:txBody>
      </p:sp>
      <p:sp>
        <p:nvSpPr>
          <p:cNvPr id="7" name="スライド番号プレースホルダー 6"/>
          <p:cNvSpPr>
            <a:spLocks noGrp="1"/>
          </p:cNvSpPr>
          <p:nvPr>
            <p:ph type="sldNum" sz="quarter" idx="13"/>
          </p:nvPr>
        </p:nvSpPr>
        <p:spPr/>
        <p:txBody>
          <a:bodyPr/>
          <a:lstStyle/>
          <a:p>
            <a:fld id="{816A9BB7-DD5C-41DE-9B80-A8A5AECCA2DE}" type="slidenum">
              <a:rPr kumimoji="1" lang="ja-JP" altLang="en-US" smtClean="0"/>
              <a:pPr/>
              <a:t>26</a:t>
            </a:fld>
            <a:endParaRPr kumimoji="1" lang="ja-JP" altLang="en-US"/>
          </a:p>
        </p:txBody>
      </p:sp>
    </p:spTree>
    <p:extLst>
      <p:ext uri="{BB962C8B-B14F-4D97-AF65-F5344CB8AC3E}">
        <p14:creationId xmlns:p14="http://schemas.microsoft.com/office/powerpoint/2010/main" val="2607783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■技術面での課題</a:t>
            </a:r>
            <a:endParaRPr kumimoji="1" lang="en-US" altLang="ja-JP" dirty="0" smtClean="0"/>
          </a:p>
          <a:p>
            <a:r>
              <a:rPr kumimoji="1" lang="ja-JP" altLang="en-US" dirty="0" smtClean="0"/>
              <a:t>●映像、計測データ等、</a:t>
            </a:r>
            <a:r>
              <a:rPr kumimoji="1" lang="ja-JP" altLang="en-US" u="sng" dirty="0" smtClean="0"/>
              <a:t>大量・大容量の情報の収集と長期保存を想定</a:t>
            </a:r>
            <a:endParaRPr kumimoji="1" lang="en-US" altLang="ja-JP" u="sng" dirty="0" smtClean="0"/>
          </a:p>
          <a:p>
            <a:r>
              <a:rPr kumimoji="1" lang="ja-JP" altLang="en-US" dirty="0" smtClean="0"/>
              <a:t>⇒大規模分散ファイルシステム、分散処理システムの適用⇒</a:t>
            </a:r>
            <a:r>
              <a:rPr kumimoji="1" lang="ja-JP" altLang="en-US" u="sng" dirty="0" smtClean="0"/>
              <a:t>実際には、想定ほど集まっていない</a:t>
            </a:r>
            <a:endParaRPr kumimoji="1" lang="en-US" altLang="ja-JP" u="sng" dirty="0" smtClean="0"/>
          </a:p>
          <a:p>
            <a:r>
              <a:rPr kumimoji="1" lang="ja-JP" altLang="en-US" dirty="0" smtClean="0"/>
              <a:t>・</a:t>
            </a:r>
            <a:r>
              <a:rPr lang="en-US" altLang="ja-JP" dirty="0" smtClean="0"/>
              <a:t>NDL</a:t>
            </a:r>
            <a:r>
              <a:rPr lang="ja-JP" altLang="en-US" dirty="0" smtClean="0"/>
              <a:t>サーチおよび</a:t>
            </a:r>
            <a:r>
              <a:rPr lang="en-US" altLang="ja-JP" dirty="0" smtClean="0"/>
              <a:t>NDL</a:t>
            </a:r>
            <a:r>
              <a:rPr lang="ja-JP" altLang="en-US" dirty="0" smtClean="0"/>
              <a:t>デジタルコレクションをベースに発展形として開発⇒</a:t>
            </a:r>
            <a:r>
              <a:rPr lang="en-US" altLang="ja-JP" u="sng" dirty="0" smtClean="0"/>
              <a:t>Fact</a:t>
            </a:r>
            <a:r>
              <a:rPr lang="ja-JP" altLang="en-US" u="sng" dirty="0" smtClean="0"/>
              <a:t>データに関してはメタデータまで</a:t>
            </a:r>
            <a:endParaRPr kumimoji="1" lang="en-US" altLang="ja-JP" u="sng" dirty="0" smtClean="0"/>
          </a:p>
          <a:p>
            <a:r>
              <a:rPr kumimoji="1" lang="ja-JP" altLang="en-US" dirty="0" smtClean="0"/>
              <a:t>●ウェブコンテンツの可視化</a:t>
            </a:r>
            <a:endParaRPr kumimoji="1" lang="en-US" altLang="ja-JP" dirty="0" smtClean="0"/>
          </a:p>
          <a:p>
            <a:r>
              <a:rPr kumimoji="1" lang="ja-JP" altLang="en-US" dirty="0" smtClean="0"/>
              <a:t>・ウェブアーカイブからの大震災関連の情報の</a:t>
            </a:r>
            <a:r>
              <a:rPr kumimoji="1" lang="ja-JP" altLang="en-US" u="sng" dirty="0" smtClean="0"/>
              <a:t>自動切出しが困難</a:t>
            </a:r>
            <a:endParaRPr kumimoji="1" lang="en-US" altLang="ja-JP" u="sng" dirty="0" smtClean="0"/>
          </a:p>
          <a:p>
            <a:r>
              <a:rPr kumimoji="1" lang="ja-JP" altLang="en-US" dirty="0" smtClean="0"/>
              <a:t>●収集及び連携</a:t>
            </a:r>
            <a:endParaRPr kumimoji="1" lang="en-US" altLang="ja-JP" dirty="0" smtClean="0"/>
          </a:p>
          <a:p>
            <a:r>
              <a:rPr kumimoji="1" lang="ja-JP" altLang="en-US" dirty="0" smtClean="0"/>
              <a:t>・</a:t>
            </a:r>
            <a:r>
              <a:rPr lang="ja-JP" altLang="en-US" dirty="0" smtClean="0"/>
              <a:t>検索およびハーベスト用の</a:t>
            </a:r>
            <a:r>
              <a:rPr lang="en-US" altLang="ja-JP" u="sng" dirty="0" smtClean="0"/>
              <a:t>API</a:t>
            </a:r>
            <a:r>
              <a:rPr lang="ja-JP" altLang="en-US" u="sng" dirty="0" smtClean="0"/>
              <a:t>の未実装、不整合</a:t>
            </a:r>
            <a:endParaRPr kumimoji="1" lang="en-US" altLang="ja-JP" u="sng" dirty="0" smtClean="0"/>
          </a:p>
          <a:p>
            <a:r>
              <a:rPr kumimoji="1" lang="ja-JP" altLang="en-US" dirty="0" smtClean="0"/>
              <a:t>●</a:t>
            </a:r>
            <a:r>
              <a:rPr lang="ja-JP" altLang="en-US" dirty="0" smtClean="0"/>
              <a:t>組織化</a:t>
            </a:r>
            <a:endParaRPr lang="en-US" altLang="ja-JP" dirty="0" smtClean="0"/>
          </a:p>
          <a:p>
            <a:r>
              <a:rPr lang="ja-JP" altLang="en-US" dirty="0" smtClean="0"/>
              <a:t>・収集前データに</a:t>
            </a:r>
            <a:r>
              <a:rPr lang="ja-JP" altLang="en-US" u="sng" dirty="0" smtClean="0"/>
              <a:t>永続的識別子がない</a:t>
            </a:r>
            <a:endParaRPr lang="en-US" altLang="ja-JP" u="sng" dirty="0" smtClean="0"/>
          </a:p>
          <a:p>
            <a:r>
              <a:rPr lang="ja-JP" altLang="en-US" dirty="0" smtClean="0"/>
              <a:t>・メタデータの</a:t>
            </a:r>
            <a:r>
              <a:rPr lang="ja-JP" altLang="en-US" u="sng" dirty="0" smtClean="0"/>
              <a:t>記述規則の差異、記述要素の不足</a:t>
            </a:r>
            <a:endParaRPr lang="en-US" altLang="ja-JP" u="sng" dirty="0" smtClean="0"/>
          </a:p>
          <a:p>
            <a:r>
              <a:rPr lang="ja-JP" altLang="en-US" dirty="0" smtClean="0"/>
              <a:t>・組織、アーカイブごとのメタデータの差異、画像、写真等、</a:t>
            </a:r>
            <a:r>
              <a:rPr lang="ja-JP" altLang="en-US" u="sng" dirty="0" smtClean="0"/>
              <a:t>メタデータが不完全</a:t>
            </a:r>
            <a:endParaRPr lang="en-US" altLang="ja-JP" u="sng" dirty="0" smtClean="0"/>
          </a:p>
          <a:p>
            <a:r>
              <a:rPr lang="ja-JP" altLang="en-US" dirty="0" smtClean="0"/>
              <a:t>・不完全な</a:t>
            </a:r>
            <a:r>
              <a:rPr lang="ja-JP" altLang="en-US" u="sng" dirty="0" smtClean="0"/>
              <a:t>メタデータへの自動付与</a:t>
            </a:r>
            <a:endParaRPr lang="en-US" altLang="ja-JP" u="sng" dirty="0" smtClean="0"/>
          </a:p>
          <a:p>
            <a:r>
              <a:rPr lang="ja-JP" altLang="en-US" dirty="0" smtClean="0"/>
              <a:t>●検索・閲覧、他サービスへの提供</a:t>
            </a:r>
            <a:endParaRPr lang="en-US" altLang="ja-JP" dirty="0" smtClean="0"/>
          </a:p>
          <a:p>
            <a:r>
              <a:rPr lang="ja-JP" altLang="en-US" dirty="0" smtClean="0"/>
              <a:t>・利活用のための検索・閲覧機能の提供</a:t>
            </a:r>
            <a:endParaRPr lang="en-US" altLang="ja-JP" dirty="0" smtClean="0"/>
          </a:p>
          <a:p>
            <a:r>
              <a:rPr lang="ja-JP" altLang="en-US" u="sng" dirty="0" smtClean="0"/>
              <a:t>本文テキスト、イメージ認識技術等により、内容を関連付けた検索技術が必要</a:t>
            </a:r>
            <a:endParaRPr lang="en-US" altLang="ja-JP" u="sng" dirty="0" smtClean="0"/>
          </a:p>
          <a:p>
            <a:r>
              <a:rPr kumimoji="1" lang="ja-JP" altLang="en-US" dirty="0" smtClean="0"/>
              <a:t>■人材面での課題</a:t>
            </a:r>
            <a:endParaRPr kumimoji="1" lang="en-US" altLang="ja-JP" dirty="0" smtClean="0"/>
          </a:p>
          <a:p>
            <a:r>
              <a:rPr kumimoji="1" lang="ja-JP" altLang="en-US" dirty="0" smtClean="0"/>
              <a:t>・</a:t>
            </a:r>
            <a:r>
              <a:rPr lang="ja-JP" altLang="en-US" dirty="0" smtClean="0"/>
              <a:t>専門分野に関する</a:t>
            </a:r>
            <a:r>
              <a:rPr lang="ja-JP" altLang="en-US" u="sng" dirty="0" smtClean="0"/>
              <a:t>知見</a:t>
            </a:r>
            <a:r>
              <a:rPr lang="ja-JP" altLang="en-US" dirty="0" smtClean="0"/>
              <a:t>、文化資産の収集・保存・修復・公開の</a:t>
            </a:r>
            <a:r>
              <a:rPr lang="ja-JP" altLang="en-US" u="sng" dirty="0" smtClean="0"/>
              <a:t>技能の不足</a:t>
            </a:r>
            <a:endParaRPr lang="en-US" altLang="ja-JP" u="sng" dirty="0" smtClean="0"/>
          </a:p>
          <a:p>
            <a:r>
              <a:rPr lang="ja-JP" altLang="en-US" dirty="0" smtClean="0"/>
              <a:t>・文化資産を取り扱うための知識・技能の不足（プリザベーションエンジニア、コーディネータ、エンベデッドライブラリアン）</a:t>
            </a:r>
            <a:endParaRPr lang="en-US" altLang="ja-JP" dirty="0" smtClean="0"/>
          </a:p>
          <a:p>
            <a:r>
              <a:rPr lang="ja-JP" altLang="en-US" dirty="0" smtClean="0"/>
              <a:t>・デジタル技術を活用したアーカイブ化のための知見の不足（アーキビスト、法規担当）</a:t>
            </a:r>
            <a:endParaRPr lang="en-US" altLang="ja-JP" dirty="0" smtClean="0"/>
          </a:p>
          <a:p>
            <a:r>
              <a:rPr lang="ja-JP" altLang="en-US" dirty="0" smtClean="0"/>
              <a:t>・システム開発・運用管理の一般的な知識・技能の不足（システムライブラリアン、</a:t>
            </a:r>
            <a:r>
              <a:rPr lang="en-US" altLang="ja-JP" dirty="0" smtClean="0"/>
              <a:t>IT</a:t>
            </a:r>
            <a:r>
              <a:rPr lang="ja-JP" altLang="en-US" dirty="0" smtClean="0"/>
              <a:t>エンジニア）</a:t>
            </a:r>
            <a:endParaRPr lang="ja-JP" altLang="en-US" dirty="0"/>
          </a:p>
        </p:txBody>
      </p:sp>
      <p:sp>
        <p:nvSpPr>
          <p:cNvPr id="4" name="スライド番号プレースホルダー 3"/>
          <p:cNvSpPr>
            <a:spLocks noGrp="1"/>
          </p:cNvSpPr>
          <p:nvPr>
            <p:ph type="sldNum" sz="quarter" idx="10"/>
          </p:nvPr>
        </p:nvSpPr>
        <p:spPr/>
        <p:txBody>
          <a:bodyPr/>
          <a:lstStyle/>
          <a:p>
            <a:fld id="{E8C625AA-FB67-408E-B08D-52E2020531D8}" type="slidenum">
              <a:rPr kumimoji="1" lang="ja-JP" altLang="en-US" smtClean="0"/>
              <a:t>31</a:t>
            </a:fld>
            <a:endParaRPr kumimoji="1" lang="ja-JP" altLang="en-US"/>
          </a:p>
        </p:txBody>
      </p:sp>
    </p:spTree>
    <p:extLst>
      <p:ext uri="{BB962C8B-B14F-4D97-AF65-F5344CB8AC3E}">
        <p14:creationId xmlns:p14="http://schemas.microsoft.com/office/powerpoint/2010/main" val="9911391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■協力体制の課題</a:t>
            </a:r>
            <a:endParaRPr lang="en-US" altLang="ja-JP" dirty="0" smtClean="0"/>
          </a:p>
          <a:p>
            <a:r>
              <a:rPr lang="ja-JP" altLang="en-US" dirty="0" smtClean="0"/>
              <a:t>・縦割り行政⇒</a:t>
            </a:r>
            <a:r>
              <a:rPr lang="ja-JP" altLang="en-US" u="sng" dirty="0" smtClean="0"/>
              <a:t>立法府である</a:t>
            </a:r>
            <a:r>
              <a:rPr lang="en-US" altLang="ja-JP" u="sng" dirty="0" smtClean="0"/>
              <a:t>NDL</a:t>
            </a:r>
            <a:r>
              <a:rPr lang="ja-JP" altLang="en-US" u="sng" dirty="0" smtClean="0"/>
              <a:t>が進めることに警戒感</a:t>
            </a:r>
            <a:endParaRPr lang="en-US" altLang="ja-JP" u="sng" dirty="0" smtClean="0"/>
          </a:p>
          <a:p>
            <a:r>
              <a:rPr lang="ja-JP" altLang="en-US" dirty="0" smtClean="0"/>
              <a:t>・表現・報道の自由⇒「放送アーカイブ」とする構想に対する</a:t>
            </a:r>
            <a:r>
              <a:rPr lang="ja-JP" altLang="en-US" u="sng" dirty="0" smtClean="0"/>
              <a:t>報道圧力・事後検閲の可能性に対する警戒感</a:t>
            </a:r>
          </a:p>
          <a:p>
            <a:r>
              <a:rPr lang="ja-JP" altLang="en-US" dirty="0" smtClean="0"/>
              <a:t>■制度面・運用面での課題</a:t>
            </a:r>
            <a:endParaRPr lang="en-US" altLang="ja-JP" dirty="0" smtClean="0"/>
          </a:p>
          <a:p>
            <a:r>
              <a:rPr lang="ja-JP" altLang="en-US" dirty="0" smtClean="0"/>
              <a:t>●情報公開法</a:t>
            </a:r>
            <a:endParaRPr lang="en-US" altLang="ja-JP" dirty="0" smtClean="0"/>
          </a:p>
          <a:p>
            <a:r>
              <a:rPr lang="ja-JP" altLang="en-US" dirty="0" smtClean="0"/>
              <a:t>・自衛隊、警察棟の活動記録と活動時に撮影した写真・動画等を含め、</a:t>
            </a:r>
            <a:r>
              <a:rPr lang="ja-JP" altLang="en-US" u="sng" dirty="0" smtClean="0"/>
              <a:t>行政文書管理簿に掲載されていない軽微な資料は、保存期限は</a:t>
            </a:r>
            <a:r>
              <a:rPr lang="en-US" altLang="ja-JP" u="sng" dirty="0" smtClean="0"/>
              <a:t>1</a:t>
            </a:r>
            <a:r>
              <a:rPr lang="ja-JP" altLang="en-US" u="sng" dirty="0" smtClean="0"/>
              <a:t>年未満</a:t>
            </a:r>
            <a:endParaRPr lang="en-US" altLang="ja-JP" u="sng" dirty="0" smtClean="0"/>
          </a:p>
          <a:p>
            <a:r>
              <a:rPr lang="ja-JP" altLang="en-US" dirty="0" smtClean="0"/>
              <a:t>●公文書管理法</a:t>
            </a:r>
            <a:endParaRPr lang="en-US" altLang="ja-JP" dirty="0" smtClean="0"/>
          </a:p>
          <a:p>
            <a:r>
              <a:rPr lang="ja-JP" altLang="en-US" dirty="0" smtClean="0"/>
              <a:t>・軽微な資料も</a:t>
            </a:r>
            <a:r>
              <a:rPr lang="ja-JP" altLang="en-US" u="sng" dirty="0" smtClean="0"/>
              <a:t>歴史的公文書と指定されて行政文書管理簿に載らなければ公文書館に移管されない</a:t>
            </a:r>
            <a:endParaRPr lang="en-US" altLang="ja-JP" u="sng" dirty="0" smtClean="0"/>
          </a:p>
          <a:p>
            <a:r>
              <a:rPr lang="ja-JP" altLang="en-US" dirty="0" smtClean="0"/>
              <a:t>●肖像権、プライバシー権、人格権</a:t>
            </a:r>
            <a:endParaRPr lang="en-US" altLang="ja-JP" dirty="0" smtClean="0"/>
          </a:p>
          <a:p>
            <a:r>
              <a:rPr lang="ja-JP" altLang="en-US" dirty="0" smtClean="0"/>
              <a:t>・権利処理がされていない記録は提供できないが、</a:t>
            </a:r>
            <a:r>
              <a:rPr lang="ja-JP" altLang="en-US" u="sng" dirty="0" smtClean="0"/>
              <a:t>ダークアーカイブの制度がないので収集もしない</a:t>
            </a:r>
            <a:endParaRPr lang="en-US" altLang="ja-JP" u="sng" dirty="0" smtClean="0"/>
          </a:p>
          <a:p>
            <a:r>
              <a:rPr lang="ja-JP" altLang="en-US" dirty="0" smtClean="0"/>
              <a:t>・維持できなくなったアーカイブのコンテンツを受け取ることもできない</a:t>
            </a:r>
            <a:endParaRPr lang="en-US" altLang="ja-JP" dirty="0" smtClean="0"/>
          </a:p>
          <a:p>
            <a:r>
              <a:rPr lang="ja-JP" altLang="en-US" dirty="0" smtClean="0"/>
              <a:t>●国有財産法、財政法</a:t>
            </a:r>
            <a:endParaRPr lang="en-US" altLang="ja-JP" dirty="0" smtClean="0"/>
          </a:p>
          <a:p>
            <a:r>
              <a:rPr lang="ja-JP" altLang="en-US" dirty="0" smtClean="0"/>
              <a:t>・維持できなくなったアーカイブのために、</a:t>
            </a:r>
            <a:r>
              <a:rPr lang="en-US" altLang="ja-JP" u="sng" dirty="0" smtClean="0"/>
              <a:t>Web</a:t>
            </a:r>
            <a:r>
              <a:rPr lang="ja-JP" altLang="en-US" u="sng" dirty="0" smtClean="0"/>
              <a:t>サーバやストレージを貸し出すことができない</a:t>
            </a:r>
            <a:endParaRPr lang="en-US" altLang="ja-JP" u="sng" dirty="0" smtClean="0"/>
          </a:p>
          <a:p>
            <a:r>
              <a:rPr lang="ja-JP" altLang="en-US" dirty="0" smtClean="0"/>
              <a:t>●民間および個人のサイトは個別許諾に基づく収集</a:t>
            </a:r>
            <a:endParaRPr lang="en-US" altLang="ja-JP" dirty="0" smtClean="0"/>
          </a:p>
          <a:p>
            <a:r>
              <a:rPr lang="ja-JP" altLang="en-US" dirty="0" smtClean="0"/>
              <a:t>・</a:t>
            </a:r>
            <a:r>
              <a:rPr lang="ja-JP" altLang="en-US" u="sng" dirty="0" smtClean="0"/>
              <a:t>個別に許諾手続きが必要なため、網羅的な収集が困難</a:t>
            </a:r>
            <a:endParaRPr lang="en-US" altLang="ja-JP" u="sng" dirty="0" smtClean="0"/>
          </a:p>
          <a:p>
            <a:r>
              <a:rPr lang="ja-JP" altLang="en-US" dirty="0" smtClean="0"/>
              <a:t>・個人で撮影した、写真、動画、日記、手紙など、行動を記録した私的資料、ブログ、</a:t>
            </a:r>
            <a:r>
              <a:rPr lang="en-US" altLang="ja-JP" dirty="0" smtClean="0"/>
              <a:t>Twitter</a:t>
            </a:r>
            <a:r>
              <a:rPr lang="ja-JP" altLang="en-US" dirty="0" err="1" smtClean="0"/>
              <a:t>、</a:t>
            </a:r>
            <a:r>
              <a:rPr lang="en-US" altLang="ja-JP" dirty="0" smtClean="0"/>
              <a:t>Facebook</a:t>
            </a:r>
            <a:r>
              <a:rPr lang="ja-JP" altLang="en-US" dirty="0" smtClean="0"/>
              <a:t>等、個人の体験談</a:t>
            </a:r>
            <a:endParaRPr lang="en-US" altLang="ja-JP" dirty="0" smtClean="0"/>
          </a:p>
          <a:p>
            <a:r>
              <a:rPr lang="ja-JP" altLang="en-US" b="1" u="sng" dirty="0" smtClean="0"/>
              <a:t>民間サイト、個人サイトは、ハーバード大学と連携し、インターネットアーカイブ社に収集してもらっている</a:t>
            </a:r>
            <a:endParaRPr lang="en-US" altLang="ja-JP" b="1" u="sng" dirty="0" smtClean="0"/>
          </a:p>
          <a:p>
            <a:r>
              <a:rPr lang="ja-JP" altLang="en-US" dirty="0" smtClean="0"/>
              <a:t>■考察</a:t>
            </a:r>
            <a:endParaRPr lang="en-US" altLang="ja-JP" dirty="0" smtClean="0"/>
          </a:p>
          <a:p>
            <a:r>
              <a:rPr lang="ja-JP" altLang="en-US" u="sng" dirty="0" smtClean="0"/>
              <a:t>・協力体制、制度面・運用面の課題は、大震災に限らない共通の課題として認識されており、国全体のナショナルアーカイブの議論の中で、具体的な解決策の検討が進められると思われる</a:t>
            </a:r>
          </a:p>
          <a:p>
            <a:endParaRPr kumimoji="1" lang="ja-JP" altLang="en-US" dirty="0"/>
          </a:p>
        </p:txBody>
      </p:sp>
      <p:sp>
        <p:nvSpPr>
          <p:cNvPr id="4" name="スライド番号プレースホルダー 3"/>
          <p:cNvSpPr>
            <a:spLocks noGrp="1"/>
          </p:cNvSpPr>
          <p:nvPr>
            <p:ph type="sldNum" sz="quarter" idx="10"/>
          </p:nvPr>
        </p:nvSpPr>
        <p:spPr/>
        <p:txBody>
          <a:bodyPr/>
          <a:lstStyle/>
          <a:p>
            <a:fld id="{E8C625AA-FB67-408E-B08D-52E2020531D8}" type="slidenum">
              <a:rPr kumimoji="1" lang="ja-JP" altLang="en-US" smtClean="0"/>
              <a:t>32</a:t>
            </a:fld>
            <a:endParaRPr kumimoji="1" lang="ja-JP" altLang="en-US"/>
          </a:p>
        </p:txBody>
      </p:sp>
    </p:spTree>
    <p:extLst>
      <p:ext uri="{BB962C8B-B14F-4D97-AF65-F5344CB8AC3E}">
        <p14:creationId xmlns:p14="http://schemas.microsoft.com/office/powerpoint/2010/main" val="33457145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次世代サービスを模索するなかで、直近のサービス機能拡張の方向性。</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E8C625AA-FB67-408E-B08D-52E2020531D8}" type="slidenum">
              <a:rPr kumimoji="1" lang="ja-JP" altLang="en-US" smtClean="0"/>
              <a:t>34</a:t>
            </a:fld>
            <a:endParaRPr kumimoji="1" lang="ja-JP" altLang="en-US"/>
          </a:p>
        </p:txBody>
      </p:sp>
    </p:spTree>
    <p:extLst>
      <p:ext uri="{BB962C8B-B14F-4D97-AF65-F5344CB8AC3E}">
        <p14:creationId xmlns:p14="http://schemas.microsoft.com/office/powerpoint/2010/main" val="24572119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smtClean="0"/>
              <a:t>2014</a:t>
            </a:r>
            <a:r>
              <a:rPr lang="ja-JP" altLang="en-US" dirty="0" smtClean="0"/>
              <a:t>年</a:t>
            </a:r>
            <a:r>
              <a:rPr lang="en-US" altLang="ja-JP" dirty="0" smtClean="0"/>
              <a:t>1</a:t>
            </a:r>
            <a:r>
              <a:rPr lang="ja-JP" altLang="en-US" dirty="0" smtClean="0"/>
              <a:t>月にサービスがリニューアルしたが、その際にサービス要件の検討が不十分だった、部分に関して、</a:t>
            </a:r>
            <a:r>
              <a:rPr lang="en-US" altLang="ja-JP" dirty="0" smtClean="0"/>
              <a:t>2015</a:t>
            </a:r>
            <a:r>
              <a:rPr lang="ja-JP" altLang="en-US" dirty="0" smtClean="0"/>
              <a:t>年</a:t>
            </a:r>
            <a:r>
              <a:rPr lang="en-US" altLang="ja-JP" dirty="0" smtClean="0"/>
              <a:t>3</a:t>
            </a:r>
            <a:r>
              <a:rPr lang="ja-JP" altLang="en-US" dirty="0" smtClean="0"/>
              <a:t>月に改めの方向性を模索し、あるべき姿を提示した。</a:t>
            </a:r>
            <a:endParaRPr lang="en-US" altLang="ja-JP" dirty="0" smtClean="0"/>
          </a:p>
          <a:p>
            <a:endParaRPr kumimoji="1" lang="ja-JP" altLang="en-US" dirty="0"/>
          </a:p>
        </p:txBody>
      </p:sp>
      <p:sp>
        <p:nvSpPr>
          <p:cNvPr id="4" name="ヘッダー プレースホルダー 3"/>
          <p:cNvSpPr>
            <a:spLocks noGrp="1"/>
          </p:cNvSpPr>
          <p:nvPr>
            <p:ph type="hdr" sz="quarter" idx="10"/>
          </p:nvPr>
        </p:nvSpPr>
        <p:spPr/>
        <p:txBody>
          <a:bodyPr/>
          <a:lstStyle/>
          <a:p>
            <a:endParaRPr kumimoji="1" lang="ja-JP" altLang="en-US"/>
          </a:p>
        </p:txBody>
      </p:sp>
      <p:sp>
        <p:nvSpPr>
          <p:cNvPr id="5" name="日付プレースホルダー 4"/>
          <p:cNvSpPr>
            <a:spLocks noGrp="1"/>
          </p:cNvSpPr>
          <p:nvPr>
            <p:ph type="dt" idx="11"/>
          </p:nvPr>
        </p:nvSpPr>
        <p:spPr/>
        <p:txBody>
          <a:bodyPr/>
          <a:lstStyle/>
          <a:p>
            <a:fld id="{F4D7E75E-981D-420C-AB9A-802B51B8B339}" type="datetime1">
              <a:rPr kumimoji="1" lang="ja-JP" altLang="en-US" smtClean="0"/>
              <a:t>2016/5/29</a:t>
            </a:fld>
            <a:endParaRPr kumimoji="1" lang="ja-JP" altLang="en-US"/>
          </a:p>
        </p:txBody>
      </p:sp>
      <p:sp>
        <p:nvSpPr>
          <p:cNvPr id="6" name="フッター プレースホルダー 5"/>
          <p:cNvSpPr>
            <a:spLocks noGrp="1"/>
          </p:cNvSpPr>
          <p:nvPr>
            <p:ph type="ftr" sz="quarter" idx="12"/>
          </p:nvPr>
        </p:nvSpPr>
        <p:spPr/>
        <p:txBody>
          <a:bodyPr/>
          <a:lstStyle/>
          <a:p>
            <a:endParaRPr kumimoji="1" lang="ja-JP" altLang="en-US"/>
          </a:p>
        </p:txBody>
      </p:sp>
      <p:sp>
        <p:nvSpPr>
          <p:cNvPr id="7" name="スライド番号プレースホルダー 6"/>
          <p:cNvSpPr>
            <a:spLocks noGrp="1"/>
          </p:cNvSpPr>
          <p:nvPr>
            <p:ph type="sldNum" sz="quarter" idx="13"/>
          </p:nvPr>
        </p:nvSpPr>
        <p:spPr/>
        <p:txBody>
          <a:bodyPr/>
          <a:lstStyle/>
          <a:p>
            <a:fld id="{816A9BB7-DD5C-41DE-9B80-A8A5AECCA2DE}" type="slidenum">
              <a:rPr kumimoji="1" lang="ja-JP" altLang="en-US" smtClean="0"/>
              <a:pPr/>
              <a:t>35</a:t>
            </a:fld>
            <a:endParaRPr kumimoji="1" lang="ja-JP" altLang="en-US"/>
          </a:p>
        </p:txBody>
      </p:sp>
    </p:spTree>
    <p:extLst>
      <p:ext uri="{BB962C8B-B14F-4D97-AF65-F5344CB8AC3E}">
        <p14:creationId xmlns:p14="http://schemas.microsoft.com/office/powerpoint/2010/main" val="3642897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a:xfrm>
            <a:off x="710052" y="4812253"/>
            <a:ext cx="5438140" cy="4823728"/>
          </a:xfrm>
        </p:spPr>
        <p:txBody>
          <a:bodyPr>
            <a:noAutofit/>
          </a:bodyPr>
          <a:lstStyle/>
          <a:p>
            <a:pPr lvl="0"/>
            <a:r>
              <a:rPr lang="en-US" altLang="ja-JP" sz="1100" u="sng" dirty="0">
                <a:solidFill>
                  <a:srgbClr val="FF0000"/>
                </a:solidFill>
                <a:latin typeface="HG丸ｺﾞｼｯｸM-PRO" pitchFamily="50" charset="-128"/>
                <a:ea typeface="HG丸ｺﾞｼｯｸM-PRO" pitchFamily="50" charset="-128"/>
              </a:rPr>
              <a:t>NDL</a:t>
            </a:r>
            <a:r>
              <a:rPr lang="ja-JP" altLang="en-US" sz="1100" u="sng" dirty="0">
                <a:solidFill>
                  <a:srgbClr val="FF0000"/>
                </a:solidFill>
                <a:latin typeface="HG丸ｺﾞｼｯｸM-PRO" pitchFamily="50" charset="-128"/>
                <a:ea typeface="HG丸ｺﾞｼｯｸM-PRO" pitchFamily="50" charset="-128"/>
              </a:rPr>
              <a:t>サーチを核とした、現状のサービスのイメージです。</a:t>
            </a:r>
            <a:endParaRPr lang="en-US" altLang="ja-JP" sz="1100" u="sng" dirty="0">
              <a:latin typeface="HG丸ｺﾞｼｯｸM-PRO" pitchFamily="50" charset="-128"/>
              <a:ea typeface="HG丸ｺﾞｼｯｸM-PRO" pitchFamily="50" charset="-128"/>
            </a:endParaRPr>
          </a:p>
          <a:p>
            <a:r>
              <a:rPr lang="ja-JP" altLang="en-US" sz="1100" u="sng" dirty="0">
                <a:latin typeface="HG丸ｺﾞｼｯｸM-PRO" pitchFamily="50" charset="-128"/>
                <a:ea typeface="HG丸ｺﾞｼｯｸM-PRO" pitchFamily="50" charset="-128"/>
              </a:rPr>
              <a:t>●まず、</a:t>
            </a:r>
            <a:r>
              <a:rPr lang="ja-JP" altLang="en-US" sz="1100" u="sng" dirty="0">
                <a:solidFill>
                  <a:srgbClr val="FF0000"/>
                </a:solidFill>
                <a:latin typeface="HG丸ｺﾞｼｯｸM-PRO" pitchFamily="50" charset="-128"/>
                <a:ea typeface="HG丸ｺﾞｼｯｸM-PRO" pitchFamily="50" charset="-128"/>
              </a:rPr>
              <a:t>情報を集約</a:t>
            </a:r>
            <a:endParaRPr lang="en-US" altLang="ja-JP" sz="1100" dirty="0">
              <a:solidFill>
                <a:srgbClr val="FF0000"/>
              </a:solidFill>
              <a:latin typeface="HG丸ｺﾞｼｯｸM-PRO" pitchFamily="50" charset="-128"/>
              <a:ea typeface="HG丸ｺﾞｼｯｸM-PRO" pitchFamily="50" charset="-128"/>
            </a:endParaRPr>
          </a:p>
          <a:p>
            <a:r>
              <a:rPr lang="ja-JP" altLang="en-US" sz="1100" i="1" dirty="0">
                <a:latin typeface="HG丸ｺﾞｼｯｸM-PRO" pitchFamily="50" charset="-128"/>
                <a:ea typeface="HG丸ｺﾞｼｯｸM-PRO" pitchFamily="50" charset="-128"/>
              </a:rPr>
              <a:t>国立国会図書館</a:t>
            </a:r>
            <a:r>
              <a:rPr lang="en-US" altLang="ja-JP" sz="1100" i="1" dirty="0">
                <a:latin typeface="HG丸ｺﾞｼｯｸM-PRO" pitchFamily="50" charset="-128"/>
                <a:ea typeface="HG丸ｺﾞｼｯｸM-PRO" pitchFamily="50" charset="-128"/>
              </a:rPr>
              <a:t>【</a:t>
            </a:r>
            <a:r>
              <a:rPr lang="ja-JP" altLang="en-US" sz="1100" i="1" dirty="0">
                <a:latin typeface="HG丸ｺﾞｼｯｸM-PRO" pitchFamily="50" charset="-128"/>
                <a:ea typeface="HG丸ｺﾞｼｯｸM-PRO" pitchFamily="50" charset="-128"/>
              </a:rPr>
              <a:t>蔵書目録、デジタルコンテンツ（当館デジタル化、収集コンテンツ）</a:t>
            </a:r>
            <a:r>
              <a:rPr lang="en-US" altLang="ja-JP" sz="1100" i="1" dirty="0">
                <a:latin typeface="HG丸ｺﾞｼｯｸM-PRO" pitchFamily="50" charset="-128"/>
                <a:ea typeface="HG丸ｺﾞｼｯｸM-PRO" pitchFamily="50" charset="-128"/>
              </a:rPr>
              <a:t>】</a:t>
            </a:r>
            <a:r>
              <a:rPr lang="ja-JP" altLang="en-US" sz="1100" i="1" dirty="0" err="1">
                <a:latin typeface="HG丸ｺﾞｼｯｸM-PRO" pitchFamily="50" charset="-128"/>
                <a:ea typeface="HG丸ｺﾞｼｯｸM-PRO" pitchFamily="50" charset="-128"/>
              </a:rPr>
              <a:t>、</a:t>
            </a:r>
            <a:r>
              <a:rPr lang="ja-JP" altLang="en-US" sz="1100" i="1" dirty="0">
                <a:latin typeface="HG丸ｺﾞｼｯｸM-PRO" pitchFamily="50" charset="-128"/>
                <a:ea typeface="HG丸ｺﾞｼｯｸM-PRO" pitchFamily="50" charset="-128"/>
              </a:rPr>
              <a:t>公共図書館、大学図書館</a:t>
            </a:r>
            <a:r>
              <a:rPr lang="en-US" altLang="ja-JP" sz="1100" i="1" dirty="0">
                <a:latin typeface="HG丸ｺﾞｼｯｸM-PRO" pitchFamily="50" charset="-128"/>
                <a:ea typeface="HG丸ｺﾞｼｯｸM-PRO" pitchFamily="50" charset="-128"/>
              </a:rPr>
              <a:t>【</a:t>
            </a:r>
            <a:r>
              <a:rPr lang="ja-JP" altLang="en-US" sz="1100" i="1" dirty="0">
                <a:latin typeface="HG丸ｺﾞｼｯｸM-PRO" pitchFamily="50" charset="-128"/>
                <a:ea typeface="HG丸ｺﾞｼｯｸM-PRO" pitchFamily="50" charset="-128"/>
              </a:rPr>
              <a:t>デジタルアーカイブ</a:t>
            </a:r>
            <a:r>
              <a:rPr lang="en-US" altLang="ja-JP" sz="1100" i="1" dirty="0">
                <a:latin typeface="HG丸ｺﾞｼｯｸM-PRO" pitchFamily="50" charset="-128"/>
                <a:ea typeface="HG丸ｺﾞｼｯｸM-PRO" pitchFamily="50" charset="-128"/>
              </a:rPr>
              <a:t>】</a:t>
            </a:r>
            <a:r>
              <a:rPr lang="ja-JP" altLang="en-US" sz="1100" i="1" dirty="0" err="1">
                <a:latin typeface="HG丸ｺﾞｼｯｸM-PRO" pitchFamily="50" charset="-128"/>
                <a:ea typeface="HG丸ｺﾞｼｯｸM-PRO" pitchFamily="50" charset="-128"/>
              </a:rPr>
              <a:t>、</a:t>
            </a:r>
            <a:r>
              <a:rPr lang="ja-JP" altLang="en-US" sz="1100" i="1" dirty="0">
                <a:latin typeface="HG丸ｺﾞｼｯｸM-PRO" pitchFamily="50" charset="-128"/>
                <a:ea typeface="HG丸ｺﾞｼｯｸM-PRO" pitchFamily="50" charset="-128"/>
              </a:rPr>
              <a:t>専門図書館</a:t>
            </a:r>
          </a:p>
          <a:p>
            <a:r>
              <a:rPr lang="ja-JP" altLang="en-US" sz="1100" u="sng" dirty="0">
                <a:latin typeface="HG丸ｺﾞｼｯｸM-PRO" pitchFamily="50" charset="-128"/>
                <a:ea typeface="HG丸ｺﾞｼｯｸM-PRO" pitchFamily="50" charset="-128"/>
              </a:rPr>
              <a:t>●そして、</a:t>
            </a:r>
            <a:r>
              <a:rPr lang="ja-JP" altLang="en-US" sz="1100" u="sng" dirty="0">
                <a:solidFill>
                  <a:srgbClr val="FF0000"/>
                </a:solidFill>
                <a:latin typeface="HG丸ｺﾞｼｯｸM-PRO" pitchFamily="50" charset="-128"/>
                <a:ea typeface="HG丸ｺﾞｼｯｸM-PRO" pitchFamily="50" charset="-128"/>
              </a:rPr>
              <a:t>それを提供する</a:t>
            </a:r>
            <a:endParaRPr lang="en-US" altLang="ja-JP" sz="1100" dirty="0">
              <a:solidFill>
                <a:srgbClr val="FF0000"/>
              </a:solidFill>
              <a:latin typeface="HG丸ｺﾞｼｯｸM-PRO" pitchFamily="50" charset="-128"/>
              <a:ea typeface="HG丸ｺﾞｼｯｸM-PRO" pitchFamily="50" charset="-128"/>
            </a:endParaRPr>
          </a:p>
          <a:p>
            <a:r>
              <a:rPr lang="ja-JP" altLang="en-US" sz="1100" i="1" dirty="0">
                <a:latin typeface="HG丸ｺﾞｼｯｸM-PRO" pitchFamily="50" charset="-128"/>
                <a:ea typeface="HG丸ｺﾞｼｯｸM-PRO" pitchFamily="50" charset="-128"/>
              </a:rPr>
              <a:t>提供方法として、</a:t>
            </a:r>
            <a:r>
              <a:rPr lang="en-US" sz="1100" i="1" u="sng" dirty="0">
                <a:latin typeface="HG丸ｺﾞｼｯｸM-PRO" pitchFamily="50" charset="-128"/>
                <a:ea typeface="HG丸ｺﾞｼｯｸM-PRO" pitchFamily="50" charset="-128"/>
              </a:rPr>
              <a:t>NDL</a:t>
            </a:r>
            <a:r>
              <a:rPr lang="ja-JP" altLang="en-US" sz="1100" i="1" u="sng" dirty="0">
                <a:latin typeface="HG丸ｺﾞｼｯｸM-PRO" pitchFamily="50" charset="-128"/>
                <a:ea typeface="HG丸ｺﾞｼｯｸM-PRO" pitchFamily="50" charset="-128"/>
              </a:rPr>
              <a:t>が直接</a:t>
            </a:r>
            <a:r>
              <a:rPr lang="ja-JP" altLang="en-US" sz="1100" i="1" dirty="0">
                <a:latin typeface="HG丸ｺﾞｼｯｸM-PRO" pitchFamily="50" charset="-128"/>
                <a:ea typeface="HG丸ｺﾞｼｯｸM-PRO" pitchFamily="50" charset="-128"/>
              </a:rPr>
              <a:t>利用者に届けるサービス</a:t>
            </a:r>
            <a:endParaRPr lang="en-US" altLang="ja-JP" sz="1100" i="1" dirty="0">
              <a:latin typeface="HG丸ｺﾞｼｯｸM-PRO" pitchFamily="50" charset="-128"/>
              <a:ea typeface="HG丸ｺﾞｼｯｸM-PRO" pitchFamily="50" charset="-128"/>
            </a:endParaRPr>
          </a:p>
          <a:p>
            <a:r>
              <a:rPr lang="ja-JP" altLang="en-US" sz="1100" i="1" u="sng" dirty="0">
                <a:latin typeface="HG丸ｺﾞｼｯｸM-PRO" pitchFamily="50" charset="-128"/>
                <a:ea typeface="HG丸ｺﾞｼｯｸM-PRO" pitchFamily="50" charset="-128"/>
              </a:rPr>
              <a:t>関係機関と相互補完</a:t>
            </a:r>
            <a:r>
              <a:rPr lang="ja-JP" altLang="en-US" sz="1100" i="1" dirty="0">
                <a:latin typeface="HG丸ｺﾞｼｯｸM-PRO" pitchFamily="50" charset="-128"/>
                <a:ea typeface="HG丸ｺﾞｼｯｸM-PRO" pitchFamily="50" charset="-128"/>
              </a:rPr>
              <a:t>して利用者に届けるサービス</a:t>
            </a:r>
            <a:endParaRPr lang="en-US" altLang="ja-JP" sz="1100" i="1" dirty="0">
              <a:latin typeface="HG丸ｺﾞｼｯｸM-PRO" pitchFamily="50" charset="-128"/>
              <a:ea typeface="HG丸ｺﾞｼｯｸM-PRO" pitchFamily="50" charset="-128"/>
            </a:endParaRPr>
          </a:p>
          <a:p>
            <a:r>
              <a:rPr lang="ja-JP" altLang="en-US" sz="1100" i="1" u="sng" dirty="0">
                <a:latin typeface="HG丸ｺﾞｼｯｸM-PRO" pitchFamily="50" charset="-128"/>
                <a:ea typeface="HG丸ｺﾞｼｯｸM-PRO" pitchFamily="50" charset="-128"/>
              </a:rPr>
              <a:t>サービスプロバイダを通じて</a:t>
            </a:r>
            <a:r>
              <a:rPr lang="ja-JP" altLang="en-US" sz="1100" i="1" dirty="0">
                <a:latin typeface="HG丸ｺﾞｼｯｸM-PRO" pitchFamily="50" charset="-128"/>
                <a:ea typeface="HG丸ｺﾞｼｯｸM-PRO" pitchFamily="50" charset="-128"/>
              </a:rPr>
              <a:t>利用者に届けるサービス</a:t>
            </a:r>
          </a:p>
          <a:p>
            <a:pPr lvl="0"/>
            <a:r>
              <a:rPr lang="ja-JP" altLang="en-US" sz="1100" dirty="0">
                <a:latin typeface="HG丸ｺﾞｼｯｸM-PRO" pitchFamily="50" charset="-128"/>
                <a:ea typeface="HG丸ｺﾞｼｯｸM-PRO" pitchFamily="50" charset="-128"/>
              </a:rPr>
              <a:t>●</a:t>
            </a:r>
            <a:r>
              <a:rPr lang="en-US" altLang="ja-JP" sz="1100" dirty="0" err="1">
                <a:latin typeface="HG丸ｺﾞｼｯｸM-PRO" pitchFamily="50" charset="-128"/>
                <a:ea typeface="HG丸ｺﾞｼｯｸM-PRO" pitchFamily="50" charset="-128"/>
              </a:rPr>
              <a:t>NDLSearch</a:t>
            </a:r>
            <a:r>
              <a:rPr lang="ja-JP" altLang="en-US" sz="1100" dirty="0">
                <a:latin typeface="HG丸ｺﾞｼｯｸM-PRO" pitchFamily="50" charset="-128"/>
                <a:ea typeface="HG丸ｺﾞｼｯｸM-PRO" pitchFamily="50" charset="-128"/>
              </a:rPr>
              <a:t>では、</a:t>
            </a:r>
            <a:endParaRPr lang="en-US" altLang="ja-JP" sz="1100" dirty="0">
              <a:latin typeface="HG丸ｺﾞｼｯｸM-PRO" pitchFamily="50" charset="-128"/>
              <a:ea typeface="HG丸ｺﾞｼｯｸM-PRO" pitchFamily="50" charset="-128"/>
            </a:endParaRPr>
          </a:p>
          <a:p>
            <a:pPr lvl="0"/>
            <a:r>
              <a:rPr lang="ja-JP" altLang="en-US" sz="1100" dirty="0">
                <a:latin typeface="HG丸ｺﾞｼｯｸM-PRO" pitchFamily="50" charset="-128"/>
                <a:ea typeface="HG丸ｺﾞｼｯｸM-PRO" pitchFamily="50" charset="-128"/>
              </a:rPr>
              <a:t>デジタルネットワーク時代に、</a:t>
            </a:r>
            <a:r>
              <a:rPr lang="ja-JP" altLang="en-US" sz="1100" b="1" u="sng" dirty="0">
                <a:solidFill>
                  <a:srgbClr val="FF0000"/>
                </a:solidFill>
                <a:latin typeface="HG丸ｺﾞｼｯｸM-PRO" pitchFamily="50" charset="-128"/>
                <a:ea typeface="HG丸ｺﾞｼｯｸM-PRO" pitchFamily="50" charset="-128"/>
              </a:rPr>
              <a:t>利用者に求められるサービスと機能を持ったシステムを構築し提供するため</a:t>
            </a:r>
            <a:r>
              <a:rPr lang="ja-JP" altLang="en-US" sz="1100" b="1" dirty="0">
                <a:solidFill>
                  <a:srgbClr val="FF0000"/>
                </a:solidFill>
                <a:latin typeface="HG丸ｺﾞｼｯｸM-PRO" pitchFamily="50" charset="-128"/>
                <a:ea typeface="HG丸ｺﾞｼｯｸM-PRO" pitchFamily="50" charset="-128"/>
              </a:rPr>
              <a:t>には、</a:t>
            </a:r>
            <a:r>
              <a:rPr lang="ja-JP" altLang="en-US" sz="1100" b="1" u="sng" dirty="0">
                <a:solidFill>
                  <a:srgbClr val="FF0000"/>
                </a:solidFill>
                <a:latin typeface="HG丸ｺﾞｼｯｸM-PRO" pitchFamily="50" charset="-128"/>
                <a:ea typeface="HG丸ｺﾞｼｯｸM-PRO" pitchFamily="50" charset="-128"/>
              </a:rPr>
              <a:t>外部の機関との連携協力が必須</a:t>
            </a:r>
            <a:r>
              <a:rPr lang="ja-JP" altLang="en-US" sz="1100" dirty="0">
                <a:latin typeface="HG丸ｺﾞｼｯｸM-PRO" pitchFamily="50" charset="-128"/>
                <a:ea typeface="HG丸ｺﾞｼｯｸM-PRO" pitchFamily="50" charset="-128"/>
              </a:rPr>
              <a:t>であり、</a:t>
            </a:r>
            <a:r>
              <a:rPr lang="ja-JP" altLang="en-US" sz="1100" u="sng" dirty="0">
                <a:latin typeface="HG丸ｺﾞｼｯｸM-PRO" pitchFamily="50" charset="-128"/>
                <a:ea typeface="HG丸ｺﾞｼｯｸM-PRO" pitchFamily="50" charset="-128"/>
              </a:rPr>
              <a:t>当館は積極的に連携協力を行っていきます。</a:t>
            </a:r>
            <a:r>
              <a:rPr lang="ja-JP" altLang="en-US" sz="1100" dirty="0">
                <a:latin typeface="HG丸ｺﾞｼｯｸM-PRO" pitchFamily="50" charset="-128"/>
                <a:ea typeface="HG丸ｺﾞｼｯｸM-PRO" pitchFamily="50" charset="-128"/>
              </a:rPr>
              <a:t>その連携の姿勢として、</a:t>
            </a:r>
            <a:r>
              <a:rPr lang="ja-JP" altLang="en-US" sz="1100" u="sng" dirty="0">
                <a:latin typeface="HG丸ｺﾞｼｯｸM-PRO" pitchFamily="50" charset="-128"/>
                <a:ea typeface="HG丸ｺﾞｼｯｸM-PRO" pitchFamily="50" charset="-128"/>
              </a:rPr>
              <a:t>次のような方針を掲げています</a:t>
            </a:r>
            <a:r>
              <a:rPr lang="ja-JP" altLang="en-US" sz="1100" dirty="0">
                <a:latin typeface="HG丸ｺﾞｼｯｸM-PRO" pitchFamily="50" charset="-128"/>
                <a:ea typeface="HG丸ｺﾞｼｯｸM-PRO" pitchFamily="50" charset="-128"/>
              </a:rPr>
              <a:t>。</a:t>
            </a:r>
          </a:p>
          <a:p>
            <a:endParaRPr lang="en-US" altLang="ja-JP" sz="1100" dirty="0">
              <a:latin typeface="HG丸ｺﾞｼｯｸM-PRO" pitchFamily="50" charset="-128"/>
              <a:ea typeface="HG丸ｺﾞｼｯｸM-PRO" pitchFamily="50" charset="-128"/>
            </a:endParaRPr>
          </a:p>
          <a:p>
            <a:r>
              <a:rPr lang="ja-JP" altLang="en-US" sz="1100" u="sng" dirty="0">
                <a:solidFill>
                  <a:srgbClr val="FF0000"/>
                </a:solidFill>
                <a:latin typeface="HG丸ｺﾞｼｯｸM-PRO" pitchFamily="50" charset="-128"/>
                <a:ea typeface="HG丸ｺﾞｼｯｸM-PRO" pitchFamily="50" charset="-128"/>
              </a:rPr>
              <a:t>①統合検索サービスの提供</a:t>
            </a:r>
            <a:endParaRPr lang="en-US" altLang="ja-JP" sz="1100" u="sng" dirty="0">
              <a:solidFill>
                <a:srgbClr val="FF0000"/>
              </a:solidFill>
              <a:latin typeface="HG丸ｺﾞｼｯｸM-PRO" pitchFamily="50" charset="-128"/>
              <a:ea typeface="HG丸ｺﾞｼｯｸM-PRO" pitchFamily="50" charset="-128"/>
            </a:endParaRPr>
          </a:p>
          <a:p>
            <a:r>
              <a:rPr lang="ja-JP" altLang="en-US" sz="1100" u="sng" dirty="0">
                <a:latin typeface="HG丸ｺﾞｼｯｸM-PRO" pitchFamily="50" charset="-128"/>
                <a:ea typeface="HG丸ｺﾞｼｯｸM-PRO" pitchFamily="50" charset="-128"/>
              </a:rPr>
              <a:t>外部機関・サービスが提供するコンテンツのメタデータを当該機関・サービスの許諾を得て収集、もしくは横断検索</a:t>
            </a:r>
            <a:r>
              <a:rPr lang="ja-JP" altLang="en-US" sz="1100" dirty="0">
                <a:latin typeface="HG丸ｺﾞｼｯｸM-PRO" pitchFamily="50" charset="-128"/>
                <a:ea typeface="HG丸ｺﾞｼｯｸM-PRO" pitchFamily="50" charset="-128"/>
              </a:rPr>
              <a:t>します。</a:t>
            </a:r>
          </a:p>
          <a:p>
            <a:r>
              <a:rPr lang="ja-JP" altLang="en-US" sz="1100" u="sng" dirty="0">
                <a:solidFill>
                  <a:srgbClr val="FF0000"/>
                </a:solidFill>
                <a:latin typeface="HG丸ｺﾞｼｯｸM-PRO" pitchFamily="50" charset="-128"/>
                <a:ea typeface="HG丸ｺﾞｼｯｸM-PRO" pitchFamily="50" charset="-128"/>
              </a:rPr>
              <a:t>②外部</a:t>
            </a:r>
            <a:r>
              <a:rPr lang="en-US" sz="1100" u="sng" dirty="0">
                <a:solidFill>
                  <a:srgbClr val="FF0000"/>
                </a:solidFill>
                <a:latin typeface="HG丸ｺﾞｼｯｸM-PRO" pitchFamily="50" charset="-128"/>
                <a:ea typeface="HG丸ｺﾞｼｯｸM-PRO" pitchFamily="50" charset="-128"/>
              </a:rPr>
              <a:t>Web</a:t>
            </a:r>
            <a:r>
              <a:rPr lang="ja-JP" altLang="en-US" sz="1100" u="sng" dirty="0">
                <a:solidFill>
                  <a:srgbClr val="FF0000"/>
                </a:solidFill>
                <a:latin typeface="HG丸ｺﾞｼｯｸM-PRO" pitchFamily="50" charset="-128"/>
                <a:ea typeface="HG丸ｺﾞｼｯｸM-PRO" pitchFamily="50" charset="-128"/>
              </a:rPr>
              <a:t>サービスとの連携</a:t>
            </a:r>
            <a:endParaRPr lang="en-US" altLang="ja-JP" sz="1100" u="sng" dirty="0">
              <a:solidFill>
                <a:srgbClr val="FF0000"/>
              </a:solidFill>
              <a:latin typeface="HG丸ｺﾞｼｯｸM-PRO" pitchFamily="50" charset="-128"/>
              <a:ea typeface="HG丸ｺﾞｼｯｸM-PRO" pitchFamily="50" charset="-128"/>
            </a:endParaRPr>
          </a:p>
          <a:p>
            <a:r>
              <a:rPr lang="ja-JP" altLang="en-US" sz="1100" u="sng" dirty="0">
                <a:latin typeface="HG丸ｺﾞｼｯｸM-PRO" pitchFamily="50" charset="-128"/>
                <a:ea typeface="HG丸ｺﾞｼｯｸM-PRO" pitchFamily="50" charset="-128"/>
              </a:rPr>
              <a:t>外部で提供されている</a:t>
            </a:r>
            <a:r>
              <a:rPr lang="ja-JP" altLang="en-US" sz="1100" dirty="0">
                <a:latin typeface="HG丸ｺﾞｼｯｸM-PRO" pitchFamily="50" charset="-128"/>
                <a:ea typeface="HG丸ｺﾞｼｯｸM-PRO" pitchFamily="50" charset="-128"/>
              </a:rPr>
              <a:t>連想検索サービスや機械翻訳サービス等の</a:t>
            </a:r>
            <a:r>
              <a:rPr lang="ja-JP" altLang="en-US" sz="1100" u="sng" dirty="0">
                <a:latin typeface="HG丸ｺﾞｼｯｸM-PRO" pitchFamily="50" charset="-128"/>
                <a:ea typeface="HG丸ｺﾞｼｯｸM-PRO" pitchFamily="50" charset="-128"/>
              </a:rPr>
              <a:t>ウェブサービスを有機的に組み合わせて、付加価値の高い検索サービスを実現</a:t>
            </a:r>
            <a:r>
              <a:rPr lang="ja-JP" altLang="en-US" sz="1100" dirty="0">
                <a:latin typeface="HG丸ｺﾞｼｯｸM-PRO" pitchFamily="50" charset="-128"/>
                <a:ea typeface="HG丸ｺﾞｼｯｸM-PRO" pitchFamily="50" charset="-128"/>
              </a:rPr>
              <a:t>します。 </a:t>
            </a:r>
            <a:endParaRPr lang="en-US" altLang="ja-JP" sz="1100" dirty="0">
              <a:latin typeface="HG丸ｺﾞｼｯｸM-PRO" pitchFamily="50" charset="-128"/>
              <a:ea typeface="HG丸ｺﾞｼｯｸM-PRO" pitchFamily="50" charset="-128"/>
            </a:endParaRPr>
          </a:p>
          <a:p>
            <a:r>
              <a:rPr lang="ja-JP" altLang="en-US" sz="1100" dirty="0">
                <a:latin typeface="HG丸ｺﾞｼｯｸM-PRO" pitchFamily="50" charset="-128"/>
                <a:ea typeface="HG丸ｺﾞｼｯｸM-PRO" pitchFamily="50" charset="-128"/>
              </a:rPr>
              <a:t>また、</a:t>
            </a:r>
            <a:r>
              <a:rPr lang="ja-JP" altLang="en-US" sz="1100" u="sng" dirty="0">
                <a:latin typeface="HG丸ｺﾞｼｯｸM-PRO" pitchFamily="50" charset="-128"/>
                <a:ea typeface="HG丸ｺﾞｼｯｸM-PRO" pitchFamily="50" charset="-128"/>
              </a:rPr>
              <a:t>外部の情報サービスへの効果的なナビゲーション</a:t>
            </a:r>
            <a:r>
              <a:rPr lang="ja-JP" altLang="en-US" sz="1100" dirty="0">
                <a:latin typeface="HG丸ｺﾞｼｯｸM-PRO" pitchFamily="50" charset="-128"/>
                <a:ea typeface="HG丸ｺﾞｼｯｸM-PRO" pitchFamily="50" charset="-128"/>
              </a:rPr>
              <a:t>を実現することにより、利用者の情報探索を支援します。 </a:t>
            </a:r>
          </a:p>
          <a:p>
            <a:r>
              <a:rPr lang="ja-JP" altLang="en-US" sz="1100" u="sng" dirty="0">
                <a:solidFill>
                  <a:srgbClr val="FF0000"/>
                </a:solidFill>
                <a:latin typeface="HG丸ｺﾞｼｯｸM-PRO" pitchFamily="50" charset="-128"/>
                <a:ea typeface="HG丸ｺﾞｼｯｸM-PRO" pitchFamily="50" charset="-128"/>
              </a:rPr>
              <a:t>③研究開発における連携</a:t>
            </a:r>
            <a:endParaRPr lang="en-US" altLang="ja-JP" sz="1100" u="sng" dirty="0">
              <a:solidFill>
                <a:srgbClr val="FF0000"/>
              </a:solidFill>
              <a:latin typeface="HG丸ｺﾞｼｯｸM-PRO" pitchFamily="50" charset="-128"/>
              <a:ea typeface="HG丸ｺﾞｼｯｸM-PRO" pitchFamily="50" charset="-128"/>
            </a:endParaRPr>
          </a:p>
          <a:p>
            <a:r>
              <a:rPr lang="ja-JP" altLang="en-US" sz="1100" dirty="0">
                <a:latin typeface="HG丸ｺﾞｼｯｸM-PRO" pitchFamily="50" charset="-128"/>
                <a:ea typeface="HG丸ｺﾞｼｯｸM-PRO" pitchFamily="50" charset="-128"/>
              </a:rPr>
              <a:t>利便性の高いシステム構築のためには、</a:t>
            </a:r>
            <a:r>
              <a:rPr lang="ja-JP" altLang="en-US" sz="1100" u="sng" dirty="0">
                <a:latin typeface="HG丸ｺﾞｼｯｸM-PRO" pitchFamily="50" charset="-128"/>
                <a:ea typeface="HG丸ｺﾞｼｯｸM-PRO" pitchFamily="50" charset="-128"/>
              </a:rPr>
              <a:t>現状で確立した技術のみでは実現</a:t>
            </a:r>
            <a:r>
              <a:rPr lang="ja-JP" altLang="en-US" sz="1100" dirty="0">
                <a:latin typeface="HG丸ｺﾞｼｯｸM-PRO" pitchFamily="50" charset="-128"/>
                <a:ea typeface="HG丸ｺﾞｼｯｸM-PRO" pitchFamily="50" charset="-128"/>
              </a:rPr>
              <a:t>が困難です。</a:t>
            </a:r>
            <a:endParaRPr lang="en-US" altLang="ja-JP" sz="1100" dirty="0">
              <a:latin typeface="HG丸ｺﾞｼｯｸM-PRO" pitchFamily="50" charset="-128"/>
              <a:ea typeface="HG丸ｺﾞｼｯｸM-PRO" pitchFamily="50" charset="-128"/>
            </a:endParaRPr>
          </a:p>
          <a:p>
            <a:r>
              <a:rPr lang="ja-JP" altLang="en-US" sz="1100" dirty="0">
                <a:latin typeface="HG丸ｺﾞｼｯｸM-PRO" pitchFamily="50" charset="-128"/>
                <a:ea typeface="HG丸ｺﾞｼｯｸM-PRO" pitchFamily="50" charset="-128"/>
              </a:rPr>
              <a:t>大学の研究室、官民の研究機関、ベンチャー企業等による各種の情報技術に係る研究開発を支援するために、</a:t>
            </a:r>
            <a:r>
              <a:rPr lang="ja-JP" altLang="en-US" sz="1100" u="sng" dirty="0">
                <a:latin typeface="HG丸ｺﾞｼｯｸM-PRO" pitchFamily="50" charset="-128"/>
                <a:ea typeface="HG丸ｺﾞｼｯｸM-PRO" pitchFamily="50" charset="-128"/>
              </a:rPr>
              <a:t>当館の情報資源を利用した実用化・実証実験を行うことができるよう、テストベッドの場を提供</a:t>
            </a:r>
            <a:r>
              <a:rPr lang="ja-JP" altLang="en-US" sz="1100" dirty="0">
                <a:latin typeface="HG丸ｺﾞｼｯｸM-PRO" pitchFamily="50" charset="-128"/>
                <a:ea typeface="HG丸ｺﾞｼｯｸM-PRO" pitchFamily="50" charset="-128"/>
              </a:rPr>
              <a:t>します。</a:t>
            </a:r>
          </a:p>
          <a:p>
            <a:r>
              <a:rPr lang="ja-JP" altLang="en-US" sz="1100" dirty="0">
                <a:solidFill>
                  <a:srgbClr val="FF0000"/>
                </a:solidFill>
                <a:latin typeface="HG丸ｺﾞｼｯｸM-PRO" pitchFamily="50" charset="-128"/>
                <a:ea typeface="HG丸ｺﾞｼｯｸM-PRO" pitchFamily="50" charset="-128"/>
              </a:rPr>
              <a:t>④統合利用促進のための環境整備</a:t>
            </a:r>
            <a:endParaRPr lang="en-US" altLang="ja-JP" sz="1100" dirty="0">
              <a:solidFill>
                <a:srgbClr val="FF0000"/>
              </a:solidFill>
              <a:latin typeface="HG丸ｺﾞｼｯｸM-PRO" pitchFamily="50" charset="-128"/>
              <a:ea typeface="HG丸ｺﾞｼｯｸM-PRO" pitchFamily="50" charset="-128"/>
            </a:endParaRPr>
          </a:p>
          <a:p>
            <a:r>
              <a:rPr lang="ja-JP" altLang="en-US" sz="1100" u="sng" dirty="0">
                <a:latin typeface="HG丸ｺﾞｼｯｸM-PRO" pitchFamily="50" charset="-128"/>
                <a:ea typeface="HG丸ｺﾞｼｯｸM-PRO" pitchFamily="50" charset="-128"/>
              </a:rPr>
              <a:t>有用なコンテンツを保有しているにもかかわらず、データベースの構築や検索サービスの提供ができない機関に対して、データベースの構築や</a:t>
            </a:r>
            <a:r>
              <a:rPr lang="en-US" sz="1100" u="sng" dirty="0">
                <a:latin typeface="HG丸ｺﾞｼｯｸM-PRO" pitchFamily="50" charset="-128"/>
                <a:ea typeface="HG丸ｺﾞｼｯｸM-PRO" pitchFamily="50" charset="-128"/>
              </a:rPr>
              <a:t>API</a:t>
            </a:r>
            <a:r>
              <a:rPr lang="ja-JP" altLang="en-US" sz="1100" u="sng" dirty="0">
                <a:latin typeface="HG丸ｺﾞｼｯｸM-PRO" pitchFamily="50" charset="-128"/>
                <a:ea typeface="HG丸ｺﾞｼｯｸM-PRO" pitchFamily="50" charset="-128"/>
              </a:rPr>
              <a:t>実装等を支援</a:t>
            </a:r>
            <a:r>
              <a:rPr lang="ja-JP" altLang="en-US" sz="1100" dirty="0">
                <a:latin typeface="HG丸ｺﾞｼｯｸM-PRO" pitchFamily="50" charset="-128"/>
                <a:ea typeface="HG丸ｺﾞｼｯｸM-PRO" pitchFamily="50" charset="-128"/>
              </a:rPr>
              <a:t>します。</a:t>
            </a:r>
            <a:endParaRPr lang="en-US" altLang="ja-JP" sz="1100" dirty="0">
              <a:latin typeface="HG丸ｺﾞｼｯｸM-PRO" pitchFamily="50" charset="-128"/>
              <a:ea typeface="HG丸ｺﾞｼｯｸM-PRO" pitchFamily="50" charset="-128"/>
            </a:endParaRPr>
          </a:p>
          <a:p>
            <a:pPr lvl="0"/>
            <a:r>
              <a:rPr lang="ja-JP" altLang="en-US" sz="1100" dirty="0">
                <a:latin typeface="HG丸ｺﾞｼｯｸM-PRO" pitchFamily="50" charset="-128"/>
                <a:ea typeface="HG丸ｺﾞｼｯｸM-PRO" pitchFamily="50" charset="-128"/>
              </a:rPr>
              <a:t>このように、</a:t>
            </a:r>
            <a:r>
              <a:rPr lang="ja-JP" altLang="en-US" sz="1100" b="1" dirty="0">
                <a:solidFill>
                  <a:srgbClr val="FF0000"/>
                </a:solidFill>
                <a:latin typeface="HG丸ｺﾞｼｯｸM-PRO" pitchFamily="50" charset="-128"/>
                <a:ea typeface="HG丸ｺﾞｼｯｸM-PRO" pitchFamily="50" charset="-128"/>
              </a:rPr>
              <a:t>他の機関との連携により、補完しあいながら、利用者が必要とする情報を利用できるようにすることを目指しています。</a:t>
            </a:r>
            <a:endParaRPr lang="en-US" altLang="ja-JP" sz="1100" b="1" dirty="0">
              <a:solidFill>
                <a:srgbClr val="FF0000"/>
              </a:solidFill>
              <a:latin typeface="HG丸ｺﾞｼｯｸM-PRO" pitchFamily="50" charset="-128"/>
              <a:ea typeface="HG丸ｺﾞｼｯｸM-PRO" pitchFamily="50" charset="-128"/>
            </a:endParaRPr>
          </a:p>
          <a:p>
            <a:pPr lvl="0"/>
            <a:endParaRPr lang="ja-JP" altLang="en-US" sz="1100" dirty="0">
              <a:latin typeface="HG丸ｺﾞｼｯｸM-PRO" pitchFamily="50" charset="-128"/>
              <a:ea typeface="HG丸ｺﾞｼｯｸM-PRO" pitchFamily="50" charset="-128"/>
            </a:endParaRPr>
          </a:p>
          <a:p>
            <a:endParaRPr lang="ja-JP" altLang="en-US" sz="600" dirty="0"/>
          </a:p>
        </p:txBody>
      </p:sp>
      <p:sp>
        <p:nvSpPr>
          <p:cNvPr id="4" name="スライド番号プレースホルダ 3"/>
          <p:cNvSpPr>
            <a:spLocks noGrp="1"/>
          </p:cNvSpPr>
          <p:nvPr>
            <p:ph type="sldNum" sz="quarter" idx="10"/>
          </p:nvPr>
        </p:nvSpPr>
        <p:spPr/>
        <p:txBody>
          <a:bodyPr/>
          <a:lstStyle/>
          <a:p>
            <a:fld id="{EC67A169-F0F9-4569-9C82-7759A6193367}" type="slidenum">
              <a:rPr kumimoji="1" lang="ja-JP" altLang="en-US" smtClean="0"/>
              <a:pPr/>
              <a:t>3</a:t>
            </a:fld>
            <a:endParaRPr kumimoji="1" lang="ja-JP" altLang="en-US"/>
          </a:p>
        </p:txBody>
      </p:sp>
      <p:sp>
        <p:nvSpPr>
          <p:cNvPr id="5" name="ヘッダー プレースホルダ 4"/>
          <p:cNvSpPr>
            <a:spLocks noGrp="1"/>
          </p:cNvSpPr>
          <p:nvPr>
            <p:ph type="hdr" sz="quarter" idx="11"/>
          </p:nvPr>
        </p:nvSpPr>
        <p:spPr/>
        <p:txBody>
          <a:bodyPr/>
          <a:lstStyle/>
          <a:p>
            <a:r>
              <a:rPr kumimoji="1" lang="zh-TW" altLang="en-US" smtClean="0"/>
              <a:t>新規採用職員研修</a:t>
            </a:r>
            <a:endParaRPr kumimoji="1" lang="ja-JP" altLang="en-US"/>
          </a:p>
        </p:txBody>
      </p:sp>
      <p:sp>
        <p:nvSpPr>
          <p:cNvPr id="6" name="日付プレースホルダ 5"/>
          <p:cNvSpPr>
            <a:spLocks noGrp="1"/>
          </p:cNvSpPr>
          <p:nvPr>
            <p:ph type="dt" idx="12"/>
          </p:nvPr>
        </p:nvSpPr>
        <p:spPr/>
        <p:txBody>
          <a:bodyPr/>
          <a:lstStyle/>
          <a:p>
            <a:r>
              <a:rPr kumimoji="1" lang="en-US" altLang="ja-JP" smtClean="0"/>
              <a:t>2013/4/2</a:t>
            </a:r>
            <a:endParaRPr kumimoji="1" lang="ja-JP" altLang="en-US"/>
          </a:p>
        </p:txBody>
      </p:sp>
      <p:sp>
        <p:nvSpPr>
          <p:cNvPr id="7" name="フッター プレースホルダ 6"/>
          <p:cNvSpPr>
            <a:spLocks noGrp="1"/>
          </p:cNvSpPr>
          <p:nvPr>
            <p:ph type="ftr" sz="quarter" idx="13"/>
          </p:nvPr>
        </p:nvSpPr>
        <p:spPr/>
        <p:txBody>
          <a:bodyPr/>
          <a:lstStyle/>
          <a:p>
            <a:r>
              <a:rPr kumimoji="1" lang="ja-JP" altLang="en-US" smtClean="0"/>
              <a:t>電子情報部</a:t>
            </a:r>
            <a:endParaRPr kumimoji="1" lang="ja-JP" altLang="en-US"/>
          </a:p>
        </p:txBody>
      </p:sp>
    </p:spTree>
    <p:extLst>
      <p:ext uri="{BB962C8B-B14F-4D97-AF65-F5344CB8AC3E}">
        <p14:creationId xmlns:p14="http://schemas.microsoft.com/office/powerpoint/2010/main" val="11590740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統合的オンラインサービスの概要</a:t>
            </a:r>
            <a:endParaRPr lang="en-US" altLang="ja-JP" dirty="0" smtClean="0"/>
          </a:p>
          <a:p>
            <a:r>
              <a:rPr kumimoji="1" lang="en-US" altLang="ja-JP" dirty="0" smtClean="0"/>
              <a:t>2015</a:t>
            </a:r>
            <a:r>
              <a:rPr kumimoji="1" lang="ja-JP" altLang="en-US" dirty="0" smtClean="0"/>
              <a:t>年</a:t>
            </a:r>
            <a:r>
              <a:rPr kumimoji="1" lang="en-US" altLang="ja-JP" dirty="0" smtClean="0"/>
              <a:t>3</a:t>
            </a:r>
            <a:r>
              <a:rPr kumimoji="1" lang="ja-JP" altLang="en-US" dirty="0" smtClean="0"/>
              <a:t>月に方向性が示され、今年中にサービス要件が確定するはず。</a:t>
            </a:r>
            <a:endParaRPr kumimoji="1" lang="en-US" altLang="ja-JP" dirty="0" smtClean="0"/>
          </a:p>
          <a:p>
            <a:endParaRPr kumimoji="1" lang="ja-JP" altLang="en-US" dirty="0"/>
          </a:p>
        </p:txBody>
      </p:sp>
      <p:sp>
        <p:nvSpPr>
          <p:cNvPr id="4" name="ヘッダー プレースホルダー 3"/>
          <p:cNvSpPr>
            <a:spLocks noGrp="1"/>
          </p:cNvSpPr>
          <p:nvPr>
            <p:ph type="hdr" sz="quarter" idx="10"/>
          </p:nvPr>
        </p:nvSpPr>
        <p:spPr/>
        <p:txBody>
          <a:bodyPr/>
          <a:lstStyle/>
          <a:p>
            <a:endParaRPr kumimoji="1" lang="ja-JP" altLang="en-US"/>
          </a:p>
        </p:txBody>
      </p:sp>
      <p:sp>
        <p:nvSpPr>
          <p:cNvPr id="5" name="日付プレースホルダー 4"/>
          <p:cNvSpPr>
            <a:spLocks noGrp="1"/>
          </p:cNvSpPr>
          <p:nvPr>
            <p:ph type="dt" idx="11"/>
          </p:nvPr>
        </p:nvSpPr>
        <p:spPr/>
        <p:txBody>
          <a:bodyPr/>
          <a:lstStyle/>
          <a:p>
            <a:fld id="{F4D7E75E-981D-420C-AB9A-802B51B8B339}" type="datetime1">
              <a:rPr kumimoji="1" lang="ja-JP" altLang="en-US" smtClean="0"/>
              <a:t>2016/5/29</a:t>
            </a:fld>
            <a:endParaRPr kumimoji="1" lang="ja-JP" altLang="en-US"/>
          </a:p>
        </p:txBody>
      </p:sp>
      <p:sp>
        <p:nvSpPr>
          <p:cNvPr id="6" name="フッター プレースホルダー 5"/>
          <p:cNvSpPr>
            <a:spLocks noGrp="1"/>
          </p:cNvSpPr>
          <p:nvPr>
            <p:ph type="ftr" sz="quarter" idx="12"/>
          </p:nvPr>
        </p:nvSpPr>
        <p:spPr/>
        <p:txBody>
          <a:bodyPr/>
          <a:lstStyle/>
          <a:p>
            <a:endParaRPr kumimoji="1" lang="ja-JP" altLang="en-US"/>
          </a:p>
        </p:txBody>
      </p:sp>
      <p:sp>
        <p:nvSpPr>
          <p:cNvPr id="7" name="スライド番号プレースホルダー 6"/>
          <p:cNvSpPr>
            <a:spLocks noGrp="1"/>
          </p:cNvSpPr>
          <p:nvPr>
            <p:ph type="sldNum" sz="quarter" idx="13"/>
          </p:nvPr>
        </p:nvSpPr>
        <p:spPr/>
        <p:txBody>
          <a:bodyPr/>
          <a:lstStyle/>
          <a:p>
            <a:fld id="{816A9BB7-DD5C-41DE-9B80-A8A5AECCA2DE}" type="slidenum">
              <a:rPr kumimoji="1" lang="ja-JP" altLang="en-US" smtClean="0"/>
              <a:pPr/>
              <a:t>36</a:t>
            </a:fld>
            <a:endParaRPr kumimoji="1" lang="ja-JP" altLang="en-US"/>
          </a:p>
        </p:txBody>
      </p:sp>
    </p:spTree>
    <p:extLst>
      <p:ext uri="{BB962C8B-B14F-4D97-AF65-F5344CB8AC3E}">
        <p14:creationId xmlns:p14="http://schemas.microsoft.com/office/powerpoint/2010/main" val="27748416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統合的オンラインサービス：実現したい機能</a:t>
            </a:r>
            <a:endParaRPr lang="en-US" altLang="ja-JP" dirty="0" smtClean="0"/>
          </a:p>
          <a:p>
            <a:r>
              <a:rPr kumimoji="1" lang="en-US" altLang="ja-JP" dirty="0" smtClean="0"/>
              <a:t>2015</a:t>
            </a:r>
            <a:r>
              <a:rPr kumimoji="1" lang="ja-JP" altLang="en-US" dirty="0" smtClean="0"/>
              <a:t>年</a:t>
            </a:r>
            <a:r>
              <a:rPr kumimoji="1" lang="en-US" altLang="ja-JP" dirty="0" smtClean="0"/>
              <a:t>3</a:t>
            </a:r>
            <a:r>
              <a:rPr kumimoji="1" lang="ja-JP" altLang="en-US" dirty="0" smtClean="0"/>
              <a:t>月に方向性が示され、今年中にサービス要件が確定するはず。</a:t>
            </a:r>
            <a:endParaRPr kumimoji="1" lang="en-US" altLang="ja-JP" dirty="0" smtClean="0"/>
          </a:p>
          <a:p>
            <a:endParaRPr kumimoji="1" lang="ja-JP" altLang="en-US" dirty="0"/>
          </a:p>
        </p:txBody>
      </p:sp>
      <p:sp>
        <p:nvSpPr>
          <p:cNvPr id="4" name="ヘッダー プレースホルダー 3"/>
          <p:cNvSpPr>
            <a:spLocks noGrp="1"/>
          </p:cNvSpPr>
          <p:nvPr>
            <p:ph type="hdr" sz="quarter" idx="10"/>
          </p:nvPr>
        </p:nvSpPr>
        <p:spPr/>
        <p:txBody>
          <a:bodyPr/>
          <a:lstStyle/>
          <a:p>
            <a:endParaRPr kumimoji="1" lang="ja-JP" altLang="en-US"/>
          </a:p>
        </p:txBody>
      </p:sp>
      <p:sp>
        <p:nvSpPr>
          <p:cNvPr id="5" name="日付プレースホルダー 4"/>
          <p:cNvSpPr>
            <a:spLocks noGrp="1"/>
          </p:cNvSpPr>
          <p:nvPr>
            <p:ph type="dt" idx="11"/>
          </p:nvPr>
        </p:nvSpPr>
        <p:spPr/>
        <p:txBody>
          <a:bodyPr/>
          <a:lstStyle/>
          <a:p>
            <a:fld id="{F4D7E75E-981D-420C-AB9A-802B51B8B339}" type="datetime1">
              <a:rPr kumimoji="1" lang="ja-JP" altLang="en-US" smtClean="0"/>
              <a:t>2016/5/29</a:t>
            </a:fld>
            <a:endParaRPr kumimoji="1" lang="ja-JP" altLang="en-US"/>
          </a:p>
        </p:txBody>
      </p:sp>
      <p:sp>
        <p:nvSpPr>
          <p:cNvPr id="6" name="フッター プレースホルダー 5"/>
          <p:cNvSpPr>
            <a:spLocks noGrp="1"/>
          </p:cNvSpPr>
          <p:nvPr>
            <p:ph type="ftr" sz="quarter" idx="12"/>
          </p:nvPr>
        </p:nvSpPr>
        <p:spPr/>
        <p:txBody>
          <a:bodyPr/>
          <a:lstStyle/>
          <a:p>
            <a:endParaRPr kumimoji="1" lang="ja-JP" altLang="en-US"/>
          </a:p>
        </p:txBody>
      </p:sp>
      <p:sp>
        <p:nvSpPr>
          <p:cNvPr id="7" name="スライド番号プレースホルダー 6"/>
          <p:cNvSpPr>
            <a:spLocks noGrp="1"/>
          </p:cNvSpPr>
          <p:nvPr>
            <p:ph type="sldNum" sz="quarter" idx="13"/>
          </p:nvPr>
        </p:nvSpPr>
        <p:spPr/>
        <p:txBody>
          <a:bodyPr/>
          <a:lstStyle/>
          <a:p>
            <a:fld id="{816A9BB7-DD5C-41DE-9B80-A8A5AECCA2DE}" type="slidenum">
              <a:rPr kumimoji="1" lang="ja-JP" altLang="en-US" smtClean="0"/>
              <a:pPr/>
              <a:t>37</a:t>
            </a:fld>
            <a:endParaRPr kumimoji="1" lang="ja-JP" altLang="en-US"/>
          </a:p>
        </p:txBody>
      </p:sp>
    </p:spTree>
    <p:extLst>
      <p:ext uri="{BB962C8B-B14F-4D97-AF65-F5344CB8AC3E}">
        <p14:creationId xmlns:p14="http://schemas.microsoft.com/office/powerpoint/2010/main" val="23715293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統合的オンラインサービス：実現イメージ</a:t>
            </a:r>
            <a:endParaRPr kumimoji="1" lang="en-US" altLang="ja-JP" dirty="0" smtClean="0"/>
          </a:p>
          <a:p>
            <a:r>
              <a:rPr kumimoji="1" lang="en-US" altLang="ja-JP" dirty="0" smtClean="0"/>
              <a:t>NDL</a:t>
            </a:r>
            <a:r>
              <a:rPr kumimoji="1" lang="ja-JP" altLang="en-US" dirty="0" smtClean="0"/>
              <a:t>の収集・書誌系の情報のみならず、他のシステムの情報を合わせてデータベース化。</a:t>
            </a:r>
            <a:endParaRPr kumimoji="1" lang="en-US" altLang="ja-JP" dirty="0" smtClean="0"/>
          </a:p>
          <a:p>
            <a:r>
              <a:rPr kumimoji="1" lang="ja-JP" altLang="en-US" dirty="0" smtClean="0"/>
              <a:t>今までの発想となんら変わらないが、このイメージが、利用者サービス系の部署によって描かれ、収集・書誌系の業務の在り方にも言及している意義は大きい。</a:t>
            </a:r>
            <a:endParaRPr kumimoji="1" lang="en-US" altLang="ja-JP" dirty="0" smtClean="0"/>
          </a:p>
          <a:p>
            <a:endParaRPr kumimoji="1" lang="ja-JP" altLang="en-US" dirty="0"/>
          </a:p>
        </p:txBody>
      </p:sp>
      <p:sp>
        <p:nvSpPr>
          <p:cNvPr id="4" name="ヘッダー プレースホルダー 3"/>
          <p:cNvSpPr>
            <a:spLocks noGrp="1"/>
          </p:cNvSpPr>
          <p:nvPr>
            <p:ph type="hdr" sz="quarter" idx="10"/>
          </p:nvPr>
        </p:nvSpPr>
        <p:spPr/>
        <p:txBody>
          <a:bodyPr/>
          <a:lstStyle/>
          <a:p>
            <a:endParaRPr kumimoji="1" lang="ja-JP" altLang="en-US"/>
          </a:p>
        </p:txBody>
      </p:sp>
      <p:sp>
        <p:nvSpPr>
          <p:cNvPr id="5" name="日付プレースホルダー 4"/>
          <p:cNvSpPr>
            <a:spLocks noGrp="1"/>
          </p:cNvSpPr>
          <p:nvPr>
            <p:ph type="dt" idx="11"/>
          </p:nvPr>
        </p:nvSpPr>
        <p:spPr/>
        <p:txBody>
          <a:bodyPr/>
          <a:lstStyle/>
          <a:p>
            <a:fld id="{F4D7E75E-981D-420C-AB9A-802B51B8B339}" type="datetime1">
              <a:rPr kumimoji="1" lang="ja-JP" altLang="en-US" smtClean="0"/>
              <a:t>2016/5/29</a:t>
            </a:fld>
            <a:endParaRPr kumimoji="1" lang="ja-JP" altLang="en-US"/>
          </a:p>
        </p:txBody>
      </p:sp>
      <p:sp>
        <p:nvSpPr>
          <p:cNvPr id="6" name="フッター プレースホルダー 5"/>
          <p:cNvSpPr>
            <a:spLocks noGrp="1"/>
          </p:cNvSpPr>
          <p:nvPr>
            <p:ph type="ftr" sz="quarter" idx="12"/>
          </p:nvPr>
        </p:nvSpPr>
        <p:spPr/>
        <p:txBody>
          <a:bodyPr/>
          <a:lstStyle/>
          <a:p>
            <a:endParaRPr kumimoji="1" lang="ja-JP" altLang="en-US"/>
          </a:p>
        </p:txBody>
      </p:sp>
      <p:sp>
        <p:nvSpPr>
          <p:cNvPr id="7" name="スライド番号プレースホルダー 6"/>
          <p:cNvSpPr>
            <a:spLocks noGrp="1"/>
          </p:cNvSpPr>
          <p:nvPr>
            <p:ph type="sldNum" sz="quarter" idx="13"/>
          </p:nvPr>
        </p:nvSpPr>
        <p:spPr/>
        <p:txBody>
          <a:bodyPr/>
          <a:lstStyle/>
          <a:p>
            <a:fld id="{816A9BB7-DD5C-41DE-9B80-A8A5AECCA2DE}" type="slidenum">
              <a:rPr kumimoji="1" lang="ja-JP" altLang="en-US" smtClean="0"/>
              <a:pPr/>
              <a:t>38</a:t>
            </a:fld>
            <a:endParaRPr kumimoji="1" lang="ja-JP" altLang="en-US"/>
          </a:p>
        </p:txBody>
      </p:sp>
    </p:spTree>
    <p:extLst>
      <p:ext uri="{BB962C8B-B14F-4D97-AF65-F5344CB8AC3E}">
        <p14:creationId xmlns:p14="http://schemas.microsoft.com/office/powerpoint/2010/main" val="12042166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文化資産のナショナルアーカイブのイメージ図に、今回の統合的オンラインサービスの在り方をマッピング</a:t>
            </a:r>
            <a:endParaRPr kumimoji="1" lang="en-US" altLang="ja-JP" dirty="0" smtClean="0"/>
          </a:p>
          <a:p>
            <a:r>
              <a:rPr kumimoji="1" lang="ja-JP" altLang="en-US" dirty="0" smtClean="0"/>
              <a:t>ナショナルアーカイブの方向性と、</a:t>
            </a:r>
            <a:r>
              <a:rPr kumimoji="1" lang="en-US" altLang="ja-JP" dirty="0" smtClean="0"/>
              <a:t>NDL</a:t>
            </a:r>
            <a:r>
              <a:rPr kumimoji="1" lang="ja-JP" altLang="en-US" dirty="0" smtClean="0"/>
              <a:t>のサービスの機能強化の方向性は、同じ方向性にあることを示している。</a:t>
            </a:r>
            <a:endParaRPr kumimoji="1" lang="ja-JP" altLang="en-US" dirty="0"/>
          </a:p>
        </p:txBody>
      </p:sp>
      <p:sp>
        <p:nvSpPr>
          <p:cNvPr id="4" name="ヘッダー プレースホルダー 3"/>
          <p:cNvSpPr>
            <a:spLocks noGrp="1"/>
          </p:cNvSpPr>
          <p:nvPr>
            <p:ph type="hdr" sz="quarter" idx="10"/>
          </p:nvPr>
        </p:nvSpPr>
        <p:spPr/>
        <p:txBody>
          <a:bodyPr/>
          <a:lstStyle/>
          <a:p>
            <a:endParaRPr kumimoji="1" lang="ja-JP" altLang="en-US"/>
          </a:p>
        </p:txBody>
      </p:sp>
      <p:sp>
        <p:nvSpPr>
          <p:cNvPr id="5" name="日付プレースホルダー 4"/>
          <p:cNvSpPr>
            <a:spLocks noGrp="1"/>
          </p:cNvSpPr>
          <p:nvPr>
            <p:ph type="dt" idx="11"/>
          </p:nvPr>
        </p:nvSpPr>
        <p:spPr/>
        <p:txBody>
          <a:bodyPr/>
          <a:lstStyle/>
          <a:p>
            <a:fld id="{F4D7E75E-981D-420C-AB9A-802B51B8B339}" type="datetime1">
              <a:rPr kumimoji="1" lang="ja-JP" altLang="en-US" smtClean="0"/>
              <a:t>2016/5/29</a:t>
            </a:fld>
            <a:endParaRPr kumimoji="1" lang="ja-JP" altLang="en-US"/>
          </a:p>
        </p:txBody>
      </p:sp>
      <p:sp>
        <p:nvSpPr>
          <p:cNvPr id="6" name="フッター プレースホルダー 5"/>
          <p:cNvSpPr>
            <a:spLocks noGrp="1"/>
          </p:cNvSpPr>
          <p:nvPr>
            <p:ph type="ftr" sz="quarter" idx="12"/>
          </p:nvPr>
        </p:nvSpPr>
        <p:spPr/>
        <p:txBody>
          <a:bodyPr/>
          <a:lstStyle/>
          <a:p>
            <a:endParaRPr kumimoji="1" lang="ja-JP" altLang="en-US"/>
          </a:p>
        </p:txBody>
      </p:sp>
      <p:sp>
        <p:nvSpPr>
          <p:cNvPr id="7" name="スライド番号プレースホルダー 6"/>
          <p:cNvSpPr>
            <a:spLocks noGrp="1"/>
          </p:cNvSpPr>
          <p:nvPr>
            <p:ph type="sldNum" sz="quarter" idx="13"/>
          </p:nvPr>
        </p:nvSpPr>
        <p:spPr/>
        <p:txBody>
          <a:bodyPr/>
          <a:lstStyle/>
          <a:p>
            <a:fld id="{816A9BB7-DD5C-41DE-9B80-A8A5AECCA2DE}" type="slidenum">
              <a:rPr kumimoji="1" lang="ja-JP" altLang="en-US" smtClean="0"/>
              <a:pPr/>
              <a:t>39</a:t>
            </a:fld>
            <a:endParaRPr kumimoji="1" lang="ja-JP" altLang="en-US"/>
          </a:p>
        </p:txBody>
      </p:sp>
    </p:spTree>
    <p:extLst>
      <p:ext uri="{BB962C8B-B14F-4D97-AF65-F5344CB8AC3E}">
        <p14:creationId xmlns:p14="http://schemas.microsoft.com/office/powerpoint/2010/main" val="19423871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サービスの見直しに当たって、主題情報の主なものを列挙したもの</a:t>
            </a:r>
            <a:endParaRPr kumimoji="1" lang="ja-JP" altLang="en-US" dirty="0"/>
          </a:p>
        </p:txBody>
      </p:sp>
      <p:sp>
        <p:nvSpPr>
          <p:cNvPr id="4" name="ヘッダー プレースホルダー 3"/>
          <p:cNvSpPr>
            <a:spLocks noGrp="1"/>
          </p:cNvSpPr>
          <p:nvPr>
            <p:ph type="hdr" sz="quarter" idx="10"/>
          </p:nvPr>
        </p:nvSpPr>
        <p:spPr/>
        <p:txBody>
          <a:bodyPr/>
          <a:lstStyle/>
          <a:p>
            <a:endParaRPr kumimoji="1" lang="ja-JP" altLang="en-US"/>
          </a:p>
        </p:txBody>
      </p:sp>
      <p:sp>
        <p:nvSpPr>
          <p:cNvPr id="5" name="日付プレースホルダー 4"/>
          <p:cNvSpPr>
            <a:spLocks noGrp="1"/>
          </p:cNvSpPr>
          <p:nvPr>
            <p:ph type="dt" idx="11"/>
          </p:nvPr>
        </p:nvSpPr>
        <p:spPr/>
        <p:txBody>
          <a:bodyPr/>
          <a:lstStyle/>
          <a:p>
            <a:fld id="{F4D7E75E-981D-420C-AB9A-802B51B8B339}" type="datetime1">
              <a:rPr kumimoji="1" lang="ja-JP" altLang="en-US" smtClean="0"/>
              <a:t>2016/5/29</a:t>
            </a:fld>
            <a:endParaRPr kumimoji="1" lang="ja-JP" altLang="en-US"/>
          </a:p>
        </p:txBody>
      </p:sp>
      <p:sp>
        <p:nvSpPr>
          <p:cNvPr id="6" name="フッター プレースホルダー 5"/>
          <p:cNvSpPr>
            <a:spLocks noGrp="1"/>
          </p:cNvSpPr>
          <p:nvPr>
            <p:ph type="ftr" sz="quarter" idx="12"/>
          </p:nvPr>
        </p:nvSpPr>
        <p:spPr/>
        <p:txBody>
          <a:bodyPr/>
          <a:lstStyle/>
          <a:p>
            <a:endParaRPr kumimoji="1" lang="ja-JP" altLang="en-US"/>
          </a:p>
        </p:txBody>
      </p:sp>
      <p:sp>
        <p:nvSpPr>
          <p:cNvPr id="7" name="スライド番号プレースホルダー 6"/>
          <p:cNvSpPr>
            <a:spLocks noGrp="1"/>
          </p:cNvSpPr>
          <p:nvPr>
            <p:ph type="sldNum" sz="quarter" idx="13"/>
          </p:nvPr>
        </p:nvSpPr>
        <p:spPr/>
        <p:txBody>
          <a:bodyPr/>
          <a:lstStyle/>
          <a:p>
            <a:fld id="{816A9BB7-DD5C-41DE-9B80-A8A5AECCA2DE}" type="slidenum">
              <a:rPr kumimoji="1" lang="ja-JP" altLang="en-US" smtClean="0"/>
              <a:pPr/>
              <a:t>40</a:t>
            </a:fld>
            <a:endParaRPr kumimoji="1" lang="ja-JP" altLang="en-US"/>
          </a:p>
        </p:txBody>
      </p:sp>
    </p:spTree>
    <p:extLst>
      <p:ext uri="{BB962C8B-B14F-4D97-AF65-F5344CB8AC3E}">
        <p14:creationId xmlns:p14="http://schemas.microsoft.com/office/powerpoint/2010/main" val="41363746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主題情報の分解・利活用案</a:t>
            </a:r>
            <a:endParaRPr kumimoji="1" lang="en-US" altLang="ja-JP" dirty="0" smtClean="0"/>
          </a:p>
          <a:p>
            <a:r>
              <a:rPr kumimoji="1" lang="ja-JP" altLang="en-US" dirty="0" smtClean="0"/>
              <a:t>これらの情報が再整理され、そして関連付けられて利活用できるようにしていくことを目指す。</a:t>
            </a:r>
            <a:endParaRPr kumimoji="1" lang="en-US" altLang="ja-JP" dirty="0" smtClean="0"/>
          </a:p>
          <a:p>
            <a:r>
              <a:rPr kumimoji="1" lang="ja-JP" altLang="en-US" dirty="0" smtClean="0"/>
              <a:t>オープンデータ化、リンクドオープンデータ化の対象となるべき情報</a:t>
            </a:r>
            <a:endParaRPr kumimoji="1" lang="en-US" altLang="ja-JP" dirty="0" smtClean="0"/>
          </a:p>
          <a:p>
            <a:endParaRPr kumimoji="1" lang="ja-JP" altLang="en-US" dirty="0"/>
          </a:p>
        </p:txBody>
      </p:sp>
      <p:sp>
        <p:nvSpPr>
          <p:cNvPr id="4" name="ヘッダー プレースホルダー 3"/>
          <p:cNvSpPr>
            <a:spLocks noGrp="1"/>
          </p:cNvSpPr>
          <p:nvPr>
            <p:ph type="hdr" sz="quarter" idx="10"/>
          </p:nvPr>
        </p:nvSpPr>
        <p:spPr/>
        <p:txBody>
          <a:bodyPr/>
          <a:lstStyle/>
          <a:p>
            <a:endParaRPr kumimoji="1" lang="ja-JP" altLang="en-US"/>
          </a:p>
        </p:txBody>
      </p:sp>
      <p:sp>
        <p:nvSpPr>
          <p:cNvPr id="5" name="日付プレースホルダー 4"/>
          <p:cNvSpPr>
            <a:spLocks noGrp="1"/>
          </p:cNvSpPr>
          <p:nvPr>
            <p:ph type="dt" idx="11"/>
          </p:nvPr>
        </p:nvSpPr>
        <p:spPr/>
        <p:txBody>
          <a:bodyPr/>
          <a:lstStyle/>
          <a:p>
            <a:fld id="{F4D7E75E-981D-420C-AB9A-802B51B8B339}" type="datetime1">
              <a:rPr kumimoji="1" lang="ja-JP" altLang="en-US" smtClean="0"/>
              <a:t>2016/5/29</a:t>
            </a:fld>
            <a:endParaRPr kumimoji="1" lang="ja-JP" altLang="en-US"/>
          </a:p>
        </p:txBody>
      </p:sp>
      <p:sp>
        <p:nvSpPr>
          <p:cNvPr id="6" name="フッター プレースホルダー 5"/>
          <p:cNvSpPr>
            <a:spLocks noGrp="1"/>
          </p:cNvSpPr>
          <p:nvPr>
            <p:ph type="ftr" sz="quarter" idx="12"/>
          </p:nvPr>
        </p:nvSpPr>
        <p:spPr/>
        <p:txBody>
          <a:bodyPr/>
          <a:lstStyle/>
          <a:p>
            <a:endParaRPr kumimoji="1" lang="ja-JP" altLang="en-US"/>
          </a:p>
        </p:txBody>
      </p:sp>
      <p:sp>
        <p:nvSpPr>
          <p:cNvPr id="7" name="スライド番号プレースホルダー 6"/>
          <p:cNvSpPr>
            <a:spLocks noGrp="1"/>
          </p:cNvSpPr>
          <p:nvPr>
            <p:ph type="sldNum" sz="quarter" idx="13"/>
          </p:nvPr>
        </p:nvSpPr>
        <p:spPr/>
        <p:txBody>
          <a:bodyPr/>
          <a:lstStyle/>
          <a:p>
            <a:fld id="{816A9BB7-DD5C-41DE-9B80-A8A5AECCA2DE}" type="slidenum">
              <a:rPr kumimoji="1" lang="ja-JP" altLang="en-US" smtClean="0"/>
              <a:pPr/>
              <a:t>41</a:t>
            </a:fld>
            <a:endParaRPr kumimoji="1" lang="ja-JP" altLang="en-US"/>
          </a:p>
        </p:txBody>
      </p:sp>
    </p:spTree>
    <p:extLst>
      <p:ext uri="{BB962C8B-B14F-4D97-AF65-F5344CB8AC3E}">
        <p14:creationId xmlns:p14="http://schemas.microsoft.com/office/powerpoint/2010/main" val="30296360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smtClean="0"/>
              <a:t>2014</a:t>
            </a:r>
            <a:r>
              <a:rPr lang="ja-JP" altLang="en-US" dirty="0" smtClean="0"/>
              <a:t>年</a:t>
            </a:r>
            <a:r>
              <a:rPr lang="en-US" altLang="ja-JP" dirty="0" smtClean="0"/>
              <a:t>1</a:t>
            </a:r>
            <a:r>
              <a:rPr lang="ja-JP" altLang="en-US" dirty="0" smtClean="0"/>
              <a:t>月にサービスがリニューアルしたが、その際にサービス要件の検討が不十分だった、部分に関して、</a:t>
            </a:r>
            <a:r>
              <a:rPr lang="en-US" altLang="ja-JP" dirty="0" smtClean="0"/>
              <a:t>2015</a:t>
            </a:r>
            <a:r>
              <a:rPr lang="ja-JP" altLang="en-US" dirty="0" smtClean="0"/>
              <a:t>年</a:t>
            </a:r>
            <a:r>
              <a:rPr lang="en-US" altLang="ja-JP" dirty="0" smtClean="0"/>
              <a:t>3</a:t>
            </a:r>
            <a:r>
              <a:rPr lang="ja-JP" altLang="en-US" dirty="0" smtClean="0"/>
              <a:t>月に改めの方向性を模索し、あるべき姿を提示した。</a:t>
            </a:r>
            <a:endParaRPr kumimoji="1" lang="ja-JP" altLang="en-US" dirty="0"/>
          </a:p>
        </p:txBody>
      </p:sp>
      <p:sp>
        <p:nvSpPr>
          <p:cNvPr id="4" name="ヘッダー プレースホルダー 3"/>
          <p:cNvSpPr>
            <a:spLocks noGrp="1"/>
          </p:cNvSpPr>
          <p:nvPr>
            <p:ph type="hdr" sz="quarter" idx="10"/>
          </p:nvPr>
        </p:nvSpPr>
        <p:spPr/>
        <p:txBody>
          <a:bodyPr/>
          <a:lstStyle/>
          <a:p>
            <a:endParaRPr kumimoji="1" lang="ja-JP" altLang="en-US"/>
          </a:p>
        </p:txBody>
      </p:sp>
      <p:sp>
        <p:nvSpPr>
          <p:cNvPr id="5" name="日付プレースホルダー 4"/>
          <p:cNvSpPr>
            <a:spLocks noGrp="1"/>
          </p:cNvSpPr>
          <p:nvPr>
            <p:ph type="dt" idx="11"/>
          </p:nvPr>
        </p:nvSpPr>
        <p:spPr/>
        <p:txBody>
          <a:bodyPr/>
          <a:lstStyle/>
          <a:p>
            <a:fld id="{F4D7E75E-981D-420C-AB9A-802B51B8B339}" type="datetime1">
              <a:rPr kumimoji="1" lang="ja-JP" altLang="en-US" smtClean="0"/>
              <a:t>2016/5/29</a:t>
            </a:fld>
            <a:endParaRPr kumimoji="1" lang="ja-JP" altLang="en-US"/>
          </a:p>
        </p:txBody>
      </p:sp>
      <p:sp>
        <p:nvSpPr>
          <p:cNvPr id="6" name="フッター プレースホルダー 5"/>
          <p:cNvSpPr>
            <a:spLocks noGrp="1"/>
          </p:cNvSpPr>
          <p:nvPr>
            <p:ph type="ftr" sz="quarter" idx="12"/>
          </p:nvPr>
        </p:nvSpPr>
        <p:spPr/>
        <p:txBody>
          <a:bodyPr/>
          <a:lstStyle/>
          <a:p>
            <a:endParaRPr kumimoji="1" lang="ja-JP" altLang="en-US"/>
          </a:p>
        </p:txBody>
      </p:sp>
      <p:sp>
        <p:nvSpPr>
          <p:cNvPr id="7" name="スライド番号プレースホルダー 6"/>
          <p:cNvSpPr>
            <a:spLocks noGrp="1"/>
          </p:cNvSpPr>
          <p:nvPr>
            <p:ph type="sldNum" sz="quarter" idx="13"/>
          </p:nvPr>
        </p:nvSpPr>
        <p:spPr/>
        <p:txBody>
          <a:bodyPr/>
          <a:lstStyle/>
          <a:p>
            <a:fld id="{816A9BB7-DD5C-41DE-9B80-A8A5AECCA2DE}" type="slidenum">
              <a:rPr kumimoji="1" lang="ja-JP" altLang="en-US" smtClean="0"/>
              <a:pPr/>
              <a:t>42</a:t>
            </a:fld>
            <a:endParaRPr kumimoji="1" lang="ja-JP" altLang="en-US"/>
          </a:p>
        </p:txBody>
      </p:sp>
    </p:spTree>
    <p:extLst>
      <p:ext uri="{BB962C8B-B14F-4D97-AF65-F5344CB8AC3E}">
        <p14:creationId xmlns:p14="http://schemas.microsoft.com/office/powerpoint/2010/main" val="1389747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44450" y="282575"/>
            <a:ext cx="6586538" cy="3705225"/>
          </a:xfrm>
        </p:spPr>
      </p:sp>
      <p:sp>
        <p:nvSpPr>
          <p:cNvPr id="3" name="ノート プレースホルダ 2"/>
          <p:cNvSpPr>
            <a:spLocks noGrp="1"/>
          </p:cNvSpPr>
          <p:nvPr>
            <p:ph type="body" idx="1"/>
          </p:nvPr>
        </p:nvSpPr>
        <p:spPr>
          <a:xfrm>
            <a:off x="415553" y="4032037"/>
            <a:ext cx="6048672" cy="5655236"/>
          </a:xfrm>
        </p:spPr>
        <p:txBody>
          <a:bodyPr>
            <a:noAutofit/>
          </a:bodyPr>
          <a:lstStyle/>
          <a:p>
            <a:pPr lvl="0"/>
            <a:r>
              <a:rPr lang="en-US" altLang="ja-JP" sz="1000" u="sng" dirty="0" smtClean="0">
                <a:solidFill>
                  <a:srgbClr val="FF0000"/>
                </a:solidFill>
                <a:latin typeface="HG丸ｺﾞｼｯｸM-PRO" pitchFamily="50" charset="-128"/>
                <a:ea typeface="HG丸ｺﾞｼｯｸM-PRO" pitchFamily="50" charset="-128"/>
              </a:rPr>
              <a:t>7</a:t>
            </a:r>
            <a:r>
              <a:rPr lang="ja-JP" altLang="en-US" sz="1000" u="sng" dirty="0" err="1" smtClean="0">
                <a:solidFill>
                  <a:srgbClr val="FF0000"/>
                </a:solidFill>
                <a:latin typeface="HG丸ｺﾞｼｯｸM-PRO" pitchFamily="50" charset="-128"/>
                <a:ea typeface="HG丸ｺﾞｼｯｸM-PRO" pitchFamily="50" charset="-128"/>
              </a:rPr>
              <a:t>つの</a:t>
            </a:r>
            <a:r>
              <a:rPr lang="ja-JP" altLang="en-US" sz="1000" u="sng" dirty="0" smtClean="0">
                <a:solidFill>
                  <a:srgbClr val="FF0000"/>
                </a:solidFill>
                <a:latin typeface="HG丸ｺﾞｼｯｸM-PRO" pitchFamily="50" charset="-128"/>
                <a:ea typeface="HG丸ｺﾞｼｯｸM-PRO" pitchFamily="50" charset="-128"/>
              </a:rPr>
              <a:t>事項をブレークダウンしたものがここから</a:t>
            </a:r>
            <a:r>
              <a:rPr lang="en-US" altLang="ja-JP" sz="1000" u="sng" dirty="0" smtClean="0">
                <a:solidFill>
                  <a:srgbClr val="FF0000"/>
                </a:solidFill>
                <a:latin typeface="HG丸ｺﾞｼｯｸM-PRO" pitchFamily="50" charset="-128"/>
                <a:ea typeface="HG丸ｺﾞｼｯｸM-PRO" pitchFamily="50" charset="-128"/>
              </a:rPr>
              <a:t>3</a:t>
            </a:r>
            <a:r>
              <a:rPr lang="ja-JP" altLang="en-US" sz="1000" u="sng" dirty="0" smtClean="0">
                <a:solidFill>
                  <a:srgbClr val="FF0000"/>
                </a:solidFill>
                <a:latin typeface="HG丸ｺﾞｼｯｸM-PRO" pitchFamily="50" charset="-128"/>
                <a:ea typeface="HG丸ｺﾞｼｯｸM-PRO" pitchFamily="50" charset="-128"/>
              </a:rPr>
              <a:t>枚のスライドです</a:t>
            </a:r>
            <a:r>
              <a:rPr lang="ja-JP" altLang="en-US" sz="1000" u="sng" dirty="0" smtClean="0">
                <a:latin typeface="HG丸ｺﾞｼｯｸM-PRO" pitchFamily="50" charset="-128"/>
                <a:ea typeface="HG丸ｺﾞｼｯｸM-PRO" pitchFamily="50" charset="-128"/>
              </a:rPr>
              <a:t>。（１つ１つの説明は省略しますが、取り組むべき事項は多岐にわたっています。）</a:t>
            </a:r>
            <a:endParaRPr lang="en-US" altLang="ja-JP" sz="1000" u="sng" dirty="0" smtClean="0">
              <a:latin typeface="HG丸ｺﾞｼｯｸM-PRO" pitchFamily="50" charset="-128"/>
              <a:ea typeface="HG丸ｺﾞｼｯｸM-PRO" pitchFamily="50" charset="-128"/>
            </a:endParaRPr>
          </a:p>
          <a:p>
            <a:pPr lvl="0"/>
            <a:endParaRPr lang="en-US" altLang="ja-JP" sz="1000" u="sng" dirty="0" smtClean="0">
              <a:latin typeface="HG丸ｺﾞｼｯｸM-PRO" pitchFamily="50" charset="-128"/>
              <a:ea typeface="HG丸ｺﾞｼｯｸM-PRO" pitchFamily="50" charset="-128"/>
            </a:endParaRPr>
          </a:p>
          <a:p>
            <a:pPr lvl="0"/>
            <a:r>
              <a:rPr lang="ja-JP" altLang="en-US" sz="1000" i="1" u="sng" dirty="0" smtClean="0">
                <a:solidFill>
                  <a:srgbClr val="FF0000"/>
                </a:solidFill>
                <a:latin typeface="HG丸ｺﾞｼｯｸM-PRO" pitchFamily="50" charset="-128"/>
                <a:ea typeface="HG丸ｺﾞｼｯｸM-PRO" pitchFamily="50" charset="-128"/>
              </a:rPr>
              <a:t>国内学術出版物のデジタル化と電子情報資源の収集</a:t>
            </a:r>
          </a:p>
          <a:p>
            <a:pPr marL="656862" lvl="1" indent="-218954">
              <a:buFont typeface="Arial" pitchFamily="34" charset="0"/>
              <a:buChar char="•"/>
            </a:pPr>
            <a:r>
              <a:rPr lang="ja-JP" altLang="en-US" sz="1000" i="1" dirty="0" smtClean="0">
                <a:latin typeface="HG丸ｺﾞｼｯｸM-PRO" pitchFamily="50" charset="-128"/>
                <a:ea typeface="HG丸ｺﾞｼｯｸM-PRO" pitchFamily="50" charset="-128"/>
              </a:rPr>
              <a:t>国内刊行学術雑誌、学術図書、学位論文、その他学術分野において必要とされる</a:t>
            </a:r>
            <a:r>
              <a:rPr lang="ja-JP" altLang="en-US" sz="1000" i="1" u="sng" dirty="0" smtClean="0">
                <a:solidFill>
                  <a:srgbClr val="FF0000"/>
                </a:solidFill>
                <a:latin typeface="HG丸ｺﾞｼｯｸM-PRO" pitchFamily="50" charset="-128"/>
                <a:ea typeface="HG丸ｺﾞｼｯｸM-PRO" pitchFamily="50" charset="-128"/>
              </a:rPr>
              <a:t>印刷物のデジタル化を推進し、国民各層の求めに応じた提供</a:t>
            </a:r>
            <a:r>
              <a:rPr lang="ja-JP" altLang="en-US" sz="1000" i="1" dirty="0" smtClean="0">
                <a:latin typeface="HG丸ｺﾞｼｯｸM-PRO" pitchFamily="50" charset="-128"/>
                <a:ea typeface="HG丸ｺﾞｼｯｸM-PRO" pitchFamily="50" charset="-128"/>
              </a:rPr>
              <a:t>を行う。</a:t>
            </a:r>
          </a:p>
          <a:p>
            <a:pPr marL="656862" lvl="1" indent="-218954">
              <a:buFont typeface="Arial" pitchFamily="34" charset="0"/>
              <a:buChar char="•"/>
            </a:pPr>
            <a:r>
              <a:rPr lang="ja-JP" altLang="en-US" sz="1000" i="1" dirty="0" smtClean="0">
                <a:latin typeface="HG丸ｺﾞｼｯｸM-PRO" pitchFamily="50" charset="-128"/>
                <a:ea typeface="HG丸ｺﾞｼｯｸM-PRO" pitchFamily="50" charset="-128"/>
              </a:rPr>
              <a:t>学術分野における成果は今後ますます</a:t>
            </a:r>
            <a:r>
              <a:rPr lang="ja-JP" altLang="en-US" sz="1000" i="1" u="sng" dirty="0" smtClean="0">
                <a:solidFill>
                  <a:srgbClr val="FF0000"/>
                </a:solidFill>
                <a:latin typeface="HG丸ｺﾞｼｯｸM-PRO" pitchFamily="50" charset="-128"/>
                <a:ea typeface="HG丸ｺﾞｼｯｸM-PRO" pitchFamily="50" charset="-128"/>
              </a:rPr>
              <a:t>電子的な形態で生産、流通、利用される</a:t>
            </a:r>
            <a:r>
              <a:rPr lang="ja-JP" altLang="en-US" sz="1000" i="1" dirty="0" smtClean="0">
                <a:latin typeface="HG丸ｺﾞｼｯｸM-PRO" pitchFamily="50" charset="-128"/>
                <a:ea typeface="HG丸ｺﾞｼｯｸM-PRO" pitchFamily="50" charset="-128"/>
              </a:rPr>
              <a:t>と考えられるため、これら</a:t>
            </a:r>
            <a:r>
              <a:rPr lang="ja-JP" altLang="en-US" sz="1000" i="1" u="sng" dirty="0" smtClean="0">
                <a:solidFill>
                  <a:srgbClr val="FF0000"/>
                </a:solidFill>
                <a:latin typeface="HG丸ｺﾞｼｯｸM-PRO" pitchFamily="50" charset="-128"/>
                <a:ea typeface="HG丸ｺﾞｼｯｸM-PRO" pitchFamily="50" charset="-128"/>
              </a:rPr>
              <a:t>電子情報資源に関する収集と保存を進める</a:t>
            </a:r>
            <a:r>
              <a:rPr lang="ja-JP" altLang="en-US" sz="1000" i="1" dirty="0" smtClean="0">
                <a:latin typeface="HG丸ｺﾞｼｯｸM-PRO" pitchFamily="50" charset="-128"/>
                <a:ea typeface="HG丸ｺﾞｼｯｸM-PRO" pitchFamily="50" charset="-128"/>
              </a:rPr>
              <a:t>。</a:t>
            </a:r>
            <a:endParaRPr lang="en-US" altLang="ja-JP" sz="1000" i="1" dirty="0" smtClean="0">
              <a:latin typeface="HG丸ｺﾞｼｯｸM-PRO" pitchFamily="50" charset="-128"/>
              <a:ea typeface="HG丸ｺﾞｼｯｸM-PRO" pitchFamily="50" charset="-128"/>
            </a:endParaRPr>
          </a:p>
          <a:p>
            <a:pPr marL="656862" lvl="1" indent="-218954">
              <a:buFont typeface="Arial" pitchFamily="34" charset="0"/>
              <a:buChar char="•"/>
            </a:pPr>
            <a:r>
              <a:rPr lang="ja-JP" altLang="en-US" sz="1000" i="1" dirty="0" smtClean="0">
                <a:latin typeface="HG丸ｺﾞｼｯｸM-PRO" pitchFamily="50" charset="-128"/>
                <a:ea typeface="HG丸ｺﾞｼｯｸM-PRO" pitchFamily="50" charset="-128"/>
              </a:rPr>
              <a:t>電子情報資源の刊行形態や刊行主体は未知な点が多いため、関係諸機関、団体との協議を踏まえ、研究者はもちろんのこと国民全体が</a:t>
            </a:r>
            <a:r>
              <a:rPr lang="ja-JP" altLang="en-US" sz="1000" i="1" u="sng" dirty="0" smtClean="0">
                <a:solidFill>
                  <a:srgbClr val="FF0000"/>
                </a:solidFill>
                <a:latin typeface="HG丸ｺﾞｼｯｸM-PRO" pitchFamily="50" charset="-128"/>
                <a:ea typeface="HG丸ｺﾞｼｯｸM-PRO" pitchFamily="50" charset="-128"/>
              </a:rPr>
              <a:t>電子情報資源へ永続的にアクセスしやすい状況を早期に実現することを目指す</a:t>
            </a:r>
            <a:r>
              <a:rPr lang="ja-JP" altLang="en-US" sz="1000" i="1" dirty="0" smtClean="0">
                <a:latin typeface="HG丸ｺﾞｼｯｸM-PRO" pitchFamily="50" charset="-128"/>
                <a:ea typeface="HG丸ｺﾞｼｯｸM-PRO" pitchFamily="50" charset="-128"/>
              </a:rPr>
              <a:t>。</a:t>
            </a:r>
          </a:p>
          <a:p>
            <a:pPr marL="656862" lvl="1" indent="-218954">
              <a:buFont typeface="Arial" pitchFamily="34" charset="0"/>
              <a:buChar char="•"/>
            </a:pPr>
            <a:r>
              <a:rPr lang="ja-JP" altLang="en-US" sz="1000" i="1" dirty="0" smtClean="0">
                <a:latin typeface="HG丸ｺﾞｼｯｸM-PRO" pitchFamily="50" charset="-128"/>
                <a:ea typeface="HG丸ｺﾞｼｯｸM-PRO" pitchFamily="50" charset="-128"/>
              </a:rPr>
              <a:t>研究成果はテキスト以外に、プログラム、画像、音声等の形式で公表され始めている。国立国会図書館はまず従来の文献に相当する電子情報資源に関して</a:t>
            </a:r>
            <a:r>
              <a:rPr lang="ja-JP" altLang="en-US" sz="1000" i="1" dirty="0" smtClean="0">
                <a:solidFill>
                  <a:srgbClr val="FF0000"/>
                </a:solidFill>
                <a:latin typeface="HG丸ｺﾞｼｯｸM-PRO" pitchFamily="50" charset="-128"/>
                <a:ea typeface="HG丸ｺﾞｼｯｸM-PRO" pitchFamily="50" charset="-128"/>
              </a:rPr>
              <a:t>、</a:t>
            </a:r>
            <a:r>
              <a:rPr lang="ja-JP" altLang="en-US" sz="1000" i="1" u="sng" dirty="0" smtClean="0">
                <a:solidFill>
                  <a:srgbClr val="FF0000"/>
                </a:solidFill>
                <a:latin typeface="HG丸ｺﾞｼｯｸM-PRO" pitchFamily="50" charset="-128"/>
                <a:ea typeface="HG丸ｺﾞｼｯｸM-PRO" pitchFamily="50" charset="-128"/>
              </a:rPr>
              <a:t>出版社、学会、大学等の関連機関の動向に十分留意した上で</a:t>
            </a:r>
            <a:r>
              <a:rPr lang="ja-JP" altLang="en-US" sz="1000" i="1" u="sng" dirty="0" smtClean="0">
                <a:latin typeface="HG丸ｺﾞｼｯｸM-PRO" pitchFamily="50" charset="-128"/>
                <a:ea typeface="HG丸ｺﾞｼｯｸM-PRO" pitchFamily="50" charset="-128"/>
              </a:rPr>
              <a:t>、</a:t>
            </a:r>
            <a:r>
              <a:rPr lang="ja-JP" altLang="en-US" sz="1000" i="1" dirty="0" smtClean="0">
                <a:latin typeface="HG丸ｺﾞｼｯｸM-PRO" pitchFamily="50" charset="-128"/>
                <a:ea typeface="HG丸ｺﾞｼｯｸM-PRO" pitchFamily="50" charset="-128"/>
              </a:rPr>
              <a:t>その収集と保存に関して</a:t>
            </a:r>
            <a:r>
              <a:rPr lang="ja-JP" altLang="en-US" sz="1000" i="1" u="sng" dirty="0" smtClean="0">
                <a:solidFill>
                  <a:srgbClr val="FF0000"/>
                </a:solidFill>
                <a:latin typeface="HG丸ｺﾞｼｯｸM-PRO" pitchFamily="50" charset="-128"/>
                <a:ea typeface="HG丸ｺﾞｼｯｸM-PRO" pitchFamily="50" charset="-128"/>
              </a:rPr>
              <a:t>持続可能な体制を整備</a:t>
            </a:r>
            <a:r>
              <a:rPr lang="ja-JP" altLang="en-US" sz="1000" i="1" dirty="0" smtClean="0">
                <a:solidFill>
                  <a:srgbClr val="FF0000"/>
                </a:solidFill>
                <a:latin typeface="HG丸ｺﾞｼｯｸM-PRO" pitchFamily="50" charset="-128"/>
                <a:ea typeface="HG丸ｺﾞｼｯｸM-PRO" pitchFamily="50" charset="-128"/>
              </a:rPr>
              <a:t>する</a:t>
            </a:r>
            <a:r>
              <a:rPr lang="ja-JP" altLang="en-US" sz="1000" i="1" dirty="0" smtClean="0">
                <a:latin typeface="HG丸ｺﾞｼｯｸM-PRO" pitchFamily="50" charset="-128"/>
                <a:ea typeface="HG丸ｺﾞｼｯｸM-PRO" pitchFamily="50" charset="-128"/>
              </a:rPr>
              <a:t>。</a:t>
            </a:r>
            <a:endParaRPr lang="en-US" altLang="ja-JP" sz="1000" i="1" dirty="0" smtClean="0">
              <a:latin typeface="HG丸ｺﾞｼｯｸM-PRO" pitchFamily="50" charset="-128"/>
              <a:ea typeface="HG丸ｺﾞｼｯｸM-PRO" pitchFamily="50" charset="-128"/>
            </a:endParaRPr>
          </a:p>
          <a:p>
            <a:pPr marL="656862" lvl="1" indent="-218954">
              <a:buFont typeface="Arial" pitchFamily="34" charset="0"/>
              <a:buChar char="•"/>
            </a:pPr>
            <a:r>
              <a:rPr lang="ja-JP" altLang="en-US" sz="1000" i="1" dirty="0" smtClean="0">
                <a:latin typeface="HG丸ｺﾞｼｯｸM-PRO" pitchFamily="50" charset="-128"/>
                <a:ea typeface="HG丸ｺﾞｼｯｸM-PRO" pitchFamily="50" charset="-128"/>
              </a:rPr>
              <a:t>文献の相当するもの以外の電子情報資源についても、収集と保存について検討を行い、必要な整備を進める。</a:t>
            </a:r>
          </a:p>
          <a:p>
            <a:pPr lvl="0"/>
            <a:r>
              <a:rPr lang="ja-JP" altLang="en-US" sz="1000" i="1" u="sng" dirty="0" smtClean="0">
                <a:solidFill>
                  <a:srgbClr val="FF0000"/>
                </a:solidFill>
                <a:latin typeface="HG丸ｺﾞｼｯｸM-PRO" pitchFamily="50" charset="-128"/>
                <a:ea typeface="HG丸ｺﾞｼｯｸM-PRO" pitchFamily="50" charset="-128"/>
              </a:rPr>
              <a:t>デジタル化のための環境整備</a:t>
            </a:r>
          </a:p>
          <a:p>
            <a:pPr marL="656862" lvl="1" indent="-218954">
              <a:buFont typeface="Arial" pitchFamily="34" charset="0"/>
              <a:buChar char="•"/>
            </a:pPr>
            <a:r>
              <a:rPr lang="ja-JP" altLang="en-US" sz="1000" i="1" dirty="0" smtClean="0">
                <a:latin typeface="HG丸ｺﾞｼｯｸM-PRO" pitchFamily="50" charset="-128"/>
                <a:ea typeface="HG丸ｺﾞｼｯｸM-PRO" pitchFamily="50" charset="-128"/>
              </a:rPr>
              <a:t>学会、大学等では、今後学術情報を当初から電子的に生産し、流通させ、保存していくと想定される。国立国会図書館は、それらの電子情報資源の</a:t>
            </a:r>
            <a:r>
              <a:rPr lang="ja-JP" altLang="en-US" sz="1000" i="1" u="sng" dirty="0" smtClean="0">
                <a:solidFill>
                  <a:srgbClr val="FF0000"/>
                </a:solidFill>
                <a:latin typeface="HG丸ｺﾞｼｯｸM-PRO" pitchFamily="50" charset="-128"/>
                <a:ea typeface="HG丸ｺﾞｼｯｸM-PRO" pitchFamily="50" charset="-128"/>
              </a:rPr>
              <a:t>流通、保存が持続可能なものとなるような環境整備</a:t>
            </a:r>
            <a:r>
              <a:rPr lang="ja-JP" altLang="en-US" sz="1000" i="1" dirty="0" smtClean="0">
                <a:latin typeface="HG丸ｺﾞｼｯｸM-PRO" pitchFamily="50" charset="-128"/>
                <a:ea typeface="HG丸ｺﾞｼｯｸM-PRO" pitchFamily="50" charset="-128"/>
              </a:rPr>
              <a:t>を行う。</a:t>
            </a:r>
          </a:p>
          <a:p>
            <a:pPr marL="656862" lvl="1" indent="-218954">
              <a:buFont typeface="Arial" pitchFamily="34" charset="0"/>
              <a:buChar char="•"/>
            </a:pPr>
            <a:r>
              <a:rPr lang="ja-JP" altLang="en-US" sz="1000" i="1" dirty="0" smtClean="0">
                <a:latin typeface="HG丸ｺﾞｼｯｸM-PRO" pitchFamily="50" charset="-128"/>
                <a:ea typeface="HG丸ｺﾞｼｯｸM-PRO" pitchFamily="50" charset="-128"/>
              </a:rPr>
              <a:t>環境整備にはさまざまな方法が存在するが、例えば</a:t>
            </a:r>
            <a:r>
              <a:rPr lang="ja-JP" altLang="en-US" sz="1000" i="1" u="sng" dirty="0" smtClean="0">
                <a:solidFill>
                  <a:srgbClr val="FF0000"/>
                </a:solidFill>
                <a:latin typeface="HG丸ｺﾞｼｯｸM-PRO" pitchFamily="50" charset="-128"/>
                <a:ea typeface="HG丸ｺﾞｼｯｸM-PRO" pitchFamily="50" charset="-128"/>
              </a:rPr>
              <a:t>一つの施策としては標準化活動</a:t>
            </a:r>
            <a:r>
              <a:rPr lang="ja-JP" altLang="en-US" sz="1000" i="1" dirty="0" smtClean="0">
                <a:latin typeface="HG丸ｺﾞｼｯｸM-PRO" pitchFamily="50" charset="-128"/>
                <a:ea typeface="HG丸ｺﾞｼｯｸM-PRO" pitchFamily="50" charset="-128"/>
              </a:rPr>
              <a:t>が挙げられる。具体的には、</a:t>
            </a:r>
            <a:r>
              <a:rPr lang="ja-JP" altLang="en-US" sz="1000" i="1" u="sng" dirty="0" smtClean="0">
                <a:solidFill>
                  <a:srgbClr val="FF0000"/>
                </a:solidFill>
                <a:latin typeface="HG丸ｺﾞｼｯｸM-PRO" pitchFamily="50" charset="-128"/>
                <a:ea typeface="HG丸ｺﾞｼｯｸM-PRO" pitchFamily="50" charset="-128"/>
              </a:rPr>
              <a:t>電子情報資源の書誌データ基準の普及、電子情報資源に関する識別子の付与・登録機関の設立推進等を行う</a:t>
            </a:r>
            <a:r>
              <a:rPr lang="ja-JP" altLang="en-US" sz="1000" i="1" u="sng" dirty="0" smtClean="0">
                <a:latin typeface="HG丸ｺﾞｼｯｸM-PRO" pitchFamily="50" charset="-128"/>
                <a:ea typeface="HG丸ｺﾞｼｯｸM-PRO" pitchFamily="50" charset="-128"/>
              </a:rPr>
              <a:t>。</a:t>
            </a:r>
          </a:p>
          <a:p>
            <a:pPr marL="656862" lvl="1" indent="-218954">
              <a:buFont typeface="Arial" pitchFamily="34" charset="0"/>
              <a:buChar char="•"/>
            </a:pPr>
            <a:r>
              <a:rPr lang="ja-JP" altLang="en-US" sz="1000" i="1" dirty="0" smtClean="0">
                <a:latin typeface="HG丸ｺﾞｼｯｸM-PRO" pitchFamily="50" charset="-128"/>
                <a:ea typeface="HG丸ｺﾞｼｯｸM-PRO" pitchFamily="50" charset="-128"/>
              </a:rPr>
              <a:t>また、「第</a:t>
            </a:r>
            <a:r>
              <a:rPr lang="en-US" sz="1000" i="1" dirty="0" smtClean="0">
                <a:latin typeface="HG丸ｺﾞｼｯｸM-PRO" pitchFamily="50" charset="-128"/>
                <a:ea typeface="HG丸ｺﾞｼｯｸM-PRO" pitchFamily="50" charset="-128"/>
              </a:rPr>
              <a:t>4</a:t>
            </a:r>
            <a:r>
              <a:rPr lang="ja-JP" altLang="en-US" sz="1000" i="1" dirty="0" smtClean="0">
                <a:latin typeface="HG丸ｺﾞｼｯｸM-PRO" pitchFamily="50" charset="-128"/>
                <a:ea typeface="HG丸ｺﾞｼｯｸM-PRO" pitchFamily="50" charset="-128"/>
              </a:rPr>
              <a:t>期科学技術基本計画」で示される研究情報基盤のあり方を踏まえて、「知識インフラ」構築に向けた</a:t>
            </a:r>
            <a:r>
              <a:rPr lang="ja-JP" altLang="en-US" sz="1000" i="1" u="sng" dirty="0" smtClean="0">
                <a:solidFill>
                  <a:srgbClr val="FF0000"/>
                </a:solidFill>
                <a:latin typeface="HG丸ｺﾞｼｯｸM-PRO" pitchFamily="50" charset="-128"/>
                <a:ea typeface="HG丸ｺﾞｼｯｸM-PRO" pitchFamily="50" charset="-128"/>
              </a:rPr>
              <a:t>国レベルの協議の場の形成に向け、関係機関と協議を進める</a:t>
            </a:r>
            <a:r>
              <a:rPr lang="ja-JP" altLang="en-US" sz="1000" i="1" u="sng" dirty="0" smtClean="0">
                <a:latin typeface="HG丸ｺﾞｼｯｸM-PRO" pitchFamily="50" charset="-128"/>
                <a:ea typeface="HG丸ｺﾞｼｯｸM-PRO" pitchFamily="50" charset="-128"/>
              </a:rPr>
              <a:t>。</a:t>
            </a:r>
          </a:p>
          <a:p>
            <a:pPr lvl="0"/>
            <a:r>
              <a:rPr lang="ja-JP" altLang="en-US" sz="1000" i="1" u="sng" dirty="0" smtClean="0">
                <a:solidFill>
                  <a:srgbClr val="FF0000"/>
                </a:solidFill>
                <a:latin typeface="HG丸ｺﾞｼｯｸM-PRO" pitchFamily="50" charset="-128"/>
                <a:ea typeface="HG丸ｺﾞｼｯｸM-PRO" pitchFamily="50" charset="-128"/>
              </a:rPr>
              <a:t>電子情報資源の管理・保存</a:t>
            </a:r>
          </a:p>
          <a:p>
            <a:pPr marL="656862" lvl="1" indent="-218954">
              <a:buFont typeface="Arial" pitchFamily="34" charset="0"/>
              <a:buChar char="•"/>
            </a:pPr>
            <a:r>
              <a:rPr lang="ja-JP" altLang="en-US" sz="1000" i="1" dirty="0" smtClean="0">
                <a:latin typeface="HG丸ｺﾞｼｯｸM-PRO" pitchFamily="50" charset="-128"/>
                <a:ea typeface="HG丸ｺﾞｼｯｸM-PRO" pitchFamily="50" charset="-128"/>
              </a:rPr>
              <a:t>国立国会図書館は、印刷物と同様に、日本で生産された学術分野における文献に相当する電子情報資源についても、</a:t>
            </a:r>
            <a:r>
              <a:rPr lang="ja-JP" altLang="en-US" sz="1000" i="1" u="sng" dirty="0" smtClean="0">
                <a:latin typeface="HG丸ｺﾞｼｯｸM-PRO" pitchFamily="50" charset="-128"/>
                <a:ea typeface="HG丸ｺﾞｼｯｸM-PRO" pitchFamily="50" charset="-128"/>
              </a:rPr>
              <a:t>「</a:t>
            </a:r>
            <a:r>
              <a:rPr lang="ja-JP" altLang="en-US" sz="1000" i="1" u="sng" dirty="0" smtClean="0">
                <a:solidFill>
                  <a:srgbClr val="FF0000"/>
                </a:solidFill>
                <a:latin typeface="HG丸ｺﾞｼｯｸM-PRO" pitchFamily="50" charset="-128"/>
                <a:ea typeface="HG丸ｺﾞｼｯｸM-PRO" pitchFamily="50" charset="-128"/>
              </a:rPr>
              <a:t>最後の拠り所」として広く国民からのアクセスに応えるために、長期に管理、保存するシステムを構築</a:t>
            </a:r>
            <a:r>
              <a:rPr lang="ja-JP" altLang="en-US" sz="1000" i="1" u="sng" dirty="0" smtClean="0">
                <a:latin typeface="HG丸ｺﾞｼｯｸM-PRO" pitchFamily="50" charset="-128"/>
                <a:ea typeface="HG丸ｺﾞｼｯｸM-PRO" pitchFamily="50" charset="-128"/>
              </a:rPr>
              <a:t>する。</a:t>
            </a:r>
          </a:p>
          <a:p>
            <a:pPr marL="656862" lvl="1" indent="-218954">
              <a:buFont typeface="Arial" pitchFamily="34" charset="0"/>
              <a:buChar char="•"/>
            </a:pPr>
            <a:r>
              <a:rPr lang="ja-JP" altLang="en-US" sz="1000" i="1" dirty="0" smtClean="0">
                <a:latin typeface="HG丸ｺﾞｼｯｸM-PRO" pitchFamily="50" charset="-128"/>
                <a:ea typeface="HG丸ｺﾞｼｯｸM-PRO" pitchFamily="50" charset="-128"/>
              </a:rPr>
              <a:t>電子情報資源の長期保存のための技術的、社会的な課題を特定し、それらの課題解決に役立つ研究開発や応用、実践に関して、常に最新状況を把握し、「電子図書館事業」の推進に役立てる。</a:t>
            </a:r>
            <a:endParaRPr lang="en-US" altLang="ja-JP" sz="1000" i="1" dirty="0" smtClean="0">
              <a:latin typeface="HG丸ｺﾞｼｯｸM-PRO" pitchFamily="50" charset="-128"/>
              <a:ea typeface="HG丸ｺﾞｼｯｸM-PRO" pitchFamily="50" charset="-128"/>
            </a:endParaRPr>
          </a:p>
          <a:p>
            <a:pPr marL="656862" lvl="1" indent="-218954">
              <a:buFont typeface="Arial" pitchFamily="34" charset="0"/>
              <a:buChar char="•"/>
            </a:pPr>
            <a:r>
              <a:rPr lang="ja-JP" altLang="en-US" sz="1000" i="1" dirty="0" smtClean="0">
                <a:latin typeface="HG丸ｺﾞｼｯｸM-PRO" pitchFamily="50" charset="-128"/>
                <a:ea typeface="HG丸ｺﾞｼｯｸM-PRO" pitchFamily="50" charset="-128"/>
              </a:rPr>
              <a:t>また、これらの課題特定や研究開発、応用の現状について広く公開し、共有を図る。特に、</a:t>
            </a:r>
            <a:r>
              <a:rPr lang="ja-JP" altLang="en-US" sz="1000" i="1" u="sng" dirty="0" smtClean="0">
                <a:solidFill>
                  <a:srgbClr val="FF0000"/>
                </a:solidFill>
                <a:latin typeface="HG丸ｺﾞｼｯｸM-PRO" pitchFamily="50" charset="-128"/>
                <a:ea typeface="HG丸ｺﾞｼｯｸM-PRO" pitchFamily="50" charset="-128"/>
              </a:rPr>
              <a:t>海外の国立図書館等長期保存に取り組む機関との情報共有や、共同研究や調査の連携を実施</a:t>
            </a:r>
            <a:r>
              <a:rPr lang="ja-JP" altLang="en-US" sz="1000" i="1" dirty="0" smtClean="0">
                <a:latin typeface="HG丸ｺﾞｼｯｸM-PRO" pitchFamily="50" charset="-128"/>
                <a:ea typeface="HG丸ｺﾞｼｯｸM-PRO" pitchFamily="50" charset="-128"/>
              </a:rPr>
              <a:t>する。</a:t>
            </a:r>
          </a:p>
          <a:p>
            <a:endParaRPr lang="ja-JP" altLang="en-US" sz="1000" i="1" dirty="0">
              <a:latin typeface="HG丸ｺﾞｼｯｸM-PRO" pitchFamily="50" charset="-128"/>
              <a:ea typeface="HG丸ｺﾞｼｯｸM-PRO" pitchFamily="50" charset="-128"/>
            </a:endParaRPr>
          </a:p>
        </p:txBody>
      </p:sp>
      <p:sp>
        <p:nvSpPr>
          <p:cNvPr id="4" name="スライド番号プレースホルダ 3"/>
          <p:cNvSpPr>
            <a:spLocks noGrp="1"/>
          </p:cNvSpPr>
          <p:nvPr>
            <p:ph type="sldNum" sz="quarter" idx="10"/>
          </p:nvPr>
        </p:nvSpPr>
        <p:spPr/>
        <p:txBody>
          <a:bodyPr/>
          <a:lstStyle/>
          <a:p>
            <a:fld id="{816A9BB7-DD5C-41DE-9B80-A8A5AECCA2DE}" type="slidenum">
              <a:rPr kumimoji="1" lang="ja-JP" altLang="en-US" smtClean="0"/>
              <a:pPr/>
              <a:t>4</a:t>
            </a:fld>
            <a:endParaRPr kumimoji="1" lang="ja-JP" altLang="en-US"/>
          </a:p>
        </p:txBody>
      </p:sp>
      <p:sp>
        <p:nvSpPr>
          <p:cNvPr id="5" name="日付プレースホルダ 4"/>
          <p:cNvSpPr>
            <a:spLocks noGrp="1"/>
          </p:cNvSpPr>
          <p:nvPr>
            <p:ph type="dt" idx="11"/>
          </p:nvPr>
        </p:nvSpPr>
        <p:spPr/>
        <p:txBody>
          <a:bodyPr/>
          <a:lstStyle/>
          <a:p>
            <a:r>
              <a:rPr kumimoji="1" lang="en-US" altLang="ja-JP" smtClean="0"/>
              <a:t>2011/5/19</a:t>
            </a:r>
            <a:endParaRPr kumimoji="1" lang="ja-JP" altLang="en-US"/>
          </a:p>
        </p:txBody>
      </p:sp>
      <p:sp>
        <p:nvSpPr>
          <p:cNvPr id="6" name="フッター プレースホルダ 5"/>
          <p:cNvSpPr>
            <a:spLocks noGrp="1"/>
          </p:cNvSpPr>
          <p:nvPr>
            <p:ph type="ftr" sz="quarter" idx="12"/>
          </p:nvPr>
        </p:nvSpPr>
        <p:spPr/>
        <p:txBody>
          <a:bodyPr/>
          <a:lstStyle/>
          <a:p>
            <a:r>
              <a:rPr kumimoji="1" lang="en-US" altLang="ja-JP" smtClean="0"/>
              <a:t>National Diet Library (NDL)</a:t>
            </a:r>
            <a:endParaRPr kumimoji="1" lang="ja-JP" altLang="en-US"/>
          </a:p>
        </p:txBody>
      </p:sp>
      <p:sp>
        <p:nvSpPr>
          <p:cNvPr id="7" name="ヘッダー プレースホルダ 6"/>
          <p:cNvSpPr>
            <a:spLocks noGrp="1"/>
          </p:cNvSpPr>
          <p:nvPr>
            <p:ph type="hdr" sz="quarter" idx="13"/>
          </p:nvPr>
        </p:nvSpPr>
        <p:spPr/>
        <p:txBody>
          <a:bodyPr/>
          <a:lstStyle/>
          <a:p>
            <a:r>
              <a:rPr kumimoji="1" lang="ja-JP" altLang="en-US" smtClean="0"/>
              <a:t>国立国会図書館における業務・システムの構築と運用</a:t>
            </a:r>
            <a:endParaRPr kumimoji="1" lang="ja-JP" altLang="en-US"/>
          </a:p>
        </p:txBody>
      </p:sp>
    </p:spTree>
    <p:extLst>
      <p:ext uri="{BB962C8B-B14F-4D97-AF65-F5344CB8AC3E}">
        <p14:creationId xmlns:p14="http://schemas.microsoft.com/office/powerpoint/2010/main" val="3019390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44450" y="490538"/>
            <a:ext cx="6586538" cy="3705225"/>
          </a:xfrm>
        </p:spPr>
      </p:sp>
      <p:sp>
        <p:nvSpPr>
          <p:cNvPr id="3" name="ノート プレースホルダ 2"/>
          <p:cNvSpPr>
            <a:spLocks noGrp="1"/>
          </p:cNvSpPr>
          <p:nvPr>
            <p:ph type="body" idx="1"/>
          </p:nvPr>
        </p:nvSpPr>
        <p:spPr>
          <a:xfrm>
            <a:off x="559569" y="4240354"/>
            <a:ext cx="5760640" cy="5374910"/>
          </a:xfrm>
        </p:spPr>
        <p:txBody>
          <a:bodyPr>
            <a:normAutofit fontScale="92500" lnSpcReduction="20000"/>
          </a:bodyPr>
          <a:lstStyle/>
          <a:p>
            <a:pPr lvl="0">
              <a:lnSpc>
                <a:spcPct val="150000"/>
              </a:lnSpc>
            </a:pPr>
            <a:r>
              <a:rPr kumimoji="1" lang="ja-JP" altLang="en-US" i="1" u="sng" kern="1200" dirty="0" smtClean="0">
                <a:solidFill>
                  <a:srgbClr val="FF0000"/>
                </a:solidFill>
                <a:latin typeface="HG丸ｺﾞｼｯｸM-PRO" pitchFamily="50" charset="-128"/>
                <a:ea typeface="HG丸ｺﾞｼｯｸM-PRO" pitchFamily="50" charset="-128"/>
              </a:rPr>
              <a:t>電子情報資源の利活用の促進</a:t>
            </a:r>
            <a:endParaRPr lang="ja-JP" altLang="en-US" sz="1100" i="1" u="sng" dirty="0" smtClean="0">
              <a:solidFill>
                <a:srgbClr val="FF0000"/>
              </a:solidFill>
              <a:latin typeface="HG丸ｺﾞｼｯｸM-PRO" pitchFamily="50" charset="-128"/>
              <a:ea typeface="HG丸ｺﾞｼｯｸM-PRO" pitchFamily="50" charset="-128"/>
            </a:endParaRPr>
          </a:p>
          <a:p>
            <a:pPr marL="656862" lvl="1" indent="-218954">
              <a:lnSpc>
                <a:spcPct val="150000"/>
              </a:lnSpc>
              <a:buFont typeface="Arial" pitchFamily="34" charset="0"/>
              <a:buChar char="•"/>
            </a:pPr>
            <a:r>
              <a:rPr kumimoji="1" lang="ja-JP" altLang="en-US" i="1" kern="1200" dirty="0" smtClean="0">
                <a:solidFill>
                  <a:schemeClr val="tx1"/>
                </a:solidFill>
                <a:latin typeface="HG丸ｺﾞｼｯｸM-PRO" pitchFamily="50" charset="-128"/>
                <a:ea typeface="HG丸ｺﾞｼｯｸM-PRO" pitchFamily="50" charset="-128"/>
              </a:rPr>
              <a:t>他機関の保有する学術情報に係わる電子情報資源に関しては、既に構築されている個別システムやデータベースを尊重し、それら</a:t>
            </a:r>
            <a:r>
              <a:rPr kumimoji="1" lang="ja-JP" altLang="en-US" i="1" u="sng" kern="1200" dirty="0" smtClean="0">
                <a:solidFill>
                  <a:srgbClr val="FF0000"/>
                </a:solidFill>
                <a:latin typeface="HG丸ｺﾞｼｯｸM-PRO" pitchFamily="50" charset="-128"/>
                <a:ea typeface="HG丸ｺﾞｼｯｸM-PRO" pitchFamily="50" charset="-128"/>
              </a:rPr>
              <a:t>システムやデータベースへのリンクや一括して検索を行うシステムを用意する</a:t>
            </a:r>
            <a:r>
              <a:rPr kumimoji="1" lang="ja-JP" altLang="en-US" i="1" kern="1200" dirty="0" smtClean="0">
                <a:solidFill>
                  <a:schemeClr val="tx1"/>
                </a:solidFill>
                <a:latin typeface="HG丸ｺﾞｼｯｸM-PRO" pitchFamily="50" charset="-128"/>
                <a:ea typeface="HG丸ｺﾞｼｯｸM-PRO" pitchFamily="50" charset="-128"/>
              </a:rPr>
              <a:t>などのナビゲーションを行うことを目指す。</a:t>
            </a:r>
            <a:endParaRPr kumimoji="1" lang="en-US" altLang="ja-JP" i="1" kern="1200" dirty="0" smtClean="0">
              <a:solidFill>
                <a:schemeClr val="tx1"/>
              </a:solidFill>
              <a:latin typeface="HG丸ｺﾞｼｯｸM-PRO" pitchFamily="50" charset="-128"/>
              <a:ea typeface="HG丸ｺﾞｼｯｸM-PRO" pitchFamily="50" charset="-128"/>
            </a:endParaRPr>
          </a:p>
          <a:p>
            <a:pPr marL="656862" lvl="1" indent="-218954">
              <a:lnSpc>
                <a:spcPct val="150000"/>
              </a:lnSpc>
              <a:buFont typeface="Arial" pitchFamily="34" charset="0"/>
              <a:buChar char="•"/>
            </a:pPr>
            <a:r>
              <a:rPr kumimoji="1" lang="ja-JP" altLang="en-US" i="1" kern="1200" dirty="0" smtClean="0">
                <a:solidFill>
                  <a:schemeClr val="tx1"/>
                </a:solidFill>
                <a:latin typeface="HG丸ｺﾞｼｯｸM-PRO" pitchFamily="50" charset="-128"/>
                <a:ea typeface="HG丸ｺﾞｼｯｸM-PRO" pitchFamily="50" charset="-128"/>
              </a:rPr>
              <a:t>その際、</a:t>
            </a:r>
            <a:r>
              <a:rPr kumimoji="1" lang="ja-JP" altLang="en-US" i="1" u="sng" kern="1200" dirty="0" smtClean="0">
                <a:solidFill>
                  <a:srgbClr val="FF0000"/>
                </a:solidFill>
                <a:latin typeface="HG丸ｺﾞｼｯｸM-PRO" pitchFamily="50" charset="-128"/>
                <a:ea typeface="HG丸ｺﾞｼｯｸM-PRO" pitchFamily="50" charset="-128"/>
              </a:rPr>
              <a:t>科学技術振興機構、国立情報学研究所等関連機関との棲み分けと連携を進める</a:t>
            </a:r>
            <a:r>
              <a:rPr kumimoji="1" lang="ja-JP" altLang="en-US" i="1" u="sng" kern="1200" dirty="0" smtClean="0">
                <a:solidFill>
                  <a:schemeClr val="tx1"/>
                </a:solidFill>
                <a:latin typeface="HG丸ｺﾞｼｯｸM-PRO" pitchFamily="50" charset="-128"/>
                <a:ea typeface="HG丸ｺﾞｼｯｸM-PRO" pitchFamily="50" charset="-128"/>
              </a:rPr>
              <a:t>。</a:t>
            </a:r>
            <a:r>
              <a:rPr kumimoji="1" lang="ja-JP" altLang="en-US" i="1" kern="1200" dirty="0" smtClean="0">
                <a:solidFill>
                  <a:schemeClr val="tx1"/>
                </a:solidFill>
                <a:latin typeface="HG丸ｺﾞｼｯｸM-PRO" pitchFamily="50" charset="-128"/>
                <a:ea typeface="HG丸ｺﾞｼｯｸM-PRO" pitchFamily="50" charset="-128"/>
              </a:rPr>
              <a:t>その中で、国立国会図書館は、</a:t>
            </a:r>
            <a:r>
              <a:rPr kumimoji="1" lang="ja-JP" altLang="en-US" i="1" u="sng" kern="1200" dirty="0" smtClean="0">
                <a:solidFill>
                  <a:srgbClr val="FF0000"/>
                </a:solidFill>
                <a:latin typeface="HG丸ｺﾞｼｯｸM-PRO" pitchFamily="50" charset="-128"/>
                <a:ea typeface="HG丸ｺﾞｼｯｸM-PRO" pitchFamily="50" charset="-128"/>
              </a:rPr>
              <a:t>政府が保有する各種統計データを中心とした電子情報資源へのナビゲーションに優先的に取り組む</a:t>
            </a:r>
            <a:r>
              <a:rPr kumimoji="1" lang="ja-JP" altLang="en-US" i="1" u="sng" kern="1200" dirty="0" smtClean="0">
                <a:solidFill>
                  <a:schemeClr val="tx1"/>
                </a:solidFill>
                <a:latin typeface="HG丸ｺﾞｼｯｸM-PRO" pitchFamily="50" charset="-128"/>
                <a:ea typeface="HG丸ｺﾞｼｯｸM-PRO" pitchFamily="50" charset="-128"/>
              </a:rPr>
              <a:t>。</a:t>
            </a:r>
            <a:endParaRPr lang="ja-JP" altLang="en-US" sz="1100" i="1" u="sng" dirty="0" smtClean="0">
              <a:latin typeface="HG丸ｺﾞｼｯｸM-PRO" pitchFamily="50" charset="-128"/>
              <a:ea typeface="HG丸ｺﾞｼｯｸM-PRO" pitchFamily="50" charset="-128"/>
            </a:endParaRPr>
          </a:p>
          <a:p>
            <a:pPr marL="656862" lvl="1" indent="-218954">
              <a:lnSpc>
                <a:spcPct val="150000"/>
              </a:lnSpc>
              <a:buFont typeface="Arial" pitchFamily="34" charset="0"/>
              <a:buChar char="•"/>
            </a:pPr>
            <a:r>
              <a:rPr kumimoji="1" lang="ja-JP" altLang="en-US" i="1" kern="1200" dirty="0" smtClean="0">
                <a:solidFill>
                  <a:schemeClr val="tx1"/>
                </a:solidFill>
                <a:latin typeface="HG丸ｺﾞｼｯｸM-PRO" pitchFamily="50" charset="-128"/>
                <a:ea typeface="HG丸ｺﾞｼｯｸM-PRO" pitchFamily="50" charset="-128"/>
              </a:rPr>
              <a:t>国立国会図書館の</a:t>
            </a:r>
            <a:r>
              <a:rPr kumimoji="1" lang="ja-JP" altLang="en-US" i="1" u="sng" kern="1200" dirty="0" smtClean="0">
                <a:solidFill>
                  <a:srgbClr val="FF0000"/>
                </a:solidFill>
                <a:latin typeface="HG丸ｺﾞｼｯｸM-PRO" pitchFamily="50" charset="-128"/>
                <a:ea typeface="HG丸ｺﾞｼｯｸM-PRO" pitchFamily="50" charset="-128"/>
              </a:rPr>
              <a:t>保有する各種電子情報資源の</a:t>
            </a:r>
            <a:r>
              <a:rPr kumimoji="1" lang="en-US" i="1" u="sng" kern="1200" dirty="0" smtClean="0">
                <a:solidFill>
                  <a:srgbClr val="FF0000"/>
                </a:solidFill>
                <a:latin typeface="HG丸ｺﾞｼｯｸM-PRO" pitchFamily="50" charset="-128"/>
                <a:ea typeface="HG丸ｺﾞｼｯｸM-PRO" pitchFamily="50" charset="-128"/>
              </a:rPr>
              <a:t>API </a:t>
            </a:r>
            <a:r>
              <a:rPr kumimoji="1" lang="ja-JP" altLang="en-US" i="1" u="sng" kern="1200" dirty="0" smtClean="0">
                <a:solidFill>
                  <a:srgbClr val="FF0000"/>
                </a:solidFill>
                <a:latin typeface="HG丸ｺﾞｼｯｸM-PRO" pitchFamily="50" charset="-128"/>
                <a:ea typeface="HG丸ｺﾞｼｯｸM-PRO" pitchFamily="50" charset="-128"/>
              </a:rPr>
              <a:t>提供等を推進</a:t>
            </a:r>
            <a:r>
              <a:rPr kumimoji="1" lang="ja-JP" altLang="en-US" i="1" kern="1200" dirty="0" smtClean="0">
                <a:solidFill>
                  <a:schemeClr val="tx1"/>
                </a:solidFill>
                <a:latin typeface="HG丸ｺﾞｼｯｸM-PRO" pitchFamily="50" charset="-128"/>
                <a:ea typeface="HG丸ｺﾞｼｯｸM-PRO" pitchFamily="50" charset="-128"/>
              </a:rPr>
              <a:t>し、国民各層の知的生産活動における利活用を進める。</a:t>
            </a:r>
            <a:endParaRPr lang="ja-JP" altLang="en-US" sz="1100" i="1" dirty="0" smtClean="0">
              <a:latin typeface="HG丸ｺﾞｼｯｸM-PRO" pitchFamily="50" charset="-128"/>
              <a:ea typeface="HG丸ｺﾞｼｯｸM-PRO" pitchFamily="50" charset="-128"/>
            </a:endParaRPr>
          </a:p>
          <a:p>
            <a:pPr lvl="0">
              <a:lnSpc>
                <a:spcPct val="150000"/>
              </a:lnSpc>
            </a:pPr>
            <a:r>
              <a:rPr kumimoji="1" lang="ja-JP" altLang="en-US" b="1" i="1" kern="1200" dirty="0" smtClean="0">
                <a:solidFill>
                  <a:srgbClr val="FF0000"/>
                </a:solidFill>
                <a:latin typeface="HG丸ｺﾞｼｯｸM-PRO" pitchFamily="50" charset="-128"/>
                <a:ea typeface="HG丸ｺﾞｼｯｸM-PRO" pitchFamily="50" charset="-128"/>
              </a:rPr>
              <a:t>従来の所蔵資料・サービスと電子情報資源との有機的連携</a:t>
            </a:r>
            <a:endParaRPr lang="ja-JP" altLang="en-US" sz="1100" i="1" dirty="0" smtClean="0">
              <a:solidFill>
                <a:srgbClr val="FF0000"/>
              </a:solidFill>
              <a:latin typeface="HG丸ｺﾞｼｯｸM-PRO" pitchFamily="50" charset="-128"/>
              <a:ea typeface="HG丸ｺﾞｼｯｸM-PRO" pitchFamily="50" charset="-128"/>
            </a:endParaRPr>
          </a:p>
          <a:p>
            <a:pPr marL="656862" lvl="1" indent="-218954">
              <a:lnSpc>
                <a:spcPct val="150000"/>
              </a:lnSpc>
              <a:buFont typeface="Arial" pitchFamily="34" charset="0"/>
              <a:buChar char="•"/>
            </a:pPr>
            <a:r>
              <a:rPr kumimoji="1" lang="ja-JP" altLang="en-US" i="1" kern="1200" dirty="0" smtClean="0">
                <a:solidFill>
                  <a:schemeClr val="tx1"/>
                </a:solidFill>
                <a:latin typeface="HG丸ｺﾞｼｯｸM-PRO" pitchFamily="50" charset="-128"/>
                <a:ea typeface="HG丸ｺﾞｼｯｸM-PRO" pitchFamily="50" charset="-128"/>
              </a:rPr>
              <a:t>印刷物は、今後も継続して刊行されると考えられ、情報資源としてのその重要性は変わらない。国立国会図書館は今後もそれら印刷物の網羅的な収集と保存を行う。</a:t>
            </a:r>
            <a:endParaRPr kumimoji="1" lang="en-US" altLang="ja-JP" i="1" kern="1200" dirty="0" smtClean="0">
              <a:solidFill>
                <a:schemeClr val="tx1"/>
              </a:solidFill>
              <a:latin typeface="HG丸ｺﾞｼｯｸM-PRO" pitchFamily="50" charset="-128"/>
              <a:ea typeface="HG丸ｺﾞｼｯｸM-PRO" pitchFamily="50" charset="-128"/>
            </a:endParaRPr>
          </a:p>
          <a:p>
            <a:pPr marL="656862" lvl="1" indent="-218954">
              <a:lnSpc>
                <a:spcPct val="150000"/>
              </a:lnSpc>
              <a:buFont typeface="Arial" pitchFamily="34" charset="0"/>
              <a:buChar char="•"/>
            </a:pPr>
            <a:r>
              <a:rPr kumimoji="1" lang="ja-JP" altLang="en-US" i="1" kern="1200" dirty="0" smtClean="0">
                <a:solidFill>
                  <a:schemeClr val="tx1"/>
                </a:solidFill>
                <a:latin typeface="HG丸ｺﾞｼｯｸM-PRO" pitchFamily="50" charset="-128"/>
                <a:ea typeface="HG丸ｺﾞｼｯｸM-PRO" pitchFamily="50" charset="-128"/>
              </a:rPr>
              <a:t>また、これまでに保存した膨大な印刷物等の所蔵資料に関しても、</a:t>
            </a:r>
            <a:r>
              <a:rPr kumimoji="1" lang="ja-JP" altLang="en-US" i="1" u="sng" kern="1200" dirty="0" smtClean="0">
                <a:solidFill>
                  <a:srgbClr val="FF0000"/>
                </a:solidFill>
                <a:latin typeface="HG丸ｺﾞｼｯｸM-PRO" pitchFamily="50" charset="-128"/>
                <a:ea typeface="HG丸ｺﾞｼｯｸM-PRO" pitchFamily="50" charset="-128"/>
              </a:rPr>
              <a:t>利用者のニーズに即した一層の利活用が求められる</a:t>
            </a:r>
            <a:r>
              <a:rPr kumimoji="1" lang="ja-JP" altLang="en-US" i="1" kern="1200" dirty="0" smtClean="0">
                <a:solidFill>
                  <a:schemeClr val="tx1"/>
                </a:solidFill>
                <a:latin typeface="HG丸ｺﾞｼｯｸM-PRO" pitchFamily="50" charset="-128"/>
                <a:ea typeface="HG丸ｺﾞｼｯｸM-PRO" pitchFamily="50" charset="-128"/>
              </a:rPr>
              <a:t>。</a:t>
            </a:r>
            <a:endParaRPr lang="ja-JP" altLang="en-US" sz="1100" i="1" dirty="0" smtClean="0">
              <a:latin typeface="HG丸ｺﾞｼｯｸM-PRO" pitchFamily="50" charset="-128"/>
              <a:ea typeface="HG丸ｺﾞｼｯｸM-PRO" pitchFamily="50" charset="-128"/>
            </a:endParaRPr>
          </a:p>
          <a:p>
            <a:pPr marL="656862" lvl="1" indent="-218954">
              <a:lnSpc>
                <a:spcPct val="150000"/>
              </a:lnSpc>
              <a:buFont typeface="Arial" pitchFamily="34" charset="0"/>
              <a:buChar char="•"/>
            </a:pPr>
            <a:r>
              <a:rPr kumimoji="1" lang="ja-JP" altLang="en-US" i="1" kern="1200" dirty="0" smtClean="0">
                <a:solidFill>
                  <a:schemeClr val="tx1"/>
                </a:solidFill>
                <a:latin typeface="HG丸ｺﾞｼｯｸM-PRO" pitchFamily="50" charset="-128"/>
                <a:ea typeface="HG丸ｺﾞｼｯｸM-PRO" pitchFamily="50" charset="-128"/>
              </a:rPr>
              <a:t>そのためには、従来の印刷物を中心とする所蔵資料と電子情報資源との有機的な連携を図り、</a:t>
            </a:r>
            <a:r>
              <a:rPr kumimoji="1" lang="ja-JP" altLang="en-US" i="1" u="sng" kern="1200" dirty="0" smtClean="0">
                <a:solidFill>
                  <a:srgbClr val="FF0000"/>
                </a:solidFill>
                <a:latin typeface="HG丸ｺﾞｼｯｸM-PRO" pitchFamily="50" charset="-128"/>
                <a:ea typeface="HG丸ｺﾞｼｯｸM-PRO" pitchFamily="50" charset="-128"/>
              </a:rPr>
              <a:t>利用者が資源の種別に関係なく一括して検索</a:t>
            </a:r>
            <a:r>
              <a:rPr kumimoji="1" lang="ja-JP" altLang="en-US" i="1" u="sng" kern="1200" dirty="0" smtClean="0">
                <a:solidFill>
                  <a:schemeClr val="tx1"/>
                </a:solidFill>
                <a:latin typeface="HG丸ｺﾞｼｯｸM-PRO" pitchFamily="50" charset="-128"/>
                <a:ea typeface="HG丸ｺﾞｼｯｸM-PRO" pitchFamily="50" charset="-128"/>
              </a:rPr>
              <a:t>でき、</a:t>
            </a:r>
            <a:r>
              <a:rPr kumimoji="1" lang="ja-JP" altLang="en-US" i="1" u="sng" kern="1200" dirty="0" smtClean="0">
                <a:solidFill>
                  <a:srgbClr val="FF0000"/>
                </a:solidFill>
                <a:latin typeface="HG丸ｺﾞｼｯｸM-PRO" pitchFamily="50" charset="-128"/>
                <a:ea typeface="HG丸ｺﾞｼｯｸM-PRO" pitchFamily="50" charset="-128"/>
              </a:rPr>
              <a:t>その違いを意識することなくシームレスに情報本体へと案内することを目指す</a:t>
            </a:r>
            <a:r>
              <a:rPr kumimoji="1" lang="ja-JP" altLang="en-US" i="1" kern="1200" dirty="0" smtClean="0">
                <a:solidFill>
                  <a:schemeClr val="tx1"/>
                </a:solidFill>
                <a:latin typeface="HG丸ｺﾞｼｯｸM-PRO" pitchFamily="50" charset="-128"/>
                <a:ea typeface="HG丸ｺﾞｼｯｸM-PRO" pitchFamily="50" charset="-128"/>
              </a:rPr>
              <a:t>。</a:t>
            </a:r>
            <a:endParaRPr kumimoji="1" lang="en-US" altLang="ja-JP" i="1" kern="1200" dirty="0" smtClean="0">
              <a:solidFill>
                <a:schemeClr val="tx1"/>
              </a:solidFill>
              <a:latin typeface="HG丸ｺﾞｼｯｸM-PRO" pitchFamily="50" charset="-128"/>
              <a:ea typeface="HG丸ｺﾞｼｯｸM-PRO" pitchFamily="50" charset="-128"/>
            </a:endParaRPr>
          </a:p>
          <a:p>
            <a:pPr marL="656862" lvl="1" indent="-218954">
              <a:lnSpc>
                <a:spcPct val="150000"/>
              </a:lnSpc>
              <a:buFont typeface="Arial" pitchFamily="34" charset="0"/>
              <a:buChar char="•"/>
            </a:pPr>
            <a:r>
              <a:rPr kumimoji="1" lang="ja-JP" altLang="en-US" i="1" kern="1200" dirty="0" smtClean="0">
                <a:solidFill>
                  <a:schemeClr val="tx1"/>
                </a:solidFill>
                <a:latin typeface="HG丸ｺﾞｼｯｸM-PRO" pitchFamily="50" charset="-128"/>
                <a:ea typeface="HG丸ｺﾞｼｯｸM-PRO" pitchFamily="50" charset="-128"/>
              </a:rPr>
              <a:t>また、情報検索に習熟していない利用者への支援を進めるとともに、より複雑な情報ニーズを持つ利用者に対しては、そのニーズを的確に判断し、国立国会図書館の所蔵にとどまらず、また、媒体を問わず、適切な資料・情報へと導くレファレンスサービス等の整備を行う。</a:t>
            </a:r>
            <a:endParaRPr lang="ja-JP" altLang="en-US" sz="1100" i="1" dirty="0" smtClean="0">
              <a:latin typeface="HG丸ｺﾞｼｯｸM-PRO" pitchFamily="50" charset="-128"/>
              <a:ea typeface="HG丸ｺﾞｼｯｸM-PRO" pitchFamily="50" charset="-128"/>
            </a:endParaRPr>
          </a:p>
          <a:p>
            <a:pPr>
              <a:lnSpc>
                <a:spcPct val="150000"/>
              </a:lnSpc>
            </a:pPr>
            <a:endParaRPr kumimoji="1" lang="ja-JP" altLang="en-US" i="1" dirty="0">
              <a:latin typeface="HG丸ｺﾞｼｯｸM-PRO" pitchFamily="50" charset="-128"/>
              <a:ea typeface="HG丸ｺﾞｼｯｸM-PRO" pitchFamily="50" charset="-128"/>
            </a:endParaRPr>
          </a:p>
        </p:txBody>
      </p:sp>
      <p:sp>
        <p:nvSpPr>
          <p:cNvPr id="4" name="スライド番号プレースホルダ 3"/>
          <p:cNvSpPr>
            <a:spLocks noGrp="1"/>
          </p:cNvSpPr>
          <p:nvPr>
            <p:ph type="sldNum" sz="quarter" idx="10"/>
          </p:nvPr>
        </p:nvSpPr>
        <p:spPr/>
        <p:txBody>
          <a:bodyPr/>
          <a:lstStyle/>
          <a:p>
            <a:fld id="{816A9BB7-DD5C-41DE-9B80-A8A5AECCA2DE}" type="slidenum">
              <a:rPr kumimoji="1" lang="ja-JP" altLang="en-US" smtClean="0"/>
              <a:pPr/>
              <a:t>5</a:t>
            </a:fld>
            <a:endParaRPr kumimoji="1" lang="ja-JP" altLang="en-US"/>
          </a:p>
        </p:txBody>
      </p:sp>
      <p:sp>
        <p:nvSpPr>
          <p:cNvPr id="5" name="日付プレースホルダ 4"/>
          <p:cNvSpPr>
            <a:spLocks noGrp="1"/>
          </p:cNvSpPr>
          <p:nvPr>
            <p:ph type="dt" idx="11"/>
          </p:nvPr>
        </p:nvSpPr>
        <p:spPr/>
        <p:txBody>
          <a:bodyPr/>
          <a:lstStyle/>
          <a:p>
            <a:r>
              <a:rPr kumimoji="1" lang="en-US" altLang="ja-JP" smtClean="0"/>
              <a:t>2011/5/19</a:t>
            </a:r>
            <a:endParaRPr kumimoji="1" lang="ja-JP" altLang="en-US"/>
          </a:p>
        </p:txBody>
      </p:sp>
      <p:sp>
        <p:nvSpPr>
          <p:cNvPr id="6" name="フッター プレースホルダ 5"/>
          <p:cNvSpPr>
            <a:spLocks noGrp="1"/>
          </p:cNvSpPr>
          <p:nvPr>
            <p:ph type="ftr" sz="quarter" idx="12"/>
          </p:nvPr>
        </p:nvSpPr>
        <p:spPr/>
        <p:txBody>
          <a:bodyPr/>
          <a:lstStyle/>
          <a:p>
            <a:r>
              <a:rPr kumimoji="1" lang="en-US" altLang="ja-JP" smtClean="0"/>
              <a:t>National Diet Library (NDL)</a:t>
            </a:r>
            <a:endParaRPr kumimoji="1" lang="ja-JP" altLang="en-US"/>
          </a:p>
        </p:txBody>
      </p:sp>
      <p:sp>
        <p:nvSpPr>
          <p:cNvPr id="7" name="ヘッダー プレースホルダ 6"/>
          <p:cNvSpPr>
            <a:spLocks noGrp="1"/>
          </p:cNvSpPr>
          <p:nvPr>
            <p:ph type="hdr" sz="quarter" idx="13"/>
          </p:nvPr>
        </p:nvSpPr>
        <p:spPr/>
        <p:txBody>
          <a:bodyPr/>
          <a:lstStyle/>
          <a:p>
            <a:r>
              <a:rPr kumimoji="1" lang="ja-JP" altLang="en-US" smtClean="0"/>
              <a:t>国立国会図書館における業務・システムの構築と運用</a:t>
            </a:r>
            <a:endParaRPr kumimoji="1" lang="ja-JP" altLang="en-US"/>
          </a:p>
        </p:txBody>
      </p:sp>
    </p:spTree>
    <p:extLst>
      <p:ext uri="{BB962C8B-B14F-4D97-AF65-F5344CB8AC3E}">
        <p14:creationId xmlns:p14="http://schemas.microsoft.com/office/powerpoint/2010/main" val="1901435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112713" y="282575"/>
            <a:ext cx="6586537" cy="3705225"/>
          </a:xfrm>
        </p:spPr>
      </p:sp>
      <p:sp>
        <p:nvSpPr>
          <p:cNvPr id="3" name="ノート プレースホルダ 2"/>
          <p:cNvSpPr>
            <a:spLocks noGrp="1"/>
          </p:cNvSpPr>
          <p:nvPr>
            <p:ph type="body" idx="1"/>
          </p:nvPr>
        </p:nvSpPr>
        <p:spPr>
          <a:xfrm>
            <a:off x="673577" y="3962598"/>
            <a:ext cx="5790648" cy="5652667"/>
          </a:xfrm>
        </p:spPr>
        <p:txBody>
          <a:bodyPr>
            <a:normAutofit fontScale="92500" lnSpcReduction="20000"/>
          </a:bodyPr>
          <a:lstStyle/>
          <a:p>
            <a:pPr lvl="0">
              <a:lnSpc>
                <a:spcPct val="150000"/>
              </a:lnSpc>
            </a:pPr>
            <a:r>
              <a:rPr kumimoji="1" lang="ja-JP" altLang="en-US" i="1" u="sng" kern="1200" dirty="0" smtClean="0">
                <a:solidFill>
                  <a:srgbClr val="FF0000"/>
                </a:solidFill>
                <a:latin typeface="HG丸ｺﾞｼｯｸM-PRO" pitchFamily="50" charset="-128"/>
                <a:ea typeface="HG丸ｺﾞｼｯｸM-PRO" pitchFamily="50" charset="-128"/>
              </a:rPr>
              <a:t>利用情報の解析と利活用</a:t>
            </a:r>
            <a:endParaRPr lang="ja-JP" altLang="en-US" sz="1100" i="1" u="sng" dirty="0" smtClean="0">
              <a:solidFill>
                <a:srgbClr val="FF0000"/>
              </a:solidFill>
              <a:latin typeface="HG丸ｺﾞｼｯｸM-PRO" pitchFamily="50" charset="-128"/>
              <a:ea typeface="HG丸ｺﾞｼｯｸM-PRO" pitchFamily="50" charset="-128"/>
            </a:endParaRPr>
          </a:p>
          <a:p>
            <a:pPr marL="656862" lvl="1" indent="-218954">
              <a:lnSpc>
                <a:spcPct val="150000"/>
              </a:lnSpc>
              <a:buFont typeface="Arial" pitchFamily="34" charset="0"/>
              <a:buChar char="•"/>
            </a:pPr>
            <a:r>
              <a:rPr kumimoji="1" lang="ja-JP" altLang="en-US" i="1" kern="1200" dirty="0" smtClean="0">
                <a:solidFill>
                  <a:schemeClr val="tx1"/>
                </a:solidFill>
                <a:latin typeface="HG丸ｺﾞｼｯｸM-PRO" pitchFamily="50" charset="-128"/>
                <a:ea typeface="HG丸ｺﾞｼｯｸM-PRO" pitchFamily="50" charset="-128"/>
              </a:rPr>
              <a:t>電子情報資源は、コンピュータシステムを介して提供されるために、</a:t>
            </a:r>
            <a:r>
              <a:rPr kumimoji="1" lang="ja-JP" altLang="en-US" i="1" u="sng" kern="1200" dirty="0" smtClean="0">
                <a:solidFill>
                  <a:srgbClr val="FF0000"/>
                </a:solidFill>
                <a:latin typeface="HG丸ｺﾞｼｯｸM-PRO" pitchFamily="50" charset="-128"/>
                <a:ea typeface="HG丸ｺﾞｼｯｸM-PRO" pitchFamily="50" charset="-128"/>
              </a:rPr>
              <a:t>検索語、利用された資料名とその頻度、利用した資料・サービスの経路といった利用動向の把握が容易</a:t>
            </a:r>
            <a:r>
              <a:rPr kumimoji="1" lang="ja-JP" altLang="en-US" i="1" kern="1200" dirty="0" smtClean="0">
                <a:solidFill>
                  <a:schemeClr val="tx1"/>
                </a:solidFill>
                <a:latin typeface="HG丸ｺﾞｼｯｸM-PRO" pitchFamily="50" charset="-128"/>
                <a:ea typeface="HG丸ｺﾞｼｯｸM-PRO" pitchFamily="50" charset="-128"/>
              </a:rPr>
              <a:t>となっている。</a:t>
            </a:r>
            <a:endParaRPr kumimoji="1" lang="en-US" altLang="ja-JP" i="1" kern="1200" dirty="0" smtClean="0">
              <a:solidFill>
                <a:schemeClr val="tx1"/>
              </a:solidFill>
              <a:latin typeface="HG丸ｺﾞｼｯｸM-PRO" pitchFamily="50" charset="-128"/>
              <a:ea typeface="HG丸ｺﾞｼｯｸM-PRO" pitchFamily="50" charset="-128"/>
            </a:endParaRPr>
          </a:p>
          <a:p>
            <a:pPr marL="656862" lvl="1" indent="-218954">
              <a:lnSpc>
                <a:spcPct val="150000"/>
              </a:lnSpc>
              <a:buFont typeface="Arial" pitchFamily="34" charset="0"/>
              <a:buChar char="•"/>
            </a:pPr>
            <a:r>
              <a:rPr kumimoji="1" lang="ja-JP" altLang="en-US" i="1" kern="1200" dirty="0" smtClean="0">
                <a:solidFill>
                  <a:schemeClr val="tx1"/>
                </a:solidFill>
                <a:latin typeface="HG丸ｺﾞｼｯｸM-PRO" pitchFamily="50" charset="-128"/>
                <a:ea typeface="HG丸ｺﾞｼｯｸM-PRO" pitchFamily="50" charset="-128"/>
              </a:rPr>
              <a:t>これらの利用情報を加工し、</a:t>
            </a:r>
            <a:r>
              <a:rPr kumimoji="1" lang="ja-JP" altLang="en-US" i="1" u="sng" kern="1200" dirty="0" smtClean="0">
                <a:solidFill>
                  <a:srgbClr val="FF0000"/>
                </a:solidFill>
                <a:latin typeface="HG丸ｺﾞｼｯｸM-PRO" pitchFamily="50" charset="-128"/>
                <a:ea typeface="HG丸ｺﾞｼｯｸM-PRO" pitchFamily="50" charset="-128"/>
              </a:rPr>
              <a:t>特定の主題分野で利用頻度の多い資料や類似の資料に関する情報を提示</a:t>
            </a:r>
            <a:r>
              <a:rPr kumimoji="1" lang="ja-JP" altLang="en-US" i="1" kern="1200" dirty="0" smtClean="0">
                <a:solidFill>
                  <a:schemeClr val="tx1"/>
                </a:solidFill>
                <a:latin typeface="HG丸ｺﾞｼｯｸM-PRO" pitchFamily="50" charset="-128"/>
                <a:ea typeface="HG丸ｺﾞｼｯｸM-PRO" pitchFamily="50" charset="-128"/>
              </a:rPr>
              <a:t>するといった新たなサービスを提供することは、利用者の利便性の増進に繋がる。</a:t>
            </a:r>
            <a:endParaRPr kumimoji="1" lang="en-US" altLang="ja-JP" i="1" kern="1200" dirty="0" smtClean="0">
              <a:solidFill>
                <a:schemeClr val="tx1"/>
              </a:solidFill>
              <a:latin typeface="HG丸ｺﾞｼｯｸM-PRO" pitchFamily="50" charset="-128"/>
              <a:ea typeface="HG丸ｺﾞｼｯｸM-PRO" pitchFamily="50" charset="-128"/>
            </a:endParaRPr>
          </a:p>
          <a:p>
            <a:pPr marL="656862" lvl="1" indent="-218954">
              <a:lnSpc>
                <a:spcPct val="150000"/>
              </a:lnSpc>
              <a:buFont typeface="Arial" pitchFamily="34" charset="0"/>
              <a:buChar char="•"/>
            </a:pPr>
            <a:r>
              <a:rPr kumimoji="1" lang="ja-JP" altLang="en-US" i="1" kern="1200" dirty="0" smtClean="0">
                <a:solidFill>
                  <a:schemeClr val="tx1"/>
                </a:solidFill>
                <a:latin typeface="HG丸ｺﾞｼｯｸM-PRO" pitchFamily="50" charset="-128"/>
                <a:ea typeface="HG丸ｺﾞｼｯｸM-PRO" pitchFamily="50" charset="-128"/>
              </a:rPr>
              <a:t>また、こうした情報は、学術上の分析・研究対象として、国民各層の知的生産活動にも資するものとなる。</a:t>
            </a:r>
            <a:endParaRPr kumimoji="1" lang="en-US" altLang="ja-JP" i="1" kern="1200" dirty="0" smtClean="0">
              <a:solidFill>
                <a:schemeClr val="tx1"/>
              </a:solidFill>
              <a:latin typeface="HG丸ｺﾞｼｯｸM-PRO" pitchFamily="50" charset="-128"/>
              <a:ea typeface="HG丸ｺﾞｼｯｸM-PRO" pitchFamily="50" charset="-128"/>
            </a:endParaRPr>
          </a:p>
          <a:p>
            <a:pPr marL="656862" lvl="1" indent="-218954">
              <a:lnSpc>
                <a:spcPct val="150000"/>
              </a:lnSpc>
              <a:buFont typeface="Arial" pitchFamily="34" charset="0"/>
              <a:buChar char="•"/>
            </a:pPr>
            <a:r>
              <a:rPr kumimoji="1" lang="ja-JP" altLang="en-US" i="1" u="sng" kern="1200" dirty="0" smtClean="0">
                <a:solidFill>
                  <a:srgbClr val="FF0000"/>
                </a:solidFill>
                <a:latin typeface="HG丸ｺﾞｼｯｸM-PRO" pitchFamily="50" charset="-128"/>
                <a:ea typeface="HG丸ｺﾞｼｯｸM-PRO" pitchFamily="50" charset="-128"/>
              </a:rPr>
              <a:t>個人情報を除く等の統計上の加工を行い利用情報として活用及び提供が可能か、検討</a:t>
            </a:r>
            <a:r>
              <a:rPr kumimoji="1" lang="ja-JP" altLang="en-US" i="1" kern="1200" dirty="0" smtClean="0">
                <a:solidFill>
                  <a:schemeClr val="tx1"/>
                </a:solidFill>
                <a:latin typeface="HG丸ｺﾞｼｯｸM-PRO" pitchFamily="50" charset="-128"/>
                <a:ea typeface="HG丸ｺﾞｼｯｸM-PRO" pitchFamily="50" charset="-128"/>
              </a:rPr>
              <a:t>を行う。</a:t>
            </a:r>
            <a:endParaRPr lang="ja-JP" altLang="en-US" sz="1100" i="1" dirty="0" smtClean="0">
              <a:latin typeface="HG丸ｺﾞｼｯｸM-PRO" pitchFamily="50" charset="-128"/>
              <a:ea typeface="HG丸ｺﾞｼｯｸM-PRO" pitchFamily="50" charset="-128"/>
            </a:endParaRPr>
          </a:p>
          <a:p>
            <a:pPr lvl="0">
              <a:lnSpc>
                <a:spcPct val="150000"/>
              </a:lnSpc>
            </a:pPr>
            <a:r>
              <a:rPr kumimoji="1" lang="ja-JP" altLang="en-US" i="1" u="sng" kern="1200" dirty="0" smtClean="0">
                <a:solidFill>
                  <a:srgbClr val="FF0000"/>
                </a:solidFill>
                <a:latin typeface="HG丸ｺﾞｼｯｸM-PRO" pitchFamily="50" charset="-128"/>
                <a:ea typeface="HG丸ｺﾞｼｯｸM-PRO" pitchFamily="50" charset="-128"/>
              </a:rPr>
              <a:t>知識インフラのノードとしての社会的な機能の展開</a:t>
            </a:r>
            <a:endParaRPr lang="ja-JP" altLang="en-US" sz="1100" i="1" u="sng" dirty="0" smtClean="0">
              <a:solidFill>
                <a:srgbClr val="FF0000"/>
              </a:solidFill>
              <a:latin typeface="HG丸ｺﾞｼｯｸM-PRO" pitchFamily="50" charset="-128"/>
              <a:ea typeface="HG丸ｺﾞｼｯｸM-PRO" pitchFamily="50" charset="-128"/>
            </a:endParaRPr>
          </a:p>
          <a:p>
            <a:pPr marL="656862" lvl="1" indent="-218954">
              <a:lnSpc>
                <a:spcPct val="150000"/>
              </a:lnSpc>
              <a:buFont typeface="Arial" pitchFamily="34" charset="0"/>
              <a:buChar char="•"/>
            </a:pPr>
            <a:r>
              <a:rPr kumimoji="1" lang="ja-JP" altLang="en-US" i="1" kern="1200" dirty="0" smtClean="0">
                <a:solidFill>
                  <a:schemeClr val="tx1"/>
                </a:solidFill>
                <a:latin typeface="HG丸ｺﾞｼｯｸM-PRO" pitchFamily="50" charset="-128"/>
                <a:ea typeface="HG丸ｺﾞｼｯｸM-PRO" pitchFamily="50" charset="-128"/>
              </a:rPr>
              <a:t>科学技術研究活動によって生み出される成果は、現代社会における多くの課題を解決することを期待されている。</a:t>
            </a:r>
            <a:endParaRPr kumimoji="1" lang="en-US" altLang="ja-JP" i="1" kern="1200" dirty="0" smtClean="0">
              <a:solidFill>
                <a:schemeClr val="tx1"/>
              </a:solidFill>
              <a:latin typeface="HG丸ｺﾞｼｯｸM-PRO" pitchFamily="50" charset="-128"/>
              <a:ea typeface="HG丸ｺﾞｼｯｸM-PRO" pitchFamily="50" charset="-128"/>
            </a:endParaRPr>
          </a:p>
          <a:p>
            <a:pPr marL="656862" lvl="1" indent="-218954">
              <a:lnSpc>
                <a:spcPct val="150000"/>
              </a:lnSpc>
              <a:buFont typeface="Arial" pitchFamily="34" charset="0"/>
              <a:buChar char="•"/>
            </a:pPr>
            <a:r>
              <a:rPr kumimoji="1" lang="ja-JP" altLang="en-US" i="1" kern="1200" dirty="0" smtClean="0">
                <a:solidFill>
                  <a:schemeClr val="tx1"/>
                </a:solidFill>
                <a:latin typeface="HG丸ｺﾞｼｯｸM-PRO" pitchFamily="50" charset="-128"/>
                <a:ea typeface="HG丸ｺﾞｼｯｸM-PRO" pitchFamily="50" charset="-128"/>
              </a:rPr>
              <a:t>そのためには、その成果を広く国民各層からアクセスできるようにしておく必要がある。</a:t>
            </a:r>
            <a:endParaRPr kumimoji="1" lang="en-US" altLang="ja-JP" i="1" kern="1200" dirty="0" smtClean="0">
              <a:solidFill>
                <a:schemeClr val="tx1"/>
              </a:solidFill>
              <a:latin typeface="HG丸ｺﾞｼｯｸM-PRO" pitchFamily="50" charset="-128"/>
              <a:ea typeface="HG丸ｺﾞｼｯｸM-PRO" pitchFamily="50" charset="-128"/>
            </a:endParaRPr>
          </a:p>
          <a:p>
            <a:pPr marL="656862" lvl="1" indent="-218954">
              <a:lnSpc>
                <a:spcPct val="150000"/>
              </a:lnSpc>
              <a:buFont typeface="Arial" pitchFamily="34" charset="0"/>
              <a:buChar char="•"/>
            </a:pPr>
            <a:r>
              <a:rPr kumimoji="1" lang="ja-JP" altLang="en-US" i="1" kern="1200" dirty="0" smtClean="0">
                <a:solidFill>
                  <a:schemeClr val="tx1"/>
                </a:solidFill>
                <a:latin typeface="HG丸ｺﾞｼｯｸM-PRO" pitchFamily="50" charset="-128"/>
                <a:ea typeface="HG丸ｺﾞｼｯｸM-PRO" pitchFamily="50" charset="-128"/>
              </a:rPr>
              <a:t>特に、国立国会図書館は、その設立主旨に鑑み、</a:t>
            </a:r>
            <a:r>
              <a:rPr kumimoji="1" lang="ja-JP" altLang="en-US" i="1" u="sng" kern="1200" dirty="0" smtClean="0">
                <a:solidFill>
                  <a:srgbClr val="FF0000"/>
                </a:solidFill>
                <a:latin typeface="HG丸ｺﾞｼｯｸM-PRO" pitchFamily="50" charset="-128"/>
                <a:ea typeface="HG丸ｺﾞｼｯｸM-PRO" pitchFamily="50" charset="-128"/>
              </a:rPr>
              <a:t>国会議員と研究者コミュニティをつなぎ、最新の科学技術の動向を政策立案に組み込むなどの立法府の活動を補佐すること</a:t>
            </a:r>
            <a:r>
              <a:rPr kumimoji="1" lang="ja-JP" altLang="en-US" i="1" kern="1200" dirty="0" smtClean="0">
                <a:solidFill>
                  <a:schemeClr val="tx1"/>
                </a:solidFill>
                <a:latin typeface="HG丸ｺﾞｼｯｸM-PRO" pitchFamily="50" charset="-128"/>
                <a:ea typeface="HG丸ｺﾞｼｯｸM-PRO" pitchFamily="50" charset="-128"/>
              </a:rPr>
              <a:t>を通じて、</a:t>
            </a:r>
            <a:r>
              <a:rPr kumimoji="1" lang="ja-JP" altLang="en-US" i="1" u="sng" kern="1200" dirty="0" smtClean="0">
                <a:solidFill>
                  <a:srgbClr val="FF0000"/>
                </a:solidFill>
                <a:latin typeface="HG丸ｺﾞｼｯｸM-PRO" pitchFamily="50" charset="-128"/>
                <a:ea typeface="HG丸ｺﾞｼｯｸM-PRO" pitchFamily="50" charset="-128"/>
              </a:rPr>
              <a:t>最終的には科学技術の成果の国民への還元に寄与</a:t>
            </a:r>
            <a:r>
              <a:rPr kumimoji="1" lang="ja-JP" altLang="en-US" i="1" kern="1200" dirty="0" smtClean="0">
                <a:solidFill>
                  <a:schemeClr val="tx1"/>
                </a:solidFill>
                <a:latin typeface="HG丸ｺﾞｼｯｸM-PRO" pitchFamily="50" charset="-128"/>
                <a:ea typeface="HG丸ｺﾞｼｯｸM-PRO" pitchFamily="50" charset="-128"/>
              </a:rPr>
              <a:t>する。</a:t>
            </a:r>
            <a:endParaRPr lang="ja-JP" altLang="en-US" sz="1100" i="1" dirty="0" smtClean="0">
              <a:latin typeface="HG丸ｺﾞｼｯｸM-PRO" pitchFamily="50" charset="-128"/>
              <a:ea typeface="HG丸ｺﾞｼｯｸM-PRO" pitchFamily="50" charset="-128"/>
            </a:endParaRPr>
          </a:p>
          <a:p>
            <a:pPr marL="656862" lvl="1" indent="-218954">
              <a:lnSpc>
                <a:spcPct val="150000"/>
              </a:lnSpc>
              <a:buFont typeface="Arial" pitchFamily="34" charset="0"/>
              <a:buChar char="•"/>
            </a:pPr>
            <a:r>
              <a:rPr kumimoji="1" lang="ja-JP" altLang="en-US" i="1" kern="1200" dirty="0" smtClean="0">
                <a:solidFill>
                  <a:schemeClr val="tx1"/>
                </a:solidFill>
                <a:latin typeface="HG丸ｺﾞｼｯｸM-PRO" pitchFamily="50" charset="-128"/>
                <a:ea typeface="HG丸ｺﾞｼｯｸM-PRO" pitchFamily="50" charset="-128"/>
              </a:rPr>
              <a:t>科学技術及び科学技術情報流通に対する国民の理解を深めることは重要な課題である。</a:t>
            </a:r>
            <a:endParaRPr kumimoji="1" lang="en-US" altLang="ja-JP" i="1" kern="1200" dirty="0" smtClean="0">
              <a:solidFill>
                <a:schemeClr val="tx1"/>
              </a:solidFill>
              <a:latin typeface="HG丸ｺﾞｼｯｸM-PRO" pitchFamily="50" charset="-128"/>
              <a:ea typeface="HG丸ｺﾞｼｯｸM-PRO" pitchFamily="50" charset="-128"/>
            </a:endParaRPr>
          </a:p>
          <a:p>
            <a:pPr marL="656862" lvl="1" indent="-218954">
              <a:lnSpc>
                <a:spcPct val="150000"/>
              </a:lnSpc>
              <a:buFont typeface="Arial" pitchFamily="34" charset="0"/>
              <a:buChar char="•"/>
            </a:pPr>
            <a:r>
              <a:rPr kumimoji="1" lang="ja-JP" altLang="en-US" i="1" kern="1200" dirty="0" smtClean="0">
                <a:solidFill>
                  <a:schemeClr val="tx1"/>
                </a:solidFill>
                <a:latin typeface="HG丸ｺﾞｼｯｸM-PRO" pitchFamily="50" charset="-128"/>
                <a:ea typeface="HG丸ｺﾞｼｯｸM-PRO" pitchFamily="50" charset="-128"/>
              </a:rPr>
              <a:t>国立国会図書館は、</a:t>
            </a:r>
            <a:r>
              <a:rPr kumimoji="1" lang="ja-JP" altLang="en-US" i="1" u="sng" kern="1200" dirty="0" smtClean="0">
                <a:solidFill>
                  <a:srgbClr val="FF0000"/>
                </a:solidFill>
                <a:latin typeface="HG丸ｺﾞｼｯｸM-PRO" pitchFamily="50" charset="-128"/>
                <a:ea typeface="HG丸ｺﾞｼｯｸM-PRO" pitchFamily="50" charset="-128"/>
              </a:rPr>
              <a:t>国民が学術情報へ容易にアクセスできることを保障することで、サイエンスコミュニケーションの基盤形成に寄与する</a:t>
            </a:r>
            <a:r>
              <a:rPr kumimoji="1" lang="ja-JP" altLang="en-US" i="1" u="sng" kern="1200" dirty="0" smtClean="0">
                <a:solidFill>
                  <a:schemeClr val="tx1"/>
                </a:solidFill>
                <a:latin typeface="HG丸ｺﾞｼｯｸM-PRO" pitchFamily="50" charset="-128"/>
                <a:ea typeface="HG丸ｺﾞｼｯｸM-PRO" pitchFamily="50" charset="-128"/>
              </a:rPr>
              <a:t>。</a:t>
            </a:r>
            <a:endParaRPr lang="ja-JP" altLang="en-US" sz="1100" i="1" u="sng" dirty="0" smtClean="0">
              <a:latin typeface="HG丸ｺﾞｼｯｸM-PRO" pitchFamily="50" charset="-128"/>
              <a:ea typeface="HG丸ｺﾞｼｯｸM-PRO" pitchFamily="50" charset="-128"/>
            </a:endParaRPr>
          </a:p>
        </p:txBody>
      </p:sp>
      <p:sp>
        <p:nvSpPr>
          <p:cNvPr id="4" name="スライド番号プレースホルダ 3"/>
          <p:cNvSpPr>
            <a:spLocks noGrp="1"/>
          </p:cNvSpPr>
          <p:nvPr>
            <p:ph type="sldNum" sz="quarter" idx="10"/>
          </p:nvPr>
        </p:nvSpPr>
        <p:spPr/>
        <p:txBody>
          <a:bodyPr/>
          <a:lstStyle/>
          <a:p>
            <a:fld id="{816A9BB7-DD5C-41DE-9B80-A8A5AECCA2DE}" type="slidenum">
              <a:rPr kumimoji="1" lang="ja-JP" altLang="en-US" smtClean="0"/>
              <a:pPr/>
              <a:t>6</a:t>
            </a:fld>
            <a:endParaRPr kumimoji="1" lang="ja-JP" altLang="en-US"/>
          </a:p>
        </p:txBody>
      </p:sp>
      <p:sp>
        <p:nvSpPr>
          <p:cNvPr id="5" name="日付プレースホルダ 4"/>
          <p:cNvSpPr>
            <a:spLocks noGrp="1"/>
          </p:cNvSpPr>
          <p:nvPr>
            <p:ph type="dt" idx="11"/>
          </p:nvPr>
        </p:nvSpPr>
        <p:spPr/>
        <p:txBody>
          <a:bodyPr/>
          <a:lstStyle/>
          <a:p>
            <a:r>
              <a:rPr kumimoji="1" lang="en-US" altLang="ja-JP" smtClean="0"/>
              <a:t>2011/5/19</a:t>
            </a:r>
            <a:endParaRPr kumimoji="1" lang="ja-JP" altLang="en-US"/>
          </a:p>
        </p:txBody>
      </p:sp>
      <p:sp>
        <p:nvSpPr>
          <p:cNvPr id="6" name="フッター プレースホルダ 5"/>
          <p:cNvSpPr>
            <a:spLocks noGrp="1"/>
          </p:cNvSpPr>
          <p:nvPr>
            <p:ph type="ftr" sz="quarter" idx="12"/>
          </p:nvPr>
        </p:nvSpPr>
        <p:spPr/>
        <p:txBody>
          <a:bodyPr/>
          <a:lstStyle/>
          <a:p>
            <a:r>
              <a:rPr kumimoji="1" lang="en-US" altLang="ja-JP" smtClean="0"/>
              <a:t>National Diet Library (NDL)</a:t>
            </a:r>
            <a:endParaRPr kumimoji="1" lang="ja-JP" altLang="en-US"/>
          </a:p>
        </p:txBody>
      </p:sp>
      <p:sp>
        <p:nvSpPr>
          <p:cNvPr id="7" name="ヘッダー プレースホルダ 6"/>
          <p:cNvSpPr>
            <a:spLocks noGrp="1"/>
          </p:cNvSpPr>
          <p:nvPr>
            <p:ph type="hdr" sz="quarter" idx="13"/>
          </p:nvPr>
        </p:nvSpPr>
        <p:spPr/>
        <p:txBody>
          <a:bodyPr/>
          <a:lstStyle/>
          <a:p>
            <a:r>
              <a:rPr kumimoji="1" lang="ja-JP" altLang="en-US" smtClean="0"/>
              <a:t>国立国会図書館における業務・システムの構築と運用</a:t>
            </a:r>
            <a:endParaRPr kumimoji="1" lang="ja-JP" altLang="en-US"/>
          </a:p>
        </p:txBody>
      </p:sp>
    </p:spTree>
    <p:extLst>
      <p:ext uri="{BB962C8B-B14F-4D97-AF65-F5344CB8AC3E}">
        <p14:creationId xmlns:p14="http://schemas.microsoft.com/office/powerpoint/2010/main" val="19037430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a:xfrm>
            <a:off x="492048" y="4890443"/>
            <a:ext cx="6176938" cy="5552832"/>
          </a:xfrm>
        </p:spPr>
        <p:txBody>
          <a:bodyPr>
            <a:normAutofit/>
          </a:bodyPr>
          <a:lstStyle/>
          <a:p>
            <a:pPr lvl="0"/>
            <a:r>
              <a:rPr lang="ja-JP" altLang="en-US" dirty="0" smtClean="0"/>
              <a:t>●知識インフラとは、</a:t>
            </a:r>
            <a:endParaRPr lang="en-US" altLang="ja-JP" dirty="0" smtClean="0"/>
          </a:p>
          <a:p>
            <a:pPr lvl="0"/>
            <a:r>
              <a:rPr lang="ja-JP" altLang="en-US" u="sng" dirty="0" smtClean="0"/>
              <a:t>研究情報全体を統合して検索、抽出することが可能な基盤</a:t>
            </a:r>
            <a:endParaRPr lang="en-US" altLang="ja-JP" dirty="0" smtClean="0">
              <a:solidFill>
                <a:srgbClr val="FF0000"/>
              </a:solidFill>
              <a:latin typeface="HG丸ｺﾞｼｯｸM-PRO" pitchFamily="50" charset="-128"/>
              <a:ea typeface="HG丸ｺﾞｼｯｸM-PRO" pitchFamily="50" charset="-128"/>
            </a:endParaRPr>
          </a:p>
          <a:p>
            <a:pPr lvl="0"/>
            <a:r>
              <a:rPr lang="ja-JP" altLang="en-US" dirty="0" smtClean="0">
                <a:solidFill>
                  <a:srgbClr val="FF0000"/>
                </a:solidFill>
                <a:latin typeface="HG丸ｺﾞｼｯｸM-PRO" pitchFamily="50" charset="-128"/>
                <a:ea typeface="HG丸ｺﾞｼｯｸM-PRO" pitchFamily="50" charset="-128"/>
              </a:rPr>
              <a:t>●知識インフラの必要性</a:t>
            </a:r>
            <a:endParaRPr lang="en-US" altLang="ja-JP" dirty="0">
              <a:solidFill>
                <a:srgbClr val="FF0000"/>
              </a:solidFill>
              <a:latin typeface="HG丸ｺﾞｼｯｸM-PRO" pitchFamily="50" charset="-128"/>
              <a:ea typeface="HG丸ｺﾞｼｯｸM-PRO" pitchFamily="50" charset="-128"/>
            </a:endParaRPr>
          </a:p>
          <a:p>
            <a:pPr lvl="0"/>
            <a:r>
              <a:rPr lang="ja-JP" altLang="en-US" u="sng" dirty="0">
                <a:solidFill>
                  <a:srgbClr val="FF0000"/>
                </a:solidFill>
                <a:latin typeface="HG丸ｺﾞｼｯｸM-PRO" pitchFamily="50" charset="-128"/>
                <a:ea typeface="HG丸ｺﾞｼｯｸM-PRO" pitchFamily="50" charset="-128"/>
              </a:rPr>
              <a:t>・</a:t>
            </a:r>
            <a:r>
              <a:rPr lang="ja-JP" altLang="en-US" u="sng" dirty="0" smtClean="0"/>
              <a:t>第４期科学技術基本計画「科学技術に関する基本政策について」</a:t>
            </a:r>
            <a:r>
              <a:rPr lang="en-US" altLang="ja-JP" u="sng" dirty="0" smtClean="0"/>
              <a:t>【</a:t>
            </a:r>
            <a:r>
              <a:rPr lang="ja-JP" altLang="en-US" u="sng" dirty="0" smtClean="0"/>
              <a:t>内閣府　総合科学技術会議</a:t>
            </a:r>
            <a:r>
              <a:rPr lang="en-US" altLang="ja-JP" u="sng" dirty="0" smtClean="0"/>
              <a:t>】</a:t>
            </a:r>
            <a:r>
              <a:rPr lang="ja-JP" altLang="en-US" u="sng" dirty="0" smtClean="0"/>
              <a:t>（平成</a:t>
            </a:r>
            <a:r>
              <a:rPr lang="en-US" u="sng" dirty="0" smtClean="0"/>
              <a:t>22</a:t>
            </a:r>
            <a:r>
              <a:rPr lang="ja-JP" altLang="en-US" u="sng" dirty="0" smtClean="0"/>
              <a:t>年</a:t>
            </a:r>
            <a:r>
              <a:rPr lang="en-US" u="sng" dirty="0" smtClean="0"/>
              <a:t>12</a:t>
            </a:r>
            <a:r>
              <a:rPr lang="ja-JP" altLang="en-US" u="sng" dirty="0" smtClean="0"/>
              <a:t>月</a:t>
            </a:r>
            <a:r>
              <a:rPr lang="en-US" u="sng" dirty="0" smtClean="0"/>
              <a:t>24</a:t>
            </a:r>
            <a:r>
              <a:rPr lang="ja-JP" altLang="en-US" u="sng" dirty="0" smtClean="0"/>
              <a:t>日）を答申された</a:t>
            </a:r>
            <a:r>
              <a:rPr lang="ja-JP" altLang="en-US" dirty="0" smtClean="0"/>
              <a:t>。</a:t>
            </a:r>
            <a:endParaRPr lang="en-US" altLang="ja-JP" dirty="0" smtClean="0"/>
          </a:p>
          <a:p>
            <a:pPr lvl="0"/>
            <a:r>
              <a:rPr lang="ja-JP" altLang="en-US" dirty="0" smtClean="0">
                <a:latin typeface="HG丸ｺﾞｼｯｸM-PRO" pitchFamily="50" charset="-128"/>
                <a:ea typeface="HG丸ｺﾞｼｯｸM-PRO" pitchFamily="50" charset="-128"/>
              </a:rPr>
              <a:t>・文献等研究情報のデジタル化、オープンアクセスの推進等とともに</a:t>
            </a:r>
            <a:r>
              <a:rPr lang="ja-JP" altLang="en-US" u="sng" dirty="0" smtClean="0">
                <a:latin typeface="HG丸ｺﾞｼｯｸM-PRO" pitchFamily="50" charset="-128"/>
                <a:ea typeface="HG丸ｺﾞｼｯｸM-PRO" pitchFamily="50" charset="-128"/>
              </a:rPr>
              <a:t>、</a:t>
            </a:r>
            <a:r>
              <a:rPr lang="ja-JP" altLang="en-US" u="sng" dirty="0" smtClean="0">
                <a:solidFill>
                  <a:srgbClr val="FF0000"/>
                </a:solidFill>
                <a:latin typeface="HG丸ｺﾞｼｯｸM-PRO" pitchFamily="50" charset="-128"/>
                <a:ea typeface="HG丸ｺﾞｼｯｸM-PRO" pitchFamily="50" charset="-128"/>
              </a:rPr>
              <a:t>「文献から研究データまでの学術情報全体を統合して検索・抽出が可能なシステム（「知識インフラ」）の展開を図る」</a:t>
            </a:r>
            <a:r>
              <a:rPr lang="ja-JP" altLang="en-US" u="sng" dirty="0" smtClean="0">
                <a:latin typeface="HG丸ｺﾞｼｯｸM-PRO" pitchFamily="50" charset="-128"/>
                <a:ea typeface="HG丸ｺﾞｼｯｸM-PRO" pitchFamily="50" charset="-128"/>
              </a:rPr>
              <a:t>とされている 。</a:t>
            </a:r>
            <a:endParaRPr lang="en-US" altLang="ja-JP" u="sng" dirty="0">
              <a:latin typeface="HG丸ｺﾞｼｯｸM-PRO" pitchFamily="50" charset="-128"/>
              <a:ea typeface="HG丸ｺﾞｼｯｸM-PRO" pitchFamily="50" charset="-128"/>
            </a:endParaRPr>
          </a:p>
          <a:p>
            <a:pPr lvl="0"/>
            <a:r>
              <a:rPr lang="ja-JP" altLang="en-US" u="sng" dirty="0">
                <a:latin typeface="HG丸ｺﾞｼｯｸM-PRO" pitchFamily="50" charset="-128"/>
                <a:ea typeface="HG丸ｺﾞｼｯｸM-PRO" pitchFamily="50" charset="-128"/>
              </a:rPr>
              <a:t>・</a:t>
            </a:r>
            <a:r>
              <a:rPr lang="ja-JP" altLang="en-US" dirty="0" smtClean="0">
                <a:latin typeface="HG丸ｺﾞｼｯｸM-PRO" pitchFamily="50" charset="-128"/>
                <a:ea typeface="HG丸ｺﾞｼｯｸM-PRO" pitchFamily="50" charset="-128"/>
              </a:rPr>
              <a:t>今後、科学技術研究等を推進していくためには、国全体として新しい科学技術情報基盤として「知識インフラ」の構築及び推進が必要である。</a:t>
            </a:r>
            <a:endParaRPr lang="ja-JP" altLang="en-US" dirty="0">
              <a:latin typeface="HG丸ｺﾞｼｯｸM-PRO" pitchFamily="50" charset="-128"/>
              <a:ea typeface="HG丸ｺﾞｼｯｸM-PRO" pitchFamily="50" charset="-128"/>
            </a:endParaRPr>
          </a:p>
          <a:p>
            <a:pPr lvl="0"/>
            <a:r>
              <a:rPr lang="ja-JP" altLang="en-US" dirty="0" smtClean="0">
                <a:solidFill>
                  <a:srgbClr val="FF0000"/>
                </a:solidFill>
                <a:latin typeface="HG丸ｺﾞｼｯｸM-PRO" pitchFamily="50" charset="-128"/>
                <a:ea typeface="HG丸ｺﾞｼｯｸM-PRO" pitchFamily="50" charset="-128"/>
              </a:rPr>
              <a:t>●知識インフラ</a:t>
            </a:r>
            <a:r>
              <a:rPr lang="ja-JP" altLang="en-US" dirty="0">
                <a:solidFill>
                  <a:srgbClr val="FF0000"/>
                </a:solidFill>
                <a:latin typeface="HG丸ｺﾞｼｯｸM-PRO" pitchFamily="50" charset="-128"/>
                <a:ea typeface="HG丸ｺﾞｼｯｸM-PRO" pitchFamily="50" charset="-128"/>
              </a:rPr>
              <a:t>の</a:t>
            </a:r>
            <a:r>
              <a:rPr lang="ja-JP" altLang="en-US" dirty="0" smtClean="0">
                <a:solidFill>
                  <a:srgbClr val="FF0000"/>
                </a:solidFill>
                <a:latin typeface="HG丸ｺﾞｼｯｸM-PRO" pitchFamily="50" charset="-128"/>
                <a:ea typeface="HG丸ｺﾞｼｯｸM-PRO" pitchFamily="50" charset="-128"/>
              </a:rPr>
              <a:t>構築の目的</a:t>
            </a:r>
            <a:endParaRPr lang="en-US" altLang="ja-JP" dirty="0">
              <a:solidFill>
                <a:srgbClr val="FF0000"/>
              </a:solidFill>
              <a:latin typeface="HG丸ｺﾞｼｯｸM-PRO" pitchFamily="50" charset="-128"/>
              <a:ea typeface="HG丸ｺﾞｼｯｸM-PRO" pitchFamily="50" charset="-128"/>
            </a:endParaRPr>
          </a:p>
          <a:p>
            <a:pPr lvl="0"/>
            <a:r>
              <a:rPr lang="ja-JP" altLang="en-US" u="sng" dirty="0" smtClean="0">
                <a:latin typeface="HG丸ｺﾞｼｯｸM-PRO" pitchFamily="50" charset="-128"/>
                <a:ea typeface="HG丸ｺﾞｼｯｸM-PRO" pitchFamily="50" charset="-128"/>
              </a:rPr>
              <a:t>知識インフラは、</a:t>
            </a:r>
            <a:r>
              <a:rPr lang="ja-JP" altLang="en-US" dirty="0" smtClean="0">
                <a:latin typeface="HG丸ｺﾞｼｯｸM-PRO" pitchFamily="50" charset="-128"/>
                <a:ea typeface="HG丸ｺﾞｼｯｸM-PRO" pitchFamily="50" charset="-128"/>
              </a:rPr>
              <a:t>科学技術研究活動の実践を根本で支え、</a:t>
            </a:r>
            <a:r>
              <a:rPr lang="ja-JP" altLang="en-US" u="sng" dirty="0" smtClean="0">
                <a:solidFill>
                  <a:srgbClr val="FF0000"/>
                </a:solidFill>
                <a:latin typeface="HG丸ｺﾞｼｯｸM-PRO" pitchFamily="50" charset="-128"/>
                <a:ea typeface="HG丸ｺﾞｼｯｸM-PRO" pitchFamily="50" charset="-128"/>
              </a:rPr>
              <a:t>科学、技術、学術、文化活動によって生み出される多様なデータ、情報、文献、知識を開放</a:t>
            </a:r>
            <a:r>
              <a:rPr lang="ja-JP" altLang="en-US" u="sng" dirty="0" smtClean="0">
                <a:latin typeface="HG丸ｺﾞｼｯｸM-PRO" pitchFamily="50" charset="-128"/>
                <a:ea typeface="HG丸ｺﾞｼｯｸM-PRO" pitchFamily="50" charset="-128"/>
              </a:rPr>
              <a:t>し、</a:t>
            </a:r>
            <a:r>
              <a:rPr lang="ja-JP" altLang="en-US" dirty="0" smtClean="0">
                <a:latin typeface="HG丸ｺﾞｼｯｸM-PRO" pitchFamily="50" charset="-128"/>
                <a:ea typeface="HG丸ｺﾞｼｯｸM-PRO" pitchFamily="50" charset="-128"/>
              </a:rPr>
              <a:t>それらへの</a:t>
            </a:r>
            <a:r>
              <a:rPr lang="ja-JP" altLang="en-US" u="sng" dirty="0" smtClean="0">
                <a:solidFill>
                  <a:srgbClr val="FF0000"/>
                </a:solidFill>
                <a:latin typeface="HG丸ｺﾞｼｯｸM-PRO" pitchFamily="50" charset="-128"/>
                <a:ea typeface="HG丸ｺﾞｼｯｸM-PRO" pitchFamily="50" charset="-128"/>
              </a:rPr>
              <a:t>迅速で適切なアクセスを可能にすること</a:t>
            </a:r>
            <a:r>
              <a:rPr lang="ja-JP" altLang="en-US" u="sng" dirty="0" smtClean="0">
                <a:latin typeface="HG丸ｺﾞｼｯｸM-PRO" pitchFamily="50" charset="-128"/>
                <a:ea typeface="HG丸ｺﾞｼｯｸM-PRO" pitchFamily="50" charset="-128"/>
              </a:rPr>
              <a:t>で</a:t>
            </a:r>
            <a:r>
              <a:rPr lang="ja-JP" altLang="en-US" dirty="0" smtClean="0">
                <a:latin typeface="HG丸ｺﾞｼｯｸM-PRO" pitchFamily="50" charset="-128"/>
                <a:ea typeface="HG丸ｺﾞｼｯｸM-PRO" pitchFamily="50" charset="-128"/>
              </a:rPr>
              <a:t>、次の研究、開発、教育、その他の社会的・文化的実践へとつなげる動的サイクルを形成することを目的としている。</a:t>
            </a:r>
            <a:r>
              <a:rPr lang="ja-JP" altLang="en-US" u="sng" dirty="0" smtClean="0">
                <a:latin typeface="HG丸ｺﾞｼｯｸM-PRO" pitchFamily="50" charset="-128"/>
                <a:ea typeface="HG丸ｺﾞｼｯｸM-PRO" pitchFamily="50" charset="-128"/>
              </a:rPr>
              <a:t>つまり、</a:t>
            </a:r>
            <a:r>
              <a:rPr lang="ja-JP" altLang="en-US" u="sng" dirty="0" smtClean="0">
                <a:solidFill>
                  <a:srgbClr val="FF0000"/>
                </a:solidFill>
                <a:latin typeface="HG丸ｺﾞｼｯｸM-PRO" pitchFamily="50" charset="-128"/>
                <a:ea typeface="HG丸ｺﾞｼｯｸM-PRO" pitchFamily="50" charset="-128"/>
              </a:rPr>
              <a:t>情報の生産→流通→アクセス→再生産という</a:t>
            </a:r>
            <a:r>
              <a:rPr lang="ja-JP" altLang="en-US" b="1" u="sng" dirty="0" smtClean="0">
                <a:solidFill>
                  <a:srgbClr val="FF0000"/>
                </a:solidFill>
                <a:latin typeface="HG丸ｺﾞｼｯｸM-PRO" pitchFamily="50" charset="-128"/>
                <a:ea typeface="HG丸ｺﾞｼｯｸM-PRO" pitchFamily="50" charset="-128"/>
              </a:rPr>
              <a:t>知識の循環を促進するネットワーク、プラットフォーム</a:t>
            </a:r>
            <a:r>
              <a:rPr lang="ja-JP" altLang="en-US" u="sng" dirty="0" smtClean="0">
                <a:solidFill>
                  <a:srgbClr val="FF0000"/>
                </a:solidFill>
                <a:latin typeface="HG丸ｺﾞｼｯｸM-PRO" pitchFamily="50" charset="-128"/>
                <a:ea typeface="HG丸ｺﾞｼｯｸM-PRO" pitchFamily="50" charset="-128"/>
              </a:rPr>
              <a:t>となることを目指す</a:t>
            </a:r>
            <a:r>
              <a:rPr lang="ja-JP" altLang="en-US" u="sng" dirty="0" smtClean="0">
                <a:latin typeface="HG丸ｺﾞｼｯｸM-PRO" pitchFamily="50" charset="-128"/>
                <a:ea typeface="HG丸ｺﾞｼｯｸM-PRO" pitchFamily="50" charset="-128"/>
              </a:rPr>
              <a:t>。</a:t>
            </a:r>
            <a:endParaRPr lang="en-US" altLang="ja-JP" u="sng" dirty="0">
              <a:latin typeface="HG丸ｺﾞｼｯｸM-PRO" pitchFamily="50" charset="-128"/>
              <a:ea typeface="HG丸ｺﾞｼｯｸM-PRO" pitchFamily="50" charset="-128"/>
            </a:endParaRPr>
          </a:p>
          <a:p>
            <a:pPr lvl="0"/>
            <a:r>
              <a:rPr lang="ja-JP" altLang="en-US" dirty="0" smtClean="0">
                <a:latin typeface="HG丸ｺﾞｼｯｸM-PRO" pitchFamily="50" charset="-128"/>
                <a:ea typeface="HG丸ｺﾞｼｯｸM-PRO" pitchFamily="50" charset="-128"/>
              </a:rPr>
              <a:t>また、</a:t>
            </a:r>
            <a:r>
              <a:rPr lang="ja-JP" altLang="en-US" b="1" u="sng" dirty="0" smtClean="0">
                <a:solidFill>
                  <a:srgbClr val="FF0000"/>
                </a:solidFill>
                <a:latin typeface="HG丸ｺﾞｼｯｸM-PRO" pitchFamily="50" charset="-128"/>
                <a:ea typeface="HG丸ｺﾞｼｯｸM-PRO" pitchFamily="50" charset="-128"/>
              </a:rPr>
              <a:t>組織や個別学術分野を越えた知識の融合を可能</a:t>
            </a:r>
            <a:r>
              <a:rPr lang="ja-JP" altLang="en-US" dirty="0" smtClean="0">
                <a:latin typeface="HG丸ｺﾞｼｯｸM-PRO" pitchFamily="50" charset="-128"/>
                <a:ea typeface="HG丸ｺﾞｼｯｸM-PRO" pitchFamily="50" charset="-128"/>
              </a:rPr>
              <a:t>とし、</a:t>
            </a:r>
            <a:r>
              <a:rPr lang="ja-JP" altLang="en-US" u="sng" dirty="0" smtClean="0">
                <a:solidFill>
                  <a:srgbClr val="FF0000"/>
                </a:solidFill>
                <a:latin typeface="HG丸ｺﾞｼｯｸM-PRO" pitchFamily="50" charset="-128"/>
                <a:ea typeface="HG丸ｺﾞｼｯｸM-PRO" pitchFamily="50" charset="-128"/>
              </a:rPr>
              <a:t>学際的な新しい知識やイノベーションの創造を容易にするもの</a:t>
            </a:r>
            <a:r>
              <a:rPr lang="ja-JP" altLang="en-US" u="sng" dirty="0" smtClean="0">
                <a:latin typeface="HG丸ｺﾞｼｯｸM-PRO" pitchFamily="50" charset="-128"/>
                <a:ea typeface="HG丸ｺﾞｼｯｸM-PRO" pitchFamily="50" charset="-128"/>
              </a:rPr>
              <a:t>である</a:t>
            </a:r>
            <a:r>
              <a:rPr lang="ja-JP" altLang="en-US" dirty="0" smtClean="0">
                <a:latin typeface="HG丸ｺﾞｼｯｸM-PRO" pitchFamily="50" charset="-128"/>
                <a:ea typeface="HG丸ｺﾞｼｯｸM-PRO" pitchFamily="50" charset="-128"/>
              </a:rPr>
              <a:t>。</a:t>
            </a:r>
            <a:endParaRPr lang="ja-JP" altLang="en-US" dirty="0">
              <a:latin typeface="HG丸ｺﾞｼｯｸM-PRO" pitchFamily="50" charset="-128"/>
              <a:ea typeface="HG丸ｺﾞｼｯｸM-PRO" pitchFamily="50" charset="-128"/>
            </a:endParaRPr>
          </a:p>
          <a:p>
            <a:pPr lvl="0"/>
            <a:r>
              <a:rPr lang="ja-JP" altLang="en-US" i="1" dirty="0" smtClean="0">
                <a:solidFill>
                  <a:srgbClr val="FF0000"/>
                </a:solidFill>
                <a:latin typeface="HG丸ｺﾞｼｯｸM-PRO" pitchFamily="50" charset="-128"/>
                <a:ea typeface="HG丸ｺﾞｼｯｸM-PRO" pitchFamily="50" charset="-128"/>
              </a:rPr>
              <a:t>●機能</a:t>
            </a:r>
            <a:endParaRPr lang="en-US" altLang="ja-JP" i="1" dirty="0">
              <a:solidFill>
                <a:srgbClr val="FF0000"/>
              </a:solidFill>
              <a:latin typeface="HG丸ｺﾞｼｯｸM-PRO" pitchFamily="50" charset="-128"/>
              <a:ea typeface="HG丸ｺﾞｼｯｸM-PRO" pitchFamily="50" charset="-128"/>
            </a:endParaRPr>
          </a:p>
          <a:p>
            <a:pPr lvl="0"/>
            <a:r>
              <a:rPr lang="ja-JP" altLang="en-US" i="1" dirty="0">
                <a:solidFill>
                  <a:srgbClr val="FF0000"/>
                </a:solidFill>
                <a:latin typeface="HG丸ｺﾞｼｯｸM-PRO" pitchFamily="50" charset="-128"/>
                <a:ea typeface="HG丸ｺﾞｼｯｸM-PRO" pitchFamily="50" charset="-128"/>
              </a:rPr>
              <a:t>・</a:t>
            </a:r>
            <a:r>
              <a:rPr lang="ja-JP" altLang="en-US" i="1" dirty="0" smtClean="0">
                <a:latin typeface="HG丸ｺﾞｼｯｸM-PRO" pitchFamily="50" charset="-128"/>
                <a:ea typeface="HG丸ｺﾞｼｯｸM-PRO" pitchFamily="50" charset="-128"/>
              </a:rPr>
              <a:t>知識インフラにおいては、</a:t>
            </a:r>
            <a:r>
              <a:rPr lang="ja-JP" altLang="en-US" i="1" u="sng" dirty="0" smtClean="0">
                <a:latin typeface="HG丸ｺﾞｼｯｸM-PRO" pitchFamily="50" charset="-128"/>
                <a:ea typeface="HG丸ｺﾞｼｯｸM-PRO" pitchFamily="50" charset="-128"/>
              </a:rPr>
              <a:t>文字データだけでなく</a:t>
            </a:r>
            <a:r>
              <a:rPr lang="ja-JP" altLang="en-US" i="1" u="sng" dirty="0" smtClean="0">
                <a:solidFill>
                  <a:srgbClr val="FF0000"/>
                </a:solidFill>
                <a:latin typeface="HG丸ｺﾞｼｯｸM-PRO" pitchFamily="50" charset="-128"/>
                <a:ea typeface="HG丸ｺﾞｼｯｸM-PRO" pitchFamily="50" charset="-128"/>
              </a:rPr>
              <a:t>多様な形式で表現されるデータや情報を対象</a:t>
            </a:r>
            <a:r>
              <a:rPr lang="ja-JP" altLang="en-US" i="1" dirty="0" smtClean="0">
                <a:latin typeface="HG丸ｺﾞｼｯｸM-PRO" pitchFamily="50" charset="-128"/>
                <a:ea typeface="HG丸ｺﾞｼｯｸM-PRO" pitchFamily="50" charset="-128"/>
              </a:rPr>
              <a:t>とし、</a:t>
            </a:r>
            <a:r>
              <a:rPr lang="ja-JP" altLang="en-US" i="1" u="sng" dirty="0" smtClean="0">
                <a:solidFill>
                  <a:srgbClr val="FF0000"/>
                </a:solidFill>
                <a:latin typeface="HG丸ｺﾞｼｯｸM-PRO" pitchFamily="50" charset="-128"/>
                <a:ea typeface="HG丸ｺﾞｼｯｸM-PRO" pitchFamily="50" charset="-128"/>
              </a:rPr>
              <a:t>収集、保存、識別、組織化、検索、表示、公開といった機能を実現させる</a:t>
            </a:r>
            <a:r>
              <a:rPr lang="ja-JP" altLang="en-US" i="1" dirty="0" smtClean="0">
                <a:latin typeface="HG丸ｺﾞｼｯｸM-PRO" pitchFamily="50" charset="-128"/>
                <a:ea typeface="HG丸ｺﾞｼｯｸM-PRO" pitchFamily="50" charset="-128"/>
              </a:rPr>
              <a:t>必要がある。利用者は、</a:t>
            </a:r>
            <a:r>
              <a:rPr lang="ja-JP" altLang="en-US" i="1" u="sng" dirty="0" smtClean="0">
                <a:solidFill>
                  <a:srgbClr val="FF0000"/>
                </a:solidFill>
                <a:latin typeface="HG丸ｺﾞｼｯｸM-PRO" pitchFamily="50" charset="-128"/>
                <a:ea typeface="HG丸ｺﾞｼｯｸM-PRO" pitchFamily="50" charset="-128"/>
              </a:rPr>
              <a:t>大量のデータに対して特定条件に適合したデータだけを抽出</a:t>
            </a:r>
            <a:r>
              <a:rPr lang="ja-JP" altLang="en-US" i="1" dirty="0" smtClean="0">
                <a:latin typeface="HG丸ｺﾞｼｯｸM-PRO" pitchFamily="50" charset="-128"/>
                <a:ea typeface="HG丸ｺﾞｼｯｸM-PRO" pitchFamily="50" charset="-128"/>
              </a:rPr>
              <a:t>したり、</a:t>
            </a:r>
            <a:r>
              <a:rPr lang="ja-JP" altLang="en-US" i="1" u="sng" dirty="0" smtClean="0">
                <a:solidFill>
                  <a:srgbClr val="FF0000"/>
                </a:solidFill>
                <a:latin typeface="HG丸ｺﾞｼｯｸM-PRO" pitchFamily="50" charset="-128"/>
                <a:ea typeface="HG丸ｺﾞｼｯｸM-PRO" pitchFamily="50" charset="-128"/>
              </a:rPr>
              <a:t>多様な分野の情報を一括して検索</a:t>
            </a:r>
            <a:r>
              <a:rPr lang="ja-JP" altLang="en-US" i="1" dirty="0" smtClean="0">
                <a:latin typeface="HG丸ｺﾞｼｯｸM-PRO" pitchFamily="50" charset="-128"/>
                <a:ea typeface="HG丸ｺﾞｼｯｸM-PRO" pitchFamily="50" charset="-128"/>
              </a:rPr>
              <a:t>したり、</a:t>
            </a:r>
            <a:r>
              <a:rPr lang="ja-JP" altLang="en-US" i="1" u="sng" dirty="0" smtClean="0">
                <a:solidFill>
                  <a:srgbClr val="FF0000"/>
                </a:solidFill>
                <a:latin typeface="HG丸ｺﾞｼｯｸM-PRO" pitchFamily="50" charset="-128"/>
                <a:ea typeface="HG丸ｺﾞｼｯｸM-PRO" pitchFamily="50" charset="-128"/>
              </a:rPr>
              <a:t>自分の関心に合わせて実体のリンクやネットワークを形成</a:t>
            </a:r>
            <a:r>
              <a:rPr lang="ja-JP" altLang="en-US" i="1" u="sng" dirty="0" smtClean="0">
                <a:latin typeface="HG丸ｺﾞｼｯｸM-PRO" pitchFamily="50" charset="-128"/>
                <a:ea typeface="HG丸ｺﾞｼｯｸM-PRO" pitchFamily="50" charset="-128"/>
              </a:rPr>
              <a:t>したり</a:t>
            </a:r>
            <a:r>
              <a:rPr lang="ja-JP" altLang="en-US" i="1" dirty="0" smtClean="0">
                <a:latin typeface="HG丸ｺﾞｼｯｸM-PRO" pitchFamily="50" charset="-128"/>
                <a:ea typeface="HG丸ｺﾞｼｯｸM-PRO" pitchFamily="50" charset="-128"/>
              </a:rPr>
              <a:t>といったことが自由にできることが求められる。</a:t>
            </a:r>
            <a:endParaRPr lang="en-US" altLang="ja-JP" i="1" dirty="0" smtClean="0">
              <a:latin typeface="HG丸ｺﾞｼｯｸM-PRO" pitchFamily="50" charset="-128"/>
              <a:ea typeface="HG丸ｺﾞｼｯｸM-PRO" pitchFamily="50" charset="-128"/>
            </a:endParaRPr>
          </a:p>
          <a:p>
            <a:pPr lvl="0"/>
            <a:r>
              <a:rPr lang="ja-JP" altLang="en-US" i="1" dirty="0" smtClean="0">
                <a:latin typeface="HG丸ｺﾞｼｯｸM-PRO" pitchFamily="50" charset="-128"/>
                <a:ea typeface="HG丸ｺﾞｼｯｸM-PRO" pitchFamily="50" charset="-128"/>
              </a:rPr>
              <a:t>・また、単語等による検索だけでなく、</a:t>
            </a:r>
            <a:r>
              <a:rPr lang="ja-JP" altLang="en-US" i="1" u="sng" dirty="0" smtClean="0">
                <a:solidFill>
                  <a:srgbClr val="FF0000"/>
                </a:solidFill>
                <a:latin typeface="HG丸ｺﾞｼｯｸM-PRO" pitchFamily="50" charset="-128"/>
                <a:ea typeface="HG丸ｺﾞｼｯｸM-PRO" pitchFamily="50" charset="-128"/>
              </a:rPr>
              <a:t>自動分類や収集された全体を見通した上での体系化や秩序化</a:t>
            </a:r>
            <a:r>
              <a:rPr lang="ja-JP" altLang="en-US" i="1" dirty="0" smtClean="0">
                <a:latin typeface="HG丸ｺﾞｼｯｸM-PRO" pitchFamily="50" charset="-128"/>
                <a:ea typeface="HG丸ｺﾞｼｯｸM-PRO" pitchFamily="50" charset="-128"/>
              </a:rPr>
              <a:t>がなされることも</a:t>
            </a:r>
            <a:r>
              <a:rPr lang="ja-JP" altLang="en-US" i="1" u="sng" dirty="0" smtClean="0">
                <a:latin typeface="HG丸ｺﾞｼｯｸM-PRO" pitchFamily="50" charset="-128"/>
                <a:ea typeface="HG丸ｺﾞｼｯｸM-PRO" pitchFamily="50" charset="-128"/>
              </a:rPr>
              <a:t>期待される</a:t>
            </a:r>
            <a:r>
              <a:rPr lang="ja-JP" altLang="en-US" i="1" dirty="0" smtClean="0">
                <a:latin typeface="HG丸ｺﾞｼｯｸM-PRO" pitchFamily="50" charset="-128"/>
                <a:ea typeface="HG丸ｺﾞｼｯｸM-PRO" pitchFamily="50" charset="-128"/>
              </a:rPr>
              <a:t>。</a:t>
            </a:r>
            <a:endParaRPr lang="ja-JP" altLang="en-US" i="1" dirty="0">
              <a:latin typeface="HG丸ｺﾞｼｯｸM-PRO" pitchFamily="50" charset="-128"/>
              <a:ea typeface="HG丸ｺﾞｼｯｸM-PRO" pitchFamily="50" charset="-128"/>
            </a:endParaRPr>
          </a:p>
          <a:p>
            <a:endParaRPr kumimoji="1" lang="ja-JP" altLang="en-US" dirty="0">
              <a:latin typeface="HG丸ｺﾞｼｯｸM-PRO" pitchFamily="50" charset="-128"/>
              <a:ea typeface="HG丸ｺﾞｼｯｸM-PRO" pitchFamily="50" charset="-128"/>
            </a:endParaRPr>
          </a:p>
        </p:txBody>
      </p:sp>
      <p:sp>
        <p:nvSpPr>
          <p:cNvPr id="4" name="スライド番号プレースホルダ 3"/>
          <p:cNvSpPr>
            <a:spLocks noGrp="1"/>
          </p:cNvSpPr>
          <p:nvPr>
            <p:ph type="sldNum" sz="quarter" idx="10"/>
          </p:nvPr>
        </p:nvSpPr>
        <p:spPr/>
        <p:txBody>
          <a:bodyPr/>
          <a:lstStyle/>
          <a:p>
            <a:fld id="{816A9BB7-DD5C-41DE-9B80-A8A5AECCA2DE}" type="slidenum">
              <a:rPr kumimoji="1" lang="ja-JP" altLang="en-US" smtClean="0"/>
              <a:pPr/>
              <a:t>7</a:t>
            </a:fld>
            <a:endParaRPr kumimoji="1" lang="ja-JP" altLang="en-US"/>
          </a:p>
        </p:txBody>
      </p:sp>
      <p:sp>
        <p:nvSpPr>
          <p:cNvPr id="5" name="日付プレースホルダ 4"/>
          <p:cNvSpPr>
            <a:spLocks noGrp="1"/>
          </p:cNvSpPr>
          <p:nvPr>
            <p:ph type="dt" idx="11"/>
          </p:nvPr>
        </p:nvSpPr>
        <p:spPr/>
        <p:txBody>
          <a:bodyPr/>
          <a:lstStyle/>
          <a:p>
            <a:r>
              <a:rPr kumimoji="1" lang="en-US" altLang="ja-JP" smtClean="0"/>
              <a:t>2011/5/19</a:t>
            </a:r>
            <a:endParaRPr kumimoji="1" lang="ja-JP" altLang="en-US"/>
          </a:p>
        </p:txBody>
      </p:sp>
      <p:sp>
        <p:nvSpPr>
          <p:cNvPr id="6" name="フッター プレースホルダ 5"/>
          <p:cNvSpPr>
            <a:spLocks noGrp="1"/>
          </p:cNvSpPr>
          <p:nvPr>
            <p:ph type="ftr" sz="quarter" idx="12"/>
          </p:nvPr>
        </p:nvSpPr>
        <p:spPr/>
        <p:txBody>
          <a:bodyPr/>
          <a:lstStyle/>
          <a:p>
            <a:r>
              <a:rPr kumimoji="1" lang="en-US" altLang="ja-JP" smtClean="0"/>
              <a:t>National Diet Library (NDL)</a:t>
            </a:r>
            <a:endParaRPr kumimoji="1" lang="ja-JP" altLang="en-US"/>
          </a:p>
        </p:txBody>
      </p:sp>
      <p:sp>
        <p:nvSpPr>
          <p:cNvPr id="7" name="ヘッダー プレースホルダ 6"/>
          <p:cNvSpPr>
            <a:spLocks noGrp="1"/>
          </p:cNvSpPr>
          <p:nvPr>
            <p:ph type="hdr" sz="quarter" idx="13"/>
          </p:nvPr>
        </p:nvSpPr>
        <p:spPr/>
        <p:txBody>
          <a:bodyPr/>
          <a:lstStyle/>
          <a:p>
            <a:r>
              <a:rPr kumimoji="1" lang="ja-JP" altLang="en-US" smtClean="0"/>
              <a:t>国立国会図書館における業務・システムの構築と運用</a:t>
            </a:r>
            <a:endParaRPr kumimoji="1" lang="ja-JP" altLang="en-US"/>
          </a:p>
        </p:txBody>
      </p:sp>
    </p:spTree>
    <p:extLst>
      <p:ext uri="{BB962C8B-B14F-4D97-AF65-F5344CB8AC3E}">
        <p14:creationId xmlns:p14="http://schemas.microsoft.com/office/powerpoint/2010/main" val="3090035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lvl="0"/>
            <a:r>
              <a:rPr lang="en-US" altLang="ja-JP" dirty="0" smtClean="0"/>
              <a:t>NDL</a:t>
            </a:r>
            <a:r>
              <a:rPr lang="ja-JP" altLang="en-US" dirty="0" smtClean="0"/>
              <a:t>は、次世代技術の研究開発成果を活用して、これまでの</a:t>
            </a:r>
            <a:r>
              <a:rPr lang="ja-JP" altLang="en-US" u="sng" dirty="0" smtClean="0">
                <a:solidFill>
                  <a:srgbClr val="FF0000"/>
                </a:solidFill>
              </a:rPr>
              <a:t>単なる「情報検索」から、事実としての「知識検索」へ進化させ、知識の再利用による新たな知識の創造に寄与することを目指す。</a:t>
            </a:r>
            <a:endParaRPr lang="ja-JP" altLang="en-US" dirty="0" smtClean="0">
              <a:solidFill>
                <a:srgbClr val="FF0000"/>
              </a:solidFill>
            </a:endParaRPr>
          </a:p>
          <a:p>
            <a:pPr lvl="0"/>
            <a:r>
              <a:rPr lang="ja-JP" altLang="en-US" dirty="0" smtClean="0"/>
              <a:t>図のようなアプローチを想定。</a:t>
            </a:r>
            <a:endParaRPr lang="en-US" altLang="ja-JP" dirty="0" smtClean="0"/>
          </a:p>
          <a:p>
            <a:pPr defTabSz="965688">
              <a:defRPr/>
            </a:pPr>
            <a:r>
              <a:rPr lang="ja-JP" altLang="en-US" dirty="0" smtClean="0">
                <a:latin typeface="HG丸ｺﾞｼｯｸM-PRO" pitchFamily="50" charset="-128"/>
                <a:ea typeface="HG丸ｺﾞｼｯｸM-PRO" pitchFamily="50" charset="-128"/>
              </a:rPr>
              <a:t>■目的</a:t>
            </a:r>
            <a:endParaRPr lang="en-US" altLang="ja-JP" dirty="0" smtClean="0">
              <a:latin typeface="HG丸ｺﾞｼｯｸM-PRO" pitchFamily="50" charset="-128"/>
              <a:ea typeface="HG丸ｺﾞｼｯｸM-PRO" pitchFamily="50" charset="-128"/>
            </a:endParaRPr>
          </a:p>
          <a:p>
            <a:pPr marL="2756" defTabSz="965688">
              <a:defRPr/>
            </a:pPr>
            <a:r>
              <a:rPr lang="ja-JP" altLang="en-US" dirty="0" smtClean="0">
                <a:latin typeface="HG丸ｺﾞｼｯｸM-PRO" pitchFamily="50" charset="-128"/>
                <a:ea typeface="HG丸ｺﾞｼｯｸM-PRO" pitchFamily="50" charset="-128"/>
              </a:rPr>
              <a:t>新しい知識の創造への寄与</a:t>
            </a:r>
            <a:endParaRPr lang="en-US" altLang="ja-JP" dirty="0" smtClean="0">
              <a:latin typeface="HG丸ｺﾞｼｯｸM-PRO" pitchFamily="50" charset="-128"/>
              <a:ea typeface="HG丸ｺﾞｼｯｸM-PRO" pitchFamily="50" charset="-128"/>
            </a:endParaRPr>
          </a:p>
          <a:p>
            <a:pPr defTabSz="965688">
              <a:defRPr/>
            </a:pPr>
            <a:r>
              <a:rPr lang="ja-JP" altLang="en-US" dirty="0" smtClean="0">
                <a:latin typeface="HG丸ｺﾞｼｯｸM-PRO" pitchFamily="50" charset="-128"/>
                <a:ea typeface="HG丸ｺﾞｼｯｸM-PRO" pitchFamily="50" charset="-128"/>
              </a:rPr>
              <a:t>■背景</a:t>
            </a:r>
            <a:endParaRPr lang="en-US" altLang="ja-JP" dirty="0" smtClean="0">
              <a:latin typeface="HG丸ｺﾞｼｯｸM-PRO" pitchFamily="50" charset="-128"/>
              <a:ea typeface="HG丸ｺﾞｼｯｸM-PRO" pitchFamily="50" charset="-128"/>
            </a:endParaRPr>
          </a:p>
          <a:p>
            <a:pPr marL="2756" defTabSz="965688">
              <a:defRPr/>
            </a:pPr>
            <a:r>
              <a:rPr lang="ja-JP" altLang="en-US" dirty="0" smtClean="0">
                <a:latin typeface="HG丸ｺﾞｼｯｸM-PRO" pitchFamily="50" charset="-128"/>
                <a:ea typeface="HG丸ｺﾞｼｯｸM-PRO" pitchFamily="50" charset="-128"/>
              </a:rPr>
              <a:t>増え続けるテキスト、データ、コンテンツ（国の諸機関の各種資料、統計データ、大学・研究機関の研究成果・研究データ、全国の電子図書館、デジタルアーカイブのコンテンツなど）</a:t>
            </a:r>
          </a:p>
          <a:p>
            <a:pPr defTabSz="965688">
              <a:defRPr/>
            </a:pPr>
            <a:r>
              <a:rPr lang="ja-JP" altLang="en-US" dirty="0" smtClean="0">
                <a:latin typeface="HG丸ｺﾞｼｯｸM-PRO" pitchFamily="50" charset="-128"/>
                <a:ea typeface="HG丸ｺﾞｼｯｸM-PRO" pitchFamily="50" charset="-128"/>
              </a:rPr>
              <a:t>■研究開発の概念</a:t>
            </a:r>
            <a:endParaRPr lang="en-US" altLang="ja-JP" dirty="0" smtClean="0">
              <a:latin typeface="HG丸ｺﾞｼｯｸM-PRO" pitchFamily="50" charset="-128"/>
              <a:ea typeface="HG丸ｺﾞｼｯｸM-PRO" pitchFamily="50" charset="-128"/>
            </a:endParaRPr>
          </a:p>
          <a:p>
            <a:pPr marL="2759">
              <a:defRPr/>
            </a:pPr>
            <a:r>
              <a:rPr lang="ja-JP" altLang="en-US" dirty="0" smtClean="0">
                <a:latin typeface="HG丸ｺﾞｼｯｸM-PRO" pitchFamily="50" charset="-128"/>
                <a:ea typeface="HG丸ｺﾞｼｯｸM-PRO" pitchFamily="50" charset="-128"/>
              </a:rPr>
              <a:t>様々な形態の知識・情報を組織化し、関連する知識・情報がうまくつながって取り出せる仕組み</a:t>
            </a:r>
            <a:r>
              <a:rPr lang="en-US" altLang="ja-JP" dirty="0" smtClean="0">
                <a:latin typeface="HG丸ｺﾞｼｯｸM-PRO" pitchFamily="50" charset="-128"/>
                <a:ea typeface="HG丸ｺﾞｼｯｸM-PRO" pitchFamily="50" charset="-128"/>
              </a:rPr>
              <a:t>(</a:t>
            </a:r>
            <a:r>
              <a:rPr lang="ja-JP" altLang="en-US" dirty="0" smtClean="0">
                <a:latin typeface="HG丸ｺﾞｼｯｸM-PRO" pitchFamily="50" charset="-128"/>
                <a:ea typeface="HG丸ｺﾞｼｯｸM-PRO" pitchFamily="50" charset="-128"/>
              </a:rPr>
              <a:t>知識インフラ）の整備</a:t>
            </a:r>
            <a:endParaRPr lang="en-US" altLang="ja-JP" dirty="0" smtClean="0">
              <a:latin typeface="HG丸ｺﾞｼｯｸM-PRO" pitchFamily="50" charset="-128"/>
              <a:ea typeface="HG丸ｺﾞｼｯｸM-PRO" pitchFamily="50" charset="-128"/>
            </a:endParaRPr>
          </a:p>
          <a:p>
            <a:pPr marL="2759">
              <a:defRPr/>
            </a:pPr>
            <a:r>
              <a:rPr lang="ja-JP" altLang="en-US" dirty="0" smtClean="0">
                <a:latin typeface="HG丸ｺﾞｼｯｸM-PRO" pitchFamily="50" charset="-128"/>
                <a:ea typeface="HG丸ｺﾞｼｯｸM-PRO" pitchFamily="50" charset="-128"/>
              </a:rPr>
              <a:t>■研究開発機関の研究成果</a:t>
            </a:r>
            <a:endParaRPr lang="en-US" altLang="ja-JP" dirty="0" smtClean="0">
              <a:latin typeface="HG丸ｺﾞｼｯｸM-PRO" pitchFamily="50" charset="-128"/>
              <a:ea typeface="HG丸ｺﾞｼｯｸM-PRO" pitchFamily="50" charset="-128"/>
            </a:endParaRPr>
          </a:p>
          <a:p>
            <a:pPr marL="2759">
              <a:defRPr/>
            </a:pPr>
            <a:r>
              <a:rPr lang="ja-JP" altLang="en-US" dirty="0" smtClean="0">
                <a:latin typeface="HG丸ｺﾞｼｯｸM-PRO" pitchFamily="50" charset="-128"/>
                <a:ea typeface="HG丸ｺﾞｼｯｸM-PRO" pitchFamily="50" charset="-128"/>
              </a:rPr>
              <a:t>情報の可視化技術、情報の収集の効率化技術、情報の組織化技術、情報の集合知化技術、情報検索技術、閲覧・表示技術</a:t>
            </a:r>
            <a:endParaRPr lang="en-US" altLang="ja-JP" u="sng" dirty="0" smtClean="0">
              <a:solidFill>
                <a:schemeClr val="tx1"/>
              </a:solidFill>
              <a:latin typeface="HG丸ｺﾞｼｯｸM-PRO" pitchFamily="50" charset="-128"/>
              <a:ea typeface="HG丸ｺﾞｼｯｸM-PRO" pitchFamily="50" charset="-128"/>
            </a:endParaRPr>
          </a:p>
          <a:p>
            <a:pPr defTabSz="965688">
              <a:defRPr/>
            </a:pPr>
            <a:r>
              <a:rPr lang="ja-JP" altLang="en-US" u="sng" dirty="0" smtClean="0">
                <a:solidFill>
                  <a:srgbClr val="FF0000"/>
                </a:solidFill>
                <a:latin typeface="HG丸ｺﾞｼｯｸM-PRO" pitchFamily="50" charset="-128"/>
                <a:ea typeface="HG丸ｺﾞｼｯｸM-PRO" pitchFamily="50" charset="-128"/>
              </a:rPr>
              <a:t>■これを実現するために</a:t>
            </a:r>
            <a:endParaRPr lang="en-US" altLang="ja-JP" u="sng" dirty="0" smtClean="0">
              <a:solidFill>
                <a:srgbClr val="FF0000"/>
              </a:solidFill>
              <a:latin typeface="+mn-lt"/>
              <a:ea typeface="+mn-ea"/>
            </a:endParaRPr>
          </a:p>
          <a:p>
            <a:pPr defTabSz="965688">
              <a:defRPr/>
            </a:pPr>
            <a:r>
              <a:rPr lang="en-US" altLang="ja-JP" u="sng" dirty="0" smtClean="0"/>
              <a:t>NDL</a:t>
            </a:r>
            <a:r>
              <a:rPr lang="ja-JP" altLang="en-US" u="sng" dirty="0" err="1" smtClean="0"/>
              <a:t>は</a:t>
            </a:r>
            <a:r>
              <a:rPr lang="ja-JP" altLang="en-US" dirty="0" err="1" smtClean="0">
                <a:latin typeface="HG丸ｺﾞｼｯｸM-PRO" pitchFamily="50" charset="-128"/>
                <a:ea typeface="HG丸ｺﾞｼｯｸM-PRO" pitchFamily="50" charset="-128"/>
              </a:rPr>
              <a:t>テスト</a:t>
            </a:r>
            <a:r>
              <a:rPr lang="ja-JP" altLang="en-US" dirty="0" smtClean="0">
                <a:latin typeface="HG丸ｺﾞｼｯｸM-PRO" pitchFamily="50" charset="-128"/>
                <a:ea typeface="HG丸ｺﾞｼｯｸM-PRO" pitchFamily="50" charset="-128"/>
              </a:rPr>
              <a:t>ベッド（</a:t>
            </a:r>
            <a:r>
              <a:rPr lang="en-US" altLang="ja-JP" dirty="0" smtClean="0">
                <a:latin typeface="HG丸ｺﾞｼｯｸM-PRO" pitchFamily="50" charset="-128"/>
                <a:ea typeface="HG丸ｺﾞｼｯｸM-PRO" pitchFamily="50" charset="-128"/>
              </a:rPr>
              <a:t>NDL</a:t>
            </a:r>
            <a:r>
              <a:rPr lang="ja-JP" altLang="en-US" dirty="0" smtClean="0">
                <a:latin typeface="HG丸ｺﾞｼｯｸM-PRO" pitchFamily="50" charset="-128"/>
                <a:ea typeface="HG丸ｺﾞｼｯｸM-PRO" pitchFamily="50" charset="-128"/>
              </a:rPr>
              <a:t>ラボ）において、</a:t>
            </a:r>
            <a:r>
              <a:rPr lang="ja-JP" altLang="en-US" u="sng" dirty="0" smtClean="0">
                <a:solidFill>
                  <a:srgbClr val="FF0000"/>
                </a:solidFill>
              </a:rPr>
              <a:t>情報資源</a:t>
            </a:r>
            <a:r>
              <a:rPr lang="ja-JP" altLang="en-US" u="sng" dirty="0" smtClean="0"/>
              <a:t>（</a:t>
            </a:r>
            <a:r>
              <a:rPr lang="ja-JP" altLang="en-US" dirty="0" smtClean="0">
                <a:latin typeface="HG丸ｺﾞｼｯｸM-PRO" pitchFamily="50" charset="-128"/>
                <a:ea typeface="HG丸ｺﾞｼｯｸM-PRO" pitchFamily="50" charset="-128"/>
              </a:rPr>
              <a:t>実験環境・コンテンツ）</a:t>
            </a:r>
            <a:r>
              <a:rPr lang="ja-JP" altLang="en-US" u="sng" dirty="0" smtClean="0">
                <a:solidFill>
                  <a:srgbClr val="FF0000"/>
                </a:solidFill>
              </a:rPr>
              <a:t>を提供</a:t>
            </a:r>
            <a:r>
              <a:rPr lang="ja-JP" altLang="en-US" u="sng" dirty="0" smtClean="0"/>
              <a:t>し、</a:t>
            </a:r>
            <a:r>
              <a:rPr lang="ja-JP" altLang="en-US" u="sng" dirty="0" smtClean="0">
                <a:solidFill>
                  <a:srgbClr val="FF0000"/>
                </a:solidFill>
              </a:rPr>
              <a:t>研究開発成果を適用したサービスシステムを構築</a:t>
            </a:r>
            <a:r>
              <a:rPr lang="ja-JP" altLang="en-US" u="sng" dirty="0" smtClean="0"/>
              <a:t>する。</a:t>
            </a:r>
            <a:endParaRPr lang="ja-JP" altLang="en-US" dirty="0" smtClean="0"/>
          </a:p>
          <a:p>
            <a:pPr lvl="0"/>
            <a:endParaRPr lang="ja-JP" altLang="en-US" dirty="0" smtClean="0"/>
          </a:p>
        </p:txBody>
      </p:sp>
      <p:sp>
        <p:nvSpPr>
          <p:cNvPr id="4" name="スライド番号プレースホルダ 3"/>
          <p:cNvSpPr>
            <a:spLocks noGrp="1"/>
          </p:cNvSpPr>
          <p:nvPr>
            <p:ph type="sldNum" sz="quarter" idx="10"/>
          </p:nvPr>
        </p:nvSpPr>
        <p:spPr/>
        <p:txBody>
          <a:bodyPr/>
          <a:lstStyle/>
          <a:p>
            <a:fld id="{816A9BB7-DD5C-41DE-9B80-A8A5AECCA2DE}" type="slidenum">
              <a:rPr kumimoji="1" lang="ja-JP" altLang="en-US" smtClean="0"/>
              <a:pPr/>
              <a:t>8</a:t>
            </a:fld>
            <a:endParaRPr kumimoji="1" lang="ja-JP" altLang="en-US"/>
          </a:p>
        </p:txBody>
      </p:sp>
      <p:sp>
        <p:nvSpPr>
          <p:cNvPr id="5" name="日付プレースホルダ 4"/>
          <p:cNvSpPr>
            <a:spLocks noGrp="1"/>
          </p:cNvSpPr>
          <p:nvPr>
            <p:ph type="dt" idx="11"/>
          </p:nvPr>
        </p:nvSpPr>
        <p:spPr/>
        <p:txBody>
          <a:bodyPr/>
          <a:lstStyle/>
          <a:p>
            <a:r>
              <a:rPr kumimoji="1" lang="ja-JP" altLang="en-US" dirty="0"/>
              <a:t>平成</a:t>
            </a:r>
            <a:r>
              <a:rPr kumimoji="1" lang="en-US" altLang="ja-JP" dirty="0"/>
              <a:t>26</a:t>
            </a:r>
            <a:r>
              <a:rPr kumimoji="1" lang="ja-JP" altLang="en-US" dirty="0"/>
              <a:t>年</a:t>
            </a:r>
            <a:r>
              <a:rPr kumimoji="1" lang="en-US" altLang="ja-JP" dirty="0"/>
              <a:t>6</a:t>
            </a:r>
            <a:r>
              <a:rPr kumimoji="1" lang="ja-JP" altLang="en-US" dirty="0"/>
              <a:t>月</a:t>
            </a:r>
            <a:r>
              <a:rPr kumimoji="1" lang="en-US" altLang="ja-JP" dirty="0"/>
              <a:t>3</a:t>
            </a:r>
            <a:r>
              <a:rPr kumimoji="1" lang="ja-JP" altLang="en-US" dirty="0"/>
              <a:t>日</a:t>
            </a:r>
            <a:endParaRPr kumimoji="1" lang="en-US" altLang="ja-JP" dirty="0"/>
          </a:p>
          <a:p>
            <a:r>
              <a:rPr lang="ja-JP" altLang="en-US" dirty="0">
                <a:latin typeface="HG丸ｺﾞｼｯｸM-PRO" pitchFamily="50" charset="-128"/>
                <a:ea typeface="HG丸ｺﾞｼｯｸM-PRO" pitchFamily="50" charset="-128"/>
              </a:rPr>
              <a:t>文化関係資料のアーカイブに関する有識者会議</a:t>
            </a:r>
            <a:endParaRPr lang="en-US" altLang="ja-JP" dirty="0">
              <a:latin typeface="HG丸ｺﾞｼｯｸM-PRO" pitchFamily="50" charset="-128"/>
              <a:ea typeface="HG丸ｺﾞｼｯｸM-PRO" pitchFamily="50" charset="-128"/>
            </a:endParaRPr>
          </a:p>
        </p:txBody>
      </p:sp>
    </p:spTree>
    <p:extLst>
      <p:ext uri="{BB962C8B-B14F-4D97-AF65-F5344CB8AC3E}">
        <p14:creationId xmlns:p14="http://schemas.microsoft.com/office/powerpoint/2010/main" val="28914615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fontScale="92500" lnSpcReduction="10000"/>
          </a:bodyPr>
          <a:lstStyle/>
          <a:p>
            <a:r>
              <a:rPr lang="ja-JP" altLang="ja-JP" dirty="0">
                <a:latin typeface="HG丸ｺﾞｼｯｸM-PRO" panose="020F0600000000000000" pitchFamily="50" charset="-128"/>
                <a:ea typeface="HG丸ｺﾞｼｯｸM-PRO" panose="020F0600000000000000" pitchFamily="50" charset="-128"/>
              </a:rPr>
              <a:t>また、</a:t>
            </a:r>
            <a:r>
              <a:rPr lang="en-US" altLang="ja-JP" dirty="0">
                <a:solidFill>
                  <a:srgbClr val="FF0000"/>
                </a:solidFill>
                <a:latin typeface="HG丸ｺﾞｼｯｸM-PRO" panose="020F0600000000000000" pitchFamily="50" charset="-128"/>
                <a:ea typeface="HG丸ｺﾞｼｯｸM-PRO" panose="020F0600000000000000" pitchFamily="50" charset="-128"/>
              </a:rPr>
              <a:t>2010</a:t>
            </a:r>
            <a:r>
              <a:rPr lang="ja-JP" altLang="ja-JP" dirty="0">
                <a:solidFill>
                  <a:srgbClr val="FF0000"/>
                </a:solidFill>
                <a:latin typeface="HG丸ｺﾞｼｯｸM-PRO" panose="020F0600000000000000" pitchFamily="50" charset="-128"/>
                <a:ea typeface="HG丸ｺﾞｼｯｸM-PRO" panose="020F0600000000000000" pitchFamily="50" charset="-128"/>
              </a:rPr>
              <a:t>年 </a:t>
            </a:r>
            <a:r>
              <a:rPr lang="ja-JP" altLang="ja-JP" dirty="0">
                <a:latin typeface="HG丸ｺﾞｼｯｸM-PRO" panose="020F0600000000000000" pitchFamily="50" charset="-128"/>
                <a:ea typeface="HG丸ｺﾞｼｯｸM-PRO" panose="020F0600000000000000" pitchFamily="50" charset="-128"/>
              </a:rPr>
              <a:t>に、我が国の第</a:t>
            </a:r>
            <a:r>
              <a:rPr lang="en-US" altLang="ja-JP" dirty="0">
                <a:latin typeface="HG丸ｺﾞｼｯｸM-PRO" panose="020F0600000000000000" pitchFamily="50" charset="-128"/>
                <a:ea typeface="HG丸ｺﾞｼｯｸM-PRO" panose="020F0600000000000000" pitchFamily="50" charset="-128"/>
              </a:rPr>
              <a:t>4</a:t>
            </a:r>
            <a:r>
              <a:rPr lang="ja-JP" altLang="ja-JP" dirty="0">
                <a:latin typeface="HG丸ｺﾞｼｯｸM-PRO" panose="020F0600000000000000" pitchFamily="50" charset="-128"/>
                <a:ea typeface="HG丸ｺﾞｼｯｸM-PRO" panose="020F0600000000000000" pitchFamily="50" charset="-128"/>
              </a:rPr>
              <a:t>期科学技術基本計画の策定に向けて決定された</a:t>
            </a:r>
            <a:r>
              <a:rPr lang="ja-JP" altLang="ja-JP" dirty="0">
                <a:solidFill>
                  <a:srgbClr val="C00000"/>
                </a:solidFill>
                <a:latin typeface="HG丸ｺﾞｼｯｸM-PRO" panose="020F0600000000000000" pitchFamily="50" charset="-128"/>
                <a:ea typeface="HG丸ｺﾞｼｯｸM-PRO" panose="020F0600000000000000" pitchFamily="50" charset="-128"/>
              </a:rPr>
              <a:t>「科学技術基本政策策定の基本方針」</a:t>
            </a:r>
            <a:r>
              <a:rPr lang="ja-JP" altLang="ja-JP" i="1" dirty="0">
                <a:solidFill>
                  <a:srgbClr val="C00000"/>
                </a:solidFill>
                <a:latin typeface="HG丸ｺﾞｼｯｸM-PRO" panose="020F0600000000000000" pitchFamily="50" charset="-128"/>
                <a:ea typeface="HG丸ｺﾞｼｯｸM-PRO" panose="020F0600000000000000" pitchFamily="50" charset="-128"/>
              </a:rPr>
              <a:t>（</a:t>
            </a:r>
            <a:r>
              <a:rPr lang="en-US" altLang="ja-JP" i="1" dirty="0">
                <a:solidFill>
                  <a:srgbClr val="C00000"/>
                </a:solidFill>
                <a:latin typeface="HG丸ｺﾞｼｯｸM-PRO" panose="020F0600000000000000" pitchFamily="50" charset="-128"/>
                <a:ea typeface="HG丸ｺﾞｼｯｸM-PRO" panose="020F0600000000000000" pitchFamily="50" charset="-128"/>
              </a:rPr>
              <a:t>2010</a:t>
            </a:r>
            <a:r>
              <a:rPr lang="ja-JP" altLang="ja-JP" i="1" dirty="0">
                <a:solidFill>
                  <a:srgbClr val="C00000"/>
                </a:solidFill>
                <a:latin typeface="HG丸ｺﾞｼｯｸM-PRO" panose="020F0600000000000000" pitchFamily="50" charset="-128"/>
                <a:ea typeface="HG丸ｺﾞｼｯｸM-PRO" panose="020F0600000000000000" pitchFamily="50" charset="-128"/>
              </a:rPr>
              <a:t>年</a:t>
            </a:r>
            <a:r>
              <a:rPr lang="en-US" altLang="ja-JP" i="1" dirty="0">
                <a:solidFill>
                  <a:srgbClr val="C00000"/>
                </a:solidFill>
                <a:latin typeface="HG丸ｺﾞｼｯｸM-PRO" panose="020F0600000000000000" pitchFamily="50" charset="-128"/>
                <a:ea typeface="HG丸ｺﾞｼｯｸM-PRO" panose="020F0600000000000000" pitchFamily="50" charset="-128"/>
              </a:rPr>
              <a:t>6</a:t>
            </a:r>
            <a:r>
              <a:rPr lang="ja-JP" altLang="ja-JP" i="1" dirty="0">
                <a:solidFill>
                  <a:srgbClr val="C00000"/>
                </a:solidFill>
                <a:latin typeface="HG丸ｺﾞｼｯｸM-PRO" panose="020F0600000000000000" pitchFamily="50" charset="-128"/>
                <a:ea typeface="HG丸ｺﾞｼｯｸM-PRO" panose="020F0600000000000000" pitchFamily="50" charset="-128"/>
              </a:rPr>
              <a:t>月総合科学技術会議基本政策専門調査会決定 ）</a:t>
            </a:r>
            <a:r>
              <a:rPr lang="ja-JP" altLang="ja-JP" dirty="0">
                <a:latin typeface="HG丸ｺﾞｼｯｸM-PRO" panose="020F0600000000000000" pitchFamily="50" charset="-128"/>
                <a:ea typeface="HG丸ｺﾞｼｯｸM-PRO" panose="020F0600000000000000" pitchFamily="50" charset="-128"/>
              </a:rPr>
              <a:t>で</a:t>
            </a:r>
            <a:r>
              <a:rPr lang="ja-JP" altLang="ja-JP" dirty="0" smtClean="0">
                <a:latin typeface="HG丸ｺﾞｼｯｸM-PRO" panose="020F0600000000000000" pitchFamily="50" charset="-128"/>
                <a:ea typeface="HG丸ｺﾞｼｯｸM-PRO" panose="020F0600000000000000" pitchFamily="50" charset="-128"/>
              </a:rPr>
              <a:t>、</a:t>
            </a:r>
            <a:r>
              <a:rPr lang="ja-JP" altLang="en-US" dirty="0" smtClean="0">
                <a:latin typeface="HG丸ｺﾞｼｯｸM-PRO" panose="020F0600000000000000" pitchFamily="50" charset="-128"/>
                <a:ea typeface="HG丸ｺﾞｼｯｸM-PRO" panose="020F0600000000000000" pitchFamily="50" charset="-128"/>
              </a:rPr>
              <a:t>学術会議での長尾先生のご尽力により</a:t>
            </a:r>
            <a:r>
              <a:rPr lang="ja-JP" altLang="ja-JP" dirty="0" smtClean="0">
                <a:solidFill>
                  <a:srgbClr val="FF0000"/>
                </a:solidFill>
                <a:latin typeface="HG丸ｺﾞｼｯｸM-PRO" panose="020F0600000000000000" pitchFamily="50" charset="-128"/>
                <a:ea typeface="HG丸ｺﾞｼｯｸM-PRO" panose="020F0600000000000000" pitchFamily="50" charset="-128"/>
              </a:rPr>
              <a:t>「</a:t>
            </a:r>
            <a:r>
              <a:rPr lang="ja-JP" altLang="ja-JP" dirty="0">
                <a:solidFill>
                  <a:srgbClr val="FF0000"/>
                </a:solidFill>
                <a:latin typeface="HG丸ｺﾞｼｯｸM-PRO" panose="020F0600000000000000" pitchFamily="50" charset="-128"/>
                <a:ea typeface="HG丸ｺﾞｼｯｸM-PRO" panose="020F0600000000000000" pitchFamily="50" charset="-128"/>
              </a:rPr>
              <a:t>文献から研究データまでの学術情報全体を統合して検索・抽出が可能なシステム（「知識インフラ」）の展開を図る」</a:t>
            </a:r>
            <a:r>
              <a:rPr lang="ja-JP" altLang="ja-JP" dirty="0">
                <a:latin typeface="HG丸ｺﾞｼｯｸM-PRO" panose="020F0600000000000000" pitchFamily="50" charset="-128"/>
                <a:ea typeface="HG丸ｺﾞｼｯｸM-PRO" panose="020F0600000000000000" pitchFamily="50" charset="-128"/>
              </a:rPr>
              <a:t>という方向性が提示されました</a:t>
            </a:r>
            <a:r>
              <a:rPr lang="ja-JP" altLang="ja-JP" dirty="0" smtClean="0">
                <a:latin typeface="HG丸ｺﾞｼｯｸM-PRO" panose="020F0600000000000000" pitchFamily="50" charset="-128"/>
                <a:ea typeface="HG丸ｺﾞｼｯｸM-PRO" panose="020F0600000000000000" pitchFamily="50" charset="-128"/>
              </a:rPr>
              <a:t>。</a:t>
            </a:r>
            <a:endParaRPr lang="en-US" altLang="ja-JP" dirty="0" smtClean="0">
              <a:latin typeface="HG丸ｺﾞｼｯｸM-PRO" panose="020F0600000000000000" pitchFamily="50" charset="-128"/>
              <a:ea typeface="HG丸ｺﾞｼｯｸM-PRO" panose="020F0600000000000000" pitchFamily="50" charset="-128"/>
            </a:endParaRPr>
          </a:p>
          <a:p>
            <a:endParaRPr lang="en-US" altLang="ja-JP" dirty="0">
              <a:latin typeface="HG丸ｺﾞｼｯｸM-PRO" panose="020F0600000000000000" pitchFamily="50" charset="-128"/>
              <a:ea typeface="HG丸ｺﾞｼｯｸM-PRO" panose="020F0600000000000000" pitchFamily="50" charset="-128"/>
            </a:endParaRPr>
          </a:p>
          <a:p>
            <a:r>
              <a:rPr lang="ja-JP" altLang="ja-JP" dirty="0">
                <a:latin typeface="HG丸ｺﾞｼｯｸM-PRO" panose="020F0600000000000000" pitchFamily="50" charset="-128"/>
                <a:ea typeface="HG丸ｺﾞｼｯｸM-PRO" panose="020F0600000000000000" pitchFamily="50" charset="-128"/>
              </a:rPr>
              <a:t>「</a:t>
            </a:r>
            <a:r>
              <a:rPr lang="ja-JP" altLang="ja-JP" i="1" dirty="0">
                <a:latin typeface="HG丸ｺﾞｼｯｸM-PRO" panose="020F0600000000000000" pitchFamily="50" charset="-128"/>
                <a:ea typeface="HG丸ｺﾞｼｯｸM-PRO" panose="020F0600000000000000" pitchFamily="50" charset="-128"/>
              </a:rPr>
              <a:t>これを踏まえて、</a:t>
            </a:r>
            <a:r>
              <a:rPr lang="en-US" altLang="ja-JP" dirty="0">
                <a:latin typeface="HG丸ｺﾞｼｯｸM-PRO" panose="020F0600000000000000" pitchFamily="50" charset="-128"/>
                <a:ea typeface="HG丸ｺﾞｼｯｸM-PRO" panose="020F0600000000000000" pitchFamily="50" charset="-128"/>
              </a:rPr>
              <a:t>NDL</a:t>
            </a:r>
            <a:r>
              <a:rPr lang="ja-JP" altLang="ja-JP" i="1" dirty="0">
                <a:latin typeface="HG丸ｺﾞｼｯｸM-PRO" panose="020F0600000000000000" pitchFamily="50" charset="-128"/>
                <a:ea typeface="HG丸ｺﾞｼｯｸM-PRO" panose="020F0600000000000000" pitchFamily="50" charset="-128"/>
              </a:rPr>
              <a:t>において、</a:t>
            </a:r>
            <a:r>
              <a:rPr lang="en-US" altLang="ja-JP" i="1" dirty="0">
                <a:latin typeface="HG丸ｺﾞｼｯｸM-PRO" panose="020F0600000000000000" pitchFamily="50" charset="-128"/>
                <a:ea typeface="HG丸ｺﾞｼｯｸM-PRO" panose="020F0600000000000000" pitchFamily="50" charset="-128"/>
              </a:rPr>
              <a:t>2011</a:t>
            </a:r>
            <a:r>
              <a:rPr lang="ja-JP" altLang="ja-JP" i="1" dirty="0">
                <a:latin typeface="HG丸ｺﾞｼｯｸM-PRO" panose="020F0600000000000000" pitchFamily="50" charset="-128"/>
                <a:ea typeface="HG丸ｺﾞｼｯｸM-PRO" panose="020F0600000000000000" pitchFamily="50" charset="-128"/>
              </a:rPr>
              <a:t>年に「第三期科学技術情報整備基本計画」を策定しました。</a:t>
            </a:r>
            <a:endParaRPr lang="en-US" altLang="ja-JP" i="1" dirty="0">
              <a:latin typeface="HG丸ｺﾞｼｯｸM-PRO" panose="020F0600000000000000" pitchFamily="50" charset="-128"/>
              <a:ea typeface="HG丸ｺﾞｼｯｸM-PRO" panose="020F0600000000000000" pitchFamily="50" charset="-128"/>
            </a:endParaRPr>
          </a:p>
          <a:p>
            <a:r>
              <a:rPr lang="ja-JP" altLang="en-US" dirty="0">
                <a:solidFill>
                  <a:srgbClr val="FF0000"/>
                </a:solidFill>
                <a:latin typeface="HG丸ｺﾞｼｯｸM-PRO" panose="020F0600000000000000" pitchFamily="50" charset="-128"/>
                <a:ea typeface="HG丸ｺﾞｼｯｸM-PRO" panose="020F0600000000000000" pitchFamily="50" charset="-128"/>
              </a:rPr>
              <a:t>「</a:t>
            </a:r>
            <a:r>
              <a:rPr lang="ja-JP" altLang="ja-JP" dirty="0">
                <a:solidFill>
                  <a:srgbClr val="FF0000"/>
                </a:solidFill>
                <a:latin typeface="HG丸ｺﾞｼｯｸM-PRO" panose="020F0600000000000000" pitchFamily="50" charset="-128"/>
                <a:ea typeface="HG丸ｺﾞｼｯｸM-PRO" panose="020F0600000000000000" pitchFamily="50" charset="-128"/>
              </a:rPr>
              <a:t>知識インフラ」とは、情報資源を統合して検索、抽出することが可能な基盤で、国内の各機関が保有する情報を知識として集約し、新たな知識の創造を促進し、知識の集積・流通・活用と創造するサイクルの構築を目指すものです。</a:t>
            </a:r>
            <a:endParaRPr lang="en-US" altLang="ja-JP" dirty="0">
              <a:solidFill>
                <a:srgbClr val="FF0000"/>
              </a:solidFill>
              <a:latin typeface="HG丸ｺﾞｼｯｸM-PRO" panose="020F0600000000000000" pitchFamily="50" charset="-128"/>
              <a:ea typeface="HG丸ｺﾞｼｯｸM-PRO" panose="020F0600000000000000" pitchFamily="50" charset="-128"/>
            </a:endParaRPr>
          </a:p>
          <a:p>
            <a:endParaRPr lang="en-US" altLang="ja-JP" dirty="0">
              <a:solidFill>
                <a:srgbClr val="FF0000"/>
              </a:solidFill>
              <a:latin typeface="HG丸ｺﾞｼｯｸM-PRO" panose="020F0600000000000000" pitchFamily="50" charset="-128"/>
              <a:ea typeface="HG丸ｺﾞｼｯｸM-PRO" panose="020F0600000000000000" pitchFamily="50" charset="-128"/>
            </a:endParaRPr>
          </a:p>
          <a:p>
            <a:r>
              <a:rPr lang="ja-JP" altLang="ja-JP" i="1" dirty="0">
                <a:latin typeface="HG丸ｺﾞｼｯｸM-PRO" panose="020F0600000000000000" pitchFamily="50" charset="-128"/>
                <a:ea typeface="HG丸ｺﾞｼｯｸM-PRO" panose="020F0600000000000000" pitchFamily="50" charset="-128"/>
              </a:rPr>
              <a:t>新たな知識の創造のためには、分野を越えた知識の関連付けが必要であり、日本中に散在するコンテンツの所在を集中管理し、そこに検索をかければ、関連する全ての必要なコンテンツが得られるようにするものです。そこでは、</a:t>
            </a:r>
            <a:r>
              <a:rPr lang="ja-JP" altLang="ja-JP" i="1" dirty="0">
                <a:solidFill>
                  <a:srgbClr val="C00000"/>
                </a:solidFill>
                <a:latin typeface="HG丸ｺﾞｼｯｸM-PRO" panose="020F0600000000000000" pitchFamily="50" charset="-128"/>
                <a:ea typeface="HG丸ｺﾞｼｯｸM-PRO" panose="020F0600000000000000" pitchFamily="50" charset="-128"/>
              </a:rPr>
              <a:t>単に情報を集めたものではなく、関連するものが有機的に結合され、ネットワーク的に統合化されたものであり、日本中にある芸術を含んだあらゆる学問・研究のコンテンツ、研究ツール、社会状況データ等が知識の形に組織化され、これらの知識・情報が公開され、全ての人が共有できることを目指す</a:t>
            </a:r>
            <a:r>
              <a:rPr lang="ja-JP" altLang="ja-JP" i="1" dirty="0">
                <a:latin typeface="HG丸ｺﾞｼｯｸM-PRO" panose="020F0600000000000000" pitchFamily="50" charset="-128"/>
                <a:ea typeface="HG丸ｺﾞｼｯｸM-PRO" panose="020F0600000000000000" pitchFamily="50" charset="-128"/>
              </a:rPr>
              <a:t>こととされました。</a:t>
            </a:r>
            <a:endParaRPr lang="ja-JP" altLang="ja-JP" dirty="0">
              <a:latin typeface="HG丸ｺﾞｼｯｸM-PRO" panose="020F0600000000000000" pitchFamily="50" charset="-128"/>
              <a:ea typeface="HG丸ｺﾞｼｯｸM-PRO" panose="020F0600000000000000" pitchFamily="50" charset="-128"/>
            </a:endParaRPr>
          </a:p>
          <a:p>
            <a:endParaRPr lang="en-US" altLang="ja-JP" dirty="0" smtClean="0">
              <a:solidFill>
                <a:srgbClr val="FF0000"/>
              </a:solidFill>
              <a:latin typeface="HG丸ｺﾞｼｯｸM-PRO" panose="020F0600000000000000" pitchFamily="50" charset="-128"/>
              <a:ea typeface="HG丸ｺﾞｼｯｸM-PRO" panose="020F0600000000000000" pitchFamily="50" charset="-128"/>
            </a:endParaRPr>
          </a:p>
          <a:p>
            <a:endParaRPr lang="en-US" altLang="ja-JP" dirty="0" smtClean="0">
              <a:solidFill>
                <a:srgbClr val="FF0000"/>
              </a:solidFill>
              <a:latin typeface="HG丸ｺﾞｼｯｸM-PRO" panose="020F0600000000000000" pitchFamily="50" charset="-128"/>
              <a:ea typeface="HG丸ｺﾞｼｯｸM-PRO" panose="020F0600000000000000" pitchFamily="50" charset="-128"/>
            </a:endParaRPr>
          </a:p>
          <a:p>
            <a:endParaRPr lang="ja-JP" altLang="en-US" dirty="0" smtClean="0">
              <a:solidFill>
                <a:srgbClr val="FF0000"/>
              </a:solidFill>
              <a:latin typeface="HG丸ｺﾞｼｯｸM-PRO" panose="020F0600000000000000" pitchFamily="50" charset="-128"/>
              <a:ea typeface="HG丸ｺﾞｼｯｸM-PRO" panose="020F0600000000000000" pitchFamily="50" charset="-128"/>
            </a:endParaRPr>
          </a:p>
          <a:p>
            <a:endParaRPr lang="en-US" altLang="ja-JP" dirty="0" smtClean="0">
              <a:latin typeface="HG丸ｺﾞｼｯｸM-PRO" panose="020F0600000000000000" pitchFamily="50" charset="-128"/>
              <a:ea typeface="HG丸ｺﾞｼｯｸM-PRO" panose="020F0600000000000000" pitchFamily="50" charset="-128"/>
            </a:endParaRPr>
          </a:p>
          <a:p>
            <a:r>
              <a:rPr lang="en-US" altLang="ja-JP" dirty="0" smtClean="0">
                <a:latin typeface="HG丸ｺﾞｼｯｸM-PRO" panose="020F0600000000000000" pitchFamily="50" charset="-128"/>
                <a:ea typeface="HG丸ｺﾞｼｯｸM-PRO" panose="020F0600000000000000" pitchFamily="50" charset="-128"/>
              </a:rPr>
              <a:t>	</a:t>
            </a:r>
            <a:endParaRPr lang="ja-JP" altLang="en-US" dirty="0" smtClean="0">
              <a:latin typeface="HG丸ｺﾞｼｯｸM-PRO" panose="020F0600000000000000" pitchFamily="50" charset="-128"/>
              <a:ea typeface="HG丸ｺﾞｼｯｸM-PRO" panose="020F0600000000000000" pitchFamily="50" charset="-128"/>
            </a:endParaRPr>
          </a:p>
          <a:p>
            <a:pPr eaLnBrk="1" hangingPunct="1">
              <a:spcBef>
                <a:spcPct val="0"/>
              </a:spcBef>
            </a:pPr>
            <a:endParaRPr lang="ja-JP" altLang="en-US" dirty="0" smtClean="0">
              <a:latin typeface="HG丸ｺﾞｼｯｸM-PRO" panose="020F0600000000000000" pitchFamily="50" charset="-128"/>
              <a:ea typeface="HG丸ｺﾞｼｯｸM-PRO" panose="020F0600000000000000" pitchFamily="50" charset="-128"/>
            </a:endParaRPr>
          </a:p>
          <a:p>
            <a:pPr lvl="0"/>
            <a:endParaRPr lang="ja-JP" altLang="en-US" dirty="0" smtClean="0">
              <a:solidFill>
                <a:srgbClr val="FF0000"/>
              </a:solidFill>
              <a:latin typeface="HG丸ｺﾞｼｯｸM-PRO" panose="020F0600000000000000" pitchFamily="50" charset="-128"/>
              <a:ea typeface="HG丸ｺﾞｼｯｸM-PRO" panose="020F0600000000000000" pitchFamily="50" charset="-128"/>
            </a:endParaRPr>
          </a:p>
        </p:txBody>
      </p:sp>
      <p:sp>
        <p:nvSpPr>
          <p:cNvPr id="5" name="日付プレースホルダ 4"/>
          <p:cNvSpPr>
            <a:spLocks noGrp="1"/>
          </p:cNvSpPr>
          <p:nvPr>
            <p:ph type="dt" idx="11"/>
          </p:nvPr>
        </p:nvSpPr>
        <p:spPr/>
        <p:txBody>
          <a:bodyPr/>
          <a:lstStyle/>
          <a:p>
            <a:endParaRPr lang="en-US" altLang="ja-JP" dirty="0">
              <a:latin typeface="HG丸ｺﾞｼｯｸM-PRO" pitchFamily="50" charset="-128"/>
              <a:ea typeface="HG丸ｺﾞｼｯｸM-PRO" pitchFamily="50" charset="-128"/>
            </a:endParaRPr>
          </a:p>
        </p:txBody>
      </p:sp>
      <p:sp>
        <p:nvSpPr>
          <p:cNvPr id="7" name="スライド番号プレースホルダ 6"/>
          <p:cNvSpPr>
            <a:spLocks noGrp="1"/>
          </p:cNvSpPr>
          <p:nvPr>
            <p:ph type="sldNum" sz="quarter" idx="13"/>
          </p:nvPr>
        </p:nvSpPr>
        <p:spPr/>
        <p:txBody>
          <a:bodyPr/>
          <a:lstStyle/>
          <a:p>
            <a:fld id="{816A9BB7-DD5C-41DE-9B80-A8A5AECCA2DE}" type="slidenum">
              <a:rPr kumimoji="1" lang="ja-JP" altLang="en-US" smtClean="0"/>
              <a:pPr/>
              <a:t>9</a:t>
            </a:fld>
            <a:endParaRPr kumimoji="1" lang="ja-JP" altLang="en-US"/>
          </a:p>
        </p:txBody>
      </p:sp>
    </p:spTree>
    <p:extLst>
      <p:ext uri="{BB962C8B-B14F-4D97-AF65-F5344CB8AC3E}">
        <p14:creationId xmlns:p14="http://schemas.microsoft.com/office/powerpoint/2010/main" val="4033337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a:noFill/>
        </p:spPr>
        <p:style>
          <a:lnRef idx="1">
            <a:schemeClr val="accent1"/>
          </a:lnRef>
          <a:fillRef idx="2">
            <a:schemeClr val="accent1"/>
          </a:fillRef>
          <a:effectRef idx="1">
            <a:schemeClr val="accent1"/>
          </a:effectRef>
          <a:fontRef idx="none"/>
        </p:style>
        <p:txBody>
          <a:bodyPr anchor="b"/>
          <a:lstStyle>
            <a:lvl1pPr algn="ctr">
              <a:defRPr sz="6000">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1524000" y="3602038"/>
            <a:ext cx="9144000" cy="1655762"/>
          </a:xfrm>
          <a:noFill/>
        </p:spPr>
        <p:style>
          <a:lnRef idx="1">
            <a:schemeClr val="accent1"/>
          </a:lnRef>
          <a:fillRef idx="2">
            <a:schemeClr val="accent1"/>
          </a:fillRef>
          <a:effectRef idx="1">
            <a:schemeClr val="accent1"/>
          </a:effectRef>
          <a:fontRef idx="none"/>
        </p:style>
        <p:txBody>
          <a:bodyPr>
            <a:normAutofit/>
          </a:bodyPr>
          <a:lstStyle>
            <a:lvl1pPr marL="0" indent="0" algn="ctr">
              <a:buNone/>
              <a:defRPr sz="40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2016/5/29</a:t>
            </a:fld>
            <a:endParaRPr lang="ja-JP" altLang="en-US"/>
          </a:p>
        </p:txBody>
      </p:sp>
      <p:sp>
        <p:nvSpPr>
          <p:cNvPr id="5" name="フッター プレースホルダー 4"/>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217982098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116840" y="111125"/>
            <a:ext cx="11958320" cy="762635"/>
          </a:xfrm>
        </p:spPr>
        <p:txBody>
          <a:bodyPr/>
          <a:lstStyle>
            <a:lvl1pPr>
              <a:defRPr>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縦書きテキスト プレースホルダー 2"/>
          <p:cNvSpPr>
            <a:spLocks noGrp="1"/>
          </p:cNvSpPr>
          <p:nvPr>
            <p:ph type="body" orient="vert" idx="1"/>
          </p:nvPr>
        </p:nvSpPr>
        <p:spPr>
          <a:xfrm>
            <a:off x="116840" y="995680"/>
            <a:ext cx="11958320" cy="5181283"/>
          </a:xfrm>
        </p:spPr>
        <p:txBody>
          <a:bodyPr vert="eaVert"/>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2016/5/29</a:t>
            </a:fld>
            <a:endParaRPr lang="ja-JP" altLang="en-US"/>
          </a:p>
        </p:txBody>
      </p:sp>
      <p:sp>
        <p:nvSpPr>
          <p:cNvPr id="5" name="フッター プレースホルダー 4"/>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353428718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10596880" y="344329"/>
            <a:ext cx="1478280" cy="5811838"/>
          </a:xfrm>
        </p:spPr>
        <p:txBody>
          <a:bodyPr vert="eaVert"/>
          <a:lstStyle>
            <a:lvl1pPr>
              <a:defRPr>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縦書きテキスト プレースホルダー 2"/>
          <p:cNvSpPr>
            <a:spLocks noGrp="1"/>
          </p:cNvSpPr>
          <p:nvPr>
            <p:ph type="body" orient="vert" idx="1"/>
          </p:nvPr>
        </p:nvSpPr>
        <p:spPr>
          <a:xfrm>
            <a:off x="0" y="365125"/>
            <a:ext cx="10373360" cy="5811838"/>
          </a:xfrm>
        </p:spPr>
        <p:txBody>
          <a:bodyPr vert="eaVert"/>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2016/5/29</a:t>
            </a:fld>
            <a:endParaRPr lang="ja-JP" altLang="en-US"/>
          </a:p>
        </p:txBody>
      </p:sp>
      <p:sp>
        <p:nvSpPr>
          <p:cNvPr id="5" name="フッター プレースホルダー 4"/>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312191222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8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2016/5/29</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3097763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9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2016/5/29</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91820206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0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2016/5/29</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288294857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1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2016/5/29</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271981792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2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2016/5/29</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255280331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3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2016/5/29</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307439178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4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2016/5/29</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299529641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5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2016/5/29</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356268356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21920" y="29845"/>
            <a:ext cx="11968480" cy="742315"/>
          </a:xfrm>
        </p:spPr>
        <p:txBody>
          <a:bodyPr/>
          <a:lstStyle>
            <a:lvl1pPr algn="ctr">
              <a:defRPr>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a:xfrm>
            <a:off x="838200" y="965200"/>
            <a:ext cx="10515600" cy="5211763"/>
          </a:xfrm>
        </p:spPr>
        <p:txBody>
          <a:bodyPr/>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2016/5/29</a:t>
            </a:fld>
            <a:endParaRPr lang="ja-JP" altLang="en-US"/>
          </a:p>
        </p:txBody>
      </p:sp>
      <p:sp>
        <p:nvSpPr>
          <p:cNvPr id="5" name="フッター プレースホルダー 4"/>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70284232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6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2016/5/29</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276464922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7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2016/5/29</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233490412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8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2016/5/29</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311583159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9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2016/5/29</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32575104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0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2016/5/29</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3475498882"/>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1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2016/5/29</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217804907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2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2016/5/29</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1899395771"/>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5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2016/5/29</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1889818940"/>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6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2016/5/29</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1006388192"/>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7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2016/5/29</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111509053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a:noFill/>
        </p:spPr>
        <p:style>
          <a:lnRef idx="1">
            <a:schemeClr val="accent1"/>
          </a:lnRef>
          <a:fillRef idx="2">
            <a:schemeClr val="accent1"/>
          </a:fillRef>
          <a:effectRef idx="1">
            <a:schemeClr val="accent1"/>
          </a:effectRef>
          <a:fontRef idx="none"/>
        </p:style>
        <p:txBody>
          <a:bodyPr anchor="b"/>
          <a:lstStyle>
            <a:lvl1pPr>
              <a:defRPr sz="6000">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831850" y="4589463"/>
            <a:ext cx="10515600" cy="1500187"/>
          </a:xfrm>
          <a:noFill/>
        </p:spPr>
        <p:style>
          <a:lnRef idx="1">
            <a:schemeClr val="accent1"/>
          </a:lnRef>
          <a:fillRef idx="2">
            <a:schemeClr val="accent1"/>
          </a:fillRef>
          <a:effectRef idx="1">
            <a:schemeClr val="accent1"/>
          </a:effectRef>
          <a:fontRef idx="none"/>
        </p:style>
        <p:txBody>
          <a:bodyPr>
            <a:normAutofit/>
          </a:bodyPr>
          <a:lstStyle>
            <a:lvl1pPr marL="0" indent="0">
              <a:buNone/>
              <a:defRPr sz="4000">
                <a:solidFill>
                  <a:schemeClr val="tx1">
                    <a:tint val="75000"/>
                  </a:schemeClr>
                </a:solidFill>
                <a:latin typeface="Meiryo UI" panose="020B0604030504040204" pitchFamily="50" charset="-128"/>
                <a:ea typeface="Meiryo UI" panose="020B0604030504040204" pitchFamily="50" charset="-128"/>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dirty="0" smtClean="0"/>
              <a:t>マスター テキストの書式設定</a:t>
            </a:r>
          </a:p>
        </p:txBody>
      </p:sp>
      <p:sp>
        <p:nvSpPr>
          <p:cNvPr id="4" name="日付プレースホルダー 3"/>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2016/5/29</a:t>
            </a:fld>
            <a:endParaRPr lang="ja-JP" altLang="en-US"/>
          </a:p>
        </p:txBody>
      </p:sp>
      <p:sp>
        <p:nvSpPr>
          <p:cNvPr id="5" name="フッター プレースホルダー 4"/>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2473234703"/>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1000125"/>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dirty="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p>
        </p:txBody>
      </p:sp>
      <p:pic>
        <p:nvPicPr>
          <p:cNvPr id="6" name="Picture 5" descr="C:\Documents and Settings\s-hara\デスクトップ\情報探索用GUI\情報探索用GUI\resources\images\heading_bg.gif"/>
          <p:cNvPicPr>
            <a:picLocks noChangeArrowheads="1"/>
          </p:cNvPicPr>
          <p:nvPr userDrawn="1"/>
        </p:nvPicPr>
        <p:blipFill>
          <a:blip r:embed="rId2" cstate="print"/>
          <a:srcRect/>
          <a:stretch>
            <a:fillRect/>
          </a:stretch>
        </p:blipFill>
        <p:spPr bwMode="auto">
          <a:xfrm>
            <a:off x="1583267" y="4292600"/>
            <a:ext cx="10608733" cy="215900"/>
          </a:xfrm>
          <a:prstGeom prst="rect">
            <a:avLst/>
          </a:prstGeom>
          <a:noFill/>
          <a:ln w="9525">
            <a:noFill/>
            <a:miter lim="800000"/>
            <a:headEnd/>
            <a:tailEnd/>
          </a:ln>
        </p:spPr>
      </p:pic>
      <p:sp>
        <p:nvSpPr>
          <p:cNvPr id="2" name="タイトル 1"/>
          <p:cNvSpPr>
            <a:spLocks noGrp="1"/>
          </p:cNvSpPr>
          <p:nvPr>
            <p:ph type="ctrTitle"/>
          </p:nvPr>
        </p:nvSpPr>
        <p:spPr>
          <a:xfrm>
            <a:off x="-9939" y="1340768"/>
            <a:ext cx="10032437" cy="2952328"/>
          </a:xfrm>
          <a:noFill/>
        </p:spPr>
        <p:style>
          <a:lnRef idx="1">
            <a:schemeClr val="accent1"/>
          </a:lnRef>
          <a:fillRef idx="2">
            <a:schemeClr val="accent1"/>
          </a:fillRef>
          <a:effectRef idx="1">
            <a:schemeClr val="accent1"/>
          </a:effectRef>
          <a:fontRef idx="none"/>
        </p:style>
        <p:txBody>
          <a:bodyPr/>
          <a:lstStyle>
            <a:lvl1pPr algn="ctr">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j-ea"/>
                <a:ea typeface="+mj-ea"/>
                <a:cs typeface="Arial Unicode MS" pitchFamily="50" charset="-128"/>
              </a:defRPr>
            </a:lvl1pPr>
          </a:lstStyle>
          <a:p>
            <a:pPr>
              <a:defRPr/>
            </a:pPr>
            <a:fld id="{90591A0B-9E12-496A-B029-EF4AE7D72982}" type="datetime1">
              <a:rPr lang="ja-JP" altLang="en-US" smtClean="0"/>
              <a:t>2016/5/29</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j-ea"/>
                <a:ea typeface="+mj-ea"/>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j-ea"/>
                <a:ea typeface="+mj-ea"/>
                <a:cs typeface="Arial Unicode MS" pitchFamily="50" charset="-128"/>
              </a:defRPr>
            </a:lvl1pPr>
          </a:lstStyle>
          <a:p>
            <a:pPr>
              <a:defRPr/>
            </a:pPr>
            <a:fld id="{3C3BFEE1-B11D-4F33-BE4E-1752C7FA7201}" type="slidenum">
              <a:rPr lang="ja-JP" altLang="en-US"/>
              <a:pPr>
                <a:defRPr/>
              </a:pPr>
              <a:t>‹#›</a:t>
            </a:fld>
            <a:endParaRPr lang="ja-JP" altLang="en-US" dirty="0"/>
          </a:p>
        </p:txBody>
      </p:sp>
    </p:spTree>
    <p:extLst>
      <p:ext uri="{BB962C8B-B14F-4D97-AF65-F5344CB8AC3E}">
        <p14:creationId xmlns:p14="http://schemas.microsoft.com/office/powerpoint/2010/main" val="3224338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62560" y="90805"/>
            <a:ext cx="11856720" cy="701675"/>
          </a:xfrm>
        </p:spPr>
        <p:txBody>
          <a:bodyPr/>
          <a:lstStyle>
            <a:lvl1pPr algn="ctr">
              <a:defRPr>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sz="half" idx="1"/>
          </p:nvPr>
        </p:nvSpPr>
        <p:spPr>
          <a:xfrm>
            <a:off x="162560" y="971867"/>
            <a:ext cx="5857240" cy="5205096"/>
          </a:xfrm>
        </p:spPr>
        <p:txBody>
          <a:bodyPr/>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コンテンツ プレースホルダー 3"/>
          <p:cNvSpPr>
            <a:spLocks noGrp="1"/>
          </p:cNvSpPr>
          <p:nvPr>
            <p:ph sz="half" idx="2"/>
          </p:nvPr>
        </p:nvSpPr>
        <p:spPr>
          <a:xfrm>
            <a:off x="6172200" y="971867"/>
            <a:ext cx="5847080" cy="5205096"/>
          </a:xfrm>
        </p:spPr>
        <p:txBody>
          <a:bodyPr/>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2016/5/29</a:t>
            </a:fld>
            <a:endParaRPr lang="ja-JP" altLang="en-US"/>
          </a:p>
        </p:txBody>
      </p:sp>
      <p:sp>
        <p:nvSpPr>
          <p:cNvPr id="6" name="フッター プレースホルダー 5"/>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184696713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274320" y="104775"/>
            <a:ext cx="11785600" cy="687705"/>
          </a:xfrm>
        </p:spPr>
        <p:txBody>
          <a:bodyPr/>
          <a:lstStyle>
            <a:lvl1pPr algn="ctr">
              <a:defRPr>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274320" y="872174"/>
            <a:ext cx="5721667" cy="823912"/>
          </a:xfrm>
        </p:spPr>
        <p:txBody>
          <a:bodyPr anchor="b"/>
          <a:lstStyle>
            <a:lvl1pPr marL="0" indent="0">
              <a:buNone/>
              <a:defRPr sz="2400" b="1">
                <a:latin typeface="Meiryo UI" panose="020B0604030504040204" pitchFamily="50" charset="-128"/>
                <a:ea typeface="Meiryo UI"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dirty="0" smtClean="0"/>
              <a:t>マスター テキストの書式設定</a:t>
            </a:r>
          </a:p>
        </p:txBody>
      </p:sp>
      <p:sp>
        <p:nvSpPr>
          <p:cNvPr id="4" name="コンテンツ プレースホルダー 3"/>
          <p:cNvSpPr>
            <a:spLocks noGrp="1"/>
          </p:cNvSpPr>
          <p:nvPr>
            <p:ph sz="half" idx="2"/>
          </p:nvPr>
        </p:nvSpPr>
        <p:spPr>
          <a:xfrm>
            <a:off x="274320" y="1775780"/>
            <a:ext cx="5723255" cy="4413883"/>
          </a:xfrm>
        </p:spPr>
        <p:txBody>
          <a:bodyPr/>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5" name="テキスト プレースホルダー 4"/>
          <p:cNvSpPr>
            <a:spLocks noGrp="1"/>
          </p:cNvSpPr>
          <p:nvPr>
            <p:ph type="body" sz="quarter" idx="3"/>
          </p:nvPr>
        </p:nvSpPr>
        <p:spPr>
          <a:xfrm>
            <a:off x="6096000" y="862966"/>
            <a:ext cx="5963920" cy="823912"/>
          </a:xfrm>
        </p:spPr>
        <p:txBody>
          <a:bodyPr anchor="b"/>
          <a:lstStyle>
            <a:lvl1pPr marL="0" indent="0">
              <a:buNone/>
              <a:defRPr sz="2400" b="1">
                <a:latin typeface="Meiryo UI" panose="020B0604030504040204" pitchFamily="50" charset="-128"/>
                <a:ea typeface="Meiryo UI"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dirty="0" smtClean="0"/>
              <a:t>マスター テキストの書式設定</a:t>
            </a:r>
          </a:p>
        </p:txBody>
      </p:sp>
      <p:sp>
        <p:nvSpPr>
          <p:cNvPr id="6" name="コンテンツ プレースホルダー 5"/>
          <p:cNvSpPr>
            <a:spLocks noGrp="1"/>
          </p:cNvSpPr>
          <p:nvPr>
            <p:ph sz="quarter" idx="4"/>
          </p:nvPr>
        </p:nvSpPr>
        <p:spPr>
          <a:xfrm>
            <a:off x="6172200" y="1775780"/>
            <a:ext cx="5887720" cy="4413883"/>
          </a:xfrm>
        </p:spPr>
        <p:txBody>
          <a:bodyPr/>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7" name="日付プレースホルダー 6"/>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2016/5/29</a:t>
            </a:fld>
            <a:endParaRPr lang="ja-JP" altLang="en-US"/>
          </a:p>
        </p:txBody>
      </p:sp>
      <p:sp>
        <p:nvSpPr>
          <p:cNvPr id="8" name="フッター プレースホルダー 7"/>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9" name="スライド番号プレースホルダー 8"/>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156465253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81280" y="34609"/>
            <a:ext cx="12029440" cy="696912"/>
          </a:xfrm>
        </p:spPr>
        <p:txBody>
          <a:bodyPr/>
          <a:lstStyle>
            <a:lvl1pPr algn="ctr">
              <a:defRPr>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日付プレースホルダー 2"/>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2016/5/29</a:t>
            </a:fld>
            <a:endParaRPr lang="ja-JP" altLang="en-US"/>
          </a:p>
        </p:txBody>
      </p:sp>
      <p:sp>
        <p:nvSpPr>
          <p:cNvPr id="4" name="フッター プレースホルダー 3"/>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5" name="スライド番号プレースホルダー 4"/>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284090377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2016/5/29</a:t>
            </a:fld>
            <a:endParaRPr lang="ja-JP" altLang="en-US"/>
          </a:p>
        </p:txBody>
      </p:sp>
      <p:sp>
        <p:nvSpPr>
          <p:cNvPr id="3" name="フッター プレースホルダー 2"/>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4" name="スライド番号プレースホルダー 3"/>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189272723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21920" y="81280"/>
            <a:ext cx="4648517" cy="1600200"/>
          </a:xfrm>
        </p:spPr>
        <p:txBody>
          <a:bodyPr anchor="b"/>
          <a:lstStyle>
            <a:lvl1pPr>
              <a:defRPr sz="3200">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a:xfrm>
            <a:off x="5183188" y="81281"/>
            <a:ext cx="6805612" cy="5779770"/>
          </a:xfrm>
        </p:spPr>
        <p:txBody>
          <a:bodyPr/>
          <a:lstStyle>
            <a:lvl1pPr>
              <a:defRPr sz="3200">
                <a:latin typeface="Meiryo UI" panose="020B0604030504040204" pitchFamily="50" charset="-128"/>
                <a:ea typeface="Meiryo UI" panose="020B0604030504040204" pitchFamily="50" charset="-128"/>
              </a:defRPr>
            </a:lvl1pPr>
            <a:lvl2pPr>
              <a:defRPr sz="2800">
                <a:latin typeface="Meiryo UI" panose="020B0604030504040204" pitchFamily="50" charset="-128"/>
                <a:ea typeface="Meiryo UI" panose="020B0604030504040204" pitchFamily="50" charset="-128"/>
              </a:defRPr>
            </a:lvl2pPr>
            <a:lvl3pPr>
              <a:defRPr sz="2400">
                <a:latin typeface="Meiryo UI" panose="020B0604030504040204" pitchFamily="50" charset="-128"/>
                <a:ea typeface="Meiryo UI" panose="020B0604030504040204" pitchFamily="50" charset="-128"/>
              </a:defRPr>
            </a:lvl3pPr>
            <a:lvl4pPr>
              <a:defRPr sz="2000">
                <a:latin typeface="Meiryo UI" panose="020B0604030504040204" pitchFamily="50" charset="-128"/>
                <a:ea typeface="Meiryo UI" panose="020B0604030504040204" pitchFamily="50" charset="-128"/>
              </a:defRPr>
            </a:lvl4pPr>
            <a:lvl5pPr>
              <a:defRPr sz="2000">
                <a:latin typeface="Meiryo UI" panose="020B0604030504040204" pitchFamily="50" charset="-128"/>
                <a:ea typeface="Meiryo UI" panose="020B0604030504040204" pitchFamily="50" charset="-128"/>
              </a:defRPr>
            </a:lvl5pPr>
            <a:lvl6pPr>
              <a:defRPr sz="2000"/>
            </a:lvl6pPr>
            <a:lvl7pPr>
              <a:defRPr sz="2000"/>
            </a:lvl7pPr>
            <a:lvl8pPr>
              <a:defRPr sz="2000"/>
            </a:lvl8pPr>
            <a:lvl9pPr>
              <a:defRPr sz="2000"/>
            </a:lvl9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テキスト プレースホルダー 3"/>
          <p:cNvSpPr>
            <a:spLocks noGrp="1"/>
          </p:cNvSpPr>
          <p:nvPr>
            <p:ph type="body" sz="half" idx="2"/>
          </p:nvPr>
        </p:nvSpPr>
        <p:spPr>
          <a:xfrm>
            <a:off x="121920" y="2057400"/>
            <a:ext cx="4650105" cy="3811588"/>
          </a:xfrm>
        </p:spPr>
        <p:txBody>
          <a:bodyPr/>
          <a:lstStyle>
            <a:lvl1pPr marL="0" indent="0">
              <a:buNone/>
              <a:defRPr sz="1600">
                <a:latin typeface="Meiryo UI" panose="020B0604030504040204" pitchFamily="50" charset="-128"/>
                <a:ea typeface="Meiryo UI" panose="020B0604030504040204" pitchFamily="50" charset="-12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2016/5/29</a:t>
            </a:fld>
            <a:endParaRPr lang="ja-JP" altLang="en-US"/>
          </a:p>
        </p:txBody>
      </p:sp>
      <p:sp>
        <p:nvSpPr>
          <p:cNvPr id="6" name="フッター プレースホルダー 5"/>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363552080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52400" y="81280"/>
            <a:ext cx="4619625" cy="1158240"/>
          </a:xfrm>
        </p:spPr>
        <p:txBody>
          <a:bodyPr anchor="b"/>
          <a:lstStyle>
            <a:lvl1pPr>
              <a:defRPr sz="3200">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図プレースホルダー 2"/>
          <p:cNvSpPr>
            <a:spLocks noGrp="1"/>
          </p:cNvSpPr>
          <p:nvPr>
            <p:ph type="pic" idx="1"/>
          </p:nvPr>
        </p:nvSpPr>
        <p:spPr>
          <a:xfrm>
            <a:off x="5183188" y="81281"/>
            <a:ext cx="6866572" cy="5779770"/>
          </a:xfrm>
        </p:spPr>
        <p:txBody>
          <a:bodyPr/>
          <a:lstStyle>
            <a:lvl1pPr marL="0" indent="0">
              <a:buNone/>
              <a:defRPr sz="3200">
                <a:latin typeface="Meiryo UI" panose="020B0604030504040204" pitchFamily="50" charset="-128"/>
                <a:ea typeface="Meiryo UI" panose="020B0604030504040204" pitchFamily="50" charset="-128"/>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52400" y="1381760"/>
            <a:ext cx="4619625" cy="4487228"/>
          </a:xfrm>
        </p:spPr>
        <p:txBody>
          <a:bodyPr/>
          <a:lstStyle>
            <a:lvl1pPr marL="0" indent="0">
              <a:buNone/>
              <a:defRPr sz="1600">
                <a:latin typeface="Meiryo UI" panose="020B0604030504040204" pitchFamily="50" charset="-128"/>
                <a:ea typeface="Meiryo UI" panose="020B0604030504040204" pitchFamily="50" charset="-12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2016/5/29</a:t>
            </a:fld>
            <a:endParaRPr lang="ja-JP" altLang="en-US"/>
          </a:p>
        </p:txBody>
      </p:sp>
      <p:sp>
        <p:nvSpPr>
          <p:cNvPr id="6" name="フッター プレースホルダー 5"/>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50390806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52400" y="100965"/>
            <a:ext cx="11846560" cy="752475"/>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52400" y="985520"/>
            <a:ext cx="11846560" cy="519144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2016/5/29</a:t>
            </a:fld>
            <a:endParaRPr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1592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91" r:id="rId27"/>
    <p:sldLayoutId id="2147483692" r:id="rId28"/>
    <p:sldLayoutId id="2147483693" r:id="rId29"/>
    <p:sldLayoutId id="2147483694" r:id="rId30"/>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kn.ndl.go.jp/"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643051"/>
            <a:ext cx="9144000" cy="2339014"/>
          </a:xfrm>
        </p:spPr>
        <p:style>
          <a:lnRef idx="0">
            <a:schemeClr val="accent2"/>
          </a:lnRef>
          <a:fillRef idx="3">
            <a:schemeClr val="accent2"/>
          </a:fillRef>
          <a:effectRef idx="3">
            <a:schemeClr val="accent2"/>
          </a:effectRef>
          <a:fontRef idx="minor">
            <a:schemeClr val="lt1"/>
          </a:fontRef>
        </p:style>
        <p:txBody>
          <a:bodyPr>
            <a:normAutofit/>
          </a:bodyPr>
          <a:lstStyle/>
          <a:p>
            <a:r>
              <a:rPr lang="ja-JP" altLang="en-US" sz="4000" dirty="0" smtClean="0"/>
              <a:t>国立国会図書館サーチから</a:t>
            </a:r>
            <a:r>
              <a:rPr lang="en-US" altLang="ja-JP" sz="4000" dirty="0" smtClean="0"/>
              <a:t/>
            </a:r>
            <a:br>
              <a:rPr lang="en-US" altLang="ja-JP" sz="4000" dirty="0" smtClean="0"/>
            </a:br>
            <a:r>
              <a:rPr lang="ja-JP" altLang="en-US" sz="4000" dirty="0" smtClean="0"/>
              <a:t>東日本大震災アーカイブへ</a:t>
            </a:r>
            <a:r>
              <a:rPr lang="en-US" altLang="ja-JP" sz="4000" dirty="0" smtClean="0"/>
              <a:t/>
            </a:r>
            <a:br>
              <a:rPr lang="en-US" altLang="ja-JP" sz="4000" dirty="0" smtClean="0"/>
            </a:br>
            <a:r>
              <a:rPr lang="ja-JP" altLang="en-US" sz="4000" smtClean="0"/>
              <a:t>そし</a:t>
            </a:r>
            <a:r>
              <a:rPr lang="ja-JP" altLang="en-US" sz="4000"/>
              <a:t>て</a:t>
            </a:r>
            <a:r>
              <a:rPr lang="ja-JP" altLang="en-US" sz="4000" smtClean="0"/>
              <a:t>知識</a:t>
            </a:r>
            <a:r>
              <a:rPr lang="ja-JP" altLang="en-US" sz="4000" dirty="0" smtClean="0"/>
              <a:t>インフラの構築へ</a:t>
            </a:r>
            <a:r>
              <a:rPr lang="en-US" altLang="ja-JP" sz="4000" dirty="0" smtClean="0"/>
              <a:t>【</a:t>
            </a:r>
            <a:r>
              <a:rPr lang="ja-JP" altLang="en-US" sz="4000" dirty="0" smtClean="0"/>
              <a:t>詳細</a:t>
            </a:r>
            <a:r>
              <a:rPr lang="en-US" altLang="ja-JP" sz="4000" dirty="0" smtClean="0"/>
              <a:t>】</a:t>
            </a:r>
            <a:endParaRPr kumimoji="1" lang="ja-JP" altLang="en-US" sz="4000" dirty="0"/>
          </a:p>
        </p:txBody>
      </p:sp>
      <p:sp>
        <p:nvSpPr>
          <p:cNvPr id="4" name="Text Box 5"/>
          <p:cNvSpPr txBox="1">
            <a:spLocks noChangeArrowheads="1"/>
          </p:cNvSpPr>
          <p:nvPr/>
        </p:nvSpPr>
        <p:spPr bwMode="auto">
          <a:xfrm>
            <a:off x="8112125" y="404814"/>
            <a:ext cx="2159000" cy="307777"/>
          </a:xfrm>
          <a:prstGeom prst="rect">
            <a:avLst/>
          </a:prstGeom>
          <a:noFill/>
          <a:ln w="9525">
            <a:noFill/>
            <a:miter lim="800000"/>
            <a:headEnd/>
            <a:tailEnd/>
          </a:ln>
        </p:spPr>
        <p:txBody>
          <a:bodyPr>
            <a:spAutoFit/>
          </a:bodyPr>
          <a:lstStyle/>
          <a:p>
            <a:pPr algn="dist"/>
            <a:r>
              <a:rPr lang="en-US" altLang="ja-JP" sz="1400" dirty="0" smtClean="0">
                <a:latin typeface="HG丸ｺﾞｼｯｸM-PRO" pitchFamily="50" charset="-128"/>
                <a:ea typeface="HG丸ｺﾞｼｯｸM-PRO" pitchFamily="50" charset="-128"/>
              </a:rPr>
              <a:t>2016</a:t>
            </a:r>
            <a:r>
              <a:rPr lang="ja-JP" altLang="en-US" sz="1400" dirty="0" smtClean="0">
                <a:latin typeface="HG丸ｺﾞｼｯｸM-PRO" pitchFamily="50" charset="-128"/>
                <a:ea typeface="HG丸ｺﾞｼｯｸM-PRO" pitchFamily="50" charset="-128"/>
              </a:rPr>
              <a:t>年５月</a:t>
            </a:r>
            <a:r>
              <a:rPr lang="ja-JP" altLang="en-US" sz="1400" dirty="0">
                <a:latin typeface="HG丸ｺﾞｼｯｸM-PRO" pitchFamily="50" charset="-128"/>
                <a:ea typeface="HG丸ｺﾞｼｯｸM-PRO" pitchFamily="50" charset="-128"/>
              </a:rPr>
              <a:t>４</a:t>
            </a:r>
            <a:r>
              <a:rPr lang="ja-JP" altLang="en-US" sz="1400" dirty="0" smtClean="0">
                <a:latin typeface="HG丸ｺﾞｼｯｸM-PRO" pitchFamily="50" charset="-128"/>
                <a:ea typeface="HG丸ｺﾞｼｯｸM-PRO" pitchFamily="50" charset="-128"/>
              </a:rPr>
              <a:t>日</a:t>
            </a:r>
            <a:endParaRPr lang="en-US" altLang="ja-JP" sz="1400" dirty="0">
              <a:latin typeface="HG丸ｺﾞｼｯｸM-PRO" pitchFamily="50" charset="-128"/>
              <a:ea typeface="HG丸ｺﾞｼｯｸM-PRO" pitchFamily="50" charset="-128"/>
            </a:endParaRPr>
          </a:p>
        </p:txBody>
      </p:sp>
      <p:sp>
        <p:nvSpPr>
          <p:cNvPr id="6" name="サブタイトル 5"/>
          <p:cNvSpPr>
            <a:spLocks noGrp="1"/>
          </p:cNvSpPr>
          <p:nvPr>
            <p:ph type="subTitle" idx="1"/>
          </p:nvPr>
        </p:nvSpPr>
        <p:spPr>
          <a:xfrm>
            <a:off x="3143672" y="5013176"/>
            <a:ext cx="6400800" cy="1071570"/>
          </a:xfrm>
        </p:spPr>
        <p:txBody>
          <a:bodyPr anchor="ctr">
            <a:normAutofit fontScale="70000" lnSpcReduction="20000"/>
          </a:bodyPr>
          <a:lstStyle/>
          <a:p>
            <a:r>
              <a:rPr lang="ja-JP" altLang="en-US" dirty="0"/>
              <a:t>同志社大学大学院総合政策科学研究科</a:t>
            </a:r>
            <a:endParaRPr lang="en-US" altLang="ja-JP" dirty="0"/>
          </a:p>
          <a:p>
            <a:r>
              <a:rPr lang="ja-JP" altLang="en-US" dirty="0"/>
              <a:t>嘱託講師　中山正樹</a:t>
            </a:r>
          </a:p>
        </p:txBody>
      </p:sp>
    </p:spTree>
    <p:extLst>
      <p:ext uri="{BB962C8B-B14F-4D97-AF65-F5344CB8AC3E}">
        <p14:creationId xmlns:p14="http://schemas.microsoft.com/office/powerpoint/2010/main" val="20399689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12192000" cy="928670"/>
          </a:xfrm>
        </p:spPr>
        <p:txBody>
          <a:bodyPr>
            <a:noAutofit/>
          </a:bodyPr>
          <a:lstStyle/>
          <a:p>
            <a:r>
              <a:rPr lang="ja-JP" altLang="en-US" sz="4000" dirty="0"/>
              <a:t>☆知識情報基盤の構築に</a:t>
            </a:r>
            <a:r>
              <a:rPr lang="ja-JP" altLang="en-US" sz="4000" dirty="0" smtClean="0"/>
              <a:t>向けた展開</a:t>
            </a:r>
            <a:endParaRPr lang="ja-JP" altLang="en-US" sz="4000" dirty="0"/>
          </a:p>
        </p:txBody>
      </p:sp>
      <p:graphicFrame>
        <p:nvGraphicFramePr>
          <p:cNvPr id="12" name="図表 11"/>
          <p:cNvGraphicFramePr/>
          <p:nvPr>
            <p:extLst/>
          </p:nvPr>
        </p:nvGraphicFramePr>
        <p:xfrm>
          <a:off x="281354" y="633047"/>
          <a:ext cx="11910645" cy="7156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コンテンツ プレースホルダ 4"/>
          <p:cNvGraphicFramePr>
            <a:graphicFrameLocks/>
          </p:cNvGraphicFramePr>
          <p:nvPr>
            <p:extLst/>
          </p:nvPr>
        </p:nvGraphicFramePr>
        <p:xfrm>
          <a:off x="1524000" y="1052736"/>
          <a:ext cx="3643306" cy="314327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5" name="スライド番号プレースホルダ 4"/>
          <p:cNvSpPr>
            <a:spLocks noGrp="1"/>
          </p:cNvSpPr>
          <p:nvPr>
            <p:ph type="sldNum" sz="quarter" idx="12"/>
          </p:nvPr>
        </p:nvSpPr>
        <p:spPr/>
        <p:txBody>
          <a:bodyPr/>
          <a:lstStyle/>
          <a:p>
            <a:fld id="{042AED99-7FB4-404E-8A97-64753DCE42EC}" type="slidenum">
              <a:rPr kumimoji="0" lang="en-US" smtClean="0"/>
              <a:pPr/>
              <a:t>10</a:t>
            </a:fld>
            <a:endParaRPr kumimoji="0" lang="en-US"/>
          </a:p>
        </p:txBody>
      </p:sp>
      <p:sp>
        <p:nvSpPr>
          <p:cNvPr id="6" name="フッター プレースホルダ 5"/>
          <p:cNvSpPr>
            <a:spLocks noGrp="1"/>
          </p:cNvSpPr>
          <p:nvPr>
            <p:ph type="ftr" sz="quarter" idx="11"/>
          </p:nvPr>
        </p:nvSpPr>
        <p:spPr/>
        <p:txBody>
          <a:bodyPr/>
          <a:lstStyle/>
          <a:p>
            <a:endParaRPr kumimoji="0" lang="en-US" dirty="0"/>
          </a:p>
        </p:txBody>
      </p:sp>
      <p:sp>
        <p:nvSpPr>
          <p:cNvPr id="7" name="円/楕円 6"/>
          <p:cNvSpPr/>
          <p:nvPr/>
        </p:nvSpPr>
        <p:spPr>
          <a:xfrm>
            <a:off x="94593" y="61915"/>
            <a:ext cx="622859" cy="5711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264445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ctrTitle"/>
          </p:nvPr>
        </p:nvSpPr>
        <p:spPr/>
        <p:txBody>
          <a:bodyPr/>
          <a:lstStyle/>
          <a:p>
            <a:r>
              <a:rPr kumimoji="1" lang="ja-JP" altLang="en-US" dirty="0" smtClean="0">
                <a:latin typeface="HG丸ｺﾞｼｯｸM-PRO" pitchFamily="50" charset="-128"/>
                <a:ea typeface="HG丸ｺﾞｼｯｸM-PRO" pitchFamily="50" charset="-128"/>
              </a:rPr>
              <a:t>東日本大震災アーカイブ</a:t>
            </a:r>
            <a:endParaRPr kumimoji="1" lang="ja-JP" altLang="en-US" sz="3600" dirty="0">
              <a:latin typeface="HG丸ｺﾞｼｯｸM-PRO" pitchFamily="50" charset="-128"/>
              <a:ea typeface="HG丸ｺﾞｼｯｸM-PRO" pitchFamily="50" charset="-128"/>
            </a:endParaRPr>
          </a:p>
        </p:txBody>
      </p:sp>
      <p:sp>
        <p:nvSpPr>
          <p:cNvPr id="7" name="スライド番号プレースホルダ 6"/>
          <p:cNvSpPr>
            <a:spLocks noGrp="1"/>
          </p:cNvSpPr>
          <p:nvPr>
            <p:ph type="sldNum" sz="quarter" idx="12"/>
          </p:nvPr>
        </p:nvSpPr>
        <p:spPr/>
        <p:txBody>
          <a:bodyPr/>
          <a:lstStyle/>
          <a:p>
            <a:fld id="{042AED99-7FB4-404E-8A97-64753DCE42EC}" type="slidenum">
              <a:rPr kumimoji="0" lang="en-US" smtClean="0"/>
              <a:pPr/>
              <a:t>11</a:t>
            </a:fld>
            <a:endParaRPr kumimoji="0" lang="en-US"/>
          </a:p>
        </p:txBody>
      </p:sp>
      <p:sp>
        <p:nvSpPr>
          <p:cNvPr id="2" name="フッター プレースホルダー 1"/>
          <p:cNvSpPr>
            <a:spLocks noGrp="1"/>
          </p:cNvSpPr>
          <p:nvPr>
            <p:ph type="ftr" sz="quarter" idx="11"/>
          </p:nvPr>
        </p:nvSpPr>
        <p:spPr/>
        <p:txBody>
          <a:bodyPr/>
          <a:lstStyle/>
          <a:p>
            <a:pPr>
              <a:defRPr/>
            </a:pPr>
            <a:endParaRPr lang="ja-JP" altLang="en-US" dirty="0"/>
          </a:p>
        </p:txBody>
      </p:sp>
    </p:spTree>
    <p:extLst>
      <p:ext uri="{BB962C8B-B14F-4D97-AF65-F5344CB8AC3E}">
        <p14:creationId xmlns:p14="http://schemas.microsoft.com/office/powerpoint/2010/main" val="26421126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タイトル 1"/>
          <p:cNvSpPr>
            <a:spLocks noGrp="1"/>
          </p:cNvSpPr>
          <p:nvPr>
            <p:ph type="title"/>
          </p:nvPr>
        </p:nvSpPr>
        <p:spPr>
          <a:xfrm>
            <a:off x="0" y="0"/>
            <a:ext cx="12192000" cy="739739"/>
          </a:xfrm>
        </p:spPr>
        <p:txBody>
          <a:bodyPr>
            <a:normAutofit/>
          </a:bodyPr>
          <a:lstStyle/>
          <a:p>
            <a:r>
              <a:rPr lang="ja-JP" altLang="en-US" dirty="0" smtClean="0"/>
              <a:t>東日本大震災アーカイブの基本理念</a:t>
            </a:r>
          </a:p>
        </p:txBody>
      </p:sp>
      <p:sp>
        <p:nvSpPr>
          <p:cNvPr id="4" name="スライド番号プレースホルダ 3"/>
          <p:cNvSpPr>
            <a:spLocks noGrp="1"/>
          </p:cNvSpPr>
          <p:nvPr>
            <p:ph type="sldNum" sz="quarter" idx="12"/>
          </p:nvPr>
        </p:nvSpPr>
        <p:spPr/>
        <p:txBody>
          <a:bodyPr/>
          <a:lstStyle/>
          <a:p>
            <a:pPr>
              <a:defRPr/>
            </a:pPr>
            <a:fld id="{7B6288DD-543A-449B-9409-75477A725B56}" type="slidenum">
              <a:rPr lang="ja-JP" altLang="en-US" smtClean="0"/>
              <a:pPr>
                <a:defRPr/>
              </a:pPr>
              <a:t>12</a:t>
            </a:fld>
            <a:endParaRPr lang="ja-JP" altLang="en-US" dirty="0"/>
          </a:p>
        </p:txBody>
      </p:sp>
      <p:sp>
        <p:nvSpPr>
          <p:cNvPr id="8" name="角丸四角形 7"/>
          <p:cNvSpPr/>
          <p:nvPr/>
        </p:nvSpPr>
        <p:spPr>
          <a:xfrm>
            <a:off x="1419350" y="778478"/>
            <a:ext cx="7848600" cy="1437805"/>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a:buFont typeface="Wingdings" pitchFamily="2" charset="2"/>
              <a:buChar char="Ø"/>
              <a:defRPr/>
            </a:pPr>
            <a:r>
              <a:rPr lang="ja-JP" altLang="en-US" sz="2400" dirty="0">
                <a:solidFill>
                  <a:schemeClr val="tx1"/>
                </a:solidFill>
                <a:latin typeface="Meiryo UI" panose="020B0604030504040204" pitchFamily="50" charset="-128"/>
                <a:ea typeface="Meiryo UI" panose="020B0604030504040204" pitchFamily="50" charset="-128"/>
              </a:rPr>
              <a:t>東日本大震災の教訓を踏まえた国づくりへの貢献</a:t>
            </a:r>
            <a:endParaRPr lang="en-US" altLang="ja-JP" sz="2400" dirty="0">
              <a:solidFill>
                <a:schemeClr val="tx1"/>
              </a:solidFill>
              <a:latin typeface="Meiryo UI" panose="020B0604030504040204" pitchFamily="50" charset="-128"/>
              <a:ea typeface="Meiryo UI" panose="020B0604030504040204" pitchFamily="50" charset="-128"/>
            </a:endParaRPr>
          </a:p>
          <a:p>
            <a:pPr>
              <a:buFont typeface="Wingdings" pitchFamily="2" charset="2"/>
              <a:buChar char="Ø"/>
              <a:defRPr/>
            </a:pPr>
            <a:r>
              <a:rPr lang="ja-JP" altLang="en-US" sz="2400" dirty="0">
                <a:solidFill>
                  <a:schemeClr val="tx1"/>
                </a:solidFill>
                <a:latin typeface="Meiryo UI" panose="020B0604030504040204" pitchFamily="50" charset="-128"/>
                <a:ea typeface="Meiryo UI" panose="020B0604030504040204" pitchFamily="50" charset="-128"/>
              </a:rPr>
              <a:t>記録保存の重要性についての意識の定着化</a:t>
            </a:r>
            <a:endParaRPr lang="en-US" altLang="ja-JP" sz="2400" dirty="0">
              <a:solidFill>
                <a:schemeClr val="tx1"/>
              </a:solidFill>
              <a:latin typeface="Meiryo UI" panose="020B0604030504040204" pitchFamily="50" charset="-128"/>
              <a:ea typeface="Meiryo UI" panose="020B0604030504040204" pitchFamily="50" charset="-128"/>
            </a:endParaRPr>
          </a:p>
          <a:p>
            <a:pPr>
              <a:buFont typeface="Wingdings" pitchFamily="2" charset="2"/>
              <a:buChar char="Ø"/>
              <a:defRPr/>
            </a:pPr>
            <a:r>
              <a:rPr lang="ja-JP" altLang="en-US" sz="2400" dirty="0">
                <a:solidFill>
                  <a:schemeClr val="tx1"/>
                </a:solidFill>
                <a:latin typeface="Meiryo UI" panose="020B0604030504040204" pitchFamily="50" charset="-128"/>
                <a:ea typeface="Meiryo UI" panose="020B0604030504040204" pitchFamily="50" charset="-128"/>
              </a:rPr>
              <a:t>記録の活用を通じた保存活動の拡大</a:t>
            </a:r>
            <a:endParaRPr lang="en-US" altLang="ja-JP" sz="2400" dirty="0">
              <a:solidFill>
                <a:schemeClr val="tx1"/>
              </a:solidFill>
              <a:latin typeface="Meiryo UI" panose="020B0604030504040204" pitchFamily="50" charset="-128"/>
              <a:ea typeface="Meiryo UI" panose="020B0604030504040204" pitchFamily="50" charset="-128"/>
            </a:endParaRPr>
          </a:p>
        </p:txBody>
      </p:sp>
      <p:sp>
        <p:nvSpPr>
          <p:cNvPr id="11" name="テキスト ボックス 10"/>
          <p:cNvSpPr txBox="1"/>
          <p:nvPr/>
        </p:nvSpPr>
        <p:spPr>
          <a:xfrm>
            <a:off x="4313503" y="2192705"/>
            <a:ext cx="6336704" cy="369332"/>
          </a:xfrm>
          <a:prstGeom prst="rect">
            <a:avLst/>
          </a:prstGeom>
          <a:noFill/>
        </p:spPr>
        <p:txBody>
          <a:bodyPr wrap="square" rtlCol="0">
            <a:spAutoFit/>
          </a:bodyPr>
          <a:lstStyle/>
          <a:p>
            <a:r>
              <a:rPr lang="zh-TW" altLang="en-US" dirty="0">
                <a:latin typeface="Meiryo UI" panose="020B0604030504040204" pitchFamily="50" charset="-128"/>
                <a:ea typeface="Meiryo UI" panose="020B0604030504040204" pitchFamily="50" charset="-128"/>
              </a:rPr>
              <a:t>「防災基本計画」 （中央防災会議　</a:t>
            </a:r>
            <a:r>
              <a:rPr lang="en-US" altLang="zh-TW" dirty="0">
                <a:latin typeface="Meiryo UI" panose="020B0604030504040204" pitchFamily="50" charset="-128"/>
                <a:ea typeface="Meiryo UI" panose="020B0604030504040204" pitchFamily="50" charset="-128"/>
              </a:rPr>
              <a:t>2012</a:t>
            </a:r>
            <a:r>
              <a:rPr lang="zh-TW" altLang="en-US" dirty="0">
                <a:latin typeface="Meiryo UI" panose="020B0604030504040204" pitchFamily="50" charset="-128"/>
                <a:ea typeface="Meiryo UI" panose="020B0604030504040204" pitchFamily="50" charset="-128"/>
              </a:rPr>
              <a:t>年</a:t>
            </a:r>
            <a:r>
              <a:rPr lang="en-US" altLang="zh-TW" dirty="0">
                <a:latin typeface="Meiryo UI" panose="020B0604030504040204" pitchFamily="50" charset="-128"/>
                <a:ea typeface="Meiryo UI" panose="020B0604030504040204" pitchFamily="50" charset="-128"/>
              </a:rPr>
              <a:t>9</a:t>
            </a:r>
            <a:r>
              <a:rPr lang="zh-TW" altLang="en-US" dirty="0">
                <a:latin typeface="Meiryo UI" panose="020B0604030504040204" pitchFamily="50" charset="-128"/>
                <a:ea typeface="Meiryo UI" panose="020B0604030504040204" pitchFamily="50" charset="-128"/>
              </a:rPr>
              <a:t>月</a:t>
            </a:r>
            <a:r>
              <a:rPr lang="en-US" altLang="zh-TW" dirty="0">
                <a:latin typeface="Meiryo UI" panose="020B0604030504040204" pitchFamily="50" charset="-128"/>
                <a:ea typeface="Meiryo UI" panose="020B0604030504040204" pitchFamily="50" charset="-128"/>
              </a:rPr>
              <a:t>6</a:t>
            </a:r>
            <a:r>
              <a:rPr lang="zh-TW" altLang="en-US" dirty="0">
                <a:latin typeface="Meiryo UI" panose="020B0604030504040204" pitchFamily="50" charset="-128"/>
                <a:ea typeface="Meiryo UI" panose="020B0604030504040204" pitchFamily="50" charset="-128"/>
              </a:rPr>
              <a:t>日決定）</a:t>
            </a:r>
            <a:r>
              <a:rPr lang="ja-JP" altLang="en-US" dirty="0">
                <a:latin typeface="Meiryo UI" panose="020B0604030504040204" pitchFamily="50" charset="-128"/>
                <a:ea typeface="Meiryo UI" panose="020B0604030504040204" pitchFamily="50" charset="-128"/>
              </a:rPr>
              <a:t>等</a:t>
            </a:r>
          </a:p>
        </p:txBody>
      </p:sp>
      <p:grpSp>
        <p:nvGrpSpPr>
          <p:cNvPr id="10" name="グループ化 9"/>
          <p:cNvGrpSpPr/>
          <p:nvPr/>
        </p:nvGrpSpPr>
        <p:grpSpPr>
          <a:xfrm>
            <a:off x="1194841" y="2790874"/>
            <a:ext cx="2520279" cy="847385"/>
            <a:chOff x="0" y="144015"/>
            <a:chExt cx="2520279" cy="1512168"/>
          </a:xfrm>
          <a:scene3d>
            <a:camera prst="orthographicFront"/>
            <a:lightRig rig="flat" dir="t"/>
          </a:scene3d>
        </p:grpSpPr>
        <p:sp>
          <p:nvSpPr>
            <p:cNvPr id="13" name="正方形/長方形 12"/>
            <p:cNvSpPr/>
            <p:nvPr/>
          </p:nvSpPr>
          <p:spPr>
            <a:xfrm>
              <a:off x="0" y="144015"/>
              <a:ext cx="2520279" cy="1512168"/>
            </a:xfrm>
            <a:prstGeom prst="rect">
              <a:avLst/>
            </a:prstGeom>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sp>
        <p:sp>
          <p:nvSpPr>
            <p:cNvPr id="14" name="正方形/長方形 13"/>
            <p:cNvSpPr/>
            <p:nvPr/>
          </p:nvSpPr>
          <p:spPr>
            <a:xfrm>
              <a:off x="0" y="144015"/>
              <a:ext cx="2520279" cy="1512168"/>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kumimoji="1" lang="ja-JP" altLang="en-US" sz="2400" kern="1200" dirty="0" smtClean="0">
                  <a:latin typeface="Meiryo UI" panose="020B0604030504040204" pitchFamily="50" charset="-128"/>
                  <a:ea typeface="Meiryo UI" panose="020B0604030504040204" pitchFamily="50" charset="-128"/>
                </a:rPr>
                <a:t>国全体としての収集・保存</a:t>
              </a:r>
              <a:endParaRPr kumimoji="1" lang="ja-JP" altLang="en-US" sz="2400" kern="1200" dirty="0">
                <a:latin typeface="Meiryo UI" panose="020B0604030504040204" pitchFamily="50" charset="-128"/>
                <a:ea typeface="Meiryo UI" panose="020B0604030504040204" pitchFamily="50" charset="-128"/>
              </a:endParaRPr>
            </a:p>
          </p:txBody>
        </p:sp>
      </p:grpSp>
      <p:grpSp>
        <p:nvGrpSpPr>
          <p:cNvPr id="15" name="グループ化 14"/>
          <p:cNvGrpSpPr/>
          <p:nvPr/>
        </p:nvGrpSpPr>
        <p:grpSpPr>
          <a:xfrm>
            <a:off x="3999524" y="2751737"/>
            <a:ext cx="2520279" cy="886522"/>
            <a:chOff x="2772307" y="144015"/>
            <a:chExt cx="2520279" cy="1512168"/>
          </a:xfrm>
          <a:scene3d>
            <a:camera prst="orthographicFront"/>
            <a:lightRig rig="flat" dir="t"/>
          </a:scene3d>
        </p:grpSpPr>
        <p:sp>
          <p:nvSpPr>
            <p:cNvPr id="16" name="正方形/長方形 15"/>
            <p:cNvSpPr/>
            <p:nvPr/>
          </p:nvSpPr>
          <p:spPr>
            <a:xfrm>
              <a:off x="2772307" y="144015"/>
              <a:ext cx="2520279" cy="1512168"/>
            </a:xfrm>
            <a:prstGeom prst="rect">
              <a:avLst/>
            </a:prstGeom>
            <a:sp3d prstMaterial="dkEdge">
              <a:bevelT w="8200" h="38100"/>
            </a:sp3d>
          </p:spPr>
          <p:style>
            <a:lnRef idx="0">
              <a:schemeClr val="lt1">
                <a:hueOff val="0"/>
                <a:satOff val="0"/>
                <a:lumOff val="0"/>
                <a:alphaOff val="0"/>
              </a:schemeClr>
            </a:lnRef>
            <a:fillRef idx="2">
              <a:schemeClr val="accent4">
                <a:hueOff val="5197846"/>
                <a:satOff val="-23984"/>
                <a:lumOff val="883"/>
                <a:alphaOff val="0"/>
              </a:schemeClr>
            </a:fillRef>
            <a:effectRef idx="1">
              <a:schemeClr val="accent4">
                <a:hueOff val="5197846"/>
                <a:satOff val="-23984"/>
                <a:lumOff val="883"/>
                <a:alphaOff val="0"/>
              </a:schemeClr>
            </a:effectRef>
            <a:fontRef idx="minor">
              <a:schemeClr val="dk1"/>
            </a:fontRef>
          </p:style>
        </p:sp>
        <p:sp>
          <p:nvSpPr>
            <p:cNvPr id="17" name="正方形/長方形 16"/>
            <p:cNvSpPr/>
            <p:nvPr/>
          </p:nvSpPr>
          <p:spPr>
            <a:xfrm>
              <a:off x="2772307" y="144015"/>
              <a:ext cx="2520279" cy="1512168"/>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kumimoji="1" lang="ja-JP" altLang="en-US" sz="2400" kern="1200" dirty="0" smtClean="0">
                  <a:latin typeface="Meiryo UI" panose="020B0604030504040204" pitchFamily="50" charset="-128"/>
                  <a:ea typeface="Meiryo UI" panose="020B0604030504040204" pitchFamily="50" charset="-128"/>
                </a:rPr>
                <a:t>官民協力による分散収集・分散保存</a:t>
              </a:r>
              <a:endParaRPr kumimoji="1" lang="ja-JP" altLang="en-US" sz="2400" kern="1200" dirty="0">
                <a:latin typeface="Meiryo UI" panose="020B0604030504040204" pitchFamily="50" charset="-128"/>
                <a:ea typeface="Meiryo UI" panose="020B0604030504040204" pitchFamily="50" charset="-128"/>
              </a:endParaRPr>
            </a:p>
          </p:txBody>
        </p:sp>
      </p:grpSp>
      <p:grpSp>
        <p:nvGrpSpPr>
          <p:cNvPr id="18" name="グループ化 17"/>
          <p:cNvGrpSpPr/>
          <p:nvPr/>
        </p:nvGrpSpPr>
        <p:grpSpPr>
          <a:xfrm>
            <a:off x="7088611" y="2741017"/>
            <a:ext cx="2520279" cy="897242"/>
            <a:chOff x="5544615" y="144015"/>
            <a:chExt cx="2520279" cy="1512168"/>
          </a:xfrm>
          <a:scene3d>
            <a:camera prst="orthographicFront"/>
            <a:lightRig rig="flat" dir="t"/>
          </a:scene3d>
        </p:grpSpPr>
        <p:sp>
          <p:nvSpPr>
            <p:cNvPr id="19" name="正方形/長方形 18"/>
            <p:cNvSpPr/>
            <p:nvPr/>
          </p:nvSpPr>
          <p:spPr>
            <a:xfrm>
              <a:off x="5544615" y="144015"/>
              <a:ext cx="2520279" cy="1512168"/>
            </a:xfrm>
            <a:prstGeom prst="rect">
              <a:avLst/>
            </a:prstGeom>
            <a:sp3d prstMaterial="dkEdge">
              <a:bevelT w="8200" h="38100"/>
            </a:sp3d>
          </p:spPr>
          <p:style>
            <a:lnRef idx="0">
              <a:schemeClr val="lt1">
                <a:hueOff val="0"/>
                <a:satOff val="0"/>
                <a:lumOff val="0"/>
                <a:alphaOff val="0"/>
              </a:schemeClr>
            </a:lnRef>
            <a:fillRef idx="2">
              <a:schemeClr val="accent4">
                <a:hueOff val="10395692"/>
                <a:satOff val="-47968"/>
                <a:lumOff val="1765"/>
                <a:alphaOff val="0"/>
              </a:schemeClr>
            </a:fillRef>
            <a:effectRef idx="1">
              <a:schemeClr val="accent4">
                <a:hueOff val="10395692"/>
                <a:satOff val="-47968"/>
                <a:lumOff val="1765"/>
                <a:alphaOff val="0"/>
              </a:schemeClr>
            </a:effectRef>
            <a:fontRef idx="minor">
              <a:schemeClr val="dk1"/>
            </a:fontRef>
          </p:style>
        </p:sp>
        <p:sp>
          <p:nvSpPr>
            <p:cNvPr id="20" name="正方形/長方形 19"/>
            <p:cNvSpPr/>
            <p:nvPr/>
          </p:nvSpPr>
          <p:spPr>
            <a:xfrm>
              <a:off x="5544615" y="144015"/>
              <a:ext cx="2520279" cy="1512168"/>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kumimoji="1" lang="ja-JP" altLang="en-US" sz="2400" kern="1200" dirty="0" smtClean="0">
                  <a:latin typeface="Meiryo UI" panose="020B0604030504040204" pitchFamily="50" charset="-128"/>
                  <a:ea typeface="Meiryo UI" panose="020B0604030504040204" pitchFamily="50" charset="-128"/>
                </a:rPr>
                <a:t>国内外への発信・永続的伝達</a:t>
              </a:r>
              <a:endParaRPr kumimoji="1" lang="ja-JP" altLang="en-US" sz="2400" kern="1200" dirty="0">
                <a:latin typeface="Meiryo UI" panose="020B0604030504040204" pitchFamily="50" charset="-128"/>
                <a:ea typeface="Meiryo UI" panose="020B0604030504040204" pitchFamily="50" charset="-128"/>
              </a:endParaRPr>
            </a:p>
          </p:txBody>
        </p:sp>
      </p:grpSp>
      <p:sp>
        <p:nvSpPr>
          <p:cNvPr id="21" name="角丸四角形 20"/>
          <p:cNvSpPr/>
          <p:nvPr/>
        </p:nvSpPr>
        <p:spPr>
          <a:xfrm>
            <a:off x="2379540" y="4740532"/>
            <a:ext cx="6696744" cy="748974"/>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latin typeface="HG丸ｺﾞｼｯｸM-PRO" pitchFamily="50" charset="-128"/>
                <a:ea typeface="HG丸ｺﾞｼｯｸM-PRO" pitchFamily="50" charset="-128"/>
              </a:rPr>
              <a:t>被災地の復興事業、今後の防災・減災</a:t>
            </a:r>
            <a:endParaRPr lang="en-US" altLang="ja-JP" sz="2400" dirty="0">
              <a:solidFill>
                <a:schemeClr val="tx1"/>
              </a:solidFill>
              <a:latin typeface="HG丸ｺﾞｼｯｸM-PRO" pitchFamily="50" charset="-128"/>
              <a:ea typeface="HG丸ｺﾞｼｯｸM-PRO" pitchFamily="50" charset="-128"/>
            </a:endParaRPr>
          </a:p>
          <a:p>
            <a:pPr algn="ctr"/>
            <a:r>
              <a:rPr lang="ja-JP" altLang="en-US" sz="2400" dirty="0">
                <a:solidFill>
                  <a:schemeClr val="tx1"/>
                </a:solidFill>
                <a:latin typeface="HG丸ｺﾞｼｯｸM-PRO" pitchFamily="50" charset="-128"/>
                <a:ea typeface="HG丸ｺﾞｼｯｸM-PRO" pitchFamily="50" charset="-128"/>
              </a:rPr>
              <a:t>対策や学術研究、教育等への活用</a:t>
            </a:r>
          </a:p>
        </p:txBody>
      </p:sp>
      <p:sp>
        <p:nvSpPr>
          <p:cNvPr id="22" name="角丸四角形 21"/>
          <p:cNvSpPr/>
          <p:nvPr/>
        </p:nvSpPr>
        <p:spPr>
          <a:xfrm>
            <a:off x="1198626" y="6261584"/>
            <a:ext cx="8189540" cy="471603"/>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tx1"/>
                </a:solidFill>
                <a:latin typeface="HG丸ｺﾞｼｯｸM-PRO" pitchFamily="50" charset="-128"/>
                <a:ea typeface="HG丸ｺﾞｼｯｸM-PRO" pitchFamily="50" charset="-128"/>
              </a:rPr>
              <a:t>国立国会図書館は</a:t>
            </a:r>
            <a:r>
              <a:rPr lang="ja-JP" altLang="en-US" sz="2800" dirty="0">
                <a:solidFill>
                  <a:srgbClr val="C00000"/>
                </a:solidFill>
                <a:latin typeface="HG丸ｺﾞｼｯｸM-PRO" pitchFamily="50" charset="-128"/>
                <a:ea typeface="HG丸ｺﾞｼｯｸM-PRO" pitchFamily="50" charset="-128"/>
              </a:rPr>
              <a:t>連携の結節点</a:t>
            </a:r>
            <a:r>
              <a:rPr lang="ja-JP" altLang="en-US" sz="2800" dirty="0">
                <a:solidFill>
                  <a:schemeClr val="tx1"/>
                </a:solidFill>
                <a:latin typeface="HG丸ｺﾞｼｯｸM-PRO" pitchFamily="50" charset="-128"/>
                <a:ea typeface="HG丸ｺﾞｼｯｸM-PRO" pitchFamily="50" charset="-128"/>
              </a:rPr>
              <a:t>として機能</a:t>
            </a:r>
          </a:p>
        </p:txBody>
      </p:sp>
      <p:sp>
        <p:nvSpPr>
          <p:cNvPr id="23" name="角丸四角形 22"/>
          <p:cNvSpPr/>
          <p:nvPr/>
        </p:nvSpPr>
        <p:spPr>
          <a:xfrm>
            <a:off x="2055504" y="5661628"/>
            <a:ext cx="7344816" cy="467356"/>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latin typeface="HG丸ｺﾞｼｯｸM-PRO" pitchFamily="50" charset="-128"/>
                <a:ea typeface="HG丸ｺﾞｼｯｸM-PRO" pitchFamily="50" charset="-128"/>
              </a:rPr>
              <a:t>東日本大震災の教訓をふまえた国づくりへの貢献</a:t>
            </a:r>
            <a:endParaRPr lang="en-US" altLang="ja-JP" sz="2400" dirty="0">
              <a:solidFill>
                <a:schemeClr val="tx1"/>
              </a:solidFill>
              <a:latin typeface="HG丸ｺﾞｼｯｸM-PRO" pitchFamily="50" charset="-128"/>
              <a:ea typeface="HG丸ｺﾞｼｯｸM-PRO" pitchFamily="50" charset="-128"/>
            </a:endParaRPr>
          </a:p>
        </p:txBody>
      </p:sp>
      <p:sp>
        <p:nvSpPr>
          <p:cNvPr id="2" name="下矢印 1"/>
          <p:cNvSpPr/>
          <p:nvPr/>
        </p:nvSpPr>
        <p:spPr>
          <a:xfrm>
            <a:off x="2192266" y="3965324"/>
            <a:ext cx="6134793" cy="620081"/>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3" name="横巻き 2"/>
          <p:cNvSpPr/>
          <p:nvPr/>
        </p:nvSpPr>
        <p:spPr>
          <a:xfrm>
            <a:off x="9461650" y="5755877"/>
            <a:ext cx="2643447" cy="917512"/>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atin typeface="Meiryo UI" panose="020B0604030504040204" pitchFamily="50" charset="-128"/>
                <a:ea typeface="Meiryo UI" panose="020B0604030504040204" pitchFamily="50" charset="-128"/>
              </a:rPr>
              <a:t>国立国会図書館と総務省が協力して</a:t>
            </a:r>
            <a:r>
              <a:rPr lang="ja-JP" altLang="en-US" dirty="0" smtClean="0">
                <a:latin typeface="Meiryo UI" panose="020B0604030504040204" pitchFamily="50" charset="-128"/>
                <a:ea typeface="Meiryo UI" panose="020B0604030504040204" pitchFamily="50" charset="-128"/>
              </a:rPr>
              <a:t>構築</a:t>
            </a:r>
            <a:endParaRPr lang="ja-JP" altLang="en-US" dirty="0">
              <a:latin typeface="Meiryo UI" panose="020B0604030504040204" pitchFamily="50" charset="-128"/>
              <a:ea typeface="Meiryo UI" panose="020B0604030504040204" pitchFamily="50" charset="-128"/>
            </a:endParaRPr>
          </a:p>
        </p:txBody>
      </p:sp>
      <p:sp>
        <p:nvSpPr>
          <p:cNvPr id="24" name="円/楕円 23"/>
          <p:cNvSpPr/>
          <p:nvPr/>
        </p:nvSpPr>
        <p:spPr>
          <a:xfrm>
            <a:off x="94593" y="61915"/>
            <a:ext cx="622859" cy="5711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5" name="横巻き 24"/>
          <p:cNvSpPr/>
          <p:nvPr/>
        </p:nvSpPr>
        <p:spPr>
          <a:xfrm>
            <a:off x="10783373" y="187949"/>
            <a:ext cx="1024151" cy="538451"/>
          </a:xfrm>
          <a:prstGeom prst="horizontalScroll">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1100" b="1" dirty="0" smtClean="0">
                <a:solidFill>
                  <a:srgbClr val="FF0000"/>
                </a:solidFill>
                <a:latin typeface="Meiryo UI" panose="020B0604030504040204" pitchFamily="50" charset="-128"/>
                <a:ea typeface="Meiryo UI" panose="020B0604030504040204" pitchFamily="50" charset="-128"/>
              </a:rPr>
              <a:t>2012</a:t>
            </a:r>
            <a:r>
              <a:rPr lang="ja-JP" altLang="en-US" sz="1100" b="1" dirty="0" smtClean="0">
                <a:solidFill>
                  <a:srgbClr val="FF0000"/>
                </a:solidFill>
                <a:latin typeface="Meiryo UI" panose="020B0604030504040204" pitchFamily="50" charset="-128"/>
                <a:ea typeface="Meiryo UI" panose="020B0604030504040204" pitchFamily="50" charset="-128"/>
              </a:rPr>
              <a:t>年</a:t>
            </a:r>
            <a:endParaRPr lang="ja-JP" altLang="en-US" sz="1100" b="1" dirty="0">
              <a:solidFill>
                <a:srgbClr val="FF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1842882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sz="2400" dirty="0"/>
              <a:t>～デジタルアーカイブの連携～</a:t>
            </a:r>
            <a:r>
              <a:rPr lang="en-US" altLang="ja-JP" sz="2400" dirty="0"/>
              <a:t/>
            </a:r>
            <a:br>
              <a:rPr lang="en-US" altLang="ja-JP" sz="2400" dirty="0"/>
            </a:br>
            <a:r>
              <a:rPr lang="en-US" altLang="ja-JP" sz="3200" dirty="0">
                <a:latin typeface="Century" panose="02040604050505020304" pitchFamily="18" charset="0"/>
              </a:rPr>
              <a:t>NDL</a:t>
            </a:r>
            <a:r>
              <a:rPr lang="ja-JP" altLang="en-US" sz="3200" dirty="0"/>
              <a:t>東日本大震災アーカイブ</a:t>
            </a:r>
            <a:r>
              <a:rPr lang="ja-JP" altLang="en-US" sz="3200" dirty="0" smtClean="0"/>
              <a:t>の概念</a:t>
            </a:r>
            <a:endParaRPr lang="ja-JP" altLang="en-US" sz="3200" dirty="0"/>
          </a:p>
        </p:txBody>
      </p:sp>
      <p:sp>
        <p:nvSpPr>
          <p:cNvPr id="8" name="スライド番号プレースホルダー 7"/>
          <p:cNvSpPr>
            <a:spLocks noGrp="1"/>
          </p:cNvSpPr>
          <p:nvPr>
            <p:ph type="sldNum" sz="quarter" idx="12"/>
          </p:nvPr>
        </p:nvSpPr>
        <p:spPr/>
        <p:txBody>
          <a:bodyPr/>
          <a:lstStyle/>
          <a:p>
            <a:fld id="{6E579811-7F2C-4A35-8540-221737694C7A}" type="slidenum">
              <a:rPr lang="ja-JP" altLang="en-US" smtClean="0"/>
              <a:pPr/>
              <a:t>13</a:t>
            </a:fld>
            <a:endParaRPr lang="ja-JP" altLang="en-US" dirty="0"/>
          </a:p>
        </p:txBody>
      </p:sp>
      <p:pic>
        <p:nvPicPr>
          <p:cNvPr id="5" name="図 4"/>
          <p:cNvPicPr>
            <a:picLocks noChangeAspect="1"/>
          </p:cNvPicPr>
          <p:nvPr/>
        </p:nvPicPr>
        <p:blipFill>
          <a:blip r:embed="rId3"/>
          <a:stretch>
            <a:fillRect/>
          </a:stretch>
        </p:blipFill>
        <p:spPr>
          <a:xfrm>
            <a:off x="9582094" y="979989"/>
            <a:ext cx="464344" cy="428625"/>
          </a:xfrm>
          <a:prstGeom prst="rect">
            <a:avLst/>
          </a:prstGeom>
        </p:spPr>
      </p:pic>
      <p:pic>
        <p:nvPicPr>
          <p:cNvPr id="6" name="コンテンツ プレースホルダー 5"/>
          <p:cNvPicPr>
            <a:picLocks noChangeAspect="1"/>
          </p:cNvPicPr>
          <p:nvPr/>
        </p:nvPicPr>
        <p:blipFill>
          <a:blip r:embed="rId4"/>
          <a:stretch>
            <a:fillRect/>
          </a:stretch>
        </p:blipFill>
        <p:spPr>
          <a:xfrm>
            <a:off x="1007165" y="1508126"/>
            <a:ext cx="9992140" cy="5030786"/>
          </a:xfrm>
          <a:prstGeom prst="rect">
            <a:avLst/>
          </a:prstGeom>
        </p:spPr>
      </p:pic>
      <p:sp>
        <p:nvSpPr>
          <p:cNvPr id="7" name="円/楕円 6"/>
          <p:cNvSpPr/>
          <p:nvPr/>
        </p:nvSpPr>
        <p:spPr>
          <a:xfrm>
            <a:off x="94593" y="61915"/>
            <a:ext cx="622859" cy="5711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221248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スライド番号プレースホルダ 6"/>
          <p:cNvSpPr>
            <a:spLocks noGrp="1"/>
          </p:cNvSpPr>
          <p:nvPr>
            <p:ph type="sldNum" sz="quarter" idx="12"/>
          </p:nvPr>
        </p:nvSpPr>
        <p:spPr/>
        <p:txBody>
          <a:bodyPr>
            <a:normAutofit/>
          </a:bodyPr>
          <a:lstStyle/>
          <a:p>
            <a:pPr>
              <a:defRPr/>
            </a:pPr>
            <a:fld id="{DDCA98F3-4889-423D-B207-9E7BCDBCE310}" type="slidenum">
              <a:rPr lang="ja-JP" altLang="en-US" smtClean="0"/>
              <a:pPr>
                <a:defRPr/>
              </a:pPr>
              <a:t>14</a:t>
            </a:fld>
            <a:endParaRPr lang="ja-JP" altLang="en-US" dirty="0"/>
          </a:p>
        </p:txBody>
      </p:sp>
      <p:grpSp>
        <p:nvGrpSpPr>
          <p:cNvPr id="2" name="Group 4"/>
          <p:cNvGrpSpPr>
            <a:grpSpLocks noChangeAspect="1"/>
          </p:cNvGrpSpPr>
          <p:nvPr/>
        </p:nvGrpSpPr>
        <p:grpSpPr bwMode="auto">
          <a:xfrm>
            <a:off x="1919288" y="1285876"/>
            <a:ext cx="7874000" cy="5527675"/>
            <a:chOff x="672" y="719"/>
            <a:chExt cx="4960" cy="3482"/>
          </a:xfrm>
        </p:grpSpPr>
        <p:sp>
          <p:nvSpPr>
            <p:cNvPr id="14344" name="AutoShape 3"/>
            <p:cNvSpPr>
              <a:spLocks noChangeAspect="1" noChangeArrowheads="1" noTextEdit="1"/>
            </p:cNvSpPr>
            <p:nvPr/>
          </p:nvSpPr>
          <p:spPr bwMode="auto">
            <a:xfrm>
              <a:off x="672" y="719"/>
              <a:ext cx="4416" cy="3482"/>
            </a:xfrm>
            <a:prstGeom prst="rect">
              <a:avLst/>
            </a:prstGeom>
            <a:noFill/>
            <a:ln w="9525">
              <a:noFill/>
              <a:miter lim="800000"/>
              <a:headEnd/>
              <a:tailEnd/>
            </a:ln>
          </p:spPr>
          <p:txBody>
            <a:bodyPr/>
            <a:lstStyle/>
            <a:p>
              <a:endParaRPr lang="ja-JP" altLang="en-US">
                <a:latin typeface="Meiryo UI" panose="020B0604030504040204" pitchFamily="50" charset="-128"/>
                <a:ea typeface="Meiryo UI" panose="020B0604030504040204" pitchFamily="50" charset="-128"/>
              </a:endParaRPr>
            </a:p>
          </p:txBody>
        </p:sp>
        <p:sp>
          <p:nvSpPr>
            <p:cNvPr id="14345" name="Freeform 5"/>
            <p:cNvSpPr>
              <a:spLocks/>
            </p:cNvSpPr>
            <p:nvPr/>
          </p:nvSpPr>
          <p:spPr bwMode="auto">
            <a:xfrm>
              <a:off x="2240" y="1683"/>
              <a:ext cx="1371" cy="2112"/>
            </a:xfrm>
            <a:custGeom>
              <a:avLst/>
              <a:gdLst>
                <a:gd name="T0" fmla="*/ 0 w 1371"/>
                <a:gd name="T1" fmla="*/ 229 h 2112"/>
                <a:gd name="T2" fmla="*/ 6 w 1371"/>
                <a:gd name="T3" fmla="*/ 183 h 2112"/>
                <a:gd name="T4" fmla="*/ 21 w 1371"/>
                <a:gd name="T5" fmla="*/ 143 h 2112"/>
                <a:gd name="T6" fmla="*/ 41 w 1371"/>
                <a:gd name="T7" fmla="*/ 102 h 2112"/>
                <a:gd name="T8" fmla="*/ 66 w 1371"/>
                <a:gd name="T9" fmla="*/ 66 h 2112"/>
                <a:gd name="T10" fmla="*/ 102 w 1371"/>
                <a:gd name="T11" fmla="*/ 41 h 2112"/>
                <a:gd name="T12" fmla="*/ 143 w 1371"/>
                <a:gd name="T13" fmla="*/ 21 h 2112"/>
                <a:gd name="T14" fmla="*/ 183 w 1371"/>
                <a:gd name="T15" fmla="*/ 5 h 2112"/>
                <a:gd name="T16" fmla="*/ 229 w 1371"/>
                <a:gd name="T17" fmla="*/ 0 h 2112"/>
                <a:gd name="T18" fmla="*/ 229 w 1371"/>
                <a:gd name="T19" fmla="*/ 0 h 2112"/>
                <a:gd name="T20" fmla="*/ 229 w 1371"/>
                <a:gd name="T21" fmla="*/ 0 h 2112"/>
                <a:gd name="T22" fmla="*/ 1143 w 1371"/>
                <a:gd name="T23" fmla="*/ 0 h 2112"/>
                <a:gd name="T24" fmla="*/ 1143 w 1371"/>
                <a:gd name="T25" fmla="*/ 0 h 2112"/>
                <a:gd name="T26" fmla="*/ 1188 w 1371"/>
                <a:gd name="T27" fmla="*/ 5 h 2112"/>
                <a:gd name="T28" fmla="*/ 1234 w 1371"/>
                <a:gd name="T29" fmla="*/ 21 h 2112"/>
                <a:gd name="T30" fmla="*/ 1269 w 1371"/>
                <a:gd name="T31" fmla="*/ 41 h 2112"/>
                <a:gd name="T32" fmla="*/ 1305 w 1371"/>
                <a:gd name="T33" fmla="*/ 66 h 2112"/>
                <a:gd name="T34" fmla="*/ 1330 w 1371"/>
                <a:gd name="T35" fmla="*/ 102 h 2112"/>
                <a:gd name="T36" fmla="*/ 1351 w 1371"/>
                <a:gd name="T37" fmla="*/ 143 h 2112"/>
                <a:gd name="T38" fmla="*/ 1366 w 1371"/>
                <a:gd name="T39" fmla="*/ 183 h 2112"/>
                <a:gd name="T40" fmla="*/ 1371 w 1371"/>
                <a:gd name="T41" fmla="*/ 229 h 2112"/>
                <a:gd name="T42" fmla="*/ 1371 w 1371"/>
                <a:gd name="T43" fmla="*/ 229 h 2112"/>
                <a:gd name="T44" fmla="*/ 1371 w 1371"/>
                <a:gd name="T45" fmla="*/ 229 h 2112"/>
                <a:gd name="T46" fmla="*/ 1371 w 1371"/>
                <a:gd name="T47" fmla="*/ 1884 h 2112"/>
                <a:gd name="T48" fmla="*/ 1371 w 1371"/>
                <a:gd name="T49" fmla="*/ 1884 h 2112"/>
                <a:gd name="T50" fmla="*/ 1366 w 1371"/>
                <a:gd name="T51" fmla="*/ 1929 h 2112"/>
                <a:gd name="T52" fmla="*/ 1351 w 1371"/>
                <a:gd name="T53" fmla="*/ 1975 h 2112"/>
                <a:gd name="T54" fmla="*/ 1330 w 1371"/>
                <a:gd name="T55" fmla="*/ 2010 h 2112"/>
                <a:gd name="T56" fmla="*/ 1305 w 1371"/>
                <a:gd name="T57" fmla="*/ 2046 h 2112"/>
                <a:gd name="T58" fmla="*/ 1269 w 1371"/>
                <a:gd name="T59" fmla="*/ 2071 h 2112"/>
                <a:gd name="T60" fmla="*/ 1234 w 1371"/>
                <a:gd name="T61" fmla="*/ 2092 h 2112"/>
                <a:gd name="T62" fmla="*/ 1188 w 1371"/>
                <a:gd name="T63" fmla="*/ 2107 h 2112"/>
                <a:gd name="T64" fmla="*/ 1143 w 1371"/>
                <a:gd name="T65" fmla="*/ 2112 h 2112"/>
                <a:gd name="T66" fmla="*/ 1143 w 1371"/>
                <a:gd name="T67" fmla="*/ 2112 h 2112"/>
                <a:gd name="T68" fmla="*/ 1143 w 1371"/>
                <a:gd name="T69" fmla="*/ 2112 h 2112"/>
                <a:gd name="T70" fmla="*/ 229 w 1371"/>
                <a:gd name="T71" fmla="*/ 2112 h 2112"/>
                <a:gd name="T72" fmla="*/ 229 w 1371"/>
                <a:gd name="T73" fmla="*/ 2112 h 2112"/>
                <a:gd name="T74" fmla="*/ 183 w 1371"/>
                <a:gd name="T75" fmla="*/ 2107 h 2112"/>
                <a:gd name="T76" fmla="*/ 143 w 1371"/>
                <a:gd name="T77" fmla="*/ 2092 h 2112"/>
                <a:gd name="T78" fmla="*/ 102 w 1371"/>
                <a:gd name="T79" fmla="*/ 2071 h 2112"/>
                <a:gd name="T80" fmla="*/ 66 w 1371"/>
                <a:gd name="T81" fmla="*/ 2046 h 2112"/>
                <a:gd name="T82" fmla="*/ 41 w 1371"/>
                <a:gd name="T83" fmla="*/ 2010 h 2112"/>
                <a:gd name="T84" fmla="*/ 21 w 1371"/>
                <a:gd name="T85" fmla="*/ 1975 h 2112"/>
                <a:gd name="T86" fmla="*/ 6 w 1371"/>
                <a:gd name="T87" fmla="*/ 1929 h 2112"/>
                <a:gd name="T88" fmla="*/ 0 w 1371"/>
                <a:gd name="T89" fmla="*/ 1884 h 2112"/>
                <a:gd name="T90" fmla="*/ 0 w 1371"/>
                <a:gd name="T91" fmla="*/ 1884 h 2112"/>
                <a:gd name="T92" fmla="*/ 0 w 1371"/>
                <a:gd name="T93" fmla="*/ 229 h 21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371"/>
                <a:gd name="T142" fmla="*/ 0 h 2112"/>
                <a:gd name="T143" fmla="*/ 1371 w 1371"/>
                <a:gd name="T144" fmla="*/ 2112 h 211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371" h="2112">
                  <a:moveTo>
                    <a:pt x="0" y="229"/>
                  </a:moveTo>
                  <a:lnTo>
                    <a:pt x="6" y="183"/>
                  </a:lnTo>
                  <a:lnTo>
                    <a:pt x="21" y="143"/>
                  </a:lnTo>
                  <a:lnTo>
                    <a:pt x="41" y="102"/>
                  </a:lnTo>
                  <a:lnTo>
                    <a:pt x="66" y="66"/>
                  </a:lnTo>
                  <a:lnTo>
                    <a:pt x="102" y="41"/>
                  </a:lnTo>
                  <a:lnTo>
                    <a:pt x="143" y="21"/>
                  </a:lnTo>
                  <a:lnTo>
                    <a:pt x="183" y="5"/>
                  </a:lnTo>
                  <a:lnTo>
                    <a:pt x="229" y="0"/>
                  </a:lnTo>
                  <a:lnTo>
                    <a:pt x="1143" y="0"/>
                  </a:lnTo>
                  <a:lnTo>
                    <a:pt x="1188" y="5"/>
                  </a:lnTo>
                  <a:lnTo>
                    <a:pt x="1234" y="21"/>
                  </a:lnTo>
                  <a:lnTo>
                    <a:pt x="1269" y="41"/>
                  </a:lnTo>
                  <a:lnTo>
                    <a:pt x="1305" y="66"/>
                  </a:lnTo>
                  <a:lnTo>
                    <a:pt x="1330" y="102"/>
                  </a:lnTo>
                  <a:lnTo>
                    <a:pt x="1351" y="143"/>
                  </a:lnTo>
                  <a:lnTo>
                    <a:pt x="1366" y="183"/>
                  </a:lnTo>
                  <a:lnTo>
                    <a:pt x="1371" y="229"/>
                  </a:lnTo>
                  <a:lnTo>
                    <a:pt x="1371" y="1884"/>
                  </a:lnTo>
                  <a:lnTo>
                    <a:pt x="1366" y="1929"/>
                  </a:lnTo>
                  <a:lnTo>
                    <a:pt x="1351" y="1975"/>
                  </a:lnTo>
                  <a:lnTo>
                    <a:pt x="1330" y="2010"/>
                  </a:lnTo>
                  <a:lnTo>
                    <a:pt x="1305" y="2046"/>
                  </a:lnTo>
                  <a:lnTo>
                    <a:pt x="1269" y="2071"/>
                  </a:lnTo>
                  <a:lnTo>
                    <a:pt x="1234" y="2092"/>
                  </a:lnTo>
                  <a:lnTo>
                    <a:pt x="1188" y="2107"/>
                  </a:lnTo>
                  <a:lnTo>
                    <a:pt x="1143" y="2112"/>
                  </a:lnTo>
                  <a:lnTo>
                    <a:pt x="229" y="2112"/>
                  </a:lnTo>
                  <a:lnTo>
                    <a:pt x="183" y="2107"/>
                  </a:lnTo>
                  <a:lnTo>
                    <a:pt x="143" y="2092"/>
                  </a:lnTo>
                  <a:lnTo>
                    <a:pt x="102" y="2071"/>
                  </a:lnTo>
                  <a:lnTo>
                    <a:pt x="66" y="2046"/>
                  </a:lnTo>
                  <a:lnTo>
                    <a:pt x="41" y="2010"/>
                  </a:lnTo>
                  <a:lnTo>
                    <a:pt x="21" y="1975"/>
                  </a:lnTo>
                  <a:lnTo>
                    <a:pt x="6" y="1929"/>
                  </a:lnTo>
                  <a:lnTo>
                    <a:pt x="0" y="1884"/>
                  </a:lnTo>
                  <a:lnTo>
                    <a:pt x="0" y="229"/>
                  </a:lnTo>
                  <a:close/>
                </a:path>
              </a:pathLst>
            </a:custGeom>
            <a:solidFill>
              <a:srgbClr val="66FFCC"/>
            </a:solidFill>
            <a:ln w="9525">
              <a:noFill/>
              <a:round/>
              <a:headEnd/>
              <a:tailEnd/>
            </a:ln>
          </p:spPr>
          <p:txBody>
            <a:bodyPr/>
            <a:lstStyle/>
            <a:p>
              <a:endParaRPr lang="ja-JP" altLang="en-US">
                <a:latin typeface="Meiryo UI" panose="020B0604030504040204" pitchFamily="50" charset="-128"/>
                <a:ea typeface="Meiryo UI" panose="020B0604030504040204" pitchFamily="50" charset="-128"/>
              </a:endParaRPr>
            </a:p>
          </p:txBody>
        </p:sp>
        <p:sp>
          <p:nvSpPr>
            <p:cNvPr id="14346" name="Freeform 6"/>
            <p:cNvSpPr>
              <a:spLocks noEditPoints="1"/>
            </p:cNvSpPr>
            <p:nvPr/>
          </p:nvSpPr>
          <p:spPr bwMode="auto">
            <a:xfrm>
              <a:off x="2235" y="1678"/>
              <a:ext cx="1386" cy="2127"/>
            </a:xfrm>
            <a:custGeom>
              <a:avLst/>
              <a:gdLst>
                <a:gd name="T0" fmla="*/ 5 w 1386"/>
                <a:gd name="T1" fmla="*/ 188 h 2127"/>
                <a:gd name="T2" fmla="*/ 26 w 1386"/>
                <a:gd name="T3" fmla="*/ 122 h 2127"/>
                <a:gd name="T4" fmla="*/ 66 w 1386"/>
                <a:gd name="T5" fmla="*/ 66 h 2127"/>
                <a:gd name="T6" fmla="*/ 142 w 1386"/>
                <a:gd name="T7" fmla="*/ 16 h 2127"/>
                <a:gd name="T8" fmla="*/ 208 w 1386"/>
                <a:gd name="T9" fmla="*/ 0 h 2127"/>
                <a:gd name="T10" fmla="*/ 1173 w 1386"/>
                <a:gd name="T11" fmla="*/ 0 h 2127"/>
                <a:gd name="T12" fmla="*/ 1239 w 1386"/>
                <a:gd name="T13" fmla="*/ 16 h 2127"/>
                <a:gd name="T14" fmla="*/ 1279 w 1386"/>
                <a:gd name="T15" fmla="*/ 41 h 2127"/>
                <a:gd name="T16" fmla="*/ 1345 w 1386"/>
                <a:gd name="T17" fmla="*/ 102 h 2127"/>
                <a:gd name="T18" fmla="*/ 1371 w 1386"/>
                <a:gd name="T19" fmla="*/ 163 h 2127"/>
                <a:gd name="T20" fmla="*/ 1386 w 1386"/>
                <a:gd name="T21" fmla="*/ 234 h 2127"/>
                <a:gd name="T22" fmla="*/ 1381 w 1386"/>
                <a:gd name="T23" fmla="*/ 1934 h 2127"/>
                <a:gd name="T24" fmla="*/ 1356 w 1386"/>
                <a:gd name="T25" fmla="*/ 2000 h 2127"/>
                <a:gd name="T26" fmla="*/ 1315 w 1386"/>
                <a:gd name="T27" fmla="*/ 2056 h 2127"/>
                <a:gd name="T28" fmla="*/ 1279 w 1386"/>
                <a:gd name="T29" fmla="*/ 2086 h 2127"/>
                <a:gd name="T30" fmla="*/ 1219 w 1386"/>
                <a:gd name="T31" fmla="*/ 2112 h 2127"/>
                <a:gd name="T32" fmla="*/ 1148 w 1386"/>
                <a:gd name="T33" fmla="*/ 2127 h 2127"/>
                <a:gd name="T34" fmla="*/ 188 w 1386"/>
                <a:gd name="T35" fmla="*/ 2122 h 2127"/>
                <a:gd name="T36" fmla="*/ 122 w 1386"/>
                <a:gd name="T37" fmla="*/ 2097 h 2127"/>
                <a:gd name="T38" fmla="*/ 66 w 1386"/>
                <a:gd name="T39" fmla="*/ 2056 h 2127"/>
                <a:gd name="T40" fmla="*/ 26 w 1386"/>
                <a:gd name="T41" fmla="*/ 2000 h 2127"/>
                <a:gd name="T42" fmla="*/ 5 w 1386"/>
                <a:gd name="T43" fmla="*/ 1934 h 2127"/>
                <a:gd name="T44" fmla="*/ 0 w 1386"/>
                <a:gd name="T45" fmla="*/ 234 h 2127"/>
                <a:gd name="T46" fmla="*/ 16 w 1386"/>
                <a:gd name="T47" fmla="*/ 1934 h 2127"/>
                <a:gd name="T48" fmla="*/ 41 w 1386"/>
                <a:gd name="T49" fmla="*/ 1995 h 2127"/>
                <a:gd name="T50" fmla="*/ 77 w 1386"/>
                <a:gd name="T51" fmla="*/ 2046 h 2127"/>
                <a:gd name="T52" fmla="*/ 127 w 1386"/>
                <a:gd name="T53" fmla="*/ 2081 h 2127"/>
                <a:gd name="T54" fmla="*/ 188 w 1386"/>
                <a:gd name="T55" fmla="*/ 2107 h 2127"/>
                <a:gd name="T56" fmla="*/ 1148 w 1386"/>
                <a:gd name="T57" fmla="*/ 2112 h 2127"/>
                <a:gd name="T58" fmla="*/ 1213 w 1386"/>
                <a:gd name="T59" fmla="*/ 2102 h 2127"/>
                <a:gd name="T60" fmla="*/ 1269 w 1386"/>
                <a:gd name="T61" fmla="*/ 2071 h 2127"/>
                <a:gd name="T62" fmla="*/ 1305 w 1386"/>
                <a:gd name="T63" fmla="*/ 2046 h 2127"/>
                <a:gd name="T64" fmla="*/ 1340 w 1386"/>
                <a:gd name="T65" fmla="*/ 1995 h 2127"/>
                <a:gd name="T66" fmla="*/ 1366 w 1386"/>
                <a:gd name="T67" fmla="*/ 1934 h 2127"/>
                <a:gd name="T68" fmla="*/ 1371 w 1386"/>
                <a:gd name="T69" fmla="*/ 234 h 2127"/>
                <a:gd name="T70" fmla="*/ 1361 w 1386"/>
                <a:gd name="T71" fmla="*/ 168 h 2127"/>
                <a:gd name="T72" fmla="*/ 1330 w 1386"/>
                <a:gd name="T73" fmla="*/ 112 h 2127"/>
                <a:gd name="T74" fmla="*/ 1269 w 1386"/>
                <a:gd name="T75" fmla="*/ 51 h 2127"/>
                <a:gd name="T76" fmla="*/ 1234 w 1386"/>
                <a:gd name="T77" fmla="*/ 31 h 2127"/>
                <a:gd name="T78" fmla="*/ 1173 w 1386"/>
                <a:gd name="T79" fmla="*/ 16 h 2127"/>
                <a:gd name="T80" fmla="*/ 214 w 1386"/>
                <a:gd name="T81" fmla="*/ 16 h 2127"/>
                <a:gd name="T82" fmla="*/ 148 w 1386"/>
                <a:gd name="T83" fmla="*/ 31 h 2127"/>
                <a:gd name="T84" fmla="*/ 77 w 1386"/>
                <a:gd name="T85" fmla="*/ 76 h 2127"/>
                <a:gd name="T86" fmla="*/ 41 w 1386"/>
                <a:gd name="T87" fmla="*/ 127 h 2127"/>
                <a:gd name="T88" fmla="*/ 16 w 1386"/>
                <a:gd name="T89" fmla="*/ 188 h 2127"/>
                <a:gd name="T90" fmla="*/ 16 w 1386"/>
                <a:gd name="T91" fmla="*/ 1889 h 212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386"/>
                <a:gd name="T139" fmla="*/ 0 h 2127"/>
                <a:gd name="T140" fmla="*/ 1386 w 1386"/>
                <a:gd name="T141" fmla="*/ 2127 h 212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386" h="2127">
                  <a:moveTo>
                    <a:pt x="0" y="234"/>
                  </a:moveTo>
                  <a:lnTo>
                    <a:pt x="0" y="208"/>
                  </a:lnTo>
                  <a:lnTo>
                    <a:pt x="5" y="188"/>
                  </a:lnTo>
                  <a:lnTo>
                    <a:pt x="11" y="163"/>
                  </a:lnTo>
                  <a:lnTo>
                    <a:pt x="16" y="142"/>
                  </a:lnTo>
                  <a:lnTo>
                    <a:pt x="26" y="122"/>
                  </a:lnTo>
                  <a:lnTo>
                    <a:pt x="36" y="102"/>
                  </a:lnTo>
                  <a:lnTo>
                    <a:pt x="66" y="66"/>
                  </a:lnTo>
                  <a:lnTo>
                    <a:pt x="102" y="41"/>
                  </a:lnTo>
                  <a:lnTo>
                    <a:pt x="122" y="26"/>
                  </a:lnTo>
                  <a:lnTo>
                    <a:pt x="142" y="16"/>
                  </a:lnTo>
                  <a:lnTo>
                    <a:pt x="163" y="10"/>
                  </a:lnTo>
                  <a:lnTo>
                    <a:pt x="188" y="5"/>
                  </a:lnTo>
                  <a:lnTo>
                    <a:pt x="208" y="0"/>
                  </a:lnTo>
                  <a:lnTo>
                    <a:pt x="234" y="0"/>
                  </a:lnTo>
                  <a:lnTo>
                    <a:pt x="1148" y="0"/>
                  </a:lnTo>
                  <a:lnTo>
                    <a:pt x="1173" y="0"/>
                  </a:lnTo>
                  <a:lnTo>
                    <a:pt x="1193" y="5"/>
                  </a:lnTo>
                  <a:lnTo>
                    <a:pt x="1219" y="10"/>
                  </a:lnTo>
                  <a:lnTo>
                    <a:pt x="1239" y="16"/>
                  </a:lnTo>
                  <a:lnTo>
                    <a:pt x="1259" y="26"/>
                  </a:lnTo>
                  <a:lnTo>
                    <a:pt x="1279" y="36"/>
                  </a:lnTo>
                  <a:lnTo>
                    <a:pt x="1279" y="41"/>
                  </a:lnTo>
                  <a:lnTo>
                    <a:pt x="1315" y="66"/>
                  </a:lnTo>
                  <a:lnTo>
                    <a:pt x="1345" y="102"/>
                  </a:lnTo>
                  <a:lnTo>
                    <a:pt x="1356" y="122"/>
                  </a:lnTo>
                  <a:lnTo>
                    <a:pt x="1366" y="142"/>
                  </a:lnTo>
                  <a:lnTo>
                    <a:pt x="1371" y="163"/>
                  </a:lnTo>
                  <a:lnTo>
                    <a:pt x="1381" y="188"/>
                  </a:lnTo>
                  <a:lnTo>
                    <a:pt x="1381" y="208"/>
                  </a:lnTo>
                  <a:lnTo>
                    <a:pt x="1386" y="234"/>
                  </a:lnTo>
                  <a:lnTo>
                    <a:pt x="1386" y="1889"/>
                  </a:lnTo>
                  <a:lnTo>
                    <a:pt x="1381" y="1914"/>
                  </a:lnTo>
                  <a:lnTo>
                    <a:pt x="1381" y="1934"/>
                  </a:lnTo>
                  <a:lnTo>
                    <a:pt x="1376" y="1960"/>
                  </a:lnTo>
                  <a:lnTo>
                    <a:pt x="1366" y="1980"/>
                  </a:lnTo>
                  <a:lnTo>
                    <a:pt x="1356" y="2000"/>
                  </a:lnTo>
                  <a:lnTo>
                    <a:pt x="1345" y="2020"/>
                  </a:lnTo>
                  <a:lnTo>
                    <a:pt x="1315" y="2056"/>
                  </a:lnTo>
                  <a:lnTo>
                    <a:pt x="1279" y="2086"/>
                  </a:lnTo>
                  <a:lnTo>
                    <a:pt x="1259" y="2097"/>
                  </a:lnTo>
                  <a:lnTo>
                    <a:pt x="1239" y="2107"/>
                  </a:lnTo>
                  <a:lnTo>
                    <a:pt x="1219" y="2112"/>
                  </a:lnTo>
                  <a:lnTo>
                    <a:pt x="1193" y="2122"/>
                  </a:lnTo>
                  <a:lnTo>
                    <a:pt x="1173" y="2122"/>
                  </a:lnTo>
                  <a:lnTo>
                    <a:pt x="1148" y="2127"/>
                  </a:lnTo>
                  <a:lnTo>
                    <a:pt x="234" y="2127"/>
                  </a:lnTo>
                  <a:lnTo>
                    <a:pt x="208" y="2122"/>
                  </a:lnTo>
                  <a:lnTo>
                    <a:pt x="188" y="2122"/>
                  </a:lnTo>
                  <a:lnTo>
                    <a:pt x="163" y="2117"/>
                  </a:lnTo>
                  <a:lnTo>
                    <a:pt x="142" y="2107"/>
                  </a:lnTo>
                  <a:lnTo>
                    <a:pt x="122" y="2097"/>
                  </a:lnTo>
                  <a:lnTo>
                    <a:pt x="102" y="2086"/>
                  </a:lnTo>
                  <a:lnTo>
                    <a:pt x="66" y="2056"/>
                  </a:lnTo>
                  <a:lnTo>
                    <a:pt x="41" y="2020"/>
                  </a:lnTo>
                  <a:lnTo>
                    <a:pt x="36" y="2020"/>
                  </a:lnTo>
                  <a:lnTo>
                    <a:pt x="26" y="2000"/>
                  </a:lnTo>
                  <a:lnTo>
                    <a:pt x="16" y="1980"/>
                  </a:lnTo>
                  <a:lnTo>
                    <a:pt x="11" y="1960"/>
                  </a:lnTo>
                  <a:lnTo>
                    <a:pt x="5" y="1934"/>
                  </a:lnTo>
                  <a:lnTo>
                    <a:pt x="0" y="1914"/>
                  </a:lnTo>
                  <a:lnTo>
                    <a:pt x="0" y="1889"/>
                  </a:lnTo>
                  <a:lnTo>
                    <a:pt x="0" y="234"/>
                  </a:lnTo>
                  <a:close/>
                  <a:moveTo>
                    <a:pt x="16" y="1889"/>
                  </a:moveTo>
                  <a:lnTo>
                    <a:pt x="16" y="1909"/>
                  </a:lnTo>
                  <a:lnTo>
                    <a:pt x="16" y="1934"/>
                  </a:lnTo>
                  <a:lnTo>
                    <a:pt x="21" y="1955"/>
                  </a:lnTo>
                  <a:lnTo>
                    <a:pt x="31" y="1975"/>
                  </a:lnTo>
                  <a:lnTo>
                    <a:pt x="41" y="1995"/>
                  </a:lnTo>
                  <a:lnTo>
                    <a:pt x="51" y="2010"/>
                  </a:lnTo>
                  <a:lnTo>
                    <a:pt x="77" y="2046"/>
                  </a:lnTo>
                  <a:lnTo>
                    <a:pt x="112" y="2071"/>
                  </a:lnTo>
                  <a:lnTo>
                    <a:pt x="127" y="2081"/>
                  </a:lnTo>
                  <a:lnTo>
                    <a:pt x="148" y="2092"/>
                  </a:lnTo>
                  <a:lnTo>
                    <a:pt x="168" y="2102"/>
                  </a:lnTo>
                  <a:lnTo>
                    <a:pt x="188" y="2107"/>
                  </a:lnTo>
                  <a:lnTo>
                    <a:pt x="214" y="2107"/>
                  </a:lnTo>
                  <a:lnTo>
                    <a:pt x="234" y="2112"/>
                  </a:lnTo>
                  <a:lnTo>
                    <a:pt x="1148" y="2112"/>
                  </a:lnTo>
                  <a:lnTo>
                    <a:pt x="1168" y="2107"/>
                  </a:lnTo>
                  <a:lnTo>
                    <a:pt x="1193" y="2107"/>
                  </a:lnTo>
                  <a:lnTo>
                    <a:pt x="1213" y="2102"/>
                  </a:lnTo>
                  <a:lnTo>
                    <a:pt x="1234" y="2092"/>
                  </a:lnTo>
                  <a:lnTo>
                    <a:pt x="1254" y="2081"/>
                  </a:lnTo>
                  <a:lnTo>
                    <a:pt x="1269" y="2071"/>
                  </a:lnTo>
                  <a:lnTo>
                    <a:pt x="1305" y="2046"/>
                  </a:lnTo>
                  <a:lnTo>
                    <a:pt x="1330" y="2010"/>
                  </a:lnTo>
                  <a:lnTo>
                    <a:pt x="1340" y="1995"/>
                  </a:lnTo>
                  <a:lnTo>
                    <a:pt x="1351" y="1975"/>
                  </a:lnTo>
                  <a:lnTo>
                    <a:pt x="1361" y="1955"/>
                  </a:lnTo>
                  <a:lnTo>
                    <a:pt x="1366" y="1934"/>
                  </a:lnTo>
                  <a:lnTo>
                    <a:pt x="1366" y="1914"/>
                  </a:lnTo>
                  <a:lnTo>
                    <a:pt x="1371" y="1889"/>
                  </a:lnTo>
                  <a:lnTo>
                    <a:pt x="1371" y="234"/>
                  </a:lnTo>
                  <a:lnTo>
                    <a:pt x="1366" y="214"/>
                  </a:lnTo>
                  <a:lnTo>
                    <a:pt x="1366" y="188"/>
                  </a:lnTo>
                  <a:lnTo>
                    <a:pt x="1361" y="168"/>
                  </a:lnTo>
                  <a:lnTo>
                    <a:pt x="1351" y="148"/>
                  </a:lnTo>
                  <a:lnTo>
                    <a:pt x="1340" y="127"/>
                  </a:lnTo>
                  <a:lnTo>
                    <a:pt x="1330" y="112"/>
                  </a:lnTo>
                  <a:lnTo>
                    <a:pt x="1305" y="76"/>
                  </a:lnTo>
                  <a:lnTo>
                    <a:pt x="1269" y="51"/>
                  </a:lnTo>
                  <a:lnTo>
                    <a:pt x="1254" y="41"/>
                  </a:lnTo>
                  <a:lnTo>
                    <a:pt x="1234" y="31"/>
                  </a:lnTo>
                  <a:lnTo>
                    <a:pt x="1213" y="26"/>
                  </a:lnTo>
                  <a:lnTo>
                    <a:pt x="1193" y="16"/>
                  </a:lnTo>
                  <a:lnTo>
                    <a:pt x="1173" y="16"/>
                  </a:lnTo>
                  <a:lnTo>
                    <a:pt x="1148" y="16"/>
                  </a:lnTo>
                  <a:lnTo>
                    <a:pt x="234" y="16"/>
                  </a:lnTo>
                  <a:lnTo>
                    <a:pt x="214" y="16"/>
                  </a:lnTo>
                  <a:lnTo>
                    <a:pt x="188" y="16"/>
                  </a:lnTo>
                  <a:lnTo>
                    <a:pt x="168" y="21"/>
                  </a:lnTo>
                  <a:lnTo>
                    <a:pt x="148" y="31"/>
                  </a:lnTo>
                  <a:lnTo>
                    <a:pt x="127" y="41"/>
                  </a:lnTo>
                  <a:lnTo>
                    <a:pt x="112" y="51"/>
                  </a:lnTo>
                  <a:lnTo>
                    <a:pt x="77" y="76"/>
                  </a:lnTo>
                  <a:lnTo>
                    <a:pt x="51" y="112"/>
                  </a:lnTo>
                  <a:lnTo>
                    <a:pt x="41" y="127"/>
                  </a:lnTo>
                  <a:lnTo>
                    <a:pt x="31" y="148"/>
                  </a:lnTo>
                  <a:lnTo>
                    <a:pt x="26" y="168"/>
                  </a:lnTo>
                  <a:lnTo>
                    <a:pt x="16" y="188"/>
                  </a:lnTo>
                  <a:lnTo>
                    <a:pt x="16" y="214"/>
                  </a:lnTo>
                  <a:lnTo>
                    <a:pt x="16" y="234"/>
                  </a:lnTo>
                  <a:lnTo>
                    <a:pt x="16" y="1889"/>
                  </a:lnTo>
                  <a:close/>
                </a:path>
              </a:pathLst>
            </a:custGeom>
            <a:solidFill>
              <a:srgbClr val="376092"/>
            </a:solidFill>
            <a:ln w="0">
              <a:solidFill>
                <a:srgbClr val="376092"/>
              </a:solidFill>
              <a:round/>
              <a:headEnd/>
              <a:tailEnd/>
            </a:ln>
          </p:spPr>
          <p:txBody>
            <a:bodyPr/>
            <a:lstStyle/>
            <a:p>
              <a:endParaRPr lang="ja-JP" altLang="en-US">
                <a:latin typeface="Meiryo UI" panose="020B0604030504040204" pitchFamily="50" charset="-128"/>
                <a:ea typeface="Meiryo UI" panose="020B0604030504040204" pitchFamily="50" charset="-128"/>
              </a:endParaRPr>
            </a:p>
          </p:txBody>
        </p:sp>
        <p:sp>
          <p:nvSpPr>
            <p:cNvPr id="14347" name="Rectangle 7"/>
            <p:cNvSpPr>
              <a:spLocks noChangeArrowheads="1"/>
            </p:cNvSpPr>
            <p:nvPr/>
          </p:nvSpPr>
          <p:spPr bwMode="auto">
            <a:xfrm>
              <a:off x="2489" y="1785"/>
              <a:ext cx="872" cy="116"/>
            </a:xfrm>
            <a:prstGeom prst="rect">
              <a:avLst/>
            </a:prstGeom>
            <a:noFill/>
            <a:ln w="9525">
              <a:noFill/>
              <a:miter lim="800000"/>
              <a:headEnd/>
              <a:tailEnd/>
            </a:ln>
          </p:spPr>
          <p:txBody>
            <a:bodyPr wrap="none" lIns="0" tIns="0" rIns="0" bIns="0">
              <a:spAutoFit/>
            </a:bodyPr>
            <a:lstStyle/>
            <a:p>
              <a:r>
                <a:rPr lang="ja-JP" altLang="en-US" sz="1200">
                  <a:solidFill>
                    <a:srgbClr val="000000"/>
                  </a:solidFill>
                  <a:latin typeface="Meiryo UI" panose="020B0604030504040204" pitchFamily="50" charset="-128"/>
                  <a:ea typeface="Meiryo UI" panose="020B0604030504040204" pitchFamily="50" charset="-128"/>
                </a:rPr>
                <a:t>東日本大震災の事象</a:t>
              </a:r>
              <a:endParaRPr lang="ja-JP" altLang="en-US">
                <a:latin typeface="Meiryo UI" panose="020B0604030504040204" pitchFamily="50" charset="-128"/>
                <a:ea typeface="Meiryo UI" panose="020B0604030504040204" pitchFamily="50" charset="-128"/>
              </a:endParaRPr>
            </a:p>
          </p:txBody>
        </p:sp>
        <p:sp>
          <p:nvSpPr>
            <p:cNvPr id="14348" name="Rectangle 8"/>
            <p:cNvSpPr>
              <a:spLocks noChangeArrowheads="1"/>
            </p:cNvSpPr>
            <p:nvPr/>
          </p:nvSpPr>
          <p:spPr bwMode="auto">
            <a:xfrm>
              <a:off x="2657" y="1897"/>
              <a:ext cx="515" cy="116"/>
            </a:xfrm>
            <a:prstGeom prst="rect">
              <a:avLst/>
            </a:prstGeom>
            <a:noFill/>
            <a:ln w="9525">
              <a:noFill/>
              <a:miter lim="800000"/>
              <a:headEnd/>
              <a:tailEnd/>
            </a:ln>
          </p:spPr>
          <p:txBody>
            <a:bodyPr wrap="none" lIns="0" tIns="0" rIns="0" bIns="0">
              <a:spAutoFit/>
            </a:bodyPr>
            <a:lstStyle/>
            <a:p>
              <a:r>
                <a:rPr lang="ja-JP" altLang="en-US" sz="1200">
                  <a:solidFill>
                    <a:srgbClr val="000000"/>
                  </a:solidFill>
                  <a:latin typeface="Meiryo UI" panose="020B0604030504040204" pitchFamily="50" charset="-128"/>
                  <a:ea typeface="Meiryo UI" panose="020B0604030504040204" pitchFamily="50" charset="-128"/>
                </a:rPr>
                <a:t>・被害の記録</a:t>
              </a:r>
              <a:endParaRPr lang="ja-JP" altLang="en-US">
                <a:latin typeface="Meiryo UI" panose="020B0604030504040204" pitchFamily="50" charset="-128"/>
                <a:ea typeface="Meiryo UI" panose="020B0604030504040204" pitchFamily="50" charset="-128"/>
              </a:endParaRPr>
            </a:p>
          </p:txBody>
        </p:sp>
        <p:sp>
          <p:nvSpPr>
            <p:cNvPr id="14349" name="Freeform 9"/>
            <p:cNvSpPr>
              <a:spLocks/>
            </p:cNvSpPr>
            <p:nvPr/>
          </p:nvSpPr>
          <p:spPr bwMode="auto">
            <a:xfrm>
              <a:off x="2997" y="1983"/>
              <a:ext cx="1573" cy="1812"/>
            </a:xfrm>
            <a:custGeom>
              <a:avLst/>
              <a:gdLst>
                <a:gd name="T0" fmla="*/ 0 w 1573"/>
                <a:gd name="T1" fmla="*/ 264 h 1812"/>
                <a:gd name="T2" fmla="*/ 5 w 1573"/>
                <a:gd name="T3" fmla="*/ 208 h 1812"/>
                <a:gd name="T4" fmla="*/ 20 w 1573"/>
                <a:gd name="T5" fmla="*/ 162 h 1812"/>
                <a:gd name="T6" fmla="*/ 45 w 1573"/>
                <a:gd name="T7" fmla="*/ 117 h 1812"/>
                <a:gd name="T8" fmla="*/ 76 w 1573"/>
                <a:gd name="T9" fmla="*/ 76 h 1812"/>
                <a:gd name="T10" fmla="*/ 116 w 1573"/>
                <a:gd name="T11" fmla="*/ 46 h 1812"/>
                <a:gd name="T12" fmla="*/ 162 w 1573"/>
                <a:gd name="T13" fmla="*/ 20 h 1812"/>
                <a:gd name="T14" fmla="*/ 208 w 1573"/>
                <a:gd name="T15" fmla="*/ 5 h 1812"/>
                <a:gd name="T16" fmla="*/ 264 w 1573"/>
                <a:gd name="T17" fmla="*/ 0 h 1812"/>
                <a:gd name="T18" fmla="*/ 264 w 1573"/>
                <a:gd name="T19" fmla="*/ 0 h 1812"/>
                <a:gd name="T20" fmla="*/ 264 w 1573"/>
                <a:gd name="T21" fmla="*/ 0 h 1812"/>
                <a:gd name="T22" fmla="*/ 1309 w 1573"/>
                <a:gd name="T23" fmla="*/ 0 h 1812"/>
                <a:gd name="T24" fmla="*/ 1309 w 1573"/>
                <a:gd name="T25" fmla="*/ 0 h 1812"/>
                <a:gd name="T26" fmla="*/ 1365 w 1573"/>
                <a:gd name="T27" fmla="*/ 5 h 1812"/>
                <a:gd name="T28" fmla="*/ 1411 w 1573"/>
                <a:gd name="T29" fmla="*/ 20 h 1812"/>
                <a:gd name="T30" fmla="*/ 1457 w 1573"/>
                <a:gd name="T31" fmla="*/ 46 h 1812"/>
                <a:gd name="T32" fmla="*/ 1497 w 1573"/>
                <a:gd name="T33" fmla="*/ 76 h 1812"/>
                <a:gd name="T34" fmla="*/ 1528 w 1573"/>
                <a:gd name="T35" fmla="*/ 117 h 1812"/>
                <a:gd name="T36" fmla="*/ 1553 w 1573"/>
                <a:gd name="T37" fmla="*/ 162 h 1812"/>
                <a:gd name="T38" fmla="*/ 1568 w 1573"/>
                <a:gd name="T39" fmla="*/ 208 h 1812"/>
                <a:gd name="T40" fmla="*/ 1573 w 1573"/>
                <a:gd name="T41" fmla="*/ 264 h 1812"/>
                <a:gd name="T42" fmla="*/ 1573 w 1573"/>
                <a:gd name="T43" fmla="*/ 264 h 1812"/>
                <a:gd name="T44" fmla="*/ 1573 w 1573"/>
                <a:gd name="T45" fmla="*/ 264 h 1812"/>
                <a:gd name="T46" fmla="*/ 1573 w 1573"/>
                <a:gd name="T47" fmla="*/ 1548 h 1812"/>
                <a:gd name="T48" fmla="*/ 1573 w 1573"/>
                <a:gd name="T49" fmla="*/ 1548 h 1812"/>
                <a:gd name="T50" fmla="*/ 1568 w 1573"/>
                <a:gd name="T51" fmla="*/ 1604 h 1812"/>
                <a:gd name="T52" fmla="*/ 1553 w 1573"/>
                <a:gd name="T53" fmla="*/ 1650 h 1812"/>
                <a:gd name="T54" fmla="*/ 1528 w 1573"/>
                <a:gd name="T55" fmla="*/ 1695 h 1812"/>
                <a:gd name="T56" fmla="*/ 1497 w 1573"/>
                <a:gd name="T57" fmla="*/ 1736 h 1812"/>
                <a:gd name="T58" fmla="*/ 1457 w 1573"/>
                <a:gd name="T59" fmla="*/ 1766 h 1812"/>
                <a:gd name="T60" fmla="*/ 1411 w 1573"/>
                <a:gd name="T61" fmla="*/ 1792 h 1812"/>
                <a:gd name="T62" fmla="*/ 1365 w 1573"/>
                <a:gd name="T63" fmla="*/ 1807 h 1812"/>
                <a:gd name="T64" fmla="*/ 1309 w 1573"/>
                <a:gd name="T65" fmla="*/ 1812 h 1812"/>
                <a:gd name="T66" fmla="*/ 1309 w 1573"/>
                <a:gd name="T67" fmla="*/ 1812 h 1812"/>
                <a:gd name="T68" fmla="*/ 1309 w 1573"/>
                <a:gd name="T69" fmla="*/ 1812 h 1812"/>
                <a:gd name="T70" fmla="*/ 264 w 1573"/>
                <a:gd name="T71" fmla="*/ 1812 h 1812"/>
                <a:gd name="T72" fmla="*/ 264 w 1573"/>
                <a:gd name="T73" fmla="*/ 1812 h 1812"/>
                <a:gd name="T74" fmla="*/ 208 w 1573"/>
                <a:gd name="T75" fmla="*/ 1807 h 1812"/>
                <a:gd name="T76" fmla="*/ 162 w 1573"/>
                <a:gd name="T77" fmla="*/ 1792 h 1812"/>
                <a:gd name="T78" fmla="*/ 116 w 1573"/>
                <a:gd name="T79" fmla="*/ 1766 h 1812"/>
                <a:gd name="T80" fmla="*/ 76 w 1573"/>
                <a:gd name="T81" fmla="*/ 1736 h 1812"/>
                <a:gd name="T82" fmla="*/ 45 w 1573"/>
                <a:gd name="T83" fmla="*/ 1695 h 1812"/>
                <a:gd name="T84" fmla="*/ 20 w 1573"/>
                <a:gd name="T85" fmla="*/ 1650 h 1812"/>
                <a:gd name="T86" fmla="*/ 5 w 1573"/>
                <a:gd name="T87" fmla="*/ 1604 h 1812"/>
                <a:gd name="T88" fmla="*/ 0 w 1573"/>
                <a:gd name="T89" fmla="*/ 1548 h 1812"/>
                <a:gd name="T90" fmla="*/ 0 w 1573"/>
                <a:gd name="T91" fmla="*/ 1548 h 1812"/>
                <a:gd name="T92" fmla="*/ 0 w 1573"/>
                <a:gd name="T93" fmla="*/ 264 h 1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573"/>
                <a:gd name="T142" fmla="*/ 0 h 1812"/>
                <a:gd name="T143" fmla="*/ 1573 w 1573"/>
                <a:gd name="T144" fmla="*/ 1812 h 181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573" h="1812">
                  <a:moveTo>
                    <a:pt x="0" y="264"/>
                  </a:moveTo>
                  <a:lnTo>
                    <a:pt x="5" y="208"/>
                  </a:lnTo>
                  <a:lnTo>
                    <a:pt x="20" y="162"/>
                  </a:lnTo>
                  <a:lnTo>
                    <a:pt x="45" y="117"/>
                  </a:lnTo>
                  <a:lnTo>
                    <a:pt x="76" y="76"/>
                  </a:lnTo>
                  <a:lnTo>
                    <a:pt x="116" y="46"/>
                  </a:lnTo>
                  <a:lnTo>
                    <a:pt x="162" y="20"/>
                  </a:lnTo>
                  <a:lnTo>
                    <a:pt x="208" y="5"/>
                  </a:lnTo>
                  <a:lnTo>
                    <a:pt x="264" y="0"/>
                  </a:lnTo>
                  <a:lnTo>
                    <a:pt x="1309" y="0"/>
                  </a:lnTo>
                  <a:lnTo>
                    <a:pt x="1365" y="5"/>
                  </a:lnTo>
                  <a:lnTo>
                    <a:pt x="1411" y="20"/>
                  </a:lnTo>
                  <a:lnTo>
                    <a:pt x="1457" y="46"/>
                  </a:lnTo>
                  <a:lnTo>
                    <a:pt x="1497" y="76"/>
                  </a:lnTo>
                  <a:lnTo>
                    <a:pt x="1528" y="117"/>
                  </a:lnTo>
                  <a:lnTo>
                    <a:pt x="1553" y="162"/>
                  </a:lnTo>
                  <a:lnTo>
                    <a:pt x="1568" y="208"/>
                  </a:lnTo>
                  <a:lnTo>
                    <a:pt x="1573" y="264"/>
                  </a:lnTo>
                  <a:lnTo>
                    <a:pt x="1573" y="1548"/>
                  </a:lnTo>
                  <a:lnTo>
                    <a:pt x="1568" y="1604"/>
                  </a:lnTo>
                  <a:lnTo>
                    <a:pt x="1553" y="1650"/>
                  </a:lnTo>
                  <a:lnTo>
                    <a:pt x="1528" y="1695"/>
                  </a:lnTo>
                  <a:lnTo>
                    <a:pt x="1497" y="1736"/>
                  </a:lnTo>
                  <a:lnTo>
                    <a:pt x="1457" y="1766"/>
                  </a:lnTo>
                  <a:lnTo>
                    <a:pt x="1411" y="1792"/>
                  </a:lnTo>
                  <a:lnTo>
                    <a:pt x="1365" y="1807"/>
                  </a:lnTo>
                  <a:lnTo>
                    <a:pt x="1309" y="1812"/>
                  </a:lnTo>
                  <a:lnTo>
                    <a:pt x="264" y="1812"/>
                  </a:lnTo>
                  <a:lnTo>
                    <a:pt x="208" y="1807"/>
                  </a:lnTo>
                  <a:lnTo>
                    <a:pt x="162" y="1792"/>
                  </a:lnTo>
                  <a:lnTo>
                    <a:pt x="116" y="1766"/>
                  </a:lnTo>
                  <a:lnTo>
                    <a:pt x="76" y="1736"/>
                  </a:lnTo>
                  <a:lnTo>
                    <a:pt x="45" y="1695"/>
                  </a:lnTo>
                  <a:lnTo>
                    <a:pt x="20" y="1650"/>
                  </a:lnTo>
                  <a:lnTo>
                    <a:pt x="5" y="1604"/>
                  </a:lnTo>
                  <a:lnTo>
                    <a:pt x="0" y="1548"/>
                  </a:lnTo>
                  <a:lnTo>
                    <a:pt x="0" y="264"/>
                  </a:lnTo>
                  <a:close/>
                </a:path>
              </a:pathLst>
            </a:custGeom>
            <a:solidFill>
              <a:srgbClr val="DCE6F2"/>
            </a:solidFill>
            <a:ln w="9525">
              <a:noFill/>
              <a:round/>
              <a:headEnd/>
              <a:tailEnd/>
            </a:ln>
          </p:spPr>
          <p:txBody>
            <a:bodyPr/>
            <a:lstStyle/>
            <a:p>
              <a:endParaRPr lang="ja-JP" altLang="en-US">
                <a:latin typeface="Meiryo UI" panose="020B0604030504040204" pitchFamily="50" charset="-128"/>
                <a:ea typeface="Meiryo UI" panose="020B0604030504040204" pitchFamily="50" charset="-128"/>
              </a:endParaRPr>
            </a:p>
          </p:txBody>
        </p:sp>
        <p:sp>
          <p:nvSpPr>
            <p:cNvPr id="14350" name="Freeform 10"/>
            <p:cNvSpPr>
              <a:spLocks noEditPoints="1"/>
            </p:cNvSpPr>
            <p:nvPr/>
          </p:nvSpPr>
          <p:spPr bwMode="auto">
            <a:xfrm>
              <a:off x="2992" y="1978"/>
              <a:ext cx="1588" cy="1827"/>
            </a:xfrm>
            <a:custGeom>
              <a:avLst/>
              <a:gdLst>
                <a:gd name="T0" fmla="*/ 5 w 1588"/>
                <a:gd name="T1" fmla="*/ 213 h 1827"/>
                <a:gd name="T2" fmla="*/ 30 w 1588"/>
                <a:gd name="T3" fmla="*/ 137 h 1827"/>
                <a:gd name="T4" fmla="*/ 76 w 1588"/>
                <a:gd name="T5" fmla="*/ 76 h 1827"/>
                <a:gd name="T6" fmla="*/ 137 w 1588"/>
                <a:gd name="T7" fmla="*/ 30 h 1827"/>
                <a:gd name="T8" fmla="*/ 213 w 1588"/>
                <a:gd name="T9" fmla="*/ 5 h 1827"/>
                <a:gd name="T10" fmla="*/ 1314 w 1588"/>
                <a:gd name="T11" fmla="*/ 0 h 1827"/>
                <a:gd name="T12" fmla="*/ 1396 w 1588"/>
                <a:gd name="T13" fmla="*/ 10 h 1827"/>
                <a:gd name="T14" fmla="*/ 1467 w 1588"/>
                <a:gd name="T15" fmla="*/ 45 h 1827"/>
                <a:gd name="T16" fmla="*/ 1522 w 1588"/>
                <a:gd name="T17" fmla="*/ 96 h 1827"/>
                <a:gd name="T18" fmla="*/ 1563 w 1588"/>
                <a:gd name="T19" fmla="*/ 162 h 1827"/>
                <a:gd name="T20" fmla="*/ 1583 w 1588"/>
                <a:gd name="T21" fmla="*/ 238 h 1827"/>
                <a:gd name="T22" fmla="*/ 1583 w 1588"/>
                <a:gd name="T23" fmla="*/ 1583 h 1827"/>
                <a:gd name="T24" fmla="*/ 1563 w 1588"/>
                <a:gd name="T25" fmla="*/ 1660 h 1827"/>
                <a:gd name="T26" fmla="*/ 1522 w 1588"/>
                <a:gd name="T27" fmla="*/ 1726 h 1827"/>
                <a:gd name="T28" fmla="*/ 1467 w 1588"/>
                <a:gd name="T29" fmla="*/ 1776 h 1827"/>
                <a:gd name="T30" fmla="*/ 1396 w 1588"/>
                <a:gd name="T31" fmla="*/ 1812 h 1827"/>
                <a:gd name="T32" fmla="*/ 1319 w 1588"/>
                <a:gd name="T33" fmla="*/ 1827 h 1827"/>
                <a:gd name="T34" fmla="*/ 213 w 1588"/>
                <a:gd name="T35" fmla="*/ 1817 h 1827"/>
                <a:gd name="T36" fmla="*/ 137 w 1588"/>
                <a:gd name="T37" fmla="*/ 1792 h 1827"/>
                <a:gd name="T38" fmla="*/ 76 w 1588"/>
                <a:gd name="T39" fmla="*/ 1746 h 1827"/>
                <a:gd name="T40" fmla="*/ 30 w 1588"/>
                <a:gd name="T41" fmla="*/ 1685 h 1827"/>
                <a:gd name="T42" fmla="*/ 5 w 1588"/>
                <a:gd name="T43" fmla="*/ 1609 h 1827"/>
                <a:gd name="T44" fmla="*/ 0 w 1588"/>
                <a:gd name="T45" fmla="*/ 269 h 1827"/>
                <a:gd name="T46" fmla="*/ 20 w 1588"/>
                <a:gd name="T47" fmla="*/ 1604 h 1827"/>
                <a:gd name="T48" fmla="*/ 45 w 1588"/>
                <a:gd name="T49" fmla="*/ 1675 h 1827"/>
                <a:gd name="T50" fmla="*/ 86 w 1588"/>
                <a:gd name="T51" fmla="*/ 1736 h 1827"/>
                <a:gd name="T52" fmla="*/ 147 w 1588"/>
                <a:gd name="T53" fmla="*/ 1776 h 1827"/>
                <a:gd name="T54" fmla="*/ 218 w 1588"/>
                <a:gd name="T55" fmla="*/ 1807 h 1827"/>
                <a:gd name="T56" fmla="*/ 1314 w 1588"/>
                <a:gd name="T57" fmla="*/ 1812 h 1827"/>
                <a:gd name="T58" fmla="*/ 1390 w 1588"/>
                <a:gd name="T59" fmla="*/ 1797 h 1827"/>
                <a:gd name="T60" fmla="*/ 1456 w 1588"/>
                <a:gd name="T61" fmla="*/ 1766 h 1827"/>
                <a:gd name="T62" fmla="*/ 1512 w 1588"/>
                <a:gd name="T63" fmla="*/ 1715 h 1827"/>
                <a:gd name="T64" fmla="*/ 1553 w 1588"/>
                <a:gd name="T65" fmla="*/ 1655 h 1827"/>
                <a:gd name="T66" fmla="*/ 1568 w 1588"/>
                <a:gd name="T67" fmla="*/ 1583 h 1827"/>
                <a:gd name="T68" fmla="*/ 1568 w 1588"/>
                <a:gd name="T69" fmla="*/ 243 h 1827"/>
                <a:gd name="T70" fmla="*/ 1553 w 1588"/>
                <a:gd name="T71" fmla="*/ 167 h 1827"/>
                <a:gd name="T72" fmla="*/ 1512 w 1588"/>
                <a:gd name="T73" fmla="*/ 106 h 1827"/>
                <a:gd name="T74" fmla="*/ 1462 w 1588"/>
                <a:gd name="T75" fmla="*/ 56 h 1827"/>
                <a:gd name="T76" fmla="*/ 1390 w 1588"/>
                <a:gd name="T77" fmla="*/ 25 h 1827"/>
                <a:gd name="T78" fmla="*/ 1314 w 1588"/>
                <a:gd name="T79" fmla="*/ 15 h 1827"/>
                <a:gd name="T80" fmla="*/ 218 w 1588"/>
                <a:gd name="T81" fmla="*/ 20 h 1827"/>
                <a:gd name="T82" fmla="*/ 147 w 1588"/>
                <a:gd name="T83" fmla="*/ 45 h 1827"/>
                <a:gd name="T84" fmla="*/ 86 w 1588"/>
                <a:gd name="T85" fmla="*/ 86 h 1827"/>
                <a:gd name="T86" fmla="*/ 45 w 1588"/>
                <a:gd name="T87" fmla="*/ 147 h 1827"/>
                <a:gd name="T88" fmla="*/ 20 w 1588"/>
                <a:gd name="T89" fmla="*/ 218 h 1827"/>
                <a:gd name="T90" fmla="*/ 15 w 1588"/>
                <a:gd name="T91" fmla="*/ 1553 h 182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88"/>
                <a:gd name="T139" fmla="*/ 0 h 1827"/>
                <a:gd name="T140" fmla="*/ 1588 w 1588"/>
                <a:gd name="T141" fmla="*/ 1827 h 182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88" h="1827">
                  <a:moveTo>
                    <a:pt x="0" y="269"/>
                  </a:moveTo>
                  <a:lnTo>
                    <a:pt x="0" y="238"/>
                  </a:lnTo>
                  <a:lnTo>
                    <a:pt x="5" y="213"/>
                  </a:lnTo>
                  <a:lnTo>
                    <a:pt x="10" y="188"/>
                  </a:lnTo>
                  <a:lnTo>
                    <a:pt x="20" y="162"/>
                  </a:lnTo>
                  <a:lnTo>
                    <a:pt x="30" y="137"/>
                  </a:lnTo>
                  <a:lnTo>
                    <a:pt x="45" y="117"/>
                  </a:lnTo>
                  <a:lnTo>
                    <a:pt x="61" y="96"/>
                  </a:lnTo>
                  <a:lnTo>
                    <a:pt x="76" y="76"/>
                  </a:lnTo>
                  <a:lnTo>
                    <a:pt x="96" y="61"/>
                  </a:lnTo>
                  <a:lnTo>
                    <a:pt x="116" y="45"/>
                  </a:lnTo>
                  <a:lnTo>
                    <a:pt x="137" y="30"/>
                  </a:lnTo>
                  <a:lnTo>
                    <a:pt x="162" y="20"/>
                  </a:lnTo>
                  <a:lnTo>
                    <a:pt x="187" y="10"/>
                  </a:lnTo>
                  <a:lnTo>
                    <a:pt x="213" y="5"/>
                  </a:lnTo>
                  <a:lnTo>
                    <a:pt x="238" y="0"/>
                  </a:lnTo>
                  <a:lnTo>
                    <a:pt x="269" y="0"/>
                  </a:lnTo>
                  <a:lnTo>
                    <a:pt x="1314" y="0"/>
                  </a:lnTo>
                  <a:lnTo>
                    <a:pt x="1345" y="0"/>
                  </a:lnTo>
                  <a:lnTo>
                    <a:pt x="1370" y="5"/>
                  </a:lnTo>
                  <a:lnTo>
                    <a:pt x="1396" y="10"/>
                  </a:lnTo>
                  <a:lnTo>
                    <a:pt x="1421" y="20"/>
                  </a:lnTo>
                  <a:lnTo>
                    <a:pt x="1446" y="30"/>
                  </a:lnTo>
                  <a:lnTo>
                    <a:pt x="1467" y="45"/>
                  </a:lnTo>
                  <a:lnTo>
                    <a:pt x="1487" y="61"/>
                  </a:lnTo>
                  <a:lnTo>
                    <a:pt x="1507" y="76"/>
                  </a:lnTo>
                  <a:lnTo>
                    <a:pt x="1522" y="96"/>
                  </a:lnTo>
                  <a:lnTo>
                    <a:pt x="1538" y="117"/>
                  </a:lnTo>
                  <a:lnTo>
                    <a:pt x="1553" y="137"/>
                  </a:lnTo>
                  <a:lnTo>
                    <a:pt x="1563" y="162"/>
                  </a:lnTo>
                  <a:lnTo>
                    <a:pt x="1573" y="188"/>
                  </a:lnTo>
                  <a:lnTo>
                    <a:pt x="1578" y="213"/>
                  </a:lnTo>
                  <a:lnTo>
                    <a:pt x="1583" y="238"/>
                  </a:lnTo>
                  <a:lnTo>
                    <a:pt x="1588" y="269"/>
                  </a:lnTo>
                  <a:lnTo>
                    <a:pt x="1588" y="1553"/>
                  </a:lnTo>
                  <a:lnTo>
                    <a:pt x="1583" y="1583"/>
                  </a:lnTo>
                  <a:lnTo>
                    <a:pt x="1578" y="1609"/>
                  </a:lnTo>
                  <a:lnTo>
                    <a:pt x="1573" y="1634"/>
                  </a:lnTo>
                  <a:lnTo>
                    <a:pt x="1563" y="1660"/>
                  </a:lnTo>
                  <a:lnTo>
                    <a:pt x="1553" y="1685"/>
                  </a:lnTo>
                  <a:lnTo>
                    <a:pt x="1543" y="1705"/>
                  </a:lnTo>
                  <a:lnTo>
                    <a:pt x="1522" y="1726"/>
                  </a:lnTo>
                  <a:lnTo>
                    <a:pt x="1507" y="1746"/>
                  </a:lnTo>
                  <a:lnTo>
                    <a:pt x="1487" y="1761"/>
                  </a:lnTo>
                  <a:lnTo>
                    <a:pt x="1467" y="1776"/>
                  </a:lnTo>
                  <a:lnTo>
                    <a:pt x="1446" y="1792"/>
                  </a:lnTo>
                  <a:lnTo>
                    <a:pt x="1421" y="1802"/>
                  </a:lnTo>
                  <a:lnTo>
                    <a:pt x="1396" y="1812"/>
                  </a:lnTo>
                  <a:lnTo>
                    <a:pt x="1370" y="1817"/>
                  </a:lnTo>
                  <a:lnTo>
                    <a:pt x="1345" y="1822"/>
                  </a:lnTo>
                  <a:lnTo>
                    <a:pt x="1319" y="1827"/>
                  </a:lnTo>
                  <a:lnTo>
                    <a:pt x="269" y="1827"/>
                  </a:lnTo>
                  <a:lnTo>
                    <a:pt x="238" y="1822"/>
                  </a:lnTo>
                  <a:lnTo>
                    <a:pt x="213" y="1817"/>
                  </a:lnTo>
                  <a:lnTo>
                    <a:pt x="187" y="1812"/>
                  </a:lnTo>
                  <a:lnTo>
                    <a:pt x="162" y="1802"/>
                  </a:lnTo>
                  <a:lnTo>
                    <a:pt x="137" y="1792"/>
                  </a:lnTo>
                  <a:lnTo>
                    <a:pt x="116" y="1781"/>
                  </a:lnTo>
                  <a:lnTo>
                    <a:pt x="96" y="1761"/>
                  </a:lnTo>
                  <a:lnTo>
                    <a:pt x="76" y="1746"/>
                  </a:lnTo>
                  <a:lnTo>
                    <a:pt x="61" y="1726"/>
                  </a:lnTo>
                  <a:lnTo>
                    <a:pt x="45" y="1705"/>
                  </a:lnTo>
                  <a:lnTo>
                    <a:pt x="30" y="1685"/>
                  </a:lnTo>
                  <a:lnTo>
                    <a:pt x="20" y="1660"/>
                  </a:lnTo>
                  <a:lnTo>
                    <a:pt x="10" y="1634"/>
                  </a:lnTo>
                  <a:lnTo>
                    <a:pt x="5" y="1609"/>
                  </a:lnTo>
                  <a:lnTo>
                    <a:pt x="0" y="1583"/>
                  </a:lnTo>
                  <a:lnTo>
                    <a:pt x="0" y="1558"/>
                  </a:lnTo>
                  <a:lnTo>
                    <a:pt x="0" y="269"/>
                  </a:lnTo>
                  <a:close/>
                  <a:moveTo>
                    <a:pt x="15" y="1553"/>
                  </a:moveTo>
                  <a:lnTo>
                    <a:pt x="15" y="1578"/>
                  </a:lnTo>
                  <a:lnTo>
                    <a:pt x="20" y="1604"/>
                  </a:lnTo>
                  <a:lnTo>
                    <a:pt x="25" y="1629"/>
                  </a:lnTo>
                  <a:lnTo>
                    <a:pt x="30" y="1655"/>
                  </a:lnTo>
                  <a:lnTo>
                    <a:pt x="45" y="1675"/>
                  </a:lnTo>
                  <a:lnTo>
                    <a:pt x="56" y="1695"/>
                  </a:lnTo>
                  <a:lnTo>
                    <a:pt x="71" y="1715"/>
                  </a:lnTo>
                  <a:lnTo>
                    <a:pt x="86" y="1736"/>
                  </a:lnTo>
                  <a:lnTo>
                    <a:pt x="106" y="1751"/>
                  </a:lnTo>
                  <a:lnTo>
                    <a:pt x="127" y="1766"/>
                  </a:lnTo>
                  <a:lnTo>
                    <a:pt x="147" y="1776"/>
                  </a:lnTo>
                  <a:lnTo>
                    <a:pt x="167" y="1792"/>
                  </a:lnTo>
                  <a:lnTo>
                    <a:pt x="193" y="1797"/>
                  </a:lnTo>
                  <a:lnTo>
                    <a:pt x="218" y="1807"/>
                  </a:lnTo>
                  <a:lnTo>
                    <a:pt x="243" y="1807"/>
                  </a:lnTo>
                  <a:lnTo>
                    <a:pt x="269" y="1812"/>
                  </a:lnTo>
                  <a:lnTo>
                    <a:pt x="1314" y="1812"/>
                  </a:lnTo>
                  <a:lnTo>
                    <a:pt x="1340" y="1807"/>
                  </a:lnTo>
                  <a:lnTo>
                    <a:pt x="1365" y="1807"/>
                  </a:lnTo>
                  <a:lnTo>
                    <a:pt x="1390" y="1797"/>
                  </a:lnTo>
                  <a:lnTo>
                    <a:pt x="1416" y="1792"/>
                  </a:lnTo>
                  <a:lnTo>
                    <a:pt x="1436" y="1781"/>
                  </a:lnTo>
                  <a:lnTo>
                    <a:pt x="1456" y="1766"/>
                  </a:lnTo>
                  <a:lnTo>
                    <a:pt x="1477" y="1751"/>
                  </a:lnTo>
                  <a:lnTo>
                    <a:pt x="1497" y="1736"/>
                  </a:lnTo>
                  <a:lnTo>
                    <a:pt x="1512" y="1715"/>
                  </a:lnTo>
                  <a:lnTo>
                    <a:pt x="1528" y="1700"/>
                  </a:lnTo>
                  <a:lnTo>
                    <a:pt x="1538" y="1675"/>
                  </a:lnTo>
                  <a:lnTo>
                    <a:pt x="1553" y="1655"/>
                  </a:lnTo>
                  <a:lnTo>
                    <a:pt x="1558" y="1629"/>
                  </a:lnTo>
                  <a:lnTo>
                    <a:pt x="1568" y="1609"/>
                  </a:lnTo>
                  <a:lnTo>
                    <a:pt x="1568" y="1583"/>
                  </a:lnTo>
                  <a:lnTo>
                    <a:pt x="1573" y="1553"/>
                  </a:lnTo>
                  <a:lnTo>
                    <a:pt x="1573" y="269"/>
                  </a:lnTo>
                  <a:lnTo>
                    <a:pt x="1568" y="243"/>
                  </a:lnTo>
                  <a:lnTo>
                    <a:pt x="1568" y="218"/>
                  </a:lnTo>
                  <a:lnTo>
                    <a:pt x="1558" y="193"/>
                  </a:lnTo>
                  <a:lnTo>
                    <a:pt x="1553" y="167"/>
                  </a:lnTo>
                  <a:lnTo>
                    <a:pt x="1543" y="147"/>
                  </a:lnTo>
                  <a:lnTo>
                    <a:pt x="1528" y="127"/>
                  </a:lnTo>
                  <a:lnTo>
                    <a:pt x="1512" y="106"/>
                  </a:lnTo>
                  <a:lnTo>
                    <a:pt x="1497" y="86"/>
                  </a:lnTo>
                  <a:lnTo>
                    <a:pt x="1477" y="71"/>
                  </a:lnTo>
                  <a:lnTo>
                    <a:pt x="1462" y="56"/>
                  </a:lnTo>
                  <a:lnTo>
                    <a:pt x="1436" y="45"/>
                  </a:lnTo>
                  <a:lnTo>
                    <a:pt x="1416" y="35"/>
                  </a:lnTo>
                  <a:lnTo>
                    <a:pt x="1390" y="25"/>
                  </a:lnTo>
                  <a:lnTo>
                    <a:pt x="1370" y="20"/>
                  </a:lnTo>
                  <a:lnTo>
                    <a:pt x="1345" y="15"/>
                  </a:lnTo>
                  <a:lnTo>
                    <a:pt x="1314" y="15"/>
                  </a:lnTo>
                  <a:lnTo>
                    <a:pt x="269" y="15"/>
                  </a:lnTo>
                  <a:lnTo>
                    <a:pt x="243" y="15"/>
                  </a:lnTo>
                  <a:lnTo>
                    <a:pt x="218" y="20"/>
                  </a:lnTo>
                  <a:lnTo>
                    <a:pt x="193" y="25"/>
                  </a:lnTo>
                  <a:lnTo>
                    <a:pt x="167" y="30"/>
                  </a:lnTo>
                  <a:lnTo>
                    <a:pt x="147" y="45"/>
                  </a:lnTo>
                  <a:lnTo>
                    <a:pt x="127" y="56"/>
                  </a:lnTo>
                  <a:lnTo>
                    <a:pt x="106" y="71"/>
                  </a:lnTo>
                  <a:lnTo>
                    <a:pt x="86" y="86"/>
                  </a:lnTo>
                  <a:lnTo>
                    <a:pt x="71" y="106"/>
                  </a:lnTo>
                  <a:lnTo>
                    <a:pt x="56" y="127"/>
                  </a:lnTo>
                  <a:lnTo>
                    <a:pt x="45" y="147"/>
                  </a:lnTo>
                  <a:lnTo>
                    <a:pt x="35" y="167"/>
                  </a:lnTo>
                  <a:lnTo>
                    <a:pt x="25" y="193"/>
                  </a:lnTo>
                  <a:lnTo>
                    <a:pt x="20" y="218"/>
                  </a:lnTo>
                  <a:lnTo>
                    <a:pt x="15" y="243"/>
                  </a:lnTo>
                  <a:lnTo>
                    <a:pt x="15" y="269"/>
                  </a:lnTo>
                  <a:lnTo>
                    <a:pt x="15" y="1553"/>
                  </a:lnTo>
                  <a:close/>
                </a:path>
              </a:pathLst>
            </a:custGeom>
            <a:solidFill>
              <a:srgbClr val="376092"/>
            </a:solidFill>
            <a:ln w="0">
              <a:solidFill>
                <a:srgbClr val="376092"/>
              </a:solidFill>
              <a:round/>
              <a:headEnd/>
              <a:tailEnd/>
            </a:ln>
          </p:spPr>
          <p:txBody>
            <a:bodyPr/>
            <a:lstStyle/>
            <a:p>
              <a:endParaRPr lang="ja-JP" altLang="en-US">
                <a:latin typeface="Meiryo UI" panose="020B0604030504040204" pitchFamily="50" charset="-128"/>
                <a:ea typeface="Meiryo UI" panose="020B0604030504040204" pitchFamily="50" charset="-128"/>
              </a:endParaRPr>
            </a:p>
          </p:txBody>
        </p:sp>
        <p:sp>
          <p:nvSpPr>
            <p:cNvPr id="14351" name="Rectangle 11"/>
            <p:cNvSpPr>
              <a:spLocks noChangeArrowheads="1"/>
            </p:cNvSpPr>
            <p:nvPr/>
          </p:nvSpPr>
          <p:spPr bwMode="auto">
            <a:xfrm>
              <a:off x="3545" y="2095"/>
              <a:ext cx="709" cy="116"/>
            </a:xfrm>
            <a:prstGeom prst="rect">
              <a:avLst/>
            </a:prstGeom>
            <a:noFill/>
            <a:ln w="9525">
              <a:noFill/>
              <a:miter lim="800000"/>
              <a:headEnd/>
              <a:tailEnd/>
            </a:ln>
          </p:spPr>
          <p:txBody>
            <a:bodyPr wrap="none" lIns="0" tIns="0" rIns="0" bIns="0">
              <a:spAutoFit/>
            </a:bodyPr>
            <a:lstStyle/>
            <a:p>
              <a:r>
                <a:rPr lang="ja-JP" altLang="en-US" sz="1200">
                  <a:solidFill>
                    <a:srgbClr val="000000"/>
                  </a:solidFill>
                  <a:latin typeface="Meiryo UI" panose="020B0604030504040204" pitchFamily="50" charset="-128"/>
                  <a:ea typeface="Meiryo UI" panose="020B0604030504040204" pitchFamily="50" charset="-128"/>
                </a:rPr>
                <a:t>復旧・復興の記録</a:t>
              </a:r>
              <a:endParaRPr lang="ja-JP" altLang="en-US">
                <a:latin typeface="Meiryo UI" panose="020B0604030504040204" pitchFamily="50" charset="-128"/>
                <a:ea typeface="Meiryo UI" panose="020B0604030504040204" pitchFamily="50" charset="-128"/>
              </a:endParaRPr>
            </a:p>
          </p:txBody>
        </p:sp>
        <p:sp>
          <p:nvSpPr>
            <p:cNvPr id="14352" name="Freeform 12"/>
            <p:cNvSpPr>
              <a:spLocks/>
            </p:cNvSpPr>
            <p:nvPr/>
          </p:nvSpPr>
          <p:spPr bwMode="auto">
            <a:xfrm>
              <a:off x="1098" y="1795"/>
              <a:ext cx="1102" cy="1969"/>
            </a:xfrm>
            <a:custGeom>
              <a:avLst/>
              <a:gdLst>
                <a:gd name="T0" fmla="*/ 0 w 1102"/>
                <a:gd name="T1" fmla="*/ 183 h 1969"/>
                <a:gd name="T2" fmla="*/ 5 w 1102"/>
                <a:gd name="T3" fmla="*/ 147 h 1969"/>
                <a:gd name="T4" fmla="*/ 16 w 1102"/>
                <a:gd name="T5" fmla="*/ 112 h 1969"/>
                <a:gd name="T6" fmla="*/ 31 w 1102"/>
                <a:gd name="T7" fmla="*/ 81 h 1969"/>
                <a:gd name="T8" fmla="*/ 56 w 1102"/>
                <a:gd name="T9" fmla="*/ 56 h 1969"/>
                <a:gd name="T10" fmla="*/ 82 w 1102"/>
                <a:gd name="T11" fmla="*/ 31 h 1969"/>
                <a:gd name="T12" fmla="*/ 112 w 1102"/>
                <a:gd name="T13" fmla="*/ 15 h 1969"/>
                <a:gd name="T14" fmla="*/ 148 w 1102"/>
                <a:gd name="T15" fmla="*/ 5 h 1969"/>
                <a:gd name="T16" fmla="*/ 183 w 1102"/>
                <a:gd name="T17" fmla="*/ 0 h 1969"/>
                <a:gd name="T18" fmla="*/ 183 w 1102"/>
                <a:gd name="T19" fmla="*/ 0 h 1969"/>
                <a:gd name="T20" fmla="*/ 183 w 1102"/>
                <a:gd name="T21" fmla="*/ 0 h 1969"/>
                <a:gd name="T22" fmla="*/ 919 w 1102"/>
                <a:gd name="T23" fmla="*/ 0 h 1969"/>
                <a:gd name="T24" fmla="*/ 919 w 1102"/>
                <a:gd name="T25" fmla="*/ 0 h 1969"/>
                <a:gd name="T26" fmla="*/ 955 w 1102"/>
                <a:gd name="T27" fmla="*/ 5 h 1969"/>
                <a:gd name="T28" fmla="*/ 990 w 1102"/>
                <a:gd name="T29" fmla="*/ 15 h 1969"/>
                <a:gd name="T30" fmla="*/ 1021 w 1102"/>
                <a:gd name="T31" fmla="*/ 31 h 1969"/>
                <a:gd name="T32" fmla="*/ 1046 w 1102"/>
                <a:gd name="T33" fmla="*/ 56 h 1969"/>
                <a:gd name="T34" fmla="*/ 1071 w 1102"/>
                <a:gd name="T35" fmla="*/ 81 h 1969"/>
                <a:gd name="T36" fmla="*/ 1087 w 1102"/>
                <a:gd name="T37" fmla="*/ 112 h 1969"/>
                <a:gd name="T38" fmla="*/ 1097 w 1102"/>
                <a:gd name="T39" fmla="*/ 147 h 1969"/>
                <a:gd name="T40" fmla="*/ 1102 w 1102"/>
                <a:gd name="T41" fmla="*/ 183 h 1969"/>
                <a:gd name="T42" fmla="*/ 1102 w 1102"/>
                <a:gd name="T43" fmla="*/ 183 h 1969"/>
                <a:gd name="T44" fmla="*/ 1102 w 1102"/>
                <a:gd name="T45" fmla="*/ 183 h 1969"/>
                <a:gd name="T46" fmla="*/ 1102 w 1102"/>
                <a:gd name="T47" fmla="*/ 1787 h 1969"/>
                <a:gd name="T48" fmla="*/ 1102 w 1102"/>
                <a:gd name="T49" fmla="*/ 1787 h 1969"/>
                <a:gd name="T50" fmla="*/ 1097 w 1102"/>
                <a:gd name="T51" fmla="*/ 1822 h 1969"/>
                <a:gd name="T52" fmla="*/ 1087 w 1102"/>
                <a:gd name="T53" fmla="*/ 1858 h 1969"/>
                <a:gd name="T54" fmla="*/ 1071 w 1102"/>
                <a:gd name="T55" fmla="*/ 1888 h 1969"/>
                <a:gd name="T56" fmla="*/ 1046 w 1102"/>
                <a:gd name="T57" fmla="*/ 1914 h 1969"/>
                <a:gd name="T58" fmla="*/ 1021 w 1102"/>
                <a:gd name="T59" fmla="*/ 1939 h 1969"/>
                <a:gd name="T60" fmla="*/ 990 w 1102"/>
                <a:gd name="T61" fmla="*/ 1954 h 1969"/>
                <a:gd name="T62" fmla="*/ 955 w 1102"/>
                <a:gd name="T63" fmla="*/ 1964 h 1969"/>
                <a:gd name="T64" fmla="*/ 919 w 1102"/>
                <a:gd name="T65" fmla="*/ 1969 h 1969"/>
                <a:gd name="T66" fmla="*/ 919 w 1102"/>
                <a:gd name="T67" fmla="*/ 1969 h 1969"/>
                <a:gd name="T68" fmla="*/ 919 w 1102"/>
                <a:gd name="T69" fmla="*/ 1969 h 1969"/>
                <a:gd name="T70" fmla="*/ 183 w 1102"/>
                <a:gd name="T71" fmla="*/ 1969 h 1969"/>
                <a:gd name="T72" fmla="*/ 183 w 1102"/>
                <a:gd name="T73" fmla="*/ 1969 h 1969"/>
                <a:gd name="T74" fmla="*/ 148 w 1102"/>
                <a:gd name="T75" fmla="*/ 1964 h 1969"/>
                <a:gd name="T76" fmla="*/ 112 w 1102"/>
                <a:gd name="T77" fmla="*/ 1954 h 1969"/>
                <a:gd name="T78" fmla="*/ 82 w 1102"/>
                <a:gd name="T79" fmla="*/ 1939 h 1969"/>
                <a:gd name="T80" fmla="*/ 56 w 1102"/>
                <a:gd name="T81" fmla="*/ 1914 h 1969"/>
                <a:gd name="T82" fmla="*/ 31 w 1102"/>
                <a:gd name="T83" fmla="*/ 1888 h 1969"/>
                <a:gd name="T84" fmla="*/ 16 w 1102"/>
                <a:gd name="T85" fmla="*/ 1858 h 1969"/>
                <a:gd name="T86" fmla="*/ 5 w 1102"/>
                <a:gd name="T87" fmla="*/ 1822 h 1969"/>
                <a:gd name="T88" fmla="*/ 0 w 1102"/>
                <a:gd name="T89" fmla="*/ 1787 h 1969"/>
                <a:gd name="T90" fmla="*/ 0 w 1102"/>
                <a:gd name="T91" fmla="*/ 1787 h 1969"/>
                <a:gd name="T92" fmla="*/ 0 w 1102"/>
                <a:gd name="T93" fmla="*/ 183 h 196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102"/>
                <a:gd name="T142" fmla="*/ 0 h 1969"/>
                <a:gd name="T143" fmla="*/ 1102 w 1102"/>
                <a:gd name="T144" fmla="*/ 1969 h 196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102" h="1969">
                  <a:moveTo>
                    <a:pt x="0" y="183"/>
                  </a:moveTo>
                  <a:lnTo>
                    <a:pt x="5" y="147"/>
                  </a:lnTo>
                  <a:lnTo>
                    <a:pt x="16" y="112"/>
                  </a:lnTo>
                  <a:lnTo>
                    <a:pt x="31" y="81"/>
                  </a:lnTo>
                  <a:lnTo>
                    <a:pt x="56" y="56"/>
                  </a:lnTo>
                  <a:lnTo>
                    <a:pt x="82" y="31"/>
                  </a:lnTo>
                  <a:lnTo>
                    <a:pt x="112" y="15"/>
                  </a:lnTo>
                  <a:lnTo>
                    <a:pt x="148" y="5"/>
                  </a:lnTo>
                  <a:lnTo>
                    <a:pt x="183" y="0"/>
                  </a:lnTo>
                  <a:lnTo>
                    <a:pt x="919" y="0"/>
                  </a:lnTo>
                  <a:lnTo>
                    <a:pt x="955" y="5"/>
                  </a:lnTo>
                  <a:lnTo>
                    <a:pt x="990" y="15"/>
                  </a:lnTo>
                  <a:lnTo>
                    <a:pt x="1021" y="31"/>
                  </a:lnTo>
                  <a:lnTo>
                    <a:pt x="1046" y="56"/>
                  </a:lnTo>
                  <a:lnTo>
                    <a:pt x="1071" y="81"/>
                  </a:lnTo>
                  <a:lnTo>
                    <a:pt x="1087" y="112"/>
                  </a:lnTo>
                  <a:lnTo>
                    <a:pt x="1097" y="147"/>
                  </a:lnTo>
                  <a:lnTo>
                    <a:pt x="1102" y="183"/>
                  </a:lnTo>
                  <a:lnTo>
                    <a:pt x="1102" y="1787"/>
                  </a:lnTo>
                  <a:lnTo>
                    <a:pt x="1097" y="1822"/>
                  </a:lnTo>
                  <a:lnTo>
                    <a:pt x="1087" y="1858"/>
                  </a:lnTo>
                  <a:lnTo>
                    <a:pt x="1071" y="1888"/>
                  </a:lnTo>
                  <a:lnTo>
                    <a:pt x="1046" y="1914"/>
                  </a:lnTo>
                  <a:lnTo>
                    <a:pt x="1021" y="1939"/>
                  </a:lnTo>
                  <a:lnTo>
                    <a:pt x="990" y="1954"/>
                  </a:lnTo>
                  <a:lnTo>
                    <a:pt x="955" y="1964"/>
                  </a:lnTo>
                  <a:lnTo>
                    <a:pt x="919" y="1969"/>
                  </a:lnTo>
                  <a:lnTo>
                    <a:pt x="183" y="1969"/>
                  </a:lnTo>
                  <a:lnTo>
                    <a:pt x="148" y="1964"/>
                  </a:lnTo>
                  <a:lnTo>
                    <a:pt x="112" y="1954"/>
                  </a:lnTo>
                  <a:lnTo>
                    <a:pt x="82" y="1939"/>
                  </a:lnTo>
                  <a:lnTo>
                    <a:pt x="56" y="1914"/>
                  </a:lnTo>
                  <a:lnTo>
                    <a:pt x="31" y="1888"/>
                  </a:lnTo>
                  <a:lnTo>
                    <a:pt x="16" y="1858"/>
                  </a:lnTo>
                  <a:lnTo>
                    <a:pt x="5" y="1822"/>
                  </a:lnTo>
                  <a:lnTo>
                    <a:pt x="0" y="1787"/>
                  </a:lnTo>
                  <a:lnTo>
                    <a:pt x="0" y="183"/>
                  </a:lnTo>
                  <a:close/>
                </a:path>
              </a:pathLst>
            </a:custGeom>
            <a:solidFill>
              <a:srgbClr val="CCFFCC"/>
            </a:solidFill>
            <a:ln w="9525">
              <a:noFill/>
              <a:round/>
              <a:headEnd/>
              <a:tailEnd/>
            </a:ln>
          </p:spPr>
          <p:txBody>
            <a:bodyPr/>
            <a:lstStyle/>
            <a:p>
              <a:endParaRPr lang="ja-JP" altLang="en-US">
                <a:latin typeface="Meiryo UI" panose="020B0604030504040204" pitchFamily="50" charset="-128"/>
                <a:ea typeface="Meiryo UI" panose="020B0604030504040204" pitchFamily="50" charset="-128"/>
              </a:endParaRPr>
            </a:p>
          </p:txBody>
        </p:sp>
        <p:sp>
          <p:nvSpPr>
            <p:cNvPr id="14353" name="Freeform 13"/>
            <p:cNvSpPr>
              <a:spLocks noEditPoints="1"/>
            </p:cNvSpPr>
            <p:nvPr/>
          </p:nvSpPr>
          <p:spPr bwMode="auto">
            <a:xfrm>
              <a:off x="1093" y="1790"/>
              <a:ext cx="1117" cy="1985"/>
            </a:xfrm>
            <a:custGeom>
              <a:avLst/>
              <a:gdLst>
                <a:gd name="T0" fmla="*/ 0 w 1117"/>
                <a:gd name="T1" fmla="*/ 152 h 1985"/>
                <a:gd name="T2" fmla="*/ 16 w 1117"/>
                <a:gd name="T3" fmla="*/ 112 h 1985"/>
                <a:gd name="T4" fmla="*/ 56 w 1117"/>
                <a:gd name="T5" fmla="*/ 56 h 1985"/>
                <a:gd name="T6" fmla="*/ 82 w 1117"/>
                <a:gd name="T7" fmla="*/ 30 h 1985"/>
                <a:gd name="T8" fmla="*/ 153 w 1117"/>
                <a:gd name="T9" fmla="*/ 0 h 1985"/>
                <a:gd name="T10" fmla="*/ 188 w 1117"/>
                <a:gd name="T11" fmla="*/ 0 h 1985"/>
                <a:gd name="T12" fmla="*/ 960 w 1117"/>
                <a:gd name="T13" fmla="*/ 0 h 1985"/>
                <a:gd name="T14" fmla="*/ 1000 w 1117"/>
                <a:gd name="T15" fmla="*/ 15 h 1985"/>
                <a:gd name="T16" fmla="*/ 1056 w 1117"/>
                <a:gd name="T17" fmla="*/ 56 h 1985"/>
                <a:gd name="T18" fmla="*/ 1081 w 1117"/>
                <a:gd name="T19" fmla="*/ 81 h 1985"/>
                <a:gd name="T20" fmla="*/ 1112 w 1117"/>
                <a:gd name="T21" fmla="*/ 152 h 1985"/>
                <a:gd name="T22" fmla="*/ 1117 w 1117"/>
                <a:gd name="T23" fmla="*/ 1792 h 1985"/>
                <a:gd name="T24" fmla="*/ 1102 w 1117"/>
                <a:gd name="T25" fmla="*/ 1863 h 1985"/>
                <a:gd name="T26" fmla="*/ 1081 w 1117"/>
                <a:gd name="T27" fmla="*/ 1898 h 1985"/>
                <a:gd name="T28" fmla="*/ 1031 w 1117"/>
                <a:gd name="T29" fmla="*/ 1949 h 1985"/>
                <a:gd name="T30" fmla="*/ 995 w 1117"/>
                <a:gd name="T31" fmla="*/ 1969 h 1985"/>
                <a:gd name="T32" fmla="*/ 924 w 1117"/>
                <a:gd name="T33" fmla="*/ 1985 h 1985"/>
                <a:gd name="T34" fmla="*/ 153 w 1117"/>
                <a:gd name="T35" fmla="*/ 1980 h 1985"/>
                <a:gd name="T36" fmla="*/ 82 w 1117"/>
                <a:gd name="T37" fmla="*/ 1949 h 1985"/>
                <a:gd name="T38" fmla="*/ 56 w 1117"/>
                <a:gd name="T39" fmla="*/ 1924 h 1985"/>
                <a:gd name="T40" fmla="*/ 16 w 1117"/>
                <a:gd name="T41" fmla="*/ 1868 h 1985"/>
                <a:gd name="T42" fmla="*/ 0 w 1117"/>
                <a:gd name="T43" fmla="*/ 1827 h 1985"/>
                <a:gd name="T44" fmla="*/ 0 w 1117"/>
                <a:gd name="T45" fmla="*/ 188 h 1985"/>
                <a:gd name="T46" fmla="*/ 16 w 1117"/>
                <a:gd name="T47" fmla="*/ 1827 h 1985"/>
                <a:gd name="T48" fmla="*/ 26 w 1117"/>
                <a:gd name="T49" fmla="*/ 1858 h 1985"/>
                <a:gd name="T50" fmla="*/ 66 w 1117"/>
                <a:gd name="T51" fmla="*/ 1919 h 1985"/>
                <a:gd name="T52" fmla="*/ 92 w 1117"/>
                <a:gd name="T53" fmla="*/ 1939 h 1985"/>
                <a:gd name="T54" fmla="*/ 153 w 1117"/>
                <a:gd name="T55" fmla="*/ 1964 h 1985"/>
                <a:gd name="T56" fmla="*/ 924 w 1117"/>
                <a:gd name="T57" fmla="*/ 1969 h 1985"/>
                <a:gd name="T58" fmla="*/ 995 w 1117"/>
                <a:gd name="T59" fmla="*/ 1954 h 1985"/>
                <a:gd name="T60" fmla="*/ 1021 w 1117"/>
                <a:gd name="T61" fmla="*/ 1939 h 1985"/>
                <a:gd name="T62" fmla="*/ 1071 w 1117"/>
                <a:gd name="T63" fmla="*/ 1888 h 1985"/>
                <a:gd name="T64" fmla="*/ 1087 w 1117"/>
                <a:gd name="T65" fmla="*/ 1863 h 1985"/>
                <a:gd name="T66" fmla="*/ 1102 w 1117"/>
                <a:gd name="T67" fmla="*/ 1792 h 1985"/>
                <a:gd name="T68" fmla="*/ 1097 w 1117"/>
                <a:gd name="T69" fmla="*/ 152 h 1985"/>
                <a:gd name="T70" fmla="*/ 1071 w 1117"/>
                <a:gd name="T71" fmla="*/ 91 h 1985"/>
                <a:gd name="T72" fmla="*/ 1051 w 1117"/>
                <a:gd name="T73" fmla="*/ 66 h 1985"/>
                <a:gd name="T74" fmla="*/ 990 w 1117"/>
                <a:gd name="T75" fmla="*/ 25 h 1985"/>
                <a:gd name="T76" fmla="*/ 960 w 1117"/>
                <a:gd name="T77" fmla="*/ 15 h 1985"/>
                <a:gd name="T78" fmla="*/ 188 w 1117"/>
                <a:gd name="T79" fmla="*/ 15 h 1985"/>
                <a:gd name="T80" fmla="*/ 153 w 1117"/>
                <a:gd name="T81" fmla="*/ 15 h 1985"/>
                <a:gd name="T82" fmla="*/ 92 w 1117"/>
                <a:gd name="T83" fmla="*/ 46 h 1985"/>
                <a:gd name="T84" fmla="*/ 66 w 1117"/>
                <a:gd name="T85" fmla="*/ 66 h 1985"/>
                <a:gd name="T86" fmla="*/ 26 w 1117"/>
                <a:gd name="T87" fmla="*/ 122 h 1985"/>
                <a:gd name="T88" fmla="*/ 16 w 1117"/>
                <a:gd name="T89" fmla="*/ 152 h 1985"/>
                <a:gd name="T90" fmla="*/ 16 w 1117"/>
                <a:gd name="T91" fmla="*/ 1792 h 198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117"/>
                <a:gd name="T139" fmla="*/ 0 h 1985"/>
                <a:gd name="T140" fmla="*/ 1117 w 1117"/>
                <a:gd name="T141" fmla="*/ 1985 h 198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117" h="1985">
                  <a:moveTo>
                    <a:pt x="0" y="188"/>
                  </a:moveTo>
                  <a:lnTo>
                    <a:pt x="0" y="167"/>
                  </a:lnTo>
                  <a:lnTo>
                    <a:pt x="0" y="152"/>
                  </a:lnTo>
                  <a:lnTo>
                    <a:pt x="16" y="117"/>
                  </a:lnTo>
                  <a:lnTo>
                    <a:pt x="16" y="112"/>
                  </a:lnTo>
                  <a:lnTo>
                    <a:pt x="31" y="81"/>
                  </a:lnTo>
                  <a:lnTo>
                    <a:pt x="56" y="56"/>
                  </a:lnTo>
                  <a:lnTo>
                    <a:pt x="82" y="30"/>
                  </a:lnTo>
                  <a:lnTo>
                    <a:pt x="112" y="15"/>
                  </a:lnTo>
                  <a:lnTo>
                    <a:pt x="117" y="15"/>
                  </a:lnTo>
                  <a:lnTo>
                    <a:pt x="153" y="0"/>
                  </a:lnTo>
                  <a:lnTo>
                    <a:pt x="168" y="0"/>
                  </a:lnTo>
                  <a:lnTo>
                    <a:pt x="188" y="0"/>
                  </a:lnTo>
                  <a:lnTo>
                    <a:pt x="924" y="0"/>
                  </a:lnTo>
                  <a:lnTo>
                    <a:pt x="944" y="0"/>
                  </a:lnTo>
                  <a:lnTo>
                    <a:pt x="960" y="0"/>
                  </a:lnTo>
                  <a:lnTo>
                    <a:pt x="965" y="0"/>
                  </a:lnTo>
                  <a:lnTo>
                    <a:pt x="995" y="15"/>
                  </a:lnTo>
                  <a:lnTo>
                    <a:pt x="1000" y="15"/>
                  </a:lnTo>
                  <a:lnTo>
                    <a:pt x="1031" y="30"/>
                  </a:lnTo>
                  <a:lnTo>
                    <a:pt x="1056" y="56"/>
                  </a:lnTo>
                  <a:lnTo>
                    <a:pt x="1061" y="56"/>
                  </a:lnTo>
                  <a:lnTo>
                    <a:pt x="1081" y="81"/>
                  </a:lnTo>
                  <a:lnTo>
                    <a:pt x="1102" y="112"/>
                  </a:lnTo>
                  <a:lnTo>
                    <a:pt x="1102" y="117"/>
                  </a:lnTo>
                  <a:lnTo>
                    <a:pt x="1112" y="152"/>
                  </a:lnTo>
                  <a:lnTo>
                    <a:pt x="1112" y="167"/>
                  </a:lnTo>
                  <a:lnTo>
                    <a:pt x="1117" y="188"/>
                  </a:lnTo>
                  <a:lnTo>
                    <a:pt x="1117" y="1792"/>
                  </a:lnTo>
                  <a:lnTo>
                    <a:pt x="1112" y="1812"/>
                  </a:lnTo>
                  <a:lnTo>
                    <a:pt x="1112" y="1827"/>
                  </a:lnTo>
                  <a:lnTo>
                    <a:pt x="1102" y="1863"/>
                  </a:lnTo>
                  <a:lnTo>
                    <a:pt x="1102" y="1868"/>
                  </a:lnTo>
                  <a:lnTo>
                    <a:pt x="1081" y="1898"/>
                  </a:lnTo>
                  <a:lnTo>
                    <a:pt x="1061" y="1924"/>
                  </a:lnTo>
                  <a:lnTo>
                    <a:pt x="1056" y="1929"/>
                  </a:lnTo>
                  <a:lnTo>
                    <a:pt x="1031" y="1949"/>
                  </a:lnTo>
                  <a:lnTo>
                    <a:pt x="1000" y="1969"/>
                  </a:lnTo>
                  <a:lnTo>
                    <a:pt x="995" y="1969"/>
                  </a:lnTo>
                  <a:lnTo>
                    <a:pt x="965" y="1980"/>
                  </a:lnTo>
                  <a:lnTo>
                    <a:pt x="944" y="1980"/>
                  </a:lnTo>
                  <a:lnTo>
                    <a:pt x="924" y="1985"/>
                  </a:lnTo>
                  <a:lnTo>
                    <a:pt x="188" y="1985"/>
                  </a:lnTo>
                  <a:lnTo>
                    <a:pt x="168" y="1980"/>
                  </a:lnTo>
                  <a:lnTo>
                    <a:pt x="153" y="1980"/>
                  </a:lnTo>
                  <a:lnTo>
                    <a:pt x="117" y="1969"/>
                  </a:lnTo>
                  <a:lnTo>
                    <a:pt x="112" y="1969"/>
                  </a:lnTo>
                  <a:lnTo>
                    <a:pt x="82" y="1949"/>
                  </a:lnTo>
                  <a:lnTo>
                    <a:pt x="56" y="1929"/>
                  </a:lnTo>
                  <a:lnTo>
                    <a:pt x="56" y="1924"/>
                  </a:lnTo>
                  <a:lnTo>
                    <a:pt x="31" y="1898"/>
                  </a:lnTo>
                  <a:lnTo>
                    <a:pt x="16" y="1868"/>
                  </a:lnTo>
                  <a:lnTo>
                    <a:pt x="16" y="1863"/>
                  </a:lnTo>
                  <a:lnTo>
                    <a:pt x="0" y="1832"/>
                  </a:lnTo>
                  <a:lnTo>
                    <a:pt x="0" y="1827"/>
                  </a:lnTo>
                  <a:lnTo>
                    <a:pt x="0" y="1812"/>
                  </a:lnTo>
                  <a:lnTo>
                    <a:pt x="0" y="1792"/>
                  </a:lnTo>
                  <a:lnTo>
                    <a:pt x="0" y="188"/>
                  </a:lnTo>
                  <a:close/>
                  <a:moveTo>
                    <a:pt x="16" y="1792"/>
                  </a:moveTo>
                  <a:lnTo>
                    <a:pt x="16" y="1807"/>
                  </a:lnTo>
                  <a:lnTo>
                    <a:pt x="16" y="1827"/>
                  </a:lnTo>
                  <a:lnTo>
                    <a:pt x="26" y="1863"/>
                  </a:lnTo>
                  <a:lnTo>
                    <a:pt x="26" y="1858"/>
                  </a:lnTo>
                  <a:lnTo>
                    <a:pt x="46" y="1888"/>
                  </a:lnTo>
                  <a:lnTo>
                    <a:pt x="41" y="1888"/>
                  </a:lnTo>
                  <a:lnTo>
                    <a:pt x="66" y="1919"/>
                  </a:lnTo>
                  <a:lnTo>
                    <a:pt x="66" y="1914"/>
                  </a:lnTo>
                  <a:lnTo>
                    <a:pt x="92" y="1939"/>
                  </a:lnTo>
                  <a:lnTo>
                    <a:pt x="122" y="1954"/>
                  </a:lnTo>
                  <a:lnTo>
                    <a:pt x="153" y="1964"/>
                  </a:lnTo>
                  <a:lnTo>
                    <a:pt x="173" y="1964"/>
                  </a:lnTo>
                  <a:lnTo>
                    <a:pt x="188" y="1969"/>
                  </a:lnTo>
                  <a:lnTo>
                    <a:pt x="924" y="1969"/>
                  </a:lnTo>
                  <a:lnTo>
                    <a:pt x="939" y="1964"/>
                  </a:lnTo>
                  <a:lnTo>
                    <a:pt x="960" y="1964"/>
                  </a:lnTo>
                  <a:lnTo>
                    <a:pt x="995" y="1954"/>
                  </a:lnTo>
                  <a:lnTo>
                    <a:pt x="990" y="1954"/>
                  </a:lnTo>
                  <a:lnTo>
                    <a:pt x="1021" y="1939"/>
                  </a:lnTo>
                  <a:lnTo>
                    <a:pt x="1051" y="1914"/>
                  </a:lnTo>
                  <a:lnTo>
                    <a:pt x="1046" y="1919"/>
                  </a:lnTo>
                  <a:lnTo>
                    <a:pt x="1071" y="1888"/>
                  </a:lnTo>
                  <a:lnTo>
                    <a:pt x="1087" y="1858"/>
                  </a:lnTo>
                  <a:lnTo>
                    <a:pt x="1087" y="1863"/>
                  </a:lnTo>
                  <a:lnTo>
                    <a:pt x="1097" y="1827"/>
                  </a:lnTo>
                  <a:lnTo>
                    <a:pt x="1097" y="1812"/>
                  </a:lnTo>
                  <a:lnTo>
                    <a:pt x="1102" y="1792"/>
                  </a:lnTo>
                  <a:lnTo>
                    <a:pt x="1102" y="188"/>
                  </a:lnTo>
                  <a:lnTo>
                    <a:pt x="1097" y="173"/>
                  </a:lnTo>
                  <a:lnTo>
                    <a:pt x="1097" y="152"/>
                  </a:lnTo>
                  <a:lnTo>
                    <a:pt x="1087" y="122"/>
                  </a:lnTo>
                  <a:lnTo>
                    <a:pt x="1071" y="91"/>
                  </a:lnTo>
                  <a:lnTo>
                    <a:pt x="1046" y="66"/>
                  </a:lnTo>
                  <a:lnTo>
                    <a:pt x="1051" y="66"/>
                  </a:lnTo>
                  <a:lnTo>
                    <a:pt x="1021" y="41"/>
                  </a:lnTo>
                  <a:lnTo>
                    <a:pt x="1021" y="46"/>
                  </a:lnTo>
                  <a:lnTo>
                    <a:pt x="990" y="25"/>
                  </a:lnTo>
                  <a:lnTo>
                    <a:pt x="995" y="25"/>
                  </a:lnTo>
                  <a:lnTo>
                    <a:pt x="960" y="15"/>
                  </a:lnTo>
                  <a:lnTo>
                    <a:pt x="944" y="15"/>
                  </a:lnTo>
                  <a:lnTo>
                    <a:pt x="924" y="15"/>
                  </a:lnTo>
                  <a:lnTo>
                    <a:pt x="188" y="15"/>
                  </a:lnTo>
                  <a:lnTo>
                    <a:pt x="173" y="15"/>
                  </a:lnTo>
                  <a:lnTo>
                    <a:pt x="153" y="15"/>
                  </a:lnTo>
                  <a:lnTo>
                    <a:pt x="122" y="25"/>
                  </a:lnTo>
                  <a:lnTo>
                    <a:pt x="92" y="46"/>
                  </a:lnTo>
                  <a:lnTo>
                    <a:pt x="92" y="41"/>
                  </a:lnTo>
                  <a:lnTo>
                    <a:pt x="66" y="66"/>
                  </a:lnTo>
                  <a:lnTo>
                    <a:pt x="41" y="91"/>
                  </a:lnTo>
                  <a:lnTo>
                    <a:pt x="46" y="91"/>
                  </a:lnTo>
                  <a:lnTo>
                    <a:pt x="26" y="122"/>
                  </a:lnTo>
                  <a:lnTo>
                    <a:pt x="16" y="152"/>
                  </a:lnTo>
                  <a:lnTo>
                    <a:pt x="16" y="173"/>
                  </a:lnTo>
                  <a:lnTo>
                    <a:pt x="16" y="188"/>
                  </a:lnTo>
                  <a:lnTo>
                    <a:pt x="16" y="1792"/>
                  </a:lnTo>
                  <a:close/>
                </a:path>
              </a:pathLst>
            </a:custGeom>
            <a:solidFill>
              <a:srgbClr val="376092"/>
            </a:solidFill>
            <a:ln w="0">
              <a:solidFill>
                <a:srgbClr val="376092"/>
              </a:solidFill>
              <a:round/>
              <a:headEnd/>
              <a:tailEnd/>
            </a:ln>
          </p:spPr>
          <p:txBody>
            <a:bodyPr/>
            <a:lstStyle/>
            <a:p>
              <a:endParaRPr lang="ja-JP" altLang="en-US">
                <a:latin typeface="Meiryo UI" panose="020B0604030504040204" pitchFamily="50" charset="-128"/>
                <a:ea typeface="Meiryo UI" panose="020B0604030504040204" pitchFamily="50" charset="-128"/>
              </a:endParaRPr>
            </a:p>
          </p:txBody>
        </p:sp>
        <p:sp>
          <p:nvSpPr>
            <p:cNvPr id="14354" name="Rectangle 14"/>
            <p:cNvSpPr>
              <a:spLocks noChangeArrowheads="1"/>
            </p:cNvSpPr>
            <p:nvPr/>
          </p:nvSpPr>
          <p:spPr bwMode="auto">
            <a:xfrm>
              <a:off x="1205" y="1887"/>
              <a:ext cx="851" cy="116"/>
            </a:xfrm>
            <a:prstGeom prst="rect">
              <a:avLst/>
            </a:prstGeom>
            <a:noFill/>
            <a:ln w="9525">
              <a:noFill/>
              <a:miter lim="800000"/>
              <a:headEnd/>
              <a:tailEnd/>
            </a:ln>
          </p:spPr>
          <p:txBody>
            <a:bodyPr wrap="none" lIns="0" tIns="0" rIns="0" bIns="0">
              <a:spAutoFit/>
            </a:bodyPr>
            <a:lstStyle/>
            <a:p>
              <a:r>
                <a:rPr lang="ja-JP" altLang="en-US" sz="1200" dirty="0">
                  <a:solidFill>
                    <a:srgbClr val="000000"/>
                  </a:solidFill>
                  <a:latin typeface="Meiryo UI" panose="020B0604030504040204" pitchFamily="50" charset="-128"/>
                  <a:ea typeface="Meiryo UI" panose="020B0604030504040204" pitchFamily="50" charset="-128"/>
                </a:rPr>
                <a:t>過去に発生した地震・</a:t>
              </a:r>
              <a:endParaRPr lang="ja-JP" altLang="en-US" dirty="0">
                <a:latin typeface="Meiryo UI" panose="020B0604030504040204" pitchFamily="50" charset="-128"/>
                <a:ea typeface="Meiryo UI" panose="020B0604030504040204" pitchFamily="50" charset="-128"/>
              </a:endParaRPr>
            </a:p>
          </p:txBody>
        </p:sp>
        <p:sp>
          <p:nvSpPr>
            <p:cNvPr id="14355" name="Rectangle 15"/>
            <p:cNvSpPr>
              <a:spLocks noChangeArrowheads="1"/>
            </p:cNvSpPr>
            <p:nvPr/>
          </p:nvSpPr>
          <p:spPr bwMode="auto">
            <a:xfrm>
              <a:off x="1281" y="1993"/>
              <a:ext cx="741" cy="136"/>
            </a:xfrm>
            <a:prstGeom prst="rect">
              <a:avLst/>
            </a:prstGeom>
            <a:noFill/>
            <a:ln w="9525">
              <a:noFill/>
              <a:miter lim="800000"/>
              <a:headEnd/>
              <a:tailEnd/>
            </a:ln>
          </p:spPr>
          <p:txBody>
            <a:bodyPr wrap="none" lIns="0" tIns="0" rIns="0" bIns="0">
              <a:spAutoFit/>
            </a:bodyPr>
            <a:lstStyle/>
            <a:p>
              <a:r>
                <a:rPr lang="ja-JP" altLang="en-US" sz="1400">
                  <a:solidFill>
                    <a:srgbClr val="000000"/>
                  </a:solidFill>
                  <a:latin typeface="Meiryo UI" panose="020B0604030504040204" pitchFamily="50" charset="-128"/>
                  <a:ea typeface="Meiryo UI" panose="020B0604030504040204" pitchFamily="50" charset="-128"/>
                </a:rPr>
                <a:t>津波</a:t>
              </a:r>
              <a:r>
                <a:rPr lang="ja-JP" altLang="en-US" sz="1200">
                  <a:solidFill>
                    <a:srgbClr val="000000"/>
                  </a:solidFill>
                  <a:latin typeface="Meiryo UI" panose="020B0604030504040204" pitchFamily="50" charset="-128"/>
                  <a:ea typeface="Meiryo UI" panose="020B0604030504040204" pitchFamily="50" charset="-128"/>
                </a:rPr>
                <a:t>・災害の記録</a:t>
              </a:r>
              <a:endParaRPr lang="ja-JP" altLang="en-US">
                <a:latin typeface="Meiryo UI" panose="020B0604030504040204" pitchFamily="50" charset="-128"/>
                <a:ea typeface="Meiryo UI" panose="020B0604030504040204" pitchFamily="50" charset="-128"/>
              </a:endParaRPr>
            </a:p>
          </p:txBody>
        </p:sp>
        <p:sp>
          <p:nvSpPr>
            <p:cNvPr id="14356" name="Freeform 16"/>
            <p:cNvSpPr>
              <a:spLocks/>
            </p:cNvSpPr>
            <p:nvPr/>
          </p:nvSpPr>
          <p:spPr bwMode="auto">
            <a:xfrm>
              <a:off x="2266" y="2313"/>
              <a:ext cx="1066" cy="1451"/>
            </a:xfrm>
            <a:custGeom>
              <a:avLst/>
              <a:gdLst>
                <a:gd name="T0" fmla="*/ 0 w 1066"/>
                <a:gd name="T1" fmla="*/ 177 h 1451"/>
                <a:gd name="T2" fmla="*/ 5 w 1066"/>
                <a:gd name="T3" fmla="*/ 142 h 1451"/>
                <a:gd name="T4" fmla="*/ 15 w 1066"/>
                <a:gd name="T5" fmla="*/ 106 h 1451"/>
                <a:gd name="T6" fmla="*/ 30 w 1066"/>
                <a:gd name="T7" fmla="*/ 76 h 1451"/>
                <a:gd name="T8" fmla="*/ 51 w 1066"/>
                <a:gd name="T9" fmla="*/ 51 h 1451"/>
                <a:gd name="T10" fmla="*/ 76 w 1066"/>
                <a:gd name="T11" fmla="*/ 30 h 1451"/>
                <a:gd name="T12" fmla="*/ 106 w 1066"/>
                <a:gd name="T13" fmla="*/ 15 h 1451"/>
                <a:gd name="T14" fmla="*/ 142 w 1066"/>
                <a:gd name="T15" fmla="*/ 5 h 1451"/>
                <a:gd name="T16" fmla="*/ 177 w 1066"/>
                <a:gd name="T17" fmla="*/ 0 h 1451"/>
                <a:gd name="T18" fmla="*/ 177 w 1066"/>
                <a:gd name="T19" fmla="*/ 0 h 1451"/>
                <a:gd name="T20" fmla="*/ 177 w 1066"/>
                <a:gd name="T21" fmla="*/ 0 h 1451"/>
                <a:gd name="T22" fmla="*/ 888 w 1066"/>
                <a:gd name="T23" fmla="*/ 0 h 1451"/>
                <a:gd name="T24" fmla="*/ 888 w 1066"/>
                <a:gd name="T25" fmla="*/ 0 h 1451"/>
                <a:gd name="T26" fmla="*/ 924 w 1066"/>
                <a:gd name="T27" fmla="*/ 5 h 1451"/>
                <a:gd name="T28" fmla="*/ 959 w 1066"/>
                <a:gd name="T29" fmla="*/ 15 h 1451"/>
                <a:gd name="T30" fmla="*/ 990 w 1066"/>
                <a:gd name="T31" fmla="*/ 30 h 1451"/>
                <a:gd name="T32" fmla="*/ 1015 w 1066"/>
                <a:gd name="T33" fmla="*/ 51 h 1451"/>
                <a:gd name="T34" fmla="*/ 1035 w 1066"/>
                <a:gd name="T35" fmla="*/ 76 h 1451"/>
                <a:gd name="T36" fmla="*/ 1051 w 1066"/>
                <a:gd name="T37" fmla="*/ 106 h 1451"/>
                <a:gd name="T38" fmla="*/ 1061 w 1066"/>
                <a:gd name="T39" fmla="*/ 142 h 1451"/>
                <a:gd name="T40" fmla="*/ 1066 w 1066"/>
                <a:gd name="T41" fmla="*/ 177 h 1451"/>
                <a:gd name="T42" fmla="*/ 1066 w 1066"/>
                <a:gd name="T43" fmla="*/ 177 h 1451"/>
                <a:gd name="T44" fmla="*/ 1066 w 1066"/>
                <a:gd name="T45" fmla="*/ 177 h 1451"/>
                <a:gd name="T46" fmla="*/ 1066 w 1066"/>
                <a:gd name="T47" fmla="*/ 1274 h 1451"/>
                <a:gd name="T48" fmla="*/ 1066 w 1066"/>
                <a:gd name="T49" fmla="*/ 1274 h 1451"/>
                <a:gd name="T50" fmla="*/ 1061 w 1066"/>
                <a:gd name="T51" fmla="*/ 1309 h 1451"/>
                <a:gd name="T52" fmla="*/ 1051 w 1066"/>
                <a:gd name="T53" fmla="*/ 1345 h 1451"/>
                <a:gd name="T54" fmla="*/ 1035 w 1066"/>
                <a:gd name="T55" fmla="*/ 1375 h 1451"/>
                <a:gd name="T56" fmla="*/ 1015 w 1066"/>
                <a:gd name="T57" fmla="*/ 1401 h 1451"/>
                <a:gd name="T58" fmla="*/ 990 w 1066"/>
                <a:gd name="T59" fmla="*/ 1421 h 1451"/>
                <a:gd name="T60" fmla="*/ 959 w 1066"/>
                <a:gd name="T61" fmla="*/ 1436 h 1451"/>
                <a:gd name="T62" fmla="*/ 924 w 1066"/>
                <a:gd name="T63" fmla="*/ 1446 h 1451"/>
                <a:gd name="T64" fmla="*/ 888 w 1066"/>
                <a:gd name="T65" fmla="*/ 1451 h 1451"/>
                <a:gd name="T66" fmla="*/ 888 w 1066"/>
                <a:gd name="T67" fmla="*/ 1451 h 1451"/>
                <a:gd name="T68" fmla="*/ 888 w 1066"/>
                <a:gd name="T69" fmla="*/ 1451 h 1451"/>
                <a:gd name="T70" fmla="*/ 177 w 1066"/>
                <a:gd name="T71" fmla="*/ 1451 h 1451"/>
                <a:gd name="T72" fmla="*/ 177 w 1066"/>
                <a:gd name="T73" fmla="*/ 1451 h 1451"/>
                <a:gd name="T74" fmla="*/ 142 w 1066"/>
                <a:gd name="T75" fmla="*/ 1446 h 1451"/>
                <a:gd name="T76" fmla="*/ 106 w 1066"/>
                <a:gd name="T77" fmla="*/ 1436 h 1451"/>
                <a:gd name="T78" fmla="*/ 76 w 1066"/>
                <a:gd name="T79" fmla="*/ 1421 h 1451"/>
                <a:gd name="T80" fmla="*/ 51 w 1066"/>
                <a:gd name="T81" fmla="*/ 1401 h 1451"/>
                <a:gd name="T82" fmla="*/ 30 w 1066"/>
                <a:gd name="T83" fmla="*/ 1375 h 1451"/>
                <a:gd name="T84" fmla="*/ 15 w 1066"/>
                <a:gd name="T85" fmla="*/ 1345 h 1451"/>
                <a:gd name="T86" fmla="*/ 5 w 1066"/>
                <a:gd name="T87" fmla="*/ 1309 h 1451"/>
                <a:gd name="T88" fmla="*/ 0 w 1066"/>
                <a:gd name="T89" fmla="*/ 1274 h 1451"/>
                <a:gd name="T90" fmla="*/ 0 w 1066"/>
                <a:gd name="T91" fmla="*/ 1274 h 1451"/>
                <a:gd name="T92" fmla="*/ 0 w 1066"/>
                <a:gd name="T93" fmla="*/ 177 h 145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66"/>
                <a:gd name="T142" fmla="*/ 0 h 1451"/>
                <a:gd name="T143" fmla="*/ 1066 w 1066"/>
                <a:gd name="T144" fmla="*/ 1451 h 145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66" h="1451">
                  <a:moveTo>
                    <a:pt x="0" y="177"/>
                  </a:moveTo>
                  <a:lnTo>
                    <a:pt x="5" y="142"/>
                  </a:lnTo>
                  <a:lnTo>
                    <a:pt x="15" y="106"/>
                  </a:lnTo>
                  <a:lnTo>
                    <a:pt x="30" y="76"/>
                  </a:lnTo>
                  <a:lnTo>
                    <a:pt x="51" y="51"/>
                  </a:lnTo>
                  <a:lnTo>
                    <a:pt x="76" y="30"/>
                  </a:lnTo>
                  <a:lnTo>
                    <a:pt x="106" y="15"/>
                  </a:lnTo>
                  <a:lnTo>
                    <a:pt x="142" y="5"/>
                  </a:lnTo>
                  <a:lnTo>
                    <a:pt x="177" y="0"/>
                  </a:lnTo>
                  <a:lnTo>
                    <a:pt x="888" y="0"/>
                  </a:lnTo>
                  <a:lnTo>
                    <a:pt x="924" y="5"/>
                  </a:lnTo>
                  <a:lnTo>
                    <a:pt x="959" y="15"/>
                  </a:lnTo>
                  <a:lnTo>
                    <a:pt x="990" y="30"/>
                  </a:lnTo>
                  <a:lnTo>
                    <a:pt x="1015" y="51"/>
                  </a:lnTo>
                  <a:lnTo>
                    <a:pt x="1035" y="76"/>
                  </a:lnTo>
                  <a:lnTo>
                    <a:pt x="1051" y="106"/>
                  </a:lnTo>
                  <a:lnTo>
                    <a:pt x="1061" y="142"/>
                  </a:lnTo>
                  <a:lnTo>
                    <a:pt x="1066" y="177"/>
                  </a:lnTo>
                  <a:lnTo>
                    <a:pt x="1066" y="1274"/>
                  </a:lnTo>
                  <a:lnTo>
                    <a:pt x="1061" y="1309"/>
                  </a:lnTo>
                  <a:lnTo>
                    <a:pt x="1051" y="1345"/>
                  </a:lnTo>
                  <a:lnTo>
                    <a:pt x="1035" y="1375"/>
                  </a:lnTo>
                  <a:lnTo>
                    <a:pt x="1015" y="1401"/>
                  </a:lnTo>
                  <a:lnTo>
                    <a:pt x="990" y="1421"/>
                  </a:lnTo>
                  <a:lnTo>
                    <a:pt x="959" y="1436"/>
                  </a:lnTo>
                  <a:lnTo>
                    <a:pt x="924" y="1446"/>
                  </a:lnTo>
                  <a:lnTo>
                    <a:pt x="888" y="1451"/>
                  </a:lnTo>
                  <a:lnTo>
                    <a:pt x="177" y="1451"/>
                  </a:lnTo>
                  <a:lnTo>
                    <a:pt x="142" y="1446"/>
                  </a:lnTo>
                  <a:lnTo>
                    <a:pt x="106" y="1436"/>
                  </a:lnTo>
                  <a:lnTo>
                    <a:pt x="76" y="1421"/>
                  </a:lnTo>
                  <a:lnTo>
                    <a:pt x="51" y="1401"/>
                  </a:lnTo>
                  <a:lnTo>
                    <a:pt x="30" y="1375"/>
                  </a:lnTo>
                  <a:lnTo>
                    <a:pt x="15" y="1345"/>
                  </a:lnTo>
                  <a:lnTo>
                    <a:pt x="5" y="1309"/>
                  </a:lnTo>
                  <a:lnTo>
                    <a:pt x="0" y="1274"/>
                  </a:lnTo>
                  <a:lnTo>
                    <a:pt x="0" y="177"/>
                  </a:lnTo>
                  <a:close/>
                </a:path>
              </a:pathLst>
            </a:custGeom>
            <a:solidFill>
              <a:srgbClr val="66FFCC"/>
            </a:solidFill>
            <a:ln w="9525">
              <a:noFill/>
              <a:round/>
              <a:headEnd/>
              <a:tailEnd/>
            </a:ln>
          </p:spPr>
          <p:txBody>
            <a:bodyPr/>
            <a:lstStyle/>
            <a:p>
              <a:endParaRPr lang="ja-JP" altLang="en-US">
                <a:latin typeface="Meiryo UI" panose="020B0604030504040204" pitchFamily="50" charset="-128"/>
                <a:ea typeface="Meiryo UI" panose="020B0604030504040204" pitchFamily="50" charset="-128"/>
              </a:endParaRPr>
            </a:p>
          </p:txBody>
        </p:sp>
        <p:sp>
          <p:nvSpPr>
            <p:cNvPr id="14357" name="Freeform 17"/>
            <p:cNvSpPr>
              <a:spLocks noEditPoints="1"/>
            </p:cNvSpPr>
            <p:nvPr/>
          </p:nvSpPr>
          <p:spPr bwMode="auto">
            <a:xfrm>
              <a:off x="2261" y="2308"/>
              <a:ext cx="1081" cy="1467"/>
            </a:xfrm>
            <a:custGeom>
              <a:avLst/>
              <a:gdLst>
                <a:gd name="T0" fmla="*/ 0 w 1081"/>
                <a:gd name="T1" fmla="*/ 147 h 1467"/>
                <a:gd name="T2" fmla="*/ 30 w 1081"/>
                <a:gd name="T3" fmla="*/ 81 h 1467"/>
                <a:gd name="T4" fmla="*/ 51 w 1081"/>
                <a:gd name="T5" fmla="*/ 50 h 1467"/>
                <a:gd name="T6" fmla="*/ 111 w 1081"/>
                <a:gd name="T7" fmla="*/ 10 h 1467"/>
                <a:gd name="T8" fmla="*/ 147 w 1081"/>
                <a:gd name="T9" fmla="*/ 0 h 1467"/>
                <a:gd name="T10" fmla="*/ 929 w 1081"/>
                <a:gd name="T11" fmla="*/ 0 h 1467"/>
                <a:gd name="T12" fmla="*/ 964 w 1081"/>
                <a:gd name="T13" fmla="*/ 10 h 1467"/>
                <a:gd name="T14" fmla="*/ 1025 w 1081"/>
                <a:gd name="T15" fmla="*/ 50 h 1467"/>
                <a:gd name="T16" fmla="*/ 1045 w 1081"/>
                <a:gd name="T17" fmla="*/ 81 h 1467"/>
                <a:gd name="T18" fmla="*/ 1076 w 1081"/>
                <a:gd name="T19" fmla="*/ 147 h 1467"/>
                <a:gd name="T20" fmla="*/ 1081 w 1081"/>
                <a:gd name="T21" fmla="*/ 1279 h 1467"/>
                <a:gd name="T22" fmla="*/ 1066 w 1081"/>
                <a:gd name="T23" fmla="*/ 1350 h 1467"/>
                <a:gd name="T24" fmla="*/ 1045 w 1081"/>
                <a:gd name="T25" fmla="*/ 1385 h 1467"/>
                <a:gd name="T26" fmla="*/ 1000 w 1081"/>
                <a:gd name="T27" fmla="*/ 1431 h 1467"/>
                <a:gd name="T28" fmla="*/ 964 w 1081"/>
                <a:gd name="T29" fmla="*/ 1451 h 1467"/>
                <a:gd name="T30" fmla="*/ 893 w 1081"/>
                <a:gd name="T31" fmla="*/ 1467 h 1467"/>
                <a:gd name="T32" fmla="*/ 147 w 1081"/>
                <a:gd name="T33" fmla="*/ 1462 h 1467"/>
                <a:gd name="T34" fmla="*/ 81 w 1081"/>
                <a:gd name="T35" fmla="*/ 1431 h 1467"/>
                <a:gd name="T36" fmla="*/ 51 w 1081"/>
                <a:gd name="T37" fmla="*/ 1411 h 1467"/>
                <a:gd name="T38" fmla="*/ 10 w 1081"/>
                <a:gd name="T39" fmla="*/ 1350 h 1467"/>
                <a:gd name="T40" fmla="*/ 0 w 1081"/>
                <a:gd name="T41" fmla="*/ 1314 h 1467"/>
                <a:gd name="T42" fmla="*/ 15 w 1081"/>
                <a:gd name="T43" fmla="*/ 1279 h 1467"/>
                <a:gd name="T44" fmla="*/ 25 w 1081"/>
                <a:gd name="T45" fmla="*/ 1345 h 1467"/>
                <a:gd name="T46" fmla="*/ 40 w 1081"/>
                <a:gd name="T47" fmla="*/ 1375 h 1467"/>
                <a:gd name="T48" fmla="*/ 86 w 1081"/>
                <a:gd name="T49" fmla="*/ 1421 h 1467"/>
                <a:gd name="T50" fmla="*/ 116 w 1081"/>
                <a:gd name="T51" fmla="*/ 1436 h 1467"/>
                <a:gd name="T52" fmla="*/ 182 w 1081"/>
                <a:gd name="T53" fmla="*/ 1451 h 1467"/>
                <a:gd name="T54" fmla="*/ 929 w 1081"/>
                <a:gd name="T55" fmla="*/ 1446 h 1467"/>
                <a:gd name="T56" fmla="*/ 990 w 1081"/>
                <a:gd name="T57" fmla="*/ 1421 h 1467"/>
                <a:gd name="T58" fmla="*/ 1015 w 1081"/>
                <a:gd name="T59" fmla="*/ 1401 h 1467"/>
                <a:gd name="T60" fmla="*/ 1050 w 1081"/>
                <a:gd name="T61" fmla="*/ 1345 h 1467"/>
                <a:gd name="T62" fmla="*/ 1061 w 1081"/>
                <a:gd name="T63" fmla="*/ 1314 h 1467"/>
                <a:gd name="T64" fmla="*/ 1061 w 1081"/>
                <a:gd name="T65" fmla="*/ 147 h 1467"/>
                <a:gd name="T66" fmla="*/ 1050 w 1081"/>
                <a:gd name="T67" fmla="*/ 116 h 1467"/>
                <a:gd name="T68" fmla="*/ 1015 w 1081"/>
                <a:gd name="T69" fmla="*/ 61 h 1467"/>
                <a:gd name="T70" fmla="*/ 990 w 1081"/>
                <a:gd name="T71" fmla="*/ 40 h 1467"/>
                <a:gd name="T72" fmla="*/ 929 w 1081"/>
                <a:gd name="T73" fmla="*/ 15 h 1467"/>
                <a:gd name="T74" fmla="*/ 182 w 1081"/>
                <a:gd name="T75" fmla="*/ 15 h 1467"/>
                <a:gd name="T76" fmla="*/ 116 w 1081"/>
                <a:gd name="T77" fmla="*/ 25 h 1467"/>
                <a:gd name="T78" fmla="*/ 86 w 1081"/>
                <a:gd name="T79" fmla="*/ 40 h 1467"/>
                <a:gd name="T80" fmla="*/ 40 w 1081"/>
                <a:gd name="T81" fmla="*/ 86 h 1467"/>
                <a:gd name="T82" fmla="*/ 25 w 1081"/>
                <a:gd name="T83" fmla="*/ 116 h 1467"/>
                <a:gd name="T84" fmla="*/ 15 w 1081"/>
                <a:gd name="T85" fmla="*/ 182 h 146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81"/>
                <a:gd name="T130" fmla="*/ 0 h 1467"/>
                <a:gd name="T131" fmla="*/ 1081 w 1081"/>
                <a:gd name="T132" fmla="*/ 1467 h 146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81" h="1467">
                  <a:moveTo>
                    <a:pt x="0" y="182"/>
                  </a:moveTo>
                  <a:lnTo>
                    <a:pt x="0" y="147"/>
                  </a:lnTo>
                  <a:lnTo>
                    <a:pt x="10" y="111"/>
                  </a:lnTo>
                  <a:lnTo>
                    <a:pt x="30" y="81"/>
                  </a:lnTo>
                  <a:lnTo>
                    <a:pt x="51" y="50"/>
                  </a:lnTo>
                  <a:lnTo>
                    <a:pt x="81" y="30"/>
                  </a:lnTo>
                  <a:lnTo>
                    <a:pt x="111" y="10"/>
                  </a:lnTo>
                  <a:lnTo>
                    <a:pt x="147" y="0"/>
                  </a:lnTo>
                  <a:lnTo>
                    <a:pt x="182" y="0"/>
                  </a:lnTo>
                  <a:lnTo>
                    <a:pt x="893" y="0"/>
                  </a:lnTo>
                  <a:lnTo>
                    <a:pt x="929" y="0"/>
                  </a:lnTo>
                  <a:lnTo>
                    <a:pt x="934" y="0"/>
                  </a:lnTo>
                  <a:lnTo>
                    <a:pt x="964" y="10"/>
                  </a:lnTo>
                  <a:lnTo>
                    <a:pt x="995" y="30"/>
                  </a:lnTo>
                  <a:lnTo>
                    <a:pt x="1000" y="30"/>
                  </a:lnTo>
                  <a:lnTo>
                    <a:pt x="1025" y="50"/>
                  </a:lnTo>
                  <a:lnTo>
                    <a:pt x="1045" y="81"/>
                  </a:lnTo>
                  <a:lnTo>
                    <a:pt x="1066" y="111"/>
                  </a:lnTo>
                  <a:lnTo>
                    <a:pt x="1076" y="147"/>
                  </a:lnTo>
                  <a:lnTo>
                    <a:pt x="1081" y="182"/>
                  </a:lnTo>
                  <a:lnTo>
                    <a:pt x="1081" y="1279"/>
                  </a:lnTo>
                  <a:lnTo>
                    <a:pt x="1076" y="1314"/>
                  </a:lnTo>
                  <a:lnTo>
                    <a:pt x="1076" y="1319"/>
                  </a:lnTo>
                  <a:lnTo>
                    <a:pt x="1066" y="1350"/>
                  </a:lnTo>
                  <a:lnTo>
                    <a:pt x="1045" y="1380"/>
                  </a:lnTo>
                  <a:lnTo>
                    <a:pt x="1045" y="1385"/>
                  </a:lnTo>
                  <a:lnTo>
                    <a:pt x="1025" y="1411"/>
                  </a:lnTo>
                  <a:lnTo>
                    <a:pt x="1000" y="1431"/>
                  </a:lnTo>
                  <a:lnTo>
                    <a:pt x="995" y="1431"/>
                  </a:lnTo>
                  <a:lnTo>
                    <a:pt x="964" y="1451"/>
                  </a:lnTo>
                  <a:lnTo>
                    <a:pt x="934" y="1462"/>
                  </a:lnTo>
                  <a:lnTo>
                    <a:pt x="929" y="1462"/>
                  </a:lnTo>
                  <a:lnTo>
                    <a:pt x="893" y="1467"/>
                  </a:lnTo>
                  <a:lnTo>
                    <a:pt x="182" y="1467"/>
                  </a:lnTo>
                  <a:lnTo>
                    <a:pt x="147" y="1462"/>
                  </a:lnTo>
                  <a:lnTo>
                    <a:pt x="111" y="1451"/>
                  </a:lnTo>
                  <a:lnTo>
                    <a:pt x="81" y="1431"/>
                  </a:lnTo>
                  <a:lnTo>
                    <a:pt x="51" y="1411"/>
                  </a:lnTo>
                  <a:lnTo>
                    <a:pt x="30" y="1385"/>
                  </a:lnTo>
                  <a:lnTo>
                    <a:pt x="30" y="1380"/>
                  </a:lnTo>
                  <a:lnTo>
                    <a:pt x="10" y="1350"/>
                  </a:lnTo>
                  <a:lnTo>
                    <a:pt x="0" y="1319"/>
                  </a:lnTo>
                  <a:lnTo>
                    <a:pt x="0" y="1314"/>
                  </a:lnTo>
                  <a:lnTo>
                    <a:pt x="0" y="1279"/>
                  </a:lnTo>
                  <a:lnTo>
                    <a:pt x="0" y="182"/>
                  </a:lnTo>
                  <a:close/>
                  <a:moveTo>
                    <a:pt x="15" y="1279"/>
                  </a:moveTo>
                  <a:lnTo>
                    <a:pt x="15" y="1314"/>
                  </a:lnTo>
                  <a:lnTo>
                    <a:pt x="25" y="1345"/>
                  </a:lnTo>
                  <a:lnTo>
                    <a:pt x="40" y="1375"/>
                  </a:lnTo>
                  <a:lnTo>
                    <a:pt x="61" y="1401"/>
                  </a:lnTo>
                  <a:lnTo>
                    <a:pt x="86" y="1421"/>
                  </a:lnTo>
                  <a:lnTo>
                    <a:pt x="116" y="1436"/>
                  </a:lnTo>
                  <a:lnTo>
                    <a:pt x="147" y="1446"/>
                  </a:lnTo>
                  <a:lnTo>
                    <a:pt x="182" y="1451"/>
                  </a:lnTo>
                  <a:lnTo>
                    <a:pt x="893" y="1451"/>
                  </a:lnTo>
                  <a:lnTo>
                    <a:pt x="929" y="1446"/>
                  </a:lnTo>
                  <a:lnTo>
                    <a:pt x="959" y="1436"/>
                  </a:lnTo>
                  <a:lnTo>
                    <a:pt x="990" y="1421"/>
                  </a:lnTo>
                  <a:lnTo>
                    <a:pt x="1015" y="1401"/>
                  </a:lnTo>
                  <a:lnTo>
                    <a:pt x="1035" y="1375"/>
                  </a:lnTo>
                  <a:lnTo>
                    <a:pt x="1050" y="1345"/>
                  </a:lnTo>
                  <a:lnTo>
                    <a:pt x="1061" y="1314"/>
                  </a:lnTo>
                  <a:lnTo>
                    <a:pt x="1066" y="1279"/>
                  </a:lnTo>
                  <a:lnTo>
                    <a:pt x="1066" y="182"/>
                  </a:lnTo>
                  <a:lnTo>
                    <a:pt x="1061" y="147"/>
                  </a:lnTo>
                  <a:lnTo>
                    <a:pt x="1050" y="116"/>
                  </a:lnTo>
                  <a:lnTo>
                    <a:pt x="1035" y="86"/>
                  </a:lnTo>
                  <a:lnTo>
                    <a:pt x="1015" y="61"/>
                  </a:lnTo>
                  <a:lnTo>
                    <a:pt x="990" y="40"/>
                  </a:lnTo>
                  <a:lnTo>
                    <a:pt x="959" y="25"/>
                  </a:lnTo>
                  <a:lnTo>
                    <a:pt x="929" y="15"/>
                  </a:lnTo>
                  <a:lnTo>
                    <a:pt x="893" y="15"/>
                  </a:lnTo>
                  <a:lnTo>
                    <a:pt x="182" y="15"/>
                  </a:lnTo>
                  <a:lnTo>
                    <a:pt x="147" y="15"/>
                  </a:lnTo>
                  <a:lnTo>
                    <a:pt x="116" y="25"/>
                  </a:lnTo>
                  <a:lnTo>
                    <a:pt x="86" y="40"/>
                  </a:lnTo>
                  <a:lnTo>
                    <a:pt x="61" y="61"/>
                  </a:lnTo>
                  <a:lnTo>
                    <a:pt x="40" y="86"/>
                  </a:lnTo>
                  <a:lnTo>
                    <a:pt x="25" y="116"/>
                  </a:lnTo>
                  <a:lnTo>
                    <a:pt x="15" y="147"/>
                  </a:lnTo>
                  <a:lnTo>
                    <a:pt x="15" y="182"/>
                  </a:lnTo>
                  <a:lnTo>
                    <a:pt x="15" y="1279"/>
                  </a:lnTo>
                  <a:close/>
                </a:path>
              </a:pathLst>
            </a:custGeom>
            <a:solidFill>
              <a:srgbClr val="376092"/>
            </a:solidFill>
            <a:ln w="0">
              <a:solidFill>
                <a:srgbClr val="376092"/>
              </a:solidFill>
              <a:round/>
              <a:headEnd/>
              <a:tailEnd/>
            </a:ln>
          </p:spPr>
          <p:txBody>
            <a:bodyPr/>
            <a:lstStyle/>
            <a:p>
              <a:endParaRPr lang="ja-JP" altLang="en-US">
                <a:latin typeface="Meiryo UI" panose="020B0604030504040204" pitchFamily="50" charset="-128"/>
                <a:ea typeface="Meiryo UI" panose="020B0604030504040204" pitchFamily="50" charset="-128"/>
              </a:endParaRPr>
            </a:p>
          </p:txBody>
        </p:sp>
        <p:sp>
          <p:nvSpPr>
            <p:cNvPr id="14358" name="Rectangle 18"/>
            <p:cNvSpPr>
              <a:spLocks noChangeArrowheads="1"/>
            </p:cNvSpPr>
            <p:nvPr/>
          </p:nvSpPr>
          <p:spPr bwMode="auto">
            <a:xfrm>
              <a:off x="2472" y="2387"/>
              <a:ext cx="673" cy="349"/>
            </a:xfrm>
            <a:prstGeom prst="rect">
              <a:avLst/>
            </a:prstGeom>
            <a:noFill/>
            <a:ln w="9525">
              <a:noFill/>
              <a:miter lim="800000"/>
              <a:headEnd/>
              <a:tailEnd/>
            </a:ln>
          </p:spPr>
          <p:txBody>
            <a:bodyPr lIns="0" tIns="0" rIns="0" bIns="0">
              <a:spAutoFit/>
            </a:bodyPr>
            <a:lstStyle/>
            <a:p>
              <a:r>
                <a:rPr lang="ja-JP" altLang="en-US" sz="1200">
                  <a:latin typeface="Meiryo UI" panose="020B0604030504040204" pitchFamily="50" charset="-128"/>
                  <a:ea typeface="Meiryo UI" panose="020B0604030504040204" pitchFamily="50" charset="-128"/>
                </a:rPr>
                <a:t>大震災に関連する活動、被災地の状況の記録</a:t>
              </a:r>
            </a:p>
          </p:txBody>
        </p:sp>
        <p:sp>
          <p:nvSpPr>
            <p:cNvPr id="14359" name="Freeform 20"/>
            <p:cNvSpPr>
              <a:spLocks/>
            </p:cNvSpPr>
            <p:nvPr/>
          </p:nvSpPr>
          <p:spPr bwMode="auto">
            <a:xfrm>
              <a:off x="1164" y="2206"/>
              <a:ext cx="1036" cy="1558"/>
            </a:xfrm>
            <a:custGeom>
              <a:avLst/>
              <a:gdLst>
                <a:gd name="T0" fmla="*/ 0 w 1036"/>
                <a:gd name="T1" fmla="*/ 173 h 1558"/>
                <a:gd name="T2" fmla="*/ 5 w 1036"/>
                <a:gd name="T3" fmla="*/ 137 h 1558"/>
                <a:gd name="T4" fmla="*/ 16 w 1036"/>
                <a:gd name="T5" fmla="*/ 107 h 1558"/>
                <a:gd name="T6" fmla="*/ 31 w 1036"/>
                <a:gd name="T7" fmla="*/ 76 h 1558"/>
                <a:gd name="T8" fmla="*/ 51 w 1036"/>
                <a:gd name="T9" fmla="*/ 51 h 1558"/>
                <a:gd name="T10" fmla="*/ 76 w 1036"/>
                <a:gd name="T11" fmla="*/ 31 h 1558"/>
                <a:gd name="T12" fmla="*/ 107 w 1036"/>
                <a:gd name="T13" fmla="*/ 15 h 1558"/>
                <a:gd name="T14" fmla="*/ 137 w 1036"/>
                <a:gd name="T15" fmla="*/ 5 h 1558"/>
                <a:gd name="T16" fmla="*/ 173 w 1036"/>
                <a:gd name="T17" fmla="*/ 0 h 1558"/>
                <a:gd name="T18" fmla="*/ 173 w 1036"/>
                <a:gd name="T19" fmla="*/ 0 h 1558"/>
                <a:gd name="T20" fmla="*/ 173 w 1036"/>
                <a:gd name="T21" fmla="*/ 0 h 1558"/>
                <a:gd name="T22" fmla="*/ 863 w 1036"/>
                <a:gd name="T23" fmla="*/ 0 h 1558"/>
                <a:gd name="T24" fmla="*/ 863 w 1036"/>
                <a:gd name="T25" fmla="*/ 0 h 1558"/>
                <a:gd name="T26" fmla="*/ 899 w 1036"/>
                <a:gd name="T27" fmla="*/ 5 h 1558"/>
                <a:gd name="T28" fmla="*/ 929 w 1036"/>
                <a:gd name="T29" fmla="*/ 15 h 1558"/>
                <a:gd name="T30" fmla="*/ 960 w 1036"/>
                <a:gd name="T31" fmla="*/ 31 h 1558"/>
                <a:gd name="T32" fmla="*/ 985 w 1036"/>
                <a:gd name="T33" fmla="*/ 51 h 1558"/>
                <a:gd name="T34" fmla="*/ 1005 w 1036"/>
                <a:gd name="T35" fmla="*/ 76 h 1558"/>
                <a:gd name="T36" fmla="*/ 1021 w 1036"/>
                <a:gd name="T37" fmla="*/ 107 h 1558"/>
                <a:gd name="T38" fmla="*/ 1031 w 1036"/>
                <a:gd name="T39" fmla="*/ 137 h 1558"/>
                <a:gd name="T40" fmla="*/ 1036 w 1036"/>
                <a:gd name="T41" fmla="*/ 173 h 1558"/>
                <a:gd name="T42" fmla="*/ 1036 w 1036"/>
                <a:gd name="T43" fmla="*/ 173 h 1558"/>
                <a:gd name="T44" fmla="*/ 1036 w 1036"/>
                <a:gd name="T45" fmla="*/ 173 h 1558"/>
                <a:gd name="T46" fmla="*/ 1036 w 1036"/>
                <a:gd name="T47" fmla="*/ 1386 h 1558"/>
                <a:gd name="T48" fmla="*/ 1036 w 1036"/>
                <a:gd name="T49" fmla="*/ 1386 h 1558"/>
                <a:gd name="T50" fmla="*/ 1031 w 1036"/>
                <a:gd name="T51" fmla="*/ 1421 h 1558"/>
                <a:gd name="T52" fmla="*/ 1021 w 1036"/>
                <a:gd name="T53" fmla="*/ 1452 h 1558"/>
                <a:gd name="T54" fmla="*/ 1005 w 1036"/>
                <a:gd name="T55" fmla="*/ 1482 h 1558"/>
                <a:gd name="T56" fmla="*/ 985 w 1036"/>
                <a:gd name="T57" fmla="*/ 1508 h 1558"/>
                <a:gd name="T58" fmla="*/ 960 w 1036"/>
                <a:gd name="T59" fmla="*/ 1528 h 1558"/>
                <a:gd name="T60" fmla="*/ 929 w 1036"/>
                <a:gd name="T61" fmla="*/ 1543 h 1558"/>
                <a:gd name="T62" fmla="*/ 899 w 1036"/>
                <a:gd name="T63" fmla="*/ 1553 h 1558"/>
                <a:gd name="T64" fmla="*/ 863 w 1036"/>
                <a:gd name="T65" fmla="*/ 1558 h 1558"/>
                <a:gd name="T66" fmla="*/ 863 w 1036"/>
                <a:gd name="T67" fmla="*/ 1558 h 1558"/>
                <a:gd name="T68" fmla="*/ 863 w 1036"/>
                <a:gd name="T69" fmla="*/ 1558 h 1558"/>
                <a:gd name="T70" fmla="*/ 173 w 1036"/>
                <a:gd name="T71" fmla="*/ 1558 h 1558"/>
                <a:gd name="T72" fmla="*/ 173 w 1036"/>
                <a:gd name="T73" fmla="*/ 1558 h 1558"/>
                <a:gd name="T74" fmla="*/ 137 w 1036"/>
                <a:gd name="T75" fmla="*/ 1553 h 1558"/>
                <a:gd name="T76" fmla="*/ 107 w 1036"/>
                <a:gd name="T77" fmla="*/ 1543 h 1558"/>
                <a:gd name="T78" fmla="*/ 76 w 1036"/>
                <a:gd name="T79" fmla="*/ 1528 h 1558"/>
                <a:gd name="T80" fmla="*/ 51 w 1036"/>
                <a:gd name="T81" fmla="*/ 1508 h 1558"/>
                <a:gd name="T82" fmla="*/ 31 w 1036"/>
                <a:gd name="T83" fmla="*/ 1482 h 1558"/>
                <a:gd name="T84" fmla="*/ 16 w 1036"/>
                <a:gd name="T85" fmla="*/ 1452 h 1558"/>
                <a:gd name="T86" fmla="*/ 5 w 1036"/>
                <a:gd name="T87" fmla="*/ 1421 h 1558"/>
                <a:gd name="T88" fmla="*/ 0 w 1036"/>
                <a:gd name="T89" fmla="*/ 1386 h 1558"/>
                <a:gd name="T90" fmla="*/ 0 w 1036"/>
                <a:gd name="T91" fmla="*/ 1386 h 1558"/>
                <a:gd name="T92" fmla="*/ 0 w 1036"/>
                <a:gd name="T93" fmla="*/ 173 h 155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36"/>
                <a:gd name="T142" fmla="*/ 0 h 1558"/>
                <a:gd name="T143" fmla="*/ 1036 w 1036"/>
                <a:gd name="T144" fmla="*/ 1558 h 155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36" h="1558">
                  <a:moveTo>
                    <a:pt x="0" y="173"/>
                  </a:moveTo>
                  <a:lnTo>
                    <a:pt x="5" y="137"/>
                  </a:lnTo>
                  <a:lnTo>
                    <a:pt x="16" y="107"/>
                  </a:lnTo>
                  <a:lnTo>
                    <a:pt x="31" y="76"/>
                  </a:lnTo>
                  <a:lnTo>
                    <a:pt x="51" y="51"/>
                  </a:lnTo>
                  <a:lnTo>
                    <a:pt x="76" y="31"/>
                  </a:lnTo>
                  <a:lnTo>
                    <a:pt x="107" y="15"/>
                  </a:lnTo>
                  <a:lnTo>
                    <a:pt x="137" y="5"/>
                  </a:lnTo>
                  <a:lnTo>
                    <a:pt x="173" y="0"/>
                  </a:lnTo>
                  <a:lnTo>
                    <a:pt x="863" y="0"/>
                  </a:lnTo>
                  <a:lnTo>
                    <a:pt x="899" y="5"/>
                  </a:lnTo>
                  <a:lnTo>
                    <a:pt x="929" y="15"/>
                  </a:lnTo>
                  <a:lnTo>
                    <a:pt x="960" y="31"/>
                  </a:lnTo>
                  <a:lnTo>
                    <a:pt x="985" y="51"/>
                  </a:lnTo>
                  <a:lnTo>
                    <a:pt x="1005" y="76"/>
                  </a:lnTo>
                  <a:lnTo>
                    <a:pt x="1021" y="107"/>
                  </a:lnTo>
                  <a:lnTo>
                    <a:pt x="1031" y="137"/>
                  </a:lnTo>
                  <a:lnTo>
                    <a:pt x="1036" y="173"/>
                  </a:lnTo>
                  <a:lnTo>
                    <a:pt x="1036" y="1386"/>
                  </a:lnTo>
                  <a:lnTo>
                    <a:pt x="1031" y="1421"/>
                  </a:lnTo>
                  <a:lnTo>
                    <a:pt x="1021" y="1452"/>
                  </a:lnTo>
                  <a:lnTo>
                    <a:pt x="1005" y="1482"/>
                  </a:lnTo>
                  <a:lnTo>
                    <a:pt x="985" y="1508"/>
                  </a:lnTo>
                  <a:lnTo>
                    <a:pt x="960" y="1528"/>
                  </a:lnTo>
                  <a:lnTo>
                    <a:pt x="929" y="1543"/>
                  </a:lnTo>
                  <a:lnTo>
                    <a:pt x="899" y="1553"/>
                  </a:lnTo>
                  <a:lnTo>
                    <a:pt x="863" y="1558"/>
                  </a:lnTo>
                  <a:lnTo>
                    <a:pt x="173" y="1558"/>
                  </a:lnTo>
                  <a:lnTo>
                    <a:pt x="137" y="1553"/>
                  </a:lnTo>
                  <a:lnTo>
                    <a:pt x="107" y="1543"/>
                  </a:lnTo>
                  <a:lnTo>
                    <a:pt x="76" y="1528"/>
                  </a:lnTo>
                  <a:lnTo>
                    <a:pt x="51" y="1508"/>
                  </a:lnTo>
                  <a:lnTo>
                    <a:pt x="31" y="1482"/>
                  </a:lnTo>
                  <a:lnTo>
                    <a:pt x="16" y="1452"/>
                  </a:lnTo>
                  <a:lnTo>
                    <a:pt x="5" y="1421"/>
                  </a:lnTo>
                  <a:lnTo>
                    <a:pt x="0" y="1386"/>
                  </a:lnTo>
                  <a:lnTo>
                    <a:pt x="0" y="173"/>
                  </a:lnTo>
                  <a:close/>
                </a:path>
              </a:pathLst>
            </a:custGeom>
            <a:solidFill>
              <a:srgbClr val="CCFFCC"/>
            </a:solidFill>
            <a:ln w="9525">
              <a:noFill/>
              <a:round/>
              <a:headEnd/>
              <a:tailEnd/>
            </a:ln>
          </p:spPr>
          <p:txBody>
            <a:bodyPr/>
            <a:lstStyle/>
            <a:p>
              <a:endParaRPr lang="ja-JP" altLang="en-US">
                <a:latin typeface="Meiryo UI" panose="020B0604030504040204" pitchFamily="50" charset="-128"/>
                <a:ea typeface="Meiryo UI" panose="020B0604030504040204" pitchFamily="50" charset="-128"/>
              </a:endParaRPr>
            </a:p>
          </p:txBody>
        </p:sp>
        <p:sp>
          <p:nvSpPr>
            <p:cNvPr id="14360" name="Freeform 21"/>
            <p:cNvSpPr>
              <a:spLocks noEditPoints="1"/>
            </p:cNvSpPr>
            <p:nvPr/>
          </p:nvSpPr>
          <p:spPr bwMode="auto">
            <a:xfrm>
              <a:off x="1159" y="2201"/>
              <a:ext cx="1051" cy="1574"/>
            </a:xfrm>
            <a:custGeom>
              <a:avLst/>
              <a:gdLst>
                <a:gd name="T0" fmla="*/ 0 w 1051"/>
                <a:gd name="T1" fmla="*/ 142 h 1574"/>
                <a:gd name="T2" fmla="*/ 31 w 1051"/>
                <a:gd name="T3" fmla="*/ 76 h 1574"/>
                <a:gd name="T4" fmla="*/ 51 w 1051"/>
                <a:gd name="T5" fmla="*/ 51 h 1574"/>
                <a:gd name="T6" fmla="*/ 107 w 1051"/>
                <a:gd name="T7" fmla="*/ 10 h 1574"/>
                <a:gd name="T8" fmla="*/ 142 w 1051"/>
                <a:gd name="T9" fmla="*/ 0 h 1574"/>
                <a:gd name="T10" fmla="*/ 904 w 1051"/>
                <a:gd name="T11" fmla="*/ 0 h 1574"/>
                <a:gd name="T12" fmla="*/ 939 w 1051"/>
                <a:gd name="T13" fmla="*/ 10 h 1574"/>
                <a:gd name="T14" fmla="*/ 995 w 1051"/>
                <a:gd name="T15" fmla="*/ 51 h 1574"/>
                <a:gd name="T16" fmla="*/ 1021 w 1051"/>
                <a:gd name="T17" fmla="*/ 76 h 1574"/>
                <a:gd name="T18" fmla="*/ 1046 w 1051"/>
                <a:gd name="T19" fmla="*/ 142 h 1574"/>
                <a:gd name="T20" fmla="*/ 1051 w 1051"/>
                <a:gd name="T21" fmla="*/ 1391 h 1574"/>
                <a:gd name="T22" fmla="*/ 1036 w 1051"/>
                <a:gd name="T23" fmla="*/ 1462 h 1574"/>
                <a:gd name="T24" fmla="*/ 1015 w 1051"/>
                <a:gd name="T25" fmla="*/ 1492 h 1574"/>
                <a:gd name="T26" fmla="*/ 970 w 1051"/>
                <a:gd name="T27" fmla="*/ 1538 h 1574"/>
                <a:gd name="T28" fmla="*/ 939 w 1051"/>
                <a:gd name="T29" fmla="*/ 1558 h 1574"/>
                <a:gd name="T30" fmla="*/ 868 w 1051"/>
                <a:gd name="T31" fmla="*/ 1574 h 1574"/>
                <a:gd name="T32" fmla="*/ 142 w 1051"/>
                <a:gd name="T33" fmla="*/ 1569 h 1574"/>
                <a:gd name="T34" fmla="*/ 76 w 1051"/>
                <a:gd name="T35" fmla="*/ 1543 h 1574"/>
                <a:gd name="T36" fmla="*/ 51 w 1051"/>
                <a:gd name="T37" fmla="*/ 1518 h 1574"/>
                <a:gd name="T38" fmla="*/ 10 w 1051"/>
                <a:gd name="T39" fmla="*/ 1462 h 1574"/>
                <a:gd name="T40" fmla="*/ 0 w 1051"/>
                <a:gd name="T41" fmla="*/ 1426 h 1574"/>
                <a:gd name="T42" fmla="*/ 16 w 1051"/>
                <a:gd name="T43" fmla="*/ 1391 h 1574"/>
                <a:gd name="T44" fmla="*/ 26 w 1051"/>
                <a:gd name="T45" fmla="*/ 1457 h 1574"/>
                <a:gd name="T46" fmla="*/ 41 w 1051"/>
                <a:gd name="T47" fmla="*/ 1482 h 1574"/>
                <a:gd name="T48" fmla="*/ 87 w 1051"/>
                <a:gd name="T49" fmla="*/ 1528 h 1574"/>
                <a:gd name="T50" fmla="*/ 112 w 1051"/>
                <a:gd name="T51" fmla="*/ 1543 h 1574"/>
                <a:gd name="T52" fmla="*/ 178 w 1051"/>
                <a:gd name="T53" fmla="*/ 1558 h 1574"/>
                <a:gd name="T54" fmla="*/ 899 w 1051"/>
                <a:gd name="T55" fmla="*/ 1553 h 1574"/>
                <a:gd name="T56" fmla="*/ 960 w 1051"/>
                <a:gd name="T57" fmla="*/ 1528 h 1574"/>
                <a:gd name="T58" fmla="*/ 985 w 1051"/>
                <a:gd name="T59" fmla="*/ 1508 h 1574"/>
                <a:gd name="T60" fmla="*/ 1021 w 1051"/>
                <a:gd name="T61" fmla="*/ 1457 h 1574"/>
                <a:gd name="T62" fmla="*/ 1031 w 1051"/>
                <a:gd name="T63" fmla="*/ 1426 h 1574"/>
                <a:gd name="T64" fmla="*/ 1031 w 1051"/>
                <a:gd name="T65" fmla="*/ 142 h 1574"/>
                <a:gd name="T66" fmla="*/ 1021 w 1051"/>
                <a:gd name="T67" fmla="*/ 117 h 1574"/>
                <a:gd name="T68" fmla="*/ 985 w 1051"/>
                <a:gd name="T69" fmla="*/ 61 h 1574"/>
                <a:gd name="T70" fmla="*/ 960 w 1051"/>
                <a:gd name="T71" fmla="*/ 41 h 1574"/>
                <a:gd name="T72" fmla="*/ 899 w 1051"/>
                <a:gd name="T73" fmla="*/ 15 h 1574"/>
                <a:gd name="T74" fmla="*/ 178 w 1051"/>
                <a:gd name="T75" fmla="*/ 15 h 1574"/>
                <a:gd name="T76" fmla="*/ 112 w 1051"/>
                <a:gd name="T77" fmla="*/ 26 h 1574"/>
                <a:gd name="T78" fmla="*/ 87 w 1051"/>
                <a:gd name="T79" fmla="*/ 41 h 1574"/>
                <a:gd name="T80" fmla="*/ 41 w 1051"/>
                <a:gd name="T81" fmla="*/ 86 h 1574"/>
                <a:gd name="T82" fmla="*/ 26 w 1051"/>
                <a:gd name="T83" fmla="*/ 112 h 1574"/>
                <a:gd name="T84" fmla="*/ 16 w 1051"/>
                <a:gd name="T85" fmla="*/ 178 h 157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51"/>
                <a:gd name="T130" fmla="*/ 0 h 1574"/>
                <a:gd name="T131" fmla="*/ 1051 w 1051"/>
                <a:gd name="T132" fmla="*/ 1574 h 157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51" h="1574">
                  <a:moveTo>
                    <a:pt x="0" y="178"/>
                  </a:moveTo>
                  <a:lnTo>
                    <a:pt x="0" y="142"/>
                  </a:lnTo>
                  <a:lnTo>
                    <a:pt x="10" y="107"/>
                  </a:lnTo>
                  <a:lnTo>
                    <a:pt x="31" y="76"/>
                  </a:lnTo>
                  <a:lnTo>
                    <a:pt x="51" y="51"/>
                  </a:lnTo>
                  <a:lnTo>
                    <a:pt x="76" y="31"/>
                  </a:lnTo>
                  <a:lnTo>
                    <a:pt x="107" y="10"/>
                  </a:lnTo>
                  <a:lnTo>
                    <a:pt x="142" y="0"/>
                  </a:lnTo>
                  <a:lnTo>
                    <a:pt x="178" y="0"/>
                  </a:lnTo>
                  <a:lnTo>
                    <a:pt x="868" y="0"/>
                  </a:lnTo>
                  <a:lnTo>
                    <a:pt x="904" y="0"/>
                  </a:lnTo>
                  <a:lnTo>
                    <a:pt x="939" y="10"/>
                  </a:lnTo>
                  <a:lnTo>
                    <a:pt x="970" y="31"/>
                  </a:lnTo>
                  <a:lnTo>
                    <a:pt x="995" y="51"/>
                  </a:lnTo>
                  <a:lnTo>
                    <a:pt x="1015" y="76"/>
                  </a:lnTo>
                  <a:lnTo>
                    <a:pt x="1021" y="76"/>
                  </a:lnTo>
                  <a:lnTo>
                    <a:pt x="1036" y="107"/>
                  </a:lnTo>
                  <a:lnTo>
                    <a:pt x="1046" y="142"/>
                  </a:lnTo>
                  <a:lnTo>
                    <a:pt x="1051" y="178"/>
                  </a:lnTo>
                  <a:lnTo>
                    <a:pt x="1051" y="1391"/>
                  </a:lnTo>
                  <a:lnTo>
                    <a:pt x="1046" y="1426"/>
                  </a:lnTo>
                  <a:lnTo>
                    <a:pt x="1036" y="1462"/>
                  </a:lnTo>
                  <a:lnTo>
                    <a:pt x="1021" y="1492"/>
                  </a:lnTo>
                  <a:lnTo>
                    <a:pt x="1015" y="1492"/>
                  </a:lnTo>
                  <a:lnTo>
                    <a:pt x="995" y="1518"/>
                  </a:lnTo>
                  <a:lnTo>
                    <a:pt x="970" y="1538"/>
                  </a:lnTo>
                  <a:lnTo>
                    <a:pt x="970" y="1543"/>
                  </a:lnTo>
                  <a:lnTo>
                    <a:pt x="939" y="1558"/>
                  </a:lnTo>
                  <a:lnTo>
                    <a:pt x="904" y="1569"/>
                  </a:lnTo>
                  <a:lnTo>
                    <a:pt x="868" y="1574"/>
                  </a:lnTo>
                  <a:lnTo>
                    <a:pt x="178" y="1574"/>
                  </a:lnTo>
                  <a:lnTo>
                    <a:pt x="142" y="1569"/>
                  </a:lnTo>
                  <a:lnTo>
                    <a:pt x="107" y="1558"/>
                  </a:lnTo>
                  <a:lnTo>
                    <a:pt x="76" y="1543"/>
                  </a:lnTo>
                  <a:lnTo>
                    <a:pt x="76" y="1538"/>
                  </a:lnTo>
                  <a:lnTo>
                    <a:pt x="51" y="1518"/>
                  </a:lnTo>
                  <a:lnTo>
                    <a:pt x="31" y="1492"/>
                  </a:lnTo>
                  <a:lnTo>
                    <a:pt x="10" y="1462"/>
                  </a:lnTo>
                  <a:lnTo>
                    <a:pt x="0" y="1426"/>
                  </a:lnTo>
                  <a:lnTo>
                    <a:pt x="0" y="1391"/>
                  </a:lnTo>
                  <a:lnTo>
                    <a:pt x="0" y="178"/>
                  </a:lnTo>
                  <a:close/>
                  <a:moveTo>
                    <a:pt x="16" y="1391"/>
                  </a:moveTo>
                  <a:lnTo>
                    <a:pt x="16" y="1426"/>
                  </a:lnTo>
                  <a:lnTo>
                    <a:pt x="16" y="1421"/>
                  </a:lnTo>
                  <a:lnTo>
                    <a:pt x="26" y="1457"/>
                  </a:lnTo>
                  <a:lnTo>
                    <a:pt x="41" y="1482"/>
                  </a:lnTo>
                  <a:lnTo>
                    <a:pt x="61" y="1508"/>
                  </a:lnTo>
                  <a:lnTo>
                    <a:pt x="87" y="1528"/>
                  </a:lnTo>
                  <a:lnTo>
                    <a:pt x="117" y="1543"/>
                  </a:lnTo>
                  <a:lnTo>
                    <a:pt x="112" y="1543"/>
                  </a:lnTo>
                  <a:lnTo>
                    <a:pt x="147" y="1553"/>
                  </a:lnTo>
                  <a:lnTo>
                    <a:pt x="142" y="1553"/>
                  </a:lnTo>
                  <a:lnTo>
                    <a:pt x="178" y="1558"/>
                  </a:lnTo>
                  <a:lnTo>
                    <a:pt x="868" y="1558"/>
                  </a:lnTo>
                  <a:lnTo>
                    <a:pt x="904" y="1553"/>
                  </a:lnTo>
                  <a:lnTo>
                    <a:pt x="899" y="1553"/>
                  </a:lnTo>
                  <a:lnTo>
                    <a:pt x="934" y="1543"/>
                  </a:lnTo>
                  <a:lnTo>
                    <a:pt x="960" y="1528"/>
                  </a:lnTo>
                  <a:lnTo>
                    <a:pt x="985" y="1508"/>
                  </a:lnTo>
                  <a:lnTo>
                    <a:pt x="1005" y="1482"/>
                  </a:lnTo>
                  <a:lnTo>
                    <a:pt x="1021" y="1457"/>
                  </a:lnTo>
                  <a:lnTo>
                    <a:pt x="1031" y="1421"/>
                  </a:lnTo>
                  <a:lnTo>
                    <a:pt x="1031" y="1426"/>
                  </a:lnTo>
                  <a:lnTo>
                    <a:pt x="1036" y="1391"/>
                  </a:lnTo>
                  <a:lnTo>
                    <a:pt x="1036" y="178"/>
                  </a:lnTo>
                  <a:lnTo>
                    <a:pt x="1031" y="142"/>
                  </a:lnTo>
                  <a:lnTo>
                    <a:pt x="1031" y="147"/>
                  </a:lnTo>
                  <a:lnTo>
                    <a:pt x="1021" y="112"/>
                  </a:lnTo>
                  <a:lnTo>
                    <a:pt x="1021" y="117"/>
                  </a:lnTo>
                  <a:lnTo>
                    <a:pt x="1005" y="86"/>
                  </a:lnTo>
                  <a:lnTo>
                    <a:pt x="985" y="61"/>
                  </a:lnTo>
                  <a:lnTo>
                    <a:pt x="960" y="41"/>
                  </a:lnTo>
                  <a:lnTo>
                    <a:pt x="934" y="26"/>
                  </a:lnTo>
                  <a:lnTo>
                    <a:pt x="899" y="15"/>
                  </a:lnTo>
                  <a:lnTo>
                    <a:pt x="904" y="15"/>
                  </a:lnTo>
                  <a:lnTo>
                    <a:pt x="868" y="15"/>
                  </a:lnTo>
                  <a:lnTo>
                    <a:pt x="178" y="15"/>
                  </a:lnTo>
                  <a:lnTo>
                    <a:pt x="142" y="15"/>
                  </a:lnTo>
                  <a:lnTo>
                    <a:pt x="147" y="15"/>
                  </a:lnTo>
                  <a:lnTo>
                    <a:pt x="112" y="26"/>
                  </a:lnTo>
                  <a:lnTo>
                    <a:pt x="117" y="26"/>
                  </a:lnTo>
                  <a:lnTo>
                    <a:pt x="87" y="41"/>
                  </a:lnTo>
                  <a:lnTo>
                    <a:pt x="61" y="61"/>
                  </a:lnTo>
                  <a:lnTo>
                    <a:pt x="41" y="86"/>
                  </a:lnTo>
                  <a:lnTo>
                    <a:pt x="26" y="117"/>
                  </a:lnTo>
                  <a:lnTo>
                    <a:pt x="26" y="112"/>
                  </a:lnTo>
                  <a:lnTo>
                    <a:pt x="16" y="147"/>
                  </a:lnTo>
                  <a:lnTo>
                    <a:pt x="16" y="142"/>
                  </a:lnTo>
                  <a:lnTo>
                    <a:pt x="16" y="178"/>
                  </a:lnTo>
                  <a:lnTo>
                    <a:pt x="16" y="1391"/>
                  </a:lnTo>
                  <a:close/>
                </a:path>
              </a:pathLst>
            </a:custGeom>
            <a:solidFill>
              <a:srgbClr val="376092"/>
            </a:solidFill>
            <a:ln w="0">
              <a:solidFill>
                <a:srgbClr val="376092"/>
              </a:solidFill>
              <a:round/>
              <a:headEnd/>
              <a:tailEnd/>
            </a:ln>
          </p:spPr>
          <p:txBody>
            <a:bodyPr/>
            <a:lstStyle/>
            <a:p>
              <a:endParaRPr lang="ja-JP" altLang="en-US">
                <a:latin typeface="Meiryo UI" panose="020B0604030504040204" pitchFamily="50" charset="-128"/>
                <a:ea typeface="Meiryo UI" panose="020B0604030504040204" pitchFamily="50" charset="-128"/>
              </a:endParaRPr>
            </a:p>
          </p:txBody>
        </p:sp>
        <p:sp>
          <p:nvSpPr>
            <p:cNvPr id="14361" name="Rectangle 22"/>
            <p:cNvSpPr>
              <a:spLocks noChangeArrowheads="1"/>
            </p:cNvSpPr>
            <p:nvPr/>
          </p:nvSpPr>
          <p:spPr bwMode="auto">
            <a:xfrm>
              <a:off x="1247" y="2296"/>
              <a:ext cx="872" cy="116"/>
            </a:xfrm>
            <a:prstGeom prst="rect">
              <a:avLst/>
            </a:prstGeom>
            <a:noFill/>
            <a:ln w="9525">
              <a:noFill/>
              <a:miter lim="800000"/>
              <a:headEnd/>
              <a:tailEnd/>
            </a:ln>
          </p:spPr>
          <p:txBody>
            <a:bodyPr wrap="none" lIns="0" tIns="0" rIns="0" bIns="0">
              <a:spAutoFit/>
            </a:bodyPr>
            <a:lstStyle/>
            <a:p>
              <a:r>
                <a:rPr lang="ja-JP" altLang="en-US" sz="1200">
                  <a:solidFill>
                    <a:srgbClr val="000000"/>
                  </a:solidFill>
                  <a:latin typeface="Meiryo UI" panose="020B0604030504040204" pitchFamily="50" charset="-128"/>
                  <a:ea typeface="Meiryo UI" panose="020B0604030504040204" pitchFamily="50" charset="-128"/>
                </a:rPr>
                <a:t>大震災前の学術研究</a:t>
              </a:r>
              <a:endParaRPr lang="ja-JP" altLang="en-US">
                <a:latin typeface="Meiryo UI" panose="020B0604030504040204" pitchFamily="50" charset="-128"/>
                <a:ea typeface="Meiryo UI" panose="020B0604030504040204" pitchFamily="50" charset="-128"/>
              </a:endParaRPr>
            </a:p>
          </p:txBody>
        </p:sp>
        <p:sp>
          <p:nvSpPr>
            <p:cNvPr id="14362" name="Freeform 23"/>
            <p:cNvSpPr>
              <a:spLocks/>
            </p:cNvSpPr>
            <p:nvPr/>
          </p:nvSpPr>
          <p:spPr bwMode="auto">
            <a:xfrm>
              <a:off x="3398" y="2257"/>
              <a:ext cx="1132" cy="1507"/>
            </a:xfrm>
            <a:custGeom>
              <a:avLst/>
              <a:gdLst>
                <a:gd name="T0" fmla="*/ 0 w 1132"/>
                <a:gd name="T1" fmla="*/ 188 h 1507"/>
                <a:gd name="T2" fmla="*/ 5 w 1132"/>
                <a:gd name="T3" fmla="*/ 152 h 1507"/>
                <a:gd name="T4" fmla="*/ 15 w 1132"/>
                <a:gd name="T5" fmla="*/ 117 h 1507"/>
                <a:gd name="T6" fmla="*/ 30 w 1132"/>
                <a:gd name="T7" fmla="*/ 81 h 1507"/>
                <a:gd name="T8" fmla="*/ 56 w 1132"/>
                <a:gd name="T9" fmla="*/ 56 h 1507"/>
                <a:gd name="T10" fmla="*/ 81 w 1132"/>
                <a:gd name="T11" fmla="*/ 30 h 1507"/>
                <a:gd name="T12" fmla="*/ 116 w 1132"/>
                <a:gd name="T13" fmla="*/ 15 h 1507"/>
                <a:gd name="T14" fmla="*/ 152 w 1132"/>
                <a:gd name="T15" fmla="*/ 5 h 1507"/>
                <a:gd name="T16" fmla="*/ 188 w 1132"/>
                <a:gd name="T17" fmla="*/ 0 h 1507"/>
                <a:gd name="T18" fmla="*/ 188 w 1132"/>
                <a:gd name="T19" fmla="*/ 0 h 1507"/>
                <a:gd name="T20" fmla="*/ 188 w 1132"/>
                <a:gd name="T21" fmla="*/ 0 h 1507"/>
                <a:gd name="T22" fmla="*/ 944 w 1132"/>
                <a:gd name="T23" fmla="*/ 0 h 1507"/>
                <a:gd name="T24" fmla="*/ 944 w 1132"/>
                <a:gd name="T25" fmla="*/ 0 h 1507"/>
                <a:gd name="T26" fmla="*/ 979 w 1132"/>
                <a:gd name="T27" fmla="*/ 5 h 1507"/>
                <a:gd name="T28" fmla="*/ 1015 w 1132"/>
                <a:gd name="T29" fmla="*/ 15 h 1507"/>
                <a:gd name="T30" fmla="*/ 1050 w 1132"/>
                <a:gd name="T31" fmla="*/ 30 h 1507"/>
                <a:gd name="T32" fmla="*/ 1076 w 1132"/>
                <a:gd name="T33" fmla="*/ 56 h 1507"/>
                <a:gd name="T34" fmla="*/ 1101 w 1132"/>
                <a:gd name="T35" fmla="*/ 81 h 1507"/>
                <a:gd name="T36" fmla="*/ 1116 w 1132"/>
                <a:gd name="T37" fmla="*/ 117 h 1507"/>
                <a:gd name="T38" fmla="*/ 1127 w 1132"/>
                <a:gd name="T39" fmla="*/ 152 h 1507"/>
                <a:gd name="T40" fmla="*/ 1132 w 1132"/>
                <a:gd name="T41" fmla="*/ 188 h 1507"/>
                <a:gd name="T42" fmla="*/ 1132 w 1132"/>
                <a:gd name="T43" fmla="*/ 188 h 1507"/>
                <a:gd name="T44" fmla="*/ 1132 w 1132"/>
                <a:gd name="T45" fmla="*/ 188 h 1507"/>
                <a:gd name="T46" fmla="*/ 1132 w 1132"/>
                <a:gd name="T47" fmla="*/ 1320 h 1507"/>
                <a:gd name="T48" fmla="*/ 1132 w 1132"/>
                <a:gd name="T49" fmla="*/ 1320 h 1507"/>
                <a:gd name="T50" fmla="*/ 1127 w 1132"/>
                <a:gd name="T51" fmla="*/ 1355 h 1507"/>
                <a:gd name="T52" fmla="*/ 1116 w 1132"/>
                <a:gd name="T53" fmla="*/ 1391 h 1507"/>
                <a:gd name="T54" fmla="*/ 1101 w 1132"/>
                <a:gd name="T55" fmla="*/ 1426 h 1507"/>
                <a:gd name="T56" fmla="*/ 1076 w 1132"/>
                <a:gd name="T57" fmla="*/ 1452 h 1507"/>
                <a:gd name="T58" fmla="*/ 1050 w 1132"/>
                <a:gd name="T59" fmla="*/ 1477 h 1507"/>
                <a:gd name="T60" fmla="*/ 1015 w 1132"/>
                <a:gd name="T61" fmla="*/ 1492 h 1507"/>
                <a:gd name="T62" fmla="*/ 979 w 1132"/>
                <a:gd name="T63" fmla="*/ 1502 h 1507"/>
                <a:gd name="T64" fmla="*/ 944 w 1132"/>
                <a:gd name="T65" fmla="*/ 1507 h 1507"/>
                <a:gd name="T66" fmla="*/ 944 w 1132"/>
                <a:gd name="T67" fmla="*/ 1507 h 1507"/>
                <a:gd name="T68" fmla="*/ 944 w 1132"/>
                <a:gd name="T69" fmla="*/ 1507 h 1507"/>
                <a:gd name="T70" fmla="*/ 188 w 1132"/>
                <a:gd name="T71" fmla="*/ 1507 h 1507"/>
                <a:gd name="T72" fmla="*/ 188 w 1132"/>
                <a:gd name="T73" fmla="*/ 1507 h 1507"/>
                <a:gd name="T74" fmla="*/ 152 w 1132"/>
                <a:gd name="T75" fmla="*/ 1502 h 1507"/>
                <a:gd name="T76" fmla="*/ 116 w 1132"/>
                <a:gd name="T77" fmla="*/ 1492 h 1507"/>
                <a:gd name="T78" fmla="*/ 81 w 1132"/>
                <a:gd name="T79" fmla="*/ 1477 h 1507"/>
                <a:gd name="T80" fmla="*/ 56 w 1132"/>
                <a:gd name="T81" fmla="*/ 1452 h 1507"/>
                <a:gd name="T82" fmla="*/ 30 w 1132"/>
                <a:gd name="T83" fmla="*/ 1426 h 1507"/>
                <a:gd name="T84" fmla="*/ 15 w 1132"/>
                <a:gd name="T85" fmla="*/ 1391 h 1507"/>
                <a:gd name="T86" fmla="*/ 5 w 1132"/>
                <a:gd name="T87" fmla="*/ 1355 h 1507"/>
                <a:gd name="T88" fmla="*/ 0 w 1132"/>
                <a:gd name="T89" fmla="*/ 1320 h 1507"/>
                <a:gd name="T90" fmla="*/ 0 w 1132"/>
                <a:gd name="T91" fmla="*/ 1320 h 1507"/>
                <a:gd name="T92" fmla="*/ 0 w 1132"/>
                <a:gd name="T93" fmla="*/ 188 h 150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132"/>
                <a:gd name="T142" fmla="*/ 0 h 1507"/>
                <a:gd name="T143" fmla="*/ 1132 w 1132"/>
                <a:gd name="T144" fmla="*/ 1507 h 1507"/>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132" h="1507">
                  <a:moveTo>
                    <a:pt x="0" y="188"/>
                  </a:moveTo>
                  <a:lnTo>
                    <a:pt x="5" y="152"/>
                  </a:lnTo>
                  <a:lnTo>
                    <a:pt x="15" y="117"/>
                  </a:lnTo>
                  <a:lnTo>
                    <a:pt x="30" y="81"/>
                  </a:lnTo>
                  <a:lnTo>
                    <a:pt x="56" y="56"/>
                  </a:lnTo>
                  <a:lnTo>
                    <a:pt x="81" y="30"/>
                  </a:lnTo>
                  <a:lnTo>
                    <a:pt x="116" y="15"/>
                  </a:lnTo>
                  <a:lnTo>
                    <a:pt x="152" y="5"/>
                  </a:lnTo>
                  <a:lnTo>
                    <a:pt x="188" y="0"/>
                  </a:lnTo>
                  <a:lnTo>
                    <a:pt x="944" y="0"/>
                  </a:lnTo>
                  <a:lnTo>
                    <a:pt x="979" y="5"/>
                  </a:lnTo>
                  <a:lnTo>
                    <a:pt x="1015" y="15"/>
                  </a:lnTo>
                  <a:lnTo>
                    <a:pt x="1050" y="30"/>
                  </a:lnTo>
                  <a:lnTo>
                    <a:pt x="1076" y="56"/>
                  </a:lnTo>
                  <a:lnTo>
                    <a:pt x="1101" y="81"/>
                  </a:lnTo>
                  <a:lnTo>
                    <a:pt x="1116" y="117"/>
                  </a:lnTo>
                  <a:lnTo>
                    <a:pt x="1127" y="152"/>
                  </a:lnTo>
                  <a:lnTo>
                    <a:pt x="1132" y="188"/>
                  </a:lnTo>
                  <a:lnTo>
                    <a:pt x="1132" y="1320"/>
                  </a:lnTo>
                  <a:lnTo>
                    <a:pt x="1127" y="1355"/>
                  </a:lnTo>
                  <a:lnTo>
                    <a:pt x="1116" y="1391"/>
                  </a:lnTo>
                  <a:lnTo>
                    <a:pt x="1101" y="1426"/>
                  </a:lnTo>
                  <a:lnTo>
                    <a:pt x="1076" y="1452"/>
                  </a:lnTo>
                  <a:lnTo>
                    <a:pt x="1050" y="1477"/>
                  </a:lnTo>
                  <a:lnTo>
                    <a:pt x="1015" y="1492"/>
                  </a:lnTo>
                  <a:lnTo>
                    <a:pt x="979" y="1502"/>
                  </a:lnTo>
                  <a:lnTo>
                    <a:pt x="944" y="1507"/>
                  </a:lnTo>
                  <a:lnTo>
                    <a:pt x="188" y="1507"/>
                  </a:lnTo>
                  <a:lnTo>
                    <a:pt x="152" y="1502"/>
                  </a:lnTo>
                  <a:lnTo>
                    <a:pt x="116" y="1492"/>
                  </a:lnTo>
                  <a:lnTo>
                    <a:pt x="81" y="1477"/>
                  </a:lnTo>
                  <a:lnTo>
                    <a:pt x="56" y="1452"/>
                  </a:lnTo>
                  <a:lnTo>
                    <a:pt x="30" y="1426"/>
                  </a:lnTo>
                  <a:lnTo>
                    <a:pt x="15" y="1391"/>
                  </a:lnTo>
                  <a:lnTo>
                    <a:pt x="5" y="1355"/>
                  </a:lnTo>
                  <a:lnTo>
                    <a:pt x="0" y="1320"/>
                  </a:lnTo>
                  <a:lnTo>
                    <a:pt x="0" y="188"/>
                  </a:lnTo>
                  <a:close/>
                </a:path>
              </a:pathLst>
            </a:custGeom>
            <a:solidFill>
              <a:srgbClr val="DCE6F2"/>
            </a:solidFill>
            <a:ln w="9525">
              <a:noFill/>
              <a:round/>
              <a:headEnd/>
              <a:tailEnd/>
            </a:ln>
          </p:spPr>
          <p:txBody>
            <a:bodyPr/>
            <a:lstStyle/>
            <a:p>
              <a:endParaRPr lang="ja-JP" altLang="en-US">
                <a:latin typeface="Meiryo UI" panose="020B0604030504040204" pitchFamily="50" charset="-128"/>
                <a:ea typeface="Meiryo UI" panose="020B0604030504040204" pitchFamily="50" charset="-128"/>
              </a:endParaRPr>
            </a:p>
          </p:txBody>
        </p:sp>
        <p:sp>
          <p:nvSpPr>
            <p:cNvPr id="14363" name="Freeform 24"/>
            <p:cNvSpPr>
              <a:spLocks noEditPoints="1"/>
            </p:cNvSpPr>
            <p:nvPr/>
          </p:nvSpPr>
          <p:spPr bwMode="auto">
            <a:xfrm>
              <a:off x="3393" y="2252"/>
              <a:ext cx="1147" cy="1523"/>
            </a:xfrm>
            <a:custGeom>
              <a:avLst/>
              <a:gdLst>
                <a:gd name="T0" fmla="*/ 0 w 1147"/>
                <a:gd name="T1" fmla="*/ 157 h 1523"/>
                <a:gd name="T2" fmla="*/ 15 w 1147"/>
                <a:gd name="T3" fmla="*/ 117 h 1523"/>
                <a:gd name="T4" fmla="*/ 55 w 1147"/>
                <a:gd name="T5" fmla="*/ 56 h 1523"/>
                <a:gd name="T6" fmla="*/ 86 w 1147"/>
                <a:gd name="T7" fmla="*/ 30 h 1523"/>
                <a:gd name="T8" fmla="*/ 152 w 1147"/>
                <a:gd name="T9" fmla="*/ 0 h 1523"/>
                <a:gd name="T10" fmla="*/ 193 w 1147"/>
                <a:gd name="T11" fmla="*/ 0 h 1523"/>
                <a:gd name="T12" fmla="*/ 989 w 1147"/>
                <a:gd name="T13" fmla="*/ 0 h 1523"/>
                <a:gd name="T14" fmla="*/ 1025 w 1147"/>
                <a:gd name="T15" fmla="*/ 15 h 1523"/>
                <a:gd name="T16" fmla="*/ 1086 w 1147"/>
                <a:gd name="T17" fmla="*/ 56 h 1523"/>
                <a:gd name="T18" fmla="*/ 1111 w 1147"/>
                <a:gd name="T19" fmla="*/ 86 h 1523"/>
                <a:gd name="T20" fmla="*/ 1142 w 1147"/>
                <a:gd name="T21" fmla="*/ 152 h 1523"/>
                <a:gd name="T22" fmla="*/ 1147 w 1147"/>
                <a:gd name="T23" fmla="*/ 193 h 1523"/>
                <a:gd name="T24" fmla="*/ 1142 w 1147"/>
                <a:gd name="T25" fmla="*/ 1365 h 1523"/>
                <a:gd name="T26" fmla="*/ 1127 w 1147"/>
                <a:gd name="T27" fmla="*/ 1401 h 1523"/>
                <a:gd name="T28" fmla="*/ 1086 w 1147"/>
                <a:gd name="T29" fmla="*/ 1462 h 1523"/>
                <a:gd name="T30" fmla="*/ 1055 w 1147"/>
                <a:gd name="T31" fmla="*/ 1487 h 1523"/>
                <a:gd name="T32" fmla="*/ 989 w 1147"/>
                <a:gd name="T33" fmla="*/ 1518 h 1523"/>
                <a:gd name="T34" fmla="*/ 949 w 1147"/>
                <a:gd name="T35" fmla="*/ 1523 h 1523"/>
                <a:gd name="T36" fmla="*/ 157 w 1147"/>
                <a:gd name="T37" fmla="*/ 1518 h 1523"/>
                <a:gd name="T38" fmla="*/ 116 w 1147"/>
                <a:gd name="T39" fmla="*/ 1502 h 1523"/>
                <a:gd name="T40" fmla="*/ 55 w 1147"/>
                <a:gd name="T41" fmla="*/ 1462 h 1523"/>
                <a:gd name="T42" fmla="*/ 30 w 1147"/>
                <a:gd name="T43" fmla="*/ 1431 h 1523"/>
                <a:gd name="T44" fmla="*/ 0 w 1147"/>
                <a:gd name="T45" fmla="*/ 1365 h 1523"/>
                <a:gd name="T46" fmla="*/ 0 w 1147"/>
                <a:gd name="T47" fmla="*/ 1325 h 1523"/>
                <a:gd name="T48" fmla="*/ 15 w 1147"/>
                <a:gd name="T49" fmla="*/ 1345 h 1523"/>
                <a:gd name="T50" fmla="*/ 25 w 1147"/>
                <a:gd name="T51" fmla="*/ 1396 h 1523"/>
                <a:gd name="T52" fmla="*/ 45 w 1147"/>
                <a:gd name="T53" fmla="*/ 1426 h 1523"/>
                <a:gd name="T54" fmla="*/ 91 w 1147"/>
                <a:gd name="T55" fmla="*/ 1477 h 1523"/>
                <a:gd name="T56" fmla="*/ 121 w 1147"/>
                <a:gd name="T57" fmla="*/ 1492 h 1523"/>
                <a:gd name="T58" fmla="*/ 177 w 1147"/>
                <a:gd name="T59" fmla="*/ 1502 h 1523"/>
                <a:gd name="T60" fmla="*/ 969 w 1147"/>
                <a:gd name="T61" fmla="*/ 1502 h 1523"/>
                <a:gd name="T62" fmla="*/ 1020 w 1147"/>
                <a:gd name="T63" fmla="*/ 1492 h 1523"/>
                <a:gd name="T64" fmla="*/ 1050 w 1147"/>
                <a:gd name="T65" fmla="*/ 1477 h 1523"/>
                <a:gd name="T66" fmla="*/ 1101 w 1147"/>
                <a:gd name="T67" fmla="*/ 1426 h 1523"/>
                <a:gd name="T68" fmla="*/ 1116 w 1147"/>
                <a:gd name="T69" fmla="*/ 1396 h 1523"/>
                <a:gd name="T70" fmla="*/ 1127 w 1147"/>
                <a:gd name="T71" fmla="*/ 1345 h 1523"/>
                <a:gd name="T72" fmla="*/ 1127 w 1147"/>
                <a:gd name="T73" fmla="*/ 178 h 1523"/>
                <a:gd name="T74" fmla="*/ 1116 w 1147"/>
                <a:gd name="T75" fmla="*/ 122 h 1523"/>
                <a:gd name="T76" fmla="*/ 1101 w 1147"/>
                <a:gd name="T77" fmla="*/ 91 h 1523"/>
                <a:gd name="T78" fmla="*/ 1050 w 1147"/>
                <a:gd name="T79" fmla="*/ 46 h 1523"/>
                <a:gd name="T80" fmla="*/ 1020 w 1147"/>
                <a:gd name="T81" fmla="*/ 25 h 1523"/>
                <a:gd name="T82" fmla="*/ 969 w 1147"/>
                <a:gd name="T83" fmla="*/ 15 h 1523"/>
                <a:gd name="T84" fmla="*/ 177 w 1147"/>
                <a:gd name="T85" fmla="*/ 15 h 1523"/>
                <a:gd name="T86" fmla="*/ 121 w 1147"/>
                <a:gd name="T87" fmla="*/ 25 h 1523"/>
                <a:gd name="T88" fmla="*/ 91 w 1147"/>
                <a:gd name="T89" fmla="*/ 46 h 1523"/>
                <a:gd name="T90" fmla="*/ 45 w 1147"/>
                <a:gd name="T91" fmla="*/ 91 h 1523"/>
                <a:gd name="T92" fmla="*/ 25 w 1147"/>
                <a:gd name="T93" fmla="*/ 122 h 1523"/>
                <a:gd name="T94" fmla="*/ 15 w 1147"/>
                <a:gd name="T95" fmla="*/ 178 h 152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147"/>
                <a:gd name="T145" fmla="*/ 0 h 1523"/>
                <a:gd name="T146" fmla="*/ 1147 w 1147"/>
                <a:gd name="T147" fmla="*/ 1523 h 152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147" h="1523">
                  <a:moveTo>
                    <a:pt x="0" y="193"/>
                  </a:moveTo>
                  <a:lnTo>
                    <a:pt x="0" y="172"/>
                  </a:lnTo>
                  <a:lnTo>
                    <a:pt x="0" y="157"/>
                  </a:lnTo>
                  <a:lnTo>
                    <a:pt x="0" y="152"/>
                  </a:lnTo>
                  <a:lnTo>
                    <a:pt x="15" y="117"/>
                  </a:lnTo>
                  <a:lnTo>
                    <a:pt x="30" y="86"/>
                  </a:lnTo>
                  <a:lnTo>
                    <a:pt x="55" y="56"/>
                  </a:lnTo>
                  <a:lnTo>
                    <a:pt x="86" y="30"/>
                  </a:lnTo>
                  <a:lnTo>
                    <a:pt x="116" y="15"/>
                  </a:lnTo>
                  <a:lnTo>
                    <a:pt x="152" y="0"/>
                  </a:lnTo>
                  <a:lnTo>
                    <a:pt x="157" y="0"/>
                  </a:lnTo>
                  <a:lnTo>
                    <a:pt x="172" y="0"/>
                  </a:lnTo>
                  <a:lnTo>
                    <a:pt x="193" y="0"/>
                  </a:lnTo>
                  <a:lnTo>
                    <a:pt x="949" y="0"/>
                  </a:lnTo>
                  <a:lnTo>
                    <a:pt x="969" y="0"/>
                  </a:lnTo>
                  <a:lnTo>
                    <a:pt x="989" y="0"/>
                  </a:lnTo>
                  <a:lnTo>
                    <a:pt x="1025" y="15"/>
                  </a:lnTo>
                  <a:lnTo>
                    <a:pt x="1055" y="30"/>
                  </a:lnTo>
                  <a:lnTo>
                    <a:pt x="1061" y="30"/>
                  </a:lnTo>
                  <a:lnTo>
                    <a:pt x="1086" y="56"/>
                  </a:lnTo>
                  <a:lnTo>
                    <a:pt x="1111" y="86"/>
                  </a:lnTo>
                  <a:lnTo>
                    <a:pt x="1127" y="117"/>
                  </a:lnTo>
                  <a:lnTo>
                    <a:pt x="1132" y="117"/>
                  </a:lnTo>
                  <a:lnTo>
                    <a:pt x="1142" y="152"/>
                  </a:lnTo>
                  <a:lnTo>
                    <a:pt x="1142" y="157"/>
                  </a:lnTo>
                  <a:lnTo>
                    <a:pt x="1142" y="172"/>
                  </a:lnTo>
                  <a:lnTo>
                    <a:pt x="1147" y="193"/>
                  </a:lnTo>
                  <a:lnTo>
                    <a:pt x="1147" y="1325"/>
                  </a:lnTo>
                  <a:lnTo>
                    <a:pt x="1142" y="1345"/>
                  </a:lnTo>
                  <a:lnTo>
                    <a:pt x="1142" y="1365"/>
                  </a:lnTo>
                  <a:lnTo>
                    <a:pt x="1132" y="1401"/>
                  </a:lnTo>
                  <a:lnTo>
                    <a:pt x="1127" y="1401"/>
                  </a:lnTo>
                  <a:lnTo>
                    <a:pt x="1111" y="1431"/>
                  </a:lnTo>
                  <a:lnTo>
                    <a:pt x="1111" y="1436"/>
                  </a:lnTo>
                  <a:lnTo>
                    <a:pt x="1086" y="1462"/>
                  </a:lnTo>
                  <a:lnTo>
                    <a:pt x="1061" y="1487"/>
                  </a:lnTo>
                  <a:lnTo>
                    <a:pt x="1055" y="1487"/>
                  </a:lnTo>
                  <a:lnTo>
                    <a:pt x="1025" y="1502"/>
                  </a:lnTo>
                  <a:lnTo>
                    <a:pt x="1025" y="1507"/>
                  </a:lnTo>
                  <a:lnTo>
                    <a:pt x="989" y="1518"/>
                  </a:lnTo>
                  <a:lnTo>
                    <a:pt x="969" y="1518"/>
                  </a:lnTo>
                  <a:lnTo>
                    <a:pt x="949" y="1523"/>
                  </a:lnTo>
                  <a:lnTo>
                    <a:pt x="193" y="1523"/>
                  </a:lnTo>
                  <a:lnTo>
                    <a:pt x="172" y="1518"/>
                  </a:lnTo>
                  <a:lnTo>
                    <a:pt x="157" y="1518"/>
                  </a:lnTo>
                  <a:lnTo>
                    <a:pt x="152" y="1518"/>
                  </a:lnTo>
                  <a:lnTo>
                    <a:pt x="116" y="1507"/>
                  </a:lnTo>
                  <a:lnTo>
                    <a:pt x="116" y="1502"/>
                  </a:lnTo>
                  <a:lnTo>
                    <a:pt x="86" y="1487"/>
                  </a:lnTo>
                  <a:lnTo>
                    <a:pt x="55" y="1462"/>
                  </a:lnTo>
                  <a:lnTo>
                    <a:pt x="30" y="1436"/>
                  </a:lnTo>
                  <a:lnTo>
                    <a:pt x="30" y="1431"/>
                  </a:lnTo>
                  <a:lnTo>
                    <a:pt x="15" y="1401"/>
                  </a:lnTo>
                  <a:lnTo>
                    <a:pt x="0" y="1365"/>
                  </a:lnTo>
                  <a:lnTo>
                    <a:pt x="0" y="1345"/>
                  </a:lnTo>
                  <a:lnTo>
                    <a:pt x="0" y="1325"/>
                  </a:lnTo>
                  <a:lnTo>
                    <a:pt x="0" y="193"/>
                  </a:lnTo>
                  <a:close/>
                  <a:moveTo>
                    <a:pt x="15" y="1325"/>
                  </a:moveTo>
                  <a:lnTo>
                    <a:pt x="15" y="1345"/>
                  </a:lnTo>
                  <a:lnTo>
                    <a:pt x="15" y="1360"/>
                  </a:lnTo>
                  <a:lnTo>
                    <a:pt x="25" y="1396"/>
                  </a:lnTo>
                  <a:lnTo>
                    <a:pt x="45" y="1426"/>
                  </a:lnTo>
                  <a:lnTo>
                    <a:pt x="66" y="1452"/>
                  </a:lnTo>
                  <a:lnTo>
                    <a:pt x="91" y="1477"/>
                  </a:lnTo>
                  <a:lnTo>
                    <a:pt x="91" y="1472"/>
                  </a:lnTo>
                  <a:lnTo>
                    <a:pt x="127" y="1492"/>
                  </a:lnTo>
                  <a:lnTo>
                    <a:pt x="121" y="1492"/>
                  </a:lnTo>
                  <a:lnTo>
                    <a:pt x="157" y="1502"/>
                  </a:lnTo>
                  <a:lnTo>
                    <a:pt x="177" y="1502"/>
                  </a:lnTo>
                  <a:lnTo>
                    <a:pt x="193" y="1507"/>
                  </a:lnTo>
                  <a:lnTo>
                    <a:pt x="949" y="1507"/>
                  </a:lnTo>
                  <a:lnTo>
                    <a:pt x="969" y="1502"/>
                  </a:lnTo>
                  <a:lnTo>
                    <a:pt x="984" y="1502"/>
                  </a:lnTo>
                  <a:lnTo>
                    <a:pt x="1020" y="1492"/>
                  </a:lnTo>
                  <a:lnTo>
                    <a:pt x="1050" y="1472"/>
                  </a:lnTo>
                  <a:lnTo>
                    <a:pt x="1050" y="1477"/>
                  </a:lnTo>
                  <a:lnTo>
                    <a:pt x="1076" y="1452"/>
                  </a:lnTo>
                  <a:lnTo>
                    <a:pt x="1101" y="1426"/>
                  </a:lnTo>
                  <a:lnTo>
                    <a:pt x="1096" y="1426"/>
                  </a:lnTo>
                  <a:lnTo>
                    <a:pt x="1116" y="1396"/>
                  </a:lnTo>
                  <a:lnTo>
                    <a:pt x="1127" y="1360"/>
                  </a:lnTo>
                  <a:lnTo>
                    <a:pt x="1127" y="1345"/>
                  </a:lnTo>
                  <a:lnTo>
                    <a:pt x="1132" y="1325"/>
                  </a:lnTo>
                  <a:lnTo>
                    <a:pt x="1132" y="193"/>
                  </a:lnTo>
                  <a:lnTo>
                    <a:pt x="1127" y="178"/>
                  </a:lnTo>
                  <a:lnTo>
                    <a:pt x="1127" y="157"/>
                  </a:lnTo>
                  <a:lnTo>
                    <a:pt x="1116" y="122"/>
                  </a:lnTo>
                  <a:lnTo>
                    <a:pt x="1116" y="127"/>
                  </a:lnTo>
                  <a:lnTo>
                    <a:pt x="1096" y="91"/>
                  </a:lnTo>
                  <a:lnTo>
                    <a:pt x="1101" y="91"/>
                  </a:lnTo>
                  <a:lnTo>
                    <a:pt x="1076" y="66"/>
                  </a:lnTo>
                  <a:lnTo>
                    <a:pt x="1050" y="46"/>
                  </a:lnTo>
                  <a:lnTo>
                    <a:pt x="1020" y="25"/>
                  </a:lnTo>
                  <a:lnTo>
                    <a:pt x="984" y="15"/>
                  </a:lnTo>
                  <a:lnTo>
                    <a:pt x="969" y="15"/>
                  </a:lnTo>
                  <a:lnTo>
                    <a:pt x="949" y="15"/>
                  </a:lnTo>
                  <a:lnTo>
                    <a:pt x="193" y="15"/>
                  </a:lnTo>
                  <a:lnTo>
                    <a:pt x="177" y="15"/>
                  </a:lnTo>
                  <a:lnTo>
                    <a:pt x="157" y="15"/>
                  </a:lnTo>
                  <a:lnTo>
                    <a:pt x="121" y="25"/>
                  </a:lnTo>
                  <a:lnTo>
                    <a:pt x="127" y="25"/>
                  </a:lnTo>
                  <a:lnTo>
                    <a:pt x="91" y="46"/>
                  </a:lnTo>
                  <a:lnTo>
                    <a:pt x="66" y="66"/>
                  </a:lnTo>
                  <a:lnTo>
                    <a:pt x="45" y="91"/>
                  </a:lnTo>
                  <a:lnTo>
                    <a:pt x="25" y="127"/>
                  </a:lnTo>
                  <a:lnTo>
                    <a:pt x="25" y="122"/>
                  </a:lnTo>
                  <a:lnTo>
                    <a:pt x="15" y="157"/>
                  </a:lnTo>
                  <a:lnTo>
                    <a:pt x="15" y="178"/>
                  </a:lnTo>
                  <a:lnTo>
                    <a:pt x="15" y="193"/>
                  </a:lnTo>
                  <a:lnTo>
                    <a:pt x="15" y="1325"/>
                  </a:lnTo>
                  <a:close/>
                </a:path>
              </a:pathLst>
            </a:custGeom>
            <a:solidFill>
              <a:srgbClr val="376092"/>
            </a:solidFill>
            <a:ln w="0">
              <a:solidFill>
                <a:srgbClr val="376092"/>
              </a:solidFill>
              <a:round/>
              <a:headEnd/>
              <a:tailEnd/>
            </a:ln>
          </p:spPr>
          <p:txBody>
            <a:bodyPr/>
            <a:lstStyle/>
            <a:p>
              <a:endParaRPr lang="ja-JP" altLang="en-US">
                <a:latin typeface="Meiryo UI" panose="020B0604030504040204" pitchFamily="50" charset="-128"/>
                <a:ea typeface="Meiryo UI" panose="020B0604030504040204" pitchFamily="50" charset="-128"/>
              </a:endParaRPr>
            </a:p>
          </p:txBody>
        </p:sp>
        <p:sp>
          <p:nvSpPr>
            <p:cNvPr id="14364" name="Rectangle 25"/>
            <p:cNvSpPr>
              <a:spLocks noChangeArrowheads="1"/>
            </p:cNvSpPr>
            <p:nvPr/>
          </p:nvSpPr>
          <p:spPr bwMode="auto">
            <a:xfrm>
              <a:off x="3580" y="2349"/>
              <a:ext cx="872" cy="116"/>
            </a:xfrm>
            <a:prstGeom prst="rect">
              <a:avLst/>
            </a:prstGeom>
            <a:noFill/>
            <a:ln w="9525">
              <a:noFill/>
              <a:miter lim="800000"/>
              <a:headEnd/>
              <a:tailEnd/>
            </a:ln>
          </p:spPr>
          <p:txBody>
            <a:bodyPr wrap="none" lIns="0" tIns="0" rIns="0" bIns="0">
              <a:spAutoFit/>
            </a:bodyPr>
            <a:lstStyle/>
            <a:p>
              <a:r>
                <a:rPr lang="ja-JP" altLang="en-US" sz="1200">
                  <a:solidFill>
                    <a:srgbClr val="000000"/>
                  </a:solidFill>
                  <a:latin typeface="Meiryo UI" panose="020B0604030504040204" pitchFamily="50" charset="-128"/>
                  <a:ea typeface="Meiryo UI" panose="020B0604030504040204" pitchFamily="50" charset="-128"/>
                </a:rPr>
                <a:t>大震災後の学術研究</a:t>
              </a:r>
              <a:endParaRPr lang="ja-JP" altLang="en-US">
                <a:latin typeface="Meiryo UI" panose="020B0604030504040204" pitchFamily="50" charset="-128"/>
                <a:ea typeface="Meiryo UI" panose="020B0604030504040204" pitchFamily="50" charset="-128"/>
              </a:endParaRPr>
            </a:p>
          </p:txBody>
        </p:sp>
        <p:sp>
          <p:nvSpPr>
            <p:cNvPr id="14365" name="Freeform 26"/>
            <p:cNvSpPr>
              <a:spLocks/>
            </p:cNvSpPr>
            <p:nvPr/>
          </p:nvSpPr>
          <p:spPr bwMode="auto">
            <a:xfrm>
              <a:off x="1230" y="2607"/>
              <a:ext cx="970" cy="1132"/>
            </a:xfrm>
            <a:custGeom>
              <a:avLst/>
              <a:gdLst>
                <a:gd name="T0" fmla="*/ 0 w 970"/>
                <a:gd name="T1" fmla="*/ 163 h 1132"/>
                <a:gd name="T2" fmla="*/ 5 w 970"/>
                <a:gd name="T3" fmla="*/ 127 h 1132"/>
                <a:gd name="T4" fmla="*/ 16 w 970"/>
                <a:gd name="T5" fmla="*/ 102 h 1132"/>
                <a:gd name="T6" fmla="*/ 26 w 970"/>
                <a:gd name="T7" fmla="*/ 71 h 1132"/>
                <a:gd name="T8" fmla="*/ 46 w 970"/>
                <a:gd name="T9" fmla="*/ 46 h 1132"/>
                <a:gd name="T10" fmla="*/ 71 w 970"/>
                <a:gd name="T11" fmla="*/ 26 h 1132"/>
                <a:gd name="T12" fmla="*/ 102 w 970"/>
                <a:gd name="T13" fmla="*/ 15 h 1132"/>
                <a:gd name="T14" fmla="*/ 127 w 970"/>
                <a:gd name="T15" fmla="*/ 5 h 1132"/>
                <a:gd name="T16" fmla="*/ 163 w 970"/>
                <a:gd name="T17" fmla="*/ 0 h 1132"/>
                <a:gd name="T18" fmla="*/ 163 w 970"/>
                <a:gd name="T19" fmla="*/ 0 h 1132"/>
                <a:gd name="T20" fmla="*/ 163 w 970"/>
                <a:gd name="T21" fmla="*/ 0 h 1132"/>
                <a:gd name="T22" fmla="*/ 807 w 970"/>
                <a:gd name="T23" fmla="*/ 0 h 1132"/>
                <a:gd name="T24" fmla="*/ 807 w 970"/>
                <a:gd name="T25" fmla="*/ 0 h 1132"/>
                <a:gd name="T26" fmla="*/ 843 w 970"/>
                <a:gd name="T27" fmla="*/ 5 h 1132"/>
                <a:gd name="T28" fmla="*/ 873 w 970"/>
                <a:gd name="T29" fmla="*/ 15 h 1132"/>
                <a:gd name="T30" fmla="*/ 899 w 970"/>
                <a:gd name="T31" fmla="*/ 26 h 1132"/>
                <a:gd name="T32" fmla="*/ 924 w 970"/>
                <a:gd name="T33" fmla="*/ 46 h 1132"/>
                <a:gd name="T34" fmla="*/ 944 w 970"/>
                <a:gd name="T35" fmla="*/ 71 h 1132"/>
                <a:gd name="T36" fmla="*/ 960 w 970"/>
                <a:gd name="T37" fmla="*/ 102 h 1132"/>
                <a:gd name="T38" fmla="*/ 965 w 970"/>
                <a:gd name="T39" fmla="*/ 127 h 1132"/>
                <a:gd name="T40" fmla="*/ 970 w 970"/>
                <a:gd name="T41" fmla="*/ 163 h 1132"/>
                <a:gd name="T42" fmla="*/ 970 w 970"/>
                <a:gd name="T43" fmla="*/ 163 h 1132"/>
                <a:gd name="T44" fmla="*/ 970 w 970"/>
                <a:gd name="T45" fmla="*/ 163 h 1132"/>
                <a:gd name="T46" fmla="*/ 970 w 970"/>
                <a:gd name="T47" fmla="*/ 970 h 1132"/>
                <a:gd name="T48" fmla="*/ 970 w 970"/>
                <a:gd name="T49" fmla="*/ 970 h 1132"/>
                <a:gd name="T50" fmla="*/ 965 w 970"/>
                <a:gd name="T51" fmla="*/ 1005 h 1132"/>
                <a:gd name="T52" fmla="*/ 960 w 970"/>
                <a:gd name="T53" fmla="*/ 1036 h 1132"/>
                <a:gd name="T54" fmla="*/ 944 w 970"/>
                <a:gd name="T55" fmla="*/ 1061 h 1132"/>
                <a:gd name="T56" fmla="*/ 924 w 970"/>
                <a:gd name="T57" fmla="*/ 1086 h 1132"/>
                <a:gd name="T58" fmla="*/ 899 w 970"/>
                <a:gd name="T59" fmla="*/ 1107 h 1132"/>
                <a:gd name="T60" fmla="*/ 873 w 970"/>
                <a:gd name="T61" fmla="*/ 1122 h 1132"/>
                <a:gd name="T62" fmla="*/ 843 w 970"/>
                <a:gd name="T63" fmla="*/ 1127 h 1132"/>
                <a:gd name="T64" fmla="*/ 807 w 970"/>
                <a:gd name="T65" fmla="*/ 1132 h 1132"/>
                <a:gd name="T66" fmla="*/ 807 w 970"/>
                <a:gd name="T67" fmla="*/ 1132 h 1132"/>
                <a:gd name="T68" fmla="*/ 807 w 970"/>
                <a:gd name="T69" fmla="*/ 1132 h 1132"/>
                <a:gd name="T70" fmla="*/ 163 w 970"/>
                <a:gd name="T71" fmla="*/ 1132 h 1132"/>
                <a:gd name="T72" fmla="*/ 163 w 970"/>
                <a:gd name="T73" fmla="*/ 1132 h 1132"/>
                <a:gd name="T74" fmla="*/ 127 w 970"/>
                <a:gd name="T75" fmla="*/ 1127 h 1132"/>
                <a:gd name="T76" fmla="*/ 102 w 970"/>
                <a:gd name="T77" fmla="*/ 1122 h 1132"/>
                <a:gd name="T78" fmla="*/ 71 w 970"/>
                <a:gd name="T79" fmla="*/ 1107 h 1132"/>
                <a:gd name="T80" fmla="*/ 46 w 970"/>
                <a:gd name="T81" fmla="*/ 1086 h 1132"/>
                <a:gd name="T82" fmla="*/ 26 w 970"/>
                <a:gd name="T83" fmla="*/ 1061 h 1132"/>
                <a:gd name="T84" fmla="*/ 16 w 970"/>
                <a:gd name="T85" fmla="*/ 1036 h 1132"/>
                <a:gd name="T86" fmla="*/ 5 w 970"/>
                <a:gd name="T87" fmla="*/ 1005 h 1132"/>
                <a:gd name="T88" fmla="*/ 0 w 970"/>
                <a:gd name="T89" fmla="*/ 970 h 1132"/>
                <a:gd name="T90" fmla="*/ 0 w 970"/>
                <a:gd name="T91" fmla="*/ 970 h 1132"/>
                <a:gd name="T92" fmla="*/ 0 w 970"/>
                <a:gd name="T93" fmla="*/ 163 h 11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70"/>
                <a:gd name="T142" fmla="*/ 0 h 1132"/>
                <a:gd name="T143" fmla="*/ 970 w 970"/>
                <a:gd name="T144" fmla="*/ 1132 h 113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70" h="1132">
                  <a:moveTo>
                    <a:pt x="0" y="163"/>
                  </a:moveTo>
                  <a:lnTo>
                    <a:pt x="5" y="127"/>
                  </a:lnTo>
                  <a:lnTo>
                    <a:pt x="16" y="102"/>
                  </a:lnTo>
                  <a:lnTo>
                    <a:pt x="26" y="71"/>
                  </a:lnTo>
                  <a:lnTo>
                    <a:pt x="46" y="46"/>
                  </a:lnTo>
                  <a:lnTo>
                    <a:pt x="71" y="26"/>
                  </a:lnTo>
                  <a:lnTo>
                    <a:pt x="102" y="15"/>
                  </a:lnTo>
                  <a:lnTo>
                    <a:pt x="127" y="5"/>
                  </a:lnTo>
                  <a:lnTo>
                    <a:pt x="163" y="0"/>
                  </a:lnTo>
                  <a:lnTo>
                    <a:pt x="807" y="0"/>
                  </a:lnTo>
                  <a:lnTo>
                    <a:pt x="843" y="5"/>
                  </a:lnTo>
                  <a:lnTo>
                    <a:pt x="873" y="15"/>
                  </a:lnTo>
                  <a:lnTo>
                    <a:pt x="899" y="26"/>
                  </a:lnTo>
                  <a:lnTo>
                    <a:pt x="924" y="46"/>
                  </a:lnTo>
                  <a:lnTo>
                    <a:pt x="944" y="71"/>
                  </a:lnTo>
                  <a:lnTo>
                    <a:pt x="960" y="102"/>
                  </a:lnTo>
                  <a:lnTo>
                    <a:pt x="965" y="127"/>
                  </a:lnTo>
                  <a:lnTo>
                    <a:pt x="970" y="163"/>
                  </a:lnTo>
                  <a:lnTo>
                    <a:pt x="970" y="970"/>
                  </a:lnTo>
                  <a:lnTo>
                    <a:pt x="965" y="1005"/>
                  </a:lnTo>
                  <a:lnTo>
                    <a:pt x="960" y="1036"/>
                  </a:lnTo>
                  <a:lnTo>
                    <a:pt x="944" y="1061"/>
                  </a:lnTo>
                  <a:lnTo>
                    <a:pt x="924" y="1086"/>
                  </a:lnTo>
                  <a:lnTo>
                    <a:pt x="899" y="1107"/>
                  </a:lnTo>
                  <a:lnTo>
                    <a:pt x="873" y="1122"/>
                  </a:lnTo>
                  <a:lnTo>
                    <a:pt x="843" y="1127"/>
                  </a:lnTo>
                  <a:lnTo>
                    <a:pt x="807" y="1132"/>
                  </a:lnTo>
                  <a:lnTo>
                    <a:pt x="163" y="1132"/>
                  </a:lnTo>
                  <a:lnTo>
                    <a:pt x="127" y="1127"/>
                  </a:lnTo>
                  <a:lnTo>
                    <a:pt x="102" y="1122"/>
                  </a:lnTo>
                  <a:lnTo>
                    <a:pt x="71" y="1107"/>
                  </a:lnTo>
                  <a:lnTo>
                    <a:pt x="46" y="1086"/>
                  </a:lnTo>
                  <a:lnTo>
                    <a:pt x="26" y="1061"/>
                  </a:lnTo>
                  <a:lnTo>
                    <a:pt x="16" y="1036"/>
                  </a:lnTo>
                  <a:lnTo>
                    <a:pt x="5" y="1005"/>
                  </a:lnTo>
                  <a:lnTo>
                    <a:pt x="0" y="970"/>
                  </a:lnTo>
                  <a:lnTo>
                    <a:pt x="0" y="163"/>
                  </a:lnTo>
                  <a:close/>
                </a:path>
              </a:pathLst>
            </a:custGeom>
            <a:solidFill>
              <a:srgbClr val="CCFFCC"/>
            </a:solidFill>
            <a:ln w="9525">
              <a:noFill/>
              <a:round/>
              <a:headEnd/>
              <a:tailEnd/>
            </a:ln>
          </p:spPr>
          <p:txBody>
            <a:bodyPr/>
            <a:lstStyle/>
            <a:p>
              <a:endParaRPr lang="ja-JP" altLang="en-US">
                <a:latin typeface="Meiryo UI" panose="020B0604030504040204" pitchFamily="50" charset="-128"/>
                <a:ea typeface="Meiryo UI" panose="020B0604030504040204" pitchFamily="50" charset="-128"/>
              </a:endParaRPr>
            </a:p>
          </p:txBody>
        </p:sp>
        <p:sp>
          <p:nvSpPr>
            <p:cNvPr id="14366" name="Freeform 27"/>
            <p:cNvSpPr>
              <a:spLocks noEditPoints="1"/>
            </p:cNvSpPr>
            <p:nvPr/>
          </p:nvSpPr>
          <p:spPr bwMode="auto">
            <a:xfrm>
              <a:off x="1225" y="2602"/>
              <a:ext cx="985" cy="1147"/>
            </a:xfrm>
            <a:custGeom>
              <a:avLst/>
              <a:gdLst>
                <a:gd name="T0" fmla="*/ 0 w 985"/>
                <a:gd name="T1" fmla="*/ 132 h 1147"/>
                <a:gd name="T2" fmla="*/ 26 w 985"/>
                <a:gd name="T3" fmla="*/ 71 h 1147"/>
                <a:gd name="T4" fmla="*/ 46 w 985"/>
                <a:gd name="T5" fmla="*/ 46 h 1147"/>
                <a:gd name="T6" fmla="*/ 102 w 985"/>
                <a:gd name="T7" fmla="*/ 10 h 1147"/>
                <a:gd name="T8" fmla="*/ 132 w 985"/>
                <a:gd name="T9" fmla="*/ 0 h 1147"/>
                <a:gd name="T10" fmla="*/ 848 w 985"/>
                <a:gd name="T11" fmla="*/ 0 h 1147"/>
                <a:gd name="T12" fmla="*/ 878 w 985"/>
                <a:gd name="T13" fmla="*/ 10 h 1147"/>
                <a:gd name="T14" fmla="*/ 934 w 985"/>
                <a:gd name="T15" fmla="*/ 46 h 1147"/>
                <a:gd name="T16" fmla="*/ 955 w 985"/>
                <a:gd name="T17" fmla="*/ 71 h 1147"/>
                <a:gd name="T18" fmla="*/ 980 w 985"/>
                <a:gd name="T19" fmla="*/ 132 h 1147"/>
                <a:gd name="T20" fmla="*/ 985 w 985"/>
                <a:gd name="T21" fmla="*/ 975 h 1147"/>
                <a:gd name="T22" fmla="*/ 970 w 985"/>
                <a:gd name="T23" fmla="*/ 1041 h 1147"/>
                <a:gd name="T24" fmla="*/ 955 w 985"/>
                <a:gd name="T25" fmla="*/ 1071 h 1147"/>
                <a:gd name="T26" fmla="*/ 909 w 985"/>
                <a:gd name="T27" fmla="*/ 1117 h 1147"/>
                <a:gd name="T28" fmla="*/ 878 w 985"/>
                <a:gd name="T29" fmla="*/ 1132 h 1147"/>
                <a:gd name="T30" fmla="*/ 812 w 985"/>
                <a:gd name="T31" fmla="*/ 1147 h 1147"/>
                <a:gd name="T32" fmla="*/ 132 w 985"/>
                <a:gd name="T33" fmla="*/ 1142 h 1147"/>
                <a:gd name="T34" fmla="*/ 71 w 985"/>
                <a:gd name="T35" fmla="*/ 1117 h 1147"/>
                <a:gd name="T36" fmla="*/ 46 w 985"/>
                <a:gd name="T37" fmla="*/ 1096 h 1147"/>
                <a:gd name="T38" fmla="*/ 10 w 985"/>
                <a:gd name="T39" fmla="*/ 1041 h 1147"/>
                <a:gd name="T40" fmla="*/ 0 w 985"/>
                <a:gd name="T41" fmla="*/ 1010 h 1147"/>
                <a:gd name="T42" fmla="*/ 15 w 985"/>
                <a:gd name="T43" fmla="*/ 975 h 1147"/>
                <a:gd name="T44" fmla="*/ 26 w 985"/>
                <a:gd name="T45" fmla="*/ 1036 h 1147"/>
                <a:gd name="T46" fmla="*/ 41 w 985"/>
                <a:gd name="T47" fmla="*/ 1061 h 1147"/>
                <a:gd name="T48" fmla="*/ 81 w 985"/>
                <a:gd name="T49" fmla="*/ 1102 h 1147"/>
                <a:gd name="T50" fmla="*/ 107 w 985"/>
                <a:gd name="T51" fmla="*/ 1117 h 1147"/>
                <a:gd name="T52" fmla="*/ 168 w 985"/>
                <a:gd name="T53" fmla="*/ 1132 h 1147"/>
                <a:gd name="T54" fmla="*/ 843 w 985"/>
                <a:gd name="T55" fmla="*/ 1127 h 1147"/>
                <a:gd name="T56" fmla="*/ 899 w 985"/>
                <a:gd name="T57" fmla="*/ 1102 h 1147"/>
                <a:gd name="T58" fmla="*/ 924 w 985"/>
                <a:gd name="T59" fmla="*/ 1086 h 1147"/>
                <a:gd name="T60" fmla="*/ 955 w 985"/>
                <a:gd name="T61" fmla="*/ 1036 h 1147"/>
                <a:gd name="T62" fmla="*/ 965 w 985"/>
                <a:gd name="T63" fmla="*/ 1010 h 1147"/>
                <a:gd name="T64" fmla="*/ 965 w 985"/>
                <a:gd name="T65" fmla="*/ 137 h 1147"/>
                <a:gd name="T66" fmla="*/ 955 w 985"/>
                <a:gd name="T67" fmla="*/ 107 h 1147"/>
                <a:gd name="T68" fmla="*/ 924 w 985"/>
                <a:gd name="T69" fmla="*/ 56 h 1147"/>
                <a:gd name="T70" fmla="*/ 899 w 985"/>
                <a:gd name="T71" fmla="*/ 41 h 1147"/>
                <a:gd name="T72" fmla="*/ 843 w 985"/>
                <a:gd name="T73" fmla="*/ 15 h 1147"/>
                <a:gd name="T74" fmla="*/ 168 w 985"/>
                <a:gd name="T75" fmla="*/ 15 h 1147"/>
                <a:gd name="T76" fmla="*/ 107 w 985"/>
                <a:gd name="T77" fmla="*/ 26 h 1147"/>
                <a:gd name="T78" fmla="*/ 81 w 985"/>
                <a:gd name="T79" fmla="*/ 41 h 1147"/>
                <a:gd name="T80" fmla="*/ 41 w 985"/>
                <a:gd name="T81" fmla="*/ 81 h 1147"/>
                <a:gd name="T82" fmla="*/ 26 w 985"/>
                <a:gd name="T83" fmla="*/ 107 h 1147"/>
                <a:gd name="T84" fmla="*/ 15 w 985"/>
                <a:gd name="T85" fmla="*/ 168 h 114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985"/>
                <a:gd name="T130" fmla="*/ 0 h 1147"/>
                <a:gd name="T131" fmla="*/ 985 w 985"/>
                <a:gd name="T132" fmla="*/ 1147 h 114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985" h="1147">
                  <a:moveTo>
                    <a:pt x="0" y="168"/>
                  </a:moveTo>
                  <a:lnTo>
                    <a:pt x="0" y="132"/>
                  </a:lnTo>
                  <a:lnTo>
                    <a:pt x="10" y="102"/>
                  </a:lnTo>
                  <a:lnTo>
                    <a:pt x="26" y="71"/>
                  </a:lnTo>
                  <a:lnTo>
                    <a:pt x="46" y="46"/>
                  </a:lnTo>
                  <a:lnTo>
                    <a:pt x="71" y="26"/>
                  </a:lnTo>
                  <a:lnTo>
                    <a:pt x="102" y="10"/>
                  </a:lnTo>
                  <a:lnTo>
                    <a:pt x="132" y="0"/>
                  </a:lnTo>
                  <a:lnTo>
                    <a:pt x="168" y="0"/>
                  </a:lnTo>
                  <a:lnTo>
                    <a:pt x="812" y="0"/>
                  </a:lnTo>
                  <a:lnTo>
                    <a:pt x="848" y="0"/>
                  </a:lnTo>
                  <a:lnTo>
                    <a:pt x="878" y="10"/>
                  </a:lnTo>
                  <a:lnTo>
                    <a:pt x="909" y="26"/>
                  </a:lnTo>
                  <a:lnTo>
                    <a:pt x="934" y="46"/>
                  </a:lnTo>
                  <a:lnTo>
                    <a:pt x="955" y="71"/>
                  </a:lnTo>
                  <a:lnTo>
                    <a:pt x="970" y="102"/>
                  </a:lnTo>
                  <a:lnTo>
                    <a:pt x="980" y="132"/>
                  </a:lnTo>
                  <a:lnTo>
                    <a:pt x="985" y="168"/>
                  </a:lnTo>
                  <a:lnTo>
                    <a:pt x="985" y="975"/>
                  </a:lnTo>
                  <a:lnTo>
                    <a:pt x="980" y="1010"/>
                  </a:lnTo>
                  <a:lnTo>
                    <a:pt x="970" y="1041"/>
                  </a:lnTo>
                  <a:lnTo>
                    <a:pt x="955" y="1071"/>
                  </a:lnTo>
                  <a:lnTo>
                    <a:pt x="934" y="1096"/>
                  </a:lnTo>
                  <a:lnTo>
                    <a:pt x="909" y="1117"/>
                  </a:lnTo>
                  <a:lnTo>
                    <a:pt x="878" y="1132"/>
                  </a:lnTo>
                  <a:lnTo>
                    <a:pt x="848" y="1142"/>
                  </a:lnTo>
                  <a:lnTo>
                    <a:pt x="812" y="1147"/>
                  </a:lnTo>
                  <a:lnTo>
                    <a:pt x="168" y="1147"/>
                  </a:lnTo>
                  <a:lnTo>
                    <a:pt x="132" y="1142"/>
                  </a:lnTo>
                  <a:lnTo>
                    <a:pt x="102" y="1132"/>
                  </a:lnTo>
                  <a:lnTo>
                    <a:pt x="71" y="1117"/>
                  </a:lnTo>
                  <a:lnTo>
                    <a:pt x="46" y="1096"/>
                  </a:lnTo>
                  <a:lnTo>
                    <a:pt x="26" y="1071"/>
                  </a:lnTo>
                  <a:lnTo>
                    <a:pt x="10" y="1041"/>
                  </a:lnTo>
                  <a:lnTo>
                    <a:pt x="0" y="1010"/>
                  </a:lnTo>
                  <a:lnTo>
                    <a:pt x="0" y="975"/>
                  </a:lnTo>
                  <a:lnTo>
                    <a:pt x="0" y="168"/>
                  </a:lnTo>
                  <a:close/>
                  <a:moveTo>
                    <a:pt x="15" y="975"/>
                  </a:moveTo>
                  <a:lnTo>
                    <a:pt x="15" y="1010"/>
                  </a:lnTo>
                  <a:lnTo>
                    <a:pt x="15" y="1005"/>
                  </a:lnTo>
                  <a:lnTo>
                    <a:pt x="26" y="1036"/>
                  </a:lnTo>
                  <a:lnTo>
                    <a:pt x="41" y="1061"/>
                  </a:lnTo>
                  <a:lnTo>
                    <a:pt x="61" y="1086"/>
                  </a:lnTo>
                  <a:lnTo>
                    <a:pt x="56" y="1086"/>
                  </a:lnTo>
                  <a:lnTo>
                    <a:pt x="81" y="1102"/>
                  </a:lnTo>
                  <a:lnTo>
                    <a:pt x="107" y="1117"/>
                  </a:lnTo>
                  <a:lnTo>
                    <a:pt x="137" y="1127"/>
                  </a:lnTo>
                  <a:lnTo>
                    <a:pt x="168" y="1132"/>
                  </a:lnTo>
                  <a:lnTo>
                    <a:pt x="812" y="1132"/>
                  </a:lnTo>
                  <a:lnTo>
                    <a:pt x="848" y="1127"/>
                  </a:lnTo>
                  <a:lnTo>
                    <a:pt x="843" y="1127"/>
                  </a:lnTo>
                  <a:lnTo>
                    <a:pt x="873" y="1117"/>
                  </a:lnTo>
                  <a:lnTo>
                    <a:pt x="899" y="1102"/>
                  </a:lnTo>
                  <a:lnTo>
                    <a:pt x="924" y="1086"/>
                  </a:lnTo>
                  <a:lnTo>
                    <a:pt x="939" y="1061"/>
                  </a:lnTo>
                  <a:lnTo>
                    <a:pt x="955" y="1036"/>
                  </a:lnTo>
                  <a:lnTo>
                    <a:pt x="965" y="1005"/>
                  </a:lnTo>
                  <a:lnTo>
                    <a:pt x="965" y="1010"/>
                  </a:lnTo>
                  <a:lnTo>
                    <a:pt x="970" y="975"/>
                  </a:lnTo>
                  <a:lnTo>
                    <a:pt x="970" y="168"/>
                  </a:lnTo>
                  <a:lnTo>
                    <a:pt x="965" y="137"/>
                  </a:lnTo>
                  <a:lnTo>
                    <a:pt x="955" y="107"/>
                  </a:lnTo>
                  <a:lnTo>
                    <a:pt x="939" y="81"/>
                  </a:lnTo>
                  <a:lnTo>
                    <a:pt x="924" y="56"/>
                  </a:lnTo>
                  <a:lnTo>
                    <a:pt x="924" y="61"/>
                  </a:lnTo>
                  <a:lnTo>
                    <a:pt x="899" y="41"/>
                  </a:lnTo>
                  <a:lnTo>
                    <a:pt x="873" y="26"/>
                  </a:lnTo>
                  <a:lnTo>
                    <a:pt x="843" y="15"/>
                  </a:lnTo>
                  <a:lnTo>
                    <a:pt x="848" y="15"/>
                  </a:lnTo>
                  <a:lnTo>
                    <a:pt x="812" y="15"/>
                  </a:lnTo>
                  <a:lnTo>
                    <a:pt x="168" y="15"/>
                  </a:lnTo>
                  <a:lnTo>
                    <a:pt x="137" y="15"/>
                  </a:lnTo>
                  <a:lnTo>
                    <a:pt x="107" y="26"/>
                  </a:lnTo>
                  <a:lnTo>
                    <a:pt x="81" y="41"/>
                  </a:lnTo>
                  <a:lnTo>
                    <a:pt x="56" y="61"/>
                  </a:lnTo>
                  <a:lnTo>
                    <a:pt x="61" y="56"/>
                  </a:lnTo>
                  <a:lnTo>
                    <a:pt x="41" y="81"/>
                  </a:lnTo>
                  <a:lnTo>
                    <a:pt x="26" y="107"/>
                  </a:lnTo>
                  <a:lnTo>
                    <a:pt x="15" y="137"/>
                  </a:lnTo>
                  <a:lnTo>
                    <a:pt x="15" y="168"/>
                  </a:lnTo>
                  <a:lnTo>
                    <a:pt x="15" y="975"/>
                  </a:lnTo>
                  <a:close/>
                </a:path>
              </a:pathLst>
            </a:custGeom>
            <a:solidFill>
              <a:srgbClr val="376092"/>
            </a:solidFill>
            <a:ln w="0">
              <a:solidFill>
                <a:srgbClr val="376092"/>
              </a:solidFill>
              <a:round/>
              <a:headEnd/>
              <a:tailEnd/>
            </a:ln>
          </p:spPr>
          <p:txBody>
            <a:bodyPr/>
            <a:lstStyle/>
            <a:p>
              <a:endParaRPr lang="ja-JP" altLang="en-US">
                <a:latin typeface="Meiryo UI" panose="020B0604030504040204" pitchFamily="50" charset="-128"/>
                <a:ea typeface="Meiryo UI" panose="020B0604030504040204" pitchFamily="50" charset="-128"/>
              </a:endParaRPr>
            </a:p>
          </p:txBody>
        </p:sp>
        <p:sp>
          <p:nvSpPr>
            <p:cNvPr id="14367" name="Rectangle 28"/>
            <p:cNvSpPr>
              <a:spLocks noChangeArrowheads="1"/>
            </p:cNvSpPr>
            <p:nvPr/>
          </p:nvSpPr>
          <p:spPr bwMode="auto">
            <a:xfrm>
              <a:off x="1292" y="2704"/>
              <a:ext cx="709" cy="116"/>
            </a:xfrm>
            <a:prstGeom prst="rect">
              <a:avLst/>
            </a:prstGeom>
            <a:noFill/>
            <a:ln w="9525">
              <a:noFill/>
              <a:miter lim="800000"/>
              <a:headEnd/>
              <a:tailEnd/>
            </a:ln>
          </p:spPr>
          <p:txBody>
            <a:bodyPr wrap="none" lIns="0" tIns="0" rIns="0" bIns="0">
              <a:spAutoFit/>
            </a:bodyPr>
            <a:lstStyle/>
            <a:p>
              <a:r>
                <a:rPr lang="ja-JP" altLang="en-US" sz="1200">
                  <a:solidFill>
                    <a:srgbClr val="000000"/>
                  </a:solidFill>
                  <a:latin typeface="Meiryo UI" panose="020B0604030504040204" pitchFamily="50" charset="-128"/>
                  <a:ea typeface="Meiryo UI" panose="020B0604030504040204" pitchFamily="50" charset="-128"/>
                </a:rPr>
                <a:t>大震災前の防災・</a:t>
              </a:r>
              <a:endParaRPr lang="ja-JP" altLang="en-US">
                <a:latin typeface="Meiryo UI" panose="020B0604030504040204" pitchFamily="50" charset="-128"/>
                <a:ea typeface="Meiryo UI" panose="020B0604030504040204" pitchFamily="50" charset="-128"/>
              </a:endParaRPr>
            </a:p>
          </p:txBody>
        </p:sp>
        <p:sp>
          <p:nvSpPr>
            <p:cNvPr id="14368" name="Rectangle 29"/>
            <p:cNvSpPr>
              <a:spLocks noChangeArrowheads="1"/>
            </p:cNvSpPr>
            <p:nvPr/>
          </p:nvSpPr>
          <p:spPr bwMode="auto">
            <a:xfrm>
              <a:off x="1338" y="2800"/>
              <a:ext cx="726" cy="116"/>
            </a:xfrm>
            <a:prstGeom prst="rect">
              <a:avLst/>
            </a:prstGeom>
            <a:noFill/>
            <a:ln w="9525">
              <a:noFill/>
              <a:miter lim="800000"/>
              <a:headEnd/>
              <a:tailEnd/>
            </a:ln>
          </p:spPr>
          <p:txBody>
            <a:bodyPr lIns="0" tIns="0" rIns="0" bIns="0">
              <a:spAutoFit/>
            </a:bodyPr>
            <a:lstStyle/>
            <a:p>
              <a:r>
                <a:rPr lang="ja-JP" altLang="en-US" sz="1200">
                  <a:solidFill>
                    <a:srgbClr val="000000"/>
                  </a:solidFill>
                  <a:latin typeface="Meiryo UI" panose="020B0604030504040204" pitchFamily="50" charset="-128"/>
                  <a:ea typeface="Meiryo UI" panose="020B0604030504040204" pitchFamily="50" charset="-128"/>
                </a:rPr>
                <a:t>減災対策の記録</a:t>
              </a:r>
              <a:endParaRPr lang="ja-JP" altLang="en-US">
                <a:latin typeface="Meiryo UI" panose="020B0604030504040204" pitchFamily="50" charset="-128"/>
                <a:ea typeface="Meiryo UI" panose="020B0604030504040204" pitchFamily="50" charset="-128"/>
              </a:endParaRPr>
            </a:p>
          </p:txBody>
        </p:sp>
        <p:sp>
          <p:nvSpPr>
            <p:cNvPr id="14369" name="Freeform 30"/>
            <p:cNvSpPr>
              <a:spLocks/>
            </p:cNvSpPr>
            <p:nvPr/>
          </p:nvSpPr>
          <p:spPr bwMode="auto">
            <a:xfrm>
              <a:off x="2296" y="2759"/>
              <a:ext cx="1071" cy="980"/>
            </a:xfrm>
            <a:custGeom>
              <a:avLst/>
              <a:gdLst>
                <a:gd name="T0" fmla="*/ 0 w 1071"/>
                <a:gd name="T1" fmla="*/ 163 h 980"/>
                <a:gd name="T2" fmla="*/ 5 w 1071"/>
                <a:gd name="T3" fmla="*/ 132 h 980"/>
                <a:gd name="T4" fmla="*/ 16 w 1071"/>
                <a:gd name="T5" fmla="*/ 102 h 980"/>
                <a:gd name="T6" fmla="*/ 31 w 1071"/>
                <a:gd name="T7" fmla="*/ 72 h 980"/>
                <a:gd name="T8" fmla="*/ 46 w 1071"/>
                <a:gd name="T9" fmla="*/ 46 h 980"/>
                <a:gd name="T10" fmla="*/ 71 w 1071"/>
                <a:gd name="T11" fmla="*/ 31 h 980"/>
                <a:gd name="T12" fmla="*/ 102 w 1071"/>
                <a:gd name="T13" fmla="*/ 16 h 980"/>
                <a:gd name="T14" fmla="*/ 132 w 1071"/>
                <a:gd name="T15" fmla="*/ 6 h 980"/>
                <a:gd name="T16" fmla="*/ 163 w 1071"/>
                <a:gd name="T17" fmla="*/ 0 h 980"/>
                <a:gd name="T18" fmla="*/ 163 w 1071"/>
                <a:gd name="T19" fmla="*/ 0 h 980"/>
                <a:gd name="T20" fmla="*/ 163 w 1071"/>
                <a:gd name="T21" fmla="*/ 0 h 980"/>
                <a:gd name="T22" fmla="*/ 909 w 1071"/>
                <a:gd name="T23" fmla="*/ 0 h 980"/>
                <a:gd name="T24" fmla="*/ 909 w 1071"/>
                <a:gd name="T25" fmla="*/ 0 h 980"/>
                <a:gd name="T26" fmla="*/ 939 w 1071"/>
                <a:gd name="T27" fmla="*/ 6 h 980"/>
                <a:gd name="T28" fmla="*/ 970 w 1071"/>
                <a:gd name="T29" fmla="*/ 16 h 980"/>
                <a:gd name="T30" fmla="*/ 1000 w 1071"/>
                <a:gd name="T31" fmla="*/ 31 h 980"/>
                <a:gd name="T32" fmla="*/ 1026 w 1071"/>
                <a:gd name="T33" fmla="*/ 46 h 980"/>
                <a:gd name="T34" fmla="*/ 1046 w 1071"/>
                <a:gd name="T35" fmla="*/ 72 h 980"/>
                <a:gd name="T36" fmla="*/ 1061 w 1071"/>
                <a:gd name="T37" fmla="*/ 102 h 980"/>
                <a:gd name="T38" fmla="*/ 1066 w 1071"/>
                <a:gd name="T39" fmla="*/ 132 h 980"/>
                <a:gd name="T40" fmla="*/ 1071 w 1071"/>
                <a:gd name="T41" fmla="*/ 163 h 980"/>
                <a:gd name="T42" fmla="*/ 1071 w 1071"/>
                <a:gd name="T43" fmla="*/ 163 h 980"/>
                <a:gd name="T44" fmla="*/ 1071 w 1071"/>
                <a:gd name="T45" fmla="*/ 163 h 980"/>
                <a:gd name="T46" fmla="*/ 1071 w 1071"/>
                <a:gd name="T47" fmla="*/ 818 h 980"/>
                <a:gd name="T48" fmla="*/ 1071 w 1071"/>
                <a:gd name="T49" fmla="*/ 818 h 980"/>
                <a:gd name="T50" fmla="*/ 1066 w 1071"/>
                <a:gd name="T51" fmla="*/ 848 h 980"/>
                <a:gd name="T52" fmla="*/ 1061 w 1071"/>
                <a:gd name="T53" fmla="*/ 879 h 980"/>
                <a:gd name="T54" fmla="*/ 1046 w 1071"/>
                <a:gd name="T55" fmla="*/ 909 h 980"/>
                <a:gd name="T56" fmla="*/ 1026 w 1071"/>
                <a:gd name="T57" fmla="*/ 934 h 980"/>
                <a:gd name="T58" fmla="*/ 1000 w 1071"/>
                <a:gd name="T59" fmla="*/ 955 h 980"/>
                <a:gd name="T60" fmla="*/ 970 w 1071"/>
                <a:gd name="T61" fmla="*/ 970 h 980"/>
                <a:gd name="T62" fmla="*/ 939 w 1071"/>
                <a:gd name="T63" fmla="*/ 975 h 980"/>
                <a:gd name="T64" fmla="*/ 909 w 1071"/>
                <a:gd name="T65" fmla="*/ 980 h 980"/>
                <a:gd name="T66" fmla="*/ 909 w 1071"/>
                <a:gd name="T67" fmla="*/ 980 h 980"/>
                <a:gd name="T68" fmla="*/ 909 w 1071"/>
                <a:gd name="T69" fmla="*/ 980 h 980"/>
                <a:gd name="T70" fmla="*/ 163 w 1071"/>
                <a:gd name="T71" fmla="*/ 980 h 980"/>
                <a:gd name="T72" fmla="*/ 163 w 1071"/>
                <a:gd name="T73" fmla="*/ 980 h 980"/>
                <a:gd name="T74" fmla="*/ 132 w 1071"/>
                <a:gd name="T75" fmla="*/ 975 h 980"/>
                <a:gd name="T76" fmla="*/ 102 w 1071"/>
                <a:gd name="T77" fmla="*/ 970 h 980"/>
                <a:gd name="T78" fmla="*/ 71 w 1071"/>
                <a:gd name="T79" fmla="*/ 955 h 980"/>
                <a:gd name="T80" fmla="*/ 46 w 1071"/>
                <a:gd name="T81" fmla="*/ 934 h 980"/>
                <a:gd name="T82" fmla="*/ 31 w 1071"/>
                <a:gd name="T83" fmla="*/ 909 h 980"/>
                <a:gd name="T84" fmla="*/ 16 w 1071"/>
                <a:gd name="T85" fmla="*/ 879 h 980"/>
                <a:gd name="T86" fmla="*/ 5 w 1071"/>
                <a:gd name="T87" fmla="*/ 848 h 980"/>
                <a:gd name="T88" fmla="*/ 0 w 1071"/>
                <a:gd name="T89" fmla="*/ 818 h 980"/>
                <a:gd name="T90" fmla="*/ 0 w 1071"/>
                <a:gd name="T91" fmla="*/ 818 h 980"/>
                <a:gd name="T92" fmla="*/ 0 w 1071"/>
                <a:gd name="T93" fmla="*/ 163 h 98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71"/>
                <a:gd name="T142" fmla="*/ 0 h 980"/>
                <a:gd name="T143" fmla="*/ 1071 w 1071"/>
                <a:gd name="T144" fmla="*/ 980 h 98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71" h="980">
                  <a:moveTo>
                    <a:pt x="0" y="163"/>
                  </a:moveTo>
                  <a:lnTo>
                    <a:pt x="5" y="132"/>
                  </a:lnTo>
                  <a:lnTo>
                    <a:pt x="16" y="102"/>
                  </a:lnTo>
                  <a:lnTo>
                    <a:pt x="31" y="72"/>
                  </a:lnTo>
                  <a:lnTo>
                    <a:pt x="46" y="46"/>
                  </a:lnTo>
                  <a:lnTo>
                    <a:pt x="71" y="31"/>
                  </a:lnTo>
                  <a:lnTo>
                    <a:pt x="102" y="16"/>
                  </a:lnTo>
                  <a:lnTo>
                    <a:pt x="132" y="6"/>
                  </a:lnTo>
                  <a:lnTo>
                    <a:pt x="163" y="0"/>
                  </a:lnTo>
                  <a:lnTo>
                    <a:pt x="909" y="0"/>
                  </a:lnTo>
                  <a:lnTo>
                    <a:pt x="939" y="6"/>
                  </a:lnTo>
                  <a:lnTo>
                    <a:pt x="970" y="16"/>
                  </a:lnTo>
                  <a:lnTo>
                    <a:pt x="1000" y="31"/>
                  </a:lnTo>
                  <a:lnTo>
                    <a:pt x="1026" y="46"/>
                  </a:lnTo>
                  <a:lnTo>
                    <a:pt x="1046" y="72"/>
                  </a:lnTo>
                  <a:lnTo>
                    <a:pt x="1061" y="102"/>
                  </a:lnTo>
                  <a:lnTo>
                    <a:pt x="1066" y="132"/>
                  </a:lnTo>
                  <a:lnTo>
                    <a:pt x="1071" y="163"/>
                  </a:lnTo>
                  <a:lnTo>
                    <a:pt x="1071" y="818"/>
                  </a:lnTo>
                  <a:lnTo>
                    <a:pt x="1066" y="848"/>
                  </a:lnTo>
                  <a:lnTo>
                    <a:pt x="1061" y="879"/>
                  </a:lnTo>
                  <a:lnTo>
                    <a:pt x="1046" y="909"/>
                  </a:lnTo>
                  <a:lnTo>
                    <a:pt x="1026" y="934"/>
                  </a:lnTo>
                  <a:lnTo>
                    <a:pt x="1000" y="955"/>
                  </a:lnTo>
                  <a:lnTo>
                    <a:pt x="970" y="970"/>
                  </a:lnTo>
                  <a:lnTo>
                    <a:pt x="939" y="975"/>
                  </a:lnTo>
                  <a:lnTo>
                    <a:pt x="909" y="980"/>
                  </a:lnTo>
                  <a:lnTo>
                    <a:pt x="163" y="980"/>
                  </a:lnTo>
                  <a:lnTo>
                    <a:pt x="132" y="975"/>
                  </a:lnTo>
                  <a:lnTo>
                    <a:pt x="102" y="970"/>
                  </a:lnTo>
                  <a:lnTo>
                    <a:pt x="71" y="955"/>
                  </a:lnTo>
                  <a:lnTo>
                    <a:pt x="46" y="934"/>
                  </a:lnTo>
                  <a:lnTo>
                    <a:pt x="31" y="909"/>
                  </a:lnTo>
                  <a:lnTo>
                    <a:pt x="16" y="879"/>
                  </a:lnTo>
                  <a:lnTo>
                    <a:pt x="5" y="848"/>
                  </a:lnTo>
                  <a:lnTo>
                    <a:pt x="0" y="818"/>
                  </a:lnTo>
                  <a:lnTo>
                    <a:pt x="0" y="163"/>
                  </a:lnTo>
                  <a:close/>
                </a:path>
              </a:pathLst>
            </a:custGeom>
            <a:solidFill>
              <a:srgbClr val="66FFCC"/>
            </a:solidFill>
            <a:ln w="9525">
              <a:noFill/>
              <a:round/>
              <a:headEnd/>
              <a:tailEnd/>
            </a:ln>
          </p:spPr>
          <p:txBody>
            <a:bodyPr/>
            <a:lstStyle/>
            <a:p>
              <a:endParaRPr lang="ja-JP" altLang="en-US">
                <a:latin typeface="Meiryo UI" panose="020B0604030504040204" pitchFamily="50" charset="-128"/>
                <a:ea typeface="Meiryo UI" panose="020B0604030504040204" pitchFamily="50" charset="-128"/>
              </a:endParaRPr>
            </a:p>
          </p:txBody>
        </p:sp>
        <p:sp>
          <p:nvSpPr>
            <p:cNvPr id="14370" name="Freeform 31"/>
            <p:cNvSpPr>
              <a:spLocks noEditPoints="1"/>
            </p:cNvSpPr>
            <p:nvPr/>
          </p:nvSpPr>
          <p:spPr bwMode="auto">
            <a:xfrm>
              <a:off x="2291" y="2754"/>
              <a:ext cx="1086" cy="995"/>
            </a:xfrm>
            <a:custGeom>
              <a:avLst/>
              <a:gdLst>
                <a:gd name="T0" fmla="*/ 0 w 1086"/>
                <a:gd name="T1" fmla="*/ 132 h 995"/>
                <a:gd name="T2" fmla="*/ 26 w 1086"/>
                <a:gd name="T3" fmla="*/ 77 h 995"/>
                <a:gd name="T4" fmla="*/ 51 w 1086"/>
                <a:gd name="T5" fmla="*/ 46 h 995"/>
                <a:gd name="T6" fmla="*/ 102 w 1086"/>
                <a:gd name="T7" fmla="*/ 11 h 995"/>
                <a:gd name="T8" fmla="*/ 137 w 1086"/>
                <a:gd name="T9" fmla="*/ 0 h 995"/>
                <a:gd name="T10" fmla="*/ 949 w 1086"/>
                <a:gd name="T11" fmla="*/ 0 h 995"/>
                <a:gd name="T12" fmla="*/ 980 w 1086"/>
                <a:gd name="T13" fmla="*/ 11 h 995"/>
                <a:gd name="T14" fmla="*/ 1036 w 1086"/>
                <a:gd name="T15" fmla="*/ 46 h 995"/>
                <a:gd name="T16" fmla="*/ 1056 w 1086"/>
                <a:gd name="T17" fmla="*/ 77 h 995"/>
                <a:gd name="T18" fmla="*/ 1081 w 1086"/>
                <a:gd name="T19" fmla="*/ 132 h 995"/>
                <a:gd name="T20" fmla="*/ 1086 w 1086"/>
                <a:gd name="T21" fmla="*/ 823 h 995"/>
                <a:gd name="T22" fmla="*/ 1071 w 1086"/>
                <a:gd name="T23" fmla="*/ 889 h 995"/>
                <a:gd name="T24" fmla="*/ 1056 w 1086"/>
                <a:gd name="T25" fmla="*/ 919 h 995"/>
                <a:gd name="T26" fmla="*/ 1010 w 1086"/>
                <a:gd name="T27" fmla="*/ 965 h 995"/>
                <a:gd name="T28" fmla="*/ 980 w 1086"/>
                <a:gd name="T29" fmla="*/ 980 h 995"/>
                <a:gd name="T30" fmla="*/ 914 w 1086"/>
                <a:gd name="T31" fmla="*/ 995 h 995"/>
                <a:gd name="T32" fmla="*/ 132 w 1086"/>
                <a:gd name="T33" fmla="*/ 990 h 995"/>
                <a:gd name="T34" fmla="*/ 76 w 1086"/>
                <a:gd name="T35" fmla="*/ 965 h 995"/>
                <a:gd name="T36" fmla="*/ 46 w 1086"/>
                <a:gd name="T37" fmla="*/ 944 h 995"/>
                <a:gd name="T38" fmla="*/ 10 w 1086"/>
                <a:gd name="T39" fmla="*/ 889 h 995"/>
                <a:gd name="T40" fmla="*/ 0 w 1086"/>
                <a:gd name="T41" fmla="*/ 858 h 995"/>
                <a:gd name="T42" fmla="*/ 15 w 1086"/>
                <a:gd name="T43" fmla="*/ 823 h 995"/>
                <a:gd name="T44" fmla="*/ 26 w 1086"/>
                <a:gd name="T45" fmla="*/ 884 h 995"/>
                <a:gd name="T46" fmla="*/ 41 w 1086"/>
                <a:gd name="T47" fmla="*/ 909 h 995"/>
                <a:gd name="T48" fmla="*/ 81 w 1086"/>
                <a:gd name="T49" fmla="*/ 950 h 995"/>
                <a:gd name="T50" fmla="*/ 107 w 1086"/>
                <a:gd name="T51" fmla="*/ 965 h 995"/>
                <a:gd name="T52" fmla="*/ 168 w 1086"/>
                <a:gd name="T53" fmla="*/ 980 h 995"/>
                <a:gd name="T54" fmla="*/ 944 w 1086"/>
                <a:gd name="T55" fmla="*/ 975 h 995"/>
                <a:gd name="T56" fmla="*/ 1000 w 1086"/>
                <a:gd name="T57" fmla="*/ 950 h 995"/>
                <a:gd name="T58" fmla="*/ 1026 w 1086"/>
                <a:gd name="T59" fmla="*/ 934 h 995"/>
                <a:gd name="T60" fmla="*/ 1056 w 1086"/>
                <a:gd name="T61" fmla="*/ 884 h 995"/>
                <a:gd name="T62" fmla="*/ 1066 w 1086"/>
                <a:gd name="T63" fmla="*/ 853 h 995"/>
                <a:gd name="T64" fmla="*/ 1066 w 1086"/>
                <a:gd name="T65" fmla="*/ 137 h 995"/>
                <a:gd name="T66" fmla="*/ 1056 w 1086"/>
                <a:gd name="T67" fmla="*/ 107 h 995"/>
                <a:gd name="T68" fmla="*/ 1026 w 1086"/>
                <a:gd name="T69" fmla="*/ 56 h 995"/>
                <a:gd name="T70" fmla="*/ 1000 w 1086"/>
                <a:gd name="T71" fmla="*/ 41 h 995"/>
                <a:gd name="T72" fmla="*/ 944 w 1086"/>
                <a:gd name="T73" fmla="*/ 16 h 995"/>
                <a:gd name="T74" fmla="*/ 168 w 1086"/>
                <a:gd name="T75" fmla="*/ 16 h 995"/>
                <a:gd name="T76" fmla="*/ 107 w 1086"/>
                <a:gd name="T77" fmla="*/ 26 h 995"/>
                <a:gd name="T78" fmla="*/ 81 w 1086"/>
                <a:gd name="T79" fmla="*/ 41 h 995"/>
                <a:gd name="T80" fmla="*/ 41 w 1086"/>
                <a:gd name="T81" fmla="*/ 82 h 995"/>
                <a:gd name="T82" fmla="*/ 26 w 1086"/>
                <a:gd name="T83" fmla="*/ 107 h 995"/>
                <a:gd name="T84" fmla="*/ 15 w 1086"/>
                <a:gd name="T85" fmla="*/ 168 h 99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86"/>
                <a:gd name="T130" fmla="*/ 0 h 995"/>
                <a:gd name="T131" fmla="*/ 1086 w 1086"/>
                <a:gd name="T132" fmla="*/ 995 h 99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86" h="995">
                  <a:moveTo>
                    <a:pt x="0" y="168"/>
                  </a:moveTo>
                  <a:lnTo>
                    <a:pt x="0" y="137"/>
                  </a:lnTo>
                  <a:lnTo>
                    <a:pt x="0" y="132"/>
                  </a:lnTo>
                  <a:lnTo>
                    <a:pt x="10" y="102"/>
                  </a:lnTo>
                  <a:lnTo>
                    <a:pt x="26" y="77"/>
                  </a:lnTo>
                  <a:lnTo>
                    <a:pt x="26" y="71"/>
                  </a:lnTo>
                  <a:lnTo>
                    <a:pt x="46" y="51"/>
                  </a:lnTo>
                  <a:lnTo>
                    <a:pt x="51" y="46"/>
                  </a:lnTo>
                  <a:lnTo>
                    <a:pt x="71" y="26"/>
                  </a:lnTo>
                  <a:lnTo>
                    <a:pt x="76" y="26"/>
                  </a:lnTo>
                  <a:lnTo>
                    <a:pt x="102" y="11"/>
                  </a:lnTo>
                  <a:lnTo>
                    <a:pt x="132" y="0"/>
                  </a:lnTo>
                  <a:lnTo>
                    <a:pt x="137" y="0"/>
                  </a:lnTo>
                  <a:lnTo>
                    <a:pt x="168" y="0"/>
                  </a:lnTo>
                  <a:lnTo>
                    <a:pt x="914" y="0"/>
                  </a:lnTo>
                  <a:lnTo>
                    <a:pt x="949" y="0"/>
                  </a:lnTo>
                  <a:lnTo>
                    <a:pt x="980" y="11"/>
                  </a:lnTo>
                  <a:lnTo>
                    <a:pt x="1010" y="26"/>
                  </a:lnTo>
                  <a:lnTo>
                    <a:pt x="1036" y="46"/>
                  </a:lnTo>
                  <a:lnTo>
                    <a:pt x="1036" y="51"/>
                  </a:lnTo>
                  <a:lnTo>
                    <a:pt x="1056" y="71"/>
                  </a:lnTo>
                  <a:lnTo>
                    <a:pt x="1056" y="77"/>
                  </a:lnTo>
                  <a:lnTo>
                    <a:pt x="1071" y="102"/>
                  </a:lnTo>
                  <a:lnTo>
                    <a:pt x="1081" y="132"/>
                  </a:lnTo>
                  <a:lnTo>
                    <a:pt x="1081" y="137"/>
                  </a:lnTo>
                  <a:lnTo>
                    <a:pt x="1086" y="168"/>
                  </a:lnTo>
                  <a:lnTo>
                    <a:pt x="1086" y="823"/>
                  </a:lnTo>
                  <a:lnTo>
                    <a:pt x="1081" y="858"/>
                  </a:lnTo>
                  <a:lnTo>
                    <a:pt x="1071" y="889"/>
                  </a:lnTo>
                  <a:lnTo>
                    <a:pt x="1056" y="919"/>
                  </a:lnTo>
                  <a:lnTo>
                    <a:pt x="1036" y="944"/>
                  </a:lnTo>
                  <a:lnTo>
                    <a:pt x="1010" y="965"/>
                  </a:lnTo>
                  <a:lnTo>
                    <a:pt x="980" y="980"/>
                  </a:lnTo>
                  <a:lnTo>
                    <a:pt x="949" y="990"/>
                  </a:lnTo>
                  <a:lnTo>
                    <a:pt x="914" y="995"/>
                  </a:lnTo>
                  <a:lnTo>
                    <a:pt x="168" y="995"/>
                  </a:lnTo>
                  <a:lnTo>
                    <a:pt x="137" y="990"/>
                  </a:lnTo>
                  <a:lnTo>
                    <a:pt x="132" y="990"/>
                  </a:lnTo>
                  <a:lnTo>
                    <a:pt x="102" y="980"/>
                  </a:lnTo>
                  <a:lnTo>
                    <a:pt x="76" y="965"/>
                  </a:lnTo>
                  <a:lnTo>
                    <a:pt x="71" y="965"/>
                  </a:lnTo>
                  <a:lnTo>
                    <a:pt x="51" y="944"/>
                  </a:lnTo>
                  <a:lnTo>
                    <a:pt x="46" y="944"/>
                  </a:lnTo>
                  <a:lnTo>
                    <a:pt x="26" y="919"/>
                  </a:lnTo>
                  <a:lnTo>
                    <a:pt x="10" y="889"/>
                  </a:lnTo>
                  <a:lnTo>
                    <a:pt x="0" y="858"/>
                  </a:lnTo>
                  <a:lnTo>
                    <a:pt x="0" y="823"/>
                  </a:lnTo>
                  <a:lnTo>
                    <a:pt x="0" y="168"/>
                  </a:lnTo>
                  <a:close/>
                  <a:moveTo>
                    <a:pt x="15" y="823"/>
                  </a:moveTo>
                  <a:lnTo>
                    <a:pt x="15" y="853"/>
                  </a:lnTo>
                  <a:lnTo>
                    <a:pt x="26" y="884"/>
                  </a:lnTo>
                  <a:lnTo>
                    <a:pt x="41" y="909"/>
                  </a:lnTo>
                  <a:lnTo>
                    <a:pt x="61" y="934"/>
                  </a:lnTo>
                  <a:lnTo>
                    <a:pt x="56" y="934"/>
                  </a:lnTo>
                  <a:lnTo>
                    <a:pt x="81" y="950"/>
                  </a:lnTo>
                  <a:lnTo>
                    <a:pt x="107" y="965"/>
                  </a:lnTo>
                  <a:lnTo>
                    <a:pt x="137" y="975"/>
                  </a:lnTo>
                  <a:lnTo>
                    <a:pt x="168" y="980"/>
                  </a:lnTo>
                  <a:lnTo>
                    <a:pt x="914" y="980"/>
                  </a:lnTo>
                  <a:lnTo>
                    <a:pt x="944" y="975"/>
                  </a:lnTo>
                  <a:lnTo>
                    <a:pt x="975" y="965"/>
                  </a:lnTo>
                  <a:lnTo>
                    <a:pt x="1000" y="950"/>
                  </a:lnTo>
                  <a:lnTo>
                    <a:pt x="1026" y="934"/>
                  </a:lnTo>
                  <a:lnTo>
                    <a:pt x="1041" y="909"/>
                  </a:lnTo>
                  <a:lnTo>
                    <a:pt x="1056" y="884"/>
                  </a:lnTo>
                  <a:lnTo>
                    <a:pt x="1066" y="853"/>
                  </a:lnTo>
                  <a:lnTo>
                    <a:pt x="1071" y="823"/>
                  </a:lnTo>
                  <a:lnTo>
                    <a:pt x="1071" y="168"/>
                  </a:lnTo>
                  <a:lnTo>
                    <a:pt x="1066" y="137"/>
                  </a:lnTo>
                  <a:lnTo>
                    <a:pt x="1056" y="107"/>
                  </a:lnTo>
                  <a:lnTo>
                    <a:pt x="1041" y="82"/>
                  </a:lnTo>
                  <a:lnTo>
                    <a:pt x="1026" y="56"/>
                  </a:lnTo>
                  <a:lnTo>
                    <a:pt x="1026" y="61"/>
                  </a:lnTo>
                  <a:lnTo>
                    <a:pt x="1000" y="41"/>
                  </a:lnTo>
                  <a:lnTo>
                    <a:pt x="975" y="26"/>
                  </a:lnTo>
                  <a:lnTo>
                    <a:pt x="944" y="16"/>
                  </a:lnTo>
                  <a:lnTo>
                    <a:pt x="914" y="16"/>
                  </a:lnTo>
                  <a:lnTo>
                    <a:pt x="168" y="16"/>
                  </a:lnTo>
                  <a:lnTo>
                    <a:pt x="137" y="16"/>
                  </a:lnTo>
                  <a:lnTo>
                    <a:pt x="107" y="26"/>
                  </a:lnTo>
                  <a:lnTo>
                    <a:pt x="81" y="41"/>
                  </a:lnTo>
                  <a:lnTo>
                    <a:pt x="56" y="61"/>
                  </a:lnTo>
                  <a:lnTo>
                    <a:pt x="61" y="56"/>
                  </a:lnTo>
                  <a:lnTo>
                    <a:pt x="41" y="82"/>
                  </a:lnTo>
                  <a:lnTo>
                    <a:pt x="26" y="107"/>
                  </a:lnTo>
                  <a:lnTo>
                    <a:pt x="15" y="137"/>
                  </a:lnTo>
                  <a:lnTo>
                    <a:pt x="15" y="168"/>
                  </a:lnTo>
                  <a:lnTo>
                    <a:pt x="15" y="823"/>
                  </a:lnTo>
                  <a:close/>
                </a:path>
              </a:pathLst>
            </a:custGeom>
            <a:solidFill>
              <a:srgbClr val="376092"/>
            </a:solidFill>
            <a:ln w="0">
              <a:solidFill>
                <a:srgbClr val="376092"/>
              </a:solidFill>
              <a:round/>
              <a:headEnd/>
              <a:tailEnd/>
            </a:ln>
          </p:spPr>
          <p:txBody>
            <a:bodyPr/>
            <a:lstStyle/>
            <a:p>
              <a:endParaRPr lang="ja-JP" altLang="en-US">
                <a:latin typeface="Meiryo UI" panose="020B0604030504040204" pitchFamily="50" charset="-128"/>
                <a:ea typeface="Meiryo UI" panose="020B0604030504040204" pitchFamily="50" charset="-128"/>
              </a:endParaRPr>
            </a:p>
          </p:txBody>
        </p:sp>
        <p:sp>
          <p:nvSpPr>
            <p:cNvPr id="14371" name="Rectangle 32"/>
            <p:cNvSpPr>
              <a:spLocks noChangeArrowheads="1"/>
            </p:cNvSpPr>
            <p:nvPr/>
          </p:nvSpPr>
          <p:spPr bwMode="auto">
            <a:xfrm>
              <a:off x="2443" y="2841"/>
              <a:ext cx="800" cy="233"/>
            </a:xfrm>
            <a:prstGeom prst="rect">
              <a:avLst/>
            </a:prstGeom>
            <a:noFill/>
            <a:ln w="9525">
              <a:noFill/>
              <a:miter lim="800000"/>
              <a:headEnd/>
              <a:tailEnd/>
            </a:ln>
          </p:spPr>
          <p:txBody>
            <a:bodyPr lIns="0" tIns="0" rIns="0" bIns="0">
              <a:spAutoFit/>
            </a:bodyPr>
            <a:lstStyle/>
            <a:p>
              <a:r>
                <a:rPr lang="ja-JP" altLang="en-US" sz="1200">
                  <a:solidFill>
                    <a:srgbClr val="000000"/>
                  </a:solidFill>
                  <a:latin typeface="Meiryo UI" panose="020B0604030504040204" pitchFamily="50" charset="-128"/>
                  <a:ea typeface="Meiryo UI" panose="020B0604030504040204" pitchFamily="50" charset="-128"/>
                </a:rPr>
                <a:t>原子力発電所の被害及び事故の記録</a:t>
              </a:r>
              <a:endParaRPr lang="ja-JP" altLang="en-US">
                <a:latin typeface="Meiryo UI" panose="020B0604030504040204" pitchFamily="50" charset="-128"/>
                <a:ea typeface="Meiryo UI" panose="020B0604030504040204" pitchFamily="50" charset="-128"/>
              </a:endParaRPr>
            </a:p>
          </p:txBody>
        </p:sp>
        <p:sp>
          <p:nvSpPr>
            <p:cNvPr id="14372" name="Freeform 33"/>
            <p:cNvSpPr>
              <a:spLocks/>
            </p:cNvSpPr>
            <p:nvPr/>
          </p:nvSpPr>
          <p:spPr bwMode="auto">
            <a:xfrm>
              <a:off x="3601" y="2683"/>
              <a:ext cx="898" cy="1112"/>
            </a:xfrm>
            <a:custGeom>
              <a:avLst/>
              <a:gdLst>
                <a:gd name="T0" fmla="*/ 0 w 898"/>
                <a:gd name="T1" fmla="*/ 153 h 1112"/>
                <a:gd name="T2" fmla="*/ 5 w 898"/>
                <a:gd name="T3" fmla="*/ 122 h 1112"/>
                <a:gd name="T4" fmla="*/ 10 w 898"/>
                <a:gd name="T5" fmla="*/ 92 h 1112"/>
                <a:gd name="T6" fmla="*/ 25 w 898"/>
                <a:gd name="T7" fmla="*/ 66 h 1112"/>
                <a:gd name="T8" fmla="*/ 45 w 898"/>
                <a:gd name="T9" fmla="*/ 46 h 1112"/>
                <a:gd name="T10" fmla="*/ 66 w 898"/>
                <a:gd name="T11" fmla="*/ 26 h 1112"/>
                <a:gd name="T12" fmla="*/ 91 w 898"/>
                <a:gd name="T13" fmla="*/ 10 h 1112"/>
                <a:gd name="T14" fmla="*/ 122 w 898"/>
                <a:gd name="T15" fmla="*/ 5 h 1112"/>
                <a:gd name="T16" fmla="*/ 152 w 898"/>
                <a:gd name="T17" fmla="*/ 0 h 1112"/>
                <a:gd name="T18" fmla="*/ 152 w 898"/>
                <a:gd name="T19" fmla="*/ 0 h 1112"/>
                <a:gd name="T20" fmla="*/ 152 w 898"/>
                <a:gd name="T21" fmla="*/ 0 h 1112"/>
                <a:gd name="T22" fmla="*/ 751 w 898"/>
                <a:gd name="T23" fmla="*/ 0 h 1112"/>
                <a:gd name="T24" fmla="*/ 751 w 898"/>
                <a:gd name="T25" fmla="*/ 0 h 1112"/>
                <a:gd name="T26" fmla="*/ 776 w 898"/>
                <a:gd name="T27" fmla="*/ 5 h 1112"/>
                <a:gd name="T28" fmla="*/ 807 w 898"/>
                <a:gd name="T29" fmla="*/ 10 h 1112"/>
                <a:gd name="T30" fmla="*/ 832 w 898"/>
                <a:gd name="T31" fmla="*/ 26 h 1112"/>
                <a:gd name="T32" fmla="*/ 853 w 898"/>
                <a:gd name="T33" fmla="*/ 46 h 1112"/>
                <a:gd name="T34" fmla="*/ 873 w 898"/>
                <a:gd name="T35" fmla="*/ 66 h 1112"/>
                <a:gd name="T36" fmla="*/ 888 w 898"/>
                <a:gd name="T37" fmla="*/ 92 h 1112"/>
                <a:gd name="T38" fmla="*/ 893 w 898"/>
                <a:gd name="T39" fmla="*/ 122 h 1112"/>
                <a:gd name="T40" fmla="*/ 898 w 898"/>
                <a:gd name="T41" fmla="*/ 153 h 1112"/>
                <a:gd name="T42" fmla="*/ 898 w 898"/>
                <a:gd name="T43" fmla="*/ 153 h 1112"/>
                <a:gd name="T44" fmla="*/ 898 w 898"/>
                <a:gd name="T45" fmla="*/ 153 h 1112"/>
                <a:gd name="T46" fmla="*/ 898 w 898"/>
                <a:gd name="T47" fmla="*/ 965 h 1112"/>
                <a:gd name="T48" fmla="*/ 898 w 898"/>
                <a:gd name="T49" fmla="*/ 965 h 1112"/>
                <a:gd name="T50" fmla="*/ 893 w 898"/>
                <a:gd name="T51" fmla="*/ 990 h 1112"/>
                <a:gd name="T52" fmla="*/ 888 w 898"/>
                <a:gd name="T53" fmla="*/ 1021 h 1112"/>
                <a:gd name="T54" fmla="*/ 873 w 898"/>
                <a:gd name="T55" fmla="*/ 1046 h 1112"/>
                <a:gd name="T56" fmla="*/ 853 w 898"/>
                <a:gd name="T57" fmla="*/ 1066 h 1112"/>
                <a:gd name="T58" fmla="*/ 832 w 898"/>
                <a:gd name="T59" fmla="*/ 1087 h 1112"/>
                <a:gd name="T60" fmla="*/ 807 w 898"/>
                <a:gd name="T61" fmla="*/ 1102 h 1112"/>
                <a:gd name="T62" fmla="*/ 776 w 898"/>
                <a:gd name="T63" fmla="*/ 1107 h 1112"/>
                <a:gd name="T64" fmla="*/ 751 w 898"/>
                <a:gd name="T65" fmla="*/ 1112 h 1112"/>
                <a:gd name="T66" fmla="*/ 751 w 898"/>
                <a:gd name="T67" fmla="*/ 1112 h 1112"/>
                <a:gd name="T68" fmla="*/ 751 w 898"/>
                <a:gd name="T69" fmla="*/ 1112 h 1112"/>
                <a:gd name="T70" fmla="*/ 152 w 898"/>
                <a:gd name="T71" fmla="*/ 1112 h 1112"/>
                <a:gd name="T72" fmla="*/ 152 w 898"/>
                <a:gd name="T73" fmla="*/ 1112 h 1112"/>
                <a:gd name="T74" fmla="*/ 122 w 898"/>
                <a:gd name="T75" fmla="*/ 1107 h 1112"/>
                <a:gd name="T76" fmla="*/ 91 w 898"/>
                <a:gd name="T77" fmla="*/ 1102 h 1112"/>
                <a:gd name="T78" fmla="*/ 66 w 898"/>
                <a:gd name="T79" fmla="*/ 1087 h 1112"/>
                <a:gd name="T80" fmla="*/ 45 w 898"/>
                <a:gd name="T81" fmla="*/ 1066 h 1112"/>
                <a:gd name="T82" fmla="*/ 25 w 898"/>
                <a:gd name="T83" fmla="*/ 1046 h 1112"/>
                <a:gd name="T84" fmla="*/ 10 w 898"/>
                <a:gd name="T85" fmla="*/ 1021 h 1112"/>
                <a:gd name="T86" fmla="*/ 5 w 898"/>
                <a:gd name="T87" fmla="*/ 990 h 1112"/>
                <a:gd name="T88" fmla="*/ 0 w 898"/>
                <a:gd name="T89" fmla="*/ 965 h 1112"/>
                <a:gd name="T90" fmla="*/ 0 w 898"/>
                <a:gd name="T91" fmla="*/ 965 h 1112"/>
                <a:gd name="T92" fmla="*/ 0 w 898"/>
                <a:gd name="T93" fmla="*/ 153 h 11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898"/>
                <a:gd name="T142" fmla="*/ 0 h 1112"/>
                <a:gd name="T143" fmla="*/ 898 w 898"/>
                <a:gd name="T144" fmla="*/ 1112 h 111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898" h="1112">
                  <a:moveTo>
                    <a:pt x="0" y="153"/>
                  </a:moveTo>
                  <a:lnTo>
                    <a:pt x="5" y="122"/>
                  </a:lnTo>
                  <a:lnTo>
                    <a:pt x="10" y="92"/>
                  </a:lnTo>
                  <a:lnTo>
                    <a:pt x="25" y="66"/>
                  </a:lnTo>
                  <a:lnTo>
                    <a:pt x="45" y="46"/>
                  </a:lnTo>
                  <a:lnTo>
                    <a:pt x="66" y="26"/>
                  </a:lnTo>
                  <a:lnTo>
                    <a:pt x="91" y="10"/>
                  </a:lnTo>
                  <a:lnTo>
                    <a:pt x="122" y="5"/>
                  </a:lnTo>
                  <a:lnTo>
                    <a:pt x="152" y="0"/>
                  </a:lnTo>
                  <a:lnTo>
                    <a:pt x="751" y="0"/>
                  </a:lnTo>
                  <a:lnTo>
                    <a:pt x="776" y="5"/>
                  </a:lnTo>
                  <a:lnTo>
                    <a:pt x="807" y="10"/>
                  </a:lnTo>
                  <a:lnTo>
                    <a:pt x="832" y="26"/>
                  </a:lnTo>
                  <a:lnTo>
                    <a:pt x="853" y="46"/>
                  </a:lnTo>
                  <a:lnTo>
                    <a:pt x="873" y="66"/>
                  </a:lnTo>
                  <a:lnTo>
                    <a:pt x="888" y="92"/>
                  </a:lnTo>
                  <a:lnTo>
                    <a:pt x="893" y="122"/>
                  </a:lnTo>
                  <a:lnTo>
                    <a:pt x="898" y="153"/>
                  </a:lnTo>
                  <a:lnTo>
                    <a:pt x="898" y="965"/>
                  </a:lnTo>
                  <a:lnTo>
                    <a:pt x="893" y="990"/>
                  </a:lnTo>
                  <a:lnTo>
                    <a:pt x="888" y="1021"/>
                  </a:lnTo>
                  <a:lnTo>
                    <a:pt x="873" y="1046"/>
                  </a:lnTo>
                  <a:lnTo>
                    <a:pt x="853" y="1066"/>
                  </a:lnTo>
                  <a:lnTo>
                    <a:pt x="832" y="1087"/>
                  </a:lnTo>
                  <a:lnTo>
                    <a:pt x="807" y="1102"/>
                  </a:lnTo>
                  <a:lnTo>
                    <a:pt x="776" y="1107"/>
                  </a:lnTo>
                  <a:lnTo>
                    <a:pt x="751" y="1112"/>
                  </a:lnTo>
                  <a:lnTo>
                    <a:pt x="152" y="1112"/>
                  </a:lnTo>
                  <a:lnTo>
                    <a:pt x="122" y="1107"/>
                  </a:lnTo>
                  <a:lnTo>
                    <a:pt x="91" y="1102"/>
                  </a:lnTo>
                  <a:lnTo>
                    <a:pt x="66" y="1087"/>
                  </a:lnTo>
                  <a:lnTo>
                    <a:pt x="45" y="1066"/>
                  </a:lnTo>
                  <a:lnTo>
                    <a:pt x="25" y="1046"/>
                  </a:lnTo>
                  <a:lnTo>
                    <a:pt x="10" y="1021"/>
                  </a:lnTo>
                  <a:lnTo>
                    <a:pt x="5" y="990"/>
                  </a:lnTo>
                  <a:lnTo>
                    <a:pt x="0" y="965"/>
                  </a:lnTo>
                  <a:lnTo>
                    <a:pt x="0" y="153"/>
                  </a:lnTo>
                  <a:close/>
                </a:path>
              </a:pathLst>
            </a:custGeom>
            <a:solidFill>
              <a:srgbClr val="DCE6F2"/>
            </a:solidFill>
            <a:ln w="9525">
              <a:noFill/>
              <a:round/>
              <a:headEnd/>
              <a:tailEnd/>
            </a:ln>
          </p:spPr>
          <p:txBody>
            <a:bodyPr/>
            <a:lstStyle/>
            <a:p>
              <a:endParaRPr lang="ja-JP" altLang="en-US">
                <a:latin typeface="Meiryo UI" panose="020B0604030504040204" pitchFamily="50" charset="-128"/>
                <a:ea typeface="Meiryo UI" panose="020B0604030504040204" pitchFamily="50" charset="-128"/>
              </a:endParaRPr>
            </a:p>
          </p:txBody>
        </p:sp>
        <p:sp>
          <p:nvSpPr>
            <p:cNvPr id="14373" name="Freeform 34"/>
            <p:cNvSpPr>
              <a:spLocks noEditPoints="1"/>
            </p:cNvSpPr>
            <p:nvPr/>
          </p:nvSpPr>
          <p:spPr bwMode="auto">
            <a:xfrm>
              <a:off x="3596" y="2678"/>
              <a:ext cx="913" cy="1127"/>
            </a:xfrm>
            <a:custGeom>
              <a:avLst/>
              <a:gdLst>
                <a:gd name="T0" fmla="*/ 0 w 913"/>
                <a:gd name="T1" fmla="*/ 122 h 1127"/>
                <a:gd name="T2" fmla="*/ 25 w 913"/>
                <a:gd name="T3" fmla="*/ 66 h 1127"/>
                <a:gd name="T4" fmla="*/ 45 w 913"/>
                <a:gd name="T5" fmla="*/ 46 h 1127"/>
                <a:gd name="T6" fmla="*/ 91 w 913"/>
                <a:gd name="T7" fmla="*/ 10 h 1127"/>
                <a:gd name="T8" fmla="*/ 122 w 913"/>
                <a:gd name="T9" fmla="*/ 0 h 1127"/>
                <a:gd name="T10" fmla="*/ 786 w 913"/>
                <a:gd name="T11" fmla="*/ 0 h 1127"/>
                <a:gd name="T12" fmla="*/ 817 w 913"/>
                <a:gd name="T13" fmla="*/ 10 h 1127"/>
                <a:gd name="T14" fmla="*/ 863 w 913"/>
                <a:gd name="T15" fmla="*/ 46 h 1127"/>
                <a:gd name="T16" fmla="*/ 883 w 913"/>
                <a:gd name="T17" fmla="*/ 66 h 1127"/>
                <a:gd name="T18" fmla="*/ 908 w 913"/>
                <a:gd name="T19" fmla="*/ 122 h 1127"/>
                <a:gd name="T20" fmla="*/ 913 w 913"/>
                <a:gd name="T21" fmla="*/ 970 h 1127"/>
                <a:gd name="T22" fmla="*/ 898 w 913"/>
                <a:gd name="T23" fmla="*/ 1026 h 1127"/>
                <a:gd name="T24" fmla="*/ 883 w 913"/>
                <a:gd name="T25" fmla="*/ 1056 h 1127"/>
                <a:gd name="T26" fmla="*/ 842 w 913"/>
                <a:gd name="T27" fmla="*/ 1097 h 1127"/>
                <a:gd name="T28" fmla="*/ 812 w 913"/>
                <a:gd name="T29" fmla="*/ 1112 h 1127"/>
                <a:gd name="T30" fmla="*/ 756 w 913"/>
                <a:gd name="T31" fmla="*/ 1127 h 1127"/>
                <a:gd name="T32" fmla="*/ 122 w 913"/>
                <a:gd name="T33" fmla="*/ 1122 h 1127"/>
                <a:gd name="T34" fmla="*/ 66 w 913"/>
                <a:gd name="T35" fmla="*/ 1097 h 1127"/>
                <a:gd name="T36" fmla="*/ 45 w 913"/>
                <a:gd name="T37" fmla="*/ 1076 h 1127"/>
                <a:gd name="T38" fmla="*/ 10 w 913"/>
                <a:gd name="T39" fmla="*/ 1031 h 1127"/>
                <a:gd name="T40" fmla="*/ 0 w 913"/>
                <a:gd name="T41" fmla="*/ 1000 h 1127"/>
                <a:gd name="T42" fmla="*/ 15 w 913"/>
                <a:gd name="T43" fmla="*/ 965 h 1127"/>
                <a:gd name="T44" fmla="*/ 25 w 913"/>
                <a:gd name="T45" fmla="*/ 1026 h 1127"/>
                <a:gd name="T46" fmla="*/ 35 w 913"/>
                <a:gd name="T47" fmla="*/ 1046 h 1127"/>
                <a:gd name="T48" fmla="*/ 76 w 913"/>
                <a:gd name="T49" fmla="*/ 1086 h 1127"/>
                <a:gd name="T50" fmla="*/ 101 w 913"/>
                <a:gd name="T51" fmla="*/ 1097 h 1127"/>
                <a:gd name="T52" fmla="*/ 157 w 913"/>
                <a:gd name="T53" fmla="*/ 1112 h 1127"/>
                <a:gd name="T54" fmla="*/ 781 w 913"/>
                <a:gd name="T55" fmla="*/ 1107 h 1127"/>
                <a:gd name="T56" fmla="*/ 832 w 913"/>
                <a:gd name="T57" fmla="*/ 1086 h 1127"/>
                <a:gd name="T58" fmla="*/ 852 w 913"/>
                <a:gd name="T59" fmla="*/ 1066 h 1127"/>
                <a:gd name="T60" fmla="*/ 883 w 913"/>
                <a:gd name="T61" fmla="*/ 1020 h 1127"/>
                <a:gd name="T62" fmla="*/ 893 w 913"/>
                <a:gd name="T63" fmla="*/ 995 h 1127"/>
                <a:gd name="T64" fmla="*/ 893 w 913"/>
                <a:gd name="T65" fmla="*/ 127 h 1127"/>
                <a:gd name="T66" fmla="*/ 883 w 913"/>
                <a:gd name="T67" fmla="*/ 102 h 1127"/>
                <a:gd name="T68" fmla="*/ 852 w 913"/>
                <a:gd name="T69" fmla="*/ 56 h 1127"/>
                <a:gd name="T70" fmla="*/ 832 w 913"/>
                <a:gd name="T71" fmla="*/ 36 h 1127"/>
                <a:gd name="T72" fmla="*/ 781 w 913"/>
                <a:gd name="T73" fmla="*/ 15 h 1127"/>
                <a:gd name="T74" fmla="*/ 157 w 913"/>
                <a:gd name="T75" fmla="*/ 15 h 1127"/>
                <a:gd name="T76" fmla="*/ 101 w 913"/>
                <a:gd name="T77" fmla="*/ 26 h 1127"/>
                <a:gd name="T78" fmla="*/ 76 w 913"/>
                <a:gd name="T79" fmla="*/ 36 h 1127"/>
                <a:gd name="T80" fmla="*/ 35 w 913"/>
                <a:gd name="T81" fmla="*/ 76 h 1127"/>
                <a:gd name="T82" fmla="*/ 25 w 913"/>
                <a:gd name="T83" fmla="*/ 102 h 1127"/>
                <a:gd name="T84" fmla="*/ 15 w 913"/>
                <a:gd name="T85" fmla="*/ 158 h 112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913"/>
                <a:gd name="T130" fmla="*/ 0 h 1127"/>
                <a:gd name="T131" fmla="*/ 913 w 913"/>
                <a:gd name="T132" fmla="*/ 1127 h 112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913" h="1127">
                  <a:moveTo>
                    <a:pt x="0" y="158"/>
                  </a:moveTo>
                  <a:lnTo>
                    <a:pt x="0" y="122"/>
                  </a:lnTo>
                  <a:lnTo>
                    <a:pt x="10" y="97"/>
                  </a:lnTo>
                  <a:lnTo>
                    <a:pt x="10" y="92"/>
                  </a:lnTo>
                  <a:lnTo>
                    <a:pt x="25" y="66"/>
                  </a:lnTo>
                  <a:lnTo>
                    <a:pt x="45" y="46"/>
                  </a:lnTo>
                  <a:lnTo>
                    <a:pt x="66" y="26"/>
                  </a:lnTo>
                  <a:lnTo>
                    <a:pt x="91" y="10"/>
                  </a:lnTo>
                  <a:lnTo>
                    <a:pt x="96" y="10"/>
                  </a:lnTo>
                  <a:lnTo>
                    <a:pt x="122" y="0"/>
                  </a:lnTo>
                  <a:lnTo>
                    <a:pt x="152" y="0"/>
                  </a:lnTo>
                  <a:lnTo>
                    <a:pt x="756" y="0"/>
                  </a:lnTo>
                  <a:lnTo>
                    <a:pt x="786" y="0"/>
                  </a:lnTo>
                  <a:lnTo>
                    <a:pt x="812" y="10"/>
                  </a:lnTo>
                  <a:lnTo>
                    <a:pt x="817" y="10"/>
                  </a:lnTo>
                  <a:lnTo>
                    <a:pt x="842" y="26"/>
                  </a:lnTo>
                  <a:lnTo>
                    <a:pt x="863" y="46"/>
                  </a:lnTo>
                  <a:lnTo>
                    <a:pt x="868" y="46"/>
                  </a:lnTo>
                  <a:lnTo>
                    <a:pt x="883" y="66"/>
                  </a:lnTo>
                  <a:lnTo>
                    <a:pt x="898" y="92"/>
                  </a:lnTo>
                  <a:lnTo>
                    <a:pt x="898" y="97"/>
                  </a:lnTo>
                  <a:lnTo>
                    <a:pt x="908" y="122"/>
                  </a:lnTo>
                  <a:lnTo>
                    <a:pt x="913" y="153"/>
                  </a:lnTo>
                  <a:lnTo>
                    <a:pt x="913" y="970"/>
                  </a:lnTo>
                  <a:lnTo>
                    <a:pt x="908" y="1000"/>
                  </a:lnTo>
                  <a:lnTo>
                    <a:pt x="898" y="1026"/>
                  </a:lnTo>
                  <a:lnTo>
                    <a:pt x="898" y="1031"/>
                  </a:lnTo>
                  <a:lnTo>
                    <a:pt x="883" y="1056"/>
                  </a:lnTo>
                  <a:lnTo>
                    <a:pt x="868" y="1076"/>
                  </a:lnTo>
                  <a:lnTo>
                    <a:pt x="863" y="1081"/>
                  </a:lnTo>
                  <a:lnTo>
                    <a:pt x="842" y="1097"/>
                  </a:lnTo>
                  <a:lnTo>
                    <a:pt x="817" y="1112"/>
                  </a:lnTo>
                  <a:lnTo>
                    <a:pt x="812" y="1112"/>
                  </a:lnTo>
                  <a:lnTo>
                    <a:pt x="786" y="1122"/>
                  </a:lnTo>
                  <a:lnTo>
                    <a:pt x="756" y="1127"/>
                  </a:lnTo>
                  <a:lnTo>
                    <a:pt x="157" y="1127"/>
                  </a:lnTo>
                  <a:lnTo>
                    <a:pt x="122" y="1122"/>
                  </a:lnTo>
                  <a:lnTo>
                    <a:pt x="96" y="1112"/>
                  </a:lnTo>
                  <a:lnTo>
                    <a:pt x="91" y="1112"/>
                  </a:lnTo>
                  <a:lnTo>
                    <a:pt x="66" y="1097"/>
                  </a:lnTo>
                  <a:lnTo>
                    <a:pt x="45" y="1081"/>
                  </a:lnTo>
                  <a:lnTo>
                    <a:pt x="45" y="1076"/>
                  </a:lnTo>
                  <a:lnTo>
                    <a:pt x="25" y="1056"/>
                  </a:lnTo>
                  <a:lnTo>
                    <a:pt x="10" y="1031"/>
                  </a:lnTo>
                  <a:lnTo>
                    <a:pt x="10" y="1026"/>
                  </a:lnTo>
                  <a:lnTo>
                    <a:pt x="0" y="1000"/>
                  </a:lnTo>
                  <a:lnTo>
                    <a:pt x="0" y="970"/>
                  </a:lnTo>
                  <a:lnTo>
                    <a:pt x="0" y="158"/>
                  </a:lnTo>
                  <a:close/>
                  <a:moveTo>
                    <a:pt x="15" y="965"/>
                  </a:moveTo>
                  <a:lnTo>
                    <a:pt x="15" y="995"/>
                  </a:lnTo>
                  <a:lnTo>
                    <a:pt x="25" y="1026"/>
                  </a:lnTo>
                  <a:lnTo>
                    <a:pt x="25" y="1020"/>
                  </a:lnTo>
                  <a:lnTo>
                    <a:pt x="35" y="1046"/>
                  </a:lnTo>
                  <a:lnTo>
                    <a:pt x="56" y="1066"/>
                  </a:lnTo>
                  <a:lnTo>
                    <a:pt x="76" y="1086"/>
                  </a:lnTo>
                  <a:lnTo>
                    <a:pt x="101" y="1097"/>
                  </a:lnTo>
                  <a:lnTo>
                    <a:pt x="127" y="1107"/>
                  </a:lnTo>
                  <a:lnTo>
                    <a:pt x="157" y="1112"/>
                  </a:lnTo>
                  <a:lnTo>
                    <a:pt x="751" y="1112"/>
                  </a:lnTo>
                  <a:lnTo>
                    <a:pt x="781" y="1107"/>
                  </a:lnTo>
                  <a:lnTo>
                    <a:pt x="812" y="1097"/>
                  </a:lnTo>
                  <a:lnTo>
                    <a:pt x="807" y="1097"/>
                  </a:lnTo>
                  <a:lnTo>
                    <a:pt x="832" y="1086"/>
                  </a:lnTo>
                  <a:lnTo>
                    <a:pt x="852" y="1066"/>
                  </a:lnTo>
                  <a:lnTo>
                    <a:pt x="873" y="1046"/>
                  </a:lnTo>
                  <a:lnTo>
                    <a:pt x="883" y="1020"/>
                  </a:lnTo>
                  <a:lnTo>
                    <a:pt x="883" y="1026"/>
                  </a:lnTo>
                  <a:lnTo>
                    <a:pt x="893" y="995"/>
                  </a:lnTo>
                  <a:lnTo>
                    <a:pt x="898" y="970"/>
                  </a:lnTo>
                  <a:lnTo>
                    <a:pt x="898" y="158"/>
                  </a:lnTo>
                  <a:lnTo>
                    <a:pt x="893" y="127"/>
                  </a:lnTo>
                  <a:lnTo>
                    <a:pt x="883" y="102"/>
                  </a:lnTo>
                  <a:lnTo>
                    <a:pt x="873" y="76"/>
                  </a:lnTo>
                  <a:lnTo>
                    <a:pt x="852" y="56"/>
                  </a:lnTo>
                  <a:lnTo>
                    <a:pt x="832" y="36"/>
                  </a:lnTo>
                  <a:lnTo>
                    <a:pt x="807" y="26"/>
                  </a:lnTo>
                  <a:lnTo>
                    <a:pt x="812" y="26"/>
                  </a:lnTo>
                  <a:lnTo>
                    <a:pt x="781" y="15"/>
                  </a:lnTo>
                  <a:lnTo>
                    <a:pt x="756" y="15"/>
                  </a:lnTo>
                  <a:lnTo>
                    <a:pt x="157" y="15"/>
                  </a:lnTo>
                  <a:lnTo>
                    <a:pt x="127" y="15"/>
                  </a:lnTo>
                  <a:lnTo>
                    <a:pt x="101" y="26"/>
                  </a:lnTo>
                  <a:lnTo>
                    <a:pt x="76" y="36"/>
                  </a:lnTo>
                  <a:lnTo>
                    <a:pt x="56" y="56"/>
                  </a:lnTo>
                  <a:lnTo>
                    <a:pt x="35" y="76"/>
                  </a:lnTo>
                  <a:lnTo>
                    <a:pt x="25" y="102"/>
                  </a:lnTo>
                  <a:lnTo>
                    <a:pt x="15" y="127"/>
                  </a:lnTo>
                  <a:lnTo>
                    <a:pt x="15" y="158"/>
                  </a:lnTo>
                  <a:lnTo>
                    <a:pt x="15" y="965"/>
                  </a:lnTo>
                  <a:close/>
                </a:path>
              </a:pathLst>
            </a:custGeom>
            <a:solidFill>
              <a:srgbClr val="376092"/>
            </a:solidFill>
            <a:ln w="0">
              <a:solidFill>
                <a:srgbClr val="376092"/>
              </a:solidFill>
              <a:round/>
              <a:headEnd/>
              <a:tailEnd/>
            </a:ln>
          </p:spPr>
          <p:txBody>
            <a:bodyPr/>
            <a:lstStyle/>
            <a:p>
              <a:endParaRPr lang="ja-JP" altLang="en-US">
                <a:latin typeface="Meiryo UI" panose="020B0604030504040204" pitchFamily="50" charset="-128"/>
                <a:ea typeface="Meiryo UI" panose="020B0604030504040204" pitchFamily="50" charset="-128"/>
              </a:endParaRPr>
            </a:p>
          </p:txBody>
        </p:sp>
        <p:sp>
          <p:nvSpPr>
            <p:cNvPr id="14374" name="Rectangle 35"/>
            <p:cNvSpPr>
              <a:spLocks noChangeArrowheads="1"/>
            </p:cNvSpPr>
            <p:nvPr/>
          </p:nvSpPr>
          <p:spPr bwMode="auto">
            <a:xfrm>
              <a:off x="3696" y="2750"/>
              <a:ext cx="709" cy="116"/>
            </a:xfrm>
            <a:prstGeom prst="rect">
              <a:avLst/>
            </a:prstGeom>
            <a:noFill/>
            <a:ln w="9525">
              <a:noFill/>
              <a:miter lim="800000"/>
              <a:headEnd/>
              <a:tailEnd/>
            </a:ln>
          </p:spPr>
          <p:txBody>
            <a:bodyPr wrap="none" lIns="0" tIns="0" rIns="0" bIns="0">
              <a:spAutoFit/>
            </a:bodyPr>
            <a:lstStyle/>
            <a:p>
              <a:r>
                <a:rPr lang="ja-JP" altLang="en-US" sz="1200">
                  <a:solidFill>
                    <a:srgbClr val="000000"/>
                  </a:solidFill>
                  <a:latin typeface="Meiryo UI" panose="020B0604030504040204" pitchFamily="50" charset="-128"/>
                  <a:ea typeface="Meiryo UI" panose="020B0604030504040204" pitchFamily="50" charset="-128"/>
                </a:rPr>
                <a:t>大震災後の防災・</a:t>
              </a:r>
              <a:endParaRPr lang="ja-JP" altLang="en-US">
                <a:latin typeface="Meiryo UI" panose="020B0604030504040204" pitchFamily="50" charset="-128"/>
                <a:ea typeface="Meiryo UI" panose="020B0604030504040204" pitchFamily="50" charset="-128"/>
              </a:endParaRPr>
            </a:p>
          </p:txBody>
        </p:sp>
        <p:sp>
          <p:nvSpPr>
            <p:cNvPr id="14375" name="Rectangle 36"/>
            <p:cNvSpPr>
              <a:spLocks noChangeArrowheads="1"/>
            </p:cNvSpPr>
            <p:nvPr/>
          </p:nvSpPr>
          <p:spPr bwMode="auto">
            <a:xfrm>
              <a:off x="3758" y="2871"/>
              <a:ext cx="679" cy="116"/>
            </a:xfrm>
            <a:prstGeom prst="rect">
              <a:avLst/>
            </a:prstGeom>
            <a:noFill/>
            <a:ln w="9525">
              <a:noFill/>
              <a:miter lim="800000"/>
              <a:headEnd/>
              <a:tailEnd/>
            </a:ln>
          </p:spPr>
          <p:txBody>
            <a:bodyPr wrap="none" lIns="0" tIns="0" rIns="0" bIns="0">
              <a:spAutoFit/>
            </a:bodyPr>
            <a:lstStyle/>
            <a:p>
              <a:r>
                <a:rPr lang="ja-JP" altLang="en-US" sz="1200">
                  <a:solidFill>
                    <a:srgbClr val="000000"/>
                  </a:solidFill>
                  <a:latin typeface="Meiryo UI" panose="020B0604030504040204" pitchFamily="50" charset="-128"/>
                  <a:ea typeface="Meiryo UI" panose="020B0604030504040204" pitchFamily="50" charset="-128"/>
                </a:rPr>
                <a:t>減災対策の記録</a:t>
              </a:r>
              <a:endParaRPr lang="ja-JP" altLang="en-US">
                <a:latin typeface="Meiryo UI" panose="020B0604030504040204" pitchFamily="50" charset="-128"/>
                <a:ea typeface="Meiryo UI" panose="020B0604030504040204" pitchFamily="50" charset="-128"/>
              </a:endParaRPr>
            </a:p>
          </p:txBody>
        </p:sp>
        <p:sp>
          <p:nvSpPr>
            <p:cNvPr id="14376" name="Rectangle 37"/>
            <p:cNvSpPr>
              <a:spLocks noChangeArrowheads="1"/>
            </p:cNvSpPr>
            <p:nvPr/>
          </p:nvSpPr>
          <p:spPr bwMode="auto">
            <a:xfrm>
              <a:off x="1261" y="3932"/>
              <a:ext cx="388" cy="233"/>
            </a:xfrm>
            <a:prstGeom prst="rect">
              <a:avLst/>
            </a:prstGeom>
            <a:noFill/>
            <a:ln w="9525">
              <a:noFill/>
              <a:miter lim="800000"/>
              <a:headEnd/>
              <a:tailEnd/>
            </a:ln>
          </p:spPr>
          <p:txBody>
            <a:bodyPr wrap="none" lIns="0" tIns="0" rIns="0" bIns="0">
              <a:spAutoFit/>
            </a:bodyPr>
            <a:lstStyle/>
            <a:p>
              <a:r>
                <a:rPr lang="ja-JP" altLang="en-US" sz="2400" dirty="0">
                  <a:solidFill>
                    <a:srgbClr val="C00000"/>
                  </a:solidFill>
                  <a:latin typeface="Meiryo UI" panose="020B0604030504040204" pitchFamily="50" charset="-128"/>
                  <a:ea typeface="Meiryo UI" panose="020B0604030504040204" pitchFamily="50" charset="-128"/>
                </a:rPr>
                <a:t>過去</a:t>
              </a:r>
            </a:p>
          </p:txBody>
        </p:sp>
        <p:sp>
          <p:nvSpPr>
            <p:cNvPr id="14377" name="Rectangle 38"/>
            <p:cNvSpPr>
              <a:spLocks noChangeArrowheads="1"/>
            </p:cNvSpPr>
            <p:nvPr/>
          </p:nvSpPr>
          <p:spPr bwMode="auto">
            <a:xfrm>
              <a:off x="2530" y="3932"/>
              <a:ext cx="388" cy="233"/>
            </a:xfrm>
            <a:prstGeom prst="rect">
              <a:avLst/>
            </a:prstGeom>
            <a:noFill/>
            <a:ln w="9525">
              <a:noFill/>
              <a:miter lim="800000"/>
              <a:headEnd/>
              <a:tailEnd/>
            </a:ln>
          </p:spPr>
          <p:txBody>
            <a:bodyPr wrap="none" lIns="0" tIns="0" rIns="0" bIns="0">
              <a:spAutoFit/>
            </a:bodyPr>
            <a:lstStyle/>
            <a:p>
              <a:r>
                <a:rPr lang="ja-JP" altLang="en-US" sz="2400" dirty="0">
                  <a:solidFill>
                    <a:srgbClr val="C00000"/>
                  </a:solidFill>
                  <a:latin typeface="Meiryo UI" panose="020B0604030504040204" pitchFamily="50" charset="-128"/>
                  <a:ea typeface="Meiryo UI" panose="020B0604030504040204" pitchFamily="50" charset="-128"/>
                </a:rPr>
                <a:t>現在</a:t>
              </a:r>
            </a:p>
          </p:txBody>
        </p:sp>
        <p:sp>
          <p:nvSpPr>
            <p:cNvPr id="14378" name="Rectangle 39"/>
            <p:cNvSpPr>
              <a:spLocks noChangeArrowheads="1"/>
            </p:cNvSpPr>
            <p:nvPr/>
          </p:nvSpPr>
          <p:spPr bwMode="auto">
            <a:xfrm>
              <a:off x="3677" y="3932"/>
              <a:ext cx="388" cy="233"/>
            </a:xfrm>
            <a:prstGeom prst="rect">
              <a:avLst/>
            </a:prstGeom>
            <a:noFill/>
            <a:ln w="9525">
              <a:noFill/>
              <a:miter lim="800000"/>
              <a:headEnd/>
              <a:tailEnd/>
            </a:ln>
          </p:spPr>
          <p:txBody>
            <a:bodyPr wrap="none" lIns="0" tIns="0" rIns="0" bIns="0">
              <a:spAutoFit/>
            </a:bodyPr>
            <a:lstStyle/>
            <a:p>
              <a:r>
                <a:rPr lang="ja-JP" altLang="en-US" sz="2400" dirty="0">
                  <a:solidFill>
                    <a:srgbClr val="C00000"/>
                  </a:solidFill>
                  <a:latin typeface="Meiryo UI" panose="020B0604030504040204" pitchFamily="50" charset="-128"/>
                  <a:ea typeface="Meiryo UI" panose="020B0604030504040204" pitchFamily="50" charset="-128"/>
                </a:rPr>
                <a:t>未来</a:t>
              </a:r>
            </a:p>
          </p:txBody>
        </p:sp>
        <p:sp>
          <p:nvSpPr>
            <p:cNvPr id="14379" name="Rectangle 40"/>
            <p:cNvSpPr>
              <a:spLocks noChangeArrowheads="1"/>
            </p:cNvSpPr>
            <p:nvPr/>
          </p:nvSpPr>
          <p:spPr bwMode="auto">
            <a:xfrm>
              <a:off x="1037" y="1643"/>
              <a:ext cx="46" cy="2187"/>
            </a:xfrm>
            <a:prstGeom prst="rect">
              <a:avLst/>
            </a:prstGeom>
            <a:solidFill>
              <a:srgbClr val="376092"/>
            </a:solidFill>
            <a:ln w="0">
              <a:solidFill>
                <a:srgbClr val="376092"/>
              </a:solidFill>
              <a:miter lim="800000"/>
              <a:headEnd/>
              <a:tailEnd/>
            </a:ln>
          </p:spPr>
          <p:txBody>
            <a:bodyPr/>
            <a:lstStyle/>
            <a:p>
              <a:endParaRPr lang="ja-JP" altLang="en-US">
                <a:latin typeface="Meiryo UI" panose="020B0604030504040204" pitchFamily="50" charset="-128"/>
                <a:ea typeface="Meiryo UI" panose="020B0604030504040204" pitchFamily="50" charset="-128"/>
              </a:endParaRPr>
            </a:p>
          </p:txBody>
        </p:sp>
        <p:sp>
          <p:nvSpPr>
            <p:cNvPr id="14380" name="Freeform 41"/>
            <p:cNvSpPr>
              <a:spLocks noEditPoints="1"/>
            </p:cNvSpPr>
            <p:nvPr/>
          </p:nvSpPr>
          <p:spPr bwMode="auto">
            <a:xfrm>
              <a:off x="2190" y="1729"/>
              <a:ext cx="45" cy="2101"/>
            </a:xfrm>
            <a:custGeom>
              <a:avLst/>
              <a:gdLst>
                <a:gd name="T0" fmla="*/ 0 w 45"/>
                <a:gd name="T1" fmla="*/ 2101 h 2101"/>
                <a:gd name="T2" fmla="*/ 0 w 45"/>
                <a:gd name="T3" fmla="*/ 1919 h 2101"/>
                <a:gd name="T4" fmla="*/ 45 w 45"/>
                <a:gd name="T5" fmla="*/ 1919 h 2101"/>
                <a:gd name="T6" fmla="*/ 45 w 45"/>
                <a:gd name="T7" fmla="*/ 2101 h 2101"/>
                <a:gd name="T8" fmla="*/ 0 w 45"/>
                <a:gd name="T9" fmla="*/ 2101 h 2101"/>
                <a:gd name="T10" fmla="*/ 0 w 45"/>
                <a:gd name="T11" fmla="*/ 1782 h 2101"/>
                <a:gd name="T12" fmla="*/ 0 w 45"/>
                <a:gd name="T13" fmla="*/ 1599 h 2101"/>
                <a:gd name="T14" fmla="*/ 45 w 45"/>
                <a:gd name="T15" fmla="*/ 1599 h 2101"/>
                <a:gd name="T16" fmla="*/ 45 w 45"/>
                <a:gd name="T17" fmla="*/ 1782 h 2101"/>
                <a:gd name="T18" fmla="*/ 0 w 45"/>
                <a:gd name="T19" fmla="*/ 1782 h 2101"/>
                <a:gd name="T20" fmla="*/ 0 w 45"/>
                <a:gd name="T21" fmla="*/ 1462 h 2101"/>
                <a:gd name="T22" fmla="*/ 0 w 45"/>
                <a:gd name="T23" fmla="*/ 1279 h 2101"/>
                <a:gd name="T24" fmla="*/ 45 w 45"/>
                <a:gd name="T25" fmla="*/ 1279 h 2101"/>
                <a:gd name="T26" fmla="*/ 45 w 45"/>
                <a:gd name="T27" fmla="*/ 1462 h 2101"/>
                <a:gd name="T28" fmla="*/ 0 w 45"/>
                <a:gd name="T29" fmla="*/ 1462 h 2101"/>
                <a:gd name="T30" fmla="*/ 0 w 45"/>
                <a:gd name="T31" fmla="*/ 1142 h 2101"/>
                <a:gd name="T32" fmla="*/ 0 w 45"/>
                <a:gd name="T33" fmla="*/ 959 h 2101"/>
                <a:gd name="T34" fmla="*/ 45 w 45"/>
                <a:gd name="T35" fmla="*/ 959 h 2101"/>
                <a:gd name="T36" fmla="*/ 45 w 45"/>
                <a:gd name="T37" fmla="*/ 1142 h 2101"/>
                <a:gd name="T38" fmla="*/ 0 w 45"/>
                <a:gd name="T39" fmla="*/ 1142 h 2101"/>
                <a:gd name="T40" fmla="*/ 0 w 45"/>
                <a:gd name="T41" fmla="*/ 822 h 2101"/>
                <a:gd name="T42" fmla="*/ 0 w 45"/>
                <a:gd name="T43" fmla="*/ 640 h 2101"/>
                <a:gd name="T44" fmla="*/ 45 w 45"/>
                <a:gd name="T45" fmla="*/ 640 h 2101"/>
                <a:gd name="T46" fmla="*/ 45 w 45"/>
                <a:gd name="T47" fmla="*/ 822 h 2101"/>
                <a:gd name="T48" fmla="*/ 0 w 45"/>
                <a:gd name="T49" fmla="*/ 822 h 2101"/>
                <a:gd name="T50" fmla="*/ 0 w 45"/>
                <a:gd name="T51" fmla="*/ 503 h 2101"/>
                <a:gd name="T52" fmla="*/ 0 w 45"/>
                <a:gd name="T53" fmla="*/ 320 h 2101"/>
                <a:gd name="T54" fmla="*/ 45 w 45"/>
                <a:gd name="T55" fmla="*/ 320 h 2101"/>
                <a:gd name="T56" fmla="*/ 45 w 45"/>
                <a:gd name="T57" fmla="*/ 503 h 2101"/>
                <a:gd name="T58" fmla="*/ 0 w 45"/>
                <a:gd name="T59" fmla="*/ 503 h 2101"/>
                <a:gd name="T60" fmla="*/ 0 w 45"/>
                <a:gd name="T61" fmla="*/ 183 h 2101"/>
                <a:gd name="T62" fmla="*/ 0 w 45"/>
                <a:gd name="T63" fmla="*/ 0 h 2101"/>
                <a:gd name="T64" fmla="*/ 45 w 45"/>
                <a:gd name="T65" fmla="*/ 0 h 2101"/>
                <a:gd name="T66" fmla="*/ 45 w 45"/>
                <a:gd name="T67" fmla="*/ 183 h 2101"/>
                <a:gd name="T68" fmla="*/ 0 w 45"/>
                <a:gd name="T69" fmla="*/ 183 h 21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5"/>
                <a:gd name="T106" fmla="*/ 0 h 2101"/>
                <a:gd name="T107" fmla="*/ 45 w 45"/>
                <a:gd name="T108" fmla="*/ 2101 h 210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5" h="2101">
                  <a:moveTo>
                    <a:pt x="0" y="2101"/>
                  </a:moveTo>
                  <a:lnTo>
                    <a:pt x="0" y="1919"/>
                  </a:lnTo>
                  <a:lnTo>
                    <a:pt x="45" y="1919"/>
                  </a:lnTo>
                  <a:lnTo>
                    <a:pt x="45" y="2101"/>
                  </a:lnTo>
                  <a:lnTo>
                    <a:pt x="0" y="2101"/>
                  </a:lnTo>
                  <a:close/>
                  <a:moveTo>
                    <a:pt x="0" y="1782"/>
                  </a:moveTo>
                  <a:lnTo>
                    <a:pt x="0" y="1599"/>
                  </a:lnTo>
                  <a:lnTo>
                    <a:pt x="45" y="1599"/>
                  </a:lnTo>
                  <a:lnTo>
                    <a:pt x="45" y="1782"/>
                  </a:lnTo>
                  <a:lnTo>
                    <a:pt x="0" y="1782"/>
                  </a:lnTo>
                  <a:close/>
                  <a:moveTo>
                    <a:pt x="0" y="1462"/>
                  </a:moveTo>
                  <a:lnTo>
                    <a:pt x="0" y="1279"/>
                  </a:lnTo>
                  <a:lnTo>
                    <a:pt x="45" y="1279"/>
                  </a:lnTo>
                  <a:lnTo>
                    <a:pt x="45" y="1462"/>
                  </a:lnTo>
                  <a:lnTo>
                    <a:pt x="0" y="1462"/>
                  </a:lnTo>
                  <a:close/>
                  <a:moveTo>
                    <a:pt x="0" y="1142"/>
                  </a:moveTo>
                  <a:lnTo>
                    <a:pt x="0" y="959"/>
                  </a:lnTo>
                  <a:lnTo>
                    <a:pt x="45" y="959"/>
                  </a:lnTo>
                  <a:lnTo>
                    <a:pt x="45" y="1142"/>
                  </a:lnTo>
                  <a:lnTo>
                    <a:pt x="0" y="1142"/>
                  </a:lnTo>
                  <a:close/>
                  <a:moveTo>
                    <a:pt x="0" y="822"/>
                  </a:moveTo>
                  <a:lnTo>
                    <a:pt x="0" y="640"/>
                  </a:lnTo>
                  <a:lnTo>
                    <a:pt x="45" y="640"/>
                  </a:lnTo>
                  <a:lnTo>
                    <a:pt x="45" y="822"/>
                  </a:lnTo>
                  <a:lnTo>
                    <a:pt x="0" y="822"/>
                  </a:lnTo>
                  <a:close/>
                  <a:moveTo>
                    <a:pt x="0" y="503"/>
                  </a:moveTo>
                  <a:lnTo>
                    <a:pt x="0" y="320"/>
                  </a:lnTo>
                  <a:lnTo>
                    <a:pt x="45" y="320"/>
                  </a:lnTo>
                  <a:lnTo>
                    <a:pt x="45" y="503"/>
                  </a:lnTo>
                  <a:lnTo>
                    <a:pt x="0" y="503"/>
                  </a:lnTo>
                  <a:close/>
                  <a:moveTo>
                    <a:pt x="0" y="183"/>
                  </a:moveTo>
                  <a:lnTo>
                    <a:pt x="0" y="0"/>
                  </a:lnTo>
                  <a:lnTo>
                    <a:pt x="45" y="0"/>
                  </a:lnTo>
                  <a:lnTo>
                    <a:pt x="45" y="183"/>
                  </a:lnTo>
                  <a:lnTo>
                    <a:pt x="0" y="183"/>
                  </a:lnTo>
                  <a:close/>
                </a:path>
              </a:pathLst>
            </a:custGeom>
            <a:solidFill>
              <a:srgbClr val="376092"/>
            </a:solidFill>
            <a:ln w="0">
              <a:solidFill>
                <a:srgbClr val="376092"/>
              </a:solidFill>
              <a:round/>
              <a:headEnd/>
              <a:tailEnd/>
            </a:ln>
          </p:spPr>
          <p:txBody>
            <a:bodyPr/>
            <a:lstStyle/>
            <a:p>
              <a:endParaRPr lang="ja-JP" altLang="en-US">
                <a:latin typeface="Meiryo UI" panose="020B0604030504040204" pitchFamily="50" charset="-128"/>
                <a:ea typeface="Meiryo UI" panose="020B0604030504040204" pitchFamily="50" charset="-128"/>
              </a:endParaRPr>
            </a:p>
          </p:txBody>
        </p:sp>
        <p:sp>
          <p:nvSpPr>
            <p:cNvPr id="14381" name="Freeform 42"/>
            <p:cNvSpPr>
              <a:spLocks noEditPoints="1"/>
            </p:cNvSpPr>
            <p:nvPr/>
          </p:nvSpPr>
          <p:spPr bwMode="auto">
            <a:xfrm>
              <a:off x="3494" y="1729"/>
              <a:ext cx="46" cy="2101"/>
            </a:xfrm>
            <a:custGeom>
              <a:avLst/>
              <a:gdLst>
                <a:gd name="T0" fmla="*/ 0 w 46"/>
                <a:gd name="T1" fmla="*/ 2101 h 2101"/>
                <a:gd name="T2" fmla="*/ 0 w 46"/>
                <a:gd name="T3" fmla="*/ 1919 h 2101"/>
                <a:gd name="T4" fmla="*/ 46 w 46"/>
                <a:gd name="T5" fmla="*/ 1919 h 2101"/>
                <a:gd name="T6" fmla="*/ 46 w 46"/>
                <a:gd name="T7" fmla="*/ 2101 h 2101"/>
                <a:gd name="T8" fmla="*/ 0 w 46"/>
                <a:gd name="T9" fmla="*/ 2101 h 2101"/>
                <a:gd name="T10" fmla="*/ 0 w 46"/>
                <a:gd name="T11" fmla="*/ 1782 h 2101"/>
                <a:gd name="T12" fmla="*/ 0 w 46"/>
                <a:gd name="T13" fmla="*/ 1599 h 2101"/>
                <a:gd name="T14" fmla="*/ 46 w 46"/>
                <a:gd name="T15" fmla="*/ 1599 h 2101"/>
                <a:gd name="T16" fmla="*/ 46 w 46"/>
                <a:gd name="T17" fmla="*/ 1782 h 2101"/>
                <a:gd name="T18" fmla="*/ 0 w 46"/>
                <a:gd name="T19" fmla="*/ 1782 h 2101"/>
                <a:gd name="T20" fmla="*/ 0 w 46"/>
                <a:gd name="T21" fmla="*/ 1462 h 2101"/>
                <a:gd name="T22" fmla="*/ 0 w 46"/>
                <a:gd name="T23" fmla="*/ 1279 h 2101"/>
                <a:gd name="T24" fmla="*/ 46 w 46"/>
                <a:gd name="T25" fmla="*/ 1279 h 2101"/>
                <a:gd name="T26" fmla="*/ 46 w 46"/>
                <a:gd name="T27" fmla="*/ 1462 h 2101"/>
                <a:gd name="T28" fmla="*/ 0 w 46"/>
                <a:gd name="T29" fmla="*/ 1462 h 2101"/>
                <a:gd name="T30" fmla="*/ 0 w 46"/>
                <a:gd name="T31" fmla="*/ 1142 h 2101"/>
                <a:gd name="T32" fmla="*/ 0 w 46"/>
                <a:gd name="T33" fmla="*/ 959 h 2101"/>
                <a:gd name="T34" fmla="*/ 46 w 46"/>
                <a:gd name="T35" fmla="*/ 959 h 2101"/>
                <a:gd name="T36" fmla="*/ 46 w 46"/>
                <a:gd name="T37" fmla="*/ 1142 h 2101"/>
                <a:gd name="T38" fmla="*/ 0 w 46"/>
                <a:gd name="T39" fmla="*/ 1142 h 2101"/>
                <a:gd name="T40" fmla="*/ 0 w 46"/>
                <a:gd name="T41" fmla="*/ 822 h 2101"/>
                <a:gd name="T42" fmla="*/ 0 w 46"/>
                <a:gd name="T43" fmla="*/ 640 h 2101"/>
                <a:gd name="T44" fmla="*/ 46 w 46"/>
                <a:gd name="T45" fmla="*/ 640 h 2101"/>
                <a:gd name="T46" fmla="*/ 46 w 46"/>
                <a:gd name="T47" fmla="*/ 822 h 2101"/>
                <a:gd name="T48" fmla="*/ 0 w 46"/>
                <a:gd name="T49" fmla="*/ 822 h 2101"/>
                <a:gd name="T50" fmla="*/ 0 w 46"/>
                <a:gd name="T51" fmla="*/ 503 h 2101"/>
                <a:gd name="T52" fmla="*/ 0 w 46"/>
                <a:gd name="T53" fmla="*/ 320 h 2101"/>
                <a:gd name="T54" fmla="*/ 46 w 46"/>
                <a:gd name="T55" fmla="*/ 320 h 2101"/>
                <a:gd name="T56" fmla="*/ 46 w 46"/>
                <a:gd name="T57" fmla="*/ 503 h 2101"/>
                <a:gd name="T58" fmla="*/ 0 w 46"/>
                <a:gd name="T59" fmla="*/ 503 h 2101"/>
                <a:gd name="T60" fmla="*/ 0 w 46"/>
                <a:gd name="T61" fmla="*/ 183 h 2101"/>
                <a:gd name="T62" fmla="*/ 0 w 46"/>
                <a:gd name="T63" fmla="*/ 0 h 2101"/>
                <a:gd name="T64" fmla="*/ 46 w 46"/>
                <a:gd name="T65" fmla="*/ 0 h 2101"/>
                <a:gd name="T66" fmla="*/ 46 w 46"/>
                <a:gd name="T67" fmla="*/ 183 h 2101"/>
                <a:gd name="T68" fmla="*/ 0 w 46"/>
                <a:gd name="T69" fmla="*/ 183 h 21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6"/>
                <a:gd name="T106" fmla="*/ 0 h 2101"/>
                <a:gd name="T107" fmla="*/ 46 w 46"/>
                <a:gd name="T108" fmla="*/ 2101 h 210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6" h="2101">
                  <a:moveTo>
                    <a:pt x="0" y="2101"/>
                  </a:moveTo>
                  <a:lnTo>
                    <a:pt x="0" y="1919"/>
                  </a:lnTo>
                  <a:lnTo>
                    <a:pt x="46" y="1919"/>
                  </a:lnTo>
                  <a:lnTo>
                    <a:pt x="46" y="2101"/>
                  </a:lnTo>
                  <a:lnTo>
                    <a:pt x="0" y="2101"/>
                  </a:lnTo>
                  <a:close/>
                  <a:moveTo>
                    <a:pt x="0" y="1782"/>
                  </a:moveTo>
                  <a:lnTo>
                    <a:pt x="0" y="1599"/>
                  </a:lnTo>
                  <a:lnTo>
                    <a:pt x="46" y="1599"/>
                  </a:lnTo>
                  <a:lnTo>
                    <a:pt x="46" y="1782"/>
                  </a:lnTo>
                  <a:lnTo>
                    <a:pt x="0" y="1782"/>
                  </a:lnTo>
                  <a:close/>
                  <a:moveTo>
                    <a:pt x="0" y="1462"/>
                  </a:moveTo>
                  <a:lnTo>
                    <a:pt x="0" y="1279"/>
                  </a:lnTo>
                  <a:lnTo>
                    <a:pt x="46" y="1279"/>
                  </a:lnTo>
                  <a:lnTo>
                    <a:pt x="46" y="1462"/>
                  </a:lnTo>
                  <a:lnTo>
                    <a:pt x="0" y="1462"/>
                  </a:lnTo>
                  <a:close/>
                  <a:moveTo>
                    <a:pt x="0" y="1142"/>
                  </a:moveTo>
                  <a:lnTo>
                    <a:pt x="0" y="959"/>
                  </a:lnTo>
                  <a:lnTo>
                    <a:pt x="46" y="959"/>
                  </a:lnTo>
                  <a:lnTo>
                    <a:pt x="46" y="1142"/>
                  </a:lnTo>
                  <a:lnTo>
                    <a:pt x="0" y="1142"/>
                  </a:lnTo>
                  <a:close/>
                  <a:moveTo>
                    <a:pt x="0" y="822"/>
                  </a:moveTo>
                  <a:lnTo>
                    <a:pt x="0" y="640"/>
                  </a:lnTo>
                  <a:lnTo>
                    <a:pt x="46" y="640"/>
                  </a:lnTo>
                  <a:lnTo>
                    <a:pt x="46" y="822"/>
                  </a:lnTo>
                  <a:lnTo>
                    <a:pt x="0" y="822"/>
                  </a:lnTo>
                  <a:close/>
                  <a:moveTo>
                    <a:pt x="0" y="503"/>
                  </a:moveTo>
                  <a:lnTo>
                    <a:pt x="0" y="320"/>
                  </a:lnTo>
                  <a:lnTo>
                    <a:pt x="46" y="320"/>
                  </a:lnTo>
                  <a:lnTo>
                    <a:pt x="46" y="503"/>
                  </a:lnTo>
                  <a:lnTo>
                    <a:pt x="0" y="503"/>
                  </a:lnTo>
                  <a:close/>
                  <a:moveTo>
                    <a:pt x="0" y="183"/>
                  </a:moveTo>
                  <a:lnTo>
                    <a:pt x="0" y="0"/>
                  </a:lnTo>
                  <a:lnTo>
                    <a:pt x="46" y="0"/>
                  </a:lnTo>
                  <a:lnTo>
                    <a:pt x="46" y="183"/>
                  </a:lnTo>
                  <a:lnTo>
                    <a:pt x="0" y="183"/>
                  </a:lnTo>
                  <a:close/>
                </a:path>
              </a:pathLst>
            </a:custGeom>
            <a:solidFill>
              <a:srgbClr val="376092"/>
            </a:solidFill>
            <a:ln w="0">
              <a:solidFill>
                <a:srgbClr val="376092"/>
              </a:solidFill>
              <a:round/>
              <a:headEnd/>
              <a:tailEnd/>
            </a:ln>
          </p:spPr>
          <p:txBody>
            <a:bodyPr/>
            <a:lstStyle/>
            <a:p>
              <a:endParaRPr lang="ja-JP" altLang="en-US">
                <a:latin typeface="Meiryo UI" panose="020B0604030504040204" pitchFamily="50" charset="-128"/>
                <a:ea typeface="Meiryo UI" panose="020B0604030504040204" pitchFamily="50" charset="-128"/>
              </a:endParaRPr>
            </a:p>
          </p:txBody>
        </p:sp>
        <p:sp>
          <p:nvSpPr>
            <p:cNvPr id="14382" name="Freeform 43"/>
            <p:cNvSpPr>
              <a:spLocks noEditPoints="1"/>
            </p:cNvSpPr>
            <p:nvPr/>
          </p:nvSpPr>
          <p:spPr bwMode="auto">
            <a:xfrm>
              <a:off x="1058" y="3729"/>
              <a:ext cx="3685" cy="203"/>
            </a:xfrm>
            <a:custGeom>
              <a:avLst/>
              <a:gdLst>
                <a:gd name="T0" fmla="*/ 0 w 3685"/>
                <a:gd name="T1" fmla="*/ 81 h 203"/>
                <a:gd name="T2" fmla="*/ 3639 w 3685"/>
                <a:gd name="T3" fmla="*/ 81 h 203"/>
                <a:gd name="T4" fmla="*/ 3639 w 3685"/>
                <a:gd name="T5" fmla="*/ 127 h 203"/>
                <a:gd name="T6" fmla="*/ 0 w 3685"/>
                <a:gd name="T7" fmla="*/ 127 h 203"/>
                <a:gd name="T8" fmla="*/ 0 w 3685"/>
                <a:gd name="T9" fmla="*/ 81 h 203"/>
                <a:gd name="T10" fmla="*/ 3512 w 3685"/>
                <a:gd name="T11" fmla="*/ 5 h 203"/>
                <a:gd name="T12" fmla="*/ 3685 w 3685"/>
                <a:gd name="T13" fmla="*/ 101 h 203"/>
                <a:gd name="T14" fmla="*/ 3512 w 3685"/>
                <a:gd name="T15" fmla="*/ 203 h 203"/>
                <a:gd name="T16" fmla="*/ 3497 w 3685"/>
                <a:gd name="T17" fmla="*/ 203 h 203"/>
                <a:gd name="T18" fmla="*/ 3482 w 3685"/>
                <a:gd name="T19" fmla="*/ 193 h 203"/>
                <a:gd name="T20" fmla="*/ 3482 w 3685"/>
                <a:gd name="T21" fmla="*/ 178 h 203"/>
                <a:gd name="T22" fmla="*/ 3492 w 3685"/>
                <a:gd name="T23" fmla="*/ 162 h 203"/>
                <a:gd name="T24" fmla="*/ 3629 w 3685"/>
                <a:gd name="T25" fmla="*/ 81 h 203"/>
                <a:gd name="T26" fmla="*/ 3629 w 3685"/>
                <a:gd name="T27" fmla="*/ 122 h 203"/>
                <a:gd name="T28" fmla="*/ 3492 w 3685"/>
                <a:gd name="T29" fmla="*/ 41 h 203"/>
                <a:gd name="T30" fmla="*/ 3482 w 3685"/>
                <a:gd name="T31" fmla="*/ 30 h 203"/>
                <a:gd name="T32" fmla="*/ 3482 w 3685"/>
                <a:gd name="T33" fmla="*/ 10 h 203"/>
                <a:gd name="T34" fmla="*/ 3497 w 3685"/>
                <a:gd name="T35" fmla="*/ 0 h 203"/>
                <a:gd name="T36" fmla="*/ 3512 w 3685"/>
                <a:gd name="T37" fmla="*/ 5 h 203"/>
                <a:gd name="T38" fmla="*/ 3512 w 3685"/>
                <a:gd name="T39" fmla="*/ 5 h 20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685"/>
                <a:gd name="T61" fmla="*/ 0 h 203"/>
                <a:gd name="T62" fmla="*/ 3685 w 3685"/>
                <a:gd name="T63" fmla="*/ 203 h 20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685" h="203">
                  <a:moveTo>
                    <a:pt x="0" y="81"/>
                  </a:moveTo>
                  <a:lnTo>
                    <a:pt x="3639" y="81"/>
                  </a:lnTo>
                  <a:lnTo>
                    <a:pt x="3639" y="127"/>
                  </a:lnTo>
                  <a:lnTo>
                    <a:pt x="0" y="127"/>
                  </a:lnTo>
                  <a:lnTo>
                    <a:pt x="0" y="81"/>
                  </a:lnTo>
                  <a:close/>
                  <a:moveTo>
                    <a:pt x="3512" y="5"/>
                  </a:moveTo>
                  <a:lnTo>
                    <a:pt x="3685" y="101"/>
                  </a:lnTo>
                  <a:lnTo>
                    <a:pt x="3512" y="203"/>
                  </a:lnTo>
                  <a:lnTo>
                    <a:pt x="3497" y="203"/>
                  </a:lnTo>
                  <a:lnTo>
                    <a:pt x="3482" y="193"/>
                  </a:lnTo>
                  <a:lnTo>
                    <a:pt x="3482" y="178"/>
                  </a:lnTo>
                  <a:lnTo>
                    <a:pt x="3492" y="162"/>
                  </a:lnTo>
                  <a:lnTo>
                    <a:pt x="3629" y="81"/>
                  </a:lnTo>
                  <a:lnTo>
                    <a:pt x="3629" y="122"/>
                  </a:lnTo>
                  <a:lnTo>
                    <a:pt x="3492" y="41"/>
                  </a:lnTo>
                  <a:lnTo>
                    <a:pt x="3482" y="30"/>
                  </a:lnTo>
                  <a:lnTo>
                    <a:pt x="3482" y="10"/>
                  </a:lnTo>
                  <a:lnTo>
                    <a:pt x="3497" y="0"/>
                  </a:lnTo>
                  <a:lnTo>
                    <a:pt x="3512" y="5"/>
                  </a:lnTo>
                  <a:close/>
                </a:path>
              </a:pathLst>
            </a:custGeom>
            <a:solidFill>
              <a:srgbClr val="376092"/>
            </a:solidFill>
            <a:ln w="0">
              <a:solidFill>
                <a:srgbClr val="376092"/>
              </a:solidFill>
              <a:round/>
              <a:headEnd/>
              <a:tailEnd/>
            </a:ln>
          </p:spPr>
          <p:txBody>
            <a:bodyPr/>
            <a:lstStyle/>
            <a:p>
              <a:endParaRPr lang="ja-JP" altLang="en-US">
                <a:latin typeface="Meiryo UI" panose="020B0604030504040204" pitchFamily="50" charset="-128"/>
                <a:ea typeface="Meiryo UI" panose="020B0604030504040204" pitchFamily="50" charset="-128"/>
              </a:endParaRPr>
            </a:p>
          </p:txBody>
        </p:sp>
        <p:sp>
          <p:nvSpPr>
            <p:cNvPr id="14383" name="Rectangle 44"/>
            <p:cNvSpPr>
              <a:spLocks noChangeArrowheads="1"/>
            </p:cNvSpPr>
            <p:nvPr/>
          </p:nvSpPr>
          <p:spPr bwMode="auto">
            <a:xfrm>
              <a:off x="672" y="719"/>
              <a:ext cx="4213" cy="924"/>
            </a:xfrm>
            <a:prstGeom prst="rect">
              <a:avLst/>
            </a:prstGeom>
            <a:solidFill>
              <a:srgbClr val="DDDDDD"/>
            </a:solidFill>
            <a:ln w="9525">
              <a:noFill/>
              <a:miter lim="800000"/>
              <a:headEnd/>
              <a:tailEnd/>
            </a:ln>
          </p:spPr>
          <p:txBody>
            <a:bodyPr/>
            <a:lstStyle/>
            <a:p>
              <a:endParaRPr lang="ja-JP" altLang="en-US">
                <a:latin typeface="Meiryo UI" panose="020B0604030504040204" pitchFamily="50" charset="-128"/>
                <a:ea typeface="Meiryo UI" panose="020B0604030504040204" pitchFamily="50" charset="-128"/>
              </a:endParaRPr>
            </a:p>
          </p:txBody>
        </p:sp>
        <p:sp>
          <p:nvSpPr>
            <p:cNvPr id="14384" name="Freeform 45"/>
            <p:cNvSpPr>
              <a:spLocks/>
            </p:cNvSpPr>
            <p:nvPr/>
          </p:nvSpPr>
          <p:spPr bwMode="auto">
            <a:xfrm>
              <a:off x="677" y="724"/>
              <a:ext cx="4208" cy="919"/>
            </a:xfrm>
            <a:custGeom>
              <a:avLst/>
              <a:gdLst>
                <a:gd name="T0" fmla="*/ 0 w 4208"/>
                <a:gd name="T1" fmla="*/ 432 h 919"/>
                <a:gd name="T2" fmla="*/ 20 w 4208"/>
                <a:gd name="T3" fmla="*/ 386 h 919"/>
                <a:gd name="T4" fmla="*/ 91 w 4208"/>
                <a:gd name="T5" fmla="*/ 320 h 919"/>
                <a:gd name="T6" fmla="*/ 254 w 4208"/>
                <a:gd name="T7" fmla="*/ 239 h 919"/>
                <a:gd name="T8" fmla="*/ 477 w 4208"/>
                <a:gd name="T9" fmla="*/ 163 h 919"/>
                <a:gd name="T10" fmla="*/ 761 w 4208"/>
                <a:gd name="T11" fmla="*/ 102 h 919"/>
                <a:gd name="T12" fmla="*/ 1096 w 4208"/>
                <a:gd name="T13" fmla="*/ 51 h 919"/>
                <a:gd name="T14" fmla="*/ 1477 w 4208"/>
                <a:gd name="T15" fmla="*/ 20 h 919"/>
                <a:gd name="T16" fmla="*/ 1888 w 4208"/>
                <a:gd name="T17" fmla="*/ 0 h 919"/>
                <a:gd name="T18" fmla="*/ 2101 w 4208"/>
                <a:gd name="T19" fmla="*/ 0 h 919"/>
                <a:gd name="T20" fmla="*/ 2528 w 4208"/>
                <a:gd name="T21" fmla="*/ 5 h 919"/>
                <a:gd name="T22" fmla="*/ 2919 w 4208"/>
                <a:gd name="T23" fmla="*/ 36 h 919"/>
                <a:gd name="T24" fmla="*/ 3279 w 4208"/>
                <a:gd name="T25" fmla="*/ 76 h 919"/>
                <a:gd name="T26" fmla="*/ 3589 w 4208"/>
                <a:gd name="T27" fmla="*/ 132 h 919"/>
                <a:gd name="T28" fmla="*/ 3848 w 4208"/>
                <a:gd name="T29" fmla="*/ 198 h 919"/>
                <a:gd name="T30" fmla="*/ 4040 w 4208"/>
                <a:gd name="T31" fmla="*/ 279 h 919"/>
                <a:gd name="T32" fmla="*/ 4162 w 4208"/>
                <a:gd name="T33" fmla="*/ 366 h 919"/>
                <a:gd name="T34" fmla="*/ 4193 w 4208"/>
                <a:gd name="T35" fmla="*/ 411 h 919"/>
                <a:gd name="T36" fmla="*/ 4208 w 4208"/>
                <a:gd name="T37" fmla="*/ 457 h 919"/>
                <a:gd name="T38" fmla="*/ 4208 w 4208"/>
                <a:gd name="T39" fmla="*/ 457 h 919"/>
                <a:gd name="T40" fmla="*/ 4193 w 4208"/>
                <a:gd name="T41" fmla="*/ 503 h 919"/>
                <a:gd name="T42" fmla="*/ 4162 w 4208"/>
                <a:gd name="T43" fmla="*/ 548 h 919"/>
                <a:gd name="T44" fmla="*/ 4040 w 4208"/>
                <a:gd name="T45" fmla="*/ 635 h 919"/>
                <a:gd name="T46" fmla="*/ 3848 w 4208"/>
                <a:gd name="T47" fmla="*/ 716 h 919"/>
                <a:gd name="T48" fmla="*/ 3589 w 4208"/>
                <a:gd name="T49" fmla="*/ 782 h 919"/>
                <a:gd name="T50" fmla="*/ 3279 w 4208"/>
                <a:gd name="T51" fmla="*/ 838 h 919"/>
                <a:gd name="T52" fmla="*/ 2919 w 4208"/>
                <a:gd name="T53" fmla="*/ 878 h 919"/>
                <a:gd name="T54" fmla="*/ 2528 w 4208"/>
                <a:gd name="T55" fmla="*/ 909 h 919"/>
                <a:gd name="T56" fmla="*/ 2101 w 4208"/>
                <a:gd name="T57" fmla="*/ 919 h 919"/>
                <a:gd name="T58" fmla="*/ 2101 w 4208"/>
                <a:gd name="T59" fmla="*/ 919 h 919"/>
                <a:gd name="T60" fmla="*/ 1680 w 4208"/>
                <a:gd name="T61" fmla="*/ 909 h 919"/>
                <a:gd name="T62" fmla="*/ 1284 w 4208"/>
                <a:gd name="T63" fmla="*/ 878 h 919"/>
                <a:gd name="T64" fmla="*/ 924 w 4208"/>
                <a:gd name="T65" fmla="*/ 838 h 919"/>
                <a:gd name="T66" fmla="*/ 614 w 4208"/>
                <a:gd name="T67" fmla="*/ 782 h 919"/>
                <a:gd name="T68" fmla="*/ 355 w 4208"/>
                <a:gd name="T69" fmla="*/ 716 h 919"/>
                <a:gd name="T70" fmla="*/ 163 w 4208"/>
                <a:gd name="T71" fmla="*/ 635 h 919"/>
                <a:gd name="T72" fmla="*/ 41 w 4208"/>
                <a:gd name="T73" fmla="*/ 548 h 919"/>
                <a:gd name="T74" fmla="*/ 10 w 4208"/>
                <a:gd name="T75" fmla="*/ 503 h 919"/>
                <a:gd name="T76" fmla="*/ 0 w 4208"/>
                <a:gd name="T77" fmla="*/ 457 h 919"/>
                <a:gd name="T78" fmla="*/ 0 w 4208"/>
                <a:gd name="T79" fmla="*/ 457 h 91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208"/>
                <a:gd name="T121" fmla="*/ 0 h 919"/>
                <a:gd name="T122" fmla="*/ 4208 w 4208"/>
                <a:gd name="T123" fmla="*/ 919 h 91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208" h="919">
                  <a:moveTo>
                    <a:pt x="0" y="457"/>
                  </a:moveTo>
                  <a:lnTo>
                    <a:pt x="0" y="432"/>
                  </a:lnTo>
                  <a:lnTo>
                    <a:pt x="10" y="411"/>
                  </a:lnTo>
                  <a:lnTo>
                    <a:pt x="20" y="386"/>
                  </a:lnTo>
                  <a:lnTo>
                    <a:pt x="41" y="366"/>
                  </a:lnTo>
                  <a:lnTo>
                    <a:pt x="91" y="320"/>
                  </a:lnTo>
                  <a:lnTo>
                    <a:pt x="163" y="279"/>
                  </a:lnTo>
                  <a:lnTo>
                    <a:pt x="254" y="239"/>
                  </a:lnTo>
                  <a:lnTo>
                    <a:pt x="355" y="198"/>
                  </a:lnTo>
                  <a:lnTo>
                    <a:pt x="477" y="163"/>
                  </a:lnTo>
                  <a:lnTo>
                    <a:pt x="614" y="132"/>
                  </a:lnTo>
                  <a:lnTo>
                    <a:pt x="761" y="102"/>
                  </a:lnTo>
                  <a:lnTo>
                    <a:pt x="924" y="76"/>
                  </a:lnTo>
                  <a:lnTo>
                    <a:pt x="1096" y="51"/>
                  </a:lnTo>
                  <a:lnTo>
                    <a:pt x="1284" y="36"/>
                  </a:lnTo>
                  <a:lnTo>
                    <a:pt x="1477" y="20"/>
                  </a:lnTo>
                  <a:lnTo>
                    <a:pt x="1680" y="5"/>
                  </a:lnTo>
                  <a:lnTo>
                    <a:pt x="1888" y="0"/>
                  </a:lnTo>
                  <a:lnTo>
                    <a:pt x="2101" y="0"/>
                  </a:lnTo>
                  <a:lnTo>
                    <a:pt x="2315" y="0"/>
                  </a:lnTo>
                  <a:lnTo>
                    <a:pt x="2528" y="5"/>
                  </a:lnTo>
                  <a:lnTo>
                    <a:pt x="2726" y="20"/>
                  </a:lnTo>
                  <a:lnTo>
                    <a:pt x="2919" y="36"/>
                  </a:lnTo>
                  <a:lnTo>
                    <a:pt x="3107" y="51"/>
                  </a:lnTo>
                  <a:lnTo>
                    <a:pt x="3279" y="76"/>
                  </a:lnTo>
                  <a:lnTo>
                    <a:pt x="3442" y="102"/>
                  </a:lnTo>
                  <a:lnTo>
                    <a:pt x="3589" y="132"/>
                  </a:lnTo>
                  <a:lnTo>
                    <a:pt x="3726" y="163"/>
                  </a:lnTo>
                  <a:lnTo>
                    <a:pt x="3848" y="198"/>
                  </a:lnTo>
                  <a:lnTo>
                    <a:pt x="3954" y="239"/>
                  </a:lnTo>
                  <a:lnTo>
                    <a:pt x="4040" y="279"/>
                  </a:lnTo>
                  <a:lnTo>
                    <a:pt x="4112" y="320"/>
                  </a:lnTo>
                  <a:lnTo>
                    <a:pt x="4162" y="366"/>
                  </a:lnTo>
                  <a:lnTo>
                    <a:pt x="4183" y="386"/>
                  </a:lnTo>
                  <a:lnTo>
                    <a:pt x="4193" y="411"/>
                  </a:lnTo>
                  <a:lnTo>
                    <a:pt x="4203" y="432"/>
                  </a:lnTo>
                  <a:lnTo>
                    <a:pt x="4208" y="457"/>
                  </a:lnTo>
                  <a:lnTo>
                    <a:pt x="4203" y="482"/>
                  </a:lnTo>
                  <a:lnTo>
                    <a:pt x="4193" y="503"/>
                  </a:lnTo>
                  <a:lnTo>
                    <a:pt x="4183" y="528"/>
                  </a:lnTo>
                  <a:lnTo>
                    <a:pt x="4162" y="548"/>
                  </a:lnTo>
                  <a:lnTo>
                    <a:pt x="4112" y="594"/>
                  </a:lnTo>
                  <a:lnTo>
                    <a:pt x="4040" y="635"/>
                  </a:lnTo>
                  <a:lnTo>
                    <a:pt x="3954" y="675"/>
                  </a:lnTo>
                  <a:lnTo>
                    <a:pt x="3848" y="716"/>
                  </a:lnTo>
                  <a:lnTo>
                    <a:pt x="3726" y="751"/>
                  </a:lnTo>
                  <a:lnTo>
                    <a:pt x="3589" y="782"/>
                  </a:lnTo>
                  <a:lnTo>
                    <a:pt x="3442" y="812"/>
                  </a:lnTo>
                  <a:lnTo>
                    <a:pt x="3279" y="838"/>
                  </a:lnTo>
                  <a:lnTo>
                    <a:pt x="3107" y="863"/>
                  </a:lnTo>
                  <a:lnTo>
                    <a:pt x="2919" y="878"/>
                  </a:lnTo>
                  <a:lnTo>
                    <a:pt x="2726" y="893"/>
                  </a:lnTo>
                  <a:lnTo>
                    <a:pt x="2528" y="909"/>
                  </a:lnTo>
                  <a:lnTo>
                    <a:pt x="2315" y="914"/>
                  </a:lnTo>
                  <a:lnTo>
                    <a:pt x="2101" y="919"/>
                  </a:lnTo>
                  <a:lnTo>
                    <a:pt x="1888" y="914"/>
                  </a:lnTo>
                  <a:lnTo>
                    <a:pt x="1680" y="909"/>
                  </a:lnTo>
                  <a:lnTo>
                    <a:pt x="1477" y="893"/>
                  </a:lnTo>
                  <a:lnTo>
                    <a:pt x="1284" y="878"/>
                  </a:lnTo>
                  <a:lnTo>
                    <a:pt x="1096" y="863"/>
                  </a:lnTo>
                  <a:lnTo>
                    <a:pt x="924" y="838"/>
                  </a:lnTo>
                  <a:lnTo>
                    <a:pt x="761" y="812"/>
                  </a:lnTo>
                  <a:lnTo>
                    <a:pt x="614" y="782"/>
                  </a:lnTo>
                  <a:lnTo>
                    <a:pt x="477" y="751"/>
                  </a:lnTo>
                  <a:lnTo>
                    <a:pt x="355" y="716"/>
                  </a:lnTo>
                  <a:lnTo>
                    <a:pt x="254" y="675"/>
                  </a:lnTo>
                  <a:lnTo>
                    <a:pt x="163" y="635"/>
                  </a:lnTo>
                  <a:lnTo>
                    <a:pt x="91" y="594"/>
                  </a:lnTo>
                  <a:lnTo>
                    <a:pt x="41" y="548"/>
                  </a:lnTo>
                  <a:lnTo>
                    <a:pt x="20" y="528"/>
                  </a:lnTo>
                  <a:lnTo>
                    <a:pt x="10" y="503"/>
                  </a:lnTo>
                  <a:lnTo>
                    <a:pt x="0" y="482"/>
                  </a:lnTo>
                  <a:lnTo>
                    <a:pt x="0" y="457"/>
                  </a:lnTo>
                  <a:close/>
                </a:path>
              </a:pathLst>
            </a:custGeom>
            <a:blipFill dpi="0" rotWithShape="0">
              <a:blip r:embed="rId3" cstate="print"/>
              <a:srcRect/>
              <a:tile tx="0" ty="0" sx="100000" sy="100000" flip="none" algn="tl"/>
            </a:blipFill>
            <a:ln w="9525">
              <a:noFill/>
              <a:round/>
              <a:headEnd/>
              <a:tailEnd/>
            </a:ln>
          </p:spPr>
          <p:txBody>
            <a:bodyPr/>
            <a:lstStyle/>
            <a:p>
              <a:endParaRPr lang="ja-JP" altLang="en-US">
                <a:latin typeface="Meiryo UI" panose="020B0604030504040204" pitchFamily="50" charset="-128"/>
                <a:ea typeface="Meiryo UI" panose="020B0604030504040204" pitchFamily="50" charset="-128"/>
              </a:endParaRPr>
            </a:p>
          </p:txBody>
        </p:sp>
        <p:sp>
          <p:nvSpPr>
            <p:cNvPr id="14385" name="Rectangle 46"/>
            <p:cNvSpPr>
              <a:spLocks noChangeArrowheads="1"/>
            </p:cNvSpPr>
            <p:nvPr/>
          </p:nvSpPr>
          <p:spPr bwMode="auto">
            <a:xfrm>
              <a:off x="672" y="719"/>
              <a:ext cx="4960" cy="924"/>
            </a:xfrm>
            <a:prstGeom prst="rect">
              <a:avLst/>
            </a:prstGeom>
            <a:solidFill>
              <a:srgbClr val="DDDDDD"/>
            </a:solidFill>
            <a:ln w="9525">
              <a:noFill/>
              <a:miter lim="800000"/>
              <a:headEnd/>
              <a:tailEnd/>
            </a:ln>
          </p:spPr>
          <p:txBody>
            <a:bodyPr/>
            <a:lstStyle/>
            <a:p>
              <a:endParaRPr lang="ja-JP" altLang="en-US">
                <a:latin typeface="Meiryo UI" panose="020B0604030504040204" pitchFamily="50" charset="-128"/>
                <a:ea typeface="Meiryo UI" panose="020B0604030504040204" pitchFamily="50" charset="-128"/>
              </a:endParaRPr>
            </a:p>
          </p:txBody>
        </p:sp>
        <p:sp>
          <p:nvSpPr>
            <p:cNvPr id="14386" name="Rectangle 47"/>
            <p:cNvSpPr>
              <a:spLocks noChangeArrowheads="1"/>
            </p:cNvSpPr>
            <p:nvPr/>
          </p:nvSpPr>
          <p:spPr bwMode="auto">
            <a:xfrm>
              <a:off x="779" y="754"/>
              <a:ext cx="792" cy="136"/>
            </a:xfrm>
            <a:prstGeom prst="rect">
              <a:avLst/>
            </a:prstGeom>
            <a:noFill/>
            <a:ln w="9525">
              <a:noFill/>
              <a:miter lim="800000"/>
              <a:headEnd/>
              <a:tailEnd/>
            </a:ln>
          </p:spPr>
          <p:txBody>
            <a:bodyPr wrap="none" lIns="0" tIns="0" rIns="0" bIns="0">
              <a:spAutoFit/>
            </a:bodyPr>
            <a:lstStyle/>
            <a:p>
              <a:r>
                <a:rPr lang="ja-JP" altLang="en-US" sz="1400" b="1">
                  <a:solidFill>
                    <a:srgbClr val="000000"/>
                  </a:solidFill>
                  <a:latin typeface="Meiryo UI" panose="020B0604030504040204" pitchFamily="50" charset="-128"/>
                  <a:ea typeface="Meiryo UI" panose="020B0604030504040204" pitchFamily="50" charset="-128"/>
                </a:rPr>
                <a:t>記録等の保有者</a:t>
              </a:r>
              <a:endParaRPr lang="ja-JP" altLang="en-US" sz="1400">
                <a:latin typeface="Meiryo UI" panose="020B0604030504040204" pitchFamily="50" charset="-128"/>
                <a:ea typeface="Meiryo UI" panose="020B0604030504040204" pitchFamily="50" charset="-128"/>
              </a:endParaRPr>
            </a:p>
          </p:txBody>
        </p:sp>
        <p:sp>
          <p:nvSpPr>
            <p:cNvPr id="14387" name="Freeform 48"/>
            <p:cNvSpPr>
              <a:spLocks/>
            </p:cNvSpPr>
            <p:nvPr/>
          </p:nvSpPr>
          <p:spPr bwMode="auto">
            <a:xfrm>
              <a:off x="3997" y="1029"/>
              <a:ext cx="523" cy="385"/>
            </a:xfrm>
            <a:custGeom>
              <a:avLst/>
              <a:gdLst>
                <a:gd name="T0" fmla="*/ 0 w 523"/>
                <a:gd name="T1" fmla="*/ 193 h 385"/>
                <a:gd name="T2" fmla="*/ 5 w 523"/>
                <a:gd name="T3" fmla="*/ 152 h 385"/>
                <a:gd name="T4" fmla="*/ 20 w 523"/>
                <a:gd name="T5" fmla="*/ 116 h 385"/>
                <a:gd name="T6" fmla="*/ 45 w 523"/>
                <a:gd name="T7" fmla="*/ 86 h 385"/>
                <a:gd name="T8" fmla="*/ 76 w 523"/>
                <a:gd name="T9" fmla="*/ 55 h 385"/>
                <a:gd name="T10" fmla="*/ 116 w 523"/>
                <a:gd name="T11" fmla="*/ 35 h 385"/>
                <a:gd name="T12" fmla="*/ 157 w 523"/>
                <a:gd name="T13" fmla="*/ 15 h 385"/>
                <a:gd name="T14" fmla="*/ 208 w 523"/>
                <a:gd name="T15" fmla="*/ 5 h 385"/>
                <a:gd name="T16" fmla="*/ 264 w 523"/>
                <a:gd name="T17" fmla="*/ 0 h 385"/>
                <a:gd name="T18" fmla="*/ 264 w 523"/>
                <a:gd name="T19" fmla="*/ 0 h 385"/>
                <a:gd name="T20" fmla="*/ 314 w 523"/>
                <a:gd name="T21" fmla="*/ 5 h 385"/>
                <a:gd name="T22" fmla="*/ 365 w 523"/>
                <a:gd name="T23" fmla="*/ 15 h 385"/>
                <a:gd name="T24" fmla="*/ 406 w 523"/>
                <a:gd name="T25" fmla="*/ 35 h 385"/>
                <a:gd name="T26" fmla="*/ 446 w 523"/>
                <a:gd name="T27" fmla="*/ 55 h 385"/>
                <a:gd name="T28" fmla="*/ 477 w 523"/>
                <a:gd name="T29" fmla="*/ 86 h 385"/>
                <a:gd name="T30" fmla="*/ 502 w 523"/>
                <a:gd name="T31" fmla="*/ 116 h 385"/>
                <a:gd name="T32" fmla="*/ 517 w 523"/>
                <a:gd name="T33" fmla="*/ 152 h 385"/>
                <a:gd name="T34" fmla="*/ 523 w 523"/>
                <a:gd name="T35" fmla="*/ 193 h 385"/>
                <a:gd name="T36" fmla="*/ 523 w 523"/>
                <a:gd name="T37" fmla="*/ 193 h 385"/>
                <a:gd name="T38" fmla="*/ 523 w 523"/>
                <a:gd name="T39" fmla="*/ 193 h 385"/>
                <a:gd name="T40" fmla="*/ 517 w 523"/>
                <a:gd name="T41" fmla="*/ 233 h 385"/>
                <a:gd name="T42" fmla="*/ 502 w 523"/>
                <a:gd name="T43" fmla="*/ 269 h 385"/>
                <a:gd name="T44" fmla="*/ 477 w 523"/>
                <a:gd name="T45" fmla="*/ 299 h 385"/>
                <a:gd name="T46" fmla="*/ 446 w 523"/>
                <a:gd name="T47" fmla="*/ 330 h 385"/>
                <a:gd name="T48" fmla="*/ 406 w 523"/>
                <a:gd name="T49" fmla="*/ 355 h 385"/>
                <a:gd name="T50" fmla="*/ 365 w 523"/>
                <a:gd name="T51" fmla="*/ 370 h 385"/>
                <a:gd name="T52" fmla="*/ 314 w 523"/>
                <a:gd name="T53" fmla="*/ 380 h 385"/>
                <a:gd name="T54" fmla="*/ 264 w 523"/>
                <a:gd name="T55" fmla="*/ 385 h 385"/>
                <a:gd name="T56" fmla="*/ 264 w 523"/>
                <a:gd name="T57" fmla="*/ 385 h 385"/>
                <a:gd name="T58" fmla="*/ 264 w 523"/>
                <a:gd name="T59" fmla="*/ 385 h 385"/>
                <a:gd name="T60" fmla="*/ 208 w 523"/>
                <a:gd name="T61" fmla="*/ 380 h 385"/>
                <a:gd name="T62" fmla="*/ 157 w 523"/>
                <a:gd name="T63" fmla="*/ 370 h 385"/>
                <a:gd name="T64" fmla="*/ 116 w 523"/>
                <a:gd name="T65" fmla="*/ 355 h 385"/>
                <a:gd name="T66" fmla="*/ 76 w 523"/>
                <a:gd name="T67" fmla="*/ 330 h 385"/>
                <a:gd name="T68" fmla="*/ 45 w 523"/>
                <a:gd name="T69" fmla="*/ 299 h 385"/>
                <a:gd name="T70" fmla="*/ 20 w 523"/>
                <a:gd name="T71" fmla="*/ 269 h 385"/>
                <a:gd name="T72" fmla="*/ 5 w 523"/>
                <a:gd name="T73" fmla="*/ 233 h 385"/>
                <a:gd name="T74" fmla="*/ 0 w 523"/>
                <a:gd name="T75" fmla="*/ 193 h 385"/>
                <a:gd name="T76" fmla="*/ 0 w 523"/>
                <a:gd name="T77" fmla="*/ 193 h 385"/>
                <a:gd name="T78" fmla="*/ 0 w 523"/>
                <a:gd name="T79" fmla="*/ 193 h 38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23"/>
                <a:gd name="T121" fmla="*/ 0 h 385"/>
                <a:gd name="T122" fmla="*/ 523 w 523"/>
                <a:gd name="T123" fmla="*/ 385 h 38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23" h="385">
                  <a:moveTo>
                    <a:pt x="0" y="193"/>
                  </a:moveTo>
                  <a:lnTo>
                    <a:pt x="5" y="152"/>
                  </a:lnTo>
                  <a:lnTo>
                    <a:pt x="20" y="116"/>
                  </a:lnTo>
                  <a:lnTo>
                    <a:pt x="45" y="86"/>
                  </a:lnTo>
                  <a:lnTo>
                    <a:pt x="76" y="55"/>
                  </a:lnTo>
                  <a:lnTo>
                    <a:pt x="116" y="35"/>
                  </a:lnTo>
                  <a:lnTo>
                    <a:pt x="157" y="15"/>
                  </a:lnTo>
                  <a:lnTo>
                    <a:pt x="208" y="5"/>
                  </a:lnTo>
                  <a:lnTo>
                    <a:pt x="264" y="0"/>
                  </a:lnTo>
                  <a:lnTo>
                    <a:pt x="314" y="5"/>
                  </a:lnTo>
                  <a:lnTo>
                    <a:pt x="365" y="15"/>
                  </a:lnTo>
                  <a:lnTo>
                    <a:pt x="406" y="35"/>
                  </a:lnTo>
                  <a:lnTo>
                    <a:pt x="446" y="55"/>
                  </a:lnTo>
                  <a:lnTo>
                    <a:pt x="477" y="86"/>
                  </a:lnTo>
                  <a:lnTo>
                    <a:pt x="502" y="116"/>
                  </a:lnTo>
                  <a:lnTo>
                    <a:pt x="517" y="152"/>
                  </a:lnTo>
                  <a:lnTo>
                    <a:pt x="523" y="193"/>
                  </a:lnTo>
                  <a:lnTo>
                    <a:pt x="517" y="233"/>
                  </a:lnTo>
                  <a:lnTo>
                    <a:pt x="502" y="269"/>
                  </a:lnTo>
                  <a:lnTo>
                    <a:pt x="477" y="299"/>
                  </a:lnTo>
                  <a:lnTo>
                    <a:pt x="446" y="330"/>
                  </a:lnTo>
                  <a:lnTo>
                    <a:pt x="406" y="355"/>
                  </a:lnTo>
                  <a:lnTo>
                    <a:pt x="365" y="370"/>
                  </a:lnTo>
                  <a:lnTo>
                    <a:pt x="314" y="380"/>
                  </a:lnTo>
                  <a:lnTo>
                    <a:pt x="264" y="385"/>
                  </a:lnTo>
                  <a:lnTo>
                    <a:pt x="208" y="380"/>
                  </a:lnTo>
                  <a:lnTo>
                    <a:pt x="157" y="370"/>
                  </a:lnTo>
                  <a:lnTo>
                    <a:pt x="116" y="355"/>
                  </a:lnTo>
                  <a:lnTo>
                    <a:pt x="76" y="330"/>
                  </a:lnTo>
                  <a:lnTo>
                    <a:pt x="45" y="299"/>
                  </a:lnTo>
                  <a:lnTo>
                    <a:pt x="20" y="269"/>
                  </a:lnTo>
                  <a:lnTo>
                    <a:pt x="5" y="233"/>
                  </a:lnTo>
                  <a:lnTo>
                    <a:pt x="0" y="193"/>
                  </a:lnTo>
                  <a:close/>
                </a:path>
              </a:pathLst>
            </a:custGeom>
            <a:solidFill>
              <a:srgbClr val="003399"/>
            </a:solidFill>
            <a:ln w="9525">
              <a:noFill/>
              <a:round/>
              <a:headEnd/>
              <a:tailEnd/>
            </a:ln>
          </p:spPr>
          <p:txBody>
            <a:bodyPr/>
            <a:lstStyle/>
            <a:p>
              <a:endParaRPr lang="ja-JP" altLang="en-US">
                <a:latin typeface="Meiryo UI" panose="020B0604030504040204" pitchFamily="50" charset="-128"/>
                <a:ea typeface="Meiryo UI" panose="020B0604030504040204" pitchFamily="50" charset="-128"/>
              </a:endParaRPr>
            </a:p>
          </p:txBody>
        </p:sp>
        <p:sp>
          <p:nvSpPr>
            <p:cNvPr id="14388" name="Freeform 49"/>
            <p:cNvSpPr>
              <a:spLocks noEditPoints="1"/>
            </p:cNvSpPr>
            <p:nvPr/>
          </p:nvSpPr>
          <p:spPr bwMode="auto">
            <a:xfrm>
              <a:off x="3997" y="1029"/>
              <a:ext cx="528" cy="390"/>
            </a:xfrm>
            <a:custGeom>
              <a:avLst/>
              <a:gdLst>
                <a:gd name="T0" fmla="*/ 0 w 528"/>
                <a:gd name="T1" fmla="*/ 172 h 390"/>
                <a:gd name="T2" fmla="*/ 10 w 528"/>
                <a:gd name="T3" fmla="*/ 137 h 390"/>
                <a:gd name="T4" fmla="*/ 40 w 528"/>
                <a:gd name="T5" fmla="*/ 81 h 390"/>
                <a:gd name="T6" fmla="*/ 76 w 528"/>
                <a:gd name="T7" fmla="*/ 55 h 390"/>
                <a:gd name="T8" fmla="*/ 157 w 528"/>
                <a:gd name="T9" fmla="*/ 15 h 390"/>
                <a:gd name="T10" fmla="*/ 233 w 528"/>
                <a:gd name="T11" fmla="*/ 0 h 390"/>
                <a:gd name="T12" fmla="*/ 314 w 528"/>
                <a:gd name="T13" fmla="*/ 0 h 390"/>
                <a:gd name="T14" fmla="*/ 411 w 528"/>
                <a:gd name="T15" fmla="*/ 30 h 390"/>
                <a:gd name="T16" fmla="*/ 446 w 528"/>
                <a:gd name="T17" fmla="*/ 55 h 390"/>
                <a:gd name="T18" fmla="*/ 492 w 528"/>
                <a:gd name="T19" fmla="*/ 101 h 390"/>
                <a:gd name="T20" fmla="*/ 512 w 528"/>
                <a:gd name="T21" fmla="*/ 137 h 390"/>
                <a:gd name="T22" fmla="*/ 523 w 528"/>
                <a:gd name="T23" fmla="*/ 172 h 390"/>
                <a:gd name="T24" fmla="*/ 523 w 528"/>
                <a:gd name="T25" fmla="*/ 213 h 390"/>
                <a:gd name="T26" fmla="*/ 502 w 528"/>
                <a:gd name="T27" fmla="*/ 269 h 390"/>
                <a:gd name="T28" fmla="*/ 467 w 528"/>
                <a:gd name="T29" fmla="*/ 319 h 390"/>
                <a:gd name="T30" fmla="*/ 411 w 528"/>
                <a:gd name="T31" fmla="*/ 355 h 390"/>
                <a:gd name="T32" fmla="*/ 314 w 528"/>
                <a:gd name="T33" fmla="*/ 385 h 390"/>
                <a:gd name="T34" fmla="*/ 233 w 528"/>
                <a:gd name="T35" fmla="*/ 385 h 390"/>
                <a:gd name="T36" fmla="*/ 157 w 528"/>
                <a:gd name="T37" fmla="*/ 375 h 390"/>
                <a:gd name="T38" fmla="*/ 76 w 528"/>
                <a:gd name="T39" fmla="*/ 330 h 390"/>
                <a:gd name="T40" fmla="*/ 30 w 528"/>
                <a:gd name="T41" fmla="*/ 289 h 390"/>
                <a:gd name="T42" fmla="*/ 5 w 528"/>
                <a:gd name="T43" fmla="*/ 233 h 390"/>
                <a:gd name="T44" fmla="*/ 0 w 528"/>
                <a:gd name="T45" fmla="*/ 193 h 390"/>
                <a:gd name="T46" fmla="*/ 10 w 528"/>
                <a:gd name="T47" fmla="*/ 233 h 390"/>
                <a:gd name="T48" fmla="*/ 35 w 528"/>
                <a:gd name="T49" fmla="*/ 284 h 390"/>
                <a:gd name="T50" fmla="*/ 76 w 528"/>
                <a:gd name="T51" fmla="*/ 330 h 390"/>
                <a:gd name="T52" fmla="*/ 162 w 528"/>
                <a:gd name="T53" fmla="*/ 370 h 390"/>
                <a:gd name="T54" fmla="*/ 233 w 528"/>
                <a:gd name="T55" fmla="*/ 380 h 390"/>
                <a:gd name="T56" fmla="*/ 314 w 528"/>
                <a:gd name="T57" fmla="*/ 380 h 390"/>
                <a:gd name="T58" fmla="*/ 406 w 528"/>
                <a:gd name="T59" fmla="*/ 350 h 390"/>
                <a:gd name="T60" fmla="*/ 462 w 528"/>
                <a:gd name="T61" fmla="*/ 314 h 390"/>
                <a:gd name="T62" fmla="*/ 502 w 528"/>
                <a:gd name="T63" fmla="*/ 269 h 390"/>
                <a:gd name="T64" fmla="*/ 517 w 528"/>
                <a:gd name="T65" fmla="*/ 213 h 390"/>
                <a:gd name="T66" fmla="*/ 517 w 528"/>
                <a:gd name="T67" fmla="*/ 172 h 390"/>
                <a:gd name="T68" fmla="*/ 507 w 528"/>
                <a:gd name="T69" fmla="*/ 137 h 390"/>
                <a:gd name="T70" fmla="*/ 487 w 528"/>
                <a:gd name="T71" fmla="*/ 101 h 390"/>
                <a:gd name="T72" fmla="*/ 446 w 528"/>
                <a:gd name="T73" fmla="*/ 61 h 390"/>
                <a:gd name="T74" fmla="*/ 406 w 528"/>
                <a:gd name="T75" fmla="*/ 35 h 390"/>
                <a:gd name="T76" fmla="*/ 314 w 528"/>
                <a:gd name="T77" fmla="*/ 5 h 390"/>
                <a:gd name="T78" fmla="*/ 233 w 528"/>
                <a:gd name="T79" fmla="*/ 5 h 390"/>
                <a:gd name="T80" fmla="*/ 162 w 528"/>
                <a:gd name="T81" fmla="*/ 20 h 390"/>
                <a:gd name="T82" fmla="*/ 76 w 528"/>
                <a:gd name="T83" fmla="*/ 61 h 390"/>
                <a:gd name="T84" fmla="*/ 45 w 528"/>
                <a:gd name="T85" fmla="*/ 86 h 390"/>
                <a:gd name="T86" fmla="*/ 15 w 528"/>
                <a:gd name="T87" fmla="*/ 137 h 390"/>
                <a:gd name="T88" fmla="*/ 5 w 528"/>
                <a:gd name="T89" fmla="*/ 172 h 390"/>
                <a:gd name="T90" fmla="*/ 5 w 528"/>
                <a:gd name="T91" fmla="*/ 213 h 39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28"/>
                <a:gd name="T139" fmla="*/ 0 h 390"/>
                <a:gd name="T140" fmla="*/ 528 w 528"/>
                <a:gd name="T141" fmla="*/ 390 h 39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28" h="390">
                  <a:moveTo>
                    <a:pt x="0" y="193"/>
                  </a:moveTo>
                  <a:lnTo>
                    <a:pt x="0" y="172"/>
                  </a:lnTo>
                  <a:lnTo>
                    <a:pt x="5" y="152"/>
                  </a:lnTo>
                  <a:lnTo>
                    <a:pt x="10" y="137"/>
                  </a:lnTo>
                  <a:lnTo>
                    <a:pt x="20" y="116"/>
                  </a:lnTo>
                  <a:lnTo>
                    <a:pt x="30" y="101"/>
                  </a:lnTo>
                  <a:lnTo>
                    <a:pt x="40" y="81"/>
                  </a:lnTo>
                  <a:lnTo>
                    <a:pt x="56" y="71"/>
                  </a:lnTo>
                  <a:lnTo>
                    <a:pt x="76" y="55"/>
                  </a:lnTo>
                  <a:lnTo>
                    <a:pt x="111" y="30"/>
                  </a:lnTo>
                  <a:lnTo>
                    <a:pt x="116" y="30"/>
                  </a:lnTo>
                  <a:lnTo>
                    <a:pt x="157" y="15"/>
                  </a:lnTo>
                  <a:lnTo>
                    <a:pt x="208" y="0"/>
                  </a:lnTo>
                  <a:lnTo>
                    <a:pt x="233" y="0"/>
                  </a:lnTo>
                  <a:lnTo>
                    <a:pt x="264" y="0"/>
                  </a:lnTo>
                  <a:lnTo>
                    <a:pt x="289" y="0"/>
                  </a:lnTo>
                  <a:lnTo>
                    <a:pt x="314" y="0"/>
                  </a:lnTo>
                  <a:lnTo>
                    <a:pt x="365" y="15"/>
                  </a:lnTo>
                  <a:lnTo>
                    <a:pt x="411" y="30"/>
                  </a:lnTo>
                  <a:lnTo>
                    <a:pt x="446" y="55"/>
                  </a:lnTo>
                  <a:lnTo>
                    <a:pt x="467" y="71"/>
                  </a:lnTo>
                  <a:lnTo>
                    <a:pt x="482" y="81"/>
                  </a:lnTo>
                  <a:lnTo>
                    <a:pt x="492" y="101"/>
                  </a:lnTo>
                  <a:lnTo>
                    <a:pt x="502" y="116"/>
                  </a:lnTo>
                  <a:lnTo>
                    <a:pt x="512" y="137"/>
                  </a:lnTo>
                  <a:lnTo>
                    <a:pt x="517" y="152"/>
                  </a:lnTo>
                  <a:lnTo>
                    <a:pt x="523" y="172"/>
                  </a:lnTo>
                  <a:lnTo>
                    <a:pt x="528" y="193"/>
                  </a:lnTo>
                  <a:lnTo>
                    <a:pt x="523" y="213"/>
                  </a:lnTo>
                  <a:lnTo>
                    <a:pt x="517" y="233"/>
                  </a:lnTo>
                  <a:lnTo>
                    <a:pt x="512" y="253"/>
                  </a:lnTo>
                  <a:lnTo>
                    <a:pt x="502" y="269"/>
                  </a:lnTo>
                  <a:lnTo>
                    <a:pt x="492" y="284"/>
                  </a:lnTo>
                  <a:lnTo>
                    <a:pt x="482" y="304"/>
                  </a:lnTo>
                  <a:lnTo>
                    <a:pt x="467" y="319"/>
                  </a:lnTo>
                  <a:lnTo>
                    <a:pt x="446" y="330"/>
                  </a:lnTo>
                  <a:lnTo>
                    <a:pt x="411" y="355"/>
                  </a:lnTo>
                  <a:lnTo>
                    <a:pt x="365" y="375"/>
                  </a:lnTo>
                  <a:lnTo>
                    <a:pt x="314" y="385"/>
                  </a:lnTo>
                  <a:lnTo>
                    <a:pt x="289" y="385"/>
                  </a:lnTo>
                  <a:lnTo>
                    <a:pt x="264" y="390"/>
                  </a:lnTo>
                  <a:lnTo>
                    <a:pt x="233" y="385"/>
                  </a:lnTo>
                  <a:lnTo>
                    <a:pt x="208" y="385"/>
                  </a:lnTo>
                  <a:lnTo>
                    <a:pt x="157" y="375"/>
                  </a:lnTo>
                  <a:lnTo>
                    <a:pt x="116" y="355"/>
                  </a:lnTo>
                  <a:lnTo>
                    <a:pt x="111" y="355"/>
                  </a:lnTo>
                  <a:lnTo>
                    <a:pt x="76" y="330"/>
                  </a:lnTo>
                  <a:lnTo>
                    <a:pt x="56" y="319"/>
                  </a:lnTo>
                  <a:lnTo>
                    <a:pt x="45" y="304"/>
                  </a:lnTo>
                  <a:lnTo>
                    <a:pt x="30" y="289"/>
                  </a:lnTo>
                  <a:lnTo>
                    <a:pt x="20" y="269"/>
                  </a:lnTo>
                  <a:lnTo>
                    <a:pt x="10" y="253"/>
                  </a:lnTo>
                  <a:lnTo>
                    <a:pt x="5" y="233"/>
                  </a:lnTo>
                  <a:lnTo>
                    <a:pt x="0" y="213"/>
                  </a:lnTo>
                  <a:lnTo>
                    <a:pt x="0" y="193"/>
                  </a:lnTo>
                  <a:close/>
                  <a:moveTo>
                    <a:pt x="5" y="213"/>
                  </a:moveTo>
                  <a:lnTo>
                    <a:pt x="5" y="213"/>
                  </a:lnTo>
                  <a:lnTo>
                    <a:pt x="10" y="233"/>
                  </a:lnTo>
                  <a:lnTo>
                    <a:pt x="15" y="248"/>
                  </a:lnTo>
                  <a:lnTo>
                    <a:pt x="25" y="269"/>
                  </a:lnTo>
                  <a:lnTo>
                    <a:pt x="35" y="284"/>
                  </a:lnTo>
                  <a:lnTo>
                    <a:pt x="45" y="299"/>
                  </a:lnTo>
                  <a:lnTo>
                    <a:pt x="61" y="314"/>
                  </a:lnTo>
                  <a:lnTo>
                    <a:pt x="76" y="330"/>
                  </a:lnTo>
                  <a:lnTo>
                    <a:pt x="116" y="350"/>
                  </a:lnTo>
                  <a:lnTo>
                    <a:pt x="162" y="370"/>
                  </a:lnTo>
                  <a:lnTo>
                    <a:pt x="208" y="380"/>
                  </a:lnTo>
                  <a:lnTo>
                    <a:pt x="233" y="380"/>
                  </a:lnTo>
                  <a:lnTo>
                    <a:pt x="264" y="385"/>
                  </a:lnTo>
                  <a:lnTo>
                    <a:pt x="289" y="380"/>
                  </a:lnTo>
                  <a:lnTo>
                    <a:pt x="314" y="380"/>
                  </a:lnTo>
                  <a:lnTo>
                    <a:pt x="365" y="370"/>
                  </a:lnTo>
                  <a:lnTo>
                    <a:pt x="360" y="370"/>
                  </a:lnTo>
                  <a:lnTo>
                    <a:pt x="406" y="350"/>
                  </a:lnTo>
                  <a:lnTo>
                    <a:pt x="446" y="330"/>
                  </a:lnTo>
                  <a:lnTo>
                    <a:pt x="462" y="314"/>
                  </a:lnTo>
                  <a:lnTo>
                    <a:pt x="477" y="299"/>
                  </a:lnTo>
                  <a:lnTo>
                    <a:pt x="487" y="284"/>
                  </a:lnTo>
                  <a:lnTo>
                    <a:pt x="502" y="269"/>
                  </a:lnTo>
                  <a:lnTo>
                    <a:pt x="507" y="248"/>
                  </a:lnTo>
                  <a:lnTo>
                    <a:pt x="517" y="233"/>
                  </a:lnTo>
                  <a:lnTo>
                    <a:pt x="517" y="213"/>
                  </a:lnTo>
                  <a:lnTo>
                    <a:pt x="523" y="193"/>
                  </a:lnTo>
                  <a:lnTo>
                    <a:pt x="517" y="172"/>
                  </a:lnTo>
                  <a:lnTo>
                    <a:pt x="517" y="157"/>
                  </a:lnTo>
                  <a:lnTo>
                    <a:pt x="507" y="137"/>
                  </a:lnTo>
                  <a:lnTo>
                    <a:pt x="502" y="121"/>
                  </a:lnTo>
                  <a:lnTo>
                    <a:pt x="487" y="101"/>
                  </a:lnTo>
                  <a:lnTo>
                    <a:pt x="477" y="86"/>
                  </a:lnTo>
                  <a:lnTo>
                    <a:pt x="462" y="71"/>
                  </a:lnTo>
                  <a:lnTo>
                    <a:pt x="446" y="61"/>
                  </a:lnTo>
                  <a:lnTo>
                    <a:pt x="406" y="35"/>
                  </a:lnTo>
                  <a:lnTo>
                    <a:pt x="360" y="20"/>
                  </a:lnTo>
                  <a:lnTo>
                    <a:pt x="365" y="20"/>
                  </a:lnTo>
                  <a:lnTo>
                    <a:pt x="314" y="5"/>
                  </a:lnTo>
                  <a:lnTo>
                    <a:pt x="289" y="5"/>
                  </a:lnTo>
                  <a:lnTo>
                    <a:pt x="264" y="5"/>
                  </a:lnTo>
                  <a:lnTo>
                    <a:pt x="233" y="5"/>
                  </a:lnTo>
                  <a:lnTo>
                    <a:pt x="208" y="5"/>
                  </a:lnTo>
                  <a:lnTo>
                    <a:pt x="162" y="20"/>
                  </a:lnTo>
                  <a:lnTo>
                    <a:pt x="116" y="35"/>
                  </a:lnTo>
                  <a:lnTo>
                    <a:pt x="76" y="61"/>
                  </a:lnTo>
                  <a:lnTo>
                    <a:pt x="61" y="71"/>
                  </a:lnTo>
                  <a:lnTo>
                    <a:pt x="45" y="86"/>
                  </a:lnTo>
                  <a:lnTo>
                    <a:pt x="35" y="101"/>
                  </a:lnTo>
                  <a:lnTo>
                    <a:pt x="25" y="121"/>
                  </a:lnTo>
                  <a:lnTo>
                    <a:pt x="15" y="137"/>
                  </a:lnTo>
                  <a:lnTo>
                    <a:pt x="10" y="157"/>
                  </a:lnTo>
                  <a:lnTo>
                    <a:pt x="5" y="172"/>
                  </a:lnTo>
                  <a:lnTo>
                    <a:pt x="5" y="193"/>
                  </a:lnTo>
                  <a:lnTo>
                    <a:pt x="5" y="213"/>
                  </a:lnTo>
                  <a:close/>
                </a:path>
              </a:pathLst>
            </a:custGeom>
            <a:solidFill>
              <a:srgbClr val="7F7F7F"/>
            </a:solidFill>
            <a:ln w="0">
              <a:solidFill>
                <a:srgbClr val="7F7F7F"/>
              </a:solidFill>
              <a:round/>
              <a:headEnd/>
              <a:tailEnd/>
            </a:ln>
          </p:spPr>
          <p:txBody>
            <a:bodyPr/>
            <a:lstStyle/>
            <a:p>
              <a:endParaRPr lang="ja-JP" altLang="en-US">
                <a:latin typeface="Meiryo UI" panose="020B0604030504040204" pitchFamily="50" charset="-128"/>
                <a:ea typeface="Meiryo UI" panose="020B0604030504040204" pitchFamily="50" charset="-128"/>
              </a:endParaRPr>
            </a:p>
          </p:txBody>
        </p:sp>
        <p:sp>
          <p:nvSpPr>
            <p:cNvPr id="14389" name="Rectangle 50"/>
            <p:cNvSpPr>
              <a:spLocks noChangeArrowheads="1"/>
            </p:cNvSpPr>
            <p:nvPr/>
          </p:nvSpPr>
          <p:spPr bwMode="auto">
            <a:xfrm>
              <a:off x="4164" y="1176"/>
              <a:ext cx="194" cy="116"/>
            </a:xfrm>
            <a:prstGeom prst="rect">
              <a:avLst/>
            </a:prstGeom>
            <a:noFill/>
            <a:ln w="9525">
              <a:noFill/>
              <a:miter lim="800000"/>
              <a:headEnd/>
              <a:tailEnd/>
            </a:ln>
          </p:spPr>
          <p:txBody>
            <a:bodyPr wrap="none" lIns="0" tIns="0" rIns="0" bIns="0">
              <a:spAutoFit/>
            </a:bodyPr>
            <a:lstStyle/>
            <a:p>
              <a:r>
                <a:rPr lang="ja-JP" altLang="en-US" sz="1200">
                  <a:solidFill>
                    <a:srgbClr val="FFFFFF"/>
                  </a:solidFill>
                  <a:latin typeface="Meiryo UI" panose="020B0604030504040204" pitchFamily="50" charset="-128"/>
                  <a:ea typeface="Meiryo UI" panose="020B0604030504040204" pitchFamily="50" charset="-128"/>
                </a:rPr>
                <a:t>個人</a:t>
              </a:r>
              <a:endParaRPr lang="ja-JP" altLang="en-US">
                <a:latin typeface="Meiryo UI" panose="020B0604030504040204" pitchFamily="50" charset="-128"/>
                <a:ea typeface="Meiryo UI" panose="020B0604030504040204" pitchFamily="50" charset="-128"/>
              </a:endParaRPr>
            </a:p>
          </p:txBody>
        </p:sp>
        <p:sp>
          <p:nvSpPr>
            <p:cNvPr id="14390" name="Freeform 51"/>
            <p:cNvSpPr>
              <a:spLocks/>
            </p:cNvSpPr>
            <p:nvPr/>
          </p:nvSpPr>
          <p:spPr bwMode="auto">
            <a:xfrm>
              <a:off x="1078" y="1029"/>
              <a:ext cx="528" cy="385"/>
            </a:xfrm>
            <a:custGeom>
              <a:avLst/>
              <a:gdLst>
                <a:gd name="T0" fmla="*/ 0 w 528"/>
                <a:gd name="T1" fmla="*/ 193 h 385"/>
                <a:gd name="T2" fmla="*/ 5 w 528"/>
                <a:gd name="T3" fmla="*/ 152 h 385"/>
                <a:gd name="T4" fmla="*/ 20 w 528"/>
                <a:gd name="T5" fmla="*/ 116 h 385"/>
                <a:gd name="T6" fmla="*/ 46 w 528"/>
                <a:gd name="T7" fmla="*/ 86 h 385"/>
                <a:gd name="T8" fmla="*/ 76 w 528"/>
                <a:gd name="T9" fmla="*/ 55 h 385"/>
                <a:gd name="T10" fmla="*/ 117 w 528"/>
                <a:gd name="T11" fmla="*/ 35 h 385"/>
                <a:gd name="T12" fmla="*/ 162 w 528"/>
                <a:gd name="T13" fmla="*/ 15 h 385"/>
                <a:gd name="T14" fmla="*/ 213 w 528"/>
                <a:gd name="T15" fmla="*/ 5 h 385"/>
                <a:gd name="T16" fmla="*/ 264 w 528"/>
                <a:gd name="T17" fmla="*/ 0 h 385"/>
                <a:gd name="T18" fmla="*/ 264 w 528"/>
                <a:gd name="T19" fmla="*/ 0 h 385"/>
                <a:gd name="T20" fmla="*/ 320 w 528"/>
                <a:gd name="T21" fmla="*/ 5 h 385"/>
                <a:gd name="T22" fmla="*/ 366 w 528"/>
                <a:gd name="T23" fmla="*/ 15 h 385"/>
                <a:gd name="T24" fmla="*/ 411 w 528"/>
                <a:gd name="T25" fmla="*/ 35 h 385"/>
                <a:gd name="T26" fmla="*/ 452 w 528"/>
                <a:gd name="T27" fmla="*/ 55 h 385"/>
                <a:gd name="T28" fmla="*/ 482 w 528"/>
                <a:gd name="T29" fmla="*/ 86 h 385"/>
                <a:gd name="T30" fmla="*/ 508 w 528"/>
                <a:gd name="T31" fmla="*/ 116 h 385"/>
                <a:gd name="T32" fmla="*/ 523 w 528"/>
                <a:gd name="T33" fmla="*/ 152 h 385"/>
                <a:gd name="T34" fmla="*/ 528 w 528"/>
                <a:gd name="T35" fmla="*/ 193 h 385"/>
                <a:gd name="T36" fmla="*/ 528 w 528"/>
                <a:gd name="T37" fmla="*/ 193 h 385"/>
                <a:gd name="T38" fmla="*/ 528 w 528"/>
                <a:gd name="T39" fmla="*/ 193 h 385"/>
                <a:gd name="T40" fmla="*/ 523 w 528"/>
                <a:gd name="T41" fmla="*/ 233 h 385"/>
                <a:gd name="T42" fmla="*/ 508 w 528"/>
                <a:gd name="T43" fmla="*/ 269 h 385"/>
                <a:gd name="T44" fmla="*/ 482 w 528"/>
                <a:gd name="T45" fmla="*/ 299 h 385"/>
                <a:gd name="T46" fmla="*/ 452 w 528"/>
                <a:gd name="T47" fmla="*/ 330 h 385"/>
                <a:gd name="T48" fmla="*/ 411 w 528"/>
                <a:gd name="T49" fmla="*/ 355 h 385"/>
                <a:gd name="T50" fmla="*/ 366 w 528"/>
                <a:gd name="T51" fmla="*/ 370 h 385"/>
                <a:gd name="T52" fmla="*/ 320 w 528"/>
                <a:gd name="T53" fmla="*/ 380 h 385"/>
                <a:gd name="T54" fmla="*/ 264 w 528"/>
                <a:gd name="T55" fmla="*/ 385 h 385"/>
                <a:gd name="T56" fmla="*/ 264 w 528"/>
                <a:gd name="T57" fmla="*/ 385 h 385"/>
                <a:gd name="T58" fmla="*/ 264 w 528"/>
                <a:gd name="T59" fmla="*/ 385 h 385"/>
                <a:gd name="T60" fmla="*/ 213 w 528"/>
                <a:gd name="T61" fmla="*/ 380 h 385"/>
                <a:gd name="T62" fmla="*/ 162 w 528"/>
                <a:gd name="T63" fmla="*/ 370 h 385"/>
                <a:gd name="T64" fmla="*/ 117 w 528"/>
                <a:gd name="T65" fmla="*/ 355 h 385"/>
                <a:gd name="T66" fmla="*/ 76 w 528"/>
                <a:gd name="T67" fmla="*/ 330 h 385"/>
                <a:gd name="T68" fmla="*/ 46 w 528"/>
                <a:gd name="T69" fmla="*/ 299 h 385"/>
                <a:gd name="T70" fmla="*/ 20 w 528"/>
                <a:gd name="T71" fmla="*/ 269 h 385"/>
                <a:gd name="T72" fmla="*/ 5 w 528"/>
                <a:gd name="T73" fmla="*/ 233 h 385"/>
                <a:gd name="T74" fmla="*/ 0 w 528"/>
                <a:gd name="T75" fmla="*/ 193 h 385"/>
                <a:gd name="T76" fmla="*/ 0 w 528"/>
                <a:gd name="T77" fmla="*/ 193 h 385"/>
                <a:gd name="T78" fmla="*/ 0 w 528"/>
                <a:gd name="T79" fmla="*/ 193 h 38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28"/>
                <a:gd name="T121" fmla="*/ 0 h 385"/>
                <a:gd name="T122" fmla="*/ 528 w 528"/>
                <a:gd name="T123" fmla="*/ 385 h 38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28" h="385">
                  <a:moveTo>
                    <a:pt x="0" y="193"/>
                  </a:moveTo>
                  <a:lnTo>
                    <a:pt x="5" y="152"/>
                  </a:lnTo>
                  <a:lnTo>
                    <a:pt x="20" y="116"/>
                  </a:lnTo>
                  <a:lnTo>
                    <a:pt x="46" y="86"/>
                  </a:lnTo>
                  <a:lnTo>
                    <a:pt x="76" y="55"/>
                  </a:lnTo>
                  <a:lnTo>
                    <a:pt x="117" y="35"/>
                  </a:lnTo>
                  <a:lnTo>
                    <a:pt x="162" y="15"/>
                  </a:lnTo>
                  <a:lnTo>
                    <a:pt x="213" y="5"/>
                  </a:lnTo>
                  <a:lnTo>
                    <a:pt x="264" y="0"/>
                  </a:lnTo>
                  <a:lnTo>
                    <a:pt x="320" y="5"/>
                  </a:lnTo>
                  <a:lnTo>
                    <a:pt x="366" y="15"/>
                  </a:lnTo>
                  <a:lnTo>
                    <a:pt x="411" y="35"/>
                  </a:lnTo>
                  <a:lnTo>
                    <a:pt x="452" y="55"/>
                  </a:lnTo>
                  <a:lnTo>
                    <a:pt x="482" y="86"/>
                  </a:lnTo>
                  <a:lnTo>
                    <a:pt x="508" y="116"/>
                  </a:lnTo>
                  <a:lnTo>
                    <a:pt x="523" y="152"/>
                  </a:lnTo>
                  <a:lnTo>
                    <a:pt x="528" y="193"/>
                  </a:lnTo>
                  <a:lnTo>
                    <a:pt x="523" y="233"/>
                  </a:lnTo>
                  <a:lnTo>
                    <a:pt x="508" y="269"/>
                  </a:lnTo>
                  <a:lnTo>
                    <a:pt x="482" y="299"/>
                  </a:lnTo>
                  <a:lnTo>
                    <a:pt x="452" y="330"/>
                  </a:lnTo>
                  <a:lnTo>
                    <a:pt x="411" y="355"/>
                  </a:lnTo>
                  <a:lnTo>
                    <a:pt x="366" y="370"/>
                  </a:lnTo>
                  <a:lnTo>
                    <a:pt x="320" y="380"/>
                  </a:lnTo>
                  <a:lnTo>
                    <a:pt x="264" y="385"/>
                  </a:lnTo>
                  <a:lnTo>
                    <a:pt x="213" y="380"/>
                  </a:lnTo>
                  <a:lnTo>
                    <a:pt x="162" y="370"/>
                  </a:lnTo>
                  <a:lnTo>
                    <a:pt x="117" y="355"/>
                  </a:lnTo>
                  <a:lnTo>
                    <a:pt x="76" y="330"/>
                  </a:lnTo>
                  <a:lnTo>
                    <a:pt x="46" y="299"/>
                  </a:lnTo>
                  <a:lnTo>
                    <a:pt x="20" y="269"/>
                  </a:lnTo>
                  <a:lnTo>
                    <a:pt x="5" y="233"/>
                  </a:lnTo>
                  <a:lnTo>
                    <a:pt x="0" y="193"/>
                  </a:lnTo>
                  <a:close/>
                </a:path>
              </a:pathLst>
            </a:custGeom>
            <a:solidFill>
              <a:srgbClr val="003399"/>
            </a:solidFill>
            <a:ln w="9525">
              <a:noFill/>
              <a:round/>
              <a:headEnd/>
              <a:tailEnd/>
            </a:ln>
          </p:spPr>
          <p:txBody>
            <a:bodyPr/>
            <a:lstStyle/>
            <a:p>
              <a:endParaRPr lang="ja-JP" altLang="en-US">
                <a:latin typeface="Meiryo UI" panose="020B0604030504040204" pitchFamily="50" charset="-128"/>
                <a:ea typeface="Meiryo UI" panose="020B0604030504040204" pitchFamily="50" charset="-128"/>
              </a:endParaRPr>
            </a:p>
          </p:txBody>
        </p:sp>
        <p:sp>
          <p:nvSpPr>
            <p:cNvPr id="14391" name="Freeform 52"/>
            <p:cNvSpPr>
              <a:spLocks noEditPoints="1"/>
            </p:cNvSpPr>
            <p:nvPr/>
          </p:nvSpPr>
          <p:spPr bwMode="auto">
            <a:xfrm>
              <a:off x="1078" y="1029"/>
              <a:ext cx="533" cy="390"/>
            </a:xfrm>
            <a:custGeom>
              <a:avLst/>
              <a:gdLst>
                <a:gd name="T0" fmla="*/ 0 w 533"/>
                <a:gd name="T1" fmla="*/ 172 h 390"/>
                <a:gd name="T2" fmla="*/ 10 w 533"/>
                <a:gd name="T3" fmla="*/ 137 h 390"/>
                <a:gd name="T4" fmla="*/ 46 w 533"/>
                <a:gd name="T5" fmla="*/ 81 h 390"/>
                <a:gd name="T6" fmla="*/ 76 w 533"/>
                <a:gd name="T7" fmla="*/ 55 h 390"/>
                <a:gd name="T8" fmla="*/ 162 w 533"/>
                <a:gd name="T9" fmla="*/ 15 h 390"/>
                <a:gd name="T10" fmla="*/ 239 w 533"/>
                <a:gd name="T11" fmla="*/ 0 h 390"/>
                <a:gd name="T12" fmla="*/ 320 w 533"/>
                <a:gd name="T13" fmla="*/ 0 h 390"/>
                <a:gd name="T14" fmla="*/ 411 w 533"/>
                <a:gd name="T15" fmla="*/ 30 h 390"/>
                <a:gd name="T16" fmla="*/ 452 w 533"/>
                <a:gd name="T17" fmla="*/ 55 h 390"/>
                <a:gd name="T18" fmla="*/ 498 w 533"/>
                <a:gd name="T19" fmla="*/ 101 h 390"/>
                <a:gd name="T20" fmla="*/ 518 w 533"/>
                <a:gd name="T21" fmla="*/ 137 h 390"/>
                <a:gd name="T22" fmla="*/ 528 w 533"/>
                <a:gd name="T23" fmla="*/ 172 h 390"/>
                <a:gd name="T24" fmla="*/ 528 w 533"/>
                <a:gd name="T25" fmla="*/ 213 h 390"/>
                <a:gd name="T26" fmla="*/ 508 w 533"/>
                <a:gd name="T27" fmla="*/ 269 h 390"/>
                <a:gd name="T28" fmla="*/ 472 w 533"/>
                <a:gd name="T29" fmla="*/ 319 h 390"/>
                <a:gd name="T30" fmla="*/ 411 w 533"/>
                <a:gd name="T31" fmla="*/ 355 h 390"/>
                <a:gd name="T32" fmla="*/ 366 w 533"/>
                <a:gd name="T33" fmla="*/ 375 h 390"/>
                <a:gd name="T34" fmla="*/ 264 w 533"/>
                <a:gd name="T35" fmla="*/ 390 h 390"/>
                <a:gd name="T36" fmla="*/ 162 w 533"/>
                <a:gd name="T37" fmla="*/ 375 h 390"/>
                <a:gd name="T38" fmla="*/ 117 w 533"/>
                <a:gd name="T39" fmla="*/ 355 h 390"/>
                <a:gd name="T40" fmla="*/ 46 w 533"/>
                <a:gd name="T41" fmla="*/ 304 h 390"/>
                <a:gd name="T42" fmla="*/ 10 w 533"/>
                <a:gd name="T43" fmla="*/ 253 h 390"/>
                <a:gd name="T44" fmla="*/ 0 w 533"/>
                <a:gd name="T45" fmla="*/ 213 h 390"/>
                <a:gd name="T46" fmla="*/ 5 w 533"/>
                <a:gd name="T47" fmla="*/ 213 h 390"/>
                <a:gd name="T48" fmla="*/ 25 w 533"/>
                <a:gd name="T49" fmla="*/ 269 h 390"/>
                <a:gd name="T50" fmla="*/ 61 w 533"/>
                <a:gd name="T51" fmla="*/ 314 h 390"/>
                <a:gd name="T52" fmla="*/ 117 w 533"/>
                <a:gd name="T53" fmla="*/ 350 h 390"/>
                <a:gd name="T54" fmla="*/ 213 w 533"/>
                <a:gd name="T55" fmla="*/ 380 h 390"/>
                <a:gd name="T56" fmla="*/ 289 w 533"/>
                <a:gd name="T57" fmla="*/ 380 h 390"/>
                <a:gd name="T58" fmla="*/ 366 w 533"/>
                <a:gd name="T59" fmla="*/ 370 h 390"/>
                <a:gd name="T60" fmla="*/ 452 w 533"/>
                <a:gd name="T61" fmla="*/ 330 h 390"/>
                <a:gd name="T62" fmla="*/ 482 w 533"/>
                <a:gd name="T63" fmla="*/ 299 h 390"/>
                <a:gd name="T64" fmla="*/ 513 w 533"/>
                <a:gd name="T65" fmla="*/ 248 h 390"/>
                <a:gd name="T66" fmla="*/ 523 w 533"/>
                <a:gd name="T67" fmla="*/ 213 h 390"/>
                <a:gd name="T68" fmla="*/ 523 w 533"/>
                <a:gd name="T69" fmla="*/ 172 h 390"/>
                <a:gd name="T70" fmla="*/ 513 w 533"/>
                <a:gd name="T71" fmla="*/ 137 h 390"/>
                <a:gd name="T72" fmla="*/ 482 w 533"/>
                <a:gd name="T73" fmla="*/ 86 h 390"/>
                <a:gd name="T74" fmla="*/ 452 w 533"/>
                <a:gd name="T75" fmla="*/ 61 h 390"/>
                <a:gd name="T76" fmla="*/ 366 w 533"/>
                <a:gd name="T77" fmla="*/ 20 h 390"/>
                <a:gd name="T78" fmla="*/ 289 w 533"/>
                <a:gd name="T79" fmla="*/ 5 h 390"/>
                <a:gd name="T80" fmla="*/ 213 w 533"/>
                <a:gd name="T81" fmla="*/ 5 h 390"/>
                <a:gd name="T82" fmla="*/ 117 w 533"/>
                <a:gd name="T83" fmla="*/ 35 h 390"/>
                <a:gd name="T84" fmla="*/ 81 w 533"/>
                <a:gd name="T85" fmla="*/ 61 h 390"/>
                <a:gd name="T86" fmla="*/ 36 w 533"/>
                <a:gd name="T87" fmla="*/ 101 h 390"/>
                <a:gd name="T88" fmla="*/ 15 w 533"/>
                <a:gd name="T89" fmla="*/ 137 h 390"/>
                <a:gd name="T90" fmla="*/ 5 w 533"/>
                <a:gd name="T91" fmla="*/ 172 h 39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33"/>
                <a:gd name="T139" fmla="*/ 0 h 390"/>
                <a:gd name="T140" fmla="*/ 533 w 533"/>
                <a:gd name="T141" fmla="*/ 390 h 39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33" h="390">
                  <a:moveTo>
                    <a:pt x="0" y="193"/>
                  </a:moveTo>
                  <a:lnTo>
                    <a:pt x="0" y="172"/>
                  </a:lnTo>
                  <a:lnTo>
                    <a:pt x="5" y="152"/>
                  </a:lnTo>
                  <a:lnTo>
                    <a:pt x="10" y="137"/>
                  </a:lnTo>
                  <a:lnTo>
                    <a:pt x="20" y="116"/>
                  </a:lnTo>
                  <a:lnTo>
                    <a:pt x="31" y="101"/>
                  </a:lnTo>
                  <a:lnTo>
                    <a:pt x="46" y="81"/>
                  </a:lnTo>
                  <a:lnTo>
                    <a:pt x="61" y="71"/>
                  </a:lnTo>
                  <a:lnTo>
                    <a:pt x="76" y="55"/>
                  </a:lnTo>
                  <a:lnTo>
                    <a:pt x="117" y="30"/>
                  </a:lnTo>
                  <a:lnTo>
                    <a:pt x="162" y="15"/>
                  </a:lnTo>
                  <a:lnTo>
                    <a:pt x="208" y="0"/>
                  </a:lnTo>
                  <a:lnTo>
                    <a:pt x="239" y="0"/>
                  </a:lnTo>
                  <a:lnTo>
                    <a:pt x="264" y="0"/>
                  </a:lnTo>
                  <a:lnTo>
                    <a:pt x="289" y="0"/>
                  </a:lnTo>
                  <a:lnTo>
                    <a:pt x="320" y="0"/>
                  </a:lnTo>
                  <a:lnTo>
                    <a:pt x="366" y="15"/>
                  </a:lnTo>
                  <a:lnTo>
                    <a:pt x="411" y="30"/>
                  </a:lnTo>
                  <a:lnTo>
                    <a:pt x="452" y="55"/>
                  </a:lnTo>
                  <a:lnTo>
                    <a:pt x="472" y="71"/>
                  </a:lnTo>
                  <a:lnTo>
                    <a:pt x="487" y="81"/>
                  </a:lnTo>
                  <a:lnTo>
                    <a:pt x="498" y="101"/>
                  </a:lnTo>
                  <a:lnTo>
                    <a:pt x="508" y="116"/>
                  </a:lnTo>
                  <a:lnTo>
                    <a:pt x="518" y="137"/>
                  </a:lnTo>
                  <a:lnTo>
                    <a:pt x="523" y="152"/>
                  </a:lnTo>
                  <a:lnTo>
                    <a:pt x="528" y="172"/>
                  </a:lnTo>
                  <a:lnTo>
                    <a:pt x="533" y="193"/>
                  </a:lnTo>
                  <a:lnTo>
                    <a:pt x="528" y="213"/>
                  </a:lnTo>
                  <a:lnTo>
                    <a:pt x="523" y="233"/>
                  </a:lnTo>
                  <a:lnTo>
                    <a:pt x="518" y="253"/>
                  </a:lnTo>
                  <a:lnTo>
                    <a:pt x="508" y="269"/>
                  </a:lnTo>
                  <a:lnTo>
                    <a:pt x="498" y="284"/>
                  </a:lnTo>
                  <a:lnTo>
                    <a:pt x="487" y="304"/>
                  </a:lnTo>
                  <a:lnTo>
                    <a:pt x="472" y="319"/>
                  </a:lnTo>
                  <a:lnTo>
                    <a:pt x="452" y="330"/>
                  </a:lnTo>
                  <a:lnTo>
                    <a:pt x="411" y="355"/>
                  </a:lnTo>
                  <a:lnTo>
                    <a:pt x="366" y="375"/>
                  </a:lnTo>
                  <a:lnTo>
                    <a:pt x="320" y="385"/>
                  </a:lnTo>
                  <a:lnTo>
                    <a:pt x="289" y="385"/>
                  </a:lnTo>
                  <a:lnTo>
                    <a:pt x="264" y="390"/>
                  </a:lnTo>
                  <a:lnTo>
                    <a:pt x="239" y="385"/>
                  </a:lnTo>
                  <a:lnTo>
                    <a:pt x="213" y="385"/>
                  </a:lnTo>
                  <a:lnTo>
                    <a:pt x="162" y="375"/>
                  </a:lnTo>
                  <a:lnTo>
                    <a:pt x="117" y="355"/>
                  </a:lnTo>
                  <a:lnTo>
                    <a:pt x="76" y="330"/>
                  </a:lnTo>
                  <a:lnTo>
                    <a:pt x="61" y="319"/>
                  </a:lnTo>
                  <a:lnTo>
                    <a:pt x="46" y="304"/>
                  </a:lnTo>
                  <a:lnTo>
                    <a:pt x="31" y="289"/>
                  </a:lnTo>
                  <a:lnTo>
                    <a:pt x="20" y="269"/>
                  </a:lnTo>
                  <a:lnTo>
                    <a:pt x="10" y="253"/>
                  </a:lnTo>
                  <a:lnTo>
                    <a:pt x="5" y="233"/>
                  </a:lnTo>
                  <a:lnTo>
                    <a:pt x="0" y="213"/>
                  </a:lnTo>
                  <a:lnTo>
                    <a:pt x="0" y="193"/>
                  </a:lnTo>
                  <a:close/>
                  <a:moveTo>
                    <a:pt x="5" y="213"/>
                  </a:moveTo>
                  <a:lnTo>
                    <a:pt x="5" y="213"/>
                  </a:lnTo>
                  <a:lnTo>
                    <a:pt x="10" y="233"/>
                  </a:lnTo>
                  <a:lnTo>
                    <a:pt x="15" y="248"/>
                  </a:lnTo>
                  <a:lnTo>
                    <a:pt x="25" y="269"/>
                  </a:lnTo>
                  <a:lnTo>
                    <a:pt x="36" y="284"/>
                  </a:lnTo>
                  <a:lnTo>
                    <a:pt x="46" y="299"/>
                  </a:lnTo>
                  <a:lnTo>
                    <a:pt x="61" y="314"/>
                  </a:lnTo>
                  <a:lnTo>
                    <a:pt x="81" y="330"/>
                  </a:lnTo>
                  <a:lnTo>
                    <a:pt x="117" y="350"/>
                  </a:lnTo>
                  <a:lnTo>
                    <a:pt x="162" y="370"/>
                  </a:lnTo>
                  <a:lnTo>
                    <a:pt x="213" y="380"/>
                  </a:lnTo>
                  <a:lnTo>
                    <a:pt x="239" y="380"/>
                  </a:lnTo>
                  <a:lnTo>
                    <a:pt x="264" y="385"/>
                  </a:lnTo>
                  <a:lnTo>
                    <a:pt x="289" y="380"/>
                  </a:lnTo>
                  <a:lnTo>
                    <a:pt x="315" y="380"/>
                  </a:lnTo>
                  <a:lnTo>
                    <a:pt x="366" y="370"/>
                  </a:lnTo>
                  <a:lnTo>
                    <a:pt x="411" y="350"/>
                  </a:lnTo>
                  <a:lnTo>
                    <a:pt x="452" y="330"/>
                  </a:lnTo>
                  <a:lnTo>
                    <a:pt x="467" y="314"/>
                  </a:lnTo>
                  <a:lnTo>
                    <a:pt x="482" y="299"/>
                  </a:lnTo>
                  <a:lnTo>
                    <a:pt x="492" y="284"/>
                  </a:lnTo>
                  <a:lnTo>
                    <a:pt x="508" y="269"/>
                  </a:lnTo>
                  <a:lnTo>
                    <a:pt x="513" y="248"/>
                  </a:lnTo>
                  <a:lnTo>
                    <a:pt x="523" y="233"/>
                  </a:lnTo>
                  <a:lnTo>
                    <a:pt x="523" y="213"/>
                  </a:lnTo>
                  <a:lnTo>
                    <a:pt x="528" y="193"/>
                  </a:lnTo>
                  <a:lnTo>
                    <a:pt x="523" y="172"/>
                  </a:lnTo>
                  <a:lnTo>
                    <a:pt x="523" y="157"/>
                  </a:lnTo>
                  <a:lnTo>
                    <a:pt x="513" y="137"/>
                  </a:lnTo>
                  <a:lnTo>
                    <a:pt x="508" y="121"/>
                  </a:lnTo>
                  <a:lnTo>
                    <a:pt x="492" y="101"/>
                  </a:lnTo>
                  <a:lnTo>
                    <a:pt x="482" y="86"/>
                  </a:lnTo>
                  <a:lnTo>
                    <a:pt x="467" y="71"/>
                  </a:lnTo>
                  <a:lnTo>
                    <a:pt x="452" y="61"/>
                  </a:lnTo>
                  <a:lnTo>
                    <a:pt x="411" y="35"/>
                  </a:lnTo>
                  <a:lnTo>
                    <a:pt x="366" y="20"/>
                  </a:lnTo>
                  <a:lnTo>
                    <a:pt x="320" y="5"/>
                  </a:lnTo>
                  <a:lnTo>
                    <a:pt x="289" y="5"/>
                  </a:lnTo>
                  <a:lnTo>
                    <a:pt x="264" y="5"/>
                  </a:lnTo>
                  <a:lnTo>
                    <a:pt x="239" y="5"/>
                  </a:lnTo>
                  <a:lnTo>
                    <a:pt x="213" y="5"/>
                  </a:lnTo>
                  <a:lnTo>
                    <a:pt x="162" y="20"/>
                  </a:lnTo>
                  <a:lnTo>
                    <a:pt x="117" y="35"/>
                  </a:lnTo>
                  <a:lnTo>
                    <a:pt x="81" y="61"/>
                  </a:lnTo>
                  <a:lnTo>
                    <a:pt x="61" y="71"/>
                  </a:lnTo>
                  <a:lnTo>
                    <a:pt x="46" y="86"/>
                  </a:lnTo>
                  <a:lnTo>
                    <a:pt x="36" y="101"/>
                  </a:lnTo>
                  <a:lnTo>
                    <a:pt x="25" y="121"/>
                  </a:lnTo>
                  <a:lnTo>
                    <a:pt x="15" y="137"/>
                  </a:lnTo>
                  <a:lnTo>
                    <a:pt x="10" y="157"/>
                  </a:lnTo>
                  <a:lnTo>
                    <a:pt x="5" y="172"/>
                  </a:lnTo>
                  <a:lnTo>
                    <a:pt x="5" y="193"/>
                  </a:lnTo>
                  <a:lnTo>
                    <a:pt x="5" y="213"/>
                  </a:lnTo>
                  <a:close/>
                </a:path>
              </a:pathLst>
            </a:custGeom>
            <a:solidFill>
              <a:srgbClr val="7F7F7F"/>
            </a:solidFill>
            <a:ln w="0">
              <a:solidFill>
                <a:srgbClr val="7F7F7F"/>
              </a:solidFill>
              <a:round/>
              <a:headEnd/>
              <a:tailEnd/>
            </a:ln>
          </p:spPr>
          <p:txBody>
            <a:bodyPr/>
            <a:lstStyle/>
            <a:p>
              <a:endParaRPr lang="ja-JP" altLang="en-US">
                <a:latin typeface="Meiryo UI" panose="020B0604030504040204" pitchFamily="50" charset="-128"/>
                <a:ea typeface="Meiryo UI" panose="020B0604030504040204" pitchFamily="50" charset="-128"/>
              </a:endParaRPr>
            </a:p>
          </p:txBody>
        </p:sp>
        <p:sp>
          <p:nvSpPr>
            <p:cNvPr id="14392" name="Rectangle 53"/>
            <p:cNvSpPr>
              <a:spLocks noChangeArrowheads="1"/>
            </p:cNvSpPr>
            <p:nvPr/>
          </p:nvSpPr>
          <p:spPr bwMode="auto">
            <a:xfrm>
              <a:off x="1246" y="1125"/>
              <a:ext cx="194" cy="116"/>
            </a:xfrm>
            <a:prstGeom prst="rect">
              <a:avLst/>
            </a:prstGeom>
            <a:noFill/>
            <a:ln w="9525">
              <a:noFill/>
              <a:miter lim="800000"/>
              <a:headEnd/>
              <a:tailEnd/>
            </a:ln>
          </p:spPr>
          <p:txBody>
            <a:bodyPr wrap="none" lIns="0" tIns="0" rIns="0" bIns="0">
              <a:spAutoFit/>
            </a:bodyPr>
            <a:lstStyle/>
            <a:p>
              <a:r>
                <a:rPr lang="ja-JP" altLang="en-US" sz="1200">
                  <a:solidFill>
                    <a:srgbClr val="FFFFFF"/>
                  </a:solidFill>
                  <a:latin typeface="Meiryo UI" panose="020B0604030504040204" pitchFamily="50" charset="-128"/>
                  <a:ea typeface="Meiryo UI" panose="020B0604030504040204" pitchFamily="50" charset="-128"/>
                </a:rPr>
                <a:t>各府</a:t>
              </a:r>
              <a:endParaRPr lang="ja-JP" altLang="en-US">
                <a:latin typeface="Meiryo UI" panose="020B0604030504040204" pitchFamily="50" charset="-128"/>
                <a:ea typeface="Meiryo UI" panose="020B0604030504040204" pitchFamily="50" charset="-128"/>
              </a:endParaRPr>
            </a:p>
          </p:txBody>
        </p:sp>
        <p:sp>
          <p:nvSpPr>
            <p:cNvPr id="14393" name="Rectangle 54"/>
            <p:cNvSpPr>
              <a:spLocks noChangeArrowheads="1"/>
            </p:cNvSpPr>
            <p:nvPr/>
          </p:nvSpPr>
          <p:spPr bwMode="auto">
            <a:xfrm>
              <a:off x="1291" y="1232"/>
              <a:ext cx="97" cy="116"/>
            </a:xfrm>
            <a:prstGeom prst="rect">
              <a:avLst/>
            </a:prstGeom>
            <a:noFill/>
            <a:ln w="9525">
              <a:noFill/>
              <a:miter lim="800000"/>
              <a:headEnd/>
              <a:tailEnd/>
            </a:ln>
          </p:spPr>
          <p:txBody>
            <a:bodyPr wrap="none" lIns="0" tIns="0" rIns="0" bIns="0">
              <a:spAutoFit/>
            </a:bodyPr>
            <a:lstStyle/>
            <a:p>
              <a:r>
                <a:rPr lang="ja-JP" altLang="en-US" sz="1200">
                  <a:solidFill>
                    <a:srgbClr val="FFFFFF"/>
                  </a:solidFill>
                  <a:latin typeface="Meiryo UI" panose="020B0604030504040204" pitchFamily="50" charset="-128"/>
                  <a:ea typeface="Meiryo UI" panose="020B0604030504040204" pitchFamily="50" charset="-128"/>
                </a:rPr>
                <a:t>省</a:t>
              </a:r>
              <a:endParaRPr lang="ja-JP" altLang="en-US">
                <a:latin typeface="Meiryo UI" panose="020B0604030504040204" pitchFamily="50" charset="-128"/>
                <a:ea typeface="Meiryo UI" panose="020B0604030504040204" pitchFamily="50" charset="-128"/>
              </a:endParaRPr>
            </a:p>
          </p:txBody>
        </p:sp>
        <p:sp>
          <p:nvSpPr>
            <p:cNvPr id="14394" name="Freeform 55"/>
            <p:cNvSpPr>
              <a:spLocks/>
            </p:cNvSpPr>
            <p:nvPr/>
          </p:nvSpPr>
          <p:spPr bwMode="auto">
            <a:xfrm>
              <a:off x="2012" y="1069"/>
              <a:ext cx="528" cy="386"/>
            </a:xfrm>
            <a:custGeom>
              <a:avLst/>
              <a:gdLst>
                <a:gd name="T0" fmla="*/ 0 w 528"/>
                <a:gd name="T1" fmla="*/ 193 h 386"/>
                <a:gd name="T2" fmla="*/ 5 w 528"/>
                <a:gd name="T3" fmla="*/ 153 h 386"/>
                <a:gd name="T4" fmla="*/ 20 w 528"/>
                <a:gd name="T5" fmla="*/ 117 h 386"/>
                <a:gd name="T6" fmla="*/ 46 w 528"/>
                <a:gd name="T7" fmla="*/ 87 h 386"/>
                <a:gd name="T8" fmla="*/ 76 w 528"/>
                <a:gd name="T9" fmla="*/ 56 h 386"/>
                <a:gd name="T10" fmla="*/ 117 w 528"/>
                <a:gd name="T11" fmla="*/ 36 h 386"/>
                <a:gd name="T12" fmla="*/ 162 w 528"/>
                <a:gd name="T13" fmla="*/ 15 h 386"/>
                <a:gd name="T14" fmla="*/ 213 w 528"/>
                <a:gd name="T15" fmla="*/ 5 h 386"/>
                <a:gd name="T16" fmla="*/ 264 w 528"/>
                <a:gd name="T17" fmla="*/ 0 h 386"/>
                <a:gd name="T18" fmla="*/ 264 w 528"/>
                <a:gd name="T19" fmla="*/ 0 h 386"/>
                <a:gd name="T20" fmla="*/ 320 w 528"/>
                <a:gd name="T21" fmla="*/ 5 h 386"/>
                <a:gd name="T22" fmla="*/ 365 w 528"/>
                <a:gd name="T23" fmla="*/ 15 h 386"/>
                <a:gd name="T24" fmla="*/ 411 w 528"/>
                <a:gd name="T25" fmla="*/ 36 h 386"/>
                <a:gd name="T26" fmla="*/ 452 w 528"/>
                <a:gd name="T27" fmla="*/ 56 h 386"/>
                <a:gd name="T28" fmla="*/ 482 w 528"/>
                <a:gd name="T29" fmla="*/ 87 h 386"/>
                <a:gd name="T30" fmla="*/ 508 w 528"/>
                <a:gd name="T31" fmla="*/ 117 h 386"/>
                <a:gd name="T32" fmla="*/ 523 w 528"/>
                <a:gd name="T33" fmla="*/ 153 h 386"/>
                <a:gd name="T34" fmla="*/ 528 w 528"/>
                <a:gd name="T35" fmla="*/ 193 h 386"/>
                <a:gd name="T36" fmla="*/ 528 w 528"/>
                <a:gd name="T37" fmla="*/ 193 h 386"/>
                <a:gd name="T38" fmla="*/ 528 w 528"/>
                <a:gd name="T39" fmla="*/ 193 h 386"/>
                <a:gd name="T40" fmla="*/ 523 w 528"/>
                <a:gd name="T41" fmla="*/ 234 h 386"/>
                <a:gd name="T42" fmla="*/ 508 w 528"/>
                <a:gd name="T43" fmla="*/ 269 h 386"/>
                <a:gd name="T44" fmla="*/ 482 w 528"/>
                <a:gd name="T45" fmla="*/ 300 h 386"/>
                <a:gd name="T46" fmla="*/ 452 w 528"/>
                <a:gd name="T47" fmla="*/ 330 h 386"/>
                <a:gd name="T48" fmla="*/ 411 w 528"/>
                <a:gd name="T49" fmla="*/ 356 h 386"/>
                <a:gd name="T50" fmla="*/ 365 w 528"/>
                <a:gd name="T51" fmla="*/ 371 h 386"/>
                <a:gd name="T52" fmla="*/ 320 w 528"/>
                <a:gd name="T53" fmla="*/ 381 h 386"/>
                <a:gd name="T54" fmla="*/ 264 w 528"/>
                <a:gd name="T55" fmla="*/ 386 h 386"/>
                <a:gd name="T56" fmla="*/ 264 w 528"/>
                <a:gd name="T57" fmla="*/ 386 h 386"/>
                <a:gd name="T58" fmla="*/ 264 w 528"/>
                <a:gd name="T59" fmla="*/ 386 h 386"/>
                <a:gd name="T60" fmla="*/ 213 w 528"/>
                <a:gd name="T61" fmla="*/ 381 h 386"/>
                <a:gd name="T62" fmla="*/ 162 w 528"/>
                <a:gd name="T63" fmla="*/ 371 h 386"/>
                <a:gd name="T64" fmla="*/ 117 w 528"/>
                <a:gd name="T65" fmla="*/ 356 h 386"/>
                <a:gd name="T66" fmla="*/ 76 w 528"/>
                <a:gd name="T67" fmla="*/ 330 h 386"/>
                <a:gd name="T68" fmla="*/ 46 w 528"/>
                <a:gd name="T69" fmla="*/ 300 h 386"/>
                <a:gd name="T70" fmla="*/ 20 w 528"/>
                <a:gd name="T71" fmla="*/ 269 h 386"/>
                <a:gd name="T72" fmla="*/ 5 w 528"/>
                <a:gd name="T73" fmla="*/ 234 h 386"/>
                <a:gd name="T74" fmla="*/ 0 w 528"/>
                <a:gd name="T75" fmla="*/ 193 h 386"/>
                <a:gd name="T76" fmla="*/ 0 w 528"/>
                <a:gd name="T77" fmla="*/ 193 h 386"/>
                <a:gd name="T78" fmla="*/ 0 w 528"/>
                <a:gd name="T79" fmla="*/ 193 h 3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28"/>
                <a:gd name="T121" fmla="*/ 0 h 386"/>
                <a:gd name="T122" fmla="*/ 528 w 528"/>
                <a:gd name="T123" fmla="*/ 386 h 38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28" h="386">
                  <a:moveTo>
                    <a:pt x="0" y="193"/>
                  </a:moveTo>
                  <a:lnTo>
                    <a:pt x="5" y="153"/>
                  </a:lnTo>
                  <a:lnTo>
                    <a:pt x="20" y="117"/>
                  </a:lnTo>
                  <a:lnTo>
                    <a:pt x="46" y="87"/>
                  </a:lnTo>
                  <a:lnTo>
                    <a:pt x="76" y="56"/>
                  </a:lnTo>
                  <a:lnTo>
                    <a:pt x="117" y="36"/>
                  </a:lnTo>
                  <a:lnTo>
                    <a:pt x="162" y="15"/>
                  </a:lnTo>
                  <a:lnTo>
                    <a:pt x="213" y="5"/>
                  </a:lnTo>
                  <a:lnTo>
                    <a:pt x="264" y="0"/>
                  </a:lnTo>
                  <a:lnTo>
                    <a:pt x="320" y="5"/>
                  </a:lnTo>
                  <a:lnTo>
                    <a:pt x="365" y="15"/>
                  </a:lnTo>
                  <a:lnTo>
                    <a:pt x="411" y="36"/>
                  </a:lnTo>
                  <a:lnTo>
                    <a:pt x="452" y="56"/>
                  </a:lnTo>
                  <a:lnTo>
                    <a:pt x="482" y="87"/>
                  </a:lnTo>
                  <a:lnTo>
                    <a:pt x="508" y="117"/>
                  </a:lnTo>
                  <a:lnTo>
                    <a:pt x="523" y="153"/>
                  </a:lnTo>
                  <a:lnTo>
                    <a:pt x="528" y="193"/>
                  </a:lnTo>
                  <a:lnTo>
                    <a:pt x="523" y="234"/>
                  </a:lnTo>
                  <a:lnTo>
                    <a:pt x="508" y="269"/>
                  </a:lnTo>
                  <a:lnTo>
                    <a:pt x="482" y="300"/>
                  </a:lnTo>
                  <a:lnTo>
                    <a:pt x="452" y="330"/>
                  </a:lnTo>
                  <a:lnTo>
                    <a:pt x="411" y="356"/>
                  </a:lnTo>
                  <a:lnTo>
                    <a:pt x="365" y="371"/>
                  </a:lnTo>
                  <a:lnTo>
                    <a:pt x="320" y="381"/>
                  </a:lnTo>
                  <a:lnTo>
                    <a:pt x="264" y="386"/>
                  </a:lnTo>
                  <a:lnTo>
                    <a:pt x="213" y="381"/>
                  </a:lnTo>
                  <a:lnTo>
                    <a:pt x="162" y="371"/>
                  </a:lnTo>
                  <a:lnTo>
                    <a:pt x="117" y="356"/>
                  </a:lnTo>
                  <a:lnTo>
                    <a:pt x="76" y="330"/>
                  </a:lnTo>
                  <a:lnTo>
                    <a:pt x="46" y="300"/>
                  </a:lnTo>
                  <a:lnTo>
                    <a:pt x="20" y="269"/>
                  </a:lnTo>
                  <a:lnTo>
                    <a:pt x="5" y="234"/>
                  </a:lnTo>
                  <a:lnTo>
                    <a:pt x="0" y="193"/>
                  </a:lnTo>
                  <a:close/>
                </a:path>
              </a:pathLst>
            </a:custGeom>
            <a:solidFill>
              <a:srgbClr val="003399"/>
            </a:solidFill>
            <a:ln w="9525">
              <a:noFill/>
              <a:round/>
              <a:headEnd/>
              <a:tailEnd/>
            </a:ln>
          </p:spPr>
          <p:txBody>
            <a:bodyPr/>
            <a:lstStyle/>
            <a:p>
              <a:endParaRPr lang="ja-JP" altLang="en-US">
                <a:latin typeface="Meiryo UI" panose="020B0604030504040204" pitchFamily="50" charset="-128"/>
                <a:ea typeface="Meiryo UI" panose="020B0604030504040204" pitchFamily="50" charset="-128"/>
              </a:endParaRPr>
            </a:p>
          </p:txBody>
        </p:sp>
        <p:sp>
          <p:nvSpPr>
            <p:cNvPr id="14395" name="Freeform 56"/>
            <p:cNvSpPr>
              <a:spLocks noEditPoints="1"/>
            </p:cNvSpPr>
            <p:nvPr/>
          </p:nvSpPr>
          <p:spPr bwMode="auto">
            <a:xfrm>
              <a:off x="2012" y="1069"/>
              <a:ext cx="533" cy="391"/>
            </a:xfrm>
            <a:custGeom>
              <a:avLst/>
              <a:gdLst>
                <a:gd name="T0" fmla="*/ 0 w 533"/>
                <a:gd name="T1" fmla="*/ 173 h 391"/>
                <a:gd name="T2" fmla="*/ 10 w 533"/>
                <a:gd name="T3" fmla="*/ 137 h 391"/>
                <a:gd name="T4" fmla="*/ 46 w 533"/>
                <a:gd name="T5" fmla="*/ 81 h 391"/>
                <a:gd name="T6" fmla="*/ 76 w 533"/>
                <a:gd name="T7" fmla="*/ 56 h 391"/>
                <a:gd name="T8" fmla="*/ 162 w 533"/>
                <a:gd name="T9" fmla="*/ 15 h 391"/>
                <a:gd name="T10" fmla="*/ 239 w 533"/>
                <a:gd name="T11" fmla="*/ 0 h 391"/>
                <a:gd name="T12" fmla="*/ 320 w 533"/>
                <a:gd name="T13" fmla="*/ 0 h 391"/>
                <a:gd name="T14" fmla="*/ 411 w 533"/>
                <a:gd name="T15" fmla="*/ 31 h 391"/>
                <a:gd name="T16" fmla="*/ 452 w 533"/>
                <a:gd name="T17" fmla="*/ 56 h 391"/>
                <a:gd name="T18" fmla="*/ 497 w 533"/>
                <a:gd name="T19" fmla="*/ 102 h 391"/>
                <a:gd name="T20" fmla="*/ 518 w 533"/>
                <a:gd name="T21" fmla="*/ 137 h 391"/>
                <a:gd name="T22" fmla="*/ 528 w 533"/>
                <a:gd name="T23" fmla="*/ 173 h 391"/>
                <a:gd name="T24" fmla="*/ 528 w 533"/>
                <a:gd name="T25" fmla="*/ 213 h 391"/>
                <a:gd name="T26" fmla="*/ 508 w 533"/>
                <a:gd name="T27" fmla="*/ 269 h 391"/>
                <a:gd name="T28" fmla="*/ 472 w 533"/>
                <a:gd name="T29" fmla="*/ 320 h 391"/>
                <a:gd name="T30" fmla="*/ 411 w 533"/>
                <a:gd name="T31" fmla="*/ 356 h 391"/>
                <a:gd name="T32" fmla="*/ 365 w 533"/>
                <a:gd name="T33" fmla="*/ 376 h 391"/>
                <a:gd name="T34" fmla="*/ 264 w 533"/>
                <a:gd name="T35" fmla="*/ 391 h 391"/>
                <a:gd name="T36" fmla="*/ 162 w 533"/>
                <a:gd name="T37" fmla="*/ 376 h 391"/>
                <a:gd name="T38" fmla="*/ 117 w 533"/>
                <a:gd name="T39" fmla="*/ 356 h 391"/>
                <a:gd name="T40" fmla="*/ 46 w 533"/>
                <a:gd name="T41" fmla="*/ 305 h 391"/>
                <a:gd name="T42" fmla="*/ 10 w 533"/>
                <a:gd name="T43" fmla="*/ 254 h 391"/>
                <a:gd name="T44" fmla="*/ 0 w 533"/>
                <a:gd name="T45" fmla="*/ 213 h 391"/>
                <a:gd name="T46" fmla="*/ 5 w 533"/>
                <a:gd name="T47" fmla="*/ 213 h 391"/>
                <a:gd name="T48" fmla="*/ 25 w 533"/>
                <a:gd name="T49" fmla="*/ 269 h 391"/>
                <a:gd name="T50" fmla="*/ 61 w 533"/>
                <a:gd name="T51" fmla="*/ 315 h 391"/>
                <a:gd name="T52" fmla="*/ 117 w 533"/>
                <a:gd name="T53" fmla="*/ 350 h 391"/>
                <a:gd name="T54" fmla="*/ 213 w 533"/>
                <a:gd name="T55" fmla="*/ 381 h 391"/>
                <a:gd name="T56" fmla="*/ 289 w 533"/>
                <a:gd name="T57" fmla="*/ 381 h 391"/>
                <a:gd name="T58" fmla="*/ 365 w 533"/>
                <a:gd name="T59" fmla="*/ 371 h 391"/>
                <a:gd name="T60" fmla="*/ 452 w 533"/>
                <a:gd name="T61" fmla="*/ 330 h 391"/>
                <a:gd name="T62" fmla="*/ 482 w 533"/>
                <a:gd name="T63" fmla="*/ 300 h 391"/>
                <a:gd name="T64" fmla="*/ 513 w 533"/>
                <a:gd name="T65" fmla="*/ 249 h 391"/>
                <a:gd name="T66" fmla="*/ 523 w 533"/>
                <a:gd name="T67" fmla="*/ 213 h 391"/>
                <a:gd name="T68" fmla="*/ 523 w 533"/>
                <a:gd name="T69" fmla="*/ 173 h 391"/>
                <a:gd name="T70" fmla="*/ 513 w 533"/>
                <a:gd name="T71" fmla="*/ 137 h 391"/>
                <a:gd name="T72" fmla="*/ 482 w 533"/>
                <a:gd name="T73" fmla="*/ 87 h 391"/>
                <a:gd name="T74" fmla="*/ 452 w 533"/>
                <a:gd name="T75" fmla="*/ 61 h 391"/>
                <a:gd name="T76" fmla="*/ 365 w 533"/>
                <a:gd name="T77" fmla="*/ 21 h 391"/>
                <a:gd name="T78" fmla="*/ 289 w 533"/>
                <a:gd name="T79" fmla="*/ 5 h 391"/>
                <a:gd name="T80" fmla="*/ 213 w 533"/>
                <a:gd name="T81" fmla="*/ 5 h 391"/>
                <a:gd name="T82" fmla="*/ 117 w 533"/>
                <a:gd name="T83" fmla="*/ 36 h 391"/>
                <a:gd name="T84" fmla="*/ 81 w 533"/>
                <a:gd name="T85" fmla="*/ 61 h 391"/>
                <a:gd name="T86" fmla="*/ 36 w 533"/>
                <a:gd name="T87" fmla="*/ 102 h 391"/>
                <a:gd name="T88" fmla="*/ 15 w 533"/>
                <a:gd name="T89" fmla="*/ 137 h 391"/>
                <a:gd name="T90" fmla="*/ 5 w 533"/>
                <a:gd name="T91" fmla="*/ 173 h 39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33"/>
                <a:gd name="T139" fmla="*/ 0 h 391"/>
                <a:gd name="T140" fmla="*/ 533 w 533"/>
                <a:gd name="T141" fmla="*/ 391 h 39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33" h="391">
                  <a:moveTo>
                    <a:pt x="0" y="193"/>
                  </a:moveTo>
                  <a:lnTo>
                    <a:pt x="0" y="173"/>
                  </a:lnTo>
                  <a:lnTo>
                    <a:pt x="5" y="153"/>
                  </a:lnTo>
                  <a:lnTo>
                    <a:pt x="10" y="137"/>
                  </a:lnTo>
                  <a:lnTo>
                    <a:pt x="20" y="117"/>
                  </a:lnTo>
                  <a:lnTo>
                    <a:pt x="30" y="102"/>
                  </a:lnTo>
                  <a:lnTo>
                    <a:pt x="46" y="81"/>
                  </a:lnTo>
                  <a:lnTo>
                    <a:pt x="61" y="71"/>
                  </a:lnTo>
                  <a:lnTo>
                    <a:pt x="76" y="56"/>
                  </a:lnTo>
                  <a:lnTo>
                    <a:pt x="117" y="31"/>
                  </a:lnTo>
                  <a:lnTo>
                    <a:pt x="162" y="15"/>
                  </a:lnTo>
                  <a:lnTo>
                    <a:pt x="208" y="0"/>
                  </a:lnTo>
                  <a:lnTo>
                    <a:pt x="239" y="0"/>
                  </a:lnTo>
                  <a:lnTo>
                    <a:pt x="264" y="0"/>
                  </a:lnTo>
                  <a:lnTo>
                    <a:pt x="289" y="0"/>
                  </a:lnTo>
                  <a:lnTo>
                    <a:pt x="320" y="0"/>
                  </a:lnTo>
                  <a:lnTo>
                    <a:pt x="365" y="15"/>
                  </a:lnTo>
                  <a:lnTo>
                    <a:pt x="411" y="31"/>
                  </a:lnTo>
                  <a:lnTo>
                    <a:pt x="452" y="56"/>
                  </a:lnTo>
                  <a:lnTo>
                    <a:pt x="472" y="71"/>
                  </a:lnTo>
                  <a:lnTo>
                    <a:pt x="487" y="81"/>
                  </a:lnTo>
                  <a:lnTo>
                    <a:pt x="497" y="102"/>
                  </a:lnTo>
                  <a:lnTo>
                    <a:pt x="508" y="117"/>
                  </a:lnTo>
                  <a:lnTo>
                    <a:pt x="518" y="137"/>
                  </a:lnTo>
                  <a:lnTo>
                    <a:pt x="523" y="153"/>
                  </a:lnTo>
                  <a:lnTo>
                    <a:pt x="528" y="173"/>
                  </a:lnTo>
                  <a:lnTo>
                    <a:pt x="533" y="193"/>
                  </a:lnTo>
                  <a:lnTo>
                    <a:pt x="528" y="213"/>
                  </a:lnTo>
                  <a:lnTo>
                    <a:pt x="523" y="234"/>
                  </a:lnTo>
                  <a:lnTo>
                    <a:pt x="518" y="254"/>
                  </a:lnTo>
                  <a:lnTo>
                    <a:pt x="508" y="269"/>
                  </a:lnTo>
                  <a:lnTo>
                    <a:pt x="497" y="284"/>
                  </a:lnTo>
                  <a:lnTo>
                    <a:pt x="487" y="305"/>
                  </a:lnTo>
                  <a:lnTo>
                    <a:pt x="472" y="320"/>
                  </a:lnTo>
                  <a:lnTo>
                    <a:pt x="452" y="330"/>
                  </a:lnTo>
                  <a:lnTo>
                    <a:pt x="411" y="356"/>
                  </a:lnTo>
                  <a:lnTo>
                    <a:pt x="365" y="376"/>
                  </a:lnTo>
                  <a:lnTo>
                    <a:pt x="320" y="386"/>
                  </a:lnTo>
                  <a:lnTo>
                    <a:pt x="289" y="386"/>
                  </a:lnTo>
                  <a:lnTo>
                    <a:pt x="264" y="391"/>
                  </a:lnTo>
                  <a:lnTo>
                    <a:pt x="239" y="386"/>
                  </a:lnTo>
                  <a:lnTo>
                    <a:pt x="213" y="386"/>
                  </a:lnTo>
                  <a:lnTo>
                    <a:pt x="162" y="376"/>
                  </a:lnTo>
                  <a:lnTo>
                    <a:pt x="117" y="356"/>
                  </a:lnTo>
                  <a:lnTo>
                    <a:pt x="76" y="330"/>
                  </a:lnTo>
                  <a:lnTo>
                    <a:pt x="61" y="320"/>
                  </a:lnTo>
                  <a:lnTo>
                    <a:pt x="46" y="305"/>
                  </a:lnTo>
                  <a:lnTo>
                    <a:pt x="30" y="290"/>
                  </a:lnTo>
                  <a:lnTo>
                    <a:pt x="20" y="269"/>
                  </a:lnTo>
                  <a:lnTo>
                    <a:pt x="10" y="254"/>
                  </a:lnTo>
                  <a:lnTo>
                    <a:pt x="5" y="234"/>
                  </a:lnTo>
                  <a:lnTo>
                    <a:pt x="0" y="213"/>
                  </a:lnTo>
                  <a:lnTo>
                    <a:pt x="0" y="193"/>
                  </a:lnTo>
                  <a:close/>
                  <a:moveTo>
                    <a:pt x="5" y="213"/>
                  </a:moveTo>
                  <a:lnTo>
                    <a:pt x="5" y="213"/>
                  </a:lnTo>
                  <a:lnTo>
                    <a:pt x="10" y="234"/>
                  </a:lnTo>
                  <a:lnTo>
                    <a:pt x="15" y="249"/>
                  </a:lnTo>
                  <a:lnTo>
                    <a:pt x="25" y="269"/>
                  </a:lnTo>
                  <a:lnTo>
                    <a:pt x="36" y="284"/>
                  </a:lnTo>
                  <a:lnTo>
                    <a:pt x="46" y="300"/>
                  </a:lnTo>
                  <a:lnTo>
                    <a:pt x="61" y="315"/>
                  </a:lnTo>
                  <a:lnTo>
                    <a:pt x="81" y="330"/>
                  </a:lnTo>
                  <a:lnTo>
                    <a:pt x="117" y="350"/>
                  </a:lnTo>
                  <a:lnTo>
                    <a:pt x="162" y="371"/>
                  </a:lnTo>
                  <a:lnTo>
                    <a:pt x="213" y="381"/>
                  </a:lnTo>
                  <a:lnTo>
                    <a:pt x="239" y="381"/>
                  </a:lnTo>
                  <a:lnTo>
                    <a:pt x="264" y="386"/>
                  </a:lnTo>
                  <a:lnTo>
                    <a:pt x="289" y="381"/>
                  </a:lnTo>
                  <a:lnTo>
                    <a:pt x="315" y="381"/>
                  </a:lnTo>
                  <a:lnTo>
                    <a:pt x="365" y="371"/>
                  </a:lnTo>
                  <a:lnTo>
                    <a:pt x="411" y="350"/>
                  </a:lnTo>
                  <a:lnTo>
                    <a:pt x="452" y="330"/>
                  </a:lnTo>
                  <a:lnTo>
                    <a:pt x="467" y="315"/>
                  </a:lnTo>
                  <a:lnTo>
                    <a:pt x="482" y="300"/>
                  </a:lnTo>
                  <a:lnTo>
                    <a:pt x="492" y="284"/>
                  </a:lnTo>
                  <a:lnTo>
                    <a:pt x="508" y="269"/>
                  </a:lnTo>
                  <a:lnTo>
                    <a:pt x="513" y="249"/>
                  </a:lnTo>
                  <a:lnTo>
                    <a:pt x="523" y="234"/>
                  </a:lnTo>
                  <a:lnTo>
                    <a:pt x="523" y="213"/>
                  </a:lnTo>
                  <a:lnTo>
                    <a:pt x="528" y="193"/>
                  </a:lnTo>
                  <a:lnTo>
                    <a:pt x="523" y="173"/>
                  </a:lnTo>
                  <a:lnTo>
                    <a:pt x="523" y="158"/>
                  </a:lnTo>
                  <a:lnTo>
                    <a:pt x="513" y="137"/>
                  </a:lnTo>
                  <a:lnTo>
                    <a:pt x="508" y="122"/>
                  </a:lnTo>
                  <a:lnTo>
                    <a:pt x="492" y="102"/>
                  </a:lnTo>
                  <a:lnTo>
                    <a:pt x="482" y="87"/>
                  </a:lnTo>
                  <a:lnTo>
                    <a:pt x="467" y="71"/>
                  </a:lnTo>
                  <a:lnTo>
                    <a:pt x="452" y="61"/>
                  </a:lnTo>
                  <a:lnTo>
                    <a:pt x="411" y="36"/>
                  </a:lnTo>
                  <a:lnTo>
                    <a:pt x="365" y="21"/>
                  </a:lnTo>
                  <a:lnTo>
                    <a:pt x="320" y="5"/>
                  </a:lnTo>
                  <a:lnTo>
                    <a:pt x="289" y="5"/>
                  </a:lnTo>
                  <a:lnTo>
                    <a:pt x="264" y="5"/>
                  </a:lnTo>
                  <a:lnTo>
                    <a:pt x="239" y="5"/>
                  </a:lnTo>
                  <a:lnTo>
                    <a:pt x="213" y="5"/>
                  </a:lnTo>
                  <a:lnTo>
                    <a:pt x="162" y="21"/>
                  </a:lnTo>
                  <a:lnTo>
                    <a:pt x="117" y="36"/>
                  </a:lnTo>
                  <a:lnTo>
                    <a:pt x="81" y="61"/>
                  </a:lnTo>
                  <a:lnTo>
                    <a:pt x="61" y="71"/>
                  </a:lnTo>
                  <a:lnTo>
                    <a:pt x="46" y="87"/>
                  </a:lnTo>
                  <a:lnTo>
                    <a:pt x="36" y="102"/>
                  </a:lnTo>
                  <a:lnTo>
                    <a:pt x="25" y="122"/>
                  </a:lnTo>
                  <a:lnTo>
                    <a:pt x="15" y="137"/>
                  </a:lnTo>
                  <a:lnTo>
                    <a:pt x="10" y="158"/>
                  </a:lnTo>
                  <a:lnTo>
                    <a:pt x="5" y="173"/>
                  </a:lnTo>
                  <a:lnTo>
                    <a:pt x="5" y="193"/>
                  </a:lnTo>
                  <a:lnTo>
                    <a:pt x="5" y="213"/>
                  </a:lnTo>
                  <a:close/>
                </a:path>
              </a:pathLst>
            </a:custGeom>
            <a:solidFill>
              <a:srgbClr val="7F7F7F"/>
            </a:solidFill>
            <a:ln w="0">
              <a:solidFill>
                <a:srgbClr val="7F7F7F"/>
              </a:solidFill>
              <a:round/>
              <a:headEnd/>
              <a:tailEnd/>
            </a:ln>
          </p:spPr>
          <p:txBody>
            <a:bodyPr/>
            <a:lstStyle/>
            <a:p>
              <a:endParaRPr lang="ja-JP" altLang="en-US">
                <a:latin typeface="Meiryo UI" panose="020B0604030504040204" pitchFamily="50" charset="-128"/>
                <a:ea typeface="Meiryo UI" panose="020B0604030504040204" pitchFamily="50" charset="-128"/>
              </a:endParaRPr>
            </a:p>
          </p:txBody>
        </p:sp>
        <p:sp>
          <p:nvSpPr>
            <p:cNvPr id="14396" name="Rectangle 57"/>
            <p:cNvSpPr>
              <a:spLocks noChangeArrowheads="1"/>
            </p:cNvSpPr>
            <p:nvPr/>
          </p:nvSpPr>
          <p:spPr bwMode="auto">
            <a:xfrm>
              <a:off x="2180" y="1272"/>
              <a:ext cx="194" cy="116"/>
            </a:xfrm>
            <a:prstGeom prst="rect">
              <a:avLst/>
            </a:prstGeom>
            <a:noFill/>
            <a:ln w="9525">
              <a:noFill/>
              <a:miter lim="800000"/>
              <a:headEnd/>
              <a:tailEnd/>
            </a:ln>
          </p:spPr>
          <p:txBody>
            <a:bodyPr wrap="none" lIns="0" tIns="0" rIns="0" bIns="0">
              <a:spAutoFit/>
            </a:bodyPr>
            <a:lstStyle/>
            <a:p>
              <a:r>
                <a:rPr lang="ja-JP" altLang="en-US" sz="1200">
                  <a:solidFill>
                    <a:srgbClr val="FFFFFF"/>
                  </a:solidFill>
                  <a:latin typeface="Meiryo UI" panose="020B0604030504040204" pitchFamily="50" charset="-128"/>
                  <a:ea typeface="Meiryo UI" panose="020B0604030504040204" pitchFamily="50" charset="-128"/>
                </a:rPr>
                <a:t>学会</a:t>
              </a:r>
              <a:endParaRPr lang="ja-JP" altLang="en-US">
                <a:latin typeface="Meiryo UI" panose="020B0604030504040204" pitchFamily="50" charset="-128"/>
                <a:ea typeface="Meiryo UI" panose="020B0604030504040204" pitchFamily="50" charset="-128"/>
              </a:endParaRPr>
            </a:p>
          </p:txBody>
        </p:sp>
        <p:sp>
          <p:nvSpPr>
            <p:cNvPr id="14397" name="Freeform 58"/>
            <p:cNvSpPr>
              <a:spLocks/>
            </p:cNvSpPr>
            <p:nvPr/>
          </p:nvSpPr>
          <p:spPr bwMode="auto">
            <a:xfrm>
              <a:off x="1565" y="841"/>
              <a:ext cx="528" cy="381"/>
            </a:xfrm>
            <a:custGeom>
              <a:avLst/>
              <a:gdLst>
                <a:gd name="T0" fmla="*/ 0 w 528"/>
                <a:gd name="T1" fmla="*/ 193 h 381"/>
                <a:gd name="T2" fmla="*/ 5 w 528"/>
                <a:gd name="T3" fmla="*/ 152 h 381"/>
                <a:gd name="T4" fmla="*/ 21 w 528"/>
                <a:gd name="T5" fmla="*/ 117 h 381"/>
                <a:gd name="T6" fmla="*/ 46 w 528"/>
                <a:gd name="T7" fmla="*/ 86 h 381"/>
                <a:gd name="T8" fmla="*/ 76 w 528"/>
                <a:gd name="T9" fmla="*/ 56 h 381"/>
                <a:gd name="T10" fmla="*/ 117 w 528"/>
                <a:gd name="T11" fmla="*/ 30 h 381"/>
                <a:gd name="T12" fmla="*/ 163 w 528"/>
                <a:gd name="T13" fmla="*/ 15 h 381"/>
                <a:gd name="T14" fmla="*/ 214 w 528"/>
                <a:gd name="T15" fmla="*/ 5 h 381"/>
                <a:gd name="T16" fmla="*/ 264 w 528"/>
                <a:gd name="T17" fmla="*/ 0 h 381"/>
                <a:gd name="T18" fmla="*/ 264 w 528"/>
                <a:gd name="T19" fmla="*/ 0 h 381"/>
                <a:gd name="T20" fmla="*/ 320 w 528"/>
                <a:gd name="T21" fmla="*/ 5 h 381"/>
                <a:gd name="T22" fmla="*/ 366 w 528"/>
                <a:gd name="T23" fmla="*/ 15 h 381"/>
                <a:gd name="T24" fmla="*/ 411 w 528"/>
                <a:gd name="T25" fmla="*/ 30 h 381"/>
                <a:gd name="T26" fmla="*/ 452 w 528"/>
                <a:gd name="T27" fmla="*/ 56 h 381"/>
                <a:gd name="T28" fmla="*/ 483 w 528"/>
                <a:gd name="T29" fmla="*/ 86 h 381"/>
                <a:gd name="T30" fmla="*/ 508 w 528"/>
                <a:gd name="T31" fmla="*/ 117 h 381"/>
                <a:gd name="T32" fmla="*/ 523 w 528"/>
                <a:gd name="T33" fmla="*/ 152 h 381"/>
                <a:gd name="T34" fmla="*/ 528 w 528"/>
                <a:gd name="T35" fmla="*/ 193 h 381"/>
                <a:gd name="T36" fmla="*/ 528 w 528"/>
                <a:gd name="T37" fmla="*/ 193 h 381"/>
                <a:gd name="T38" fmla="*/ 528 w 528"/>
                <a:gd name="T39" fmla="*/ 193 h 381"/>
                <a:gd name="T40" fmla="*/ 523 w 528"/>
                <a:gd name="T41" fmla="*/ 228 h 381"/>
                <a:gd name="T42" fmla="*/ 508 w 528"/>
                <a:gd name="T43" fmla="*/ 264 h 381"/>
                <a:gd name="T44" fmla="*/ 483 w 528"/>
                <a:gd name="T45" fmla="*/ 299 h 381"/>
                <a:gd name="T46" fmla="*/ 452 w 528"/>
                <a:gd name="T47" fmla="*/ 325 h 381"/>
                <a:gd name="T48" fmla="*/ 411 w 528"/>
                <a:gd name="T49" fmla="*/ 350 h 381"/>
                <a:gd name="T50" fmla="*/ 366 w 528"/>
                <a:gd name="T51" fmla="*/ 365 h 381"/>
                <a:gd name="T52" fmla="*/ 320 w 528"/>
                <a:gd name="T53" fmla="*/ 375 h 381"/>
                <a:gd name="T54" fmla="*/ 264 w 528"/>
                <a:gd name="T55" fmla="*/ 381 h 381"/>
                <a:gd name="T56" fmla="*/ 264 w 528"/>
                <a:gd name="T57" fmla="*/ 381 h 381"/>
                <a:gd name="T58" fmla="*/ 264 w 528"/>
                <a:gd name="T59" fmla="*/ 381 h 381"/>
                <a:gd name="T60" fmla="*/ 214 w 528"/>
                <a:gd name="T61" fmla="*/ 375 h 381"/>
                <a:gd name="T62" fmla="*/ 163 w 528"/>
                <a:gd name="T63" fmla="*/ 365 h 381"/>
                <a:gd name="T64" fmla="*/ 117 w 528"/>
                <a:gd name="T65" fmla="*/ 350 h 381"/>
                <a:gd name="T66" fmla="*/ 76 w 528"/>
                <a:gd name="T67" fmla="*/ 325 h 381"/>
                <a:gd name="T68" fmla="*/ 46 w 528"/>
                <a:gd name="T69" fmla="*/ 299 h 381"/>
                <a:gd name="T70" fmla="*/ 21 w 528"/>
                <a:gd name="T71" fmla="*/ 264 h 381"/>
                <a:gd name="T72" fmla="*/ 5 w 528"/>
                <a:gd name="T73" fmla="*/ 228 h 381"/>
                <a:gd name="T74" fmla="*/ 0 w 528"/>
                <a:gd name="T75" fmla="*/ 193 h 381"/>
                <a:gd name="T76" fmla="*/ 0 w 528"/>
                <a:gd name="T77" fmla="*/ 193 h 381"/>
                <a:gd name="T78" fmla="*/ 0 w 528"/>
                <a:gd name="T79" fmla="*/ 193 h 38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28"/>
                <a:gd name="T121" fmla="*/ 0 h 381"/>
                <a:gd name="T122" fmla="*/ 528 w 528"/>
                <a:gd name="T123" fmla="*/ 381 h 38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28" h="381">
                  <a:moveTo>
                    <a:pt x="0" y="193"/>
                  </a:moveTo>
                  <a:lnTo>
                    <a:pt x="5" y="152"/>
                  </a:lnTo>
                  <a:lnTo>
                    <a:pt x="21" y="117"/>
                  </a:lnTo>
                  <a:lnTo>
                    <a:pt x="46" y="86"/>
                  </a:lnTo>
                  <a:lnTo>
                    <a:pt x="76" y="56"/>
                  </a:lnTo>
                  <a:lnTo>
                    <a:pt x="117" y="30"/>
                  </a:lnTo>
                  <a:lnTo>
                    <a:pt x="163" y="15"/>
                  </a:lnTo>
                  <a:lnTo>
                    <a:pt x="214" y="5"/>
                  </a:lnTo>
                  <a:lnTo>
                    <a:pt x="264" y="0"/>
                  </a:lnTo>
                  <a:lnTo>
                    <a:pt x="320" y="5"/>
                  </a:lnTo>
                  <a:lnTo>
                    <a:pt x="366" y="15"/>
                  </a:lnTo>
                  <a:lnTo>
                    <a:pt x="411" y="30"/>
                  </a:lnTo>
                  <a:lnTo>
                    <a:pt x="452" y="56"/>
                  </a:lnTo>
                  <a:lnTo>
                    <a:pt x="483" y="86"/>
                  </a:lnTo>
                  <a:lnTo>
                    <a:pt x="508" y="117"/>
                  </a:lnTo>
                  <a:lnTo>
                    <a:pt x="523" y="152"/>
                  </a:lnTo>
                  <a:lnTo>
                    <a:pt x="528" y="193"/>
                  </a:lnTo>
                  <a:lnTo>
                    <a:pt x="523" y="228"/>
                  </a:lnTo>
                  <a:lnTo>
                    <a:pt x="508" y="264"/>
                  </a:lnTo>
                  <a:lnTo>
                    <a:pt x="483" y="299"/>
                  </a:lnTo>
                  <a:lnTo>
                    <a:pt x="452" y="325"/>
                  </a:lnTo>
                  <a:lnTo>
                    <a:pt x="411" y="350"/>
                  </a:lnTo>
                  <a:lnTo>
                    <a:pt x="366" y="365"/>
                  </a:lnTo>
                  <a:lnTo>
                    <a:pt x="320" y="375"/>
                  </a:lnTo>
                  <a:lnTo>
                    <a:pt x="264" y="381"/>
                  </a:lnTo>
                  <a:lnTo>
                    <a:pt x="214" y="375"/>
                  </a:lnTo>
                  <a:lnTo>
                    <a:pt x="163" y="365"/>
                  </a:lnTo>
                  <a:lnTo>
                    <a:pt x="117" y="350"/>
                  </a:lnTo>
                  <a:lnTo>
                    <a:pt x="76" y="325"/>
                  </a:lnTo>
                  <a:lnTo>
                    <a:pt x="46" y="299"/>
                  </a:lnTo>
                  <a:lnTo>
                    <a:pt x="21" y="264"/>
                  </a:lnTo>
                  <a:lnTo>
                    <a:pt x="5" y="228"/>
                  </a:lnTo>
                  <a:lnTo>
                    <a:pt x="0" y="193"/>
                  </a:lnTo>
                  <a:close/>
                </a:path>
              </a:pathLst>
            </a:custGeom>
            <a:solidFill>
              <a:srgbClr val="003399"/>
            </a:solidFill>
            <a:ln w="9525">
              <a:noFill/>
              <a:round/>
              <a:headEnd/>
              <a:tailEnd/>
            </a:ln>
          </p:spPr>
          <p:txBody>
            <a:bodyPr/>
            <a:lstStyle/>
            <a:p>
              <a:endParaRPr lang="ja-JP" altLang="en-US">
                <a:latin typeface="Meiryo UI" panose="020B0604030504040204" pitchFamily="50" charset="-128"/>
                <a:ea typeface="Meiryo UI" panose="020B0604030504040204" pitchFamily="50" charset="-128"/>
              </a:endParaRPr>
            </a:p>
          </p:txBody>
        </p:sp>
        <p:sp>
          <p:nvSpPr>
            <p:cNvPr id="14398" name="Freeform 59"/>
            <p:cNvSpPr>
              <a:spLocks noEditPoints="1"/>
            </p:cNvSpPr>
            <p:nvPr/>
          </p:nvSpPr>
          <p:spPr bwMode="auto">
            <a:xfrm>
              <a:off x="1565" y="841"/>
              <a:ext cx="533" cy="386"/>
            </a:xfrm>
            <a:custGeom>
              <a:avLst/>
              <a:gdLst>
                <a:gd name="T0" fmla="*/ 0 w 533"/>
                <a:gd name="T1" fmla="*/ 172 h 386"/>
                <a:gd name="T2" fmla="*/ 21 w 533"/>
                <a:gd name="T3" fmla="*/ 117 h 386"/>
                <a:gd name="T4" fmla="*/ 61 w 533"/>
                <a:gd name="T5" fmla="*/ 66 h 386"/>
                <a:gd name="T6" fmla="*/ 117 w 533"/>
                <a:gd name="T7" fmla="*/ 30 h 386"/>
                <a:gd name="T8" fmla="*/ 208 w 533"/>
                <a:gd name="T9" fmla="*/ 0 h 386"/>
                <a:gd name="T10" fmla="*/ 290 w 533"/>
                <a:gd name="T11" fmla="*/ 0 h 386"/>
                <a:gd name="T12" fmla="*/ 366 w 533"/>
                <a:gd name="T13" fmla="*/ 15 h 386"/>
                <a:gd name="T14" fmla="*/ 452 w 533"/>
                <a:gd name="T15" fmla="*/ 56 h 386"/>
                <a:gd name="T16" fmla="*/ 498 w 533"/>
                <a:gd name="T17" fmla="*/ 96 h 386"/>
                <a:gd name="T18" fmla="*/ 523 w 533"/>
                <a:gd name="T19" fmla="*/ 152 h 386"/>
                <a:gd name="T20" fmla="*/ 533 w 533"/>
                <a:gd name="T21" fmla="*/ 193 h 386"/>
                <a:gd name="T22" fmla="*/ 523 w 533"/>
                <a:gd name="T23" fmla="*/ 228 h 386"/>
                <a:gd name="T24" fmla="*/ 498 w 533"/>
                <a:gd name="T25" fmla="*/ 284 h 386"/>
                <a:gd name="T26" fmla="*/ 452 w 533"/>
                <a:gd name="T27" fmla="*/ 330 h 386"/>
                <a:gd name="T28" fmla="*/ 411 w 533"/>
                <a:gd name="T29" fmla="*/ 350 h 386"/>
                <a:gd name="T30" fmla="*/ 320 w 533"/>
                <a:gd name="T31" fmla="*/ 381 h 386"/>
                <a:gd name="T32" fmla="*/ 239 w 533"/>
                <a:gd name="T33" fmla="*/ 381 h 386"/>
                <a:gd name="T34" fmla="*/ 163 w 533"/>
                <a:gd name="T35" fmla="*/ 370 h 386"/>
                <a:gd name="T36" fmla="*/ 76 w 533"/>
                <a:gd name="T37" fmla="*/ 330 h 386"/>
                <a:gd name="T38" fmla="*/ 31 w 533"/>
                <a:gd name="T39" fmla="*/ 284 h 386"/>
                <a:gd name="T40" fmla="*/ 5 w 533"/>
                <a:gd name="T41" fmla="*/ 228 h 386"/>
                <a:gd name="T42" fmla="*/ 0 w 533"/>
                <a:gd name="T43" fmla="*/ 193 h 386"/>
                <a:gd name="T44" fmla="*/ 11 w 533"/>
                <a:gd name="T45" fmla="*/ 228 h 386"/>
                <a:gd name="T46" fmla="*/ 36 w 533"/>
                <a:gd name="T47" fmla="*/ 279 h 386"/>
                <a:gd name="T48" fmla="*/ 82 w 533"/>
                <a:gd name="T49" fmla="*/ 325 h 386"/>
                <a:gd name="T50" fmla="*/ 163 w 533"/>
                <a:gd name="T51" fmla="*/ 365 h 386"/>
                <a:gd name="T52" fmla="*/ 239 w 533"/>
                <a:gd name="T53" fmla="*/ 375 h 386"/>
                <a:gd name="T54" fmla="*/ 315 w 533"/>
                <a:gd name="T55" fmla="*/ 375 h 386"/>
                <a:gd name="T56" fmla="*/ 411 w 533"/>
                <a:gd name="T57" fmla="*/ 345 h 386"/>
                <a:gd name="T58" fmla="*/ 452 w 533"/>
                <a:gd name="T59" fmla="*/ 325 h 386"/>
                <a:gd name="T60" fmla="*/ 493 w 533"/>
                <a:gd name="T61" fmla="*/ 279 h 386"/>
                <a:gd name="T62" fmla="*/ 523 w 533"/>
                <a:gd name="T63" fmla="*/ 228 h 386"/>
                <a:gd name="T64" fmla="*/ 528 w 533"/>
                <a:gd name="T65" fmla="*/ 193 h 386"/>
                <a:gd name="T66" fmla="*/ 523 w 533"/>
                <a:gd name="T67" fmla="*/ 152 h 386"/>
                <a:gd name="T68" fmla="*/ 493 w 533"/>
                <a:gd name="T69" fmla="*/ 101 h 386"/>
                <a:gd name="T70" fmla="*/ 452 w 533"/>
                <a:gd name="T71" fmla="*/ 56 h 386"/>
                <a:gd name="T72" fmla="*/ 366 w 533"/>
                <a:gd name="T73" fmla="*/ 15 h 386"/>
                <a:gd name="T74" fmla="*/ 290 w 533"/>
                <a:gd name="T75" fmla="*/ 5 h 386"/>
                <a:gd name="T76" fmla="*/ 214 w 533"/>
                <a:gd name="T77" fmla="*/ 5 h 386"/>
                <a:gd name="T78" fmla="*/ 117 w 533"/>
                <a:gd name="T79" fmla="*/ 35 h 386"/>
                <a:gd name="T80" fmla="*/ 61 w 533"/>
                <a:gd name="T81" fmla="*/ 71 h 386"/>
                <a:gd name="T82" fmla="*/ 26 w 533"/>
                <a:gd name="T83" fmla="*/ 117 h 386"/>
                <a:gd name="T84" fmla="*/ 5 w 533"/>
                <a:gd name="T85" fmla="*/ 172 h 386"/>
                <a:gd name="T86" fmla="*/ 5 w 533"/>
                <a:gd name="T87" fmla="*/ 208 h 38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33"/>
                <a:gd name="T133" fmla="*/ 0 h 386"/>
                <a:gd name="T134" fmla="*/ 533 w 533"/>
                <a:gd name="T135" fmla="*/ 386 h 38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33" h="386">
                  <a:moveTo>
                    <a:pt x="0" y="193"/>
                  </a:moveTo>
                  <a:lnTo>
                    <a:pt x="0" y="172"/>
                  </a:lnTo>
                  <a:lnTo>
                    <a:pt x="5" y="152"/>
                  </a:lnTo>
                  <a:lnTo>
                    <a:pt x="11" y="132"/>
                  </a:lnTo>
                  <a:lnTo>
                    <a:pt x="21" y="117"/>
                  </a:lnTo>
                  <a:lnTo>
                    <a:pt x="31" y="96"/>
                  </a:lnTo>
                  <a:lnTo>
                    <a:pt x="46" y="81"/>
                  </a:lnTo>
                  <a:lnTo>
                    <a:pt x="61" y="66"/>
                  </a:lnTo>
                  <a:lnTo>
                    <a:pt x="76" y="56"/>
                  </a:lnTo>
                  <a:lnTo>
                    <a:pt x="117" y="30"/>
                  </a:lnTo>
                  <a:lnTo>
                    <a:pt x="163" y="15"/>
                  </a:lnTo>
                  <a:lnTo>
                    <a:pt x="208" y="0"/>
                  </a:lnTo>
                  <a:lnTo>
                    <a:pt x="239" y="0"/>
                  </a:lnTo>
                  <a:lnTo>
                    <a:pt x="264" y="0"/>
                  </a:lnTo>
                  <a:lnTo>
                    <a:pt x="290" y="0"/>
                  </a:lnTo>
                  <a:lnTo>
                    <a:pt x="320" y="0"/>
                  </a:lnTo>
                  <a:lnTo>
                    <a:pt x="366" y="15"/>
                  </a:lnTo>
                  <a:lnTo>
                    <a:pt x="411" y="30"/>
                  </a:lnTo>
                  <a:lnTo>
                    <a:pt x="452" y="56"/>
                  </a:lnTo>
                  <a:lnTo>
                    <a:pt x="467" y="66"/>
                  </a:lnTo>
                  <a:lnTo>
                    <a:pt x="488" y="81"/>
                  </a:lnTo>
                  <a:lnTo>
                    <a:pt x="498" y="96"/>
                  </a:lnTo>
                  <a:lnTo>
                    <a:pt x="508" y="117"/>
                  </a:lnTo>
                  <a:lnTo>
                    <a:pt x="518" y="132"/>
                  </a:lnTo>
                  <a:lnTo>
                    <a:pt x="523" y="152"/>
                  </a:lnTo>
                  <a:lnTo>
                    <a:pt x="528" y="172"/>
                  </a:lnTo>
                  <a:lnTo>
                    <a:pt x="533" y="193"/>
                  </a:lnTo>
                  <a:lnTo>
                    <a:pt x="528" y="208"/>
                  </a:lnTo>
                  <a:lnTo>
                    <a:pt x="523" y="228"/>
                  </a:lnTo>
                  <a:lnTo>
                    <a:pt x="518" y="249"/>
                  </a:lnTo>
                  <a:lnTo>
                    <a:pt x="508" y="264"/>
                  </a:lnTo>
                  <a:lnTo>
                    <a:pt x="498" y="284"/>
                  </a:lnTo>
                  <a:lnTo>
                    <a:pt x="488" y="299"/>
                  </a:lnTo>
                  <a:lnTo>
                    <a:pt x="472" y="315"/>
                  </a:lnTo>
                  <a:lnTo>
                    <a:pt x="452" y="330"/>
                  </a:lnTo>
                  <a:lnTo>
                    <a:pt x="411" y="350"/>
                  </a:lnTo>
                  <a:lnTo>
                    <a:pt x="366" y="370"/>
                  </a:lnTo>
                  <a:lnTo>
                    <a:pt x="320" y="381"/>
                  </a:lnTo>
                  <a:lnTo>
                    <a:pt x="290" y="381"/>
                  </a:lnTo>
                  <a:lnTo>
                    <a:pt x="264" y="386"/>
                  </a:lnTo>
                  <a:lnTo>
                    <a:pt x="239" y="381"/>
                  </a:lnTo>
                  <a:lnTo>
                    <a:pt x="214" y="381"/>
                  </a:lnTo>
                  <a:lnTo>
                    <a:pt x="163" y="370"/>
                  </a:lnTo>
                  <a:lnTo>
                    <a:pt x="117" y="350"/>
                  </a:lnTo>
                  <a:lnTo>
                    <a:pt x="76" y="330"/>
                  </a:lnTo>
                  <a:lnTo>
                    <a:pt x="61" y="315"/>
                  </a:lnTo>
                  <a:lnTo>
                    <a:pt x="46" y="299"/>
                  </a:lnTo>
                  <a:lnTo>
                    <a:pt x="31" y="284"/>
                  </a:lnTo>
                  <a:lnTo>
                    <a:pt x="21" y="264"/>
                  </a:lnTo>
                  <a:lnTo>
                    <a:pt x="11" y="249"/>
                  </a:lnTo>
                  <a:lnTo>
                    <a:pt x="5" y="228"/>
                  </a:lnTo>
                  <a:lnTo>
                    <a:pt x="0" y="208"/>
                  </a:lnTo>
                  <a:lnTo>
                    <a:pt x="0" y="193"/>
                  </a:lnTo>
                  <a:close/>
                  <a:moveTo>
                    <a:pt x="5" y="208"/>
                  </a:moveTo>
                  <a:lnTo>
                    <a:pt x="5" y="208"/>
                  </a:lnTo>
                  <a:lnTo>
                    <a:pt x="11" y="228"/>
                  </a:lnTo>
                  <a:lnTo>
                    <a:pt x="16" y="249"/>
                  </a:lnTo>
                  <a:lnTo>
                    <a:pt x="26" y="264"/>
                  </a:lnTo>
                  <a:lnTo>
                    <a:pt x="36" y="279"/>
                  </a:lnTo>
                  <a:lnTo>
                    <a:pt x="46" y="294"/>
                  </a:lnTo>
                  <a:lnTo>
                    <a:pt x="61" y="309"/>
                  </a:lnTo>
                  <a:lnTo>
                    <a:pt x="82" y="325"/>
                  </a:lnTo>
                  <a:lnTo>
                    <a:pt x="117" y="345"/>
                  </a:lnTo>
                  <a:lnTo>
                    <a:pt x="163" y="365"/>
                  </a:lnTo>
                  <a:lnTo>
                    <a:pt x="214" y="375"/>
                  </a:lnTo>
                  <a:lnTo>
                    <a:pt x="239" y="375"/>
                  </a:lnTo>
                  <a:lnTo>
                    <a:pt x="264" y="381"/>
                  </a:lnTo>
                  <a:lnTo>
                    <a:pt x="290" y="375"/>
                  </a:lnTo>
                  <a:lnTo>
                    <a:pt x="315" y="375"/>
                  </a:lnTo>
                  <a:lnTo>
                    <a:pt x="366" y="365"/>
                  </a:lnTo>
                  <a:lnTo>
                    <a:pt x="411" y="345"/>
                  </a:lnTo>
                  <a:lnTo>
                    <a:pt x="452" y="325"/>
                  </a:lnTo>
                  <a:lnTo>
                    <a:pt x="467" y="309"/>
                  </a:lnTo>
                  <a:lnTo>
                    <a:pt x="483" y="294"/>
                  </a:lnTo>
                  <a:lnTo>
                    <a:pt x="493" y="279"/>
                  </a:lnTo>
                  <a:lnTo>
                    <a:pt x="508" y="264"/>
                  </a:lnTo>
                  <a:lnTo>
                    <a:pt x="513" y="249"/>
                  </a:lnTo>
                  <a:lnTo>
                    <a:pt x="523" y="228"/>
                  </a:lnTo>
                  <a:lnTo>
                    <a:pt x="523" y="208"/>
                  </a:lnTo>
                  <a:lnTo>
                    <a:pt x="528" y="193"/>
                  </a:lnTo>
                  <a:lnTo>
                    <a:pt x="523" y="172"/>
                  </a:lnTo>
                  <a:lnTo>
                    <a:pt x="523" y="152"/>
                  </a:lnTo>
                  <a:lnTo>
                    <a:pt x="513" y="137"/>
                  </a:lnTo>
                  <a:lnTo>
                    <a:pt x="508" y="117"/>
                  </a:lnTo>
                  <a:lnTo>
                    <a:pt x="493" y="101"/>
                  </a:lnTo>
                  <a:lnTo>
                    <a:pt x="483" y="86"/>
                  </a:lnTo>
                  <a:lnTo>
                    <a:pt x="467" y="71"/>
                  </a:lnTo>
                  <a:lnTo>
                    <a:pt x="452" y="56"/>
                  </a:lnTo>
                  <a:lnTo>
                    <a:pt x="411" y="35"/>
                  </a:lnTo>
                  <a:lnTo>
                    <a:pt x="366" y="15"/>
                  </a:lnTo>
                  <a:lnTo>
                    <a:pt x="320" y="5"/>
                  </a:lnTo>
                  <a:lnTo>
                    <a:pt x="290" y="5"/>
                  </a:lnTo>
                  <a:lnTo>
                    <a:pt x="264" y="5"/>
                  </a:lnTo>
                  <a:lnTo>
                    <a:pt x="239" y="5"/>
                  </a:lnTo>
                  <a:lnTo>
                    <a:pt x="214" y="5"/>
                  </a:lnTo>
                  <a:lnTo>
                    <a:pt x="163" y="15"/>
                  </a:lnTo>
                  <a:lnTo>
                    <a:pt x="117" y="35"/>
                  </a:lnTo>
                  <a:lnTo>
                    <a:pt x="82" y="56"/>
                  </a:lnTo>
                  <a:lnTo>
                    <a:pt x="61" y="71"/>
                  </a:lnTo>
                  <a:lnTo>
                    <a:pt x="46" y="86"/>
                  </a:lnTo>
                  <a:lnTo>
                    <a:pt x="36" y="101"/>
                  </a:lnTo>
                  <a:lnTo>
                    <a:pt x="26" y="117"/>
                  </a:lnTo>
                  <a:lnTo>
                    <a:pt x="16" y="137"/>
                  </a:lnTo>
                  <a:lnTo>
                    <a:pt x="11" y="152"/>
                  </a:lnTo>
                  <a:lnTo>
                    <a:pt x="5" y="172"/>
                  </a:lnTo>
                  <a:lnTo>
                    <a:pt x="5" y="193"/>
                  </a:lnTo>
                  <a:lnTo>
                    <a:pt x="5" y="208"/>
                  </a:lnTo>
                  <a:close/>
                </a:path>
              </a:pathLst>
            </a:custGeom>
            <a:solidFill>
              <a:srgbClr val="7F7F7F"/>
            </a:solidFill>
            <a:ln w="0">
              <a:solidFill>
                <a:srgbClr val="7F7F7F"/>
              </a:solidFill>
              <a:round/>
              <a:headEnd/>
              <a:tailEnd/>
            </a:ln>
          </p:spPr>
          <p:txBody>
            <a:bodyPr/>
            <a:lstStyle/>
            <a:p>
              <a:endParaRPr lang="ja-JP" altLang="en-US">
                <a:latin typeface="Meiryo UI" panose="020B0604030504040204" pitchFamily="50" charset="-128"/>
                <a:ea typeface="Meiryo UI" panose="020B0604030504040204" pitchFamily="50" charset="-128"/>
              </a:endParaRPr>
            </a:p>
          </p:txBody>
        </p:sp>
        <p:sp>
          <p:nvSpPr>
            <p:cNvPr id="14399" name="Rectangle 61"/>
            <p:cNvSpPr>
              <a:spLocks noChangeArrowheads="1"/>
            </p:cNvSpPr>
            <p:nvPr/>
          </p:nvSpPr>
          <p:spPr bwMode="auto">
            <a:xfrm>
              <a:off x="1655" y="955"/>
              <a:ext cx="363" cy="116"/>
            </a:xfrm>
            <a:prstGeom prst="rect">
              <a:avLst/>
            </a:prstGeom>
            <a:noFill/>
            <a:ln w="9525">
              <a:noFill/>
              <a:miter lim="800000"/>
              <a:headEnd/>
              <a:tailEnd/>
            </a:ln>
          </p:spPr>
          <p:txBody>
            <a:bodyPr lIns="0" tIns="0" rIns="0" bIns="0">
              <a:spAutoFit/>
            </a:bodyPr>
            <a:lstStyle/>
            <a:p>
              <a:pPr algn="ctr"/>
              <a:r>
                <a:rPr lang="ja-JP" altLang="en-US" sz="1200">
                  <a:solidFill>
                    <a:srgbClr val="FFFFFF"/>
                  </a:solidFill>
                  <a:latin typeface="Meiryo UI" panose="020B0604030504040204" pitchFamily="50" charset="-128"/>
                  <a:ea typeface="Meiryo UI" panose="020B0604030504040204" pitchFamily="50" charset="-128"/>
                </a:rPr>
                <a:t>自治体</a:t>
              </a:r>
              <a:endParaRPr lang="ja-JP" altLang="en-US">
                <a:latin typeface="Meiryo UI" panose="020B0604030504040204" pitchFamily="50" charset="-128"/>
                <a:ea typeface="Meiryo UI" panose="020B0604030504040204" pitchFamily="50" charset="-128"/>
              </a:endParaRPr>
            </a:p>
          </p:txBody>
        </p:sp>
        <p:sp>
          <p:nvSpPr>
            <p:cNvPr id="14400" name="Freeform 63"/>
            <p:cNvSpPr>
              <a:spLocks/>
            </p:cNvSpPr>
            <p:nvPr/>
          </p:nvSpPr>
          <p:spPr bwMode="auto">
            <a:xfrm>
              <a:off x="2657" y="760"/>
              <a:ext cx="528" cy="385"/>
            </a:xfrm>
            <a:custGeom>
              <a:avLst/>
              <a:gdLst>
                <a:gd name="T0" fmla="*/ 0 w 528"/>
                <a:gd name="T1" fmla="*/ 192 h 385"/>
                <a:gd name="T2" fmla="*/ 5 w 528"/>
                <a:gd name="T3" fmla="*/ 152 h 385"/>
                <a:gd name="T4" fmla="*/ 20 w 528"/>
                <a:gd name="T5" fmla="*/ 116 h 385"/>
                <a:gd name="T6" fmla="*/ 45 w 528"/>
                <a:gd name="T7" fmla="*/ 86 h 385"/>
                <a:gd name="T8" fmla="*/ 76 w 528"/>
                <a:gd name="T9" fmla="*/ 55 h 385"/>
                <a:gd name="T10" fmla="*/ 116 w 528"/>
                <a:gd name="T11" fmla="*/ 35 h 385"/>
                <a:gd name="T12" fmla="*/ 162 w 528"/>
                <a:gd name="T13" fmla="*/ 15 h 385"/>
                <a:gd name="T14" fmla="*/ 213 w 528"/>
                <a:gd name="T15" fmla="*/ 5 h 385"/>
                <a:gd name="T16" fmla="*/ 264 w 528"/>
                <a:gd name="T17" fmla="*/ 0 h 385"/>
                <a:gd name="T18" fmla="*/ 264 w 528"/>
                <a:gd name="T19" fmla="*/ 0 h 385"/>
                <a:gd name="T20" fmla="*/ 319 w 528"/>
                <a:gd name="T21" fmla="*/ 5 h 385"/>
                <a:gd name="T22" fmla="*/ 365 w 528"/>
                <a:gd name="T23" fmla="*/ 15 h 385"/>
                <a:gd name="T24" fmla="*/ 411 w 528"/>
                <a:gd name="T25" fmla="*/ 35 h 385"/>
                <a:gd name="T26" fmla="*/ 451 w 528"/>
                <a:gd name="T27" fmla="*/ 55 h 385"/>
                <a:gd name="T28" fmla="*/ 482 w 528"/>
                <a:gd name="T29" fmla="*/ 86 h 385"/>
                <a:gd name="T30" fmla="*/ 507 w 528"/>
                <a:gd name="T31" fmla="*/ 116 h 385"/>
                <a:gd name="T32" fmla="*/ 522 w 528"/>
                <a:gd name="T33" fmla="*/ 152 h 385"/>
                <a:gd name="T34" fmla="*/ 528 w 528"/>
                <a:gd name="T35" fmla="*/ 192 h 385"/>
                <a:gd name="T36" fmla="*/ 528 w 528"/>
                <a:gd name="T37" fmla="*/ 192 h 385"/>
                <a:gd name="T38" fmla="*/ 528 w 528"/>
                <a:gd name="T39" fmla="*/ 192 h 385"/>
                <a:gd name="T40" fmla="*/ 522 w 528"/>
                <a:gd name="T41" fmla="*/ 233 h 385"/>
                <a:gd name="T42" fmla="*/ 507 w 528"/>
                <a:gd name="T43" fmla="*/ 269 h 385"/>
                <a:gd name="T44" fmla="*/ 482 w 528"/>
                <a:gd name="T45" fmla="*/ 299 h 385"/>
                <a:gd name="T46" fmla="*/ 451 w 528"/>
                <a:gd name="T47" fmla="*/ 330 h 385"/>
                <a:gd name="T48" fmla="*/ 411 w 528"/>
                <a:gd name="T49" fmla="*/ 355 h 385"/>
                <a:gd name="T50" fmla="*/ 365 w 528"/>
                <a:gd name="T51" fmla="*/ 370 h 385"/>
                <a:gd name="T52" fmla="*/ 319 w 528"/>
                <a:gd name="T53" fmla="*/ 380 h 385"/>
                <a:gd name="T54" fmla="*/ 264 w 528"/>
                <a:gd name="T55" fmla="*/ 385 h 385"/>
                <a:gd name="T56" fmla="*/ 264 w 528"/>
                <a:gd name="T57" fmla="*/ 385 h 385"/>
                <a:gd name="T58" fmla="*/ 264 w 528"/>
                <a:gd name="T59" fmla="*/ 385 h 385"/>
                <a:gd name="T60" fmla="*/ 213 w 528"/>
                <a:gd name="T61" fmla="*/ 380 h 385"/>
                <a:gd name="T62" fmla="*/ 162 w 528"/>
                <a:gd name="T63" fmla="*/ 370 h 385"/>
                <a:gd name="T64" fmla="*/ 116 w 528"/>
                <a:gd name="T65" fmla="*/ 355 h 385"/>
                <a:gd name="T66" fmla="*/ 76 w 528"/>
                <a:gd name="T67" fmla="*/ 330 h 385"/>
                <a:gd name="T68" fmla="*/ 45 w 528"/>
                <a:gd name="T69" fmla="*/ 299 h 385"/>
                <a:gd name="T70" fmla="*/ 20 w 528"/>
                <a:gd name="T71" fmla="*/ 269 h 385"/>
                <a:gd name="T72" fmla="*/ 5 w 528"/>
                <a:gd name="T73" fmla="*/ 233 h 385"/>
                <a:gd name="T74" fmla="*/ 0 w 528"/>
                <a:gd name="T75" fmla="*/ 192 h 385"/>
                <a:gd name="T76" fmla="*/ 0 w 528"/>
                <a:gd name="T77" fmla="*/ 192 h 385"/>
                <a:gd name="T78" fmla="*/ 0 w 528"/>
                <a:gd name="T79" fmla="*/ 192 h 38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28"/>
                <a:gd name="T121" fmla="*/ 0 h 385"/>
                <a:gd name="T122" fmla="*/ 528 w 528"/>
                <a:gd name="T123" fmla="*/ 385 h 38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28" h="385">
                  <a:moveTo>
                    <a:pt x="0" y="192"/>
                  </a:moveTo>
                  <a:lnTo>
                    <a:pt x="5" y="152"/>
                  </a:lnTo>
                  <a:lnTo>
                    <a:pt x="20" y="116"/>
                  </a:lnTo>
                  <a:lnTo>
                    <a:pt x="45" y="86"/>
                  </a:lnTo>
                  <a:lnTo>
                    <a:pt x="76" y="55"/>
                  </a:lnTo>
                  <a:lnTo>
                    <a:pt x="116" y="35"/>
                  </a:lnTo>
                  <a:lnTo>
                    <a:pt x="162" y="15"/>
                  </a:lnTo>
                  <a:lnTo>
                    <a:pt x="213" y="5"/>
                  </a:lnTo>
                  <a:lnTo>
                    <a:pt x="264" y="0"/>
                  </a:lnTo>
                  <a:lnTo>
                    <a:pt x="319" y="5"/>
                  </a:lnTo>
                  <a:lnTo>
                    <a:pt x="365" y="15"/>
                  </a:lnTo>
                  <a:lnTo>
                    <a:pt x="411" y="35"/>
                  </a:lnTo>
                  <a:lnTo>
                    <a:pt x="451" y="55"/>
                  </a:lnTo>
                  <a:lnTo>
                    <a:pt x="482" y="86"/>
                  </a:lnTo>
                  <a:lnTo>
                    <a:pt x="507" y="116"/>
                  </a:lnTo>
                  <a:lnTo>
                    <a:pt x="522" y="152"/>
                  </a:lnTo>
                  <a:lnTo>
                    <a:pt x="528" y="192"/>
                  </a:lnTo>
                  <a:lnTo>
                    <a:pt x="522" y="233"/>
                  </a:lnTo>
                  <a:lnTo>
                    <a:pt x="507" y="269"/>
                  </a:lnTo>
                  <a:lnTo>
                    <a:pt x="482" y="299"/>
                  </a:lnTo>
                  <a:lnTo>
                    <a:pt x="451" y="330"/>
                  </a:lnTo>
                  <a:lnTo>
                    <a:pt x="411" y="355"/>
                  </a:lnTo>
                  <a:lnTo>
                    <a:pt x="365" y="370"/>
                  </a:lnTo>
                  <a:lnTo>
                    <a:pt x="319" y="380"/>
                  </a:lnTo>
                  <a:lnTo>
                    <a:pt x="264" y="385"/>
                  </a:lnTo>
                  <a:lnTo>
                    <a:pt x="213" y="380"/>
                  </a:lnTo>
                  <a:lnTo>
                    <a:pt x="162" y="370"/>
                  </a:lnTo>
                  <a:lnTo>
                    <a:pt x="116" y="355"/>
                  </a:lnTo>
                  <a:lnTo>
                    <a:pt x="76" y="330"/>
                  </a:lnTo>
                  <a:lnTo>
                    <a:pt x="45" y="299"/>
                  </a:lnTo>
                  <a:lnTo>
                    <a:pt x="20" y="269"/>
                  </a:lnTo>
                  <a:lnTo>
                    <a:pt x="5" y="233"/>
                  </a:lnTo>
                  <a:lnTo>
                    <a:pt x="0" y="192"/>
                  </a:lnTo>
                  <a:close/>
                </a:path>
              </a:pathLst>
            </a:custGeom>
            <a:solidFill>
              <a:srgbClr val="003399"/>
            </a:solidFill>
            <a:ln w="9525">
              <a:noFill/>
              <a:round/>
              <a:headEnd/>
              <a:tailEnd/>
            </a:ln>
          </p:spPr>
          <p:txBody>
            <a:bodyPr/>
            <a:lstStyle/>
            <a:p>
              <a:endParaRPr lang="ja-JP" altLang="en-US">
                <a:latin typeface="Meiryo UI" panose="020B0604030504040204" pitchFamily="50" charset="-128"/>
                <a:ea typeface="Meiryo UI" panose="020B0604030504040204" pitchFamily="50" charset="-128"/>
              </a:endParaRPr>
            </a:p>
          </p:txBody>
        </p:sp>
        <p:sp>
          <p:nvSpPr>
            <p:cNvPr id="14401" name="Freeform 64"/>
            <p:cNvSpPr>
              <a:spLocks noEditPoints="1"/>
            </p:cNvSpPr>
            <p:nvPr/>
          </p:nvSpPr>
          <p:spPr bwMode="auto">
            <a:xfrm>
              <a:off x="2657" y="760"/>
              <a:ext cx="533" cy="390"/>
            </a:xfrm>
            <a:custGeom>
              <a:avLst/>
              <a:gdLst>
                <a:gd name="T0" fmla="*/ 0 w 533"/>
                <a:gd name="T1" fmla="*/ 172 h 390"/>
                <a:gd name="T2" fmla="*/ 10 w 533"/>
                <a:gd name="T3" fmla="*/ 137 h 390"/>
                <a:gd name="T4" fmla="*/ 45 w 533"/>
                <a:gd name="T5" fmla="*/ 81 h 390"/>
                <a:gd name="T6" fmla="*/ 76 w 533"/>
                <a:gd name="T7" fmla="*/ 55 h 390"/>
                <a:gd name="T8" fmla="*/ 162 w 533"/>
                <a:gd name="T9" fmla="*/ 15 h 390"/>
                <a:gd name="T10" fmla="*/ 238 w 533"/>
                <a:gd name="T11" fmla="*/ 0 h 390"/>
                <a:gd name="T12" fmla="*/ 319 w 533"/>
                <a:gd name="T13" fmla="*/ 0 h 390"/>
                <a:gd name="T14" fmla="*/ 411 w 533"/>
                <a:gd name="T15" fmla="*/ 30 h 390"/>
                <a:gd name="T16" fmla="*/ 451 w 533"/>
                <a:gd name="T17" fmla="*/ 55 h 390"/>
                <a:gd name="T18" fmla="*/ 497 w 533"/>
                <a:gd name="T19" fmla="*/ 101 h 390"/>
                <a:gd name="T20" fmla="*/ 517 w 533"/>
                <a:gd name="T21" fmla="*/ 137 h 390"/>
                <a:gd name="T22" fmla="*/ 528 w 533"/>
                <a:gd name="T23" fmla="*/ 172 h 390"/>
                <a:gd name="T24" fmla="*/ 528 w 533"/>
                <a:gd name="T25" fmla="*/ 213 h 390"/>
                <a:gd name="T26" fmla="*/ 507 w 533"/>
                <a:gd name="T27" fmla="*/ 269 h 390"/>
                <a:gd name="T28" fmla="*/ 472 w 533"/>
                <a:gd name="T29" fmla="*/ 319 h 390"/>
                <a:gd name="T30" fmla="*/ 411 w 533"/>
                <a:gd name="T31" fmla="*/ 355 h 390"/>
                <a:gd name="T32" fmla="*/ 365 w 533"/>
                <a:gd name="T33" fmla="*/ 375 h 390"/>
                <a:gd name="T34" fmla="*/ 264 w 533"/>
                <a:gd name="T35" fmla="*/ 390 h 390"/>
                <a:gd name="T36" fmla="*/ 162 w 533"/>
                <a:gd name="T37" fmla="*/ 375 h 390"/>
                <a:gd name="T38" fmla="*/ 116 w 533"/>
                <a:gd name="T39" fmla="*/ 355 h 390"/>
                <a:gd name="T40" fmla="*/ 45 w 533"/>
                <a:gd name="T41" fmla="*/ 304 h 390"/>
                <a:gd name="T42" fmla="*/ 10 w 533"/>
                <a:gd name="T43" fmla="*/ 253 h 390"/>
                <a:gd name="T44" fmla="*/ 0 w 533"/>
                <a:gd name="T45" fmla="*/ 213 h 390"/>
                <a:gd name="T46" fmla="*/ 5 w 533"/>
                <a:gd name="T47" fmla="*/ 213 h 390"/>
                <a:gd name="T48" fmla="*/ 25 w 533"/>
                <a:gd name="T49" fmla="*/ 269 h 390"/>
                <a:gd name="T50" fmla="*/ 61 w 533"/>
                <a:gd name="T51" fmla="*/ 314 h 390"/>
                <a:gd name="T52" fmla="*/ 116 w 533"/>
                <a:gd name="T53" fmla="*/ 350 h 390"/>
                <a:gd name="T54" fmla="*/ 213 w 533"/>
                <a:gd name="T55" fmla="*/ 380 h 390"/>
                <a:gd name="T56" fmla="*/ 289 w 533"/>
                <a:gd name="T57" fmla="*/ 380 h 390"/>
                <a:gd name="T58" fmla="*/ 365 w 533"/>
                <a:gd name="T59" fmla="*/ 370 h 390"/>
                <a:gd name="T60" fmla="*/ 451 w 533"/>
                <a:gd name="T61" fmla="*/ 330 h 390"/>
                <a:gd name="T62" fmla="*/ 482 w 533"/>
                <a:gd name="T63" fmla="*/ 299 h 390"/>
                <a:gd name="T64" fmla="*/ 512 w 533"/>
                <a:gd name="T65" fmla="*/ 248 h 390"/>
                <a:gd name="T66" fmla="*/ 522 w 533"/>
                <a:gd name="T67" fmla="*/ 213 h 390"/>
                <a:gd name="T68" fmla="*/ 522 w 533"/>
                <a:gd name="T69" fmla="*/ 172 h 390"/>
                <a:gd name="T70" fmla="*/ 512 w 533"/>
                <a:gd name="T71" fmla="*/ 137 h 390"/>
                <a:gd name="T72" fmla="*/ 482 w 533"/>
                <a:gd name="T73" fmla="*/ 86 h 390"/>
                <a:gd name="T74" fmla="*/ 451 w 533"/>
                <a:gd name="T75" fmla="*/ 61 h 390"/>
                <a:gd name="T76" fmla="*/ 365 w 533"/>
                <a:gd name="T77" fmla="*/ 20 h 390"/>
                <a:gd name="T78" fmla="*/ 289 w 533"/>
                <a:gd name="T79" fmla="*/ 5 h 390"/>
                <a:gd name="T80" fmla="*/ 213 w 533"/>
                <a:gd name="T81" fmla="*/ 5 h 390"/>
                <a:gd name="T82" fmla="*/ 116 w 533"/>
                <a:gd name="T83" fmla="*/ 35 h 390"/>
                <a:gd name="T84" fmla="*/ 81 w 533"/>
                <a:gd name="T85" fmla="*/ 61 h 390"/>
                <a:gd name="T86" fmla="*/ 35 w 533"/>
                <a:gd name="T87" fmla="*/ 101 h 390"/>
                <a:gd name="T88" fmla="*/ 15 w 533"/>
                <a:gd name="T89" fmla="*/ 137 h 390"/>
                <a:gd name="T90" fmla="*/ 5 w 533"/>
                <a:gd name="T91" fmla="*/ 172 h 39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33"/>
                <a:gd name="T139" fmla="*/ 0 h 390"/>
                <a:gd name="T140" fmla="*/ 533 w 533"/>
                <a:gd name="T141" fmla="*/ 390 h 39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33" h="390">
                  <a:moveTo>
                    <a:pt x="0" y="192"/>
                  </a:moveTo>
                  <a:lnTo>
                    <a:pt x="0" y="172"/>
                  </a:lnTo>
                  <a:lnTo>
                    <a:pt x="5" y="152"/>
                  </a:lnTo>
                  <a:lnTo>
                    <a:pt x="10" y="137"/>
                  </a:lnTo>
                  <a:lnTo>
                    <a:pt x="20" y="116"/>
                  </a:lnTo>
                  <a:lnTo>
                    <a:pt x="30" y="101"/>
                  </a:lnTo>
                  <a:lnTo>
                    <a:pt x="45" y="81"/>
                  </a:lnTo>
                  <a:lnTo>
                    <a:pt x="61" y="71"/>
                  </a:lnTo>
                  <a:lnTo>
                    <a:pt x="76" y="55"/>
                  </a:lnTo>
                  <a:lnTo>
                    <a:pt x="116" y="30"/>
                  </a:lnTo>
                  <a:lnTo>
                    <a:pt x="162" y="15"/>
                  </a:lnTo>
                  <a:lnTo>
                    <a:pt x="208" y="0"/>
                  </a:lnTo>
                  <a:lnTo>
                    <a:pt x="238" y="0"/>
                  </a:lnTo>
                  <a:lnTo>
                    <a:pt x="264" y="0"/>
                  </a:lnTo>
                  <a:lnTo>
                    <a:pt x="289" y="0"/>
                  </a:lnTo>
                  <a:lnTo>
                    <a:pt x="319" y="0"/>
                  </a:lnTo>
                  <a:lnTo>
                    <a:pt x="365" y="15"/>
                  </a:lnTo>
                  <a:lnTo>
                    <a:pt x="411" y="30"/>
                  </a:lnTo>
                  <a:lnTo>
                    <a:pt x="451" y="55"/>
                  </a:lnTo>
                  <a:lnTo>
                    <a:pt x="472" y="71"/>
                  </a:lnTo>
                  <a:lnTo>
                    <a:pt x="487" y="81"/>
                  </a:lnTo>
                  <a:lnTo>
                    <a:pt x="497" y="101"/>
                  </a:lnTo>
                  <a:lnTo>
                    <a:pt x="507" y="116"/>
                  </a:lnTo>
                  <a:lnTo>
                    <a:pt x="517" y="137"/>
                  </a:lnTo>
                  <a:lnTo>
                    <a:pt x="522" y="152"/>
                  </a:lnTo>
                  <a:lnTo>
                    <a:pt x="528" y="172"/>
                  </a:lnTo>
                  <a:lnTo>
                    <a:pt x="533" y="192"/>
                  </a:lnTo>
                  <a:lnTo>
                    <a:pt x="528" y="213"/>
                  </a:lnTo>
                  <a:lnTo>
                    <a:pt x="522" y="233"/>
                  </a:lnTo>
                  <a:lnTo>
                    <a:pt x="517" y="253"/>
                  </a:lnTo>
                  <a:lnTo>
                    <a:pt x="507" y="269"/>
                  </a:lnTo>
                  <a:lnTo>
                    <a:pt x="497" y="284"/>
                  </a:lnTo>
                  <a:lnTo>
                    <a:pt x="487" y="304"/>
                  </a:lnTo>
                  <a:lnTo>
                    <a:pt x="472" y="319"/>
                  </a:lnTo>
                  <a:lnTo>
                    <a:pt x="451" y="330"/>
                  </a:lnTo>
                  <a:lnTo>
                    <a:pt x="411" y="355"/>
                  </a:lnTo>
                  <a:lnTo>
                    <a:pt x="365" y="375"/>
                  </a:lnTo>
                  <a:lnTo>
                    <a:pt x="319" y="385"/>
                  </a:lnTo>
                  <a:lnTo>
                    <a:pt x="289" y="385"/>
                  </a:lnTo>
                  <a:lnTo>
                    <a:pt x="264" y="390"/>
                  </a:lnTo>
                  <a:lnTo>
                    <a:pt x="238" y="385"/>
                  </a:lnTo>
                  <a:lnTo>
                    <a:pt x="213" y="385"/>
                  </a:lnTo>
                  <a:lnTo>
                    <a:pt x="162" y="375"/>
                  </a:lnTo>
                  <a:lnTo>
                    <a:pt x="116" y="355"/>
                  </a:lnTo>
                  <a:lnTo>
                    <a:pt x="76" y="330"/>
                  </a:lnTo>
                  <a:lnTo>
                    <a:pt x="61" y="319"/>
                  </a:lnTo>
                  <a:lnTo>
                    <a:pt x="45" y="304"/>
                  </a:lnTo>
                  <a:lnTo>
                    <a:pt x="30" y="289"/>
                  </a:lnTo>
                  <a:lnTo>
                    <a:pt x="20" y="269"/>
                  </a:lnTo>
                  <a:lnTo>
                    <a:pt x="10" y="253"/>
                  </a:lnTo>
                  <a:lnTo>
                    <a:pt x="5" y="233"/>
                  </a:lnTo>
                  <a:lnTo>
                    <a:pt x="0" y="213"/>
                  </a:lnTo>
                  <a:lnTo>
                    <a:pt x="0" y="192"/>
                  </a:lnTo>
                  <a:close/>
                  <a:moveTo>
                    <a:pt x="5" y="213"/>
                  </a:moveTo>
                  <a:lnTo>
                    <a:pt x="5" y="213"/>
                  </a:lnTo>
                  <a:lnTo>
                    <a:pt x="10" y="233"/>
                  </a:lnTo>
                  <a:lnTo>
                    <a:pt x="15" y="248"/>
                  </a:lnTo>
                  <a:lnTo>
                    <a:pt x="25" y="269"/>
                  </a:lnTo>
                  <a:lnTo>
                    <a:pt x="35" y="284"/>
                  </a:lnTo>
                  <a:lnTo>
                    <a:pt x="45" y="299"/>
                  </a:lnTo>
                  <a:lnTo>
                    <a:pt x="61" y="314"/>
                  </a:lnTo>
                  <a:lnTo>
                    <a:pt x="81" y="330"/>
                  </a:lnTo>
                  <a:lnTo>
                    <a:pt x="116" y="350"/>
                  </a:lnTo>
                  <a:lnTo>
                    <a:pt x="162" y="370"/>
                  </a:lnTo>
                  <a:lnTo>
                    <a:pt x="213" y="380"/>
                  </a:lnTo>
                  <a:lnTo>
                    <a:pt x="238" y="380"/>
                  </a:lnTo>
                  <a:lnTo>
                    <a:pt x="264" y="385"/>
                  </a:lnTo>
                  <a:lnTo>
                    <a:pt x="289" y="380"/>
                  </a:lnTo>
                  <a:lnTo>
                    <a:pt x="314" y="380"/>
                  </a:lnTo>
                  <a:lnTo>
                    <a:pt x="365" y="370"/>
                  </a:lnTo>
                  <a:lnTo>
                    <a:pt x="411" y="350"/>
                  </a:lnTo>
                  <a:lnTo>
                    <a:pt x="451" y="330"/>
                  </a:lnTo>
                  <a:lnTo>
                    <a:pt x="467" y="314"/>
                  </a:lnTo>
                  <a:lnTo>
                    <a:pt x="482" y="299"/>
                  </a:lnTo>
                  <a:lnTo>
                    <a:pt x="492" y="284"/>
                  </a:lnTo>
                  <a:lnTo>
                    <a:pt x="507" y="269"/>
                  </a:lnTo>
                  <a:lnTo>
                    <a:pt x="512" y="248"/>
                  </a:lnTo>
                  <a:lnTo>
                    <a:pt x="522" y="233"/>
                  </a:lnTo>
                  <a:lnTo>
                    <a:pt x="522" y="213"/>
                  </a:lnTo>
                  <a:lnTo>
                    <a:pt x="528" y="192"/>
                  </a:lnTo>
                  <a:lnTo>
                    <a:pt x="522" y="172"/>
                  </a:lnTo>
                  <a:lnTo>
                    <a:pt x="522" y="157"/>
                  </a:lnTo>
                  <a:lnTo>
                    <a:pt x="512" y="137"/>
                  </a:lnTo>
                  <a:lnTo>
                    <a:pt x="507" y="121"/>
                  </a:lnTo>
                  <a:lnTo>
                    <a:pt x="492" y="101"/>
                  </a:lnTo>
                  <a:lnTo>
                    <a:pt x="482" y="86"/>
                  </a:lnTo>
                  <a:lnTo>
                    <a:pt x="467" y="71"/>
                  </a:lnTo>
                  <a:lnTo>
                    <a:pt x="451" y="61"/>
                  </a:lnTo>
                  <a:lnTo>
                    <a:pt x="411" y="35"/>
                  </a:lnTo>
                  <a:lnTo>
                    <a:pt x="365" y="20"/>
                  </a:lnTo>
                  <a:lnTo>
                    <a:pt x="319" y="5"/>
                  </a:lnTo>
                  <a:lnTo>
                    <a:pt x="289" y="5"/>
                  </a:lnTo>
                  <a:lnTo>
                    <a:pt x="264" y="5"/>
                  </a:lnTo>
                  <a:lnTo>
                    <a:pt x="238" y="5"/>
                  </a:lnTo>
                  <a:lnTo>
                    <a:pt x="213" y="5"/>
                  </a:lnTo>
                  <a:lnTo>
                    <a:pt x="162" y="20"/>
                  </a:lnTo>
                  <a:lnTo>
                    <a:pt x="116" y="35"/>
                  </a:lnTo>
                  <a:lnTo>
                    <a:pt x="81" y="61"/>
                  </a:lnTo>
                  <a:lnTo>
                    <a:pt x="61" y="71"/>
                  </a:lnTo>
                  <a:lnTo>
                    <a:pt x="45" y="86"/>
                  </a:lnTo>
                  <a:lnTo>
                    <a:pt x="35" y="101"/>
                  </a:lnTo>
                  <a:lnTo>
                    <a:pt x="25" y="121"/>
                  </a:lnTo>
                  <a:lnTo>
                    <a:pt x="15" y="137"/>
                  </a:lnTo>
                  <a:lnTo>
                    <a:pt x="10" y="157"/>
                  </a:lnTo>
                  <a:lnTo>
                    <a:pt x="5" y="172"/>
                  </a:lnTo>
                  <a:lnTo>
                    <a:pt x="5" y="192"/>
                  </a:lnTo>
                  <a:lnTo>
                    <a:pt x="5" y="213"/>
                  </a:lnTo>
                  <a:close/>
                </a:path>
              </a:pathLst>
            </a:custGeom>
            <a:solidFill>
              <a:srgbClr val="7F7F7F"/>
            </a:solidFill>
            <a:ln w="0">
              <a:solidFill>
                <a:srgbClr val="7F7F7F"/>
              </a:solidFill>
              <a:round/>
              <a:headEnd/>
              <a:tailEnd/>
            </a:ln>
          </p:spPr>
          <p:txBody>
            <a:bodyPr/>
            <a:lstStyle/>
            <a:p>
              <a:endParaRPr lang="ja-JP" altLang="en-US">
                <a:latin typeface="Meiryo UI" panose="020B0604030504040204" pitchFamily="50" charset="-128"/>
                <a:ea typeface="Meiryo UI" panose="020B0604030504040204" pitchFamily="50" charset="-128"/>
              </a:endParaRPr>
            </a:p>
          </p:txBody>
        </p:sp>
        <p:sp>
          <p:nvSpPr>
            <p:cNvPr id="14402" name="Rectangle 65"/>
            <p:cNvSpPr>
              <a:spLocks noChangeArrowheads="1"/>
            </p:cNvSpPr>
            <p:nvPr/>
          </p:nvSpPr>
          <p:spPr bwMode="auto">
            <a:xfrm>
              <a:off x="2829" y="799"/>
              <a:ext cx="228" cy="116"/>
            </a:xfrm>
            <a:prstGeom prst="rect">
              <a:avLst/>
            </a:prstGeom>
            <a:noFill/>
            <a:ln w="9525">
              <a:noFill/>
              <a:miter lim="800000"/>
              <a:headEnd/>
              <a:tailEnd/>
            </a:ln>
          </p:spPr>
          <p:txBody>
            <a:bodyPr lIns="0" tIns="0" rIns="0" bIns="0">
              <a:spAutoFit/>
            </a:bodyPr>
            <a:lstStyle/>
            <a:p>
              <a:r>
                <a:rPr lang="ja-JP" altLang="ja-JP" sz="1200">
                  <a:solidFill>
                    <a:srgbClr val="FFFFFF"/>
                  </a:solidFill>
                  <a:latin typeface="Meiryo UI" panose="020B0604030504040204" pitchFamily="50" charset="-128"/>
                  <a:ea typeface="Meiryo UI" panose="020B0604030504040204" pitchFamily="50" charset="-128"/>
                </a:rPr>
                <a:t>NPO</a:t>
              </a:r>
              <a:endParaRPr lang="ja-JP" altLang="ja-JP">
                <a:latin typeface="Meiryo UI" panose="020B0604030504040204" pitchFamily="50" charset="-128"/>
                <a:ea typeface="Meiryo UI" panose="020B0604030504040204" pitchFamily="50" charset="-128"/>
              </a:endParaRPr>
            </a:p>
          </p:txBody>
        </p:sp>
        <p:sp>
          <p:nvSpPr>
            <p:cNvPr id="14403" name="Freeform 66"/>
            <p:cNvSpPr>
              <a:spLocks/>
            </p:cNvSpPr>
            <p:nvPr/>
          </p:nvSpPr>
          <p:spPr bwMode="auto">
            <a:xfrm>
              <a:off x="3022" y="1029"/>
              <a:ext cx="528" cy="385"/>
            </a:xfrm>
            <a:custGeom>
              <a:avLst/>
              <a:gdLst>
                <a:gd name="T0" fmla="*/ 0 w 528"/>
                <a:gd name="T1" fmla="*/ 193 h 385"/>
                <a:gd name="T2" fmla="*/ 5 w 528"/>
                <a:gd name="T3" fmla="*/ 152 h 385"/>
                <a:gd name="T4" fmla="*/ 20 w 528"/>
                <a:gd name="T5" fmla="*/ 116 h 385"/>
                <a:gd name="T6" fmla="*/ 46 w 528"/>
                <a:gd name="T7" fmla="*/ 86 h 385"/>
                <a:gd name="T8" fmla="*/ 76 w 528"/>
                <a:gd name="T9" fmla="*/ 55 h 385"/>
                <a:gd name="T10" fmla="*/ 117 w 528"/>
                <a:gd name="T11" fmla="*/ 35 h 385"/>
                <a:gd name="T12" fmla="*/ 163 w 528"/>
                <a:gd name="T13" fmla="*/ 15 h 385"/>
                <a:gd name="T14" fmla="*/ 213 w 528"/>
                <a:gd name="T15" fmla="*/ 5 h 385"/>
                <a:gd name="T16" fmla="*/ 264 w 528"/>
                <a:gd name="T17" fmla="*/ 0 h 385"/>
                <a:gd name="T18" fmla="*/ 264 w 528"/>
                <a:gd name="T19" fmla="*/ 0 h 385"/>
                <a:gd name="T20" fmla="*/ 320 w 528"/>
                <a:gd name="T21" fmla="*/ 5 h 385"/>
                <a:gd name="T22" fmla="*/ 366 w 528"/>
                <a:gd name="T23" fmla="*/ 15 h 385"/>
                <a:gd name="T24" fmla="*/ 411 w 528"/>
                <a:gd name="T25" fmla="*/ 35 h 385"/>
                <a:gd name="T26" fmla="*/ 452 w 528"/>
                <a:gd name="T27" fmla="*/ 55 h 385"/>
                <a:gd name="T28" fmla="*/ 482 w 528"/>
                <a:gd name="T29" fmla="*/ 86 h 385"/>
                <a:gd name="T30" fmla="*/ 508 w 528"/>
                <a:gd name="T31" fmla="*/ 116 h 385"/>
                <a:gd name="T32" fmla="*/ 523 w 528"/>
                <a:gd name="T33" fmla="*/ 152 h 385"/>
                <a:gd name="T34" fmla="*/ 528 w 528"/>
                <a:gd name="T35" fmla="*/ 193 h 385"/>
                <a:gd name="T36" fmla="*/ 528 w 528"/>
                <a:gd name="T37" fmla="*/ 193 h 385"/>
                <a:gd name="T38" fmla="*/ 528 w 528"/>
                <a:gd name="T39" fmla="*/ 193 h 385"/>
                <a:gd name="T40" fmla="*/ 523 w 528"/>
                <a:gd name="T41" fmla="*/ 233 h 385"/>
                <a:gd name="T42" fmla="*/ 508 w 528"/>
                <a:gd name="T43" fmla="*/ 269 h 385"/>
                <a:gd name="T44" fmla="*/ 482 w 528"/>
                <a:gd name="T45" fmla="*/ 299 h 385"/>
                <a:gd name="T46" fmla="*/ 452 w 528"/>
                <a:gd name="T47" fmla="*/ 330 h 385"/>
                <a:gd name="T48" fmla="*/ 411 w 528"/>
                <a:gd name="T49" fmla="*/ 355 h 385"/>
                <a:gd name="T50" fmla="*/ 366 w 528"/>
                <a:gd name="T51" fmla="*/ 370 h 385"/>
                <a:gd name="T52" fmla="*/ 320 w 528"/>
                <a:gd name="T53" fmla="*/ 380 h 385"/>
                <a:gd name="T54" fmla="*/ 264 w 528"/>
                <a:gd name="T55" fmla="*/ 385 h 385"/>
                <a:gd name="T56" fmla="*/ 264 w 528"/>
                <a:gd name="T57" fmla="*/ 385 h 385"/>
                <a:gd name="T58" fmla="*/ 264 w 528"/>
                <a:gd name="T59" fmla="*/ 385 h 385"/>
                <a:gd name="T60" fmla="*/ 213 w 528"/>
                <a:gd name="T61" fmla="*/ 380 h 385"/>
                <a:gd name="T62" fmla="*/ 163 w 528"/>
                <a:gd name="T63" fmla="*/ 370 h 385"/>
                <a:gd name="T64" fmla="*/ 117 w 528"/>
                <a:gd name="T65" fmla="*/ 355 h 385"/>
                <a:gd name="T66" fmla="*/ 76 w 528"/>
                <a:gd name="T67" fmla="*/ 330 h 385"/>
                <a:gd name="T68" fmla="*/ 46 w 528"/>
                <a:gd name="T69" fmla="*/ 299 h 385"/>
                <a:gd name="T70" fmla="*/ 20 w 528"/>
                <a:gd name="T71" fmla="*/ 269 h 385"/>
                <a:gd name="T72" fmla="*/ 5 w 528"/>
                <a:gd name="T73" fmla="*/ 233 h 385"/>
                <a:gd name="T74" fmla="*/ 0 w 528"/>
                <a:gd name="T75" fmla="*/ 193 h 385"/>
                <a:gd name="T76" fmla="*/ 0 w 528"/>
                <a:gd name="T77" fmla="*/ 193 h 385"/>
                <a:gd name="T78" fmla="*/ 0 w 528"/>
                <a:gd name="T79" fmla="*/ 193 h 38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28"/>
                <a:gd name="T121" fmla="*/ 0 h 385"/>
                <a:gd name="T122" fmla="*/ 528 w 528"/>
                <a:gd name="T123" fmla="*/ 385 h 38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28" h="385">
                  <a:moveTo>
                    <a:pt x="0" y="193"/>
                  </a:moveTo>
                  <a:lnTo>
                    <a:pt x="5" y="152"/>
                  </a:lnTo>
                  <a:lnTo>
                    <a:pt x="20" y="116"/>
                  </a:lnTo>
                  <a:lnTo>
                    <a:pt x="46" y="86"/>
                  </a:lnTo>
                  <a:lnTo>
                    <a:pt x="76" y="55"/>
                  </a:lnTo>
                  <a:lnTo>
                    <a:pt x="117" y="35"/>
                  </a:lnTo>
                  <a:lnTo>
                    <a:pt x="163" y="15"/>
                  </a:lnTo>
                  <a:lnTo>
                    <a:pt x="213" y="5"/>
                  </a:lnTo>
                  <a:lnTo>
                    <a:pt x="264" y="0"/>
                  </a:lnTo>
                  <a:lnTo>
                    <a:pt x="320" y="5"/>
                  </a:lnTo>
                  <a:lnTo>
                    <a:pt x="366" y="15"/>
                  </a:lnTo>
                  <a:lnTo>
                    <a:pt x="411" y="35"/>
                  </a:lnTo>
                  <a:lnTo>
                    <a:pt x="452" y="55"/>
                  </a:lnTo>
                  <a:lnTo>
                    <a:pt x="482" y="86"/>
                  </a:lnTo>
                  <a:lnTo>
                    <a:pt x="508" y="116"/>
                  </a:lnTo>
                  <a:lnTo>
                    <a:pt x="523" y="152"/>
                  </a:lnTo>
                  <a:lnTo>
                    <a:pt x="528" y="193"/>
                  </a:lnTo>
                  <a:lnTo>
                    <a:pt x="523" y="233"/>
                  </a:lnTo>
                  <a:lnTo>
                    <a:pt x="508" y="269"/>
                  </a:lnTo>
                  <a:lnTo>
                    <a:pt x="482" y="299"/>
                  </a:lnTo>
                  <a:lnTo>
                    <a:pt x="452" y="330"/>
                  </a:lnTo>
                  <a:lnTo>
                    <a:pt x="411" y="355"/>
                  </a:lnTo>
                  <a:lnTo>
                    <a:pt x="366" y="370"/>
                  </a:lnTo>
                  <a:lnTo>
                    <a:pt x="320" y="380"/>
                  </a:lnTo>
                  <a:lnTo>
                    <a:pt x="264" y="385"/>
                  </a:lnTo>
                  <a:lnTo>
                    <a:pt x="213" y="380"/>
                  </a:lnTo>
                  <a:lnTo>
                    <a:pt x="163" y="370"/>
                  </a:lnTo>
                  <a:lnTo>
                    <a:pt x="117" y="355"/>
                  </a:lnTo>
                  <a:lnTo>
                    <a:pt x="76" y="330"/>
                  </a:lnTo>
                  <a:lnTo>
                    <a:pt x="46" y="299"/>
                  </a:lnTo>
                  <a:lnTo>
                    <a:pt x="20" y="269"/>
                  </a:lnTo>
                  <a:lnTo>
                    <a:pt x="5" y="233"/>
                  </a:lnTo>
                  <a:lnTo>
                    <a:pt x="0" y="193"/>
                  </a:lnTo>
                  <a:close/>
                </a:path>
              </a:pathLst>
            </a:custGeom>
            <a:solidFill>
              <a:srgbClr val="003399"/>
            </a:solidFill>
            <a:ln w="9525">
              <a:noFill/>
              <a:round/>
              <a:headEnd/>
              <a:tailEnd/>
            </a:ln>
          </p:spPr>
          <p:txBody>
            <a:bodyPr/>
            <a:lstStyle/>
            <a:p>
              <a:endParaRPr lang="ja-JP" altLang="en-US">
                <a:latin typeface="Meiryo UI" panose="020B0604030504040204" pitchFamily="50" charset="-128"/>
                <a:ea typeface="Meiryo UI" panose="020B0604030504040204" pitchFamily="50" charset="-128"/>
              </a:endParaRPr>
            </a:p>
          </p:txBody>
        </p:sp>
        <p:sp>
          <p:nvSpPr>
            <p:cNvPr id="14404" name="Freeform 67"/>
            <p:cNvSpPr>
              <a:spLocks noEditPoints="1"/>
            </p:cNvSpPr>
            <p:nvPr/>
          </p:nvSpPr>
          <p:spPr bwMode="auto">
            <a:xfrm>
              <a:off x="3022" y="1029"/>
              <a:ext cx="533" cy="390"/>
            </a:xfrm>
            <a:custGeom>
              <a:avLst/>
              <a:gdLst>
                <a:gd name="T0" fmla="*/ 0 w 533"/>
                <a:gd name="T1" fmla="*/ 172 h 390"/>
                <a:gd name="T2" fmla="*/ 10 w 533"/>
                <a:gd name="T3" fmla="*/ 137 h 390"/>
                <a:gd name="T4" fmla="*/ 46 w 533"/>
                <a:gd name="T5" fmla="*/ 81 h 390"/>
                <a:gd name="T6" fmla="*/ 76 w 533"/>
                <a:gd name="T7" fmla="*/ 55 h 390"/>
                <a:gd name="T8" fmla="*/ 163 w 533"/>
                <a:gd name="T9" fmla="*/ 15 h 390"/>
                <a:gd name="T10" fmla="*/ 239 w 533"/>
                <a:gd name="T11" fmla="*/ 0 h 390"/>
                <a:gd name="T12" fmla="*/ 320 w 533"/>
                <a:gd name="T13" fmla="*/ 0 h 390"/>
                <a:gd name="T14" fmla="*/ 411 w 533"/>
                <a:gd name="T15" fmla="*/ 30 h 390"/>
                <a:gd name="T16" fmla="*/ 452 w 533"/>
                <a:gd name="T17" fmla="*/ 55 h 390"/>
                <a:gd name="T18" fmla="*/ 498 w 533"/>
                <a:gd name="T19" fmla="*/ 101 h 390"/>
                <a:gd name="T20" fmla="*/ 518 w 533"/>
                <a:gd name="T21" fmla="*/ 137 h 390"/>
                <a:gd name="T22" fmla="*/ 528 w 533"/>
                <a:gd name="T23" fmla="*/ 172 h 390"/>
                <a:gd name="T24" fmla="*/ 528 w 533"/>
                <a:gd name="T25" fmla="*/ 213 h 390"/>
                <a:gd name="T26" fmla="*/ 508 w 533"/>
                <a:gd name="T27" fmla="*/ 269 h 390"/>
                <a:gd name="T28" fmla="*/ 472 w 533"/>
                <a:gd name="T29" fmla="*/ 319 h 390"/>
                <a:gd name="T30" fmla="*/ 411 w 533"/>
                <a:gd name="T31" fmla="*/ 355 h 390"/>
                <a:gd name="T32" fmla="*/ 366 w 533"/>
                <a:gd name="T33" fmla="*/ 375 h 390"/>
                <a:gd name="T34" fmla="*/ 264 w 533"/>
                <a:gd name="T35" fmla="*/ 390 h 390"/>
                <a:gd name="T36" fmla="*/ 163 w 533"/>
                <a:gd name="T37" fmla="*/ 375 h 390"/>
                <a:gd name="T38" fmla="*/ 117 w 533"/>
                <a:gd name="T39" fmla="*/ 355 h 390"/>
                <a:gd name="T40" fmla="*/ 46 w 533"/>
                <a:gd name="T41" fmla="*/ 304 h 390"/>
                <a:gd name="T42" fmla="*/ 10 w 533"/>
                <a:gd name="T43" fmla="*/ 253 h 390"/>
                <a:gd name="T44" fmla="*/ 0 w 533"/>
                <a:gd name="T45" fmla="*/ 213 h 390"/>
                <a:gd name="T46" fmla="*/ 5 w 533"/>
                <a:gd name="T47" fmla="*/ 213 h 390"/>
                <a:gd name="T48" fmla="*/ 26 w 533"/>
                <a:gd name="T49" fmla="*/ 269 h 390"/>
                <a:gd name="T50" fmla="*/ 61 w 533"/>
                <a:gd name="T51" fmla="*/ 314 h 390"/>
                <a:gd name="T52" fmla="*/ 117 w 533"/>
                <a:gd name="T53" fmla="*/ 350 h 390"/>
                <a:gd name="T54" fmla="*/ 213 w 533"/>
                <a:gd name="T55" fmla="*/ 380 h 390"/>
                <a:gd name="T56" fmla="*/ 289 w 533"/>
                <a:gd name="T57" fmla="*/ 380 h 390"/>
                <a:gd name="T58" fmla="*/ 366 w 533"/>
                <a:gd name="T59" fmla="*/ 370 h 390"/>
                <a:gd name="T60" fmla="*/ 452 w 533"/>
                <a:gd name="T61" fmla="*/ 330 h 390"/>
                <a:gd name="T62" fmla="*/ 482 w 533"/>
                <a:gd name="T63" fmla="*/ 299 h 390"/>
                <a:gd name="T64" fmla="*/ 513 w 533"/>
                <a:gd name="T65" fmla="*/ 248 h 390"/>
                <a:gd name="T66" fmla="*/ 523 w 533"/>
                <a:gd name="T67" fmla="*/ 213 h 390"/>
                <a:gd name="T68" fmla="*/ 523 w 533"/>
                <a:gd name="T69" fmla="*/ 172 h 390"/>
                <a:gd name="T70" fmla="*/ 513 w 533"/>
                <a:gd name="T71" fmla="*/ 137 h 390"/>
                <a:gd name="T72" fmla="*/ 482 w 533"/>
                <a:gd name="T73" fmla="*/ 86 h 390"/>
                <a:gd name="T74" fmla="*/ 452 w 533"/>
                <a:gd name="T75" fmla="*/ 61 h 390"/>
                <a:gd name="T76" fmla="*/ 366 w 533"/>
                <a:gd name="T77" fmla="*/ 20 h 390"/>
                <a:gd name="T78" fmla="*/ 289 w 533"/>
                <a:gd name="T79" fmla="*/ 5 h 390"/>
                <a:gd name="T80" fmla="*/ 213 w 533"/>
                <a:gd name="T81" fmla="*/ 5 h 390"/>
                <a:gd name="T82" fmla="*/ 117 w 533"/>
                <a:gd name="T83" fmla="*/ 35 h 390"/>
                <a:gd name="T84" fmla="*/ 81 w 533"/>
                <a:gd name="T85" fmla="*/ 61 h 390"/>
                <a:gd name="T86" fmla="*/ 36 w 533"/>
                <a:gd name="T87" fmla="*/ 101 h 390"/>
                <a:gd name="T88" fmla="*/ 15 w 533"/>
                <a:gd name="T89" fmla="*/ 137 h 390"/>
                <a:gd name="T90" fmla="*/ 5 w 533"/>
                <a:gd name="T91" fmla="*/ 172 h 39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33"/>
                <a:gd name="T139" fmla="*/ 0 h 390"/>
                <a:gd name="T140" fmla="*/ 533 w 533"/>
                <a:gd name="T141" fmla="*/ 390 h 39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33" h="390">
                  <a:moveTo>
                    <a:pt x="0" y="193"/>
                  </a:moveTo>
                  <a:lnTo>
                    <a:pt x="0" y="172"/>
                  </a:lnTo>
                  <a:lnTo>
                    <a:pt x="5" y="152"/>
                  </a:lnTo>
                  <a:lnTo>
                    <a:pt x="10" y="137"/>
                  </a:lnTo>
                  <a:lnTo>
                    <a:pt x="20" y="116"/>
                  </a:lnTo>
                  <a:lnTo>
                    <a:pt x="31" y="101"/>
                  </a:lnTo>
                  <a:lnTo>
                    <a:pt x="46" y="81"/>
                  </a:lnTo>
                  <a:lnTo>
                    <a:pt x="61" y="71"/>
                  </a:lnTo>
                  <a:lnTo>
                    <a:pt x="76" y="55"/>
                  </a:lnTo>
                  <a:lnTo>
                    <a:pt x="117" y="30"/>
                  </a:lnTo>
                  <a:lnTo>
                    <a:pt x="163" y="15"/>
                  </a:lnTo>
                  <a:lnTo>
                    <a:pt x="208" y="0"/>
                  </a:lnTo>
                  <a:lnTo>
                    <a:pt x="239" y="0"/>
                  </a:lnTo>
                  <a:lnTo>
                    <a:pt x="264" y="0"/>
                  </a:lnTo>
                  <a:lnTo>
                    <a:pt x="289" y="0"/>
                  </a:lnTo>
                  <a:lnTo>
                    <a:pt x="320" y="0"/>
                  </a:lnTo>
                  <a:lnTo>
                    <a:pt x="366" y="15"/>
                  </a:lnTo>
                  <a:lnTo>
                    <a:pt x="411" y="30"/>
                  </a:lnTo>
                  <a:lnTo>
                    <a:pt x="452" y="55"/>
                  </a:lnTo>
                  <a:lnTo>
                    <a:pt x="472" y="71"/>
                  </a:lnTo>
                  <a:lnTo>
                    <a:pt x="487" y="81"/>
                  </a:lnTo>
                  <a:lnTo>
                    <a:pt x="498" y="101"/>
                  </a:lnTo>
                  <a:lnTo>
                    <a:pt x="508" y="116"/>
                  </a:lnTo>
                  <a:lnTo>
                    <a:pt x="518" y="137"/>
                  </a:lnTo>
                  <a:lnTo>
                    <a:pt x="523" y="152"/>
                  </a:lnTo>
                  <a:lnTo>
                    <a:pt x="528" y="172"/>
                  </a:lnTo>
                  <a:lnTo>
                    <a:pt x="533" y="193"/>
                  </a:lnTo>
                  <a:lnTo>
                    <a:pt x="528" y="213"/>
                  </a:lnTo>
                  <a:lnTo>
                    <a:pt x="523" y="233"/>
                  </a:lnTo>
                  <a:lnTo>
                    <a:pt x="518" y="253"/>
                  </a:lnTo>
                  <a:lnTo>
                    <a:pt x="508" y="269"/>
                  </a:lnTo>
                  <a:lnTo>
                    <a:pt x="498" y="284"/>
                  </a:lnTo>
                  <a:lnTo>
                    <a:pt x="487" y="304"/>
                  </a:lnTo>
                  <a:lnTo>
                    <a:pt x="472" y="319"/>
                  </a:lnTo>
                  <a:lnTo>
                    <a:pt x="452" y="330"/>
                  </a:lnTo>
                  <a:lnTo>
                    <a:pt x="411" y="355"/>
                  </a:lnTo>
                  <a:lnTo>
                    <a:pt x="366" y="375"/>
                  </a:lnTo>
                  <a:lnTo>
                    <a:pt x="320" y="385"/>
                  </a:lnTo>
                  <a:lnTo>
                    <a:pt x="289" y="385"/>
                  </a:lnTo>
                  <a:lnTo>
                    <a:pt x="264" y="390"/>
                  </a:lnTo>
                  <a:lnTo>
                    <a:pt x="239" y="385"/>
                  </a:lnTo>
                  <a:lnTo>
                    <a:pt x="213" y="385"/>
                  </a:lnTo>
                  <a:lnTo>
                    <a:pt x="163" y="375"/>
                  </a:lnTo>
                  <a:lnTo>
                    <a:pt x="117" y="355"/>
                  </a:lnTo>
                  <a:lnTo>
                    <a:pt x="76" y="330"/>
                  </a:lnTo>
                  <a:lnTo>
                    <a:pt x="61" y="319"/>
                  </a:lnTo>
                  <a:lnTo>
                    <a:pt x="46" y="304"/>
                  </a:lnTo>
                  <a:lnTo>
                    <a:pt x="31" y="289"/>
                  </a:lnTo>
                  <a:lnTo>
                    <a:pt x="20" y="269"/>
                  </a:lnTo>
                  <a:lnTo>
                    <a:pt x="10" y="253"/>
                  </a:lnTo>
                  <a:lnTo>
                    <a:pt x="5" y="233"/>
                  </a:lnTo>
                  <a:lnTo>
                    <a:pt x="0" y="213"/>
                  </a:lnTo>
                  <a:lnTo>
                    <a:pt x="0" y="193"/>
                  </a:lnTo>
                  <a:close/>
                  <a:moveTo>
                    <a:pt x="5" y="213"/>
                  </a:moveTo>
                  <a:lnTo>
                    <a:pt x="5" y="213"/>
                  </a:lnTo>
                  <a:lnTo>
                    <a:pt x="10" y="233"/>
                  </a:lnTo>
                  <a:lnTo>
                    <a:pt x="15" y="248"/>
                  </a:lnTo>
                  <a:lnTo>
                    <a:pt x="26" y="269"/>
                  </a:lnTo>
                  <a:lnTo>
                    <a:pt x="36" y="284"/>
                  </a:lnTo>
                  <a:lnTo>
                    <a:pt x="46" y="299"/>
                  </a:lnTo>
                  <a:lnTo>
                    <a:pt x="61" y="314"/>
                  </a:lnTo>
                  <a:lnTo>
                    <a:pt x="81" y="330"/>
                  </a:lnTo>
                  <a:lnTo>
                    <a:pt x="117" y="350"/>
                  </a:lnTo>
                  <a:lnTo>
                    <a:pt x="163" y="370"/>
                  </a:lnTo>
                  <a:lnTo>
                    <a:pt x="213" y="380"/>
                  </a:lnTo>
                  <a:lnTo>
                    <a:pt x="239" y="380"/>
                  </a:lnTo>
                  <a:lnTo>
                    <a:pt x="264" y="385"/>
                  </a:lnTo>
                  <a:lnTo>
                    <a:pt x="289" y="380"/>
                  </a:lnTo>
                  <a:lnTo>
                    <a:pt x="315" y="380"/>
                  </a:lnTo>
                  <a:lnTo>
                    <a:pt x="366" y="370"/>
                  </a:lnTo>
                  <a:lnTo>
                    <a:pt x="411" y="350"/>
                  </a:lnTo>
                  <a:lnTo>
                    <a:pt x="452" y="330"/>
                  </a:lnTo>
                  <a:lnTo>
                    <a:pt x="467" y="314"/>
                  </a:lnTo>
                  <a:lnTo>
                    <a:pt x="482" y="299"/>
                  </a:lnTo>
                  <a:lnTo>
                    <a:pt x="492" y="284"/>
                  </a:lnTo>
                  <a:lnTo>
                    <a:pt x="508" y="269"/>
                  </a:lnTo>
                  <a:lnTo>
                    <a:pt x="513" y="248"/>
                  </a:lnTo>
                  <a:lnTo>
                    <a:pt x="523" y="233"/>
                  </a:lnTo>
                  <a:lnTo>
                    <a:pt x="523" y="213"/>
                  </a:lnTo>
                  <a:lnTo>
                    <a:pt x="528" y="193"/>
                  </a:lnTo>
                  <a:lnTo>
                    <a:pt x="523" y="172"/>
                  </a:lnTo>
                  <a:lnTo>
                    <a:pt x="523" y="157"/>
                  </a:lnTo>
                  <a:lnTo>
                    <a:pt x="513" y="137"/>
                  </a:lnTo>
                  <a:lnTo>
                    <a:pt x="508" y="121"/>
                  </a:lnTo>
                  <a:lnTo>
                    <a:pt x="492" y="101"/>
                  </a:lnTo>
                  <a:lnTo>
                    <a:pt x="482" y="86"/>
                  </a:lnTo>
                  <a:lnTo>
                    <a:pt x="467" y="71"/>
                  </a:lnTo>
                  <a:lnTo>
                    <a:pt x="452" y="61"/>
                  </a:lnTo>
                  <a:lnTo>
                    <a:pt x="411" y="35"/>
                  </a:lnTo>
                  <a:lnTo>
                    <a:pt x="366" y="20"/>
                  </a:lnTo>
                  <a:lnTo>
                    <a:pt x="320" y="5"/>
                  </a:lnTo>
                  <a:lnTo>
                    <a:pt x="289" y="5"/>
                  </a:lnTo>
                  <a:lnTo>
                    <a:pt x="264" y="5"/>
                  </a:lnTo>
                  <a:lnTo>
                    <a:pt x="239" y="5"/>
                  </a:lnTo>
                  <a:lnTo>
                    <a:pt x="213" y="5"/>
                  </a:lnTo>
                  <a:lnTo>
                    <a:pt x="163" y="20"/>
                  </a:lnTo>
                  <a:lnTo>
                    <a:pt x="117" y="35"/>
                  </a:lnTo>
                  <a:lnTo>
                    <a:pt x="81" y="61"/>
                  </a:lnTo>
                  <a:lnTo>
                    <a:pt x="61" y="71"/>
                  </a:lnTo>
                  <a:lnTo>
                    <a:pt x="46" y="86"/>
                  </a:lnTo>
                  <a:lnTo>
                    <a:pt x="36" y="101"/>
                  </a:lnTo>
                  <a:lnTo>
                    <a:pt x="26" y="121"/>
                  </a:lnTo>
                  <a:lnTo>
                    <a:pt x="15" y="137"/>
                  </a:lnTo>
                  <a:lnTo>
                    <a:pt x="10" y="157"/>
                  </a:lnTo>
                  <a:lnTo>
                    <a:pt x="5" y="172"/>
                  </a:lnTo>
                  <a:lnTo>
                    <a:pt x="5" y="193"/>
                  </a:lnTo>
                  <a:lnTo>
                    <a:pt x="5" y="213"/>
                  </a:lnTo>
                  <a:close/>
                </a:path>
              </a:pathLst>
            </a:custGeom>
            <a:solidFill>
              <a:srgbClr val="7F7F7F"/>
            </a:solidFill>
            <a:ln w="0">
              <a:solidFill>
                <a:srgbClr val="7F7F7F"/>
              </a:solidFill>
              <a:round/>
              <a:headEnd/>
              <a:tailEnd/>
            </a:ln>
          </p:spPr>
          <p:txBody>
            <a:bodyPr/>
            <a:lstStyle/>
            <a:p>
              <a:endParaRPr lang="ja-JP" altLang="en-US">
                <a:latin typeface="Meiryo UI" panose="020B0604030504040204" pitchFamily="50" charset="-128"/>
                <a:ea typeface="Meiryo UI" panose="020B0604030504040204" pitchFamily="50" charset="-128"/>
              </a:endParaRPr>
            </a:p>
          </p:txBody>
        </p:sp>
        <p:sp>
          <p:nvSpPr>
            <p:cNvPr id="14405" name="Rectangle 68"/>
            <p:cNvSpPr>
              <a:spLocks noChangeArrowheads="1"/>
            </p:cNvSpPr>
            <p:nvPr/>
          </p:nvSpPr>
          <p:spPr bwMode="auto">
            <a:xfrm>
              <a:off x="2699" y="935"/>
              <a:ext cx="420" cy="116"/>
            </a:xfrm>
            <a:prstGeom prst="rect">
              <a:avLst/>
            </a:prstGeom>
            <a:noFill/>
            <a:ln w="9525">
              <a:noFill/>
              <a:miter lim="800000"/>
              <a:headEnd/>
              <a:tailEnd/>
            </a:ln>
          </p:spPr>
          <p:txBody>
            <a:bodyPr wrap="none" lIns="0" tIns="0" rIns="0" bIns="0">
              <a:spAutoFit/>
            </a:bodyPr>
            <a:lstStyle/>
            <a:p>
              <a:r>
                <a:rPr lang="ja-JP" altLang="en-US" sz="1200">
                  <a:solidFill>
                    <a:srgbClr val="FFFFFF"/>
                  </a:solidFill>
                  <a:latin typeface="Meiryo UI" panose="020B0604030504040204" pitchFamily="50" charset="-128"/>
                  <a:ea typeface="Meiryo UI" panose="020B0604030504040204" pitchFamily="50" charset="-128"/>
                </a:rPr>
                <a:t>ボランティア</a:t>
              </a:r>
              <a:endParaRPr lang="ja-JP" altLang="en-US">
                <a:latin typeface="Meiryo UI" panose="020B0604030504040204" pitchFamily="50" charset="-128"/>
                <a:ea typeface="Meiryo UI" panose="020B0604030504040204" pitchFamily="50" charset="-128"/>
              </a:endParaRPr>
            </a:p>
          </p:txBody>
        </p:sp>
        <p:sp>
          <p:nvSpPr>
            <p:cNvPr id="14406" name="Rectangle 69"/>
            <p:cNvSpPr>
              <a:spLocks noChangeArrowheads="1"/>
            </p:cNvSpPr>
            <p:nvPr/>
          </p:nvSpPr>
          <p:spPr bwMode="auto">
            <a:xfrm>
              <a:off x="3152" y="1117"/>
              <a:ext cx="408" cy="233"/>
            </a:xfrm>
            <a:prstGeom prst="rect">
              <a:avLst/>
            </a:prstGeom>
            <a:noFill/>
            <a:ln w="9525">
              <a:noFill/>
              <a:miter lim="800000"/>
              <a:headEnd/>
              <a:tailEnd/>
            </a:ln>
          </p:spPr>
          <p:txBody>
            <a:bodyPr lIns="0" tIns="0" rIns="0" bIns="0">
              <a:spAutoFit/>
            </a:bodyPr>
            <a:lstStyle/>
            <a:p>
              <a:r>
                <a:rPr lang="ja-JP" altLang="en-US" sz="1200">
                  <a:solidFill>
                    <a:srgbClr val="FFFFFF"/>
                  </a:solidFill>
                  <a:latin typeface="Meiryo UI" panose="020B0604030504040204" pitchFamily="50" charset="-128"/>
                  <a:ea typeface="Meiryo UI" panose="020B0604030504040204" pitchFamily="50" charset="-128"/>
                </a:rPr>
                <a:t>博物館</a:t>
              </a:r>
            </a:p>
            <a:p>
              <a:r>
                <a:rPr lang="ja-JP" altLang="en-US" sz="1200">
                  <a:solidFill>
                    <a:srgbClr val="FFFFFF"/>
                  </a:solidFill>
                  <a:latin typeface="Meiryo UI" panose="020B0604030504040204" pitchFamily="50" charset="-128"/>
                  <a:ea typeface="Meiryo UI" panose="020B0604030504040204" pitchFamily="50" charset="-128"/>
                </a:rPr>
                <a:t>文書館</a:t>
              </a:r>
              <a:endParaRPr lang="ja-JP" altLang="en-US">
                <a:latin typeface="Meiryo UI" panose="020B0604030504040204" pitchFamily="50" charset="-128"/>
                <a:ea typeface="Meiryo UI" panose="020B0604030504040204" pitchFamily="50" charset="-128"/>
              </a:endParaRPr>
            </a:p>
          </p:txBody>
        </p:sp>
        <p:sp>
          <p:nvSpPr>
            <p:cNvPr id="14407" name="Freeform 70"/>
            <p:cNvSpPr>
              <a:spLocks/>
            </p:cNvSpPr>
            <p:nvPr/>
          </p:nvSpPr>
          <p:spPr bwMode="auto">
            <a:xfrm>
              <a:off x="3509" y="841"/>
              <a:ext cx="528" cy="381"/>
            </a:xfrm>
            <a:custGeom>
              <a:avLst/>
              <a:gdLst>
                <a:gd name="T0" fmla="*/ 0 w 528"/>
                <a:gd name="T1" fmla="*/ 193 h 381"/>
                <a:gd name="T2" fmla="*/ 5 w 528"/>
                <a:gd name="T3" fmla="*/ 152 h 381"/>
                <a:gd name="T4" fmla="*/ 21 w 528"/>
                <a:gd name="T5" fmla="*/ 117 h 381"/>
                <a:gd name="T6" fmla="*/ 46 w 528"/>
                <a:gd name="T7" fmla="*/ 86 h 381"/>
                <a:gd name="T8" fmla="*/ 77 w 528"/>
                <a:gd name="T9" fmla="*/ 56 h 381"/>
                <a:gd name="T10" fmla="*/ 117 w 528"/>
                <a:gd name="T11" fmla="*/ 30 h 381"/>
                <a:gd name="T12" fmla="*/ 163 w 528"/>
                <a:gd name="T13" fmla="*/ 15 h 381"/>
                <a:gd name="T14" fmla="*/ 214 w 528"/>
                <a:gd name="T15" fmla="*/ 5 h 381"/>
                <a:gd name="T16" fmla="*/ 264 w 528"/>
                <a:gd name="T17" fmla="*/ 0 h 381"/>
                <a:gd name="T18" fmla="*/ 264 w 528"/>
                <a:gd name="T19" fmla="*/ 0 h 381"/>
                <a:gd name="T20" fmla="*/ 320 w 528"/>
                <a:gd name="T21" fmla="*/ 5 h 381"/>
                <a:gd name="T22" fmla="*/ 366 w 528"/>
                <a:gd name="T23" fmla="*/ 15 h 381"/>
                <a:gd name="T24" fmla="*/ 412 w 528"/>
                <a:gd name="T25" fmla="*/ 30 h 381"/>
                <a:gd name="T26" fmla="*/ 452 w 528"/>
                <a:gd name="T27" fmla="*/ 56 h 381"/>
                <a:gd name="T28" fmla="*/ 483 w 528"/>
                <a:gd name="T29" fmla="*/ 86 h 381"/>
                <a:gd name="T30" fmla="*/ 508 w 528"/>
                <a:gd name="T31" fmla="*/ 117 h 381"/>
                <a:gd name="T32" fmla="*/ 523 w 528"/>
                <a:gd name="T33" fmla="*/ 152 h 381"/>
                <a:gd name="T34" fmla="*/ 528 w 528"/>
                <a:gd name="T35" fmla="*/ 193 h 381"/>
                <a:gd name="T36" fmla="*/ 528 w 528"/>
                <a:gd name="T37" fmla="*/ 193 h 381"/>
                <a:gd name="T38" fmla="*/ 528 w 528"/>
                <a:gd name="T39" fmla="*/ 193 h 381"/>
                <a:gd name="T40" fmla="*/ 523 w 528"/>
                <a:gd name="T41" fmla="*/ 228 h 381"/>
                <a:gd name="T42" fmla="*/ 508 w 528"/>
                <a:gd name="T43" fmla="*/ 264 h 381"/>
                <a:gd name="T44" fmla="*/ 483 w 528"/>
                <a:gd name="T45" fmla="*/ 299 h 381"/>
                <a:gd name="T46" fmla="*/ 452 w 528"/>
                <a:gd name="T47" fmla="*/ 325 h 381"/>
                <a:gd name="T48" fmla="*/ 412 w 528"/>
                <a:gd name="T49" fmla="*/ 350 h 381"/>
                <a:gd name="T50" fmla="*/ 366 w 528"/>
                <a:gd name="T51" fmla="*/ 365 h 381"/>
                <a:gd name="T52" fmla="*/ 320 w 528"/>
                <a:gd name="T53" fmla="*/ 375 h 381"/>
                <a:gd name="T54" fmla="*/ 264 w 528"/>
                <a:gd name="T55" fmla="*/ 381 h 381"/>
                <a:gd name="T56" fmla="*/ 264 w 528"/>
                <a:gd name="T57" fmla="*/ 381 h 381"/>
                <a:gd name="T58" fmla="*/ 264 w 528"/>
                <a:gd name="T59" fmla="*/ 381 h 381"/>
                <a:gd name="T60" fmla="*/ 214 w 528"/>
                <a:gd name="T61" fmla="*/ 375 h 381"/>
                <a:gd name="T62" fmla="*/ 163 w 528"/>
                <a:gd name="T63" fmla="*/ 365 h 381"/>
                <a:gd name="T64" fmla="*/ 117 w 528"/>
                <a:gd name="T65" fmla="*/ 350 h 381"/>
                <a:gd name="T66" fmla="*/ 77 w 528"/>
                <a:gd name="T67" fmla="*/ 325 h 381"/>
                <a:gd name="T68" fmla="*/ 46 w 528"/>
                <a:gd name="T69" fmla="*/ 299 h 381"/>
                <a:gd name="T70" fmla="*/ 21 w 528"/>
                <a:gd name="T71" fmla="*/ 264 h 381"/>
                <a:gd name="T72" fmla="*/ 5 w 528"/>
                <a:gd name="T73" fmla="*/ 228 h 381"/>
                <a:gd name="T74" fmla="*/ 0 w 528"/>
                <a:gd name="T75" fmla="*/ 193 h 381"/>
                <a:gd name="T76" fmla="*/ 0 w 528"/>
                <a:gd name="T77" fmla="*/ 193 h 381"/>
                <a:gd name="T78" fmla="*/ 0 w 528"/>
                <a:gd name="T79" fmla="*/ 193 h 38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28"/>
                <a:gd name="T121" fmla="*/ 0 h 381"/>
                <a:gd name="T122" fmla="*/ 528 w 528"/>
                <a:gd name="T123" fmla="*/ 381 h 38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28" h="381">
                  <a:moveTo>
                    <a:pt x="0" y="193"/>
                  </a:moveTo>
                  <a:lnTo>
                    <a:pt x="5" y="152"/>
                  </a:lnTo>
                  <a:lnTo>
                    <a:pt x="21" y="117"/>
                  </a:lnTo>
                  <a:lnTo>
                    <a:pt x="46" y="86"/>
                  </a:lnTo>
                  <a:lnTo>
                    <a:pt x="77" y="56"/>
                  </a:lnTo>
                  <a:lnTo>
                    <a:pt x="117" y="30"/>
                  </a:lnTo>
                  <a:lnTo>
                    <a:pt x="163" y="15"/>
                  </a:lnTo>
                  <a:lnTo>
                    <a:pt x="214" y="5"/>
                  </a:lnTo>
                  <a:lnTo>
                    <a:pt x="264" y="0"/>
                  </a:lnTo>
                  <a:lnTo>
                    <a:pt x="320" y="5"/>
                  </a:lnTo>
                  <a:lnTo>
                    <a:pt x="366" y="15"/>
                  </a:lnTo>
                  <a:lnTo>
                    <a:pt x="412" y="30"/>
                  </a:lnTo>
                  <a:lnTo>
                    <a:pt x="452" y="56"/>
                  </a:lnTo>
                  <a:lnTo>
                    <a:pt x="483" y="86"/>
                  </a:lnTo>
                  <a:lnTo>
                    <a:pt x="508" y="117"/>
                  </a:lnTo>
                  <a:lnTo>
                    <a:pt x="523" y="152"/>
                  </a:lnTo>
                  <a:lnTo>
                    <a:pt x="528" y="193"/>
                  </a:lnTo>
                  <a:lnTo>
                    <a:pt x="523" y="228"/>
                  </a:lnTo>
                  <a:lnTo>
                    <a:pt x="508" y="264"/>
                  </a:lnTo>
                  <a:lnTo>
                    <a:pt x="483" y="299"/>
                  </a:lnTo>
                  <a:lnTo>
                    <a:pt x="452" y="325"/>
                  </a:lnTo>
                  <a:lnTo>
                    <a:pt x="412" y="350"/>
                  </a:lnTo>
                  <a:lnTo>
                    <a:pt x="366" y="365"/>
                  </a:lnTo>
                  <a:lnTo>
                    <a:pt x="320" y="375"/>
                  </a:lnTo>
                  <a:lnTo>
                    <a:pt x="264" y="381"/>
                  </a:lnTo>
                  <a:lnTo>
                    <a:pt x="214" y="375"/>
                  </a:lnTo>
                  <a:lnTo>
                    <a:pt x="163" y="365"/>
                  </a:lnTo>
                  <a:lnTo>
                    <a:pt x="117" y="350"/>
                  </a:lnTo>
                  <a:lnTo>
                    <a:pt x="77" y="325"/>
                  </a:lnTo>
                  <a:lnTo>
                    <a:pt x="46" y="299"/>
                  </a:lnTo>
                  <a:lnTo>
                    <a:pt x="21" y="264"/>
                  </a:lnTo>
                  <a:lnTo>
                    <a:pt x="5" y="228"/>
                  </a:lnTo>
                  <a:lnTo>
                    <a:pt x="0" y="193"/>
                  </a:lnTo>
                  <a:close/>
                </a:path>
              </a:pathLst>
            </a:custGeom>
            <a:solidFill>
              <a:srgbClr val="003399"/>
            </a:solidFill>
            <a:ln w="9525">
              <a:noFill/>
              <a:round/>
              <a:headEnd/>
              <a:tailEnd/>
            </a:ln>
          </p:spPr>
          <p:txBody>
            <a:bodyPr/>
            <a:lstStyle/>
            <a:p>
              <a:endParaRPr lang="ja-JP" altLang="en-US">
                <a:latin typeface="Meiryo UI" panose="020B0604030504040204" pitchFamily="50" charset="-128"/>
                <a:ea typeface="Meiryo UI" panose="020B0604030504040204" pitchFamily="50" charset="-128"/>
              </a:endParaRPr>
            </a:p>
          </p:txBody>
        </p:sp>
        <p:sp>
          <p:nvSpPr>
            <p:cNvPr id="14408" name="Freeform 71"/>
            <p:cNvSpPr>
              <a:spLocks noEditPoints="1"/>
            </p:cNvSpPr>
            <p:nvPr/>
          </p:nvSpPr>
          <p:spPr bwMode="auto">
            <a:xfrm>
              <a:off x="3509" y="841"/>
              <a:ext cx="533" cy="386"/>
            </a:xfrm>
            <a:custGeom>
              <a:avLst/>
              <a:gdLst>
                <a:gd name="T0" fmla="*/ 0 w 533"/>
                <a:gd name="T1" fmla="*/ 172 h 386"/>
                <a:gd name="T2" fmla="*/ 21 w 533"/>
                <a:gd name="T3" fmla="*/ 117 h 386"/>
                <a:gd name="T4" fmla="*/ 61 w 533"/>
                <a:gd name="T5" fmla="*/ 66 h 386"/>
                <a:gd name="T6" fmla="*/ 117 w 533"/>
                <a:gd name="T7" fmla="*/ 30 h 386"/>
                <a:gd name="T8" fmla="*/ 209 w 533"/>
                <a:gd name="T9" fmla="*/ 0 h 386"/>
                <a:gd name="T10" fmla="*/ 290 w 533"/>
                <a:gd name="T11" fmla="*/ 0 h 386"/>
                <a:gd name="T12" fmla="*/ 366 w 533"/>
                <a:gd name="T13" fmla="*/ 15 h 386"/>
                <a:gd name="T14" fmla="*/ 452 w 533"/>
                <a:gd name="T15" fmla="*/ 56 h 386"/>
                <a:gd name="T16" fmla="*/ 498 w 533"/>
                <a:gd name="T17" fmla="*/ 96 h 386"/>
                <a:gd name="T18" fmla="*/ 523 w 533"/>
                <a:gd name="T19" fmla="*/ 152 h 386"/>
                <a:gd name="T20" fmla="*/ 533 w 533"/>
                <a:gd name="T21" fmla="*/ 193 h 386"/>
                <a:gd name="T22" fmla="*/ 523 w 533"/>
                <a:gd name="T23" fmla="*/ 228 h 386"/>
                <a:gd name="T24" fmla="*/ 498 w 533"/>
                <a:gd name="T25" fmla="*/ 284 h 386"/>
                <a:gd name="T26" fmla="*/ 452 w 533"/>
                <a:gd name="T27" fmla="*/ 330 h 386"/>
                <a:gd name="T28" fmla="*/ 412 w 533"/>
                <a:gd name="T29" fmla="*/ 350 h 386"/>
                <a:gd name="T30" fmla="*/ 320 w 533"/>
                <a:gd name="T31" fmla="*/ 381 h 386"/>
                <a:gd name="T32" fmla="*/ 239 w 533"/>
                <a:gd name="T33" fmla="*/ 381 h 386"/>
                <a:gd name="T34" fmla="*/ 163 w 533"/>
                <a:gd name="T35" fmla="*/ 370 h 386"/>
                <a:gd name="T36" fmla="*/ 77 w 533"/>
                <a:gd name="T37" fmla="*/ 330 h 386"/>
                <a:gd name="T38" fmla="*/ 31 w 533"/>
                <a:gd name="T39" fmla="*/ 284 h 386"/>
                <a:gd name="T40" fmla="*/ 5 w 533"/>
                <a:gd name="T41" fmla="*/ 228 h 386"/>
                <a:gd name="T42" fmla="*/ 0 w 533"/>
                <a:gd name="T43" fmla="*/ 193 h 386"/>
                <a:gd name="T44" fmla="*/ 11 w 533"/>
                <a:gd name="T45" fmla="*/ 228 h 386"/>
                <a:gd name="T46" fmla="*/ 36 w 533"/>
                <a:gd name="T47" fmla="*/ 279 h 386"/>
                <a:gd name="T48" fmla="*/ 82 w 533"/>
                <a:gd name="T49" fmla="*/ 325 h 386"/>
                <a:gd name="T50" fmla="*/ 163 w 533"/>
                <a:gd name="T51" fmla="*/ 365 h 386"/>
                <a:gd name="T52" fmla="*/ 239 w 533"/>
                <a:gd name="T53" fmla="*/ 375 h 386"/>
                <a:gd name="T54" fmla="*/ 315 w 533"/>
                <a:gd name="T55" fmla="*/ 375 h 386"/>
                <a:gd name="T56" fmla="*/ 412 w 533"/>
                <a:gd name="T57" fmla="*/ 345 h 386"/>
                <a:gd name="T58" fmla="*/ 452 w 533"/>
                <a:gd name="T59" fmla="*/ 325 h 386"/>
                <a:gd name="T60" fmla="*/ 493 w 533"/>
                <a:gd name="T61" fmla="*/ 279 h 386"/>
                <a:gd name="T62" fmla="*/ 523 w 533"/>
                <a:gd name="T63" fmla="*/ 228 h 386"/>
                <a:gd name="T64" fmla="*/ 528 w 533"/>
                <a:gd name="T65" fmla="*/ 193 h 386"/>
                <a:gd name="T66" fmla="*/ 523 w 533"/>
                <a:gd name="T67" fmla="*/ 152 h 386"/>
                <a:gd name="T68" fmla="*/ 493 w 533"/>
                <a:gd name="T69" fmla="*/ 101 h 386"/>
                <a:gd name="T70" fmla="*/ 452 w 533"/>
                <a:gd name="T71" fmla="*/ 56 h 386"/>
                <a:gd name="T72" fmla="*/ 366 w 533"/>
                <a:gd name="T73" fmla="*/ 15 h 386"/>
                <a:gd name="T74" fmla="*/ 290 w 533"/>
                <a:gd name="T75" fmla="*/ 5 h 386"/>
                <a:gd name="T76" fmla="*/ 214 w 533"/>
                <a:gd name="T77" fmla="*/ 5 h 386"/>
                <a:gd name="T78" fmla="*/ 117 w 533"/>
                <a:gd name="T79" fmla="*/ 35 h 386"/>
                <a:gd name="T80" fmla="*/ 61 w 533"/>
                <a:gd name="T81" fmla="*/ 71 h 386"/>
                <a:gd name="T82" fmla="*/ 26 w 533"/>
                <a:gd name="T83" fmla="*/ 117 h 386"/>
                <a:gd name="T84" fmla="*/ 5 w 533"/>
                <a:gd name="T85" fmla="*/ 172 h 386"/>
                <a:gd name="T86" fmla="*/ 5 w 533"/>
                <a:gd name="T87" fmla="*/ 208 h 38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33"/>
                <a:gd name="T133" fmla="*/ 0 h 386"/>
                <a:gd name="T134" fmla="*/ 533 w 533"/>
                <a:gd name="T135" fmla="*/ 386 h 38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33" h="386">
                  <a:moveTo>
                    <a:pt x="0" y="193"/>
                  </a:moveTo>
                  <a:lnTo>
                    <a:pt x="0" y="172"/>
                  </a:lnTo>
                  <a:lnTo>
                    <a:pt x="5" y="152"/>
                  </a:lnTo>
                  <a:lnTo>
                    <a:pt x="11" y="132"/>
                  </a:lnTo>
                  <a:lnTo>
                    <a:pt x="21" y="117"/>
                  </a:lnTo>
                  <a:lnTo>
                    <a:pt x="31" y="96"/>
                  </a:lnTo>
                  <a:lnTo>
                    <a:pt x="46" y="81"/>
                  </a:lnTo>
                  <a:lnTo>
                    <a:pt x="61" y="66"/>
                  </a:lnTo>
                  <a:lnTo>
                    <a:pt x="77" y="56"/>
                  </a:lnTo>
                  <a:lnTo>
                    <a:pt x="117" y="30"/>
                  </a:lnTo>
                  <a:lnTo>
                    <a:pt x="163" y="15"/>
                  </a:lnTo>
                  <a:lnTo>
                    <a:pt x="209" y="0"/>
                  </a:lnTo>
                  <a:lnTo>
                    <a:pt x="239" y="0"/>
                  </a:lnTo>
                  <a:lnTo>
                    <a:pt x="264" y="0"/>
                  </a:lnTo>
                  <a:lnTo>
                    <a:pt x="290" y="0"/>
                  </a:lnTo>
                  <a:lnTo>
                    <a:pt x="320" y="0"/>
                  </a:lnTo>
                  <a:lnTo>
                    <a:pt x="366" y="15"/>
                  </a:lnTo>
                  <a:lnTo>
                    <a:pt x="412" y="30"/>
                  </a:lnTo>
                  <a:lnTo>
                    <a:pt x="452" y="56"/>
                  </a:lnTo>
                  <a:lnTo>
                    <a:pt x="467" y="66"/>
                  </a:lnTo>
                  <a:lnTo>
                    <a:pt x="488" y="81"/>
                  </a:lnTo>
                  <a:lnTo>
                    <a:pt x="498" y="96"/>
                  </a:lnTo>
                  <a:lnTo>
                    <a:pt x="508" y="117"/>
                  </a:lnTo>
                  <a:lnTo>
                    <a:pt x="518" y="132"/>
                  </a:lnTo>
                  <a:lnTo>
                    <a:pt x="523" y="152"/>
                  </a:lnTo>
                  <a:lnTo>
                    <a:pt x="528" y="172"/>
                  </a:lnTo>
                  <a:lnTo>
                    <a:pt x="533" y="193"/>
                  </a:lnTo>
                  <a:lnTo>
                    <a:pt x="528" y="208"/>
                  </a:lnTo>
                  <a:lnTo>
                    <a:pt x="523" y="228"/>
                  </a:lnTo>
                  <a:lnTo>
                    <a:pt x="518" y="249"/>
                  </a:lnTo>
                  <a:lnTo>
                    <a:pt x="508" y="264"/>
                  </a:lnTo>
                  <a:lnTo>
                    <a:pt x="498" y="284"/>
                  </a:lnTo>
                  <a:lnTo>
                    <a:pt x="488" y="299"/>
                  </a:lnTo>
                  <a:lnTo>
                    <a:pt x="472" y="315"/>
                  </a:lnTo>
                  <a:lnTo>
                    <a:pt x="452" y="330"/>
                  </a:lnTo>
                  <a:lnTo>
                    <a:pt x="412" y="350"/>
                  </a:lnTo>
                  <a:lnTo>
                    <a:pt x="366" y="370"/>
                  </a:lnTo>
                  <a:lnTo>
                    <a:pt x="320" y="381"/>
                  </a:lnTo>
                  <a:lnTo>
                    <a:pt x="290" y="381"/>
                  </a:lnTo>
                  <a:lnTo>
                    <a:pt x="264" y="386"/>
                  </a:lnTo>
                  <a:lnTo>
                    <a:pt x="239" y="381"/>
                  </a:lnTo>
                  <a:lnTo>
                    <a:pt x="214" y="381"/>
                  </a:lnTo>
                  <a:lnTo>
                    <a:pt x="163" y="370"/>
                  </a:lnTo>
                  <a:lnTo>
                    <a:pt x="117" y="350"/>
                  </a:lnTo>
                  <a:lnTo>
                    <a:pt x="77" y="330"/>
                  </a:lnTo>
                  <a:lnTo>
                    <a:pt x="61" y="315"/>
                  </a:lnTo>
                  <a:lnTo>
                    <a:pt x="46" y="299"/>
                  </a:lnTo>
                  <a:lnTo>
                    <a:pt x="31" y="284"/>
                  </a:lnTo>
                  <a:lnTo>
                    <a:pt x="21" y="264"/>
                  </a:lnTo>
                  <a:lnTo>
                    <a:pt x="11" y="249"/>
                  </a:lnTo>
                  <a:lnTo>
                    <a:pt x="5" y="228"/>
                  </a:lnTo>
                  <a:lnTo>
                    <a:pt x="0" y="208"/>
                  </a:lnTo>
                  <a:lnTo>
                    <a:pt x="0" y="193"/>
                  </a:lnTo>
                  <a:close/>
                  <a:moveTo>
                    <a:pt x="5" y="208"/>
                  </a:moveTo>
                  <a:lnTo>
                    <a:pt x="5" y="208"/>
                  </a:lnTo>
                  <a:lnTo>
                    <a:pt x="11" y="228"/>
                  </a:lnTo>
                  <a:lnTo>
                    <a:pt x="16" y="249"/>
                  </a:lnTo>
                  <a:lnTo>
                    <a:pt x="26" y="264"/>
                  </a:lnTo>
                  <a:lnTo>
                    <a:pt x="36" y="279"/>
                  </a:lnTo>
                  <a:lnTo>
                    <a:pt x="46" y="294"/>
                  </a:lnTo>
                  <a:lnTo>
                    <a:pt x="61" y="309"/>
                  </a:lnTo>
                  <a:lnTo>
                    <a:pt x="82" y="325"/>
                  </a:lnTo>
                  <a:lnTo>
                    <a:pt x="117" y="345"/>
                  </a:lnTo>
                  <a:lnTo>
                    <a:pt x="163" y="365"/>
                  </a:lnTo>
                  <a:lnTo>
                    <a:pt x="214" y="375"/>
                  </a:lnTo>
                  <a:lnTo>
                    <a:pt x="239" y="375"/>
                  </a:lnTo>
                  <a:lnTo>
                    <a:pt x="264" y="381"/>
                  </a:lnTo>
                  <a:lnTo>
                    <a:pt x="290" y="375"/>
                  </a:lnTo>
                  <a:lnTo>
                    <a:pt x="315" y="375"/>
                  </a:lnTo>
                  <a:lnTo>
                    <a:pt x="366" y="365"/>
                  </a:lnTo>
                  <a:lnTo>
                    <a:pt x="412" y="345"/>
                  </a:lnTo>
                  <a:lnTo>
                    <a:pt x="452" y="325"/>
                  </a:lnTo>
                  <a:lnTo>
                    <a:pt x="467" y="309"/>
                  </a:lnTo>
                  <a:lnTo>
                    <a:pt x="483" y="294"/>
                  </a:lnTo>
                  <a:lnTo>
                    <a:pt x="493" y="279"/>
                  </a:lnTo>
                  <a:lnTo>
                    <a:pt x="508" y="264"/>
                  </a:lnTo>
                  <a:lnTo>
                    <a:pt x="513" y="249"/>
                  </a:lnTo>
                  <a:lnTo>
                    <a:pt x="523" y="228"/>
                  </a:lnTo>
                  <a:lnTo>
                    <a:pt x="523" y="208"/>
                  </a:lnTo>
                  <a:lnTo>
                    <a:pt x="528" y="193"/>
                  </a:lnTo>
                  <a:lnTo>
                    <a:pt x="523" y="172"/>
                  </a:lnTo>
                  <a:lnTo>
                    <a:pt x="523" y="152"/>
                  </a:lnTo>
                  <a:lnTo>
                    <a:pt x="513" y="137"/>
                  </a:lnTo>
                  <a:lnTo>
                    <a:pt x="508" y="117"/>
                  </a:lnTo>
                  <a:lnTo>
                    <a:pt x="493" y="101"/>
                  </a:lnTo>
                  <a:lnTo>
                    <a:pt x="483" y="86"/>
                  </a:lnTo>
                  <a:lnTo>
                    <a:pt x="467" y="71"/>
                  </a:lnTo>
                  <a:lnTo>
                    <a:pt x="452" y="56"/>
                  </a:lnTo>
                  <a:lnTo>
                    <a:pt x="412" y="35"/>
                  </a:lnTo>
                  <a:lnTo>
                    <a:pt x="366" y="15"/>
                  </a:lnTo>
                  <a:lnTo>
                    <a:pt x="320" y="5"/>
                  </a:lnTo>
                  <a:lnTo>
                    <a:pt x="290" y="5"/>
                  </a:lnTo>
                  <a:lnTo>
                    <a:pt x="264" y="5"/>
                  </a:lnTo>
                  <a:lnTo>
                    <a:pt x="239" y="5"/>
                  </a:lnTo>
                  <a:lnTo>
                    <a:pt x="214" y="5"/>
                  </a:lnTo>
                  <a:lnTo>
                    <a:pt x="163" y="15"/>
                  </a:lnTo>
                  <a:lnTo>
                    <a:pt x="117" y="35"/>
                  </a:lnTo>
                  <a:lnTo>
                    <a:pt x="82" y="56"/>
                  </a:lnTo>
                  <a:lnTo>
                    <a:pt x="61" y="71"/>
                  </a:lnTo>
                  <a:lnTo>
                    <a:pt x="46" y="86"/>
                  </a:lnTo>
                  <a:lnTo>
                    <a:pt x="36" y="101"/>
                  </a:lnTo>
                  <a:lnTo>
                    <a:pt x="26" y="117"/>
                  </a:lnTo>
                  <a:lnTo>
                    <a:pt x="16" y="137"/>
                  </a:lnTo>
                  <a:lnTo>
                    <a:pt x="11" y="152"/>
                  </a:lnTo>
                  <a:lnTo>
                    <a:pt x="5" y="172"/>
                  </a:lnTo>
                  <a:lnTo>
                    <a:pt x="5" y="193"/>
                  </a:lnTo>
                  <a:lnTo>
                    <a:pt x="5" y="208"/>
                  </a:lnTo>
                  <a:close/>
                </a:path>
              </a:pathLst>
            </a:custGeom>
            <a:solidFill>
              <a:srgbClr val="7F7F7F"/>
            </a:solidFill>
            <a:ln w="0">
              <a:solidFill>
                <a:srgbClr val="7F7F7F"/>
              </a:solidFill>
              <a:round/>
              <a:headEnd/>
              <a:tailEnd/>
            </a:ln>
          </p:spPr>
          <p:txBody>
            <a:bodyPr/>
            <a:lstStyle/>
            <a:p>
              <a:endParaRPr lang="ja-JP" altLang="en-US">
                <a:latin typeface="Meiryo UI" panose="020B0604030504040204" pitchFamily="50" charset="-128"/>
                <a:ea typeface="Meiryo UI" panose="020B0604030504040204" pitchFamily="50" charset="-128"/>
              </a:endParaRPr>
            </a:p>
          </p:txBody>
        </p:sp>
        <p:sp>
          <p:nvSpPr>
            <p:cNvPr id="14409" name="Rectangle 72"/>
            <p:cNvSpPr>
              <a:spLocks noChangeArrowheads="1"/>
            </p:cNvSpPr>
            <p:nvPr/>
          </p:nvSpPr>
          <p:spPr bwMode="auto">
            <a:xfrm>
              <a:off x="3677" y="932"/>
              <a:ext cx="194" cy="116"/>
            </a:xfrm>
            <a:prstGeom prst="rect">
              <a:avLst/>
            </a:prstGeom>
            <a:noFill/>
            <a:ln w="9525">
              <a:noFill/>
              <a:miter lim="800000"/>
              <a:headEnd/>
              <a:tailEnd/>
            </a:ln>
          </p:spPr>
          <p:txBody>
            <a:bodyPr wrap="none" lIns="0" tIns="0" rIns="0" bIns="0">
              <a:spAutoFit/>
            </a:bodyPr>
            <a:lstStyle/>
            <a:p>
              <a:r>
                <a:rPr lang="ja-JP" altLang="en-US" sz="1200">
                  <a:solidFill>
                    <a:srgbClr val="FFFFFF"/>
                  </a:solidFill>
                  <a:latin typeface="Meiryo UI" panose="020B0604030504040204" pitchFamily="50" charset="-128"/>
                  <a:ea typeface="Meiryo UI" panose="020B0604030504040204" pitchFamily="50" charset="-128"/>
                </a:rPr>
                <a:t>報道</a:t>
              </a:r>
              <a:endParaRPr lang="ja-JP" altLang="en-US">
                <a:latin typeface="Meiryo UI" panose="020B0604030504040204" pitchFamily="50" charset="-128"/>
                <a:ea typeface="Meiryo UI" panose="020B0604030504040204" pitchFamily="50" charset="-128"/>
              </a:endParaRPr>
            </a:p>
          </p:txBody>
        </p:sp>
        <p:sp>
          <p:nvSpPr>
            <p:cNvPr id="14410" name="Rectangle 73"/>
            <p:cNvSpPr>
              <a:spLocks noChangeArrowheads="1"/>
            </p:cNvSpPr>
            <p:nvPr/>
          </p:nvSpPr>
          <p:spPr bwMode="auto">
            <a:xfrm>
              <a:off x="3677" y="1039"/>
              <a:ext cx="194" cy="116"/>
            </a:xfrm>
            <a:prstGeom prst="rect">
              <a:avLst/>
            </a:prstGeom>
            <a:noFill/>
            <a:ln w="9525">
              <a:noFill/>
              <a:miter lim="800000"/>
              <a:headEnd/>
              <a:tailEnd/>
            </a:ln>
          </p:spPr>
          <p:txBody>
            <a:bodyPr wrap="none" lIns="0" tIns="0" rIns="0" bIns="0">
              <a:spAutoFit/>
            </a:bodyPr>
            <a:lstStyle/>
            <a:p>
              <a:r>
                <a:rPr lang="ja-JP" altLang="en-US" sz="1200">
                  <a:solidFill>
                    <a:srgbClr val="FFFFFF"/>
                  </a:solidFill>
                  <a:latin typeface="Meiryo UI" panose="020B0604030504040204" pitchFamily="50" charset="-128"/>
                  <a:ea typeface="Meiryo UI" panose="020B0604030504040204" pitchFamily="50" charset="-128"/>
                </a:rPr>
                <a:t>機関</a:t>
              </a:r>
              <a:endParaRPr lang="ja-JP" altLang="en-US">
                <a:latin typeface="Meiryo UI" panose="020B0604030504040204" pitchFamily="50" charset="-128"/>
                <a:ea typeface="Meiryo UI" panose="020B0604030504040204" pitchFamily="50" charset="-128"/>
              </a:endParaRPr>
            </a:p>
          </p:txBody>
        </p:sp>
        <p:sp>
          <p:nvSpPr>
            <p:cNvPr id="14411" name="Freeform 74"/>
            <p:cNvSpPr>
              <a:spLocks noEditPoints="1"/>
            </p:cNvSpPr>
            <p:nvPr/>
          </p:nvSpPr>
          <p:spPr bwMode="auto">
            <a:xfrm>
              <a:off x="2337" y="1222"/>
              <a:ext cx="888" cy="461"/>
            </a:xfrm>
            <a:custGeom>
              <a:avLst/>
              <a:gdLst>
                <a:gd name="T0" fmla="*/ 665 w 888"/>
                <a:gd name="T1" fmla="*/ 0 h 461"/>
                <a:gd name="T2" fmla="*/ 665 w 888"/>
                <a:gd name="T3" fmla="*/ 10 h 461"/>
                <a:gd name="T4" fmla="*/ 218 w 888"/>
                <a:gd name="T5" fmla="*/ 10 h 461"/>
                <a:gd name="T6" fmla="*/ 218 w 888"/>
                <a:gd name="T7" fmla="*/ 0 h 461"/>
                <a:gd name="T8" fmla="*/ 665 w 888"/>
                <a:gd name="T9" fmla="*/ 0 h 461"/>
                <a:gd name="T10" fmla="*/ 665 w 888"/>
                <a:gd name="T11" fmla="*/ 25 h 461"/>
                <a:gd name="T12" fmla="*/ 665 w 888"/>
                <a:gd name="T13" fmla="*/ 55 h 461"/>
                <a:gd name="T14" fmla="*/ 218 w 888"/>
                <a:gd name="T15" fmla="*/ 55 h 461"/>
                <a:gd name="T16" fmla="*/ 218 w 888"/>
                <a:gd name="T17" fmla="*/ 25 h 461"/>
                <a:gd name="T18" fmla="*/ 665 w 888"/>
                <a:gd name="T19" fmla="*/ 25 h 461"/>
                <a:gd name="T20" fmla="*/ 665 w 888"/>
                <a:gd name="T21" fmla="*/ 71 h 461"/>
                <a:gd name="T22" fmla="*/ 665 w 888"/>
                <a:gd name="T23" fmla="*/ 228 h 461"/>
                <a:gd name="T24" fmla="*/ 888 w 888"/>
                <a:gd name="T25" fmla="*/ 228 h 461"/>
                <a:gd name="T26" fmla="*/ 441 w 888"/>
                <a:gd name="T27" fmla="*/ 461 h 461"/>
                <a:gd name="T28" fmla="*/ 0 w 888"/>
                <a:gd name="T29" fmla="*/ 228 h 461"/>
                <a:gd name="T30" fmla="*/ 218 w 888"/>
                <a:gd name="T31" fmla="*/ 228 h 461"/>
                <a:gd name="T32" fmla="*/ 218 w 888"/>
                <a:gd name="T33" fmla="*/ 71 h 461"/>
                <a:gd name="T34" fmla="*/ 665 w 888"/>
                <a:gd name="T35" fmla="*/ 71 h 46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88"/>
                <a:gd name="T55" fmla="*/ 0 h 461"/>
                <a:gd name="T56" fmla="*/ 888 w 888"/>
                <a:gd name="T57" fmla="*/ 461 h 46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88" h="461">
                  <a:moveTo>
                    <a:pt x="665" y="0"/>
                  </a:moveTo>
                  <a:lnTo>
                    <a:pt x="665" y="10"/>
                  </a:lnTo>
                  <a:lnTo>
                    <a:pt x="218" y="10"/>
                  </a:lnTo>
                  <a:lnTo>
                    <a:pt x="218" y="0"/>
                  </a:lnTo>
                  <a:lnTo>
                    <a:pt x="665" y="0"/>
                  </a:lnTo>
                  <a:close/>
                  <a:moveTo>
                    <a:pt x="665" y="25"/>
                  </a:moveTo>
                  <a:lnTo>
                    <a:pt x="665" y="55"/>
                  </a:lnTo>
                  <a:lnTo>
                    <a:pt x="218" y="55"/>
                  </a:lnTo>
                  <a:lnTo>
                    <a:pt x="218" y="25"/>
                  </a:lnTo>
                  <a:lnTo>
                    <a:pt x="665" y="25"/>
                  </a:lnTo>
                  <a:close/>
                  <a:moveTo>
                    <a:pt x="665" y="71"/>
                  </a:moveTo>
                  <a:lnTo>
                    <a:pt x="665" y="228"/>
                  </a:lnTo>
                  <a:lnTo>
                    <a:pt x="888" y="228"/>
                  </a:lnTo>
                  <a:lnTo>
                    <a:pt x="441" y="461"/>
                  </a:lnTo>
                  <a:lnTo>
                    <a:pt x="0" y="228"/>
                  </a:lnTo>
                  <a:lnTo>
                    <a:pt x="218" y="228"/>
                  </a:lnTo>
                  <a:lnTo>
                    <a:pt x="218" y="71"/>
                  </a:lnTo>
                  <a:lnTo>
                    <a:pt x="665" y="71"/>
                  </a:lnTo>
                  <a:close/>
                </a:path>
              </a:pathLst>
            </a:custGeom>
            <a:solidFill>
              <a:srgbClr val="0070C0"/>
            </a:solidFill>
            <a:ln w="9525">
              <a:noFill/>
              <a:round/>
              <a:headEnd/>
              <a:tailEnd/>
            </a:ln>
          </p:spPr>
          <p:txBody>
            <a:bodyPr/>
            <a:lstStyle/>
            <a:p>
              <a:endParaRPr lang="ja-JP" altLang="en-US">
                <a:latin typeface="Meiryo UI" panose="020B0604030504040204" pitchFamily="50" charset="-128"/>
                <a:ea typeface="Meiryo UI" panose="020B0604030504040204" pitchFamily="50" charset="-128"/>
              </a:endParaRPr>
            </a:p>
          </p:txBody>
        </p:sp>
        <p:sp>
          <p:nvSpPr>
            <p:cNvPr id="14412" name="Rectangle 75"/>
            <p:cNvSpPr>
              <a:spLocks noChangeArrowheads="1"/>
            </p:cNvSpPr>
            <p:nvPr/>
          </p:nvSpPr>
          <p:spPr bwMode="auto">
            <a:xfrm>
              <a:off x="2545" y="1450"/>
              <a:ext cx="436" cy="116"/>
            </a:xfrm>
            <a:prstGeom prst="rect">
              <a:avLst/>
            </a:prstGeom>
            <a:noFill/>
            <a:ln w="9525">
              <a:noFill/>
              <a:miter lim="800000"/>
              <a:headEnd/>
              <a:tailEnd/>
            </a:ln>
          </p:spPr>
          <p:txBody>
            <a:bodyPr wrap="none" lIns="0" tIns="0" rIns="0" bIns="0">
              <a:spAutoFit/>
            </a:bodyPr>
            <a:lstStyle/>
            <a:p>
              <a:r>
                <a:rPr lang="ja-JP" altLang="en-US" sz="1200">
                  <a:solidFill>
                    <a:srgbClr val="FFFFFF"/>
                  </a:solidFill>
                  <a:latin typeface="Meiryo UI" panose="020B0604030504040204" pitchFamily="50" charset="-128"/>
                  <a:ea typeface="Meiryo UI" panose="020B0604030504040204" pitchFamily="50" charset="-128"/>
                </a:rPr>
                <a:t>収集・整理</a:t>
              </a:r>
              <a:endParaRPr lang="ja-JP" altLang="en-US">
                <a:latin typeface="Meiryo UI" panose="020B0604030504040204" pitchFamily="50" charset="-128"/>
                <a:ea typeface="Meiryo UI" panose="020B0604030504040204" pitchFamily="50" charset="-128"/>
              </a:endParaRPr>
            </a:p>
          </p:txBody>
        </p:sp>
        <p:sp>
          <p:nvSpPr>
            <p:cNvPr id="14413" name="Freeform 76"/>
            <p:cNvSpPr>
              <a:spLocks/>
            </p:cNvSpPr>
            <p:nvPr/>
          </p:nvSpPr>
          <p:spPr bwMode="auto">
            <a:xfrm>
              <a:off x="2398" y="3249"/>
              <a:ext cx="2101" cy="515"/>
            </a:xfrm>
            <a:custGeom>
              <a:avLst/>
              <a:gdLst>
                <a:gd name="T0" fmla="*/ 0 w 2101"/>
                <a:gd name="T1" fmla="*/ 2 h 639"/>
                <a:gd name="T2" fmla="*/ 10 w 2101"/>
                <a:gd name="T3" fmla="*/ 2 h 639"/>
                <a:gd name="T4" fmla="*/ 30 w 2101"/>
                <a:gd name="T5" fmla="*/ 2 h 639"/>
                <a:gd name="T6" fmla="*/ 66 w 2101"/>
                <a:gd name="T7" fmla="*/ 2 h 639"/>
                <a:gd name="T8" fmla="*/ 106 w 2101"/>
                <a:gd name="T9" fmla="*/ 0 h 639"/>
                <a:gd name="T10" fmla="*/ 106 w 2101"/>
                <a:gd name="T11" fmla="*/ 0 h 639"/>
                <a:gd name="T12" fmla="*/ 106 w 2101"/>
                <a:gd name="T13" fmla="*/ 0 h 639"/>
                <a:gd name="T14" fmla="*/ 1995 w 2101"/>
                <a:gd name="T15" fmla="*/ 0 h 639"/>
                <a:gd name="T16" fmla="*/ 1995 w 2101"/>
                <a:gd name="T17" fmla="*/ 0 h 639"/>
                <a:gd name="T18" fmla="*/ 2035 w 2101"/>
                <a:gd name="T19" fmla="*/ 2 h 639"/>
                <a:gd name="T20" fmla="*/ 2071 w 2101"/>
                <a:gd name="T21" fmla="*/ 2 h 639"/>
                <a:gd name="T22" fmla="*/ 2091 w 2101"/>
                <a:gd name="T23" fmla="*/ 2 h 639"/>
                <a:gd name="T24" fmla="*/ 2101 w 2101"/>
                <a:gd name="T25" fmla="*/ 2 h 639"/>
                <a:gd name="T26" fmla="*/ 2101 w 2101"/>
                <a:gd name="T27" fmla="*/ 2 h 639"/>
                <a:gd name="T28" fmla="*/ 2101 w 2101"/>
                <a:gd name="T29" fmla="*/ 2 h 639"/>
                <a:gd name="T30" fmla="*/ 2101 w 2101"/>
                <a:gd name="T31" fmla="*/ 2 h 639"/>
                <a:gd name="T32" fmla="*/ 2101 w 2101"/>
                <a:gd name="T33" fmla="*/ 2 h 639"/>
                <a:gd name="T34" fmla="*/ 2091 w 2101"/>
                <a:gd name="T35" fmla="*/ 2 h 639"/>
                <a:gd name="T36" fmla="*/ 2071 w 2101"/>
                <a:gd name="T37" fmla="*/ 2 h 639"/>
                <a:gd name="T38" fmla="*/ 2035 w 2101"/>
                <a:gd name="T39" fmla="*/ 2 h 639"/>
                <a:gd name="T40" fmla="*/ 1995 w 2101"/>
                <a:gd name="T41" fmla="*/ 2 h 639"/>
                <a:gd name="T42" fmla="*/ 1995 w 2101"/>
                <a:gd name="T43" fmla="*/ 2 h 639"/>
                <a:gd name="T44" fmla="*/ 1995 w 2101"/>
                <a:gd name="T45" fmla="*/ 2 h 639"/>
                <a:gd name="T46" fmla="*/ 106 w 2101"/>
                <a:gd name="T47" fmla="*/ 2 h 639"/>
                <a:gd name="T48" fmla="*/ 106 w 2101"/>
                <a:gd name="T49" fmla="*/ 2 h 639"/>
                <a:gd name="T50" fmla="*/ 66 w 2101"/>
                <a:gd name="T51" fmla="*/ 2 h 639"/>
                <a:gd name="T52" fmla="*/ 30 w 2101"/>
                <a:gd name="T53" fmla="*/ 2 h 639"/>
                <a:gd name="T54" fmla="*/ 10 w 2101"/>
                <a:gd name="T55" fmla="*/ 2 h 639"/>
                <a:gd name="T56" fmla="*/ 0 w 2101"/>
                <a:gd name="T57" fmla="*/ 2 h 639"/>
                <a:gd name="T58" fmla="*/ 0 w 2101"/>
                <a:gd name="T59" fmla="*/ 2 h 639"/>
                <a:gd name="T60" fmla="*/ 0 w 2101"/>
                <a:gd name="T61" fmla="*/ 2 h 63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101"/>
                <a:gd name="T94" fmla="*/ 0 h 639"/>
                <a:gd name="T95" fmla="*/ 2101 w 2101"/>
                <a:gd name="T96" fmla="*/ 639 h 63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101" h="639">
                  <a:moveTo>
                    <a:pt x="0" y="107"/>
                  </a:moveTo>
                  <a:lnTo>
                    <a:pt x="10" y="66"/>
                  </a:lnTo>
                  <a:lnTo>
                    <a:pt x="30" y="30"/>
                  </a:lnTo>
                  <a:lnTo>
                    <a:pt x="66" y="10"/>
                  </a:lnTo>
                  <a:lnTo>
                    <a:pt x="106" y="0"/>
                  </a:lnTo>
                  <a:lnTo>
                    <a:pt x="1995" y="0"/>
                  </a:lnTo>
                  <a:lnTo>
                    <a:pt x="2035" y="10"/>
                  </a:lnTo>
                  <a:lnTo>
                    <a:pt x="2071" y="30"/>
                  </a:lnTo>
                  <a:lnTo>
                    <a:pt x="2091" y="66"/>
                  </a:lnTo>
                  <a:lnTo>
                    <a:pt x="2101" y="107"/>
                  </a:lnTo>
                  <a:lnTo>
                    <a:pt x="2101" y="533"/>
                  </a:lnTo>
                  <a:lnTo>
                    <a:pt x="2091" y="573"/>
                  </a:lnTo>
                  <a:lnTo>
                    <a:pt x="2071" y="609"/>
                  </a:lnTo>
                  <a:lnTo>
                    <a:pt x="2035" y="629"/>
                  </a:lnTo>
                  <a:lnTo>
                    <a:pt x="1995" y="639"/>
                  </a:lnTo>
                  <a:lnTo>
                    <a:pt x="106" y="639"/>
                  </a:lnTo>
                  <a:lnTo>
                    <a:pt x="66" y="629"/>
                  </a:lnTo>
                  <a:lnTo>
                    <a:pt x="30" y="609"/>
                  </a:lnTo>
                  <a:lnTo>
                    <a:pt x="10" y="573"/>
                  </a:lnTo>
                  <a:lnTo>
                    <a:pt x="0" y="533"/>
                  </a:lnTo>
                  <a:lnTo>
                    <a:pt x="0" y="107"/>
                  </a:lnTo>
                  <a:close/>
                </a:path>
              </a:pathLst>
            </a:custGeom>
            <a:solidFill>
              <a:srgbClr val="E6B9B8"/>
            </a:solidFill>
            <a:ln w="9525">
              <a:noFill/>
              <a:round/>
              <a:headEnd/>
              <a:tailEnd/>
            </a:ln>
          </p:spPr>
          <p:txBody>
            <a:bodyPr/>
            <a:lstStyle/>
            <a:p>
              <a:endParaRPr lang="ja-JP" altLang="en-US">
                <a:latin typeface="Meiryo UI" panose="020B0604030504040204" pitchFamily="50" charset="-128"/>
                <a:ea typeface="Meiryo UI" panose="020B0604030504040204" pitchFamily="50" charset="-128"/>
              </a:endParaRPr>
            </a:p>
          </p:txBody>
        </p:sp>
        <p:sp>
          <p:nvSpPr>
            <p:cNvPr id="14414" name="Freeform 77"/>
            <p:cNvSpPr>
              <a:spLocks noEditPoints="1"/>
            </p:cNvSpPr>
            <p:nvPr/>
          </p:nvSpPr>
          <p:spPr bwMode="auto">
            <a:xfrm>
              <a:off x="2393" y="3249"/>
              <a:ext cx="2116" cy="526"/>
            </a:xfrm>
            <a:custGeom>
              <a:avLst/>
              <a:gdLst>
                <a:gd name="T0" fmla="*/ 0 w 2116"/>
                <a:gd name="T1" fmla="*/ 2 h 655"/>
                <a:gd name="T2" fmla="*/ 15 w 2116"/>
                <a:gd name="T3" fmla="*/ 2 h 655"/>
                <a:gd name="T4" fmla="*/ 30 w 2116"/>
                <a:gd name="T5" fmla="*/ 2 h 655"/>
                <a:gd name="T6" fmla="*/ 66 w 2116"/>
                <a:gd name="T7" fmla="*/ 2 h 655"/>
                <a:gd name="T8" fmla="*/ 91 w 2116"/>
                <a:gd name="T9" fmla="*/ 0 h 655"/>
                <a:gd name="T10" fmla="*/ 2020 w 2116"/>
                <a:gd name="T11" fmla="*/ 0 h 655"/>
                <a:gd name="T12" fmla="*/ 2045 w 2116"/>
                <a:gd name="T13" fmla="*/ 2 h 655"/>
                <a:gd name="T14" fmla="*/ 2081 w 2116"/>
                <a:gd name="T15" fmla="*/ 2 h 655"/>
                <a:gd name="T16" fmla="*/ 2096 w 2116"/>
                <a:gd name="T17" fmla="*/ 2 h 655"/>
                <a:gd name="T18" fmla="*/ 2111 w 2116"/>
                <a:gd name="T19" fmla="*/ 2 h 655"/>
                <a:gd name="T20" fmla="*/ 2116 w 2116"/>
                <a:gd name="T21" fmla="*/ 2 h 655"/>
                <a:gd name="T22" fmla="*/ 2106 w 2116"/>
                <a:gd name="T23" fmla="*/ 2 h 655"/>
                <a:gd name="T24" fmla="*/ 2096 w 2116"/>
                <a:gd name="T25" fmla="*/ 2 h 655"/>
                <a:gd name="T26" fmla="*/ 2066 w 2116"/>
                <a:gd name="T27" fmla="*/ 2 h 655"/>
                <a:gd name="T28" fmla="*/ 2045 w 2116"/>
                <a:gd name="T29" fmla="*/ 2 h 655"/>
                <a:gd name="T30" fmla="*/ 2000 w 2116"/>
                <a:gd name="T31" fmla="*/ 2 h 655"/>
                <a:gd name="T32" fmla="*/ 86 w 2116"/>
                <a:gd name="T33" fmla="*/ 2 h 655"/>
                <a:gd name="T34" fmla="*/ 50 w 2116"/>
                <a:gd name="T35" fmla="*/ 2 h 655"/>
                <a:gd name="T36" fmla="*/ 30 w 2116"/>
                <a:gd name="T37" fmla="*/ 2 h 655"/>
                <a:gd name="T38" fmla="*/ 5 w 2116"/>
                <a:gd name="T39" fmla="*/ 2 h 655"/>
                <a:gd name="T40" fmla="*/ 0 w 2116"/>
                <a:gd name="T41" fmla="*/ 2 h 655"/>
                <a:gd name="T42" fmla="*/ 15 w 2116"/>
                <a:gd name="T43" fmla="*/ 2 h 655"/>
                <a:gd name="T44" fmla="*/ 20 w 2116"/>
                <a:gd name="T45" fmla="*/ 2 h 655"/>
                <a:gd name="T46" fmla="*/ 30 w 2116"/>
                <a:gd name="T47" fmla="*/ 2 h 655"/>
                <a:gd name="T48" fmla="*/ 56 w 2116"/>
                <a:gd name="T49" fmla="*/ 2 h 655"/>
                <a:gd name="T50" fmla="*/ 71 w 2116"/>
                <a:gd name="T51" fmla="*/ 2 h 655"/>
                <a:gd name="T52" fmla="*/ 111 w 2116"/>
                <a:gd name="T53" fmla="*/ 2 h 655"/>
                <a:gd name="T54" fmla="*/ 2020 w 2116"/>
                <a:gd name="T55" fmla="*/ 2 h 655"/>
                <a:gd name="T56" fmla="*/ 2055 w 2116"/>
                <a:gd name="T57" fmla="*/ 2 h 655"/>
                <a:gd name="T58" fmla="*/ 2071 w 2116"/>
                <a:gd name="T59" fmla="*/ 2 h 655"/>
                <a:gd name="T60" fmla="*/ 2091 w 2116"/>
                <a:gd name="T61" fmla="*/ 2 h 655"/>
                <a:gd name="T62" fmla="*/ 2096 w 2116"/>
                <a:gd name="T63" fmla="*/ 2 h 655"/>
                <a:gd name="T64" fmla="*/ 2096 w 2116"/>
                <a:gd name="T65" fmla="*/ 2 h 655"/>
                <a:gd name="T66" fmla="*/ 2091 w 2116"/>
                <a:gd name="T67" fmla="*/ 2 h 655"/>
                <a:gd name="T68" fmla="*/ 2071 w 2116"/>
                <a:gd name="T69" fmla="*/ 2 h 655"/>
                <a:gd name="T70" fmla="*/ 2055 w 2116"/>
                <a:gd name="T71" fmla="*/ 2 h 655"/>
                <a:gd name="T72" fmla="*/ 2020 w 2116"/>
                <a:gd name="T73" fmla="*/ 2 h 655"/>
                <a:gd name="T74" fmla="*/ 111 w 2116"/>
                <a:gd name="T75" fmla="*/ 2 h 655"/>
                <a:gd name="T76" fmla="*/ 71 w 2116"/>
                <a:gd name="T77" fmla="*/ 2 h 655"/>
                <a:gd name="T78" fmla="*/ 56 w 2116"/>
                <a:gd name="T79" fmla="*/ 2 h 655"/>
                <a:gd name="T80" fmla="*/ 30 w 2116"/>
                <a:gd name="T81" fmla="*/ 2 h 655"/>
                <a:gd name="T82" fmla="*/ 20 w 2116"/>
                <a:gd name="T83" fmla="*/ 2 h 655"/>
                <a:gd name="T84" fmla="*/ 15 w 2116"/>
                <a:gd name="T85" fmla="*/ 2 h 6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116"/>
                <a:gd name="T130" fmla="*/ 0 h 655"/>
                <a:gd name="T131" fmla="*/ 2116 w 2116"/>
                <a:gd name="T132" fmla="*/ 655 h 65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116" h="655">
                  <a:moveTo>
                    <a:pt x="0" y="112"/>
                  </a:moveTo>
                  <a:lnTo>
                    <a:pt x="0" y="91"/>
                  </a:lnTo>
                  <a:lnTo>
                    <a:pt x="0" y="86"/>
                  </a:lnTo>
                  <a:lnTo>
                    <a:pt x="5" y="66"/>
                  </a:lnTo>
                  <a:lnTo>
                    <a:pt x="15" y="51"/>
                  </a:lnTo>
                  <a:lnTo>
                    <a:pt x="20" y="46"/>
                  </a:lnTo>
                  <a:lnTo>
                    <a:pt x="30" y="30"/>
                  </a:lnTo>
                  <a:lnTo>
                    <a:pt x="45" y="20"/>
                  </a:lnTo>
                  <a:lnTo>
                    <a:pt x="50" y="15"/>
                  </a:lnTo>
                  <a:lnTo>
                    <a:pt x="66" y="5"/>
                  </a:lnTo>
                  <a:lnTo>
                    <a:pt x="86" y="0"/>
                  </a:lnTo>
                  <a:lnTo>
                    <a:pt x="91" y="0"/>
                  </a:lnTo>
                  <a:lnTo>
                    <a:pt x="111" y="0"/>
                  </a:lnTo>
                  <a:lnTo>
                    <a:pt x="2000" y="0"/>
                  </a:lnTo>
                  <a:lnTo>
                    <a:pt x="2020" y="0"/>
                  </a:lnTo>
                  <a:lnTo>
                    <a:pt x="2025" y="0"/>
                  </a:lnTo>
                  <a:lnTo>
                    <a:pt x="2045" y="5"/>
                  </a:lnTo>
                  <a:lnTo>
                    <a:pt x="2066" y="15"/>
                  </a:lnTo>
                  <a:lnTo>
                    <a:pt x="2066" y="20"/>
                  </a:lnTo>
                  <a:lnTo>
                    <a:pt x="2081" y="30"/>
                  </a:lnTo>
                  <a:lnTo>
                    <a:pt x="2096" y="46"/>
                  </a:lnTo>
                  <a:lnTo>
                    <a:pt x="2096" y="51"/>
                  </a:lnTo>
                  <a:lnTo>
                    <a:pt x="2106" y="66"/>
                  </a:lnTo>
                  <a:lnTo>
                    <a:pt x="2111" y="86"/>
                  </a:lnTo>
                  <a:lnTo>
                    <a:pt x="2111" y="91"/>
                  </a:lnTo>
                  <a:lnTo>
                    <a:pt x="2116" y="112"/>
                  </a:lnTo>
                  <a:lnTo>
                    <a:pt x="2116" y="538"/>
                  </a:lnTo>
                  <a:lnTo>
                    <a:pt x="2111" y="558"/>
                  </a:lnTo>
                  <a:lnTo>
                    <a:pt x="2111" y="563"/>
                  </a:lnTo>
                  <a:lnTo>
                    <a:pt x="2106" y="584"/>
                  </a:lnTo>
                  <a:lnTo>
                    <a:pt x="2096" y="604"/>
                  </a:lnTo>
                  <a:lnTo>
                    <a:pt x="2081" y="619"/>
                  </a:lnTo>
                  <a:lnTo>
                    <a:pt x="2066" y="634"/>
                  </a:lnTo>
                  <a:lnTo>
                    <a:pt x="2045" y="644"/>
                  </a:lnTo>
                  <a:lnTo>
                    <a:pt x="2025" y="650"/>
                  </a:lnTo>
                  <a:lnTo>
                    <a:pt x="2020" y="650"/>
                  </a:lnTo>
                  <a:lnTo>
                    <a:pt x="2000" y="655"/>
                  </a:lnTo>
                  <a:lnTo>
                    <a:pt x="111" y="655"/>
                  </a:lnTo>
                  <a:lnTo>
                    <a:pt x="91" y="650"/>
                  </a:lnTo>
                  <a:lnTo>
                    <a:pt x="86" y="650"/>
                  </a:lnTo>
                  <a:lnTo>
                    <a:pt x="66" y="644"/>
                  </a:lnTo>
                  <a:lnTo>
                    <a:pt x="50" y="634"/>
                  </a:lnTo>
                  <a:lnTo>
                    <a:pt x="45" y="634"/>
                  </a:lnTo>
                  <a:lnTo>
                    <a:pt x="30" y="619"/>
                  </a:lnTo>
                  <a:lnTo>
                    <a:pt x="20" y="604"/>
                  </a:lnTo>
                  <a:lnTo>
                    <a:pt x="15" y="604"/>
                  </a:lnTo>
                  <a:lnTo>
                    <a:pt x="5" y="584"/>
                  </a:lnTo>
                  <a:lnTo>
                    <a:pt x="0" y="563"/>
                  </a:lnTo>
                  <a:lnTo>
                    <a:pt x="0" y="558"/>
                  </a:lnTo>
                  <a:lnTo>
                    <a:pt x="0" y="538"/>
                  </a:lnTo>
                  <a:lnTo>
                    <a:pt x="0" y="112"/>
                  </a:lnTo>
                  <a:close/>
                  <a:moveTo>
                    <a:pt x="15" y="538"/>
                  </a:moveTo>
                  <a:lnTo>
                    <a:pt x="15" y="558"/>
                  </a:lnTo>
                  <a:lnTo>
                    <a:pt x="20" y="578"/>
                  </a:lnTo>
                  <a:lnTo>
                    <a:pt x="30" y="594"/>
                  </a:lnTo>
                  <a:lnTo>
                    <a:pt x="40" y="609"/>
                  </a:lnTo>
                  <a:lnTo>
                    <a:pt x="56" y="619"/>
                  </a:lnTo>
                  <a:lnTo>
                    <a:pt x="76" y="629"/>
                  </a:lnTo>
                  <a:lnTo>
                    <a:pt x="71" y="629"/>
                  </a:lnTo>
                  <a:lnTo>
                    <a:pt x="91" y="634"/>
                  </a:lnTo>
                  <a:lnTo>
                    <a:pt x="111" y="639"/>
                  </a:lnTo>
                  <a:lnTo>
                    <a:pt x="2000" y="639"/>
                  </a:lnTo>
                  <a:lnTo>
                    <a:pt x="2020" y="634"/>
                  </a:lnTo>
                  <a:lnTo>
                    <a:pt x="2040" y="629"/>
                  </a:lnTo>
                  <a:lnTo>
                    <a:pt x="2055" y="619"/>
                  </a:lnTo>
                  <a:lnTo>
                    <a:pt x="2071" y="609"/>
                  </a:lnTo>
                  <a:lnTo>
                    <a:pt x="2081" y="594"/>
                  </a:lnTo>
                  <a:lnTo>
                    <a:pt x="2091" y="578"/>
                  </a:lnTo>
                  <a:lnTo>
                    <a:pt x="2096" y="558"/>
                  </a:lnTo>
                  <a:lnTo>
                    <a:pt x="2101" y="538"/>
                  </a:lnTo>
                  <a:lnTo>
                    <a:pt x="2101" y="112"/>
                  </a:lnTo>
                  <a:lnTo>
                    <a:pt x="2096" y="91"/>
                  </a:lnTo>
                  <a:lnTo>
                    <a:pt x="2091" y="71"/>
                  </a:lnTo>
                  <a:lnTo>
                    <a:pt x="2091" y="76"/>
                  </a:lnTo>
                  <a:lnTo>
                    <a:pt x="2081" y="56"/>
                  </a:lnTo>
                  <a:lnTo>
                    <a:pt x="2071" y="40"/>
                  </a:lnTo>
                  <a:lnTo>
                    <a:pt x="2055" y="30"/>
                  </a:lnTo>
                  <a:lnTo>
                    <a:pt x="2040" y="20"/>
                  </a:lnTo>
                  <a:lnTo>
                    <a:pt x="2020" y="15"/>
                  </a:lnTo>
                  <a:lnTo>
                    <a:pt x="2000" y="15"/>
                  </a:lnTo>
                  <a:lnTo>
                    <a:pt x="111" y="15"/>
                  </a:lnTo>
                  <a:lnTo>
                    <a:pt x="91" y="15"/>
                  </a:lnTo>
                  <a:lnTo>
                    <a:pt x="71" y="20"/>
                  </a:lnTo>
                  <a:lnTo>
                    <a:pt x="76" y="20"/>
                  </a:lnTo>
                  <a:lnTo>
                    <a:pt x="56" y="30"/>
                  </a:lnTo>
                  <a:lnTo>
                    <a:pt x="40" y="40"/>
                  </a:lnTo>
                  <a:lnTo>
                    <a:pt x="30" y="56"/>
                  </a:lnTo>
                  <a:lnTo>
                    <a:pt x="20" y="76"/>
                  </a:lnTo>
                  <a:lnTo>
                    <a:pt x="20" y="71"/>
                  </a:lnTo>
                  <a:lnTo>
                    <a:pt x="15" y="91"/>
                  </a:lnTo>
                  <a:lnTo>
                    <a:pt x="15" y="112"/>
                  </a:lnTo>
                  <a:lnTo>
                    <a:pt x="15" y="538"/>
                  </a:lnTo>
                  <a:close/>
                </a:path>
              </a:pathLst>
            </a:custGeom>
            <a:solidFill>
              <a:srgbClr val="376092"/>
            </a:solidFill>
            <a:ln w="0">
              <a:solidFill>
                <a:srgbClr val="376092"/>
              </a:solidFill>
              <a:round/>
              <a:headEnd/>
              <a:tailEnd/>
            </a:ln>
          </p:spPr>
          <p:txBody>
            <a:bodyPr/>
            <a:lstStyle/>
            <a:p>
              <a:endParaRPr lang="ja-JP" altLang="en-US">
                <a:latin typeface="Meiryo UI" panose="020B0604030504040204" pitchFamily="50" charset="-128"/>
                <a:ea typeface="Meiryo UI" panose="020B0604030504040204" pitchFamily="50" charset="-128"/>
              </a:endParaRPr>
            </a:p>
          </p:txBody>
        </p:sp>
        <p:sp>
          <p:nvSpPr>
            <p:cNvPr id="14415" name="Rectangle 78"/>
            <p:cNvSpPr>
              <a:spLocks noChangeArrowheads="1"/>
            </p:cNvSpPr>
            <p:nvPr/>
          </p:nvSpPr>
          <p:spPr bwMode="auto">
            <a:xfrm>
              <a:off x="2608" y="3339"/>
              <a:ext cx="0" cy="174"/>
            </a:xfrm>
            <a:prstGeom prst="rect">
              <a:avLst/>
            </a:prstGeom>
            <a:noFill/>
            <a:ln w="9525">
              <a:noFill/>
              <a:miter lim="800000"/>
              <a:headEnd/>
              <a:tailEnd/>
            </a:ln>
          </p:spPr>
          <p:txBody>
            <a:bodyPr wrap="none" lIns="0" tIns="0" rIns="0" bIns="0">
              <a:spAutoFit/>
            </a:bodyPr>
            <a:lstStyle/>
            <a:p>
              <a:endParaRPr lang="ja-JP" altLang="ja-JP">
                <a:latin typeface="Meiryo UI" panose="020B0604030504040204" pitchFamily="50" charset="-128"/>
                <a:ea typeface="Meiryo UI" panose="020B0604030504040204" pitchFamily="50" charset="-128"/>
              </a:endParaRPr>
            </a:p>
          </p:txBody>
        </p:sp>
        <p:sp>
          <p:nvSpPr>
            <p:cNvPr id="14416" name="Rectangle 79"/>
            <p:cNvSpPr>
              <a:spLocks noChangeArrowheads="1"/>
            </p:cNvSpPr>
            <p:nvPr/>
          </p:nvSpPr>
          <p:spPr bwMode="auto">
            <a:xfrm>
              <a:off x="3470" y="3339"/>
              <a:ext cx="0" cy="174"/>
            </a:xfrm>
            <a:prstGeom prst="rect">
              <a:avLst/>
            </a:prstGeom>
            <a:noFill/>
            <a:ln w="9525">
              <a:noFill/>
              <a:miter lim="800000"/>
              <a:headEnd/>
              <a:tailEnd/>
            </a:ln>
          </p:spPr>
          <p:txBody>
            <a:bodyPr wrap="none" lIns="0" tIns="0" rIns="0" bIns="0">
              <a:spAutoFit/>
            </a:bodyPr>
            <a:lstStyle/>
            <a:p>
              <a:endParaRPr lang="ja-JP" altLang="ja-JP">
                <a:latin typeface="Meiryo UI" panose="020B0604030504040204" pitchFamily="50" charset="-128"/>
                <a:ea typeface="Meiryo UI" panose="020B0604030504040204" pitchFamily="50" charset="-128"/>
              </a:endParaRPr>
            </a:p>
          </p:txBody>
        </p:sp>
        <p:sp>
          <p:nvSpPr>
            <p:cNvPr id="14417" name="Rectangle 80"/>
            <p:cNvSpPr>
              <a:spLocks noChangeArrowheads="1"/>
            </p:cNvSpPr>
            <p:nvPr/>
          </p:nvSpPr>
          <p:spPr bwMode="auto">
            <a:xfrm>
              <a:off x="3198" y="3521"/>
              <a:ext cx="0" cy="174"/>
            </a:xfrm>
            <a:prstGeom prst="rect">
              <a:avLst/>
            </a:prstGeom>
            <a:noFill/>
            <a:ln w="9525">
              <a:noFill/>
              <a:miter lim="800000"/>
              <a:headEnd/>
              <a:tailEnd/>
            </a:ln>
          </p:spPr>
          <p:txBody>
            <a:bodyPr wrap="none" lIns="0" tIns="0" rIns="0" bIns="0">
              <a:spAutoFit/>
            </a:bodyPr>
            <a:lstStyle/>
            <a:p>
              <a:endParaRPr lang="ja-JP" altLang="ja-JP">
                <a:latin typeface="Meiryo UI" panose="020B0604030504040204" pitchFamily="50" charset="-128"/>
                <a:ea typeface="Meiryo UI" panose="020B0604030504040204" pitchFamily="50" charset="-128"/>
              </a:endParaRPr>
            </a:p>
          </p:txBody>
        </p:sp>
        <p:sp>
          <p:nvSpPr>
            <p:cNvPr id="14418" name="Freeform 81"/>
            <p:cNvSpPr>
              <a:spLocks/>
            </p:cNvSpPr>
            <p:nvPr/>
          </p:nvSpPr>
          <p:spPr bwMode="auto">
            <a:xfrm>
              <a:off x="1291" y="2947"/>
              <a:ext cx="919" cy="807"/>
            </a:xfrm>
            <a:custGeom>
              <a:avLst/>
              <a:gdLst>
                <a:gd name="T0" fmla="*/ 0 w 919"/>
                <a:gd name="T1" fmla="*/ 137 h 807"/>
                <a:gd name="T2" fmla="*/ 5 w 919"/>
                <a:gd name="T3" fmla="*/ 107 h 807"/>
                <a:gd name="T4" fmla="*/ 10 w 919"/>
                <a:gd name="T5" fmla="*/ 81 h 807"/>
                <a:gd name="T6" fmla="*/ 41 w 919"/>
                <a:gd name="T7" fmla="*/ 41 h 807"/>
                <a:gd name="T8" fmla="*/ 81 w 919"/>
                <a:gd name="T9" fmla="*/ 10 h 807"/>
                <a:gd name="T10" fmla="*/ 107 w 919"/>
                <a:gd name="T11" fmla="*/ 5 h 807"/>
                <a:gd name="T12" fmla="*/ 137 w 919"/>
                <a:gd name="T13" fmla="*/ 0 h 807"/>
                <a:gd name="T14" fmla="*/ 137 w 919"/>
                <a:gd name="T15" fmla="*/ 0 h 807"/>
                <a:gd name="T16" fmla="*/ 137 w 919"/>
                <a:gd name="T17" fmla="*/ 0 h 807"/>
                <a:gd name="T18" fmla="*/ 787 w 919"/>
                <a:gd name="T19" fmla="*/ 0 h 807"/>
                <a:gd name="T20" fmla="*/ 787 w 919"/>
                <a:gd name="T21" fmla="*/ 0 h 807"/>
                <a:gd name="T22" fmla="*/ 812 w 919"/>
                <a:gd name="T23" fmla="*/ 5 h 807"/>
                <a:gd name="T24" fmla="*/ 838 w 919"/>
                <a:gd name="T25" fmla="*/ 10 h 807"/>
                <a:gd name="T26" fmla="*/ 878 w 919"/>
                <a:gd name="T27" fmla="*/ 41 h 807"/>
                <a:gd name="T28" fmla="*/ 909 w 919"/>
                <a:gd name="T29" fmla="*/ 81 h 807"/>
                <a:gd name="T30" fmla="*/ 914 w 919"/>
                <a:gd name="T31" fmla="*/ 107 h 807"/>
                <a:gd name="T32" fmla="*/ 919 w 919"/>
                <a:gd name="T33" fmla="*/ 137 h 807"/>
                <a:gd name="T34" fmla="*/ 919 w 919"/>
                <a:gd name="T35" fmla="*/ 137 h 807"/>
                <a:gd name="T36" fmla="*/ 919 w 919"/>
                <a:gd name="T37" fmla="*/ 137 h 807"/>
                <a:gd name="T38" fmla="*/ 919 w 919"/>
                <a:gd name="T39" fmla="*/ 675 h 807"/>
                <a:gd name="T40" fmla="*/ 919 w 919"/>
                <a:gd name="T41" fmla="*/ 675 h 807"/>
                <a:gd name="T42" fmla="*/ 914 w 919"/>
                <a:gd name="T43" fmla="*/ 701 h 807"/>
                <a:gd name="T44" fmla="*/ 909 w 919"/>
                <a:gd name="T45" fmla="*/ 726 h 807"/>
                <a:gd name="T46" fmla="*/ 878 w 919"/>
                <a:gd name="T47" fmla="*/ 767 h 807"/>
                <a:gd name="T48" fmla="*/ 838 w 919"/>
                <a:gd name="T49" fmla="*/ 797 h 807"/>
                <a:gd name="T50" fmla="*/ 812 w 919"/>
                <a:gd name="T51" fmla="*/ 802 h 807"/>
                <a:gd name="T52" fmla="*/ 787 w 919"/>
                <a:gd name="T53" fmla="*/ 807 h 807"/>
                <a:gd name="T54" fmla="*/ 787 w 919"/>
                <a:gd name="T55" fmla="*/ 807 h 807"/>
                <a:gd name="T56" fmla="*/ 787 w 919"/>
                <a:gd name="T57" fmla="*/ 807 h 807"/>
                <a:gd name="T58" fmla="*/ 137 w 919"/>
                <a:gd name="T59" fmla="*/ 807 h 807"/>
                <a:gd name="T60" fmla="*/ 137 w 919"/>
                <a:gd name="T61" fmla="*/ 807 h 807"/>
                <a:gd name="T62" fmla="*/ 107 w 919"/>
                <a:gd name="T63" fmla="*/ 802 h 807"/>
                <a:gd name="T64" fmla="*/ 81 w 919"/>
                <a:gd name="T65" fmla="*/ 797 h 807"/>
                <a:gd name="T66" fmla="*/ 41 w 919"/>
                <a:gd name="T67" fmla="*/ 767 h 807"/>
                <a:gd name="T68" fmla="*/ 10 w 919"/>
                <a:gd name="T69" fmla="*/ 726 h 807"/>
                <a:gd name="T70" fmla="*/ 5 w 919"/>
                <a:gd name="T71" fmla="*/ 701 h 807"/>
                <a:gd name="T72" fmla="*/ 0 w 919"/>
                <a:gd name="T73" fmla="*/ 675 h 807"/>
                <a:gd name="T74" fmla="*/ 0 w 919"/>
                <a:gd name="T75" fmla="*/ 675 h 807"/>
                <a:gd name="T76" fmla="*/ 0 w 919"/>
                <a:gd name="T77" fmla="*/ 137 h 80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19"/>
                <a:gd name="T118" fmla="*/ 0 h 807"/>
                <a:gd name="T119" fmla="*/ 919 w 919"/>
                <a:gd name="T120" fmla="*/ 807 h 80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19" h="807">
                  <a:moveTo>
                    <a:pt x="0" y="137"/>
                  </a:moveTo>
                  <a:lnTo>
                    <a:pt x="5" y="107"/>
                  </a:lnTo>
                  <a:lnTo>
                    <a:pt x="10" y="81"/>
                  </a:lnTo>
                  <a:lnTo>
                    <a:pt x="41" y="41"/>
                  </a:lnTo>
                  <a:lnTo>
                    <a:pt x="81" y="10"/>
                  </a:lnTo>
                  <a:lnTo>
                    <a:pt x="107" y="5"/>
                  </a:lnTo>
                  <a:lnTo>
                    <a:pt x="137" y="0"/>
                  </a:lnTo>
                  <a:lnTo>
                    <a:pt x="787" y="0"/>
                  </a:lnTo>
                  <a:lnTo>
                    <a:pt x="812" y="5"/>
                  </a:lnTo>
                  <a:lnTo>
                    <a:pt x="838" y="10"/>
                  </a:lnTo>
                  <a:lnTo>
                    <a:pt x="878" y="41"/>
                  </a:lnTo>
                  <a:lnTo>
                    <a:pt x="909" y="81"/>
                  </a:lnTo>
                  <a:lnTo>
                    <a:pt x="914" y="107"/>
                  </a:lnTo>
                  <a:lnTo>
                    <a:pt x="919" y="137"/>
                  </a:lnTo>
                  <a:lnTo>
                    <a:pt x="919" y="675"/>
                  </a:lnTo>
                  <a:lnTo>
                    <a:pt x="914" y="701"/>
                  </a:lnTo>
                  <a:lnTo>
                    <a:pt x="909" y="726"/>
                  </a:lnTo>
                  <a:lnTo>
                    <a:pt x="878" y="767"/>
                  </a:lnTo>
                  <a:lnTo>
                    <a:pt x="838" y="797"/>
                  </a:lnTo>
                  <a:lnTo>
                    <a:pt x="812" y="802"/>
                  </a:lnTo>
                  <a:lnTo>
                    <a:pt x="787" y="807"/>
                  </a:lnTo>
                  <a:lnTo>
                    <a:pt x="137" y="807"/>
                  </a:lnTo>
                  <a:lnTo>
                    <a:pt x="107" y="802"/>
                  </a:lnTo>
                  <a:lnTo>
                    <a:pt x="81" y="797"/>
                  </a:lnTo>
                  <a:lnTo>
                    <a:pt x="41" y="767"/>
                  </a:lnTo>
                  <a:lnTo>
                    <a:pt x="10" y="726"/>
                  </a:lnTo>
                  <a:lnTo>
                    <a:pt x="5" y="701"/>
                  </a:lnTo>
                  <a:lnTo>
                    <a:pt x="0" y="675"/>
                  </a:lnTo>
                  <a:lnTo>
                    <a:pt x="0" y="137"/>
                  </a:lnTo>
                  <a:close/>
                </a:path>
              </a:pathLst>
            </a:custGeom>
            <a:solidFill>
              <a:srgbClr val="CCFFCC"/>
            </a:solidFill>
            <a:ln w="9525">
              <a:noFill/>
              <a:round/>
              <a:headEnd/>
              <a:tailEnd/>
            </a:ln>
          </p:spPr>
          <p:txBody>
            <a:bodyPr/>
            <a:lstStyle/>
            <a:p>
              <a:endParaRPr lang="ja-JP" altLang="en-US">
                <a:latin typeface="Meiryo UI" panose="020B0604030504040204" pitchFamily="50" charset="-128"/>
                <a:ea typeface="Meiryo UI" panose="020B0604030504040204" pitchFamily="50" charset="-128"/>
              </a:endParaRPr>
            </a:p>
          </p:txBody>
        </p:sp>
        <p:sp>
          <p:nvSpPr>
            <p:cNvPr id="14419" name="Freeform 82"/>
            <p:cNvSpPr>
              <a:spLocks noEditPoints="1"/>
            </p:cNvSpPr>
            <p:nvPr/>
          </p:nvSpPr>
          <p:spPr bwMode="auto">
            <a:xfrm>
              <a:off x="1286" y="2942"/>
              <a:ext cx="934" cy="822"/>
            </a:xfrm>
            <a:custGeom>
              <a:avLst/>
              <a:gdLst>
                <a:gd name="T0" fmla="*/ 0 w 934"/>
                <a:gd name="T1" fmla="*/ 112 h 822"/>
                <a:gd name="T2" fmla="*/ 20 w 934"/>
                <a:gd name="T3" fmla="*/ 61 h 822"/>
                <a:gd name="T4" fmla="*/ 41 w 934"/>
                <a:gd name="T5" fmla="*/ 41 h 822"/>
                <a:gd name="T6" fmla="*/ 86 w 934"/>
                <a:gd name="T7" fmla="*/ 10 h 822"/>
                <a:gd name="T8" fmla="*/ 112 w 934"/>
                <a:gd name="T9" fmla="*/ 0 h 822"/>
                <a:gd name="T10" fmla="*/ 817 w 934"/>
                <a:gd name="T11" fmla="*/ 0 h 822"/>
                <a:gd name="T12" fmla="*/ 848 w 934"/>
                <a:gd name="T13" fmla="*/ 10 h 822"/>
                <a:gd name="T14" fmla="*/ 888 w 934"/>
                <a:gd name="T15" fmla="*/ 41 h 822"/>
                <a:gd name="T16" fmla="*/ 909 w 934"/>
                <a:gd name="T17" fmla="*/ 61 h 822"/>
                <a:gd name="T18" fmla="*/ 929 w 934"/>
                <a:gd name="T19" fmla="*/ 112 h 822"/>
                <a:gd name="T20" fmla="*/ 934 w 934"/>
                <a:gd name="T21" fmla="*/ 680 h 822"/>
                <a:gd name="T22" fmla="*/ 919 w 934"/>
                <a:gd name="T23" fmla="*/ 731 h 822"/>
                <a:gd name="T24" fmla="*/ 909 w 934"/>
                <a:gd name="T25" fmla="*/ 756 h 822"/>
                <a:gd name="T26" fmla="*/ 868 w 934"/>
                <a:gd name="T27" fmla="*/ 797 h 822"/>
                <a:gd name="T28" fmla="*/ 843 w 934"/>
                <a:gd name="T29" fmla="*/ 807 h 822"/>
                <a:gd name="T30" fmla="*/ 792 w 934"/>
                <a:gd name="T31" fmla="*/ 822 h 822"/>
                <a:gd name="T32" fmla="*/ 112 w 934"/>
                <a:gd name="T33" fmla="*/ 817 h 822"/>
                <a:gd name="T34" fmla="*/ 61 w 934"/>
                <a:gd name="T35" fmla="*/ 797 h 822"/>
                <a:gd name="T36" fmla="*/ 41 w 934"/>
                <a:gd name="T37" fmla="*/ 777 h 822"/>
                <a:gd name="T38" fmla="*/ 10 w 934"/>
                <a:gd name="T39" fmla="*/ 736 h 822"/>
                <a:gd name="T40" fmla="*/ 0 w 934"/>
                <a:gd name="T41" fmla="*/ 706 h 822"/>
                <a:gd name="T42" fmla="*/ 15 w 934"/>
                <a:gd name="T43" fmla="*/ 675 h 822"/>
                <a:gd name="T44" fmla="*/ 26 w 934"/>
                <a:gd name="T45" fmla="*/ 726 h 822"/>
                <a:gd name="T46" fmla="*/ 36 w 934"/>
                <a:gd name="T47" fmla="*/ 746 h 822"/>
                <a:gd name="T48" fmla="*/ 71 w 934"/>
                <a:gd name="T49" fmla="*/ 782 h 822"/>
                <a:gd name="T50" fmla="*/ 92 w 934"/>
                <a:gd name="T51" fmla="*/ 797 h 822"/>
                <a:gd name="T52" fmla="*/ 142 w 934"/>
                <a:gd name="T53" fmla="*/ 807 h 822"/>
                <a:gd name="T54" fmla="*/ 812 w 934"/>
                <a:gd name="T55" fmla="*/ 802 h 822"/>
                <a:gd name="T56" fmla="*/ 863 w 934"/>
                <a:gd name="T57" fmla="*/ 782 h 822"/>
                <a:gd name="T58" fmla="*/ 878 w 934"/>
                <a:gd name="T59" fmla="*/ 767 h 822"/>
                <a:gd name="T60" fmla="*/ 909 w 934"/>
                <a:gd name="T61" fmla="*/ 726 h 822"/>
                <a:gd name="T62" fmla="*/ 914 w 934"/>
                <a:gd name="T63" fmla="*/ 706 h 822"/>
                <a:gd name="T64" fmla="*/ 914 w 934"/>
                <a:gd name="T65" fmla="*/ 112 h 822"/>
                <a:gd name="T66" fmla="*/ 909 w 934"/>
                <a:gd name="T67" fmla="*/ 92 h 822"/>
                <a:gd name="T68" fmla="*/ 878 w 934"/>
                <a:gd name="T69" fmla="*/ 51 h 822"/>
                <a:gd name="T70" fmla="*/ 863 w 934"/>
                <a:gd name="T71" fmla="*/ 36 h 822"/>
                <a:gd name="T72" fmla="*/ 812 w 934"/>
                <a:gd name="T73" fmla="*/ 15 h 822"/>
                <a:gd name="T74" fmla="*/ 142 w 934"/>
                <a:gd name="T75" fmla="*/ 15 h 822"/>
                <a:gd name="T76" fmla="*/ 92 w 934"/>
                <a:gd name="T77" fmla="*/ 26 h 822"/>
                <a:gd name="T78" fmla="*/ 71 w 934"/>
                <a:gd name="T79" fmla="*/ 36 h 822"/>
                <a:gd name="T80" fmla="*/ 36 w 934"/>
                <a:gd name="T81" fmla="*/ 71 h 822"/>
                <a:gd name="T82" fmla="*/ 26 w 934"/>
                <a:gd name="T83" fmla="*/ 92 h 822"/>
                <a:gd name="T84" fmla="*/ 15 w 934"/>
                <a:gd name="T85" fmla="*/ 142 h 82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934"/>
                <a:gd name="T130" fmla="*/ 0 h 822"/>
                <a:gd name="T131" fmla="*/ 934 w 934"/>
                <a:gd name="T132" fmla="*/ 822 h 82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934" h="822">
                  <a:moveTo>
                    <a:pt x="0" y="142"/>
                  </a:moveTo>
                  <a:lnTo>
                    <a:pt x="0" y="112"/>
                  </a:lnTo>
                  <a:lnTo>
                    <a:pt x="10" y="86"/>
                  </a:lnTo>
                  <a:lnTo>
                    <a:pt x="20" y="61"/>
                  </a:lnTo>
                  <a:lnTo>
                    <a:pt x="41" y="41"/>
                  </a:lnTo>
                  <a:lnTo>
                    <a:pt x="61" y="21"/>
                  </a:lnTo>
                  <a:lnTo>
                    <a:pt x="86" y="10"/>
                  </a:lnTo>
                  <a:lnTo>
                    <a:pt x="112" y="0"/>
                  </a:lnTo>
                  <a:lnTo>
                    <a:pt x="137" y="0"/>
                  </a:lnTo>
                  <a:lnTo>
                    <a:pt x="792" y="0"/>
                  </a:lnTo>
                  <a:lnTo>
                    <a:pt x="817" y="0"/>
                  </a:lnTo>
                  <a:lnTo>
                    <a:pt x="843" y="10"/>
                  </a:lnTo>
                  <a:lnTo>
                    <a:pt x="848" y="10"/>
                  </a:lnTo>
                  <a:lnTo>
                    <a:pt x="868" y="21"/>
                  </a:lnTo>
                  <a:lnTo>
                    <a:pt x="888" y="41"/>
                  </a:lnTo>
                  <a:lnTo>
                    <a:pt x="909" y="61"/>
                  </a:lnTo>
                  <a:lnTo>
                    <a:pt x="919" y="86"/>
                  </a:lnTo>
                  <a:lnTo>
                    <a:pt x="929" y="112"/>
                  </a:lnTo>
                  <a:lnTo>
                    <a:pt x="934" y="137"/>
                  </a:lnTo>
                  <a:lnTo>
                    <a:pt x="934" y="680"/>
                  </a:lnTo>
                  <a:lnTo>
                    <a:pt x="929" y="706"/>
                  </a:lnTo>
                  <a:lnTo>
                    <a:pt x="919" y="731"/>
                  </a:lnTo>
                  <a:lnTo>
                    <a:pt x="919" y="736"/>
                  </a:lnTo>
                  <a:lnTo>
                    <a:pt x="909" y="756"/>
                  </a:lnTo>
                  <a:lnTo>
                    <a:pt x="888" y="777"/>
                  </a:lnTo>
                  <a:lnTo>
                    <a:pt x="868" y="797"/>
                  </a:lnTo>
                  <a:lnTo>
                    <a:pt x="848" y="807"/>
                  </a:lnTo>
                  <a:lnTo>
                    <a:pt x="843" y="807"/>
                  </a:lnTo>
                  <a:lnTo>
                    <a:pt x="817" y="817"/>
                  </a:lnTo>
                  <a:lnTo>
                    <a:pt x="792" y="822"/>
                  </a:lnTo>
                  <a:lnTo>
                    <a:pt x="142" y="822"/>
                  </a:lnTo>
                  <a:lnTo>
                    <a:pt x="112" y="817"/>
                  </a:lnTo>
                  <a:lnTo>
                    <a:pt x="86" y="807"/>
                  </a:lnTo>
                  <a:lnTo>
                    <a:pt x="61" y="797"/>
                  </a:lnTo>
                  <a:lnTo>
                    <a:pt x="41" y="777"/>
                  </a:lnTo>
                  <a:lnTo>
                    <a:pt x="20" y="756"/>
                  </a:lnTo>
                  <a:lnTo>
                    <a:pt x="10" y="736"/>
                  </a:lnTo>
                  <a:lnTo>
                    <a:pt x="10" y="731"/>
                  </a:lnTo>
                  <a:lnTo>
                    <a:pt x="0" y="706"/>
                  </a:lnTo>
                  <a:lnTo>
                    <a:pt x="0" y="680"/>
                  </a:lnTo>
                  <a:lnTo>
                    <a:pt x="0" y="142"/>
                  </a:lnTo>
                  <a:close/>
                  <a:moveTo>
                    <a:pt x="15" y="675"/>
                  </a:moveTo>
                  <a:lnTo>
                    <a:pt x="15" y="706"/>
                  </a:lnTo>
                  <a:lnTo>
                    <a:pt x="15" y="701"/>
                  </a:lnTo>
                  <a:lnTo>
                    <a:pt x="26" y="726"/>
                  </a:lnTo>
                  <a:lnTo>
                    <a:pt x="20" y="726"/>
                  </a:lnTo>
                  <a:lnTo>
                    <a:pt x="36" y="751"/>
                  </a:lnTo>
                  <a:lnTo>
                    <a:pt x="36" y="746"/>
                  </a:lnTo>
                  <a:lnTo>
                    <a:pt x="51" y="767"/>
                  </a:lnTo>
                  <a:lnTo>
                    <a:pt x="71" y="782"/>
                  </a:lnTo>
                  <a:lnTo>
                    <a:pt x="66" y="782"/>
                  </a:lnTo>
                  <a:lnTo>
                    <a:pt x="92" y="797"/>
                  </a:lnTo>
                  <a:lnTo>
                    <a:pt x="117" y="802"/>
                  </a:lnTo>
                  <a:lnTo>
                    <a:pt x="112" y="802"/>
                  </a:lnTo>
                  <a:lnTo>
                    <a:pt x="142" y="807"/>
                  </a:lnTo>
                  <a:lnTo>
                    <a:pt x="787" y="807"/>
                  </a:lnTo>
                  <a:lnTo>
                    <a:pt x="817" y="802"/>
                  </a:lnTo>
                  <a:lnTo>
                    <a:pt x="812" y="802"/>
                  </a:lnTo>
                  <a:lnTo>
                    <a:pt x="838" y="797"/>
                  </a:lnTo>
                  <a:lnTo>
                    <a:pt x="863" y="782"/>
                  </a:lnTo>
                  <a:lnTo>
                    <a:pt x="858" y="782"/>
                  </a:lnTo>
                  <a:lnTo>
                    <a:pt x="878" y="767"/>
                  </a:lnTo>
                  <a:lnTo>
                    <a:pt x="894" y="746"/>
                  </a:lnTo>
                  <a:lnTo>
                    <a:pt x="894" y="751"/>
                  </a:lnTo>
                  <a:lnTo>
                    <a:pt x="909" y="726"/>
                  </a:lnTo>
                  <a:lnTo>
                    <a:pt x="914" y="701"/>
                  </a:lnTo>
                  <a:lnTo>
                    <a:pt x="914" y="706"/>
                  </a:lnTo>
                  <a:lnTo>
                    <a:pt x="919" y="680"/>
                  </a:lnTo>
                  <a:lnTo>
                    <a:pt x="919" y="142"/>
                  </a:lnTo>
                  <a:lnTo>
                    <a:pt x="914" y="112"/>
                  </a:lnTo>
                  <a:lnTo>
                    <a:pt x="914" y="117"/>
                  </a:lnTo>
                  <a:lnTo>
                    <a:pt x="909" y="92"/>
                  </a:lnTo>
                  <a:lnTo>
                    <a:pt x="894" y="66"/>
                  </a:lnTo>
                  <a:lnTo>
                    <a:pt x="894" y="71"/>
                  </a:lnTo>
                  <a:lnTo>
                    <a:pt x="878" y="51"/>
                  </a:lnTo>
                  <a:lnTo>
                    <a:pt x="858" y="36"/>
                  </a:lnTo>
                  <a:lnTo>
                    <a:pt x="863" y="36"/>
                  </a:lnTo>
                  <a:lnTo>
                    <a:pt x="838" y="21"/>
                  </a:lnTo>
                  <a:lnTo>
                    <a:pt x="838" y="26"/>
                  </a:lnTo>
                  <a:lnTo>
                    <a:pt x="812" y="15"/>
                  </a:lnTo>
                  <a:lnTo>
                    <a:pt x="817" y="15"/>
                  </a:lnTo>
                  <a:lnTo>
                    <a:pt x="792" y="15"/>
                  </a:lnTo>
                  <a:lnTo>
                    <a:pt x="142" y="15"/>
                  </a:lnTo>
                  <a:lnTo>
                    <a:pt x="112" y="15"/>
                  </a:lnTo>
                  <a:lnTo>
                    <a:pt x="117" y="15"/>
                  </a:lnTo>
                  <a:lnTo>
                    <a:pt x="92" y="26"/>
                  </a:lnTo>
                  <a:lnTo>
                    <a:pt x="92" y="21"/>
                  </a:lnTo>
                  <a:lnTo>
                    <a:pt x="66" y="36"/>
                  </a:lnTo>
                  <a:lnTo>
                    <a:pt x="71" y="36"/>
                  </a:lnTo>
                  <a:lnTo>
                    <a:pt x="51" y="51"/>
                  </a:lnTo>
                  <a:lnTo>
                    <a:pt x="36" y="71"/>
                  </a:lnTo>
                  <a:lnTo>
                    <a:pt x="36" y="66"/>
                  </a:lnTo>
                  <a:lnTo>
                    <a:pt x="20" y="92"/>
                  </a:lnTo>
                  <a:lnTo>
                    <a:pt x="26" y="92"/>
                  </a:lnTo>
                  <a:lnTo>
                    <a:pt x="15" y="117"/>
                  </a:lnTo>
                  <a:lnTo>
                    <a:pt x="15" y="112"/>
                  </a:lnTo>
                  <a:lnTo>
                    <a:pt x="15" y="142"/>
                  </a:lnTo>
                  <a:lnTo>
                    <a:pt x="15" y="675"/>
                  </a:lnTo>
                  <a:close/>
                </a:path>
              </a:pathLst>
            </a:custGeom>
            <a:solidFill>
              <a:srgbClr val="376092"/>
            </a:solidFill>
            <a:ln w="0">
              <a:solidFill>
                <a:srgbClr val="376092"/>
              </a:solidFill>
              <a:round/>
              <a:headEnd/>
              <a:tailEnd/>
            </a:ln>
          </p:spPr>
          <p:txBody>
            <a:bodyPr/>
            <a:lstStyle/>
            <a:p>
              <a:endParaRPr lang="ja-JP" altLang="en-US">
                <a:latin typeface="Meiryo UI" panose="020B0604030504040204" pitchFamily="50" charset="-128"/>
                <a:ea typeface="Meiryo UI" panose="020B0604030504040204" pitchFamily="50" charset="-128"/>
              </a:endParaRPr>
            </a:p>
          </p:txBody>
        </p:sp>
        <p:sp>
          <p:nvSpPr>
            <p:cNvPr id="14420" name="Rectangle 83"/>
            <p:cNvSpPr>
              <a:spLocks noChangeArrowheads="1"/>
            </p:cNvSpPr>
            <p:nvPr/>
          </p:nvSpPr>
          <p:spPr bwMode="auto">
            <a:xfrm>
              <a:off x="1413" y="3024"/>
              <a:ext cx="679" cy="116"/>
            </a:xfrm>
            <a:prstGeom prst="rect">
              <a:avLst/>
            </a:prstGeom>
            <a:noFill/>
            <a:ln w="9525">
              <a:noFill/>
              <a:miter lim="800000"/>
              <a:headEnd/>
              <a:tailEnd/>
            </a:ln>
          </p:spPr>
          <p:txBody>
            <a:bodyPr wrap="none" lIns="0" tIns="0" rIns="0" bIns="0">
              <a:spAutoFit/>
            </a:bodyPr>
            <a:lstStyle/>
            <a:p>
              <a:r>
                <a:rPr lang="ja-JP" altLang="en-US" sz="1200">
                  <a:solidFill>
                    <a:srgbClr val="000000"/>
                  </a:solidFill>
                  <a:latin typeface="Meiryo UI" panose="020B0604030504040204" pitchFamily="50" charset="-128"/>
                  <a:ea typeface="Meiryo UI" panose="020B0604030504040204" pitchFamily="50" charset="-128"/>
                </a:rPr>
                <a:t>原発関連の記録</a:t>
              </a:r>
              <a:endParaRPr lang="ja-JP" altLang="en-US">
                <a:latin typeface="Meiryo UI" panose="020B0604030504040204" pitchFamily="50" charset="-128"/>
                <a:ea typeface="Meiryo UI" panose="020B0604030504040204" pitchFamily="50" charset="-128"/>
              </a:endParaRPr>
            </a:p>
          </p:txBody>
        </p:sp>
      </p:grpSp>
      <p:sp>
        <p:nvSpPr>
          <p:cNvPr id="14340" name="Rectangle 32"/>
          <p:cNvSpPr>
            <a:spLocks noChangeArrowheads="1"/>
          </p:cNvSpPr>
          <p:nvPr/>
        </p:nvSpPr>
        <p:spPr bwMode="auto">
          <a:xfrm>
            <a:off x="5232401" y="5516563"/>
            <a:ext cx="2087563" cy="368300"/>
          </a:xfrm>
          <a:prstGeom prst="rect">
            <a:avLst/>
          </a:prstGeom>
          <a:noFill/>
          <a:ln w="9525">
            <a:noFill/>
            <a:miter lim="800000"/>
            <a:headEnd/>
            <a:tailEnd/>
          </a:ln>
        </p:spPr>
        <p:txBody>
          <a:bodyPr lIns="0" tIns="0" rIns="0" bIns="0">
            <a:spAutoFit/>
          </a:bodyPr>
          <a:lstStyle/>
          <a:p>
            <a:r>
              <a:rPr lang="ja-JP" altLang="en-US" sz="1200">
                <a:solidFill>
                  <a:srgbClr val="000000"/>
                </a:solidFill>
                <a:latin typeface="Meiryo UI" panose="020B0604030504040204" pitchFamily="50" charset="-128"/>
                <a:ea typeface="Meiryo UI" panose="020B0604030504040204" pitchFamily="50" charset="-128"/>
              </a:rPr>
              <a:t>大震災後の国内政治・経済・社会等の動向に関する記録</a:t>
            </a:r>
            <a:endParaRPr lang="ja-JP" altLang="en-US" sz="1200">
              <a:latin typeface="Meiryo UI" panose="020B0604030504040204" pitchFamily="50" charset="-128"/>
              <a:ea typeface="Meiryo UI" panose="020B0604030504040204" pitchFamily="50" charset="-128"/>
            </a:endParaRPr>
          </a:p>
        </p:txBody>
      </p:sp>
      <p:sp>
        <p:nvSpPr>
          <p:cNvPr id="14342" name="Rectangle 57"/>
          <p:cNvSpPr>
            <a:spLocks noChangeArrowheads="1"/>
          </p:cNvSpPr>
          <p:nvPr/>
        </p:nvSpPr>
        <p:spPr bwMode="auto">
          <a:xfrm>
            <a:off x="4295776" y="1955800"/>
            <a:ext cx="307975" cy="184150"/>
          </a:xfrm>
          <a:prstGeom prst="rect">
            <a:avLst/>
          </a:prstGeom>
          <a:noFill/>
          <a:ln w="9525">
            <a:noFill/>
            <a:miter lim="800000"/>
            <a:headEnd/>
            <a:tailEnd/>
          </a:ln>
        </p:spPr>
        <p:txBody>
          <a:bodyPr wrap="none" lIns="0" tIns="0" rIns="0" bIns="0">
            <a:spAutoFit/>
          </a:bodyPr>
          <a:lstStyle/>
          <a:p>
            <a:r>
              <a:rPr lang="ja-JP" altLang="en-US" sz="1200">
                <a:solidFill>
                  <a:srgbClr val="FFFFFF"/>
                </a:solidFill>
                <a:latin typeface="Meiryo UI" panose="020B0604030504040204" pitchFamily="50" charset="-128"/>
                <a:ea typeface="Meiryo UI" panose="020B0604030504040204" pitchFamily="50" charset="-128"/>
              </a:rPr>
              <a:t>大学</a:t>
            </a:r>
            <a:endParaRPr lang="ja-JP" altLang="en-US">
              <a:latin typeface="Meiryo UI" panose="020B0604030504040204" pitchFamily="50" charset="-128"/>
              <a:ea typeface="Meiryo UI" panose="020B0604030504040204" pitchFamily="50" charset="-128"/>
            </a:endParaRPr>
          </a:p>
        </p:txBody>
      </p:sp>
      <p:sp>
        <p:nvSpPr>
          <p:cNvPr id="94" name="角丸四角形 93"/>
          <p:cNvSpPr/>
          <p:nvPr/>
        </p:nvSpPr>
        <p:spPr>
          <a:xfrm>
            <a:off x="8328025" y="2060575"/>
            <a:ext cx="2160588" cy="23050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ja-JP" altLang="en-US" sz="1400" dirty="0">
                <a:solidFill>
                  <a:schemeClr val="tx1"/>
                </a:solidFill>
                <a:latin typeface="Meiryo UI" panose="020B0604030504040204" pitchFamily="50" charset="-128"/>
                <a:ea typeface="Meiryo UI" panose="020B0604030504040204" pitchFamily="50" charset="-128"/>
              </a:rPr>
              <a:t>記録の形式～紙媒体、デジタルを問わない</a:t>
            </a:r>
          </a:p>
          <a:p>
            <a:pPr algn="ctr">
              <a:defRPr/>
            </a:pPr>
            <a:endParaRPr lang="ja-JP" altLang="en-US" sz="1400" dirty="0">
              <a:solidFill>
                <a:schemeClr val="tx1"/>
              </a:solidFill>
              <a:latin typeface="Meiryo UI" panose="020B0604030504040204" pitchFamily="50" charset="-128"/>
              <a:ea typeface="Meiryo UI" panose="020B0604030504040204" pitchFamily="50" charset="-128"/>
            </a:endParaRPr>
          </a:p>
          <a:p>
            <a:pPr marL="93663" indent="-93663">
              <a:defRPr/>
            </a:pPr>
            <a:r>
              <a:rPr lang="ja-JP" altLang="en-US" sz="1400" dirty="0">
                <a:solidFill>
                  <a:schemeClr val="tx1"/>
                </a:solidFill>
                <a:latin typeface="Meiryo UI" panose="020B0604030504040204" pitchFamily="50" charset="-128"/>
                <a:ea typeface="Meiryo UI" panose="020B0604030504040204" pitchFamily="50" charset="-128"/>
              </a:rPr>
              <a:t>・</a:t>
            </a:r>
            <a:r>
              <a:rPr lang="ja-JP" altLang="en-US" sz="1400" dirty="0">
                <a:solidFill>
                  <a:srgbClr val="C00000"/>
                </a:solidFill>
                <a:latin typeface="Meiryo UI" panose="020B0604030504040204" pitchFamily="50" charset="-128"/>
                <a:ea typeface="Meiryo UI" panose="020B0604030504040204" pitchFamily="50" charset="-128"/>
              </a:rPr>
              <a:t>図書、雑誌、報告書、調査レポート</a:t>
            </a:r>
          </a:p>
          <a:p>
            <a:pPr>
              <a:defRPr/>
            </a:pPr>
            <a:r>
              <a:rPr lang="ja-JP" altLang="en-US" sz="1400" dirty="0">
                <a:solidFill>
                  <a:srgbClr val="C00000"/>
                </a:solidFill>
                <a:latin typeface="Meiryo UI" panose="020B0604030504040204" pitchFamily="50" charset="-128"/>
                <a:ea typeface="Meiryo UI" panose="020B0604030504040204" pitchFamily="50" charset="-128"/>
              </a:rPr>
              <a:t>・ウェブサイト</a:t>
            </a:r>
          </a:p>
          <a:p>
            <a:pPr>
              <a:defRPr/>
            </a:pPr>
            <a:r>
              <a:rPr lang="ja-JP" altLang="en-US" sz="1400" dirty="0">
                <a:solidFill>
                  <a:srgbClr val="C00000"/>
                </a:solidFill>
                <a:latin typeface="Meiryo UI" panose="020B0604030504040204" pitchFamily="50" charset="-128"/>
                <a:ea typeface="Meiryo UI" panose="020B0604030504040204" pitchFamily="50" charset="-128"/>
              </a:rPr>
              <a:t>・写真、映像・動画</a:t>
            </a:r>
          </a:p>
          <a:p>
            <a:pPr>
              <a:defRPr/>
            </a:pPr>
            <a:r>
              <a:rPr lang="ja-JP" altLang="en-US" sz="1400" dirty="0">
                <a:solidFill>
                  <a:srgbClr val="C00000"/>
                </a:solidFill>
                <a:latin typeface="Meiryo UI" panose="020B0604030504040204" pitchFamily="50" charset="-128"/>
                <a:ea typeface="Meiryo UI" panose="020B0604030504040204" pitchFamily="50" charset="-128"/>
              </a:rPr>
              <a:t>・音声</a:t>
            </a:r>
          </a:p>
          <a:p>
            <a:pPr>
              <a:defRPr/>
            </a:pPr>
            <a:r>
              <a:rPr lang="ja-JP" altLang="en-US" sz="1400" dirty="0">
                <a:solidFill>
                  <a:srgbClr val="C00000"/>
                </a:solidFill>
                <a:latin typeface="Meiryo UI" panose="020B0604030504040204" pitchFamily="50" charset="-128"/>
                <a:ea typeface="Meiryo UI" panose="020B0604030504040204" pitchFamily="50" charset="-128"/>
              </a:rPr>
              <a:t>・ファクトデータ</a:t>
            </a:r>
            <a:endParaRPr lang="ja-JP" altLang="en-US" dirty="0">
              <a:solidFill>
                <a:srgbClr val="C00000"/>
              </a:solidFill>
              <a:latin typeface="Meiryo UI" panose="020B0604030504040204" pitchFamily="50" charset="-128"/>
              <a:ea typeface="Meiryo UI" panose="020B0604030504040204" pitchFamily="50" charset="-128"/>
            </a:endParaRPr>
          </a:p>
        </p:txBody>
      </p:sp>
      <p:sp>
        <p:nvSpPr>
          <p:cNvPr id="85" name="タイトル 2"/>
          <p:cNvSpPr txBox="1">
            <a:spLocks/>
          </p:cNvSpPr>
          <p:nvPr/>
        </p:nvSpPr>
        <p:spPr>
          <a:xfrm>
            <a:off x="1524000" y="116632"/>
            <a:ext cx="9144000" cy="648072"/>
          </a:xfrm>
          <a:prstGeom prst="rect">
            <a:avLst/>
          </a:prstGeom>
        </p:spPr>
        <p:txBody>
          <a:bodyPr vert="horz" rtlCol="0" anchor="ctr">
            <a:noAutofit/>
            <a:scene3d>
              <a:camera prst="orthographicFront"/>
              <a:lightRig rig="soft" dir="t"/>
            </a:scene3d>
            <a:sp3d prstMaterial="softEdge">
              <a:bevelT w="25400" h="25400"/>
            </a:sp3d>
          </a:bodyPr>
          <a:lstStyle/>
          <a:p>
            <a:pPr lvl="0" eaLnBrk="0" fontAlgn="base" hangingPunct="0">
              <a:spcBef>
                <a:spcPct val="0"/>
              </a:spcBef>
              <a:spcAft>
                <a:spcPct val="0"/>
              </a:spcAft>
              <a:defRPr/>
            </a:pPr>
            <a:endParaRPr lang="ja-JP" altLang="en-US" sz="2800" dirty="0">
              <a:solidFill>
                <a:schemeClr val="bg1"/>
              </a:solidFill>
              <a:latin typeface="Meiryo UI" panose="020B0604030504040204" pitchFamily="50" charset="-128"/>
              <a:ea typeface="Meiryo UI" panose="020B0604030504040204" pitchFamily="50" charset="-128"/>
              <a:cs typeface="+mj-cs"/>
            </a:endParaRPr>
          </a:p>
        </p:txBody>
      </p:sp>
      <p:sp>
        <p:nvSpPr>
          <p:cNvPr id="86" name="タイトル 85"/>
          <p:cNvSpPr>
            <a:spLocks noGrp="1"/>
          </p:cNvSpPr>
          <p:nvPr>
            <p:ph type="title"/>
          </p:nvPr>
        </p:nvSpPr>
        <p:spPr>
          <a:xfrm>
            <a:off x="0" y="0"/>
            <a:ext cx="12192000" cy="928670"/>
          </a:xfrm>
        </p:spPr>
        <p:txBody>
          <a:bodyPr>
            <a:noAutofit/>
          </a:bodyPr>
          <a:lstStyle/>
          <a:p>
            <a:pPr lvl="0"/>
            <a:r>
              <a:rPr lang="ja-JP" altLang="en-US" sz="3600" dirty="0"/>
              <a:t>東日本大震災コンテンツ収集対象</a:t>
            </a:r>
          </a:p>
        </p:txBody>
      </p:sp>
      <p:sp>
        <p:nvSpPr>
          <p:cNvPr id="87" name="フッター プレースホルダ 86"/>
          <p:cNvSpPr>
            <a:spLocks noGrp="1"/>
          </p:cNvSpPr>
          <p:nvPr>
            <p:ph type="ftr" sz="quarter" idx="11"/>
          </p:nvPr>
        </p:nvSpPr>
        <p:spPr>
          <a:xfrm>
            <a:off x="107952" y="6342064"/>
            <a:ext cx="2697162" cy="365125"/>
          </a:xfrm>
        </p:spPr>
        <p:txBody>
          <a:bodyPr/>
          <a:lstStyle/>
          <a:p>
            <a:endParaRPr kumimoji="0" lang="en-US" dirty="0"/>
          </a:p>
        </p:txBody>
      </p:sp>
      <p:sp>
        <p:nvSpPr>
          <p:cNvPr id="88" name="円/楕円 87"/>
          <p:cNvSpPr/>
          <p:nvPr/>
        </p:nvSpPr>
        <p:spPr>
          <a:xfrm>
            <a:off x="94593" y="61915"/>
            <a:ext cx="622859" cy="5711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4258188"/>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タイトル 1"/>
          <p:cNvSpPr>
            <a:spLocks noGrp="1"/>
          </p:cNvSpPr>
          <p:nvPr>
            <p:ph type="title"/>
          </p:nvPr>
        </p:nvSpPr>
        <p:spPr>
          <a:xfrm>
            <a:off x="0" y="0"/>
            <a:ext cx="12192000" cy="780836"/>
          </a:xfrm>
        </p:spPr>
        <p:txBody>
          <a:bodyPr/>
          <a:lstStyle/>
          <a:p>
            <a:r>
              <a:rPr lang="ja-JP" altLang="en-US" dirty="0" smtClean="0"/>
              <a:t>コンテンツ収集等の取組</a:t>
            </a:r>
          </a:p>
        </p:txBody>
      </p:sp>
      <p:graphicFrame>
        <p:nvGraphicFramePr>
          <p:cNvPr id="5" name="コンテンツ プレースホルダ 4"/>
          <p:cNvGraphicFramePr>
            <a:graphicFrameLocks noGrp="1"/>
          </p:cNvGraphicFramePr>
          <p:nvPr>
            <p:ph sz="quarter" idx="1"/>
            <p:extLst/>
          </p:nvPr>
        </p:nvGraphicFramePr>
        <p:xfrm>
          <a:off x="2207568" y="1268760"/>
          <a:ext cx="8208912" cy="35277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スライド番号プレースホルダ 3"/>
          <p:cNvSpPr>
            <a:spLocks noGrp="1"/>
          </p:cNvSpPr>
          <p:nvPr>
            <p:ph type="sldNum" sz="quarter" idx="12"/>
          </p:nvPr>
        </p:nvSpPr>
        <p:spPr/>
        <p:txBody>
          <a:bodyPr/>
          <a:lstStyle/>
          <a:p>
            <a:pPr>
              <a:defRPr/>
            </a:pPr>
            <a:fld id="{72A502DC-FD0C-46A2-8858-FCEC90D0DE7E}" type="slidenum">
              <a:rPr lang="ja-JP" altLang="en-US" smtClean="0"/>
              <a:pPr>
                <a:defRPr/>
              </a:pPr>
              <a:t>15</a:t>
            </a:fld>
            <a:endParaRPr lang="ja-JP" altLang="en-US" dirty="0"/>
          </a:p>
        </p:txBody>
      </p:sp>
      <p:graphicFrame>
        <p:nvGraphicFramePr>
          <p:cNvPr id="6" name="図表 5"/>
          <p:cNvGraphicFramePr/>
          <p:nvPr>
            <p:extLst/>
          </p:nvPr>
        </p:nvGraphicFramePr>
        <p:xfrm>
          <a:off x="1888761" y="5085184"/>
          <a:ext cx="8979108" cy="165618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7" name="下矢印 6"/>
          <p:cNvSpPr/>
          <p:nvPr/>
        </p:nvSpPr>
        <p:spPr>
          <a:xfrm>
            <a:off x="4943872" y="4725144"/>
            <a:ext cx="2664296" cy="36004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ja-JP" altLang="en-US"/>
          </a:p>
        </p:txBody>
      </p:sp>
      <p:sp>
        <p:nvSpPr>
          <p:cNvPr id="8" name="円/楕円 7"/>
          <p:cNvSpPr/>
          <p:nvPr/>
        </p:nvSpPr>
        <p:spPr>
          <a:xfrm>
            <a:off x="94593" y="61915"/>
            <a:ext cx="622859" cy="5711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508327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角丸四角形 29"/>
          <p:cNvSpPr/>
          <p:nvPr/>
        </p:nvSpPr>
        <p:spPr>
          <a:xfrm>
            <a:off x="4727848" y="3068960"/>
            <a:ext cx="5760640" cy="3168352"/>
          </a:xfrm>
          <a:prstGeom prst="roundRect">
            <a:avLst>
              <a:gd name="adj" fmla="val 7534"/>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153" name="角丸四角形 152"/>
          <p:cNvSpPr/>
          <p:nvPr/>
        </p:nvSpPr>
        <p:spPr>
          <a:xfrm>
            <a:off x="7752184" y="3861048"/>
            <a:ext cx="2664296" cy="2304256"/>
          </a:xfrm>
          <a:prstGeom prst="roundRect">
            <a:avLst>
              <a:gd name="adj" fmla="val 4855"/>
            </a:avLst>
          </a:prstGeom>
          <a:solidFill>
            <a:schemeClr val="accent5">
              <a:lumMod val="20000"/>
              <a:lumOff val="80000"/>
            </a:schemeClr>
          </a:solid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4" name="フッター プレースホルダ 3"/>
          <p:cNvSpPr>
            <a:spLocks noGrp="1"/>
          </p:cNvSpPr>
          <p:nvPr>
            <p:ph type="ftr" sz="quarter" idx="12"/>
          </p:nvPr>
        </p:nvSpPr>
        <p:spPr/>
        <p:txBody>
          <a:bodyPr/>
          <a:lstStyle/>
          <a:p>
            <a:r>
              <a:rPr kumimoji="1" lang="en-US" altLang="ja-JP" smtClean="0"/>
              <a:t>National Diet Library (NDL)</a:t>
            </a:r>
            <a:endParaRPr kumimoji="1" lang="ja-JP" altLang="en-US" dirty="0"/>
          </a:p>
        </p:txBody>
      </p:sp>
      <p:sp>
        <p:nvSpPr>
          <p:cNvPr id="18" name="正方形/長方形 17"/>
          <p:cNvSpPr/>
          <p:nvPr/>
        </p:nvSpPr>
        <p:spPr>
          <a:xfrm>
            <a:off x="1775520" y="3140968"/>
            <a:ext cx="2448272" cy="3024336"/>
          </a:xfrm>
          <a:prstGeom prst="rect">
            <a:avLst/>
          </a:prstGeom>
          <a:solidFill>
            <a:schemeClr val="accent6">
              <a:lumMod val="20000"/>
              <a:lumOff val="80000"/>
            </a:schemeClr>
          </a:solidFill>
          <a:ln>
            <a:solidFill>
              <a:srgbClr val="FF58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23" name="タイトル 6"/>
          <p:cNvSpPr>
            <a:spLocks noGrp="1"/>
          </p:cNvSpPr>
          <p:nvPr>
            <p:ph type="title"/>
          </p:nvPr>
        </p:nvSpPr>
        <p:spPr>
          <a:xfrm>
            <a:off x="0" y="0"/>
            <a:ext cx="12192000" cy="908720"/>
          </a:xfrm>
        </p:spPr>
        <p:txBody>
          <a:bodyPr>
            <a:noAutofit/>
          </a:bodyPr>
          <a:lstStyle/>
          <a:p>
            <a:pPr algn="ctr"/>
            <a:r>
              <a:rPr lang="ja-JP" altLang="en-US" sz="3200" dirty="0"/>
              <a:t>東日本大震災アーカイブ</a:t>
            </a:r>
            <a:r>
              <a:rPr lang="ja-JP" altLang="en-US" sz="3200" dirty="0" smtClean="0"/>
              <a:t>の</a:t>
            </a:r>
            <a:r>
              <a:rPr lang="ja-JP" altLang="en-US" sz="3200" dirty="0"/>
              <a:t>システム</a:t>
            </a:r>
            <a:r>
              <a:rPr lang="ja-JP" altLang="en-US" sz="3200" dirty="0" smtClean="0"/>
              <a:t>イメージ</a:t>
            </a:r>
            <a:endParaRPr lang="ja-JP" altLang="en-US" sz="3200" dirty="0"/>
          </a:p>
        </p:txBody>
      </p:sp>
      <p:grpSp>
        <p:nvGrpSpPr>
          <p:cNvPr id="2" name="グループ化 26"/>
          <p:cNvGrpSpPr/>
          <p:nvPr/>
        </p:nvGrpSpPr>
        <p:grpSpPr>
          <a:xfrm>
            <a:off x="1775520" y="1484784"/>
            <a:ext cx="8640960" cy="1224136"/>
            <a:chOff x="251520" y="1844824"/>
            <a:chExt cx="7776864" cy="864096"/>
          </a:xfrm>
        </p:grpSpPr>
        <p:sp>
          <p:nvSpPr>
            <p:cNvPr id="24" name="正方形/長方形 23"/>
            <p:cNvSpPr/>
            <p:nvPr/>
          </p:nvSpPr>
          <p:spPr>
            <a:xfrm>
              <a:off x="251520" y="1844824"/>
              <a:ext cx="7776864" cy="36004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21" name="Rectangle 71"/>
            <p:cNvSpPr>
              <a:spLocks noChangeArrowheads="1"/>
            </p:cNvSpPr>
            <p:nvPr/>
          </p:nvSpPr>
          <p:spPr bwMode="auto">
            <a:xfrm>
              <a:off x="912691" y="1895653"/>
              <a:ext cx="3759683" cy="26070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ctr" fontAlgn="base">
                <a:spcBef>
                  <a:spcPct val="0"/>
                </a:spcBef>
                <a:spcAft>
                  <a:spcPct val="0"/>
                </a:spcAft>
              </a:pPr>
              <a:r>
                <a:rPr lang="ja-JP" altLang="en-US" sz="2400" b="1" dirty="0">
                  <a:solidFill>
                    <a:srgbClr val="FFFFFF"/>
                  </a:solidFill>
                  <a:latin typeface="Meiryo UI" panose="020B0604030504040204" pitchFamily="50" charset="-128"/>
                  <a:ea typeface="Meiryo UI" panose="020B0604030504040204" pitchFamily="50" charset="-128"/>
                </a:rPr>
                <a:t>東日本大震災アーカイブポータル</a:t>
              </a:r>
              <a:endParaRPr lang="ja-JP" altLang="en-US" sz="2400" dirty="0">
                <a:latin typeface="Meiryo UI" panose="020B0604030504040204" pitchFamily="50" charset="-128"/>
                <a:ea typeface="Meiryo UI" panose="020B0604030504040204" pitchFamily="50" charset="-128"/>
              </a:endParaRPr>
            </a:p>
          </p:txBody>
        </p:sp>
        <p:sp>
          <p:nvSpPr>
            <p:cNvPr id="26" name="正方形/長方形 25"/>
            <p:cNvSpPr/>
            <p:nvPr/>
          </p:nvSpPr>
          <p:spPr>
            <a:xfrm>
              <a:off x="251520" y="1844824"/>
              <a:ext cx="7776864" cy="864096"/>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grpSp>
      <p:sp>
        <p:nvSpPr>
          <p:cNvPr id="100" name="テキスト ボックス 99"/>
          <p:cNvSpPr txBox="1"/>
          <p:nvPr/>
        </p:nvSpPr>
        <p:spPr>
          <a:xfrm>
            <a:off x="5591944" y="3435033"/>
            <a:ext cx="4032448" cy="369332"/>
          </a:xfrm>
          <a:prstGeom prst="rect">
            <a:avLst/>
          </a:prstGeom>
          <a:noFill/>
        </p:spPr>
        <p:txBody>
          <a:bodyPr wrap="square" rtlCol="0">
            <a:spAutoFit/>
          </a:bodyPr>
          <a:lstStyle/>
          <a:p>
            <a:r>
              <a:rPr lang="ja-JP" altLang="en-US" b="1" dirty="0">
                <a:latin typeface="Meiryo UI" panose="020B0604030504040204" pitchFamily="50" charset="-128"/>
                <a:ea typeface="Meiryo UI" panose="020B0604030504040204" pitchFamily="50" charset="-128"/>
              </a:rPr>
              <a:t>各機関が分散して保有するコンテンツ</a:t>
            </a:r>
          </a:p>
        </p:txBody>
      </p:sp>
      <p:sp>
        <p:nvSpPr>
          <p:cNvPr id="101" name="角丸四角形 100"/>
          <p:cNvSpPr/>
          <p:nvPr/>
        </p:nvSpPr>
        <p:spPr>
          <a:xfrm>
            <a:off x="4799856" y="3861048"/>
            <a:ext cx="2880320" cy="2304256"/>
          </a:xfrm>
          <a:prstGeom prst="roundRect">
            <a:avLst>
              <a:gd name="adj" fmla="val 5927"/>
            </a:avLst>
          </a:prstGeom>
          <a:solidFill>
            <a:schemeClr val="accent3">
              <a:lumMod val="20000"/>
              <a:lumOff val="80000"/>
            </a:schemeClr>
          </a:solidFill>
          <a:ln>
            <a:solidFill>
              <a:schemeClr val="accent3">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grpSp>
        <p:nvGrpSpPr>
          <p:cNvPr id="3" name="グループ化 128"/>
          <p:cNvGrpSpPr/>
          <p:nvPr/>
        </p:nvGrpSpPr>
        <p:grpSpPr>
          <a:xfrm>
            <a:off x="3504293" y="3573016"/>
            <a:ext cx="503475" cy="2304256"/>
            <a:chOff x="-105615" y="5445224"/>
            <a:chExt cx="2517375" cy="504056"/>
          </a:xfrm>
        </p:grpSpPr>
        <p:sp>
          <p:nvSpPr>
            <p:cNvPr id="130" name="正方形/長方形 129"/>
            <p:cNvSpPr/>
            <p:nvPr/>
          </p:nvSpPr>
          <p:spPr>
            <a:xfrm>
              <a:off x="611560" y="5445224"/>
              <a:ext cx="1800200" cy="504056"/>
            </a:xfrm>
            <a:prstGeom prst="rect">
              <a:avLst/>
            </a:prstGeom>
            <a:solidFill>
              <a:srgbClr val="FF8243"/>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131" name="Rectangle 78"/>
            <p:cNvSpPr>
              <a:spLocks noChangeArrowheads="1"/>
            </p:cNvSpPr>
            <p:nvPr/>
          </p:nvSpPr>
          <p:spPr bwMode="auto">
            <a:xfrm>
              <a:off x="-105615" y="5508231"/>
              <a:ext cx="2154435" cy="409546"/>
            </a:xfrm>
            <a:prstGeom prst="rect">
              <a:avLst/>
            </a:prstGeom>
            <a:noFill/>
            <a:ln w="9525">
              <a:noFill/>
              <a:miter lim="800000"/>
              <a:headEnd/>
              <a:tailEnd/>
            </a:ln>
          </p:spPr>
          <p:txBody>
            <a:bodyPr vert="eaVert" wrap="square" lIns="0" tIns="0" rIns="0" bIns="0" numCol="1" anchor="t" anchorCtr="0" compatLnSpc="1">
              <a:prstTxWarp prst="textNoShape">
                <a:avLst/>
              </a:prstTxWarp>
              <a:spAutoFit/>
            </a:bodyPr>
            <a:lstStyle/>
            <a:p>
              <a:pPr fontAlgn="base">
                <a:spcBef>
                  <a:spcPct val="0"/>
                </a:spcBef>
                <a:spcAft>
                  <a:spcPct val="0"/>
                </a:spcAft>
              </a:pPr>
              <a:r>
                <a:rPr lang="ja-JP" altLang="en-US" sz="1400" b="1" dirty="0">
                  <a:solidFill>
                    <a:schemeClr val="bg1"/>
                  </a:solidFill>
                  <a:latin typeface="Meiryo UI" panose="020B0604030504040204" pitchFamily="50" charset="-128"/>
                  <a:ea typeface="Meiryo UI" panose="020B0604030504040204" pitchFamily="50" charset="-128"/>
                </a:rPr>
                <a:t>メタデータ・タグの付与</a:t>
              </a:r>
            </a:p>
          </p:txBody>
        </p:sp>
      </p:grpSp>
      <p:grpSp>
        <p:nvGrpSpPr>
          <p:cNvPr id="5" name="グループ化 131"/>
          <p:cNvGrpSpPr/>
          <p:nvPr/>
        </p:nvGrpSpPr>
        <p:grpSpPr>
          <a:xfrm>
            <a:off x="1919536" y="3645024"/>
            <a:ext cx="1224136" cy="1944216"/>
            <a:chOff x="5004048" y="2780928"/>
            <a:chExt cx="1944216" cy="2160240"/>
          </a:xfrm>
        </p:grpSpPr>
        <p:sp>
          <p:nvSpPr>
            <p:cNvPr id="133" name="フローチャート : 磁気ディスク 132"/>
            <p:cNvSpPr/>
            <p:nvPr/>
          </p:nvSpPr>
          <p:spPr>
            <a:xfrm>
              <a:off x="5004048" y="2780928"/>
              <a:ext cx="1944216" cy="2160240"/>
            </a:xfrm>
            <a:prstGeom prst="flowChartMagneticDisk">
              <a:avLst/>
            </a:prstGeom>
            <a:solidFill>
              <a:srgbClr val="FF8243"/>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134" name="円/楕円 133"/>
            <p:cNvSpPr/>
            <p:nvPr/>
          </p:nvSpPr>
          <p:spPr>
            <a:xfrm>
              <a:off x="5004048" y="2780928"/>
              <a:ext cx="1944216" cy="720080"/>
            </a:xfrm>
            <a:prstGeom prst="ellipse">
              <a:avLst/>
            </a:prstGeom>
            <a:solidFill>
              <a:srgbClr val="FFB48E"/>
            </a:solidFill>
            <a:ln>
              <a:solidFill>
                <a:srgbClr val="FF58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135" name="Rectangle 78"/>
            <p:cNvSpPr>
              <a:spLocks noChangeArrowheads="1"/>
            </p:cNvSpPr>
            <p:nvPr/>
          </p:nvSpPr>
          <p:spPr bwMode="auto">
            <a:xfrm>
              <a:off x="5347145" y="3741035"/>
              <a:ext cx="1372388" cy="82073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algn="ctr" fontAlgn="base">
                <a:spcBef>
                  <a:spcPct val="0"/>
                </a:spcBef>
                <a:spcAft>
                  <a:spcPct val="0"/>
                </a:spcAft>
              </a:pPr>
              <a:r>
                <a:rPr lang="ja-JP" altLang="en-US" sz="1600" b="1" dirty="0">
                  <a:solidFill>
                    <a:srgbClr val="FFFFFF"/>
                  </a:solidFill>
                  <a:latin typeface="Meiryo UI" panose="020B0604030504040204" pitchFamily="50" charset="-128"/>
                  <a:ea typeface="Meiryo UI" panose="020B0604030504040204" pitchFamily="50" charset="-128"/>
                </a:rPr>
                <a:t>国立国会図書館</a:t>
              </a:r>
              <a:endParaRPr lang="en-US" altLang="ja-JP" sz="1600" b="1" dirty="0">
                <a:solidFill>
                  <a:srgbClr val="FFFFFF"/>
                </a:solidFill>
                <a:latin typeface="Meiryo UI" panose="020B0604030504040204" pitchFamily="50" charset="-128"/>
                <a:ea typeface="Meiryo UI" panose="020B0604030504040204" pitchFamily="50" charset="-128"/>
              </a:endParaRPr>
            </a:p>
            <a:p>
              <a:pPr fontAlgn="base">
                <a:spcBef>
                  <a:spcPct val="0"/>
                </a:spcBef>
                <a:spcAft>
                  <a:spcPct val="0"/>
                </a:spcAft>
              </a:pPr>
              <a:r>
                <a:rPr lang="ja-JP" altLang="en-US" sz="1600" b="1" dirty="0">
                  <a:solidFill>
                    <a:srgbClr val="FFFFFF"/>
                  </a:solidFill>
                  <a:latin typeface="Meiryo UI" panose="020B0604030504040204" pitchFamily="50" charset="-128"/>
                  <a:ea typeface="Meiryo UI" panose="020B0604030504040204" pitchFamily="50" charset="-128"/>
                </a:rPr>
                <a:t>電子書庫</a:t>
              </a:r>
              <a:endParaRPr lang="ja-JP" altLang="en-US" sz="1600" b="1" dirty="0">
                <a:latin typeface="Meiryo UI" panose="020B0604030504040204" pitchFamily="50" charset="-128"/>
                <a:ea typeface="Meiryo UI" panose="020B0604030504040204" pitchFamily="50" charset="-128"/>
              </a:endParaRPr>
            </a:p>
          </p:txBody>
        </p:sp>
      </p:grpSp>
      <p:grpSp>
        <p:nvGrpSpPr>
          <p:cNvPr id="6" name="グループ化 139"/>
          <p:cNvGrpSpPr/>
          <p:nvPr/>
        </p:nvGrpSpPr>
        <p:grpSpPr>
          <a:xfrm>
            <a:off x="4223793" y="3933056"/>
            <a:ext cx="533699" cy="1368152"/>
            <a:chOff x="3203848" y="3933056"/>
            <a:chExt cx="533699" cy="1368152"/>
          </a:xfrm>
        </p:grpSpPr>
        <p:sp>
          <p:nvSpPr>
            <p:cNvPr id="126" name="右矢印 125"/>
            <p:cNvSpPr/>
            <p:nvPr/>
          </p:nvSpPr>
          <p:spPr>
            <a:xfrm rot="10800000">
              <a:off x="3203848" y="3933056"/>
              <a:ext cx="504056" cy="1368152"/>
            </a:xfrm>
            <a:prstGeom prst="rightArrow">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137" name="テキスト ボックス 136"/>
            <p:cNvSpPr txBox="1"/>
            <p:nvPr/>
          </p:nvSpPr>
          <p:spPr>
            <a:xfrm>
              <a:off x="3337437" y="4221088"/>
              <a:ext cx="400110" cy="864096"/>
            </a:xfrm>
            <a:prstGeom prst="rect">
              <a:avLst/>
            </a:prstGeom>
            <a:noFill/>
          </p:spPr>
          <p:txBody>
            <a:bodyPr vert="eaVert" wrap="square" rtlCol="0">
              <a:spAutoFit/>
            </a:bodyPr>
            <a:lstStyle/>
            <a:p>
              <a:r>
                <a:rPr lang="ja-JP" altLang="en-US" sz="1400" dirty="0">
                  <a:latin typeface="Meiryo UI" panose="020B0604030504040204" pitchFamily="50" charset="-128"/>
                  <a:ea typeface="Meiryo UI" panose="020B0604030504040204" pitchFamily="50" charset="-128"/>
                </a:rPr>
                <a:t>一部収集</a:t>
              </a:r>
            </a:p>
          </p:txBody>
        </p:sp>
      </p:grpSp>
      <p:grpSp>
        <p:nvGrpSpPr>
          <p:cNvPr id="7" name="グループ化 138"/>
          <p:cNvGrpSpPr/>
          <p:nvPr/>
        </p:nvGrpSpPr>
        <p:grpSpPr>
          <a:xfrm>
            <a:off x="3143673" y="3933056"/>
            <a:ext cx="533673" cy="1368152"/>
            <a:chOff x="1691680" y="3933056"/>
            <a:chExt cx="533673" cy="1368152"/>
          </a:xfrm>
        </p:grpSpPr>
        <p:sp>
          <p:nvSpPr>
            <p:cNvPr id="136" name="右矢印 135"/>
            <p:cNvSpPr/>
            <p:nvPr/>
          </p:nvSpPr>
          <p:spPr>
            <a:xfrm rot="10800000">
              <a:off x="1691680" y="3933056"/>
              <a:ext cx="504056" cy="1368152"/>
            </a:xfrm>
            <a:prstGeom prst="rightArrow">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138" name="テキスト ボックス 137"/>
            <p:cNvSpPr txBox="1"/>
            <p:nvPr/>
          </p:nvSpPr>
          <p:spPr>
            <a:xfrm>
              <a:off x="1763688" y="4365104"/>
              <a:ext cx="461665" cy="648072"/>
            </a:xfrm>
            <a:prstGeom prst="rect">
              <a:avLst/>
            </a:prstGeom>
            <a:noFill/>
          </p:spPr>
          <p:txBody>
            <a:bodyPr vert="eaVert" wrap="square" rtlCol="0">
              <a:spAutoFit/>
            </a:bodyPr>
            <a:lstStyle/>
            <a:p>
              <a:r>
                <a:rPr lang="ja-JP" altLang="en-US" dirty="0">
                  <a:latin typeface="Meiryo UI" panose="020B0604030504040204" pitchFamily="50" charset="-128"/>
                  <a:ea typeface="Meiryo UI" panose="020B0604030504040204" pitchFamily="50" charset="-128"/>
                </a:rPr>
                <a:t>保存</a:t>
              </a:r>
            </a:p>
          </p:txBody>
        </p:sp>
      </p:grpSp>
      <p:grpSp>
        <p:nvGrpSpPr>
          <p:cNvPr id="8" name="グループ化 145"/>
          <p:cNvGrpSpPr/>
          <p:nvPr/>
        </p:nvGrpSpPr>
        <p:grpSpPr>
          <a:xfrm>
            <a:off x="2207568" y="2636912"/>
            <a:ext cx="1296144" cy="720080"/>
            <a:chOff x="683568" y="2708920"/>
            <a:chExt cx="1296144" cy="720080"/>
          </a:xfrm>
        </p:grpSpPr>
        <p:sp>
          <p:nvSpPr>
            <p:cNvPr id="144" name="上下矢印 143"/>
            <p:cNvSpPr/>
            <p:nvPr/>
          </p:nvSpPr>
          <p:spPr>
            <a:xfrm>
              <a:off x="683568" y="2708920"/>
              <a:ext cx="1296144" cy="720080"/>
            </a:xfrm>
            <a:prstGeom prst="upDownArrow">
              <a:avLst>
                <a:gd name="adj1" fmla="val 50000"/>
                <a:gd name="adj2" fmla="val 32854"/>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145" name="テキスト ボックス 144"/>
            <p:cNvSpPr txBox="1"/>
            <p:nvPr/>
          </p:nvSpPr>
          <p:spPr>
            <a:xfrm>
              <a:off x="1043608" y="2780928"/>
              <a:ext cx="648072" cy="584775"/>
            </a:xfrm>
            <a:prstGeom prst="rect">
              <a:avLst/>
            </a:prstGeom>
            <a:noFill/>
          </p:spPr>
          <p:txBody>
            <a:bodyPr wrap="square" rtlCol="0">
              <a:spAutoFit/>
            </a:bodyPr>
            <a:lstStyle/>
            <a:p>
              <a:r>
                <a:rPr lang="ja-JP" altLang="en-US" sz="1600" dirty="0">
                  <a:latin typeface="Meiryo UI" panose="020B0604030504040204" pitchFamily="50" charset="-128"/>
                  <a:ea typeface="Meiryo UI" panose="020B0604030504040204" pitchFamily="50" charset="-128"/>
                </a:rPr>
                <a:t>検索</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表示</a:t>
              </a:r>
            </a:p>
          </p:txBody>
        </p:sp>
      </p:grpSp>
      <p:sp>
        <p:nvSpPr>
          <p:cNvPr id="159" name="テキスト ボックス 158"/>
          <p:cNvSpPr txBox="1"/>
          <p:nvPr/>
        </p:nvSpPr>
        <p:spPr>
          <a:xfrm>
            <a:off x="5591944" y="3923764"/>
            <a:ext cx="1440160" cy="338554"/>
          </a:xfrm>
          <a:prstGeom prst="rect">
            <a:avLst/>
          </a:prstGeom>
          <a:noFill/>
        </p:spPr>
        <p:txBody>
          <a:bodyPr wrap="square" rtlCol="0">
            <a:spAutoFit/>
          </a:bodyPr>
          <a:lstStyle/>
          <a:p>
            <a:r>
              <a:rPr lang="ja-JP" altLang="en-US" sz="1600" dirty="0">
                <a:latin typeface="Meiryo UI" panose="020B0604030504040204" pitchFamily="50" charset="-128"/>
                <a:ea typeface="Meiryo UI" panose="020B0604030504040204" pitchFamily="50" charset="-128"/>
              </a:rPr>
              <a:t>記録の種別</a:t>
            </a:r>
          </a:p>
        </p:txBody>
      </p:sp>
      <p:sp>
        <p:nvSpPr>
          <p:cNvPr id="160" name="テキスト ボックス 159"/>
          <p:cNvSpPr txBox="1"/>
          <p:nvPr/>
        </p:nvSpPr>
        <p:spPr>
          <a:xfrm>
            <a:off x="7968208" y="3923764"/>
            <a:ext cx="2304256" cy="338554"/>
          </a:xfrm>
          <a:prstGeom prst="rect">
            <a:avLst/>
          </a:prstGeom>
          <a:noFill/>
        </p:spPr>
        <p:txBody>
          <a:bodyPr wrap="square" rtlCol="0">
            <a:spAutoFit/>
          </a:bodyPr>
          <a:lstStyle/>
          <a:p>
            <a:r>
              <a:rPr lang="ja-JP" altLang="en-US" sz="1600" dirty="0">
                <a:latin typeface="Meiryo UI" panose="020B0604030504040204" pitchFamily="50" charset="-128"/>
                <a:ea typeface="Meiryo UI" panose="020B0604030504040204" pitchFamily="50" charset="-128"/>
              </a:rPr>
              <a:t>記録を保有する機関</a:t>
            </a:r>
          </a:p>
        </p:txBody>
      </p:sp>
      <p:grpSp>
        <p:nvGrpSpPr>
          <p:cNvPr id="9" name="グループ化 160"/>
          <p:cNvGrpSpPr/>
          <p:nvPr/>
        </p:nvGrpSpPr>
        <p:grpSpPr>
          <a:xfrm>
            <a:off x="6240016" y="2636917"/>
            <a:ext cx="2808312" cy="798120"/>
            <a:chOff x="683568" y="2708920"/>
            <a:chExt cx="1296144" cy="491536"/>
          </a:xfrm>
        </p:grpSpPr>
        <p:sp>
          <p:nvSpPr>
            <p:cNvPr id="162" name="上下矢印 161"/>
            <p:cNvSpPr/>
            <p:nvPr/>
          </p:nvSpPr>
          <p:spPr>
            <a:xfrm>
              <a:off x="683568" y="2708920"/>
              <a:ext cx="1296144" cy="491536"/>
            </a:xfrm>
            <a:prstGeom prst="upDownArrow">
              <a:avLst>
                <a:gd name="adj1" fmla="val 69784"/>
                <a:gd name="adj2" fmla="val 32854"/>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163" name="テキスト ボックス 162"/>
            <p:cNvSpPr txBox="1"/>
            <p:nvPr/>
          </p:nvSpPr>
          <p:spPr>
            <a:xfrm>
              <a:off x="882975" y="2753264"/>
              <a:ext cx="890683" cy="379099"/>
            </a:xfrm>
            <a:prstGeom prst="rect">
              <a:avLst/>
            </a:prstGeom>
            <a:noFill/>
          </p:spPr>
          <p:txBody>
            <a:bodyPr wrap="square" rtlCol="0">
              <a:spAutoFit/>
            </a:bodyPr>
            <a:lstStyle/>
            <a:p>
              <a:pPr algn="ctr"/>
              <a:r>
                <a:rPr lang="ja-JP" altLang="en-US" b="1" dirty="0">
                  <a:latin typeface="Meiryo UI" panose="020B0604030504040204" pitchFamily="50" charset="-128"/>
                  <a:ea typeface="Meiryo UI" panose="020B0604030504040204" pitchFamily="50" charset="-128"/>
                </a:rPr>
                <a:t>統合</a:t>
              </a:r>
              <a:r>
                <a:rPr lang="ja-JP" altLang="en-US" sz="1600" b="1" dirty="0">
                  <a:latin typeface="Meiryo UI" panose="020B0604030504040204" pitchFamily="50" charset="-128"/>
                  <a:ea typeface="Meiryo UI" panose="020B0604030504040204" pitchFamily="50" charset="-128"/>
                </a:rPr>
                <a:t>検索</a:t>
              </a:r>
              <a:endParaRPr lang="en-US" altLang="ja-JP" sz="1600" b="1" dirty="0">
                <a:latin typeface="Meiryo UI" panose="020B0604030504040204" pitchFamily="50" charset="-128"/>
                <a:ea typeface="Meiryo UI" panose="020B0604030504040204" pitchFamily="50" charset="-128"/>
              </a:endParaRPr>
            </a:p>
            <a:p>
              <a:pPr algn="ctr"/>
              <a:r>
                <a:rPr lang="ja-JP" altLang="en-US" sz="1600" b="1" dirty="0">
                  <a:latin typeface="Meiryo UI" panose="020B0604030504040204" pitchFamily="50" charset="-128"/>
                  <a:ea typeface="Meiryo UI" panose="020B0604030504040204" pitchFamily="50" charset="-128"/>
                </a:rPr>
                <a:t>表示・相互利用</a:t>
              </a:r>
            </a:p>
          </p:txBody>
        </p:sp>
      </p:grpSp>
      <p:sp>
        <p:nvSpPr>
          <p:cNvPr id="164" name="テキスト ボックス 163"/>
          <p:cNvSpPr txBox="1"/>
          <p:nvPr/>
        </p:nvSpPr>
        <p:spPr>
          <a:xfrm>
            <a:off x="2279576" y="1988840"/>
            <a:ext cx="5328592" cy="369332"/>
          </a:xfrm>
          <a:prstGeom prst="rect">
            <a:avLst/>
          </a:prstGeom>
          <a:noFill/>
        </p:spPr>
        <p:txBody>
          <a:bodyPr wrap="square" rtlCol="0">
            <a:spAutoFit/>
          </a:bodyPr>
          <a:lstStyle/>
          <a:p>
            <a:r>
              <a:rPr lang="ja-JP" altLang="en-US" dirty="0">
                <a:latin typeface="Meiryo UI" panose="020B0604030504040204" pitchFamily="50" charset="-128"/>
                <a:ea typeface="Meiryo UI" panose="020B0604030504040204" pitchFamily="50" charset="-128"/>
              </a:rPr>
              <a:t>■コンテンツの所在の把握、一元的なアクセス</a:t>
            </a:r>
            <a:endParaRPr lang="en-US" altLang="ja-JP" dirty="0">
              <a:latin typeface="Meiryo UI" panose="020B0604030504040204" pitchFamily="50" charset="-128"/>
              <a:ea typeface="Meiryo UI" panose="020B0604030504040204" pitchFamily="50" charset="-128"/>
            </a:endParaRPr>
          </a:p>
        </p:txBody>
      </p:sp>
      <p:sp>
        <p:nvSpPr>
          <p:cNvPr id="165" name="テキスト ボックス 164"/>
          <p:cNvSpPr txBox="1"/>
          <p:nvPr/>
        </p:nvSpPr>
        <p:spPr>
          <a:xfrm>
            <a:off x="2279576" y="2267580"/>
            <a:ext cx="7488832" cy="369332"/>
          </a:xfrm>
          <a:prstGeom prst="rect">
            <a:avLst/>
          </a:prstGeom>
          <a:noFill/>
        </p:spPr>
        <p:txBody>
          <a:bodyPr wrap="square" rtlCol="0">
            <a:spAutoFit/>
          </a:bodyPr>
          <a:lstStyle/>
          <a:p>
            <a:r>
              <a:rPr lang="ja-JP" altLang="en-US" dirty="0">
                <a:latin typeface="Meiryo UI" panose="020B0604030504040204" pitchFamily="50" charset="-128"/>
                <a:ea typeface="Meiryo UI" panose="020B0604030504040204" pitchFamily="50" charset="-128"/>
              </a:rPr>
              <a:t>■文書・ウェブサイト・映像等を、</a:t>
            </a:r>
            <a:r>
              <a:rPr lang="ja-JP" altLang="en-US" dirty="0">
                <a:solidFill>
                  <a:srgbClr val="C00000"/>
                </a:solidFill>
                <a:latin typeface="Meiryo UI" panose="020B0604030504040204" pitchFamily="50" charset="-128"/>
                <a:ea typeface="Meiryo UI" panose="020B0604030504040204" pitchFamily="50" charset="-128"/>
              </a:rPr>
              <a:t>日時・場所・主題等の切り口から検索・表示</a:t>
            </a:r>
            <a:endParaRPr lang="en-US" altLang="ja-JP" dirty="0">
              <a:solidFill>
                <a:srgbClr val="C00000"/>
              </a:solidFill>
              <a:latin typeface="Meiryo UI" panose="020B0604030504040204" pitchFamily="50" charset="-128"/>
              <a:ea typeface="Meiryo UI" panose="020B0604030504040204" pitchFamily="50" charset="-128"/>
            </a:endParaRPr>
          </a:p>
        </p:txBody>
      </p:sp>
      <p:grpSp>
        <p:nvGrpSpPr>
          <p:cNvPr id="10" name="グループ化 177"/>
          <p:cNvGrpSpPr/>
          <p:nvPr/>
        </p:nvGrpSpPr>
        <p:grpSpPr>
          <a:xfrm>
            <a:off x="1775521" y="5661249"/>
            <a:ext cx="1681709" cy="766763"/>
            <a:chOff x="2699792" y="2652713"/>
            <a:chExt cx="1681709" cy="766763"/>
          </a:xfrm>
        </p:grpSpPr>
        <p:grpSp>
          <p:nvGrpSpPr>
            <p:cNvPr id="11" name="グループ化 174"/>
            <p:cNvGrpSpPr/>
            <p:nvPr/>
          </p:nvGrpSpPr>
          <p:grpSpPr>
            <a:xfrm>
              <a:off x="2699792" y="2652713"/>
              <a:ext cx="1681709" cy="766763"/>
              <a:chOff x="2992438" y="2652713"/>
              <a:chExt cx="1389063" cy="766763"/>
            </a:xfrm>
          </p:grpSpPr>
          <p:sp>
            <p:nvSpPr>
              <p:cNvPr id="173" name="Freeform 292"/>
              <p:cNvSpPr>
                <a:spLocks/>
              </p:cNvSpPr>
              <p:nvPr/>
            </p:nvSpPr>
            <p:spPr bwMode="auto">
              <a:xfrm>
                <a:off x="3033713" y="2668588"/>
                <a:ext cx="1308100" cy="735013"/>
              </a:xfrm>
              <a:custGeom>
                <a:avLst/>
                <a:gdLst/>
                <a:ahLst/>
                <a:cxnLst>
                  <a:cxn ang="0">
                    <a:pos x="0" y="234"/>
                  </a:cxn>
                  <a:cxn ang="0">
                    <a:pos x="107" y="198"/>
                  </a:cxn>
                  <a:cxn ang="0">
                    <a:pos x="30" y="142"/>
                  </a:cxn>
                  <a:cxn ang="0">
                    <a:pos x="157" y="137"/>
                  </a:cxn>
                  <a:cxn ang="0">
                    <a:pos x="122" y="66"/>
                  </a:cxn>
                  <a:cxn ang="0">
                    <a:pos x="239" y="86"/>
                  </a:cxn>
                  <a:cxn ang="0">
                    <a:pos x="254" y="20"/>
                  </a:cxn>
                  <a:cxn ang="0">
                    <a:pos x="351" y="61"/>
                  </a:cxn>
                  <a:cxn ang="0">
                    <a:pos x="412" y="0"/>
                  </a:cxn>
                  <a:cxn ang="0">
                    <a:pos x="473" y="61"/>
                  </a:cxn>
                  <a:cxn ang="0">
                    <a:pos x="570" y="20"/>
                  </a:cxn>
                  <a:cxn ang="0">
                    <a:pos x="585" y="86"/>
                  </a:cxn>
                  <a:cxn ang="0">
                    <a:pos x="702" y="66"/>
                  </a:cxn>
                  <a:cxn ang="0">
                    <a:pos x="671" y="137"/>
                  </a:cxn>
                  <a:cxn ang="0">
                    <a:pos x="793" y="142"/>
                  </a:cxn>
                  <a:cxn ang="0">
                    <a:pos x="717" y="198"/>
                  </a:cxn>
                  <a:cxn ang="0">
                    <a:pos x="824" y="234"/>
                  </a:cxn>
                  <a:cxn ang="0">
                    <a:pos x="717" y="264"/>
                  </a:cxn>
                  <a:cxn ang="0">
                    <a:pos x="793" y="320"/>
                  </a:cxn>
                  <a:cxn ang="0">
                    <a:pos x="671" y="331"/>
                  </a:cxn>
                  <a:cxn ang="0">
                    <a:pos x="702" y="397"/>
                  </a:cxn>
                  <a:cxn ang="0">
                    <a:pos x="585" y="376"/>
                  </a:cxn>
                  <a:cxn ang="0">
                    <a:pos x="570" y="448"/>
                  </a:cxn>
                  <a:cxn ang="0">
                    <a:pos x="473" y="402"/>
                  </a:cxn>
                  <a:cxn ang="0">
                    <a:pos x="412" y="463"/>
                  </a:cxn>
                  <a:cxn ang="0">
                    <a:pos x="351" y="402"/>
                  </a:cxn>
                  <a:cxn ang="0">
                    <a:pos x="254" y="448"/>
                  </a:cxn>
                  <a:cxn ang="0">
                    <a:pos x="239" y="376"/>
                  </a:cxn>
                  <a:cxn ang="0">
                    <a:pos x="122" y="397"/>
                  </a:cxn>
                  <a:cxn ang="0">
                    <a:pos x="157" y="331"/>
                  </a:cxn>
                  <a:cxn ang="0">
                    <a:pos x="30" y="320"/>
                  </a:cxn>
                  <a:cxn ang="0">
                    <a:pos x="107" y="264"/>
                  </a:cxn>
                  <a:cxn ang="0">
                    <a:pos x="0" y="234"/>
                  </a:cxn>
                </a:cxnLst>
                <a:rect l="0" t="0" r="r" b="b"/>
                <a:pathLst>
                  <a:path w="824" h="463">
                    <a:moveTo>
                      <a:pt x="0" y="234"/>
                    </a:moveTo>
                    <a:lnTo>
                      <a:pt x="107" y="198"/>
                    </a:lnTo>
                    <a:lnTo>
                      <a:pt x="30" y="142"/>
                    </a:lnTo>
                    <a:lnTo>
                      <a:pt x="157" y="137"/>
                    </a:lnTo>
                    <a:lnTo>
                      <a:pt x="122" y="66"/>
                    </a:lnTo>
                    <a:lnTo>
                      <a:pt x="239" y="86"/>
                    </a:lnTo>
                    <a:lnTo>
                      <a:pt x="254" y="20"/>
                    </a:lnTo>
                    <a:lnTo>
                      <a:pt x="351" y="61"/>
                    </a:lnTo>
                    <a:lnTo>
                      <a:pt x="412" y="0"/>
                    </a:lnTo>
                    <a:lnTo>
                      <a:pt x="473" y="61"/>
                    </a:lnTo>
                    <a:lnTo>
                      <a:pt x="570" y="20"/>
                    </a:lnTo>
                    <a:lnTo>
                      <a:pt x="585" y="86"/>
                    </a:lnTo>
                    <a:lnTo>
                      <a:pt x="702" y="66"/>
                    </a:lnTo>
                    <a:lnTo>
                      <a:pt x="671" y="137"/>
                    </a:lnTo>
                    <a:lnTo>
                      <a:pt x="793" y="142"/>
                    </a:lnTo>
                    <a:lnTo>
                      <a:pt x="717" y="198"/>
                    </a:lnTo>
                    <a:lnTo>
                      <a:pt x="824" y="234"/>
                    </a:lnTo>
                    <a:lnTo>
                      <a:pt x="717" y="264"/>
                    </a:lnTo>
                    <a:lnTo>
                      <a:pt x="793" y="320"/>
                    </a:lnTo>
                    <a:lnTo>
                      <a:pt x="671" y="331"/>
                    </a:lnTo>
                    <a:lnTo>
                      <a:pt x="702" y="397"/>
                    </a:lnTo>
                    <a:lnTo>
                      <a:pt x="585" y="376"/>
                    </a:lnTo>
                    <a:lnTo>
                      <a:pt x="570" y="448"/>
                    </a:lnTo>
                    <a:lnTo>
                      <a:pt x="473" y="402"/>
                    </a:lnTo>
                    <a:lnTo>
                      <a:pt x="412" y="463"/>
                    </a:lnTo>
                    <a:lnTo>
                      <a:pt x="351" y="402"/>
                    </a:lnTo>
                    <a:lnTo>
                      <a:pt x="254" y="448"/>
                    </a:lnTo>
                    <a:lnTo>
                      <a:pt x="239" y="376"/>
                    </a:lnTo>
                    <a:lnTo>
                      <a:pt x="122" y="397"/>
                    </a:lnTo>
                    <a:lnTo>
                      <a:pt x="157" y="331"/>
                    </a:lnTo>
                    <a:lnTo>
                      <a:pt x="30" y="320"/>
                    </a:lnTo>
                    <a:lnTo>
                      <a:pt x="107" y="264"/>
                    </a:lnTo>
                    <a:lnTo>
                      <a:pt x="0" y="23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latin typeface="Meiryo UI" panose="020B0604030504040204" pitchFamily="50" charset="-128"/>
                  <a:ea typeface="Meiryo UI" panose="020B0604030504040204" pitchFamily="50" charset="-128"/>
                </a:endParaRPr>
              </a:p>
            </p:txBody>
          </p:sp>
          <p:sp>
            <p:nvSpPr>
              <p:cNvPr id="174" name="Freeform 293"/>
              <p:cNvSpPr>
                <a:spLocks noEditPoints="1"/>
              </p:cNvSpPr>
              <p:nvPr/>
            </p:nvSpPr>
            <p:spPr bwMode="auto">
              <a:xfrm>
                <a:off x="2992438" y="2652713"/>
                <a:ext cx="1389063" cy="766763"/>
              </a:xfrm>
              <a:custGeom>
                <a:avLst/>
                <a:gdLst/>
                <a:ahLst/>
                <a:cxnLst>
                  <a:cxn ang="0">
                    <a:pos x="133" y="198"/>
                  </a:cxn>
                  <a:cxn ang="0">
                    <a:pos x="36" y="147"/>
                  </a:cxn>
                  <a:cxn ang="0">
                    <a:pos x="173" y="147"/>
                  </a:cxn>
                  <a:cxn ang="0">
                    <a:pos x="270" y="91"/>
                  </a:cxn>
                  <a:cxn ang="0">
                    <a:pos x="275" y="15"/>
                  </a:cxn>
                  <a:cxn ang="0">
                    <a:pos x="372" y="66"/>
                  </a:cxn>
                  <a:cxn ang="0">
                    <a:pos x="504" y="66"/>
                  </a:cxn>
                  <a:cxn ang="0">
                    <a:pos x="601" y="15"/>
                  </a:cxn>
                  <a:cxn ang="0">
                    <a:pos x="611" y="91"/>
                  </a:cxn>
                  <a:cxn ang="0">
                    <a:pos x="702" y="147"/>
                  </a:cxn>
                  <a:cxn ang="0">
                    <a:pos x="840" y="147"/>
                  </a:cxn>
                  <a:cxn ang="0">
                    <a:pos x="743" y="198"/>
                  </a:cxn>
                  <a:cxn ang="0">
                    <a:pos x="743" y="285"/>
                  </a:cxn>
                  <a:cxn ang="0">
                    <a:pos x="840" y="335"/>
                  </a:cxn>
                  <a:cxn ang="0">
                    <a:pos x="702" y="335"/>
                  </a:cxn>
                  <a:cxn ang="0">
                    <a:pos x="611" y="391"/>
                  </a:cxn>
                  <a:cxn ang="0">
                    <a:pos x="601" y="468"/>
                  </a:cxn>
                  <a:cxn ang="0">
                    <a:pos x="504" y="417"/>
                  </a:cxn>
                  <a:cxn ang="0">
                    <a:pos x="372" y="417"/>
                  </a:cxn>
                  <a:cxn ang="0">
                    <a:pos x="275" y="468"/>
                  </a:cxn>
                  <a:cxn ang="0">
                    <a:pos x="270" y="391"/>
                  </a:cxn>
                  <a:cxn ang="0">
                    <a:pos x="173" y="335"/>
                  </a:cxn>
                  <a:cxn ang="0">
                    <a:pos x="36" y="335"/>
                  </a:cxn>
                  <a:cxn ang="0">
                    <a:pos x="133" y="285"/>
                  </a:cxn>
                  <a:cxn ang="0">
                    <a:pos x="153" y="274"/>
                  </a:cxn>
                  <a:cxn ang="0">
                    <a:pos x="56" y="320"/>
                  </a:cxn>
                  <a:cxn ang="0">
                    <a:pos x="153" y="407"/>
                  </a:cxn>
                  <a:cxn ang="0">
                    <a:pos x="270" y="376"/>
                  </a:cxn>
                  <a:cxn ang="0">
                    <a:pos x="275" y="447"/>
                  </a:cxn>
                  <a:cxn ang="0">
                    <a:pos x="443" y="468"/>
                  </a:cxn>
                  <a:cxn ang="0">
                    <a:pos x="499" y="402"/>
                  </a:cxn>
                  <a:cxn ang="0">
                    <a:pos x="591" y="452"/>
                  </a:cxn>
                  <a:cxn ang="0">
                    <a:pos x="733" y="397"/>
                  </a:cxn>
                  <a:cxn ang="0">
                    <a:pos x="682" y="330"/>
                  </a:cxn>
                  <a:cxn ang="0">
                    <a:pos x="814" y="335"/>
                  </a:cxn>
                  <a:cxn ang="0">
                    <a:pos x="850" y="234"/>
                  </a:cxn>
                  <a:cxn ang="0">
                    <a:pos x="723" y="208"/>
                  </a:cxn>
                  <a:cxn ang="0">
                    <a:pos x="819" y="162"/>
                  </a:cxn>
                  <a:cxn ang="0">
                    <a:pos x="723" y="76"/>
                  </a:cxn>
                  <a:cxn ang="0">
                    <a:pos x="606" y="107"/>
                  </a:cxn>
                  <a:cxn ang="0">
                    <a:pos x="601" y="35"/>
                  </a:cxn>
                  <a:cxn ang="0">
                    <a:pos x="433" y="15"/>
                  </a:cxn>
                  <a:cxn ang="0">
                    <a:pos x="382" y="81"/>
                  </a:cxn>
                  <a:cxn ang="0">
                    <a:pos x="290" y="30"/>
                  </a:cxn>
                  <a:cxn ang="0">
                    <a:pos x="148" y="86"/>
                  </a:cxn>
                  <a:cxn ang="0">
                    <a:pos x="194" y="152"/>
                  </a:cxn>
                  <a:cxn ang="0">
                    <a:pos x="61" y="147"/>
                  </a:cxn>
                  <a:cxn ang="0">
                    <a:pos x="31" y="249"/>
                  </a:cxn>
                  <a:cxn ang="0">
                    <a:pos x="153" y="274"/>
                  </a:cxn>
                </a:cxnLst>
                <a:rect l="0" t="0" r="r" b="b"/>
                <a:pathLst>
                  <a:path w="875" h="483">
                    <a:moveTo>
                      <a:pt x="0" y="244"/>
                    </a:moveTo>
                    <a:lnTo>
                      <a:pt x="133" y="198"/>
                    </a:lnTo>
                    <a:lnTo>
                      <a:pt x="133" y="213"/>
                    </a:lnTo>
                    <a:lnTo>
                      <a:pt x="36" y="147"/>
                    </a:lnTo>
                    <a:lnTo>
                      <a:pt x="178" y="137"/>
                    </a:lnTo>
                    <a:lnTo>
                      <a:pt x="173" y="147"/>
                    </a:lnTo>
                    <a:lnTo>
                      <a:pt x="133" y="66"/>
                    </a:lnTo>
                    <a:lnTo>
                      <a:pt x="270" y="91"/>
                    </a:lnTo>
                    <a:lnTo>
                      <a:pt x="260" y="96"/>
                    </a:lnTo>
                    <a:lnTo>
                      <a:pt x="275" y="15"/>
                    </a:lnTo>
                    <a:lnTo>
                      <a:pt x="382" y="66"/>
                    </a:lnTo>
                    <a:lnTo>
                      <a:pt x="372" y="66"/>
                    </a:lnTo>
                    <a:lnTo>
                      <a:pt x="438" y="0"/>
                    </a:lnTo>
                    <a:lnTo>
                      <a:pt x="504" y="66"/>
                    </a:lnTo>
                    <a:lnTo>
                      <a:pt x="494" y="66"/>
                    </a:lnTo>
                    <a:lnTo>
                      <a:pt x="601" y="15"/>
                    </a:lnTo>
                    <a:lnTo>
                      <a:pt x="616" y="96"/>
                    </a:lnTo>
                    <a:lnTo>
                      <a:pt x="611" y="91"/>
                    </a:lnTo>
                    <a:lnTo>
                      <a:pt x="743" y="66"/>
                    </a:lnTo>
                    <a:lnTo>
                      <a:pt x="702" y="147"/>
                    </a:lnTo>
                    <a:lnTo>
                      <a:pt x="697" y="137"/>
                    </a:lnTo>
                    <a:lnTo>
                      <a:pt x="840" y="147"/>
                    </a:lnTo>
                    <a:lnTo>
                      <a:pt x="748" y="213"/>
                    </a:lnTo>
                    <a:lnTo>
                      <a:pt x="743" y="198"/>
                    </a:lnTo>
                    <a:lnTo>
                      <a:pt x="875" y="244"/>
                    </a:lnTo>
                    <a:lnTo>
                      <a:pt x="743" y="285"/>
                    </a:lnTo>
                    <a:lnTo>
                      <a:pt x="748" y="269"/>
                    </a:lnTo>
                    <a:lnTo>
                      <a:pt x="840" y="335"/>
                    </a:lnTo>
                    <a:lnTo>
                      <a:pt x="697" y="346"/>
                    </a:lnTo>
                    <a:lnTo>
                      <a:pt x="702" y="335"/>
                    </a:lnTo>
                    <a:lnTo>
                      <a:pt x="743" y="417"/>
                    </a:lnTo>
                    <a:lnTo>
                      <a:pt x="611" y="391"/>
                    </a:lnTo>
                    <a:lnTo>
                      <a:pt x="616" y="386"/>
                    </a:lnTo>
                    <a:lnTo>
                      <a:pt x="601" y="468"/>
                    </a:lnTo>
                    <a:lnTo>
                      <a:pt x="494" y="417"/>
                    </a:lnTo>
                    <a:lnTo>
                      <a:pt x="504" y="417"/>
                    </a:lnTo>
                    <a:lnTo>
                      <a:pt x="438" y="483"/>
                    </a:lnTo>
                    <a:lnTo>
                      <a:pt x="372" y="417"/>
                    </a:lnTo>
                    <a:lnTo>
                      <a:pt x="382" y="417"/>
                    </a:lnTo>
                    <a:lnTo>
                      <a:pt x="275" y="468"/>
                    </a:lnTo>
                    <a:lnTo>
                      <a:pt x="260" y="386"/>
                    </a:lnTo>
                    <a:lnTo>
                      <a:pt x="270" y="391"/>
                    </a:lnTo>
                    <a:lnTo>
                      <a:pt x="133" y="417"/>
                    </a:lnTo>
                    <a:lnTo>
                      <a:pt x="173" y="335"/>
                    </a:lnTo>
                    <a:lnTo>
                      <a:pt x="178" y="346"/>
                    </a:lnTo>
                    <a:lnTo>
                      <a:pt x="36" y="335"/>
                    </a:lnTo>
                    <a:lnTo>
                      <a:pt x="133" y="269"/>
                    </a:lnTo>
                    <a:lnTo>
                      <a:pt x="133" y="285"/>
                    </a:lnTo>
                    <a:lnTo>
                      <a:pt x="0" y="244"/>
                    </a:lnTo>
                    <a:close/>
                    <a:moveTo>
                      <a:pt x="153" y="274"/>
                    </a:moveTo>
                    <a:lnTo>
                      <a:pt x="61" y="335"/>
                    </a:lnTo>
                    <a:lnTo>
                      <a:pt x="56" y="320"/>
                    </a:lnTo>
                    <a:lnTo>
                      <a:pt x="194" y="330"/>
                    </a:lnTo>
                    <a:lnTo>
                      <a:pt x="153" y="407"/>
                    </a:lnTo>
                    <a:lnTo>
                      <a:pt x="148" y="397"/>
                    </a:lnTo>
                    <a:lnTo>
                      <a:pt x="270" y="376"/>
                    </a:lnTo>
                    <a:lnTo>
                      <a:pt x="290" y="452"/>
                    </a:lnTo>
                    <a:lnTo>
                      <a:pt x="275" y="447"/>
                    </a:lnTo>
                    <a:lnTo>
                      <a:pt x="382" y="402"/>
                    </a:lnTo>
                    <a:lnTo>
                      <a:pt x="443" y="468"/>
                    </a:lnTo>
                    <a:lnTo>
                      <a:pt x="433" y="468"/>
                    </a:lnTo>
                    <a:lnTo>
                      <a:pt x="499" y="402"/>
                    </a:lnTo>
                    <a:lnTo>
                      <a:pt x="601" y="447"/>
                    </a:lnTo>
                    <a:lnTo>
                      <a:pt x="591" y="452"/>
                    </a:lnTo>
                    <a:lnTo>
                      <a:pt x="606" y="376"/>
                    </a:lnTo>
                    <a:lnTo>
                      <a:pt x="733" y="397"/>
                    </a:lnTo>
                    <a:lnTo>
                      <a:pt x="723" y="407"/>
                    </a:lnTo>
                    <a:lnTo>
                      <a:pt x="682" y="330"/>
                    </a:lnTo>
                    <a:lnTo>
                      <a:pt x="819" y="320"/>
                    </a:lnTo>
                    <a:lnTo>
                      <a:pt x="814" y="335"/>
                    </a:lnTo>
                    <a:lnTo>
                      <a:pt x="723" y="274"/>
                    </a:lnTo>
                    <a:lnTo>
                      <a:pt x="850" y="234"/>
                    </a:lnTo>
                    <a:lnTo>
                      <a:pt x="850" y="249"/>
                    </a:lnTo>
                    <a:lnTo>
                      <a:pt x="723" y="208"/>
                    </a:lnTo>
                    <a:lnTo>
                      <a:pt x="814" y="147"/>
                    </a:lnTo>
                    <a:lnTo>
                      <a:pt x="819" y="162"/>
                    </a:lnTo>
                    <a:lnTo>
                      <a:pt x="682" y="152"/>
                    </a:lnTo>
                    <a:lnTo>
                      <a:pt x="723" y="76"/>
                    </a:lnTo>
                    <a:lnTo>
                      <a:pt x="733" y="86"/>
                    </a:lnTo>
                    <a:lnTo>
                      <a:pt x="606" y="107"/>
                    </a:lnTo>
                    <a:lnTo>
                      <a:pt x="591" y="30"/>
                    </a:lnTo>
                    <a:lnTo>
                      <a:pt x="601" y="35"/>
                    </a:lnTo>
                    <a:lnTo>
                      <a:pt x="499" y="81"/>
                    </a:lnTo>
                    <a:lnTo>
                      <a:pt x="433" y="15"/>
                    </a:lnTo>
                    <a:lnTo>
                      <a:pt x="443" y="15"/>
                    </a:lnTo>
                    <a:lnTo>
                      <a:pt x="382" y="81"/>
                    </a:lnTo>
                    <a:lnTo>
                      <a:pt x="275" y="35"/>
                    </a:lnTo>
                    <a:lnTo>
                      <a:pt x="290" y="30"/>
                    </a:lnTo>
                    <a:lnTo>
                      <a:pt x="270" y="107"/>
                    </a:lnTo>
                    <a:lnTo>
                      <a:pt x="148" y="86"/>
                    </a:lnTo>
                    <a:lnTo>
                      <a:pt x="153" y="76"/>
                    </a:lnTo>
                    <a:lnTo>
                      <a:pt x="194" y="152"/>
                    </a:lnTo>
                    <a:lnTo>
                      <a:pt x="56" y="162"/>
                    </a:lnTo>
                    <a:lnTo>
                      <a:pt x="61" y="147"/>
                    </a:lnTo>
                    <a:lnTo>
                      <a:pt x="153" y="208"/>
                    </a:lnTo>
                    <a:lnTo>
                      <a:pt x="31" y="249"/>
                    </a:lnTo>
                    <a:lnTo>
                      <a:pt x="31" y="234"/>
                    </a:lnTo>
                    <a:lnTo>
                      <a:pt x="153" y="274"/>
                    </a:lnTo>
                    <a:close/>
                  </a:path>
                </a:pathLst>
              </a:custGeom>
              <a:solidFill>
                <a:srgbClr val="FF5050"/>
              </a:solidFill>
              <a:ln w="0">
                <a:solidFill>
                  <a:srgbClr val="FF505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latin typeface="Meiryo UI" panose="020B0604030504040204" pitchFamily="50" charset="-128"/>
                  <a:ea typeface="Meiryo UI" panose="020B0604030504040204" pitchFamily="50" charset="-128"/>
                </a:endParaRPr>
              </a:p>
            </p:txBody>
          </p:sp>
        </p:grpSp>
        <p:sp>
          <p:nvSpPr>
            <p:cNvPr id="177" name="テキスト ボックス 176"/>
            <p:cNvSpPr txBox="1"/>
            <p:nvPr/>
          </p:nvSpPr>
          <p:spPr>
            <a:xfrm>
              <a:off x="2987824" y="2780928"/>
              <a:ext cx="1152128" cy="523220"/>
            </a:xfrm>
            <a:prstGeom prst="rect">
              <a:avLst/>
            </a:prstGeom>
            <a:noFill/>
          </p:spPr>
          <p:txBody>
            <a:bodyPr wrap="square" rtlCol="0">
              <a:spAutoFit/>
            </a:bodyPr>
            <a:lstStyle/>
            <a:p>
              <a:pPr algn="ctr"/>
              <a:r>
                <a:rPr lang="ja-JP" altLang="en-US" sz="1400" dirty="0">
                  <a:latin typeface="Meiryo UI" panose="020B0604030504040204" pitchFamily="50" charset="-128"/>
                  <a:ea typeface="Meiryo UI" panose="020B0604030504040204" pitchFamily="50" charset="-128"/>
                </a:rPr>
                <a:t>コンテンツの</a:t>
              </a:r>
              <a:endParaRPr lang="en-US" altLang="ja-JP" sz="1400" dirty="0">
                <a:latin typeface="Meiryo UI" panose="020B0604030504040204" pitchFamily="50" charset="-128"/>
                <a:ea typeface="Meiryo UI" panose="020B0604030504040204" pitchFamily="50" charset="-128"/>
              </a:endParaRPr>
            </a:p>
            <a:p>
              <a:pPr algn="ctr"/>
              <a:r>
                <a:rPr lang="ja-JP" altLang="en-US" sz="1400" dirty="0">
                  <a:latin typeface="Meiryo UI" panose="020B0604030504040204" pitchFamily="50" charset="-128"/>
                  <a:ea typeface="Meiryo UI" panose="020B0604030504040204" pitchFamily="50" charset="-128"/>
                </a:rPr>
                <a:t>長期保存</a:t>
              </a:r>
            </a:p>
          </p:txBody>
        </p:sp>
      </p:grpSp>
      <p:grpSp>
        <p:nvGrpSpPr>
          <p:cNvPr id="12" name="グループ化 184"/>
          <p:cNvGrpSpPr/>
          <p:nvPr/>
        </p:nvGrpSpPr>
        <p:grpSpPr>
          <a:xfrm>
            <a:off x="3791745" y="2852937"/>
            <a:ext cx="1681709" cy="766763"/>
            <a:chOff x="2267744" y="3140968"/>
            <a:chExt cx="1681709" cy="766763"/>
          </a:xfrm>
        </p:grpSpPr>
        <p:grpSp>
          <p:nvGrpSpPr>
            <p:cNvPr id="13" name="グループ化 183"/>
            <p:cNvGrpSpPr/>
            <p:nvPr/>
          </p:nvGrpSpPr>
          <p:grpSpPr>
            <a:xfrm>
              <a:off x="2267744" y="3140968"/>
              <a:ext cx="1681709" cy="766763"/>
              <a:chOff x="2267744" y="3140968"/>
              <a:chExt cx="1681709" cy="766763"/>
            </a:xfrm>
          </p:grpSpPr>
          <p:sp>
            <p:nvSpPr>
              <p:cNvPr id="182" name="Freeform 292"/>
              <p:cNvSpPr>
                <a:spLocks/>
              </p:cNvSpPr>
              <p:nvPr/>
            </p:nvSpPr>
            <p:spPr bwMode="auto">
              <a:xfrm>
                <a:off x="2317715" y="3156843"/>
                <a:ext cx="1583689" cy="735013"/>
              </a:xfrm>
              <a:custGeom>
                <a:avLst/>
                <a:gdLst/>
                <a:ahLst/>
                <a:cxnLst>
                  <a:cxn ang="0">
                    <a:pos x="0" y="234"/>
                  </a:cxn>
                  <a:cxn ang="0">
                    <a:pos x="107" y="198"/>
                  </a:cxn>
                  <a:cxn ang="0">
                    <a:pos x="30" y="142"/>
                  </a:cxn>
                  <a:cxn ang="0">
                    <a:pos x="157" y="137"/>
                  </a:cxn>
                  <a:cxn ang="0">
                    <a:pos x="122" y="66"/>
                  </a:cxn>
                  <a:cxn ang="0">
                    <a:pos x="239" y="86"/>
                  </a:cxn>
                  <a:cxn ang="0">
                    <a:pos x="254" y="20"/>
                  </a:cxn>
                  <a:cxn ang="0">
                    <a:pos x="351" y="61"/>
                  </a:cxn>
                  <a:cxn ang="0">
                    <a:pos x="412" y="0"/>
                  </a:cxn>
                  <a:cxn ang="0">
                    <a:pos x="473" y="61"/>
                  </a:cxn>
                  <a:cxn ang="0">
                    <a:pos x="570" y="20"/>
                  </a:cxn>
                  <a:cxn ang="0">
                    <a:pos x="585" y="86"/>
                  </a:cxn>
                  <a:cxn ang="0">
                    <a:pos x="702" y="66"/>
                  </a:cxn>
                  <a:cxn ang="0">
                    <a:pos x="671" y="137"/>
                  </a:cxn>
                  <a:cxn ang="0">
                    <a:pos x="793" y="142"/>
                  </a:cxn>
                  <a:cxn ang="0">
                    <a:pos x="717" y="198"/>
                  </a:cxn>
                  <a:cxn ang="0">
                    <a:pos x="824" y="234"/>
                  </a:cxn>
                  <a:cxn ang="0">
                    <a:pos x="717" y="264"/>
                  </a:cxn>
                  <a:cxn ang="0">
                    <a:pos x="793" y="320"/>
                  </a:cxn>
                  <a:cxn ang="0">
                    <a:pos x="671" y="331"/>
                  </a:cxn>
                  <a:cxn ang="0">
                    <a:pos x="702" y="397"/>
                  </a:cxn>
                  <a:cxn ang="0">
                    <a:pos x="585" y="376"/>
                  </a:cxn>
                  <a:cxn ang="0">
                    <a:pos x="570" y="448"/>
                  </a:cxn>
                  <a:cxn ang="0">
                    <a:pos x="473" y="402"/>
                  </a:cxn>
                  <a:cxn ang="0">
                    <a:pos x="412" y="463"/>
                  </a:cxn>
                  <a:cxn ang="0">
                    <a:pos x="351" y="402"/>
                  </a:cxn>
                  <a:cxn ang="0">
                    <a:pos x="254" y="448"/>
                  </a:cxn>
                  <a:cxn ang="0">
                    <a:pos x="239" y="376"/>
                  </a:cxn>
                  <a:cxn ang="0">
                    <a:pos x="122" y="397"/>
                  </a:cxn>
                  <a:cxn ang="0">
                    <a:pos x="157" y="331"/>
                  </a:cxn>
                  <a:cxn ang="0">
                    <a:pos x="30" y="320"/>
                  </a:cxn>
                  <a:cxn ang="0">
                    <a:pos x="107" y="264"/>
                  </a:cxn>
                  <a:cxn ang="0">
                    <a:pos x="0" y="234"/>
                  </a:cxn>
                </a:cxnLst>
                <a:rect l="0" t="0" r="r" b="b"/>
                <a:pathLst>
                  <a:path w="824" h="463">
                    <a:moveTo>
                      <a:pt x="0" y="234"/>
                    </a:moveTo>
                    <a:lnTo>
                      <a:pt x="107" y="198"/>
                    </a:lnTo>
                    <a:lnTo>
                      <a:pt x="30" y="142"/>
                    </a:lnTo>
                    <a:lnTo>
                      <a:pt x="157" y="137"/>
                    </a:lnTo>
                    <a:lnTo>
                      <a:pt x="122" y="66"/>
                    </a:lnTo>
                    <a:lnTo>
                      <a:pt x="239" y="86"/>
                    </a:lnTo>
                    <a:lnTo>
                      <a:pt x="254" y="20"/>
                    </a:lnTo>
                    <a:lnTo>
                      <a:pt x="351" y="61"/>
                    </a:lnTo>
                    <a:lnTo>
                      <a:pt x="412" y="0"/>
                    </a:lnTo>
                    <a:lnTo>
                      <a:pt x="473" y="61"/>
                    </a:lnTo>
                    <a:lnTo>
                      <a:pt x="570" y="20"/>
                    </a:lnTo>
                    <a:lnTo>
                      <a:pt x="585" y="86"/>
                    </a:lnTo>
                    <a:lnTo>
                      <a:pt x="702" y="66"/>
                    </a:lnTo>
                    <a:lnTo>
                      <a:pt x="671" y="137"/>
                    </a:lnTo>
                    <a:lnTo>
                      <a:pt x="793" y="142"/>
                    </a:lnTo>
                    <a:lnTo>
                      <a:pt x="717" y="198"/>
                    </a:lnTo>
                    <a:lnTo>
                      <a:pt x="824" y="234"/>
                    </a:lnTo>
                    <a:lnTo>
                      <a:pt x="717" y="264"/>
                    </a:lnTo>
                    <a:lnTo>
                      <a:pt x="793" y="320"/>
                    </a:lnTo>
                    <a:lnTo>
                      <a:pt x="671" y="331"/>
                    </a:lnTo>
                    <a:lnTo>
                      <a:pt x="702" y="397"/>
                    </a:lnTo>
                    <a:lnTo>
                      <a:pt x="585" y="376"/>
                    </a:lnTo>
                    <a:lnTo>
                      <a:pt x="570" y="448"/>
                    </a:lnTo>
                    <a:lnTo>
                      <a:pt x="473" y="402"/>
                    </a:lnTo>
                    <a:lnTo>
                      <a:pt x="412" y="463"/>
                    </a:lnTo>
                    <a:lnTo>
                      <a:pt x="351" y="402"/>
                    </a:lnTo>
                    <a:lnTo>
                      <a:pt x="254" y="448"/>
                    </a:lnTo>
                    <a:lnTo>
                      <a:pt x="239" y="376"/>
                    </a:lnTo>
                    <a:lnTo>
                      <a:pt x="122" y="397"/>
                    </a:lnTo>
                    <a:lnTo>
                      <a:pt x="157" y="331"/>
                    </a:lnTo>
                    <a:lnTo>
                      <a:pt x="30" y="320"/>
                    </a:lnTo>
                    <a:lnTo>
                      <a:pt x="107" y="264"/>
                    </a:lnTo>
                    <a:lnTo>
                      <a:pt x="0" y="23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latin typeface="Meiryo UI" panose="020B0604030504040204" pitchFamily="50" charset="-128"/>
                  <a:ea typeface="Meiryo UI" panose="020B0604030504040204" pitchFamily="50" charset="-128"/>
                </a:endParaRPr>
              </a:p>
            </p:txBody>
          </p:sp>
          <p:sp>
            <p:nvSpPr>
              <p:cNvPr id="183" name="Freeform 293"/>
              <p:cNvSpPr>
                <a:spLocks noEditPoints="1"/>
              </p:cNvSpPr>
              <p:nvPr/>
            </p:nvSpPr>
            <p:spPr bwMode="auto">
              <a:xfrm>
                <a:off x="2267744" y="3140968"/>
                <a:ext cx="1681709" cy="766763"/>
              </a:xfrm>
              <a:custGeom>
                <a:avLst/>
                <a:gdLst/>
                <a:ahLst/>
                <a:cxnLst>
                  <a:cxn ang="0">
                    <a:pos x="133" y="198"/>
                  </a:cxn>
                  <a:cxn ang="0">
                    <a:pos x="36" y="147"/>
                  </a:cxn>
                  <a:cxn ang="0">
                    <a:pos x="173" y="147"/>
                  </a:cxn>
                  <a:cxn ang="0">
                    <a:pos x="270" y="91"/>
                  </a:cxn>
                  <a:cxn ang="0">
                    <a:pos x="275" y="15"/>
                  </a:cxn>
                  <a:cxn ang="0">
                    <a:pos x="372" y="66"/>
                  </a:cxn>
                  <a:cxn ang="0">
                    <a:pos x="504" y="66"/>
                  </a:cxn>
                  <a:cxn ang="0">
                    <a:pos x="601" y="15"/>
                  </a:cxn>
                  <a:cxn ang="0">
                    <a:pos x="611" y="91"/>
                  </a:cxn>
                  <a:cxn ang="0">
                    <a:pos x="702" y="147"/>
                  </a:cxn>
                  <a:cxn ang="0">
                    <a:pos x="840" y="147"/>
                  </a:cxn>
                  <a:cxn ang="0">
                    <a:pos x="743" y="198"/>
                  </a:cxn>
                  <a:cxn ang="0">
                    <a:pos x="743" y="285"/>
                  </a:cxn>
                  <a:cxn ang="0">
                    <a:pos x="840" y="335"/>
                  </a:cxn>
                  <a:cxn ang="0">
                    <a:pos x="702" y="335"/>
                  </a:cxn>
                  <a:cxn ang="0">
                    <a:pos x="611" y="391"/>
                  </a:cxn>
                  <a:cxn ang="0">
                    <a:pos x="601" y="468"/>
                  </a:cxn>
                  <a:cxn ang="0">
                    <a:pos x="504" y="417"/>
                  </a:cxn>
                  <a:cxn ang="0">
                    <a:pos x="372" y="417"/>
                  </a:cxn>
                  <a:cxn ang="0">
                    <a:pos x="275" y="468"/>
                  </a:cxn>
                  <a:cxn ang="0">
                    <a:pos x="270" y="391"/>
                  </a:cxn>
                  <a:cxn ang="0">
                    <a:pos x="173" y="335"/>
                  </a:cxn>
                  <a:cxn ang="0">
                    <a:pos x="36" y="335"/>
                  </a:cxn>
                  <a:cxn ang="0">
                    <a:pos x="133" y="285"/>
                  </a:cxn>
                  <a:cxn ang="0">
                    <a:pos x="153" y="274"/>
                  </a:cxn>
                  <a:cxn ang="0">
                    <a:pos x="56" y="320"/>
                  </a:cxn>
                  <a:cxn ang="0">
                    <a:pos x="153" y="407"/>
                  </a:cxn>
                  <a:cxn ang="0">
                    <a:pos x="270" y="376"/>
                  </a:cxn>
                  <a:cxn ang="0">
                    <a:pos x="275" y="447"/>
                  </a:cxn>
                  <a:cxn ang="0">
                    <a:pos x="443" y="468"/>
                  </a:cxn>
                  <a:cxn ang="0">
                    <a:pos x="499" y="402"/>
                  </a:cxn>
                  <a:cxn ang="0">
                    <a:pos x="591" y="452"/>
                  </a:cxn>
                  <a:cxn ang="0">
                    <a:pos x="733" y="397"/>
                  </a:cxn>
                  <a:cxn ang="0">
                    <a:pos x="682" y="330"/>
                  </a:cxn>
                  <a:cxn ang="0">
                    <a:pos x="814" y="335"/>
                  </a:cxn>
                  <a:cxn ang="0">
                    <a:pos x="850" y="234"/>
                  </a:cxn>
                  <a:cxn ang="0">
                    <a:pos x="723" y="208"/>
                  </a:cxn>
                  <a:cxn ang="0">
                    <a:pos x="819" y="162"/>
                  </a:cxn>
                  <a:cxn ang="0">
                    <a:pos x="723" y="76"/>
                  </a:cxn>
                  <a:cxn ang="0">
                    <a:pos x="606" y="107"/>
                  </a:cxn>
                  <a:cxn ang="0">
                    <a:pos x="601" y="35"/>
                  </a:cxn>
                  <a:cxn ang="0">
                    <a:pos x="433" y="15"/>
                  </a:cxn>
                  <a:cxn ang="0">
                    <a:pos x="382" y="81"/>
                  </a:cxn>
                  <a:cxn ang="0">
                    <a:pos x="290" y="30"/>
                  </a:cxn>
                  <a:cxn ang="0">
                    <a:pos x="148" y="86"/>
                  </a:cxn>
                  <a:cxn ang="0">
                    <a:pos x="194" y="152"/>
                  </a:cxn>
                  <a:cxn ang="0">
                    <a:pos x="61" y="147"/>
                  </a:cxn>
                  <a:cxn ang="0">
                    <a:pos x="31" y="249"/>
                  </a:cxn>
                  <a:cxn ang="0">
                    <a:pos x="153" y="274"/>
                  </a:cxn>
                </a:cxnLst>
                <a:rect l="0" t="0" r="r" b="b"/>
                <a:pathLst>
                  <a:path w="875" h="483">
                    <a:moveTo>
                      <a:pt x="0" y="244"/>
                    </a:moveTo>
                    <a:lnTo>
                      <a:pt x="133" y="198"/>
                    </a:lnTo>
                    <a:lnTo>
                      <a:pt x="133" y="213"/>
                    </a:lnTo>
                    <a:lnTo>
                      <a:pt x="36" y="147"/>
                    </a:lnTo>
                    <a:lnTo>
                      <a:pt x="178" y="137"/>
                    </a:lnTo>
                    <a:lnTo>
                      <a:pt x="173" y="147"/>
                    </a:lnTo>
                    <a:lnTo>
                      <a:pt x="133" y="66"/>
                    </a:lnTo>
                    <a:lnTo>
                      <a:pt x="270" y="91"/>
                    </a:lnTo>
                    <a:lnTo>
                      <a:pt x="260" y="96"/>
                    </a:lnTo>
                    <a:lnTo>
                      <a:pt x="275" y="15"/>
                    </a:lnTo>
                    <a:lnTo>
                      <a:pt x="382" y="66"/>
                    </a:lnTo>
                    <a:lnTo>
                      <a:pt x="372" y="66"/>
                    </a:lnTo>
                    <a:lnTo>
                      <a:pt x="438" y="0"/>
                    </a:lnTo>
                    <a:lnTo>
                      <a:pt x="504" y="66"/>
                    </a:lnTo>
                    <a:lnTo>
                      <a:pt x="494" y="66"/>
                    </a:lnTo>
                    <a:lnTo>
                      <a:pt x="601" y="15"/>
                    </a:lnTo>
                    <a:lnTo>
                      <a:pt x="616" y="96"/>
                    </a:lnTo>
                    <a:lnTo>
                      <a:pt x="611" y="91"/>
                    </a:lnTo>
                    <a:lnTo>
                      <a:pt x="743" y="66"/>
                    </a:lnTo>
                    <a:lnTo>
                      <a:pt x="702" y="147"/>
                    </a:lnTo>
                    <a:lnTo>
                      <a:pt x="697" y="137"/>
                    </a:lnTo>
                    <a:lnTo>
                      <a:pt x="840" y="147"/>
                    </a:lnTo>
                    <a:lnTo>
                      <a:pt x="748" y="213"/>
                    </a:lnTo>
                    <a:lnTo>
                      <a:pt x="743" y="198"/>
                    </a:lnTo>
                    <a:lnTo>
                      <a:pt x="875" y="244"/>
                    </a:lnTo>
                    <a:lnTo>
                      <a:pt x="743" y="285"/>
                    </a:lnTo>
                    <a:lnTo>
                      <a:pt x="748" y="269"/>
                    </a:lnTo>
                    <a:lnTo>
                      <a:pt x="840" y="335"/>
                    </a:lnTo>
                    <a:lnTo>
                      <a:pt x="697" y="346"/>
                    </a:lnTo>
                    <a:lnTo>
                      <a:pt x="702" y="335"/>
                    </a:lnTo>
                    <a:lnTo>
                      <a:pt x="743" y="417"/>
                    </a:lnTo>
                    <a:lnTo>
                      <a:pt x="611" y="391"/>
                    </a:lnTo>
                    <a:lnTo>
                      <a:pt x="616" y="386"/>
                    </a:lnTo>
                    <a:lnTo>
                      <a:pt x="601" y="468"/>
                    </a:lnTo>
                    <a:lnTo>
                      <a:pt x="494" y="417"/>
                    </a:lnTo>
                    <a:lnTo>
                      <a:pt x="504" y="417"/>
                    </a:lnTo>
                    <a:lnTo>
                      <a:pt x="438" y="483"/>
                    </a:lnTo>
                    <a:lnTo>
                      <a:pt x="372" y="417"/>
                    </a:lnTo>
                    <a:lnTo>
                      <a:pt x="382" y="417"/>
                    </a:lnTo>
                    <a:lnTo>
                      <a:pt x="275" y="468"/>
                    </a:lnTo>
                    <a:lnTo>
                      <a:pt x="260" y="386"/>
                    </a:lnTo>
                    <a:lnTo>
                      <a:pt x="270" y="391"/>
                    </a:lnTo>
                    <a:lnTo>
                      <a:pt x="133" y="417"/>
                    </a:lnTo>
                    <a:lnTo>
                      <a:pt x="173" y="335"/>
                    </a:lnTo>
                    <a:lnTo>
                      <a:pt x="178" y="346"/>
                    </a:lnTo>
                    <a:lnTo>
                      <a:pt x="36" y="335"/>
                    </a:lnTo>
                    <a:lnTo>
                      <a:pt x="133" y="269"/>
                    </a:lnTo>
                    <a:lnTo>
                      <a:pt x="133" y="285"/>
                    </a:lnTo>
                    <a:lnTo>
                      <a:pt x="0" y="244"/>
                    </a:lnTo>
                    <a:close/>
                    <a:moveTo>
                      <a:pt x="153" y="274"/>
                    </a:moveTo>
                    <a:lnTo>
                      <a:pt x="61" y="335"/>
                    </a:lnTo>
                    <a:lnTo>
                      <a:pt x="56" y="320"/>
                    </a:lnTo>
                    <a:lnTo>
                      <a:pt x="194" y="330"/>
                    </a:lnTo>
                    <a:lnTo>
                      <a:pt x="153" y="407"/>
                    </a:lnTo>
                    <a:lnTo>
                      <a:pt x="148" y="397"/>
                    </a:lnTo>
                    <a:lnTo>
                      <a:pt x="270" y="376"/>
                    </a:lnTo>
                    <a:lnTo>
                      <a:pt x="290" y="452"/>
                    </a:lnTo>
                    <a:lnTo>
                      <a:pt x="275" y="447"/>
                    </a:lnTo>
                    <a:lnTo>
                      <a:pt x="382" y="402"/>
                    </a:lnTo>
                    <a:lnTo>
                      <a:pt x="443" y="468"/>
                    </a:lnTo>
                    <a:lnTo>
                      <a:pt x="433" y="468"/>
                    </a:lnTo>
                    <a:lnTo>
                      <a:pt x="499" y="402"/>
                    </a:lnTo>
                    <a:lnTo>
                      <a:pt x="601" y="447"/>
                    </a:lnTo>
                    <a:lnTo>
                      <a:pt x="591" y="452"/>
                    </a:lnTo>
                    <a:lnTo>
                      <a:pt x="606" y="376"/>
                    </a:lnTo>
                    <a:lnTo>
                      <a:pt x="733" y="397"/>
                    </a:lnTo>
                    <a:lnTo>
                      <a:pt x="723" y="407"/>
                    </a:lnTo>
                    <a:lnTo>
                      <a:pt x="682" y="330"/>
                    </a:lnTo>
                    <a:lnTo>
                      <a:pt x="819" y="320"/>
                    </a:lnTo>
                    <a:lnTo>
                      <a:pt x="814" y="335"/>
                    </a:lnTo>
                    <a:lnTo>
                      <a:pt x="723" y="274"/>
                    </a:lnTo>
                    <a:lnTo>
                      <a:pt x="850" y="234"/>
                    </a:lnTo>
                    <a:lnTo>
                      <a:pt x="850" y="249"/>
                    </a:lnTo>
                    <a:lnTo>
                      <a:pt x="723" y="208"/>
                    </a:lnTo>
                    <a:lnTo>
                      <a:pt x="814" y="147"/>
                    </a:lnTo>
                    <a:lnTo>
                      <a:pt x="819" y="162"/>
                    </a:lnTo>
                    <a:lnTo>
                      <a:pt x="682" y="152"/>
                    </a:lnTo>
                    <a:lnTo>
                      <a:pt x="723" y="76"/>
                    </a:lnTo>
                    <a:lnTo>
                      <a:pt x="733" y="86"/>
                    </a:lnTo>
                    <a:lnTo>
                      <a:pt x="606" y="107"/>
                    </a:lnTo>
                    <a:lnTo>
                      <a:pt x="591" y="30"/>
                    </a:lnTo>
                    <a:lnTo>
                      <a:pt x="601" y="35"/>
                    </a:lnTo>
                    <a:lnTo>
                      <a:pt x="499" y="81"/>
                    </a:lnTo>
                    <a:lnTo>
                      <a:pt x="433" y="15"/>
                    </a:lnTo>
                    <a:lnTo>
                      <a:pt x="443" y="15"/>
                    </a:lnTo>
                    <a:lnTo>
                      <a:pt x="382" y="81"/>
                    </a:lnTo>
                    <a:lnTo>
                      <a:pt x="275" y="35"/>
                    </a:lnTo>
                    <a:lnTo>
                      <a:pt x="290" y="30"/>
                    </a:lnTo>
                    <a:lnTo>
                      <a:pt x="270" y="107"/>
                    </a:lnTo>
                    <a:lnTo>
                      <a:pt x="148" y="86"/>
                    </a:lnTo>
                    <a:lnTo>
                      <a:pt x="153" y="76"/>
                    </a:lnTo>
                    <a:lnTo>
                      <a:pt x="194" y="152"/>
                    </a:lnTo>
                    <a:lnTo>
                      <a:pt x="56" y="162"/>
                    </a:lnTo>
                    <a:lnTo>
                      <a:pt x="61" y="147"/>
                    </a:lnTo>
                    <a:lnTo>
                      <a:pt x="153" y="208"/>
                    </a:lnTo>
                    <a:lnTo>
                      <a:pt x="31" y="249"/>
                    </a:lnTo>
                    <a:lnTo>
                      <a:pt x="31" y="234"/>
                    </a:lnTo>
                    <a:lnTo>
                      <a:pt x="153" y="274"/>
                    </a:lnTo>
                    <a:close/>
                  </a:path>
                </a:pathLst>
              </a:custGeom>
              <a:solidFill>
                <a:srgbClr val="FF8243"/>
              </a:solidFill>
              <a:ln w="0">
                <a:solidFill>
                  <a:srgbClr val="FF8243"/>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latin typeface="Meiryo UI" panose="020B0604030504040204" pitchFamily="50" charset="-128"/>
                  <a:ea typeface="Meiryo UI" panose="020B0604030504040204" pitchFamily="50" charset="-128"/>
                </a:endParaRPr>
              </a:p>
            </p:txBody>
          </p:sp>
        </p:grpSp>
        <p:sp>
          <p:nvSpPr>
            <p:cNvPr id="181" name="テキスト ボックス 180"/>
            <p:cNvSpPr txBox="1"/>
            <p:nvPr/>
          </p:nvSpPr>
          <p:spPr>
            <a:xfrm>
              <a:off x="2555776" y="3269183"/>
              <a:ext cx="1152128" cy="523220"/>
            </a:xfrm>
            <a:prstGeom prst="rect">
              <a:avLst/>
            </a:prstGeom>
            <a:noFill/>
          </p:spPr>
          <p:txBody>
            <a:bodyPr wrap="square" rtlCol="0">
              <a:spAutoFit/>
            </a:bodyPr>
            <a:lstStyle/>
            <a:p>
              <a:pPr algn="ctr"/>
              <a:r>
                <a:rPr lang="ja-JP" altLang="en-US" sz="1400" b="1" dirty="0">
                  <a:solidFill>
                    <a:srgbClr val="C00000"/>
                  </a:solidFill>
                  <a:latin typeface="Meiryo UI" panose="020B0604030504040204" pitchFamily="50" charset="-128"/>
                  <a:ea typeface="Meiryo UI" panose="020B0604030504040204" pitchFamily="50" charset="-128"/>
                </a:rPr>
                <a:t>分散</a:t>
              </a:r>
              <a:r>
                <a:rPr lang="ja-JP" altLang="en-US" sz="1400" dirty="0">
                  <a:solidFill>
                    <a:srgbClr val="C00000"/>
                  </a:solidFill>
                  <a:latin typeface="Meiryo UI" panose="020B0604030504040204" pitchFamily="50" charset="-128"/>
                  <a:ea typeface="Meiryo UI" panose="020B0604030504040204" pitchFamily="50" charset="-128"/>
                </a:rPr>
                <a:t>収集・保存</a:t>
              </a:r>
            </a:p>
          </p:txBody>
        </p:sp>
      </p:grpSp>
      <p:grpSp>
        <p:nvGrpSpPr>
          <p:cNvPr id="14" name="グループ化 127"/>
          <p:cNvGrpSpPr/>
          <p:nvPr/>
        </p:nvGrpSpPr>
        <p:grpSpPr>
          <a:xfrm>
            <a:off x="7104112" y="1268760"/>
            <a:ext cx="3384376" cy="1008112"/>
            <a:chOff x="5580112" y="1268760"/>
            <a:chExt cx="3384376" cy="1008112"/>
          </a:xfrm>
        </p:grpSpPr>
        <p:sp>
          <p:nvSpPr>
            <p:cNvPr id="127" name="星 16 126"/>
            <p:cNvSpPr/>
            <p:nvPr/>
          </p:nvSpPr>
          <p:spPr>
            <a:xfrm>
              <a:off x="5580112" y="1268760"/>
              <a:ext cx="3384376" cy="1008112"/>
            </a:xfrm>
            <a:prstGeom prst="star16">
              <a:avLst>
                <a:gd name="adj" fmla="val 38632"/>
              </a:avLst>
            </a:prstGeom>
            <a:solidFill>
              <a:schemeClr val="bg1"/>
            </a:solid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189" name="テキスト ボックス 188"/>
            <p:cNvSpPr txBox="1"/>
            <p:nvPr/>
          </p:nvSpPr>
          <p:spPr>
            <a:xfrm>
              <a:off x="5724129" y="1515304"/>
              <a:ext cx="3072006" cy="523220"/>
            </a:xfrm>
            <a:prstGeom prst="rect">
              <a:avLst/>
            </a:prstGeom>
            <a:noFill/>
          </p:spPr>
          <p:txBody>
            <a:bodyPr wrap="square" rtlCol="0">
              <a:spAutoFit/>
            </a:bodyPr>
            <a:lstStyle/>
            <a:p>
              <a:pPr algn="ctr"/>
              <a:r>
                <a:rPr lang="ja-JP" altLang="en-US" sz="1400" dirty="0">
                  <a:latin typeface="Meiryo UI" panose="020B0604030504040204" pitchFamily="50" charset="-128"/>
                  <a:ea typeface="Meiryo UI" panose="020B0604030504040204" pitchFamily="50" charset="-128"/>
                </a:rPr>
                <a:t>国内外への発信、復興支援</a:t>
              </a:r>
              <a:endParaRPr lang="en-US" altLang="ja-JP" sz="1400" dirty="0">
                <a:latin typeface="Meiryo UI" panose="020B0604030504040204" pitchFamily="50" charset="-128"/>
                <a:ea typeface="Meiryo UI" panose="020B0604030504040204" pitchFamily="50" charset="-128"/>
              </a:endParaRPr>
            </a:p>
            <a:p>
              <a:pPr algn="ctr"/>
              <a:r>
                <a:rPr lang="ja-JP" altLang="en-US" sz="1400" dirty="0">
                  <a:latin typeface="Meiryo UI" panose="020B0604030504040204" pitchFamily="50" charset="-128"/>
                  <a:ea typeface="Meiryo UI" panose="020B0604030504040204" pitchFamily="50" charset="-128"/>
                </a:rPr>
                <a:t>防災対策・研究・教育への活用</a:t>
              </a:r>
            </a:p>
          </p:txBody>
        </p:sp>
      </p:grpSp>
      <p:grpSp>
        <p:nvGrpSpPr>
          <p:cNvPr id="15" name="グループ化 225"/>
          <p:cNvGrpSpPr/>
          <p:nvPr/>
        </p:nvGrpSpPr>
        <p:grpSpPr>
          <a:xfrm>
            <a:off x="7824192" y="4365104"/>
            <a:ext cx="2592288" cy="1728192"/>
            <a:chOff x="6300192" y="4365104"/>
            <a:chExt cx="2592288" cy="1728192"/>
          </a:xfrm>
        </p:grpSpPr>
        <p:grpSp>
          <p:nvGrpSpPr>
            <p:cNvPr id="16" name="グループ化 81"/>
            <p:cNvGrpSpPr/>
            <p:nvPr/>
          </p:nvGrpSpPr>
          <p:grpSpPr>
            <a:xfrm>
              <a:off x="6300192" y="4365104"/>
              <a:ext cx="864096" cy="360040"/>
              <a:chOff x="5796136" y="3645024"/>
              <a:chExt cx="720080" cy="360040"/>
            </a:xfrm>
            <a:noFill/>
          </p:grpSpPr>
          <p:sp>
            <p:nvSpPr>
              <p:cNvPr id="150" name="正方形/長方形 149"/>
              <p:cNvSpPr/>
              <p:nvPr/>
            </p:nvSpPr>
            <p:spPr>
              <a:xfrm>
                <a:off x="5796136" y="3645024"/>
                <a:ext cx="648072" cy="360040"/>
              </a:xfrm>
              <a:prstGeom prst="rect">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149" name="テキスト ボックス 148"/>
              <p:cNvSpPr txBox="1"/>
              <p:nvPr/>
            </p:nvSpPr>
            <p:spPr>
              <a:xfrm>
                <a:off x="5796136" y="3645024"/>
                <a:ext cx="720080" cy="338554"/>
              </a:xfrm>
              <a:prstGeom prst="rect">
                <a:avLst/>
              </a:prstGeom>
              <a:grpFill/>
              <a:ln w="19050">
                <a:noFill/>
              </a:ln>
            </p:spPr>
            <p:txBody>
              <a:bodyPr wrap="square" lIns="0" rtlCol="0">
                <a:spAutoFit/>
              </a:bodyPr>
              <a:lstStyle/>
              <a:p>
                <a:pPr algn="ctr"/>
                <a:r>
                  <a:rPr lang="ja-JP" altLang="en-US" sz="1600" dirty="0">
                    <a:latin typeface="Meiryo UI" panose="020B0604030504040204" pitchFamily="50" charset="-128"/>
                    <a:ea typeface="Meiryo UI" panose="020B0604030504040204" pitchFamily="50" charset="-128"/>
                  </a:rPr>
                  <a:t>府省庁</a:t>
                </a:r>
              </a:p>
            </p:txBody>
          </p:sp>
        </p:grpSp>
        <p:grpSp>
          <p:nvGrpSpPr>
            <p:cNvPr id="17" name="グループ化 81"/>
            <p:cNvGrpSpPr/>
            <p:nvPr/>
          </p:nvGrpSpPr>
          <p:grpSpPr>
            <a:xfrm>
              <a:off x="7164288" y="4365104"/>
              <a:ext cx="864096" cy="360040"/>
              <a:chOff x="5796136" y="3645024"/>
              <a:chExt cx="720080" cy="360040"/>
            </a:xfrm>
            <a:noFill/>
          </p:grpSpPr>
          <p:sp>
            <p:nvSpPr>
              <p:cNvPr id="152" name="正方形/長方形 151"/>
              <p:cNvSpPr/>
              <p:nvPr/>
            </p:nvSpPr>
            <p:spPr>
              <a:xfrm>
                <a:off x="5796136" y="3645024"/>
                <a:ext cx="648072" cy="360040"/>
              </a:xfrm>
              <a:prstGeom prst="rect">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157" name="テキスト ボックス 156"/>
              <p:cNvSpPr txBox="1"/>
              <p:nvPr/>
            </p:nvSpPr>
            <p:spPr>
              <a:xfrm>
                <a:off x="5796136" y="3645024"/>
                <a:ext cx="720080" cy="338554"/>
              </a:xfrm>
              <a:prstGeom prst="rect">
                <a:avLst/>
              </a:prstGeom>
              <a:grpFill/>
              <a:ln w="19050">
                <a:noFill/>
              </a:ln>
            </p:spPr>
            <p:txBody>
              <a:bodyPr wrap="square" lIns="0" rtlCol="0">
                <a:spAutoFit/>
              </a:bodyPr>
              <a:lstStyle/>
              <a:p>
                <a:pPr algn="ctr"/>
                <a:r>
                  <a:rPr lang="ja-JP" altLang="en-US" sz="1600" dirty="0">
                    <a:latin typeface="Meiryo UI" panose="020B0604030504040204" pitchFamily="50" charset="-128"/>
                    <a:ea typeface="Meiryo UI" panose="020B0604030504040204" pitchFamily="50" charset="-128"/>
                  </a:rPr>
                  <a:t>自治体</a:t>
                </a:r>
              </a:p>
            </p:txBody>
          </p:sp>
        </p:grpSp>
        <p:grpSp>
          <p:nvGrpSpPr>
            <p:cNvPr id="19" name="グループ化 81"/>
            <p:cNvGrpSpPr/>
            <p:nvPr/>
          </p:nvGrpSpPr>
          <p:grpSpPr>
            <a:xfrm>
              <a:off x="8028384" y="4365104"/>
              <a:ext cx="864096" cy="360040"/>
              <a:chOff x="5796136" y="3645024"/>
              <a:chExt cx="720080" cy="360040"/>
            </a:xfrm>
            <a:noFill/>
          </p:grpSpPr>
          <p:sp>
            <p:nvSpPr>
              <p:cNvPr id="167" name="正方形/長方形 166"/>
              <p:cNvSpPr/>
              <p:nvPr/>
            </p:nvSpPr>
            <p:spPr>
              <a:xfrm>
                <a:off x="5796136" y="3645024"/>
                <a:ext cx="648072" cy="360040"/>
              </a:xfrm>
              <a:prstGeom prst="rect">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168" name="テキスト ボックス 167"/>
              <p:cNvSpPr txBox="1"/>
              <p:nvPr/>
            </p:nvSpPr>
            <p:spPr>
              <a:xfrm>
                <a:off x="5796136" y="3645024"/>
                <a:ext cx="720080" cy="338554"/>
              </a:xfrm>
              <a:prstGeom prst="rect">
                <a:avLst/>
              </a:prstGeom>
              <a:grpFill/>
              <a:ln w="19050">
                <a:noFill/>
              </a:ln>
            </p:spPr>
            <p:txBody>
              <a:bodyPr wrap="square" lIns="0" rtlCol="0">
                <a:spAutoFit/>
              </a:bodyPr>
              <a:lstStyle/>
              <a:p>
                <a:pPr algn="ctr"/>
                <a:r>
                  <a:rPr lang="ja-JP" altLang="en-US" sz="1600" dirty="0">
                    <a:latin typeface="Meiryo UI" panose="020B0604030504040204" pitchFamily="50" charset="-128"/>
                    <a:ea typeface="Meiryo UI" panose="020B0604030504040204" pitchFamily="50" charset="-128"/>
                  </a:rPr>
                  <a:t>大学</a:t>
                </a:r>
              </a:p>
            </p:txBody>
          </p:sp>
        </p:grpSp>
        <p:grpSp>
          <p:nvGrpSpPr>
            <p:cNvPr id="20" name="グループ化 81"/>
            <p:cNvGrpSpPr/>
            <p:nvPr/>
          </p:nvGrpSpPr>
          <p:grpSpPr>
            <a:xfrm>
              <a:off x="6300192" y="4797152"/>
              <a:ext cx="864096" cy="360040"/>
              <a:chOff x="5796136" y="3645024"/>
              <a:chExt cx="720080" cy="360040"/>
            </a:xfrm>
            <a:noFill/>
          </p:grpSpPr>
          <p:sp>
            <p:nvSpPr>
              <p:cNvPr id="170" name="正方形/長方形 169"/>
              <p:cNvSpPr/>
              <p:nvPr/>
            </p:nvSpPr>
            <p:spPr>
              <a:xfrm>
                <a:off x="5796136" y="3645024"/>
                <a:ext cx="648072" cy="360040"/>
              </a:xfrm>
              <a:prstGeom prst="rect">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171" name="テキスト ボックス 170"/>
              <p:cNvSpPr txBox="1"/>
              <p:nvPr/>
            </p:nvSpPr>
            <p:spPr>
              <a:xfrm>
                <a:off x="5796136" y="3645024"/>
                <a:ext cx="720080" cy="338554"/>
              </a:xfrm>
              <a:prstGeom prst="rect">
                <a:avLst/>
              </a:prstGeom>
              <a:grpFill/>
              <a:ln w="19050">
                <a:noFill/>
              </a:ln>
            </p:spPr>
            <p:txBody>
              <a:bodyPr wrap="square" lIns="0" rtlCol="0">
                <a:spAutoFit/>
              </a:bodyPr>
              <a:lstStyle/>
              <a:p>
                <a:pPr algn="ctr"/>
                <a:r>
                  <a:rPr lang="ja-JP" altLang="en-US" sz="1600" dirty="0">
                    <a:latin typeface="Meiryo UI" panose="020B0604030504040204" pitchFamily="50" charset="-128"/>
                    <a:ea typeface="Meiryo UI" panose="020B0604030504040204" pitchFamily="50" charset="-128"/>
                  </a:rPr>
                  <a:t>学会</a:t>
                </a:r>
              </a:p>
            </p:txBody>
          </p:sp>
        </p:grpSp>
        <p:grpSp>
          <p:nvGrpSpPr>
            <p:cNvPr id="25" name="グループ化 81"/>
            <p:cNvGrpSpPr/>
            <p:nvPr/>
          </p:nvGrpSpPr>
          <p:grpSpPr>
            <a:xfrm>
              <a:off x="7164288" y="4797152"/>
              <a:ext cx="864096" cy="360040"/>
              <a:chOff x="5796136" y="3645024"/>
              <a:chExt cx="720080" cy="360040"/>
            </a:xfrm>
            <a:noFill/>
          </p:grpSpPr>
          <p:sp>
            <p:nvSpPr>
              <p:cNvPr id="176" name="正方形/長方形 175"/>
              <p:cNvSpPr/>
              <p:nvPr/>
            </p:nvSpPr>
            <p:spPr>
              <a:xfrm>
                <a:off x="5796136" y="3645024"/>
                <a:ext cx="648072" cy="360040"/>
              </a:xfrm>
              <a:prstGeom prst="rect">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179" name="テキスト ボックス 178"/>
              <p:cNvSpPr txBox="1"/>
              <p:nvPr/>
            </p:nvSpPr>
            <p:spPr>
              <a:xfrm>
                <a:off x="5796136" y="3645024"/>
                <a:ext cx="720080" cy="307777"/>
              </a:xfrm>
              <a:prstGeom prst="rect">
                <a:avLst/>
              </a:prstGeom>
              <a:grpFill/>
              <a:ln w="19050">
                <a:noFill/>
              </a:ln>
            </p:spPr>
            <p:txBody>
              <a:bodyPr wrap="square" lIns="0" rtlCol="0">
                <a:spAutoFit/>
              </a:bodyPr>
              <a:lstStyle/>
              <a:p>
                <a:pPr algn="ctr"/>
                <a:r>
                  <a:rPr lang="ja-JP" altLang="en-US" sz="1400" dirty="0">
                    <a:latin typeface="Meiryo UI" panose="020B0604030504040204" pitchFamily="50" charset="-128"/>
                    <a:ea typeface="Meiryo UI" panose="020B0604030504040204" pitchFamily="50" charset="-128"/>
                  </a:rPr>
                  <a:t>公文書館</a:t>
                </a:r>
              </a:p>
            </p:txBody>
          </p:sp>
        </p:grpSp>
        <p:grpSp>
          <p:nvGrpSpPr>
            <p:cNvPr id="27" name="グループ化 81"/>
            <p:cNvGrpSpPr/>
            <p:nvPr/>
          </p:nvGrpSpPr>
          <p:grpSpPr>
            <a:xfrm>
              <a:off x="8028384" y="4797152"/>
              <a:ext cx="864096" cy="360040"/>
              <a:chOff x="5796136" y="3645024"/>
              <a:chExt cx="720080" cy="360040"/>
            </a:xfrm>
            <a:noFill/>
          </p:grpSpPr>
          <p:sp>
            <p:nvSpPr>
              <p:cNvPr id="186" name="正方形/長方形 185"/>
              <p:cNvSpPr/>
              <p:nvPr/>
            </p:nvSpPr>
            <p:spPr>
              <a:xfrm>
                <a:off x="5796136" y="3645024"/>
                <a:ext cx="648072" cy="360040"/>
              </a:xfrm>
              <a:prstGeom prst="rect">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187" name="テキスト ボックス 186"/>
              <p:cNvSpPr txBox="1"/>
              <p:nvPr/>
            </p:nvSpPr>
            <p:spPr>
              <a:xfrm>
                <a:off x="5796136" y="3645024"/>
                <a:ext cx="720080" cy="338554"/>
              </a:xfrm>
              <a:prstGeom prst="rect">
                <a:avLst/>
              </a:prstGeom>
              <a:grpFill/>
              <a:ln w="19050">
                <a:noFill/>
              </a:ln>
            </p:spPr>
            <p:txBody>
              <a:bodyPr wrap="square" lIns="0" rtlCol="0">
                <a:spAutoFit/>
              </a:bodyPr>
              <a:lstStyle/>
              <a:p>
                <a:pPr algn="ctr"/>
                <a:r>
                  <a:rPr lang="ja-JP" altLang="en-US" sz="1600" dirty="0">
                    <a:latin typeface="Meiryo UI" panose="020B0604030504040204" pitchFamily="50" charset="-128"/>
                    <a:ea typeface="Meiryo UI" panose="020B0604030504040204" pitchFamily="50" charset="-128"/>
                  </a:rPr>
                  <a:t>美術館</a:t>
                </a:r>
              </a:p>
            </p:txBody>
          </p:sp>
        </p:grpSp>
        <p:grpSp>
          <p:nvGrpSpPr>
            <p:cNvPr id="28" name="グループ化 81"/>
            <p:cNvGrpSpPr/>
            <p:nvPr/>
          </p:nvGrpSpPr>
          <p:grpSpPr>
            <a:xfrm>
              <a:off x="6300192" y="5229200"/>
              <a:ext cx="864096" cy="360040"/>
              <a:chOff x="5796136" y="3645024"/>
              <a:chExt cx="720080" cy="360040"/>
            </a:xfrm>
            <a:noFill/>
          </p:grpSpPr>
          <p:sp>
            <p:nvSpPr>
              <p:cNvPr id="194" name="正方形/長方形 193"/>
              <p:cNvSpPr/>
              <p:nvPr/>
            </p:nvSpPr>
            <p:spPr>
              <a:xfrm>
                <a:off x="5796136" y="3645024"/>
                <a:ext cx="648072" cy="360040"/>
              </a:xfrm>
              <a:prstGeom prst="rect">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196" name="テキスト ボックス 195"/>
              <p:cNvSpPr txBox="1"/>
              <p:nvPr/>
            </p:nvSpPr>
            <p:spPr>
              <a:xfrm>
                <a:off x="5796136" y="3645024"/>
                <a:ext cx="720080" cy="307777"/>
              </a:xfrm>
              <a:prstGeom prst="rect">
                <a:avLst/>
              </a:prstGeom>
              <a:grpFill/>
              <a:ln w="19050">
                <a:noFill/>
              </a:ln>
            </p:spPr>
            <p:txBody>
              <a:bodyPr wrap="square" lIns="0" rtlCol="0">
                <a:spAutoFit/>
              </a:bodyPr>
              <a:lstStyle/>
              <a:p>
                <a:pPr algn="ctr"/>
                <a:r>
                  <a:rPr lang="ja-JP" altLang="en-US" sz="1400" dirty="0">
                    <a:latin typeface="Meiryo UI" panose="020B0604030504040204" pitchFamily="50" charset="-128"/>
                    <a:ea typeface="Meiryo UI" panose="020B0604030504040204" pitchFamily="50" charset="-128"/>
                  </a:rPr>
                  <a:t>報道機関</a:t>
                </a:r>
              </a:p>
            </p:txBody>
          </p:sp>
        </p:grpSp>
        <p:grpSp>
          <p:nvGrpSpPr>
            <p:cNvPr id="29" name="グループ化 81"/>
            <p:cNvGrpSpPr/>
            <p:nvPr/>
          </p:nvGrpSpPr>
          <p:grpSpPr>
            <a:xfrm>
              <a:off x="7164288" y="5229200"/>
              <a:ext cx="864096" cy="360040"/>
              <a:chOff x="5796136" y="3645024"/>
              <a:chExt cx="720080" cy="360040"/>
            </a:xfrm>
            <a:noFill/>
          </p:grpSpPr>
          <p:sp>
            <p:nvSpPr>
              <p:cNvPr id="206" name="正方形/長方形 205"/>
              <p:cNvSpPr/>
              <p:nvPr/>
            </p:nvSpPr>
            <p:spPr>
              <a:xfrm>
                <a:off x="5796136" y="3645024"/>
                <a:ext cx="648072" cy="360040"/>
              </a:xfrm>
              <a:prstGeom prst="rect">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207" name="テキスト ボックス 206"/>
              <p:cNvSpPr txBox="1"/>
              <p:nvPr/>
            </p:nvSpPr>
            <p:spPr>
              <a:xfrm>
                <a:off x="5796136" y="3645024"/>
                <a:ext cx="720080" cy="307777"/>
              </a:xfrm>
              <a:prstGeom prst="rect">
                <a:avLst/>
              </a:prstGeom>
              <a:grpFill/>
              <a:ln w="19050">
                <a:noFill/>
              </a:ln>
            </p:spPr>
            <p:txBody>
              <a:bodyPr wrap="square" lIns="0" rtlCol="0">
                <a:spAutoFit/>
              </a:bodyPr>
              <a:lstStyle/>
              <a:p>
                <a:pPr algn="ctr"/>
                <a:r>
                  <a:rPr lang="ja-JP" altLang="en-US" sz="1400" dirty="0">
                    <a:latin typeface="Meiryo UI" panose="020B0604030504040204" pitchFamily="50" charset="-128"/>
                    <a:ea typeface="Meiryo UI" panose="020B0604030504040204" pitchFamily="50" charset="-128"/>
                  </a:rPr>
                  <a:t>テレビ局</a:t>
                </a:r>
              </a:p>
            </p:txBody>
          </p:sp>
        </p:grpSp>
        <p:grpSp>
          <p:nvGrpSpPr>
            <p:cNvPr id="31" name="グループ化 81"/>
            <p:cNvGrpSpPr/>
            <p:nvPr/>
          </p:nvGrpSpPr>
          <p:grpSpPr>
            <a:xfrm>
              <a:off x="8028384" y="5229200"/>
              <a:ext cx="864096" cy="432048"/>
              <a:chOff x="5796136" y="3645024"/>
              <a:chExt cx="720080" cy="432048"/>
            </a:xfrm>
            <a:noFill/>
          </p:grpSpPr>
          <p:sp>
            <p:nvSpPr>
              <p:cNvPr id="215" name="正方形/長方形 214"/>
              <p:cNvSpPr/>
              <p:nvPr/>
            </p:nvSpPr>
            <p:spPr>
              <a:xfrm>
                <a:off x="5796136" y="3645024"/>
                <a:ext cx="648072" cy="360040"/>
              </a:xfrm>
              <a:prstGeom prst="rect">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216" name="テキスト ボックス 215"/>
              <p:cNvSpPr txBox="1"/>
              <p:nvPr/>
            </p:nvSpPr>
            <p:spPr>
              <a:xfrm>
                <a:off x="5796136" y="3756471"/>
                <a:ext cx="720080" cy="320601"/>
              </a:xfrm>
              <a:prstGeom prst="rect">
                <a:avLst/>
              </a:prstGeom>
              <a:grpFill/>
              <a:ln w="19050">
                <a:noFill/>
              </a:ln>
            </p:spPr>
            <p:txBody>
              <a:bodyPr wrap="square" lIns="0" rtlCol="0">
                <a:spAutoFit/>
              </a:bodyPr>
              <a:lstStyle/>
              <a:p>
                <a:pPr algn="ctr">
                  <a:lnSpc>
                    <a:spcPts val="100"/>
                  </a:lnSpc>
                </a:pPr>
                <a:r>
                  <a:rPr lang="en-US" altLang="ja-JP" sz="1400" dirty="0">
                    <a:latin typeface="Meiryo UI" panose="020B0604030504040204" pitchFamily="50" charset="-128"/>
                    <a:ea typeface="Meiryo UI" panose="020B0604030504040204" pitchFamily="50" charset="-128"/>
                  </a:rPr>
                  <a:t>Web</a:t>
                </a:r>
                <a:r>
                  <a:rPr lang="ja-JP" altLang="en-US" sz="1400" dirty="0">
                    <a:latin typeface="Meiryo UI" panose="020B0604030504040204" pitchFamily="50" charset="-128"/>
                    <a:ea typeface="Meiryo UI" panose="020B0604030504040204" pitchFamily="50" charset="-128"/>
                  </a:rPr>
                  <a:t>上</a:t>
                </a:r>
                <a:endParaRPr lang="en-US" altLang="ja-JP" sz="1400" dirty="0">
                  <a:latin typeface="Meiryo UI" panose="020B0604030504040204" pitchFamily="50" charset="-128"/>
                  <a:ea typeface="Meiryo UI" panose="020B0604030504040204" pitchFamily="50" charset="-128"/>
                </a:endParaRPr>
              </a:p>
              <a:p>
                <a:pPr algn="ctr"/>
                <a:r>
                  <a:rPr lang="ja-JP" altLang="en-US" sz="1400" dirty="0">
                    <a:latin typeface="Meiryo UI" panose="020B0604030504040204" pitchFamily="50" charset="-128"/>
                    <a:ea typeface="Meiryo UI" panose="020B0604030504040204" pitchFamily="50" charset="-128"/>
                  </a:rPr>
                  <a:t>メディア</a:t>
                </a:r>
              </a:p>
            </p:txBody>
          </p:sp>
        </p:grpSp>
        <p:grpSp>
          <p:nvGrpSpPr>
            <p:cNvPr id="226" name="グループ化 81"/>
            <p:cNvGrpSpPr/>
            <p:nvPr/>
          </p:nvGrpSpPr>
          <p:grpSpPr>
            <a:xfrm>
              <a:off x="6300192" y="5661248"/>
              <a:ext cx="864096" cy="360040"/>
              <a:chOff x="5796136" y="3645024"/>
              <a:chExt cx="720080" cy="360040"/>
            </a:xfrm>
            <a:noFill/>
          </p:grpSpPr>
          <p:sp>
            <p:nvSpPr>
              <p:cNvPr id="218" name="正方形/長方形 217"/>
              <p:cNvSpPr/>
              <p:nvPr/>
            </p:nvSpPr>
            <p:spPr>
              <a:xfrm>
                <a:off x="5796136" y="3645024"/>
                <a:ext cx="648072" cy="360040"/>
              </a:xfrm>
              <a:prstGeom prst="rect">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219" name="テキスト ボックス 218"/>
              <p:cNvSpPr txBox="1"/>
              <p:nvPr/>
            </p:nvSpPr>
            <p:spPr>
              <a:xfrm>
                <a:off x="5796136" y="3645024"/>
                <a:ext cx="720080" cy="338554"/>
              </a:xfrm>
              <a:prstGeom prst="rect">
                <a:avLst/>
              </a:prstGeom>
              <a:grpFill/>
              <a:ln w="19050">
                <a:noFill/>
              </a:ln>
            </p:spPr>
            <p:txBody>
              <a:bodyPr wrap="square" lIns="0" rtlCol="0">
                <a:spAutoFit/>
              </a:bodyPr>
              <a:lstStyle/>
              <a:p>
                <a:pPr algn="ctr"/>
                <a:r>
                  <a:rPr lang="en-US" altLang="ja-JP" sz="1600" dirty="0">
                    <a:latin typeface="Meiryo UI" panose="020B0604030504040204" pitchFamily="50" charset="-128"/>
                    <a:ea typeface="Meiryo UI" panose="020B0604030504040204" pitchFamily="50" charset="-128"/>
                  </a:rPr>
                  <a:t>NPO</a:t>
                </a:r>
                <a:endParaRPr lang="ja-JP" altLang="en-US" sz="1600" dirty="0">
                  <a:latin typeface="Meiryo UI" panose="020B0604030504040204" pitchFamily="50" charset="-128"/>
                  <a:ea typeface="Meiryo UI" panose="020B0604030504040204" pitchFamily="50" charset="-128"/>
                </a:endParaRPr>
              </a:p>
            </p:txBody>
          </p:sp>
        </p:grpSp>
        <p:grpSp>
          <p:nvGrpSpPr>
            <p:cNvPr id="227" name="グループ化 81"/>
            <p:cNvGrpSpPr/>
            <p:nvPr/>
          </p:nvGrpSpPr>
          <p:grpSpPr>
            <a:xfrm>
              <a:off x="7164288" y="5661248"/>
              <a:ext cx="864096" cy="360040"/>
              <a:chOff x="5796136" y="3645024"/>
              <a:chExt cx="720080" cy="360040"/>
            </a:xfrm>
            <a:noFill/>
          </p:grpSpPr>
          <p:sp>
            <p:nvSpPr>
              <p:cNvPr id="221" name="正方形/長方形 220"/>
              <p:cNvSpPr/>
              <p:nvPr/>
            </p:nvSpPr>
            <p:spPr>
              <a:xfrm>
                <a:off x="5796136" y="3645024"/>
                <a:ext cx="648072" cy="360040"/>
              </a:xfrm>
              <a:prstGeom prst="rect">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222" name="テキスト ボックス 221"/>
              <p:cNvSpPr txBox="1"/>
              <p:nvPr/>
            </p:nvSpPr>
            <p:spPr>
              <a:xfrm>
                <a:off x="5796136" y="3645024"/>
                <a:ext cx="720080" cy="338554"/>
              </a:xfrm>
              <a:prstGeom prst="rect">
                <a:avLst/>
              </a:prstGeom>
              <a:grpFill/>
              <a:ln w="19050">
                <a:noFill/>
              </a:ln>
            </p:spPr>
            <p:txBody>
              <a:bodyPr wrap="square" lIns="0" rtlCol="0">
                <a:spAutoFit/>
              </a:bodyPr>
              <a:lstStyle/>
              <a:p>
                <a:pPr algn="ctr"/>
                <a:r>
                  <a:rPr lang="ja-JP" altLang="en-US" sz="1600" dirty="0">
                    <a:latin typeface="Meiryo UI" panose="020B0604030504040204" pitchFamily="50" charset="-128"/>
                    <a:ea typeface="Meiryo UI" panose="020B0604030504040204" pitchFamily="50" charset="-128"/>
                  </a:rPr>
                  <a:t>個人</a:t>
                </a:r>
              </a:p>
            </p:txBody>
          </p:sp>
        </p:grpSp>
        <p:grpSp>
          <p:nvGrpSpPr>
            <p:cNvPr id="228" name="グループ化 81"/>
            <p:cNvGrpSpPr/>
            <p:nvPr/>
          </p:nvGrpSpPr>
          <p:grpSpPr>
            <a:xfrm>
              <a:off x="8028384" y="5661248"/>
              <a:ext cx="864096" cy="432048"/>
              <a:chOff x="5796136" y="3645024"/>
              <a:chExt cx="720080" cy="432048"/>
            </a:xfrm>
            <a:noFill/>
          </p:grpSpPr>
          <p:sp>
            <p:nvSpPr>
              <p:cNvPr id="224" name="正方形/長方形 223"/>
              <p:cNvSpPr/>
              <p:nvPr/>
            </p:nvSpPr>
            <p:spPr>
              <a:xfrm>
                <a:off x="5796136" y="3645024"/>
                <a:ext cx="648072" cy="360040"/>
              </a:xfrm>
              <a:prstGeom prst="rect">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225" name="テキスト ボックス 224"/>
              <p:cNvSpPr txBox="1"/>
              <p:nvPr/>
            </p:nvSpPr>
            <p:spPr>
              <a:xfrm>
                <a:off x="5796136" y="3756471"/>
                <a:ext cx="720080" cy="320601"/>
              </a:xfrm>
              <a:prstGeom prst="rect">
                <a:avLst/>
              </a:prstGeom>
              <a:grpFill/>
              <a:ln w="19050">
                <a:noFill/>
              </a:ln>
            </p:spPr>
            <p:txBody>
              <a:bodyPr wrap="square" lIns="0" rtlCol="0">
                <a:spAutoFit/>
              </a:bodyPr>
              <a:lstStyle/>
              <a:p>
                <a:pPr algn="ctr">
                  <a:lnSpc>
                    <a:spcPts val="100"/>
                  </a:lnSpc>
                </a:pPr>
                <a:r>
                  <a:rPr lang="ja-JP" altLang="en-US" sz="1400" dirty="0">
                    <a:latin typeface="Meiryo UI" panose="020B0604030504040204" pitchFamily="50" charset="-128"/>
                    <a:ea typeface="Meiryo UI" panose="020B0604030504040204" pitchFamily="50" charset="-128"/>
                  </a:rPr>
                  <a:t>その他</a:t>
                </a:r>
                <a:endParaRPr lang="en-US" altLang="ja-JP" sz="1400" dirty="0">
                  <a:latin typeface="Meiryo UI" panose="020B0604030504040204" pitchFamily="50" charset="-128"/>
                  <a:ea typeface="Meiryo UI" panose="020B0604030504040204" pitchFamily="50" charset="-128"/>
                </a:endParaRPr>
              </a:p>
              <a:p>
                <a:pPr algn="ctr"/>
                <a:r>
                  <a:rPr lang="ja-JP" altLang="en-US" sz="1400" dirty="0">
                    <a:latin typeface="Meiryo UI" panose="020B0604030504040204" pitchFamily="50" charset="-128"/>
                    <a:ea typeface="Meiryo UI" panose="020B0604030504040204" pitchFamily="50" charset="-128"/>
                  </a:rPr>
                  <a:t>機関</a:t>
                </a:r>
              </a:p>
            </p:txBody>
          </p:sp>
        </p:grpSp>
      </p:grpSp>
      <p:grpSp>
        <p:nvGrpSpPr>
          <p:cNvPr id="231" name="グループ化 248"/>
          <p:cNvGrpSpPr/>
          <p:nvPr/>
        </p:nvGrpSpPr>
        <p:grpSpPr>
          <a:xfrm>
            <a:off x="4871864" y="4293096"/>
            <a:ext cx="2736304" cy="1944543"/>
            <a:chOff x="3347864" y="4365104"/>
            <a:chExt cx="2736304" cy="1944543"/>
          </a:xfrm>
        </p:grpSpPr>
        <p:grpSp>
          <p:nvGrpSpPr>
            <p:cNvPr id="234" name="グループ化 227"/>
            <p:cNvGrpSpPr/>
            <p:nvPr/>
          </p:nvGrpSpPr>
          <p:grpSpPr>
            <a:xfrm>
              <a:off x="4572000" y="4365104"/>
              <a:ext cx="1512168" cy="432048"/>
              <a:chOff x="3347864" y="4365104"/>
              <a:chExt cx="1512168" cy="432048"/>
            </a:xfrm>
          </p:grpSpPr>
          <p:sp>
            <p:nvSpPr>
              <p:cNvPr id="229" name="円/楕円 228"/>
              <p:cNvSpPr/>
              <p:nvPr/>
            </p:nvSpPr>
            <p:spPr>
              <a:xfrm>
                <a:off x="3347864" y="4365104"/>
                <a:ext cx="1512168" cy="432048"/>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230" name="テキスト ボックス 229"/>
              <p:cNvSpPr txBox="1"/>
              <p:nvPr/>
            </p:nvSpPr>
            <p:spPr>
              <a:xfrm>
                <a:off x="3635896" y="4437112"/>
                <a:ext cx="1008112" cy="338554"/>
              </a:xfrm>
              <a:prstGeom prst="rect">
                <a:avLst/>
              </a:prstGeom>
              <a:noFill/>
            </p:spPr>
            <p:txBody>
              <a:bodyPr wrap="square" rtlCol="0">
                <a:spAutoFit/>
              </a:bodyPr>
              <a:lstStyle/>
              <a:p>
                <a:r>
                  <a:rPr lang="ja-JP" altLang="en-US" sz="1600" dirty="0">
                    <a:latin typeface="Meiryo UI" panose="020B0604030504040204" pitchFamily="50" charset="-128"/>
                    <a:ea typeface="Meiryo UI" panose="020B0604030504040204" pitchFamily="50" charset="-128"/>
                  </a:rPr>
                  <a:t>記録文書</a:t>
                </a:r>
              </a:p>
            </p:txBody>
          </p:sp>
        </p:grpSp>
        <p:grpSp>
          <p:nvGrpSpPr>
            <p:cNvPr id="237" name="グループ化 226"/>
            <p:cNvGrpSpPr/>
            <p:nvPr/>
          </p:nvGrpSpPr>
          <p:grpSpPr>
            <a:xfrm>
              <a:off x="3347864" y="4365104"/>
              <a:ext cx="1512168" cy="432048"/>
              <a:chOff x="3347864" y="4365104"/>
              <a:chExt cx="1512168" cy="432048"/>
            </a:xfrm>
          </p:grpSpPr>
          <p:sp>
            <p:nvSpPr>
              <p:cNvPr id="124" name="円/楕円 123"/>
              <p:cNvSpPr/>
              <p:nvPr/>
            </p:nvSpPr>
            <p:spPr>
              <a:xfrm>
                <a:off x="3347864" y="4365104"/>
                <a:ext cx="1512168" cy="432048"/>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125" name="テキスト ボックス 124"/>
              <p:cNvSpPr txBox="1"/>
              <p:nvPr/>
            </p:nvSpPr>
            <p:spPr>
              <a:xfrm>
                <a:off x="3347864" y="4437112"/>
                <a:ext cx="1512168" cy="338554"/>
              </a:xfrm>
              <a:prstGeom prst="rect">
                <a:avLst/>
              </a:prstGeom>
              <a:noFill/>
            </p:spPr>
            <p:txBody>
              <a:bodyPr wrap="square" rtlCol="0">
                <a:spAutoFit/>
              </a:bodyPr>
              <a:lstStyle/>
              <a:p>
                <a:r>
                  <a:rPr lang="ja-JP" altLang="en-US" sz="1600" dirty="0">
                    <a:latin typeface="Meiryo UI" panose="020B0604030504040204" pitchFamily="50" charset="-128"/>
                    <a:ea typeface="Meiryo UI" panose="020B0604030504040204" pitchFamily="50" charset="-128"/>
                  </a:rPr>
                  <a:t>刊行物・出版物</a:t>
                </a:r>
              </a:p>
            </p:txBody>
          </p:sp>
        </p:grpSp>
        <p:grpSp>
          <p:nvGrpSpPr>
            <p:cNvPr id="240" name="グループ化 233"/>
            <p:cNvGrpSpPr/>
            <p:nvPr/>
          </p:nvGrpSpPr>
          <p:grpSpPr>
            <a:xfrm>
              <a:off x="4572000" y="4808765"/>
              <a:ext cx="1512168" cy="492443"/>
              <a:chOff x="3411488" y="4356720"/>
              <a:chExt cx="1512168" cy="492443"/>
            </a:xfrm>
          </p:grpSpPr>
          <p:sp>
            <p:nvSpPr>
              <p:cNvPr id="235" name="円/楕円 234"/>
              <p:cNvSpPr/>
              <p:nvPr/>
            </p:nvSpPr>
            <p:spPr>
              <a:xfrm>
                <a:off x="3411488" y="4365104"/>
                <a:ext cx="1512168" cy="432048"/>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236" name="テキスト ボックス 235"/>
              <p:cNvSpPr txBox="1"/>
              <p:nvPr/>
            </p:nvSpPr>
            <p:spPr>
              <a:xfrm>
                <a:off x="3635896" y="4356720"/>
                <a:ext cx="1071736" cy="492443"/>
              </a:xfrm>
              <a:prstGeom prst="rect">
                <a:avLst/>
              </a:prstGeom>
              <a:noFill/>
            </p:spPr>
            <p:txBody>
              <a:bodyPr wrap="square" rtlCol="0">
                <a:spAutoFit/>
              </a:bodyPr>
              <a:lstStyle/>
              <a:p>
                <a:pPr algn="ctr"/>
                <a:r>
                  <a:rPr lang="ja-JP" altLang="en-US" sz="1300" dirty="0">
                    <a:latin typeface="Meiryo UI" panose="020B0604030504040204" pitchFamily="50" charset="-128"/>
                    <a:ea typeface="Meiryo UI" panose="020B0604030504040204" pitchFamily="50" charset="-128"/>
                  </a:rPr>
                  <a:t>原発事故</a:t>
                </a:r>
                <a:endParaRPr lang="en-US" altLang="ja-JP" sz="1300" dirty="0">
                  <a:latin typeface="Meiryo UI" panose="020B0604030504040204" pitchFamily="50" charset="-128"/>
                  <a:ea typeface="Meiryo UI" panose="020B0604030504040204" pitchFamily="50" charset="-128"/>
                </a:endParaRPr>
              </a:p>
              <a:p>
                <a:pPr algn="ctr"/>
                <a:r>
                  <a:rPr lang="ja-JP" altLang="en-US" sz="1300" dirty="0">
                    <a:latin typeface="Meiryo UI" panose="020B0604030504040204" pitchFamily="50" charset="-128"/>
                    <a:ea typeface="Meiryo UI" panose="020B0604030504040204" pitchFamily="50" charset="-128"/>
                  </a:rPr>
                  <a:t>関係の記録</a:t>
                </a:r>
              </a:p>
            </p:txBody>
          </p:sp>
        </p:grpSp>
        <p:grpSp>
          <p:nvGrpSpPr>
            <p:cNvPr id="243" name="グループ化 230"/>
            <p:cNvGrpSpPr/>
            <p:nvPr/>
          </p:nvGrpSpPr>
          <p:grpSpPr>
            <a:xfrm>
              <a:off x="3347864" y="4797152"/>
              <a:ext cx="1512168" cy="432048"/>
              <a:chOff x="3347864" y="4365104"/>
              <a:chExt cx="1512168" cy="432048"/>
            </a:xfrm>
          </p:grpSpPr>
          <p:sp>
            <p:nvSpPr>
              <p:cNvPr id="232" name="円/楕円 231"/>
              <p:cNvSpPr/>
              <p:nvPr/>
            </p:nvSpPr>
            <p:spPr>
              <a:xfrm>
                <a:off x="3347864" y="4365104"/>
                <a:ext cx="1512168" cy="432048"/>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233" name="テキスト ボックス 232"/>
              <p:cNvSpPr txBox="1"/>
              <p:nvPr/>
            </p:nvSpPr>
            <p:spPr>
              <a:xfrm>
                <a:off x="3483496" y="4428728"/>
                <a:ext cx="1359768" cy="338554"/>
              </a:xfrm>
              <a:prstGeom prst="rect">
                <a:avLst/>
              </a:prstGeom>
              <a:noFill/>
            </p:spPr>
            <p:txBody>
              <a:bodyPr wrap="square" rtlCol="0">
                <a:spAutoFit/>
              </a:bodyPr>
              <a:lstStyle/>
              <a:p>
                <a:r>
                  <a:rPr lang="ja-JP" altLang="en-US" sz="1600" dirty="0">
                    <a:latin typeface="Meiryo UI" panose="020B0604030504040204" pitchFamily="50" charset="-128"/>
                    <a:ea typeface="Meiryo UI" panose="020B0604030504040204" pitchFamily="50" charset="-128"/>
                  </a:rPr>
                  <a:t>写真・動画等</a:t>
                </a:r>
              </a:p>
            </p:txBody>
          </p:sp>
        </p:grpSp>
        <p:grpSp>
          <p:nvGrpSpPr>
            <p:cNvPr id="246" name="グループ化 242"/>
            <p:cNvGrpSpPr/>
            <p:nvPr/>
          </p:nvGrpSpPr>
          <p:grpSpPr>
            <a:xfrm>
              <a:off x="4572000" y="5240813"/>
              <a:ext cx="1512168" cy="492443"/>
              <a:chOff x="3411488" y="4356720"/>
              <a:chExt cx="1512168" cy="492443"/>
            </a:xfrm>
          </p:grpSpPr>
          <p:sp>
            <p:nvSpPr>
              <p:cNvPr id="244" name="円/楕円 243"/>
              <p:cNvSpPr/>
              <p:nvPr/>
            </p:nvSpPr>
            <p:spPr>
              <a:xfrm>
                <a:off x="3411488" y="4365104"/>
                <a:ext cx="1512168" cy="432048"/>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245" name="テキスト ボックス 244"/>
              <p:cNvSpPr txBox="1"/>
              <p:nvPr/>
            </p:nvSpPr>
            <p:spPr>
              <a:xfrm>
                <a:off x="3635896" y="4356720"/>
                <a:ext cx="1143744" cy="492443"/>
              </a:xfrm>
              <a:prstGeom prst="rect">
                <a:avLst/>
              </a:prstGeom>
              <a:noFill/>
            </p:spPr>
            <p:txBody>
              <a:bodyPr wrap="square" rtlCol="0">
                <a:spAutoFit/>
              </a:bodyPr>
              <a:lstStyle/>
              <a:p>
                <a:pPr algn="ctr"/>
                <a:r>
                  <a:rPr lang="ja-JP" altLang="en-US" sz="1300" dirty="0">
                    <a:latin typeface="Meiryo UI" panose="020B0604030504040204" pitchFamily="50" charset="-128"/>
                    <a:ea typeface="Meiryo UI" panose="020B0604030504040204" pitchFamily="50" charset="-128"/>
                  </a:rPr>
                  <a:t>研究情報・ファクトデータ</a:t>
                </a:r>
              </a:p>
            </p:txBody>
          </p:sp>
        </p:grpSp>
        <p:grpSp>
          <p:nvGrpSpPr>
            <p:cNvPr id="249" name="グループ化 236"/>
            <p:cNvGrpSpPr/>
            <p:nvPr/>
          </p:nvGrpSpPr>
          <p:grpSpPr>
            <a:xfrm>
              <a:off x="3347864" y="5240813"/>
              <a:ext cx="1512168" cy="492443"/>
              <a:chOff x="3411488" y="4356720"/>
              <a:chExt cx="1512168" cy="492443"/>
            </a:xfrm>
          </p:grpSpPr>
          <p:sp>
            <p:nvSpPr>
              <p:cNvPr id="238" name="円/楕円 237"/>
              <p:cNvSpPr/>
              <p:nvPr/>
            </p:nvSpPr>
            <p:spPr>
              <a:xfrm>
                <a:off x="3411488" y="4365104"/>
                <a:ext cx="1512168" cy="432048"/>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239" name="テキスト ボックス 238"/>
              <p:cNvSpPr txBox="1"/>
              <p:nvPr/>
            </p:nvSpPr>
            <p:spPr>
              <a:xfrm>
                <a:off x="3635896" y="4356720"/>
                <a:ext cx="1071736" cy="492443"/>
              </a:xfrm>
              <a:prstGeom prst="rect">
                <a:avLst/>
              </a:prstGeom>
              <a:noFill/>
            </p:spPr>
            <p:txBody>
              <a:bodyPr wrap="square" rtlCol="0">
                <a:spAutoFit/>
              </a:bodyPr>
              <a:lstStyle/>
              <a:p>
                <a:pPr algn="ctr"/>
                <a:r>
                  <a:rPr lang="ja-JP" altLang="en-US" sz="1300" dirty="0">
                    <a:latin typeface="Meiryo UI" panose="020B0604030504040204" pitchFamily="50" charset="-128"/>
                    <a:ea typeface="Meiryo UI" panose="020B0604030504040204" pitchFamily="50" charset="-128"/>
                  </a:rPr>
                  <a:t>省庁等の</a:t>
                </a:r>
                <a:endParaRPr lang="en-US" altLang="ja-JP" sz="1300" dirty="0">
                  <a:latin typeface="Meiryo UI" panose="020B0604030504040204" pitchFamily="50" charset="-128"/>
                  <a:ea typeface="Meiryo UI" panose="020B0604030504040204" pitchFamily="50" charset="-128"/>
                </a:endParaRPr>
              </a:p>
              <a:p>
                <a:pPr algn="ctr"/>
                <a:r>
                  <a:rPr lang="ja-JP" altLang="en-US" sz="1300" dirty="0">
                    <a:latin typeface="Meiryo UI" panose="020B0604030504040204" pitchFamily="50" charset="-128"/>
                    <a:ea typeface="Meiryo UI" panose="020B0604030504040204" pitchFamily="50" charset="-128"/>
                  </a:rPr>
                  <a:t>ウェブサイト</a:t>
                </a:r>
              </a:p>
            </p:txBody>
          </p:sp>
        </p:grpSp>
        <p:grpSp>
          <p:nvGrpSpPr>
            <p:cNvPr id="250" name="グループ化 245"/>
            <p:cNvGrpSpPr/>
            <p:nvPr/>
          </p:nvGrpSpPr>
          <p:grpSpPr>
            <a:xfrm>
              <a:off x="4572000" y="5661248"/>
              <a:ext cx="1512168" cy="648399"/>
              <a:chOff x="3347864" y="4365104"/>
              <a:chExt cx="1512168" cy="648399"/>
            </a:xfrm>
          </p:grpSpPr>
          <p:sp>
            <p:nvSpPr>
              <p:cNvPr id="247" name="円/楕円 246"/>
              <p:cNvSpPr/>
              <p:nvPr/>
            </p:nvSpPr>
            <p:spPr>
              <a:xfrm>
                <a:off x="3347864" y="4365104"/>
                <a:ext cx="1512168" cy="432048"/>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248" name="テキスト ボックス 247"/>
              <p:cNvSpPr txBox="1"/>
              <p:nvPr/>
            </p:nvSpPr>
            <p:spPr>
              <a:xfrm>
                <a:off x="3771528" y="4428728"/>
                <a:ext cx="944488" cy="584775"/>
              </a:xfrm>
              <a:prstGeom prst="rect">
                <a:avLst/>
              </a:prstGeom>
              <a:noFill/>
            </p:spPr>
            <p:txBody>
              <a:bodyPr wrap="square" rtlCol="0">
                <a:spAutoFit/>
              </a:bodyPr>
              <a:lstStyle/>
              <a:p>
                <a:r>
                  <a:rPr lang="en-US" altLang="ja-JP" sz="1600" dirty="0">
                    <a:latin typeface="Meiryo UI" panose="020B0604030504040204" pitchFamily="50" charset="-128"/>
                    <a:ea typeface="Meiryo UI" panose="020B0604030504040204" pitchFamily="50" charset="-128"/>
                  </a:rPr>
                  <a:t>SNS</a:t>
                </a: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etc.</a:t>
                </a:r>
                <a:endParaRPr lang="ja-JP" altLang="en-US" sz="1600" dirty="0">
                  <a:latin typeface="Meiryo UI" panose="020B0604030504040204" pitchFamily="50" charset="-128"/>
                  <a:ea typeface="Meiryo UI" panose="020B0604030504040204" pitchFamily="50" charset="-128"/>
                </a:endParaRPr>
              </a:p>
            </p:txBody>
          </p:sp>
        </p:grpSp>
        <p:grpSp>
          <p:nvGrpSpPr>
            <p:cNvPr id="251" name="グループ化 239"/>
            <p:cNvGrpSpPr/>
            <p:nvPr/>
          </p:nvGrpSpPr>
          <p:grpSpPr>
            <a:xfrm>
              <a:off x="3347864" y="5672861"/>
              <a:ext cx="1512168" cy="492443"/>
              <a:chOff x="3411488" y="4356720"/>
              <a:chExt cx="1512168" cy="492443"/>
            </a:xfrm>
          </p:grpSpPr>
          <p:sp>
            <p:nvSpPr>
              <p:cNvPr id="241" name="円/楕円 240"/>
              <p:cNvSpPr/>
              <p:nvPr/>
            </p:nvSpPr>
            <p:spPr>
              <a:xfrm>
                <a:off x="3411488" y="4365104"/>
                <a:ext cx="1512168" cy="432048"/>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242" name="テキスト ボックス 241"/>
              <p:cNvSpPr txBox="1"/>
              <p:nvPr/>
            </p:nvSpPr>
            <p:spPr>
              <a:xfrm>
                <a:off x="3635896" y="4356720"/>
                <a:ext cx="1071736" cy="492443"/>
              </a:xfrm>
              <a:prstGeom prst="rect">
                <a:avLst/>
              </a:prstGeom>
              <a:noFill/>
            </p:spPr>
            <p:txBody>
              <a:bodyPr wrap="square" rtlCol="0">
                <a:spAutoFit/>
              </a:bodyPr>
              <a:lstStyle/>
              <a:p>
                <a:pPr algn="ctr"/>
                <a:r>
                  <a:rPr lang="ja-JP" altLang="en-US" sz="1300" dirty="0">
                    <a:latin typeface="Meiryo UI" panose="020B0604030504040204" pitchFamily="50" charset="-128"/>
                    <a:ea typeface="Meiryo UI" panose="020B0604030504040204" pitchFamily="50" charset="-128"/>
                  </a:rPr>
                  <a:t>民間の</a:t>
                </a:r>
                <a:endParaRPr lang="en-US" altLang="ja-JP" sz="1300" dirty="0">
                  <a:latin typeface="Meiryo UI" panose="020B0604030504040204" pitchFamily="50" charset="-128"/>
                  <a:ea typeface="Meiryo UI" panose="020B0604030504040204" pitchFamily="50" charset="-128"/>
                </a:endParaRPr>
              </a:p>
              <a:p>
                <a:pPr algn="ctr"/>
                <a:r>
                  <a:rPr lang="ja-JP" altLang="en-US" sz="1300" dirty="0">
                    <a:latin typeface="Meiryo UI" panose="020B0604030504040204" pitchFamily="50" charset="-128"/>
                    <a:ea typeface="Meiryo UI" panose="020B0604030504040204" pitchFamily="50" charset="-128"/>
                  </a:rPr>
                  <a:t>ウェブサイト</a:t>
                </a:r>
              </a:p>
            </p:txBody>
          </p:sp>
        </p:grpSp>
      </p:grpSp>
      <p:sp>
        <p:nvSpPr>
          <p:cNvPr id="111" name="スライド番号プレースホルダ 110"/>
          <p:cNvSpPr>
            <a:spLocks noGrp="1"/>
          </p:cNvSpPr>
          <p:nvPr>
            <p:ph type="sldNum" sz="quarter" idx="12"/>
          </p:nvPr>
        </p:nvSpPr>
        <p:spPr/>
        <p:txBody>
          <a:bodyPr/>
          <a:lstStyle/>
          <a:p>
            <a:fld id="{042AED99-7FB4-404E-8A97-64753DCE42EC}" type="slidenum">
              <a:rPr kumimoji="0" lang="en-US" smtClean="0"/>
              <a:pPr/>
              <a:t>16</a:t>
            </a:fld>
            <a:endParaRPr kumimoji="0" lang="en-US"/>
          </a:p>
        </p:txBody>
      </p:sp>
      <p:sp>
        <p:nvSpPr>
          <p:cNvPr id="112" name="円/楕円 111"/>
          <p:cNvSpPr/>
          <p:nvPr/>
        </p:nvSpPr>
        <p:spPr>
          <a:xfrm>
            <a:off x="94593" y="61915"/>
            <a:ext cx="622859" cy="5711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063741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sz="2400" dirty="0"/>
              <a:t>～デジタルアーカイブの連携～</a:t>
            </a:r>
            <a:r>
              <a:rPr lang="en-US" altLang="ja-JP" sz="2400" dirty="0"/>
              <a:t/>
            </a:r>
            <a:br>
              <a:rPr lang="en-US" altLang="ja-JP" sz="2400" dirty="0"/>
            </a:br>
            <a:r>
              <a:rPr lang="en-US" altLang="ja-JP" sz="3200" dirty="0">
                <a:latin typeface="Century" panose="02040604050505020304" pitchFamily="18" charset="0"/>
              </a:rPr>
              <a:t>NDL</a:t>
            </a:r>
            <a:r>
              <a:rPr lang="ja-JP" altLang="en-US" sz="3200" dirty="0"/>
              <a:t>東日本大震災アーカイブの取組</a:t>
            </a:r>
          </a:p>
        </p:txBody>
      </p:sp>
      <p:sp>
        <p:nvSpPr>
          <p:cNvPr id="3" name="コンテンツ プレースホルダー 2"/>
          <p:cNvSpPr>
            <a:spLocks noGrp="1"/>
          </p:cNvSpPr>
          <p:nvPr>
            <p:ph idx="1"/>
          </p:nvPr>
        </p:nvSpPr>
        <p:spPr>
          <a:xfrm>
            <a:off x="184149" y="990747"/>
            <a:ext cx="6382865" cy="5730728"/>
          </a:xfrm>
        </p:spPr>
        <p:txBody>
          <a:bodyPr>
            <a:normAutofit/>
          </a:bodyPr>
          <a:lstStyle/>
          <a:p>
            <a:pPr marL="288000" indent="-288000">
              <a:spcBef>
                <a:spcPts val="0"/>
              </a:spcBef>
            </a:pPr>
            <a:r>
              <a:rPr lang="en-US" altLang="ja-JP" dirty="0">
                <a:latin typeface="Century" panose="02040604050505020304" pitchFamily="18" charset="0"/>
              </a:rPr>
              <a:t>NDL</a:t>
            </a:r>
            <a:r>
              <a:rPr lang="ja-JP" altLang="en-US" dirty="0"/>
              <a:t>東日本大震災アーカイブ（ひなぎく）　</a:t>
            </a:r>
            <a:r>
              <a:rPr lang="en-US" altLang="ja-JP" dirty="0">
                <a:hlinkClick r:id="rId3"/>
              </a:rPr>
              <a:t>http://kn.ndl.go.jp</a:t>
            </a:r>
            <a:r>
              <a:rPr lang="en-US" altLang="ja-JP" dirty="0" smtClean="0">
                <a:hlinkClick r:id="rId3"/>
              </a:rPr>
              <a:t>/</a:t>
            </a:r>
            <a:endParaRPr lang="en-US" altLang="ja-JP" dirty="0" smtClean="0"/>
          </a:p>
          <a:p>
            <a:pPr marL="745200" lvl="1" indent="-288000">
              <a:spcBef>
                <a:spcPts val="0"/>
              </a:spcBef>
            </a:pPr>
            <a:r>
              <a:rPr lang="ja-JP" altLang="en-US" dirty="0"/>
              <a:t>東日本大震災の記録等の</a:t>
            </a:r>
            <a:r>
              <a:rPr lang="ja-JP" altLang="en-US" dirty="0">
                <a:solidFill>
                  <a:srgbClr val="0070C0"/>
                </a:solidFill>
              </a:rPr>
              <a:t>国全体としての収集・保存・提供機能</a:t>
            </a:r>
          </a:p>
          <a:p>
            <a:pPr marL="745200" lvl="1" indent="-288000">
              <a:spcBef>
                <a:spcPts val="0"/>
              </a:spcBef>
            </a:pPr>
            <a:r>
              <a:rPr lang="ja-JP" altLang="en-US" dirty="0"/>
              <a:t>地震・津波災害、原子力災害に関するあらゆる記録を検索・活用できるポータルサイト</a:t>
            </a:r>
          </a:p>
          <a:p>
            <a:pPr marL="745200" lvl="1" indent="-288000">
              <a:spcBef>
                <a:spcPts val="0"/>
              </a:spcBef>
            </a:pPr>
            <a:r>
              <a:rPr lang="ja-JP" altLang="en-US" dirty="0"/>
              <a:t>文献・資料に限らず、写真、音声、動画などを含む</a:t>
            </a:r>
            <a:r>
              <a:rPr lang="ja-JP" altLang="en-US" dirty="0">
                <a:solidFill>
                  <a:srgbClr val="0070C0"/>
                </a:solidFill>
              </a:rPr>
              <a:t>多種多様な記録を対象</a:t>
            </a:r>
          </a:p>
          <a:p>
            <a:pPr marL="745200" lvl="1" indent="-288000">
              <a:spcBef>
                <a:spcPts val="0"/>
              </a:spcBef>
            </a:pPr>
            <a:r>
              <a:rPr lang="ja-JP" altLang="en-US" dirty="0"/>
              <a:t>関係する官民の機関による分担、連携、協力（分散収集・分散保存）により実施</a:t>
            </a:r>
          </a:p>
          <a:p>
            <a:pPr marL="745200" lvl="1" indent="-288000">
              <a:spcBef>
                <a:spcPts val="0"/>
              </a:spcBef>
            </a:pPr>
            <a:r>
              <a:rPr lang="ja-JP" altLang="en-US" dirty="0"/>
              <a:t>連携機関</a:t>
            </a:r>
            <a:r>
              <a:rPr lang="en-US" altLang="ja-JP" dirty="0"/>
              <a:t>39</a:t>
            </a:r>
            <a:r>
              <a:rPr lang="ja-JP" altLang="en-US" dirty="0" err="1"/>
              <a:t>、</a:t>
            </a:r>
            <a:r>
              <a:rPr lang="ja-JP" altLang="en-US" dirty="0"/>
              <a:t>連携データベース</a:t>
            </a:r>
            <a:r>
              <a:rPr lang="en-US" altLang="ja-JP" dirty="0"/>
              <a:t>44</a:t>
            </a:r>
            <a:r>
              <a:rPr lang="ja-JP" altLang="en-US" dirty="0" err="1"/>
              <a:t>、</a:t>
            </a:r>
            <a:r>
              <a:rPr lang="ja-JP" altLang="en-US" dirty="0"/>
              <a:t>検索対象メタデータ数約</a:t>
            </a:r>
            <a:r>
              <a:rPr lang="en-US" altLang="ja-JP" dirty="0"/>
              <a:t>317</a:t>
            </a:r>
            <a:r>
              <a:rPr lang="ja-JP" altLang="en-US" dirty="0"/>
              <a:t>万件</a:t>
            </a:r>
            <a:r>
              <a:rPr lang="en-US" altLang="ja-JP" dirty="0" smtClean="0"/>
              <a:t>(2015</a:t>
            </a:r>
            <a:r>
              <a:rPr lang="ja-JP" altLang="en-US" dirty="0" smtClean="0"/>
              <a:t>年</a:t>
            </a:r>
            <a:r>
              <a:rPr lang="en-US" altLang="ja-JP" dirty="0" smtClean="0"/>
              <a:t>9</a:t>
            </a:r>
            <a:r>
              <a:rPr lang="ja-JP" altLang="en-US" dirty="0"/>
              <a:t>月末現在</a:t>
            </a:r>
            <a:r>
              <a:rPr lang="en-US" altLang="ja-JP" dirty="0"/>
              <a:t>)</a:t>
            </a:r>
          </a:p>
          <a:p>
            <a:pPr marL="745200" lvl="1" indent="-288000">
              <a:spcBef>
                <a:spcPts val="0"/>
              </a:spcBef>
            </a:pPr>
            <a:r>
              <a:rPr lang="ja-JP" altLang="en-US" dirty="0">
                <a:solidFill>
                  <a:srgbClr val="0070C0"/>
                </a:solidFill>
              </a:rPr>
              <a:t>存続できなくなった地方の震災アーカイブを</a:t>
            </a:r>
            <a:r>
              <a:rPr lang="en-US" altLang="ja-JP" dirty="0">
                <a:solidFill>
                  <a:srgbClr val="0070C0"/>
                </a:solidFill>
              </a:rPr>
              <a:t>NDL</a:t>
            </a:r>
            <a:r>
              <a:rPr lang="ja-JP" altLang="en-US" dirty="0">
                <a:solidFill>
                  <a:srgbClr val="0070C0"/>
                </a:solidFill>
              </a:rPr>
              <a:t>が収集・保存</a:t>
            </a:r>
          </a:p>
          <a:p>
            <a:pPr marL="288000" indent="-288000">
              <a:spcBef>
                <a:spcPts val="0"/>
              </a:spcBef>
            </a:pPr>
            <a:endParaRPr lang="en-US" altLang="ja-JP" dirty="0"/>
          </a:p>
          <a:p>
            <a:pPr marL="360000" indent="0">
              <a:buNone/>
            </a:pPr>
            <a:endParaRPr lang="en-US" altLang="ja-JP" dirty="0"/>
          </a:p>
          <a:p>
            <a:pPr marL="360000" indent="0">
              <a:buNone/>
            </a:pPr>
            <a:endParaRPr lang="en-US" altLang="ja-JP" dirty="0" smtClean="0"/>
          </a:p>
          <a:p>
            <a:pPr marL="360000" indent="0">
              <a:buNone/>
            </a:pPr>
            <a:endParaRPr lang="en-US" altLang="ja-JP" dirty="0"/>
          </a:p>
          <a:p>
            <a:pPr marL="360000" indent="0">
              <a:buNone/>
            </a:pPr>
            <a:endParaRPr lang="en-US" altLang="ja-JP" dirty="0"/>
          </a:p>
        </p:txBody>
      </p:sp>
      <p:sp>
        <p:nvSpPr>
          <p:cNvPr id="8" name="スライド番号プレースホルダー 7"/>
          <p:cNvSpPr>
            <a:spLocks noGrp="1"/>
          </p:cNvSpPr>
          <p:nvPr>
            <p:ph type="sldNum" sz="quarter" idx="12"/>
          </p:nvPr>
        </p:nvSpPr>
        <p:spPr/>
        <p:txBody>
          <a:bodyPr/>
          <a:lstStyle/>
          <a:p>
            <a:fld id="{6E579811-7F2C-4A35-8540-221737694C7A}" type="slidenum">
              <a:rPr lang="ja-JP" altLang="en-US" smtClean="0"/>
              <a:pPr/>
              <a:t>17</a:t>
            </a:fld>
            <a:endParaRPr lang="ja-JP" altLang="en-US" dirty="0"/>
          </a:p>
        </p:txBody>
      </p:sp>
      <p:pic>
        <p:nvPicPr>
          <p:cNvPr id="5" name="図 4"/>
          <p:cNvPicPr>
            <a:picLocks noChangeAspect="1"/>
          </p:cNvPicPr>
          <p:nvPr/>
        </p:nvPicPr>
        <p:blipFill>
          <a:blip r:embed="rId4"/>
          <a:stretch>
            <a:fillRect/>
          </a:stretch>
        </p:blipFill>
        <p:spPr>
          <a:xfrm>
            <a:off x="11121628" y="312097"/>
            <a:ext cx="464344" cy="428625"/>
          </a:xfrm>
          <a:prstGeom prst="rect">
            <a:avLst/>
          </a:prstGeom>
        </p:spPr>
      </p:pic>
      <p:pic>
        <p:nvPicPr>
          <p:cNvPr id="7" name="図 6"/>
          <p:cNvPicPr>
            <a:picLocks noChangeAspect="1"/>
          </p:cNvPicPr>
          <p:nvPr/>
        </p:nvPicPr>
        <p:blipFill>
          <a:blip r:embed="rId5"/>
          <a:stretch>
            <a:fillRect/>
          </a:stretch>
        </p:blipFill>
        <p:spPr>
          <a:xfrm>
            <a:off x="6786692" y="1837219"/>
            <a:ext cx="5146456" cy="3688938"/>
          </a:xfrm>
          <a:prstGeom prst="rect">
            <a:avLst/>
          </a:prstGeom>
          <a:ln>
            <a:solidFill>
              <a:schemeClr val="bg1">
                <a:lumMod val="50000"/>
              </a:schemeClr>
            </a:solidFill>
          </a:ln>
        </p:spPr>
      </p:pic>
      <p:sp>
        <p:nvSpPr>
          <p:cNvPr id="9" name="円/楕円 8"/>
          <p:cNvSpPr/>
          <p:nvPr/>
        </p:nvSpPr>
        <p:spPr>
          <a:xfrm>
            <a:off x="94593" y="61915"/>
            <a:ext cx="622859" cy="5711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587238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39" name="タイトル 1"/>
          <p:cNvSpPr>
            <a:spLocks noGrp="1"/>
          </p:cNvSpPr>
          <p:nvPr>
            <p:ph type="title"/>
          </p:nvPr>
        </p:nvSpPr>
        <p:spPr>
          <a:xfrm>
            <a:off x="0" y="-28331"/>
            <a:ext cx="12192000" cy="779219"/>
          </a:xfrm>
        </p:spPr>
        <p:txBody>
          <a:bodyPr/>
          <a:lstStyle/>
          <a:p>
            <a:r>
              <a:rPr lang="ja-JP" altLang="en-US" dirty="0" smtClean="0"/>
              <a:t>システム機能イメージ</a:t>
            </a:r>
          </a:p>
        </p:txBody>
      </p:sp>
      <p:sp>
        <p:nvSpPr>
          <p:cNvPr id="6" name="スライド番号プレースホルダ 5"/>
          <p:cNvSpPr>
            <a:spLocks noGrp="1"/>
          </p:cNvSpPr>
          <p:nvPr>
            <p:ph type="sldNum" sz="quarter" idx="12"/>
          </p:nvPr>
        </p:nvSpPr>
        <p:spPr>
          <a:xfrm>
            <a:off x="8077200" y="6427789"/>
            <a:ext cx="2133600" cy="365125"/>
          </a:xfrm>
          <a:prstGeom prst="rect">
            <a:avLst/>
          </a:prstGeom>
        </p:spPr>
        <p:txBody>
          <a:bodyPr/>
          <a:lstStyle/>
          <a:p>
            <a:pPr>
              <a:defRPr/>
            </a:pPr>
            <a:fld id="{01D197A2-7E1E-4E26-B4A8-2DD3CAB1A7DC}" type="slidenum">
              <a:rPr lang="ja-JP" altLang="en-US" b="0" smtClean="0">
                <a:solidFill>
                  <a:srgbClr val="FFFFFF"/>
                </a:solidFill>
              </a:rPr>
              <a:pPr>
                <a:defRPr/>
              </a:pPr>
              <a:t>18</a:t>
            </a:fld>
            <a:endParaRPr lang="ja-JP" altLang="en-US" b="0">
              <a:solidFill>
                <a:srgbClr val="FFFFFF"/>
              </a:solidFill>
            </a:endParaRPr>
          </a:p>
        </p:txBody>
      </p:sp>
      <p:sp>
        <p:nvSpPr>
          <p:cNvPr id="64" name="正方形/長方形 63"/>
          <p:cNvSpPr/>
          <p:nvPr/>
        </p:nvSpPr>
        <p:spPr>
          <a:xfrm>
            <a:off x="1703512" y="1196752"/>
            <a:ext cx="4392488" cy="5616624"/>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base">
              <a:spcBef>
                <a:spcPct val="0"/>
              </a:spcBef>
              <a:spcAft>
                <a:spcPct val="0"/>
              </a:spcAft>
              <a:defRPr/>
            </a:pPr>
            <a:endParaRPr lang="ja-JP" altLang="en-US">
              <a:solidFill>
                <a:prstClr val="black"/>
              </a:solidFill>
              <a:latin typeface="Meiryo UI" panose="020B0604030504040204" pitchFamily="50" charset="-128"/>
              <a:ea typeface="Meiryo UI" panose="020B0604030504040204" pitchFamily="50" charset="-128"/>
            </a:endParaRPr>
          </a:p>
        </p:txBody>
      </p:sp>
      <p:sp>
        <p:nvSpPr>
          <p:cNvPr id="65" name="正方形/長方形 64"/>
          <p:cNvSpPr/>
          <p:nvPr/>
        </p:nvSpPr>
        <p:spPr>
          <a:xfrm>
            <a:off x="4655840" y="1196752"/>
            <a:ext cx="5832648" cy="5616624"/>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base">
              <a:spcBef>
                <a:spcPct val="0"/>
              </a:spcBef>
              <a:spcAft>
                <a:spcPct val="0"/>
              </a:spcAft>
              <a:defRPr/>
            </a:pPr>
            <a:endParaRPr lang="ja-JP" altLang="en-US">
              <a:solidFill>
                <a:prstClr val="black"/>
              </a:solidFill>
              <a:latin typeface="Meiryo UI" panose="020B0604030504040204" pitchFamily="50" charset="-128"/>
              <a:ea typeface="Meiryo UI" panose="020B0604030504040204" pitchFamily="50" charset="-128"/>
            </a:endParaRPr>
          </a:p>
        </p:txBody>
      </p:sp>
      <p:grpSp>
        <p:nvGrpSpPr>
          <p:cNvPr id="25609" name="グループ化 65"/>
          <p:cNvGrpSpPr>
            <a:grpSpLocks/>
          </p:cNvGrpSpPr>
          <p:nvPr/>
        </p:nvGrpSpPr>
        <p:grpSpPr bwMode="auto">
          <a:xfrm>
            <a:off x="2208214" y="5084763"/>
            <a:ext cx="1800225" cy="1657350"/>
            <a:chOff x="323528" y="5013176"/>
            <a:chExt cx="1800200" cy="1656184"/>
          </a:xfrm>
        </p:grpSpPr>
        <p:sp>
          <p:nvSpPr>
            <p:cNvPr id="67" name="正方形/長方形 66"/>
            <p:cNvSpPr/>
            <p:nvPr/>
          </p:nvSpPr>
          <p:spPr>
            <a:xfrm>
              <a:off x="323528" y="5157536"/>
              <a:ext cx="1655739" cy="1511824"/>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fontAlgn="base">
                <a:spcBef>
                  <a:spcPct val="0"/>
                </a:spcBef>
                <a:spcAft>
                  <a:spcPct val="0"/>
                </a:spcAft>
                <a:defRPr/>
              </a:pPr>
              <a:endParaRPr lang="ja-JP" altLang="en-US" sz="1600" dirty="0">
                <a:solidFill>
                  <a:prstClr val="black"/>
                </a:solidFill>
                <a:latin typeface="Meiryo UI" panose="020B0604030504040204" pitchFamily="50" charset="-128"/>
                <a:ea typeface="Meiryo UI" panose="020B0604030504040204" pitchFamily="50" charset="-128"/>
              </a:endParaRPr>
            </a:p>
          </p:txBody>
        </p:sp>
        <p:sp>
          <p:nvSpPr>
            <p:cNvPr id="68" name="正方形/長方形 67"/>
            <p:cNvSpPr/>
            <p:nvPr/>
          </p:nvSpPr>
          <p:spPr>
            <a:xfrm>
              <a:off x="394964" y="5084563"/>
              <a:ext cx="1657327" cy="151341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fontAlgn="base">
                <a:spcBef>
                  <a:spcPct val="0"/>
                </a:spcBef>
                <a:spcAft>
                  <a:spcPct val="0"/>
                </a:spcAft>
                <a:defRPr/>
              </a:pPr>
              <a:endParaRPr lang="ja-JP" altLang="en-US" sz="1600" dirty="0">
                <a:solidFill>
                  <a:prstClr val="black"/>
                </a:solidFill>
                <a:latin typeface="Meiryo UI" panose="020B0604030504040204" pitchFamily="50" charset="-128"/>
                <a:ea typeface="Meiryo UI" panose="020B0604030504040204" pitchFamily="50" charset="-128"/>
              </a:endParaRPr>
            </a:p>
          </p:txBody>
        </p:sp>
        <p:sp>
          <p:nvSpPr>
            <p:cNvPr id="69" name="正方形/長方形 68"/>
            <p:cNvSpPr/>
            <p:nvPr/>
          </p:nvSpPr>
          <p:spPr>
            <a:xfrm>
              <a:off x="467988" y="5013176"/>
              <a:ext cx="1655740" cy="1511823"/>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fontAlgn="base">
                <a:spcBef>
                  <a:spcPct val="0"/>
                </a:spcBef>
                <a:spcAft>
                  <a:spcPct val="0"/>
                </a:spcAft>
                <a:defRPr/>
              </a:pPr>
              <a:r>
                <a:rPr lang="ja-JP" altLang="en-US" sz="1400" dirty="0">
                  <a:solidFill>
                    <a:prstClr val="black"/>
                  </a:solidFill>
                  <a:latin typeface="Meiryo UI" panose="020B0604030504040204" pitchFamily="50" charset="-128"/>
                  <a:ea typeface="Meiryo UI" panose="020B0604030504040204" pitchFamily="50" charset="-128"/>
                </a:rPr>
                <a:t>記録保有機関</a:t>
              </a:r>
            </a:p>
          </p:txBody>
        </p:sp>
        <p:sp>
          <p:nvSpPr>
            <p:cNvPr id="70" name="フローチャート : 磁気ディスク 69"/>
            <p:cNvSpPr/>
            <p:nvPr/>
          </p:nvSpPr>
          <p:spPr>
            <a:xfrm>
              <a:off x="539552" y="5445224"/>
              <a:ext cx="1512168" cy="864096"/>
            </a:xfrm>
            <a:prstGeom prst="flowChartMagneticDisk">
              <a:avLst/>
            </a:prstGeom>
          </p:spPr>
          <p:style>
            <a:lnRef idx="1">
              <a:schemeClr val="accent1"/>
            </a:lnRef>
            <a:fillRef idx="2">
              <a:schemeClr val="accent1"/>
            </a:fillRef>
            <a:effectRef idx="1">
              <a:schemeClr val="accent1"/>
            </a:effectRef>
            <a:fontRef idx="minor">
              <a:schemeClr val="dk1"/>
            </a:fontRef>
          </p:style>
          <p:txBody>
            <a:bodyPr anchor="ctr"/>
            <a:lstStyle/>
            <a:p>
              <a:pPr algn="ctr" fontAlgn="base">
                <a:spcBef>
                  <a:spcPct val="0"/>
                </a:spcBef>
                <a:spcAft>
                  <a:spcPct val="0"/>
                </a:spcAft>
                <a:defRPr/>
              </a:pPr>
              <a:endParaRPr lang="en-US" altLang="ja-JP" sz="1400" dirty="0">
                <a:solidFill>
                  <a:prstClr val="black"/>
                </a:solidFill>
                <a:latin typeface="Meiryo UI" panose="020B0604030504040204" pitchFamily="50" charset="-128"/>
                <a:ea typeface="Meiryo UI" panose="020B0604030504040204" pitchFamily="50" charset="-128"/>
              </a:endParaRPr>
            </a:p>
            <a:p>
              <a:pPr algn="ctr" fontAlgn="base">
                <a:spcBef>
                  <a:spcPct val="0"/>
                </a:spcBef>
                <a:spcAft>
                  <a:spcPct val="0"/>
                </a:spcAft>
                <a:defRPr/>
              </a:pPr>
              <a:r>
                <a:rPr lang="ja-JP" altLang="en-US" sz="1300" dirty="0">
                  <a:solidFill>
                    <a:prstClr val="black"/>
                  </a:solidFill>
                  <a:latin typeface="Meiryo UI" panose="020B0604030504040204" pitchFamily="50" charset="-128"/>
                  <a:ea typeface="Meiryo UI" panose="020B0604030504040204" pitchFamily="50" charset="-128"/>
                </a:rPr>
                <a:t>（コンテンツ＋メタ保管）</a:t>
              </a:r>
            </a:p>
          </p:txBody>
        </p:sp>
      </p:grpSp>
      <p:grpSp>
        <p:nvGrpSpPr>
          <p:cNvPr id="25610" name="グループ化 70"/>
          <p:cNvGrpSpPr>
            <a:grpSpLocks/>
          </p:cNvGrpSpPr>
          <p:nvPr/>
        </p:nvGrpSpPr>
        <p:grpSpPr bwMode="auto">
          <a:xfrm>
            <a:off x="5375275" y="5157789"/>
            <a:ext cx="1657350" cy="1474787"/>
            <a:chOff x="4860032" y="5013176"/>
            <a:chExt cx="1656184" cy="1656184"/>
          </a:xfrm>
        </p:grpSpPr>
        <p:sp>
          <p:nvSpPr>
            <p:cNvPr id="72" name="角丸四角形 71"/>
            <p:cNvSpPr/>
            <p:nvPr/>
          </p:nvSpPr>
          <p:spPr>
            <a:xfrm>
              <a:off x="4860032" y="5013176"/>
              <a:ext cx="1656184" cy="1656184"/>
            </a:xfrm>
            <a:prstGeom prst="roundRect">
              <a:avLst/>
            </a:prstGeom>
            <a:solidFill>
              <a:schemeClr val="accent4">
                <a:lumMod val="20000"/>
                <a:lumOff val="80000"/>
              </a:schemeClr>
            </a:solidFill>
          </p:spPr>
          <p:style>
            <a:lnRef idx="2">
              <a:schemeClr val="accent1"/>
            </a:lnRef>
            <a:fillRef idx="1">
              <a:schemeClr val="lt1"/>
            </a:fillRef>
            <a:effectRef idx="0">
              <a:schemeClr val="accent1"/>
            </a:effectRef>
            <a:fontRef idx="minor">
              <a:schemeClr val="dk1"/>
            </a:fontRef>
          </p:style>
          <p:txBody>
            <a:bodyPr/>
            <a:lstStyle/>
            <a:p>
              <a:pPr algn="ctr" fontAlgn="base">
                <a:spcBef>
                  <a:spcPct val="0"/>
                </a:spcBef>
                <a:spcAft>
                  <a:spcPct val="0"/>
                </a:spcAft>
                <a:defRPr/>
              </a:pPr>
              <a:r>
                <a:rPr lang="ja-JP" altLang="en-US" sz="1400" dirty="0">
                  <a:solidFill>
                    <a:prstClr val="black"/>
                  </a:solidFill>
                  <a:latin typeface="Meiryo UI" panose="020B0604030504040204" pitchFamily="50" charset="-128"/>
                  <a:ea typeface="Meiryo UI" panose="020B0604030504040204" pitchFamily="50" charset="-128"/>
                </a:rPr>
                <a:t>国立国会図書館サーチ</a:t>
              </a:r>
              <a:endParaRPr lang="en-US" altLang="ja-JP" sz="1400" dirty="0">
                <a:solidFill>
                  <a:prstClr val="black"/>
                </a:solidFill>
                <a:latin typeface="Meiryo UI" panose="020B0604030504040204" pitchFamily="50" charset="-128"/>
                <a:ea typeface="Meiryo UI" panose="020B0604030504040204" pitchFamily="50" charset="-128"/>
              </a:endParaRPr>
            </a:p>
            <a:p>
              <a:pPr algn="ctr" fontAlgn="base">
                <a:spcBef>
                  <a:spcPct val="0"/>
                </a:spcBef>
                <a:spcAft>
                  <a:spcPct val="0"/>
                </a:spcAft>
                <a:defRPr/>
              </a:pPr>
              <a:r>
                <a:rPr lang="ja-JP" altLang="en-US" sz="1400" dirty="0">
                  <a:solidFill>
                    <a:prstClr val="black"/>
                  </a:solidFill>
                  <a:latin typeface="Meiryo UI" panose="020B0604030504040204" pitchFamily="50" charset="-128"/>
                  <a:ea typeface="Meiryo UI" panose="020B0604030504040204" pitchFamily="50" charset="-128"/>
                </a:rPr>
                <a:t>（</a:t>
              </a:r>
              <a:r>
                <a:rPr lang="en-US" altLang="ja-JP" sz="1400" dirty="0" err="1">
                  <a:solidFill>
                    <a:prstClr val="black"/>
                  </a:solidFill>
                  <a:latin typeface="Meiryo UI" panose="020B0604030504040204" pitchFamily="50" charset="-128"/>
                  <a:ea typeface="Meiryo UI" panose="020B0604030504040204" pitchFamily="50" charset="-128"/>
                </a:rPr>
                <a:t>NDLSearch</a:t>
              </a:r>
              <a:r>
                <a:rPr lang="ja-JP" altLang="en-US" sz="1400" dirty="0">
                  <a:solidFill>
                    <a:prstClr val="black"/>
                  </a:solidFill>
                  <a:latin typeface="Meiryo UI" panose="020B0604030504040204" pitchFamily="50" charset="-128"/>
                  <a:ea typeface="Meiryo UI" panose="020B0604030504040204" pitchFamily="50" charset="-128"/>
                </a:rPr>
                <a:t>）</a:t>
              </a:r>
            </a:p>
          </p:txBody>
        </p:sp>
        <p:sp>
          <p:nvSpPr>
            <p:cNvPr id="73" name="フローチャート : 磁気ディスク 72"/>
            <p:cNvSpPr/>
            <p:nvPr/>
          </p:nvSpPr>
          <p:spPr>
            <a:xfrm>
              <a:off x="4932040" y="6023045"/>
              <a:ext cx="1512168" cy="502300"/>
            </a:xfrm>
            <a:prstGeom prst="flowChartMagneticDisk">
              <a:avLst/>
            </a:prstGeom>
          </p:spPr>
          <p:style>
            <a:lnRef idx="1">
              <a:schemeClr val="accent1"/>
            </a:lnRef>
            <a:fillRef idx="2">
              <a:schemeClr val="accent1"/>
            </a:fillRef>
            <a:effectRef idx="1">
              <a:schemeClr val="accent1"/>
            </a:effectRef>
            <a:fontRef idx="minor">
              <a:schemeClr val="dk1"/>
            </a:fontRef>
          </p:style>
          <p:txBody>
            <a:bodyPr anchor="b"/>
            <a:lstStyle/>
            <a:p>
              <a:pPr algn="ctr" fontAlgn="base">
                <a:spcBef>
                  <a:spcPct val="0"/>
                </a:spcBef>
                <a:spcAft>
                  <a:spcPct val="0"/>
                </a:spcAft>
                <a:defRPr/>
              </a:pPr>
              <a:endParaRPr lang="en-US" altLang="ja-JP" sz="1400" dirty="0">
                <a:solidFill>
                  <a:prstClr val="black"/>
                </a:solidFill>
                <a:latin typeface="Meiryo UI" panose="020B0604030504040204" pitchFamily="50" charset="-128"/>
                <a:ea typeface="Meiryo UI" panose="020B0604030504040204" pitchFamily="50" charset="-128"/>
              </a:endParaRPr>
            </a:p>
            <a:p>
              <a:pPr algn="ctr" fontAlgn="base">
                <a:spcBef>
                  <a:spcPct val="0"/>
                </a:spcBef>
                <a:spcAft>
                  <a:spcPct val="0"/>
                </a:spcAft>
                <a:defRPr/>
              </a:pPr>
              <a:r>
                <a:rPr lang="ja-JP" altLang="en-US" sz="1200" dirty="0">
                  <a:solidFill>
                    <a:prstClr val="black"/>
                  </a:solidFill>
                  <a:latin typeface="Meiryo UI" panose="020B0604030504040204" pitchFamily="50" charset="-128"/>
                  <a:ea typeface="Meiryo UI" panose="020B0604030504040204" pitchFamily="50" charset="-128"/>
                </a:rPr>
                <a:t>（メタデータ提供）</a:t>
              </a:r>
            </a:p>
          </p:txBody>
        </p:sp>
      </p:grpSp>
      <p:grpSp>
        <p:nvGrpSpPr>
          <p:cNvPr id="25611" name="グループ化 73"/>
          <p:cNvGrpSpPr>
            <a:grpSpLocks/>
          </p:cNvGrpSpPr>
          <p:nvPr/>
        </p:nvGrpSpPr>
        <p:grpSpPr bwMode="auto">
          <a:xfrm>
            <a:off x="8616950" y="2420939"/>
            <a:ext cx="1727200" cy="2016125"/>
            <a:chOff x="7092280" y="2564904"/>
            <a:chExt cx="1728192" cy="2016224"/>
          </a:xfrm>
        </p:grpSpPr>
        <p:sp>
          <p:nvSpPr>
            <p:cNvPr id="75" name="正方形/長方形 74"/>
            <p:cNvSpPr/>
            <p:nvPr/>
          </p:nvSpPr>
          <p:spPr>
            <a:xfrm>
              <a:off x="7236826" y="2709373"/>
              <a:ext cx="1583646" cy="187175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fontAlgn="base">
                <a:spcBef>
                  <a:spcPct val="0"/>
                </a:spcBef>
                <a:spcAft>
                  <a:spcPct val="0"/>
                </a:spcAft>
                <a:defRPr/>
              </a:pPr>
              <a:endParaRPr lang="ja-JP" altLang="en-US" sz="1600" dirty="0">
                <a:solidFill>
                  <a:prstClr val="black"/>
                </a:solidFill>
                <a:latin typeface="Meiryo UI" panose="020B0604030504040204" pitchFamily="50" charset="-128"/>
                <a:ea typeface="Meiryo UI" panose="020B0604030504040204" pitchFamily="50" charset="-128"/>
              </a:endParaRPr>
            </a:p>
          </p:txBody>
        </p:sp>
        <p:sp>
          <p:nvSpPr>
            <p:cNvPr id="76" name="正方形/長方形 75"/>
            <p:cNvSpPr/>
            <p:nvPr/>
          </p:nvSpPr>
          <p:spPr>
            <a:xfrm>
              <a:off x="7163759" y="2636345"/>
              <a:ext cx="1585235" cy="1873342"/>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fontAlgn="base">
                <a:spcBef>
                  <a:spcPct val="0"/>
                </a:spcBef>
                <a:spcAft>
                  <a:spcPct val="0"/>
                </a:spcAft>
                <a:defRPr/>
              </a:pPr>
              <a:endParaRPr lang="ja-JP" altLang="en-US" sz="1600" dirty="0">
                <a:solidFill>
                  <a:prstClr val="black"/>
                </a:solidFill>
                <a:latin typeface="Meiryo UI" panose="020B0604030504040204" pitchFamily="50" charset="-128"/>
                <a:ea typeface="Meiryo UI" panose="020B0604030504040204" pitchFamily="50" charset="-128"/>
              </a:endParaRPr>
            </a:p>
          </p:txBody>
        </p:sp>
        <p:sp>
          <p:nvSpPr>
            <p:cNvPr id="77" name="正方形/長方形 76"/>
            <p:cNvSpPr/>
            <p:nvPr/>
          </p:nvSpPr>
          <p:spPr>
            <a:xfrm>
              <a:off x="7092280" y="2564904"/>
              <a:ext cx="1583647" cy="1871754"/>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fontAlgn="base">
                <a:spcBef>
                  <a:spcPct val="0"/>
                </a:spcBef>
                <a:spcAft>
                  <a:spcPct val="0"/>
                </a:spcAft>
                <a:defRPr/>
              </a:pPr>
              <a:r>
                <a:rPr lang="ja-JP" altLang="en-US" sz="1400" dirty="0">
                  <a:solidFill>
                    <a:prstClr val="black"/>
                  </a:solidFill>
                  <a:latin typeface="Meiryo UI" panose="020B0604030504040204" pitchFamily="50" charset="-128"/>
                  <a:ea typeface="Meiryo UI" panose="020B0604030504040204" pitchFamily="50" charset="-128"/>
                </a:rPr>
                <a:t>アーカイブ機関</a:t>
              </a:r>
            </a:p>
          </p:txBody>
        </p:sp>
        <p:sp>
          <p:nvSpPr>
            <p:cNvPr id="78" name="フローチャート : 磁気ディスク 77"/>
            <p:cNvSpPr/>
            <p:nvPr/>
          </p:nvSpPr>
          <p:spPr>
            <a:xfrm>
              <a:off x="7164288" y="3717032"/>
              <a:ext cx="1440160" cy="576064"/>
            </a:xfrm>
            <a:prstGeom prst="flowChartMagneticDisk">
              <a:avLst/>
            </a:prstGeom>
          </p:spPr>
          <p:style>
            <a:lnRef idx="1">
              <a:schemeClr val="accent1"/>
            </a:lnRef>
            <a:fillRef idx="2">
              <a:schemeClr val="accent1"/>
            </a:fillRef>
            <a:effectRef idx="1">
              <a:schemeClr val="accent1"/>
            </a:effectRef>
            <a:fontRef idx="minor">
              <a:schemeClr val="dk1"/>
            </a:fontRef>
          </p:style>
          <p:txBody>
            <a:bodyPr anchor="b"/>
            <a:lstStyle/>
            <a:p>
              <a:pPr algn="ctr" fontAlgn="base">
                <a:spcBef>
                  <a:spcPct val="0"/>
                </a:spcBef>
                <a:spcAft>
                  <a:spcPct val="0"/>
                </a:spcAft>
                <a:defRPr/>
              </a:pPr>
              <a:endParaRPr lang="en-US" altLang="ja-JP" sz="1400" dirty="0">
                <a:solidFill>
                  <a:prstClr val="black"/>
                </a:solidFill>
                <a:latin typeface="Meiryo UI" panose="020B0604030504040204" pitchFamily="50" charset="-128"/>
                <a:ea typeface="Meiryo UI" panose="020B0604030504040204" pitchFamily="50" charset="-128"/>
              </a:endParaRPr>
            </a:p>
            <a:p>
              <a:pPr algn="ctr" fontAlgn="base">
                <a:spcBef>
                  <a:spcPct val="0"/>
                </a:spcBef>
                <a:spcAft>
                  <a:spcPct val="0"/>
                </a:spcAft>
                <a:defRPr/>
              </a:pPr>
              <a:r>
                <a:rPr lang="ja-JP" altLang="en-US" sz="1200" dirty="0">
                  <a:solidFill>
                    <a:prstClr val="black"/>
                  </a:solidFill>
                  <a:latin typeface="Meiryo UI" panose="020B0604030504040204" pitchFamily="50" charset="-128"/>
                  <a:ea typeface="Meiryo UI" panose="020B0604030504040204" pitchFamily="50" charset="-128"/>
                </a:rPr>
                <a:t>（メタデータ提供）</a:t>
              </a:r>
            </a:p>
          </p:txBody>
        </p:sp>
        <p:sp>
          <p:nvSpPr>
            <p:cNvPr id="79" name="フローチャート : 磁気ディスク 78"/>
            <p:cNvSpPr/>
            <p:nvPr/>
          </p:nvSpPr>
          <p:spPr>
            <a:xfrm>
              <a:off x="7164288" y="3140968"/>
              <a:ext cx="1440160" cy="504056"/>
            </a:xfrm>
            <a:prstGeom prst="flowChartMagneticDisk">
              <a:avLst/>
            </a:prstGeom>
          </p:spPr>
          <p:style>
            <a:lnRef idx="1">
              <a:schemeClr val="accent1"/>
            </a:lnRef>
            <a:fillRef idx="2">
              <a:schemeClr val="accent1"/>
            </a:fillRef>
            <a:effectRef idx="1">
              <a:schemeClr val="accent1"/>
            </a:effectRef>
            <a:fontRef idx="minor">
              <a:schemeClr val="dk1"/>
            </a:fontRef>
          </p:style>
          <p:txBody>
            <a:bodyPr anchor="b"/>
            <a:lstStyle/>
            <a:p>
              <a:pPr algn="ctr" fontAlgn="base">
                <a:spcBef>
                  <a:spcPct val="0"/>
                </a:spcBef>
                <a:spcAft>
                  <a:spcPct val="0"/>
                </a:spcAft>
                <a:defRPr/>
              </a:pPr>
              <a:endParaRPr lang="en-US" altLang="ja-JP" sz="1400" dirty="0">
                <a:solidFill>
                  <a:prstClr val="black"/>
                </a:solidFill>
                <a:latin typeface="Meiryo UI" panose="020B0604030504040204" pitchFamily="50" charset="-128"/>
                <a:ea typeface="Meiryo UI" panose="020B0604030504040204" pitchFamily="50" charset="-128"/>
              </a:endParaRPr>
            </a:p>
            <a:p>
              <a:pPr algn="ctr" fontAlgn="base">
                <a:spcBef>
                  <a:spcPct val="0"/>
                </a:spcBef>
                <a:spcAft>
                  <a:spcPct val="0"/>
                </a:spcAft>
                <a:defRPr/>
              </a:pPr>
              <a:r>
                <a:rPr lang="ja-JP" altLang="en-US" sz="1200" dirty="0">
                  <a:solidFill>
                    <a:prstClr val="black"/>
                  </a:solidFill>
                  <a:latin typeface="Meiryo UI" panose="020B0604030504040204" pitchFamily="50" charset="-128"/>
                  <a:ea typeface="Meiryo UI" panose="020B0604030504040204" pitchFamily="50" charset="-128"/>
                </a:rPr>
                <a:t>（コンテンツ公開）</a:t>
              </a:r>
            </a:p>
          </p:txBody>
        </p:sp>
        <p:cxnSp>
          <p:nvCxnSpPr>
            <p:cNvPr id="80" name="直線コネクタ 79"/>
            <p:cNvCxnSpPr/>
            <p:nvPr/>
          </p:nvCxnSpPr>
          <p:spPr>
            <a:xfrm>
              <a:off x="7884898" y="3644457"/>
              <a:ext cx="0" cy="73029"/>
            </a:xfrm>
            <a:prstGeom prst="line">
              <a:avLst/>
            </a:prstGeom>
          </p:spPr>
          <p:style>
            <a:lnRef idx="2">
              <a:schemeClr val="accent1"/>
            </a:lnRef>
            <a:fillRef idx="0">
              <a:schemeClr val="accent1"/>
            </a:fillRef>
            <a:effectRef idx="1">
              <a:schemeClr val="accent1"/>
            </a:effectRef>
            <a:fontRef idx="minor">
              <a:schemeClr val="tx1"/>
            </a:fontRef>
          </p:style>
        </p:cxnSp>
      </p:grpSp>
      <p:sp>
        <p:nvSpPr>
          <p:cNvPr id="81" name="正方形/長方形 80"/>
          <p:cNvSpPr/>
          <p:nvPr/>
        </p:nvSpPr>
        <p:spPr>
          <a:xfrm>
            <a:off x="1703513" y="836712"/>
            <a:ext cx="2952328" cy="360040"/>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fontAlgn="base">
              <a:spcBef>
                <a:spcPct val="0"/>
              </a:spcBef>
              <a:spcAft>
                <a:spcPct val="0"/>
              </a:spcAft>
              <a:defRPr/>
            </a:pPr>
            <a:r>
              <a:rPr lang="ja-JP" altLang="en-US" dirty="0">
                <a:solidFill>
                  <a:prstClr val="white"/>
                </a:solidFill>
                <a:latin typeface="Meiryo UI" panose="020B0604030504040204" pitchFamily="50" charset="-128"/>
                <a:ea typeface="Meiryo UI" panose="020B0604030504040204" pitchFamily="50" charset="-128"/>
              </a:rPr>
              <a:t>コンテンツ収集・保管</a:t>
            </a:r>
          </a:p>
        </p:txBody>
      </p:sp>
      <p:sp>
        <p:nvSpPr>
          <p:cNvPr id="82" name="正方形/長方形 81"/>
          <p:cNvSpPr/>
          <p:nvPr/>
        </p:nvSpPr>
        <p:spPr>
          <a:xfrm>
            <a:off x="4655840" y="836712"/>
            <a:ext cx="5832648" cy="36004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r>
              <a:rPr lang="ja-JP" altLang="en-US" dirty="0">
                <a:solidFill>
                  <a:prstClr val="white"/>
                </a:solidFill>
                <a:latin typeface="Meiryo UI" panose="020B0604030504040204" pitchFamily="50" charset="-128"/>
                <a:ea typeface="Meiryo UI" panose="020B0604030504040204" pitchFamily="50" charset="-128"/>
              </a:rPr>
              <a:t>メタデータ収集・検索</a:t>
            </a:r>
          </a:p>
        </p:txBody>
      </p:sp>
      <p:sp>
        <p:nvSpPr>
          <p:cNvPr id="25618" name="テキスト ボックス 82"/>
          <p:cNvSpPr txBox="1">
            <a:spLocks noChangeArrowheads="1"/>
          </p:cNvSpPr>
          <p:nvPr/>
        </p:nvSpPr>
        <p:spPr bwMode="auto">
          <a:xfrm>
            <a:off x="8688388" y="1412876"/>
            <a:ext cx="576262" cy="307975"/>
          </a:xfrm>
          <a:prstGeom prst="rect">
            <a:avLst/>
          </a:prstGeom>
          <a:noFill/>
          <a:ln w="9525">
            <a:noFill/>
            <a:miter lim="800000"/>
            <a:headEnd/>
            <a:tailEnd/>
          </a:ln>
        </p:spPr>
        <p:txBody>
          <a:bodyPr>
            <a:spAutoFit/>
          </a:bodyPr>
          <a:lstStyle/>
          <a:p>
            <a:pPr fontAlgn="base">
              <a:spcBef>
                <a:spcPct val="0"/>
              </a:spcBef>
              <a:spcAft>
                <a:spcPct val="0"/>
              </a:spcAft>
            </a:pPr>
            <a:r>
              <a:rPr lang="ja-JP" altLang="en-US" sz="1400" b="1">
                <a:solidFill>
                  <a:prstClr val="black"/>
                </a:solidFill>
                <a:latin typeface="Meiryo UI" panose="020B0604030504040204" pitchFamily="50" charset="-128"/>
                <a:ea typeface="Meiryo UI" panose="020B0604030504040204" pitchFamily="50" charset="-128"/>
              </a:rPr>
              <a:t>検索</a:t>
            </a:r>
            <a:endParaRPr lang="en-US" altLang="ja-JP" sz="1400" b="1">
              <a:solidFill>
                <a:prstClr val="black"/>
              </a:solidFill>
              <a:latin typeface="Meiryo UI" panose="020B0604030504040204" pitchFamily="50" charset="-128"/>
              <a:ea typeface="Meiryo UI" panose="020B0604030504040204" pitchFamily="50" charset="-128"/>
            </a:endParaRPr>
          </a:p>
        </p:txBody>
      </p:sp>
      <p:pic>
        <p:nvPicPr>
          <p:cNvPr id="25619" name="Picture 2" descr="http://www.printout.jp/clipart/clipart_d/03_person/04_daily_life/gif/person_0385.gif"/>
          <p:cNvPicPr>
            <a:picLocks noChangeAspect="1" noChangeArrowheads="1"/>
          </p:cNvPicPr>
          <p:nvPr/>
        </p:nvPicPr>
        <p:blipFill>
          <a:blip r:embed="rId3" cstate="print"/>
          <a:srcRect/>
          <a:stretch>
            <a:fillRect/>
          </a:stretch>
        </p:blipFill>
        <p:spPr bwMode="auto">
          <a:xfrm>
            <a:off x="9336088" y="1327151"/>
            <a:ext cx="952500" cy="733425"/>
          </a:xfrm>
          <a:prstGeom prst="rect">
            <a:avLst/>
          </a:prstGeom>
          <a:noFill/>
          <a:ln w="9525">
            <a:noFill/>
            <a:miter lim="800000"/>
            <a:headEnd/>
            <a:tailEnd/>
          </a:ln>
        </p:spPr>
      </p:pic>
      <p:sp>
        <p:nvSpPr>
          <p:cNvPr id="25620" name="正方形/長方形 84"/>
          <p:cNvSpPr>
            <a:spLocks noChangeArrowheads="1"/>
          </p:cNvSpPr>
          <p:nvPr/>
        </p:nvSpPr>
        <p:spPr bwMode="auto">
          <a:xfrm>
            <a:off x="6743701" y="1916114"/>
            <a:ext cx="2778709" cy="307777"/>
          </a:xfrm>
          <a:prstGeom prst="rect">
            <a:avLst/>
          </a:prstGeom>
          <a:noFill/>
          <a:ln w="9525">
            <a:noFill/>
            <a:miter lim="800000"/>
            <a:headEnd/>
            <a:tailEnd/>
          </a:ln>
        </p:spPr>
        <p:txBody>
          <a:bodyPr wrap="none">
            <a:spAutoFit/>
          </a:bodyPr>
          <a:lstStyle/>
          <a:p>
            <a:pPr fontAlgn="base">
              <a:spcBef>
                <a:spcPct val="0"/>
              </a:spcBef>
              <a:spcAft>
                <a:spcPct val="0"/>
              </a:spcAft>
            </a:pPr>
            <a:r>
              <a:rPr lang="ja-JP" altLang="en-US" sz="1400" b="1">
                <a:solidFill>
                  <a:srgbClr val="000000"/>
                </a:solidFill>
                <a:latin typeface="Meiryo UI" panose="020B0604030504040204" pitchFamily="50" charset="-128"/>
                <a:ea typeface="Meiryo UI" panose="020B0604030504040204" pitchFamily="50" charset="-128"/>
              </a:rPr>
              <a:t>メタデータ・コンテンツ提供（</a:t>
            </a:r>
            <a:r>
              <a:rPr lang="en-US" altLang="ja-JP" sz="1400" b="1">
                <a:solidFill>
                  <a:srgbClr val="000000"/>
                </a:solidFill>
                <a:latin typeface="Meiryo UI" panose="020B0604030504040204" pitchFamily="50" charset="-128"/>
                <a:ea typeface="Meiryo UI" panose="020B0604030504040204" pitchFamily="50" charset="-128"/>
              </a:rPr>
              <a:t>API</a:t>
            </a:r>
            <a:r>
              <a:rPr lang="ja-JP" altLang="en-US" sz="1400" b="1">
                <a:solidFill>
                  <a:srgbClr val="000000"/>
                </a:solidFill>
                <a:latin typeface="Meiryo UI" panose="020B0604030504040204" pitchFamily="50" charset="-128"/>
                <a:ea typeface="Meiryo UI" panose="020B0604030504040204" pitchFamily="50" charset="-128"/>
              </a:rPr>
              <a:t>）</a:t>
            </a:r>
          </a:p>
        </p:txBody>
      </p:sp>
      <p:sp>
        <p:nvSpPr>
          <p:cNvPr id="86" name="スライド番号プレースホルダ 76"/>
          <p:cNvSpPr txBox="1">
            <a:spLocks/>
          </p:cNvSpPr>
          <p:nvPr/>
        </p:nvSpPr>
        <p:spPr>
          <a:xfrm>
            <a:off x="8077200" y="6427789"/>
            <a:ext cx="2133600" cy="365125"/>
          </a:xfrm>
          <a:prstGeom prst="rect">
            <a:avLst/>
          </a:prstGeom>
        </p:spPr>
        <p:txBody>
          <a:bodyPr anchor="ctr"/>
          <a:lstStyle/>
          <a:p>
            <a:pPr algn="r">
              <a:defRPr/>
            </a:pPr>
            <a:fld id="{3EFCFAA9-ADE2-450F-A8F3-2CC93855CD4B}" type="slidenum">
              <a:rPr lang="en-US" sz="1200">
                <a:solidFill>
                  <a:prstClr val="black">
                    <a:tint val="75000"/>
                  </a:prstClr>
                </a:solidFill>
                <a:latin typeface="Meiryo UI" panose="020B0604030504040204" pitchFamily="50" charset="-128"/>
                <a:ea typeface="Meiryo UI" panose="020B0604030504040204" pitchFamily="50" charset="-128"/>
              </a:rPr>
              <a:pPr algn="r">
                <a:defRPr/>
              </a:pPr>
              <a:t>18</a:t>
            </a:fld>
            <a:endParaRPr lang="en-US" sz="1200">
              <a:solidFill>
                <a:prstClr val="black">
                  <a:tint val="75000"/>
                </a:prstClr>
              </a:solidFill>
              <a:latin typeface="Meiryo UI" panose="020B0604030504040204" pitchFamily="50" charset="-128"/>
              <a:ea typeface="Meiryo UI" panose="020B0604030504040204" pitchFamily="50" charset="-128"/>
            </a:endParaRPr>
          </a:p>
        </p:txBody>
      </p:sp>
      <p:sp>
        <p:nvSpPr>
          <p:cNvPr id="88" name="横巻き 87"/>
          <p:cNvSpPr/>
          <p:nvPr/>
        </p:nvSpPr>
        <p:spPr>
          <a:xfrm>
            <a:off x="1919288" y="1196975"/>
            <a:ext cx="3816350" cy="719138"/>
          </a:xfrm>
          <a:prstGeom prst="horizontalScroll">
            <a:avLst/>
          </a:prstGeom>
          <a:noFill/>
        </p:spPr>
        <p:style>
          <a:lnRef idx="1">
            <a:schemeClr val="accent6"/>
          </a:lnRef>
          <a:fillRef idx="3">
            <a:schemeClr val="accent6"/>
          </a:fillRef>
          <a:effectRef idx="2">
            <a:schemeClr val="accent6"/>
          </a:effectRef>
          <a:fontRef idx="minor">
            <a:schemeClr val="lt1"/>
          </a:fontRef>
        </p:style>
        <p:txBody>
          <a:bodyPr anchor="ctr"/>
          <a:lstStyle/>
          <a:p>
            <a:pPr fontAlgn="base">
              <a:spcBef>
                <a:spcPct val="0"/>
              </a:spcBef>
              <a:spcAft>
                <a:spcPct val="0"/>
              </a:spcAft>
              <a:defRPr/>
            </a:pPr>
            <a:r>
              <a:rPr lang="ja-JP" altLang="en-US" sz="1200" dirty="0">
                <a:solidFill>
                  <a:prstClr val="black"/>
                </a:solidFill>
                <a:latin typeface="Meiryo UI" panose="020B0604030504040204" pitchFamily="50" charset="-128"/>
                <a:ea typeface="Meiryo UI" panose="020B0604030504040204" pitchFamily="50" charset="-128"/>
              </a:rPr>
              <a:t>・当館の既存の</a:t>
            </a:r>
            <a:r>
              <a:rPr lang="en-US" altLang="ja-JP" sz="1200" dirty="0">
                <a:solidFill>
                  <a:prstClr val="black"/>
                </a:solidFill>
                <a:latin typeface="Meiryo UI" panose="020B0604030504040204" pitchFamily="50" charset="-128"/>
                <a:ea typeface="Meiryo UI" panose="020B0604030504040204" pitchFamily="50" charset="-128"/>
              </a:rPr>
              <a:t>NDL</a:t>
            </a:r>
            <a:r>
              <a:rPr lang="ja-JP" altLang="en-US" sz="1200" dirty="0">
                <a:solidFill>
                  <a:prstClr val="black"/>
                </a:solidFill>
                <a:latin typeface="Meiryo UI" panose="020B0604030504040204" pitchFamily="50" charset="-128"/>
                <a:ea typeface="Meiryo UI" panose="020B0604030504040204" pitchFamily="50" charset="-128"/>
              </a:rPr>
              <a:t>サーチ、デジタルデポジットシステムの資源流用により効率的に開発</a:t>
            </a:r>
            <a:endParaRPr lang="en-US" altLang="ja-JP" sz="1200"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defRPr/>
            </a:pPr>
            <a:r>
              <a:rPr lang="ja-JP" altLang="en-US" sz="1200" dirty="0">
                <a:solidFill>
                  <a:prstClr val="black"/>
                </a:solidFill>
                <a:latin typeface="Meiryo UI" panose="020B0604030504040204" pitchFamily="50" charset="-128"/>
                <a:ea typeface="Meiryo UI" panose="020B0604030504040204" pitchFamily="50" charset="-128"/>
              </a:rPr>
              <a:t>・総務省と分担して開発</a:t>
            </a:r>
          </a:p>
        </p:txBody>
      </p:sp>
      <p:grpSp>
        <p:nvGrpSpPr>
          <p:cNvPr id="25623" name="グループ化 88"/>
          <p:cNvGrpSpPr>
            <a:grpSpLocks/>
          </p:cNvGrpSpPr>
          <p:nvPr/>
        </p:nvGrpSpPr>
        <p:grpSpPr bwMode="auto">
          <a:xfrm>
            <a:off x="8688388" y="4581526"/>
            <a:ext cx="1655762" cy="2016125"/>
            <a:chOff x="6876256" y="4653136"/>
            <a:chExt cx="1656184" cy="2016224"/>
          </a:xfrm>
        </p:grpSpPr>
        <p:grpSp>
          <p:nvGrpSpPr>
            <p:cNvPr id="25659" name="グループ化 71"/>
            <p:cNvGrpSpPr>
              <a:grpSpLocks/>
            </p:cNvGrpSpPr>
            <p:nvPr/>
          </p:nvGrpSpPr>
          <p:grpSpPr bwMode="auto">
            <a:xfrm>
              <a:off x="6876256" y="4653136"/>
              <a:ext cx="1656184" cy="2016224"/>
              <a:chOff x="5004048" y="4464496"/>
              <a:chExt cx="1656184" cy="2016224"/>
            </a:xfrm>
          </p:grpSpPr>
          <p:sp>
            <p:nvSpPr>
              <p:cNvPr id="93" name="角丸四角形 92"/>
              <p:cNvSpPr/>
              <p:nvPr/>
            </p:nvSpPr>
            <p:spPr>
              <a:xfrm>
                <a:off x="5004048" y="4464496"/>
                <a:ext cx="1656184" cy="2016224"/>
              </a:xfrm>
              <a:prstGeom prst="roundRect">
                <a:avLst/>
              </a:prstGeom>
              <a:solidFill>
                <a:schemeClr val="accent4">
                  <a:lumMod val="20000"/>
                  <a:lumOff val="80000"/>
                </a:schemeClr>
              </a:solidFill>
            </p:spPr>
            <p:style>
              <a:lnRef idx="2">
                <a:schemeClr val="accent1"/>
              </a:lnRef>
              <a:fillRef idx="1">
                <a:schemeClr val="lt1"/>
              </a:fillRef>
              <a:effectRef idx="0">
                <a:schemeClr val="accent1"/>
              </a:effectRef>
              <a:fontRef idx="minor">
                <a:schemeClr val="dk1"/>
              </a:fontRef>
            </p:style>
            <p:txBody>
              <a:bodyPr/>
              <a:lstStyle/>
              <a:p>
                <a:pPr algn="ctr" fontAlgn="base">
                  <a:spcBef>
                    <a:spcPct val="0"/>
                  </a:spcBef>
                  <a:spcAft>
                    <a:spcPct val="0"/>
                  </a:spcAft>
                  <a:defRPr/>
                </a:pPr>
                <a:r>
                  <a:rPr lang="ja-JP" altLang="en-US" sz="1400" dirty="0">
                    <a:solidFill>
                      <a:prstClr val="black"/>
                    </a:solidFill>
                    <a:latin typeface="Meiryo UI" panose="020B0604030504040204" pitchFamily="50" charset="-128"/>
                    <a:ea typeface="Meiryo UI" panose="020B0604030504040204" pitchFamily="50" charset="-128"/>
                  </a:rPr>
                  <a:t>国立国会図書館デジタルアーカイブシステム</a:t>
                </a:r>
              </a:p>
            </p:txBody>
          </p:sp>
          <p:sp>
            <p:nvSpPr>
              <p:cNvPr id="94" name="フローチャート : 磁気ディスク 93"/>
              <p:cNvSpPr/>
              <p:nvPr/>
            </p:nvSpPr>
            <p:spPr>
              <a:xfrm>
                <a:off x="5076056" y="5832648"/>
                <a:ext cx="1512168" cy="504056"/>
              </a:xfrm>
              <a:prstGeom prst="flowChartMagneticDisk">
                <a:avLst/>
              </a:prstGeom>
            </p:spPr>
            <p:style>
              <a:lnRef idx="1">
                <a:schemeClr val="accent1"/>
              </a:lnRef>
              <a:fillRef idx="2">
                <a:schemeClr val="accent1"/>
              </a:fillRef>
              <a:effectRef idx="1">
                <a:schemeClr val="accent1"/>
              </a:effectRef>
              <a:fontRef idx="minor">
                <a:schemeClr val="dk1"/>
              </a:fontRef>
            </p:style>
            <p:txBody>
              <a:bodyPr anchor="b"/>
              <a:lstStyle/>
              <a:p>
                <a:pPr algn="ctr" fontAlgn="base">
                  <a:spcBef>
                    <a:spcPct val="0"/>
                  </a:spcBef>
                  <a:spcAft>
                    <a:spcPct val="0"/>
                  </a:spcAft>
                  <a:defRPr/>
                </a:pPr>
                <a:endParaRPr lang="en-US" altLang="ja-JP" sz="1400" dirty="0">
                  <a:solidFill>
                    <a:prstClr val="black"/>
                  </a:solidFill>
                  <a:latin typeface="Meiryo UI" panose="020B0604030504040204" pitchFamily="50" charset="-128"/>
                  <a:ea typeface="Meiryo UI" panose="020B0604030504040204" pitchFamily="50" charset="-128"/>
                </a:endParaRPr>
              </a:p>
              <a:p>
                <a:pPr algn="ctr" fontAlgn="base">
                  <a:spcBef>
                    <a:spcPct val="0"/>
                  </a:spcBef>
                  <a:spcAft>
                    <a:spcPct val="0"/>
                  </a:spcAft>
                  <a:defRPr/>
                </a:pPr>
                <a:r>
                  <a:rPr lang="ja-JP" altLang="en-US" sz="1200" dirty="0">
                    <a:solidFill>
                      <a:prstClr val="black"/>
                    </a:solidFill>
                    <a:latin typeface="Meiryo UI" panose="020B0604030504040204" pitchFamily="50" charset="-128"/>
                    <a:ea typeface="Meiryo UI" panose="020B0604030504040204" pitchFamily="50" charset="-128"/>
                  </a:rPr>
                  <a:t>（メタデータ提供）</a:t>
                </a:r>
              </a:p>
            </p:txBody>
          </p:sp>
        </p:grpSp>
        <p:sp>
          <p:nvSpPr>
            <p:cNvPr id="91" name="フローチャート : 磁気ディスク 90"/>
            <p:cNvSpPr/>
            <p:nvPr/>
          </p:nvSpPr>
          <p:spPr>
            <a:xfrm>
              <a:off x="6948264" y="5445224"/>
              <a:ext cx="1512168" cy="504056"/>
            </a:xfrm>
            <a:prstGeom prst="flowChartMagneticDisk">
              <a:avLst/>
            </a:prstGeom>
          </p:spPr>
          <p:style>
            <a:lnRef idx="1">
              <a:schemeClr val="accent1"/>
            </a:lnRef>
            <a:fillRef idx="2">
              <a:schemeClr val="accent1"/>
            </a:fillRef>
            <a:effectRef idx="1">
              <a:schemeClr val="accent1"/>
            </a:effectRef>
            <a:fontRef idx="minor">
              <a:schemeClr val="dk1"/>
            </a:fontRef>
          </p:style>
          <p:txBody>
            <a:bodyPr anchor="b"/>
            <a:lstStyle/>
            <a:p>
              <a:pPr algn="ctr" fontAlgn="base">
                <a:spcBef>
                  <a:spcPct val="0"/>
                </a:spcBef>
                <a:spcAft>
                  <a:spcPct val="0"/>
                </a:spcAft>
                <a:defRPr/>
              </a:pPr>
              <a:endParaRPr lang="en-US" altLang="ja-JP" sz="1400" dirty="0">
                <a:solidFill>
                  <a:prstClr val="black"/>
                </a:solidFill>
                <a:latin typeface="Meiryo UI" panose="020B0604030504040204" pitchFamily="50" charset="-128"/>
                <a:ea typeface="Meiryo UI" panose="020B0604030504040204" pitchFamily="50" charset="-128"/>
              </a:endParaRPr>
            </a:p>
            <a:p>
              <a:pPr algn="ctr" fontAlgn="base">
                <a:spcBef>
                  <a:spcPct val="0"/>
                </a:spcBef>
                <a:spcAft>
                  <a:spcPct val="0"/>
                </a:spcAft>
                <a:defRPr/>
              </a:pPr>
              <a:r>
                <a:rPr lang="ja-JP" altLang="en-US" sz="1200" dirty="0">
                  <a:solidFill>
                    <a:prstClr val="black"/>
                  </a:solidFill>
                  <a:latin typeface="Meiryo UI" panose="020B0604030504040204" pitchFamily="50" charset="-128"/>
                  <a:ea typeface="Meiryo UI" panose="020B0604030504040204" pitchFamily="50" charset="-128"/>
                </a:rPr>
                <a:t>（コンテンツ公開）</a:t>
              </a:r>
            </a:p>
          </p:txBody>
        </p:sp>
        <p:cxnSp>
          <p:nvCxnSpPr>
            <p:cNvPr id="92" name="直線コネクタ 91"/>
            <p:cNvCxnSpPr/>
            <p:nvPr/>
          </p:nvCxnSpPr>
          <p:spPr>
            <a:xfrm flipV="1">
              <a:off x="7705142" y="5948600"/>
              <a:ext cx="0" cy="73029"/>
            </a:xfrm>
            <a:prstGeom prst="line">
              <a:avLst/>
            </a:prstGeom>
          </p:spPr>
          <p:style>
            <a:lnRef idx="2">
              <a:schemeClr val="accent1"/>
            </a:lnRef>
            <a:fillRef idx="0">
              <a:schemeClr val="accent1"/>
            </a:fillRef>
            <a:effectRef idx="1">
              <a:schemeClr val="accent1"/>
            </a:effectRef>
            <a:fontRef idx="minor">
              <a:schemeClr val="tx1"/>
            </a:fontRef>
          </p:style>
        </p:cxnSp>
      </p:grpSp>
      <p:sp>
        <p:nvSpPr>
          <p:cNvPr id="25624" name="テキスト ボックス 94"/>
          <p:cNvSpPr txBox="1">
            <a:spLocks noChangeArrowheads="1"/>
          </p:cNvSpPr>
          <p:nvPr/>
        </p:nvSpPr>
        <p:spPr bwMode="auto">
          <a:xfrm>
            <a:off x="7464426" y="2781301"/>
            <a:ext cx="936625" cy="307975"/>
          </a:xfrm>
          <a:prstGeom prst="rect">
            <a:avLst/>
          </a:prstGeom>
          <a:noFill/>
          <a:ln w="9525">
            <a:noFill/>
            <a:miter lim="800000"/>
            <a:headEnd/>
            <a:tailEnd/>
          </a:ln>
        </p:spPr>
        <p:txBody>
          <a:bodyPr>
            <a:spAutoFit/>
          </a:bodyPr>
          <a:lstStyle/>
          <a:p>
            <a:pPr fontAlgn="base">
              <a:spcBef>
                <a:spcPct val="0"/>
              </a:spcBef>
              <a:spcAft>
                <a:spcPct val="0"/>
              </a:spcAft>
            </a:pPr>
            <a:r>
              <a:rPr lang="ja-JP" altLang="en-US" sz="1400" b="1">
                <a:solidFill>
                  <a:prstClr val="black"/>
                </a:solidFill>
                <a:latin typeface="Meiryo UI" panose="020B0604030504040204" pitchFamily="50" charset="-128"/>
                <a:ea typeface="Meiryo UI" panose="020B0604030504040204" pitchFamily="50" charset="-128"/>
              </a:rPr>
              <a:t>横断検索</a:t>
            </a:r>
          </a:p>
        </p:txBody>
      </p:sp>
      <p:grpSp>
        <p:nvGrpSpPr>
          <p:cNvPr id="25625" name="グループ化 95"/>
          <p:cNvGrpSpPr>
            <a:grpSpLocks/>
          </p:cNvGrpSpPr>
          <p:nvPr/>
        </p:nvGrpSpPr>
        <p:grpSpPr bwMode="auto">
          <a:xfrm>
            <a:off x="2640013" y="1916113"/>
            <a:ext cx="4032250" cy="2881312"/>
            <a:chOff x="2627784" y="1844824"/>
            <a:chExt cx="4032448" cy="2880320"/>
          </a:xfrm>
        </p:grpSpPr>
        <p:sp>
          <p:nvSpPr>
            <p:cNvPr id="97" name="角丸四角形 96"/>
            <p:cNvSpPr/>
            <p:nvPr/>
          </p:nvSpPr>
          <p:spPr>
            <a:xfrm>
              <a:off x="2627784" y="1844824"/>
              <a:ext cx="4032448" cy="2880320"/>
            </a:xfrm>
            <a:prstGeom prst="roundRect">
              <a:avLst>
                <a:gd name="adj" fmla="val 8397"/>
              </a:avLst>
            </a:prstGeom>
          </p:spPr>
          <p:style>
            <a:lnRef idx="1">
              <a:schemeClr val="accent6"/>
            </a:lnRef>
            <a:fillRef idx="2">
              <a:schemeClr val="accent6"/>
            </a:fillRef>
            <a:effectRef idx="1">
              <a:schemeClr val="accent6"/>
            </a:effectRef>
            <a:fontRef idx="minor">
              <a:schemeClr val="dk1"/>
            </a:fontRef>
          </p:style>
          <p:txBody>
            <a:bodyPr/>
            <a:lstStyle/>
            <a:p>
              <a:pPr algn="ctr" fontAlgn="base">
                <a:spcBef>
                  <a:spcPct val="0"/>
                </a:spcBef>
                <a:spcAft>
                  <a:spcPct val="0"/>
                </a:spcAft>
                <a:defRPr/>
              </a:pPr>
              <a:r>
                <a:rPr lang="ja-JP" altLang="en-US" sz="2000" b="1" dirty="0">
                  <a:solidFill>
                    <a:prstClr val="black"/>
                  </a:solidFill>
                  <a:latin typeface="Meiryo UI" panose="020B0604030504040204" pitchFamily="50" charset="-128"/>
                  <a:ea typeface="Meiryo UI" panose="020B0604030504040204" pitchFamily="50" charset="-128"/>
                </a:rPr>
                <a:t>大震災アーカイブ</a:t>
              </a:r>
            </a:p>
          </p:txBody>
        </p:sp>
        <p:sp>
          <p:nvSpPr>
            <p:cNvPr id="98" name="フローチャート : 磁気ディスク 97"/>
            <p:cNvSpPr/>
            <p:nvPr/>
          </p:nvSpPr>
          <p:spPr>
            <a:xfrm>
              <a:off x="2771800" y="3356992"/>
              <a:ext cx="1512168" cy="1080120"/>
            </a:xfrm>
            <a:prstGeom prst="flowChartMagneticDisk">
              <a:avLst/>
            </a:prstGeom>
          </p:spPr>
          <p:style>
            <a:lnRef idx="1">
              <a:schemeClr val="accent2"/>
            </a:lnRef>
            <a:fillRef idx="2">
              <a:schemeClr val="accent2"/>
            </a:fillRef>
            <a:effectRef idx="1">
              <a:schemeClr val="accent2"/>
            </a:effectRef>
            <a:fontRef idx="minor">
              <a:schemeClr val="dk1"/>
            </a:fontRef>
          </p:style>
          <p:txBody>
            <a:bodyPr anchor="ctr"/>
            <a:lstStyle/>
            <a:p>
              <a:pPr algn="ctr" fontAlgn="base">
                <a:spcBef>
                  <a:spcPct val="0"/>
                </a:spcBef>
                <a:spcAft>
                  <a:spcPct val="0"/>
                </a:spcAft>
                <a:defRPr/>
              </a:pPr>
              <a:endParaRPr lang="en-US" altLang="ja-JP" sz="1400" b="1" dirty="0">
                <a:solidFill>
                  <a:prstClr val="black"/>
                </a:solidFill>
                <a:latin typeface="Meiryo UI" panose="020B0604030504040204" pitchFamily="50" charset="-128"/>
                <a:ea typeface="Meiryo UI" panose="020B0604030504040204" pitchFamily="50" charset="-128"/>
              </a:endParaRPr>
            </a:p>
            <a:p>
              <a:pPr algn="ctr" fontAlgn="base">
                <a:spcBef>
                  <a:spcPct val="0"/>
                </a:spcBef>
                <a:spcAft>
                  <a:spcPct val="0"/>
                </a:spcAft>
                <a:defRPr/>
              </a:pPr>
              <a:r>
                <a:rPr lang="ja-JP" altLang="en-US" sz="1400" b="1" dirty="0">
                  <a:solidFill>
                    <a:prstClr val="black"/>
                  </a:solidFill>
                  <a:latin typeface="Meiryo UI" panose="020B0604030504040204" pitchFamily="50" charset="-128"/>
                  <a:ea typeface="Meiryo UI" panose="020B0604030504040204" pitchFamily="50" charset="-128"/>
                </a:rPr>
                <a:t>大震災電子書庫</a:t>
              </a:r>
              <a:endParaRPr lang="en-US" altLang="ja-JP" sz="1400" b="1" dirty="0">
                <a:solidFill>
                  <a:prstClr val="black"/>
                </a:solidFill>
                <a:latin typeface="Meiryo UI" panose="020B0604030504040204" pitchFamily="50" charset="-128"/>
                <a:ea typeface="Meiryo UI" panose="020B0604030504040204" pitchFamily="50" charset="-128"/>
              </a:endParaRPr>
            </a:p>
            <a:p>
              <a:pPr algn="ctr" fontAlgn="base">
                <a:spcBef>
                  <a:spcPct val="0"/>
                </a:spcBef>
                <a:spcAft>
                  <a:spcPct val="0"/>
                </a:spcAft>
                <a:defRPr/>
              </a:pPr>
              <a:r>
                <a:rPr lang="ja-JP" altLang="en-US" sz="1400" b="1" dirty="0">
                  <a:solidFill>
                    <a:prstClr val="black"/>
                  </a:solidFill>
                  <a:latin typeface="Meiryo UI" panose="020B0604030504040204" pitchFamily="50" charset="-128"/>
                  <a:ea typeface="Meiryo UI" panose="020B0604030504040204" pitchFamily="50" charset="-128"/>
                </a:rPr>
                <a:t>（コンテンツ＋メタ保管）</a:t>
              </a:r>
            </a:p>
          </p:txBody>
        </p:sp>
        <p:sp>
          <p:nvSpPr>
            <p:cNvPr id="99" name="角丸四角形 98"/>
            <p:cNvSpPr/>
            <p:nvPr/>
          </p:nvSpPr>
          <p:spPr>
            <a:xfrm>
              <a:off x="4644008" y="2276873"/>
              <a:ext cx="1944216" cy="648072"/>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fontAlgn="base">
                <a:spcBef>
                  <a:spcPct val="0"/>
                </a:spcBef>
                <a:spcAft>
                  <a:spcPct val="0"/>
                </a:spcAft>
                <a:defRPr/>
              </a:pPr>
              <a:r>
                <a:rPr lang="ja-JP" altLang="en-US" sz="1400" b="1" dirty="0">
                  <a:solidFill>
                    <a:prstClr val="black"/>
                  </a:solidFill>
                  <a:latin typeface="Meiryo UI" panose="020B0604030504040204" pitchFamily="50" charset="-128"/>
                  <a:ea typeface="Meiryo UI" panose="020B0604030504040204" pitchFamily="50" charset="-128"/>
                </a:rPr>
                <a:t>大震災ポータル</a:t>
              </a:r>
              <a:endParaRPr lang="en-US" altLang="ja-JP" sz="1400" b="1" dirty="0">
                <a:solidFill>
                  <a:prstClr val="black"/>
                </a:solidFill>
                <a:latin typeface="Meiryo UI" panose="020B0604030504040204" pitchFamily="50" charset="-128"/>
                <a:ea typeface="Meiryo UI" panose="020B0604030504040204" pitchFamily="50" charset="-128"/>
              </a:endParaRPr>
            </a:p>
            <a:p>
              <a:pPr algn="ctr" fontAlgn="base">
                <a:spcBef>
                  <a:spcPct val="0"/>
                </a:spcBef>
                <a:spcAft>
                  <a:spcPct val="0"/>
                </a:spcAft>
                <a:defRPr/>
              </a:pPr>
              <a:r>
                <a:rPr lang="ja-JP" altLang="en-US" sz="1400" b="1" dirty="0">
                  <a:solidFill>
                    <a:prstClr val="black"/>
                  </a:solidFill>
                  <a:latin typeface="Meiryo UI" panose="020B0604030504040204" pitchFamily="50" charset="-128"/>
                  <a:ea typeface="Meiryo UI" panose="020B0604030504040204" pitchFamily="50" charset="-128"/>
                </a:rPr>
                <a:t>（検索）</a:t>
              </a:r>
            </a:p>
          </p:txBody>
        </p:sp>
        <p:sp>
          <p:nvSpPr>
            <p:cNvPr id="100" name="フローチャート : 磁気ディスク 99"/>
            <p:cNvSpPr/>
            <p:nvPr/>
          </p:nvSpPr>
          <p:spPr>
            <a:xfrm>
              <a:off x="4860032" y="3356992"/>
              <a:ext cx="1440160" cy="1080120"/>
            </a:xfrm>
            <a:prstGeom prst="flowChartMagneticDisk">
              <a:avLst/>
            </a:prstGeom>
          </p:spPr>
          <p:style>
            <a:lnRef idx="1">
              <a:schemeClr val="accent2"/>
            </a:lnRef>
            <a:fillRef idx="2">
              <a:schemeClr val="accent2"/>
            </a:fillRef>
            <a:effectRef idx="1">
              <a:schemeClr val="accent2"/>
            </a:effectRef>
            <a:fontRef idx="minor">
              <a:schemeClr val="dk1"/>
            </a:fontRef>
          </p:style>
          <p:txBody>
            <a:bodyPr anchor="ctr"/>
            <a:lstStyle/>
            <a:p>
              <a:pPr algn="ctr" fontAlgn="base">
                <a:spcBef>
                  <a:spcPct val="0"/>
                </a:spcBef>
                <a:spcAft>
                  <a:spcPct val="0"/>
                </a:spcAft>
                <a:defRPr/>
              </a:pPr>
              <a:r>
                <a:rPr lang="ja-JP" altLang="en-US" sz="1400" b="1" dirty="0">
                  <a:solidFill>
                    <a:prstClr val="black"/>
                  </a:solidFill>
                  <a:latin typeface="Meiryo UI" panose="020B0604030504040204" pitchFamily="50" charset="-128"/>
                  <a:ea typeface="Meiryo UI" panose="020B0604030504040204" pitchFamily="50" charset="-128"/>
                </a:rPr>
                <a:t>大震災ポータル</a:t>
              </a:r>
              <a:endParaRPr lang="en-US" altLang="ja-JP" sz="1400" b="1" dirty="0">
                <a:solidFill>
                  <a:prstClr val="black"/>
                </a:solidFill>
                <a:latin typeface="Meiryo UI" panose="020B0604030504040204" pitchFamily="50" charset="-128"/>
                <a:ea typeface="Meiryo UI" panose="020B0604030504040204" pitchFamily="50" charset="-128"/>
              </a:endParaRPr>
            </a:p>
            <a:p>
              <a:pPr algn="ctr" fontAlgn="base">
                <a:spcBef>
                  <a:spcPct val="0"/>
                </a:spcBef>
                <a:spcAft>
                  <a:spcPct val="0"/>
                </a:spcAft>
                <a:defRPr/>
              </a:pPr>
              <a:r>
                <a:rPr lang="ja-JP" altLang="en-US" sz="1400" b="1" dirty="0">
                  <a:solidFill>
                    <a:prstClr val="black"/>
                  </a:solidFill>
                  <a:latin typeface="Meiryo UI" panose="020B0604030504040204" pitchFamily="50" charset="-128"/>
                  <a:ea typeface="Meiryo UI" panose="020B0604030504040204" pitchFamily="50" charset="-128"/>
                </a:rPr>
                <a:t>（インデックス）</a:t>
              </a:r>
            </a:p>
          </p:txBody>
        </p:sp>
        <p:sp>
          <p:nvSpPr>
            <p:cNvPr id="101" name="角丸四角形 100"/>
            <p:cNvSpPr/>
            <p:nvPr/>
          </p:nvSpPr>
          <p:spPr>
            <a:xfrm>
              <a:off x="2699792" y="2276872"/>
              <a:ext cx="1800200" cy="648072"/>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fontAlgn="base">
                <a:spcBef>
                  <a:spcPct val="0"/>
                </a:spcBef>
                <a:spcAft>
                  <a:spcPct val="0"/>
                </a:spcAft>
                <a:defRPr/>
              </a:pPr>
              <a:r>
                <a:rPr lang="ja-JP" altLang="en-US" sz="1200" b="1" dirty="0">
                  <a:solidFill>
                    <a:prstClr val="black"/>
                  </a:solidFill>
                  <a:latin typeface="Meiryo UI" panose="020B0604030504040204" pitchFamily="50" charset="-128"/>
                  <a:ea typeface="Meiryo UI" panose="020B0604030504040204" pitchFamily="50" charset="-128"/>
                </a:rPr>
                <a:t>大震災デジタルデポジット（コンテンツ収集・組織化</a:t>
              </a:r>
              <a:r>
                <a:rPr lang="ja-JP" altLang="en-US" sz="1400" b="1" dirty="0">
                  <a:solidFill>
                    <a:prstClr val="black"/>
                  </a:solidFill>
                  <a:latin typeface="Meiryo UI" panose="020B0604030504040204" pitchFamily="50" charset="-128"/>
                  <a:ea typeface="Meiryo UI" panose="020B0604030504040204" pitchFamily="50" charset="-128"/>
                </a:rPr>
                <a:t>）</a:t>
              </a:r>
            </a:p>
          </p:txBody>
        </p:sp>
        <p:cxnSp>
          <p:nvCxnSpPr>
            <p:cNvPr id="102" name="直線矢印コネクタ 101"/>
            <p:cNvCxnSpPr/>
            <p:nvPr/>
          </p:nvCxnSpPr>
          <p:spPr>
            <a:xfrm>
              <a:off x="4283627" y="4147493"/>
              <a:ext cx="576291" cy="15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3" name="直線矢印コネクタ 102"/>
            <p:cNvCxnSpPr/>
            <p:nvPr/>
          </p:nvCxnSpPr>
          <p:spPr>
            <a:xfrm flipV="1">
              <a:off x="5580679" y="2925539"/>
              <a:ext cx="34927" cy="431651"/>
            </a:xfrm>
            <a:prstGeom prst="straightConnector1">
              <a:avLst/>
            </a:prstGeom>
            <a:ln>
              <a:solidFill>
                <a:srgbClr val="FF0000"/>
              </a:solidFill>
              <a:prstDash val="dash"/>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25657" name="テキスト ボックス 103"/>
            <p:cNvSpPr txBox="1">
              <a:spLocks noChangeArrowheads="1"/>
            </p:cNvSpPr>
            <p:nvPr/>
          </p:nvSpPr>
          <p:spPr bwMode="auto">
            <a:xfrm>
              <a:off x="2987824" y="2977207"/>
              <a:ext cx="543739" cy="307777"/>
            </a:xfrm>
            <a:prstGeom prst="rect">
              <a:avLst/>
            </a:prstGeom>
            <a:noFill/>
            <a:ln w="9525">
              <a:noFill/>
              <a:miter lim="800000"/>
              <a:headEnd/>
              <a:tailEnd/>
            </a:ln>
          </p:spPr>
          <p:txBody>
            <a:bodyPr wrap="none">
              <a:spAutoFit/>
            </a:bodyPr>
            <a:lstStyle/>
            <a:p>
              <a:pPr fontAlgn="base">
                <a:spcBef>
                  <a:spcPct val="0"/>
                </a:spcBef>
                <a:spcAft>
                  <a:spcPct val="0"/>
                </a:spcAft>
              </a:pPr>
              <a:r>
                <a:rPr lang="ja-JP" altLang="en-US" sz="1400" b="1">
                  <a:solidFill>
                    <a:prstClr val="black"/>
                  </a:solidFill>
                  <a:latin typeface="Meiryo UI" panose="020B0604030504040204" pitchFamily="50" charset="-128"/>
                  <a:ea typeface="Meiryo UI" panose="020B0604030504040204" pitchFamily="50" charset="-128"/>
                </a:rPr>
                <a:t>保管</a:t>
              </a:r>
            </a:p>
          </p:txBody>
        </p:sp>
        <p:sp>
          <p:nvSpPr>
            <p:cNvPr id="25658" name="テキスト ボックス 104"/>
            <p:cNvSpPr txBox="1">
              <a:spLocks noChangeArrowheads="1"/>
            </p:cNvSpPr>
            <p:nvPr/>
          </p:nvSpPr>
          <p:spPr bwMode="auto">
            <a:xfrm>
              <a:off x="5004048" y="2978917"/>
              <a:ext cx="563524" cy="307777"/>
            </a:xfrm>
            <a:prstGeom prst="rect">
              <a:avLst/>
            </a:prstGeom>
            <a:noFill/>
            <a:ln w="9525">
              <a:noFill/>
              <a:miter lim="800000"/>
              <a:headEnd/>
              <a:tailEnd/>
            </a:ln>
          </p:spPr>
          <p:txBody>
            <a:bodyPr>
              <a:spAutoFit/>
            </a:bodyPr>
            <a:lstStyle/>
            <a:p>
              <a:pPr fontAlgn="base">
                <a:spcBef>
                  <a:spcPct val="0"/>
                </a:spcBef>
                <a:spcAft>
                  <a:spcPct val="0"/>
                </a:spcAft>
              </a:pPr>
              <a:r>
                <a:rPr lang="ja-JP" altLang="en-US" sz="1400" b="1">
                  <a:solidFill>
                    <a:prstClr val="black"/>
                  </a:solidFill>
                  <a:latin typeface="Meiryo UI" panose="020B0604030504040204" pitchFamily="50" charset="-128"/>
                  <a:ea typeface="Meiryo UI" panose="020B0604030504040204" pitchFamily="50" charset="-128"/>
                </a:rPr>
                <a:t>検索</a:t>
              </a:r>
            </a:p>
          </p:txBody>
        </p:sp>
      </p:grpSp>
      <p:cxnSp>
        <p:nvCxnSpPr>
          <p:cNvPr id="106" name="直線矢印コネクタ 105"/>
          <p:cNvCxnSpPr/>
          <p:nvPr/>
        </p:nvCxnSpPr>
        <p:spPr>
          <a:xfrm flipH="1">
            <a:off x="3575051" y="2997200"/>
            <a:ext cx="73025" cy="431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7" name="図形 48"/>
          <p:cNvCxnSpPr/>
          <p:nvPr/>
        </p:nvCxnSpPr>
        <p:spPr>
          <a:xfrm rot="10800000" flipV="1">
            <a:off x="5627688" y="1773238"/>
            <a:ext cx="3636962" cy="576262"/>
          </a:xfrm>
          <a:prstGeom prst="curvedConnector2">
            <a:avLst/>
          </a:prstGeom>
          <a:ln>
            <a:solidFill>
              <a:srgbClr val="FF0000"/>
            </a:solidFill>
            <a:prstDash val="solid"/>
            <a:headEnd type="triangle" w="lg" len="lg"/>
            <a:tailEnd type="none" w="lg" len="lg"/>
          </a:ln>
        </p:spPr>
        <p:style>
          <a:lnRef idx="2">
            <a:schemeClr val="accent3"/>
          </a:lnRef>
          <a:fillRef idx="0">
            <a:schemeClr val="accent3"/>
          </a:fillRef>
          <a:effectRef idx="1">
            <a:schemeClr val="accent3"/>
          </a:effectRef>
          <a:fontRef idx="minor">
            <a:schemeClr val="tx1"/>
          </a:fontRef>
        </p:style>
      </p:cxnSp>
      <p:cxnSp>
        <p:nvCxnSpPr>
          <p:cNvPr id="108" name="図形 48"/>
          <p:cNvCxnSpPr/>
          <p:nvPr/>
        </p:nvCxnSpPr>
        <p:spPr>
          <a:xfrm rot="5400000" flipH="1" flipV="1">
            <a:off x="6977857" y="62707"/>
            <a:ext cx="936625" cy="3636962"/>
          </a:xfrm>
          <a:prstGeom prst="curvedConnector2">
            <a:avLst/>
          </a:prstGeom>
          <a:ln>
            <a:solidFill>
              <a:srgbClr val="FF0000"/>
            </a:solidFill>
            <a:prstDash val="sysDash"/>
            <a:headEnd type="triangle" w="lg" len="lg"/>
            <a:tailEnd type="none" w="lg" len="lg"/>
          </a:ln>
        </p:spPr>
        <p:style>
          <a:lnRef idx="2">
            <a:schemeClr val="accent3"/>
          </a:lnRef>
          <a:fillRef idx="0">
            <a:schemeClr val="accent3"/>
          </a:fillRef>
          <a:effectRef idx="1">
            <a:schemeClr val="accent3"/>
          </a:effectRef>
          <a:fontRef idx="minor">
            <a:schemeClr val="tx1"/>
          </a:fontRef>
        </p:style>
      </p:cxnSp>
      <p:cxnSp>
        <p:nvCxnSpPr>
          <p:cNvPr id="109" name="カギ線コネクタ 108"/>
          <p:cNvCxnSpPr/>
          <p:nvPr/>
        </p:nvCxnSpPr>
        <p:spPr>
          <a:xfrm rot="10800000" flipH="1">
            <a:off x="2424114" y="2673350"/>
            <a:ext cx="287337" cy="3276600"/>
          </a:xfrm>
          <a:prstGeom prst="bentConnector3">
            <a:avLst>
              <a:gd name="adj1" fmla="val -123458"/>
            </a:avLst>
          </a:prstGeom>
          <a:ln>
            <a:tailEnd type="arrow"/>
          </a:ln>
        </p:spPr>
        <p:style>
          <a:lnRef idx="2">
            <a:schemeClr val="accent1"/>
          </a:lnRef>
          <a:fillRef idx="0">
            <a:schemeClr val="accent1"/>
          </a:fillRef>
          <a:effectRef idx="1">
            <a:schemeClr val="accent1"/>
          </a:effectRef>
          <a:fontRef idx="minor">
            <a:schemeClr val="tx1"/>
          </a:fontRef>
        </p:style>
      </p:cxnSp>
      <p:sp>
        <p:nvSpPr>
          <p:cNvPr id="25630" name="テキスト ボックス 109"/>
          <p:cNvSpPr txBox="1">
            <a:spLocks noChangeArrowheads="1"/>
          </p:cNvSpPr>
          <p:nvPr/>
        </p:nvSpPr>
        <p:spPr bwMode="auto">
          <a:xfrm>
            <a:off x="1703328" y="3255963"/>
            <a:ext cx="400110" cy="1349087"/>
          </a:xfrm>
          <a:prstGeom prst="rect">
            <a:avLst/>
          </a:prstGeom>
          <a:noFill/>
          <a:ln w="9525">
            <a:noFill/>
            <a:miter lim="800000"/>
            <a:headEnd/>
            <a:tailEnd/>
          </a:ln>
        </p:spPr>
        <p:txBody>
          <a:bodyPr vert="eaVert" wrap="none">
            <a:spAutoFit/>
          </a:bodyPr>
          <a:lstStyle/>
          <a:p>
            <a:pPr fontAlgn="base">
              <a:spcBef>
                <a:spcPct val="0"/>
              </a:spcBef>
              <a:spcAft>
                <a:spcPct val="0"/>
              </a:spcAft>
            </a:pPr>
            <a:r>
              <a:rPr lang="ja-JP" altLang="en-US" sz="1400" b="1">
                <a:solidFill>
                  <a:prstClr val="black"/>
                </a:solidFill>
                <a:latin typeface="Meiryo UI" panose="020B0604030504040204" pitchFamily="50" charset="-128"/>
                <a:ea typeface="Meiryo UI" panose="020B0604030504040204" pitchFamily="50" charset="-128"/>
              </a:rPr>
              <a:t>コンテンツ収集</a:t>
            </a:r>
          </a:p>
        </p:txBody>
      </p:sp>
      <p:cxnSp>
        <p:nvCxnSpPr>
          <p:cNvPr id="111" name="図形 48"/>
          <p:cNvCxnSpPr/>
          <p:nvPr/>
        </p:nvCxnSpPr>
        <p:spPr>
          <a:xfrm rot="16200000" flipV="1">
            <a:off x="4998244" y="4275931"/>
            <a:ext cx="3492500" cy="287338"/>
          </a:xfrm>
          <a:prstGeom prst="curvedConnector2">
            <a:avLst/>
          </a:prstGeom>
          <a:ln>
            <a:solidFill>
              <a:srgbClr val="FF0000"/>
            </a:solidFill>
            <a:prstDash val="sysDash"/>
            <a:headEnd type="triangle" w="lg" len="lg"/>
            <a:tailEnd type="none" w="lg" len="lg"/>
          </a:ln>
        </p:spPr>
        <p:style>
          <a:lnRef idx="2">
            <a:schemeClr val="accent3"/>
          </a:lnRef>
          <a:fillRef idx="0">
            <a:schemeClr val="accent3"/>
          </a:fillRef>
          <a:effectRef idx="1">
            <a:schemeClr val="accent3"/>
          </a:effectRef>
          <a:fontRef idx="minor">
            <a:schemeClr val="tx1"/>
          </a:fontRef>
        </p:style>
      </p:cxnSp>
      <p:cxnSp>
        <p:nvCxnSpPr>
          <p:cNvPr id="112" name="図形 48"/>
          <p:cNvCxnSpPr/>
          <p:nvPr/>
        </p:nvCxnSpPr>
        <p:spPr>
          <a:xfrm rot="10800000">
            <a:off x="6600825" y="2673351"/>
            <a:ext cx="2159000" cy="3527425"/>
          </a:xfrm>
          <a:prstGeom prst="curvedConnector3">
            <a:avLst>
              <a:gd name="adj1" fmla="val 50000"/>
            </a:avLst>
          </a:prstGeom>
          <a:ln>
            <a:solidFill>
              <a:srgbClr val="FF0000"/>
            </a:solidFill>
            <a:prstDash val="sysDash"/>
            <a:headEnd type="triangle" w="lg" len="lg"/>
            <a:tailEnd type="none" w="lg" len="lg"/>
          </a:ln>
        </p:spPr>
        <p:style>
          <a:lnRef idx="2">
            <a:schemeClr val="accent3"/>
          </a:lnRef>
          <a:fillRef idx="0">
            <a:schemeClr val="accent3"/>
          </a:fillRef>
          <a:effectRef idx="1">
            <a:schemeClr val="accent3"/>
          </a:effectRef>
          <a:fontRef idx="minor">
            <a:schemeClr val="tx1"/>
          </a:fontRef>
        </p:style>
      </p:cxnSp>
      <p:cxnSp>
        <p:nvCxnSpPr>
          <p:cNvPr id="113" name="図形 48"/>
          <p:cNvCxnSpPr/>
          <p:nvPr/>
        </p:nvCxnSpPr>
        <p:spPr>
          <a:xfrm rot="10800000">
            <a:off x="6600826" y="2673350"/>
            <a:ext cx="2087563" cy="1187450"/>
          </a:xfrm>
          <a:prstGeom prst="curvedConnector3">
            <a:avLst>
              <a:gd name="adj1" fmla="val 50000"/>
            </a:avLst>
          </a:prstGeom>
          <a:ln>
            <a:solidFill>
              <a:srgbClr val="FF0000"/>
            </a:solidFill>
            <a:prstDash val="sysDash"/>
            <a:headEnd type="triangle" w="lg" len="lg"/>
            <a:tailEnd type="none" w="lg" len="lg"/>
          </a:ln>
        </p:spPr>
        <p:style>
          <a:lnRef idx="2">
            <a:schemeClr val="accent3"/>
          </a:lnRef>
          <a:fillRef idx="0">
            <a:schemeClr val="accent3"/>
          </a:fillRef>
          <a:effectRef idx="1">
            <a:schemeClr val="accent3"/>
          </a:effectRef>
          <a:fontRef idx="minor">
            <a:schemeClr val="tx1"/>
          </a:fontRef>
        </p:style>
      </p:cxnSp>
      <p:cxnSp>
        <p:nvCxnSpPr>
          <p:cNvPr id="114" name="カギ線コネクタ 113"/>
          <p:cNvCxnSpPr>
            <a:stCxn id="73" idx="4"/>
            <a:endCxn id="100" idx="4"/>
          </p:cNvCxnSpPr>
          <p:nvPr/>
        </p:nvCxnSpPr>
        <p:spPr>
          <a:xfrm flipH="1" flipV="1">
            <a:off x="6311900" y="3968750"/>
            <a:ext cx="647700" cy="2312988"/>
          </a:xfrm>
          <a:prstGeom prst="bentConnector3">
            <a:avLst>
              <a:gd name="adj1" fmla="val -6075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カギ線コネクタ 114"/>
          <p:cNvCxnSpPr>
            <a:endCxn id="100" idx="4"/>
          </p:cNvCxnSpPr>
          <p:nvPr/>
        </p:nvCxnSpPr>
        <p:spPr>
          <a:xfrm rot="10800000">
            <a:off x="6311901" y="3968751"/>
            <a:ext cx="2447925" cy="2339975"/>
          </a:xfrm>
          <a:prstGeom prst="bentConnector3">
            <a:avLst>
              <a:gd name="adj1" fmla="val 5726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カギ線コネクタ 115"/>
          <p:cNvCxnSpPr>
            <a:endCxn id="100" idx="4"/>
          </p:cNvCxnSpPr>
          <p:nvPr/>
        </p:nvCxnSpPr>
        <p:spPr>
          <a:xfrm rot="10800000">
            <a:off x="6311900" y="3968751"/>
            <a:ext cx="2376488" cy="36513"/>
          </a:xfrm>
          <a:prstGeom prst="bentConnector3">
            <a:avLst>
              <a:gd name="adj1" fmla="val -239"/>
            </a:avLst>
          </a:prstGeom>
          <a:ln>
            <a:tailEnd type="arrow"/>
          </a:ln>
        </p:spPr>
        <p:style>
          <a:lnRef idx="2">
            <a:schemeClr val="accent1"/>
          </a:lnRef>
          <a:fillRef idx="0">
            <a:schemeClr val="accent1"/>
          </a:fillRef>
          <a:effectRef idx="1">
            <a:schemeClr val="accent1"/>
          </a:effectRef>
          <a:fontRef idx="minor">
            <a:schemeClr val="tx1"/>
          </a:fontRef>
        </p:style>
      </p:cxnSp>
      <p:sp>
        <p:nvSpPr>
          <p:cNvPr id="25637" name="テキスト ボックス 116"/>
          <p:cNvSpPr txBox="1">
            <a:spLocks noChangeArrowheads="1"/>
          </p:cNvSpPr>
          <p:nvPr/>
        </p:nvSpPr>
        <p:spPr bwMode="auto">
          <a:xfrm>
            <a:off x="7104063" y="6381751"/>
            <a:ext cx="1439862" cy="307975"/>
          </a:xfrm>
          <a:prstGeom prst="rect">
            <a:avLst/>
          </a:prstGeom>
          <a:noFill/>
          <a:ln w="9525">
            <a:noFill/>
            <a:miter lim="800000"/>
            <a:headEnd/>
            <a:tailEnd/>
          </a:ln>
        </p:spPr>
        <p:txBody>
          <a:bodyPr>
            <a:spAutoFit/>
          </a:bodyPr>
          <a:lstStyle/>
          <a:p>
            <a:pPr fontAlgn="base">
              <a:spcBef>
                <a:spcPct val="0"/>
              </a:spcBef>
              <a:spcAft>
                <a:spcPct val="0"/>
              </a:spcAft>
            </a:pPr>
            <a:r>
              <a:rPr lang="ja-JP" altLang="en-US" sz="1400" b="1">
                <a:solidFill>
                  <a:prstClr val="black"/>
                </a:solidFill>
                <a:latin typeface="Meiryo UI" panose="020B0604030504040204" pitchFamily="50" charset="-128"/>
                <a:ea typeface="Meiryo UI" panose="020B0604030504040204" pitchFamily="50" charset="-128"/>
              </a:rPr>
              <a:t>メタデータ収集</a:t>
            </a:r>
          </a:p>
        </p:txBody>
      </p:sp>
      <p:sp>
        <p:nvSpPr>
          <p:cNvPr id="25638" name="テキスト ボックス 117"/>
          <p:cNvSpPr txBox="1">
            <a:spLocks noChangeArrowheads="1"/>
          </p:cNvSpPr>
          <p:nvPr/>
        </p:nvSpPr>
        <p:spPr bwMode="auto">
          <a:xfrm>
            <a:off x="3863975" y="4437064"/>
            <a:ext cx="1511300" cy="307975"/>
          </a:xfrm>
          <a:prstGeom prst="rect">
            <a:avLst/>
          </a:prstGeom>
          <a:noFill/>
          <a:ln w="9525">
            <a:noFill/>
            <a:miter lim="800000"/>
            <a:headEnd/>
            <a:tailEnd/>
          </a:ln>
        </p:spPr>
        <p:txBody>
          <a:bodyPr>
            <a:spAutoFit/>
          </a:bodyPr>
          <a:lstStyle/>
          <a:p>
            <a:pPr fontAlgn="base">
              <a:spcBef>
                <a:spcPct val="0"/>
              </a:spcBef>
              <a:spcAft>
                <a:spcPct val="0"/>
              </a:spcAft>
            </a:pPr>
            <a:r>
              <a:rPr lang="ja-JP" altLang="en-US" sz="1400" b="1">
                <a:solidFill>
                  <a:prstClr val="black"/>
                </a:solidFill>
                <a:latin typeface="Meiryo UI" panose="020B0604030504040204" pitchFamily="50" charset="-128"/>
                <a:ea typeface="Meiryo UI" panose="020B0604030504040204" pitchFamily="50" charset="-128"/>
              </a:rPr>
              <a:t>メタデータ抽出</a:t>
            </a:r>
          </a:p>
        </p:txBody>
      </p:sp>
    </p:spTree>
    <p:extLst>
      <p:ext uri="{BB962C8B-B14F-4D97-AF65-F5344CB8AC3E}">
        <p14:creationId xmlns:p14="http://schemas.microsoft.com/office/powerpoint/2010/main" val="34099904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4" name="Picture 4"/>
          <p:cNvPicPr>
            <a:picLocks noChangeAspect="1" noChangeArrowheads="1"/>
          </p:cNvPicPr>
          <p:nvPr/>
        </p:nvPicPr>
        <p:blipFill>
          <a:blip r:embed="rId2" cstate="print"/>
          <a:srcRect/>
          <a:stretch>
            <a:fillRect/>
          </a:stretch>
        </p:blipFill>
        <p:spPr bwMode="auto">
          <a:xfrm>
            <a:off x="4511675" y="1844676"/>
            <a:ext cx="2592388" cy="2784475"/>
          </a:xfrm>
          <a:prstGeom prst="rect">
            <a:avLst/>
          </a:prstGeom>
          <a:noFill/>
          <a:ln w="9525">
            <a:noFill/>
            <a:miter lim="800000"/>
            <a:headEnd/>
            <a:tailEnd/>
          </a:ln>
        </p:spPr>
      </p:pic>
      <p:grpSp>
        <p:nvGrpSpPr>
          <p:cNvPr id="27656" name="グループ化 9"/>
          <p:cNvGrpSpPr>
            <a:grpSpLocks/>
          </p:cNvGrpSpPr>
          <p:nvPr/>
        </p:nvGrpSpPr>
        <p:grpSpPr bwMode="auto">
          <a:xfrm>
            <a:off x="7104063" y="1773238"/>
            <a:ext cx="792162" cy="2952750"/>
            <a:chOff x="6948264" y="620688"/>
            <a:chExt cx="1944216" cy="5544616"/>
          </a:xfrm>
        </p:grpSpPr>
        <p:sp>
          <p:nvSpPr>
            <p:cNvPr id="11" name="角丸四角形 10"/>
            <p:cNvSpPr/>
            <p:nvPr/>
          </p:nvSpPr>
          <p:spPr>
            <a:xfrm>
              <a:off x="6948264" y="620688"/>
              <a:ext cx="214291" cy="13682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ja-JP" altLang="en-US">
                <a:solidFill>
                  <a:prstClr val="white"/>
                </a:solidFill>
                <a:latin typeface="Meiryo UI" panose="020B0604030504040204" pitchFamily="50" charset="-128"/>
                <a:ea typeface="Meiryo UI" panose="020B0604030504040204" pitchFamily="50" charset="-128"/>
              </a:endParaRPr>
            </a:p>
          </p:txBody>
        </p:sp>
        <p:sp>
          <p:nvSpPr>
            <p:cNvPr id="15" name="角丸四角形 14"/>
            <p:cNvSpPr/>
            <p:nvPr/>
          </p:nvSpPr>
          <p:spPr>
            <a:xfrm>
              <a:off x="6948264" y="1988955"/>
              <a:ext cx="214291" cy="4176349"/>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ja-JP" altLang="en-US">
                <a:solidFill>
                  <a:prstClr val="white"/>
                </a:solidFill>
                <a:latin typeface="Meiryo UI" panose="020B0604030504040204" pitchFamily="50" charset="-128"/>
                <a:ea typeface="Meiryo UI" panose="020B0604030504040204" pitchFamily="50" charset="-128"/>
              </a:endParaRPr>
            </a:p>
          </p:txBody>
        </p:sp>
        <p:sp>
          <p:nvSpPr>
            <p:cNvPr id="16" name="角丸四角形吹き出し 15"/>
            <p:cNvSpPr/>
            <p:nvPr/>
          </p:nvSpPr>
          <p:spPr>
            <a:xfrm>
              <a:off x="7306717" y="1267559"/>
              <a:ext cx="1585763" cy="468014"/>
            </a:xfrm>
            <a:prstGeom prst="wedgeRoundRectCallout">
              <a:avLst>
                <a:gd name="adj1" fmla="val -60840"/>
                <a:gd name="adj2" fmla="val -7135"/>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ja-JP" altLang="en-US" sz="1200" dirty="0">
                  <a:solidFill>
                    <a:prstClr val="black"/>
                  </a:solidFill>
                  <a:latin typeface="Meiryo UI" panose="020B0604030504040204" pitchFamily="50" charset="-128"/>
                  <a:ea typeface="Meiryo UI" panose="020B0604030504040204" pitchFamily="50" charset="-128"/>
                </a:rPr>
                <a:t>現在</a:t>
              </a:r>
            </a:p>
          </p:txBody>
        </p:sp>
        <p:sp>
          <p:nvSpPr>
            <p:cNvPr id="17" name="角丸四角形吹き出し 16"/>
            <p:cNvSpPr/>
            <p:nvPr/>
          </p:nvSpPr>
          <p:spPr>
            <a:xfrm>
              <a:off x="7306717" y="4797035"/>
              <a:ext cx="1585763" cy="468014"/>
            </a:xfrm>
            <a:prstGeom prst="wedgeRoundRectCallout">
              <a:avLst>
                <a:gd name="adj1" fmla="val -60840"/>
                <a:gd name="adj2" fmla="val -7135"/>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ja-JP" altLang="en-US" sz="1200" dirty="0">
                  <a:solidFill>
                    <a:prstClr val="black"/>
                  </a:solidFill>
                  <a:latin typeface="Meiryo UI" panose="020B0604030504040204" pitchFamily="50" charset="-128"/>
                  <a:ea typeface="Meiryo UI" panose="020B0604030504040204" pitchFamily="50" charset="-128"/>
                </a:rPr>
                <a:t>地震</a:t>
              </a:r>
            </a:p>
          </p:txBody>
        </p:sp>
        <p:sp>
          <p:nvSpPr>
            <p:cNvPr id="18" name="角丸四角形吹き出し 17"/>
            <p:cNvSpPr/>
            <p:nvPr/>
          </p:nvSpPr>
          <p:spPr>
            <a:xfrm>
              <a:off x="7306717" y="4075639"/>
              <a:ext cx="1585763" cy="468014"/>
            </a:xfrm>
            <a:prstGeom prst="wedgeRoundRectCallout">
              <a:avLst>
                <a:gd name="adj1" fmla="val -60840"/>
                <a:gd name="adj2" fmla="val -7135"/>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ja-JP" altLang="en-US" sz="1200" dirty="0">
                  <a:solidFill>
                    <a:prstClr val="black"/>
                  </a:solidFill>
                  <a:latin typeface="Meiryo UI" panose="020B0604030504040204" pitchFamily="50" charset="-128"/>
                  <a:ea typeface="Meiryo UI" panose="020B0604030504040204" pitchFamily="50" charset="-128"/>
                </a:rPr>
                <a:t>津波</a:t>
              </a:r>
            </a:p>
          </p:txBody>
        </p:sp>
        <p:sp>
          <p:nvSpPr>
            <p:cNvPr id="19" name="角丸四角形吹き出し 18"/>
            <p:cNvSpPr/>
            <p:nvPr/>
          </p:nvSpPr>
          <p:spPr>
            <a:xfrm>
              <a:off x="7302819" y="3595702"/>
              <a:ext cx="1581868" cy="468012"/>
            </a:xfrm>
            <a:prstGeom prst="wedgeRoundRectCallout">
              <a:avLst>
                <a:gd name="adj1" fmla="val -60840"/>
                <a:gd name="adj2" fmla="val -7135"/>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ja-JP" altLang="en-US" sz="800" dirty="0">
                  <a:solidFill>
                    <a:prstClr val="black"/>
                  </a:solidFill>
                  <a:latin typeface="Meiryo UI" panose="020B0604030504040204" pitchFamily="50" charset="-128"/>
                  <a:ea typeface="Meiryo UI" panose="020B0604030504040204" pitchFamily="50" charset="-128"/>
                </a:rPr>
                <a:t>事故発生</a:t>
              </a:r>
            </a:p>
          </p:txBody>
        </p:sp>
        <p:sp>
          <p:nvSpPr>
            <p:cNvPr id="20" name="角丸四角形 19"/>
            <p:cNvSpPr/>
            <p:nvPr/>
          </p:nvSpPr>
          <p:spPr>
            <a:xfrm>
              <a:off x="7236585" y="5733061"/>
              <a:ext cx="1655895" cy="36069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ja-JP" altLang="en-US" dirty="0">
                <a:solidFill>
                  <a:prstClr val="black"/>
                </a:solidFill>
                <a:latin typeface="Meiryo UI" panose="020B0604030504040204" pitchFamily="50" charset="-128"/>
                <a:ea typeface="Meiryo UI" panose="020B0604030504040204" pitchFamily="50" charset="-128"/>
              </a:endParaRPr>
            </a:p>
          </p:txBody>
        </p:sp>
        <p:sp>
          <p:nvSpPr>
            <p:cNvPr id="21" name="角丸四角形吹き出し 20"/>
            <p:cNvSpPr/>
            <p:nvPr/>
          </p:nvSpPr>
          <p:spPr>
            <a:xfrm>
              <a:off x="7306717" y="2456969"/>
              <a:ext cx="1585763" cy="596195"/>
            </a:xfrm>
            <a:prstGeom prst="wedgeRoundRectCallout">
              <a:avLst>
                <a:gd name="adj1" fmla="val -60840"/>
                <a:gd name="adj2" fmla="val -7135"/>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ja-JP" altLang="en-US" sz="800" dirty="0">
                  <a:solidFill>
                    <a:prstClr val="black"/>
                  </a:solidFill>
                  <a:latin typeface="Meiryo UI" panose="020B0604030504040204" pitchFamily="50" charset="-128"/>
                  <a:ea typeface="Meiryo UI" panose="020B0604030504040204" pitchFamily="50" charset="-128"/>
                </a:rPr>
                <a:t>法律成立</a:t>
              </a:r>
            </a:p>
          </p:txBody>
        </p:sp>
      </p:grpSp>
      <p:pic>
        <p:nvPicPr>
          <p:cNvPr id="27650" name="Picture 2"/>
          <p:cNvPicPr>
            <a:picLocks noChangeAspect="1" noChangeArrowheads="1"/>
          </p:cNvPicPr>
          <p:nvPr/>
        </p:nvPicPr>
        <p:blipFill>
          <a:blip r:embed="rId3" cstate="print"/>
          <a:srcRect/>
          <a:stretch>
            <a:fillRect/>
          </a:stretch>
        </p:blipFill>
        <p:spPr bwMode="auto">
          <a:xfrm>
            <a:off x="5808664" y="3933826"/>
            <a:ext cx="3419475" cy="2562225"/>
          </a:xfrm>
          <a:prstGeom prst="rect">
            <a:avLst/>
          </a:prstGeom>
          <a:noFill/>
          <a:ln w="9525">
            <a:noFill/>
            <a:miter lim="800000"/>
            <a:headEnd/>
            <a:tailEnd/>
          </a:ln>
        </p:spPr>
      </p:pic>
      <p:sp>
        <p:nvSpPr>
          <p:cNvPr id="13" name="角丸四角形 12"/>
          <p:cNvSpPr/>
          <p:nvPr/>
        </p:nvSpPr>
        <p:spPr>
          <a:xfrm>
            <a:off x="8417992" y="1320176"/>
            <a:ext cx="3672408" cy="455870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177800" indent="-177800" fontAlgn="base">
              <a:spcBef>
                <a:spcPct val="0"/>
              </a:spcBef>
              <a:spcAft>
                <a:spcPct val="0"/>
              </a:spcAft>
              <a:defRPr/>
            </a:pPr>
            <a:r>
              <a:rPr lang="ja-JP" altLang="en-US" sz="2400" dirty="0">
                <a:solidFill>
                  <a:srgbClr val="000000"/>
                </a:solidFill>
                <a:latin typeface="Meiryo UI" panose="020B0604030504040204" pitchFamily="50" charset="-128"/>
                <a:ea typeface="Meiryo UI" panose="020B0604030504040204" pitchFamily="50" charset="-128"/>
              </a:rPr>
              <a:t>⑤検索結果表示</a:t>
            </a:r>
            <a:endParaRPr lang="en-US" altLang="ja-JP" sz="2400" dirty="0">
              <a:solidFill>
                <a:srgbClr val="000000"/>
              </a:solidFill>
              <a:latin typeface="Meiryo UI" panose="020B0604030504040204" pitchFamily="50" charset="-128"/>
              <a:ea typeface="Meiryo UI" panose="020B0604030504040204" pitchFamily="50" charset="-128"/>
            </a:endParaRPr>
          </a:p>
          <a:p>
            <a:pPr marL="177800" indent="-177800" fontAlgn="base">
              <a:spcBef>
                <a:spcPct val="0"/>
              </a:spcBef>
              <a:spcAft>
                <a:spcPct val="0"/>
              </a:spcAft>
              <a:defRPr/>
            </a:pPr>
            <a:r>
              <a:rPr lang="ja-JP" altLang="en-US" sz="2400" dirty="0">
                <a:solidFill>
                  <a:srgbClr val="000000"/>
                </a:solidFill>
                <a:latin typeface="Meiryo UI" panose="020B0604030504040204" pitchFamily="50" charset="-128"/>
                <a:ea typeface="Meiryo UI" panose="020B0604030504040204" pitchFamily="50" charset="-128"/>
              </a:rPr>
              <a:t>　サムネイル画像やス</a:t>
            </a:r>
          </a:p>
          <a:p>
            <a:pPr marL="177800" indent="-177800" fontAlgn="base">
              <a:spcBef>
                <a:spcPct val="0"/>
              </a:spcBef>
              <a:spcAft>
                <a:spcPct val="0"/>
              </a:spcAft>
              <a:defRPr/>
            </a:pPr>
            <a:r>
              <a:rPr lang="ja-JP" altLang="en-US" sz="2400" dirty="0">
                <a:solidFill>
                  <a:srgbClr val="000000"/>
                </a:solidFill>
                <a:latin typeface="Meiryo UI" panose="020B0604030504040204" pitchFamily="50" charset="-128"/>
                <a:ea typeface="Meiryo UI" panose="020B0604030504040204" pitchFamily="50" charset="-128"/>
              </a:rPr>
              <a:t>　ニペットの表示</a:t>
            </a:r>
            <a:endParaRPr lang="en-US" altLang="ja-JP" sz="2400" dirty="0">
              <a:solidFill>
                <a:srgbClr val="000000"/>
              </a:solidFill>
              <a:latin typeface="Meiryo UI" panose="020B0604030504040204" pitchFamily="50" charset="-128"/>
              <a:ea typeface="Meiryo UI" panose="020B0604030504040204" pitchFamily="50" charset="-128"/>
            </a:endParaRPr>
          </a:p>
          <a:p>
            <a:pPr marL="177800" indent="-177800" fontAlgn="base">
              <a:spcBef>
                <a:spcPct val="0"/>
              </a:spcBef>
              <a:spcAft>
                <a:spcPct val="0"/>
              </a:spcAft>
              <a:defRPr/>
            </a:pPr>
            <a:r>
              <a:rPr lang="ja-JP" altLang="en-US" sz="2400" dirty="0">
                <a:solidFill>
                  <a:srgbClr val="000000"/>
                </a:solidFill>
                <a:latin typeface="Meiryo UI" panose="020B0604030504040204" pitchFamily="50" charset="-128"/>
                <a:ea typeface="Meiryo UI" panose="020B0604030504040204" pitchFamily="50" charset="-128"/>
              </a:rPr>
              <a:t>（地図・時系列表示）</a:t>
            </a:r>
            <a:endParaRPr lang="en-US" altLang="ja-JP" sz="2400" dirty="0">
              <a:solidFill>
                <a:srgbClr val="000000"/>
              </a:solidFill>
              <a:latin typeface="Meiryo UI" panose="020B0604030504040204" pitchFamily="50" charset="-128"/>
              <a:ea typeface="Meiryo UI" panose="020B0604030504040204" pitchFamily="50" charset="-128"/>
            </a:endParaRPr>
          </a:p>
          <a:p>
            <a:pPr marL="177800" indent="-177800" fontAlgn="base">
              <a:spcBef>
                <a:spcPct val="0"/>
              </a:spcBef>
              <a:spcAft>
                <a:spcPct val="0"/>
              </a:spcAft>
              <a:defRPr/>
            </a:pPr>
            <a:r>
              <a:rPr lang="ja-JP" altLang="en-US" sz="2400" dirty="0">
                <a:solidFill>
                  <a:srgbClr val="000000"/>
                </a:solidFill>
                <a:latin typeface="Meiryo UI" panose="020B0604030504040204" pitchFamily="50" charset="-128"/>
                <a:ea typeface="Meiryo UI" panose="020B0604030504040204" pitchFamily="50" charset="-128"/>
              </a:rPr>
              <a:t>⑥画面遷移を行わない連携機関コンテンツの閲覧</a:t>
            </a:r>
            <a:endParaRPr lang="en-US" altLang="ja-JP" sz="2400" dirty="0">
              <a:solidFill>
                <a:srgbClr val="000000"/>
              </a:solidFill>
              <a:latin typeface="Meiryo UI" panose="020B0604030504040204" pitchFamily="50" charset="-128"/>
              <a:ea typeface="Meiryo UI" panose="020B0604030504040204" pitchFamily="50" charset="-128"/>
            </a:endParaRPr>
          </a:p>
          <a:p>
            <a:pPr fontAlgn="base">
              <a:spcBef>
                <a:spcPct val="0"/>
              </a:spcBef>
              <a:spcAft>
                <a:spcPct val="0"/>
              </a:spcAft>
              <a:defRPr/>
            </a:pPr>
            <a:r>
              <a:rPr lang="ja-JP" altLang="en-US" sz="2400" dirty="0">
                <a:solidFill>
                  <a:srgbClr val="000000"/>
                </a:solidFill>
                <a:latin typeface="Meiryo UI" panose="020B0604030504040204" pitchFamily="50" charset="-128"/>
                <a:ea typeface="Meiryo UI" panose="020B0604030504040204" pitchFamily="50" charset="-128"/>
              </a:rPr>
              <a:t>（コンテンツ提供</a:t>
            </a:r>
            <a:r>
              <a:rPr lang="en-US" altLang="ja-JP" sz="2400" dirty="0">
                <a:solidFill>
                  <a:srgbClr val="000000"/>
                </a:solidFill>
                <a:latin typeface="Meiryo UI" panose="020B0604030504040204" pitchFamily="50" charset="-128"/>
                <a:ea typeface="Meiryo UI" panose="020B0604030504040204" pitchFamily="50" charset="-128"/>
              </a:rPr>
              <a:t>API</a:t>
            </a:r>
            <a:r>
              <a:rPr lang="ja-JP" altLang="en-US" sz="2400" dirty="0">
                <a:solidFill>
                  <a:srgbClr val="000000"/>
                </a:solidFill>
                <a:latin typeface="Meiryo UI" panose="020B0604030504040204" pitchFamily="50" charset="-128"/>
                <a:ea typeface="Meiryo UI" panose="020B0604030504040204" pitchFamily="50" charset="-128"/>
              </a:rPr>
              <a:t>を持っている場合、大震災ポータル上で閲覧）</a:t>
            </a:r>
            <a:endParaRPr lang="en-US" altLang="ja-JP" sz="2400" dirty="0">
              <a:solidFill>
                <a:srgbClr val="000000"/>
              </a:solidFill>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p:txBody>
          <a:bodyPr>
            <a:noAutofit/>
          </a:bodyPr>
          <a:lstStyle/>
          <a:p>
            <a:pPr eaLnBrk="1" hangingPunct="1">
              <a:defRPr/>
            </a:pPr>
            <a:r>
              <a:rPr lang="ja-JP" altLang="en-US" dirty="0" smtClean="0">
                <a:solidFill>
                  <a:schemeClr val="tx1">
                    <a:lumMod val="75000"/>
                    <a:lumOff val="25000"/>
                  </a:schemeClr>
                </a:solidFill>
              </a:rPr>
              <a:t>検索・閲覧機能イメージ</a:t>
            </a:r>
            <a:endParaRPr lang="ja-JP" altLang="en-US" dirty="0">
              <a:solidFill>
                <a:schemeClr val="tx1">
                  <a:lumMod val="75000"/>
                  <a:lumOff val="25000"/>
                </a:schemeClr>
              </a:solidFill>
            </a:endParaRPr>
          </a:p>
        </p:txBody>
      </p:sp>
      <p:sp>
        <p:nvSpPr>
          <p:cNvPr id="22" name="スライド番号プレースホルダ 21"/>
          <p:cNvSpPr>
            <a:spLocks noGrp="1"/>
          </p:cNvSpPr>
          <p:nvPr>
            <p:ph type="sldNum" sz="quarter" idx="12"/>
          </p:nvPr>
        </p:nvSpPr>
        <p:spPr/>
        <p:txBody>
          <a:bodyPr/>
          <a:lstStyle/>
          <a:p>
            <a:pPr>
              <a:defRPr/>
            </a:pPr>
            <a:fld id="{925082BB-8785-4489-9F9E-ECE83FDDC1BF}" type="slidenum">
              <a:rPr lang="ja-JP" altLang="en-US" smtClean="0">
                <a:solidFill>
                  <a:prstClr val="black"/>
                </a:solidFill>
              </a:rPr>
              <a:pPr>
                <a:defRPr/>
              </a:pPr>
              <a:t>19</a:t>
            </a:fld>
            <a:endParaRPr lang="ja-JP" altLang="en-US" dirty="0">
              <a:solidFill>
                <a:prstClr val="black"/>
              </a:solidFill>
            </a:endParaRPr>
          </a:p>
        </p:txBody>
      </p:sp>
      <p:pic>
        <p:nvPicPr>
          <p:cNvPr id="27653" name="Picture 2"/>
          <p:cNvPicPr>
            <a:picLocks noChangeAspect="1" noChangeArrowheads="1"/>
          </p:cNvPicPr>
          <p:nvPr/>
        </p:nvPicPr>
        <p:blipFill>
          <a:blip r:embed="rId4" cstate="print"/>
          <a:srcRect/>
          <a:stretch>
            <a:fillRect/>
          </a:stretch>
        </p:blipFill>
        <p:spPr bwMode="auto">
          <a:xfrm>
            <a:off x="2063750" y="1082676"/>
            <a:ext cx="3024188" cy="2290763"/>
          </a:xfrm>
          <a:prstGeom prst="rect">
            <a:avLst/>
          </a:prstGeom>
          <a:noFill/>
          <a:ln w="9525">
            <a:noFill/>
            <a:miter lim="800000"/>
            <a:headEnd/>
            <a:tailEnd/>
          </a:ln>
        </p:spPr>
      </p:pic>
      <p:sp>
        <p:nvSpPr>
          <p:cNvPr id="14" name="角丸四角形 13"/>
          <p:cNvSpPr/>
          <p:nvPr/>
        </p:nvSpPr>
        <p:spPr>
          <a:xfrm>
            <a:off x="152525" y="2110654"/>
            <a:ext cx="4212084" cy="466993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177800" indent="-177800" fontAlgn="base">
              <a:spcBef>
                <a:spcPct val="0"/>
              </a:spcBef>
              <a:spcAft>
                <a:spcPct val="0"/>
              </a:spcAft>
              <a:defRPr/>
            </a:pPr>
            <a:r>
              <a:rPr lang="ja-JP" altLang="en-US" sz="2400" dirty="0">
                <a:solidFill>
                  <a:srgbClr val="000000"/>
                </a:solidFill>
                <a:latin typeface="Meiryo UI" panose="020B0604030504040204" pitchFamily="50" charset="-128"/>
                <a:ea typeface="Meiryo UI" panose="020B0604030504040204" pitchFamily="50" charset="-128"/>
              </a:rPr>
              <a:t>①地図検索・結果表示、時系列別検索・結果表示及びその組み合わせ</a:t>
            </a:r>
            <a:endParaRPr lang="en-US" altLang="ja-JP" sz="2400" dirty="0">
              <a:solidFill>
                <a:srgbClr val="000000"/>
              </a:solidFill>
              <a:latin typeface="Meiryo UI" panose="020B0604030504040204" pitchFamily="50" charset="-128"/>
              <a:ea typeface="Meiryo UI" panose="020B0604030504040204" pitchFamily="50" charset="-128"/>
            </a:endParaRPr>
          </a:p>
          <a:p>
            <a:pPr marL="177800" indent="-177800" fontAlgn="base">
              <a:spcBef>
                <a:spcPct val="0"/>
              </a:spcBef>
              <a:spcAft>
                <a:spcPct val="0"/>
              </a:spcAft>
              <a:defRPr/>
            </a:pPr>
            <a:r>
              <a:rPr lang="ja-JP" altLang="en-US" sz="2400" dirty="0">
                <a:solidFill>
                  <a:srgbClr val="000000"/>
                </a:solidFill>
                <a:latin typeface="Meiryo UI" panose="020B0604030504040204" pitchFamily="50" charset="-128"/>
                <a:ea typeface="Meiryo UI" panose="020B0604030504040204" pitchFamily="50" charset="-128"/>
              </a:rPr>
              <a:t>②関連キーワード、連想キーワードによる検索や推奨される関連コンテンツの表示</a:t>
            </a:r>
            <a:endParaRPr lang="en-US" altLang="ja-JP" sz="2400" dirty="0">
              <a:solidFill>
                <a:srgbClr val="000000"/>
              </a:solidFill>
              <a:latin typeface="Meiryo UI" panose="020B0604030504040204" pitchFamily="50" charset="-128"/>
              <a:ea typeface="Meiryo UI" panose="020B0604030504040204" pitchFamily="50" charset="-128"/>
            </a:endParaRPr>
          </a:p>
          <a:p>
            <a:pPr marL="177800" indent="-177800" fontAlgn="base">
              <a:spcBef>
                <a:spcPct val="0"/>
              </a:spcBef>
              <a:spcAft>
                <a:spcPct val="0"/>
              </a:spcAft>
              <a:defRPr/>
            </a:pPr>
            <a:r>
              <a:rPr lang="ja-JP" altLang="en-US" sz="2400" dirty="0">
                <a:solidFill>
                  <a:srgbClr val="000000"/>
                </a:solidFill>
                <a:latin typeface="Meiryo UI" panose="020B0604030504040204" pitchFamily="50" charset="-128"/>
                <a:ea typeface="Meiryo UI" panose="020B0604030504040204" pitchFamily="50" charset="-128"/>
              </a:rPr>
              <a:t>③全文テキスト検索</a:t>
            </a:r>
            <a:endParaRPr lang="en-US" altLang="ja-JP" sz="2400" dirty="0">
              <a:solidFill>
                <a:srgbClr val="000000"/>
              </a:solidFill>
              <a:latin typeface="Meiryo UI" panose="020B0604030504040204" pitchFamily="50" charset="-128"/>
              <a:ea typeface="Meiryo UI" panose="020B0604030504040204" pitchFamily="50" charset="-128"/>
            </a:endParaRPr>
          </a:p>
          <a:p>
            <a:pPr marL="177800" indent="-177800" fontAlgn="base">
              <a:spcBef>
                <a:spcPct val="0"/>
              </a:spcBef>
              <a:spcAft>
                <a:spcPct val="0"/>
              </a:spcAft>
              <a:defRPr/>
            </a:pPr>
            <a:r>
              <a:rPr lang="ja-JP" altLang="en-US" sz="2400" dirty="0">
                <a:solidFill>
                  <a:srgbClr val="000000"/>
                </a:solidFill>
                <a:latin typeface="Meiryo UI" panose="020B0604030504040204" pitchFamily="50" charset="-128"/>
                <a:ea typeface="Meiryo UI" panose="020B0604030504040204" pitchFamily="50" charset="-128"/>
              </a:rPr>
              <a:t>④英語・中国語・韓国語への翻訳機能の提供</a:t>
            </a:r>
            <a:endParaRPr lang="en-US" altLang="ja-JP" sz="2400" dirty="0">
              <a:solidFill>
                <a:srgbClr val="00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846270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ctrTitle"/>
          </p:nvPr>
        </p:nvSpPr>
        <p:spPr>
          <a:noFill/>
        </p:spPr>
        <p:style>
          <a:lnRef idx="1">
            <a:schemeClr val="accent3"/>
          </a:lnRef>
          <a:fillRef idx="2">
            <a:schemeClr val="accent3"/>
          </a:fillRef>
          <a:effectRef idx="1">
            <a:schemeClr val="accent3"/>
          </a:effectRef>
          <a:fontRef idx="minor">
            <a:schemeClr val="dk1"/>
          </a:fontRef>
        </p:style>
        <p:txBody>
          <a:bodyPr>
            <a:normAutofit/>
          </a:bodyPr>
          <a:lstStyle/>
          <a:p>
            <a:r>
              <a:rPr lang="ja-JP" altLang="en-US" sz="4800" dirty="0"/>
              <a:t>☆</a:t>
            </a:r>
            <a:r>
              <a:rPr kumimoji="1" lang="ja-JP" altLang="en-US" sz="4800" dirty="0" smtClean="0">
                <a:latin typeface="HG丸ｺﾞｼｯｸM-PRO" pitchFamily="50" charset="-128"/>
                <a:ea typeface="HG丸ｺﾞｼｯｸM-PRO" pitchFamily="50" charset="-128"/>
              </a:rPr>
              <a:t>知識インフラ</a:t>
            </a:r>
            <a:endParaRPr kumimoji="1" lang="ja-JP" altLang="en-US" sz="4800" dirty="0">
              <a:latin typeface="HG丸ｺﾞｼｯｸM-PRO" pitchFamily="50" charset="-128"/>
              <a:ea typeface="HG丸ｺﾞｼｯｸM-PRO" pitchFamily="50" charset="-128"/>
            </a:endParaRPr>
          </a:p>
        </p:txBody>
      </p:sp>
      <p:sp>
        <p:nvSpPr>
          <p:cNvPr id="3" name="サブタイトル 2"/>
          <p:cNvSpPr>
            <a:spLocks noGrp="1"/>
          </p:cNvSpPr>
          <p:nvPr>
            <p:ph type="subTitle" idx="1"/>
          </p:nvPr>
        </p:nvSpPr>
        <p:spPr/>
        <p:txBody>
          <a:bodyPr>
            <a:normAutofit/>
          </a:bodyPr>
          <a:lstStyle/>
          <a:p>
            <a:r>
              <a:rPr lang="ja-JP" altLang="en-US" sz="2800" dirty="0" smtClean="0"/>
              <a:t>・東日本大震災に限らず、あらゆる分野の記録・記憶を対象に</a:t>
            </a:r>
            <a:endParaRPr lang="en-US" altLang="ja-JP" sz="2800" dirty="0" smtClean="0"/>
          </a:p>
          <a:p>
            <a:r>
              <a:rPr lang="ja-JP" altLang="en-US" sz="2800" dirty="0" smtClean="0"/>
              <a:t>・「ひなぎく」の発展形</a:t>
            </a:r>
            <a:endParaRPr kumimoji="1" lang="ja-JP" altLang="en-US" sz="2800" dirty="0"/>
          </a:p>
        </p:txBody>
      </p:sp>
      <p:sp>
        <p:nvSpPr>
          <p:cNvPr id="2" name="フッター プレースホルダー 1"/>
          <p:cNvSpPr>
            <a:spLocks noGrp="1"/>
          </p:cNvSpPr>
          <p:nvPr>
            <p:ph type="ftr" sz="quarter" idx="11"/>
          </p:nvPr>
        </p:nvSpPr>
        <p:spPr/>
        <p:txBody>
          <a:bodyPr/>
          <a:lstStyle/>
          <a:p>
            <a:pPr>
              <a:defRPr/>
            </a:pPr>
            <a:endParaRPr lang="ja-JP" altLang="en-US" dirty="0"/>
          </a:p>
        </p:txBody>
      </p:sp>
      <p:sp>
        <p:nvSpPr>
          <p:cNvPr id="7" name="スライド番号プレースホルダ 6"/>
          <p:cNvSpPr>
            <a:spLocks noGrp="1"/>
          </p:cNvSpPr>
          <p:nvPr>
            <p:ph type="sldNum" sz="quarter" idx="12"/>
          </p:nvPr>
        </p:nvSpPr>
        <p:spPr/>
        <p:txBody>
          <a:bodyPr/>
          <a:lstStyle/>
          <a:p>
            <a:fld id="{042AED99-7FB4-404E-8A97-64753DCE42EC}" type="slidenum">
              <a:rPr kumimoji="0" lang="en-US" smtClean="0"/>
              <a:pPr/>
              <a:t>2</a:t>
            </a:fld>
            <a:endParaRPr kumimoji="0" lang="en-US"/>
          </a:p>
        </p:txBody>
      </p:sp>
      <p:sp>
        <p:nvSpPr>
          <p:cNvPr id="5" name="円/楕円 4"/>
          <p:cNvSpPr/>
          <p:nvPr/>
        </p:nvSpPr>
        <p:spPr>
          <a:xfrm>
            <a:off x="94593" y="61915"/>
            <a:ext cx="622859" cy="5711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804355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四角形吹き出し 19"/>
          <p:cNvSpPr/>
          <p:nvPr/>
        </p:nvSpPr>
        <p:spPr bwMode="auto">
          <a:xfrm>
            <a:off x="7243831" y="2175201"/>
            <a:ext cx="923219" cy="4193393"/>
          </a:xfrm>
          <a:prstGeom prst="wedgeRectCallout">
            <a:avLst>
              <a:gd name="adj1" fmla="val 75452"/>
              <a:gd name="adj2" fmla="val -37885"/>
            </a:avLst>
          </a:prstGeom>
          <a:noFill/>
          <a:ln w="19050">
            <a:solidFill>
              <a:srgbClr val="00B05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fontAlgn="base">
              <a:spcBef>
                <a:spcPct val="0"/>
              </a:spcBef>
              <a:spcAft>
                <a:spcPct val="0"/>
              </a:spcAft>
            </a:pPr>
            <a:endParaRPr lang="ja-JP" altLang="en-US" sz="1400" dirty="0">
              <a:solidFill>
                <a:prstClr val="white"/>
              </a:solidFill>
              <a:latin typeface="Meiryo UI" panose="020B0604030504040204" pitchFamily="50" charset="-128"/>
              <a:ea typeface="Meiryo UI" panose="020B0604030504040204" pitchFamily="50" charset="-128"/>
            </a:endParaRPr>
          </a:p>
        </p:txBody>
      </p:sp>
      <p:sp>
        <p:nvSpPr>
          <p:cNvPr id="4" name="タイトル 3"/>
          <p:cNvSpPr>
            <a:spLocks noGrp="1"/>
          </p:cNvSpPr>
          <p:nvPr>
            <p:ph type="title"/>
          </p:nvPr>
        </p:nvSpPr>
        <p:spPr/>
        <p:txBody>
          <a:bodyPr>
            <a:normAutofit fontScale="90000"/>
          </a:bodyPr>
          <a:lstStyle/>
          <a:p>
            <a:r>
              <a:rPr lang="ja-JP" altLang="en-US" dirty="0" smtClean="0"/>
              <a:t>各画面のイメージ　③一覧検索結果画面（一覧表示）</a:t>
            </a:r>
            <a:endParaRPr kumimoji="1" lang="ja-JP" altLang="en-US" dirty="0"/>
          </a:p>
        </p:txBody>
      </p:sp>
      <p:pic>
        <p:nvPicPr>
          <p:cNvPr id="5" name="Picture 2"/>
          <p:cNvPicPr>
            <a:picLocks noGrp="1" noChangeAspect="1" noChangeArrowheads="1"/>
          </p:cNvPicPr>
          <p:nvPr>
            <p:ph sz="quarter" idx="10"/>
          </p:nvPr>
        </p:nvPicPr>
        <p:blipFill>
          <a:blip r:embed="rId3" cstate="print">
            <a:extLst>
              <a:ext uri="{28A0092B-C50C-407E-A947-70E740481C1C}">
                <a14:useLocalDpi xmlns:a14="http://schemas.microsoft.com/office/drawing/2010/main" val="0"/>
              </a:ext>
            </a:extLst>
          </a:blip>
          <a:srcRect/>
          <a:stretch>
            <a:fillRect/>
          </a:stretch>
        </p:blipFill>
        <p:spPr bwMode="auto">
          <a:xfrm>
            <a:off x="3811707" y="1458437"/>
            <a:ext cx="4167703" cy="504713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四角形吹き出し 18"/>
          <p:cNvSpPr/>
          <p:nvPr/>
        </p:nvSpPr>
        <p:spPr bwMode="auto">
          <a:xfrm>
            <a:off x="3860093" y="2187707"/>
            <a:ext cx="738705" cy="3396240"/>
          </a:xfrm>
          <a:prstGeom prst="wedgeRectCallout">
            <a:avLst>
              <a:gd name="adj1" fmla="val -98529"/>
              <a:gd name="adj2" fmla="val -30165"/>
            </a:avLst>
          </a:prstGeom>
          <a:noFill/>
          <a:ln w="19050">
            <a:solidFill>
              <a:srgbClr val="00B05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fontAlgn="base">
              <a:spcBef>
                <a:spcPct val="0"/>
              </a:spcBef>
              <a:spcAft>
                <a:spcPct val="0"/>
              </a:spcAft>
            </a:pPr>
            <a:endParaRPr lang="ja-JP" altLang="en-US" sz="1400" dirty="0">
              <a:solidFill>
                <a:prstClr val="white"/>
              </a:solidFill>
              <a:latin typeface="Meiryo UI" panose="020B0604030504040204" pitchFamily="50" charset="-128"/>
              <a:ea typeface="Meiryo UI" panose="020B0604030504040204" pitchFamily="50" charset="-128"/>
            </a:endParaRPr>
          </a:p>
        </p:txBody>
      </p:sp>
      <p:sp>
        <p:nvSpPr>
          <p:cNvPr id="24" name="テキスト ボックス 23"/>
          <p:cNvSpPr txBox="1"/>
          <p:nvPr/>
        </p:nvSpPr>
        <p:spPr>
          <a:xfrm>
            <a:off x="1524000" y="5517232"/>
            <a:ext cx="2051720" cy="923330"/>
          </a:xfrm>
          <a:prstGeom prst="rect">
            <a:avLst/>
          </a:prstGeom>
          <a:noFill/>
        </p:spPr>
        <p:txBody>
          <a:bodyPr wrap="square" rtlCol="0">
            <a:spAutoFit/>
          </a:bodyPr>
          <a:lstStyle/>
          <a:p>
            <a:pPr fontAlgn="base">
              <a:spcBef>
                <a:spcPct val="0"/>
              </a:spcBef>
              <a:spcAft>
                <a:spcPct val="0"/>
              </a:spcAft>
            </a:pPr>
            <a:r>
              <a:rPr lang="en-US" altLang="ja-JP" dirty="0">
                <a:solidFill>
                  <a:prstClr val="black"/>
                </a:solidFill>
                <a:latin typeface="Meiryo UI" panose="020B0604030504040204" pitchFamily="50" charset="-128"/>
                <a:ea typeface="Meiryo UI" panose="020B0604030504040204" pitchFamily="50" charset="-128"/>
              </a:rPr>
              <a:t>【</a:t>
            </a:r>
            <a:r>
              <a:rPr lang="ja-JP" altLang="en-US" dirty="0">
                <a:solidFill>
                  <a:prstClr val="black"/>
                </a:solidFill>
                <a:latin typeface="Meiryo UI" panose="020B0604030504040204" pitchFamily="50" charset="-128"/>
                <a:ea typeface="Meiryo UI" panose="020B0604030504040204" pitchFamily="50" charset="-128"/>
              </a:rPr>
              <a:t>一覧検索結果</a:t>
            </a:r>
            <a:r>
              <a:rPr lang="en-US" altLang="ja-JP" dirty="0">
                <a:solidFill>
                  <a:prstClr val="black"/>
                </a:solidFill>
                <a:latin typeface="Meiryo UI" panose="020B0604030504040204" pitchFamily="50" charset="-128"/>
                <a:ea typeface="Meiryo UI" panose="020B0604030504040204" pitchFamily="50" charset="-128"/>
              </a:rPr>
              <a:t>】</a:t>
            </a:r>
          </a:p>
          <a:p>
            <a:pPr fontAlgn="base">
              <a:spcBef>
                <a:spcPct val="0"/>
              </a:spcBef>
              <a:spcAft>
                <a:spcPct val="0"/>
              </a:spcAft>
            </a:pPr>
            <a:r>
              <a:rPr lang="ja-JP" altLang="en-US" dirty="0">
                <a:solidFill>
                  <a:prstClr val="black"/>
                </a:solidFill>
                <a:latin typeface="Meiryo UI" panose="020B0604030504040204" pitchFamily="50" charset="-128"/>
                <a:ea typeface="Meiryo UI" panose="020B0604030504040204" pitchFamily="50" charset="-128"/>
              </a:rPr>
              <a:t>　一覧形式で検索</a:t>
            </a:r>
            <a:endParaRPr lang="en-US" altLang="ja-JP"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ja-JP" altLang="en-US" dirty="0">
                <a:solidFill>
                  <a:prstClr val="black"/>
                </a:solidFill>
                <a:latin typeface="Meiryo UI" panose="020B0604030504040204" pitchFamily="50" charset="-128"/>
                <a:ea typeface="Meiryo UI" panose="020B0604030504040204" pitchFamily="50" charset="-128"/>
              </a:rPr>
              <a:t>結果を表示</a:t>
            </a:r>
          </a:p>
        </p:txBody>
      </p:sp>
      <p:sp>
        <p:nvSpPr>
          <p:cNvPr id="25" name="正方形/長方形 24"/>
          <p:cNvSpPr/>
          <p:nvPr/>
        </p:nvSpPr>
        <p:spPr>
          <a:xfrm>
            <a:off x="8635696" y="5979815"/>
            <a:ext cx="453970" cy="200055"/>
          </a:xfrm>
          <a:prstGeom prst="rect">
            <a:avLst/>
          </a:prstGeom>
        </p:spPr>
        <p:txBody>
          <a:bodyPr wrap="none">
            <a:spAutoFit/>
          </a:bodyPr>
          <a:lstStyle/>
          <a:p>
            <a:pPr fontAlgn="base">
              <a:spcBef>
                <a:spcPct val="0"/>
              </a:spcBef>
              <a:spcAft>
                <a:spcPct val="0"/>
              </a:spcAft>
            </a:pPr>
            <a:r>
              <a:rPr lang="en-US" altLang="ja-JP" sz="700" dirty="0">
                <a:solidFill>
                  <a:prstClr val="black"/>
                </a:solidFill>
                <a:latin typeface="Meiryo UI" panose="020B0604030504040204" pitchFamily="50" charset="-128"/>
                <a:ea typeface="Meiryo UI" panose="020B0604030504040204" pitchFamily="50" charset="-128"/>
              </a:rPr>
              <a:t>【</a:t>
            </a:r>
            <a:r>
              <a:rPr lang="ja-JP" altLang="en-US" sz="700" dirty="0">
                <a:solidFill>
                  <a:prstClr val="black"/>
                </a:solidFill>
                <a:latin typeface="Meiryo UI" panose="020B0604030504040204" pitchFamily="50" charset="-128"/>
                <a:ea typeface="Meiryo UI" panose="020B0604030504040204" pitchFamily="50" charset="-128"/>
              </a:rPr>
              <a:t>凡例</a:t>
            </a:r>
            <a:r>
              <a:rPr lang="en-US" altLang="ja-JP" sz="700" dirty="0">
                <a:solidFill>
                  <a:prstClr val="black"/>
                </a:solidFill>
                <a:latin typeface="Meiryo UI" panose="020B0604030504040204" pitchFamily="50" charset="-128"/>
                <a:ea typeface="Meiryo UI" panose="020B0604030504040204" pitchFamily="50" charset="-128"/>
              </a:rPr>
              <a:t>】</a:t>
            </a:r>
            <a:endParaRPr lang="ja-JP" altLang="en-US" sz="700" dirty="0">
              <a:solidFill>
                <a:prstClr val="black"/>
              </a:solidFill>
              <a:latin typeface="Meiryo UI" panose="020B0604030504040204" pitchFamily="50" charset="-128"/>
              <a:ea typeface="Meiryo UI" panose="020B0604030504040204" pitchFamily="50" charset="-128"/>
            </a:endParaRPr>
          </a:p>
        </p:txBody>
      </p:sp>
      <p:sp>
        <p:nvSpPr>
          <p:cNvPr id="26" name="正方形/長方形 25"/>
          <p:cNvSpPr/>
          <p:nvPr/>
        </p:nvSpPr>
        <p:spPr bwMode="auto">
          <a:xfrm>
            <a:off x="8635697" y="5979815"/>
            <a:ext cx="1867706" cy="534489"/>
          </a:xfrm>
          <a:prstGeom prst="rect">
            <a:avLst/>
          </a:prstGeom>
          <a:noFill/>
          <a:ln w="12700">
            <a:solidFill>
              <a:schemeClr val="tx1"/>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fontAlgn="base">
              <a:spcBef>
                <a:spcPct val="0"/>
              </a:spcBef>
              <a:spcAft>
                <a:spcPct val="0"/>
              </a:spcAft>
            </a:pPr>
            <a:endParaRPr lang="ja-JP" altLang="en-US" sz="700" dirty="0">
              <a:solidFill>
                <a:prstClr val="white"/>
              </a:solidFill>
              <a:latin typeface="Meiryo UI" panose="020B0604030504040204" pitchFamily="50" charset="-128"/>
              <a:ea typeface="Meiryo UI" panose="020B0604030504040204" pitchFamily="50" charset="-128"/>
            </a:endParaRPr>
          </a:p>
        </p:txBody>
      </p:sp>
      <p:sp>
        <p:nvSpPr>
          <p:cNvPr id="27" name="正方形/長方形 26"/>
          <p:cNvSpPr/>
          <p:nvPr/>
        </p:nvSpPr>
        <p:spPr bwMode="auto">
          <a:xfrm>
            <a:off x="8725851" y="6267006"/>
            <a:ext cx="305563" cy="142474"/>
          </a:xfrm>
          <a:prstGeom prst="rect">
            <a:avLst/>
          </a:prstGeom>
          <a:noFill/>
          <a:ln w="19050">
            <a:solidFill>
              <a:srgbClr val="00B05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fontAlgn="base">
              <a:spcBef>
                <a:spcPct val="0"/>
              </a:spcBef>
              <a:spcAft>
                <a:spcPct val="0"/>
              </a:spcAft>
            </a:pPr>
            <a:endParaRPr lang="ja-JP" altLang="en-US" sz="1400" dirty="0">
              <a:solidFill>
                <a:prstClr val="white"/>
              </a:solidFill>
              <a:latin typeface="Meiryo UI" panose="020B0604030504040204" pitchFamily="50" charset="-128"/>
              <a:ea typeface="Meiryo UI" panose="020B0604030504040204" pitchFamily="50" charset="-128"/>
            </a:endParaRPr>
          </a:p>
        </p:txBody>
      </p:sp>
      <p:sp>
        <p:nvSpPr>
          <p:cNvPr id="28" name="正方形/長方形 27"/>
          <p:cNvSpPr/>
          <p:nvPr/>
        </p:nvSpPr>
        <p:spPr>
          <a:xfrm>
            <a:off x="9054745" y="6222827"/>
            <a:ext cx="1359668" cy="230832"/>
          </a:xfrm>
          <a:prstGeom prst="rect">
            <a:avLst/>
          </a:prstGeom>
        </p:spPr>
        <p:txBody>
          <a:bodyPr wrap="none">
            <a:spAutoFit/>
          </a:bodyPr>
          <a:lstStyle/>
          <a:p>
            <a:pPr fontAlgn="base">
              <a:spcBef>
                <a:spcPct val="0"/>
              </a:spcBef>
              <a:spcAft>
                <a:spcPct val="0"/>
              </a:spcAft>
            </a:pPr>
            <a:r>
              <a:rPr lang="ja-JP" altLang="en-US" sz="900" dirty="0">
                <a:solidFill>
                  <a:prstClr val="black"/>
                </a:solidFill>
                <a:latin typeface="Meiryo UI" panose="020B0604030504040204" pitchFamily="50" charset="-128"/>
                <a:ea typeface="Meiryo UI" panose="020B0604030504040204" pitchFamily="50" charset="-128"/>
              </a:rPr>
              <a:t>すべての利用者向けエリア</a:t>
            </a:r>
          </a:p>
        </p:txBody>
      </p:sp>
      <p:pic>
        <p:nvPicPr>
          <p:cNvPr id="39" name="Picture 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60093" y="6179869"/>
            <a:ext cx="4011594" cy="284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四角形吹き出し 22"/>
          <p:cNvSpPr/>
          <p:nvPr/>
        </p:nvSpPr>
        <p:spPr bwMode="auto">
          <a:xfrm>
            <a:off x="4643860" y="2187707"/>
            <a:ext cx="2564637" cy="4141788"/>
          </a:xfrm>
          <a:prstGeom prst="wedgeRectCallout">
            <a:avLst>
              <a:gd name="adj1" fmla="val -92919"/>
              <a:gd name="adj2" fmla="val 43006"/>
            </a:avLst>
          </a:prstGeom>
          <a:noFill/>
          <a:ln w="19050">
            <a:solidFill>
              <a:srgbClr val="00B05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fontAlgn="base">
              <a:spcBef>
                <a:spcPct val="0"/>
              </a:spcBef>
              <a:spcAft>
                <a:spcPct val="0"/>
              </a:spcAft>
            </a:pPr>
            <a:endParaRPr lang="ja-JP" altLang="en-US" sz="1400" dirty="0">
              <a:solidFill>
                <a:prstClr val="white"/>
              </a:solidFill>
              <a:latin typeface="Meiryo UI" panose="020B0604030504040204" pitchFamily="50" charset="-128"/>
              <a:ea typeface="Meiryo UI" panose="020B0604030504040204" pitchFamily="50" charset="-128"/>
            </a:endParaRPr>
          </a:p>
        </p:txBody>
      </p:sp>
      <p:sp>
        <p:nvSpPr>
          <p:cNvPr id="2" name="正方形/長方形 1"/>
          <p:cNvSpPr/>
          <p:nvPr/>
        </p:nvSpPr>
        <p:spPr>
          <a:xfrm>
            <a:off x="8040216" y="1340768"/>
            <a:ext cx="2627784" cy="4339650"/>
          </a:xfrm>
          <a:prstGeom prst="rect">
            <a:avLst/>
          </a:prstGeom>
        </p:spPr>
        <p:txBody>
          <a:bodyPr wrap="square">
            <a:spAutoFit/>
          </a:bodyPr>
          <a:lstStyle/>
          <a:p>
            <a:pPr fontAlgn="base">
              <a:spcBef>
                <a:spcPct val="0"/>
              </a:spcBef>
              <a:spcAft>
                <a:spcPct val="0"/>
              </a:spcAft>
            </a:pPr>
            <a:r>
              <a:rPr lang="en-US" altLang="ja-JP" sz="1200" dirty="0">
                <a:solidFill>
                  <a:prstClr val="black"/>
                </a:solidFill>
                <a:latin typeface="Meiryo UI" panose="020B0604030504040204" pitchFamily="50" charset="-128"/>
                <a:ea typeface="Meiryo UI" panose="020B0604030504040204" pitchFamily="50" charset="-128"/>
              </a:rPr>
              <a:t>【</a:t>
            </a:r>
            <a:r>
              <a:rPr lang="ja-JP" altLang="en-US" sz="1200" dirty="0">
                <a:solidFill>
                  <a:prstClr val="black"/>
                </a:solidFill>
                <a:latin typeface="Meiryo UI" panose="020B0604030504040204" pitchFamily="50" charset="-128"/>
                <a:ea typeface="Meiryo UI" panose="020B0604030504040204" pitchFamily="50" charset="-128"/>
              </a:rPr>
              <a:t>典拠情報検索</a:t>
            </a:r>
            <a:r>
              <a:rPr lang="en-US" altLang="ja-JP" sz="1200" dirty="0">
                <a:solidFill>
                  <a:prstClr val="black"/>
                </a:solidFill>
                <a:latin typeface="Meiryo UI" panose="020B0604030504040204" pitchFamily="50" charset="-128"/>
                <a:ea typeface="Meiryo UI" panose="020B0604030504040204" pitchFamily="50" charset="-128"/>
              </a:rPr>
              <a:t>】</a:t>
            </a:r>
          </a:p>
          <a:p>
            <a:pPr fontAlgn="base">
              <a:spcBef>
                <a:spcPct val="0"/>
              </a:spcBef>
              <a:spcAft>
                <a:spcPct val="0"/>
              </a:spcAft>
            </a:pPr>
            <a:r>
              <a:rPr lang="ja-JP" altLang="en-US" sz="1200" dirty="0">
                <a:solidFill>
                  <a:prstClr val="black"/>
                </a:solidFill>
                <a:latin typeface="Meiryo UI" panose="020B0604030504040204" pitchFamily="50" charset="-128"/>
                <a:ea typeface="Meiryo UI" panose="020B0604030504040204" pitchFamily="50" charset="-128"/>
              </a:rPr>
              <a:t>　・関連キーワード</a:t>
            </a:r>
            <a:endParaRPr lang="en-US" altLang="ja-JP" sz="1200"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ja-JP" altLang="en-US" sz="1200" dirty="0">
                <a:solidFill>
                  <a:prstClr val="black"/>
                </a:solidFill>
                <a:latin typeface="Meiryo UI" panose="020B0604030504040204" pitchFamily="50" charset="-128"/>
                <a:ea typeface="Meiryo UI" panose="020B0604030504040204" pitchFamily="50" charset="-128"/>
              </a:rPr>
              <a:t>　　　</a:t>
            </a:r>
            <a:r>
              <a:rPr lang="en-US" altLang="ja-JP" sz="1200" dirty="0">
                <a:solidFill>
                  <a:prstClr val="black"/>
                </a:solidFill>
                <a:latin typeface="Meiryo UI" panose="020B0604030504040204" pitchFamily="50" charset="-128"/>
                <a:ea typeface="Meiryo UI" panose="020B0604030504040204" pitchFamily="50" charset="-128"/>
              </a:rPr>
              <a:t>Web NDL Authorities</a:t>
            </a:r>
            <a:r>
              <a:rPr lang="ja-JP" altLang="en-US" sz="1200" dirty="0">
                <a:solidFill>
                  <a:prstClr val="black"/>
                </a:solidFill>
                <a:latin typeface="Meiryo UI" panose="020B0604030504040204" pitchFamily="50" charset="-128"/>
                <a:ea typeface="Meiryo UI" panose="020B0604030504040204" pitchFamily="50" charset="-128"/>
              </a:rPr>
              <a:t>を利用した</a:t>
            </a:r>
            <a:endParaRPr lang="en-US" altLang="ja-JP" sz="1200"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ja-JP" altLang="en-US" sz="1200" dirty="0">
                <a:solidFill>
                  <a:prstClr val="black"/>
                </a:solidFill>
                <a:latin typeface="Meiryo UI" panose="020B0604030504040204" pitchFamily="50" charset="-128"/>
                <a:ea typeface="Meiryo UI" panose="020B0604030504040204" pitchFamily="50" charset="-128"/>
              </a:rPr>
              <a:t>　　　典拠情報検索が可能</a:t>
            </a:r>
            <a:endParaRPr lang="en-US" altLang="ja-JP" sz="1200"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ja-JP" altLang="en-US" sz="1200" dirty="0">
                <a:solidFill>
                  <a:prstClr val="black"/>
                </a:solidFill>
                <a:latin typeface="Meiryo UI" panose="020B0604030504040204" pitchFamily="50" charset="-128"/>
                <a:ea typeface="Meiryo UI" panose="020B0604030504040204" pitchFamily="50" charset="-128"/>
              </a:rPr>
              <a:t>　・著者名キーワード</a:t>
            </a:r>
            <a:endParaRPr lang="en-US" altLang="ja-JP" sz="1200"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ja-JP" altLang="en-US" sz="1200" dirty="0">
                <a:solidFill>
                  <a:prstClr val="black"/>
                </a:solidFill>
                <a:latin typeface="Meiryo UI" panose="020B0604030504040204" pitchFamily="50" charset="-128"/>
                <a:ea typeface="Meiryo UI" panose="020B0604030504040204" pitchFamily="50" charset="-128"/>
              </a:rPr>
              <a:t>　　　インデックスに格納された典拠</a:t>
            </a:r>
            <a:r>
              <a:rPr lang="en-US" altLang="ja-JP" sz="1200" dirty="0">
                <a:solidFill>
                  <a:prstClr val="black"/>
                </a:solidFill>
                <a:latin typeface="Meiryo UI" panose="020B0604030504040204" pitchFamily="50" charset="-128"/>
                <a:ea typeface="Meiryo UI" panose="020B0604030504040204" pitchFamily="50" charset="-128"/>
              </a:rPr>
              <a:t>ID</a:t>
            </a:r>
          </a:p>
          <a:p>
            <a:pPr fontAlgn="base">
              <a:spcBef>
                <a:spcPct val="0"/>
              </a:spcBef>
              <a:spcAft>
                <a:spcPct val="0"/>
              </a:spcAft>
            </a:pPr>
            <a:r>
              <a:rPr lang="ja-JP" altLang="en-US" sz="1200" dirty="0">
                <a:solidFill>
                  <a:prstClr val="black"/>
                </a:solidFill>
                <a:latin typeface="Meiryo UI" panose="020B0604030504040204" pitchFamily="50" charset="-128"/>
                <a:ea typeface="Meiryo UI" panose="020B0604030504040204" pitchFamily="50" charset="-128"/>
              </a:rPr>
              <a:t>　　をもとにした典拠情報検索が可能</a:t>
            </a:r>
            <a:endParaRPr lang="en-US" altLang="ja-JP" sz="1200"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endParaRPr lang="en-US" altLang="ja-JP" sz="1200"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200" dirty="0">
                <a:solidFill>
                  <a:prstClr val="black"/>
                </a:solidFill>
                <a:latin typeface="Meiryo UI" panose="020B0604030504040204" pitchFamily="50" charset="-128"/>
                <a:ea typeface="Meiryo UI" panose="020B0604030504040204" pitchFamily="50" charset="-128"/>
              </a:rPr>
              <a:t>【</a:t>
            </a:r>
            <a:r>
              <a:rPr lang="ja-JP" altLang="en-US" sz="1200" dirty="0">
                <a:solidFill>
                  <a:prstClr val="black"/>
                </a:solidFill>
                <a:latin typeface="Meiryo UI" panose="020B0604030504040204" pitchFamily="50" charset="-128"/>
                <a:ea typeface="Meiryo UI" panose="020B0604030504040204" pitchFamily="50" charset="-128"/>
              </a:rPr>
              <a:t>連想検索</a:t>
            </a:r>
            <a:r>
              <a:rPr lang="en-US" altLang="ja-JP" sz="1200" dirty="0">
                <a:solidFill>
                  <a:prstClr val="black"/>
                </a:solidFill>
                <a:latin typeface="Meiryo UI" panose="020B0604030504040204" pitchFamily="50" charset="-128"/>
                <a:ea typeface="Meiryo UI" panose="020B0604030504040204" pitchFamily="50" charset="-128"/>
              </a:rPr>
              <a:t>】</a:t>
            </a:r>
          </a:p>
          <a:p>
            <a:pPr fontAlgn="base">
              <a:spcBef>
                <a:spcPct val="0"/>
              </a:spcBef>
              <a:spcAft>
                <a:spcPct val="0"/>
              </a:spcAft>
            </a:pPr>
            <a:r>
              <a:rPr lang="ja-JP" altLang="en-US" sz="1200" dirty="0">
                <a:solidFill>
                  <a:prstClr val="black"/>
                </a:solidFill>
                <a:latin typeface="Meiryo UI" panose="020B0604030504040204" pitchFamily="50" charset="-128"/>
                <a:ea typeface="Meiryo UI" panose="020B0604030504040204" pitchFamily="50" charset="-128"/>
              </a:rPr>
              <a:t>　</a:t>
            </a:r>
            <a:r>
              <a:rPr lang="en-US" altLang="ja-JP" sz="1200" dirty="0">
                <a:solidFill>
                  <a:prstClr val="black"/>
                </a:solidFill>
                <a:latin typeface="Meiryo UI" panose="020B0604030504040204" pitchFamily="50" charset="-128"/>
                <a:ea typeface="Meiryo UI" panose="020B0604030504040204" pitchFamily="50" charset="-128"/>
              </a:rPr>
              <a:t> </a:t>
            </a:r>
            <a:r>
              <a:rPr lang="en-US" altLang="ja-JP" sz="1200" dirty="0" err="1">
                <a:solidFill>
                  <a:prstClr val="black"/>
                </a:solidFill>
                <a:latin typeface="Meiryo UI" panose="020B0604030504040204" pitchFamily="50" charset="-128"/>
                <a:ea typeface="Meiryo UI" panose="020B0604030504040204" pitchFamily="50" charset="-128"/>
              </a:rPr>
              <a:t>GETAssoc</a:t>
            </a:r>
            <a:r>
              <a:rPr lang="ja-JP" altLang="en-US" sz="1200" dirty="0">
                <a:solidFill>
                  <a:prstClr val="black"/>
                </a:solidFill>
                <a:latin typeface="Meiryo UI" panose="020B0604030504040204" pitchFamily="50" charset="-128"/>
                <a:ea typeface="Meiryo UI" panose="020B0604030504040204" pitchFamily="50" charset="-128"/>
              </a:rPr>
              <a:t>を利用した連想検索が可能</a:t>
            </a:r>
            <a:endParaRPr lang="en-US" altLang="ja-JP" sz="1200"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endParaRPr lang="en-US" altLang="ja-JP" sz="1200"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200" dirty="0">
                <a:solidFill>
                  <a:prstClr val="black"/>
                </a:solidFill>
                <a:latin typeface="Meiryo UI" panose="020B0604030504040204" pitchFamily="50" charset="-128"/>
                <a:ea typeface="Meiryo UI" panose="020B0604030504040204" pitchFamily="50" charset="-128"/>
              </a:rPr>
              <a:t>【</a:t>
            </a:r>
            <a:r>
              <a:rPr lang="ja-JP" altLang="en-US" sz="1200" dirty="0">
                <a:solidFill>
                  <a:prstClr val="black"/>
                </a:solidFill>
                <a:latin typeface="Meiryo UI" panose="020B0604030504040204" pitchFamily="50" charset="-128"/>
                <a:ea typeface="Meiryo UI" panose="020B0604030504040204" pitchFamily="50" charset="-128"/>
              </a:rPr>
              <a:t>関連リサーチ・ナビ</a:t>
            </a:r>
            <a:r>
              <a:rPr lang="en-US" altLang="ja-JP" sz="1200" dirty="0">
                <a:solidFill>
                  <a:prstClr val="black"/>
                </a:solidFill>
                <a:latin typeface="Meiryo UI" panose="020B0604030504040204" pitchFamily="50" charset="-128"/>
                <a:ea typeface="Meiryo UI" panose="020B0604030504040204" pitchFamily="50" charset="-128"/>
              </a:rPr>
              <a:t>】</a:t>
            </a:r>
          </a:p>
          <a:p>
            <a:pPr fontAlgn="base">
              <a:spcBef>
                <a:spcPct val="0"/>
              </a:spcBef>
              <a:spcAft>
                <a:spcPct val="0"/>
              </a:spcAft>
            </a:pPr>
            <a:r>
              <a:rPr lang="ja-JP" altLang="en-US" sz="1200" dirty="0">
                <a:solidFill>
                  <a:prstClr val="black"/>
                </a:solidFill>
                <a:latin typeface="Meiryo UI" panose="020B0604030504040204" pitchFamily="50" charset="-128"/>
                <a:ea typeface="Meiryo UI" panose="020B0604030504040204" pitchFamily="50" charset="-128"/>
              </a:rPr>
              <a:t>　リサーチ・ナビを利用した関連ページの検索が可能</a:t>
            </a:r>
            <a:endParaRPr lang="en-US" altLang="ja-JP" sz="1200"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endParaRPr lang="en-US" altLang="ja-JP" sz="1200"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200" dirty="0">
                <a:solidFill>
                  <a:prstClr val="black"/>
                </a:solidFill>
                <a:latin typeface="Meiryo UI" panose="020B0604030504040204" pitchFamily="50" charset="-128"/>
                <a:ea typeface="Meiryo UI" panose="020B0604030504040204" pitchFamily="50" charset="-128"/>
              </a:rPr>
              <a:t>【</a:t>
            </a:r>
            <a:r>
              <a:rPr lang="ja-JP" altLang="en-US" sz="1200" dirty="0">
                <a:solidFill>
                  <a:prstClr val="black"/>
                </a:solidFill>
                <a:latin typeface="Meiryo UI" panose="020B0604030504040204" pitchFamily="50" charset="-128"/>
                <a:ea typeface="Meiryo UI" panose="020B0604030504040204" pitchFamily="50" charset="-128"/>
              </a:rPr>
              <a:t>外部サービス検索</a:t>
            </a:r>
            <a:r>
              <a:rPr lang="en-US" altLang="ja-JP" sz="1200" dirty="0">
                <a:solidFill>
                  <a:prstClr val="black"/>
                </a:solidFill>
                <a:latin typeface="Meiryo UI" panose="020B0604030504040204" pitchFamily="50" charset="-128"/>
                <a:ea typeface="Meiryo UI" panose="020B0604030504040204" pitchFamily="50" charset="-128"/>
              </a:rPr>
              <a:t>】</a:t>
            </a:r>
          </a:p>
          <a:p>
            <a:pPr fontAlgn="base">
              <a:spcBef>
                <a:spcPct val="0"/>
              </a:spcBef>
              <a:spcAft>
                <a:spcPct val="0"/>
              </a:spcAft>
            </a:pPr>
            <a:r>
              <a:rPr lang="ja-JP" altLang="en-US" sz="1200" dirty="0">
                <a:solidFill>
                  <a:prstClr val="black"/>
                </a:solidFill>
                <a:latin typeface="Meiryo UI" panose="020B0604030504040204" pitchFamily="50" charset="-128"/>
                <a:ea typeface="Meiryo UI" panose="020B0604030504040204" pitchFamily="50" charset="-128"/>
              </a:rPr>
              <a:t>　外部サービスを利用したさらなる検索が可能</a:t>
            </a:r>
            <a:endParaRPr lang="en-US" altLang="ja-JP" sz="1200"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endParaRPr lang="en-US" altLang="ja-JP" sz="1200"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200" dirty="0">
                <a:solidFill>
                  <a:prstClr val="black"/>
                </a:solidFill>
                <a:latin typeface="Meiryo UI" panose="020B0604030504040204" pitchFamily="50" charset="-128"/>
                <a:ea typeface="Meiryo UI" panose="020B0604030504040204" pitchFamily="50" charset="-128"/>
              </a:rPr>
              <a:t>【</a:t>
            </a:r>
            <a:r>
              <a:rPr lang="ja-JP" altLang="en-US" sz="1200" dirty="0">
                <a:solidFill>
                  <a:prstClr val="black"/>
                </a:solidFill>
                <a:latin typeface="Meiryo UI" panose="020B0604030504040204" pitchFamily="50" charset="-128"/>
                <a:ea typeface="Meiryo UI" panose="020B0604030504040204" pitchFamily="50" charset="-128"/>
              </a:rPr>
              <a:t>検索結果出力</a:t>
            </a:r>
            <a:r>
              <a:rPr lang="en-US" altLang="ja-JP" sz="1200" dirty="0">
                <a:solidFill>
                  <a:prstClr val="black"/>
                </a:solidFill>
                <a:latin typeface="Meiryo UI" panose="020B0604030504040204" pitchFamily="50" charset="-128"/>
                <a:ea typeface="Meiryo UI" panose="020B0604030504040204" pitchFamily="50" charset="-128"/>
              </a:rPr>
              <a:t>】</a:t>
            </a:r>
          </a:p>
          <a:p>
            <a:pPr fontAlgn="base">
              <a:spcBef>
                <a:spcPct val="0"/>
              </a:spcBef>
              <a:spcAft>
                <a:spcPct val="0"/>
              </a:spcAft>
            </a:pPr>
            <a:r>
              <a:rPr lang="ja-JP" altLang="en-US" sz="1200" dirty="0">
                <a:solidFill>
                  <a:prstClr val="black"/>
                </a:solidFill>
                <a:latin typeface="Meiryo UI" panose="020B0604030504040204" pitchFamily="50" charset="-128"/>
                <a:ea typeface="Meiryo UI" panose="020B0604030504040204" pitchFamily="50" charset="-128"/>
              </a:rPr>
              <a:t>　</a:t>
            </a:r>
            <a:r>
              <a:rPr lang="en-US" altLang="ja-JP" sz="1200" dirty="0">
                <a:solidFill>
                  <a:prstClr val="black"/>
                </a:solidFill>
                <a:latin typeface="Meiryo UI" panose="020B0604030504040204" pitchFamily="50" charset="-128"/>
                <a:ea typeface="Meiryo UI" panose="020B0604030504040204" pitchFamily="50" charset="-128"/>
              </a:rPr>
              <a:t>RSS</a:t>
            </a:r>
            <a:r>
              <a:rPr lang="ja-JP" altLang="en-US" sz="1200" dirty="0" err="1">
                <a:solidFill>
                  <a:prstClr val="black"/>
                </a:solidFill>
                <a:latin typeface="Meiryo UI" panose="020B0604030504040204" pitchFamily="50" charset="-128"/>
                <a:ea typeface="Meiryo UI" panose="020B0604030504040204" pitchFamily="50" charset="-128"/>
              </a:rPr>
              <a:t>、</a:t>
            </a:r>
            <a:r>
              <a:rPr lang="en-US" altLang="ja-JP" sz="1200" dirty="0" err="1">
                <a:solidFill>
                  <a:prstClr val="black"/>
                </a:solidFill>
                <a:latin typeface="Meiryo UI" panose="020B0604030504040204" pitchFamily="50" charset="-128"/>
                <a:ea typeface="Meiryo UI" panose="020B0604030504040204" pitchFamily="50" charset="-128"/>
              </a:rPr>
              <a:t>RefWorks</a:t>
            </a:r>
            <a:r>
              <a:rPr lang="ja-JP" altLang="en-US" sz="1200" dirty="0">
                <a:solidFill>
                  <a:prstClr val="black"/>
                </a:solidFill>
                <a:latin typeface="Meiryo UI" panose="020B0604030504040204" pitchFamily="50" charset="-128"/>
                <a:ea typeface="Meiryo UI" panose="020B0604030504040204" pitchFamily="50" charset="-128"/>
              </a:rPr>
              <a:t>の出力が可能</a:t>
            </a:r>
          </a:p>
        </p:txBody>
      </p:sp>
      <p:sp>
        <p:nvSpPr>
          <p:cNvPr id="3" name="正方形/長方形 2"/>
          <p:cNvSpPr/>
          <p:nvPr/>
        </p:nvSpPr>
        <p:spPr>
          <a:xfrm>
            <a:off x="1524000" y="1628801"/>
            <a:ext cx="2153154" cy="4524315"/>
          </a:xfrm>
          <a:prstGeom prst="rect">
            <a:avLst/>
          </a:prstGeom>
        </p:spPr>
        <p:txBody>
          <a:bodyPr wrap="none">
            <a:spAutoFit/>
          </a:bodyPr>
          <a:lstStyle/>
          <a:p>
            <a:pPr fontAlgn="base">
              <a:spcBef>
                <a:spcPct val="0"/>
              </a:spcBef>
              <a:spcAft>
                <a:spcPct val="0"/>
              </a:spcAft>
            </a:pPr>
            <a:r>
              <a:rPr lang="en-US" altLang="ja-JP" dirty="0">
                <a:solidFill>
                  <a:prstClr val="black"/>
                </a:solidFill>
                <a:latin typeface="Meiryo UI" panose="020B0604030504040204" pitchFamily="50" charset="-128"/>
                <a:ea typeface="Meiryo UI" panose="020B0604030504040204" pitchFamily="50" charset="-128"/>
              </a:rPr>
              <a:t>【</a:t>
            </a:r>
            <a:r>
              <a:rPr lang="ja-JP" altLang="en-US" dirty="0">
                <a:solidFill>
                  <a:prstClr val="black"/>
                </a:solidFill>
                <a:latin typeface="Meiryo UI" panose="020B0604030504040204" pitchFamily="50" charset="-128"/>
                <a:ea typeface="Meiryo UI" panose="020B0604030504040204" pitchFamily="50" charset="-128"/>
              </a:rPr>
              <a:t>ファセット</a:t>
            </a:r>
            <a:r>
              <a:rPr lang="en-US" altLang="ja-JP" dirty="0">
                <a:solidFill>
                  <a:prstClr val="black"/>
                </a:solidFill>
                <a:latin typeface="Meiryo UI" panose="020B0604030504040204" pitchFamily="50" charset="-128"/>
                <a:ea typeface="Meiryo UI" panose="020B0604030504040204" pitchFamily="50" charset="-128"/>
              </a:rPr>
              <a:t>】</a:t>
            </a:r>
          </a:p>
          <a:p>
            <a:pPr fontAlgn="base">
              <a:spcBef>
                <a:spcPct val="0"/>
              </a:spcBef>
              <a:spcAft>
                <a:spcPct val="0"/>
              </a:spcAft>
            </a:pPr>
            <a:r>
              <a:rPr lang="ja-JP" altLang="en-US" dirty="0">
                <a:solidFill>
                  <a:prstClr val="black"/>
                </a:solidFill>
                <a:latin typeface="Meiryo UI" panose="020B0604030504040204" pitchFamily="50" charset="-128"/>
                <a:ea typeface="Meiryo UI" panose="020B0604030504040204" pitchFamily="50" charset="-128"/>
              </a:rPr>
              <a:t>検索結果の絞込みが</a:t>
            </a:r>
            <a:endParaRPr lang="en-US" altLang="ja-JP"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ja-JP" altLang="en-US" dirty="0">
                <a:solidFill>
                  <a:prstClr val="black"/>
                </a:solidFill>
                <a:latin typeface="Meiryo UI" panose="020B0604030504040204" pitchFamily="50" charset="-128"/>
                <a:ea typeface="Meiryo UI" panose="020B0604030504040204" pitchFamily="50" charset="-128"/>
              </a:rPr>
              <a:t>可能（</a:t>
            </a:r>
            <a:r>
              <a:rPr lang="en-US" altLang="ja-JP" dirty="0">
                <a:solidFill>
                  <a:prstClr val="black"/>
                </a:solidFill>
                <a:latin typeface="Meiryo UI" panose="020B0604030504040204" pitchFamily="50" charset="-128"/>
                <a:ea typeface="Meiryo UI" panose="020B0604030504040204" pitchFamily="50" charset="-128"/>
              </a:rPr>
              <a:t>11/5</a:t>
            </a:r>
            <a:r>
              <a:rPr lang="ja-JP" altLang="en-US" dirty="0">
                <a:solidFill>
                  <a:prstClr val="black"/>
                </a:solidFill>
                <a:latin typeface="Meiryo UI" panose="020B0604030504040204" pitchFamily="50" charset="-128"/>
                <a:ea typeface="Meiryo UI" panose="020B0604030504040204" pitchFamily="50" charset="-128"/>
              </a:rPr>
              <a:t>時点）</a:t>
            </a:r>
            <a:endParaRPr lang="en-US" altLang="ja-JP"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ja-JP" altLang="en-US" dirty="0">
                <a:solidFill>
                  <a:prstClr val="black"/>
                </a:solidFill>
                <a:latin typeface="Meiryo UI" panose="020B0604030504040204" pitchFamily="50" charset="-128"/>
                <a:ea typeface="Meiryo UI" panose="020B0604030504040204" pitchFamily="50" charset="-128"/>
              </a:rPr>
              <a:t>①タイトル</a:t>
            </a:r>
            <a:endParaRPr lang="en-US" altLang="ja-JP"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ja-JP" altLang="en-US" dirty="0">
                <a:solidFill>
                  <a:prstClr val="black"/>
                </a:solidFill>
                <a:latin typeface="Meiryo UI" panose="020B0604030504040204" pitchFamily="50" charset="-128"/>
                <a:ea typeface="Meiryo UI" panose="020B0604030504040204" pitchFamily="50" charset="-128"/>
              </a:rPr>
              <a:t>②作成者</a:t>
            </a:r>
            <a:r>
              <a:rPr lang="en-US" altLang="ja-JP" dirty="0">
                <a:solidFill>
                  <a:prstClr val="black"/>
                </a:solidFill>
                <a:latin typeface="Meiryo UI" panose="020B0604030504040204" pitchFamily="50" charset="-128"/>
                <a:ea typeface="Meiryo UI" panose="020B0604030504040204" pitchFamily="50" charset="-128"/>
              </a:rPr>
              <a:t>/</a:t>
            </a:r>
            <a:r>
              <a:rPr lang="ja-JP" altLang="en-US" dirty="0">
                <a:solidFill>
                  <a:prstClr val="black"/>
                </a:solidFill>
                <a:latin typeface="Meiryo UI" panose="020B0604030504040204" pitchFamily="50" charset="-128"/>
                <a:ea typeface="Meiryo UI" panose="020B0604030504040204" pitchFamily="50" charset="-128"/>
              </a:rPr>
              <a:t>出版者</a:t>
            </a:r>
            <a:endParaRPr lang="en-US" altLang="ja-JP"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ja-JP" altLang="en-US" dirty="0">
                <a:solidFill>
                  <a:prstClr val="black"/>
                </a:solidFill>
                <a:latin typeface="Meiryo UI" panose="020B0604030504040204" pitchFamily="50" charset="-128"/>
                <a:ea typeface="Meiryo UI" panose="020B0604030504040204" pitchFamily="50" charset="-128"/>
              </a:rPr>
              <a:t>③地点情報</a:t>
            </a:r>
            <a:endParaRPr lang="en-US" altLang="ja-JP"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ja-JP" altLang="en-US" dirty="0">
                <a:solidFill>
                  <a:prstClr val="black"/>
                </a:solidFill>
                <a:latin typeface="Meiryo UI" panose="020B0604030504040204" pitchFamily="50" charset="-128"/>
                <a:ea typeface="Meiryo UI" panose="020B0604030504040204" pitchFamily="50" charset="-128"/>
              </a:rPr>
              <a:t>④作成日</a:t>
            </a:r>
            <a:endParaRPr lang="en-US" altLang="ja-JP"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ja-JP" altLang="en-US" dirty="0">
                <a:solidFill>
                  <a:prstClr val="black"/>
                </a:solidFill>
                <a:latin typeface="Meiryo UI" panose="020B0604030504040204" pitchFamily="50" charset="-128"/>
                <a:ea typeface="Meiryo UI" panose="020B0604030504040204" pitchFamily="50" charset="-128"/>
              </a:rPr>
              <a:t>⑤出版年月日</a:t>
            </a:r>
            <a:endParaRPr lang="en-US" altLang="ja-JP"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ja-JP" altLang="en-US" dirty="0">
                <a:solidFill>
                  <a:prstClr val="black"/>
                </a:solidFill>
                <a:latin typeface="Meiryo UI" panose="020B0604030504040204" pitchFamily="50" charset="-128"/>
                <a:ea typeface="Meiryo UI" panose="020B0604030504040204" pitchFamily="50" charset="-128"/>
              </a:rPr>
              <a:t>⑥種類</a:t>
            </a:r>
            <a:endParaRPr lang="en-US" altLang="ja-JP"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ja-JP" altLang="en-US" dirty="0">
                <a:solidFill>
                  <a:prstClr val="black"/>
                </a:solidFill>
                <a:latin typeface="Meiryo UI" panose="020B0604030504040204" pitchFamily="50" charset="-128"/>
                <a:ea typeface="Meiryo UI" panose="020B0604030504040204" pitchFamily="50" charset="-128"/>
              </a:rPr>
              <a:t>⑦データプロバイダ</a:t>
            </a:r>
            <a:endParaRPr lang="en-US" altLang="ja-JP"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ja-JP" altLang="en-US" dirty="0">
                <a:solidFill>
                  <a:prstClr val="black"/>
                </a:solidFill>
                <a:latin typeface="Meiryo UI" panose="020B0604030504040204" pitchFamily="50" charset="-128"/>
                <a:ea typeface="Meiryo UI" panose="020B0604030504040204" pitchFamily="50" charset="-128"/>
              </a:rPr>
              <a:t>⑧</a:t>
            </a:r>
            <a:r>
              <a:rPr lang="en-US" altLang="ja-JP" dirty="0">
                <a:solidFill>
                  <a:prstClr val="black"/>
                </a:solidFill>
                <a:latin typeface="Meiryo UI" panose="020B0604030504040204" pitchFamily="50" charset="-128"/>
                <a:ea typeface="Meiryo UI" panose="020B0604030504040204" pitchFamily="50" charset="-128"/>
              </a:rPr>
              <a:t>Web</a:t>
            </a:r>
            <a:r>
              <a:rPr lang="ja-JP" altLang="en-US" dirty="0">
                <a:solidFill>
                  <a:prstClr val="black"/>
                </a:solidFill>
                <a:latin typeface="Meiryo UI" panose="020B0604030504040204" pitchFamily="50" charset="-128"/>
                <a:ea typeface="Meiryo UI" panose="020B0604030504040204" pitchFamily="50" charset="-128"/>
              </a:rPr>
              <a:t>閲覧可否</a:t>
            </a:r>
            <a:endParaRPr lang="en-US" altLang="ja-JP"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endParaRPr lang="en-US" altLang="ja-JP"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endParaRPr lang="en-US" altLang="ja-JP"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endParaRPr lang="en-US" altLang="ja-JP"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endParaRPr lang="en-US" altLang="ja-JP"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endParaRPr lang="en-US" altLang="ja-JP" dirty="0">
              <a:solidFill>
                <a:prstClr val="black"/>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7797892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normAutofit/>
          </a:bodyPr>
          <a:lstStyle/>
          <a:p>
            <a:r>
              <a:rPr lang="ja-JP" altLang="en-US" dirty="0" smtClean="0"/>
              <a:t>各画面のイメージ　</a:t>
            </a:r>
            <a:r>
              <a:rPr lang="ja-JP" altLang="en-US" dirty="0"/>
              <a:t>④</a:t>
            </a:r>
            <a:r>
              <a:rPr lang="zh-CN" altLang="en-US" dirty="0"/>
              <a:t>画像</a:t>
            </a:r>
            <a:r>
              <a:rPr lang="ja-JP" altLang="en-US" dirty="0"/>
              <a:t>検索結果</a:t>
            </a:r>
            <a:r>
              <a:rPr lang="ja-JP" altLang="en-US" dirty="0" smtClean="0"/>
              <a:t>画面</a:t>
            </a:r>
            <a:endParaRPr kumimoji="1" lang="ja-JP" altLang="en-US" dirty="0"/>
          </a:p>
        </p:txBody>
      </p:sp>
      <p:pic>
        <p:nvPicPr>
          <p:cNvPr id="5" name="Picture 2"/>
          <p:cNvPicPr>
            <a:picLocks noGrp="1" noChangeAspect="1" noChangeArrowheads="1"/>
          </p:cNvPicPr>
          <p:nvPr>
            <p:ph sz="quarter" idx="10"/>
          </p:nvPr>
        </p:nvPicPr>
        <p:blipFill>
          <a:blip r:embed="rId3" cstate="print">
            <a:extLst>
              <a:ext uri="{28A0092B-C50C-407E-A947-70E740481C1C}">
                <a14:useLocalDpi xmlns:a14="http://schemas.microsoft.com/office/drawing/2010/main" val="0"/>
              </a:ext>
            </a:extLst>
          </a:blip>
          <a:srcRect/>
          <a:stretch>
            <a:fillRect/>
          </a:stretch>
        </p:blipFill>
        <p:spPr bwMode="auto">
          <a:xfrm>
            <a:off x="3804768" y="1439339"/>
            <a:ext cx="4196112" cy="50662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テキスト ボックス 21"/>
          <p:cNvSpPr txBox="1"/>
          <p:nvPr/>
        </p:nvSpPr>
        <p:spPr>
          <a:xfrm>
            <a:off x="8184232" y="4149081"/>
            <a:ext cx="2430474" cy="1200329"/>
          </a:xfrm>
          <a:prstGeom prst="rect">
            <a:avLst/>
          </a:prstGeom>
          <a:noFill/>
        </p:spPr>
        <p:txBody>
          <a:bodyPr wrap="none" rtlCol="0">
            <a:spAutoFit/>
          </a:bodyPr>
          <a:lstStyle/>
          <a:p>
            <a:pPr fontAlgn="base">
              <a:spcBef>
                <a:spcPct val="0"/>
              </a:spcBef>
              <a:spcAft>
                <a:spcPct val="0"/>
              </a:spcAft>
            </a:pPr>
            <a:r>
              <a:rPr lang="en-US" altLang="ja-JP" sz="2400" dirty="0">
                <a:solidFill>
                  <a:prstClr val="black"/>
                </a:solidFill>
                <a:latin typeface="Meiryo UI" panose="020B0604030504040204" pitchFamily="50" charset="-128"/>
                <a:ea typeface="Meiryo UI" panose="020B0604030504040204" pitchFamily="50" charset="-128"/>
              </a:rPr>
              <a:t>【</a:t>
            </a:r>
            <a:r>
              <a:rPr lang="ja-JP" altLang="en-US" sz="2400" dirty="0">
                <a:solidFill>
                  <a:prstClr val="black"/>
                </a:solidFill>
                <a:latin typeface="Meiryo UI" panose="020B0604030504040204" pitchFamily="50" charset="-128"/>
                <a:ea typeface="Meiryo UI" panose="020B0604030504040204" pitchFamily="50" charset="-128"/>
              </a:rPr>
              <a:t>画像検索結果</a:t>
            </a:r>
            <a:r>
              <a:rPr lang="en-US" altLang="ja-JP" sz="2400" dirty="0">
                <a:solidFill>
                  <a:prstClr val="black"/>
                </a:solidFill>
                <a:latin typeface="Meiryo UI" panose="020B0604030504040204" pitchFamily="50" charset="-128"/>
                <a:ea typeface="Meiryo UI" panose="020B0604030504040204" pitchFamily="50" charset="-128"/>
              </a:rPr>
              <a:t>】</a:t>
            </a:r>
          </a:p>
          <a:p>
            <a:pPr fontAlgn="base">
              <a:spcBef>
                <a:spcPct val="0"/>
              </a:spcBef>
              <a:spcAft>
                <a:spcPct val="0"/>
              </a:spcAft>
            </a:pPr>
            <a:r>
              <a:rPr lang="ja-JP" altLang="en-US" sz="2400" dirty="0">
                <a:solidFill>
                  <a:prstClr val="black"/>
                </a:solidFill>
                <a:latin typeface="Meiryo UI" panose="020B0604030504040204" pitchFamily="50" charset="-128"/>
                <a:ea typeface="Meiryo UI" panose="020B0604030504040204" pitchFamily="50" charset="-128"/>
              </a:rPr>
              <a:t>　画像に特化した</a:t>
            </a:r>
            <a:endParaRPr lang="en-US" altLang="ja-JP" sz="2400"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ja-JP" altLang="en-US" sz="2400" dirty="0">
                <a:solidFill>
                  <a:prstClr val="black"/>
                </a:solidFill>
                <a:latin typeface="Meiryo UI" panose="020B0604030504040204" pitchFamily="50" charset="-128"/>
                <a:ea typeface="Meiryo UI" panose="020B0604030504040204" pitchFamily="50" charset="-128"/>
              </a:rPr>
              <a:t>検索結果を表示</a:t>
            </a:r>
          </a:p>
        </p:txBody>
      </p:sp>
      <p:sp>
        <p:nvSpPr>
          <p:cNvPr id="27" name="正方形/長方形 26"/>
          <p:cNvSpPr/>
          <p:nvPr/>
        </p:nvSpPr>
        <p:spPr>
          <a:xfrm>
            <a:off x="8635696" y="5979815"/>
            <a:ext cx="453970" cy="200055"/>
          </a:xfrm>
          <a:prstGeom prst="rect">
            <a:avLst/>
          </a:prstGeom>
        </p:spPr>
        <p:txBody>
          <a:bodyPr wrap="none">
            <a:spAutoFit/>
          </a:bodyPr>
          <a:lstStyle/>
          <a:p>
            <a:pPr fontAlgn="base">
              <a:spcBef>
                <a:spcPct val="0"/>
              </a:spcBef>
              <a:spcAft>
                <a:spcPct val="0"/>
              </a:spcAft>
            </a:pPr>
            <a:r>
              <a:rPr lang="en-US" altLang="ja-JP" sz="700" dirty="0">
                <a:solidFill>
                  <a:prstClr val="black"/>
                </a:solidFill>
                <a:latin typeface="Meiryo UI" panose="020B0604030504040204" pitchFamily="50" charset="-128"/>
                <a:ea typeface="Meiryo UI" panose="020B0604030504040204" pitchFamily="50" charset="-128"/>
              </a:rPr>
              <a:t>【</a:t>
            </a:r>
            <a:r>
              <a:rPr lang="ja-JP" altLang="en-US" sz="700" dirty="0">
                <a:solidFill>
                  <a:prstClr val="black"/>
                </a:solidFill>
                <a:latin typeface="Meiryo UI" panose="020B0604030504040204" pitchFamily="50" charset="-128"/>
                <a:ea typeface="Meiryo UI" panose="020B0604030504040204" pitchFamily="50" charset="-128"/>
              </a:rPr>
              <a:t>凡例</a:t>
            </a:r>
            <a:r>
              <a:rPr lang="en-US" altLang="ja-JP" sz="700" dirty="0">
                <a:solidFill>
                  <a:prstClr val="black"/>
                </a:solidFill>
                <a:latin typeface="Meiryo UI" panose="020B0604030504040204" pitchFamily="50" charset="-128"/>
                <a:ea typeface="Meiryo UI" panose="020B0604030504040204" pitchFamily="50" charset="-128"/>
              </a:rPr>
              <a:t>】</a:t>
            </a:r>
            <a:endParaRPr lang="ja-JP" altLang="en-US" sz="700" dirty="0">
              <a:solidFill>
                <a:prstClr val="black"/>
              </a:solidFill>
              <a:latin typeface="Meiryo UI" panose="020B0604030504040204" pitchFamily="50" charset="-128"/>
              <a:ea typeface="Meiryo UI" panose="020B0604030504040204" pitchFamily="50" charset="-128"/>
            </a:endParaRPr>
          </a:p>
        </p:txBody>
      </p:sp>
      <p:sp>
        <p:nvSpPr>
          <p:cNvPr id="28" name="正方形/長方形 27"/>
          <p:cNvSpPr/>
          <p:nvPr/>
        </p:nvSpPr>
        <p:spPr bwMode="auto">
          <a:xfrm>
            <a:off x="8635697" y="5979815"/>
            <a:ext cx="1867706" cy="534489"/>
          </a:xfrm>
          <a:prstGeom prst="rect">
            <a:avLst/>
          </a:prstGeom>
          <a:noFill/>
          <a:ln w="12700">
            <a:solidFill>
              <a:schemeClr val="tx1"/>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fontAlgn="base">
              <a:spcBef>
                <a:spcPct val="0"/>
              </a:spcBef>
              <a:spcAft>
                <a:spcPct val="0"/>
              </a:spcAft>
            </a:pPr>
            <a:endParaRPr lang="ja-JP" altLang="en-US" sz="700" dirty="0">
              <a:solidFill>
                <a:prstClr val="white"/>
              </a:solidFill>
              <a:latin typeface="Meiryo UI" panose="020B0604030504040204" pitchFamily="50" charset="-128"/>
              <a:ea typeface="Meiryo UI" panose="020B0604030504040204" pitchFamily="50" charset="-128"/>
            </a:endParaRPr>
          </a:p>
        </p:txBody>
      </p:sp>
      <p:sp>
        <p:nvSpPr>
          <p:cNvPr id="29" name="正方形/長方形 28"/>
          <p:cNvSpPr/>
          <p:nvPr/>
        </p:nvSpPr>
        <p:spPr bwMode="auto">
          <a:xfrm>
            <a:off x="8725851" y="6267006"/>
            <a:ext cx="305563" cy="142474"/>
          </a:xfrm>
          <a:prstGeom prst="rect">
            <a:avLst/>
          </a:prstGeom>
          <a:noFill/>
          <a:ln w="19050">
            <a:solidFill>
              <a:srgbClr val="00B05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fontAlgn="base">
              <a:spcBef>
                <a:spcPct val="0"/>
              </a:spcBef>
              <a:spcAft>
                <a:spcPct val="0"/>
              </a:spcAft>
            </a:pPr>
            <a:endParaRPr lang="ja-JP" altLang="en-US" sz="1400" dirty="0">
              <a:solidFill>
                <a:prstClr val="white"/>
              </a:solidFill>
              <a:latin typeface="Meiryo UI" panose="020B0604030504040204" pitchFamily="50" charset="-128"/>
              <a:ea typeface="Meiryo UI" panose="020B0604030504040204" pitchFamily="50" charset="-128"/>
            </a:endParaRPr>
          </a:p>
        </p:txBody>
      </p:sp>
      <p:sp>
        <p:nvSpPr>
          <p:cNvPr id="30" name="正方形/長方形 29"/>
          <p:cNvSpPr/>
          <p:nvPr/>
        </p:nvSpPr>
        <p:spPr>
          <a:xfrm>
            <a:off x="9054745" y="6222827"/>
            <a:ext cx="1359668" cy="230832"/>
          </a:xfrm>
          <a:prstGeom prst="rect">
            <a:avLst/>
          </a:prstGeom>
        </p:spPr>
        <p:txBody>
          <a:bodyPr wrap="none">
            <a:spAutoFit/>
          </a:bodyPr>
          <a:lstStyle/>
          <a:p>
            <a:pPr fontAlgn="base">
              <a:spcBef>
                <a:spcPct val="0"/>
              </a:spcBef>
              <a:spcAft>
                <a:spcPct val="0"/>
              </a:spcAft>
            </a:pPr>
            <a:r>
              <a:rPr lang="ja-JP" altLang="en-US" sz="900" dirty="0">
                <a:solidFill>
                  <a:prstClr val="black"/>
                </a:solidFill>
                <a:latin typeface="Meiryo UI" panose="020B0604030504040204" pitchFamily="50" charset="-128"/>
                <a:ea typeface="Meiryo UI" panose="020B0604030504040204" pitchFamily="50" charset="-128"/>
              </a:rPr>
              <a:t>すべての利用者向けエリア</a:t>
            </a:r>
          </a:p>
        </p:txBody>
      </p:sp>
      <p:sp>
        <p:nvSpPr>
          <p:cNvPr id="31" name="四角形吹き出し 30"/>
          <p:cNvSpPr/>
          <p:nvPr/>
        </p:nvSpPr>
        <p:spPr bwMode="auto">
          <a:xfrm>
            <a:off x="4658206" y="2315616"/>
            <a:ext cx="3371015" cy="3601143"/>
          </a:xfrm>
          <a:prstGeom prst="wedgeRectCallout">
            <a:avLst>
              <a:gd name="adj1" fmla="val 61965"/>
              <a:gd name="adj2" fmla="val -682"/>
            </a:avLst>
          </a:prstGeom>
          <a:noFill/>
          <a:ln w="19050">
            <a:solidFill>
              <a:srgbClr val="00B05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fontAlgn="base">
              <a:spcBef>
                <a:spcPct val="0"/>
              </a:spcBef>
              <a:spcAft>
                <a:spcPct val="0"/>
              </a:spcAft>
            </a:pPr>
            <a:endParaRPr lang="ja-JP" altLang="en-US" sz="1400" dirty="0">
              <a:solidFill>
                <a:prstClr val="white"/>
              </a:solidFill>
              <a:latin typeface="Meiryo UI" panose="020B0604030504040204" pitchFamily="50" charset="-128"/>
              <a:ea typeface="Meiryo UI" panose="020B0604030504040204" pitchFamily="50" charset="-128"/>
            </a:endParaRPr>
          </a:p>
        </p:txBody>
      </p:sp>
      <p:sp>
        <p:nvSpPr>
          <p:cNvPr id="32" name="四角形吹き出し 31"/>
          <p:cNvSpPr/>
          <p:nvPr/>
        </p:nvSpPr>
        <p:spPr bwMode="auto">
          <a:xfrm>
            <a:off x="3860093" y="2315615"/>
            <a:ext cx="768963" cy="2792095"/>
          </a:xfrm>
          <a:prstGeom prst="wedgeRectCallout">
            <a:avLst>
              <a:gd name="adj1" fmla="val -84343"/>
              <a:gd name="adj2" fmla="val -33841"/>
            </a:avLst>
          </a:prstGeom>
          <a:noFill/>
          <a:ln w="19050">
            <a:solidFill>
              <a:srgbClr val="00B05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fontAlgn="base">
              <a:spcBef>
                <a:spcPct val="0"/>
              </a:spcBef>
              <a:spcAft>
                <a:spcPct val="0"/>
              </a:spcAft>
            </a:pPr>
            <a:endParaRPr lang="ja-JP" altLang="en-US" sz="1400" dirty="0">
              <a:solidFill>
                <a:prstClr val="white"/>
              </a:solidFill>
              <a:latin typeface="Meiryo UI" panose="020B0604030504040204" pitchFamily="50" charset="-128"/>
              <a:ea typeface="Meiryo UI" panose="020B0604030504040204" pitchFamily="50" charset="-128"/>
            </a:endParaRPr>
          </a:p>
        </p:txBody>
      </p:sp>
      <p:pic>
        <p:nvPicPr>
          <p:cNvPr id="13" name="Picture 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44167" y="6170897"/>
            <a:ext cx="4110516" cy="274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60092" y="6170897"/>
            <a:ext cx="4110516" cy="274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正方形/長方形 14"/>
          <p:cNvSpPr/>
          <p:nvPr/>
        </p:nvSpPr>
        <p:spPr>
          <a:xfrm>
            <a:off x="1524001" y="2564905"/>
            <a:ext cx="1939955" cy="1200329"/>
          </a:xfrm>
          <a:prstGeom prst="rect">
            <a:avLst/>
          </a:prstGeom>
        </p:spPr>
        <p:txBody>
          <a:bodyPr wrap="none">
            <a:spAutoFit/>
          </a:bodyPr>
          <a:lstStyle/>
          <a:p>
            <a:pPr fontAlgn="base">
              <a:spcBef>
                <a:spcPct val="0"/>
              </a:spcBef>
              <a:spcAft>
                <a:spcPct val="0"/>
              </a:spcAft>
            </a:pPr>
            <a:r>
              <a:rPr lang="en-US" altLang="ja-JP" sz="2400" dirty="0">
                <a:solidFill>
                  <a:prstClr val="black"/>
                </a:solidFill>
                <a:latin typeface="Meiryo UI" panose="020B0604030504040204" pitchFamily="50" charset="-128"/>
                <a:ea typeface="Meiryo UI" panose="020B0604030504040204" pitchFamily="50" charset="-128"/>
              </a:rPr>
              <a:t>【</a:t>
            </a:r>
            <a:r>
              <a:rPr lang="ja-JP" altLang="en-US" sz="2400" dirty="0">
                <a:solidFill>
                  <a:prstClr val="black"/>
                </a:solidFill>
                <a:latin typeface="Meiryo UI" panose="020B0604030504040204" pitchFamily="50" charset="-128"/>
                <a:ea typeface="Meiryo UI" panose="020B0604030504040204" pitchFamily="50" charset="-128"/>
              </a:rPr>
              <a:t>ファセット</a:t>
            </a:r>
            <a:r>
              <a:rPr lang="en-US" altLang="ja-JP" sz="2400" dirty="0">
                <a:solidFill>
                  <a:prstClr val="black"/>
                </a:solidFill>
                <a:latin typeface="Meiryo UI" panose="020B0604030504040204" pitchFamily="50" charset="-128"/>
                <a:ea typeface="Meiryo UI" panose="020B0604030504040204" pitchFamily="50" charset="-128"/>
              </a:rPr>
              <a:t>】</a:t>
            </a:r>
          </a:p>
          <a:p>
            <a:pPr fontAlgn="base">
              <a:spcBef>
                <a:spcPct val="0"/>
              </a:spcBef>
              <a:spcAft>
                <a:spcPct val="0"/>
              </a:spcAft>
            </a:pPr>
            <a:r>
              <a:rPr lang="ja-JP" altLang="en-US" sz="2400" dirty="0">
                <a:solidFill>
                  <a:prstClr val="black"/>
                </a:solidFill>
                <a:latin typeface="Meiryo UI" panose="020B0604030504040204" pitchFamily="50" charset="-128"/>
                <a:ea typeface="Meiryo UI" panose="020B0604030504040204" pitchFamily="50" charset="-128"/>
              </a:rPr>
              <a:t>検索結果の</a:t>
            </a:r>
            <a:endParaRPr lang="en-US" altLang="ja-JP" sz="2400"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ja-JP" altLang="en-US" sz="2400" dirty="0">
                <a:solidFill>
                  <a:prstClr val="black"/>
                </a:solidFill>
                <a:latin typeface="Meiryo UI" panose="020B0604030504040204" pitchFamily="50" charset="-128"/>
                <a:ea typeface="Meiryo UI" panose="020B0604030504040204" pitchFamily="50" charset="-128"/>
              </a:rPr>
              <a:t>絞込みが可能</a:t>
            </a:r>
            <a:endParaRPr lang="en-US" altLang="ja-JP" sz="2400" dirty="0">
              <a:solidFill>
                <a:prstClr val="black"/>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846479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normAutofit/>
          </a:bodyPr>
          <a:lstStyle/>
          <a:p>
            <a:r>
              <a:rPr lang="ja-JP" altLang="en-US" dirty="0" smtClean="0"/>
              <a:t>各画面のイメージ　⑥</a:t>
            </a:r>
            <a:r>
              <a:rPr lang="ja-JP" altLang="en-US" dirty="0"/>
              <a:t>地図検索結果画面</a:t>
            </a:r>
            <a:endParaRPr kumimoji="1" lang="ja-JP" altLang="en-US" dirty="0"/>
          </a:p>
        </p:txBody>
      </p:sp>
      <p:pic>
        <p:nvPicPr>
          <p:cNvPr id="5" name="Picture 3"/>
          <p:cNvPicPr>
            <a:picLocks noGrp="1" noChangeAspect="1" noChangeArrowheads="1"/>
          </p:cNvPicPr>
          <p:nvPr>
            <p:ph sz="quarter" idx="10"/>
          </p:nvPr>
        </p:nvPicPr>
        <p:blipFill>
          <a:blip r:embed="rId3" cstate="print">
            <a:extLst>
              <a:ext uri="{28A0092B-C50C-407E-A947-70E740481C1C}">
                <a14:useLocalDpi xmlns:a14="http://schemas.microsoft.com/office/drawing/2010/main" val="0"/>
              </a:ext>
            </a:extLst>
          </a:blip>
          <a:srcRect/>
          <a:stretch>
            <a:fillRect/>
          </a:stretch>
        </p:blipFill>
        <p:spPr bwMode="auto">
          <a:xfrm>
            <a:off x="3453648" y="1573631"/>
            <a:ext cx="4461104" cy="467361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テキスト ボックス 10"/>
          <p:cNvSpPr txBox="1"/>
          <p:nvPr/>
        </p:nvSpPr>
        <p:spPr>
          <a:xfrm>
            <a:off x="8328248" y="1988840"/>
            <a:ext cx="2339752" cy="2677656"/>
          </a:xfrm>
          <a:prstGeom prst="rect">
            <a:avLst/>
          </a:prstGeom>
          <a:noFill/>
        </p:spPr>
        <p:txBody>
          <a:bodyPr wrap="square" rtlCol="0">
            <a:spAutoFit/>
          </a:bodyPr>
          <a:lstStyle/>
          <a:p>
            <a:pPr fontAlgn="base">
              <a:spcBef>
                <a:spcPct val="0"/>
              </a:spcBef>
              <a:spcAft>
                <a:spcPct val="0"/>
              </a:spcAft>
            </a:pPr>
            <a:r>
              <a:rPr lang="en-US" altLang="ja-JP" sz="2400" dirty="0">
                <a:solidFill>
                  <a:prstClr val="black"/>
                </a:solidFill>
                <a:latin typeface="Meiryo UI" panose="020B0604030504040204" pitchFamily="50" charset="-128"/>
                <a:ea typeface="Meiryo UI" panose="020B0604030504040204" pitchFamily="50" charset="-128"/>
              </a:rPr>
              <a:t>【</a:t>
            </a:r>
            <a:r>
              <a:rPr lang="ja-JP" altLang="en-US" sz="2400" dirty="0">
                <a:solidFill>
                  <a:prstClr val="black"/>
                </a:solidFill>
                <a:latin typeface="Meiryo UI" panose="020B0604030504040204" pitchFamily="50" charset="-128"/>
                <a:ea typeface="Meiryo UI" panose="020B0604030504040204" pitchFamily="50" charset="-128"/>
              </a:rPr>
              <a:t>地図検索結果</a:t>
            </a:r>
            <a:r>
              <a:rPr lang="en-US" altLang="ja-JP" sz="2400" dirty="0">
                <a:solidFill>
                  <a:prstClr val="black"/>
                </a:solidFill>
                <a:latin typeface="Meiryo UI" panose="020B0604030504040204" pitchFamily="50" charset="-128"/>
                <a:ea typeface="Meiryo UI" panose="020B0604030504040204" pitchFamily="50" charset="-128"/>
              </a:rPr>
              <a:t>】</a:t>
            </a:r>
          </a:p>
          <a:p>
            <a:pPr fontAlgn="base">
              <a:spcBef>
                <a:spcPct val="0"/>
              </a:spcBef>
              <a:spcAft>
                <a:spcPct val="0"/>
              </a:spcAft>
            </a:pPr>
            <a:r>
              <a:rPr lang="ja-JP" altLang="en-US" sz="2400" dirty="0">
                <a:solidFill>
                  <a:prstClr val="black"/>
                </a:solidFill>
                <a:latin typeface="Meiryo UI" panose="020B0604030504040204" pitchFamily="50" charset="-128"/>
                <a:ea typeface="Meiryo UI" panose="020B0604030504040204" pitchFamily="50" charset="-128"/>
              </a:rPr>
              <a:t>　地域に特化した検索結果を表示。</a:t>
            </a:r>
            <a:endParaRPr lang="en-US" altLang="ja-JP" sz="2400"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ja-JP" altLang="en-US" sz="2400" dirty="0">
                <a:solidFill>
                  <a:prstClr val="black"/>
                </a:solidFill>
                <a:latin typeface="Meiryo UI" panose="020B0604030504040204" pitchFamily="50" charset="-128"/>
                <a:ea typeface="Meiryo UI" panose="020B0604030504040204" pitchFamily="50" charset="-128"/>
              </a:rPr>
              <a:t>データをクリックした際、ポップアップにてサムネイル及びメタ情報を表示。</a:t>
            </a:r>
          </a:p>
        </p:txBody>
      </p:sp>
      <p:sp>
        <p:nvSpPr>
          <p:cNvPr id="12" name="正方形/長方形 11"/>
          <p:cNvSpPr/>
          <p:nvPr/>
        </p:nvSpPr>
        <p:spPr bwMode="auto">
          <a:xfrm>
            <a:off x="7059514" y="5349892"/>
            <a:ext cx="1010286" cy="80205"/>
          </a:xfrm>
          <a:prstGeom prst="rect">
            <a:avLst/>
          </a:prstGeom>
          <a:solidFill>
            <a:schemeClr val="bg1"/>
          </a:solidFill>
          <a:ln>
            <a:noFill/>
            <a:headEnd/>
            <a:tailEnd/>
          </a:ln>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fontAlgn="base">
              <a:spcBef>
                <a:spcPct val="0"/>
              </a:spcBef>
              <a:spcAft>
                <a:spcPct val="0"/>
              </a:spcAft>
            </a:pPr>
            <a:endParaRPr lang="ja-JP" altLang="en-US" sz="1400" dirty="0">
              <a:solidFill>
                <a:prstClr val="white"/>
              </a:solidFill>
              <a:latin typeface="Meiryo UI" panose="020B0604030504040204" pitchFamily="50" charset="-128"/>
              <a:ea typeface="Meiryo UI" panose="020B0604030504040204" pitchFamily="50" charset="-128"/>
            </a:endParaRPr>
          </a:p>
        </p:txBody>
      </p:sp>
      <p:sp>
        <p:nvSpPr>
          <p:cNvPr id="17" name="四角形吹き出し 16"/>
          <p:cNvSpPr/>
          <p:nvPr/>
        </p:nvSpPr>
        <p:spPr bwMode="auto">
          <a:xfrm>
            <a:off x="4419794" y="2341986"/>
            <a:ext cx="3357153" cy="3209073"/>
          </a:xfrm>
          <a:prstGeom prst="wedgeRectCallout">
            <a:avLst>
              <a:gd name="adj1" fmla="val 65787"/>
              <a:gd name="adj2" fmla="val -17878"/>
            </a:avLst>
          </a:prstGeom>
          <a:noFill/>
          <a:ln w="19050">
            <a:solidFill>
              <a:srgbClr val="00B05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fontAlgn="base">
              <a:spcBef>
                <a:spcPct val="0"/>
              </a:spcBef>
              <a:spcAft>
                <a:spcPct val="0"/>
              </a:spcAft>
            </a:pPr>
            <a:endParaRPr lang="ja-JP" altLang="en-US" sz="1400" dirty="0">
              <a:solidFill>
                <a:prstClr val="white"/>
              </a:solidFill>
              <a:latin typeface="Meiryo UI" panose="020B0604030504040204" pitchFamily="50" charset="-128"/>
              <a:ea typeface="Meiryo UI" panose="020B0604030504040204" pitchFamily="50" charset="-128"/>
            </a:endParaRPr>
          </a:p>
        </p:txBody>
      </p:sp>
      <p:sp>
        <p:nvSpPr>
          <p:cNvPr id="19" name="正方形/長方形 18"/>
          <p:cNvSpPr/>
          <p:nvPr/>
        </p:nvSpPr>
        <p:spPr>
          <a:xfrm>
            <a:off x="8635696" y="5979815"/>
            <a:ext cx="453970" cy="200055"/>
          </a:xfrm>
          <a:prstGeom prst="rect">
            <a:avLst/>
          </a:prstGeom>
        </p:spPr>
        <p:txBody>
          <a:bodyPr wrap="none">
            <a:spAutoFit/>
          </a:bodyPr>
          <a:lstStyle/>
          <a:p>
            <a:pPr fontAlgn="base">
              <a:spcBef>
                <a:spcPct val="0"/>
              </a:spcBef>
              <a:spcAft>
                <a:spcPct val="0"/>
              </a:spcAft>
            </a:pPr>
            <a:r>
              <a:rPr lang="en-US" altLang="ja-JP" sz="700" dirty="0">
                <a:solidFill>
                  <a:prstClr val="black"/>
                </a:solidFill>
                <a:latin typeface="Meiryo UI" panose="020B0604030504040204" pitchFamily="50" charset="-128"/>
                <a:ea typeface="Meiryo UI" panose="020B0604030504040204" pitchFamily="50" charset="-128"/>
              </a:rPr>
              <a:t>【</a:t>
            </a:r>
            <a:r>
              <a:rPr lang="ja-JP" altLang="en-US" sz="700" dirty="0">
                <a:solidFill>
                  <a:prstClr val="black"/>
                </a:solidFill>
                <a:latin typeface="Meiryo UI" panose="020B0604030504040204" pitchFamily="50" charset="-128"/>
                <a:ea typeface="Meiryo UI" panose="020B0604030504040204" pitchFamily="50" charset="-128"/>
              </a:rPr>
              <a:t>凡例</a:t>
            </a:r>
            <a:r>
              <a:rPr lang="en-US" altLang="ja-JP" sz="700" dirty="0">
                <a:solidFill>
                  <a:prstClr val="black"/>
                </a:solidFill>
                <a:latin typeface="Meiryo UI" panose="020B0604030504040204" pitchFamily="50" charset="-128"/>
                <a:ea typeface="Meiryo UI" panose="020B0604030504040204" pitchFamily="50" charset="-128"/>
              </a:rPr>
              <a:t>】</a:t>
            </a:r>
            <a:endParaRPr lang="ja-JP" altLang="en-US" sz="700" dirty="0">
              <a:solidFill>
                <a:prstClr val="black"/>
              </a:solidFill>
              <a:latin typeface="Meiryo UI" panose="020B0604030504040204" pitchFamily="50" charset="-128"/>
              <a:ea typeface="Meiryo UI" panose="020B0604030504040204" pitchFamily="50" charset="-128"/>
            </a:endParaRPr>
          </a:p>
        </p:txBody>
      </p:sp>
      <p:sp>
        <p:nvSpPr>
          <p:cNvPr id="20" name="正方形/長方形 19"/>
          <p:cNvSpPr/>
          <p:nvPr/>
        </p:nvSpPr>
        <p:spPr bwMode="auto">
          <a:xfrm>
            <a:off x="8635697" y="5979815"/>
            <a:ext cx="1867706" cy="534489"/>
          </a:xfrm>
          <a:prstGeom prst="rect">
            <a:avLst/>
          </a:prstGeom>
          <a:noFill/>
          <a:ln w="12700">
            <a:solidFill>
              <a:schemeClr val="tx1"/>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fontAlgn="base">
              <a:spcBef>
                <a:spcPct val="0"/>
              </a:spcBef>
              <a:spcAft>
                <a:spcPct val="0"/>
              </a:spcAft>
            </a:pPr>
            <a:endParaRPr lang="ja-JP" altLang="en-US" sz="700" dirty="0">
              <a:solidFill>
                <a:prstClr val="white"/>
              </a:solidFill>
              <a:latin typeface="Meiryo UI" panose="020B0604030504040204" pitchFamily="50" charset="-128"/>
              <a:ea typeface="Meiryo UI" panose="020B0604030504040204" pitchFamily="50" charset="-128"/>
            </a:endParaRPr>
          </a:p>
        </p:txBody>
      </p:sp>
      <p:sp>
        <p:nvSpPr>
          <p:cNvPr id="21" name="正方形/長方形 20"/>
          <p:cNvSpPr/>
          <p:nvPr/>
        </p:nvSpPr>
        <p:spPr bwMode="auto">
          <a:xfrm>
            <a:off x="8725851" y="6267006"/>
            <a:ext cx="305563" cy="142474"/>
          </a:xfrm>
          <a:prstGeom prst="rect">
            <a:avLst/>
          </a:prstGeom>
          <a:noFill/>
          <a:ln w="19050">
            <a:solidFill>
              <a:srgbClr val="00B05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fontAlgn="base">
              <a:spcBef>
                <a:spcPct val="0"/>
              </a:spcBef>
              <a:spcAft>
                <a:spcPct val="0"/>
              </a:spcAft>
            </a:pPr>
            <a:endParaRPr lang="ja-JP" altLang="en-US" sz="1400" dirty="0">
              <a:solidFill>
                <a:prstClr val="white"/>
              </a:solidFill>
              <a:latin typeface="Meiryo UI" panose="020B0604030504040204" pitchFamily="50" charset="-128"/>
              <a:ea typeface="Meiryo UI" panose="020B0604030504040204" pitchFamily="50" charset="-128"/>
            </a:endParaRPr>
          </a:p>
        </p:txBody>
      </p:sp>
      <p:sp>
        <p:nvSpPr>
          <p:cNvPr id="22" name="正方形/長方形 21"/>
          <p:cNvSpPr/>
          <p:nvPr/>
        </p:nvSpPr>
        <p:spPr>
          <a:xfrm>
            <a:off x="9054745" y="6222827"/>
            <a:ext cx="1359668" cy="230832"/>
          </a:xfrm>
          <a:prstGeom prst="rect">
            <a:avLst/>
          </a:prstGeom>
        </p:spPr>
        <p:txBody>
          <a:bodyPr wrap="none">
            <a:spAutoFit/>
          </a:bodyPr>
          <a:lstStyle/>
          <a:p>
            <a:pPr fontAlgn="base">
              <a:spcBef>
                <a:spcPct val="0"/>
              </a:spcBef>
              <a:spcAft>
                <a:spcPct val="0"/>
              </a:spcAft>
            </a:pPr>
            <a:r>
              <a:rPr lang="ja-JP" altLang="en-US" sz="900" dirty="0">
                <a:solidFill>
                  <a:prstClr val="black"/>
                </a:solidFill>
                <a:latin typeface="Meiryo UI" panose="020B0604030504040204" pitchFamily="50" charset="-128"/>
                <a:ea typeface="Meiryo UI" panose="020B0604030504040204" pitchFamily="50" charset="-128"/>
              </a:rPr>
              <a:t>すべての利用者向けエリア</a:t>
            </a:r>
          </a:p>
        </p:txBody>
      </p:sp>
      <p:sp>
        <p:nvSpPr>
          <p:cNvPr id="27" name="四角形吹き出し 26"/>
          <p:cNvSpPr/>
          <p:nvPr/>
        </p:nvSpPr>
        <p:spPr bwMode="auto">
          <a:xfrm>
            <a:off x="3519059" y="2341986"/>
            <a:ext cx="844061" cy="3209073"/>
          </a:xfrm>
          <a:prstGeom prst="wedgeRectCallout">
            <a:avLst>
              <a:gd name="adj1" fmla="val -89268"/>
              <a:gd name="adj2" fmla="val -37487"/>
            </a:avLst>
          </a:prstGeom>
          <a:noFill/>
          <a:ln w="19050">
            <a:solidFill>
              <a:srgbClr val="00B05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fontAlgn="base">
              <a:spcBef>
                <a:spcPct val="0"/>
              </a:spcBef>
              <a:spcAft>
                <a:spcPct val="0"/>
              </a:spcAft>
            </a:pPr>
            <a:endParaRPr lang="ja-JP" altLang="en-US" sz="1400" dirty="0">
              <a:solidFill>
                <a:prstClr val="white"/>
              </a:solidFill>
              <a:latin typeface="Meiryo UI" panose="020B0604030504040204" pitchFamily="50" charset="-128"/>
              <a:ea typeface="Meiryo UI" panose="020B0604030504040204" pitchFamily="50" charset="-128"/>
            </a:endParaRPr>
          </a:p>
        </p:txBody>
      </p:sp>
      <p:pic>
        <p:nvPicPr>
          <p:cNvPr id="14" name="Picture 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61950" y="5873427"/>
            <a:ext cx="4401126" cy="33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正方形/長方形 14"/>
          <p:cNvSpPr/>
          <p:nvPr/>
        </p:nvSpPr>
        <p:spPr>
          <a:xfrm>
            <a:off x="1524001" y="2564905"/>
            <a:ext cx="1939955" cy="1200329"/>
          </a:xfrm>
          <a:prstGeom prst="rect">
            <a:avLst/>
          </a:prstGeom>
        </p:spPr>
        <p:txBody>
          <a:bodyPr wrap="none">
            <a:spAutoFit/>
          </a:bodyPr>
          <a:lstStyle/>
          <a:p>
            <a:pPr fontAlgn="base">
              <a:spcBef>
                <a:spcPct val="0"/>
              </a:spcBef>
              <a:spcAft>
                <a:spcPct val="0"/>
              </a:spcAft>
            </a:pPr>
            <a:r>
              <a:rPr lang="en-US" altLang="ja-JP" sz="2400" dirty="0">
                <a:solidFill>
                  <a:prstClr val="black"/>
                </a:solidFill>
                <a:latin typeface="Meiryo UI" panose="020B0604030504040204" pitchFamily="50" charset="-128"/>
                <a:ea typeface="Meiryo UI" panose="020B0604030504040204" pitchFamily="50" charset="-128"/>
              </a:rPr>
              <a:t>【</a:t>
            </a:r>
            <a:r>
              <a:rPr lang="ja-JP" altLang="en-US" sz="2400" dirty="0">
                <a:solidFill>
                  <a:prstClr val="black"/>
                </a:solidFill>
                <a:latin typeface="Meiryo UI" panose="020B0604030504040204" pitchFamily="50" charset="-128"/>
                <a:ea typeface="Meiryo UI" panose="020B0604030504040204" pitchFamily="50" charset="-128"/>
              </a:rPr>
              <a:t>ファセット</a:t>
            </a:r>
            <a:r>
              <a:rPr lang="en-US" altLang="ja-JP" sz="2400" dirty="0">
                <a:solidFill>
                  <a:prstClr val="black"/>
                </a:solidFill>
                <a:latin typeface="Meiryo UI" panose="020B0604030504040204" pitchFamily="50" charset="-128"/>
                <a:ea typeface="Meiryo UI" panose="020B0604030504040204" pitchFamily="50" charset="-128"/>
              </a:rPr>
              <a:t>】</a:t>
            </a:r>
          </a:p>
          <a:p>
            <a:pPr fontAlgn="base">
              <a:spcBef>
                <a:spcPct val="0"/>
              </a:spcBef>
              <a:spcAft>
                <a:spcPct val="0"/>
              </a:spcAft>
            </a:pPr>
            <a:r>
              <a:rPr lang="ja-JP" altLang="en-US" sz="2400" dirty="0">
                <a:solidFill>
                  <a:prstClr val="black"/>
                </a:solidFill>
                <a:latin typeface="Meiryo UI" panose="020B0604030504040204" pitchFamily="50" charset="-128"/>
                <a:ea typeface="Meiryo UI" panose="020B0604030504040204" pitchFamily="50" charset="-128"/>
              </a:rPr>
              <a:t>検索結果の</a:t>
            </a:r>
            <a:endParaRPr lang="en-US" altLang="ja-JP" sz="2400"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ja-JP" altLang="en-US" sz="2400" dirty="0">
                <a:solidFill>
                  <a:prstClr val="black"/>
                </a:solidFill>
                <a:latin typeface="Meiryo UI" panose="020B0604030504040204" pitchFamily="50" charset="-128"/>
                <a:ea typeface="Meiryo UI" panose="020B0604030504040204" pitchFamily="50" charset="-128"/>
              </a:rPr>
              <a:t>絞込みが可能</a:t>
            </a:r>
            <a:endParaRPr lang="en-US" altLang="ja-JP" sz="2400" dirty="0">
              <a:solidFill>
                <a:prstClr val="black"/>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551207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normAutofit/>
          </a:bodyPr>
          <a:lstStyle/>
          <a:p>
            <a:pPr fontAlgn="ctr"/>
            <a:r>
              <a:rPr lang="ja-JP" altLang="en-US" dirty="0" smtClean="0"/>
              <a:t>各画面のイメージ　⑦</a:t>
            </a:r>
            <a:r>
              <a:rPr lang="ja-JP" altLang="en-US" dirty="0"/>
              <a:t>時系列</a:t>
            </a:r>
            <a:r>
              <a:rPr lang="ja-JP" altLang="en-US" dirty="0" smtClean="0"/>
              <a:t>検索結果</a:t>
            </a:r>
            <a:r>
              <a:rPr lang="ja-JP" altLang="en-US" dirty="0"/>
              <a:t>画面</a:t>
            </a:r>
            <a:endParaRPr kumimoji="1" lang="ja-JP" altLang="en-US" dirty="0"/>
          </a:p>
        </p:txBody>
      </p:sp>
      <p:pic>
        <p:nvPicPr>
          <p:cNvPr id="5" name="Picture 2"/>
          <p:cNvPicPr>
            <a:picLocks noGrp="1" noChangeAspect="1" noChangeArrowheads="1"/>
          </p:cNvPicPr>
          <p:nvPr>
            <p:ph sz="quarter" idx="10"/>
          </p:nvPr>
        </p:nvPicPr>
        <p:blipFill>
          <a:blip r:embed="rId3" cstate="print">
            <a:extLst>
              <a:ext uri="{28A0092B-C50C-407E-A947-70E740481C1C}">
                <a14:useLocalDpi xmlns:a14="http://schemas.microsoft.com/office/drawing/2010/main" val="0"/>
              </a:ext>
            </a:extLst>
          </a:blip>
          <a:srcRect/>
          <a:stretch>
            <a:fillRect/>
          </a:stretch>
        </p:blipFill>
        <p:spPr bwMode="auto">
          <a:xfrm>
            <a:off x="3430186" y="1573940"/>
            <a:ext cx="4803242" cy="47643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四角形吹き出し 9"/>
          <p:cNvSpPr/>
          <p:nvPr/>
        </p:nvSpPr>
        <p:spPr bwMode="auto">
          <a:xfrm>
            <a:off x="4363120" y="2386521"/>
            <a:ext cx="3967541" cy="3109211"/>
          </a:xfrm>
          <a:prstGeom prst="wedgeRectCallout">
            <a:avLst>
              <a:gd name="adj1" fmla="val 59601"/>
              <a:gd name="adj2" fmla="val -13250"/>
            </a:avLst>
          </a:prstGeom>
          <a:noFill/>
          <a:ln w="19050">
            <a:solidFill>
              <a:srgbClr val="00B05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fontAlgn="base">
              <a:spcBef>
                <a:spcPct val="0"/>
              </a:spcBef>
              <a:spcAft>
                <a:spcPct val="0"/>
              </a:spcAft>
            </a:pPr>
            <a:endParaRPr lang="ja-JP" altLang="en-US" sz="1400" dirty="0">
              <a:solidFill>
                <a:prstClr val="white"/>
              </a:solidFill>
              <a:latin typeface="Meiryo UI" panose="020B0604030504040204" pitchFamily="50" charset="-128"/>
              <a:ea typeface="Meiryo UI" panose="020B0604030504040204" pitchFamily="50" charset="-128"/>
            </a:endParaRPr>
          </a:p>
        </p:txBody>
      </p:sp>
      <p:sp>
        <p:nvSpPr>
          <p:cNvPr id="11" name="テキスト ボックス 10"/>
          <p:cNvSpPr txBox="1"/>
          <p:nvPr/>
        </p:nvSpPr>
        <p:spPr>
          <a:xfrm>
            <a:off x="8400256" y="2276872"/>
            <a:ext cx="2267744" cy="3416320"/>
          </a:xfrm>
          <a:prstGeom prst="rect">
            <a:avLst/>
          </a:prstGeom>
          <a:noFill/>
        </p:spPr>
        <p:txBody>
          <a:bodyPr wrap="square" rtlCol="0">
            <a:spAutoFit/>
          </a:bodyPr>
          <a:lstStyle/>
          <a:p>
            <a:pPr fontAlgn="base">
              <a:spcBef>
                <a:spcPct val="0"/>
              </a:spcBef>
              <a:spcAft>
                <a:spcPct val="0"/>
              </a:spcAft>
            </a:pPr>
            <a:r>
              <a:rPr lang="en-US" altLang="ja-JP" sz="2400" dirty="0">
                <a:solidFill>
                  <a:prstClr val="black"/>
                </a:solidFill>
                <a:latin typeface="Meiryo UI" panose="020B0604030504040204" pitchFamily="50" charset="-128"/>
                <a:ea typeface="Meiryo UI" panose="020B0604030504040204" pitchFamily="50" charset="-128"/>
              </a:rPr>
              <a:t>【</a:t>
            </a:r>
            <a:r>
              <a:rPr lang="ja-JP" altLang="en-US" sz="2400" dirty="0">
                <a:solidFill>
                  <a:prstClr val="black"/>
                </a:solidFill>
                <a:latin typeface="Meiryo UI" panose="020B0604030504040204" pitchFamily="50" charset="-128"/>
                <a:ea typeface="Meiryo UI" panose="020B0604030504040204" pitchFamily="50" charset="-128"/>
              </a:rPr>
              <a:t>時系列検索結果</a:t>
            </a:r>
            <a:r>
              <a:rPr lang="en-US" altLang="ja-JP" sz="2400" dirty="0">
                <a:solidFill>
                  <a:prstClr val="black"/>
                </a:solidFill>
                <a:latin typeface="Meiryo UI" panose="020B0604030504040204" pitchFamily="50" charset="-128"/>
                <a:ea typeface="Meiryo UI" panose="020B0604030504040204" pitchFamily="50" charset="-128"/>
              </a:rPr>
              <a:t>】</a:t>
            </a:r>
          </a:p>
          <a:p>
            <a:pPr fontAlgn="base">
              <a:spcBef>
                <a:spcPct val="0"/>
              </a:spcBef>
              <a:spcAft>
                <a:spcPct val="0"/>
              </a:spcAft>
            </a:pPr>
            <a:r>
              <a:rPr lang="ja-JP" altLang="en-US" sz="2400" dirty="0">
                <a:solidFill>
                  <a:prstClr val="black"/>
                </a:solidFill>
                <a:latin typeface="Meiryo UI" panose="020B0604030504040204" pitchFamily="50" charset="-128"/>
                <a:ea typeface="Meiryo UI" panose="020B0604030504040204" pitchFamily="50" charset="-128"/>
              </a:rPr>
              <a:t>　日時に特化した検索結果を表示。データをクリックした際、ポップアップにてサムネイル及びメタ情報を表示。</a:t>
            </a:r>
          </a:p>
        </p:txBody>
      </p:sp>
      <p:sp>
        <p:nvSpPr>
          <p:cNvPr id="16" name="正方形/長方形 15"/>
          <p:cNvSpPr/>
          <p:nvPr/>
        </p:nvSpPr>
        <p:spPr>
          <a:xfrm>
            <a:off x="8635696" y="5979815"/>
            <a:ext cx="453970" cy="200055"/>
          </a:xfrm>
          <a:prstGeom prst="rect">
            <a:avLst/>
          </a:prstGeom>
        </p:spPr>
        <p:txBody>
          <a:bodyPr wrap="none">
            <a:spAutoFit/>
          </a:bodyPr>
          <a:lstStyle/>
          <a:p>
            <a:pPr fontAlgn="base">
              <a:spcBef>
                <a:spcPct val="0"/>
              </a:spcBef>
              <a:spcAft>
                <a:spcPct val="0"/>
              </a:spcAft>
            </a:pPr>
            <a:r>
              <a:rPr lang="en-US" altLang="ja-JP" sz="700" dirty="0">
                <a:solidFill>
                  <a:prstClr val="black"/>
                </a:solidFill>
                <a:latin typeface="Meiryo UI" panose="020B0604030504040204" pitchFamily="50" charset="-128"/>
                <a:ea typeface="Meiryo UI" panose="020B0604030504040204" pitchFamily="50" charset="-128"/>
              </a:rPr>
              <a:t>【</a:t>
            </a:r>
            <a:r>
              <a:rPr lang="ja-JP" altLang="en-US" sz="700" dirty="0">
                <a:solidFill>
                  <a:prstClr val="black"/>
                </a:solidFill>
                <a:latin typeface="Meiryo UI" panose="020B0604030504040204" pitchFamily="50" charset="-128"/>
                <a:ea typeface="Meiryo UI" panose="020B0604030504040204" pitchFamily="50" charset="-128"/>
              </a:rPr>
              <a:t>凡例</a:t>
            </a:r>
            <a:r>
              <a:rPr lang="en-US" altLang="ja-JP" sz="700" dirty="0">
                <a:solidFill>
                  <a:prstClr val="black"/>
                </a:solidFill>
                <a:latin typeface="Meiryo UI" panose="020B0604030504040204" pitchFamily="50" charset="-128"/>
                <a:ea typeface="Meiryo UI" panose="020B0604030504040204" pitchFamily="50" charset="-128"/>
              </a:rPr>
              <a:t>】</a:t>
            </a:r>
            <a:endParaRPr lang="ja-JP" altLang="en-US" sz="700" dirty="0">
              <a:solidFill>
                <a:prstClr val="black"/>
              </a:solidFill>
              <a:latin typeface="Meiryo UI" panose="020B0604030504040204" pitchFamily="50" charset="-128"/>
              <a:ea typeface="Meiryo UI" panose="020B0604030504040204" pitchFamily="50" charset="-128"/>
            </a:endParaRPr>
          </a:p>
        </p:txBody>
      </p:sp>
      <p:sp>
        <p:nvSpPr>
          <p:cNvPr id="17" name="正方形/長方形 16"/>
          <p:cNvSpPr/>
          <p:nvPr/>
        </p:nvSpPr>
        <p:spPr bwMode="auto">
          <a:xfrm>
            <a:off x="8635697" y="5979815"/>
            <a:ext cx="1867706" cy="534489"/>
          </a:xfrm>
          <a:prstGeom prst="rect">
            <a:avLst/>
          </a:prstGeom>
          <a:noFill/>
          <a:ln w="12700">
            <a:solidFill>
              <a:schemeClr val="tx1"/>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fontAlgn="base">
              <a:spcBef>
                <a:spcPct val="0"/>
              </a:spcBef>
              <a:spcAft>
                <a:spcPct val="0"/>
              </a:spcAft>
            </a:pPr>
            <a:endParaRPr lang="ja-JP" altLang="en-US" sz="700" dirty="0">
              <a:solidFill>
                <a:prstClr val="white"/>
              </a:solidFill>
              <a:latin typeface="Meiryo UI" panose="020B0604030504040204" pitchFamily="50" charset="-128"/>
              <a:ea typeface="Meiryo UI" panose="020B0604030504040204" pitchFamily="50" charset="-128"/>
            </a:endParaRPr>
          </a:p>
        </p:txBody>
      </p:sp>
      <p:sp>
        <p:nvSpPr>
          <p:cNvPr id="18" name="正方形/長方形 17"/>
          <p:cNvSpPr/>
          <p:nvPr/>
        </p:nvSpPr>
        <p:spPr bwMode="auto">
          <a:xfrm>
            <a:off x="8725851" y="6267006"/>
            <a:ext cx="305563" cy="142474"/>
          </a:xfrm>
          <a:prstGeom prst="rect">
            <a:avLst/>
          </a:prstGeom>
          <a:noFill/>
          <a:ln w="19050">
            <a:solidFill>
              <a:srgbClr val="00B05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fontAlgn="base">
              <a:spcBef>
                <a:spcPct val="0"/>
              </a:spcBef>
              <a:spcAft>
                <a:spcPct val="0"/>
              </a:spcAft>
            </a:pPr>
            <a:endParaRPr lang="ja-JP" altLang="en-US" sz="1400" dirty="0">
              <a:solidFill>
                <a:prstClr val="white"/>
              </a:solidFill>
              <a:latin typeface="Meiryo UI" panose="020B0604030504040204" pitchFamily="50" charset="-128"/>
              <a:ea typeface="Meiryo UI" panose="020B0604030504040204" pitchFamily="50" charset="-128"/>
            </a:endParaRPr>
          </a:p>
        </p:txBody>
      </p:sp>
      <p:sp>
        <p:nvSpPr>
          <p:cNvPr id="19" name="正方形/長方形 18"/>
          <p:cNvSpPr/>
          <p:nvPr/>
        </p:nvSpPr>
        <p:spPr>
          <a:xfrm>
            <a:off x="9054745" y="6222827"/>
            <a:ext cx="1359668" cy="230832"/>
          </a:xfrm>
          <a:prstGeom prst="rect">
            <a:avLst/>
          </a:prstGeom>
        </p:spPr>
        <p:txBody>
          <a:bodyPr wrap="none">
            <a:spAutoFit/>
          </a:bodyPr>
          <a:lstStyle/>
          <a:p>
            <a:pPr fontAlgn="base">
              <a:spcBef>
                <a:spcPct val="0"/>
              </a:spcBef>
              <a:spcAft>
                <a:spcPct val="0"/>
              </a:spcAft>
            </a:pPr>
            <a:r>
              <a:rPr lang="ja-JP" altLang="en-US" sz="900" dirty="0">
                <a:solidFill>
                  <a:prstClr val="black"/>
                </a:solidFill>
                <a:latin typeface="Meiryo UI" panose="020B0604030504040204" pitchFamily="50" charset="-128"/>
                <a:ea typeface="Meiryo UI" panose="020B0604030504040204" pitchFamily="50" charset="-128"/>
              </a:rPr>
              <a:t>すべての利用者向けエリア</a:t>
            </a:r>
          </a:p>
        </p:txBody>
      </p:sp>
      <p:sp>
        <p:nvSpPr>
          <p:cNvPr id="12" name="四角形吹き出し 11"/>
          <p:cNvSpPr/>
          <p:nvPr/>
        </p:nvSpPr>
        <p:spPr bwMode="auto">
          <a:xfrm>
            <a:off x="3493800" y="2386521"/>
            <a:ext cx="844061" cy="3109211"/>
          </a:xfrm>
          <a:prstGeom prst="wedgeRectCallout">
            <a:avLst>
              <a:gd name="adj1" fmla="val -89268"/>
              <a:gd name="adj2" fmla="val -37487"/>
            </a:avLst>
          </a:prstGeom>
          <a:noFill/>
          <a:ln w="19050">
            <a:solidFill>
              <a:srgbClr val="00B05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fontAlgn="base">
              <a:spcBef>
                <a:spcPct val="0"/>
              </a:spcBef>
              <a:spcAft>
                <a:spcPct val="0"/>
              </a:spcAft>
            </a:pPr>
            <a:endParaRPr lang="ja-JP" altLang="en-US" sz="1400" dirty="0">
              <a:solidFill>
                <a:prstClr val="white"/>
              </a:solidFill>
              <a:latin typeface="Meiryo UI" panose="020B0604030504040204" pitchFamily="50" charset="-128"/>
              <a:ea typeface="Meiryo UI" panose="020B0604030504040204" pitchFamily="50" charset="-128"/>
            </a:endParaRPr>
          </a:p>
        </p:txBody>
      </p:sp>
      <p:pic>
        <p:nvPicPr>
          <p:cNvPr id="14" name="Picture 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76575" y="5937370"/>
            <a:ext cx="4687953" cy="348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正方形/長方形 14"/>
          <p:cNvSpPr/>
          <p:nvPr/>
        </p:nvSpPr>
        <p:spPr>
          <a:xfrm>
            <a:off x="1524001" y="2492897"/>
            <a:ext cx="1939955" cy="1200329"/>
          </a:xfrm>
          <a:prstGeom prst="rect">
            <a:avLst/>
          </a:prstGeom>
        </p:spPr>
        <p:txBody>
          <a:bodyPr wrap="none">
            <a:spAutoFit/>
          </a:bodyPr>
          <a:lstStyle/>
          <a:p>
            <a:pPr fontAlgn="base">
              <a:spcBef>
                <a:spcPct val="0"/>
              </a:spcBef>
              <a:spcAft>
                <a:spcPct val="0"/>
              </a:spcAft>
            </a:pPr>
            <a:r>
              <a:rPr lang="en-US" altLang="ja-JP" sz="2400" dirty="0">
                <a:solidFill>
                  <a:prstClr val="black"/>
                </a:solidFill>
                <a:latin typeface="Meiryo UI" panose="020B0604030504040204" pitchFamily="50" charset="-128"/>
                <a:ea typeface="Meiryo UI" panose="020B0604030504040204" pitchFamily="50" charset="-128"/>
              </a:rPr>
              <a:t>【</a:t>
            </a:r>
            <a:r>
              <a:rPr lang="ja-JP" altLang="en-US" sz="2400" dirty="0">
                <a:solidFill>
                  <a:prstClr val="black"/>
                </a:solidFill>
                <a:latin typeface="Meiryo UI" panose="020B0604030504040204" pitchFamily="50" charset="-128"/>
                <a:ea typeface="Meiryo UI" panose="020B0604030504040204" pitchFamily="50" charset="-128"/>
              </a:rPr>
              <a:t>ファセット</a:t>
            </a:r>
            <a:r>
              <a:rPr lang="en-US" altLang="ja-JP" sz="2400" dirty="0">
                <a:solidFill>
                  <a:prstClr val="black"/>
                </a:solidFill>
                <a:latin typeface="Meiryo UI" panose="020B0604030504040204" pitchFamily="50" charset="-128"/>
                <a:ea typeface="Meiryo UI" panose="020B0604030504040204" pitchFamily="50" charset="-128"/>
              </a:rPr>
              <a:t>】</a:t>
            </a:r>
          </a:p>
          <a:p>
            <a:pPr fontAlgn="base">
              <a:spcBef>
                <a:spcPct val="0"/>
              </a:spcBef>
              <a:spcAft>
                <a:spcPct val="0"/>
              </a:spcAft>
            </a:pPr>
            <a:r>
              <a:rPr lang="ja-JP" altLang="en-US" sz="2400" dirty="0">
                <a:solidFill>
                  <a:prstClr val="black"/>
                </a:solidFill>
                <a:latin typeface="Meiryo UI" panose="020B0604030504040204" pitchFamily="50" charset="-128"/>
                <a:ea typeface="Meiryo UI" panose="020B0604030504040204" pitchFamily="50" charset="-128"/>
              </a:rPr>
              <a:t>検索結果の</a:t>
            </a:r>
            <a:endParaRPr lang="en-US" altLang="ja-JP" sz="2400"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ja-JP" altLang="en-US" sz="2400" dirty="0">
                <a:solidFill>
                  <a:prstClr val="black"/>
                </a:solidFill>
                <a:latin typeface="Meiryo UI" panose="020B0604030504040204" pitchFamily="50" charset="-128"/>
                <a:ea typeface="Meiryo UI" panose="020B0604030504040204" pitchFamily="50" charset="-128"/>
              </a:rPr>
              <a:t>絞込みが可能</a:t>
            </a:r>
            <a:endParaRPr lang="en-US" altLang="ja-JP" sz="2400" dirty="0">
              <a:solidFill>
                <a:prstClr val="black"/>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0751792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normAutofit/>
          </a:bodyPr>
          <a:lstStyle/>
          <a:p>
            <a:pPr fontAlgn="ctr"/>
            <a:r>
              <a:rPr lang="ja-JP" altLang="en-US" dirty="0" smtClean="0"/>
              <a:t>各画面のイメージ　⑧</a:t>
            </a:r>
            <a:r>
              <a:rPr lang="ja-JP" altLang="en-US" dirty="0"/>
              <a:t>地図</a:t>
            </a:r>
            <a:r>
              <a:rPr lang="ja-JP" altLang="en-US" dirty="0" smtClean="0"/>
              <a:t>時系列検索</a:t>
            </a:r>
            <a:r>
              <a:rPr lang="ja-JP" altLang="en-US" dirty="0"/>
              <a:t>結果画面</a:t>
            </a:r>
            <a:endParaRPr kumimoji="1" lang="ja-JP" altLang="en-US" dirty="0"/>
          </a:p>
        </p:txBody>
      </p:sp>
      <p:pic>
        <p:nvPicPr>
          <p:cNvPr id="5" name="Picture 2"/>
          <p:cNvPicPr>
            <a:picLocks noGrp="1" noChangeAspect="1" noChangeArrowheads="1"/>
          </p:cNvPicPr>
          <p:nvPr>
            <p:ph sz="quarter" idx="10"/>
          </p:nvPr>
        </p:nvPicPr>
        <p:blipFill>
          <a:blip r:embed="rId3" cstate="print">
            <a:extLst>
              <a:ext uri="{28A0092B-C50C-407E-A947-70E740481C1C}">
                <a14:useLocalDpi xmlns:a14="http://schemas.microsoft.com/office/drawing/2010/main" val="0"/>
              </a:ext>
            </a:extLst>
          </a:blip>
          <a:srcRect/>
          <a:stretch>
            <a:fillRect/>
          </a:stretch>
        </p:blipFill>
        <p:spPr bwMode="auto">
          <a:xfrm>
            <a:off x="3365041" y="1563267"/>
            <a:ext cx="4575551" cy="46386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四角形吹き出し 17"/>
          <p:cNvSpPr/>
          <p:nvPr/>
        </p:nvSpPr>
        <p:spPr bwMode="auto">
          <a:xfrm>
            <a:off x="4213253" y="2389684"/>
            <a:ext cx="3727338" cy="3199353"/>
          </a:xfrm>
          <a:prstGeom prst="wedgeRectCallout">
            <a:avLst>
              <a:gd name="adj1" fmla="val 59784"/>
              <a:gd name="adj2" fmla="val -8300"/>
            </a:avLst>
          </a:prstGeom>
          <a:noFill/>
          <a:ln w="19050">
            <a:solidFill>
              <a:srgbClr val="00B05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fontAlgn="base">
              <a:spcBef>
                <a:spcPct val="0"/>
              </a:spcBef>
              <a:spcAft>
                <a:spcPct val="0"/>
              </a:spcAft>
            </a:pPr>
            <a:endParaRPr lang="ja-JP" altLang="en-US" sz="1400" dirty="0">
              <a:solidFill>
                <a:prstClr val="white"/>
              </a:solidFill>
              <a:latin typeface="Meiryo UI" panose="020B0604030504040204" pitchFamily="50" charset="-128"/>
              <a:ea typeface="Meiryo UI" panose="020B0604030504040204" pitchFamily="50" charset="-128"/>
            </a:endParaRPr>
          </a:p>
        </p:txBody>
      </p:sp>
      <p:sp>
        <p:nvSpPr>
          <p:cNvPr id="19" name="テキスト ボックス 18"/>
          <p:cNvSpPr txBox="1"/>
          <p:nvPr/>
        </p:nvSpPr>
        <p:spPr>
          <a:xfrm>
            <a:off x="8184232" y="1772816"/>
            <a:ext cx="2483768" cy="3046988"/>
          </a:xfrm>
          <a:prstGeom prst="rect">
            <a:avLst/>
          </a:prstGeom>
          <a:noFill/>
        </p:spPr>
        <p:txBody>
          <a:bodyPr wrap="square" rtlCol="0">
            <a:spAutoFit/>
          </a:bodyPr>
          <a:lstStyle/>
          <a:p>
            <a:pPr fontAlgn="base">
              <a:spcBef>
                <a:spcPct val="0"/>
              </a:spcBef>
              <a:spcAft>
                <a:spcPct val="0"/>
              </a:spcAft>
            </a:pPr>
            <a:r>
              <a:rPr lang="en-US" altLang="ja-JP" sz="2400" dirty="0">
                <a:solidFill>
                  <a:prstClr val="black"/>
                </a:solidFill>
                <a:latin typeface="Meiryo UI" panose="020B0604030504040204" pitchFamily="50" charset="-128"/>
                <a:ea typeface="Meiryo UI" panose="020B0604030504040204" pitchFamily="50" charset="-128"/>
              </a:rPr>
              <a:t>【</a:t>
            </a:r>
            <a:r>
              <a:rPr lang="ja-JP" altLang="en-US" sz="2400" dirty="0">
                <a:solidFill>
                  <a:prstClr val="black"/>
                </a:solidFill>
                <a:latin typeface="Meiryo UI" panose="020B0604030504040204" pitchFamily="50" charset="-128"/>
                <a:ea typeface="Meiryo UI" panose="020B0604030504040204" pitchFamily="50" charset="-128"/>
              </a:rPr>
              <a:t>地図時系列検索結果</a:t>
            </a:r>
            <a:r>
              <a:rPr lang="en-US" altLang="ja-JP" sz="2400" dirty="0">
                <a:solidFill>
                  <a:prstClr val="black"/>
                </a:solidFill>
                <a:latin typeface="Meiryo UI" panose="020B0604030504040204" pitchFamily="50" charset="-128"/>
                <a:ea typeface="Meiryo UI" panose="020B0604030504040204" pitchFamily="50" charset="-128"/>
              </a:rPr>
              <a:t>】</a:t>
            </a:r>
          </a:p>
          <a:p>
            <a:pPr fontAlgn="base">
              <a:spcBef>
                <a:spcPct val="0"/>
              </a:spcBef>
              <a:spcAft>
                <a:spcPct val="0"/>
              </a:spcAft>
            </a:pPr>
            <a:r>
              <a:rPr lang="ja-JP" altLang="en-US" sz="2400" dirty="0">
                <a:solidFill>
                  <a:prstClr val="black"/>
                </a:solidFill>
                <a:latin typeface="Meiryo UI" panose="020B0604030504040204" pitchFamily="50" charset="-128"/>
                <a:ea typeface="Meiryo UI" panose="020B0604030504040204" pitchFamily="50" charset="-128"/>
              </a:rPr>
              <a:t>　地域と日時の両面から検索が可能。データをクリックした際、ポップアップにてサムネイル及びメタ情報を表示。</a:t>
            </a:r>
          </a:p>
        </p:txBody>
      </p:sp>
      <p:sp>
        <p:nvSpPr>
          <p:cNvPr id="20" name="正方形/長方形 19"/>
          <p:cNvSpPr/>
          <p:nvPr/>
        </p:nvSpPr>
        <p:spPr>
          <a:xfrm>
            <a:off x="8635696" y="5979815"/>
            <a:ext cx="453970" cy="200055"/>
          </a:xfrm>
          <a:prstGeom prst="rect">
            <a:avLst/>
          </a:prstGeom>
        </p:spPr>
        <p:txBody>
          <a:bodyPr wrap="none">
            <a:spAutoFit/>
          </a:bodyPr>
          <a:lstStyle/>
          <a:p>
            <a:pPr fontAlgn="base">
              <a:spcBef>
                <a:spcPct val="0"/>
              </a:spcBef>
              <a:spcAft>
                <a:spcPct val="0"/>
              </a:spcAft>
            </a:pPr>
            <a:r>
              <a:rPr lang="en-US" altLang="ja-JP" sz="700" dirty="0">
                <a:solidFill>
                  <a:prstClr val="black"/>
                </a:solidFill>
                <a:latin typeface="Meiryo UI" panose="020B0604030504040204" pitchFamily="50" charset="-128"/>
                <a:ea typeface="Meiryo UI" panose="020B0604030504040204" pitchFamily="50" charset="-128"/>
              </a:rPr>
              <a:t>【</a:t>
            </a:r>
            <a:r>
              <a:rPr lang="ja-JP" altLang="en-US" sz="700" dirty="0">
                <a:solidFill>
                  <a:prstClr val="black"/>
                </a:solidFill>
                <a:latin typeface="Meiryo UI" panose="020B0604030504040204" pitchFamily="50" charset="-128"/>
                <a:ea typeface="Meiryo UI" panose="020B0604030504040204" pitchFamily="50" charset="-128"/>
              </a:rPr>
              <a:t>凡例</a:t>
            </a:r>
            <a:r>
              <a:rPr lang="en-US" altLang="ja-JP" sz="700" dirty="0">
                <a:solidFill>
                  <a:prstClr val="black"/>
                </a:solidFill>
                <a:latin typeface="Meiryo UI" panose="020B0604030504040204" pitchFamily="50" charset="-128"/>
                <a:ea typeface="Meiryo UI" panose="020B0604030504040204" pitchFamily="50" charset="-128"/>
              </a:rPr>
              <a:t>】</a:t>
            </a:r>
            <a:endParaRPr lang="ja-JP" altLang="en-US" sz="700" dirty="0">
              <a:solidFill>
                <a:prstClr val="black"/>
              </a:solidFill>
              <a:latin typeface="Meiryo UI" panose="020B0604030504040204" pitchFamily="50" charset="-128"/>
              <a:ea typeface="Meiryo UI" panose="020B0604030504040204" pitchFamily="50" charset="-128"/>
            </a:endParaRPr>
          </a:p>
        </p:txBody>
      </p:sp>
      <p:sp>
        <p:nvSpPr>
          <p:cNvPr id="21" name="正方形/長方形 20"/>
          <p:cNvSpPr/>
          <p:nvPr/>
        </p:nvSpPr>
        <p:spPr bwMode="auto">
          <a:xfrm>
            <a:off x="8635697" y="5979815"/>
            <a:ext cx="1867706" cy="534489"/>
          </a:xfrm>
          <a:prstGeom prst="rect">
            <a:avLst/>
          </a:prstGeom>
          <a:noFill/>
          <a:ln w="12700">
            <a:solidFill>
              <a:schemeClr val="tx1"/>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fontAlgn="base">
              <a:spcBef>
                <a:spcPct val="0"/>
              </a:spcBef>
              <a:spcAft>
                <a:spcPct val="0"/>
              </a:spcAft>
            </a:pPr>
            <a:endParaRPr lang="ja-JP" altLang="en-US" sz="700" dirty="0">
              <a:solidFill>
                <a:prstClr val="white"/>
              </a:solidFill>
              <a:latin typeface="Meiryo UI" panose="020B0604030504040204" pitchFamily="50" charset="-128"/>
              <a:ea typeface="Meiryo UI" panose="020B0604030504040204" pitchFamily="50" charset="-128"/>
            </a:endParaRPr>
          </a:p>
        </p:txBody>
      </p:sp>
      <p:sp>
        <p:nvSpPr>
          <p:cNvPr id="22" name="正方形/長方形 21"/>
          <p:cNvSpPr/>
          <p:nvPr/>
        </p:nvSpPr>
        <p:spPr bwMode="auto">
          <a:xfrm>
            <a:off x="8725851" y="6267006"/>
            <a:ext cx="305563" cy="142474"/>
          </a:xfrm>
          <a:prstGeom prst="rect">
            <a:avLst/>
          </a:prstGeom>
          <a:noFill/>
          <a:ln w="19050">
            <a:solidFill>
              <a:srgbClr val="00B05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fontAlgn="base">
              <a:spcBef>
                <a:spcPct val="0"/>
              </a:spcBef>
              <a:spcAft>
                <a:spcPct val="0"/>
              </a:spcAft>
            </a:pPr>
            <a:endParaRPr lang="ja-JP" altLang="en-US" sz="1400" dirty="0">
              <a:solidFill>
                <a:prstClr val="white"/>
              </a:solidFill>
              <a:latin typeface="Meiryo UI" panose="020B0604030504040204" pitchFamily="50" charset="-128"/>
              <a:ea typeface="Meiryo UI" panose="020B0604030504040204" pitchFamily="50" charset="-128"/>
            </a:endParaRPr>
          </a:p>
        </p:txBody>
      </p:sp>
      <p:sp>
        <p:nvSpPr>
          <p:cNvPr id="23" name="正方形/長方形 22"/>
          <p:cNvSpPr/>
          <p:nvPr/>
        </p:nvSpPr>
        <p:spPr>
          <a:xfrm>
            <a:off x="9054745" y="6222827"/>
            <a:ext cx="1359668" cy="230832"/>
          </a:xfrm>
          <a:prstGeom prst="rect">
            <a:avLst/>
          </a:prstGeom>
        </p:spPr>
        <p:txBody>
          <a:bodyPr wrap="none">
            <a:spAutoFit/>
          </a:bodyPr>
          <a:lstStyle/>
          <a:p>
            <a:pPr fontAlgn="base">
              <a:spcBef>
                <a:spcPct val="0"/>
              </a:spcBef>
              <a:spcAft>
                <a:spcPct val="0"/>
              </a:spcAft>
            </a:pPr>
            <a:r>
              <a:rPr lang="ja-JP" altLang="en-US" sz="900" dirty="0">
                <a:solidFill>
                  <a:prstClr val="black"/>
                </a:solidFill>
                <a:latin typeface="Meiryo UI" panose="020B0604030504040204" pitchFamily="50" charset="-128"/>
                <a:ea typeface="Meiryo UI" panose="020B0604030504040204" pitchFamily="50" charset="-128"/>
              </a:rPr>
              <a:t>すべての利用者向けエリア</a:t>
            </a:r>
          </a:p>
        </p:txBody>
      </p:sp>
      <p:sp>
        <p:nvSpPr>
          <p:cNvPr id="12" name="四角形吹き出し 11"/>
          <p:cNvSpPr/>
          <p:nvPr/>
        </p:nvSpPr>
        <p:spPr bwMode="auto">
          <a:xfrm>
            <a:off x="3466306" y="2390739"/>
            <a:ext cx="658783" cy="3198251"/>
          </a:xfrm>
          <a:prstGeom prst="wedgeRectCallout">
            <a:avLst>
              <a:gd name="adj1" fmla="val -89268"/>
              <a:gd name="adj2" fmla="val -37487"/>
            </a:avLst>
          </a:prstGeom>
          <a:noFill/>
          <a:ln w="19050">
            <a:solidFill>
              <a:srgbClr val="00B05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fontAlgn="base">
              <a:spcBef>
                <a:spcPct val="0"/>
              </a:spcBef>
              <a:spcAft>
                <a:spcPct val="0"/>
              </a:spcAft>
            </a:pPr>
            <a:endParaRPr lang="ja-JP" altLang="en-US" sz="1400" dirty="0">
              <a:solidFill>
                <a:prstClr val="white"/>
              </a:solidFill>
              <a:latin typeface="Meiryo UI" panose="020B0604030504040204" pitchFamily="50" charset="-128"/>
              <a:ea typeface="Meiryo UI" panose="020B0604030504040204" pitchFamily="50" charset="-128"/>
            </a:endParaRPr>
          </a:p>
        </p:txBody>
      </p:sp>
      <p:pic>
        <p:nvPicPr>
          <p:cNvPr id="14" name="Picture 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88515" y="5832668"/>
            <a:ext cx="4552077" cy="33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正方形/長方形 14"/>
          <p:cNvSpPr/>
          <p:nvPr/>
        </p:nvSpPr>
        <p:spPr>
          <a:xfrm>
            <a:off x="1524001" y="2492897"/>
            <a:ext cx="1939955" cy="1200329"/>
          </a:xfrm>
          <a:prstGeom prst="rect">
            <a:avLst/>
          </a:prstGeom>
        </p:spPr>
        <p:txBody>
          <a:bodyPr wrap="none">
            <a:spAutoFit/>
          </a:bodyPr>
          <a:lstStyle/>
          <a:p>
            <a:pPr fontAlgn="base">
              <a:spcBef>
                <a:spcPct val="0"/>
              </a:spcBef>
              <a:spcAft>
                <a:spcPct val="0"/>
              </a:spcAft>
            </a:pPr>
            <a:r>
              <a:rPr lang="en-US" altLang="ja-JP" sz="2400" dirty="0">
                <a:solidFill>
                  <a:prstClr val="black"/>
                </a:solidFill>
                <a:latin typeface="Meiryo UI" panose="020B0604030504040204" pitchFamily="50" charset="-128"/>
                <a:ea typeface="Meiryo UI" panose="020B0604030504040204" pitchFamily="50" charset="-128"/>
              </a:rPr>
              <a:t>【</a:t>
            </a:r>
            <a:r>
              <a:rPr lang="ja-JP" altLang="en-US" sz="2400" dirty="0">
                <a:solidFill>
                  <a:prstClr val="black"/>
                </a:solidFill>
                <a:latin typeface="Meiryo UI" panose="020B0604030504040204" pitchFamily="50" charset="-128"/>
                <a:ea typeface="Meiryo UI" panose="020B0604030504040204" pitchFamily="50" charset="-128"/>
              </a:rPr>
              <a:t>ファセット</a:t>
            </a:r>
            <a:r>
              <a:rPr lang="en-US" altLang="ja-JP" sz="2400" dirty="0">
                <a:solidFill>
                  <a:prstClr val="black"/>
                </a:solidFill>
                <a:latin typeface="Meiryo UI" panose="020B0604030504040204" pitchFamily="50" charset="-128"/>
                <a:ea typeface="Meiryo UI" panose="020B0604030504040204" pitchFamily="50" charset="-128"/>
              </a:rPr>
              <a:t>】</a:t>
            </a:r>
          </a:p>
          <a:p>
            <a:pPr fontAlgn="base">
              <a:spcBef>
                <a:spcPct val="0"/>
              </a:spcBef>
              <a:spcAft>
                <a:spcPct val="0"/>
              </a:spcAft>
            </a:pPr>
            <a:r>
              <a:rPr lang="ja-JP" altLang="en-US" sz="2400" dirty="0">
                <a:solidFill>
                  <a:prstClr val="black"/>
                </a:solidFill>
                <a:latin typeface="Meiryo UI" panose="020B0604030504040204" pitchFamily="50" charset="-128"/>
                <a:ea typeface="Meiryo UI" panose="020B0604030504040204" pitchFamily="50" charset="-128"/>
              </a:rPr>
              <a:t>検索結果の</a:t>
            </a:r>
            <a:endParaRPr lang="en-US" altLang="ja-JP" sz="2400"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ja-JP" altLang="en-US" sz="2400" dirty="0">
                <a:solidFill>
                  <a:prstClr val="black"/>
                </a:solidFill>
                <a:latin typeface="Meiryo UI" panose="020B0604030504040204" pitchFamily="50" charset="-128"/>
                <a:ea typeface="Meiryo UI" panose="020B0604030504040204" pitchFamily="50" charset="-128"/>
              </a:rPr>
              <a:t>絞込みが可能</a:t>
            </a:r>
            <a:endParaRPr lang="en-US" altLang="ja-JP" sz="2400" dirty="0">
              <a:solidFill>
                <a:prstClr val="black"/>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469547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 name="タイトル 206"/>
          <p:cNvSpPr>
            <a:spLocks noGrp="1"/>
          </p:cNvSpPr>
          <p:nvPr>
            <p:ph type="title"/>
          </p:nvPr>
        </p:nvSpPr>
        <p:spPr>
          <a:xfrm>
            <a:off x="1" y="-12396"/>
            <a:ext cx="12191999" cy="574444"/>
          </a:xfrm>
        </p:spPr>
        <p:txBody>
          <a:bodyPr>
            <a:normAutofit/>
          </a:bodyPr>
          <a:lstStyle/>
          <a:p>
            <a:r>
              <a:rPr lang="ja-JP" altLang="en-US" sz="1800" dirty="0"/>
              <a:t>機能全体図（</a:t>
            </a:r>
            <a:r>
              <a:rPr lang="en-US" altLang="ja-JP" sz="1800" dirty="0"/>
              <a:t>Sprint1</a:t>
            </a:r>
            <a:r>
              <a:rPr lang="ja-JP" altLang="en-US" sz="1800" dirty="0"/>
              <a:t>リリース時点）</a:t>
            </a:r>
          </a:p>
        </p:txBody>
      </p:sp>
      <p:sp>
        <p:nvSpPr>
          <p:cNvPr id="262" name="タイトル 206"/>
          <p:cNvSpPr txBox="1">
            <a:spLocks/>
          </p:cNvSpPr>
          <p:nvPr/>
        </p:nvSpPr>
        <p:spPr>
          <a:xfrm>
            <a:off x="12064067" y="1089358"/>
            <a:ext cx="758859" cy="196710"/>
          </a:xfrm>
          <a:prstGeom prst="rect">
            <a:avLst/>
          </a:prstGeom>
        </p:spPr>
        <p:txBody>
          <a:bodyPr vert="horz" lIns="90141" tIns="45070" rIns="90141" bIns="45070" rtlCol="0" anchor="ctr">
            <a:normAutofit fontScale="92500" lnSpcReduction="10000"/>
          </a:bodyPr>
          <a:lstStyle>
            <a:lvl1pPr algn="ctr" defTabSz="1440180" rtl="0" eaLnBrk="1" latinLnBrk="0" hangingPunct="1">
              <a:spcBef>
                <a:spcPct val="0"/>
              </a:spcBef>
              <a:buNone/>
              <a:defRPr kumimoji="1" sz="7000" kern="1200">
                <a:solidFill>
                  <a:schemeClr val="tx1"/>
                </a:solidFill>
                <a:latin typeface="+mj-lt"/>
                <a:ea typeface="+mj-ea"/>
                <a:cs typeface="+mj-cs"/>
              </a:defRPr>
            </a:lvl1pPr>
          </a:lstStyle>
          <a:p>
            <a:pPr algn="r" fontAlgn="base">
              <a:spcAft>
                <a:spcPct val="0"/>
              </a:spcAft>
            </a:pPr>
            <a:r>
              <a:rPr lang="ja-JP" altLang="en-US" sz="800" dirty="0">
                <a:solidFill>
                  <a:prstClr val="black"/>
                </a:solidFill>
                <a:latin typeface="Meiryo UI" panose="020B0604030504040204" pitchFamily="50" charset="-128"/>
                <a:ea typeface="Meiryo UI" panose="020B0604030504040204" pitchFamily="50" charset="-128"/>
              </a:rPr>
              <a:t>（</a:t>
            </a:r>
            <a:r>
              <a:rPr lang="en-US" altLang="ja-JP" sz="800" dirty="0">
                <a:solidFill>
                  <a:prstClr val="black"/>
                </a:solidFill>
                <a:latin typeface="Meiryo UI" panose="020B0604030504040204" pitchFamily="50" charset="-128"/>
                <a:ea typeface="Meiryo UI" panose="020B0604030504040204" pitchFamily="50" charset="-128"/>
              </a:rPr>
              <a:t>1/3</a:t>
            </a:r>
            <a:r>
              <a:rPr lang="ja-JP" altLang="en-US" sz="800" dirty="0">
                <a:solidFill>
                  <a:prstClr val="black"/>
                </a:solidFill>
                <a:latin typeface="Meiryo UI" panose="020B0604030504040204" pitchFamily="50" charset="-128"/>
                <a:ea typeface="Meiryo UI" panose="020B0604030504040204" pitchFamily="50" charset="-128"/>
              </a:rPr>
              <a:t>）</a:t>
            </a:r>
          </a:p>
        </p:txBody>
      </p:sp>
      <p:grpSp>
        <p:nvGrpSpPr>
          <p:cNvPr id="8" name="グループ化 7"/>
          <p:cNvGrpSpPr/>
          <p:nvPr/>
        </p:nvGrpSpPr>
        <p:grpSpPr>
          <a:xfrm>
            <a:off x="1584213" y="562048"/>
            <a:ext cx="9026921" cy="6139505"/>
            <a:chOff x="97313" y="1232201"/>
            <a:chExt cx="6874357" cy="4848522"/>
          </a:xfrm>
        </p:grpSpPr>
        <p:sp>
          <p:nvSpPr>
            <p:cNvPr id="741" name="Rectangle 112"/>
            <p:cNvSpPr>
              <a:spLocks noChangeArrowheads="1"/>
            </p:cNvSpPr>
            <p:nvPr/>
          </p:nvSpPr>
          <p:spPr bwMode="auto">
            <a:xfrm>
              <a:off x="687808" y="1664025"/>
              <a:ext cx="5587158" cy="84488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lIns="57232" tIns="28616" rIns="57232" bIns="28616" anchor="t" anchorCtr="0"/>
            <a:lstStyle/>
            <a:p>
              <a:pPr algn="ctr" fontAlgn="base">
                <a:spcBef>
                  <a:spcPct val="0"/>
                </a:spcBef>
                <a:spcAft>
                  <a:spcPct val="0"/>
                </a:spcAft>
              </a:pPr>
              <a:r>
                <a:rPr lang="ja-JP" altLang="en-US" sz="500" dirty="0">
                  <a:solidFill>
                    <a:prstClr val="black"/>
                  </a:solidFill>
                  <a:latin typeface="Meiryo UI" panose="020B0604030504040204" pitchFamily="50" charset="-128"/>
                  <a:ea typeface="Meiryo UI" panose="020B0604030504040204" pitchFamily="50" charset="-128"/>
                </a:rPr>
                <a:t>外部機関連携</a:t>
              </a:r>
              <a:endParaRPr lang="en-US" altLang="ja-JP" sz="500" dirty="0">
                <a:solidFill>
                  <a:prstClr val="black"/>
                </a:solidFill>
                <a:latin typeface="Meiryo UI" panose="020B0604030504040204" pitchFamily="50" charset="-128"/>
                <a:ea typeface="Meiryo UI" panose="020B0604030504040204" pitchFamily="50" charset="-128"/>
              </a:endParaRPr>
            </a:p>
          </p:txBody>
        </p:sp>
        <p:sp>
          <p:nvSpPr>
            <p:cNvPr id="742" name="Rectangle 112"/>
            <p:cNvSpPr>
              <a:spLocks noChangeArrowheads="1"/>
            </p:cNvSpPr>
            <p:nvPr/>
          </p:nvSpPr>
          <p:spPr bwMode="auto">
            <a:xfrm>
              <a:off x="2492660" y="3212985"/>
              <a:ext cx="716886" cy="1692819"/>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lIns="57232" tIns="28616" rIns="57232" bIns="28616" anchor="t" anchorCtr="0"/>
            <a:lstStyle/>
            <a:p>
              <a:pPr algn="ctr" fontAlgn="base">
                <a:spcBef>
                  <a:spcPct val="0"/>
                </a:spcBef>
                <a:spcAft>
                  <a:spcPct val="0"/>
                </a:spcAft>
              </a:pPr>
              <a:r>
                <a:rPr lang="ja-JP" altLang="en-US" sz="500" dirty="0">
                  <a:solidFill>
                    <a:prstClr val="black"/>
                  </a:solidFill>
                  <a:latin typeface="Meiryo UI" panose="020B0604030504040204" pitchFamily="50" charset="-128"/>
                  <a:ea typeface="Meiryo UI" panose="020B0604030504040204" pitchFamily="50" charset="-128"/>
                </a:rPr>
                <a:t>震災電子書庫</a:t>
              </a:r>
              <a:endParaRPr lang="en-US" altLang="ja-JP" sz="500" dirty="0">
                <a:solidFill>
                  <a:prstClr val="black"/>
                </a:solidFill>
                <a:latin typeface="Meiryo UI" panose="020B0604030504040204" pitchFamily="50" charset="-128"/>
                <a:ea typeface="Meiryo UI" panose="020B0604030504040204" pitchFamily="50" charset="-128"/>
              </a:endParaRPr>
            </a:p>
          </p:txBody>
        </p:sp>
        <p:sp>
          <p:nvSpPr>
            <p:cNvPr id="743" name="Rectangle 112"/>
            <p:cNvSpPr>
              <a:spLocks noChangeArrowheads="1"/>
            </p:cNvSpPr>
            <p:nvPr/>
          </p:nvSpPr>
          <p:spPr bwMode="auto">
            <a:xfrm>
              <a:off x="3347617" y="2343568"/>
              <a:ext cx="3186928" cy="318852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57232" tIns="28616" rIns="57232" bIns="28616" anchor="t" anchorCtr="0"/>
            <a:lstStyle/>
            <a:p>
              <a:pPr algn="ctr" fontAlgn="base">
                <a:spcBef>
                  <a:spcPct val="0"/>
                </a:spcBef>
                <a:spcAft>
                  <a:spcPct val="0"/>
                </a:spcAft>
              </a:pPr>
              <a:r>
                <a:rPr lang="ja-JP" altLang="en-US" sz="500" dirty="0">
                  <a:solidFill>
                    <a:prstClr val="black"/>
                  </a:solidFill>
                  <a:latin typeface="Meiryo UI" panose="020B0604030504040204" pitchFamily="50" charset="-128"/>
                  <a:ea typeface="Meiryo UI" panose="020B0604030504040204" pitchFamily="50" charset="-128"/>
                </a:rPr>
                <a:t>震災ポータル</a:t>
              </a:r>
              <a:endParaRPr lang="en-US" altLang="ja-JP" sz="500" dirty="0">
                <a:solidFill>
                  <a:prstClr val="black"/>
                </a:solidFill>
                <a:latin typeface="Meiryo UI" panose="020B0604030504040204" pitchFamily="50" charset="-128"/>
                <a:ea typeface="Meiryo UI" panose="020B0604030504040204" pitchFamily="50" charset="-128"/>
              </a:endParaRPr>
            </a:p>
          </p:txBody>
        </p:sp>
        <p:sp>
          <p:nvSpPr>
            <p:cNvPr id="745" name="Rectangle 110"/>
            <p:cNvSpPr>
              <a:spLocks noChangeArrowheads="1"/>
            </p:cNvSpPr>
            <p:nvPr/>
          </p:nvSpPr>
          <p:spPr bwMode="auto">
            <a:xfrm>
              <a:off x="2552551" y="1860679"/>
              <a:ext cx="1452712" cy="572714"/>
            </a:xfrm>
            <a:prstGeom prst="rect">
              <a:avLst/>
            </a:prstGeom>
            <a:noFill/>
            <a:ln w="19050">
              <a:solidFill>
                <a:srgbClr val="002060"/>
              </a:solidFill>
              <a:prstDash val="sysDash"/>
              <a:miter lim="800000"/>
              <a:headEnd/>
              <a:tailEnd/>
            </a:ln>
            <a:effectLst/>
          </p:spPr>
          <p:txBody>
            <a:bodyPr wrap="none" lIns="57232" tIns="28616" rIns="57232" bIns="28616" anchor="t" anchorCtr="0"/>
            <a:lstStyle/>
            <a:p>
              <a:pPr fontAlgn="base">
                <a:spcBef>
                  <a:spcPct val="0"/>
                </a:spcBef>
                <a:spcAft>
                  <a:spcPct val="0"/>
                </a:spcAft>
              </a:pPr>
              <a:r>
                <a:rPr lang="ja-JP" altLang="en-US" sz="500" dirty="0">
                  <a:solidFill>
                    <a:srgbClr val="002060"/>
                  </a:solidFill>
                  <a:latin typeface="Meiryo UI" panose="020B0604030504040204" pitchFamily="50" charset="-128"/>
                  <a:ea typeface="Meiryo UI" panose="020B0604030504040204" pitchFamily="50" charset="-128"/>
                </a:rPr>
                <a:t>（ア）外部機関連携サブシステム共通要件</a:t>
              </a:r>
            </a:p>
          </p:txBody>
        </p:sp>
        <p:sp>
          <p:nvSpPr>
            <p:cNvPr id="746" name="Rectangle 110"/>
            <p:cNvSpPr>
              <a:spLocks noChangeArrowheads="1"/>
            </p:cNvSpPr>
            <p:nvPr/>
          </p:nvSpPr>
          <p:spPr bwMode="auto">
            <a:xfrm>
              <a:off x="826959" y="1860679"/>
              <a:ext cx="1667146" cy="572713"/>
            </a:xfrm>
            <a:prstGeom prst="rect">
              <a:avLst/>
            </a:prstGeom>
            <a:noFill/>
            <a:ln w="19050">
              <a:solidFill>
                <a:srgbClr val="002060"/>
              </a:solidFill>
              <a:prstDash val="sysDash"/>
              <a:miter lim="800000"/>
              <a:headEnd/>
              <a:tailEnd/>
            </a:ln>
            <a:effectLst/>
          </p:spPr>
          <p:txBody>
            <a:bodyPr wrap="none" lIns="57232" tIns="28616" rIns="57232" bIns="28616" anchor="t" anchorCtr="0"/>
            <a:lstStyle/>
            <a:p>
              <a:pPr fontAlgn="base">
                <a:spcBef>
                  <a:spcPct val="0"/>
                </a:spcBef>
                <a:spcAft>
                  <a:spcPct val="0"/>
                </a:spcAft>
              </a:pPr>
              <a:r>
                <a:rPr lang="ja-JP" altLang="en-US" sz="500" dirty="0">
                  <a:solidFill>
                    <a:srgbClr val="002060"/>
                  </a:solidFill>
                  <a:latin typeface="Meiryo UI" panose="020B0604030504040204" pitchFamily="50" charset="-128"/>
                  <a:ea typeface="Meiryo UI" panose="020B0604030504040204" pitchFamily="50" charset="-128"/>
                </a:rPr>
                <a:t>（イ）</a:t>
              </a:r>
              <a:r>
                <a:rPr lang="en-US" altLang="ja-JP" sz="500" dirty="0">
                  <a:solidFill>
                    <a:srgbClr val="002060"/>
                  </a:solidFill>
                  <a:latin typeface="Meiryo UI" panose="020B0604030504040204" pitchFamily="50" charset="-128"/>
                  <a:ea typeface="Meiryo UI" panose="020B0604030504040204" pitchFamily="50" charset="-128"/>
                </a:rPr>
                <a:t>ASP</a:t>
              </a:r>
              <a:r>
                <a:rPr lang="ja-JP" altLang="ja-JP" sz="500" dirty="0">
                  <a:solidFill>
                    <a:srgbClr val="002060"/>
                  </a:solidFill>
                  <a:latin typeface="Meiryo UI" panose="020B0604030504040204" pitchFamily="50" charset="-128"/>
                  <a:ea typeface="Meiryo UI" panose="020B0604030504040204" pitchFamily="50" charset="-128"/>
                </a:rPr>
                <a:t>ツール（外部機関用ポータル）要件</a:t>
              </a:r>
              <a:endParaRPr lang="en-US" altLang="ja-JP" sz="500" dirty="0">
                <a:solidFill>
                  <a:srgbClr val="002060"/>
                </a:solidFill>
                <a:latin typeface="Meiryo UI" panose="020B0604030504040204" pitchFamily="50" charset="-128"/>
                <a:ea typeface="Meiryo UI" panose="020B0604030504040204" pitchFamily="50" charset="-128"/>
              </a:endParaRPr>
            </a:p>
            <a:p>
              <a:pPr fontAlgn="base">
                <a:spcBef>
                  <a:spcPct val="0"/>
                </a:spcBef>
                <a:spcAft>
                  <a:spcPct val="0"/>
                </a:spcAft>
              </a:pPr>
              <a:r>
                <a:rPr lang="ja-JP" altLang="en-US" sz="500" dirty="0">
                  <a:solidFill>
                    <a:srgbClr val="002060"/>
                  </a:solidFill>
                  <a:latin typeface="Meiryo UI" panose="020B0604030504040204" pitchFamily="50" charset="-128"/>
                  <a:ea typeface="Meiryo UI" panose="020B0604030504040204" pitchFamily="50" charset="-128"/>
                </a:rPr>
                <a:t>　①コンテンツ登録・管理機能</a:t>
              </a:r>
            </a:p>
          </p:txBody>
        </p:sp>
        <p:sp>
          <p:nvSpPr>
            <p:cNvPr id="747" name="Rectangle 110"/>
            <p:cNvSpPr>
              <a:spLocks noChangeArrowheads="1"/>
            </p:cNvSpPr>
            <p:nvPr/>
          </p:nvSpPr>
          <p:spPr bwMode="auto">
            <a:xfrm>
              <a:off x="4042267" y="1860679"/>
              <a:ext cx="2172336" cy="572714"/>
            </a:xfrm>
            <a:prstGeom prst="rect">
              <a:avLst/>
            </a:prstGeom>
            <a:noFill/>
            <a:ln w="19050">
              <a:solidFill>
                <a:srgbClr val="002060"/>
              </a:solidFill>
              <a:prstDash val="sysDash"/>
              <a:miter lim="800000"/>
              <a:headEnd/>
              <a:tailEnd/>
            </a:ln>
            <a:effectLst/>
          </p:spPr>
          <p:txBody>
            <a:bodyPr wrap="none" lIns="57232" tIns="28616" rIns="57232" bIns="28616" anchor="t" anchorCtr="0"/>
            <a:lstStyle/>
            <a:p>
              <a:pPr fontAlgn="base">
                <a:spcBef>
                  <a:spcPct val="0"/>
                </a:spcBef>
                <a:spcAft>
                  <a:spcPct val="0"/>
                </a:spcAft>
              </a:pPr>
              <a:r>
                <a:rPr lang="ja-JP" altLang="en-US" sz="500" dirty="0">
                  <a:solidFill>
                    <a:srgbClr val="002060"/>
                  </a:solidFill>
                  <a:latin typeface="Meiryo UI" panose="020B0604030504040204" pitchFamily="50" charset="-128"/>
                  <a:ea typeface="Meiryo UI" panose="020B0604030504040204" pitchFamily="50" charset="-128"/>
                </a:rPr>
                <a:t>（イ）</a:t>
              </a:r>
              <a:r>
                <a:rPr lang="en-US" altLang="ja-JP" sz="500" dirty="0">
                  <a:solidFill>
                    <a:srgbClr val="002060"/>
                  </a:solidFill>
                  <a:latin typeface="Meiryo UI" panose="020B0604030504040204" pitchFamily="50" charset="-128"/>
                  <a:ea typeface="Meiryo UI" panose="020B0604030504040204" pitchFamily="50" charset="-128"/>
                </a:rPr>
                <a:t>ASP</a:t>
              </a:r>
              <a:r>
                <a:rPr lang="ja-JP" altLang="ja-JP" sz="500" dirty="0">
                  <a:solidFill>
                    <a:srgbClr val="002060"/>
                  </a:solidFill>
                  <a:latin typeface="Meiryo UI" panose="020B0604030504040204" pitchFamily="50" charset="-128"/>
                  <a:ea typeface="Meiryo UI" panose="020B0604030504040204" pitchFamily="50" charset="-128"/>
                </a:rPr>
                <a:t>ツール（外部機関用ポータル）要件</a:t>
              </a:r>
              <a:endParaRPr lang="en-US" altLang="ja-JP" sz="500" dirty="0">
                <a:solidFill>
                  <a:srgbClr val="002060"/>
                </a:solidFill>
                <a:latin typeface="Meiryo UI" panose="020B0604030504040204" pitchFamily="50" charset="-128"/>
                <a:ea typeface="Meiryo UI" panose="020B0604030504040204" pitchFamily="50" charset="-128"/>
              </a:endParaRPr>
            </a:p>
            <a:p>
              <a:pPr fontAlgn="base">
                <a:spcBef>
                  <a:spcPct val="0"/>
                </a:spcBef>
                <a:spcAft>
                  <a:spcPct val="0"/>
                </a:spcAft>
              </a:pPr>
              <a:r>
                <a:rPr lang="ja-JP" altLang="en-US" sz="500" dirty="0">
                  <a:solidFill>
                    <a:srgbClr val="002060"/>
                  </a:solidFill>
                  <a:latin typeface="Meiryo UI" panose="020B0604030504040204" pitchFamily="50" charset="-128"/>
                  <a:ea typeface="Meiryo UI" panose="020B0604030504040204" pitchFamily="50" charset="-128"/>
                </a:rPr>
                <a:t>　②コンテンツ検索・閲覧機能</a:t>
              </a:r>
            </a:p>
          </p:txBody>
        </p:sp>
        <p:sp>
          <p:nvSpPr>
            <p:cNvPr id="748" name="Rectangle 112"/>
            <p:cNvSpPr>
              <a:spLocks noChangeArrowheads="1"/>
            </p:cNvSpPr>
            <p:nvPr/>
          </p:nvSpPr>
          <p:spPr bwMode="auto">
            <a:xfrm>
              <a:off x="2612332" y="2078464"/>
              <a:ext cx="577633" cy="260818"/>
            </a:xfrm>
            <a:prstGeom prst="rect">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none" lIns="57232" tIns="28616" rIns="57232" bIns="28616" anchor="ctr"/>
            <a:lstStyle/>
            <a:p>
              <a:pPr algn="ctr" fontAlgn="base">
                <a:spcBef>
                  <a:spcPct val="0"/>
                </a:spcBef>
                <a:spcAft>
                  <a:spcPct val="0"/>
                </a:spcAft>
              </a:pPr>
              <a:r>
                <a:rPr lang="ja-JP" altLang="en-US" sz="400" dirty="0">
                  <a:solidFill>
                    <a:prstClr val="black"/>
                  </a:solidFill>
                  <a:latin typeface="Meiryo UI" panose="020B0604030504040204" pitchFamily="50" charset="-128"/>
                  <a:ea typeface="Meiryo UI" panose="020B0604030504040204" pitchFamily="50" charset="-128"/>
                </a:rPr>
                <a:t>（ア）共通要件</a:t>
              </a:r>
              <a:endParaRPr lang="en-US" altLang="ja-JP" sz="400" dirty="0">
                <a:solidFill>
                  <a:prstClr val="black"/>
                </a:solidFill>
                <a:latin typeface="Meiryo UI" panose="020B0604030504040204" pitchFamily="50" charset="-128"/>
                <a:ea typeface="Meiryo UI" panose="020B0604030504040204" pitchFamily="50" charset="-128"/>
              </a:endParaRPr>
            </a:p>
          </p:txBody>
        </p:sp>
        <p:sp>
          <p:nvSpPr>
            <p:cNvPr id="749" name="Rectangle 112"/>
            <p:cNvSpPr>
              <a:spLocks noChangeArrowheads="1"/>
            </p:cNvSpPr>
            <p:nvPr/>
          </p:nvSpPr>
          <p:spPr bwMode="auto">
            <a:xfrm>
              <a:off x="4126326" y="2078463"/>
              <a:ext cx="609939" cy="260819"/>
            </a:xfrm>
            <a:prstGeom prst="rect">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none" lIns="57232" tIns="28616" rIns="57232" bIns="28616" anchor="ctr"/>
            <a:lstStyle/>
            <a:p>
              <a:pPr algn="ctr" fontAlgn="base">
                <a:spcBef>
                  <a:spcPct val="0"/>
                </a:spcBef>
                <a:spcAft>
                  <a:spcPct val="0"/>
                </a:spcAft>
              </a:pPr>
              <a:r>
                <a:rPr lang="ja-JP" altLang="en-US" sz="400" dirty="0">
                  <a:solidFill>
                    <a:prstClr val="black"/>
                  </a:solidFill>
                  <a:latin typeface="Meiryo UI" panose="020B0604030504040204" pitchFamily="50" charset="-128"/>
                  <a:ea typeface="Meiryo UI" panose="020B0604030504040204" pitchFamily="50" charset="-128"/>
                </a:rPr>
                <a:t>ｃ）ポータル管理</a:t>
              </a:r>
              <a:endParaRPr lang="en-US" altLang="ja-JP" sz="400" dirty="0">
                <a:solidFill>
                  <a:prstClr val="black"/>
                </a:solidFill>
                <a:latin typeface="Meiryo UI" panose="020B0604030504040204" pitchFamily="50" charset="-128"/>
                <a:ea typeface="Meiryo UI" panose="020B0604030504040204" pitchFamily="50" charset="-128"/>
              </a:endParaRPr>
            </a:p>
            <a:p>
              <a:pPr algn="ctr" fontAlgn="base">
                <a:spcBef>
                  <a:spcPct val="0"/>
                </a:spcBef>
                <a:spcAft>
                  <a:spcPct val="0"/>
                </a:spcAft>
              </a:pPr>
              <a:r>
                <a:rPr lang="ja-JP" altLang="en-US" sz="400" dirty="0">
                  <a:solidFill>
                    <a:prstClr val="black"/>
                  </a:solidFill>
                  <a:latin typeface="Meiryo UI" panose="020B0604030504040204" pitchFamily="50" charset="-128"/>
                  <a:ea typeface="Meiryo UI" panose="020B0604030504040204" pitchFamily="50" charset="-128"/>
                </a:rPr>
                <a:t>（ＡＳＰツール独自要件）</a:t>
              </a:r>
              <a:endParaRPr lang="en-US" altLang="ja-JP" sz="400" dirty="0">
                <a:solidFill>
                  <a:prstClr val="black"/>
                </a:solidFill>
                <a:latin typeface="Meiryo UI" panose="020B0604030504040204" pitchFamily="50" charset="-128"/>
                <a:ea typeface="Meiryo UI" panose="020B0604030504040204" pitchFamily="50" charset="-128"/>
              </a:endParaRPr>
            </a:p>
          </p:txBody>
        </p:sp>
        <p:sp>
          <p:nvSpPr>
            <p:cNvPr id="750" name="Rectangle 112"/>
            <p:cNvSpPr>
              <a:spLocks noChangeArrowheads="1"/>
            </p:cNvSpPr>
            <p:nvPr/>
          </p:nvSpPr>
          <p:spPr bwMode="auto">
            <a:xfrm>
              <a:off x="915052" y="2078464"/>
              <a:ext cx="1508927" cy="257240"/>
            </a:xfrm>
            <a:prstGeom prst="rect">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none" lIns="57232" tIns="28616" rIns="57232" bIns="28616" numCol="3" anchor="ctr"/>
            <a:lstStyle/>
            <a:p>
              <a:pPr fontAlgn="base">
                <a:spcBef>
                  <a:spcPct val="0"/>
                </a:spcBef>
                <a:spcAft>
                  <a:spcPct val="0"/>
                </a:spcAft>
              </a:pPr>
              <a:r>
                <a:rPr lang="ja-JP" altLang="en-US" sz="400" dirty="0">
                  <a:solidFill>
                    <a:prstClr val="black"/>
                  </a:solidFill>
                  <a:latin typeface="Meiryo UI" panose="020B0604030504040204" pitchFamily="50" charset="-128"/>
                  <a:ea typeface="Meiryo UI" panose="020B0604030504040204" pitchFamily="50" charset="-128"/>
                </a:rPr>
                <a:t>ａ）コンテンツ登録</a:t>
              </a:r>
              <a:endParaRPr lang="en-US" altLang="ja-JP" sz="400"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ja-JP" altLang="en-US" sz="400" dirty="0">
                  <a:solidFill>
                    <a:prstClr val="black"/>
                  </a:solidFill>
                  <a:latin typeface="Meiryo UI" panose="020B0604030504040204" pitchFamily="50" charset="-128"/>
                  <a:ea typeface="Meiryo UI" panose="020B0604030504040204" pitchFamily="50" charset="-128"/>
                </a:rPr>
                <a:t>ｂ）組織化</a:t>
              </a:r>
              <a:endParaRPr lang="en-US" altLang="ja-JP" sz="400"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ja-JP" altLang="en-US" sz="400" dirty="0">
                  <a:solidFill>
                    <a:prstClr val="black"/>
                  </a:solidFill>
                  <a:latin typeface="Meiryo UI" panose="020B0604030504040204" pitchFamily="50" charset="-128"/>
                  <a:ea typeface="Meiryo UI" panose="020B0604030504040204" pitchFamily="50" charset="-128"/>
                </a:rPr>
                <a:t>ｃ）著作権・許諾情報付与</a:t>
              </a:r>
              <a:endParaRPr lang="en-US" altLang="ja-JP" sz="400"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ja-JP" altLang="en-US" sz="400" dirty="0">
                  <a:solidFill>
                    <a:prstClr val="black"/>
                  </a:solidFill>
                  <a:latin typeface="Meiryo UI" panose="020B0604030504040204" pitchFamily="50" charset="-128"/>
                  <a:ea typeface="Meiryo UI" panose="020B0604030504040204" pitchFamily="50" charset="-128"/>
                </a:rPr>
                <a:t>ｄ）提供制限</a:t>
              </a:r>
              <a:endParaRPr lang="en-US" altLang="ja-JP" sz="400"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ja-JP" altLang="en-US" sz="400" dirty="0">
                  <a:solidFill>
                    <a:prstClr val="black"/>
                  </a:solidFill>
                  <a:latin typeface="Meiryo UI" panose="020B0604030504040204" pitchFamily="50" charset="-128"/>
                  <a:ea typeface="Meiryo UI" panose="020B0604030504040204" pitchFamily="50" charset="-128"/>
                </a:rPr>
                <a:t>ｅ）タグ・コメント管理</a:t>
              </a:r>
              <a:endParaRPr lang="en-US" altLang="ja-JP" sz="400" dirty="0">
                <a:solidFill>
                  <a:prstClr val="black"/>
                </a:solidFill>
                <a:latin typeface="Meiryo UI" panose="020B0604030504040204" pitchFamily="50" charset="-128"/>
                <a:ea typeface="Meiryo UI" panose="020B0604030504040204" pitchFamily="50" charset="-128"/>
              </a:endParaRPr>
            </a:p>
          </p:txBody>
        </p:sp>
        <p:sp>
          <p:nvSpPr>
            <p:cNvPr id="751" name="Rectangle 112"/>
            <p:cNvSpPr>
              <a:spLocks noChangeArrowheads="1"/>
            </p:cNvSpPr>
            <p:nvPr/>
          </p:nvSpPr>
          <p:spPr bwMode="auto">
            <a:xfrm>
              <a:off x="4800685" y="2081431"/>
              <a:ext cx="1357908" cy="254274"/>
            </a:xfrm>
            <a:prstGeom prst="rect">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none" lIns="57232" tIns="28616" rIns="57232" bIns="28616" numCol="2" anchor="ctr"/>
            <a:lstStyle/>
            <a:p>
              <a:pPr fontAlgn="base">
                <a:spcBef>
                  <a:spcPct val="0"/>
                </a:spcBef>
                <a:spcAft>
                  <a:spcPct val="0"/>
                </a:spcAft>
              </a:pPr>
              <a:r>
                <a:rPr lang="ja-JP" altLang="en-US" sz="400" dirty="0">
                  <a:solidFill>
                    <a:prstClr val="black"/>
                  </a:solidFill>
                  <a:latin typeface="Meiryo UI" panose="020B0604030504040204" pitchFamily="50" charset="-128"/>
                  <a:ea typeface="Meiryo UI" panose="020B0604030504040204" pitchFamily="50" charset="-128"/>
                </a:rPr>
                <a:t>ａ）ユーザビリティ</a:t>
              </a:r>
              <a:endParaRPr lang="en-US" altLang="ja-JP" sz="400"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ja-JP" altLang="en-US" sz="400" dirty="0">
                  <a:solidFill>
                    <a:prstClr val="black"/>
                  </a:solidFill>
                  <a:latin typeface="Meiryo UI" panose="020B0604030504040204" pitchFamily="50" charset="-128"/>
                  <a:ea typeface="Meiryo UI" panose="020B0604030504040204" pitchFamily="50" charset="-128"/>
                </a:rPr>
                <a:t>ｂ）パーソナライズ</a:t>
              </a:r>
              <a:endParaRPr lang="en-US" altLang="ja-JP" sz="400"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ja-JP" altLang="en-US" sz="400" dirty="0">
                  <a:solidFill>
                    <a:prstClr val="black"/>
                  </a:solidFill>
                  <a:latin typeface="Meiryo UI" panose="020B0604030504040204" pitchFamily="50" charset="-128"/>
                  <a:ea typeface="Meiryo UI" panose="020B0604030504040204" pitchFamily="50" charset="-128"/>
                </a:rPr>
                <a:t>ｄ）タグ・コメント受付</a:t>
              </a:r>
              <a:endParaRPr lang="en-US" altLang="ja-JP" sz="400"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ja-JP" altLang="en-US" sz="400" dirty="0">
                  <a:solidFill>
                    <a:prstClr val="black"/>
                  </a:solidFill>
                  <a:latin typeface="Meiryo UI" panose="020B0604030504040204" pitchFamily="50" charset="-128"/>
                  <a:ea typeface="Meiryo UI" panose="020B0604030504040204" pitchFamily="50" charset="-128"/>
                </a:rPr>
                <a:t>ｅ）検索</a:t>
              </a:r>
              <a:endParaRPr lang="en-US" altLang="ja-JP" sz="400"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ja-JP" altLang="en-US" sz="400" dirty="0">
                  <a:solidFill>
                    <a:prstClr val="black"/>
                  </a:solidFill>
                  <a:latin typeface="Meiryo UI" panose="020B0604030504040204" pitchFamily="50" charset="-128"/>
                  <a:ea typeface="Meiryo UI" panose="020B0604030504040204" pitchFamily="50" charset="-128"/>
                </a:rPr>
                <a:t>ｆ）コンテンツ閲覧</a:t>
              </a:r>
              <a:r>
                <a:rPr lang="en-US" altLang="ja-JP" sz="400" dirty="0">
                  <a:solidFill>
                    <a:prstClr val="black"/>
                  </a:solidFill>
                  <a:latin typeface="Meiryo UI" panose="020B0604030504040204" pitchFamily="50" charset="-128"/>
                  <a:ea typeface="Meiryo UI" panose="020B0604030504040204" pitchFamily="50" charset="-128"/>
                </a:rPr>
                <a:t>/</a:t>
              </a:r>
            </a:p>
            <a:p>
              <a:pPr fontAlgn="base">
                <a:spcBef>
                  <a:spcPct val="0"/>
                </a:spcBef>
                <a:spcAft>
                  <a:spcPct val="0"/>
                </a:spcAft>
              </a:pPr>
              <a:r>
                <a:rPr lang="ja-JP" altLang="en-US" sz="400" dirty="0">
                  <a:solidFill>
                    <a:prstClr val="black"/>
                  </a:solidFill>
                  <a:latin typeface="Meiryo UI" panose="020B0604030504040204" pitchFamily="50" charset="-128"/>
                  <a:ea typeface="Meiryo UI" panose="020B0604030504040204" pitchFamily="50" charset="-128"/>
                </a:rPr>
                <a:t>　ダウンロード</a:t>
              </a:r>
              <a:endParaRPr lang="en-US" altLang="ja-JP" sz="400" dirty="0">
                <a:solidFill>
                  <a:prstClr val="black"/>
                </a:solidFill>
                <a:latin typeface="Meiryo UI" panose="020B0604030504040204" pitchFamily="50" charset="-128"/>
                <a:ea typeface="Meiryo UI" panose="020B0604030504040204" pitchFamily="50" charset="-128"/>
              </a:endParaRPr>
            </a:p>
          </p:txBody>
        </p:sp>
        <p:sp>
          <p:nvSpPr>
            <p:cNvPr id="752" name="Rectangle 112"/>
            <p:cNvSpPr>
              <a:spLocks noChangeArrowheads="1"/>
            </p:cNvSpPr>
            <p:nvPr/>
          </p:nvSpPr>
          <p:spPr bwMode="auto">
            <a:xfrm>
              <a:off x="3333450" y="2074886"/>
              <a:ext cx="577633" cy="260818"/>
            </a:xfrm>
            <a:prstGeom prst="rect">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none" lIns="57232" tIns="28616" rIns="57232" bIns="28616" anchor="ctr"/>
            <a:lstStyle/>
            <a:p>
              <a:pPr algn="ctr" fontAlgn="base">
                <a:spcBef>
                  <a:spcPct val="0"/>
                </a:spcBef>
                <a:spcAft>
                  <a:spcPct val="0"/>
                </a:spcAft>
              </a:pPr>
              <a:r>
                <a:rPr lang="ja-JP" altLang="en-US" sz="400" dirty="0">
                  <a:solidFill>
                    <a:prstClr val="black"/>
                  </a:solidFill>
                  <a:latin typeface="Meiryo UI" panose="020B0604030504040204" pitchFamily="50" charset="-128"/>
                  <a:ea typeface="Meiryo UI" panose="020B0604030504040204" pitchFamily="50" charset="-128"/>
                </a:rPr>
                <a:t>（ア）ユーザ管理要件</a:t>
              </a:r>
              <a:endParaRPr lang="en-US" altLang="ja-JP" sz="400" dirty="0">
                <a:solidFill>
                  <a:prstClr val="black"/>
                </a:solidFill>
                <a:latin typeface="Meiryo UI" panose="020B0604030504040204" pitchFamily="50" charset="-128"/>
                <a:ea typeface="Meiryo UI" panose="020B0604030504040204" pitchFamily="50" charset="-128"/>
              </a:endParaRPr>
            </a:p>
            <a:p>
              <a:pPr algn="ctr" fontAlgn="base">
                <a:spcBef>
                  <a:spcPct val="0"/>
                </a:spcBef>
                <a:spcAft>
                  <a:spcPct val="0"/>
                </a:spcAft>
              </a:pPr>
              <a:r>
                <a:rPr lang="ja-JP" altLang="en-US" sz="400" dirty="0">
                  <a:solidFill>
                    <a:prstClr val="black"/>
                  </a:solidFill>
                  <a:latin typeface="Meiryo UI" panose="020B0604030504040204" pitchFamily="50" charset="-128"/>
                  <a:ea typeface="Meiryo UI" panose="020B0604030504040204" pitchFamily="50" charset="-128"/>
                </a:rPr>
                <a:t>（ＡＳＰツール独自要件）</a:t>
              </a:r>
              <a:endParaRPr lang="en-US" altLang="ja-JP" sz="400" dirty="0">
                <a:solidFill>
                  <a:prstClr val="black"/>
                </a:solidFill>
                <a:latin typeface="Meiryo UI" panose="020B0604030504040204" pitchFamily="50" charset="-128"/>
                <a:ea typeface="Meiryo UI" panose="020B0604030504040204" pitchFamily="50" charset="-128"/>
              </a:endParaRPr>
            </a:p>
          </p:txBody>
        </p:sp>
        <p:pic>
          <p:nvPicPr>
            <p:cNvPr id="753" name="Picture 4" descr="http://www.printout.jp/clipart/clipart_d/03_person/04_daily_life/gif/person_0386.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27297" y="1291622"/>
              <a:ext cx="285252" cy="219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4" name="テキスト ボックス 131"/>
            <p:cNvSpPr txBox="1">
              <a:spLocks noChangeArrowheads="1"/>
            </p:cNvSpPr>
            <p:nvPr/>
          </p:nvSpPr>
          <p:spPr bwMode="auto">
            <a:xfrm>
              <a:off x="1488574" y="1474791"/>
              <a:ext cx="576299" cy="142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7222" tIns="28611" rIns="57222" bIns="28611">
              <a:spAutoFit/>
            </a:bodyPr>
            <a:lstStyle>
              <a:lvl1pPr eaLnBrk="0" hangingPunct="0">
                <a:defRPr kumimoji="1" sz="1400">
                  <a:solidFill>
                    <a:schemeClr val="tx1"/>
                  </a:solidFill>
                  <a:latin typeface="ＭＳ Ｐゴシック" charset="-128"/>
                  <a:ea typeface="ＭＳ Ｐゴシック" charset="-128"/>
                </a:defRPr>
              </a:lvl1pPr>
              <a:lvl2pPr marL="742950" indent="-285750" eaLnBrk="0" hangingPunct="0">
                <a:defRPr kumimoji="1" sz="1400">
                  <a:solidFill>
                    <a:schemeClr val="tx1"/>
                  </a:solidFill>
                  <a:latin typeface="ＭＳ Ｐゴシック" charset="-128"/>
                  <a:ea typeface="ＭＳ Ｐゴシック" charset="-128"/>
                </a:defRPr>
              </a:lvl2pPr>
              <a:lvl3pPr marL="1143000" indent="-228600" eaLnBrk="0" hangingPunct="0">
                <a:defRPr kumimoji="1" sz="1400">
                  <a:solidFill>
                    <a:schemeClr val="tx1"/>
                  </a:solidFill>
                  <a:latin typeface="ＭＳ Ｐゴシック" charset="-128"/>
                  <a:ea typeface="ＭＳ Ｐゴシック" charset="-128"/>
                </a:defRPr>
              </a:lvl3pPr>
              <a:lvl4pPr marL="1600200" indent="-228600" eaLnBrk="0" hangingPunct="0">
                <a:defRPr kumimoji="1" sz="1400">
                  <a:solidFill>
                    <a:schemeClr val="tx1"/>
                  </a:solidFill>
                  <a:latin typeface="ＭＳ Ｐゴシック" charset="-128"/>
                  <a:ea typeface="ＭＳ Ｐゴシック" charset="-128"/>
                </a:defRPr>
              </a:lvl4pPr>
              <a:lvl5pPr marL="2057400" indent="-228600" eaLnBrk="0" hangingPunct="0">
                <a:defRPr kumimoji="1" sz="1400">
                  <a:solidFill>
                    <a:schemeClr val="tx1"/>
                  </a:solidFill>
                  <a:latin typeface="ＭＳ Ｐゴシック" charset="-128"/>
                  <a:ea typeface="ＭＳ Ｐゴシック" charset="-128"/>
                </a:defRPr>
              </a:lvl5pPr>
              <a:lvl6pPr marL="25146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6pPr>
              <a:lvl7pPr marL="29718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7pPr>
              <a:lvl8pPr marL="34290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8pPr>
              <a:lvl9pPr marL="38862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9pPr>
            </a:lstStyle>
            <a:p>
              <a:pPr algn="ctr" eaLnBrk="1" fontAlgn="b" hangingPunct="1">
                <a:spcBef>
                  <a:spcPct val="0"/>
                </a:spcBef>
                <a:spcAft>
                  <a:spcPct val="0"/>
                </a:spcAft>
                <a:buFont typeface="Wingdings" pitchFamily="2" charset="2"/>
                <a:buNone/>
              </a:pPr>
              <a:r>
                <a:rPr lang="ja-JP" altLang="en-US" sz="400" dirty="0">
                  <a:solidFill>
                    <a:prstClr val="black"/>
                  </a:solidFill>
                  <a:latin typeface="Meiryo UI" panose="020B0604030504040204" pitchFamily="50" charset="-128"/>
                  <a:ea typeface="Meiryo UI" panose="020B0604030504040204" pitchFamily="50" charset="-128"/>
                </a:rPr>
                <a:t>外部連携機関</a:t>
              </a:r>
              <a:endParaRPr lang="en-US" altLang="ja-JP" sz="400" dirty="0">
                <a:solidFill>
                  <a:prstClr val="black"/>
                </a:solidFill>
                <a:latin typeface="Meiryo UI" panose="020B0604030504040204" pitchFamily="50" charset="-128"/>
                <a:ea typeface="Meiryo UI" panose="020B0604030504040204" pitchFamily="50" charset="-128"/>
              </a:endParaRPr>
            </a:p>
            <a:p>
              <a:pPr algn="ctr" eaLnBrk="1" fontAlgn="b" hangingPunct="1">
                <a:spcBef>
                  <a:spcPct val="0"/>
                </a:spcBef>
                <a:spcAft>
                  <a:spcPct val="0"/>
                </a:spcAft>
                <a:buFont typeface="Wingdings" pitchFamily="2" charset="2"/>
                <a:buNone/>
              </a:pPr>
              <a:r>
                <a:rPr lang="ja-JP" altLang="en-US" sz="400" dirty="0">
                  <a:solidFill>
                    <a:prstClr val="black"/>
                  </a:solidFill>
                  <a:latin typeface="Meiryo UI" panose="020B0604030504040204" pitchFamily="50" charset="-128"/>
                  <a:ea typeface="Meiryo UI" panose="020B0604030504040204" pitchFamily="50" charset="-128"/>
                </a:rPr>
                <a:t>コンテンツ登録者等</a:t>
              </a:r>
            </a:p>
          </p:txBody>
        </p:sp>
        <p:pic>
          <p:nvPicPr>
            <p:cNvPr id="755" name="Picture 4" descr="http://www.printout.jp/clipart/clipart_d/03_person/04_daily_life/gif/person_0386.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44841" y="1300183"/>
              <a:ext cx="285252" cy="219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6" name="テキスト ボックス 131"/>
            <p:cNvSpPr txBox="1">
              <a:spLocks noChangeArrowheads="1"/>
            </p:cNvSpPr>
            <p:nvPr/>
          </p:nvSpPr>
          <p:spPr bwMode="auto">
            <a:xfrm>
              <a:off x="5450832" y="1483352"/>
              <a:ext cx="322389" cy="142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7222" tIns="28611" rIns="57222" bIns="28611">
              <a:spAutoFit/>
            </a:bodyPr>
            <a:lstStyle>
              <a:lvl1pPr eaLnBrk="0" hangingPunct="0">
                <a:defRPr kumimoji="1" sz="1400">
                  <a:solidFill>
                    <a:schemeClr val="tx1"/>
                  </a:solidFill>
                  <a:latin typeface="ＭＳ Ｐゴシック" charset="-128"/>
                  <a:ea typeface="ＭＳ Ｐゴシック" charset="-128"/>
                </a:defRPr>
              </a:lvl1pPr>
              <a:lvl2pPr marL="742950" indent="-285750" eaLnBrk="0" hangingPunct="0">
                <a:defRPr kumimoji="1" sz="1400">
                  <a:solidFill>
                    <a:schemeClr val="tx1"/>
                  </a:solidFill>
                  <a:latin typeface="ＭＳ Ｐゴシック" charset="-128"/>
                  <a:ea typeface="ＭＳ Ｐゴシック" charset="-128"/>
                </a:defRPr>
              </a:lvl2pPr>
              <a:lvl3pPr marL="1143000" indent="-228600" eaLnBrk="0" hangingPunct="0">
                <a:defRPr kumimoji="1" sz="1400">
                  <a:solidFill>
                    <a:schemeClr val="tx1"/>
                  </a:solidFill>
                  <a:latin typeface="ＭＳ Ｐゴシック" charset="-128"/>
                  <a:ea typeface="ＭＳ Ｐゴシック" charset="-128"/>
                </a:defRPr>
              </a:lvl3pPr>
              <a:lvl4pPr marL="1600200" indent="-228600" eaLnBrk="0" hangingPunct="0">
                <a:defRPr kumimoji="1" sz="1400">
                  <a:solidFill>
                    <a:schemeClr val="tx1"/>
                  </a:solidFill>
                  <a:latin typeface="ＭＳ Ｐゴシック" charset="-128"/>
                  <a:ea typeface="ＭＳ Ｐゴシック" charset="-128"/>
                </a:defRPr>
              </a:lvl4pPr>
              <a:lvl5pPr marL="2057400" indent="-228600" eaLnBrk="0" hangingPunct="0">
                <a:defRPr kumimoji="1" sz="1400">
                  <a:solidFill>
                    <a:schemeClr val="tx1"/>
                  </a:solidFill>
                  <a:latin typeface="ＭＳ Ｐゴシック" charset="-128"/>
                  <a:ea typeface="ＭＳ Ｐゴシック" charset="-128"/>
                </a:defRPr>
              </a:lvl5pPr>
              <a:lvl6pPr marL="25146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6pPr>
              <a:lvl7pPr marL="29718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7pPr>
              <a:lvl8pPr marL="34290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8pPr>
              <a:lvl9pPr marL="38862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9pPr>
            </a:lstStyle>
            <a:p>
              <a:pPr algn="ctr" eaLnBrk="1" fontAlgn="b" hangingPunct="1">
                <a:spcBef>
                  <a:spcPct val="0"/>
                </a:spcBef>
                <a:spcAft>
                  <a:spcPct val="0"/>
                </a:spcAft>
                <a:buFont typeface="Wingdings" pitchFamily="2" charset="2"/>
                <a:buNone/>
              </a:pPr>
              <a:r>
                <a:rPr lang="ja-JP" altLang="en-US" sz="400" dirty="0">
                  <a:solidFill>
                    <a:prstClr val="black"/>
                  </a:solidFill>
                  <a:latin typeface="Meiryo UI" panose="020B0604030504040204" pitchFamily="50" charset="-128"/>
                  <a:ea typeface="Meiryo UI" panose="020B0604030504040204" pitchFamily="50" charset="-128"/>
                </a:rPr>
                <a:t>外部連携機関</a:t>
              </a:r>
              <a:endParaRPr lang="en-US" altLang="ja-JP" sz="400" dirty="0">
                <a:solidFill>
                  <a:prstClr val="black"/>
                </a:solidFill>
                <a:latin typeface="Meiryo UI" panose="020B0604030504040204" pitchFamily="50" charset="-128"/>
                <a:ea typeface="Meiryo UI" panose="020B0604030504040204" pitchFamily="50" charset="-128"/>
              </a:endParaRPr>
            </a:p>
            <a:p>
              <a:pPr algn="ctr" eaLnBrk="1" fontAlgn="b" hangingPunct="1">
                <a:spcBef>
                  <a:spcPct val="0"/>
                </a:spcBef>
                <a:spcAft>
                  <a:spcPct val="0"/>
                </a:spcAft>
                <a:buFont typeface="Wingdings" pitchFamily="2" charset="2"/>
                <a:buNone/>
              </a:pPr>
              <a:r>
                <a:rPr lang="ja-JP" altLang="en-US" sz="400" dirty="0">
                  <a:solidFill>
                    <a:prstClr val="black"/>
                  </a:solidFill>
                  <a:latin typeface="Meiryo UI" panose="020B0604030504040204" pitchFamily="50" charset="-128"/>
                  <a:ea typeface="Meiryo UI" panose="020B0604030504040204" pitchFamily="50" charset="-128"/>
                </a:rPr>
                <a:t>一般利用者</a:t>
              </a:r>
              <a:endParaRPr lang="en-US" altLang="ja-JP" sz="400" dirty="0">
                <a:solidFill>
                  <a:prstClr val="black"/>
                </a:solidFill>
                <a:latin typeface="Meiryo UI" panose="020B0604030504040204" pitchFamily="50" charset="-128"/>
                <a:ea typeface="Meiryo UI" panose="020B0604030504040204" pitchFamily="50" charset="-128"/>
              </a:endParaRPr>
            </a:p>
          </p:txBody>
        </p:sp>
        <p:sp>
          <p:nvSpPr>
            <p:cNvPr id="757" name="Rectangle 112"/>
            <p:cNvSpPr>
              <a:spLocks noChangeArrowheads="1"/>
            </p:cNvSpPr>
            <p:nvPr/>
          </p:nvSpPr>
          <p:spPr bwMode="auto">
            <a:xfrm>
              <a:off x="574518" y="2321476"/>
              <a:ext cx="1850235" cy="321061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57232" tIns="28616" rIns="57232" bIns="28616" anchor="t" anchorCtr="0"/>
            <a:lstStyle/>
            <a:p>
              <a:pPr algn="ctr" fontAlgn="base">
                <a:spcBef>
                  <a:spcPct val="0"/>
                </a:spcBef>
                <a:spcAft>
                  <a:spcPct val="0"/>
                </a:spcAft>
              </a:pPr>
              <a:r>
                <a:rPr lang="ja-JP" altLang="en-US" sz="500" dirty="0">
                  <a:solidFill>
                    <a:prstClr val="black"/>
                  </a:solidFill>
                  <a:latin typeface="Meiryo UI" panose="020B0604030504040204" pitchFamily="50" charset="-128"/>
                  <a:ea typeface="Meiryo UI" panose="020B0604030504040204" pitchFamily="50" charset="-128"/>
                </a:rPr>
                <a:t>震災デジデポ</a:t>
              </a:r>
              <a:endParaRPr lang="en-US" altLang="ja-JP" sz="500" dirty="0">
                <a:solidFill>
                  <a:prstClr val="black"/>
                </a:solidFill>
                <a:latin typeface="Meiryo UI" panose="020B0604030504040204" pitchFamily="50" charset="-128"/>
                <a:ea typeface="Meiryo UI" panose="020B0604030504040204" pitchFamily="50" charset="-128"/>
              </a:endParaRPr>
            </a:p>
          </p:txBody>
        </p:sp>
        <p:sp>
          <p:nvSpPr>
            <p:cNvPr id="758" name="Rectangle 110"/>
            <p:cNvSpPr>
              <a:spLocks noChangeArrowheads="1"/>
            </p:cNvSpPr>
            <p:nvPr/>
          </p:nvSpPr>
          <p:spPr bwMode="auto">
            <a:xfrm>
              <a:off x="611961" y="2845285"/>
              <a:ext cx="1702658" cy="1587281"/>
            </a:xfrm>
            <a:prstGeom prst="rect">
              <a:avLst/>
            </a:prstGeom>
            <a:noFill/>
            <a:ln w="19050">
              <a:solidFill>
                <a:srgbClr val="002060"/>
              </a:solidFill>
              <a:prstDash val="sysDash"/>
              <a:miter lim="800000"/>
              <a:headEnd/>
              <a:tailEnd/>
            </a:ln>
            <a:effectLst/>
          </p:spPr>
          <p:txBody>
            <a:bodyPr wrap="none" lIns="57232" tIns="28616" rIns="57232" bIns="28616" anchor="t" anchorCtr="0"/>
            <a:lstStyle/>
            <a:p>
              <a:pPr fontAlgn="base">
                <a:spcBef>
                  <a:spcPct val="0"/>
                </a:spcBef>
                <a:spcAft>
                  <a:spcPct val="0"/>
                </a:spcAft>
              </a:pPr>
              <a:r>
                <a:rPr lang="ja-JP" altLang="en-US" sz="500" dirty="0">
                  <a:solidFill>
                    <a:srgbClr val="002060"/>
                  </a:solidFill>
                  <a:latin typeface="Meiryo UI" panose="020B0604030504040204" pitchFamily="50" charset="-128"/>
                  <a:ea typeface="Meiryo UI" panose="020B0604030504040204" pitchFamily="50" charset="-128"/>
                </a:rPr>
                <a:t>（ア）コンテンツ収集・受付・組織化機能</a:t>
              </a:r>
            </a:p>
          </p:txBody>
        </p:sp>
        <p:sp>
          <p:nvSpPr>
            <p:cNvPr id="759" name="フローチャート : 磁気ディスク 758"/>
            <p:cNvSpPr/>
            <p:nvPr/>
          </p:nvSpPr>
          <p:spPr>
            <a:xfrm>
              <a:off x="2593320" y="3399423"/>
              <a:ext cx="575635" cy="511730"/>
            </a:xfrm>
            <a:prstGeom prst="flowChartMagneticDisk">
              <a:avLst/>
            </a:prstGeom>
            <a:ln/>
          </p:spPr>
          <p:style>
            <a:lnRef idx="2">
              <a:schemeClr val="accent1">
                <a:shade val="50000"/>
              </a:schemeClr>
            </a:lnRef>
            <a:fillRef idx="1">
              <a:schemeClr val="accent1"/>
            </a:fillRef>
            <a:effectRef idx="0">
              <a:schemeClr val="accent1"/>
            </a:effectRef>
            <a:fontRef idx="minor">
              <a:schemeClr val="lt1"/>
            </a:fontRef>
          </p:style>
          <p:txBody>
            <a:bodyPr lIns="57232" tIns="28616" rIns="57232" bIns="28616" rtlCol="0" anchor="ctr"/>
            <a:lstStyle/>
            <a:p>
              <a:pPr algn="ctr" fontAlgn="base">
                <a:spcBef>
                  <a:spcPct val="0"/>
                </a:spcBef>
                <a:spcAft>
                  <a:spcPct val="0"/>
                </a:spcAft>
              </a:pPr>
              <a:r>
                <a:rPr lang="ja-JP" altLang="en-US" sz="500" dirty="0">
                  <a:solidFill>
                    <a:prstClr val="white"/>
                  </a:solidFill>
                  <a:latin typeface="Meiryo UI" panose="020B0604030504040204" pitchFamily="50" charset="-128"/>
                  <a:ea typeface="Meiryo UI" panose="020B0604030504040204" pitchFamily="50" charset="-128"/>
                </a:rPr>
                <a:t>メタデータ</a:t>
              </a:r>
              <a:endParaRPr lang="en-US" altLang="ja-JP" sz="500" dirty="0">
                <a:solidFill>
                  <a:prstClr val="white"/>
                </a:solidFill>
                <a:latin typeface="Meiryo UI" panose="020B0604030504040204" pitchFamily="50" charset="-128"/>
                <a:ea typeface="Meiryo UI" panose="020B0604030504040204" pitchFamily="50" charset="-128"/>
              </a:endParaRPr>
            </a:p>
            <a:p>
              <a:pPr algn="ctr" fontAlgn="base">
                <a:spcBef>
                  <a:spcPct val="0"/>
                </a:spcBef>
                <a:spcAft>
                  <a:spcPct val="0"/>
                </a:spcAft>
              </a:pPr>
              <a:r>
                <a:rPr lang="ja-JP" altLang="en-US" sz="500" dirty="0">
                  <a:solidFill>
                    <a:prstClr val="white"/>
                  </a:solidFill>
                  <a:latin typeface="Meiryo UI" panose="020B0604030504040204" pitchFamily="50" charset="-128"/>
                  <a:ea typeface="Meiryo UI" panose="020B0604030504040204" pitchFamily="50" charset="-128"/>
                </a:rPr>
                <a:t>（</a:t>
              </a:r>
              <a:r>
                <a:rPr lang="en-US" altLang="ja-JP" sz="500" dirty="0">
                  <a:solidFill>
                    <a:prstClr val="white"/>
                  </a:solidFill>
                  <a:latin typeface="Meiryo UI" panose="020B0604030504040204" pitchFamily="50" charset="-128"/>
                  <a:ea typeface="Meiryo UI" panose="020B0604030504040204" pitchFamily="50" charset="-128"/>
                </a:rPr>
                <a:t>DB</a:t>
              </a:r>
              <a:r>
                <a:rPr lang="ja-JP" altLang="en-US" sz="500" dirty="0">
                  <a:solidFill>
                    <a:prstClr val="white"/>
                  </a:solidFill>
                  <a:latin typeface="Meiryo UI" panose="020B0604030504040204" pitchFamily="50" charset="-128"/>
                  <a:ea typeface="Meiryo UI" panose="020B0604030504040204" pitchFamily="50" charset="-128"/>
                </a:rPr>
                <a:t>）</a:t>
              </a:r>
              <a:endParaRPr lang="en-US" altLang="ja-JP" sz="500" dirty="0">
                <a:solidFill>
                  <a:prstClr val="white"/>
                </a:solidFill>
                <a:latin typeface="Meiryo UI" panose="020B0604030504040204" pitchFamily="50" charset="-128"/>
                <a:ea typeface="Meiryo UI" panose="020B0604030504040204" pitchFamily="50" charset="-128"/>
              </a:endParaRPr>
            </a:p>
          </p:txBody>
        </p:sp>
        <p:sp>
          <p:nvSpPr>
            <p:cNvPr id="760" name="フローチャート : 磁気ディスク 759"/>
            <p:cNvSpPr/>
            <p:nvPr/>
          </p:nvSpPr>
          <p:spPr>
            <a:xfrm>
              <a:off x="2590434" y="4089295"/>
              <a:ext cx="580208" cy="522648"/>
            </a:xfrm>
            <a:prstGeom prst="flowChartMagneticDisk">
              <a:avLst/>
            </a:prstGeom>
            <a:ln/>
          </p:spPr>
          <p:style>
            <a:lnRef idx="2">
              <a:schemeClr val="accent1">
                <a:shade val="50000"/>
              </a:schemeClr>
            </a:lnRef>
            <a:fillRef idx="1">
              <a:schemeClr val="accent1"/>
            </a:fillRef>
            <a:effectRef idx="0">
              <a:schemeClr val="accent1"/>
            </a:effectRef>
            <a:fontRef idx="minor">
              <a:schemeClr val="lt1"/>
            </a:fontRef>
          </p:style>
          <p:txBody>
            <a:bodyPr lIns="57232" tIns="28616" rIns="57232" bIns="28616" rtlCol="0" anchor="ctr"/>
            <a:lstStyle/>
            <a:p>
              <a:pPr algn="ctr" fontAlgn="base">
                <a:spcBef>
                  <a:spcPct val="0"/>
                </a:spcBef>
                <a:spcAft>
                  <a:spcPct val="0"/>
                </a:spcAft>
              </a:pPr>
              <a:r>
                <a:rPr lang="ja-JP" altLang="en-US" sz="500" dirty="0">
                  <a:solidFill>
                    <a:prstClr val="white"/>
                  </a:solidFill>
                  <a:latin typeface="Meiryo UI" panose="020B0604030504040204" pitchFamily="50" charset="-128"/>
                  <a:ea typeface="Meiryo UI" panose="020B0604030504040204" pitchFamily="50" charset="-128"/>
                </a:rPr>
                <a:t>コンテンツ</a:t>
              </a:r>
              <a:endParaRPr lang="en-US" altLang="ja-JP" sz="500" dirty="0">
                <a:solidFill>
                  <a:prstClr val="white"/>
                </a:solidFill>
                <a:latin typeface="Meiryo UI" panose="020B0604030504040204" pitchFamily="50" charset="-128"/>
                <a:ea typeface="Meiryo UI" panose="020B0604030504040204" pitchFamily="50" charset="-128"/>
              </a:endParaRPr>
            </a:p>
            <a:p>
              <a:pPr algn="ctr" fontAlgn="base">
                <a:spcBef>
                  <a:spcPct val="0"/>
                </a:spcBef>
                <a:spcAft>
                  <a:spcPct val="0"/>
                </a:spcAft>
              </a:pPr>
              <a:r>
                <a:rPr lang="ja-JP" altLang="en-US" sz="500" dirty="0">
                  <a:solidFill>
                    <a:prstClr val="white"/>
                  </a:solidFill>
                  <a:latin typeface="Meiryo UI" panose="020B0604030504040204" pitchFamily="50" charset="-128"/>
                  <a:ea typeface="Meiryo UI" panose="020B0604030504040204" pitchFamily="50" charset="-128"/>
                </a:rPr>
                <a:t>（分散ファイル</a:t>
              </a:r>
              <a:endParaRPr lang="en-US" altLang="ja-JP" sz="500" dirty="0">
                <a:solidFill>
                  <a:prstClr val="white"/>
                </a:solidFill>
                <a:latin typeface="Meiryo UI" panose="020B0604030504040204" pitchFamily="50" charset="-128"/>
                <a:ea typeface="Meiryo UI" panose="020B0604030504040204" pitchFamily="50" charset="-128"/>
              </a:endParaRPr>
            </a:p>
            <a:p>
              <a:pPr algn="ctr" fontAlgn="base">
                <a:spcBef>
                  <a:spcPct val="0"/>
                </a:spcBef>
                <a:spcAft>
                  <a:spcPct val="0"/>
                </a:spcAft>
              </a:pPr>
              <a:r>
                <a:rPr lang="ja-JP" altLang="en-US" sz="500" dirty="0">
                  <a:solidFill>
                    <a:prstClr val="white"/>
                  </a:solidFill>
                  <a:latin typeface="Meiryo UI" panose="020B0604030504040204" pitchFamily="50" charset="-128"/>
                  <a:ea typeface="Meiryo UI" panose="020B0604030504040204" pitchFamily="50" charset="-128"/>
                </a:rPr>
                <a:t>システム）</a:t>
              </a:r>
              <a:endParaRPr lang="en-US" altLang="ja-JP" sz="500" dirty="0">
                <a:solidFill>
                  <a:prstClr val="white"/>
                </a:solidFill>
                <a:latin typeface="Meiryo UI" panose="020B0604030504040204" pitchFamily="50" charset="-128"/>
                <a:ea typeface="Meiryo UI" panose="020B0604030504040204" pitchFamily="50" charset="-128"/>
              </a:endParaRPr>
            </a:p>
          </p:txBody>
        </p:sp>
        <p:sp>
          <p:nvSpPr>
            <p:cNvPr id="761" name="Rectangle 110"/>
            <p:cNvSpPr>
              <a:spLocks noChangeArrowheads="1"/>
            </p:cNvSpPr>
            <p:nvPr/>
          </p:nvSpPr>
          <p:spPr bwMode="auto">
            <a:xfrm>
              <a:off x="608299" y="4514194"/>
              <a:ext cx="1038518" cy="900196"/>
            </a:xfrm>
            <a:prstGeom prst="rect">
              <a:avLst/>
            </a:prstGeom>
            <a:noFill/>
            <a:ln w="19050">
              <a:solidFill>
                <a:srgbClr val="002060"/>
              </a:solidFill>
              <a:prstDash val="sysDash"/>
              <a:miter lim="800000"/>
              <a:headEnd/>
              <a:tailEnd/>
            </a:ln>
            <a:effectLst/>
          </p:spPr>
          <p:txBody>
            <a:bodyPr wrap="none" lIns="57232" tIns="28616" rIns="57232" bIns="28616" anchor="t" anchorCtr="0"/>
            <a:lstStyle/>
            <a:p>
              <a:pPr fontAlgn="base">
                <a:spcBef>
                  <a:spcPct val="0"/>
                </a:spcBef>
                <a:spcAft>
                  <a:spcPct val="0"/>
                </a:spcAft>
              </a:pPr>
              <a:r>
                <a:rPr lang="ja-JP" altLang="en-US" sz="500" dirty="0">
                  <a:solidFill>
                    <a:srgbClr val="002060"/>
                  </a:solidFill>
                  <a:latin typeface="Meiryo UI" panose="020B0604030504040204" pitchFamily="50" charset="-128"/>
                  <a:ea typeface="Meiryo UI" panose="020B0604030504040204" pitchFamily="50" charset="-128"/>
                </a:rPr>
                <a:t>（イ）権利情報保護の実証実験</a:t>
              </a:r>
            </a:p>
          </p:txBody>
        </p:sp>
        <p:sp>
          <p:nvSpPr>
            <p:cNvPr id="762" name="Rectangle 110"/>
            <p:cNvSpPr>
              <a:spLocks noChangeArrowheads="1"/>
            </p:cNvSpPr>
            <p:nvPr/>
          </p:nvSpPr>
          <p:spPr bwMode="auto">
            <a:xfrm>
              <a:off x="1722120" y="4514194"/>
              <a:ext cx="592499" cy="904366"/>
            </a:xfrm>
            <a:prstGeom prst="rect">
              <a:avLst/>
            </a:prstGeom>
            <a:noFill/>
            <a:ln w="19050">
              <a:solidFill>
                <a:srgbClr val="002060"/>
              </a:solidFill>
              <a:prstDash val="sysDash"/>
              <a:miter lim="800000"/>
              <a:headEnd/>
              <a:tailEnd/>
            </a:ln>
            <a:effectLst/>
          </p:spPr>
          <p:txBody>
            <a:bodyPr wrap="none" lIns="57232" tIns="28616" rIns="57232" bIns="28616" anchor="t" anchorCtr="0"/>
            <a:lstStyle/>
            <a:p>
              <a:pPr fontAlgn="base">
                <a:spcBef>
                  <a:spcPct val="0"/>
                </a:spcBef>
                <a:spcAft>
                  <a:spcPct val="0"/>
                </a:spcAft>
              </a:pPr>
              <a:r>
                <a:rPr lang="ja-JP" altLang="en-US" sz="500" dirty="0">
                  <a:solidFill>
                    <a:srgbClr val="002060"/>
                  </a:solidFill>
                  <a:latin typeface="Meiryo UI" panose="020B0604030504040204" pitchFamily="50" charset="-128"/>
                  <a:ea typeface="Meiryo UI" panose="020B0604030504040204" pitchFamily="50" charset="-128"/>
                </a:rPr>
                <a:t>（ウ）不適切</a:t>
              </a:r>
              <a:endParaRPr lang="en-US" altLang="ja-JP" sz="500" dirty="0">
                <a:solidFill>
                  <a:srgbClr val="002060"/>
                </a:solidFill>
                <a:latin typeface="Meiryo UI" panose="020B0604030504040204" pitchFamily="50" charset="-128"/>
                <a:ea typeface="Meiryo UI" panose="020B0604030504040204" pitchFamily="50" charset="-128"/>
              </a:endParaRPr>
            </a:p>
            <a:p>
              <a:pPr fontAlgn="base">
                <a:spcBef>
                  <a:spcPct val="0"/>
                </a:spcBef>
                <a:spcAft>
                  <a:spcPct val="0"/>
                </a:spcAft>
              </a:pPr>
              <a:r>
                <a:rPr lang="ja-JP" altLang="en-US" sz="500" dirty="0">
                  <a:solidFill>
                    <a:srgbClr val="002060"/>
                  </a:solidFill>
                  <a:latin typeface="Meiryo UI" panose="020B0604030504040204" pitchFamily="50" charset="-128"/>
                  <a:ea typeface="Meiryo UI" panose="020B0604030504040204" pitchFamily="50" charset="-128"/>
                </a:rPr>
                <a:t>コンテンツ管理機能</a:t>
              </a:r>
            </a:p>
          </p:txBody>
        </p:sp>
        <p:sp>
          <p:nvSpPr>
            <p:cNvPr id="763" name="Rectangle 110"/>
            <p:cNvSpPr>
              <a:spLocks noChangeArrowheads="1"/>
            </p:cNvSpPr>
            <p:nvPr/>
          </p:nvSpPr>
          <p:spPr bwMode="auto">
            <a:xfrm>
              <a:off x="5009533" y="2456467"/>
              <a:ext cx="1381804" cy="408380"/>
            </a:xfrm>
            <a:prstGeom prst="rect">
              <a:avLst/>
            </a:prstGeom>
            <a:noFill/>
            <a:ln w="19050">
              <a:solidFill>
                <a:srgbClr val="002060"/>
              </a:solidFill>
              <a:prstDash val="sysDash"/>
              <a:miter lim="800000"/>
              <a:headEnd/>
              <a:tailEnd/>
            </a:ln>
            <a:effectLst/>
          </p:spPr>
          <p:txBody>
            <a:bodyPr wrap="none" lIns="57232" tIns="28616" rIns="57232" bIns="28616" anchor="t" anchorCtr="0"/>
            <a:lstStyle/>
            <a:p>
              <a:pPr fontAlgn="base">
                <a:spcBef>
                  <a:spcPct val="0"/>
                </a:spcBef>
                <a:spcAft>
                  <a:spcPct val="0"/>
                </a:spcAft>
              </a:pPr>
              <a:r>
                <a:rPr lang="ja-JP" altLang="en-US" sz="500" dirty="0">
                  <a:solidFill>
                    <a:srgbClr val="002060"/>
                  </a:solidFill>
                  <a:latin typeface="Meiryo UI" panose="020B0604030504040204" pitchFamily="50" charset="-128"/>
                  <a:ea typeface="Meiryo UI" panose="020B0604030504040204" pitchFamily="50" charset="-128"/>
                </a:rPr>
                <a:t>（ア）ポータル共通機能</a:t>
              </a:r>
            </a:p>
          </p:txBody>
        </p:sp>
        <p:sp>
          <p:nvSpPr>
            <p:cNvPr id="764" name="Rectangle 112"/>
            <p:cNvSpPr>
              <a:spLocks noChangeArrowheads="1"/>
            </p:cNvSpPr>
            <p:nvPr/>
          </p:nvSpPr>
          <p:spPr bwMode="auto">
            <a:xfrm>
              <a:off x="5148862" y="2621965"/>
              <a:ext cx="445983" cy="137143"/>
            </a:xfrm>
            <a:prstGeom prst="rect">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none" lIns="57232" tIns="28616" rIns="57232" bIns="28616" anchor="ctr"/>
            <a:lstStyle/>
            <a:p>
              <a:pPr algn="ctr" fontAlgn="base">
                <a:spcBef>
                  <a:spcPct val="0"/>
                </a:spcBef>
                <a:spcAft>
                  <a:spcPct val="0"/>
                </a:spcAft>
              </a:pPr>
              <a:r>
                <a:rPr lang="ja-JP" altLang="en-US" sz="400" dirty="0">
                  <a:solidFill>
                    <a:prstClr val="black"/>
                  </a:solidFill>
                  <a:latin typeface="Meiryo UI" panose="020B0604030504040204" pitchFamily="50" charset="-128"/>
                  <a:ea typeface="Meiryo UI" panose="020B0604030504040204" pitchFamily="50" charset="-128"/>
                </a:rPr>
                <a:t>①ユーザビリティ</a:t>
              </a:r>
              <a:endParaRPr lang="en-US" altLang="ja-JP" sz="400" dirty="0">
                <a:solidFill>
                  <a:prstClr val="black"/>
                </a:solidFill>
                <a:latin typeface="Meiryo UI" panose="020B0604030504040204" pitchFamily="50" charset="-128"/>
                <a:ea typeface="Meiryo UI" panose="020B0604030504040204" pitchFamily="50" charset="-128"/>
              </a:endParaRPr>
            </a:p>
          </p:txBody>
        </p:sp>
        <p:sp>
          <p:nvSpPr>
            <p:cNvPr id="765" name="Rectangle 112"/>
            <p:cNvSpPr>
              <a:spLocks noChangeArrowheads="1"/>
            </p:cNvSpPr>
            <p:nvPr/>
          </p:nvSpPr>
          <p:spPr bwMode="auto">
            <a:xfrm>
              <a:off x="1287671" y="3016336"/>
              <a:ext cx="445983" cy="137143"/>
            </a:xfrm>
            <a:prstGeom prst="rect">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none" lIns="57232" tIns="28616" rIns="57232" bIns="28616" anchor="ctr" anchorCtr="0"/>
            <a:lstStyle/>
            <a:p>
              <a:pPr algn="ctr" fontAlgn="base">
                <a:spcBef>
                  <a:spcPct val="0"/>
                </a:spcBef>
                <a:spcAft>
                  <a:spcPct val="0"/>
                </a:spcAft>
              </a:pPr>
              <a:r>
                <a:rPr lang="ja-JP" altLang="en-US" sz="400" dirty="0">
                  <a:solidFill>
                    <a:prstClr val="black"/>
                  </a:solidFill>
                  <a:latin typeface="Meiryo UI" panose="020B0604030504040204" pitchFamily="50" charset="-128"/>
                  <a:ea typeface="Meiryo UI" panose="020B0604030504040204" pitchFamily="50" charset="-128"/>
                </a:rPr>
                <a:t>②自動収集・登録</a:t>
              </a:r>
              <a:endParaRPr lang="en-US" altLang="ja-JP" sz="400" dirty="0">
                <a:solidFill>
                  <a:prstClr val="black"/>
                </a:solidFill>
                <a:latin typeface="Meiryo UI" panose="020B0604030504040204" pitchFamily="50" charset="-128"/>
                <a:ea typeface="Meiryo UI" panose="020B0604030504040204" pitchFamily="50" charset="-128"/>
              </a:endParaRPr>
            </a:p>
          </p:txBody>
        </p:sp>
        <p:sp>
          <p:nvSpPr>
            <p:cNvPr id="766" name="Rectangle 112"/>
            <p:cNvSpPr>
              <a:spLocks noChangeArrowheads="1"/>
            </p:cNvSpPr>
            <p:nvPr/>
          </p:nvSpPr>
          <p:spPr bwMode="auto">
            <a:xfrm>
              <a:off x="1311172" y="4204358"/>
              <a:ext cx="445983" cy="137143"/>
            </a:xfrm>
            <a:prstGeom prst="rect">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none" lIns="57232" tIns="28616" rIns="57232" bIns="28616" anchor="ctr" anchorCtr="0"/>
            <a:lstStyle/>
            <a:p>
              <a:pPr algn="ctr" fontAlgn="base">
                <a:spcBef>
                  <a:spcPct val="0"/>
                </a:spcBef>
                <a:spcAft>
                  <a:spcPct val="0"/>
                </a:spcAft>
              </a:pPr>
              <a:r>
                <a:rPr lang="ja-JP" altLang="en-US" sz="400" dirty="0">
                  <a:solidFill>
                    <a:prstClr val="black"/>
                  </a:solidFill>
                  <a:latin typeface="Meiryo UI" panose="020B0604030504040204" pitchFamily="50" charset="-128"/>
                  <a:ea typeface="Meiryo UI" panose="020B0604030504040204" pitchFamily="50" charset="-128"/>
                </a:rPr>
                <a:t>③震災コンテンツ</a:t>
              </a:r>
              <a:endParaRPr lang="en-US" altLang="ja-JP" sz="400" dirty="0">
                <a:solidFill>
                  <a:prstClr val="black"/>
                </a:solidFill>
                <a:latin typeface="Meiryo UI" panose="020B0604030504040204" pitchFamily="50" charset="-128"/>
                <a:ea typeface="Meiryo UI" panose="020B0604030504040204" pitchFamily="50" charset="-128"/>
              </a:endParaRPr>
            </a:p>
            <a:p>
              <a:pPr algn="ctr" fontAlgn="base">
                <a:spcBef>
                  <a:spcPct val="0"/>
                </a:spcBef>
                <a:spcAft>
                  <a:spcPct val="0"/>
                </a:spcAft>
              </a:pPr>
              <a:r>
                <a:rPr lang="ja-JP" altLang="en-US" sz="400" dirty="0">
                  <a:solidFill>
                    <a:prstClr val="black"/>
                  </a:solidFill>
                  <a:latin typeface="Meiryo UI" panose="020B0604030504040204" pitchFamily="50" charset="-128"/>
                  <a:ea typeface="Meiryo UI" panose="020B0604030504040204" pitchFamily="50" charset="-128"/>
                </a:rPr>
                <a:t>抽出</a:t>
              </a:r>
              <a:endParaRPr lang="en-US" altLang="ja-JP" sz="400" dirty="0">
                <a:solidFill>
                  <a:prstClr val="black"/>
                </a:solidFill>
                <a:latin typeface="Meiryo UI" panose="020B0604030504040204" pitchFamily="50" charset="-128"/>
                <a:ea typeface="Meiryo UI" panose="020B0604030504040204" pitchFamily="50" charset="-128"/>
              </a:endParaRPr>
            </a:p>
          </p:txBody>
        </p:sp>
        <p:sp>
          <p:nvSpPr>
            <p:cNvPr id="767" name="Rectangle 112"/>
            <p:cNvSpPr>
              <a:spLocks noChangeArrowheads="1"/>
            </p:cNvSpPr>
            <p:nvPr/>
          </p:nvSpPr>
          <p:spPr bwMode="auto">
            <a:xfrm>
              <a:off x="1809182" y="4204641"/>
              <a:ext cx="445983" cy="137143"/>
            </a:xfrm>
            <a:prstGeom prst="rect">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none" lIns="57232" tIns="28616" rIns="57232" bIns="28616" anchor="ctr" anchorCtr="0"/>
            <a:lstStyle/>
            <a:p>
              <a:pPr algn="ctr" fontAlgn="base">
                <a:spcBef>
                  <a:spcPct val="0"/>
                </a:spcBef>
                <a:spcAft>
                  <a:spcPct val="0"/>
                </a:spcAft>
              </a:pPr>
              <a:r>
                <a:rPr lang="ja-JP" altLang="en-US" sz="400" dirty="0">
                  <a:solidFill>
                    <a:prstClr val="black"/>
                  </a:solidFill>
                  <a:latin typeface="Meiryo UI" panose="020B0604030504040204" pitchFamily="50" charset="-128"/>
                  <a:ea typeface="Meiryo UI" panose="020B0604030504040204" pitchFamily="50" charset="-128"/>
                </a:rPr>
                <a:t>④メタデータ</a:t>
              </a:r>
              <a:endParaRPr lang="en-US" altLang="ja-JP" sz="400" dirty="0">
                <a:solidFill>
                  <a:prstClr val="black"/>
                </a:solidFill>
                <a:latin typeface="Meiryo UI" panose="020B0604030504040204" pitchFamily="50" charset="-128"/>
                <a:ea typeface="Meiryo UI" panose="020B0604030504040204" pitchFamily="50" charset="-128"/>
              </a:endParaRPr>
            </a:p>
            <a:p>
              <a:pPr algn="ctr" fontAlgn="base">
                <a:spcBef>
                  <a:spcPct val="0"/>
                </a:spcBef>
                <a:spcAft>
                  <a:spcPct val="0"/>
                </a:spcAft>
              </a:pPr>
              <a:r>
                <a:rPr lang="ja-JP" altLang="en-US" sz="400" dirty="0">
                  <a:solidFill>
                    <a:prstClr val="black"/>
                  </a:solidFill>
                  <a:latin typeface="Meiryo UI" panose="020B0604030504040204" pitchFamily="50" charset="-128"/>
                  <a:ea typeface="Meiryo UI" panose="020B0604030504040204" pitchFamily="50" charset="-128"/>
                </a:rPr>
                <a:t>自動付与</a:t>
              </a:r>
              <a:endParaRPr lang="en-US" altLang="ja-JP" sz="400" dirty="0">
                <a:solidFill>
                  <a:prstClr val="black"/>
                </a:solidFill>
                <a:latin typeface="Meiryo UI" panose="020B0604030504040204" pitchFamily="50" charset="-128"/>
                <a:ea typeface="Meiryo UI" panose="020B0604030504040204" pitchFamily="50" charset="-128"/>
              </a:endParaRPr>
            </a:p>
          </p:txBody>
        </p:sp>
        <p:sp>
          <p:nvSpPr>
            <p:cNvPr id="768" name="Rectangle 112"/>
            <p:cNvSpPr>
              <a:spLocks noChangeArrowheads="1"/>
            </p:cNvSpPr>
            <p:nvPr/>
          </p:nvSpPr>
          <p:spPr bwMode="auto">
            <a:xfrm>
              <a:off x="1547819" y="3669581"/>
              <a:ext cx="445983" cy="137143"/>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lIns="57232" tIns="28616" rIns="57232" bIns="28616" anchor="ctr" anchorCtr="0"/>
            <a:lstStyle/>
            <a:p>
              <a:pPr algn="ctr" fontAlgn="base">
                <a:spcBef>
                  <a:spcPct val="0"/>
                </a:spcBef>
                <a:spcAft>
                  <a:spcPct val="0"/>
                </a:spcAft>
              </a:pPr>
              <a:r>
                <a:rPr lang="ja-JP" altLang="en-US" sz="400" dirty="0">
                  <a:solidFill>
                    <a:prstClr val="white"/>
                  </a:solidFill>
                  <a:latin typeface="Meiryo UI" panose="020B0604030504040204" pitchFamily="50" charset="-128"/>
                  <a:ea typeface="Meiryo UI" panose="020B0604030504040204" pitchFamily="50" charset="-128"/>
                </a:rPr>
                <a:t>⑥コンテンツ編集</a:t>
              </a:r>
              <a:endParaRPr lang="en-US" altLang="ja-JP" sz="400" dirty="0">
                <a:solidFill>
                  <a:prstClr val="white"/>
                </a:solidFill>
                <a:latin typeface="Meiryo UI" panose="020B0604030504040204" pitchFamily="50" charset="-128"/>
                <a:ea typeface="Meiryo UI" panose="020B0604030504040204" pitchFamily="50" charset="-128"/>
              </a:endParaRPr>
            </a:p>
          </p:txBody>
        </p:sp>
        <p:sp>
          <p:nvSpPr>
            <p:cNvPr id="769" name="Rectangle 112"/>
            <p:cNvSpPr>
              <a:spLocks noChangeArrowheads="1"/>
            </p:cNvSpPr>
            <p:nvPr/>
          </p:nvSpPr>
          <p:spPr bwMode="auto">
            <a:xfrm>
              <a:off x="1816499" y="5029193"/>
              <a:ext cx="445983" cy="137143"/>
            </a:xfrm>
            <a:prstGeom prst="rect">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none" lIns="57232" tIns="28616" rIns="57232" bIns="28616" anchor="ctr" anchorCtr="0"/>
            <a:lstStyle/>
            <a:p>
              <a:pPr algn="ctr" fontAlgn="base">
                <a:spcBef>
                  <a:spcPct val="0"/>
                </a:spcBef>
                <a:spcAft>
                  <a:spcPct val="0"/>
                </a:spcAft>
              </a:pPr>
              <a:r>
                <a:rPr lang="ja-JP" altLang="en-US" sz="400" dirty="0">
                  <a:solidFill>
                    <a:prstClr val="black"/>
                  </a:solidFill>
                  <a:latin typeface="Meiryo UI" panose="020B0604030504040204" pitchFamily="50" charset="-128"/>
                  <a:ea typeface="Meiryo UI" panose="020B0604030504040204" pitchFamily="50" charset="-128"/>
                </a:rPr>
                <a:t>②不適切コンテンツ</a:t>
              </a:r>
              <a:endParaRPr lang="en-US" altLang="ja-JP" sz="400" dirty="0">
                <a:solidFill>
                  <a:prstClr val="black"/>
                </a:solidFill>
                <a:latin typeface="Meiryo UI" panose="020B0604030504040204" pitchFamily="50" charset="-128"/>
                <a:ea typeface="Meiryo UI" panose="020B0604030504040204" pitchFamily="50" charset="-128"/>
              </a:endParaRPr>
            </a:p>
            <a:p>
              <a:pPr algn="ctr" fontAlgn="base">
                <a:spcBef>
                  <a:spcPct val="0"/>
                </a:spcBef>
                <a:spcAft>
                  <a:spcPct val="0"/>
                </a:spcAft>
              </a:pPr>
              <a:r>
                <a:rPr lang="ja-JP" altLang="en-US" sz="400" dirty="0">
                  <a:solidFill>
                    <a:prstClr val="black"/>
                  </a:solidFill>
                  <a:latin typeface="Meiryo UI" panose="020B0604030504040204" pitchFamily="50" charset="-128"/>
                  <a:ea typeface="Meiryo UI" panose="020B0604030504040204" pitchFamily="50" charset="-128"/>
                </a:rPr>
                <a:t>管理</a:t>
              </a:r>
              <a:endParaRPr lang="en-US" altLang="ja-JP" sz="400" dirty="0">
                <a:solidFill>
                  <a:prstClr val="black"/>
                </a:solidFill>
                <a:latin typeface="Meiryo UI" panose="020B0604030504040204" pitchFamily="50" charset="-128"/>
                <a:ea typeface="Meiryo UI" panose="020B0604030504040204" pitchFamily="50" charset="-128"/>
              </a:endParaRPr>
            </a:p>
          </p:txBody>
        </p:sp>
        <p:sp>
          <p:nvSpPr>
            <p:cNvPr id="770" name="Rectangle 112"/>
            <p:cNvSpPr>
              <a:spLocks noChangeArrowheads="1"/>
            </p:cNvSpPr>
            <p:nvPr/>
          </p:nvSpPr>
          <p:spPr bwMode="auto">
            <a:xfrm>
              <a:off x="1816499" y="4789498"/>
              <a:ext cx="445983" cy="137143"/>
            </a:xfrm>
            <a:prstGeom prst="rect">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none" lIns="57232" tIns="28616" rIns="57232" bIns="28616" anchor="ctr" anchorCtr="0"/>
            <a:lstStyle/>
            <a:p>
              <a:pPr algn="ctr" fontAlgn="base">
                <a:spcBef>
                  <a:spcPct val="0"/>
                </a:spcBef>
                <a:spcAft>
                  <a:spcPct val="0"/>
                </a:spcAft>
              </a:pPr>
              <a:r>
                <a:rPr lang="ja-JP" altLang="en-US" sz="400" dirty="0">
                  <a:solidFill>
                    <a:prstClr val="black"/>
                  </a:solidFill>
                  <a:latin typeface="Meiryo UI" panose="020B0604030504040204" pitchFamily="50" charset="-128"/>
                  <a:ea typeface="Meiryo UI" panose="020B0604030504040204" pitchFamily="50" charset="-128"/>
                </a:rPr>
                <a:t>①不適切コンテンツ</a:t>
              </a:r>
              <a:endParaRPr lang="en-US" altLang="ja-JP" sz="400" dirty="0">
                <a:solidFill>
                  <a:prstClr val="black"/>
                </a:solidFill>
                <a:latin typeface="Meiryo UI" panose="020B0604030504040204" pitchFamily="50" charset="-128"/>
                <a:ea typeface="Meiryo UI" panose="020B0604030504040204" pitchFamily="50" charset="-128"/>
              </a:endParaRPr>
            </a:p>
            <a:p>
              <a:pPr algn="ctr" fontAlgn="base">
                <a:spcBef>
                  <a:spcPct val="0"/>
                </a:spcBef>
                <a:spcAft>
                  <a:spcPct val="0"/>
                </a:spcAft>
              </a:pPr>
              <a:r>
                <a:rPr lang="ja-JP" altLang="en-US" sz="400" dirty="0">
                  <a:solidFill>
                    <a:prstClr val="black"/>
                  </a:solidFill>
                  <a:latin typeface="Meiryo UI" panose="020B0604030504040204" pitchFamily="50" charset="-128"/>
                  <a:ea typeface="Meiryo UI" panose="020B0604030504040204" pitchFamily="50" charset="-128"/>
                </a:rPr>
                <a:t>自動抽出</a:t>
              </a:r>
              <a:endParaRPr lang="en-US" altLang="ja-JP" sz="400" dirty="0">
                <a:solidFill>
                  <a:prstClr val="black"/>
                </a:solidFill>
                <a:latin typeface="Meiryo UI" panose="020B0604030504040204" pitchFamily="50" charset="-128"/>
                <a:ea typeface="Meiryo UI" panose="020B0604030504040204" pitchFamily="50" charset="-128"/>
              </a:endParaRPr>
            </a:p>
          </p:txBody>
        </p:sp>
        <p:sp>
          <p:nvSpPr>
            <p:cNvPr id="771" name="Rectangle 112"/>
            <p:cNvSpPr>
              <a:spLocks noChangeArrowheads="1"/>
            </p:cNvSpPr>
            <p:nvPr/>
          </p:nvSpPr>
          <p:spPr bwMode="auto">
            <a:xfrm>
              <a:off x="5828983" y="2508908"/>
              <a:ext cx="445983" cy="137143"/>
            </a:xfrm>
            <a:prstGeom prst="rect">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none" lIns="57232" tIns="28616" rIns="57232" bIns="28616" anchor="ctr"/>
            <a:lstStyle/>
            <a:p>
              <a:pPr algn="ctr" fontAlgn="base">
                <a:spcBef>
                  <a:spcPct val="0"/>
                </a:spcBef>
                <a:spcAft>
                  <a:spcPct val="0"/>
                </a:spcAft>
              </a:pPr>
              <a:r>
                <a:rPr lang="ja-JP" altLang="en-US" sz="400" dirty="0">
                  <a:solidFill>
                    <a:prstClr val="black"/>
                  </a:solidFill>
                  <a:latin typeface="Meiryo UI" panose="020B0604030504040204" pitchFamily="50" charset="-128"/>
                  <a:ea typeface="Meiryo UI" panose="020B0604030504040204" pitchFamily="50" charset="-128"/>
                </a:rPr>
                <a:t>②パーソナライズ</a:t>
              </a:r>
              <a:endParaRPr lang="en-US" altLang="ja-JP" sz="400" dirty="0">
                <a:solidFill>
                  <a:prstClr val="black"/>
                </a:solidFill>
                <a:latin typeface="Meiryo UI" panose="020B0604030504040204" pitchFamily="50" charset="-128"/>
                <a:ea typeface="Meiryo UI" panose="020B0604030504040204" pitchFamily="50" charset="-128"/>
              </a:endParaRPr>
            </a:p>
          </p:txBody>
        </p:sp>
        <p:sp>
          <p:nvSpPr>
            <p:cNvPr id="772" name="Rectangle 112"/>
            <p:cNvSpPr>
              <a:spLocks noChangeArrowheads="1"/>
            </p:cNvSpPr>
            <p:nvPr/>
          </p:nvSpPr>
          <p:spPr bwMode="auto">
            <a:xfrm>
              <a:off x="5831927" y="2689929"/>
              <a:ext cx="445983" cy="137143"/>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lIns="57232" tIns="28616" rIns="57232" bIns="28616" anchor="ctr"/>
            <a:lstStyle/>
            <a:p>
              <a:pPr algn="ctr" fontAlgn="base">
                <a:spcBef>
                  <a:spcPct val="0"/>
                </a:spcBef>
                <a:spcAft>
                  <a:spcPct val="0"/>
                </a:spcAft>
              </a:pPr>
              <a:r>
                <a:rPr lang="ja-JP" altLang="en-US" sz="400" dirty="0">
                  <a:solidFill>
                    <a:prstClr val="white"/>
                  </a:solidFill>
                  <a:latin typeface="Meiryo UI" panose="020B0604030504040204" pitchFamily="50" charset="-128"/>
                  <a:ea typeface="Meiryo UI" panose="020B0604030504040204" pitchFamily="50" charset="-128"/>
                </a:rPr>
                <a:t>③利用制限</a:t>
              </a:r>
              <a:endParaRPr lang="en-US" altLang="ja-JP" sz="400" dirty="0">
                <a:solidFill>
                  <a:prstClr val="white"/>
                </a:solidFill>
                <a:latin typeface="Meiryo UI" panose="020B0604030504040204" pitchFamily="50" charset="-128"/>
                <a:ea typeface="Meiryo UI" panose="020B0604030504040204" pitchFamily="50" charset="-128"/>
              </a:endParaRPr>
            </a:p>
          </p:txBody>
        </p:sp>
        <p:sp>
          <p:nvSpPr>
            <p:cNvPr id="773" name="Rectangle 110"/>
            <p:cNvSpPr>
              <a:spLocks noChangeArrowheads="1"/>
            </p:cNvSpPr>
            <p:nvPr/>
          </p:nvSpPr>
          <p:spPr bwMode="auto">
            <a:xfrm>
              <a:off x="5728906" y="2899401"/>
              <a:ext cx="657936" cy="566283"/>
            </a:xfrm>
            <a:prstGeom prst="rect">
              <a:avLst/>
            </a:prstGeom>
            <a:noFill/>
            <a:ln w="19050">
              <a:solidFill>
                <a:srgbClr val="002060"/>
              </a:solidFill>
              <a:prstDash val="sysDash"/>
              <a:miter lim="800000"/>
              <a:headEnd/>
              <a:tailEnd/>
            </a:ln>
            <a:effectLst/>
          </p:spPr>
          <p:txBody>
            <a:bodyPr wrap="none" lIns="57232" tIns="28616" rIns="57232" bIns="28616" anchor="t" anchorCtr="0"/>
            <a:lstStyle/>
            <a:p>
              <a:pPr fontAlgn="base">
                <a:spcBef>
                  <a:spcPct val="0"/>
                </a:spcBef>
                <a:spcAft>
                  <a:spcPct val="0"/>
                </a:spcAft>
              </a:pPr>
              <a:r>
                <a:rPr lang="ja-JP" altLang="en-US" sz="500" dirty="0">
                  <a:solidFill>
                    <a:srgbClr val="002060"/>
                  </a:solidFill>
                  <a:latin typeface="Meiryo UI" panose="020B0604030504040204" pitchFamily="50" charset="-128"/>
                  <a:ea typeface="Meiryo UI" panose="020B0604030504040204" pitchFamily="50" charset="-128"/>
                </a:rPr>
                <a:t>（イ）ポータル管理機能</a:t>
              </a:r>
            </a:p>
          </p:txBody>
        </p:sp>
        <p:sp>
          <p:nvSpPr>
            <p:cNvPr id="774" name="Rectangle 112"/>
            <p:cNvSpPr>
              <a:spLocks noChangeArrowheads="1"/>
            </p:cNvSpPr>
            <p:nvPr/>
          </p:nvSpPr>
          <p:spPr bwMode="auto">
            <a:xfrm>
              <a:off x="5842051" y="3073701"/>
              <a:ext cx="445983" cy="137143"/>
            </a:xfrm>
            <a:prstGeom prst="rect">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none" lIns="57232" tIns="28616" rIns="57232" bIns="28616" anchor="ctr"/>
            <a:lstStyle/>
            <a:p>
              <a:pPr algn="ctr" fontAlgn="base">
                <a:spcBef>
                  <a:spcPct val="0"/>
                </a:spcBef>
                <a:spcAft>
                  <a:spcPct val="0"/>
                </a:spcAft>
              </a:pPr>
              <a:r>
                <a:rPr lang="ja-JP" altLang="en-US" sz="400" dirty="0">
                  <a:solidFill>
                    <a:prstClr val="black"/>
                  </a:solidFill>
                  <a:latin typeface="Meiryo UI" panose="020B0604030504040204" pitchFamily="50" charset="-128"/>
                  <a:ea typeface="Meiryo UI" panose="020B0604030504040204" pitchFamily="50" charset="-128"/>
                </a:rPr>
                <a:t>①トップページ</a:t>
              </a:r>
              <a:endParaRPr lang="en-US" altLang="ja-JP" sz="400" dirty="0">
                <a:solidFill>
                  <a:prstClr val="black"/>
                </a:solidFill>
                <a:latin typeface="Meiryo UI" panose="020B0604030504040204" pitchFamily="50" charset="-128"/>
                <a:ea typeface="Meiryo UI" panose="020B0604030504040204" pitchFamily="50" charset="-128"/>
              </a:endParaRPr>
            </a:p>
            <a:p>
              <a:pPr algn="ctr" fontAlgn="base">
                <a:spcBef>
                  <a:spcPct val="0"/>
                </a:spcBef>
                <a:spcAft>
                  <a:spcPct val="0"/>
                </a:spcAft>
              </a:pPr>
              <a:r>
                <a:rPr lang="ja-JP" altLang="en-US" sz="400" dirty="0">
                  <a:solidFill>
                    <a:prstClr val="black"/>
                  </a:solidFill>
                  <a:latin typeface="Meiryo UI" panose="020B0604030504040204" pitchFamily="50" charset="-128"/>
                  <a:ea typeface="Meiryo UI" panose="020B0604030504040204" pitchFamily="50" charset="-128"/>
                </a:rPr>
                <a:t>表示・編集</a:t>
              </a:r>
              <a:endParaRPr lang="en-US" altLang="ja-JP" sz="400" dirty="0">
                <a:solidFill>
                  <a:prstClr val="black"/>
                </a:solidFill>
                <a:latin typeface="Meiryo UI" panose="020B0604030504040204" pitchFamily="50" charset="-128"/>
                <a:ea typeface="Meiryo UI" panose="020B0604030504040204" pitchFamily="50" charset="-128"/>
              </a:endParaRPr>
            </a:p>
          </p:txBody>
        </p:sp>
        <p:sp>
          <p:nvSpPr>
            <p:cNvPr id="775" name="Rectangle 112"/>
            <p:cNvSpPr>
              <a:spLocks noChangeArrowheads="1"/>
            </p:cNvSpPr>
            <p:nvPr/>
          </p:nvSpPr>
          <p:spPr bwMode="auto">
            <a:xfrm>
              <a:off x="5842051" y="3281132"/>
              <a:ext cx="445983" cy="137143"/>
            </a:xfrm>
            <a:prstGeom prst="rect">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none" lIns="57232" tIns="28616" rIns="57232" bIns="28616" anchor="ctr"/>
            <a:lstStyle/>
            <a:p>
              <a:pPr algn="ctr" fontAlgn="base">
                <a:spcBef>
                  <a:spcPct val="0"/>
                </a:spcBef>
                <a:spcAft>
                  <a:spcPct val="0"/>
                </a:spcAft>
              </a:pPr>
              <a:r>
                <a:rPr lang="ja-JP" altLang="en-US" sz="400" dirty="0">
                  <a:solidFill>
                    <a:prstClr val="black"/>
                  </a:solidFill>
                  <a:latin typeface="Meiryo UI" panose="020B0604030504040204" pitchFamily="50" charset="-128"/>
                  <a:ea typeface="Meiryo UI" panose="020B0604030504040204" pitchFamily="50" charset="-128"/>
                </a:rPr>
                <a:t>②情報提供</a:t>
              </a:r>
              <a:endParaRPr lang="en-US" altLang="ja-JP" sz="400" dirty="0">
                <a:solidFill>
                  <a:prstClr val="black"/>
                </a:solidFill>
                <a:latin typeface="Meiryo UI" panose="020B0604030504040204" pitchFamily="50" charset="-128"/>
                <a:ea typeface="Meiryo UI" panose="020B0604030504040204" pitchFamily="50" charset="-128"/>
              </a:endParaRPr>
            </a:p>
          </p:txBody>
        </p:sp>
        <p:sp>
          <p:nvSpPr>
            <p:cNvPr id="776" name="Rectangle 110"/>
            <p:cNvSpPr>
              <a:spLocks noChangeArrowheads="1"/>
            </p:cNvSpPr>
            <p:nvPr/>
          </p:nvSpPr>
          <p:spPr bwMode="auto">
            <a:xfrm>
              <a:off x="4300537" y="3514958"/>
              <a:ext cx="1213462" cy="919629"/>
            </a:xfrm>
            <a:prstGeom prst="rect">
              <a:avLst/>
            </a:prstGeom>
            <a:noFill/>
            <a:ln w="19050">
              <a:solidFill>
                <a:srgbClr val="002060"/>
              </a:solidFill>
              <a:prstDash val="sysDash"/>
              <a:miter lim="800000"/>
              <a:headEnd/>
              <a:tailEnd/>
            </a:ln>
            <a:effectLst/>
          </p:spPr>
          <p:txBody>
            <a:bodyPr wrap="none" lIns="57232" tIns="28616" rIns="57232" bIns="28616" anchor="t" anchorCtr="0"/>
            <a:lstStyle/>
            <a:p>
              <a:pPr fontAlgn="base">
                <a:spcBef>
                  <a:spcPct val="0"/>
                </a:spcBef>
                <a:spcAft>
                  <a:spcPct val="0"/>
                </a:spcAft>
              </a:pPr>
              <a:r>
                <a:rPr lang="ja-JP" altLang="en-US" sz="500" dirty="0">
                  <a:solidFill>
                    <a:srgbClr val="002060"/>
                  </a:solidFill>
                  <a:latin typeface="Meiryo UI" panose="020B0604030504040204" pitchFamily="50" charset="-128"/>
                  <a:ea typeface="Meiryo UI" panose="020B0604030504040204" pitchFamily="50" charset="-128"/>
                </a:rPr>
                <a:t>（ウ）検索機能　　</a:t>
              </a:r>
            </a:p>
          </p:txBody>
        </p:sp>
        <p:sp>
          <p:nvSpPr>
            <p:cNvPr id="777" name="Rectangle 112"/>
            <p:cNvSpPr>
              <a:spLocks noChangeArrowheads="1"/>
            </p:cNvSpPr>
            <p:nvPr/>
          </p:nvSpPr>
          <p:spPr bwMode="auto">
            <a:xfrm>
              <a:off x="5018577" y="3568892"/>
              <a:ext cx="445983" cy="137143"/>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lIns="57232" tIns="28616" rIns="57232" bIns="28616" anchor="ctr"/>
            <a:lstStyle/>
            <a:p>
              <a:pPr algn="ctr" fontAlgn="base">
                <a:spcBef>
                  <a:spcPct val="0"/>
                </a:spcBef>
                <a:spcAft>
                  <a:spcPct val="0"/>
                </a:spcAft>
              </a:pPr>
              <a:r>
                <a:rPr lang="ja-JP" altLang="en-US" sz="400" dirty="0">
                  <a:solidFill>
                    <a:prstClr val="white"/>
                  </a:solidFill>
                  <a:latin typeface="Meiryo UI" panose="020B0604030504040204" pitchFamily="50" charset="-128"/>
                  <a:ea typeface="Meiryo UI" panose="020B0604030504040204" pitchFamily="50" charset="-128"/>
                </a:rPr>
                <a:t>（ウ）①キーワード</a:t>
              </a:r>
              <a:endParaRPr lang="en-US" altLang="ja-JP" sz="400" dirty="0">
                <a:solidFill>
                  <a:prstClr val="white"/>
                </a:solidFill>
                <a:latin typeface="Meiryo UI" panose="020B0604030504040204" pitchFamily="50" charset="-128"/>
                <a:ea typeface="Meiryo UI" panose="020B0604030504040204" pitchFamily="50" charset="-128"/>
              </a:endParaRPr>
            </a:p>
            <a:p>
              <a:pPr algn="ctr" fontAlgn="base">
                <a:spcBef>
                  <a:spcPct val="0"/>
                </a:spcBef>
                <a:spcAft>
                  <a:spcPct val="0"/>
                </a:spcAft>
              </a:pPr>
              <a:r>
                <a:rPr lang="ja-JP" altLang="en-US" sz="400" dirty="0">
                  <a:solidFill>
                    <a:prstClr val="white"/>
                  </a:solidFill>
                  <a:latin typeface="Meiryo UI" panose="020B0604030504040204" pitchFamily="50" charset="-128"/>
                  <a:ea typeface="Meiryo UI" panose="020B0604030504040204" pitchFamily="50" charset="-128"/>
                </a:rPr>
                <a:t>検索</a:t>
              </a:r>
              <a:endParaRPr lang="en-US" altLang="ja-JP" sz="400" dirty="0">
                <a:solidFill>
                  <a:prstClr val="white"/>
                </a:solidFill>
                <a:latin typeface="Meiryo UI" panose="020B0604030504040204" pitchFamily="50" charset="-128"/>
                <a:ea typeface="Meiryo UI" panose="020B0604030504040204" pitchFamily="50" charset="-128"/>
              </a:endParaRPr>
            </a:p>
          </p:txBody>
        </p:sp>
        <p:sp>
          <p:nvSpPr>
            <p:cNvPr id="778" name="Rectangle 112"/>
            <p:cNvSpPr>
              <a:spLocks noChangeArrowheads="1"/>
            </p:cNvSpPr>
            <p:nvPr/>
          </p:nvSpPr>
          <p:spPr bwMode="auto">
            <a:xfrm>
              <a:off x="5018577" y="3733987"/>
              <a:ext cx="445983" cy="137143"/>
            </a:xfrm>
            <a:prstGeom prst="rect">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none" lIns="57232" tIns="28616" rIns="57232" bIns="28616" anchor="ctr"/>
            <a:lstStyle/>
            <a:p>
              <a:pPr algn="ctr" fontAlgn="base">
                <a:spcBef>
                  <a:spcPct val="0"/>
                </a:spcBef>
                <a:spcAft>
                  <a:spcPct val="0"/>
                </a:spcAft>
              </a:pPr>
              <a:r>
                <a:rPr lang="ja-JP" altLang="en-US" sz="400" dirty="0">
                  <a:solidFill>
                    <a:prstClr val="black"/>
                  </a:solidFill>
                  <a:latin typeface="Meiryo UI" panose="020B0604030504040204" pitchFamily="50" charset="-128"/>
                  <a:ea typeface="Meiryo UI" panose="020B0604030504040204" pitchFamily="50" charset="-128"/>
                </a:rPr>
                <a:t>（ウ） ②ディレクトリ</a:t>
              </a:r>
              <a:endParaRPr lang="en-US" altLang="ja-JP" sz="400" dirty="0">
                <a:solidFill>
                  <a:prstClr val="black"/>
                </a:solidFill>
                <a:latin typeface="Meiryo UI" panose="020B0604030504040204" pitchFamily="50" charset="-128"/>
                <a:ea typeface="Meiryo UI" panose="020B0604030504040204" pitchFamily="50" charset="-128"/>
              </a:endParaRPr>
            </a:p>
            <a:p>
              <a:pPr algn="ctr" fontAlgn="base">
                <a:spcBef>
                  <a:spcPct val="0"/>
                </a:spcBef>
                <a:spcAft>
                  <a:spcPct val="0"/>
                </a:spcAft>
              </a:pPr>
              <a:r>
                <a:rPr lang="ja-JP" altLang="en-US" sz="400" dirty="0">
                  <a:solidFill>
                    <a:prstClr val="black"/>
                  </a:solidFill>
                  <a:latin typeface="Meiryo UI" panose="020B0604030504040204" pitchFamily="50" charset="-128"/>
                  <a:ea typeface="Meiryo UI" panose="020B0604030504040204" pitchFamily="50" charset="-128"/>
                </a:rPr>
                <a:t>型検索</a:t>
              </a:r>
              <a:endParaRPr lang="en-US" altLang="ja-JP" sz="400" dirty="0">
                <a:solidFill>
                  <a:prstClr val="black"/>
                </a:solidFill>
                <a:latin typeface="Meiryo UI" panose="020B0604030504040204" pitchFamily="50" charset="-128"/>
                <a:ea typeface="Meiryo UI" panose="020B0604030504040204" pitchFamily="50" charset="-128"/>
              </a:endParaRPr>
            </a:p>
          </p:txBody>
        </p:sp>
        <p:sp>
          <p:nvSpPr>
            <p:cNvPr id="779" name="Rectangle 112"/>
            <p:cNvSpPr>
              <a:spLocks noChangeArrowheads="1"/>
            </p:cNvSpPr>
            <p:nvPr/>
          </p:nvSpPr>
          <p:spPr bwMode="auto">
            <a:xfrm>
              <a:off x="5024192" y="4082319"/>
              <a:ext cx="445983" cy="137143"/>
            </a:xfrm>
            <a:prstGeom prst="rect">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none" lIns="57232" tIns="28616" rIns="57232" bIns="28616" anchor="ctr"/>
            <a:lstStyle/>
            <a:p>
              <a:pPr algn="ctr" fontAlgn="base">
                <a:spcBef>
                  <a:spcPct val="0"/>
                </a:spcBef>
                <a:spcAft>
                  <a:spcPct val="0"/>
                </a:spcAft>
              </a:pPr>
              <a:r>
                <a:rPr lang="ja-JP" altLang="en-US" sz="400" dirty="0">
                  <a:solidFill>
                    <a:prstClr val="black"/>
                  </a:solidFill>
                  <a:latin typeface="Meiryo UI" panose="020B0604030504040204" pitchFamily="50" charset="-128"/>
                  <a:ea typeface="Meiryo UI" panose="020B0604030504040204" pitchFamily="50" charset="-128"/>
                </a:rPr>
                <a:t>（ウ） ③全文</a:t>
              </a:r>
              <a:endParaRPr lang="en-US" altLang="ja-JP" sz="400" dirty="0">
                <a:solidFill>
                  <a:prstClr val="black"/>
                </a:solidFill>
                <a:latin typeface="Meiryo UI" panose="020B0604030504040204" pitchFamily="50" charset="-128"/>
                <a:ea typeface="Meiryo UI" panose="020B0604030504040204" pitchFamily="50" charset="-128"/>
              </a:endParaRPr>
            </a:p>
            <a:p>
              <a:pPr algn="ctr" fontAlgn="base">
                <a:spcBef>
                  <a:spcPct val="0"/>
                </a:spcBef>
                <a:spcAft>
                  <a:spcPct val="0"/>
                </a:spcAft>
              </a:pPr>
              <a:r>
                <a:rPr lang="ja-JP" altLang="en-US" sz="400" dirty="0">
                  <a:solidFill>
                    <a:prstClr val="black"/>
                  </a:solidFill>
                  <a:latin typeface="Meiryo UI" panose="020B0604030504040204" pitchFamily="50" charset="-128"/>
                  <a:ea typeface="Meiryo UI" panose="020B0604030504040204" pitchFamily="50" charset="-128"/>
                </a:rPr>
                <a:t>テキスト検索</a:t>
              </a:r>
              <a:endParaRPr lang="en-US" altLang="ja-JP" sz="400" dirty="0">
                <a:solidFill>
                  <a:prstClr val="black"/>
                </a:solidFill>
                <a:latin typeface="Meiryo UI" panose="020B0604030504040204" pitchFamily="50" charset="-128"/>
                <a:ea typeface="Meiryo UI" panose="020B0604030504040204" pitchFamily="50" charset="-128"/>
              </a:endParaRPr>
            </a:p>
          </p:txBody>
        </p:sp>
        <p:sp>
          <p:nvSpPr>
            <p:cNvPr id="780" name="Rectangle 112"/>
            <p:cNvSpPr>
              <a:spLocks noChangeArrowheads="1"/>
            </p:cNvSpPr>
            <p:nvPr/>
          </p:nvSpPr>
          <p:spPr bwMode="auto">
            <a:xfrm>
              <a:off x="5024083" y="4256792"/>
              <a:ext cx="445983" cy="137143"/>
            </a:xfrm>
            <a:prstGeom prst="rect">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none" lIns="57232" tIns="28616" rIns="57232" bIns="28616" anchor="ctr"/>
            <a:lstStyle/>
            <a:p>
              <a:pPr algn="ctr" fontAlgn="base">
                <a:spcBef>
                  <a:spcPct val="0"/>
                </a:spcBef>
                <a:spcAft>
                  <a:spcPct val="0"/>
                </a:spcAft>
              </a:pPr>
              <a:r>
                <a:rPr lang="ja-JP" altLang="en-US" sz="400" dirty="0">
                  <a:solidFill>
                    <a:prstClr val="black"/>
                  </a:solidFill>
                  <a:latin typeface="Meiryo UI" panose="020B0604030504040204" pitchFamily="50" charset="-128"/>
                  <a:ea typeface="Meiryo UI" panose="020B0604030504040204" pitchFamily="50" charset="-128"/>
                </a:rPr>
                <a:t>（ウ） ④連想検索</a:t>
              </a:r>
              <a:endParaRPr lang="en-US" altLang="ja-JP" sz="400" dirty="0">
                <a:solidFill>
                  <a:prstClr val="black"/>
                </a:solidFill>
                <a:latin typeface="Meiryo UI" panose="020B0604030504040204" pitchFamily="50" charset="-128"/>
                <a:ea typeface="Meiryo UI" panose="020B0604030504040204" pitchFamily="50" charset="-128"/>
              </a:endParaRPr>
            </a:p>
          </p:txBody>
        </p:sp>
        <p:sp>
          <p:nvSpPr>
            <p:cNvPr id="781" name="Rectangle 110"/>
            <p:cNvSpPr>
              <a:spLocks noChangeArrowheads="1"/>
            </p:cNvSpPr>
            <p:nvPr/>
          </p:nvSpPr>
          <p:spPr bwMode="auto">
            <a:xfrm>
              <a:off x="5570077" y="3507854"/>
              <a:ext cx="824363" cy="1218073"/>
            </a:xfrm>
            <a:prstGeom prst="rect">
              <a:avLst/>
            </a:prstGeom>
            <a:noFill/>
            <a:ln w="19050">
              <a:solidFill>
                <a:srgbClr val="002060"/>
              </a:solidFill>
              <a:prstDash val="sysDash"/>
              <a:miter lim="800000"/>
              <a:headEnd/>
              <a:tailEnd/>
            </a:ln>
            <a:effectLst/>
          </p:spPr>
          <p:txBody>
            <a:bodyPr wrap="none" lIns="57232" tIns="28616" rIns="57232" bIns="28616" anchor="t" anchorCtr="0"/>
            <a:lstStyle/>
            <a:p>
              <a:pPr fontAlgn="base">
                <a:spcBef>
                  <a:spcPct val="0"/>
                </a:spcBef>
                <a:spcAft>
                  <a:spcPct val="0"/>
                </a:spcAft>
              </a:pPr>
              <a:r>
                <a:rPr lang="ja-JP" altLang="en-US" sz="500" dirty="0">
                  <a:solidFill>
                    <a:srgbClr val="002060"/>
                  </a:solidFill>
                  <a:latin typeface="Meiryo UI" panose="020B0604030504040204" pitchFamily="50" charset="-128"/>
                  <a:ea typeface="Meiryo UI" panose="020B0604030504040204" pitchFamily="50" charset="-128"/>
                </a:rPr>
                <a:t>（エ）検索結果一覧表示機能</a:t>
              </a:r>
              <a:endParaRPr lang="en-US" altLang="ja-JP" sz="500" dirty="0">
                <a:solidFill>
                  <a:srgbClr val="002060"/>
                </a:solidFill>
                <a:latin typeface="Meiryo UI" panose="020B0604030504040204" pitchFamily="50" charset="-128"/>
                <a:ea typeface="Meiryo UI" panose="020B0604030504040204" pitchFamily="50" charset="-128"/>
              </a:endParaRPr>
            </a:p>
          </p:txBody>
        </p:sp>
        <p:sp>
          <p:nvSpPr>
            <p:cNvPr id="782" name="Rectangle 112"/>
            <p:cNvSpPr>
              <a:spLocks noChangeArrowheads="1"/>
            </p:cNvSpPr>
            <p:nvPr/>
          </p:nvSpPr>
          <p:spPr bwMode="auto">
            <a:xfrm>
              <a:off x="5842051" y="4333946"/>
              <a:ext cx="445983" cy="137143"/>
            </a:xfrm>
            <a:prstGeom prst="rect">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none" lIns="57232" tIns="28616" rIns="57232" bIns="28616" anchor="ctr"/>
            <a:lstStyle/>
            <a:p>
              <a:pPr algn="ctr" fontAlgn="base">
                <a:spcBef>
                  <a:spcPct val="0"/>
                </a:spcBef>
                <a:spcAft>
                  <a:spcPct val="0"/>
                </a:spcAft>
              </a:pPr>
              <a:r>
                <a:rPr lang="ja-JP" altLang="en-US" sz="400" dirty="0">
                  <a:solidFill>
                    <a:prstClr val="black"/>
                  </a:solidFill>
                  <a:latin typeface="Meiryo UI" panose="020B0604030504040204" pitchFamily="50" charset="-128"/>
                  <a:ea typeface="Meiryo UI" panose="020B0604030504040204" pitchFamily="50" charset="-128"/>
                </a:rPr>
                <a:t>（エ）①地図・</a:t>
              </a:r>
              <a:endParaRPr lang="en-US" altLang="ja-JP" sz="400" dirty="0">
                <a:solidFill>
                  <a:prstClr val="black"/>
                </a:solidFill>
                <a:latin typeface="Meiryo UI" panose="020B0604030504040204" pitchFamily="50" charset="-128"/>
                <a:ea typeface="Meiryo UI" panose="020B0604030504040204" pitchFamily="50" charset="-128"/>
              </a:endParaRPr>
            </a:p>
            <a:p>
              <a:pPr algn="ctr" fontAlgn="base">
                <a:spcBef>
                  <a:spcPct val="0"/>
                </a:spcBef>
                <a:spcAft>
                  <a:spcPct val="0"/>
                </a:spcAft>
              </a:pPr>
              <a:r>
                <a:rPr lang="ja-JP" altLang="en-US" sz="400" dirty="0">
                  <a:solidFill>
                    <a:prstClr val="black"/>
                  </a:solidFill>
                  <a:latin typeface="Meiryo UI" panose="020B0604030504040204" pitchFamily="50" charset="-128"/>
                  <a:ea typeface="Meiryo UI" panose="020B0604030504040204" pitchFamily="50" charset="-128"/>
                </a:rPr>
                <a:t>時系列表示</a:t>
              </a:r>
              <a:endParaRPr lang="en-US" altLang="ja-JP" sz="400" dirty="0">
                <a:solidFill>
                  <a:prstClr val="black"/>
                </a:solidFill>
                <a:latin typeface="Meiryo UI" panose="020B0604030504040204" pitchFamily="50" charset="-128"/>
                <a:ea typeface="Meiryo UI" panose="020B0604030504040204" pitchFamily="50" charset="-128"/>
              </a:endParaRPr>
            </a:p>
          </p:txBody>
        </p:sp>
        <p:sp>
          <p:nvSpPr>
            <p:cNvPr id="783" name="Rectangle 112"/>
            <p:cNvSpPr>
              <a:spLocks noChangeArrowheads="1"/>
            </p:cNvSpPr>
            <p:nvPr/>
          </p:nvSpPr>
          <p:spPr bwMode="auto">
            <a:xfrm>
              <a:off x="5842051" y="4512813"/>
              <a:ext cx="445983" cy="137143"/>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lIns="57232" tIns="28616" rIns="57232" bIns="28616" anchor="ctr"/>
            <a:lstStyle/>
            <a:p>
              <a:pPr algn="ctr" fontAlgn="base">
                <a:spcBef>
                  <a:spcPct val="0"/>
                </a:spcBef>
                <a:spcAft>
                  <a:spcPct val="0"/>
                </a:spcAft>
              </a:pPr>
              <a:r>
                <a:rPr lang="ja-JP" altLang="en-US" sz="400" dirty="0">
                  <a:solidFill>
                    <a:prstClr val="white"/>
                  </a:solidFill>
                  <a:latin typeface="Meiryo UI" panose="020B0604030504040204" pitchFamily="50" charset="-128"/>
                  <a:ea typeface="Meiryo UI" panose="020B0604030504040204" pitchFamily="50" charset="-128"/>
                </a:rPr>
                <a:t>（エ） ②詳細情報</a:t>
              </a:r>
              <a:endParaRPr lang="en-US" altLang="ja-JP" sz="400" dirty="0">
                <a:solidFill>
                  <a:prstClr val="white"/>
                </a:solidFill>
                <a:latin typeface="Meiryo UI" panose="020B0604030504040204" pitchFamily="50" charset="-128"/>
                <a:ea typeface="Meiryo UI" panose="020B0604030504040204" pitchFamily="50" charset="-128"/>
              </a:endParaRPr>
            </a:p>
            <a:p>
              <a:pPr algn="ctr" fontAlgn="base">
                <a:spcBef>
                  <a:spcPct val="0"/>
                </a:spcBef>
                <a:spcAft>
                  <a:spcPct val="0"/>
                </a:spcAft>
              </a:pPr>
              <a:r>
                <a:rPr lang="ja-JP" altLang="en-US" sz="400" dirty="0">
                  <a:solidFill>
                    <a:prstClr val="white"/>
                  </a:solidFill>
                  <a:latin typeface="Meiryo UI" panose="020B0604030504040204" pitchFamily="50" charset="-128"/>
                  <a:ea typeface="Meiryo UI" panose="020B0604030504040204" pitchFamily="50" charset="-128"/>
                </a:rPr>
                <a:t>表示</a:t>
              </a:r>
              <a:endParaRPr lang="en-US" altLang="ja-JP" sz="400" dirty="0">
                <a:solidFill>
                  <a:prstClr val="white"/>
                </a:solidFill>
                <a:latin typeface="Meiryo UI" panose="020B0604030504040204" pitchFamily="50" charset="-128"/>
                <a:ea typeface="Meiryo UI" panose="020B0604030504040204" pitchFamily="50" charset="-128"/>
              </a:endParaRPr>
            </a:p>
          </p:txBody>
        </p:sp>
        <p:sp>
          <p:nvSpPr>
            <p:cNvPr id="784" name="Rectangle 110"/>
            <p:cNvSpPr>
              <a:spLocks noChangeArrowheads="1"/>
            </p:cNvSpPr>
            <p:nvPr/>
          </p:nvSpPr>
          <p:spPr bwMode="auto">
            <a:xfrm>
              <a:off x="3418384" y="5000880"/>
              <a:ext cx="2972953" cy="319091"/>
            </a:xfrm>
            <a:prstGeom prst="rect">
              <a:avLst/>
            </a:prstGeom>
            <a:noFill/>
            <a:ln w="19050">
              <a:solidFill>
                <a:srgbClr val="002060"/>
              </a:solidFill>
              <a:prstDash val="sysDash"/>
              <a:miter lim="800000"/>
              <a:headEnd/>
              <a:tailEnd/>
            </a:ln>
            <a:effectLst/>
          </p:spPr>
          <p:txBody>
            <a:bodyPr wrap="none" lIns="57232" tIns="28616" rIns="57232" bIns="28616" anchor="t" anchorCtr="0"/>
            <a:lstStyle/>
            <a:p>
              <a:pPr fontAlgn="base">
                <a:spcBef>
                  <a:spcPct val="0"/>
                </a:spcBef>
                <a:spcAft>
                  <a:spcPct val="0"/>
                </a:spcAft>
              </a:pPr>
              <a:r>
                <a:rPr lang="ja-JP" altLang="en-US" sz="500" dirty="0">
                  <a:solidFill>
                    <a:srgbClr val="002060"/>
                  </a:solidFill>
                  <a:latin typeface="Meiryo UI" panose="020B0604030504040204" pitchFamily="50" charset="-128"/>
                  <a:ea typeface="Meiryo UI" panose="020B0604030504040204" pitchFamily="50" charset="-128"/>
                </a:rPr>
                <a:t>（オ）コンテンツ閲覧／　　ダウンロード機能　　（サ）音声・動画再生　（ストリーミング）機能</a:t>
              </a:r>
              <a:endParaRPr lang="en-US" altLang="ja-JP" sz="500" dirty="0">
                <a:solidFill>
                  <a:srgbClr val="002060"/>
                </a:solidFill>
                <a:latin typeface="Meiryo UI" panose="020B0604030504040204" pitchFamily="50" charset="-128"/>
                <a:ea typeface="Meiryo UI" panose="020B0604030504040204" pitchFamily="50" charset="-128"/>
              </a:endParaRPr>
            </a:p>
          </p:txBody>
        </p:sp>
        <p:sp>
          <p:nvSpPr>
            <p:cNvPr id="785" name="Rectangle 110"/>
            <p:cNvSpPr>
              <a:spLocks noChangeArrowheads="1"/>
            </p:cNvSpPr>
            <p:nvPr/>
          </p:nvSpPr>
          <p:spPr bwMode="auto">
            <a:xfrm>
              <a:off x="4295567" y="2458044"/>
              <a:ext cx="655949" cy="295942"/>
            </a:xfrm>
            <a:prstGeom prst="rect">
              <a:avLst/>
            </a:prstGeom>
            <a:noFill/>
            <a:ln w="19050">
              <a:solidFill>
                <a:srgbClr val="002060"/>
              </a:solidFill>
              <a:prstDash val="sysDash"/>
              <a:miter lim="800000"/>
              <a:headEnd/>
              <a:tailEnd/>
            </a:ln>
            <a:effectLst/>
          </p:spPr>
          <p:txBody>
            <a:bodyPr wrap="none" lIns="57232" tIns="28616" rIns="57232" bIns="28616" anchor="t" anchorCtr="0"/>
            <a:lstStyle/>
            <a:p>
              <a:pPr fontAlgn="base">
                <a:spcBef>
                  <a:spcPct val="0"/>
                </a:spcBef>
                <a:spcAft>
                  <a:spcPct val="0"/>
                </a:spcAft>
              </a:pPr>
              <a:r>
                <a:rPr lang="ja-JP" altLang="en-US" sz="500" dirty="0">
                  <a:solidFill>
                    <a:srgbClr val="002060"/>
                  </a:solidFill>
                  <a:latin typeface="Meiryo UI" panose="020B0604030504040204" pitchFamily="50" charset="-128"/>
                  <a:ea typeface="Meiryo UI" panose="020B0604030504040204" pitchFamily="50" charset="-128"/>
                </a:rPr>
                <a:t>（カ）申請・問合せ機能</a:t>
              </a:r>
            </a:p>
          </p:txBody>
        </p:sp>
        <p:sp>
          <p:nvSpPr>
            <p:cNvPr id="786" name="Rectangle 110"/>
            <p:cNvSpPr>
              <a:spLocks noChangeArrowheads="1"/>
            </p:cNvSpPr>
            <p:nvPr/>
          </p:nvSpPr>
          <p:spPr bwMode="auto">
            <a:xfrm>
              <a:off x="5009533" y="2899401"/>
              <a:ext cx="697163" cy="569717"/>
            </a:xfrm>
            <a:prstGeom prst="rect">
              <a:avLst/>
            </a:prstGeom>
            <a:noFill/>
            <a:ln w="19050">
              <a:solidFill>
                <a:srgbClr val="002060"/>
              </a:solidFill>
              <a:prstDash val="sysDash"/>
              <a:miter lim="800000"/>
              <a:headEnd/>
              <a:tailEnd/>
            </a:ln>
            <a:effectLst/>
          </p:spPr>
          <p:txBody>
            <a:bodyPr wrap="none" lIns="57232" tIns="28616" rIns="57232" bIns="28616" anchor="t" anchorCtr="0"/>
            <a:lstStyle/>
            <a:p>
              <a:pPr fontAlgn="base">
                <a:spcBef>
                  <a:spcPct val="0"/>
                </a:spcBef>
                <a:spcAft>
                  <a:spcPct val="0"/>
                </a:spcAft>
              </a:pPr>
              <a:r>
                <a:rPr lang="ja-JP" altLang="en-US" sz="500" dirty="0">
                  <a:solidFill>
                    <a:srgbClr val="002060"/>
                  </a:solidFill>
                  <a:latin typeface="Meiryo UI" panose="020B0604030504040204" pitchFamily="50" charset="-128"/>
                  <a:ea typeface="Meiryo UI" panose="020B0604030504040204" pitchFamily="50" charset="-128"/>
                </a:rPr>
                <a:t>（キ）タグ・コメント受付</a:t>
              </a:r>
              <a:endParaRPr lang="en-US" altLang="ja-JP" sz="500" dirty="0">
                <a:solidFill>
                  <a:srgbClr val="002060"/>
                </a:solidFill>
                <a:latin typeface="Meiryo UI" panose="020B0604030504040204" pitchFamily="50" charset="-128"/>
                <a:ea typeface="Meiryo UI" panose="020B0604030504040204" pitchFamily="50" charset="-128"/>
              </a:endParaRPr>
            </a:p>
            <a:p>
              <a:pPr fontAlgn="base">
                <a:spcBef>
                  <a:spcPct val="0"/>
                </a:spcBef>
                <a:spcAft>
                  <a:spcPct val="0"/>
                </a:spcAft>
              </a:pPr>
              <a:r>
                <a:rPr lang="ja-JP" altLang="en-US" sz="500" dirty="0">
                  <a:solidFill>
                    <a:srgbClr val="002060"/>
                  </a:solidFill>
                  <a:latin typeface="Meiryo UI" panose="020B0604030504040204" pitchFamily="50" charset="-128"/>
                  <a:ea typeface="Meiryo UI" panose="020B0604030504040204" pitchFamily="50" charset="-128"/>
                </a:rPr>
                <a:t>　　　・管理機能</a:t>
              </a:r>
            </a:p>
          </p:txBody>
        </p:sp>
        <p:sp>
          <p:nvSpPr>
            <p:cNvPr id="787" name="Rectangle 110"/>
            <p:cNvSpPr>
              <a:spLocks noChangeArrowheads="1"/>
            </p:cNvSpPr>
            <p:nvPr/>
          </p:nvSpPr>
          <p:spPr bwMode="auto">
            <a:xfrm>
              <a:off x="4300536" y="2800359"/>
              <a:ext cx="652495" cy="306208"/>
            </a:xfrm>
            <a:prstGeom prst="rect">
              <a:avLst/>
            </a:prstGeom>
            <a:noFill/>
            <a:ln w="19050">
              <a:solidFill>
                <a:srgbClr val="002060"/>
              </a:solidFill>
              <a:prstDash val="sysDash"/>
              <a:miter lim="800000"/>
              <a:headEnd/>
              <a:tailEnd/>
            </a:ln>
            <a:effectLst/>
          </p:spPr>
          <p:txBody>
            <a:bodyPr wrap="none" lIns="57232" tIns="28616" rIns="57232" bIns="28616" anchor="t" anchorCtr="0"/>
            <a:lstStyle/>
            <a:p>
              <a:pPr fontAlgn="base">
                <a:spcBef>
                  <a:spcPct val="0"/>
                </a:spcBef>
                <a:spcAft>
                  <a:spcPct val="0"/>
                </a:spcAft>
              </a:pPr>
              <a:r>
                <a:rPr lang="ja-JP" altLang="en-US" sz="500" dirty="0">
                  <a:solidFill>
                    <a:srgbClr val="002060"/>
                  </a:solidFill>
                  <a:latin typeface="Meiryo UI" panose="020B0604030504040204" pitchFamily="50" charset="-128"/>
                  <a:ea typeface="Meiryo UI" panose="020B0604030504040204" pitchFamily="50" charset="-128"/>
                </a:rPr>
                <a:t>（ク）翻訳機能</a:t>
              </a:r>
            </a:p>
          </p:txBody>
        </p:sp>
        <p:sp>
          <p:nvSpPr>
            <p:cNvPr id="788" name="Rectangle 110"/>
            <p:cNvSpPr>
              <a:spLocks noChangeArrowheads="1"/>
            </p:cNvSpPr>
            <p:nvPr/>
          </p:nvSpPr>
          <p:spPr bwMode="auto">
            <a:xfrm>
              <a:off x="3418383" y="2871642"/>
              <a:ext cx="820342" cy="2079023"/>
            </a:xfrm>
            <a:prstGeom prst="rect">
              <a:avLst/>
            </a:prstGeom>
            <a:noFill/>
            <a:ln w="19050">
              <a:solidFill>
                <a:srgbClr val="002060"/>
              </a:solidFill>
              <a:prstDash val="sysDash"/>
              <a:miter lim="800000"/>
              <a:headEnd/>
              <a:tailEnd/>
            </a:ln>
            <a:effectLst/>
          </p:spPr>
          <p:txBody>
            <a:bodyPr wrap="none" lIns="57232" tIns="28616" rIns="57232" bIns="28616" anchor="t" anchorCtr="0"/>
            <a:lstStyle/>
            <a:p>
              <a:pPr fontAlgn="base">
                <a:spcBef>
                  <a:spcPct val="0"/>
                </a:spcBef>
                <a:spcAft>
                  <a:spcPct val="0"/>
                </a:spcAft>
              </a:pPr>
              <a:r>
                <a:rPr lang="ja-JP" altLang="en-US" sz="500" dirty="0">
                  <a:solidFill>
                    <a:srgbClr val="002060"/>
                  </a:solidFill>
                  <a:latin typeface="Meiryo UI" panose="020B0604030504040204" pitchFamily="50" charset="-128"/>
                  <a:ea typeface="Meiryo UI" panose="020B0604030504040204" pitchFamily="50" charset="-128"/>
                </a:rPr>
                <a:t>（シ）インデックス作成機能</a:t>
              </a:r>
            </a:p>
          </p:txBody>
        </p:sp>
        <p:sp>
          <p:nvSpPr>
            <p:cNvPr id="789" name="Rectangle 112"/>
            <p:cNvSpPr>
              <a:spLocks noChangeArrowheads="1"/>
            </p:cNvSpPr>
            <p:nvPr/>
          </p:nvSpPr>
          <p:spPr bwMode="auto">
            <a:xfrm>
              <a:off x="3590675" y="3428011"/>
              <a:ext cx="445983" cy="137143"/>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lIns="57232" tIns="28616" rIns="57232" bIns="28616" anchor="ctr"/>
            <a:lstStyle/>
            <a:p>
              <a:pPr algn="ctr" fontAlgn="base">
                <a:spcBef>
                  <a:spcPct val="0"/>
                </a:spcBef>
                <a:spcAft>
                  <a:spcPct val="0"/>
                </a:spcAft>
              </a:pPr>
              <a:r>
                <a:rPr lang="ja-JP" altLang="en-US" sz="400" dirty="0">
                  <a:solidFill>
                    <a:prstClr val="white"/>
                  </a:solidFill>
                  <a:latin typeface="Meiryo UI" panose="020B0604030504040204" pitchFamily="50" charset="-128"/>
                  <a:ea typeface="Meiryo UI" panose="020B0604030504040204" pitchFamily="50" charset="-128"/>
                </a:rPr>
                <a:t>①メタデータ</a:t>
              </a:r>
              <a:endParaRPr lang="en-US" altLang="ja-JP" sz="400" dirty="0">
                <a:solidFill>
                  <a:prstClr val="white"/>
                </a:solidFill>
                <a:latin typeface="Meiryo UI" panose="020B0604030504040204" pitchFamily="50" charset="-128"/>
                <a:ea typeface="Meiryo UI" panose="020B0604030504040204" pitchFamily="50" charset="-128"/>
              </a:endParaRPr>
            </a:p>
            <a:p>
              <a:pPr algn="ctr" fontAlgn="base">
                <a:spcBef>
                  <a:spcPct val="0"/>
                </a:spcBef>
                <a:spcAft>
                  <a:spcPct val="0"/>
                </a:spcAft>
              </a:pPr>
              <a:r>
                <a:rPr lang="ja-JP" altLang="en-US" sz="400" dirty="0">
                  <a:solidFill>
                    <a:prstClr val="white"/>
                  </a:solidFill>
                  <a:latin typeface="Meiryo UI" panose="020B0604030504040204" pitchFamily="50" charset="-128"/>
                  <a:ea typeface="Meiryo UI" panose="020B0604030504040204" pitchFamily="50" charset="-128"/>
                </a:rPr>
                <a:t>インデックス作成</a:t>
              </a:r>
              <a:endParaRPr lang="en-US" altLang="ja-JP" sz="400" dirty="0">
                <a:solidFill>
                  <a:prstClr val="white"/>
                </a:solidFill>
                <a:latin typeface="Meiryo UI" panose="020B0604030504040204" pitchFamily="50" charset="-128"/>
                <a:ea typeface="Meiryo UI" panose="020B0604030504040204" pitchFamily="50" charset="-128"/>
              </a:endParaRPr>
            </a:p>
          </p:txBody>
        </p:sp>
        <p:sp>
          <p:nvSpPr>
            <p:cNvPr id="790" name="Rectangle 112"/>
            <p:cNvSpPr>
              <a:spLocks noChangeArrowheads="1"/>
            </p:cNvSpPr>
            <p:nvPr/>
          </p:nvSpPr>
          <p:spPr bwMode="auto">
            <a:xfrm>
              <a:off x="3590675" y="3574128"/>
              <a:ext cx="445983" cy="137143"/>
            </a:xfrm>
            <a:prstGeom prst="rect">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none" lIns="57232" tIns="28616" rIns="57232" bIns="28616" anchor="ctr"/>
            <a:lstStyle/>
            <a:p>
              <a:pPr algn="ctr" fontAlgn="base">
                <a:spcBef>
                  <a:spcPct val="0"/>
                </a:spcBef>
                <a:spcAft>
                  <a:spcPct val="0"/>
                </a:spcAft>
              </a:pPr>
              <a:r>
                <a:rPr lang="ja-JP" altLang="en-US" sz="400" dirty="0">
                  <a:solidFill>
                    <a:prstClr val="black"/>
                  </a:solidFill>
                  <a:latin typeface="Meiryo UI" panose="020B0604030504040204" pitchFamily="50" charset="-128"/>
                  <a:ea typeface="Meiryo UI" panose="020B0604030504040204" pitchFamily="50" charset="-128"/>
                </a:rPr>
                <a:t>②集合知・</a:t>
              </a:r>
              <a:endParaRPr lang="en-US" altLang="ja-JP" sz="400" dirty="0">
                <a:solidFill>
                  <a:prstClr val="black"/>
                </a:solidFill>
                <a:latin typeface="Meiryo UI" panose="020B0604030504040204" pitchFamily="50" charset="-128"/>
                <a:ea typeface="Meiryo UI" panose="020B0604030504040204" pitchFamily="50" charset="-128"/>
              </a:endParaRPr>
            </a:p>
            <a:p>
              <a:pPr algn="ctr" fontAlgn="base">
                <a:spcBef>
                  <a:spcPct val="0"/>
                </a:spcBef>
                <a:spcAft>
                  <a:spcPct val="0"/>
                </a:spcAft>
              </a:pPr>
              <a:r>
                <a:rPr lang="ja-JP" altLang="en-US" sz="400" dirty="0">
                  <a:solidFill>
                    <a:prstClr val="black"/>
                  </a:solidFill>
                  <a:latin typeface="Meiryo UI" panose="020B0604030504040204" pitchFamily="50" charset="-128"/>
                  <a:ea typeface="Meiryo UI" panose="020B0604030504040204" pitchFamily="50" charset="-128"/>
                </a:rPr>
                <a:t>クラスタリング</a:t>
              </a:r>
              <a:endParaRPr lang="en-US" altLang="ja-JP" sz="400" dirty="0">
                <a:solidFill>
                  <a:prstClr val="black"/>
                </a:solidFill>
                <a:latin typeface="Meiryo UI" panose="020B0604030504040204" pitchFamily="50" charset="-128"/>
                <a:ea typeface="Meiryo UI" panose="020B0604030504040204" pitchFamily="50" charset="-128"/>
              </a:endParaRPr>
            </a:p>
          </p:txBody>
        </p:sp>
        <p:sp>
          <p:nvSpPr>
            <p:cNvPr id="791" name="Rectangle 112"/>
            <p:cNvSpPr>
              <a:spLocks noChangeArrowheads="1"/>
            </p:cNvSpPr>
            <p:nvPr/>
          </p:nvSpPr>
          <p:spPr bwMode="auto">
            <a:xfrm>
              <a:off x="3540669" y="4158273"/>
              <a:ext cx="545997" cy="142289"/>
            </a:xfrm>
            <a:prstGeom prst="rect">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none" lIns="57232" tIns="28616" rIns="57232" bIns="28616" anchor="ctr"/>
            <a:lstStyle/>
            <a:p>
              <a:pPr algn="ctr" fontAlgn="base">
                <a:spcBef>
                  <a:spcPct val="0"/>
                </a:spcBef>
                <a:spcAft>
                  <a:spcPct val="0"/>
                </a:spcAft>
              </a:pPr>
              <a:r>
                <a:rPr lang="ja-JP" altLang="en-US" sz="400" dirty="0">
                  <a:solidFill>
                    <a:prstClr val="black"/>
                  </a:solidFill>
                  <a:latin typeface="Meiryo UI" panose="020B0604030504040204" pitchFamily="50" charset="-128"/>
                  <a:ea typeface="Meiryo UI" panose="020B0604030504040204" pitchFamily="50" charset="-128"/>
                </a:rPr>
                <a:t>③</a:t>
              </a:r>
              <a:r>
                <a:rPr lang="ja-JP" altLang="ja-JP" sz="400" dirty="0">
                  <a:solidFill>
                    <a:prstClr val="black"/>
                  </a:solidFill>
                  <a:latin typeface="Meiryo UI" panose="020B0604030504040204" pitchFamily="50" charset="-128"/>
                  <a:ea typeface="Meiryo UI" panose="020B0604030504040204" pitchFamily="50" charset="-128"/>
                </a:rPr>
                <a:t>全文テキスト検索用</a:t>
              </a:r>
              <a:endParaRPr lang="en-US" altLang="ja-JP" sz="400" dirty="0">
                <a:solidFill>
                  <a:prstClr val="black"/>
                </a:solidFill>
                <a:latin typeface="Meiryo UI" panose="020B0604030504040204" pitchFamily="50" charset="-128"/>
                <a:ea typeface="Meiryo UI" panose="020B0604030504040204" pitchFamily="50" charset="-128"/>
              </a:endParaRPr>
            </a:p>
            <a:p>
              <a:pPr algn="ctr" fontAlgn="base">
                <a:spcBef>
                  <a:spcPct val="0"/>
                </a:spcBef>
                <a:spcAft>
                  <a:spcPct val="0"/>
                </a:spcAft>
              </a:pPr>
              <a:r>
                <a:rPr lang="ja-JP" altLang="ja-JP" sz="400" dirty="0">
                  <a:solidFill>
                    <a:prstClr val="black"/>
                  </a:solidFill>
                  <a:latin typeface="Meiryo UI" panose="020B0604030504040204" pitchFamily="50" charset="-128"/>
                  <a:ea typeface="Meiryo UI" panose="020B0604030504040204" pitchFamily="50" charset="-128"/>
                </a:rPr>
                <a:t>インデックス作成</a:t>
              </a:r>
              <a:endParaRPr lang="en-US" altLang="ja-JP" sz="400" dirty="0">
                <a:solidFill>
                  <a:prstClr val="black"/>
                </a:solidFill>
                <a:latin typeface="Meiryo UI" panose="020B0604030504040204" pitchFamily="50" charset="-128"/>
                <a:ea typeface="Meiryo UI" panose="020B0604030504040204" pitchFamily="50" charset="-128"/>
              </a:endParaRPr>
            </a:p>
          </p:txBody>
        </p:sp>
        <p:sp>
          <p:nvSpPr>
            <p:cNvPr id="792" name="Rectangle 112"/>
            <p:cNvSpPr>
              <a:spLocks noChangeArrowheads="1"/>
            </p:cNvSpPr>
            <p:nvPr/>
          </p:nvSpPr>
          <p:spPr bwMode="auto">
            <a:xfrm>
              <a:off x="3590675" y="4725927"/>
              <a:ext cx="445983" cy="137143"/>
            </a:xfrm>
            <a:prstGeom prst="rect">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none" lIns="57232" tIns="28616" rIns="57232" bIns="28616" anchor="ctr"/>
            <a:lstStyle/>
            <a:p>
              <a:pPr algn="ctr" fontAlgn="base">
                <a:spcBef>
                  <a:spcPct val="0"/>
                </a:spcBef>
                <a:spcAft>
                  <a:spcPct val="0"/>
                </a:spcAft>
              </a:pPr>
              <a:r>
                <a:rPr lang="ja-JP" altLang="en-US" sz="400" dirty="0">
                  <a:solidFill>
                    <a:prstClr val="black"/>
                  </a:solidFill>
                  <a:latin typeface="Meiryo UI" panose="020B0604030504040204" pitchFamily="50" charset="-128"/>
                  <a:ea typeface="Meiryo UI" panose="020B0604030504040204" pitchFamily="50" charset="-128"/>
                </a:rPr>
                <a:t>④連想検索用</a:t>
              </a:r>
              <a:endParaRPr lang="en-US" altLang="ja-JP" sz="400" dirty="0">
                <a:solidFill>
                  <a:prstClr val="black"/>
                </a:solidFill>
                <a:latin typeface="Meiryo UI" panose="020B0604030504040204" pitchFamily="50" charset="-128"/>
                <a:ea typeface="Meiryo UI" panose="020B0604030504040204" pitchFamily="50" charset="-128"/>
              </a:endParaRPr>
            </a:p>
            <a:p>
              <a:pPr algn="ctr" fontAlgn="base">
                <a:spcBef>
                  <a:spcPct val="0"/>
                </a:spcBef>
                <a:spcAft>
                  <a:spcPct val="0"/>
                </a:spcAft>
              </a:pPr>
              <a:r>
                <a:rPr lang="ja-JP" altLang="en-US" sz="400" dirty="0">
                  <a:solidFill>
                    <a:prstClr val="black"/>
                  </a:solidFill>
                  <a:latin typeface="Meiryo UI" panose="020B0604030504040204" pitchFamily="50" charset="-128"/>
                  <a:ea typeface="Meiryo UI" panose="020B0604030504040204" pitchFamily="50" charset="-128"/>
                </a:rPr>
                <a:t>インデックス作成</a:t>
              </a:r>
              <a:endParaRPr lang="en-US" altLang="ja-JP" sz="400" dirty="0">
                <a:solidFill>
                  <a:prstClr val="black"/>
                </a:solidFill>
                <a:latin typeface="Meiryo UI" panose="020B0604030504040204" pitchFamily="50" charset="-128"/>
                <a:ea typeface="Meiryo UI" panose="020B0604030504040204" pitchFamily="50" charset="-128"/>
              </a:endParaRPr>
            </a:p>
          </p:txBody>
        </p:sp>
        <p:sp>
          <p:nvSpPr>
            <p:cNvPr id="793" name="Rectangle 112"/>
            <p:cNvSpPr>
              <a:spLocks noChangeArrowheads="1"/>
            </p:cNvSpPr>
            <p:nvPr/>
          </p:nvSpPr>
          <p:spPr bwMode="auto">
            <a:xfrm>
              <a:off x="786892" y="3018630"/>
              <a:ext cx="445983" cy="137143"/>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lIns="57232" tIns="28616" rIns="57232" bIns="28616" anchor="ctr" anchorCtr="0"/>
            <a:lstStyle/>
            <a:p>
              <a:pPr algn="ctr" fontAlgn="base">
                <a:spcBef>
                  <a:spcPct val="0"/>
                </a:spcBef>
                <a:spcAft>
                  <a:spcPct val="0"/>
                </a:spcAft>
              </a:pPr>
              <a:r>
                <a:rPr lang="ja-JP" altLang="en-US" sz="400" dirty="0">
                  <a:solidFill>
                    <a:prstClr val="white"/>
                  </a:solidFill>
                  <a:latin typeface="Meiryo UI" panose="020B0604030504040204" pitchFamily="50" charset="-128"/>
                  <a:ea typeface="Meiryo UI" panose="020B0604030504040204" pitchFamily="50" charset="-128"/>
                </a:rPr>
                <a:t>手動収集業務</a:t>
              </a:r>
              <a:endParaRPr lang="en-US" altLang="ja-JP" sz="400" dirty="0">
                <a:solidFill>
                  <a:prstClr val="white"/>
                </a:solidFill>
                <a:latin typeface="Meiryo UI" panose="020B0604030504040204" pitchFamily="50" charset="-128"/>
                <a:ea typeface="Meiryo UI" panose="020B0604030504040204" pitchFamily="50" charset="-128"/>
              </a:endParaRPr>
            </a:p>
          </p:txBody>
        </p:sp>
        <p:sp>
          <p:nvSpPr>
            <p:cNvPr id="794" name="Rectangle 112"/>
            <p:cNvSpPr>
              <a:spLocks noChangeArrowheads="1"/>
            </p:cNvSpPr>
            <p:nvPr/>
          </p:nvSpPr>
          <p:spPr bwMode="auto">
            <a:xfrm>
              <a:off x="786892" y="3694295"/>
              <a:ext cx="445983" cy="137143"/>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lIns="57232" tIns="28616" rIns="57232" bIns="28616" anchor="ctr" anchorCtr="0"/>
            <a:lstStyle/>
            <a:p>
              <a:pPr algn="ctr" fontAlgn="base">
                <a:spcBef>
                  <a:spcPct val="0"/>
                </a:spcBef>
                <a:spcAft>
                  <a:spcPct val="0"/>
                </a:spcAft>
              </a:pPr>
              <a:r>
                <a:rPr lang="ja-JP" altLang="en-US" sz="400" dirty="0">
                  <a:solidFill>
                    <a:prstClr val="white"/>
                  </a:solidFill>
                  <a:latin typeface="Meiryo UI" panose="020B0604030504040204" pitchFamily="50" charset="-128"/>
                  <a:ea typeface="Meiryo UI" panose="020B0604030504040204" pitchFamily="50" charset="-128"/>
                </a:rPr>
                <a:t>識別子付与</a:t>
              </a:r>
              <a:endParaRPr lang="en-US" altLang="ja-JP" sz="400" dirty="0">
                <a:solidFill>
                  <a:prstClr val="white"/>
                </a:solidFill>
                <a:latin typeface="Meiryo UI" panose="020B0604030504040204" pitchFamily="50" charset="-128"/>
                <a:ea typeface="Meiryo UI" panose="020B0604030504040204" pitchFamily="50" charset="-128"/>
              </a:endParaRPr>
            </a:p>
          </p:txBody>
        </p:sp>
        <p:sp>
          <p:nvSpPr>
            <p:cNvPr id="795" name="Rectangle 112"/>
            <p:cNvSpPr>
              <a:spLocks noChangeArrowheads="1"/>
            </p:cNvSpPr>
            <p:nvPr/>
          </p:nvSpPr>
          <p:spPr bwMode="auto">
            <a:xfrm>
              <a:off x="4105828" y="5131192"/>
              <a:ext cx="445983" cy="137143"/>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57232" tIns="28616" rIns="57232" bIns="28616" anchor="ctr" anchorCtr="0"/>
            <a:lstStyle/>
            <a:p>
              <a:pPr algn="ctr" fontAlgn="base">
                <a:spcBef>
                  <a:spcPct val="0"/>
                </a:spcBef>
                <a:spcAft>
                  <a:spcPct val="0"/>
                </a:spcAft>
              </a:pPr>
              <a:r>
                <a:rPr lang="ja-JP" altLang="en-US" sz="400" dirty="0">
                  <a:solidFill>
                    <a:prstClr val="white"/>
                  </a:solidFill>
                  <a:latin typeface="Meiryo UI" panose="020B0604030504040204" pitchFamily="50" charset="-128"/>
                  <a:ea typeface="Meiryo UI" panose="020B0604030504040204" pitchFamily="50" charset="-128"/>
                </a:rPr>
                <a:t>コンテンツ</a:t>
              </a:r>
              <a:r>
                <a:rPr lang="en-US" altLang="ja-JP" sz="400" dirty="0">
                  <a:solidFill>
                    <a:prstClr val="white"/>
                  </a:solidFill>
                  <a:latin typeface="Meiryo UI" panose="020B0604030504040204" pitchFamily="50" charset="-128"/>
                  <a:ea typeface="Meiryo UI" panose="020B0604030504040204" pitchFamily="50" charset="-128"/>
                </a:rPr>
                <a:t>API</a:t>
              </a:r>
            </a:p>
          </p:txBody>
        </p:sp>
        <p:sp>
          <p:nvSpPr>
            <p:cNvPr id="796" name="Rectangle 112"/>
            <p:cNvSpPr>
              <a:spLocks noChangeArrowheads="1"/>
            </p:cNvSpPr>
            <p:nvPr/>
          </p:nvSpPr>
          <p:spPr bwMode="auto">
            <a:xfrm>
              <a:off x="5129243" y="3093951"/>
              <a:ext cx="445983" cy="137143"/>
            </a:xfrm>
            <a:prstGeom prst="rect">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none" lIns="57232" tIns="28616" rIns="57232" bIns="28616" anchor="ctr" anchorCtr="0"/>
            <a:lstStyle/>
            <a:p>
              <a:pPr algn="ctr" fontAlgn="base">
                <a:spcBef>
                  <a:spcPct val="0"/>
                </a:spcBef>
                <a:spcAft>
                  <a:spcPct val="0"/>
                </a:spcAft>
              </a:pPr>
              <a:r>
                <a:rPr lang="ja-JP" altLang="en-US" sz="400" dirty="0">
                  <a:solidFill>
                    <a:prstClr val="black"/>
                  </a:solidFill>
                  <a:latin typeface="Meiryo UI" panose="020B0604030504040204" pitchFamily="50" charset="-128"/>
                  <a:ea typeface="Meiryo UI" panose="020B0604030504040204" pitchFamily="50" charset="-128"/>
                </a:rPr>
                <a:t>タグ・コメント付与</a:t>
              </a:r>
              <a:endParaRPr lang="en-US" altLang="ja-JP" sz="400" dirty="0">
                <a:solidFill>
                  <a:prstClr val="black"/>
                </a:solidFill>
                <a:latin typeface="Meiryo UI" panose="020B0604030504040204" pitchFamily="50" charset="-128"/>
                <a:ea typeface="Meiryo UI" panose="020B0604030504040204" pitchFamily="50" charset="-128"/>
              </a:endParaRPr>
            </a:p>
          </p:txBody>
        </p:sp>
        <p:sp>
          <p:nvSpPr>
            <p:cNvPr id="797" name="Rectangle 112"/>
            <p:cNvSpPr>
              <a:spLocks noChangeArrowheads="1"/>
            </p:cNvSpPr>
            <p:nvPr/>
          </p:nvSpPr>
          <p:spPr bwMode="auto">
            <a:xfrm>
              <a:off x="786892" y="3559418"/>
              <a:ext cx="445983" cy="137143"/>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lIns="57232" tIns="28616" rIns="57232" bIns="28616" anchor="ctr" anchorCtr="0"/>
            <a:lstStyle/>
            <a:p>
              <a:pPr algn="ctr" fontAlgn="base">
                <a:spcBef>
                  <a:spcPct val="0"/>
                </a:spcBef>
                <a:spcAft>
                  <a:spcPct val="0"/>
                </a:spcAft>
              </a:pPr>
              <a:r>
                <a:rPr lang="ja-JP" altLang="en-US" sz="400" dirty="0">
                  <a:solidFill>
                    <a:prstClr val="white"/>
                  </a:solidFill>
                  <a:latin typeface="Meiryo UI" panose="020B0604030504040204" pitchFamily="50" charset="-128"/>
                  <a:ea typeface="Meiryo UI" panose="020B0604030504040204" pitchFamily="50" charset="-128"/>
                </a:rPr>
                <a:t>仮登録バッチ</a:t>
              </a:r>
              <a:endParaRPr lang="en-US" altLang="ja-JP" sz="400" dirty="0">
                <a:solidFill>
                  <a:prstClr val="white"/>
                </a:solidFill>
                <a:latin typeface="Meiryo UI" panose="020B0604030504040204" pitchFamily="50" charset="-128"/>
                <a:ea typeface="Meiryo UI" panose="020B0604030504040204" pitchFamily="50" charset="-128"/>
              </a:endParaRPr>
            </a:p>
          </p:txBody>
        </p:sp>
        <p:sp>
          <p:nvSpPr>
            <p:cNvPr id="798" name="Rectangle 112"/>
            <p:cNvSpPr>
              <a:spLocks noChangeArrowheads="1"/>
            </p:cNvSpPr>
            <p:nvPr/>
          </p:nvSpPr>
          <p:spPr bwMode="auto">
            <a:xfrm>
              <a:off x="1391659" y="3954852"/>
              <a:ext cx="445983" cy="137143"/>
            </a:xfrm>
            <a:prstGeom prst="rect">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none" lIns="57232" tIns="28616" rIns="57232" bIns="28616" anchor="ctr" anchorCtr="0"/>
            <a:lstStyle/>
            <a:p>
              <a:pPr algn="ctr" fontAlgn="base">
                <a:spcBef>
                  <a:spcPct val="0"/>
                </a:spcBef>
                <a:spcAft>
                  <a:spcPct val="0"/>
                </a:spcAft>
              </a:pPr>
              <a:r>
                <a:rPr lang="ja-JP" altLang="en-US" sz="400" dirty="0">
                  <a:solidFill>
                    <a:prstClr val="black"/>
                  </a:solidFill>
                  <a:latin typeface="Meiryo UI" panose="020B0604030504040204" pitchFamily="50" charset="-128"/>
                  <a:ea typeface="Meiryo UI" panose="020B0604030504040204" pitchFamily="50" charset="-128"/>
                </a:rPr>
                <a:t>著作権管理業務</a:t>
              </a:r>
              <a:endParaRPr lang="en-US" altLang="ja-JP" sz="400" dirty="0">
                <a:solidFill>
                  <a:prstClr val="black"/>
                </a:solidFill>
                <a:latin typeface="Meiryo UI" panose="020B0604030504040204" pitchFamily="50" charset="-128"/>
                <a:ea typeface="Meiryo UI" panose="020B0604030504040204" pitchFamily="50" charset="-128"/>
              </a:endParaRPr>
            </a:p>
          </p:txBody>
        </p:sp>
        <p:sp>
          <p:nvSpPr>
            <p:cNvPr id="799" name="Rectangle 112"/>
            <p:cNvSpPr>
              <a:spLocks noChangeArrowheads="1"/>
            </p:cNvSpPr>
            <p:nvPr/>
          </p:nvSpPr>
          <p:spPr bwMode="auto">
            <a:xfrm>
              <a:off x="946089" y="2481841"/>
              <a:ext cx="1162424" cy="281799"/>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lIns="57232" tIns="28616" rIns="57232" bIns="28616" numCol="2" anchor="t" anchorCtr="0"/>
            <a:lstStyle/>
            <a:p>
              <a:pPr fontAlgn="base">
                <a:spcBef>
                  <a:spcPct val="0"/>
                </a:spcBef>
                <a:spcAft>
                  <a:spcPct val="0"/>
                </a:spcAft>
              </a:pPr>
              <a:r>
                <a:rPr lang="ja-JP" altLang="en-US" sz="400" dirty="0">
                  <a:solidFill>
                    <a:prstClr val="white"/>
                  </a:solidFill>
                  <a:latin typeface="Meiryo UI" panose="020B0604030504040204" pitchFamily="50" charset="-128"/>
                  <a:ea typeface="Meiryo UI" panose="020B0604030504040204" pitchFamily="50" charset="-128"/>
                </a:rPr>
                <a:t>・アカウント管理</a:t>
              </a:r>
              <a:endParaRPr lang="en-US" altLang="ja-JP" sz="400" dirty="0">
                <a:solidFill>
                  <a:prstClr val="white"/>
                </a:solidFill>
                <a:latin typeface="Meiryo UI" panose="020B0604030504040204" pitchFamily="50" charset="-128"/>
                <a:ea typeface="Meiryo UI" panose="020B0604030504040204" pitchFamily="50" charset="-128"/>
              </a:endParaRPr>
            </a:p>
            <a:p>
              <a:pPr fontAlgn="base">
                <a:spcBef>
                  <a:spcPct val="0"/>
                </a:spcBef>
                <a:spcAft>
                  <a:spcPct val="0"/>
                </a:spcAft>
              </a:pPr>
              <a:r>
                <a:rPr lang="ja-JP" altLang="en-US" sz="400" dirty="0">
                  <a:solidFill>
                    <a:prstClr val="white"/>
                  </a:solidFill>
                  <a:latin typeface="Meiryo UI" panose="020B0604030504040204" pitchFamily="50" charset="-128"/>
                  <a:ea typeface="Meiryo UI" panose="020B0604030504040204" pitchFamily="50" charset="-128"/>
                </a:rPr>
                <a:t>・グループ情報管理</a:t>
              </a:r>
              <a:endParaRPr lang="en-US" altLang="ja-JP" sz="400" dirty="0">
                <a:solidFill>
                  <a:prstClr val="white"/>
                </a:solidFill>
                <a:latin typeface="Meiryo UI" panose="020B0604030504040204" pitchFamily="50" charset="-128"/>
                <a:ea typeface="Meiryo UI" panose="020B0604030504040204" pitchFamily="50" charset="-128"/>
              </a:endParaRPr>
            </a:p>
            <a:p>
              <a:pPr fontAlgn="base">
                <a:spcBef>
                  <a:spcPct val="0"/>
                </a:spcBef>
                <a:spcAft>
                  <a:spcPct val="0"/>
                </a:spcAft>
              </a:pPr>
              <a:r>
                <a:rPr lang="ja-JP" altLang="en-US" sz="400" dirty="0">
                  <a:solidFill>
                    <a:prstClr val="white"/>
                  </a:solidFill>
                  <a:latin typeface="Meiryo UI" panose="020B0604030504040204" pitchFamily="50" charset="-128"/>
                  <a:ea typeface="Meiryo UI" panose="020B0604030504040204" pitchFamily="50" charset="-128"/>
                </a:rPr>
                <a:t>・バッチ管理</a:t>
              </a:r>
              <a:endParaRPr lang="en-US" altLang="ja-JP" sz="400" dirty="0">
                <a:solidFill>
                  <a:prstClr val="white"/>
                </a:solidFill>
                <a:latin typeface="Meiryo UI" panose="020B0604030504040204" pitchFamily="50" charset="-128"/>
                <a:ea typeface="Meiryo UI" panose="020B0604030504040204" pitchFamily="50" charset="-128"/>
              </a:endParaRPr>
            </a:p>
            <a:p>
              <a:pPr fontAlgn="base">
                <a:spcBef>
                  <a:spcPct val="0"/>
                </a:spcBef>
                <a:spcAft>
                  <a:spcPct val="0"/>
                </a:spcAft>
              </a:pPr>
              <a:r>
                <a:rPr lang="ja-JP" altLang="en-US" sz="400" dirty="0">
                  <a:solidFill>
                    <a:prstClr val="white"/>
                  </a:solidFill>
                  <a:latin typeface="Meiryo UI" panose="020B0604030504040204" pitchFamily="50" charset="-128"/>
                  <a:ea typeface="Meiryo UI" panose="020B0604030504040204" pitchFamily="50" charset="-128"/>
                </a:rPr>
                <a:t>・ユーザ認証</a:t>
              </a:r>
              <a:endParaRPr lang="en-US" altLang="ja-JP" sz="400" dirty="0">
                <a:solidFill>
                  <a:prstClr val="white"/>
                </a:solidFill>
                <a:latin typeface="Meiryo UI" panose="020B0604030504040204" pitchFamily="50" charset="-128"/>
                <a:ea typeface="Meiryo UI" panose="020B0604030504040204" pitchFamily="50" charset="-128"/>
              </a:endParaRPr>
            </a:p>
            <a:p>
              <a:pPr fontAlgn="base">
                <a:spcBef>
                  <a:spcPct val="0"/>
                </a:spcBef>
                <a:spcAft>
                  <a:spcPct val="0"/>
                </a:spcAft>
              </a:pPr>
              <a:r>
                <a:rPr lang="ja-JP" altLang="en-US" sz="400" dirty="0">
                  <a:solidFill>
                    <a:prstClr val="white"/>
                  </a:solidFill>
                  <a:latin typeface="Meiryo UI" panose="020B0604030504040204" pitchFamily="50" charset="-128"/>
                  <a:ea typeface="Meiryo UI" panose="020B0604030504040204" pitchFamily="50" charset="-128"/>
                </a:rPr>
                <a:t>・処理結果確認</a:t>
              </a:r>
              <a:endParaRPr lang="en-US" altLang="ja-JP" sz="400" dirty="0">
                <a:solidFill>
                  <a:prstClr val="white"/>
                </a:solidFill>
                <a:latin typeface="Meiryo UI" panose="020B0604030504040204" pitchFamily="50" charset="-128"/>
                <a:ea typeface="Meiryo UI" panose="020B0604030504040204" pitchFamily="50" charset="-128"/>
              </a:endParaRPr>
            </a:p>
            <a:p>
              <a:pPr fontAlgn="base">
                <a:spcBef>
                  <a:spcPct val="0"/>
                </a:spcBef>
                <a:spcAft>
                  <a:spcPct val="0"/>
                </a:spcAft>
              </a:pPr>
              <a:r>
                <a:rPr lang="ja-JP" altLang="en-US" sz="400" dirty="0">
                  <a:solidFill>
                    <a:prstClr val="white"/>
                  </a:solidFill>
                  <a:latin typeface="Meiryo UI" panose="020B0604030504040204" pitchFamily="50" charset="-128"/>
                  <a:ea typeface="Meiryo UI" panose="020B0604030504040204" pitchFamily="50" charset="-128"/>
                </a:rPr>
                <a:t>・統計情報出力</a:t>
              </a:r>
              <a:endParaRPr lang="en-US" altLang="ja-JP" sz="400" dirty="0">
                <a:solidFill>
                  <a:prstClr val="white"/>
                </a:solidFill>
                <a:latin typeface="Meiryo UI" panose="020B0604030504040204" pitchFamily="50" charset="-128"/>
                <a:ea typeface="Meiryo UI" panose="020B0604030504040204" pitchFamily="50" charset="-128"/>
              </a:endParaRPr>
            </a:p>
          </p:txBody>
        </p:sp>
        <p:sp>
          <p:nvSpPr>
            <p:cNvPr id="800" name="Rectangle 112"/>
            <p:cNvSpPr>
              <a:spLocks noChangeArrowheads="1"/>
            </p:cNvSpPr>
            <p:nvPr/>
          </p:nvSpPr>
          <p:spPr bwMode="auto">
            <a:xfrm>
              <a:off x="3479629" y="5131192"/>
              <a:ext cx="445983" cy="137143"/>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57232" tIns="28616" rIns="57232" bIns="28616" anchor="ctr" anchorCtr="0"/>
            <a:lstStyle/>
            <a:p>
              <a:pPr algn="ctr" fontAlgn="base">
                <a:spcBef>
                  <a:spcPct val="0"/>
                </a:spcBef>
                <a:spcAft>
                  <a:spcPct val="0"/>
                </a:spcAft>
              </a:pPr>
              <a:r>
                <a:rPr lang="ja-JP" altLang="en-US" sz="400" dirty="0">
                  <a:solidFill>
                    <a:prstClr val="white"/>
                  </a:solidFill>
                  <a:latin typeface="Meiryo UI" panose="020B0604030504040204" pitchFamily="50" charset="-128"/>
                  <a:ea typeface="Meiryo UI" panose="020B0604030504040204" pitchFamily="50" charset="-128"/>
                </a:rPr>
                <a:t>提供制限</a:t>
              </a:r>
              <a:r>
                <a:rPr lang="en-US" altLang="ja-JP" sz="400" dirty="0">
                  <a:solidFill>
                    <a:prstClr val="white"/>
                  </a:solidFill>
                  <a:latin typeface="Meiryo UI" panose="020B0604030504040204" pitchFamily="50" charset="-128"/>
                  <a:ea typeface="Meiryo UI" panose="020B0604030504040204" pitchFamily="50" charset="-128"/>
                </a:rPr>
                <a:t>API</a:t>
              </a:r>
            </a:p>
          </p:txBody>
        </p:sp>
        <p:sp>
          <p:nvSpPr>
            <p:cNvPr id="801" name="Rectangle 112"/>
            <p:cNvSpPr>
              <a:spLocks noChangeArrowheads="1"/>
            </p:cNvSpPr>
            <p:nvPr/>
          </p:nvSpPr>
          <p:spPr bwMode="auto">
            <a:xfrm>
              <a:off x="789515" y="3954852"/>
              <a:ext cx="445983" cy="137143"/>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lIns="57232" tIns="28616" rIns="57232" bIns="28616" anchor="ctr" anchorCtr="0"/>
            <a:lstStyle/>
            <a:p>
              <a:pPr algn="ctr" fontAlgn="base">
                <a:spcBef>
                  <a:spcPct val="0"/>
                </a:spcBef>
                <a:spcAft>
                  <a:spcPct val="0"/>
                </a:spcAft>
              </a:pPr>
              <a:r>
                <a:rPr lang="ja-JP" altLang="en-US" sz="400" dirty="0">
                  <a:solidFill>
                    <a:prstClr val="white"/>
                  </a:solidFill>
                  <a:latin typeface="Meiryo UI" panose="020B0604030504040204" pitchFamily="50" charset="-128"/>
                  <a:ea typeface="Meiryo UI" panose="020B0604030504040204" pitchFamily="50" charset="-128"/>
                </a:rPr>
                <a:t>組織化業務</a:t>
              </a:r>
              <a:endParaRPr lang="en-US" altLang="ja-JP" sz="400" dirty="0">
                <a:solidFill>
                  <a:prstClr val="white"/>
                </a:solidFill>
                <a:latin typeface="Meiryo UI" panose="020B0604030504040204" pitchFamily="50" charset="-128"/>
                <a:ea typeface="Meiryo UI" panose="020B0604030504040204" pitchFamily="50" charset="-128"/>
              </a:endParaRPr>
            </a:p>
          </p:txBody>
        </p:sp>
        <p:sp>
          <p:nvSpPr>
            <p:cNvPr id="802" name="Rectangle 112"/>
            <p:cNvSpPr>
              <a:spLocks noChangeArrowheads="1"/>
            </p:cNvSpPr>
            <p:nvPr/>
          </p:nvSpPr>
          <p:spPr bwMode="auto">
            <a:xfrm>
              <a:off x="786892" y="4201719"/>
              <a:ext cx="445983" cy="137143"/>
            </a:xfrm>
            <a:prstGeom prst="rect">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none" lIns="57232" tIns="28616" rIns="57232" bIns="28616" anchor="ctr" anchorCtr="0"/>
            <a:lstStyle/>
            <a:p>
              <a:pPr algn="ctr" fontAlgn="base">
                <a:spcBef>
                  <a:spcPct val="0"/>
                </a:spcBef>
                <a:spcAft>
                  <a:spcPct val="0"/>
                </a:spcAft>
              </a:pPr>
              <a:r>
                <a:rPr lang="ja-JP" altLang="en-US" sz="400" dirty="0">
                  <a:solidFill>
                    <a:prstClr val="black"/>
                  </a:solidFill>
                  <a:latin typeface="Meiryo UI" panose="020B0604030504040204" pitchFamily="50" charset="-128"/>
                  <a:ea typeface="Meiryo UI" panose="020B0604030504040204" pitchFamily="50" charset="-128"/>
                </a:rPr>
                <a:t>タグ・コメント管理</a:t>
              </a:r>
              <a:endParaRPr lang="en-US" altLang="ja-JP" sz="400" dirty="0">
                <a:solidFill>
                  <a:prstClr val="black"/>
                </a:solidFill>
                <a:latin typeface="Meiryo UI" panose="020B0604030504040204" pitchFamily="50" charset="-128"/>
                <a:ea typeface="Meiryo UI" panose="020B0604030504040204" pitchFamily="50" charset="-128"/>
              </a:endParaRPr>
            </a:p>
          </p:txBody>
        </p:sp>
        <p:sp>
          <p:nvSpPr>
            <p:cNvPr id="803" name="Rectangle 112"/>
            <p:cNvSpPr>
              <a:spLocks noChangeArrowheads="1"/>
            </p:cNvSpPr>
            <p:nvPr/>
          </p:nvSpPr>
          <p:spPr bwMode="auto">
            <a:xfrm>
              <a:off x="5126084" y="3291857"/>
              <a:ext cx="445983" cy="137143"/>
            </a:xfrm>
            <a:prstGeom prst="rect">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none" lIns="57232" tIns="28616" rIns="57232" bIns="28616" anchor="ctr" anchorCtr="0"/>
            <a:lstStyle/>
            <a:p>
              <a:pPr algn="ctr" fontAlgn="base">
                <a:spcBef>
                  <a:spcPct val="0"/>
                </a:spcBef>
                <a:spcAft>
                  <a:spcPct val="0"/>
                </a:spcAft>
              </a:pPr>
              <a:r>
                <a:rPr lang="ja-JP" altLang="en-US" sz="400" dirty="0">
                  <a:solidFill>
                    <a:prstClr val="black"/>
                  </a:solidFill>
                  <a:latin typeface="Meiryo UI" panose="020B0604030504040204" pitchFamily="50" charset="-128"/>
                  <a:ea typeface="Meiryo UI" panose="020B0604030504040204" pitchFamily="50" charset="-128"/>
                </a:rPr>
                <a:t>タグ・コメント</a:t>
              </a:r>
              <a:r>
                <a:rPr lang="en-US" altLang="ja-JP" sz="400" dirty="0">
                  <a:solidFill>
                    <a:prstClr val="black"/>
                  </a:solidFill>
                  <a:latin typeface="Meiryo UI" panose="020B0604030504040204" pitchFamily="50" charset="-128"/>
                  <a:ea typeface="Meiryo UI" panose="020B0604030504040204" pitchFamily="50" charset="-128"/>
                </a:rPr>
                <a:t>API</a:t>
              </a:r>
            </a:p>
          </p:txBody>
        </p:sp>
        <p:sp>
          <p:nvSpPr>
            <p:cNvPr id="804" name="フローチャート : 磁気ディスク 803"/>
            <p:cNvSpPr/>
            <p:nvPr/>
          </p:nvSpPr>
          <p:spPr>
            <a:xfrm>
              <a:off x="3521506" y="4363541"/>
              <a:ext cx="584321" cy="265990"/>
            </a:xfrm>
            <a:prstGeom prst="flowChartMagneticDisk">
              <a:avLst/>
            </a:prstGeom>
            <a:solidFill>
              <a:schemeClr val="bg1"/>
            </a:solidFill>
            <a:ln/>
          </p:spPr>
          <p:style>
            <a:lnRef idx="1">
              <a:schemeClr val="dk1"/>
            </a:lnRef>
            <a:fillRef idx="2">
              <a:schemeClr val="dk1"/>
            </a:fillRef>
            <a:effectRef idx="1">
              <a:schemeClr val="dk1"/>
            </a:effectRef>
            <a:fontRef idx="minor">
              <a:schemeClr val="dk1"/>
            </a:fontRef>
          </p:style>
          <p:txBody>
            <a:bodyPr lIns="57232" tIns="28616" rIns="57232" bIns="28616" rtlCol="0" anchor="ctr"/>
            <a:lstStyle/>
            <a:p>
              <a:pPr algn="ctr" fontAlgn="base">
                <a:spcBef>
                  <a:spcPct val="0"/>
                </a:spcBef>
                <a:spcAft>
                  <a:spcPct val="0"/>
                </a:spcAft>
              </a:pPr>
              <a:r>
                <a:rPr lang="ja-JP" altLang="en-US" sz="500" dirty="0">
                  <a:solidFill>
                    <a:prstClr val="black"/>
                  </a:solidFill>
                  <a:latin typeface="Meiryo UI" panose="020B0604030504040204" pitchFamily="50" charset="-128"/>
                  <a:ea typeface="Meiryo UI" panose="020B0604030504040204" pitchFamily="50" charset="-128"/>
                </a:rPr>
                <a:t>連想検索用</a:t>
              </a:r>
              <a:endParaRPr lang="en-US" altLang="ja-JP" sz="500" dirty="0">
                <a:solidFill>
                  <a:prstClr val="black"/>
                </a:solidFill>
                <a:latin typeface="Meiryo UI" panose="020B0604030504040204" pitchFamily="50" charset="-128"/>
                <a:ea typeface="Meiryo UI" panose="020B0604030504040204" pitchFamily="50" charset="-128"/>
              </a:endParaRPr>
            </a:p>
            <a:p>
              <a:pPr algn="ctr" fontAlgn="base">
                <a:spcBef>
                  <a:spcPct val="0"/>
                </a:spcBef>
                <a:spcAft>
                  <a:spcPct val="0"/>
                </a:spcAft>
              </a:pPr>
              <a:r>
                <a:rPr lang="ja-JP" altLang="en-US" sz="500" dirty="0">
                  <a:solidFill>
                    <a:prstClr val="black"/>
                  </a:solidFill>
                  <a:latin typeface="Meiryo UI" panose="020B0604030504040204" pitchFamily="50" charset="-128"/>
                  <a:ea typeface="Meiryo UI" panose="020B0604030504040204" pitchFamily="50" charset="-128"/>
                </a:rPr>
                <a:t>インデックス</a:t>
              </a:r>
              <a:endParaRPr lang="en-US" altLang="ja-JP" sz="500" dirty="0">
                <a:solidFill>
                  <a:prstClr val="black"/>
                </a:solidFill>
                <a:latin typeface="Meiryo UI" panose="020B0604030504040204" pitchFamily="50" charset="-128"/>
                <a:ea typeface="Meiryo UI" panose="020B0604030504040204" pitchFamily="50" charset="-128"/>
              </a:endParaRPr>
            </a:p>
            <a:p>
              <a:pPr algn="ctr" fontAlgn="base">
                <a:spcBef>
                  <a:spcPct val="0"/>
                </a:spcBef>
                <a:spcAft>
                  <a:spcPct val="0"/>
                </a:spcAft>
              </a:pPr>
              <a:r>
                <a:rPr lang="ja-JP" altLang="en-US" sz="500" dirty="0">
                  <a:solidFill>
                    <a:prstClr val="black"/>
                  </a:solidFill>
                  <a:latin typeface="Meiryo UI" panose="020B0604030504040204" pitchFamily="50" charset="-128"/>
                  <a:ea typeface="Meiryo UI" panose="020B0604030504040204" pitchFamily="50" charset="-128"/>
                </a:rPr>
                <a:t>（</a:t>
              </a:r>
              <a:r>
                <a:rPr lang="en-US" altLang="ja-JP" sz="500" dirty="0" err="1">
                  <a:solidFill>
                    <a:prstClr val="black"/>
                  </a:solidFill>
                  <a:latin typeface="Meiryo UI" panose="020B0604030504040204" pitchFamily="50" charset="-128"/>
                  <a:ea typeface="Meiryo UI" panose="020B0604030504040204" pitchFamily="50" charset="-128"/>
                </a:rPr>
                <a:t>GETAssoc</a:t>
              </a:r>
              <a:r>
                <a:rPr lang="ja-JP" altLang="en-US" sz="500" dirty="0">
                  <a:solidFill>
                    <a:prstClr val="black"/>
                  </a:solidFill>
                  <a:latin typeface="Meiryo UI" panose="020B0604030504040204" pitchFamily="50" charset="-128"/>
                  <a:ea typeface="Meiryo UI" panose="020B0604030504040204" pitchFamily="50" charset="-128"/>
                </a:rPr>
                <a:t>）</a:t>
              </a:r>
              <a:endParaRPr lang="en-US" altLang="ja-JP" sz="500" dirty="0">
                <a:solidFill>
                  <a:prstClr val="black"/>
                </a:solidFill>
                <a:latin typeface="Meiryo UI" panose="020B0604030504040204" pitchFamily="50" charset="-128"/>
                <a:ea typeface="Meiryo UI" panose="020B0604030504040204" pitchFamily="50" charset="-128"/>
              </a:endParaRPr>
            </a:p>
            <a:p>
              <a:pPr algn="ctr" fontAlgn="base">
                <a:spcBef>
                  <a:spcPct val="0"/>
                </a:spcBef>
                <a:spcAft>
                  <a:spcPct val="0"/>
                </a:spcAft>
              </a:pPr>
              <a:endParaRPr lang="en-US" altLang="ja-JP" sz="500" dirty="0">
                <a:solidFill>
                  <a:prstClr val="black"/>
                </a:solidFill>
                <a:latin typeface="Meiryo UI" panose="020B0604030504040204" pitchFamily="50" charset="-128"/>
                <a:ea typeface="Meiryo UI" panose="020B0604030504040204" pitchFamily="50" charset="-128"/>
              </a:endParaRPr>
            </a:p>
          </p:txBody>
        </p:sp>
        <p:sp>
          <p:nvSpPr>
            <p:cNvPr id="805" name="フローチャート : 磁気ディスク 804"/>
            <p:cNvSpPr/>
            <p:nvPr/>
          </p:nvSpPr>
          <p:spPr>
            <a:xfrm>
              <a:off x="3521506" y="3034182"/>
              <a:ext cx="584321" cy="265990"/>
            </a:xfrm>
            <a:prstGeom prst="flowChartMagneticDisk">
              <a:avLst/>
            </a:prstGeom>
            <a:ln/>
          </p:spPr>
          <p:style>
            <a:lnRef idx="2">
              <a:schemeClr val="accent1">
                <a:shade val="50000"/>
              </a:schemeClr>
            </a:lnRef>
            <a:fillRef idx="1">
              <a:schemeClr val="accent1"/>
            </a:fillRef>
            <a:effectRef idx="0">
              <a:schemeClr val="accent1"/>
            </a:effectRef>
            <a:fontRef idx="minor">
              <a:schemeClr val="lt1"/>
            </a:fontRef>
          </p:style>
          <p:txBody>
            <a:bodyPr lIns="57232" tIns="28616" rIns="57232" bIns="28616" rtlCol="0" anchor="ctr"/>
            <a:lstStyle/>
            <a:p>
              <a:pPr algn="ctr" fontAlgn="base">
                <a:spcBef>
                  <a:spcPct val="0"/>
                </a:spcBef>
                <a:spcAft>
                  <a:spcPct val="0"/>
                </a:spcAft>
              </a:pPr>
              <a:r>
                <a:rPr lang="ja-JP" altLang="en-US" sz="500" dirty="0">
                  <a:solidFill>
                    <a:prstClr val="white"/>
                  </a:solidFill>
                  <a:latin typeface="Meiryo UI" panose="020B0604030504040204" pitchFamily="50" charset="-128"/>
                  <a:ea typeface="Meiryo UI" panose="020B0604030504040204" pitchFamily="50" charset="-128"/>
                </a:rPr>
                <a:t>メタデータ検索用</a:t>
              </a:r>
              <a:endParaRPr lang="en-US" altLang="ja-JP" sz="500" dirty="0">
                <a:solidFill>
                  <a:prstClr val="white"/>
                </a:solidFill>
                <a:latin typeface="Meiryo UI" panose="020B0604030504040204" pitchFamily="50" charset="-128"/>
                <a:ea typeface="Meiryo UI" panose="020B0604030504040204" pitchFamily="50" charset="-128"/>
              </a:endParaRPr>
            </a:p>
            <a:p>
              <a:pPr algn="ctr" fontAlgn="base">
                <a:spcBef>
                  <a:spcPct val="0"/>
                </a:spcBef>
                <a:spcAft>
                  <a:spcPct val="0"/>
                </a:spcAft>
              </a:pPr>
              <a:r>
                <a:rPr lang="ja-JP" altLang="en-US" sz="500" dirty="0">
                  <a:solidFill>
                    <a:prstClr val="white"/>
                  </a:solidFill>
                  <a:latin typeface="Meiryo UI" panose="020B0604030504040204" pitchFamily="50" charset="-128"/>
                  <a:ea typeface="Meiryo UI" panose="020B0604030504040204" pitchFamily="50" charset="-128"/>
                </a:rPr>
                <a:t>インデックス</a:t>
              </a:r>
              <a:endParaRPr lang="en-US" altLang="ja-JP" sz="500" dirty="0">
                <a:solidFill>
                  <a:prstClr val="white"/>
                </a:solidFill>
                <a:latin typeface="Meiryo UI" panose="020B0604030504040204" pitchFamily="50" charset="-128"/>
                <a:ea typeface="Meiryo UI" panose="020B0604030504040204" pitchFamily="50" charset="-128"/>
              </a:endParaRPr>
            </a:p>
            <a:p>
              <a:pPr algn="ctr" fontAlgn="base">
                <a:spcBef>
                  <a:spcPct val="0"/>
                </a:spcBef>
                <a:spcAft>
                  <a:spcPct val="0"/>
                </a:spcAft>
              </a:pPr>
              <a:r>
                <a:rPr lang="ja-JP" altLang="en-US" sz="500" dirty="0">
                  <a:solidFill>
                    <a:prstClr val="white"/>
                  </a:solidFill>
                  <a:latin typeface="Meiryo UI" panose="020B0604030504040204" pitchFamily="50" charset="-128"/>
                  <a:ea typeface="Meiryo UI" panose="020B0604030504040204" pitchFamily="50" charset="-128"/>
                </a:rPr>
                <a:t>（</a:t>
              </a:r>
              <a:r>
                <a:rPr lang="en-US" altLang="ja-JP" sz="500" dirty="0" err="1">
                  <a:solidFill>
                    <a:prstClr val="white"/>
                  </a:solidFill>
                  <a:latin typeface="Meiryo UI" panose="020B0604030504040204" pitchFamily="50" charset="-128"/>
                  <a:ea typeface="Meiryo UI" panose="020B0604030504040204" pitchFamily="50" charset="-128"/>
                </a:rPr>
                <a:t>Solr</a:t>
              </a:r>
              <a:r>
                <a:rPr lang="ja-JP" altLang="en-US" sz="500" dirty="0">
                  <a:solidFill>
                    <a:prstClr val="white"/>
                  </a:solidFill>
                  <a:latin typeface="Meiryo UI" panose="020B0604030504040204" pitchFamily="50" charset="-128"/>
                  <a:ea typeface="Meiryo UI" panose="020B0604030504040204" pitchFamily="50" charset="-128"/>
                </a:rPr>
                <a:t>）</a:t>
              </a:r>
              <a:endParaRPr lang="en-US" altLang="ja-JP" sz="500" dirty="0">
                <a:solidFill>
                  <a:prstClr val="white"/>
                </a:solidFill>
                <a:latin typeface="Meiryo UI" panose="020B0604030504040204" pitchFamily="50" charset="-128"/>
                <a:ea typeface="Meiryo UI" panose="020B0604030504040204" pitchFamily="50" charset="-128"/>
              </a:endParaRPr>
            </a:p>
          </p:txBody>
        </p:sp>
        <p:sp>
          <p:nvSpPr>
            <p:cNvPr id="806" name="フローチャート : 磁気ディスク 805"/>
            <p:cNvSpPr/>
            <p:nvPr/>
          </p:nvSpPr>
          <p:spPr>
            <a:xfrm>
              <a:off x="3521506" y="3810151"/>
              <a:ext cx="584321" cy="265990"/>
            </a:xfrm>
            <a:prstGeom prst="flowChartMagneticDisk">
              <a:avLst/>
            </a:prstGeom>
            <a:solidFill>
              <a:schemeClr val="bg1"/>
            </a:solidFill>
            <a:ln/>
          </p:spPr>
          <p:style>
            <a:lnRef idx="1">
              <a:schemeClr val="dk1"/>
            </a:lnRef>
            <a:fillRef idx="2">
              <a:schemeClr val="dk1"/>
            </a:fillRef>
            <a:effectRef idx="1">
              <a:schemeClr val="dk1"/>
            </a:effectRef>
            <a:fontRef idx="minor">
              <a:schemeClr val="dk1"/>
            </a:fontRef>
          </p:style>
          <p:txBody>
            <a:bodyPr lIns="57232" tIns="28616" rIns="57232" bIns="28616" rtlCol="0" anchor="ctr"/>
            <a:lstStyle/>
            <a:p>
              <a:pPr algn="ctr" fontAlgn="base">
                <a:spcBef>
                  <a:spcPct val="0"/>
                </a:spcBef>
                <a:spcAft>
                  <a:spcPct val="0"/>
                </a:spcAft>
              </a:pPr>
              <a:r>
                <a:rPr lang="ja-JP" altLang="en-US" sz="500" dirty="0">
                  <a:solidFill>
                    <a:prstClr val="black"/>
                  </a:solidFill>
                  <a:latin typeface="Meiryo UI" panose="020B0604030504040204" pitchFamily="50" charset="-128"/>
                  <a:ea typeface="Meiryo UI" panose="020B0604030504040204" pitchFamily="50" charset="-128"/>
                </a:rPr>
                <a:t>全文テキスト検索用インデックス</a:t>
              </a:r>
              <a:endParaRPr lang="en-US" altLang="ja-JP" sz="500" dirty="0">
                <a:solidFill>
                  <a:prstClr val="black"/>
                </a:solidFill>
                <a:latin typeface="Meiryo UI" panose="020B0604030504040204" pitchFamily="50" charset="-128"/>
                <a:ea typeface="Meiryo UI" panose="020B0604030504040204" pitchFamily="50" charset="-128"/>
              </a:endParaRPr>
            </a:p>
            <a:p>
              <a:pPr algn="ctr" fontAlgn="base">
                <a:spcBef>
                  <a:spcPct val="0"/>
                </a:spcBef>
                <a:spcAft>
                  <a:spcPct val="0"/>
                </a:spcAft>
              </a:pPr>
              <a:r>
                <a:rPr lang="ja-JP" altLang="en-US" sz="500" dirty="0">
                  <a:solidFill>
                    <a:prstClr val="black"/>
                  </a:solidFill>
                  <a:latin typeface="Meiryo UI" panose="020B0604030504040204" pitchFamily="50" charset="-128"/>
                  <a:ea typeface="Meiryo UI" panose="020B0604030504040204" pitchFamily="50" charset="-128"/>
                </a:rPr>
                <a:t>（</a:t>
              </a:r>
              <a:r>
                <a:rPr lang="en-US" altLang="ja-JP" sz="500" dirty="0" err="1">
                  <a:solidFill>
                    <a:prstClr val="black"/>
                  </a:solidFill>
                  <a:latin typeface="Meiryo UI" panose="020B0604030504040204" pitchFamily="50" charset="-128"/>
                  <a:ea typeface="Meiryo UI" panose="020B0604030504040204" pitchFamily="50" charset="-128"/>
                </a:rPr>
                <a:t>Solr</a:t>
              </a:r>
              <a:r>
                <a:rPr lang="ja-JP" altLang="en-US" sz="500" dirty="0">
                  <a:solidFill>
                    <a:prstClr val="black"/>
                  </a:solidFill>
                  <a:latin typeface="Meiryo UI" panose="020B0604030504040204" pitchFamily="50" charset="-128"/>
                  <a:ea typeface="Meiryo UI" panose="020B0604030504040204" pitchFamily="50" charset="-128"/>
                </a:rPr>
                <a:t>）</a:t>
              </a:r>
              <a:endParaRPr lang="en-US" altLang="ja-JP" sz="500" dirty="0">
                <a:solidFill>
                  <a:prstClr val="black"/>
                </a:solidFill>
                <a:latin typeface="Meiryo UI" panose="020B0604030504040204" pitchFamily="50" charset="-128"/>
                <a:ea typeface="Meiryo UI" panose="020B0604030504040204" pitchFamily="50" charset="-128"/>
              </a:endParaRPr>
            </a:p>
          </p:txBody>
        </p:sp>
        <p:sp>
          <p:nvSpPr>
            <p:cNvPr id="807" name="Rectangle 110"/>
            <p:cNvSpPr>
              <a:spLocks noChangeArrowheads="1"/>
            </p:cNvSpPr>
            <p:nvPr/>
          </p:nvSpPr>
          <p:spPr bwMode="auto">
            <a:xfrm>
              <a:off x="3418383" y="2451837"/>
              <a:ext cx="820341" cy="381992"/>
            </a:xfrm>
            <a:prstGeom prst="rect">
              <a:avLst/>
            </a:prstGeom>
            <a:noFill/>
            <a:ln w="19050">
              <a:solidFill>
                <a:srgbClr val="002060"/>
              </a:solidFill>
              <a:prstDash val="sysDash"/>
              <a:miter lim="800000"/>
              <a:headEnd/>
              <a:tailEnd/>
            </a:ln>
            <a:effectLst/>
          </p:spPr>
          <p:txBody>
            <a:bodyPr wrap="none" lIns="57232" tIns="28616" rIns="57232" bIns="28616" anchor="t" anchorCtr="0"/>
            <a:lstStyle/>
            <a:p>
              <a:pPr fontAlgn="base">
                <a:spcBef>
                  <a:spcPct val="0"/>
                </a:spcBef>
                <a:spcAft>
                  <a:spcPct val="0"/>
                </a:spcAft>
              </a:pPr>
              <a:r>
                <a:rPr lang="ja-JP" altLang="en-US" sz="500" dirty="0">
                  <a:solidFill>
                    <a:srgbClr val="002060"/>
                  </a:solidFill>
                  <a:latin typeface="Meiryo UI" panose="020B0604030504040204" pitchFamily="50" charset="-128"/>
                  <a:ea typeface="Meiryo UI" panose="020B0604030504040204" pitchFamily="50" charset="-128"/>
                </a:rPr>
                <a:t>（イ）ユーザ認証（システム</a:t>
              </a:r>
              <a:endParaRPr lang="en-US" altLang="ja-JP" sz="500" dirty="0">
                <a:solidFill>
                  <a:srgbClr val="002060"/>
                </a:solidFill>
                <a:latin typeface="Meiryo UI" panose="020B0604030504040204" pitchFamily="50" charset="-128"/>
                <a:ea typeface="Meiryo UI" panose="020B0604030504040204" pitchFamily="50" charset="-128"/>
              </a:endParaRPr>
            </a:p>
            <a:p>
              <a:pPr fontAlgn="base">
                <a:spcBef>
                  <a:spcPct val="0"/>
                </a:spcBef>
                <a:spcAft>
                  <a:spcPct val="0"/>
                </a:spcAft>
              </a:pPr>
              <a:r>
                <a:rPr lang="ja-JP" altLang="en-US" sz="500" dirty="0">
                  <a:solidFill>
                    <a:srgbClr val="002060"/>
                  </a:solidFill>
                  <a:latin typeface="Meiryo UI" panose="020B0604030504040204" pitchFamily="50" charset="-128"/>
                  <a:ea typeface="Meiryo UI" panose="020B0604030504040204" pitchFamily="50" charset="-128"/>
                </a:rPr>
                <a:t>共通要件）</a:t>
              </a:r>
            </a:p>
          </p:txBody>
        </p:sp>
        <p:sp>
          <p:nvSpPr>
            <p:cNvPr id="808" name="Rectangle 110"/>
            <p:cNvSpPr>
              <a:spLocks noChangeArrowheads="1"/>
            </p:cNvSpPr>
            <p:nvPr/>
          </p:nvSpPr>
          <p:spPr bwMode="auto">
            <a:xfrm>
              <a:off x="611961" y="2436125"/>
              <a:ext cx="1702658" cy="381577"/>
            </a:xfrm>
            <a:prstGeom prst="rect">
              <a:avLst/>
            </a:prstGeom>
            <a:noFill/>
            <a:ln w="19050">
              <a:solidFill>
                <a:srgbClr val="002060"/>
              </a:solidFill>
              <a:prstDash val="sysDash"/>
              <a:miter lim="800000"/>
              <a:headEnd/>
              <a:tailEnd/>
            </a:ln>
            <a:effectLst/>
          </p:spPr>
          <p:txBody>
            <a:bodyPr wrap="none" lIns="57232" tIns="28616" rIns="57232" bIns="28616" anchor="t" anchorCtr="0"/>
            <a:lstStyle/>
            <a:p>
              <a:pPr fontAlgn="base">
                <a:spcBef>
                  <a:spcPct val="0"/>
                </a:spcBef>
                <a:spcAft>
                  <a:spcPct val="0"/>
                </a:spcAft>
              </a:pPr>
              <a:r>
                <a:rPr lang="ja-JP" altLang="en-US" sz="500" dirty="0">
                  <a:solidFill>
                    <a:srgbClr val="002060"/>
                  </a:solidFill>
                  <a:latin typeface="Meiryo UI" panose="020B0604030504040204" pitchFamily="50" charset="-128"/>
                  <a:ea typeface="Meiryo UI" panose="020B0604030504040204" pitchFamily="50" charset="-128"/>
                </a:rPr>
                <a:t>共通</a:t>
              </a:r>
              <a:endParaRPr lang="en-US" altLang="ja-JP" sz="500" dirty="0">
                <a:solidFill>
                  <a:srgbClr val="002060"/>
                </a:solidFill>
                <a:latin typeface="Meiryo UI" panose="020B0604030504040204" pitchFamily="50" charset="-128"/>
                <a:ea typeface="Meiryo UI" panose="020B0604030504040204" pitchFamily="50" charset="-128"/>
              </a:endParaRPr>
            </a:p>
          </p:txBody>
        </p:sp>
        <p:sp>
          <p:nvSpPr>
            <p:cNvPr id="809" name="Rectangle 112"/>
            <p:cNvSpPr>
              <a:spLocks noChangeArrowheads="1"/>
            </p:cNvSpPr>
            <p:nvPr/>
          </p:nvSpPr>
          <p:spPr bwMode="auto">
            <a:xfrm>
              <a:off x="3596284" y="2647918"/>
              <a:ext cx="445983" cy="137143"/>
            </a:xfrm>
            <a:prstGeom prst="rect">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none" lIns="57232" tIns="28616" rIns="57232" bIns="28616" anchor="ctr"/>
            <a:lstStyle/>
            <a:p>
              <a:pPr algn="ctr" fontAlgn="base">
                <a:spcBef>
                  <a:spcPct val="0"/>
                </a:spcBef>
                <a:spcAft>
                  <a:spcPct val="0"/>
                </a:spcAft>
              </a:pPr>
              <a:r>
                <a:rPr lang="ja-JP" altLang="en-US" sz="400" dirty="0">
                  <a:solidFill>
                    <a:prstClr val="black"/>
                  </a:solidFill>
                  <a:latin typeface="Meiryo UI" panose="020B0604030504040204" pitchFamily="50" charset="-128"/>
                  <a:ea typeface="Meiryo UI" panose="020B0604030504040204" pitchFamily="50" charset="-128"/>
                </a:rPr>
                <a:t>ユーザ認証</a:t>
              </a:r>
              <a:endParaRPr lang="en-US" altLang="ja-JP" sz="400" dirty="0">
                <a:solidFill>
                  <a:prstClr val="black"/>
                </a:solidFill>
                <a:latin typeface="Meiryo UI" panose="020B0604030504040204" pitchFamily="50" charset="-128"/>
                <a:ea typeface="Meiryo UI" panose="020B0604030504040204" pitchFamily="50" charset="-128"/>
              </a:endParaRPr>
            </a:p>
          </p:txBody>
        </p:sp>
        <p:sp>
          <p:nvSpPr>
            <p:cNvPr id="810" name="Rectangle 112"/>
            <p:cNvSpPr>
              <a:spLocks noChangeArrowheads="1"/>
            </p:cNvSpPr>
            <p:nvPr/>
          </p:nvSpPr>
          <p:spPr bwMode="auto">
            <a:xfrm>
              <a:off x="4392167" y="2571886"/>
              <a:ext cx="445983" cy="137143"/>
            </a:xfrm>
            <a:prstGeom prst="rect">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none" lIns="57232" tIns="28616" rIns="57232" bIns="28616" anchor="ctr"/>
            <a:lstStyle/>
            <a:p>
              <a:pPr algn="ctr" fontAlgn="base">
                <a:spcBef>
                  <a:spcPct val="0"/>
                </a:spcBef>
                <a:spcAft>
                  <a:spcPct val="0"/>
                </a:spcAft>
              </a:pPr>
              <a:r>
                <a:rPr lang="ja-JP" altLang="en-US" sz="400" dirty="0">
                  <a:solidFill>
                    <a:prstClr val="black"/>
                  </a:solidFill>
                  <a:latin typeface="Meiryo UI" panose="020B0604030504040204" pitchFamily="50" charset="-128"/>
                  <a:ea typeface="Meiryo UI" panose="020B0604030504040204" pitchFamily="50" charset="-128"/>
                </a:rPr>
                <a:t>申請・問合せ</a:t>
              </a:r>
              <a:endParaRPr lang="en-US" altLang="ja-JP" sz="400" dirty="0">
                <a:solidFill>
                  <a:prstClr val="black"/>
                </a:solidFill>
                <a:latin typeface="Meiryo UI" panose="020B0604030504040204" pitchFamily="50" charset="-128"/>
                <a:ea typeface="Meiryo UI" panose="020B0604030504040204" pitchFamily="50" charset="-128"/>
              </a:endParaRPr>
            </a:p>
          </p:txBody>
        </p:sp>
        <p:sp>
          <p:nvSpPr>
            <p:cNvPr id="811" name="Rectangle 112"/>
            <p:cNvSpPr>
              <a:spLocks noChangeArrowheads="1"/>
            </p:cNvSpPr>
            <p:nvPr/>
          </p:nvSpPr>
          <p:spPr bwMode="auto">
            <a:xfrm>
              <a:off x="4392167" y="2935976"/>
              <a:ext cx="445983" cy="137143"/>
            </a:xfrm>
            <a:prstGeom prst="rect">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none" lIns="57232" tIns="28616" rIns="57232" bIns="28616" anchor="ctr"/>
            <a:lstStyle/>
            <a:p>
              <a:pPr algn="ctr" fontAlgn="base">
                <a:spcBef>
                  <a:spcPct val="0"/>
                </a:spcBef>
                <a:spcAft>
                  <a:spcPct val="0"/>
                </a:spcAft>
              </a:pPr>
              <a:r>
                <a:rPr lang="ja-JP" altLang="en-US" sz="400" dirty="0">
                  <a:solidFill>
                    <a:prstClr val="black"/>
                  </a:solidFill>
                  <a:latin typeface="Meiryo UI" panose="020B0604030504040204" pitchFamily="50" charset="-128"/>
                  <a:ea typeface="Meiryo UI" panose="020B0604030504040204" pitchFamily="50" charset="-128"/>
                </a:rPr>
                <a:t>翻訳</a:t>
              </a:r>
              <a:endParaRPr lang="en-US" altLang="ja-JP" sz="400" dirty="0">
                <a:solidFill>
                  <a:prstClr val="black"/>
                </a:solidFill>
                <a:latin typeface="Meiryo UI" panose="020B0604030504040204" pitchFamily="50" charset="-128"/>
                <a:ea typeface="Meiryo UI" panose="020B0604030504040204" pitchFamily="50" charset="-128"/>
              </a:endParaRPr>
            </a:p>
          </p:txBody>
        </p:sp>
        <p:sp>
          <p:nvSpPr>
            <p:cNvPr id="812" name="Rectangle 112"/>
            <p:cNvSpPr>
              <a:spLocks noChangeArrowheads="1"/>
            </p:cNvSpPr>
            <p:nvPr/>
          </p:nvSpPr>
          <p:spPr bwMode="auto">
            <a:xfrm>
              <a:off x="4413879" y="3281132"/>
              <a:ext cx="445983" cy="137143"/>
            </a:xfrm>
            <a:prstGeom prst="rect">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none" lIns="57232" tIns="28616" rIns="57232" bIns="28616" anchor="ctr"/>
            <a:lstStyle/>
            <a:p>
              <a:pPr algn="ctr" fontAlgn="base">
                <a:spcBef>
                  <a:spcPct val="0"/>
                </a:spcBef>
                <a:spcAft>
                  <a:spcPct val="0"/>
                </a:spcAft>
              </a:pPr>
              <a:r>
                <a:rPr lang="ja-JP" altLang="en-US" sz="400" dirty="0">
                  <a:solidFill>
                    <a:prstClr val="black"/>
                  </a:solidFill>
                  <a:latin typeface="Meiryo UI" panose="020B0604030504040204" pitchFamily="50" charset="-128"/>
                  <a:ea typeface="Meiryo UI" panose="020B0604030504040204" pitchFamily="50" charset="-128"/>
                </a:rPr>
                <a:t>（ケ）横断検索</a:t>
              </a:r>
              <a:endParaRPr lang="en-US" altLang="ja-JP" sz="400" dirty="0">
                <a:solidFill>
                  <a:prstClr val="black"/>
                </a:solidFill>
                <a:latin typeface="Meiryo UI" panose="020B0604030504040204" pitchFamily="50" charset="-128"/>
                <a:ea typeface="Meiryo UI" panose="020B0604030504040204" pitchFamily="50" charset="-128"/>
              </a:endParaRPr>
            </a:p>
          </p:txBody>
        </p:sp>
        <p:sp>
          <p:nvSpPr>
            <p:cNvPr id="813" name="Rectangle 112"/>
            <p:cNvSpPr>
              <a:spLocks noChangeArrowheads="1"/>
            </p:cNvSpPr>
            <p:nvPr/>
          </p:nvSpPr>
          <p:spPr bwMode="auto">
            <a:xfrm>
              <a:off x="5843278" y="5131192"/>
              <a:ext cx="445983" cy="137143"/>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57232" tIns="28616" rIns="57232" bIns="28616" anchor="ctr"/>
            <a:lstStyle/>
            <a:p>
              <a:pPr algn="ctr" fontAlgn="base">
                <a:spcBef>
                  <a:spcPct val="0"/>
                </a:spcBef>
                <a:spcAft>
                  <a:spcPct val="0"/>
                </a:spcAft>
              </a:pPr>
              <a:r>
                <a:rPr lang="ja-JP" altLang="en-US" sz="400" dirty="0">
                  <a:solidFill>
                    <a:prstClr val="white"/>
                  </a:solidFill>
                  <a:latin typeface="Meiryo UI" panose="020B0604030504040204" pitchFamily="50" charset="-128"/>
                  <a:ea typeface="Meiryo UI" panose="020B0604030504040204" pitchFamily="50" charset="-128"/>
                </a:rPr>
                <a:t>（オ）音声・動画再生</a:t>
              </a:r>
              <a:endParaRPr lang="en-US" altLang="ja-JP" sz="400" dirty="0">
                <a:solidFill>
                  <a:prstClr val="white"/>
                </a:solidFill>
                <a:latin typeface="Meiryo UI" panose="020B0604030504040204" pitchFamily="50" charset="-128"/>
                <a:ea typeface="Meiryo UI" panose="020B0604030504040204" pitchFamily="50" charset="-128"/>
              </a:endParaRPr>
            </a:p>
            <a:p>
              <a:pPr algn="ctr" fontAlgn="base">
                <a:spcBef>
                  <a:spcPct val="0"/>
                </a:spcBef>
                <a:spcAft>
                  <a:spcPct val="0"/>
                </a:spcAft>
              </a:pPr>
              <a:r>
                <a:rPr lang="ja-JP" altLang="en-US" sz="400" dirty="0">
                  <a:solidFill>
                    <a:prstClr val="white"/>
                  </a:solidFill>
                  <a:latin typeface="Meiryo UI" panose="020B0604030504040204" pitchFamily="50" charset="-128"/>
                  <a:ea typeface="Meiryo UI" panose="020B0604030504040204" pitchFamily="50" charset="-128"/>
                </a:rPr>
                <a:t>（ストリーミング）</a:t>
              </a:r>
              <a:endParaRPr lang="en-US" altLang="ja-JP" sz="400" dirty="0">
                <a:solidFill>
                  <a:prstClr val="white"/>
                </a:solidFill>
                <a:latin typeface="Meiryo UI" panose="020B0604030504040204" pitchFamily="50" charset="-128"/>
                <a:ea typeface="Meiryo UI" panose="020B0604030504040204" pitchFamily="50" charset="-128"/>
              </a:endParaRPr>
            </a:p>
          </p:txBody>
        </p:sp>
        <p:sp>
          <p:nvSpPr>
            <p:cNvPr id="814" name="Rectangle 112"/>
            <p:cNvSpPr>
              <a:spLocks noChangeArrowheads="1"/>
            </p:cNvSpPr>
            <p:nvPr/>
          </p:nvSpPr>
          <p:spPr bwMode="auto">
            <a:xfrm>
              <a:off x="5230652" y="5131192"/>
              <a:ext cx="445983" cy="137143"/>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57232" tIns="28616" rIns="57232" bIns="28616" anchor="ctr"/>
            <a:lstStyle/>
            <a:p>
              <a:pPr algn="ctr" fontAlgn="base">
                <a:spcBef>
                  <a:spcPct val="0"/>
                </a:spcBef>
                <a:spcAft>
                  <a:spcPct val="0"/>
                </a:spcAft>
              </a:pPr>
              <a:r>
                <a:rPr lang="ja-JP" altLang="en-US" sz="400" dirty="0">
                  <a:solidFill>
                    <a:prstClr val="white"/>
                  </a:solidFill>
                  <a:latin typeface="Meiryo UI" panose="020B0604030504040204" pitchFamily="50" charset="-128"/>
                  <a:ea typeface="Meiryo UI" panose="020B0604030504040204" pitchFamily="50" charset="-128"/>
                </a:rPr>
                <a:t>（オ）静止画</a:t>
              </a:r>
              <a:endParaRPr lang="en-US" altLang="ja-JP" sz="400" dirty="0">
                <a:solidFill>
                  <a:prstClr val="white"/>
                </a:solidFill>
                <a:latin typeface="Meiryo UI" panose="020B0604030504040204" pitchFamily="50" charset="-128"/>
                <a:ea typeface="Meiryo UI" panose="020B0604030504040204" pitchFamily="50" charset="-128"/>
              </a:endParaRPr>
            </a:p>
            <a:p>
              <a:pPr algn="ctr" fontAlgn="base">
                <a:spcBef>
                  <a:spcPct val="0"/>
                </a:spcBef>
                <a:spcAft>
                  <a:spcPct val="0"/>
                </a:spcAft>
              </a:pPr>
              <a:r>
                <a:rPr lang="ja-JP" altLang="en-US" sz="400" dirty="0">
                  <a:solidFill>
                    <a:prstClr val="white"/>
                  </a:solidFill>
                  <a:latin typeface="Meiryo UI" panose="020B0604030504040204" pitchFamily="50" charset="-128"/>
                  <a:ea typeface="Meiryo UI" panose="020B0604030504040204" pitchFamily="50" charset="-128"/>
                </a:rPr>
                <a:t>ビュアー</a:t>
              </a:r>
              <a:endParaRPr lang="en-US" altLang="ja-JP" sz="400" dirty="0">
                <a:solidFill>
                  <a:prstClr val="white"/>
                </a:solidFill>
                <a:latin typeface="Meiryo UI" panose="020B0604030504040204" pitchFamily="50" charset="-128"/>
                <a:ea typeface="Meiryo UI" panose="020B0604030504040204" pitchFamily="50" charset="-128"/>
              </a:endParaRPr>
            </a:p>
          </p:txBody>
        </p:sp>
        <p:sp>
          <p:nvSpPr>
            <p:cNvPr id="815" name="Rectangle 112"/>
            <p:cNvSpPr>
              <a:spLocks noChangeArrowheads="1"/>
            </p:cNvSpPr>
            <p:nvPr/>
          </p:nvSpPr>
          <p:spPr bwMode="auto">
            <a:xfrm>
              <a:off x="1795378" y="3018630"/>
              <a:ext cx="445983" cy="137143"/>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lIns="57232" tIns="28616" rIns="57232" bIns="28616" anchor="ctr" anchorCtr="0"/>
            <a:lstStyle/>
            <a:p>
              <a:pPr algn="ctr" fontAlgn="base">
                <a:spcBef>
                  <a:spcPct val="0"/>
                </a:spcBef>
                <a:spcAft>
                  <a:spcPct val="0"/>
                </a:spcAft>
              </a:pPr>
              <a:r>
                <a:rPr lang="ja-JP" altLang="en-US" sz="400" dirty="0">
                  <a:solidFill>
                    <a:prstClr val="white"/>
                  </a:solidFill>
                  <a:latin typeface="Meiryo UI" panose="020B0604030504040204" pitchFamily="50" charset="-128"/>
                  <a:ea typeface="Meiryo UI" panose="020B0604030504040204" pitchFamily="50" charset="-128"/>
                </a:rPr>
                <a:t>⑦初期データ投入</a:t>
              </a:r>
              <a:endParaRPr lang="en-US" altLang="ja-JP" sz="400" dirty="0">
                <a:solidFill>
                  <a:prstClr val="white"/>
                </a:solidFill>
                <a:latin typeface="Meiryo UI" panose="020B0604030504040204" pitchFamily="50" charset="-128"/>
                <a:ea typeface="Meiryo UI" panose="020B0604030504040204" pitchFamily="50" charset="-128"/>
              </a:endParaRPr>
            </a:p>
          </p:txBody>
        </p:sp>
        <p:cxnSp>
          <p:nvCxnSpPr>
            <p:cNvPr id="816" name="直線矢印コネクタ 815"/>
            <p:cNvCxnSpPr>
              <a:stCxn id="794" idx="2"/>
              <a:endCxn id="801" idx="0"/>
            </p:cNvCxnSpPr>
            <p:nvPr/>
          </p:nvCxnSpPr>
          <p:spPr>
            <a:xfrm>
              <a:off x="1009883" y="3831437"/>
              <a:ext cx="2623" cy="12341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17" name="直線矢印コネクタ 816"/>
            <p:cNvCxnSpPr>
              <a:stCxn id="801" idx="3"/>
              <a:endCxn id="798" idx="1"/>
            </p:cNvCxnSpPr>
            <p:nvPr/>
          </p:nvCxnSpPr>
          <p:spPr>
            <a:xfrm>
              <a:off x="1235499" y="4023423"/>
              <a:ext cx="15616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pic>
          <p:nvPicPr>
            <p:cNvPr id="818" name="Picture 2" descr="http://www.printout.jp/clipart/clipart_d/03_person/04_daily_life/gif/person_0385.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86241" y="2536870"/>
              <a:ext cx="285429" cy="225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 name="テキスト ボックス 326"/>
            <p:cNvSpPr txBox="1">
              <a:spLocks noChangeArrowheads="1"/>
            </p:cNvSpPr>
            <p:nvPr/>
          </p:nvSpPr>
          <p:spPr bwMode="auto">
            <a:xfrm>
              <a:off x="6687292" y="2723841"/>
              <a:ext cx="283325" cy="94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7222" tIns="28611" rIns="57222" bIns="28611">
              <a:spAutoFit/>
            </a:bodyPr>
            <a:lstStyle>
              <a:lvl1pPr eaLnBrk="0" hangingPunct="0">
                <a:defRPr kumimoji="1" sz="1400">
                  <a:solidFill>
                    <a:schemeClr val="tx1"/>
                  </a:solidFill>
                  <a:latin typeface="ＭＳ Ｐゴシック" charset="-128"/>
                  <a:ea typeface="ＭＳ Ｐゴシック" charset="-128"/>
                </a:defRPr>
              </a:lvl1pPr>
              <a:lvl2pPr marL="742950" indent="-285750" eaLnBrk="0" hangingPunct="0">
                <a:defRPr kumimoji="1" sz="1400">
                  <a:solidFill>
                    <a:schemeClr val="tx1"/>
                  </a:solidFill>
                  <a:latin typeface="ＭＳ Ｐゴシック" charset="-128"/>
                  <a:ea typeface="ＭＳ Ｐゴシック" charset="-128"/>
                </a:defRPr>
              </a:lvl2pPr>
              <a:lvl3pPr marL="1143000" indent="-228600" eaLnBrk="0" hangingPunct="0">
                <a:defRPr kumimoji="1" sz="1400">
                  <a:solidFill>
                    <a:schemeClr val="tx1"/>
                  </a:solidFill>
                  <a:latin typeface="ＭＳ Ｐゴシック" charset="-128"/>
                  <a:ea typeface="ＭＳ Ｐゴシック" charset="-128"/>
                </a:defRPr>
              </a:lvl3pPr>
              <a:lvl4pPr marL="1600200" indent="-228600" eaLnBrk="0" hangingPunct="0">
                <a:defRPr kumimoji="1" sz="1400">
                  <a:solidFill>
                    <a:schemeClr val="tx1"/>
                  </a:solidFill>
                  <a:latin typeface="ＭＳ Ｐゴシック" charset="-128"/>
                  <a:ea typeface="ＭＳ Ｐゴシック" charset="-128"/>
                </a:defRPr>
              </a:lvl4pPr>
              <a:lvl5pPr marL="2057400" indent="-228600" eaLnBrk="0" hangingPunct="0">
                <a:defRPr kumimoji="1" sz="1400">
                  <a:solidFill>
                    <a:schemeClr val="tx1"/>
                  </a:solidFill>
                  <a:latin typeface="ＭＳ Ｐゴシック" charset="-128"/>
                  <a:ea typeface="ＭＳ Ｐゴシック" charset="-128"/>
                </a:defRPr>
              </a:lvl5pPr>
              <a:lvl6pPr marL="25146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6pPr>
              <a:lvl7pPr marL="29718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7pPr>
              <a:lvl8pPr marL="34290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8pPr>
              <a:lvl9pPr marL="38862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9pPr>
            </a:lstStyle>
            <a:p>
              <a:pPr algn="ctr" eaLnBrk="1" fontAlgn="b" hangingPunct="1">
                <a:spcBef>
                  <a:spcPct val="0"/>
                </a:spcBef>
                <a:spcAft>
                  <a:spcPct val="0"/>
                </a:spcAft>
                <a:buFont typeface="Wingdings" pitchFamily="2" charset="2"/>
                <a:buNone/>
              </a:pPr>
              <a:r>
                <a:rPr lang="ja-JP" altLang="en-US" sz="400" dirty="0">
                  <a:solidFill>
                    <a:prstClr val="black"/>
                  </a:solidFill>
                  <a:latin typeface="Meiryo UI" panose="020B0604030504040204" pitchFamily="50" charset="-128"/>
                  <a:ea typeface="Meiryo UI" panose="020B0604030504040204" pitchFamily="50" charset="-128"/>
                </a:rPr>
                <a:t>一般利用者</a:t>
              </a:r>
            </a:p>
          </p:txBody>
        </p:sp>
        <p:pic>
          <p:nvPicPr>
            <p:cNvPr id="820" name="Picture 4" descr="http://www.printout.jp/clipart/clipart_d/03_person/04_daily_life/gif/person_0386.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2208" y="2941420"/>
              <a:ext cx="285429" cy="219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1" name="テキスト ボックス 131"/>
            <p:cNvSpPr txBox="1">
              <a:spLocks noChangeArrowheads="1"/>
            </p:cNvSpPr>
            <p:nvPr/>
          </p:nvSpPr>
          <p:spPr bwMode="auto">
            <a:xfrm>
              <a:off x="173478" y="3162322"/>
              <a:ext cx="350467" cy="94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7222" tIns="28611" rIns="57222" bIns="28611">
              <a:spAutoFit/>
            </a:bodyPr>
            <a:lstStyle>
              <a:lvl1pPr eaLnBrk="0" hangingPunct="0">
                <a:defRPr kumimoji="1" sz="1400">
                  <a:solidFill>
                    <a:schemeClr val="tx1"/>
                  </a:solidFill>
                  <a:latin typeface="ＭＳ Ｐゴシック" charset="-128"/>
                  <a:ea typeface="ＭＳ Ｐゴシック" charset="-128"/>
                </a:defRPr>
              </a:lvl1pPr>
              <a:lvl2pPr marL="742950" indent="-285750" eaLnBrk="0" hangingPunct="0">
                <a:defRPr kumimoji="1" sz="1400">
                  <a:solidFill>
                    <a:schemeClr val="tx1"/>
                  </a:solidFill>
                  <a:latin typeface="ＭＳ Ｐゴシック" charset="-128"/>
                  <a:ea typeface="ＭＳ Ｐゴシック" charset="-128"/>
                </a:defRPr>
              </a:lvl2pPr>
              <a:lvl3pPr marL="1143000" indent="-228600" eaLnBrk="0" hangingPunct="0">
                <a:defRPr kumimoji="1" sz="1400">
                  <a:solidFill>
                    <a:schemeClr val="tx1"/>
                  </a:solidFill>
                  <a:latin typeface="ＭＳ Ｐゴシック" charset="-128"/>
                  <a:ea typeface="ＭＳ Ｐゴシック" charset="-128"/>
                </a:defRPr>
              </a:lvl3pPr>
              <a:lvl4pPr marL="1600200" indent="-228600" eaLnBrk="0" hangingPunct="0">
                <a:defRPr kumimoji="1" sz="1400">
                  <a:solidFill>
                    <a:schemeClr val="tx1"/>
                  </a:solidFill>
                  <a:latin typeface="ＭＳ Ｐゴシック" charset="-128"/>
                  <a:ea typeface="ＭＳ Ｐゴシック" charset="-128"/>
                </a:defRPr>
              </a:lvl4pPr>
              <a:lvl5pPr marL="2057400" indent="-228600" eaLnBrk="0" hangingPunct="0">
                <a:defRPr kumimoji="1" sz="1400">
                  <a:solidFill>
                    <a:schemeClr val="tx1"/>
                  </a:solidFill>
                  <a:latin typeface="ＭＳ Ｐゴシック" charset="-128"/>
                  <a:ea typeface="ＭＳ Ｐゴシック" charset="-128"/>
                </a:defRPr>
              </a:lvl5pPr>
              <a:lvl6pPr marL="25146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6pPr>
              <a:lvl7pPr marL="29718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7pPr>
              <a:lvl8pPr marL="34290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8pPr>
              <a:lvl9pPr marL="38862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9pPr>
            </a:lstStyle>
            <a:p>
              <a:pPr algn="ctr" eaLnBrk="1" fontAlgn="b" hangingPunct="1">
                <a:spcBef>
                  <a:spcPct val="0"/>
                </a:spcBef>
                <a:spcAft>
                  <a:spcPct val="0"/>
                </a:spcAft>
                <a:buFont typeface="Wingdings" pitchFamily="2" charset="2"/>
                <a:buNone/>
              </a:pPr>
              <a:r>
                <a:rPr lang="ja-JP" altLang="en-US" sz="400" dirty="0">
                  <a:solidFill>
                    <a:prstClr val="black"/>
                  </a:solidFill>
                  <a:latin typeface="Meiryo UI" panose="020B0604030504040204" pitchFamily="50" charset="-128"/>
                  <a:ea typeface="Meiryo UI" panose="020B0604030504040204" pitchFamily="50" charset="-128"/>
                </a:rPr>
                <a:t>コンテンツ登録者</a:t>
              </a:r>
            </a:p>
          </p:txBody>
        </p:sp>
        <p:cxnSp>
          <p:nvCxnSpPr>
            <p:cNvPr id="822" name="直線矢印コネクタ 821"/>
            <p:cNvCxnSpPr>
              <a:stCxn id="793" idx="2"/>
              <a:endCxn id="797" idx="0"/>
            </p:cNvCxnSpPr>
            <p:nvPr/>
          </p:nvCxnSpPr>
          <p:spPr>
            <a:xfrm>
              <a:off x="1009884" y="3155774"/>
              <a:ext cx="0" cy="40364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23" name="Rectangle 112"/>
            <p:cNvSpPr>
              <a:spLocks noChangeArrowheads="1"/>
            </p:cNvSpPr>
            <p:nvPr/>
          </p:nvSpPr>
          <p:spPr bwMode="auto">
            <a:xfrm>
              <a:off x="1547819" y="3466526"/>
              <a:ext cx="445983" cy="137143"/>
            </a:xfrm>
            <a:prstGeom prst="rect">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none" lIns="57232" tIns="28616" rIns="57232" bIns="28616" anchor="ctr" anchorCtr="0"/>
            <a:lstStyle/>
            <a:p>
              <a:pPr algn="ctr" fontAlgn="base">
                <a:spcBef>
                  <a:spcPct val="0"/>
                </a:spcBef>
                <a:spcAft>
                  <a:spcPct val="0"/>
                </a:spcAft>
              </a:pPr>
              <a:r>
                <a:rPr lang="ja-JP" altLang="en-US" sz="400" dirty="0">
                  <a:solidFill>
                    <a:prstClr val="black"/>
                  </a:solidFill>
                  <a:latin typeface="Meiryo UI" panose="020B0604030504040204" pitchFamily="50" charset="-128"/>
                  <a:ea typeface="Meiryo UI" panose="020B0604030504040204" pitchFamily="50" charset="-128"/>
                </a:rPr>
                <a:t>⑤フォーマット変換</a:t>
              </a:r>
              <a:endParaRPr lang="en-US" altLang="ja-JP" sz="400" dirty="0">
                <a:solidFill>
                  <a:prstClr val="black"/>
                </a:solidFill>
                <a:latin typeface="Meiryo UI" panose="020B0604030504040204" pitchFamily="50" charset="-128"/>
                <a:ea typeface="Meiryo UI" panose="020B0604030504040204" pitchFamily="50" charset="-128"/>
              </a:endParaRPr>
            </a:p>
          </p:txBody>
        </p:sp>
        <p:cxnSp>
          <p:nvCxnSpPr>
            <p:cNvPr id="824" name="直線矢印コネクタ 161"/>
            <p:cNvCxnSpPr>
              <a:stCxn id="765" idx="2"/>
              <a:endCxn id="797" idx="0"/>
            </p:cNvCxnSpPr>
            <p:nvPr/>
          </p:nvCxnSpPr>
          <p:spPr>
            <a:xfrm rot="5400000">
              <a:off x="1057303" y="3106059"/>
              <a:ext cx="405939" cy="500779"/>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825" name="直線矢印コネクタ 164"/>
            <p:cNvCxnSpPr>
              <a:stCxn id="815" idx="2"/>
              <a:endCxn id="797" idx="0"/>
            </p:cNvCxnSpPr>
            <p:nvPr/>
          </p:nvCxnSpPr>
          <p:spPr>
            <a:xfrm rot="5400000">
              <a:off x="1312305" y="2853353"/>
              <a:ext cx="403644" cy="1008486"/>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826" name="Rectangle 112"/>
            <p:cNvSpPr>
              <a:spLocks noChangeArrowheads="1"/>
            </p:cNvSpPr>
            <p:nvPr/>
          </p:nvSpPr>
          <p:spPr bwMode="auto">
            <a:xfrm>
              <a:off x="1287671" y="3153479"/>
              <a:ext cx="445983" cy="137143"/>
            </a:xfrm>
            <a:prstGeom prst="rect">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none" lIns="57232" tIns="28616" rIns="57232" bIns="28616" anchor="ctr" anchorCtr="0"/>
            <a:lstStyle/>
            <a:p>
              <a:pPr algn="ctr" fontAlgn="base">
                <a:spcBef>
                  <a:spcPct val="0"/>
                </a:spcBef>
                <a:spcAft>
                  <a:spcPct val="0"/>
                </a:spcAft>
              </a:pPr>
              <a:r>
                <a:rPr lang="ja-JP" altLang="en-US" sz="400" dirty="0">
                  <a:solidFill>
                    <a:prstClr val="black"/>
                  </a:solidFill>
                  <a:latin typeface="Meiryo UI" panose="020B0604030504040204" pitchFamily="50" charset="-128"/>
                  <a:ea typeface="Meiryo UI" panose="020B0604030504040204" pitchFamily="50" charset="-128"/>
                </a:rPr>
                <a:t>①データチェック</a:t>
              </a:r>
              <a:endParaRPr lang="en-US" altLang="ja-JP" sz="400" dirty="0">
                <a:solidFill>
                  <a:prstClr val="black"/>
                </a:solidFill>
                <a:latin typeface="Meiryo UI" panose="020B0604030504040204" pitchFamily="50" charset="-128"/>
                <a:ea typeface="Meiryo UI" panose="020B0604030504040204" pitchFamily="50" charset="-128"/>
              </a:endParaRPr>
            </a:p>
          </p:txBody>
        </p:sp>
        <p:cxnSp>
          <p:nvCxnSpPr>
            <p:cNvPr id="827" name="直線矢印コネクタ 164"/>
            <p:cNvCxnSpPr>
              <a:stCxn id="823" idx="1"/>
              <a:endCxn id="797" idx="3"/>
            </p:cNvCxnSpPr>
            <p:nvPr/>
          </p:nvCxnSpPr>
          <p:spPr>
            <a:xfrm rot="10800000" flipV="1">
              <a:off x="1232875" y="3535098"/>
              <a:ext cx="314944" cy="92891"/>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828" name="直線矢印コネクタ 164"/>
            <p:cNvCxnSpPr>
              <a:stCxn id="768" idx="1"/>
              <a:endCxn id="797" idx="3"/>
            </p:cNvCxnSpPr>
            <p:nvPr/>
          </p:nvCxnSpPr>
          <p:spPr>
            <a:xfrm rot="10800000">
              <a:off x="1232875" y="3627990"/>
              <a:ext cx="314944" cy="110163"/>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829" name="直線矢印コネクタ 828"/>
            <p:cNvCxnSpPr>
              <a:stCxn id="801" idx="2"/>
              <a:endCxn id="802" idx="0"/>
            </p:cNvCxnSpPr>
            <p:nvPr/>
          </p:nvCxnSpPr>
          <p:spPr>
            <a:xfrm flipH="1">
              <a:off x="1009883" y="4091995"/>
              <a:ext cx="2623" cy="10972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30" name="Rectangle 112"/>
            <p:cNvSpPr>
              <a:spLocks noChangeArrowheads="1"/>
            </p:cNvSpPr>
            <p:nvPr/>
          </p:nvSpPr>
          <p:spPr bwMode="auto">
            <a:xfrm>
              <a:off x="654177" y="4709157"/>
              <a:ext cx="445983" cy="137143"/>
            </a:xfrm>
            <a:prstGeom prst="rect">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none" lIns="57232" tIns="28616" rIns="57232" bIns="28616" anchor="ctr" anchorCtr="0"/>
            <a:lstStyle/>
            <a:p>
              <a:pPr fontAlgn="base">
                <a:spcBef>
                  <a:spcPct val="0"/>
                </a:spcBef>
                <a:spcAft>
                  <a:spcPct val="0"/>
                </a:spcAft>
              </a:pPr>
              <a:r>
                <a:rPr lang="ja-JP" altLang="en-US" sz="400" dirty="0">
                  <a:solidFill>
                    <a:prstClr val="black"/>
                  </a:solidFill>
                  <a:latin typeface="Meiryo UI" panose="020B0604030504040204" pitchFamily="50" charset="-128"/>
                  <a:ea typeface="Meiryo UI" panose="020B0604030504040204" pitchFamily="50" charset="-128"/>
                </a:rPr>
                <a:t>①基本要件</a:t>
              </a:r>
              <a:endParaRPr lang="en-US" altLang="ja-JP" sz="400" dirty="0">
                <a:solidFill>
                  <a:prstClr val="black"/>
                </a:solidFill>
                <a:latin typeface="Meiryo UI" panose="020B0604030504040204" pitchFamily="50" charset="-128"/>
                <a:ea typeface="Meiryo UI" panose="020B0604030504040204" pitchFamily="50" charset="-128"/>
              </a:endParaRPr>
            </a:p>
          </p:txBody>
        </p:sp>
        <p:sp>
          <p:nvSpPr>
            <p:cNvPr id="831" name="Rectangle 112"/>
            <p:cNvSpPr>
              <a:spLocks noChangeArrowheads="1"/>
            </p:cNvSpPr>
            <p:nvPr/>
          </p:nvSpPr>
          <p:spPr bwMode="auto">
            <a:xfrm>
              <a:off x="654177" y="4962285"/>
              <a:ext cx="445983" cy="137143"/>
            </a:xfrm>
            <a:prstGeom prst="rect">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none" lIns="57232" tIns="28616" rIns="57232" bIns="28616" anchor="ctr" anchorCtr="0"/>
            <a:lstStyle/>
            <a:p>
              <a:pPr fontAlgn="base">
                <a:spcBef>
                  <a:spcPct val="0"/>
                </a:spcBef>
                <a:spcAft>
                  <a:spcPct val="0"/>
                </a:spcAft>
              </a:pPr>
              <a:r>
                <a:rPr lang="ja-JP" altLang="en-US" sz="400" dirty="0">
                  <a:solidFill>
                    <a:prstClr val="black"/>
                  </a:solidFill>
                  <a:latin typeface="Meiryo UI" panose="020B0604030504040204" pitchFamily="50" charset="-128"/>
                  <a:ea typeface="Meiryo UI" panose="020B0604030504040204" pitchFamily="50" charset="-128"/>
                </a:rPr>
                <a:t>②暗号化</a:t>
              </a:r>
              <a:endParaRPr lang="en-US" altLang="ja-JP" sz="400" dirty="0">
                <a:solidFill>
                  <a:prstClr val="black"/>
                </a:solidFill>
                <a:latin typeface="Meiryo UI" panose="020B0604030504040204" pitchFamily="50" charset="-128"/>
                <a:ea typeface="Meiryo UI" panose="020B0604030504040204" pitchFamily="50" charset="-128"/>
              </a:endParaRPr>
            </a:p>
          </p:txBody>
        </p:sp>
        <p:sp>
          <p:nvSpPr>
            <p:cNvPr id="832" name="Rectangle 112"/>
            <p:cNvSpPr>
              <a:spLocks noChangeArrowheads="1"/>
            </p:cNvSpPr>
            <p:nvPr/>
          </p:nvSpPr>
          <p:spPr bwMode="auto">
            <a:xfrm>
              <a:off x="654177" y="5212070"/>
              <a:ext cx="445983" cy="137143"/>
            </a:xfrm>
            <a:prstGeom prst="rect">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none" lIns="57232" tIns="28616" rIns="57232" bIns="28616" anchor="ctr" anchorCtr="0"/>
            <a:lstStyle/>
            <a:p>
              <a:pPr fontAlgn="base">
                <a:spcBef>
                  <a:spcPct val="0"/>
                </a:spcBef>
                <a:spcAft>
                  <a:spcPct val="0"/>
                </a:spcAft>
              </a:pPr>
              <a:r>
                <a:rPr lang="ja-JP" altLang="en-US" sz="400" dirty="0">
                  <a:solidFill>
                    <a:prstClr val="black"/>
                  </a:solidFill>
                  <a:latin typeface="Meiryo UI" panose="020B0604030504040204" pitchFamily="50" charset="-128"/>
                  <a:ea typeface="Meiryo UI" panose="020B0604030504040204" pitchFamily="50" charset="-128"/>
                </a:rPr>
                <a:t>③認証</a:t>
              </a:r>
              <a:endParaRPr lang="en-US" altLang="ja-JP" sz="400" dirty="0">
                <a:solidFill>
                  <a:prstClr val="black"/>
                </a:solidFill>
                <a:latin typeface="Meiryo UI" panose="020B0604030504040204" pitchFamily="50" charset="-128"/>
                <a:ea typeface="Meiryo UI" panose="020B0604030504040204" pitchFamily="50" charset="-128"/>
              </a:endParaRPr>
            </a:p>
          </p:txBody>
        </p:sp>
        <p:sp>
          <p:nvSpPr>
            <p:cNvPr id="833" name="Rectangle 112"/>
            <p:cNvSpPr>
              <a:spLocks noChangeArrowheads="1"/>
            </p:cNvSpPr>
            <p:nvPr/>
          </p:nvSpPr>
          <p:spPr bwMode="auto">
            <a:xfrm>
              <a:off x="1146039" y="4709157"/>
              <a:ext cx="445983" cy="137143"/>
            </a:xfrm>
            <a:prstGeom prst="rect">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none" lIns="57232" tIns="28616" rIns="57232" bIns="28616" anchor="ctr" anchorCtr="0"/>
            <a:lstStyle/>
            <a:p>
              <a:pPr fontAlgn="base">
                <a:spcBef>
                  <a:spcPct val="0"/>
                </a:spcBef>
                <a:spcAft>
                  <a:spcPct val="0"/>
                </a:spcAft>
              </a:pPr>
              <a:r>
                <a:rPr lang="ja-JP" altLang="en-US" sz="400" dirty="0">
                  <a:solidFill>
                    <a:prstClr val="black"/>
                  </a:solidFill>
                  <a:latin typeface="Meiryo UI" panose="020B0604030504040204" pitchFamily="50" charset="-128"/>
                  <a:ea typeface="Meiryo UI" panose="020B0604030504040204" pitchFamily="50" charset="-128"/>
                </a:rPr>
                <a:t>④アクセス制御</a:t>
              </a:r>
              <a:endParaRPr lang="en-US" altLang="ja-JP" sz="400" dirty="0">
                <a:solidFill>
                  <a:prstClr val="black"/>
                </a:solidFill>
                <a:latin typeface="Meiryo UI" panose="020B0604030504040204" pitchFamily="50" charset="-128"/>
                <a:ea typeface="Meiryo UI" panose="020B0604030504040204" pitchFamily="50" charset="-128"/>
              </a:endParaRPr>
            </a:p>
          </p:txBody>
        </p:sp>
        <p:sp>
          <p:nvSpPr>
            <p:cNvPr id="834" name="Rectangle 112"/>
            <p:cNvSpPr>
              <a:spLocks noChangeArrowheads="1"/>
            </p:cNvSpPr>
            <p:nvPr/>
          </p:nvSpPr>
          <p:spPr bwMode="auto">
            <a:xfrm>
              <a:off x="1146039" y="4962285"/>
              <a:ext cx="445983" cy="137143"/>
            </a:xfrm>
            <a:prstGeom prst="rect">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none" lIns="57232" tIns="28616" rIns="57232" bIns="28616" anchor="ctr" anchorCtr="0"/>
            <a:lstStyle/>
            <a:p>
              <a:pPr fontAlgn="base">
                <a:spcBef>
                  <a:spcPct val="0"/>
                </a:spcBef>
                <a:spcAft>
                  <a:spcPct val="0"/>
                </a:spcAft>
              </a:pPr>
              <a:r>
                <a:rPr lang="ja-JP" altLang="en-US" sz="400" dirty="0">
                  <a:solidFill>
                    <a:prstClr val="black"/>
                  </a:solidFill>
                  <a:latin typeface="Meiryo UI" panose="020B0604030504040204" pitchFamily="50" charset="-128"/>
                  <a:ea typeface="Meiryo UI" panose="020B0604030504040204" pitchFamily="50" charset="-128"/>
                </a:rPr>
                <a:t>⑤専用ビューワ</a:t>
              </a:r>
              <a:endParaRPr lang="en-US" altLang="ja-JP" sz="400" dirty="0">
                <a:solidFill>
                  <a:prstClr val="black"/>
                </a:solidFill>
                <a:latin typeface="Meiryo UI" panose="020B0604030504040204" pitchFamily="50" charset="-128"/>
                <a:ea typeface="Meiryo UI" panose="020B0604030504040204" pitchFamily="50" charset="-128"/>
              </a:endParaRPr>
            </a:p>
          </p:txBody>
        </p:sp>
        <p:sp>
          <p:nvSpPr>
            <p:cNvPr id="835" name="Rectangle 112"/>
            <p:cNvSpPr>
              <a:spLocks noChangeArrowheads="1"/>
            </p:cNvSpPr>
            <p:nvPr/>
          </p:nvSpPr>
          <p:spPr bwMode="auto">
            <a:xfrm>
              <a:off x="1146039" y="5212070"/>
              <a:ext cx="445983" cy="137143"/>
            </a:xfrm>
            <a:prstGeom prst="rect">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none" lIns="57232" tIns="28616" rIns="57232" bIns="28616" anchor="ctr" anchorCtr="0"/>
            <a:lstStyle/>
            <a:p>
              <a:pPr fontAlgn="base">
                <a:spcBef>
                  <a:spcPct val="0"/>
                </a:spcBef>
                <a:spcAft>
                  <a:spcPct val="0"/>
                </a:spcAft>
              </a:pPr>
              <a:r>
                <a:rPr lang="ja-JP" altLang="en-US" sz="400" dirty="0">
                  <a:solidFill>
                    <a:prstClr val="black"/>
                  </a:solidFill>
                  <a:latin typeface="Meiryo UI" panose="020B0604030504040204" pitchFamily="50" charset="-128"/>
                  <a:ea typeface="Meiryo UI" panose="020B0604030504040204" pitchFamily="50" charset="-128"/>
                </a:rPr>
                <a:t>⑥補足要件</a:t>
              </a:r>
              <a:endParaRPr lang="en-US" altLang="ja-JP" sz="400" dirty="0">
                <a:solidFill>
                  <a:prstClr val="black"/>
                </a:solidFill>
                <a:latin typeface="Meiryo UI" panose="020B0604030504040204" pitchFamily="50" charset="-128"/>
                <a:ea typeface="Meiryo UI" panose="020B0604030504040204" pitchFamily="50" charset="-128"/>
              </a:endParaRPr>
            </a:p>
          </p:txBody>
        </p:sp>
        <p:sp>
          <p:nvSpPr>
            <p:cNvPr id="836" name="Rectangle 112"/>
            <p:cNvSpPr>
              <a:spLocks noChangeArrowheads="1"/>
            </p:cNvSpPr>
            <p:nvPr/>
          </p:nvSpPr>
          <p:spPr bwMode="auto">
            <a:xfrm>
              <a:off x="5856352" y="4797717"/>
              <a:ext cx="445983" cy="137143"/>
            </a:xfrm>
            <a:prstGeom prst="rect">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none" lIns="57232" tIns="28616" rIns="57232" bIns="28616" anchor="ctr"/>
            <a:lstStyle/>
            <a:p>
              <a:pPr algn="ctr" fontAlgn="base">
                <a:spcBef>
                  <a:spcPct val="0"/>
                </a:spcBef>
                <a:spcAft>
                  <a:spcPct val="0"/>
                </a:spcAft>
              </a:pPr>
              <a:r>
                <a:rPr lang="ja-JP" altLang="en-US" sz="400" dirty="0">
                  <a:solidFill>
                    <a:prstClr val="black"/>
                  </a:solidFill>
                  <a:latin typeface="Meiryo UI" panose="020B0604030504040204" pitchFamily="50" charset="-128"/>
                  <a:ea typeface="Meiryo UI" panose="020B0604030504040204" pitchFamily="50" charset="-128"/>
                </a:rPr>
                <a:t>（ス）外部提供用</a:t>
              </a:r>
              <a:endParaRPr lang="en-US" altLang="ja-JP" sz="400" dirty="0">
                <a:solidFill>
                  <a:prstClr val="black"/>
                </a:solidFill>
                <a:latin typeface="Meiryo UI" panose="020B0604030504040204" pitchFamily="50" charset="-128"/>
                <a:ea typeface="Meiryo UI" panose="020B0604030504040204" pitchFamily="50" charset="-128"/>
              </a:endParaRPr>
            </a:p>
            <a:p>
              <a:pPr algn="ctr" fontAlgn="base">
                <a:spcBef>
                  <a:spcPct val="0"/>
                </a:spcBef>
                <a:spcAft>
                  <a:spcPct val="0"/>
                </a:spcAft>
              </a:pPr>
              <a:r>
                <a:rPr lang="en-US" altLang="ja-JP" sz="400" dirty="0">
                  <a:solidFill>
                    <a:prstClr val="black"/>
                  </a:solidFill>
                  <a:latin typeface="Meiryo UI" panose="020B0604030504040204" pitchFamily="50" charset="-128"/>
                  <a:ea typeface="Meiryo UI" panose="020B0604030504040204" pitchFamily="50" charset="-128"/>
                </a:rPr>
                <a:t>API</a:t>
              </a:r>
            </a:p>
          </p:txBody>
        </p:sp>
        <p:sp>
          <p:nvSpPr>
            <p:cNvPr id="837" name="Rectangle 112"/>
            <p:cNvSpPr>
              <a:spLocks noChangeArrowheads="1"/>
            </p:cNvSpPr>
            <p:nvPr/>
          </p:nvSpPr>
          <p:spPr bwMode="auto">
            <a:xfrm>
              <a:off x="4385687" y="3780832"/>
              <a:ext cx="445983" cy="137143"/>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lIns="57232" tIns="28616" rIns="57232" bIns="28616" anchor="ctr" anchorCtr="0"/>
            <a:lstStyle/>
            <a:p>
              <a:pPr algn="ctr" fontAlgn="base">
                <a:spcBef>
                  <a:spcPct val="0"/>
                </a:spcBef>
                <a:spcAft>
                  <a:spcPct val="0"/>
                </a:spcAft>
              </a:pPr>
              <a:r>
                <a:rPr lang="ja-JP" altLang="en-US" sz="400" dirty="0">
                  <a:solidFill>
                    <a:prstClr val="white"/>
                  </a:solidFill>
                  <a:latin typeface="Meiryo UI" panose="020B0604030504040204" pitchFamily="50" charset="-128"/>
                  <a:ea typeface="Meiryo UI" panose="020B0604030504040204" pitchFamily="50" charset="-128"/>
                </a:rPr>
                <a:t>メタデータ検索</a:t>
              </a:r>
              <a:endParaRPr lang="en-US" altLang="ja-JP" sz="400" dirty="0">
                <a:solidFill>
                  <a:prstClr val="white"/>
                </a:solidFill>
                <a:latin typeface="Meiryo UI" panose="020B0604030504040204" pitchFamily="50" charset="-128"/>
                <a:ea typeface="Meiryo UI" panose="020B0604030504040204" pitchFamily="50" charset="-128"/>
              </a:endParaRPr>
            </a:p>
            <a:p>
              <a:pPr algn="ctr" fontAlgn="base">
                <a:spcBef>
                  <a:spcPct val="0"/>
                </a:spcBef>
                <a:spcAft>
                  <a:spcPct val="0"/>
                </a:spcAft>
              </a:pPr>
              <a:r>
                <a:rPr lang="en-US" altLang="ja-JP" sz="400" dirty="0">
                  <a:solidFill>
                    <a:prstClr val="white"/>
                  </a:solidFill>
                  <a:latin typeface="Meiryo UI" panose="020B0604030504040204" pitchFamily="50" charset="-128"/>
                  <a:ea typeface="Meiryo UI" panose="020B0604030504040204" pitchFamily="50" charset="-128"/>
                </a:rPr>
                <a:t>API</a:t>
              </a:r>
            </a:p>
          </p:txBody>
        </p:sp>
        <p:sp>
          <p:nvSpPr>
            <p:cNvPr id="838" name="Rectangle 112"/>
            <p:cNvSpPr>
              <a:spLocks noChangeArrowheads="1"/>
            </p:cNvSpPr>
            <p:nvPr/>
          </p:nvSpPr>
          <p:spPr bwMode="auto">
            <a:xfrm>
              <a:off x="4392167" y="3975301"/>
              <a:ext cx="445983" cy="137143"/>
            </a:xfrm>
            <a:prstGeom prst="rect">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none" lIns="57232" tIns="28616" rIns="57232" bIns="28616" anchor="ctr"/>
            <a:lstStyle/>
            <a:p>
              <a:pPr algn="ctr" fontAlgn="base">
                <a:spcBef>
                  <a:spcPct val="0"/>
                </a:spcBef>
                <a:spcAft>
                  <a:spcPct val="0"/>
                </a:spcAft>
              </a:pPr>
              <a:r>
                <a:rPr lang="ja-JP" altLang="en-US" sz="400" dirty="0">
                  <a:solidFill>
                    <a:prstClr val="black"/>
                  </a:solidFill>
                  <a:latin typeface="Meiryo UI" panose="020B0604030504040204" pitchFamily="50" charset="-128"/>
                  <a:ea typeface="Meiryo UI" panose="020B0604030504040204" pitchFamily="50" charset="-128"/>
                </a:rPr>
                <a:t>全文テキスト</a:t>
              </a:r>
              <a:endParaRPr lang="en-US" altLang="ja-JP" sz="400" dirty="0">
                <a:solidFill>
                  <a:prstClr val="black"/>
                </a:solidFill>
                <a:latin typeface="Meiryo UI" panose="020B0604030504040204" pitchFamily="50" charset="-128"/>
                <a:ea typeface="Meiryo UI" panose="020B0604030504040204" pitchFamily="50" charset="-128"/>
              </a:endParaRPr>
            </a:p>
            <a:p>
              <a:pPr algn="ctr" fontAlgn="base">
                <a:spcBef>
                  <a:spcPct val="0"/>
                </a:spcBef>
                <a:spcAft>
                  <a:spcPct val="0"/>
                </a:spcAft>
              </a:pPr>
              <a:r>
                <a:rPr lang="ja-JP" altLang="en-US" sz="400" dirty="0">
                  <a:solidFill>
                    <a:prstClr val="black"/>
                  </a:solidFill>
                  <a:latin typeface="Meiryo UI" panose="020B0604030504040204" pitchFamily="50" charset="-128"/>
                  <a:ea typeface="Meiryo UI" panose="020B0604030504040204" pitchFamily="50" charset="-128"/>
                </a:rPr>
                <a:t>検索</a:t>
              </a:r>
              <a:r>
                <a:rPr lang="en-US" altLang="ja-JP" sz="400" dirty="0">
                  <a:solidFill>
                    <a:prstClr val="black"/>
                  </a:solidFill>
                  <a:latin typeface="Meiryo UI" panose="020B0604030504040204" pitchFamily="50" charset="-128"/>
                  <a:ea typeface="Meiryo UI" panose="020B0604030504040204" pitchFamily="50" charset="-128"/>
                </a:rPr>
                <a:t>API</a:t>
              </a:r>
            </a:p>
          </p:txBody>
        </p:sp>
        <p:sp>
          <p:nvSpPr>
            <p:cNvPr id="839" name="Rectangle 112"/>
            <p:cNvSpPr>
              <a:spLocks noChangeArrowheads="1"/>
            </p:cNvSpPr>
            <p:nvPr/>
          </p:nvSpPr>
          <p:spPr bwMode="auto">
            <a:xfrm>
              <a:off x="4392167" y="4148234"/>
              <a:ext cx="445983" cy="137143"/>
            </a:xfrm>
            <a:prstGeom prst="rect">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none" lIns="57232" tIns="28616" rIns="57232" bIns="28616" anchor="ctr"/>
            <a:lstStyle/>
            <a:p>
              <a:pPr algn="ctr" fontAlgn="base">
                <a:spcBef>
                  <a:spcPct val="0"/>
                </a:spcBef>
                <a:spcAft>
                  <a:spcPct val="0"/>
                </a:spcAft>
              </a:pPr>
              <a:r>
                <a:rPr lang="ja-JP" altLang="en-US" sz="400" dirty="0">
                  <a:solidFill>
                    <a:prstClr val="black"/>
                  </a:solidFill>
                  <a:latin typeface="Meiryo UI" panose="020B0604030504040204" pitchFamily="50" charset="-128"/>
                  <a:ea typeface="Meiryo UI" panose="020B0604030504040204" pitchFamily="50" charset="-128"/>
                </a:rPr>
                <a:t>連想検索</a:t>
              </a:r>
              <a:r>
                <a:rPr lang="en-US" altLang="ja-JP" sz="400" dirty="0">
                  <a:solidFill>
                    <a:prstClr val="black"/>
                  </a:solidFill>
                  <a:latin typeface="Meiryo UI" panose="020B0604030504040204" pitchFamily="50" charset="-128"/>
                  <a:ea typeface="Meiryo UI" panose="020B0604030504040204" pitchFamily="50" charset="-128"/>
                </a:rPr>
                <a:t>API</a:t>
              </a:r>
            </a:p>
          </p:txBody>
        </p:sp>
        <p:sp>
          <p:nvSpPr>
            <p:cNvPr id="840" name="Rectangle 112"/>
            <p:cNvSpPr>
              <a:spLocks noChangeArrowheads="1"/>
            </p:cNvSpPr>
            <p:nvPr/>
          </p:nvSpPr>
          <p:spPr bwMode="auto">
            <a:xfrm>
              <a:off x="5838118" y="3635660"/>
              <a:ext cx="445983" cy="137143"/>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lIns="57232" tIns="28616" rIns="57232" bIns="28616" anchor="ctr"/>
            <a:lstStyle/>
            <a:p>
              <a:pPr algn="ctr" fontAlgn="base">
                <a:spcBef>
                  <a:spcPct val="0"/>
                </a:spcBef>
                <a:spcAft>
                  <a:spcPct val="0"/>
                </a:spcAft>
              </a:pPr>
              <a:r>
                <a:rPr lang="ja-JP" altLang="en-US" sz="400" dirty="0">
                  <a:solidFill>
                    <a:prstClr val="white"/>
                  </a:solidFill>
                  <a:latin typeface="Meiryo UI" panose="020B0604030504040204" pitchFamily="50" charset="-128"/>
                  <a:ea typeface="Meiryo UI" panose="020B0604030504040204" pitchFamily="50" charset="-128"/>
                </a:rPr>
                <a:t>（エ）テキスト</a:t>
              </a:r>
              <a:endParaRPr lang="en-US" altLang="ja-JP" sz="400" dirty="0">
                <a:solidFill>
                  <a:prstClr val="white"/>
                </a:solidFill>
                <a:latin typeface="Meiryo UI" panose="020B0604030504040204" pitchFamily="50" charset="-128"/>
                <a:ea typeface="Meiryo UI" panose="020B0604030504040204" pitchFamily="50" charset="-128"/>
              </a:endParaRPr>
            </a:p>
            <a:p>
              <a:pPr algn="ctr" fontAlgn="base">
                <a:spcBef>
                  <a:spcPct val="0"/>
                </a:spcBef>
                <a:spcAft>
                  <a:spcPct val="0"/>
                </a:spcAft>
              </a:pPr>
              <a:r>
                <a:rPr lang="ja-JP" altLang="en-US" sz="400" dirty="0">
                  <a:solidFill>
                    <a:prstClr val="white"/>
                  </a:solidFill>
                  <a:latin typeface="Meiryo UI" panose="020B0604030504040204" pitchFamily="50" charset="-128"/>
                  <a:ea typeface="Meiryo UI" panose="020B0604030504040204" pitchFamily="50" charset="-128"/>
                </a:rPr>
                <a:t>一覧表示</a:t>
              </a:r>
              <a:endParaRPr lang="en-US" altLang="ja-JP" sz="400" dirty="0">
                <a:solidFill>
                  <a:prstClr val="white"/>
                </a:solidFill>
                <a:latin typeface="Meiryo UI" panose="020B0604030504040204" pitchFamily="50" charset="-128"/>
                <a:ea typeface="Meiryo UI" panose="020B0604030504040204" pitchFamily="50" charset="-128"/>
              </a:endParaRPr>
            </a:p>
          </p:txBody>
        </p:sp>
        <p:sp>
          <p:nvSpPr>
            <p:cNvPr id="841" name="Rectangle 112"/>
            <p:cNvSpPr>
              <a:spLocks noChangeArrowheads="1"/>
            </p:cNvSpPr>
            <p:nvPr/>
          </p:nvSpPr>
          <p:spPr bwMode="auto">
            <a:xfrm>
              <a:off x="5838118" y="3809962"/>
              <a:ext cx="445983" cy="137143"/>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lIns="57232" tIns="28616" rIns="57232" bIns="28616" anchor="ctr"/>
            <a:lstStyle/>
            <a:p>
              <a:pPr algn="ctr" fontAlgn="base">
                <a:spcBef>
                  <a:spcPct val="0"/>
                </a:spcBef>
                <a:spcAft>
                  <a:spcPct val="0"/>
                </a:spcAft>
              </a:pPr>
              <a:r>
                <a:rPr lang="ja-JP" altLang="en-US" sz="400" dirty="0">
                  <a:solidFill>
                    <a:prstClr val="white"/>
                  </a:solidFill>
                  <a:latin typeface="Meiryo UI" panose="020B0604030504040204" pitchFamily="50" charset="-128"/>
                  <a:ea typeface="Meiryo UI" panose="020B0604030504040204" pitchFamily="50" charset="-128"/>
                </a:rPr>
                <a:t>（エ）サムネイル</a:t>
              </a:r>
              <a:endParaRPr lang="en-US" altLang="ja-JP" sz="400" dirty="0">
                <a:solidFill>
                  <a:prstClr val="white"/>
                </a:solidFill>
                <a:latin typeface="Meiryo UI" panose="020B0604030504040204" pitchFamily="50" charset="-128"/>
                <a:ea typeface="Meiryo UI" panose="020B0604030504040204" pitchFamily="50" charset="-128"/>
              </a:endParaRPr>
            </a:p>
            <a:p>
              <a:pPr algn="ctr" fontAlgn="base">
                <a:spcBef>
                  <a:spcPct val="0"/>
                </a:spcBef>
                <a:spcAft>
                  <a:spcPct val="0"/>
                </a:spcAft>
              </a:pPr>
              <a:r>
                <a:rPr lang="ja-JP" altLang="en-US" sz="400" dirty="0">
                  <a:solidFill>
                    <a:prstClr val="white"/>
                  </a:solidFill>
                  <a:latin typeface="Meiryo UI" panose="020B0604030504040204" pitchFamily="50" charset="-128"/>
                  <a:ea typeface="Meiryo UI" panose="020B0604030504040204" pitchFamily="50" charset="-128"/>
                </a:rPr>
                <a:t>一覧表示</a:t>
              </a:r>
              <a:endParaRPr lang="en-US" altLang="ja-JP" sz="400" dirty="0">
                <a:solidFill>
                  <a:prstClr val="white"/>
                </a:solidFill>
                <a:latin typeface="Meiryo UI" panose="020B0604030504040204" pitchFamily="50" charset="-128"/>
                <a:ea typeface="Meiryo UI" panose="020B0604030504040204" pitchFamily="50" charset="-128"/>
              </a:endParaRPr>
            </a:p>
          </p:txBody>
        </p:sp>
        <p:sp>
          <p:nvSpPr>
            <p:cNvPr id="842" name="Rectangle 112"/>
            <p:cNvSpPr>
              <a:spLocks noChangeArrowheads="1"/>
            </p:cNvSpPr>
            <p:nvPr/>
          </p:nvSpPr>
          <p:spPr bwMode="auto">
            <a:xfrm>
              <a:off x="5838118" y="3976235"/>
              <a:ext cx="445983" cy="137143"/>
            </a:xfrm>
            <a:prstGeom prst="rect">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none" lIns="57232" tIns="28616" rIns="57232" bIns="28616" anchor="ctr"/>
            <a:lstStyle/>
            <a:p>
              <a:pPr algn="ctr" fontAlgn="base">
                <a:spcBef>
                  <a:spcPct val="0"/>
                </a:spcBef>
                <a:spcAft>
                  <a:spcPct val="0"/>
                </a:spcAft>
              </a:pPr>
              <a:r>
                <a:rPr lang="ja-JP" altLang="en-US" sz="400" dirty="0">
                  <a:solidFill>
                    <a:prstClr val="black"/>
                  </a:solidFill>
                  <a:latin typeface="Meiryo UI" panose="020B0604030504040204" pitchFamily="50" charset="-128"/>
                  <a:ea typeface="Meiryo UI" panose="020B0604030504040204" pitchFamily="50" charset="-128"/>
                </a:rPr>
                <a:t>（エ）画像一覧表示</a:t>
              </a:r>
              <a:endParaRPr lang="en-US" altLang="ja-JP" sz="400" dirty="0">
                <a:solidFill>
                  <a:prstClr val="black"/>
                </a:solidFill>
                <a:latin typeface="Meiryo UI" panose="020B0604030504040204" pitchFamily="50" charset="-128"/>
                <a:ea typeface="Meiryo UI" panose="020B0604030504040204" pitchFamily="50" charset="-128"/>
              </a:endParaRPr>
            </a:p>
          </p:txBody>
        </p:sp>
        <p:sp>
          <p:nvSpPr>
            <p:cNvPr id="843" name="Rectangle 112"/>
            <p:cNvSpPr>
              <a:spLocks noChangeArrowheads="1"/>
            </p:cNvSpPr>
            <p:nvPr/>
          </p:nvSpPr>
          <p:spPr bwMode="auto">
            <a:xfrm>
              <a:off x="5838118" y="4160845"/>
              <a:ext cx="445983" cy="137143"/>
            </a:xfrm>
            <a:prstGeom prst="rect">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none" lIns="57232" tIns="28616" rIns="57232" bIns="28616" anchor="ctr"/>
            <a:lstStyle/>
            <a:p>
              <a:pPr algn="ctr" fontAlgn="base">
                <a:spcBef>
                  <a:spcPct val="0"/>
                </a:spcBef>
                <a:spcAft>
                  <a:spcPct val="0"/>
                </a:spcAft>
              </a:pPr>
              <a:r>
                <a:rPr lang="ja-JP" altLang="en-US" sz="400" dirty="0">
                  <a:solidFill>
                    <a:prstClr val="black"/>
                  </a:solidFill>
                  <a:latin typeface="Meiryo UI" panose="020B0604030504040204" pitchFamily="50" charset="-128"/>
                  <a:ea typeface="Meiryo UI" panose="020B0604030504040204" pitchFamily="50" charset="-128"/>
                </a:rPr>
                <a:t>（エ）動画一覧表示</a:t>
              </a:r>
              <a:endParaRPr lang="en-US" altLang="ja-JP" sz="400" dirty="0">
                <a:solidFill>
                  <a:prstClr val="black"/>
                </a:solidFill>
                <a:latin typeface="Meiryo UI" panose="020B0604030504040204" pitchFamily="50" charset="-128"/>
                <a:ea typeface="Meiryo UI" panose="020B0604030504040204" pitchFamily="50" charset="-128"/>
              </a:endParaRPr>
            </a:p>
          </p:txBody>
        </p:sp>
        <p:sp>
          <p:nvSpPr>
            <p:cNvPr id="844" name="Rectangle 112"/>
            <p:cNvSpPr>
              <a:spLocks noChangeArrowheads="1"/>
            </p:cNvSpPr>
            <p:nvPr/>
          </p:nvSpPr>
          <p:spPr bwMode="auto">
            <a:xfrm>
              <a:off x="4636871" y="5131192"/>
              <a:ext cx="445983" cy="137143"/>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57232" tIns="28616" rIns="57232" bIns="28616" anchor="ctr"/>
            <a:lstStyle/>
            <a:p>
              <a:pPr algn="ctr" fontAlgn="base">
                <a:spcBef>
                  <a:spcPct val="0"/>
                </a:spcBef>
                <a:spcAft>
                  <a:spcPct val="0"/>
                </a:spcAft>
              </a:pPr>
              <a:r>
                <a:rPr lang="ja-JP" altLang="en-US" sz="400" dirty="0">
                  <a:solidFill>
                    <a:prstClr val="white"/>
                  </a:solidFill>
                  <a:latin typeface="Meiryo UI" panose="020B0604030504040204" pitchFamily="50" charset="-128"/>
                  <a:ea typeface="Meiryo UI" panose="020B0604030504040204" pitchFamily="50" charset="-128"/>
                </a:rPr>
                <a:t>（オ）</a:t>
              </a:r>
              <a:r>
                <a:rPr lang="en-US" altLang="ja-JP" sz="400" dirty="0">
                  <a:solidFill>
                    <a:prstClr val="white"/>
                  </a:solidFill>
                  <a:latin typeface="Meiryo UI" panose="020B0604030504040204" pitchFamily="50" charset="-128"/>
                  <a:ea typeface="Meiryo UI" panose="020B0604030504040204" pitchFamily="50" charset="-128"/>
                </a:rPr>
                <a:t>WayBack</a:t>
              </a:r>
            </a:p>
            <a:p>
              <a:pPr algn="ctr" fontAlgn="base">
                <a:spcBef>
                  <a:spcPct val="0"/>
                </a:spcBef>
                <a:spcAft>
                  <a:spcPct val="0"/>
                </a:spcAft>
              </a:pPr>
              <a:r>
                <a:rPr lang="ja-JP" altLang="en-US" sz="400" dirty="0">
                  <a:solidFill>
                    <a:prstClr val="white"/>
                  </a:solidFill>
                  <a:latin typeface="Meiryo UI" panose="020B0604030504040204" pitchFamily="50" charset="-128"/>
                  <a:ea typeface="Meiryo UI" panose="020B0604030504040204" pitchFamily="50" charset="-128"/>
                </a:rPr>
                <a:t>コンテンツ再生</a:t>
              </a:r>
              <a:endParaRPr lang="en-US" altLang="ja-JP" sz="400" dirty="0">
                <a:solidFill>
                  <a:prstClr val="white"/>
                </a:solidFill>
                <a:latin typeface="Meiryo UI" panose="020B0604030504040204" pitchFamily="50" charset="-128"/>
                <a:ea typeface="Meiryo UI" panose="020B0604030504040204" pitchFamily="50" charset="-128"/>
              </a:endParaRPr>
            </a:p>
          </p:txBody>
        </p:sp>
        <p:sp>
          <p:nvSpPr>
            <p:cNvPr id="845" name="上矢印 844"/>
            <p:cNvSpPr/>
            <p:nvPr/>
          </p:nvSpPr>
          <p:spPr bwMode="auto">
            <a:xfrm rot="5400000">
              <a:off x="2321689" y="3319602"/>
              <a:ext cx="353397" cy="296790"/>
            </a:xfrm>
            <a:prstGeom prst="upArrow">
              <a:avLst/>
            </a:prstGeom>
            <a:solidFill>
              <a:schemeClr val="bg1"/>
            </a:solidFill>
            <a:ln w="31750">
              <a:solidFill>
                <a:schemeClr val="tx1"/>
              </a:solidFill>
              <a:headEnd/>
              <a:tailEnd/>
            </a:ln>
          </p:spPr>
          <p:style>
            <a:lnRef idx="1">
              <a:schemeClr val="accent4"/>
            </a:lnRef>
            <a:fillRef idx="3">
              <a:schemeClr val="accent4"/>
            </a:fillRef>
            <a:effectRef idx="2">
              <a:schemeClr val="accent4"/>
            </a:effectRef>
            <a:fontRef idx="minor">
              <a:schemeClr val="lt1"/>
            </a:fontRef>
          </p:style>
          <p:txBody>
            <a:bodyPr wrap="none" lIns="57232" tIns="28616" rIns="57232" bIns="28616" rtlCol="0" anchor="ctr"/>
            <a:lstStyle/>
            <a:p>
              <a:pPr algn="ctr" fontAlgn="base">
                <a:spcBef>
                  <a:spcPct val="0"/>
                </a:spcBef>
                <a:spcAft>
                  <a:spcPct val="0"/>
                </a:spcAft>
              </a:pPr>
              <a:endParaRPr lang="ja-JP" altLang="en-US" sz="900" dirty="0">
                <a:solidFill>
                  <a:prstClr val="black"/>
                </a:solidFill>
                <a:latin typeface="Meiryo UI" panose="020B0604030504040204" pitchFamily="50" charset="-128"/>
                <a:ea typeface="Meiryo UI" panose="020B0604030504040204" pitchFamily="50" charset="-128"/>
              </a:endParaRPr>
            </a:p>
          </p:txBody>
        </p:sp>
        <p:sp>
          <p:nvSpPr>
            <p:cNvPr id="846" name="上矢印 845"/>
            <p:cNvSpPr/>
            <p:nvPr/>
          </p:nvSpPr>
          <p:spPr bwMode="auto">
            <a:xfrm rot="5400000">
              <a:off x="2321689" y="3732536"/>
              <a:ext cx="353397" cy="296790"/>
            </a:xfrm>
            <a:prstGeom prst="upArrow">
              <a:avLst/>
            </a:prstGeom>
            <a:solidFill>
              <a:schemeClr val="bg1"/>
            </a:solidFill>
            <a:ln w="31750">
              <a:solidFill>
                <a:schemeClr val="tx1"/>
              </a:solidFill>
              <a:headEnd/>
              <a:tailEnd/>
            </a:ln>
          </p:spPr>
          <p:style>
            <a:lnRef idx="1">
              <a:schemeClr val="accent4"/>
            </a:lnRef>
            <a:fillRef idx="3">
              <a:schemeClr val="accent4"/>
            </a:fillRef>
            <a:effectRef idx="2">
              <a:schemeClr val="accent4"/>
            </a:effectRef>
            <a:fontRef idx="minor">
              <a:schemeClr val="lt1"/>
            </a:fontRef>
          </p:style>
          <p:txBody>
            <a:bodyPr wrap="none" lIns="57232" tIns="28616" rIns="57232" bIns="28616" rtlCol="0" anchor="ctr"/>
            <a:lstStyle/>
            <a:p>
              <a:pPr algn="ctr" fontAlgn="base">
                <a:spcBef>
                  <a:spcPct val="0"/>
                </a:spcBef>
                <a:spcAft>
                  <a:spcPct val="0"/>
                </a:spcAft>
              </a:pPr>
              <a:endParaRPr lang="ja-JP" altLang="en-US" sz="900" dirty="0">
                <a:solidFill>
                  <a:prstClr val="white"/>
                </a:solidFill>
                <a:latin typeface="Meiryo UI" panose="020B0604030504040204" pitchFamily="50" charset="-128"/>
                <a:ea typeface="Meiryo UI" panose="020B0604030504040204" pitchFamily="50" charset="-128"/>
              </a:endParaRPr>
            </a:p>
          </p:txBody>
        </p:sp>
        <p:sp>
          <p:nvSpPr>
            <p:cNvPr id="847" name="上矢印 846"/>
            <p:cNvSpPr/>
            <p:nvPr/>
          </p:nvSpPr>
          <p:spPr bwMode="auto">
            <a:xfrm rot="5400000">
              <a:off x="2321689" y="4109493"/>
              <a:ext cx="353397" cy="296790"/>
            </a:xfrm>
            <a:prstGeom prst="upArrow">
              <a:avLst/>
            </a:prstGeom>
            <a:solidFill>
              <a:schemeClr val="bg1"/>
            </a:solidFill>
            <a:ln w="31750">
              <a:solidFill>
                <a:schemeClr val="tx1"/>
              </a:solidFill>
              <a:headEnd/>
              <a:tailEnd/>
            </a:ln>
          </p:spPr>
          <p:style>
            <a:lnRef idx="1">
              <a:schemeClr val="accent4"/>
            </a:lnRef>
            <a:fillRef idx="3">
              <a:schemeClr val="accent4"/>
            </a:fillRef>
            <a:effectRef idx="2">
              <a:schemeClr val="accent4"/>
            </a:effectRef>
            <a:fontRef idx="minor">
              <a:schemeClr val="lt1"/>
            </a:fontRef>
          </p:style>
          <p:txBody>
            <a:bodyPr wrap="none" lIns="57232" tIns="28616" rIns="57232" bIns="28616" rtlCol="0" anchor="ctr"/>
            <a:lstStyle/>
            <a:p>
              <a:pPr algn="ctr" fontAlgn="base">
                <a:spcBef>
                  <a:spcPct val="0"/>
                </a:spcBef>
                <a:spcAft>
                  <a:spcPct val="0"/>
                </a:spcAft>
              </a:pPr>
              <a:endParaRPr lang="ja-JP" altLang="en-US" sz="900" dirty="0">
                <a:solidFill>
                  <a:prstClr val="white"/>
                </a:solidFill>
                <a:latin typeface="Meiryo UI" panose="020B0604030504040204" pitchFamily="50" charset="-128"/>
                <a:ea typeface="Meiryo UI" panose="020B0604030504040204" pitchFamily="50" charset="-128"/>
              </a:endParaRPr>
            </a:p>
          </p:txBody>
        </p:sp>
        <p:sp>
          <p:nvSpPr>
            <p:cNvPr id="848" name="上矢印 847"/>
            <p:cNvSpPr/>
            <p:nvPr/>
          </p:nvSpPr>
          <p:spPr bwMode="auto">
            <a:xfrm rot="5400000">
              <a:off x="2321689" y="4508381"/>
              <a:ext cx="353397" cy="296790"/>
            </a:xfrm>
            <a:prstGeom prst="upArrow">
              <a:avLst/>
            </a:prstGeom>
            <a:solidFill>
              <a:schemeClr val="bg1"/>
            </a:solidFill>
            <a:ln w="31750">
              <a:solidFill>
                <a:schemeClr val="tx1"/>
              </a:solidFill>
              <a:headEnd/>
              <a:tailEnd/>
            </a:ln>
          </p:spPr>
          <p:style>
            <a:lnRef idx="1">
              <a:schemeClr val="accent4"/>
            </a:lnRef>
            <a:fillRef idx="3">
              <a:schemeClr val="accent4"/>
            </a:fillRef>
            <a:effectRef idx="2">
              <a:schemeClr val="accent4"/>
            </a:effectRef>
            <a:fontRef idx="minor">
              <a:schemeClr val="lt1"/>
            </a:fontRef>
          </p:style>
          <p:txBody>
            <a:bodyPr wrap="none" lIns="57232" tIns="28616" rIns="57232" bIns="28616" rtlCol="0" anchor="ctr"/>
            <a:lstStyle/>
            <a:p>
              <a:pPr algn="ctr" fontAlgn="base">
                <a:spcBef>
                  <a:spcPct val="0"/>
                </a:spcBef>
                <a:spcAft>
                  <a:spcPct val="0"/>
                </a:spcAft>
              </a:pPr>
              <a:endParaRPr lang="ja-JP" altLang="en-US" sz="900" dirty="0">
                <a:solidFill>
                  <a:prstClr val="white"/>
                </a:solidFill>
                <a:latin typeface="Meiryo UI" panose="020B0604030504040204" pitchFamily="50" charset="-128"/>
                <a:ea typeface="Meiryo UI" panose="020B0604030504040204" pitchFamily="50" charset="-128"/>
              </a:endParaRPr>
            </a:p>
          </p:txBody>
        </p:sp>
        <p:sp>
          <p:nvSpPr>
            <p:cNvPr id="849" name="テキスト ボックス 131"/>
            <p:cNvSpPr txBox="1">
              <a:spLocks noChangeArrowheads="1"/>
            </p:cNvSpPr>
            <p:nvPr/>
          </p:nvSpPr>
          <p:spPr bwMode="auto">
            <a:xfrm>
              <a:off x="2395319" y="3405614"/>
              <a:ext cx="166133" cy="94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7222" tIns="28611" rIns="57222" bIns="28611">
              <a:spAutoFit/>
            </a:bodyPr>
            <a:lstStyle>
              <a:lvl1pPr eaLnBrk="0" hangingPunct="0">
                <a:defRPr kumimoji="1" sz="1400">
                  <a:solidFill>
                    <a:schemeClr val="tx1"/>
                  </a:solidFill>
                  <a:latin typeface="ＭＳ Ｐゴシック" charset="-128"/>
                  <a:ea typeface="ＭＳ Ｐゴシック" charset="-128"/>
                </a:defRPr>
              </a:lvl1pPr>
              <a:lvl2pPr marL="742950" indent="-285750" eaLnBrk="0" hangingPunct="0">
                <a:defRPr kumimoji="1" sz="1400">
                  <a:solidFill>
                    <a:schemeClr val="tx1"/>
                  </a:solidFill>
                  <a:latin typeface="ＭＳ Ｐゴシック" charset="-128"/>
                  <a:ea typeface="ＭＳ Ｐゴシック" charset="-128"/>
                </a:defRPr>
              </a:lvl2pPr>
              <a:lvl3pPr marL="1143000" indent="-228600" eaLnBrk="0" hangingPunct="0">
                <a:defRPr kumimoji="1" sz="1400">
                  <a:solidFill>
                    <a:schemeClr val="tx1"/>
                  </a:solidFill>
                  <a:latin typeface="ＭＳ Ｐゴシック" charset="-128"/>
                  <a:ea typeface="ＭＳ Ｐゴシック" charset="-128"/>
                </a:defRPr>
              </a:lvl3pPr>
              <a:lvl4pPr marL="1600200" indent="-228600" eaLnBrk="0" hangingPunct="0">
                <a:defRPr kumimoji="1" sz="1400">
                  <a:solidFill>
                    <a:schemeClr val="tx1"/>
                  </a:solidFill>
                  <a:latin typeface="ＭＳ Ｐゴシック" charset="-128"/>
                  <a:ea typeface="ＭＳ Ｐゴシック" charset="-128"/>
                </a:defRPr>
              </a:lvl4pPr>
              <a:lvl5pPr marL="2057400" indent="-228600" eaLnBrk="0" hangingPunct="0">
                <a:defRPr kumimoji="1" sz="1400">
                  <a:solidFill>
                    <a:schemeClr val="tx1"/>
                  </a:solidFill>
                  <a:latin typeface="ＭＳ Ｐゴシック" charset="-128"/>
                  <a:ea typeface="ＭＳ Ｐゴシック" charset="-128"/>
                </a:defRPr>
              </a:lvl5pPr>
              <a:lvl6pPr marL="25146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6pPr>
              <a:lvl7pPr marL="29718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7pPr>
              <a:lvl8pPr marL="34290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8pPr>
              <a:lvl9pPr marL="38862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9pPr>
            </a:lstStyle>
            <a:p>
              <a:pPr algn="ctr" eaLnBrk="1" fontAlgn="b" hangingPunct="1">
                <a:spcBef>
                  <a:spcPct val="0"/>
                </a:spcBef>
                <a:spcAft>
                  <a:spcPct val="0"/>
                </a:spcAft>
                <a:buFont typeface="Wingdings" pitchFamily="2" charset="2"/>
                <a:buNone/>
              </a:pPr>
              <a:r>
                <a:rPr lang="ja-JP" altLang="en-US" sz="400" dirty="0">
                  <a:solidFill>
                    <a:prstClr val="black"/>
                  </a:solidFill>
                  <a:latin typeface="Meiryo UI" panose="020B0604030504040204" pitchFamily="50" charset="-128"/>
                  <a:ea typeface="Meiryo UI" panose="020B0604030504040204" pitchFamily="50" charset="-128"/>
                </a:rPr>
                <a:t>収集</a:t>
              </a:r>
            </a:p>
          </p:txBody>
        </p:sp>
        <p:sp>
          <p:nvSpPr>
            <p:cNvPr id="850" name="テキスト ボックス 131"/>
            <p:cNvSpPr txBox="1">
              <a:spLocks noChangeArrowheads="1"/>
            </p:cNvSpPr>
            <p:nvPr/>
          </p:nvSpPr>
          <p:spPr bwMode="auto">
            <a:xfrm>
              <a:off x="2375788" y="3818464"/>
              <a:ext cx="205197" cy="94243"/>
            </a:xfrm>
            <a:prstGeom prst="rect">
              <a:avLst/>
            </a:prstGeom>
            <a:noFill/>
            <a:ln>
              <a:noFill/>
            </a:ln>
            <a:extLst/>
          </p:spPr>
          <p:txBody>
            <a:bodyPr wrap="none" lIns="57222" tIns="28611" rIns="57222" bIns="28611">
              <a:spAutoFit/>
            </a:bodyPr>
            <a:lstStyle>
              <a:lvl1pPr eaLnBrk="0" hangingPunct="0">
                <a:defRPr kumimoji="1" sz="1400">
                  <a:solidFill>
                    <a:schemeClr val="tx1"/>
                  </a:solidFill>
                  <a:latin typeface="ＭＳ Ｐゴシック" charset="-128"/>
                  <a:ea typeface="ＭＳ Ｐゴシック" charset="-128"/>
                </a:defRPr>
              </a:lvl1pPr>
              <a:lvl2pPr marL="742950" indent="-285750" eaLnBrk="0" hangingPunct="0">
                <a:defRPr kumimoji="1" sz="1400">
                  <a:solidFill>
                    <a:schemeClr val="tx1"/>
                  </a:solidFill>
                  <a:latin typeface="ＭＳ Ｐゴシック" charset="-128"/>
                  <a:ea typeface="ＭＳ Ｐゴシック" charset="-128"/>
                </a:defRPr>
              </a:lvl2pPr>
              <a:lvl3pPr marL="1143000" indent="-228600" eaLnBrk="0" hangingPunct="0">
                <a:defRPr kumimoji="1" sz="1400">
                  <a:solidFill>
                    <a:schemeClr val="tx1"/>
                  </a:solidFill>
                  <a:latin typeface="ＭＳ Ｐゴシック" charset="-128"/>
                  <a:ea typeface="ＭＳ Ｐゴシック" charset="-128"/>
                </a:defRPr>
              </a:lvl3pPr>
              <a:lvl4pPr marL="1600200" indent="-228600" eaLnBrk="0" hangingPunct="0">
                <a:defRPr kumimoji="1" sz="1400">
                  <a:solidFill>
                    <a:schemeClr val="tx1"/>
                  </a:solidFill>
                  <a:latin typeface="ＭＳ Ｐゴシック" charset="-128"/>
                  <a:ea typeface="ＭＳ Ｐゴシック" charset="-128"/>
                </a:defRPr>
              </a:lvl4pPr>
              <a:lvl5pPr marL="2057400" indent="-228600" eaLnBrk="0" hangingPunct="0">
                <a:defRPr kumimoji="1" sz="1400">
                  <a:solidFill>
                    <a:schemeClr val="tx1"/>
                  </a:solidFill>
                  <a:latin typeface="ＭＳ Ｐゴシック" charset="-128"/>
                  <a:ea typeface="ＭＳ Ｐゴシック" charset="-128"/>
                </a:defRPr>
              </a:lvl5pPr>
              <a:lvl6pPr marL="25146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6pPr>
              <a:lvl7pPr marL="29718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7pPr>
              <a:lvl8pPr marL="34290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8pPr>
              <a:lvl9pPr marL="38862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9pPr>
            </a:lstStyle>
            <a:p>
              <a:pPr algn="ctr" eaLnBrk="1" fontAlgn="b" hangingPunct="1">
                <a:spcBef>
                  <a:spcPct val="0"/>
                </a:spcBef>
                <a:spcAft>
                  <a:spcPct val="0"/>
                </a:spcAft>
                <a:buFont typeface="Wingdings" pitchFamily="2" charset="2"/>
                <a:buNone/>
              </a:pPr>
              <a:r>
                <a:rPr lang="ja-JP" altLang="en-US" sz="400" dirty="0">
                  <a:solidFill>
                    <a:prstClr val="black"/>
                  </a:solidFill>
                  <a:latin typeface="Meiryo UI" panose="020B0604030504040204" pitchFamily="50" charset="-128"/>
                  <a:ea typeface="Meiryo UI" panose="020B0604030504040204" pitchFamily="50" charset="-128"/>
                </a:rPr>
                <a:t>組織化</a:t>
              </a:r>
            </a:p>
          </p:txBody>
        </p:sp>
        <p:sp>
          <p:nvSpPr>
            <p:cNvPr id="851" name="テキスト ボックス 131"/>
            <p:cNvSpPr txBox="1">
              <a:spLocks noChangeArrowheads="1"/>
            </p:cNvSpPr>
            <p:nvPr/>
          </p:nvSpPr>
          <p:spPr bwMode="auto">
            <a:xfrm>
              <a:off x="2375789" y="4156872"/>
              <a:ext cx="205197" cy="142854"/>
            </a:xfrm>
            <a:prstGeom prst="rect">
              <a:avLst/>
            </a:prstGeom>
            <a:noFill/>
            <a:ln>
              <a:noFill/>
            </a:ln>
            <a:extLst/>
          </p:spPr>
          <p:txBody>
            <a:bodyPr wrap="none" lIns="57222" tIns="28611" rIns="57222" bIns="28611">
              <a:spAutoFit/>
            </a:bodyPr>
            <a:lstStyle>
              <a:lvl1pPr eaLnBrk="0" hangingPunct="0">
                <a:defRPr kumimoji="1" sz="1400">
                  <a:solidFill>
                    <a:schemeClr val="tx1"/>
                  </a:solidFill>
                  <a:latin typeface="ＭＳ Ｐゴシック" charset="-128"/>
                  <a:ea typeface="ＭＳ Ｐゴシック" charset="-128"/>
                </a:defRPr>
              </a:lvl1pPr>
              <a:lvl2pPr marL="742950" indent="-285750" eaLnBrk="0" hangingPunct="0">
                <a:defRPr kumimoji="1" sz="1400">
                  <a:solidFill>
                    <a:schemeClr val="tx1"/>
                  </a:solidFill>
                  <a:latin typeface="ＭＳ Ｐゴシック" charset="-128"/>
                  <a:ea typeface="ＭＳ Ｐゴシック" charset="-128"/>
                </a:defRPr>
              </a:lvl2pPr>
              <a:lvl3pPr marL="1143000" indent="-228600" eaLnBrk="0" hangingPunct="0">
                <a:defRPr kumimoji="1" sz="1400">
                  <a:solidFill>
                    <a:schemeClr val="tx1"/>
                  </a:solidFill>
                  <a:latin typeface="ＭＳ Ｐゴシック" charset="-128"/>
                  <a:ea typeface="ＭＳ Ｐゴシック" charset="-128"/>
                </a:defRPr>
              </a:lvl3pPr>
              <a:lvl4pPr marL="1600200" indent="-228600" eaLnBrk="0" hangingPunct="0">
                <a:defRPr kumimoji="1" sz="1400">
                  <a:solidFill>
                    <a:schemeClr val="tx1"/>
                  </a:solidFill>
                  <a:latin typeface="ＭＳ Ｐゴシック" charset="-128"/>
                  <a:ea typeface="ＭＳ Ｐゴシック" charset="-128"/>
                </a:defRPr>
              </a:lvl4pPr>
              <a:lvl5pPr marL="2057400" indent="-228600" eaLnBrk="0" hangingPunct="0">
                <a:defRPr kumimoji="1" sz="1400">
                  <a:solidFill>
                    <a:schemeClr val="tx1"/>
                  </a:solidFill>
                  <a:latin typeface="ＭＳ Ｐゴシック" charset="-128"/>
                  <a:ea typeface="ＭＳ Ｐゴシック" charset="-128"/>
                </a:defRPr>
              </a:lvl5pPr>
              <a:lvl6pPr marL="25146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6pPr>
              <a:lvl7pPr marL="29718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7pPr>
              <a:lvl8pPr marL="34290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8pPr>
              <a:lvl9pPr marL="38862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9pPr>
            </a:lstStyle>
            <a:p>
              <a:pPr algn="ctr" eaLnBrk="1" fontAlgn="b" hangingPunct="1">
                <a:spcBef>
                  <a:spcPct val="0"/>
                </a:spcBef>
                <a:spcAft>
                  <a:spcPct val="0"/>
                </a:spcAft>
                <a:buFont typeface="Wingdings" pitchFamily="2" charset="2"/>
                <a:buNone/>
              </a:pPr>
              <a:r>
                <a:rPr lang="ja-JP" altLang="en-US" sz="400" dirty="0">
                  <a:solidFill>
                    <a:prstClr val="black"/>
                  </a:solidFill>
                  <a:latin typeface="Meiryo UI" panose="020B0604030504040204" pitchFamily="50" charset="-128"/>
                  <a:ea typeface="Meiryo UI" panose="020B0604030504040204" pitchFamily="50" charset="-128"/>
                </a:rPr>
                <a:t>著作権</a:t>
              </a:r>
              <a:endParaRPr lang="en-US" altLang="ja-JP" sz="400" dirty="0">
                <a:solidFill>
                  <a:prstClr val="black"/>
                </a:solidFill>
                <a:latin typeface="Meiryo UI" panose="020B0604030504040204" pitchFamily="50" charset="-128"/>
                <a:ea typeface="Meiryo UI" panose="020B0604030504040204" pitchFamily="50" charset="-128"/>
              </a:endParaRPr>
            </a:p>
            <a:p>
              <a:pPr algn="ctr" eaLnBrk="1" fontAlgn="b" hangingPunct="1">
                <a:spcBef>
                  <a:spcPct val="0"/>
                </a:spcBef>
                <a:spcAft>
                  <a:spcPct val="0"/>
                </a:spcAft>
                <a:buFont typeface="Wingdings" pitchFamily="2" charset="2"/>
                <a:buNone/>
              </a:pPr>
              <a:r>
                <a:rPr lang="ja-JP" altLang="en-US" sz="400" dirty="0">
                  <a:solidFill>
                    <a:prstClr val="black"/>
                  </a:solidFill>
                  <a:latin typeface="Meiryo UI" panose="020B0604030504040204" pitchFamily="50" charset="-128"/>
                  <a:ea typeface="Meiryo UI" panose="020B0604030504040204" pitchFamily="50" charset="-128"/>
                </a:rPr>
                <a:t>業務</a:t>
              </a:r>
            </a:p>
          </p:txBody>
        </p:sp>
        <p:sp>
          <p:nvSpPr>
            <p:cNvPr id="852" name="テキスト ボックス 131"/>
            <p:cNvSpPr txBox="1">
              <a:spLocks noChangeArrowheads="1"/>
            </p:cNvSpPr>
            <p:nvPr/>
          </p:nvSpPr>
          <p:spPr bwMode="auto">
            <a:xfrm>
              <a:off x="2349080" y="4565439"/>
              <a:ext cx="244261" cy="142854"/>
            </a:xfrm>
            <a:prstGeom prst="rect">
              <a:avLst/>
            </a:prstGeom>
            <a:noFill/>
            <a:ln>
              <a:noFill/>
            </a:ln>
            <a:extLst/>
          </p:spPr>
          <p:txBody>
            <a:bodyPr wrap="none" lIns="57222" tIns="28611" rIns="57222" bIns="28611">
              <a:spAutoFit/>
            </a:bodyPr>
            <a:lstStyle>
              <a:lvl1pPr eaLnBrk="0" hangingPunct="0">
                <a:defRPr kumimoji="1" sz="1400">
                  <a:solidFill>
                    <a:schemeClr val="tx1"/>
                  </a:solidFill>
                  <a:latin typeface="ＭＳ Ｐゴシック" charset="-128"/>
                  <a:ea typeface="ＭＳ Ｐゴシック" charset="-128"/>
                </a:defRPr>
              </a:lvl1pPr>
              <a:lvl2pPr marL="742950" indent="-285750" eaLnBrk="0" hangingPunct="0">
                <a:defRPr kumimoji="1" sz="1400">
                  <a:solidFill>
                    <a:schemeClr val="tx1"/>
                  </a:solidFill>
                  <a:latin typeface="ＭＳ Ｐゴシック" charset="-128"/>
                  <a:ea typeface="ＭＳ Ｐゴシック" charset="-128"/>
                </a:defRPr>
              </a:lvl2pPr>
              <a:lvl3pPr marL="1143000" indent="-228600" eaLnBrk="0" hangingPunct="0">
                <a:defRPr kumimoji="1" sz="1400">
                  <a:solidFill>
                    <a:schemeClr val="tx1"/>
                  </a:solidFill>
                  <a:latin typeface="ＭＳ Ｐゴシック" charset="-128"/>
                  <a:ea typeface="ＭＳ Ｐゴシック" charset="-128"/>
                </a:defRPr>
              </a:lvl3pPr>
              <a:lvl4pPr marL="1600200" indent="-228600" eaLnBrk="0" hangingPunct="0">
                <a:defRPr kumimoji="1" sz="1400">
                  <a:solidFill>
                    <a:schemeClr val="tx1"/>
                  </a:solidFill>
                  <a:latin typeface="ＭＳ Ｐゴシック" charset="-128"/>
                  <a:ea typeface="ＭＳ Ｐゴシック" charset="-128"/>
                </a:defRPr>
              </a:lvl4pPr>
              <a:lvl5pPr marL="2057400" indent="-228600" eaLnBrk="0" hangingPunct="0">
                <a:defRPr kumimoji="1" sz="1400">
                  <a:solidFill>
                    <a:schemeClr val="tx1"/>
                  </a:solidFill>
                  <a:latin typeface="ＭＳ Ｐゴシック" charset="-128"/>
                  <a:ea typeface="ＭＳ Ｐゴシック" charset="-128"/>
                </a:defRPr>
              </a:lvl5pPr>
              <a:lvl6pPr marL="25146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6pPr>
              <a:lvl7pPr marL="29718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7pPr>
              <a:lvl8pPr marL="34290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8pPr>
              <a:lvl9pPr marL="38862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9pPr>
            </a:lstStyle>
            <a:p>
              <a:pPr algn="ctr" eaLnBrk="1" fontAlgn="b" hangingPunct="1">
                <a:spcBef>
                  <a:spcPct val="0"/>
                </a:spcBef>
                <a:spcAft>
                  <a:spcPct val="0"/>
                </a:spcAft>
                <a:buFont typeface="Wingdings" pitchFamily="2" charset="2"/>
                <a:buNone/>
              </a:pPr>
              <a:r>
                <a:rPr lang="ja-JP" altLang="en-US" sz="400" dirty="0">
                  <a:solidFill>
                    <a:prstClr val="black"/>
                  </a:solidFill>
                  <a:latin typeface="Meiryo UI" panose="020B0604030504040204" pitchFamily="50" charset="-128"/>
                  <a:ea typeface="Meiryo UI" panose="020B0604030504040204" pitchFamily="50" charset="-128"/>
                </a:rPr>
                <a:t>各種業務</a:t>
              </a:r>
              <a:endParaRPr lang="en-US" altLang="ja-JP" sz="400" dirty="0">
                <a:solidFill>
                  <a:prstClr val="black"/>
                </a:solidFill>
                <a:latin typeface="Meiryo UI" panose="020B0604030504040204" pitchFamily="50" charset="-128"/>
                <a:ea typeface="Meiryo UI" panose="020B0604030504040204" pitchFamily="50" charset="-128"/>
              </a:endParaRPr>
            </a:p>
            <a:p>
              <a:pPr algn="ctr" eaLnBrk="1" fontAlgn="b" hangingPunct="1">
                <a:spcBef>
                  <a:spcPct val="0"/>
                </a:spcBef>
                <a:spcAft>
                  <a:spcPct val="0"/>
                </a:spcAft>
                <a:buFont typeface="Wingdings" pitchFamily="2" charset="2"/>
                <a:buNone/>
              </a:pPr>
              <a:r>
                <a:rPr lang="ja-JP" altLang="en-US" sz="400" dirty="0">
                  <a:solidFill>
                    <a:prstClr val="black"/>
                  </a:solidFill>
                  <a:latin typeface="Meiryo UI" panose="020B0604030504040204" pitchFamily="50" charset="-128"/>
                  <a:ea typeface="Meiryo UI" panose="020B0604030504040204" pitchFamily="50" charset="-128"/>
                </a:rPr>
                <a:t>処理等</a:t>
              </a:r>
            </a:p>
          </p:txBody>
        </p:sp>
        <p:sp>
          <p:nvSpPr>
            <p:cNvPr id="853" name="上矢印 852"/>
            <p:cNvSpPr/>
            <p:nvPr/>
          </p:nvSpPr>
          <p:spPr bwMode="auto">
            <a:xfrm rot="5400000">
              <a:off x="3108345" y="3319601"/>
              <a:ext cx="353397" cy="296790"/>
            </a:xfrm>
            <a:prstGeom prst="upArrow">
              <a:avLst/>
            </a:prstGeom>
            <a:solidFill>
              <a:schemeClr val="bg1"/>
            </a:solidFill>
            <a:ln w="31750">
              <a:solidFill>
                <a:schemeClr val="tx1"/>
              </a:solidFill>
              <a:headEnd/>
              <a:tailEnd/>
            </a:ln>
          </p:spPr>
          <p:style>
            <a:lnRef idx="1">
              <a:schemeClr val="accent4"/>
            </a:lnRef>
            <a:fillRef idx="3">
              <a:schemeClr val="accent4"/>
            </a:fillRef>
            <a:effectRef idx="2">
              <a:schemeClr val="accent4"/>
            </a:effectRef>
            <a:fontRef idx="minor">
              <a:schemeClr val="lt1"/>
            </a:fontRef>
          </p:style>
          <p:txBody>
            <a:bodyPr wrap="none" lIns="57232" tIns="28616" rIns="57232" bIns="28616" rtlCol="0" anchor="ctr"/>
            <a:lstStyle/>
            <a:p>
              <a:pPr algn="ctr" fontAlgn="base">
                <a:spcBef>
                  <a:spcPct val="0"/>
                </a:spcBef>
                <a:spcAft>
                  <a:spcPct val="0"/>
                </a:spcAft>
              </a:pPr>
              <a:endParaRPr lang="ja-JP" altLang="en-US" sz="900" dirty="0">
                <a:solidFill>
                  <a:prstClr val="white"/>
                </a:solidFill>
                <a:latin typeface="Meiryo UI" panose="020B0604030504040204" pitchFamily="50" charset="-128"/>
                <a:ea typeface="Meiryo UI" panose="020B0604030504040204" pitchFamily="50" charset="-128"/>
              </a:endParaRPr>
            </a:p>
          </p:txBody>
        </p:sp>
        <p:sp>
          <p:nvSpPr>
            <p:cNvPr id="854" name="上矢印 853"/>
            <p:cNvSpPr/>
            <p:nvPr/>
          </p:nvSpPr>
          <p:spPr bwMode="auto">
            <a:xfrm rot="5400000">
              <a:off x="3108345" y="3732536"/>
              <a:ext cx="353397" cy="296790"/>
            </a:xfrm>
            <a:prstGeom prst="upArrow">
              <a:avLst/>
            </a:prstGeom>
            <a:solidFill>
              <a:schemeClr val="bg1"/>
            </a:solidFill>
            <a:ln w="31750">
              <a:solidFill>
                <a:schemeClr val="tx1"/>
              </a:solidFill>
              <a:headEnd/>
              <a:tailEnd/>
            </a:ln>
          </p:spPr>
          <p:style>
            <a:lnRef idx="1">
              <a:schemeClr val="accent4"/>
            </a:lnRef>
            <a:fillRef idx="3">
              <a:schemeClr val="accent4"/>
            </a:fillRef>
            <a:effectRef idx="2">
              <a:schemeClr val="accent4"/>
            </a:effectRef>
            <a:fontRef idx="minor">
              <a:schemeClr val="lt1"/>
            </a:fontRef>
          </p:style>
          <p:txBody>
            <a:bodyPr wrap="none" lIns="57232" tIns="28616" rIns="57232" bIns="28616" rtlCol="0" anchor="ctr"/>
            <a:lstStyle/>
            <a:p>
              <a:pPr algn="ctr" fontAlgn="base">
                <a:spcBef>
                  <a:spcPct val="0"/>
                </a:spcBef>
                <a:spcAft>
                  <a:spcPct val="0"/>
                </a:spcAft>
              </a:pPr>
              <a:endParaRPr lang="ja-JP" altLang="en-US" sz="900" dirty="0">
                <a:solidFill>
                  <a:prstClr val="white"/>
                </a:solidFill>
                <a:latin typeface="Meiryo UI" panose="020B0604030504040204" pitchFamily="50" charset="-128"/>
                <a:ea typeface="Meiryo UI" panose="020B0604030504040204" pitchFamily="50" charset="-128"/>
              </a:endParaRPr>
            </a:p>
          </p:txBody>
        </p:sp>
        <p:sp>
          <p:nvSpPr>
            <p:cNvPr id="855" name="上矢印 854"/>
            <p:cNvSpPr/>
            <p:nvPr/>
          </p:nvSpPr>
          <p:spPr bwMode="auto">
            <a:xfrm rot="5400000">
              <a:off x="3108345" y="4109493"/>
              <a:ext cx="353397" cy="296790"/>
            </a:xfrm>
            <a:prstGeom prst="upArrow">
              <a:avLst/>
            </a:prstGeom>
            <a:solidFill>
              <a:schemeClr val="bg1"/>
            </a:solidFill>
            <a:ln w="31750">
              <a:solidFill>
                <a:schemeClr val="tx1"/>
              </a:solidFill>
              <a:headEnd/>
              <a:tailEnd/>
            </a:ln>
          </p:spPr>
          <p:style>
            <a:lnRef idx="1">
              <a:schemeClr val="accent4"/>
            </a:lnRef>
            <a:fillRef idx="3">
              <a:schemeClr val="accent4"/>
            </a:fillRef>
            <a:effectRef idx="2">
              <a:schemeClr val="accent4"/>
            </a:effectRef>
            <a:fontRef idx="minor">
              <a:schemeClr val="lt1"/>
            </a:fontRef>
          </p:style>
          <p:txBody>
            <a:bodyPr wrap="none" lIns="57232" tIns="28616" rIns="57232" bIns="28616" rtlCol="0" anchor="ctr"/>
            <a:lstStyle/>
            <a:p>
              <a:pPr algn="ctr" fontAlgn="base">
                <a:spcBef>
                  <a:spcPct val="0"/>
                </a:spcBef>
                <a:spcAft>
                  <a:spcPct val="0"/>
                </a:spcAft>
              </a:pPr>
              <a:endParaRPr lang="ja-JP" altLang="en-US" sz="900" dirty="0">
                <a:solidFill>
                  <a:prstClr val="white"/>
                </a:solidFill>
                <a:latin typeface="Meiryo UI" panose="020B0604030504040204" pitchFamily="50" charset="-128"/>
                <a:ea typeface="Meiryo UI" panose="020B0604030504040204" pitchFamily="50" charset="-128"/>
              </a:endParaRPr>
            </a:p>
          </p:txBody>
        </p:sp>
        <p:sp>
          <p:nvSpPr>
            <p:cNvPr id="856" name="上矢印 855"/>
            <p:cNvSpPr/>
            <p:nvPr/>
          </p:nvSpPr>
          <p:spPr bwMode="auto">
            <a:xfrm rot="5400000">
              <a:off x="3108345" y="4508380"/>
              <a:ext cx="353397" cy="296790"/>
            </a:xfrm>
            <a:prstGeom prst="upArrow">
              <a:avLst/>
            </a:prstGeom>
            <a:solidFill>
              <a:schemeClr val="bg1"/>
            </a:solidFill>
            <a:ln w="31750">
              <a:solidFill>
                <a:schemeClr val="tx1"/>
              </a:solidFill>
              <a:headEnd/>
              <a:tailEnd/>
            </a:ln>
          </p:spPr>
          <p:style>
            <a:lnRef idx="1">
              <a:schemeClr val="accent4"/>
            </a:lnRef>
            <a:fillRef idx="3">
              <a:schemeClr val="accent4"/>
            </a:fillRef>
            <a:effectRef idx="2">
              <a:schemeClr val="accent4"/>
            </a:effectRef>
            <a:fontRef idx="minor">
              <a:schemeClr val="lt1"/>
            </a:fontRef>
          </p:style>
          <p:txBody>
            <a:bodyPr wrap="none" lIns="57232" tIns="28616" rIns="57232" bIns="28616" rtlCol="0" anchor="ctr"/>
            <a:lstStyle/>
            <a:p>
              <a:pPr algn="ctr" fontAlgn="base">
                <a:spcBef>
                  <a:spcPct val="0"/>
                </a:spcBef>
                <a:spcAft>
                  <a:spcPct val="0"/>
                </a:spcAft>
              </a:pPr>
              <a:endParaRPr lang="ja-JP" altLang="en-US" sz="900" dirty="0">
                <a:solidFill>
                  <a:prstClr val="white"/>
                </a:solidFill>
                <a:latin typeface="Meiryo UI" panose="020B0604030504040204" pitchFamily="50" charset="-128"/>
                <a:ea typeface="Meiryo UI" panose="020B0604030504040204" pitchFamily="50" charset="-128"/>
              </a:endParaRPr>
            </a:p>
          </p:txBody>
        </p:sp>
        <p:sp>
          <p:nvSpPr>
            <p:cNvPr id="857" name="テキスト ボックス 131"/>
            <p:cNvSpPr txBox="1">
              <a:spLocks noChangeArrowheads="1"/>
            </p:cNvSpPr>
            <p:nvPr/>
          </p:nvSpPr>
          <p:spPr bwMode="auto">
            <a:xfrm>
              <a:off x="3149014" y="3367982"/>
              <a:ext cx="232053" cy="142854"/>
            </a:xfrm>
            <a:prstGeom prst="rect">
              <a:avLst/>
            </a:prstGeom>
            <a:noFill/>
            <a:ln>
              <a:noFill/>
            </a:ln>
            <a:extLst/>
          </p:spPr>
          <p:txBody>
            <a:bodyPr wrap="none" lIns="57222" tIns="28611" rIns="57222" bIns="28611">
              <a:spAutoFit/>
            </a:bodyPr>
            <a:lstStyle>
              <a:lvl1pPr eaLnBrk="0" hangingPunct="0">
                <a:defRPr kumimoji="1" sz="1400">
                  <a:solidFill>
                    <a:schemeClr val="tx1"/>
                  </a:solidFill>
                  <a:latin typeface="ＭＳ Ｐゴシック" charset="-128"/>
                  <a:ea typeface="ＭＳ Ｐゴシック" charset="-128"/>
                </a:defRPr>
              </a:lvl1pPr>
              <a:lvl2pPr marL="742950" indent="-285750" eaLnBrk="0" hangingPunct="0">
                <a:defRPr kumimoji="1" sz="1400">
                  <a:solidFill>
                    <a:schemeClr val="tx1"/>
                  </a:solidFill>
                  <a:latin typeface="ＭＳ Ｐゴシック" charset="-128"/>
                  <a:ea typeface="ＭＳ Ｐゴシック" charset="-128"/>
                </a:defRPr>
              </a:lvl2pPr>
              <a:lvl3pPr marL="1143000" indent="-228600" eaLnBrk="0" hangingPunct="0">
                <a:defRPr kumimoji="1" sz="1400">
                  <a:solidFill>
                    <a:schemeClr val="tx1"/>
                  </a:solidFill>
                  <a:latin typeface="ＭＳ Ｐゴシック" charset="-128"/>
                  <a:ea typeface="ＭＳ Ｐゴシック" charset="-128"/>
                </a:defRPr>
              </a:lvl3pPr>
              <a:lvl4pPr marL="1600200" indent="-228600" eaLnBrk="0" hangingPunct="0">
                <a:defRPr kumimoji="1" sz="1400">
                  <a:solidFill>
                    <a:schemeClr val="tx1"/>
                  </a:solidFill>
                  <a:latin typeface="ＭＳ Ｐゴシック" charset="-128"/>
                  <a:ea typeface="ＭＳ Ｐゴシック" charset="-128"/>
                </a:defRPr>
              </a:lvl4pPr>
              <a:lvl5pPr marL="2057400" indent="-228600" eaLnBrk="0" hangingPunct="0">
                <a:defRPr kumimoji="1" sz="1400">
                  <a:solidFill>
                    <a:schemeClr val="tx1"/>
                  </a:solidFill>
                  <a:latin typeface="ＭＳ Ｐゴシック" charset="-128"/>
                  <a:ea typeface="ＭＳ Ｐゴシック" charset="-128"/>
                </a:defRPr>
              </a:lvl5pPr>
              <a:lvl6pPr marL="25146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6pPr>
              <a:lvl7pPr marL="29718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7pPr>
              <a:lvl8pPr marL="34290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8pPr>
              <a:lvl9pPr marL="38862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9pPr>
            </a:lstStyle>
            <a:p>
              <a:pPr algn="ctr" eaLnBrk="1" fontAlgn="b" hangingPunct="1">
                <a:spcBef>
                  <a:spcPct val="0"/>
                </a:spcBef>
                <a:spcAft>
                  <a:spcPct val="0"/>
                </a:spcAft>
                <a:buFont typeface="Wingdings" pitchFamily="2" charset="2"/>
                <a:buNone/>
              </a:pPr>
              <a:r>
                <a:rPr lang="ja-JP" altLang="en-US" sz="400" dirty="0">
                  <a:solidFill>
                    <a:prstClr val="black"/>
                  </a:solidFill>
                  <a:latin typeface="Meiryo UI" panose="020B0604030504040204" pitchFamily="50" charset="-128"/>
                  <a:ea typeface="Meiryo UI" panose="020B0604030504040204" pitchFamily="50" charset="-128"/>
                </a:rPr>
                <a:t>メタデータ</a:t>
              </a:r>
            </a:p>
            <a:p>
              <a:pPr algn="ctr" eaLnBrk="1" fontAlgn="b" hangingPunct="1">
                <a:spcBef>
                  <a:spcPct val="0"/>
                </a:spcBef>
                <a:spcAft>
                  <a:spcPct val="0"/>
                </a:spcAft>
                <a:buFont typeface="Wingdings" pitchFamily="2" charset="2"/>
                <a:buNone/>
              </a:pPr>
              <a:r>
                <a:rPr lang="ja-JP" altLang="en-US" sz="400" dirty="0">
                  <a:solidFill>
                    <a:prstClr val="black"/>
                  </a:solidFill>
                  <a:latin typeface="Meiryo UI" panose="020B0604030504040204" pitchFamily="50" charset="-128"/>
                  <a:ea typeface="Meiryo UI" panose="020B0604030504040204" pitchFamily="50" charset="-128"/>
                </a:rPr>
                <a:t>提供</a:t>
              </a:r>
            </a:p>
          </p:txBody>
        </p:sp>
        <p:sp>
          <p:nvSpPr>
            <p:cNvPr id="858" name="テキスト ボックス 131"/>
            <p:cNvSpPr txBox="1">
              <a:spLocks noChangeArrowheads="1"/>
            </p:cNvSpPr>
            <p:nvPr/>
          </p:nvSpPr>
          <p:spPr bwMode="auto">
            <a:xfrm>
              <a:off x="3148405" y="3780832"/>
              <a:ext cx="233274" cy="142854"/>
            </a:xfrm>
            <a:prstGeom prst="rect">
              <a:avLst/>
            </a:prstGeom>
            <a:noFill/>
            <a:ln>
              <a:noFill/>
            </a:ln>
            <a:extLst/>
          </p:spPr>
          <p:txBody>
            <a:bodyPr wrap="none" lIns="57222" tIns="28611" rIns="57222" bIns="28611">
              <a:spAutoFit/>
            </a:bodyPr>
            <a:lstStyle>
              <a:lvl1pPr eaLnBrk="0" hangingPunct="0">
                <a:defRPr kumimoji="1" sz="1400">
                  <a:solidFill>
                    <a:schemeClr val="tx1"/>
                  </a:solidFill>
                  <a:latin typeface="ＭＳ Ｐゴシック" charset="-128"/>
                  <a:ea typeface="ＭＳ Ｐゴシック" charset="-128"/>
                </a:defRPr>
              </a:lvl1pPr>
              <a:lvl2pPr marL="742950" indent="-285750" eaLnBrk="0" hangingPunct="0">
                <a:defRPr kumimoji="1" sz="1400">
                  <a:solidFill>
                    <a:schemeClr val="tx1"/>
                  </a:solidFill>
                  <a:latin typeface="ＭＳ Ｐゴシック" charset="-128"/>
                  <a:ea typeface="ＭＳ Ｐゴシック" charset="-128"/>
                </a:defRPr>
              </a:lvl2pPr>
              <a:lvl3pPr marL="1143000" indent="-228600" eaLnBrk="0" hangingPunct="0">
                <a:defRPr kumimoji="1" sz="1400">
                  <a:solidFill>
                    <a:schemeClr val="tx1"/>
                  </a:solidFill>
                  <a:latin typeface="ＭＳ Ｐゴシック" charset="-128"/>
                  <a:ea typeface="ＭＳ Ｐゴシック" charset="-128"/>
                </a:defRPr>
              </a:lvl3pPr>
              <a:lvl4pPr marL="1600200" indent="-228600" eaLnBrk="0" hangingPunct="0">
                <a:defRPr kumimoji="1" sz="1400">
                  <a:solidFill>
                    <a:schemeClr val="tx1"/>
                  </a:solidFill>
                  <a:latin typeface="ＭＳ Ｐゴシック" charset="-128"/>
                  <a:ea typeface="ＭＳ Ｐゴシック" charset="-128"/>
                </a:defRPr>
              </a:lvl4pPr>
              <a:lvl5pPr marL="2057400" indent="-228600" eaLnBrk="0" hangingPunct="0">
                <a:defRPr kumimoji="1" sz="1400">
                  <a:solidFill>
                    <a:schemeClr val="tx1"/>
                  </a:solidFill>
                  <a:latin typeface="ＭＳ Ｐゴシック" charset="-128"/>
                  <a:ea typeface="ＭＳ Ｐゴシック" charset="-128"/>
                </a:defRPr>
              </a:lvl5pPr>
              <a:lvl6pPr marL="25146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6pPr>
              <a:lvl7pPr marL="29718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7pPr>
              <a:lvl8pPr marL="34290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8pPr>
              <a:lvl9pPr marL="38862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9pPr>
            </a:lstStyle>
            <a:p>
              <a:pPr algn="ctr" eaLnBrk="1" fontAlgn="b" hangingPunct="1">
                <a:spcBef>
                  <a:spcPct val="0"/>
                </a:spcBef>
                <a:spcAft>
                  <a:spcPct val="0"/>
                </a:spcAft>
                <a:buFont typeface="Wingdings" pitchFamily="2" charset="2"/>
                <a:buNone/>
              </a:pPr>
              <a:r>
                <a:rPr lang="ja-JP" altLang="en-US" sz="400" dirty="0">
                  <a:solidFill>
                    <a:prstClr val="black"/>
                  </a:solidFill>
                  <a:latin typeface="Meiryo UI" panose="020B0604030504040204" pitchFamily="50" charset="-128"/>
                  <a:ea typeface="Meiryo UI" panose="020B0604030504040204" pitchFamily="50" charset="-128"/>
                </a:rPr>
                <a:t>コンテンツ</a:t>
              </a:r>
            </a:p>
            <a:p>
              <a:pPr algn="ctr" eaLnBrk="1" fontAlgn="b" hangingPunct="1">
                <a:spcBef>
                  <a:spcPct val="0"/>
                </a:spcBef>
                <a:spcAft>
                  <a:spcPct val="0"/>
                </a:spcAft>
                <a:buFont typeface="Wingdings" pitchFamily="2" charset="2"/>
                <a:buNone/>
              </a:pPr>
              <a:r>
                <a:rPr lang="ja-JP" altLang="en-US" sz="400" dirty="0">
                  <a:solidFill>
                    <a:prstClr val="black"/>
                  </a:solidFill>
                  <a:latin typeface="Meiryo UI" panose="020B0604030504040204" pitchFamily="50" charset="-128"/>
                  <a:ea typeface="Meiryo UI" panose="020B0604030504040204" pitchFamily="50" charset="-128"/>
                </a:rPr>
                <a:t>提供</a:t>
              </a:r>
            </a:p>
          </p:txBody>
        </p:sp>
        <p:sp>
          <p:nvSpPr>
            <p:cNvPr id="859" name="テキスト ボックス 131"/>
            <p:cNvSpPr txBox="1">
              <a:spLocks noChangeArrowheads="1"/>
            </p:cNvSpPr>
            <p:nvPr/>
          </p:nvSpPr>
          <p:spPr bwMode="auto">
            <a:xfrm>
              <a:off x="3136198" y="4156872"/>
              <a:ext cx="257689" cy="142854"/>
            </a:xfrm>
            <a:prstGeom prst="rect">
              <a:avLst/>
            </a:prstGeom>
            <a:noFill/>
            <a:ln>
              <a:noFill/>
            </a:ln>
            <a:extLst/>
          </p:spPr>
          <p:txBody>
            <a:bodyPr wrap="none" lIns="57222" tIns="28611" rIns="57222" bIns="28611">
              <a:spAutoFit/>
            </a:bodyPr>
            <a:lstStyle>
              <a:lvl1pPr eaLnBrk="0" hangingPunct="0">
                <a:defRPr kumimoji="1" sz="1400">
                  <a:solidFill>
                    <a:schemeClr val="tx1"/>
                  </a:solidFill>
                  <a:latin typeface="ＭＳ Ｐゴシック" charset="-128"/>
                  <a:ea typeface="ＭＳ Ｐゴシック" charset="-128"/>
                </a:defRPr>
              </a:lvl1pPr>
              <a:lvl2pPr marL="742950" indent="-285750" eaLnBrk="0" hangingPunct="0">
                <a:defRPr kumimoji="1" sz="1400">
                  <a:solidFill>
                    <a:schemeClr val="tx1"/>
                  </a:solidFill>
                  <a:latin typeface="ＭＳ Ｐゴシック" charset="-128"/>
                  <a:ea typeface="ＭＳ Ｐゴシック" charset="-128"/>
                </a:defRPr>
              </a:lvl2pPr>
              <a:lvl3pPr marL="1143000" indent="-228600" eaLnBrk="0" hangingPunct="0">
                <a:defRPr kumimoji="1" sz="1400">
                  <a:solidFill>
                    <a:schemeClr val="tx1"/>
                  </a:solidFill>
                  <a:latin typeface="ＭＳ Ｐゴシック" charset="-128"/>
                  <a:ea typeface="ＭＳ Ｐゴシック" charset="-128"/>
                </a:defRPr>
              </a:lvl3pPr>
              <a:lvl4pPr marL="1600200" indent="-228600" eaLnBrk="0" hangingPunct="0">
                <a:defRPr kumimoji="1" sz="1400">
                  <a:solidFill>
                    <a:schemeClr val="tx1"/>
                  </a:solidFill>
                  <a:latin typeface="ＭＳ Ｐゴシック" charset="-128"/>
                  <a:ea typeface="ＭＳ Ｐゴシック" charset="-128"/>
                </a:defRPr>
              </a:lvl4pPr>
              <a:lvl5pPr marL="2057400" indent="-228600" eaLnBrk="0" hangingPunct="0">
                <a:defRPr kumimoji="1" sz="1400">
                  <a:solidFill>
                    <a:schemeClr val="tx1"/>
                  </a:solidFill>
                  <a:latin typeface="ＭＳ Ｐゴシック" charset="-128"/>
                  <a:ea typeface="ＭＳ Ｐゴシック" charset="-128"/>
                </a:defRPr>
              </a:lvl5pPr>
              <a:lvl6pPr marL="25146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6pPr>
              <a:lvl7pPr marL="29718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7pPr>
              <a:lvl8pPr marL="34290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8pPr>
              <a:lvl9pPr marL="38862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9pPr>
            </a:lstStyle>
            <a:p>
              <a:pPr algn="ctr" eaLnBrk="1" fontAlgn="b" hangingPunct="1">
                <a:spcBef>
                  <a:spcPct val="0"/>
                </a:spcBef>
                <a:spcAft>
                  <a:spcPct val="0"/>
                </a:spcAft>
                <a:buFont typeface="Wingdings" pitchFamily="2" charset="2"/>
                <a:buNone/>
              </a:pPr>
              <a:r>
                <a:rPr lang="ja-JP" altLang="en-US" sz="400" dirty="0">
                  <a:solidFill>
                    <a:prstClr val="black"/>
                  </a:solidFill>
                  <a:latin typeface="Meiryo UI" panose="020B0604030504040204" pitchFamily="50" charset="-128"/>
                  <a:ea typeface="Meiryo UI" panose="020B0604030504040204" pitchFamily="50" charset="-128"/>
                </a:rPr>
                <a:t>インデックス</a:t>
              </a:r>
              <a:endParaRPr lang="en-US" altLang="ja-JP" sz="400" dirty="0">
                <a:solidFill>
                  <a:prstClr val="black"/>
                </a:solidFill>
                <a:latin typeface="Meiryo UI" panose="020B0604030504040204" pitchFamily="50" charset="-128"/>
                <a:ea typeface="Meiryo UI" panose="020B0604030504040204" pitchFamily="50" charset="-128"/>
              </a:endParaRPr>
            </a:p>
            <a:p>
              <a:pPr algn="ctr" eaLnBrk="1" fontAlgn="b" hangingPunct="1">
                <a:spcBef>
                  <a:spcPct val="0"/>
                </a:spcBef>
                <a:spcAft>
                  <a:spcPct val="0"/>
                </a:spcAft>
                <a:buFont typeface="Wingdings" pitchFamily="2" charset="2"/>
                <a:buNone/>
              </a:pPr>
              <a:r>
                <a:rPr lang="ja-JP" altLang="en-US" sz="400" dirty="0">
                  <a:solidFill>
                    <a:prstClr val="black"/>
                  </a:solidFill>
                  <a:latin typeface="Meiryo UI" panose="020B0604030504040204" pitchFamily="50" charset="-128"/>
                  <a:ea typeface="Meiryo UI" panose="020B0604030504040204" pitchFamily="50" charset="-128"/>
                </a:rPr>
                <a:t>生成</a:t>
              </a:r>
            </a:p>
          </p:txBody>
        </p:sp>
        <p:sp>
          <p:nvSpPr>
            <p:cNvPr id="860" name="テキスト ボックス 131"/>
            <p:cNvSpPr txBox="1">
              <a:spLocks noChangeArrowheads="1"/>
            </p:cNvSpPr>
            <p:nvPr/>
          </p:nvSpPr>
          <p:spPr bwMode="auto">
            <a:xfrm>
              <a:off x="3142916" y="4565439"/>
              <a:ext cx="244261" cy="142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7222" tIns="28611" rIns="57222" bIns="28611">
              <a:spAutoFit/>
            </a:bodyPr>
            <a:lstStyle>
              <a:lvl1pPr eaLnBrk="0" hangingPunct="0">
                <a:defRPr kumimoji="1" sz="1400">
                  <a:solidFill>
                    <a:schemeClr val="tx1"/>
                  </a:solidFill>
                  <a:latin typeface="ＭＳ Ｐゴシック" charset="-128"/>
                  <a:ea typeface="ＭＳ Ｐゴシック" charset="-128"/>
                </a:defRPr>
              </a:lvl1pPr>
              <a:lvl2pPr marL="742950" indent="-285750" eaLnBrk="0" hangingPunct="0">
                <a:defRPr kumimoji="1" sz="1400">
                  <a:solidFill>
                    <a:schemeClr val="tx1"/>
                  </a:solidFill>
                  <a:latin typeface="ＭＳ Ｐゴシック" charset="-128"/>
                  <a:ea typeface="ＭＳ Ｐゴシック" charset="-128"/>
                </a:defRPr>
              </a:lvl2pPr>
              <a:lvl3pPr marL="1143000" indent="-228600" eaLnBrk="0" hangingPunct="0">
                <a:defRPr kumimoji="1" sz="1400">
                  <a:solidFill>
                    <a:schemeClr val="tx1"/>
                  </a:solidFill>
                  <a:latin typeface="ＭＳ Ｐゴシック" charset="-128"/>
                  <a:ea typeface="ＭＳ Ｐゴシック" charset="-128"/>
                </a:defRPr>
              </a:lvl3pPr>
              <a:lvl4pPr marL="1600200" indent="-228600" eaLnBrk="0" hangingPunct="0">
                <a:defRPr kumimoji="1" sz="1400">
                  <a:solidFill>
                    <a:schemeClr val="tx1"/>
                  </a:solidFill>
                  <a:latin typeface="ＭＳ Ｐゴシック" charset="-128"/>
                  <a:ea typeface="ＭＳ Ｐゴシック" charset="-128"/>
                </a:defRPr>
              </a:lvl4pPr>
              <a:lvl5pPr marL="2057400" indent="-228600" eaLnBrk="0" hangingPunct="0">
                <a:defRPr kumimoji="1" sz="1400">
                  <a:solidFill>
                    <a:schemeClr val="tx1"/>
                  </a:solidFill>
                  <a:latin typeface="ＭＳ Ｐゴシック" charset="-128"/>
                  <a:ea typeface="ＭＳ Ｐゴシック" charset="-128"/>
                </a:defRPr>
              </a:lvl5pPr>
              <a:lvl6pPr marL="25146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6pPr>
              <a:lvl7pPr marL="29718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7pPr>
              <a:lvl8pPr marL="34290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8pPr>
              <a:lvl9pPr marL="38862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9pPr>
            </a:lstStyle>
            <a:p>
              <a:pPr algn="ctr" eaLnBrk="1" fontAlgn="b" hangingPunct="1">
                <a:spcBef>
                  <a:spcPct val="0"/>
                </a:spcBef>
                <a:spcAft>
                  <a:spcPct val="0"/>
                </a:spcAft>
                <a:buFont typeface="Wingdings" pitchFamily="2" charset="2"/>
                <a:buNone/>
              </a:pPr>
              <a:r>
                <a:rPr lang="ja-JP" altLang="en-US" sz="400" dirty="0">
                  <a:solidFill>
                    <a:prstClr val="black"/>
                  </a:solidFill>
                  <a:latin typeface="Meiryo UI" panose="020B0604030504040204" pitchFamily="50" charset="-128"/>
                  <a:ea typeface="Meiryo UI" panose="020B0604030504040204" pitchFamily="50" charset="-128"/>
                </a:rPr>
                <a:t>各種検索</a:t>
              </a:r>
              <a:endParaRPr lang="en-US" altLang="ja-JP" sz="400" dirty="0">
                <a:solidFill>
                  <a:prstClr val="black"/>
                </a:solidFill>
                <a:latin typeface="Meiryo UI" panose="020B0604030504040204" pitchFamily="50" charset="-128"/>
                <a:ea typeface="Meiryo UI" panose="020B0604030504040204" pitchFamily="50" charset="-128"/>
              </a:endParaRPr>
            </a:p>
            <a:p>
              <a:pPr algn="ctr" eaLnBrk="1" fontAlgn="b" hangingPunct="1">
                <a:spcBef>
                  <a:spcPct val="0"/>
                </a:spcBef>
                <a:spcAft>
                  <a:spcPct val="0"/>
                </a:spcAft>
                <a:buFont typeface="Wingdings" pitchFamily="2" charset="2"/>
                <a:buNone/>
              </a:pPr>
              <a:r>
                <a:rPr lang="ja-JP" altLang="en-US" sz="400" dirty="0">
                  <a:solidFill>
                    <a:prstClr val="black"/>
                  </a:solidFill>
                  <a:latin typeface="Meiryo UI" panose="020B0604030504040204" pitchFamily="50" charset="-128"/>
                  <a:ea typeface="Meiryo UI" panose="020B0604030504040204" pitchFamily="50" charset="-128"/>
                </a:rPr>
                <a:t>処理等</a:t>
              </a:r>
            </a:p>
          </p:txBody>
        </p:sp>
        <p:cxnSp>
          <p:nvCxnSpPr>
            <p:cNvPr id="861" name="直線矢印コネクタ 860"/>
            <p:cNvCxnSpPr>
              <a:stCxn id="789" idx="0"/>
              <a:endCxn id="805" idx="3"/>
            </p:cNvCxnSpPr>
            <p:nvPr/>
          </p:nvCxnSpPr>
          <p:spPr>
            <a:xfrm flipV="1">
              <a:off x="3813667" y="3300172"/>
              <a:ext cx="0" cy="12783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62" name="直線矢印コネクタ 861"/>
            <p:cNvCxnSpPr>
              <a:stCxn id="791" idx="0"/>
              <a:endCxn id="806" idx="3"/>
            </p:cNvCxnSpPr>
            <p:nvPr/>
          </p:nvCxnSpPr>
          <p:spPr>
            <a:xfrm flipH="1" flipV="1">
              <a:off x="3813667" y="4076141"/>
              <a:ext cx="1" cy="8213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63" name="直線矢印コネクタ 862"/>
            <p:cNvCxnSpPr>
              <a:stCxn id="792" idx="0"/>
              <a:endCxn id="804" idx="3"/>
            </p:cNvCxnSpPr>
            <p:nvPr/>
          </p:nvCxnSpPr>
          <p:spPr>
            <a:xfrm flipV="1">
              <a:off x="3813667" y="4629531"/>
              <a:ext cx="0" cy="9639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64" name="直線矢印コネクタ 863"/>
            <p:cNvCxnSpPr>
              <a:stCxn id="805" idx="4"/>
              <a:endCxn id="837" idx="1"/>
            </p:cNvCxnSpPr>
            <p:nvPr/>
          </p:nvCxnSpPr>
          <p:spPr>
            <a:xfrm>
              <a:off x="4105828" y="3167177"/>
              <a:ext cx="279859" cy="68222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65" name="直線矢印コネクタ 864"/>
            <p:cNvCxnSpPr>
              <a:stCxn id="804" idx="4"/>
              <a:endCxn id="839" idx="1"/>
            </p:cNvCxnSpPr>
            <p:nvPr/>
          </p:nvCxnSpPr>
          <p:spPr>
            <a:xfrm flipV="1">
              <a:off x="4105828" y="4216806"/>
              <a:ext cx="286339" cy="27973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66" name="直線矢印コネクタ 181"/>
            <p:cNvCxnSpPr>
              <a:stCxn id="795" idx="2"/>
              <a:endCxn id="844" idx="2"/>
            </p:cNvCxnSpPr>
            <p:nvPr/>
          </p:nvCxnSpPr>
          <p:spPr>
            <a:xfrm rot="16200000" flipH="1">
              <a:off x="4594242" y="5002813"/>
              <a:ext cx="8063" cy="531043"/>
            </a:xfrm>
            <a:prstGeom prst="bentConnector3">
              <a:avLst>
                <a:gd name="adj1" fmla="val 1800000"/>
              </a:avLst>
            </a:prstGeom>
            <a:ln>
              <a:tailEnd type="arrow"/>
            </a:ln>
          </p:spPr>
          <p:style>
            <a:lnRef idx="1">
              <a:schemeClr val="dk1"/>
            </a:lnRef>
            <a:fillRef idx="0">
              <a:schemeClr val="dk1"/>
            </a:fillRef>
            <a:effectRef idx="0">
              <a:schemeClr val="dk1"/>
            </a:effectRef>
            <a:fontRef idx="minor">
              <a:schemeClr val="tx1"/>
            </a:fontRef>
          </p:style>
        </p:cxnSp>
        <p:cxnSp>
          <p:nvCxnSpPr>
            <p:cNvPr id="867" name="直線矢印コネクタ 181"/>
            <p:cNvCxnSpPr>
              <a:stCxn id="795" idx="2"/>
              <a:endCxn id="814" idx="2"/>
            </p:cNvCxnSpPr>
            <p:nvPr/>
          </p:nvCxnSpPr>
          <p:spPr>
            <a:xfrm rot="16200000" flipH="1">
              <a:off x="4891133" y="4705923"/>
              <a:ext cx="8063" cy="1124824"/>
            </a:xfrm>
            <a:prstGeom prst="bentConnector3">
              <a:avLst>
                <a:gd name="adj1" fmla="val 1800000"/>
              </a:avLst>
            </a:prstGeom>
            <a:ln>
              <a:tailEnd type="arrow"/>
            </a:ln>
          </p:spPr>
          <p:style>
            <a:lnRef idx="1">
              <a:schemeClr val="dk1"/>
            </a:lnRef>
            <a:fillRef idx="0">
              <a:schemeClr val="dk1"/>
            </a:fillRef>
            <a:effectRef idx="0">
              <a:schemeClr val="dk1"/>
            </a:effectRef>
            <a:fontRef idx="minor">
              <a:schemeClr val="tx1"/>
            </a:fontRef>
          </p:style>
        </p:cxnSp>
        <p:cxnSp>
          <p:nvCxnSpPr>
            <p:cNvPr id="868" name="直線矢印コネクタ 181"/>
            <p:cNvCxnSpPr>
              <a:stCxn id="795" idx="2"/>
              <a:endCxn id="813" idx="2"/>
            </p:cNvCxnSpPr>
            <p:nvPr/>
          </p:nvCxnSpPr>
          <p:spPr>
            <a:xfrm rot="16200000" flipH="1">
              <a:off x="5197446" y="4399610"/>
              <a:ext cx="8063" cy="1737450"/>
            </a:xfrm>
            <a:prstGeom prst="bentConnector3">
              <a:avLst>
                <a:gd name="adj1" fmla="val 1800000"/>
              </a:avLst>
            </a:prstGeom>
            <a:ln>
              <a:tailEnd type="arrow"/>
            </a:ln>
          </p:spPr>
          <p:style>
            <a:lnRef idx="1">
              <a:schemeClr val="dk1"/>
            </a:lnRef>
            <a:fillRef idx="0">
              <a:schemeClr val="dk1"/>
            </a:fillRef>
            <a:effectRef idx="0">
              <a:schemeClr val="dk1"/>
            </a:effectRef>
            <a:fontRef idx="minor">
              <a:schemeClr val="tx1"/>
            </a:fontRef>
          </p:style>
        </p:cxnSp>
        <p:cxnSp>
          <p:nvCxnSpPr>
            <p:cNvPr id="869" name="直線矢印コネクタ 181"/>
            <p:cNvCxnSpPr/>
            <p:nvPr/>
          </p:nvCxnSpPr>
          <p:spPr>
            <a:xfrm flipH="1">
              <a:off x="3925613" y="5199763"/>
              <a:ext cx="180215" cy="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870" name="直線矢印コネクタ 869"/>
            <p:cNvCxnSpPr>
              <a:stCxn id="806" idx="4"/>
              <a:endCxn id="838" idx="1"/>
            </p:cNvCxnSpPr>
            <p:nvPr/>
          </p:nvCxnSpPr>
          <p:spPr>
            <a:xfrm>
              <a:off x="4105828" y="3943146"/>
              <a:ext cx="286339" cy="10072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71" name="直線矢印コネクタ 870"/>
            <p:cNvCxnSpPr>
              <a:stCxn id="837" idx="3"/>
              <a:endCxn id="874" idx="1"/>
            </p:cNvCxnSpPr>
            <p:nvPr/>
          </p:nvCxnSpPr>
          <p:spPr>
            <a:xfrm>
              <a:off x="4831670" y="3849404"/>
              <a:ext cx="186907" cy="13146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72" name="直線矢印コネクタ 871"/>
            <p:cNvCxnSpPr>
              <a:stCxn id="837" idx="3"/>
              <a:endCxn id="777" idx="1"/>
            </p:cNvCxnSpPr>
            <p:nvPr/>
          </p:nvCxnSpPr>
          <p:spPr>
            <a:xfrm flipV="1">
              <a:off x="4831670" y="3637464"/>
              <a:ext cx="186907" cy="21194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73" name="直線矢印コネクタ 872"/>
            <p:cNvCxnSpPr>
              <a:stCxn id="837" idx="3"/>
              <a:endCxn id="778" idx="1"/>
            </p:cNvCxnSpPr>
            <p:nvPr/>
          </p:nvCxnSpPr>
          <p:spPr>
            <a:xfrm flipV="1">
              <a:off x="4831670" y="3802558"/>
              <a:ext cx="186907" cy="468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74" name="Rectangle 112"/>
            <p:cNvSpPr>
              <a:spLocks noChangeArrowheads="1"/>
            </p:cNvSpPr>
            <p:nvPr/>
          </p:nvSpPr>
          <p:spPr bwMode="auto">
            <a:xfrm>
              <a:off x="5018577" y="3912294"/>
              <a:ext cx="445983" cy="137143"/>
            </a:xfrm>
            <a:prstGeom prst="rect">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none" lIns="57232" tIns="28616" rIns="57232" bIns="28616" anchor="ctr"/>
            <a:lstStyle/>
            <a:p>
              <a:pPr algn="ctr" fontAlgn="base">
                <a:spcBef>
                  <a:spcPct val="0"/>
                </a:spcBef>
                <a:spcAft>
                  <a:spcPct val="0"/>
                </a:spcAft>
              </a:pPr>
              <a:r>
                <a:rPr lang="ja-JP" altLang="en-US" sz="400" dirty="0">
                  <a:solidFill>
                    <a:prstClr val="black"/>
                  </a:solidFill>
                  <a:latin typeface="Meiryo UI" panose="020B0604030504040204" pitchFamily="50" charset="-128"/>
                  <a:ea typeface="Meiryo UI" panose="020B0604030504040204" pitchFamily="50" charset="-128"/>
                </a:rPr>
                <a:t>（ウ） ⑤静止画・</a:t>
              </a:r>
              <a:endParaRPr lang="en-US" altLang="ja-JP" sz="400" dirty="0">
                <a:solidFill>
                  <a:prstClr val="black"/>
                </a:solidFill>
                <a:latin typeface="Meiryo UI" panose="020B0604030504040204" pitchFamily="50" charset="-128"/>
                <a:ea typeface="Meiryo UI" panose="020B0604030504040204" pitchFamily="50" charset="-128"/>
              </a:endParaRPr>
            </a:p>
            <a:p>
              <a:pPr algn="ctr" fontAlgn="base">
                <a:spcBef>
                  <a:spcPct val="0"/>
                </a:spcBef>
                <a:spcAft>
                  <a:spcPct val="0"/>
                </a:spcAft>
              </a:pPr>
              <a:r>
                <a:rPr lang="ja-JP" altLang="en-US" sz="400" dirty="0">
                  <a:solidFill>
                    <a:prstClr val="black"/>
                  </a:solidFill>
                  <a:latin typeface="Meiryo UI" panose="020B0604030504040204" pitchFamily="50" charset="-128"/>
                  <a:ea typeface="Meiryo UI" panose="020B0604030504040204" pitchFamily="50" charset="-128"/>
                </a:rPr>
                <a:t>動画検索</a:t>
              </a:r>
              <a:endParaRPr lang="en-US" altLang="ja-JP" sz="400" dirty="0">
                <a:solidFill>
                  <a:prstClr val="black"/>
                </a:solidFill>
                <a:latin typeface="Meiryo UI" panose="020B0604030504040204" pitchFamily="50" charset="-128"/>
                <a:ea typeface="Meiryo UI" panose="020B0604030504040204" pitchFamily="50" charset="-128"/>
              </a:endParaRPr>
            </a:p>
          </p:txBody>
        </p:sp>
        <p:cxnSp>
          <p:nvCxnSpPr>
            <p:cNvPr id="875" name="直線矢印コネクタ 874"/>
            <p:cNvCxnSpPr>
              <a:stCxn id="838" idx="3"/>
              <a:endCxn id="779" idx="1"/>
            </p:cNvCxnSpPr>
            <p:nvPr/>
          </p:nvCxnSpPr>
          <p:spPr>
            <a:xfrm>
              <a:off x="4838151" y="4043873"/>
              <a:ext cx="186041" cy="10701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76" name="直線矢印コネクタ 875"/>
            <p:cNvCxnSpPr>
              <a:stCxn id="839" idx="3"/>
              <a:endCxn id="780" idx="1"/>
            </p:cNvCxnSpPr>
            <p:nvPr/>
          </p:nvCxnSpPr>
          <p:spPr>
            <a:xfrm>
              <a:off x="4838150" y="4216806"/>
              <a:ext cx="185933" cy="10855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77" name="Rectangle 110"/>
            <p:cNvSpPr>
              <a:spLocks noChangeArrowheads="1"/>
            </p:cNvSpPr>
            <p:nvPr/>
          </p:nvSpPr>
          <p:spPr bwMode="auto">
            <a:xfrm>
              <a:off x="4297082" y="3148438"/>
              <a:ext cx="655949" cy="295942"/>
            </a:xfrm>
            <a:prstGeom prst="rect">
              <a:avLst/>
            </a:prstGeom>
            <a:noFill/>
            <a:ln w="19050">
              <a:solidFill>
                <a:srgbClr val="002060"/>
              </a:solidFill>
              <a:prstDash val="sysDash"/>
              <a:miter lim="800000"/>
              <a:headEnd/>
              <a:tailEnd/>
            </a:ln>
            <a:effectLst/>
          </p:spPr>
          <p:txBody>
            <a:bodyPr wrap="none" lIns="57232" tIns="28616" rIns="57232" bIns="28616" anchor="t" anchorCtr="0"/>
            <a:lstStyle/>
            <a:p>
              <a:pPr fontAlgn="base">
                <a:spcBef>
                  <a:spcPct val="0"/>
                </a:spcBef>
                <a:spcAft>
                  <a:spcPct val="0"/>
                </a:spcAft>
              </a:pPr>
              <a:r>
                <a:rPr lang="ja-JP" altLang="en-US" sz="500" dirty="0">
                  <a:solidFill>
                    <a:srgbClr val="002060"/>
                  </a:solidFill>
                  <a:latin typeface="Meiryo UI" panose="020B0604030504040204" pitchFamily="50" charset="-128"/>
                  <a:ea typeface="Meiryo UI" panose="020B0604030504040204" pitchFamily="50" charset="-128"/>
                </a:rPr>
                <a:t>（ケ）横断検索機能</a:t>
              </a:r>
              <a:endParaRPr lang="en-US" altLang="ja-JP" sz="500" dirty="0">
                <a:solidFill>
                  <a:srgbClr val="002060"/>
                </a:solidFill>
                <a:latin typeface="Meiryo UI" panose="020B0604030504040204" pitchFamily="50" charset="-128"/>
                <a:ea typeface="Meiryo UI" panose="020B0604030504040204" pitchFamily="50" charset="-128"/>
              </a:endParaRPr>
            </a:p>
          </p:txBody>
        </p:sp>
        <p:cxnSp>
          <p:nvCxnSpPr>
            <p:cNvPr id="878" name="直線矢印コネクタ 877"/>
            <p:cNvCxnSpPr>
              <a:stCxn id="879" idx="3"/>
              <a:endCxn id="836" idx="1"/>
            </p:cNvCxnSpPr>
            <p:nvPr/>
          </p:nvCxnSpPr>
          <p:spPr>
            <a:xfrm>
              <a:off x="5672986" y="4849449"/>
              <a:ext cx="183366" cy="1684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79" name="テキスト ボックス 131"/>
            <p:cNvSpPr txBox="1">
              <a:spLocks noChangeArrowheads="1"/>
            </p:cNvSpPr>
            <p:nvPr/>
          </p:nvSpPr>
          <p:spPr bwMode="auto">
            <a:xfrm>
              <a:off x="5401869" y="4802328"/>
              <a:ext cx="271117" cy="94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7222" tIns="28611" rIns="57222" bIns="28611">
              <a:spAutoFit/>
            </a:bodyPr>
            <a:lstStyle>
              <a:lvl1pPr eaLnBrk="0" hangingPunct="0">
                <a:defRPr kumimoji="1" sz="1400">
                  <a:solidFill>
                    <a:schemeClr val="tx1"/>
                  </a:solidFill>
                  <a:latin typeface="ＭＳ Ｐゴシック" charset="-128"/>
                  <a:ea typeface="ＭＳ Ｐゴシック" charset="-128"/>
                </a:defRPr>
              </a:lvl1pPr>
              <a:lvl2pPr marL="742950" indent="-285750" eaLnBrk="0" hangingPunct="0">
                <a:defRPr kumimoji="1" sz="1400">
                  <a:solidFill>
                    <a:schemeClr val="tx1"/>
                  </a:solidFill>
                  <a:latin typeface="ＭＳ Ｐゴシック" charset="-128"/>
                  <a:ea typeface="ＭＳ Ｐゴシック" charset="-128"/>
                </a:defRPr>
              </a:lvl2pPr>
              <a:lvl3pPr marL="1143000" indent="-228600" eaLnBrk="0" hangingPunct="0">
                <a:defRPr kumimoji="1" sz="1400">
                  <a:solidFill>
                    <a:schemeClr val="tx1"/>
                  </a:solidFill>
                  <a:latin typeface="ＭＳ Ｐゴシック" charset="-128"/>
                  <a:ea typeface="ＭＳ Ｐゴシック" charset="-128"/>
                </a:defRPr>
              </a:lvl3pPr>
              <a:lvl4pPr marL="1600200" indent="-228600" eaLnBrk="0" hangingPunct="0">
                <a:defRPr kumimoji="1" sz="1400">
                  <a:solidFill>
                    <a:schemeClr val="tx1"/>
                  </a:solidFill>
                  <a:latin typeface="ＭＳ Ｐゴシック" charset="-128"/>
                  <a:ea typeface="ＭＳ Ｐゴシック" charset="-128"/>
                </a:defRPr>
              </a:lvl4pPr>
              <a:lvl5pPr marL="2057400" indent="-228600" eaLnBrk="0" hangingPunct="0">
                <a:defRPr kumimoji="1" sz="1400">
                  <a:solidFill>
                    <a:schemeClr val="tx1"/>
                  </a:solidFill>
                  <a:latin typeface="ＭＳ Ｐゴシック" charset="-128"/>
                  <a:ea typeface="ＭＳ Ｐゴシック" charset="-128"/>
                </a:defRPr>
              </a:lvl5pPr>
              <a:lvl6pPr marL="25146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6pPr>
              <a:lvl7pPr marL="29718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7pPr>
              <a:lvl8pPr marL="34290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8pPr>
              <a:lvl9pPr marL="38862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9pPr>
            </a:lstStyle>
            <a:p>
              <a:pPr algn="ctr" eaLnBrk="1" fontAlgn="b" hangingPunct="1">
                <a:spcBef>
                  <a:spcPct val="0"/>
                </a:spcBef>
                <a:spcAft>
                  <a:spcPct val="0"/>
                </a:spcAft>
                <a:buFont typeface="Wingdings" pitchFamily="2" charset="2"/>
                <a:buNone/>
              </a:pPr>
              <a:r>
                <a:rPr lang="ja-JP" altLang="en-US" sz="400" dirty="0">
                  <a:solidFill>
                    <a:prstClr val="black"/>
                  </a:solidFill>
                  <a:latin typeface="Meiryo UI" panose="020B0604030504040204" pitchFamily="50" charset="-128"/>
                  <a:ea typeface="Meiryo UI" panose="020B0604030504040204" pitchFamily="50" charset="-128"/>
                </a:rPr>
                <a:t>各検索</a:t>
              </a:r>
              <a:r>
                <a:rPr lang="en-US" altLang="ja-JP" sz="400" dirty="0">
                  <a:solidFill>
                    <a:prstClr val="black"/>
                  </a:solidFill>
                  <a:latin typeface="Meiryo UI" panose="020B0604030504040204" pitchFamily="50" charset="-128"/>
                  <a:ea typeface="Meiryo UI" panose="020B0604030504040204" pitchFamily="50" charset="-128"/>
                </a:rPr>
                <a:t>API</a:t>
              </a:r>
              <a:endParaRPr lang="ja-JP" altLang="en-US" sz="400" dirty="0">
                <a:solidFill>
                  <a:prstClr val="black"/>
                </a:solidFill>
                <a:latin typeface="Meiryo UI" panose="020B0604030504040204" pitchFamily="50" charset="-128"/>
                <a:ea typeface="Meiryo UI" panose="020B0604030504040204" pitchFamily="50" charset="-128"/>
              </a:endParaRPr>
            </a:p>
          </p:txBody>
        </p:sp>
        <p:sp>
          <p:nvSpPr>
            <p:cNvPr id="880" name="Rectangle 110"/>
            <p:cNvSpPr>
              <a:spLocks noChangeArrowheads="1"/>
            </p:cNvSpPr>
            <p:nvPr/>
          </p:nvSpPr>
          <p:spPr bwMode="auto">
            <a:xfrm>
              <a:off x="4298904" y="4760842"/>
              <a:ext cx="2087938" cy="209982"/>
            </a:xfrm>
            <a:prstGeom prst="rect">
              <a:avLst/>
            </a:prstGeom>
            <a:noFill/>
            <a:ln w="19050">
              <a:solidFill>
                <a:srgbClr val="002060"/>
              </a:solidFill>
              <a:prstDash val="sysDash"/>
              <a:miter lim="800000"/>
              <a:headEnd/>
              <a:tailEnd/>
            </a:ln>
            <a:effectLst/>
          </p:spPr>
          <p:txBody>
            <a:bodyPr wrap="none" lIns="57232" tIns="28616" rIns="57232" bIns="28616" anchor="t" anchorCtr="0"/>
            <a:lstStyle/>
            <a:p>
              <a:pPr fontAlgn="base">
                <a:spcBef>
                  <a:spcPct val="0"/>
                </a:spcBef>
                <a:spcAft>
                  <a:spcPct val="0"/>
                </a:spcAft>
              </a:pPr>
              <a:r>
                <a:rPr lang="ja-JP" altLang="en-US" sz="500" dirty="0">
                  <a:solidFill>
                    <a:srgbClr val="002060"/>
                  </a:solidFill>
                  <a:latin typeface="Meiryo UI" panose="020B0604030504040204" pitchFamily="50" charset="-128"/>
                  <a:ea typeface="Meiryo UI" panose="020B0604030504040204" pitchFamily="50" charset="-128"/>
                </a:rPr>
                <a:t>（ス）外部提供用</a:t>
              </a:r>
              <a:r>
                <a:rPr lang="en-US" altLang="ja-JP" sz="500" dirty="0">
                  <a:solidFill>
                    <a:srgbClr val="002060"/>
                  </a:solidFill>
                  <a:latin typeface="Meiryo UI" panose="020B0604030504040204" pitchFamily="50" charset="-128"/>
                  <a:ea typeface="Meiryo UI" panose="020B0604030504040204" pitchFamily="50" charset="-128"/>
                </a:rPr>
                <a:t>API</a:t>
              </a:r>
              <a:endParaRPr lang="ja-JP" altLang="en-US" sz="500" dirty="0">
                <a:solidFill>
                  <a:srgbClr val="002060"/>
                </a:solidFill>
                <a:latin typeface="Meiryo UI" panose="020B0604030504040204" pitchFamily="50" charset="-128"/>
                <a:ea typeface="Meiryo UI" panose="020B0604030504040204" pitchFamily="50" charset="-128"/>
              </a:endParaRPr>
            </a:p>
          </p:txBody>
        </p:sp>
        <p:sp>
          <p:nvSpPr>
            <p:cNvPr id="881" name="Rectangle 110"/>
            <p:cNvSpPr>
              <a:spLocks noChangeArrowheads="1"/>
            </p:cNvSpPr>
            <p:nvPr/>
          </p:nvSpPr>
          <p:spPr bwMode="auto">
            <a:xfrm>
              <a:off x="4297082" y="4486390"/>
              <a:ext cx="1216917" cy="209982"/>
            </a:xfrm>
            <a:prstGeom prst="rect">
              <a:avLst/>
            </a:prstGeom>
            <a:noFill/>
            <a:ln w="19050">
              <a:solidFill>
                <a:srgbClr val="002060"/>
              </a:solidFill>
              <a:prstDash val="sysDash"/>
              <a:miter lim="800000"/>
              <a:headEnd/>
              <a:tailEnd/>
            </a:ln>
            <a:effectLst/>
          </p:spPr>
          <p:txBody>
            <a:bodyPr wrap="none" lIns="57232" tIns="28616" rIns="57232" bIns="28616" anchor="t" anchorCtr="0"/>
            <a:lstStyle/>
            <a:p>
              <a:pPr fontAlgn="base">
                <a:spcBef>
                  <a:spcPct val="0"/>
                </a:spcBef>
                <a:spcAft>
                  <a:spcPct val="0"/>
                </a:spcAft>
              </a:pPr>
              <a:r>
                <a:rPr lang="ja-JP" altLang="en-US" sz="500" dirty="0">
                  <a:solidFill>
                    <a:srgbClr val="002060"/>
                  </a:solidFill>
                  <a:latin typeface="Meiryo UI" panose="020B0604030504040204" pitchFamily="50" charset="-128"/>
                  <a:ea typeface="Meiryo UI" panose="020B0604030504040204" pitchFamily="50" charset="-128"/>
                </a:rPr>
                <a:t>（コ）地図提供機能</a:t>
              </a:r>
            </a:p>
          </p:txBody>
        </p:sp>
        <p:sp>
          <p:nvSpPr>
            <p:cNvPr id="882" name="Rectangle 112"/>
            <p:cNvSpPr>
              <a:spLocks noChangeArrowheads="1"/>
            </p:cNvSpPr>
            <p:nvPr/>
          </p:nvSpPr>
          <p:spPr bwMode="auto">
            <a:xfrm>
              <a:off x="5020617" y="4522809"/>
              <a:ext cx="445983" cy="137143"/>
            </a:xfrm>
            <a:prstGeom prst="rect">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none" lIns="57232" tIns="28616" rIns="57232" bIns="28616" anchor="ctr"/>
            <a:lstStyle/>
            <a:p>
              <a:pPr algn="ctr" fontAlgn="base">
                <a:spcBef>
                  <a:spcPct val="0"/>
                </a:spcBef>
                <a:spcAft>
                  <a:spcPct val="0"/>
                </a:spcAft>
              </a:pPr>
              <a:r>
                <a:rPr lang="ja-JP" altLang="en-US" sz="400" dirty="0">
                  <a:solidFill>
                    <a:prstClr val="black"/>
                  </a:solidFill>
                  <a:latin typeface="Meiryo UI" panose="020B0604030504040204" pitchFamily="50" charset="-128"/>
                  <a:ea typeface="Meiryo UI" panose="020B0604030504040204" pitchFamily="50" charset="-128"/>
                </a:rPr>
                <a:t>（コ）地図提供機能</a:t>
              </a:r>
              <a:endParaRPr lang="en-US" altLang="ja-JP" sz="400" dirty="0">
                <a:solidFill>
                  <a:prstClr val="black"/>
                </a:solidFill>
                <a:latin typeface="Meiryo UI" panose="020B0604030504040204" pitchFamily="50" charset="-128"/>
                <a:ea typeface="Meiryo UI" panose="020B0604030504040204" pitchFamily="50" charset="-128"/>
              </a:endParaRPr>
            </a:p>
          </p:txBody>
        </p:sp>
        <p:sp>
          <p:nvSpPr>
            <p:cNvPr id="883" name="テキスト ボックス 131"/>
            <p:cNvSpPr txBox="1">
              <a:spLocks noChangeArrowheads="1"/>
            </p:cNvSpPr>
            <p:nvPr/>
          </p:nvSpPr>
          <p:spPr bwMode="auto">
            <a:xfrm>
              <a:off x="5499397" y="3861732"/>
              <a:ext cx="244261" cy="94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7222" tIns="28611" rIns="57222" bIns="28611">
              <a:spAutoFit/>
            </a:bodyPr>
            <a:lstStyle>
              <a:lvl1pPr eaLnBrk="0" hangingPunct="0">
                <a:defRPr kumimoji="1" sz="1400">
                  <a:solidFill>
                    <a:schemeClr val="tx1"/>
                  </a:solidFill>
                  <a:latin typeface="ＭＳ Ｐゴシック" charset="-128"/>
                  <a:ea typeface="ＭＳ Ｐゴシック" charset="-128"/>
                </a:defRPr>
              </a:lvl1pPr>
              <a:lvl2pPr marL="742950" indent="-285750" eaLnBrk="0" hangingPunct="0">
                <a:defRPr kumimoji="1" sz="1400">
                  <a:solidFill>
                    <a:schemeClr val="tx1"/>
                  </a:solidFill>
                  <a:latin typeface="ＭＳ Ｐゴシック" charset="-128"/>
                  <a:ea typeface="ＭＳ Ｐゴシック" charset="-128"/>
                </a:defRPr>
              </a:lvl2pPr>
              <a:lvl3pPr marL="1143000" indent="-228600" eaLnBrk="0" hangingPunct="0">
                <a:defRPr kumimoji="1" sz="1400">
                  <a:solidFill>
                    <a:schemeClr val="tx1"/>
                  </a:solidFill>
                  <a:latin typeface="ＭＳ Ｐゴシック" charset="-128"/>
                  <a:ea typeface="ＭＳ Ｐゴシック" charset="-128"/>
                </a:defRPr>
              </a:lvl3pPr>
              <a:lvl4pPr marL="1600200" indent="-228600" eaLnBrk="0" hangingPunct="0">
                <a:defRPr kumimoji="1" sz="1400">
                  <a:solidFill>
                    <a:schemeClr val="tx1"/>
                  </a:solidFill>
                  <a:latin typeface="ＭＳ Ｐゴシック" charset="-128"/>
                  <a:ea typeface="ＭＳ Ｐゴシック" charset="-128"/>
                </a:defRPr>
              </a:lvl4pPr>
              <a:lvl5pPr marL="2057400" indent="-228600" eaLnBrk="0" hangingPunct="0">
                <a:defRPr kumimoji="1" sz="1400">
                  <a:solidFill>
                    <a:schemeClr val="tx1"/>
                  </a:solidFill>
                  <a:latin typeface="ＭＳ Ｐゴシック" charset="-128"/>
                  <a:ea typeface="ＭＳ Ｐゴシック" charset="-128"/>
                </a:defRPr>
              </a:lvl5pPr>
              <a:lvl6pPr marL="25146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6pPr>
              <a:lvl7pPr marL="29718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7pPr>
              <a:lvl8pPr marL="34290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8pPr>
              <a:lvl9pPr marL="38862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9pPr>
            </a:lstStyle>
            <a:p>
              <a:pPr algn="ctr" eaLnBrk="1" fontAlgn="b" hangingPunct="1">
                <a:spcBef>
                  <a:spcPct val="0"/>
                </a:spcBef>
                <a:spcAft>
                  <a:spcPct val="0"/>
                </a:spcAft>
                <a:buFont typeface="Wingdings" pitchFamily="2" charset="2"/>
                <a:buNone/>
              </a:pPr>
              <a:r>
                <a:rPr lang="ja-JP" altLang="en-US" sz="400" dirty="0">
                  <a:solidFill>
                    <a:prstClr val="black"/>
                  </a:solidFill>
                  <a:latin typeface="Meiryo UI" panose="020B0604030504040204" pitchFamily="50" charset="-128"/>
                  <a:ea typeface="Meiryo UI" panose="020B0604030504040204" pitchFamily="50" charset="-128"/>
                </a:rPr>
                <a:t>検索結果</a:t>
              </a:r>
            </a:p>
          </p:txBody>
        </p:sp>
        <p:sp>
          <p:nvSpPr>
            <p:cNvPr id="884" name="テキスト ボックス 131"/>
            <p:cNvSpPr txBox="1">
              <a:spLocks noChangeArrowheads="1"/>
            </p:cNvSpPr>
            <p:nvPr/>
          </p:nvSpPr>
          <p:spPr bwMode="auto">
            <a:xfrm>
              <a:off x="5512226" y="4471089"/>
              <a:ext cx="244261" cy="94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7222" tIns="28611" rIns="57222" bIns="28611">
              <a:spAutoFit/>
            </a:bodyPr>
            <a:lstStyle>
              <a:lvl1pPr eaLnBrk="0" hangingPunct="0">
                <a:defRPr kumimoji="1" sz="1400">
                  <a:solidFill>
                    <a:schemeClr val="tx1"/>
                  </a:solidFill>
                  <a:latin typeface="ＭＳ Ｐゴシック" charset="-128"/>
                  <a:ea typeface="ＭＳ Ｐゴシック" charset="-128"/>
                </a:defRPr>
              </a:lvl1pPr>
              <a:lvl2pPr marL="742950" indent="-285750" eaLnBrk="0" hangingPunct="0">
                <a:defRPr kumimoji="1" sz="1400">
                  <a:solidFill>
                    <a:schemeClr val="tx1"/>
                  </a:solidFill>
                  <a:latin typeface="ＭＳ Ｐゴシック" charset="-128"/>
                  <a:ea typeface="ＭＳ Ｐゴシック" charset="-128"/>
                </a:defRPr>
              </a:lvl2pPr>
              <a:lvl3pPr marL="1143000" indent="-228600" eaLnBrk="0" hangingPunct="0">
                <a:defRPr kumimoji="1" sz="1400">
                  <a:solidFill>
                    <a:schemeClr val="tx1"/>
                  </a:solidFill>
                  <a:latin typeface="ＭＳ Ｐゴシック" charset="-128"/>
                  <a:ea typeface="ＭＳ Ｐゴシック" charset="-128"/>
                </a:defRPr>
              </a:lvl3pPr>
              <a:lvl4pPr marL="1600200" indent="-228600" eaLnBrk="0" hangingPunct="0">
                <a:defRPr kumimoji="1" sz="1400">
                  <a:solidFill>
                    <a:schemeClr val="tx1"/>
                  </a:solidFill>
                  <a:latin typeface="ＭＳ Ｐゴシック" charset="-128"/>
                  <a:ea typeface="ＭＳ Ｐゴシック" charset="-128"/>
                </a:defRPr>
              </a:lvl4pPr>
              <a:lvl5pPr marL="2057400" indent="-228600" eaLnBrk="0" hangingPunct="0">
                <a:defRPr kumimoji="1" sz="1400">
                  <a:solidFill>
                    <a:schemeClr val="tx1"/>
                  </a:solidFill>
                  <a:latin typeface="ＭＳ Ｐゴシック" charset="-128"/>
                  <a:ea typeface="ＭＳ Ｐゴシック" charset="-128"/>
                </a:defRPr>
              </a:lvl5pPr>
              <a:lvl6pPr marL="25146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6pPr>
              <a:lvl7pPr marL="29718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7pPr>
              <a:lvl8pPr marL="34290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8pPr>
              <a:lvl9pPr marL="38862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9pPr>
            </a:lstStyle>
            <a:p>
              <a:pPr algn="ctr" eaLnBrk="1" fontAlgn="b" hangingPunct="1">
                <a:spcBef>
                  <a:spcPct val="0"/>
                </a:spcBef>
                <a:spcAft>
                  <a:spcPct val="0"/>
                </a:spcAft>
                <a:buFont typeface="Wingdings" pitchFamily="2" charset="2"/>
                <a:buNone/>
              </a:pPr>
              <a:r>
                <a:rPr lang="ja-JP" altLang="en-US" sz="400" dirty="0">
                  <a:solidFill>
                    <a:prstClr val="black"/>
                  </a:solidFill>
                  <a:latin typeface="Meiryo UI" panose="020B0604030504040204" pitchFamily="50" charset="-128"/>
                  <a:ea typeface="Meiryo UI" panose="020B0604030504040204" pitchFamily="50" charset="-128"/>
                </a:rPr>
                <a:t>地図情報</a:t>
              </a:r>
            </a:p>
          </p:txBody>
        </p:sp>
        <p:cxnSp>
          <p:nvCxnSpPr>
            <p:cNvPr id="885" name="直線矢印コネクタ 884"/>
            <p:cNvCxnSpPr/>
            <p:nvPr/>
          </p:nvCxnSpPr>
          <p:spPr>
            <a:xfrm>
              <a:off x="5458756" y="3980865"/>
              <a:ext cx="32779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86" name="直線矢印コネクタ 885"/>
            <p:cNvCxnSpPr/>
            <p:nvPr/>
          </p:nvCxnSpPr>
          <p:spPr>
            <a:xfrm>
              <a:off x="5458756" y="3637329"/>
              <a:ext cx="32779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87" name="直線矢印コネクタ 886"/>
            <p:cNvCxnSpPr/>
            <p:nvPr/>
          </p:nvCxnSpPr>
          <p:spPr>
            <a:xfrm>
              <a:off x="5458756" y="3796473"/>
              <a:ext cx="32779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88" name="直線矢印コネクタ 887"/>
            <p:cNvCxnSpPr/>
            <p:nvPr/>
          </p:nvCxnSpPr>
          <p:spPr>
            <a:xfrm>
              <a:off x="5458756" y="4150891"/>
              <a:ext cx="32779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89" name="直線矢印コネクタ 888"/>
            <p:cNvCxnSpPr/>
            <p:nvPr/>
          </p:nvCxnSpPr>
          <p:spPr>
            <a:xfrm>
              <a:off x="5458756" y="4325363"/>
              <a:ext cx="32779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90" name="直線矢印コネクタ 889"/>
            <p:cNvCxnSpPr/>
            <p:nvPr/>
          </p:nvCxnSpPr>
          <p:spPr>
            <a:xfrm>
              <a:off x="5458756" y="4591380"/>
              <a:ext cx="32779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91" name="上矢印 890"/>
            <p:cNvSpPr/>
            <p:nvPr/>
          </p:nvSpPr>
          <p:spPr bwMode="auto">
            <a:xfrm rot="5400000" flipV="1">
              <a:off x="6353189" y="2525009"/>
              <a:ext cx="353397" cy="264243"/>
            </a:xfrm>
            <a:prstGeom prst="upArrow">
              <a:avLst/>
            </a:prstGeom>
            <a:gradFill>
              <a:gsLst>
                <a:gs pos="0">
                  <a:schemeClr val="accent5">
                    <a:lumMod val="60000"/>
                    <a:lumOff val="40000"/>
                  </a:schemeClr>
                </a:gs>
                <a:gs pos="100000">
                  <a:schemeClr val="accent5">
                    <a:lumMod val="20000"/>
                    <a:lumOff val="80000"/>
                  </a:schemeClr>
                </a:gs>
              </a:gsLst>
            </a:gradFill>
            <a:ln w="28575">
              <a:solidFill>
                <a:srgbClr val="00B0F0"/>
              </a:solidFill>
              <a:headEnd/>
              <a:tailEnd/>
            </a:ln>
          </p:spPr>
          <p:style>
            <a:lnRef idx="1">
              <a:schemeClr val="dk1"/>
            </a:lnRef>
            <a:fillRef idx="3">
              <a:schemeClr val="dk1"/>
            </a:fillRef>
            <a:effectRef idx="2">
              <a:schemeClr val="dk1"/>
            </a:effectRef>
            <a:fontRef idx="minor">
              <a:schemeClr val="lt1"/>
            </a:fontRef>
          </p:style>
          <p:txBody>
            <a:bodyPr wrap="none" lIns="57232" tIns="28616" rIns="57232" bIns="28616" rtlCol="0" anchor="ctr"/>
            <a:lstStyle/>
            <a:p>
              <a:pPr algn="ctr" fontAlgn="base">
                <a:spcBef>
                  <a:spcPct val="0"/>
                </a:spcBef>
                <a:spcAft>
                  <a:spcPct val="0"/>
                </a:spcAft>
              </a:pPr>
              <a:endParaRPr lang="ja-JP" altLang="en-US" sz="900" dirty="0">
                <a:solidFill>
                  <a:prstClr val="white"/>
                </a:solidFill>
                <a:latin typeface="Meiryo UI" panose="020B0604030504040204" pitchFamily="50" charset="-128"/>
                <a:ea typeface="Meiryo UI" panose="020B0604030504040204" pitchFamily="50" charset="-128"/>
              </a:endParaRPr>
            </a:p>
          </p:txBody>
        </p:sp>
        <p:sp>
          <p:nvSpPr>
            <p:cNvPr id="892" name="テキスト ボックス 131"/>
            <p:cNvSpPr txBox="1">
              <a:spLocks noChangeArrowheads="1"/>
            </p:cNvSpPr>
            <p:nvPr/>
          </p:nvSpPr>
          <p:spPr bwMode="auto">
            <a:xfrm>
              <a:off x="6435034" y="2560016"/>
              <a:ext cx="213742" cy="142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7222" tIns="28611" rIns="57222" bIns="28611">
              <a:spAutoFit/>
            </a:bodyPr>
            <a:lstStyle>
              <a:lvl1pPr eaLnBrk="0" hangingPunct="0">
                <a:defRPr kumimoji="1" sz="1400">
                  <a:solidFill>
                    <a:schemeClr val="tx1"/>
                  </a:solidFill>
                  <a:latin typeface="ＭＳ Ｐゴシック" charset="-128"/>
                  <a:ea typeface="ＭＳ Ｐゴシック" charset="-128"/>
                </a:defRPr>
              </a:lvl1pPr>
              <a:lvl2pPr marL="742950" indent="-285750" eaLnBrk="0" hangingPunct="0">
                <a:defRPr kumimoji="1" sz="1400">
                  <a:solidFill>
                    <a:schemeClr val="tx1"/>
                  </a:solidFill>
                  <a:latin typeface="ＭＳ Ｐゴシック" charset="-128"/>
                  <a:ea typeface="ＭＳ Ｐゴシック" charset="-128"/>
                </a:defRPr>
              </a:lvl2pPr>
              <a:lvl3pPr marL="1143000" indent="-228600" eaLnBrk="0" hangingPunct="0">
                <a:defRPr kumimoji="1" sz="1400">
                  <a:solidFill>
                    <a:schemeClr val="tx1"/>
                  </a:solidFill>
                  <a:latin typeface="ＭＳ Ｐゴシック" charset="-128"/>
                  <a:ea typeface="ＭＳ Ｐゴシック" charset="-128"/>
                </a:defRPr>
              </a:lvl3pPr>
              <a:lvl4pPr marL="1600200" indent="-228600" eaLnBrk="0" hangingPunct="0">
                <a:defRPr kumimoji="1" sz="1400">
                  <a:solidFill>
                    <a:schemeClr val="tx1"/>
                  </a:solidFill>
                  <a:latin typeface="ＭＳ Ｐゴシック" charset="-128"/>
                  <a:ea typeface="ＭＳ Ｐゴシック" charset="-128"/>
                </a:defRPr>
              </a:lvl4pPr>
              <a:lvl5pPr marL="2057400" indent="-228600" eaLnBrk="0" hangingPunct="0">
                <a:defRPr kumimoji="1" sz="1400">
                  <a:solidFill>
                    <a:schemeClr val="tx1"/>
                  </a:solidFill>
                  <a:latin typeface="ＭＳ Ｐゴシック" charset="-128"/>
                  <a:ea typeface="ＭＳ Ｐゴシック" charset="-128"/>
                </a:defRPr>
              </a:lvl5pPr>
              <a:lvl6pPr marL="25146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6pPr>
              <a:lvl7pPr marL="29718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7pPr>
              <a:lvl8pPr marL="34290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8pPr>
              <a:lvl9pPr marL="38862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9pPr>
            </a:lstStyle>
            <a:p>
              <a:pPr algn="ctr" eaLnBrk="1" fontAlgn="b" hangingPunct="1">
                <a:spcBef>
                  <a:spcPct val="0"/>
                </a:spcBef>
                <a:spcAft>
                  <a:spcPct val="0"/>
                </a:spcAft>
                <a:buFont typeface="Wingdings" pitchFamily="2" charset="2"/>
                <a:buNone/>
              </a:pPr>
              <a:r>
                <a:rPr lang="ja-JP" altLang="en-US" sz="400" dirty="0">
                  <a:solidFill>
                    <a:prstClr val="black"/>
                  </a:solidFill>
                  <a:latin typeface="Meiryo UI" panose="020B0604030504040204" pitchFamily="50" charset="-128"/>
                  <a:ea typeface="Meiryo UI" panose="020B0604030504040204" pitchFamily="50" charset="-128"/>
                </a:rPr>
                <a:t>パーソナ</a:t>
              </a:r>
              <a:endParaRPr lang="en-US" altLang="ja-JP" sz="400" dirty="0">
                <a:solidFill>
                  <a:prstClr val="black"/>
                </a:solidFill>
                <a:latin typeface="Meiryo UI" panose="020B0604030504040204" pitchFamily="50" charset="-128"/>
                <a:ea typeface="Meiryo UI" panose="020B0604030504040204" pitchFamily="50" charset="-128"/>
              </a:endParaRPr>
            </a:p>
            <a:p>
              <a:pPr algn="ctr" eaLnBrk="1" fontAlgn="b" hangingPunct="1">
                <a:spcBef>
                  <a:spcPct val="0"/>
                </a:spcBef>
                <a:spcAft>
                  <a:spcPct val="0"/>
                </a:spcAft>
                <a:buFont typeface="Wingdings" pitchFamily="2" charset="2"/>
                <a:buNone/>
              </a:pPr>
              <a:r>
                <a:rPr lang="ja-JP" altLang="en-US" sz="400" dirty="0">
                  <a:solidFill>
                    <a:prstClr val="black"/>
                  </a:solidFill>
                  <a:latin typeface="Meiryo UI" panose="020B0604030504040204" pitchFamily="50" charset="-128"/>
                  <a:ea typeface="Meiryo UI" panose="020B0604030504040204" pitchFamily="50" charset="-128"/>
                </a:rPr>
                <a:t>ライズ等</a:t>
              </a:r>
              <a:endParaRPr lang="en-US" altLang="ja-JP" sz="400" dirty="0">
                <a:solidFill>
                  <a:prstClr val="black"/>
                </a:solidFill>
                <a:latin typeface="Meiryo UI" panose="020B0604030504040204" pitchFamily="50" charset="-128"/>
                <a:ea typeface="Meiryo UI" panose="020B0604030504040204" pitchFamily="50" charset="-128"/>
              </a:endParaRPr>
            </a:p>
          </p:txBody>
        </p:sp>
        <p:pic>
          <p:nvPicPr>
            <p:cNvPr id="893" name="Picture 2" descr="http://www.printout.jp/clipart/clipart_d/03_person/04_daily_life/gif/person_0385.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86241" y="3002119"/>
              <a:ext cx="285429" cy="225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4" name="テキスト ボックス 326"/>
            <p:cNvSpPr txBox="1">
              <a:spLocks noChangeArrowheads="1"/>
            </p:cNvSpPr>
            <p:nvPr/>
          </p:nvSpPr>
          <p:spPr bwMode="auto">
            <a:xfrm>
              <a:off x="6687292" y="3189090"/>
              <a:ext cx="283325" cy="94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7222" tIns="28611" rIns="57222" bIns="28611">
              <a:spAutoFit/>
            </a:bodyPr>
            <a:lstStyle>
              <a:lvl1pPr eaLnBrk="0" hangingPunct="0">
                <a:defRPr kumimoji="1" sz="1400">
                  <a:solidFill>
                    <a:schemeClr val="tx1"/>
                  </a:solidFill>
                  <a:latin typeface="ＭＳ Ｐゴシック" charset="-128"/>
                  <a:ea typeface="ＭＳ Ｐゴシック" charset="-128"/>
                </a:defRPr>
              </a:lvl1pPr>
              <a:lvl2pPr marL="742950" indent="-285750" eaLnBrk="0" hangingPunct="0">
                <a:defRPr kumimoji="1" sz="1400">
                  <a:solidFill>
                    <a:schemeClr val="tx1"/>
                  </a:solidFill>
                  <a:latin typeface="ＭＳ Ｐゴシック" charset="-128"/>
                  <a:ea typeface="ＭＳ Ｐゴシック" charset="-128"/>
                </a:defRPr>
              </a:lvl2pPr>
              <a:lvl3pPr marL="1143000" indent="-228600" eaLnBrk="0" hangingPunct="0">
                <a:defRPr kumimoji="1" sz="1400">
                  <a:solidFill>
                    <a:schemeClr val="tx1"/>
                  </a:solidFill>
                  <a:latin typeface="ＭＳ Ｐゴシック" charset="-128"/>
                  <a:ea typeface="ＭＳ Ｐゴシック" charset="-128"/>
                </a:defRPr>
              </a:lvl3pPr>
              <a:lvl4pPr marL="1600200" indent="-228600" eaLnBrk="0" hangingPunct="0">
                <a:defRPr kumimoji="1" sz="1400">
                  <a:solidFill>
                    <a:schemeClr val="tx1"/>
                  </a:solidFill>
                  <a:latin typeface="ＭＳ Ｐゴシック" charset="-128"/>
                  <a:ea typeface="ＭＳ Ｐゴシック" charset="-128"/>
                </a:defRPr>
              </a:lvl4pPr>
              <a:lvl5pPr marL="2057400" indent="-228600" eaLnBrk="0" hangingPunct="0">
                <a:defRPr kumimoji="1" sz="1400">
                  <a:solidFill>
                    <a:schemeClr val="tx1"/>
                  </a:solidFill>
                  <a:latin typeface="ＭＳ Ｐゴシック" charset="-128"/>
                  <a:ea typeface="ＭＳ Ｐゴシック" charset="-128"/>
                </a:defRPr>
              </a:lvl5pPr>
              <a:lvl6pPr marL="25146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6pPr>
              <a:lvl7pPr marL="29718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7pPr>
              <a:lvl8pPr marL="34290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8pPr>
              <a:lvl9pPr marL="38862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9pPr>
            </a:lstStyle>
            <a:p>
              <a:pPr algn="ctr" eaLnBrk="1" fontAlgn="b" hangingPunct="1">
                <a:spcBef>
                  <a:spcPct val="0"/>
                </a:spcBef>
                <a:spcAft>
                  <a:spcPct val="0"/>
                </a:spcAft>
                <a:buFont typeface="Wingdings" pitchFamily="2" charset="2"/>
                <a:buNone/>
              </a:pPr>
              <a:r>
                <a:rPr lang="ja-JP" altLang="en-US" sz="400" dirty="0">
                  <a:solidFill>
                    <a:prstClr val="black"/>
                  </a:solidFill>
                  <a:latin typeface="Meiryo UI" panose="020B0604030504040204" pitchFamily="50" charset="-128"/>
                  <a:ea typeface="Meiryo UI" panose="020B0604030504040204" pitchFamily="50" charset="-128"/>
                </a:rPr>
                <a:t>一般利用者</a:t>
              </a:r>
            </a:p>
          </p:txBody>
        </p:sp>
        <p:sp>
          <p:nvSpPr>
            <p:cNvPr id="895" name="上矢印 894"/>
            <p:cNvSpPr/>
            <p:nvPr/>
          </p:nvSpPr>
          <p:spPr bwMode="auto">
            <a:xfrm rot="5400000" flipV="1">
              <a:off x="6353189" y="2990259"/>
              <a:ext cx="353397" cy="264243"/>
            </a:xfrm>
            <a:prstGeom prst="upArrow">
              <a:avLst/>
            </a:prstGeom>
            <a:gradFill>
              <a:gsLst>
                <a:gs pos="0">
                  <a:schemeClr val="accent5">
                    <a:lumMod val="60000"/>
                    <a:lumOff val="40000"/>
                  </a:schemeClr>
                </a:gs>
                <a:gs pos="100000">
                  <a:schemeClr val="accent5">
                    <a:lumMod val="20000"/>
                    <a:lumOff val="80000"/>
                  </a:schemeClr>
                </a:gs>
              </a:gsLst>
            </a:gradFill>
            <a:ln w="28575">
              <a:solidFill>
                <a:srgbClr val="00B0F0"/>
              </a:solidFill>
              <a:headEnd/>
              <a:tailEnd/>
            </a:ln>
          </p:spPr>
          <p:style>
            <a:lnRef idx="1">
              <a:schemeClr val="dk1"/>
            </a:lnRef>
            <a:fillRef idx="3">
              <a:schemeClr val="dk1"/>
            </a:fillRef>
            <a:effectRef idx="2">
              <a:schemeClr val="dk1"/>
            </a:effectRef>
            <a:fontRef idx="minor">
              <a:schemeClr val="lt1"/>
            </a:fontRef>
          </p:style>
          <p:txBody>
            <a:bodyPr wrap="none" lIns="57232" tIns="28616" rIns="57232" bIns="28616" rtlCol="0" anchor="ctr"/>
            <a:lstStyle/>
            <a:p>
              <a:pPr algn="ctr" fontAlgn="base">
                <a:spcBef>
                  <a:spcPct val="0"/>
                </a:spcBef>
                <a:spcAft>
                  <a:spcPct val="0"/>
                </a:spcAft>
              </a:pPr>
              <a:endParaRPr lang="ja-JP" altLang="en-US" sz="900" dirty="0">
                <a:solidFill>
                  <a:prstClr val="white"/>
                </a:solidFill>
                <a:latin typeface="Meiryo UI" panose="020B0604030504040204" pitchFamily="50" charset="-128"/>
                <a:ea typeface="Meiryo UI" panose="020B0604030504040204" pitchFamily="50" charset="-128"/>
              </a:endParaRPr>
            </a:p>
          </p:txBody>
        </p:sp>
        <p:sp>
          <p:nvSpPr>
            <p:cNvPr id="896" name="テキスト ボックス 131"/>
            <p:cNvSpPr txBox="1">
              <a:spLocks noChangeArrowheads="1"/>
            </p:cNvSpPr>
            <p:nvPr/>
          </p:nvSpPr>
          <p:spPr bwMode="auto">
            <a:xfrm>
              <a:off x="6458841" y="3049456"/>
              <a:ext cx="166133" cy="94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7222" tIns="28611" rIns="57222" bIns="28611">
              <a:spAutoFit/>
            </a:bodyPr>
            <a:lstStyle>
              <a:lvl1pPr eaLnBrk="0" hangingPunct="0">
                <a:defRPr kumimoji="1" sz="1400">
                  <a:solidFill>
                    <a:schemeClr val="tx1"/>
                  </a:solidFill>
                  <a:latin typeface="ＭＳ Ｐゴシック" charset="-128"/>
                  <a:ea typeface="ＭＳ Ｐゴシック" charset="-128"/>
                </a:defRPr>
              </a:lvl1pPr>
              <a:lvl2pPr marL="742950" indent="-285750" eaLnBrk="0" hangingPunct="0">
                <a:defRPr kumimoji="1" sz="1400">
                  <a:solidFill>
                    <a:schemeClr val="tx1"/>
                  </a:solidFill>
                  <a:latin typeface="ＭＳ Ｐゴシック" charset="-128"/>
                  <a:ea typeface="ＭＳ Ｐゴシック" charset="-128"/>
                </a:defRPr>
              </a:lvl2pPr>
              <a:lvl3pPr marL="1143000" indent="-228600" eaLnBrk="0" hangingPunct="0">
                <a:defRPr kumimoji="1" sz="1400">
                  <a:solidFill>
                    <a:schemeClr val="tx1"/>
                  </a:solidFill>
                  <a:latin typeface="ＭＳ Ｐゴシック" charset="-128"/>
                  <a:ea typeface="ＭＳ Ｐゴシック" charset="-128"/>
                </a:defRPr>
              </a:lvl3pPr>
              <a:lvl4pPr marL="1600200" indent="-228600" eaLnBrk="0" hangingPunct="0">
                <a:defRPr kumimoji="1" sz="1400">
                  <a:solidFill>
                    <a:schemeClr val="tx1"/>
                  </a:solidFill>
                  <a:latin typeface="ＭＳ Ｐゴシック" charset="-128"/>
                  <a:ea typeface="ＭＳ Ｐゴシック" charset="-128"/>
                </a:defRPr>
              </a:lvl4pPr>
              <a:lvl5pPr marL="2057400" indent="-228600" eaLnBrk="0" hangingPunct="0">
                <a:defRPr kumimoji="1" sz="1400">
                  <a:solidFill>
                    <a:schemeClr val="tx1"/>
                  </a:solidFill>
                  <a:latin typeface="ＭＳ Ｐゴシック" charset="-128"/>
                  <a:ea typeface="ＭＳ Ｐゴシック" charset="-128"/>
                </a:defRPr>
              </a:lvl5pPr>
              <a:lvl6pPr marL="25146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6pPr>
              <a:lvl7pPr marL="29718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7pPr>
              <a:lvl8pPr marL="34290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8pPr>
              <a:lvl9pPr marL="38862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9pPr>
            </a:lstStyle>
            <a:p>
              <a:pPr algn="ctr" eaLnBrk="1" fontAlgn="b" hangingPunct="1">
                <a:spcBef>
                  <a:spcPct val="0"/>
                </a:spcBef>
                <a:spcAft>
                  <a:spcPct val="0"/>
                </a:spcAft>
                <a:buFont typeface="Wingdings" pitchFamily="2" charset="2"/>
                <a:buNone/>
              </a:pPr>
              <a:r>
                <a:rPr lang="ja-JP" altLang="en-US" sz="400" dirty="0">
                  <a:solidFill>
                    <a:prstClr val="black"/>
                  </a:solidFill>
                  <a:latin typeface="Meiryo UI" panose="020B0604030504040204" pitchFamily="50" charset="-128"/>
                  <a:ea typeface="Meiryo UI" panose="020B0604030504040204" pitchFamily="50" charset="-128"/>
                </a:rPr>
                <a:t>検索</a:t>
              </a:r>
              <a:endParaRPr lang="en-US" altLang="ja-JP" sz="400" dirty="0">
                <a:solidFill>
                  <a:prstClr val="black"/>
                </a:solidFill>
                <a:latin typeface="Meiryo UI" panose="020B0604030504040204" pitchFamily="50" charset="-128"/>
                <a:ea typeface="Meiryo UI" panose="020B0604030504040204" pitchFamily="50" charset="-128"/>
              </a:endParaRPr>
            </a:p>
          </p:txBody>
        </p:sp>
        <p:pic>
          <p:nvPicPr>
            <p:cNvPr id="897" name="Picture 2" descr="http://www.printout.jp/clipart/clipart_d/03_person/04_daily_life/gif/person_0385.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86241" y="3957906"/>
              <a:ext cx="285429" cy="225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8" name="上矢印 897"/>
            <p:cNvSpPr/>
            <p:nvPr/>
          </p:nvSpPr>
          <p:spPr bwMode="auto">
            <a:xfrm rot="5400000" flipV="1">
              <a:off x="6353189" y="3946045"/>
              <a:ext cx="353397" cy="264243"/>
            </a:xfrm>
            <a:prstGeom prst="upArrow">
              <a:avLst/>
            </a:prstGeom>
            <a:gradFill>
              <a:gsLst>
                <a:gs pos="0">
                  <a:schemeClr val="accent5">
                    <a:lumMod val="60000"/>
                    <a:lumOff val="40000"/>
                  </a:schemeClr>
                </a:gs>
                <a:gs pos="100000">
                  <a:schemeClr val="accent5">
                    <a:lumMod val="20000"/>
                    <a:lumOff val="80000"/>
                  </a:schemeClr>
                </a:gs>
              </a:gsLst>
            </a:gradFill>
            <a:ln w="28575">
              <a:solidFill>
                <a:srgbClr val="00B0F0"/>
              </a:solidFill>
              <a:headEnd/>
              <a:tailEnd/>
            </a:ln>
          </p:spPr>
          <p:style>
            <a:lnRef idx="1">
              <a:schemeClr val="dk1"/>
            </a:lnRef>
            <a:fillRef idx="3">
              <a:schemeClr val="dk1"/>
            </a:fillRef>
            <a:effectRef idx="2">
              <a:schemeClr val="dk1"/>
            </a:effectRef>
            <a:fontRef idx="minor">
              <a:schemeClr val="lt1"/>
            </a:fontRef>
          </p:style>
          <p:txBody>
            <a:bodyPr wrap="none" lIns="57232" tIns="28616" rIns="57232" bIns="28616" rtlCol="0" anchor="ctr"/>
            <a:lstStyle/>
            <a:p>
              <a:pPr algn="ctr" fontAlgn="base">
                <a:spcBef>
                  <a:spcPct val="0"/>
                </a:spcBef>
                <a:spcAft>
                  <a:spcPct val="0"/>
                </a:spcAft>
              </a:pPr>
              <a:endParaRPr lang="ja-JP" altLang="en-US" sz="900" dirty="0">
                <a:solidFill>
                  <a:prstClr val="white"/>
                </a:solidFill>
                <a:latin typeface="Meiryo UI" panose="020B0604030504040204" pitchFamily="50" charset="-128"/>
                <a:ea typeface="Meiryo UI" panose="020B0604030504040204" pitchFamily="50" charset="-128"/>
              </a:endParaRPr>
            </a:p>
          </p:txBody>
        </p:sp>
        <p:sp>
          <p:nvSpPr>
            <p:cNvPr id="899" name="テキスト ボックス 131"/>
            <p:cNvSpPr txBox="1">
              <a:spLocks noChangeArrowheads="1"/>
            </p:cNvSpPr>
            <p:nvPr/>
          </p:nvSpPr>
          <p:spPr bwMode="auto">
            <a:xfrm>
              <a:off x="6419778" y="3981052"/>
              <a:ext cx="244261" cy="142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7222" tIns="28611" rIns="57222" bIns="28611">
              <a:spAutoFit/>
            </a:bodyPr>
            <a:lstStyle>
              <a:lvl1pPr eaLnBrk="0" hangingPunct="0">
                <a:defRPr kumimoji="1" sz="1400">
                  <a:solidFill>
                    <a:schemeClr val="tx1"/>
                  </a:solidFill>
                  <a:latin typeface="ＭＳ Ｐゴシック" charset="-128"/>
                  <a:ea typeface="ＭＳ Ｐゴシック" charset="-128"/>
                </a:defRPr>
              </a:lvl1pPr>
              <a:lvl2pPr marL="742950" indent="-285750" eaLnBrk="0" hangingPunct="0">
                <a:defRPr kumimoji="1" sz="1400">
                  <a:solidFill>
                    <a:schemeClr val="tx1"/>
                  </a:solidFill>
                  <a:latin typeface="ＭＳ Ｐゴシック" charset="-128"/>
                  <a:ea typeface="ＭＳ Ｐゴシック" charset="-128"/>
                </a:defRPr>
              </a:lvl2pPr>
              <a:lvl3pPr marL="1143000" indent="-228600" eaLnBrk="0" hangingPunct="0">
                <a:defRPr kumimoji="1" sz="1400">
                  <a:solidFill>
                    <a:schemeClr val="tx1"/>
                  </a:solidFill>
                  <a:latin typeface="ＭＳ Ｐゴシック" charset="-128"/>
                  <a:ea typeface="ＭＳ Ｐゴシック" charset="-128"/>
                </a:defRPr>
              </a:lvl3pPr>
              <a:lvl4pPr marL="1600200" indent="-228600" eaLnBrk="0" hangingPunct="0">
                <a:defRPr kumimoji="1" sz="1400">
                  <a:solidFill>
                    <a:schemeClr val="tx1"/>
                  </a:solidFill>
                  <a:latin typeface="ＭＳ Ｐゴシック" charset="-128"/>
                  <a:ea typeface="ＭＳ Ｐゴシック" charset="-128"/>
                </a:defRPr>
              </a:lvl4pPr>
              <a:lvl5pPr marL="2057400" indent="-228600" eaLnBrk="0" hangingPunct="0">
                <a:defRPr kumimoji="1" sz="1400">
                  <a:solidFill>
                    <a:schemeClr val="tx1"/>
                  </a:solidFill>
                  <a:latin typeface="ＭＳ Ｐゴシック" charset="-128"/>
                  <a:ea typeface="ＭＳ Ｐゴシック" charset="-128"/>
                </a:defRPr>
              </a:lvl5pPr>
              <a:lvl6pPr marL="25146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6pPr>
              <a:lvl7pPr marL="29718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7pPr>
              <a:lvl8pPr marL="34290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8pPr>
              <a:lvl9pPr marL="38862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9pPr>
            </a:lstStyle>
            <a:p>
              <a:pPr algn="ctr" eaLnBrk="1" fontAlgn="b" hangingPunct="1">
                <a:spcBef>
                  <a:spcPct val="0"/>
                </a:spcBef>
                <a:spcAft>
                  <a:spcPct val="0"/>
                </a:spcAft>
                <a:buFont typeface="Wingdings" pitchFamily="2" charset="2"/>
                <a:buNone/>
              </a:pPr>
              <a:r>
                <a:rPr lang="ja-JP" altLang="en-US" sz="400" dirty="0">
                  <a:solidFill>
                    <a:prstClr val="black"/>
                  </a:solidFill>
                  <a:latin typeface="Meiryo UI" panose="020B0604030504040204" pitchFamily="50" charset="-128"/>
                  <a:ea typeface="Meiryo UI" panose="020B0604030504040204" pitchFamily="50" charset="-128"/>
                </a:rPr>
                <a:t>検索結果</a:t>
              </a:r>
              <a:endParaRPr lang="en-US" altLang="ja-JP" sz="400" dirty="0">
                <a:solidFill>
                  <a:prstClr val="black"/>
                </a:solidFill>
                <a:latin typeface="Meiryo UI" panose="020B0604030504040204" pitchFamily="50" charset="-128"/>
                <a:ea typeface="Meiryo UI" panose="020B0604030504040204" pitchFamily="50" charset="-128"/>
              </a:endParaRPr>
            </a:p>
            <a:p>
              <a:pPr algn="ctr" eaLnBrk="1" fontAlgn="b" hangingPunct="1">
                <a:spcBef>
                  <a:spcPct val="0"/>
                </a:spcBef>
                <a:spcAft>
                  <a:spcPct val="0"/>
                </a:spcAft>
                <a:buFont typeface="Wingdings" pitchFamily="2" charset="2"/>
                <a:buNone/>
              </a:pPr>
              <a:r>
                <a:rPr lang="ja-JP" altLang="en-US" sz="400" dirty="0">
                  <a:solidFill>
                    <a:prstClr val="black"/>
                  </a:solidFill>
                  <a:latin typeface="Meiryo UI" panose="020B0604030504040204" pitchFamily="50" charset="-128"/>
                  <a:ea typeface="Meiryo UI" panose="020B0604030504040204" pitchFamily="50" charset="-128"/>
                </a:rPr>
                <a:t>閲覧</a:t>
              </a:r>
              <a:endParaRPr lang="en-US" altLang="ja-JP" sz="400" dirty="0">
                <a:solidFill>
                  <a:prstClr val="black"/>
                </a:solidFill>
                <a:latin typeface="Meiryo UI" panose="020B0604030504040204" pitchFamily="50" charset="-128"/>
                <a:ea typeface="Meiryo UI" panose="020B0604030504040204" pitchFamily="50" charset="-128"/>
              </a:endParaRPr>
            </a:p>
          </p:txBody>
        </p:sp>
        <p:pic>
          <p:nvPicPr>
            <p:cNvPr id="900" name="Picture 2" descr="http://www.printout.jp/clipart/clipart_d/03_person/04_daily_life/gif/person_0385.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86241" y="5094166"/>
              <a:ext cx="285429" cy="225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 name="上矢印 900"/>
            <p:cNvSpPr/>
            <p:nvPr/>
          </p:nvSpPr>
          <p:spPr bwMode="auto">
            <a:xfrm rot="5400000" flipV="1">
              <a:off x="6353189" y="5082306"/>
              <a:ext cx="353397" cy="264243"/>
            </a:xfrm>
            <a:prstGeom prst="upArrow">
              <a:avLst/>
            </a:prstGeom>
            <a:gradFill>
              <a:gsLst>
                <a:gs pos="0">
                  <a:schemeClr val="accent5">
                    <a:lumMod val="60000"/>
                    <a:lumOff val="40000"/>
                  </a:schemeClr>
                </a:gs>
                <a:gs pos="100000">
                  <a:schemeClr val="accent5">
                    <a:lumMod val="20000"/>
                    <a:lumOff val="80000"/>
                  </a:schemeClr>
                </a:gs>
              </a:gsLst>
            </a:gradFill>
            <a:ln w="28575">
              <a:solidFill>
                <a:srgbClr val="00B0F0"/>
              </a:solidFill>
              <a:headEnd/>
              <a:tailEnd/>
            </a:ln>
          </p:spPr>
          <p:style>
            <a:lnRef idx="1">
              <a:schemeClr val="dk1"/>
            </a:lnRef>
            <a:fillRef idx="3">
              <a:schemeClr val="dk1"/>
            </a:fillRef>
            <a:effectRef idx="2">
              <a:schemeClr val="dk1"/>
            </a:effectRef>
            <a:fontRef idx="minor">
              <a:schemeClr val="lt1"/>
            </a:fontRef>
          </p:style>
          <p:txBody>
            <a:bodyPr wrap="none" lIns="57232" tIns="28616" rIns="57232" bIns="28616" rtlCol="0" anchor="ctr"/>
            <a:lstStyle/>
            <a:p>
              <a:pPr algn="ctr" fontAlgn="base">
                <a:spcBef>
                  <a:spcPct val="0"/>
                </a:spcBef>
                <a:spcAft>
                  <a:spcPct val="0"/>
                </a:spcAft>
              </a:pPr>
              <a:endParaRPr lang="ja-JP" altLang="en-US" sz="900" dirty="0">
                <a:solidFill>
                  <a:prstClr val="white"/>
                </a:solidFill>
                <a:latin typeface="Meiryo UI" panose="020B0604030504040204" pitchFamily="50" charset="-128"/>
                <a:ea typeface="Meiryo UI" panose="020B0604030504040204" pitchFamily="50" charset="-128"/>
              </a:endParaRPr>
            </a:p>
          </p:txBody>
        </p:sp>
        <p:sp>
          <p:nvSpPr>
            <p:cNvPr id="902" name="テキスト ボックス 131"/>
            <p:cNvSpPr txBox="1">
              <a:spLocks noChangeArrowheads="1"/>
            </p:cNvSpPr>
            <p:nvPr/>
          </p:nvSpPr>
          <p:spPr bwMode="auto">
            <a:xfrm>
              <a:off x="6425273" y="5117312"/>
              <a:ext cx="233274" cy="142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7222" tIns="28611" rIns="57222" bIns="28611">
              <a:spAutoFit/>
            </a:bodyPr>
            <a:lstStyle>
              <a:lvl1pPr eaLnBrk="0" hangingPunct="0">
                <a:defRPr kumimoji="1" sz="1400">
                  <a:solidFill>
                    <a:schemeClr val="tx1"/>
                  </a:solidFill>
                  <a:latin typeface="ＭＳ Ｐゴシック" charset="-128"/>
                  <a:ea typeface="ＭＳ Ｐゴシック" charset="-128"/>
                </a:defRPr>
              </a:lvl1pPr>
              <a:lvl2pPr marL="742950" indent="-285750" eaLnBrk="0" hangingPunct="0">
                <a:defRPr kumimoji="1" sz="1400">
                  <a:solidFill>
                    <a:schemeClr val="tx1"/>
                  </a:solidFill>
                  <a:latin typeface="ＭＳ Ｐゴシック" charset="-128"/>
                  <a:ea typeface="ＭＳ Ｐゴシック" charset="-128"/>
                </a:defRPr>
              </a:lvl2pPr>
              <a:lvl3pPr marL="1143000" indent="-228600" eaLnBrk="0" hangingPunct="0">
                <a:defRPr kumimoji="1" sz="1400">
                  <a:solidFill>
                    <a:schemeClr val="tx1"/>
                  </a:solidFill>
                  <a:latin typeface="ＭＳ Ｐゴシック" charset="-128"/>
                  <a:ea typeface="ＭＳ Ｐゴシック" charset="-128"/>
                </a:defRPr>
              </a:lvl3pPr>
              <a:lvl4pPr marL="1600200" indent="-228600" eaLnBrk="0" hangingPunct="0">
                <a:defRPr kumimoji="1" sz="1400">
                  <a:solidFill>
                    <a:schemeClr val="tx1"/>
                  </a:solidFill>
                  <a:latin typeface="ＭＳ Ｐゴシック" charset="-128"/>
                  <a:ea typeface="ＭＳ Ｐゴシック" charset="-128"/>
                </a:defRPr>
              </a:lvl4pPr>
              <a:lvl5pPr marL="2057400" indent="-228600" eaLnBrk="0" hangingPunct="0">
                <a:defRPr kumimoji="1" sz="1400">
                  <a:solidFill>
                    <a:schemeClr val="tx1"/>
                  </a:solidFill>
                  <a:latin typeface="ＭＳ Ｐゴシック" charset="-128"/>
                  <a:ea typeface="ＭＳ Ｐゴシック" charset="-128"/>
                </a:defRPr>
              </a:lvl5pPr>
              <a:lvl6pPr marL="25146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6pPr>
              <a:lvl7pPr marL="29718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7pPr>
              <a:lvl8pPr marL="34290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8pPr>
              <a:lvl9pPr marL="38862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9pPr>
            </a:lstStyle>
            <a:p>
              <a:pPr algn="ctr" eaLnBrk="1" fontAlgn="b" hangingPunct="1">
                <a:spcBef>
                  <a:spcPct val="0"/>
                </a:spcBef>
                <a:spcAft>
                  <a:spcPct val="0"/>
                </a:spcAft>
                <a:buFont typeface="Wingdings" pitchFamily="2" charset="2"/>
                <a:buNone/>
              </a:pPr>
              <a:r>
                <a:rPr lang="ja-JP" altLang="en-US" sz="400" dirty="0">
                  <a:solidFill>
                    <a:prstClr val="black"/>
                  </a:solidFill>
                  <a:latin typeface="Meiryo UI" panose="020B0604030504040204" pitchFamily="50" charset="-128"/>
                  <a:ea typeface="Meiryo UI" panose="020B0604030504040204" pitchFamily="50" charset="-128"/>
                </a:rPr>
                <a:t>コンテンツ</a:t>
              </a:r>
              <a:endParaRPr lang="en-US" altLang="ja-JP" sz="400" dirty="0">
                <a:solidFill>
                  <a:prstClr val="black"/>
                </a:solidFill>
                <a:latin typeface="Meiryo UI" panose="020B0604030504040204" pitchFamily="50" charset="-128"/>
                <a:ea typeface="Meiryo UI" panose="020B0604030504040204" pitchFamily="50" charset="-128"/>
              </a:endParaRPr>
            </a:p>
            <a:p>
              <a:pPr algn="ctr" eaLnBrk="1" fontAlgn="b" hangingPunct="1">
                <a:spcBef>
                  <a:spcPct val="0"/>
                </a:spcBef>
                <a:spcAft>
                  <a:spcPct val="0"/>
                </a:spcAft>
                <a:buFont typeface="Wingdings" pitchFamily="2" charset="2"/>
                <a:buNone/>
              </a:pPr>
              <a:r>
                <a:rPr lang="ja-JP" altLang="en-US" sz="400" dirty="0">
                  <a:solidFill>
                    <a:prstClr val="black"/>
                  </a:solidFill>
                  <a:latin typeface="Meiryo UI" panose="020B0604030504040204" pitchFamily="50" charset="-128"/>
                  <a:ea typeface="Meiryo UI" panose="020B0604030504040204" pitchFamily="50" charset="-128"/>
                </a:rPr>
                <a:t>閲覧</a:t>
              </a:r>
              <a:endParaRPr lang="en-US" altLang="ja-JP" sz="400" dirty="0">
                <a:solidFill>
                  <a:prstClr val="black"/>
                </a:solidFill>
                <a:latin typeface="Meiryo UI" panose="020B0604030504040204" pitchFamily="50" charset="-128"/>
                <a:ea typeface="Meiryo UI" panose="020B0604030504040204" pitchFamily="50" charset="-128"/>
              </a:endParaRPr>
            </a:p>
          </p:txBody>
        </p:sp>
        <p:sp>
          <p:nvSpPr>
            <p:cNvPr id="903" name="テキスト ボックス 326"/>
            <p:cNvSpPr txBox="1">
              <a:spLocks noChangeArrowheads="1"/>
            </p:cNvSpPr>
            <p:nvPr/>
          </p:nvSpPr>
          <p:spPr bwMode="auto">
            <a:xfrm>
              <a:off x="6687292" y="4156872"/>
              <a:ext cx="283325" cy="94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7222" tIns="28611" rIns="57222" bIns="28611">
              <a:spAutoFit/>
            </a:bodyPr>
            <a:lstStyle>
              <a:lvl1pPr eaLnBrk="0" hangingPunct="0">
                <a:defRPr kumimoji="1" sz="1400">
                  <a:solidFill>
                    <a:schemeClr val="tx1"/>
                  </a:solidFill>
                  <a:latin typeface="ＭＳ Ｐゴシック" charset="-128"/>
                  <a:ea typeface="ＭＳ Ｐゴシック" charset="-128"/>
                </a:defRPr>
              </a:lvl1pPr>
              <a:lvl2pPr marL="742950" indent="-285750" eaLnBrk="0" hangingPunct="0">
                <a:defRPr kumimoji="1" sz="1400">
                  <a:solidFill>
                    <a:schemeClr val="tx1"/>
                  </a:solidFill>
                  <a:latin typeface="ＭＳ Ｐゴシック" charset="-128"/>
                  <a:ea typeface="ＭＳ Ｐゴシック" charset="-128"/>
                </a:defRPr>
              </a:lvl2pPr>
              <a:lvl3pPr marL="1143000" indent="-228600" eaLnBrk="0" hangingPunct="0">
                <a:defRPr kumimoji="1" sz="1400">
                  <a:solidFill>
                    <a:schemeClr val="tx1"/>
                  </a:solidFill>
                  <a:latin typeface="ＭＳ Ｐゴシック" charset="-128"/>
                  <a:ea typeface="ＭＳ Ｐゴシック" charset="-128"/>
                </a:defRPr>
              </a:lvl3pPr>
              <a:lvl4pPr marL="1600200" indent="-228600" eaLnBrk="0" hangingPunct="0">
                <a:defRPr kumimoji="1" sz="1400">
                  <a:solidFill>
                    <a:schemeClr val="tx1"/>
                  </a:solidFill>
                  <a:latin typeface="ＭＳ Ｐゴシック" charset="-128"/>
                  <a:ea typeface="ＭＳ Ｐゴシック" charset="-128"/>
                </a:defRPr>
              </a:lvl4pPr>
              <a:lvl5pPr marL="2057400" indent="-228600" eaLnBrk="0" hangingPunct="0">
                <a:defRPr kumimoji="1" sz="1400">
                  <a:solidFill>
                    <a:schemeClr val="tx1"/>
                  </a:solidFill>
                  <a:latin typeface="ＭＳ Ｐゴシック" charset="-128"/>
                  <a:ea typeface="ＭＳ Ｐゴシック" charset="-128"/>
                </a:defRPr>
              </a:lvl5pPr>
              <a:lvl6pPr marL="25146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6pPr>
              <a:lvl7pPr marL="29718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7pPr>
              <a:lvl8pPr marL="34290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8pPr>
              <a:lvl9pPr marL="38862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9pPr>
            </a:lstStyle>
            <a:p>
              <a:pPr algn="ctr" eaLnBrk="1" fontAlgn="b" hangingPunct="1">
                <a:spcBef>
                  <a:spcPct val="0"/>
                </a:spcBef>
                <a:spcAft>
                  <a:spcPct val="0"/>
                </a:spcAft>
                <a:buFont typeface="Wingdings" pitchFamily="2" charset="2"/>
                <a:buNone/>
              </a:pPr>
              <a:r>
                <a:rPr lang="ja-JP" altLang="en-US" sz="400" dirty="0">
                  <a:solidFill>
                    <a:prstClr val="black"/>
                  </a:solidFill>
                  <a:latin typeface="Meiryo UI" panose="020B0604030504040204" pitchFamily="50" charset="-128"/>
                  <a:ea typeface="Meiryo UI" panose="020B0604030504040204" pitchFamily="50" charset="-128"/>
                </a:rPr>
                <a:t>一般利用者</a:t>
              </a:r>
            </a:p>
          </p:txBody>
        </p:sp>
        <p:sp>
          <p:nvSpPr>
            <p:cNvPr id="904" name="テキスト ボックス 326"/>
            <p:cNvSpPr txBox="1">
              <a:spLocks noChangeArrowheads="1"/>
            </p:cNvSpPr>
            <p:nvPr/>
          </p:nvSpPr>
          <p:spPr bwMode="auto">
            <a:xfrm>
              <a:off x="6687292" y="5291551"/>
              <a:ext cx="283325" cy="94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7222" tIns="28611" rIns="57222" bIns="28611">
              <a:spAutoFit/>
            </a:bodyPr>
            <a:lstStyle>
              <a:lvl1pPr eaLnBrk="0" hangingPunct="0">
                <a:defRPr kumimoji="1" sz="1400">
                  <a:solidFill>
                    <a:schemeClr val="tx1"/>
                  </a:solidFill>
                  <a:latin typeface="ＭＳ Ｐゴシック" charset="-128"/>
                  <a:ea typeface="ＭＳ Ｐゴシック" charset="-128"/>
                </a:defRPr>
              </a:lvl1pPr>
              <a:lvl2pPr marL="742950" indent="-285750" eaLnBrk="0" hangingPunct="0">
                <a:defRPr kumimoji="1" sz="1400">
                  <a:solidFill>
                    <a:schemeClr val="tx1"/>
                  </a:solidFill>
                  <a:latin typeface="ＭＳ Ｐゴシック" charset="-128"/>
                  <a:ea typeface="ＭＳ Ｐゴシック" charset="-128"/>
                </a:defRPr>
              </a:lvl2pPr>
              <a:lvl3pPr marL="1143000" indent="-228600" eaLnBrk="0" hangingPunct="0">
                <a:defRPr kumimoji="1" sz="1400">
                  <a:solidFill>
                    <a:schemeClr val="tx1"/>
                  </a:solidFill>
                  <a:latin typeface="ＭＳ Ｐゴシック" charset="-128"/>
                  <a:ea typeface="ＭＳ Ｐゴシック" charset="-128"/>
                </a:defRPr>
              </a:lvl3pPr>
              <a:lvl4pPr marL="1600200" indent="-228600" eaLnBrk="0" hangingPunct="0">
                <a:defRPr kumimoji="1" sz="1400">
                  <a:solidFill>
                    <a:schemeClr val="tx1"/>
                  </a:solidFill>
                  <a:latin typeface="ＭＳ Ｐゴシック" charset="-128"/>
                  <a:ea typeface="ＭＳ Ｐゴシック" charset="-128"/>
                </a:defRPr>
              </a:lvl4pPr>
              <a:lvl5pPr marL="2057400" indent="-228600" eaLnBrk="0" hangingPunct="0">
                <a:defRPr kumimoji="1" sz="1400">
                  <a:solidFill>
                    <a:schemeClr val="tx1"/>
                  </a:solidFill>
                  <a:latin typeface="ＭＳ Ｐゴシック" charset="-128"/>
                  <a:ea typeface="ＭＳ Ｐゴシック" charset="-128"/>
                </a:defRPr>
              </a:lvl5pPr>
              <a:lvl6pPr marL="25146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6pPr>
              <a:lvl7pPr marL="29718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7pPr>
              <a:lvl8pPr marL="34290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8pPr>
              <a:lvl9pPr marL="38862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9pPr>
            </a:lstStyle>
            <a:p>
              <a:pPr algn="ctr" eaLnBrk="1" fontAlgn="b" hangingPunct="1">
                <a:spcBef>
                  <a:spcPct val="0"/>
                </a:spcBef>
                <a:spcAft>
                  <a:spcPct val="0"/>
                </a:spcAft>
                <a:buFont typeface="Wingdings" pitchFamily="2" charset="2"/>
                <a:buNone/>
              </a:pPr>
              <a:r>
                <a:rPr lang="ja-JP" altLang="en-US" sz="400" dirty="0">
                  <a:solidFill>
                    <a:prstClr val="black"/>
                  </a:solidFill>
                  <a:latin typeface="Meiryo UI" panose="020B0604030504040204" pitchFamily="50" charset="-128"/>
                  <a:ea typeface="Meiryo UI" panose="020B0604030504040204" pitchFamily="50" charset="-128"/>
                </a:rPr>
                <a:t>一般利用者</a:t>
              </a:r>
            </a:p>
          </p:txBody>
        </p:sp>
        <p:sp>
          <p:nvSpPr>
            <p:cNvPr id="905" name="上矢印 904"/>
            <p:cNvSpPr/>
            <p:nvPr/>
          </p:nvSpPr>
          <p:spPr bwMode="auto">
            <a:xfrm rot="5400000">
              <a:off x="440984" y="2969294"/>
              <a:ext cx="353397" cy="235339"/>
            </a:xfrm>
            <a:prstGeom prst="upArrow">
              <a:avLst/>
            </a:prstGeom>
            <a:gradFill>
              <a:gsLst>
                <a:gs pos="0">
                  <a:schemeClr val="accent5">
                    <a:lumMod val="60000"/>
                    <a:lumOff val="40000"/>
                  </a:schemeClr>
                </a:gs>
                <a:gs pos="100000">
                  <a:schemeClr val="accent5">
                    <a:lumMod val="20000"/>
                    <a:lumOff val="80000"/>
                  </a:schemeClr>
                </a:gs>
              </a:gsLst>
            </a:gradFill>
            <a:ln w="28575">
              <a:solidFill>
                <a:srgbClr val="00B0F0"/>
              </a:solidFill>
              <a:headEnd/>
              <a:tailEnd/>
            </a:ln>
          </p:spPr>
          <p:style>
            <a:lnRef idx="1">
              <a:schemeClr val="dk1"/>
            </a:lnRef>
            <a:fillRef idx="3">
              <a:schemeClr val="dk1"/>
            </a:fillRef>
            <a:effectRef idx="2">
              <a:schemeClr val="dk1"/>
            </a:effectRef>
            <a:fontRef idx="minor">
              <a:schemeClr val="lt1"/>
            </a:fontRef>
          </p:style>
          <p:txBody>
            <a:bodyPr wrap="none" lIns="57232" tIns="28616" rIns="57232" bIns="28616" rtlCol="0" anchor="ctr"/>
            <a:lstStyle/>
            <a:p>
              <a:pPr algn="ctr" fontAlgn="base">
                <a:spcBef>
                  <a:spcPct val="0"/>
                </a:spcBef>
                <a:spcAft>
                  <a:spcPct val="0"/>
                </a:spcAft>
              </a:pPr>
              <a:endParaRPr lang="ja-JP" altLang="en-US" sz="900" dirty="0">
                <a:solidFill>
                  <a:prstClr val="white"/>
                </a:solidFill>
                <a:latin typeface="Meiryo UI" panose="020B0604030504040204" pitchFamily="50" charset="-128"/>
                <a:ea typeface="Meiryo UI" panose="020B0604030504040204" pitchFamily="50" charset="-128"/>
              </a:endParaRPr>
            </a:p>
          </p:txBody>
        </p:sp>
        <p:sp>
          <p:nvSpPr>
            <p:cNvPr id="906" name="テキスト ボックス 131"/>
            <p:cNvSpPr txBox="1">
              <a:spLocks noChangeArrowheads="1"/>
            </p:cNvSpPr>
            <p:nvPr/>
          </p:nvSpPr>
          <p:spPr bwMode="auto">
            <a:xfrm>
              <a:off x="523497" y="2995295"/>
              <a:ext cx="166133" cy="142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7222" tIns="28611" rIns="57222" bIns="28611">
              <a:spAutoFit/>
            </a:bodyPr>
            <a:lstStyle>
              <a:lvl1pPr eaLnBrk="0" hangingPunct="0">
                <a:defRPr kumimoji="1" sz="1400">
                  <a:solidFill>
                    <a:schemeClr val="tx1"/>
                  </a:solidFill>
                  <a:latin typeface="ＭＳ Ｐゴシック" charset="-128"/>
                  <a:ea typeface="ＭＳ Ｐゴシック" charset="-128"/>
                </a:defRPr>
              </a:lvl1pPr>
              <a:lvl2pPr marL="742950" indent="-285750" eaLnBrk="0" hangingPunct="0">
                <a:defRPr kumimoji="1" sz="1400">
                  <a:solidFill>
                    <a:schemeClr val="tx1"/>
                  </a:solidFill>
                  <a:latin typeface="ＭＳ Ｐゴシック" charset="-128"/>
                  <a:ea typeface="ＭＳ Ｐゴシック" charset="-128"/>
                </a:defRPr>
              </a:lvl2pPr>
              <a:lvl3pPr marL="1143000" indent="-228600" eaLnBrk="0" hangingPunct="0">
                <a:defRPr kumimoji="1" sz="1400">
                  <a:solidFill>
                    <a:schemeClr val="tx1"/>
                  </a:solidFill>
                  <a:latin typeface="ＭＳ Ｐゴシック" charset="-128"/>
                  <a:ea typeface="ＭＳ Ｐゴシック" charset="-128"/>
                </a:defRPr>
              </a:lvl3pPr>
              <a:lvl4pPr marL="1600200" indent="-228600" eaLnBrk="0" hangingPunct="0">
                <a:defRPr kumimoji="1" sz="1400">
                  <a:solidFill>
                    <a:schemeClr val="tx1"/>
                  </a:solidFill>
                  <a:latin typeface="ＭＳ Ｐゴシック" charset="-128"/>
                  <a:ea typeface="ＭＳ Ｐゴシック" charset="-128"/>
                </a:defRPr>
              </a:lvl4pPr>
              <a:lvl5pPr marL="2057400" indent="-228600" eaLnBrk="0" hangingPunct="0">
                <a:defRPr kumimoji="1" sz="1400">
                  <a:solidFill>
                    <a:schemeClr val="tx1"/>
                  </a:solidFill>
                  <a:latin typeface="ＭＳ Ｐゴシック" charset="-128"/>
                  <a:ea typeface="ＭＳ Ｐゴシック" charset="-128"/>
                </a:defRPr>
              </a:lvl5pPr>
              <a:lvl6pPr marL="25146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6pPr>
              <a:lvl7pPr marL="29718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7pPr>
              <a:lvl8pPr marL="34290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8pPr>
              <a:lvl9pPr marL="38862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9pPr>
            </a:lstStyle>
            <a:p>
              <a:pPr algn="ctr" eaLnBrk="1" fontAlgn="b" hangingPunct="1">
                <a:spcBef>
                  <a:spcPct val="0"/>
                </a:spcBef>
                <a:spcAft>
                  <a:spcPct val="0"/>
                </a:spcAft>
                <a:buFont typeface="Wingdings" pitchFamily="2" charset="2"/>
                <a:buNone/>
              </a:pPr>
              <a:r>
                <a:rPr lang="ja-JP" altLang="en-US" sz="400" dirty="0">
                  <a:solidFill>
                    <a:prstClr val="black"/>
                  </a:solidFill>
                  <a:latin typeface="Meiryo UI" panose="020B0604030504040204" pitchFamily="50" charset="-128"/>
                  <a:ea typeface="Meiryo UI" panose="020B0604030504040204" pitchFamily="50" charset="-128"/>
                </a:rPr>
                <a:t>収集</a:t>
              </a:r>
              <a:endParaRPr lang="en-US" altLang="ja-JP" sz="400" dirty="0">
                <a:solidFill>
                  <a:prstClr val="black"/>
                </a:solidFill>
                <a:latin typeface="Meiryo UI" panose="020B0604030504040204" pitchFamily="50" charset="-128"/>
                <a:ea typeface="Meiryo UI" panose="020B0604030504040204" pitchFamily="50" charset="-128"/>
              </a:endParaRPr>
            </a:p>
            <a:p>
              <a:pPr algn="ctr" eaLnBrk="1" fontAlgn="b" hangingPunct="1">
                <a:spcBef>
                  <a:spcPct val="0"/>
                </a:spcBef>
                <a:spcAft>
                  <a:spcPct val="0"/>
                </a:spcAft>
                <a:buFont typeface="Wingdings" pitchFamily="2" charset="2"/>
                <a:buNone/>
              </a:pPr>
              <a:r>
                <a:rPr lang="ja-JP" altLang="en-US" sz="400" dirty="0">
                  <a:solidFill>
                    <a:prstClr val="black"/>
                  </a:solidFill>
                  <a:latin typeface="Meiryo UI" panose="020B0604030504040204" pitchFamily="50" charset="-128"/>
                  <a:ea typeface="Meiryo UI" panose="020B0604030504040204" pitchFamily="50" charset="-128"/>
                </a:rPr>
                <a:t>業務</a:t>
              </a:r>
              <a:endParaRPr lang="en-US" altLang="ja-JP" sz="400" dirty="0">
                <a:solidFill>
                  <a:prstClr val="black"/>
                </a:solidFill>
                <a:latin typeface="Meiryo UI" panose="020B0604030504040204" pitchFamily="50" charset="-128"/>
                <a:ea typeface="Meiryo UI" panose="020B0604030504040204" pitchFamily="50" charset="-128"/>
              </a:endParaRPr>
            </a:p>
          </p:txBody>
        </p:sp>
        <p:pic>
          <p:nvPicPr>
            <p:cNvPr id="907" name="Picture 4" descr="http://www.printout.jp/clipart/clipart_d/03_person/04_daily_life/gif/person_0386.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2208" y="3909998"/>
              <a:ext cx="285429" cy="219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8" name="上矢印 907"/>
            <p:cNvSpPr/>
            <p:nvPr/>
          </p:nvSpPr>
          <p:spPr bwMode="auto">
            <a:xfrm rot="5400000">
              <a:off x="440984" y="3907583"/>
              <a:ext cx="353397" cy="235339"/>
            </a:xfrm>
            <a:prstGeom prst="upArrow">
              <a:avLst/>
            </a:prstGeom>
            <a:gradFill>
              <a:gsLst>
                <a:gs pos="0">
                  <a:schemeClr val="accent5">
                    <a:lumMod val="60000"/>
                    <a:lumOff val="40000"/>
                  </a:schemeClr>
                </a:gs>
                <a:gs pos="100000">
                  <a:schemeClr val="accent5">
                    <a:lumMod val="20000"/>
                    <a:lumOff val="80000"/>
                  </a:schemeClr>
                </a:gs>
              </a:gsLst>
            </a:gradFill>
            <a:ln w="28575">
              <a:solidFill>
                <a:srgbClr val="00B0F0"/>
              </a:solidFill>
              <a:headEnd/>
              <a:tailEnd/>
            </a:ln>
          </p:spPr>
          <p:style>
            <a:lnRef idx="1">
              <a:schemeClr val="dk1"/>
            </a:lnRef>
            <a:fillRef idx="3">
              <a:schemeClr val="dk1"/>
            </a:fillRef>
            <a:effectRef idx="2">
              <a:schemeClr val="dk1"/>
            </a:effectRef>
            <a:fontRef idx="minor">
              <a:schemeClr val="lt1"/>
            </a:fontRef>
          </p:style>
          <p:txBody>
            <a:bodyPr wrap="none" lIns="57232" tIns="28616" rIns="57232" bIns="28616" rtlCol="0" anchor="ctr"/>
            <a:lstStyle/>
            <a:p>
              <a:pPr algn="ctr" fontAlgn="base">
                <a:spcBef>
                  <a:spcPct val="0"/>
                </a:spcBef>
                <a:spcAft>
                  <a:spcPct val="0"/>
                </a:spcAft>
              </a:pPr>
              <a:endParaRPr lang="ja-JP" altLang="en-US" sz="900" dirty="0">
                <a:solidFill>
                  <a:prstClr val="white"/>
                </a:solidFill>
                <a:latin typeface="Meiryo UI" panose="020B0604030504040204" pitchFamily="50" charset="-128"/>
                <a:ea typeface="Meiryo UI" panose="020B0604030504040204" pitchFamily="50" charset="-128"/>
              </a:endParaRPr>
            </a:p>
          </p:txBody>
        </p:sp>
        <p:sp>
          <p:nvSpPr>
            <p:cNvPr id="909" name="テキスト ボックス 131"/>
            <p:cNvSpPr txBox="1">
              <a:spLocks noChangeArrowheads="1"/>
            </p:cNvSpPr>
            <p:nvPr/>
          </p:nvSpPr>
          <p:spPr bwMode="auto">
            <a:xfrm>
              <a:off x="503965" y="3933584"/>
              <a:ext cx="205197" cy="142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7222" tIns="28611" rIns="57222" bIns="28611">
              <a:spAutoFit/>
            </a:bodyPr>
            <a:lstStyle>
              <a:lvl1pPr eaLnBrk="0" hangingPunct="0">
                <a:defRPr kumimoji="1" sz="1400">
                  <a:solidFill>
                    <a:schemeClr val="tx1"/>
                  </a:solidFill>
                  <a:latin typeface="ＭＳ Ｐゴシック" charset="-128"/>
                  <a:ea typeface="ＭＳ Ｐゴシック" charset="-128"/>
                </a:defRPr>
              </a:lvl1pPr>
              <a:lvl2pPr marL="742950" indent="-285750" eaLnBrk="0" hangingPunct="0">
                <a:defRPr kumimoji="1" sz="1400">
                  <a:solidFill>
                    <a:schemeClr val="tx1"/>
                  </a:solidFill>
                  <a:latin typeface="ＭＳ Ｐゴシック" charset="-128"/>
                  <a:ea typeface="ＭＳ Ｐゴシック" charset="-128"/>
                </a:defRPr>
              </a:lvl2pPr>
              <a:lvl3pPr marL="1143000" indent="-228600" eaLnBrk="0" hangingPunct="0">
                <a:defRPr kumimoji="1" sz="1400">
                  <a:solidFill>
                    <a:schemeClr val="tx1"/>
                  </a:solidFill>
                  <a:latin typeface="ＭＳ Ｐゴシック" charset="-128"/>
                  <a:ea typeface="ＭＳ Ｐゴシック" charset="-128"/>
                </a:defRPr>
              </a:lvl3pPr>
              <a:lvl4pPr marL="1600200" indent="-228600" eaLnBrk="0" hangingPunct="0">
                <a:defRPr kumimoji="1" sz="1400">
                  <a:solidFill>
                    <a:schemeClr val="tx1"/>
                  </a:solidFill>
                  <a:latin typeface="ＭＳ Ｐゴシック" charset="-128"/>
                  <a:ea typeface="ＭＳ Ｐゴシック" charset="-128"/>
                </a:defRPr>
              </a:lvl4pPr>
              <a:lvl5pPr marL="2057400" indent="-228600" eaLnBrk="0" hangingPunct="0">
                <a:defRPr kumimoji="1" sz="1400">
                  <a:solidFill>
                    <a:schemeClr val="tx1"/>
                  </a:solidFill>
                  <a:latin typeface="ＭＳ Ｐゴシック" charset="-128"/>
                  <a:ea typeface="ＭＳ Ｐゴシック" charset="-128"/>
                </a:defRPr>
              </a:lvl5pPr>
              <a:lvl6pPr marL="25146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6pPr>
              <a:lvl7pPr marL="29718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7pPr>
              <a:lvl8pPr marL="34290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8pPr>
              <a:lvl9pPr marL="38862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9pPr>
            </a:lstStyle>
            <a:p>
              <a:pPr algn="ctr" eaLnBrk="1" fontAlgn="b" hangingPunct="1">
                <a:spcBef>
                  <a:spcPct val="0"/>
                </a:spcBef>
                <a:spcAft>
                  <a:spcPct val="0"/>
                </a:spcAft>
                <a:buFont typeface="Wingdings" pitchFamily="2" charset="2"/>
                <a:buNone/>
              </a:pPr>
              <a:r>
                <a:rPr lang="ja-JP" altLang="en-US" sz="400" dirty="0">
                  <a:solidFill>
                    <a:prstClr val="black"/>
                  </a:solidFill>
                  <a:latin typeface="Meiryo UI" panose="020B0604030504040204" pitchFamily="50" charset="-128"/>
                  <a:ea typeface="Meiryo UI" panose="020B0604030504040204" pitchFamily="50" charset="-128"/>
                </a:rPr>
                <a:t>組織化</a:t>
              </a:r>
              <a:endParaRPr lang="en-US" altLang="ja-JP" sz="400" dirty="0">
                <a:solidFill>
                  <a:prstClr val="black"/>
                </a:solidFill>
                <a:latin typeface="Meiryo UI" panose="020B0604030504040204" pitchFamily="50" charset="-128"/>
                <a:ea typeface="Meiryo UI" panose="020B0604030504040204" pitchFamily="50" charset="-128"/>
              </a:endParaRPr>
            </a:p>
            <a:p>
              <a:pPr algn="ctr" eaLnBrk="1" fontAlgn="b" hangingPunct="1">
                <a:spcBef>
                  <a:spcPct val="0"/>
                </a:spcBef>
                <a:spcAft>
                  <a:spcPct val="0"/>
                </a:spcAft>
                <a:buFont typeface="Wingdings" pitchFamily="2" charset="2"/>
                <a:buNone/>
              </a:pPr>
              <a:r>
                <a:rPr lang="ja-JP" altLang="en-US" sz="400" dirty="0">
                  <a:solidFill>
                    <a:prstClr val="black"/>
                  </a:solidFill>
                  <a:latin typeface="Meiryo UI" panose="020B0604030504040204" pitchFamily="50" charset="-128"/>
                  <a:ea typeface="Meiryo UI" panose="020B0604030504040204" pitchFamily="50" charset="-128"/>
                </a:rPr>
                <a:t>業務等</a:t>
              </a:r>
              <a:endParaRPr lang="en-US" altLang="ja-JP" sz="400" dirty="0">
                <a:solidFill>
                  <a:prstClr val="black"/>
                </a:solidFill>
                <a:latin typeface="Meiryo UI" panose="020B0604030504040204" pitchFamily="50" charset="-128"/>
                <a:ea typeface="Meiryo UI" panose="020B0604030504040204" pitchFamily="50" charset="-128"/>
              </a:endParaRPr>
            </a:p>
          </p:txBody>
        </p:sp>
        <p:sp>
          <p:nvSpPr>
            <p:cNvPr id="910" name="テキスト ボックス 131"/>
            <p:cNvSpPr txBox="1">
              <a:spLocks noChangeArrowheads="1"/>
            </p:cNvSpPr>
            <p:nvPr/>
          </p:nvSpPr>
          <p:spPr bwMode="auto">
            <a:xfrm>
              <a:off x="173478" y="4123409"/>
              <a:ext cx="350467" cy="94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7222" tIns="28611" rIns="57222" bIns="28611">
              <a:spAutoFit/>
            </a:bodyPr>
            <a:lstStyle>
              <a:lvl1pPr eaLnBrk="0" hangingPunct="0">
                <a:defRPr kumimoji="1" sz="1400">
                  <a:solidFill>
                    <a:schemeClr val="tx1"/>
                  </a:solidFill>
                  <a:latin typeface="ＭＳ Ｐゴシック" charset="-128"/>
                  <a:ea typeface="ＭＳ Ｐゴシック" charset="-128"/>
                </a:defRPr>
              </a:lvl1pPr>
              <a:lvl2pPr marL="742950" indent="-285750" eaLnBrk="0" hangingPunct="0">
                <a:defRPr kumimoji="1" sz="1400">
                  <a:solidFill>
                    <a:schemeClr val="tx1"/>
                  </a:solidFill>
                  <a:latin typeface="ＭＳ Ｐゴシック" charset="-128"/>
                  <a:ea typeface="ＭＳ Ｐゴシック" charset="-128"/>
                </a:defRPr>
              </a:lvl2pPr>
              <a:lvl3pPr marL="1143000" indent="-228600" eaLnBrk="0" hangingPunct="0">
                <a:defRPr kumimoji="1" sz="1400">
                  <a:solidFill>
                    <a:schemeClr val="tx1"/>
                  </a:solidFill>
                  <a:latin typeface="ＭＳ Ｐゴシック" charset="-128"/>
                  <a:ea typeface="ＭＳ Ｐゴシック" charset="-128"/>
                </a:defRPr>
              </a:lvl3pPr>
              <a:lvl4pPr marL="1600200" indent="-228600" eaLnBrk="0" hangingPunct="0">
                <a:defRPr kumimoji="1" sz="1400">
                  <a:solidFill>
                    <a:schemeClr val="tx1"/>
                  </a:solidFill>
                  <a:latin typeface="ＭＳ Ｐゴシック" charset="-128"/>
                  <a:ea typeface="ＭＳ Ｐゴシック" charset="-128"/>
                </a:defRPr>
              </a:lvl4pPr>
              <a:lvl5pPr marL="2057400" indent="-228600" eaLnBrk="0" hangingPunct="0">
                <a:defRPr kumimoji="1" sz="1400">
                  <a:solidFill>
                    <a:schemeClr val="tx1"/>
                  </a:solidFill>
                  <a:latin typeface="ＭＳ Ｐゴシック" charset="-128"/>
                  <a:ea typeface="ＭＳ Ｐゴシック" charset="-128"/>
                </a:defRPr>
              </a:lvl5pPr>
              <a:lvl6pPr marL="25146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6pPr>
              <a:lvl7pPr marL="29718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7pPr>
              <a:lvl8pPr marL="34290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8pPr>
              <a:lvl9pPr marL="38862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9pPr>
            </a:lstStyle>
            <a:p>
              <a:pPr algn="ctr" eaLnBrk="1" fontAlgn="b" hangingPunct="1">
                <a:spcBef>
                  <a:spcPct val="0"/>
                </a:spcBef>
                <a:spcAft>
                  <a:spcPct val="0"/>
                </a:spcAft>
                <a:buFont typeface="Wingdings" pitchFamily="2" charset="2"/>
                <a:buNone/>
              </a:pPr>
              <a:r>
                <a:rPr lang="ja-JP" altLang="en-US" sz="400" dirty="0">
                  <a:solidFill>
                    <a:prstClr val="black"/>
                  </a:solidFill>
                  <a:latin typeface="Meiryo UI" panose="020B0604030504040204" pitchFamily="50" charset="-128"/>
                  <a:ea typeface="Meiryo UI" panose="020B0604030504040204" pitchFamily="50" charset="-128"/>
                </a:rPr>
                <a:t>コンテンツ登録者</a:t>
              </a:r>
            </a:p>
          </p:txBody>
        </p:sp>
        <p:sp>
          <p:nvSpPr>
            <p:cNvPr id="911" name="上矢印 910"/>
            <p:cNvSpPr/>
            <p:nvPr/>
          </p:nvSpPr>
          <p:spPr bwMode="auto">
            <a:xfrm rot="10800000">
              <a:off x="1606172" y="1664025"/>
              <a:ext cx="344771" cy="241227"/>
            </a:xfrm>
            <a:prstGeom prst="upArrow">
              <a:avLst/>
            </a:prstGeom>
            <a:gradFill>
              <a:gsLst>
                <a:gs pos="0">
                  <a:schemeClr val="accent5">
                    <a:lumMod val="60000"/>
                    <a:lumOff val="40000"/>
                  </a:schemeClr>
                </a:gs>
                <a:gs pos="100000">
                  <a:schemeClr val="accent5">
                    <a:lumMod val="20000"/>
                    <a:lumOff val="80000"/>
                  </a:schemeClr>
                </a:gs>
              </a:gsLst>
            </a:gradFill>
            <a:ln w="28575">
              <a:solidFill>
                <a:srgbClr val="00B0F0"/>
              </a:solidFill>
              <a:headEnd/>
              <a:tailEnd/>
            </a:ln>
          </p:spPr>
          <p:style>
            <a:lnRef idx="1">
              <a:schemeClr val="dk1"/>
            </a:lnRef>
            <a:fillRef idx="3">
              <a:schemeClr val="dk1"/>
            </a:fillRef>
            <a:effectRef idx="2">
              <a:schemeClr val="dk1"/>
            </a:effectRef>
            <a:fontRef idx="minor">
              <a:schemeClr val="lt1"/>
            </a:fontRef>
          </p:style>
          <p:txBody>
            <a:bodyPr wrap="none" lIns="57232" tIns="28616" rIns="57232" bIns="28616" rtlCol="0" anchor="ctr"/>
            <a:lstStyle/>
            <a:p>
              <a:pPr algn="ctr" fontAlgn="base">
                <a:spcBef>
                  <a:spcPct val="0"/>
                </a:spcBef>
                <a:spcAft>
                  <a:spcPct val="0"/>
                </a:spcAft>
              </a:pPr>
              <a:endParaRPr lang="ja-JP" altLang="en-US" sz="900" dirty="0">
                <a:solidFill>
                  <a:prstClr val="white"/>
                </a:solidFill>
                <a:latin typeface="Meiryo UI" panose="020B0604030504040204" pitchFamily="50" charset="-128"/>
                <a:ea typeface="Meiryo UI" panose="020B0604030504040204" pitchFamily="50" charset="-128"/>
              </a:endParaRPr>
            </a:p>
          </p:txBody>
        </p:sp>
        <p:sp>
          <p:nvSpPr>
            <p:cNvPr id="912" name="テキスト ボックス 131"/>
            <p:cNvSpPr txBox="1">
              <a:spLocks noChangeArrowheads="1"/>
            </p:cNvSpPr>
            <p:nvPr/>
          </p:nvSpPr>
          <p:spPr bwMode="auto">
            <a:xfrm>
              <a:off x="1695490" y="1670815"/>
              <a:ext cx="166133" cy="142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7222" tIns="28611" rIns="57222" bIns="28611">
              <a:spAutoFit/>
            </a:bodyPr>
            <a:lstStyle>
              <a:lvl1pPr eaLnBrk="0" hangingPunct="0">
                <a:defRPr kumimoji="1" sz="1400">
                  <a:solidFill>
                    <a:schemeClr val="tx1"/>
                  </a:solidFill>
                  <a:latin typeface="ＭＳ Ｐゴシック" charset="-128"/>
                  <a:ea typeface="ＭＳ Ｐゴシック" charset="-128"/>
                </a:defRPr>
              </a:lvl1pPr>
              <a:lvl2pPr marL="742950" indent="-285750" eaLnBrk="0" hangingPunct="0">
                <a:defRPr kumimoji="1" sz="1400">
                  <a:solidFill>
                    <a:schemeClr val="tx1"/>
                  </a:solidFill>
                  <a:latin typeface="ＭＳ Ｐゴシック" charset="-128"/>
                  <a:ea typeface="ＭＳ Ｐゴシック" charset="-128"/>
                </a:defRPr>
              </a:lvl2pPr>
              <a:lvl3pPr marL="1143000" indent="-228600" eaLnBrk="0" hangingPunct="0">
                <a:defRPr kumimoji="1" sz="1400">
                  <a:solidFill>
                    <a:schemeClr val="tx1"/>
                  </a:solidFill>
                  <a:latin typeface="ＭＳ Ｐゴシック" charset="-128"/>
                  <a:ea typeface="ＭＳ Ｐゴシック" charset="-128"/>
                </a:defRPr>
              </a:lvl3pPr>
              <a:lvl4pPr marL="1600200" indent="-228600" eaLnBrk="0" hangingPunct="0">
                <a:defRPr kumimoji="1" sz="1400">
                  <a:solidFill>
                    <a:schemeClr val="tx1"/>
                  </a:solidFill>
                  <a:latin typeface="ＭＳ Ｐゴシック" charset="-128"/>
                  <a:ea typeface="ＭＳ Ｐゴシック" charset="-128"/>
                </a:defRPr>
              </a:lvl4pPr>
              <a:lvl5pPr marL="2057400" indent="-228600" eaLnBrk="0" hangingPunct="0">
                <a:defRPr kumimoji="1" sz="1400">
                  <a:solidFill>
                    <a:schemeClr val="tx1"/>
                  </a:solidFill>
                  <a:latin typeface="ＭＳ Ｐゴシック" charset="-128"/>
                  <a:ea typeface="ＭＳ Ｐゴシック" charset="-128"/>
                </a:defRPr>
              </a:lvl5pPr>
              <a:lvl6pPr marL="25146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6pPr>
              <a:lvl7pPr marL="29718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7pPr>
              <a:lvl8pPr marL="34290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8pPr>
              <a:lvl9pPr marL="38862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9pPr>
            </a:lstStyle>
            <a:p>
              <a:pPr algn="ctr" eaLnBrk="1" fontAlgn="b" hangingPunct="1">
                <a:spcBef>
                  <a:spcPct val="0"/>
                </a:spcBef>
                <a:spcAft>
                  <a:spcPct val="0"/>
                </a:spcAft>
                <a:buFont typeface="Wingdings" pitchFamily="2" charset="2"/>
                <a:buNone/>
              </a:pPr>
              <a:r>
                <a:rPr lang="ja-JP" altLang="en-US" sz="400" dirty="0">
                  <a:solidFill>
                    <a:prstClr val="black"/>
                  </a:solidFill>
                  <a:latin typeface="Meiryo UI" panose="020B0604030504040204" pitchFamily="50" charset="-128"/>
                  <a:ea typeface="Meiryo UI" panose="020B0604030504040204" pitchFamily="50" charset="-128"/>
                </a:rPr>
                <a:t>各種</a:t>
              </a:r>
              <a:endParaRPr lang="en-US" altLang="ja-JP" sz="400" dirty="0">
                <a:solidFill>
                  <a:prstClr val="black"/>
                </a:solidFill>
                <a:latin typeface="Meiryo UI" panose="020B0604030504040204" pitchFamily="50" charset="-128"/>
                <a:ea typeface="Meiryo UI" panose="020B0604030504040204" pitchFamily="50" charset="-128"/>
              </a:endParaRPr>
            </a:p>
            <a:p>
              <a:pPr algn="ctr" eaLnBrk="1" fontAlgn="b" hangingPunct="1">
                <a:spcBef>
                  <a:spcPct val="0"/>
                </a:spcBef>
                <a:spcAft>
                  <a:spcPct val="0"/>
                </a:spcAft>
                <a:buFont typeface="Wingdings" pitchFamily="2" charset="2"/>
                <a:buNone/>
              </a:pPr>
              <a:r>
                <a:rPr lang="ja-JP" altLang="en-US" sz="400" dirty="0">
                  <a:solidFill>
                    <a:prstClr val="black"/>
                  </a:solidFill>
                  <a:latin typeface="Meiryo UI" panose="020B0604030504040204" pitchFamily="50" charset="-128"/>
                  <a:ea typeface="Meiryo UI" panose="020B0604030504040204" pitchFamily="50" charset="-128"/>
                </a:rPr>
                <a:t>業務</a:t>
              </a:r>
              <a:endParaRPr lang="en-US" altLang="ja-JP" sz="400" dirty="0">
                <a:solidFill>
                  <a:prstClr val="black"/>
                </a:solidFill>
                <a:latin typeface="Meiryo UI" panose="020B0604030504040204" pitchFamily="50" charset="-128"/>
                <a:ea typeface="Meiryo UI" panose="020B0604030504040204" pitchFamily="50" charset="-128"/>
              </a:endParaRPr>
            </a:p>
          </p:txBody>
        </p:sp>
        <p:sp>
          <p:nvSpPr>
            <p:cNvPr id="913" name="上矢印 912"/>
            <p:cNvSpPr/>
            <p:nvPr/>
          </p:nvSpPr>
          <p:spPr bwMode="auto">
            <a:xfrm rot="10800000">
              <a:off x="5436681" y="1664025"/>
              <a:ext cx="344771" cy="241227"/>
            </a:xfrm>
            <a:prstGeom prst="upArrow">
              <a:avLst/>
            </a:prstGeom>
            <a:gradFill>
              <a:gsLst>
                <a:gs pos="0">
                  <a:schemeClr val="accent5">
                    <a:lumMod val="60000"/>
                    <a:lumOff val="40000"/>
                  </a:schemeClr>
                </a:gs>
                <a:gs pos="100000">
                  <a:schemeClr val="accent5">
                    <a:lumMod val="20000"/>
                    <a:lumOff val="80000"/>
                  </a:schemeClr>
                </a:gs>
              </a:gsLst>
            </a:gradFill>
            <a:ln w="28575">
              <a:solidFill>
                <a:srgbClr val="00B0F0"/>
              </a:solidFill>
              <a:headEnd/>
              <a:tailEnd/>
            </a:ln>
          </p:spPr>
          <p:style>
            <a:lnRef idx="1">
              <a:schemeClr val="dk1"/>
            </a:lnRef>
            <a:fillRef idx="3">
              <a:schemeClr val="dk1"/>
            </a:fillRef>
            <a:effectRef idx="2">
              <a:schemeClr val="dk1"/>
            </a:effectRef>
            <a:fontRef idx="minor">
              <a:schemeClr val="lt1"/>
            </a:fontRef>
          </p:style>
          <p:txBody>
            <a:bodyPr wrap="none" lIns="57232" tIns="28616" rIns="57232" bIns="28616" rtlCol="0" anchor="ctr"/>
            <a:lstStyle/>
            <a:p>
              <a:pPr algn="ctr" fontAlgn="base">
                <a:spcBef>
                  <a:spcPct val="0"/>
                </a:spcBef>
                <a:spcAft>
                  <a:spcPct val="0"/>
                </a:spcAft>
              </a:pPr>
              <a:endParaRPr lang="ja-JP" altLang="en-US" sz="900" dirty="0">
                <a:solidFill>
                  <a:prstClr val="white"/>
                </a:solidFill>
                <a:latin typeface="Meiryo UI" panose="020B0604030504040204" pitchFamily="50" charset="-128"/>
                <a:ea typeface="Meiryo UI" panose="020B0604030504040204" pitchFamily="50" charset="-128"/>
              </a:endParaRPr>
            </a:p>
          </p:txBody>
        </p:sp>
        <p:sp>
          <p:nvSpPr>
            <p:cNvPr id="914" name="テキスト ボックス 131"/>
            <p:cNvSpPr txBox="1">
              <a:spLocks noChangeArrowheads="1"/>
            </p:cNvSpPr>
            <p:nvPr/>
          </p:nvSpPr>
          <p:spPr bwMode="auto">
            <a:xfrm>
              <a:off x="5516235" y="1670815"/>
              <a:ext cx="185665" cy="142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7222" tIns="28611" rIns="57222" bIns="28611">
              <a:spAutoFit/>
            </a:bodyPr>
            <a:lstStyle>
              <a:lvl1pPr eaLnBrk="0" hangingPunct="0">
                <a:defRPr kumimoji="1" sz="1400">
                  <a:solidFill>
                    <a:schemeClr val="tx1"/>
                  </a:solidFill>
                  <a:latin typeface="ＭＳ Ｐゴシック" charset="-128"/>
                  <a:ea typeface="ＭＳ Ｐゴシック" charset="-128"/>
                </a:defRPr>
              </a:lvl1pPr>
              <a:lvl2pPr marL="742950" indent="-285750" eaLnBrk="0" hangingPunct="0">
                <a:defRPr kumimoji="1" sz="1400">
                  <a:solidFill>
                    <a:schemeClr val="tx1"/>
                  </a:solidFill>
                  <a:latin typeface="ＭＳ Ｐゴシック" charset="-128"/>
                  <a:ea typeface="ＭＳ Ｐゴシック" charset="-128"/>
                </a:defRPr>
              </a:lvl2pPr>
              <a:lvl3pPr marL="1143000" indent="-228600" eaLnBrk="0" hangingPunct="0">
                <a:defRPr kumimoji="1" sz="1400">
                  <a:solidFill>
                    <a:schemeClr val="tx1"/>
                  </a:solidFill>
                  <a:latin typeface="ＭＳ Ｐゴシック" charset="-128"/>
                  <a:ea typeface="ＭＳ Ｐゴシック" charset="-128"/>
                </a:defRPr>
              </a:lvl3pPr>
              <a:lvl4pPr marL="1600200" indent="-228600" eaLnBrk="0" hangingPunct="0">
                <a:defRPr kumimoji="1" sz="1400">
                  <a:solidFill>
                    <a:schemeClr val="tx1"/>
                  </a:solidFill>
                  <a:latin typeface="ＭＳ Ｐゴシック" charset="-128"/>
                  <a:ea typeface="ＭＳ Ｐゴシック" charset="-128"/>
                </a:defRPr>
              </a:lvl4pPr>
              <a:lvl5pPr marL="2057400" indent="-228600" eaLnBrk="0" hangingPunct="0">
                <a:defRPr kumimoji="1" sz="1400">
                  <a:solidFill>
                    <a:schemeClr val="tx1"/>
                  </a:solidFill>
                  <a:latin typeface="ＭＳ Ｐゴシック" charset="-128"/>
                  <a:ea typeface="ＭＳ Ｐゴシック" charset="-128"/>
                </a:defRPr>
              </a:lvl5pPr>
              <a:lvl6pPr marL="25146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6pPr>
              <a:lvl7pPr marL="29718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7pPr>
              <a:lvl8pPr marL="34290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8pPr>
              <a:lvl9pPr marL="38862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9pPr>
            </a:lstStyle>
            <a:p>
              <a:pPr algn="ctr" eaLnBrk="1" fontAlgn="b" hangingPunct="1">
                <a:spcBef>
                  <a:spcPct val="0"/>
                </a:spcBef>
                <a:spcAft>
                  <a:spcPct val="0"/>
                </a:spcAft>
                <a:buFont typeface="Wingdings" pitchFamily="2" charset="2"/>
                <a:buNone/>
              </a:pPr>
              <a:r>
                <a:rPr lang="ja-JP" altLang="en-US" sz="400" dirty="0">
                  <a:solidFill>
                    <a:prstClr val="black"/>
                  </a:solidFill>
                  <a:latin typeface="Meiryo UI" panose="020B0604030504040204" pitchFamily="50" charset="-128"/>
                  <a:ea typeface="Meiryo UI" panose="020B0604030504040204" pitchFamily="50" charset="-128"/>
                </a:rPr>
                <a:t>検索・</a:t>
              </a:r>
              <a:endParaRPr lang="en-US" altLang="ja-JP" sz="400" dirty="0">
                <a:solidFill>
                  <a:prstClr val="black"/>
                </a:solidFill>
                <a:latin typeface="Meiryo UI" panose="020B0604030504040204" pitchFamily="50" charset="-128"/>
                <a:ea typeface="Meiryo UI" panose="020B0604030504040204" pitchFamily="50" charset="-128"/>
              </a:endParaRPr>
            </a:p>
            <a:p>
              <a:pPr algn="ctr" eaLnBrk="1" fontAlgn="b" hangingPunct="1">
                <a:spcBef>
                  <a:spcPct val="0"/>
                </a:spcBef>
                <a:spcAft>
                  <a:spcPct val="0"/>
                </a:spcAft>
                <a:buFont typeface="Wingdings" pitchFamily="2" charset="2"/>
                <a:buNone/>
              </a:pPr>
              <a:r>
                <a:rPr lang="ja-JP" altLang="en-US" sz="400" dirty="0">
                  <a:solidFill>
                    <a:prstClr val="black"/>
                  </a:solidFill>
                  <a:latin typeface="Meiryo UI" panose="020B0604030504040204" pitchFamily="50" charset="-128"/>
                  <a:ea typeface="Meiryo UI" panose="020B0604030504040204" pitchFamily="50" charset="-128"/>
                </a:rPr>
                <a:t>閲覧</a:t>
              </a:r>
              <a:endParaRPr lang="en-US" altLang="ja-JP" sz="400" dirty="0">
                <a:solidFill>
                  <a:prstClr val="black"/>
                </a:solidFill>
                <a:latin typeface="Meiryo UI" panose="020B0604030504040204" pitchFamily="50" charset="-128"/>
                <a:ea typeface="Meiryo UI" panose="020B0604030504040204" pitchFamily="50" charset="-128"/>
              </a:endParaRPr>
            </a:p>
          </p:txBody>
        </p:sp>
        <p:pic>
          <p:nvPicPr>
            <p:cNvPr id="915" name="Picture 4" descr="http://www.printout.jp/clipart/clipart_d/03_person/04_daily_life/gif/person_0386.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8263" y="1291622"/>
              <a:ext cx="285252" cy="219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6" name="テキスト ボックス 131"/>
            <p:cNvSpPr txBox="1">
              <a:spLocks noChangeArrowheads="1"/>
            </p:cNvSpPr>
            <p:nvPr/>
          </p:nvSpPr>
          <p:spPr bwMode="auto">
            <a:xfrm>
              <a:off x="4078980" y="1474791"/>
              <a:ext cx="575942" cy="142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7222" tIns="28611" rIns="57222" bIns="28611">
              <a:spAutoFit/>
            </a:bodyPr>
            <a:lstStyle>
              <a:lvl1pPr eaLnBrk="0" hangingPunct="0">
                <a:defRPr kumimoji="1" sz="1400">
                  <a:solidFill>
                    <a:schemeClr val="tx1"/>
                  </a:solidFill>
                  <a:latin typeface="ＭＳ Ｐゴシック" charset="-128"/>
                  <a:ea typeface="ＭＳ Ｐゴシック" charset="-128"/>
                </a:defRPr>
              </a:lvl1pPr>
              <a:lvl2pPr marL="742950" indent="-285750" eaLnBrk="0" hangingPunct="0">
                <a:defRPr kumimoji="1" sz="1400">
                  <a:solidFill>
                    <a:schemeClr val="tx1"/>
                  </a:solidFill>
                  <a:latin typeface="ＭＳ Ｐゴシック" charset="-128"/>
                  <a:ea typeface="ＭＳ Ｐゴシック" charset="-128"/>
                </a:defRPr>
              </a:lvl2pPr>
              <a:lvl3pPr marL="1143000" indent="-228600" eaLnBrk="0" hangingPunct="0">
                <a:defRPr kumimoji="1" sz="1400">
                  <a:solidFill>
                    <a:schemeClr val="tx1"/>
                  </a:solidFill>
                  <a:latin typeface="ＭＳ Ｐゴシック" charset="-128"/>
                  <a:ea typeface="ＭＳ Ｐゴシック" charset="-128"/>
                </a:defRPr>
              </a:lvl3pPr>
              <a:lvl4pPr marL="1600200" indent="-228600" eaLnBrk="0" hangingPunct="0">
                <a:defRPr kumimoji="1" sz="1400">
                  <a:solidFill>
                    <a:schemeClr val="tx1"/>
                  </a:solidFill>
                  <a:latin typeface="ＭＳ Ｐゴシック" charset="-128"/>
                  <a:ea typeface="ＭＳ Ｐゴシック" charset="-128"/>
                </a:defRPr>
              </a:lvl4pPr>
              <a:lvl5pPr marL="2057400" indent="-228600" eaLnBrk="0" hangingPunct="0">
                <a:defRPr kumimoji="1" sz="1400">
                  <a:solidFill>
                    <a:schemeClr val="tx1"/>
                  </a:solidFill>
                  <a:latin typeface="ＭＳ Ｐゴシック" charset="-128"/>
                  <a:ea typeface="ＭＳ Ｐゴシック" charset="-128"/>
                </a:defRPr>
              </a:lvl5pPr>
              <a:lvl6pPr marL="25146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6pPr>
              <a:lvl7pPr marL="29718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7pPr>
              <a:lvl8pPr marL="34290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8pPr>
              <a:lvl9pPr marL="38862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9pPr>
            </a:lstStyle>
            <a:p>
              <a:pPr algn="ctr" eaLnBrk="1" fontAlgn="b" hangingPunct="1">
                <a:spcBef>
                  <a:spcPct val="0"/>
                </a:spcBef>
                <a:spcAft>
                  <a:spcPct val="0"/>
                </a:spcAft>
                <a:buFont typeface="Wingdings" pitchFamily="2" charset="2"/>
                <a:buNone/>
              </a:pPr>
              <a:r>
                <a:rPr lang="ja-JP" altLang="en-US" sz="400" dirty="0">
                  <a:solidFill>
                    <a:prstClr val="black"/>
                  </a:solidFill>
                  <a:latin typeface="Meiryo UI" panose="020B0604030504040204" pitchFamily="50" charset="-128"/>
                  <a:ea typeface="Meiryo UI" panose="020B0604030504040204" pitchFamily="50" charset="-128"/>
                </a:rPr>
                <a:t>外部連携機関</a:t>
              </a:r>
              <a:endParaRPr lang="en-US" altLang="ja-JP" sz="400" dirty="0">
                <a:solidFill>
                  <a:prstClr val="black"/>
                </a:solidFill>
                <a:latin typeface="Meiryo UI" panose="020B0604030504040204" pitchFamily="50" charset="-128"/>
                <a:ea typeface="Meiryo UI" panose="020B0604030504040204" pitchFamily="50" charset="-128"/>
              </a:endParaRPr>
            </a:p>
            <a:p>
              <a:pPr algn="ctr" eaLnBrk="1" fontAlgn="b" hangingPunct="1">
                <a:spcBef>
                  <a:spcPct val="0"/>
                </a:spcBef>
                <a:spcAft>
                  <a:spcPct val="0"/>
                </a:spcAft>
                <a:buFont typeface="Wingdings" pitchFamily="2" charset="2"/>
                <a:buNone/>
              </a:pPr>
              <a:r>
                <a:rPr lang="ja-JP" altLang="en-US" sz="400" dirty="0">
                  <a:solidFill>
                    <a:prstClr val="black"/>
                  </a:solidFill>
                  <a:latin typeface="Meiryo UI" panose="020B0604030504040204" pitchFamily="50" charset="-128"/>
                  <a:ea typeface="Meiryo UI" panose="020B0604030504040204" pitchFamily="50" charset="-128"/>
                </a:rPr>
                <a:t>コンテンツ登録者等</a:t>
              </a:r>
            </a:p>
          </p:txBody>
        </p:sp>
        <p:sp>
          <p:nvSpPr>
            <p:cNvPr id="917" name="上矢印 916"/>
            <p:cNvSpPr/>
            <p:nvPr/>
          </p:nvSpPr>
          <p:spPr bwMode="auto">
            <a:xfrm rot="10800000">
              <a:off x="4187138" y="1664025"/>
              <a:ext cx="344771" cy="241227"/>
            </a:xfrm>
            <a:prstGeom prst="upArrow">
              <a:avLst/>
            </a:prstGeom>
            <a:gradFill>
              <a:gsLst>
                <a:gs pos="0">
                  <a:schemeClr val="accent5">
                    <a:lumMod val="60000"/>
                    <a:lumOff val="40000"/>
                  </a:schemeClr>
                </a:gs>
                <a:gs pos="100000">
                  <a:schemeClr val="accent5">
                    <a:lumMod val="20000"/>
                    <a:lumOff val="80000"/>
                  </a:schemeClr>
                </a:gs>
              </a:gsLst>
            </a:gradFill>
            <a:ln w="28575">
              <a:solidFill>
                <a:srgbClr val="00B0F0"/>
              </a:solidFill>
              <a:headEnd/>
              <a:tailEnd/>
            </a:ln>
          </p:spPr>
          <p:style>
            <a:lnRef idx="1">
              <a:schemeClr val="dk1"/>
            </a:lnRef>
            <a:fillRef idx="3">
              <a:schemeClr val="dk1"/>
            </a:fillRef>
            <a:effectRef idx="2">
              <a:schemeClr val="dk1"/>
            </a:effectRef>
            <a:fontRef idx="minor">
              <a:schemeClr val="lt1"/>
            </a:fontRef>
          </p:style>
          <p:txBody>
            <a:bodyPr wrap="none" lIns="57232" tIns="28616" rIns="57232" bIns="28616" rtlCol="0" anchor="ctr"/>
            <a:lstStyle/>
            <a:p>
              <a:pPr algn="ctr" fontAlgn="base">
                <a:spcBef>
                  <a:spcPct val="0"/>
                </a:spcBef>
                <a:spcAft>
                  <a:spcPct val="0"/>
                </a:spcAft>
              </a:pPr>
              <a:endParaRPr lang="ja-JP" altLang="en-US" sz="900" dirty="0">
                <a:solidFill>
                  <a:prstClr val="white"/>
                </a:solidFill>
                <a:latin typeface="Meiryo UI" panose="020B0604030504040204" pitchFamily="50" charset="-128"/>
                <a:ea typeface="Meiryo UI" panose="020B0604030504040204" pitchFamily="50" charset="-128"/>
              </a:endParaRPr>
            </a:p>
          </p:txBody>
        </p:sp>
        <p:sp>
          <p:nvSpPr>
            <p:cNvPr id="918" name="テキスト ボックス 131"/>
            <p:cNvSpPr txBox="1">
              <a:spLocks noChangeArrowheads="1"/>
            </p:cNvSpPr>
            <p:nvPr/>
          </p:nvSpPr>
          <p:spPr bwMode="auto">
            <a:xfrm>
              <a:off x="4254484" y="1670815"/>
              <a:ext cx="210080" cy="142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7222" tIns="28611" rIns="57222" bIns="28611">
              <a:spAutoFit/>
            </a:bodyPr>
            <a:lstStyle>
              <a:lvl1pPr eaLnBrk="0" hangingPunct="0">
                <a:defRPr kumimoji="1" sz="1400">
                  <a:solidFill>
                    <a:schemeClr val="tx1"/>
                  </a:solidFill>
                  <a:latin typeface="ＭＳ Ｐゴシック" charset="-128"/>
                  <a:ea typeface="ＭＳ Ｐゴシック" charset="-128"/>
                </a:defRPr>
              </a:lvl1pPr>
              <a:lvl2pPr marL="742950" indent="-285750" eaLnBrk="0" hangingPunct="0">
                <a:defRPr kumimoji="1" sz="1400">
                  <a:solidFill>
                    <a:schemeClr val="tx1"/>
                  </a:solidFill>
                  <a:latin typeface="ＭＳ Ｐゴシック" charset="-128"/>
                  <a:ea typeface="ＭＳ Ｐゴシック" charset="-128"/>
                </a:defRPr>
              </a:lvl2pPr>
              <a:lvl3pPr marL="1143000" indent="-228600" eaLnBrk="0" hangingPunct="0">
                <a:defRPr kumimoji="1" sz="1400">
                  <a:solidFill>
                    <a:schemeClr val="tx1"/>
                  </a:solidFill>
                  <a:latin typeface="ＭＳ Ｐゴシック" charset="-128"/>
                  <a:ea typeface="ＭＳ Ｐゴシック" charset="-128"/>
                </a:defRPr>
              </a:lvl3pPr>
              <a:lvl4pPr marL="1600200" indent="-228600" eaLnBrk="0" hangingPunct="0">
                <a:defRPr kumimoji="1" sz="1400">
                  <a:solidFill>
                    <a:schemeClr val="tx1"/>
                  </a:solidFill>
                  <a:latin typeface="ＭＳ Ｐゴシック" charset="-128"/>
                  <a:ea typeface="ＭＳ Ｐゴシック" charset="-128"/>
                </a:defRPr>
              </a:lvl4pPr>
              <a:lvl5pPr marL="2057400" indent="-228600" eaLnBrk="0" hangingPunct="0">
                <a:defRPr kumimoji="1" sz="1400">
                  <a:solidFill>
                    <a:schemeClr val="tx1"/>
                  </a:solidFill>
                  <a:latin typeface="ＭＳ Ｐゴシック" charset="-128"/>
                  <a:ea typeface="ＭＳ Ｐゴシック" charset="-128"/>
                </a:defRPr>
              </a:lvl5pPr>
              <a:lvl6pPr marL="25146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6pPr>
              <a:lvl7pPr marL="29718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7pPr>
              <a:lvl8pPr marL="34290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8pPr>
              <a:lvl9pPr marL="38862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9pPr>
            </a:lstStyle>
            <a:p>
              <a:pPr algn="ctr" eaLnBrk="1" fontAlgn="b" hangingPunct="1">
                <a:spcBef>
                  <a:spcPct val="0"/>
                </a:spcBef>
                <a:spcAft>
                  <a:spcPct val="0"/>
                </a:spcAft>
                <a:buFont typeface="Wingdings" pitchFamily="2" charset="2"/>
                <a:buNone/>
              </a:pPr>
              <a:r>
                <a:rPr lang="ja-JP" altLang="en-US" sz="400" dirty="0">
                  <a:solidFill>
                    <a:prstClr val="black"/>
                  </a:solidFill>
                  <a:latin typeface="Meiryo UI" panose="020B0604030504040204" pitchFamily="50" charset="-128"/>
                  <a:ea typeface="Meiryo UI" panose="020B0604030504040204" pitchFamily="50" charset="-128"/>
                </a:rPr>
                <a:t>ポータル</a:t>
              </a:r>
              <a:endParaRPr lang="en-US" altLang="ja-JP" sz="400" dirty="0">
                <a:solidFill>
                  <a:prstClr val="black"/>
                </a:solidFill>
                <a:latin typeface="Meiryo UI" panose="020B0604030504040204" pitchFamily="50" charset="-128"/>
                <a:ea typeface="Meiryo UI" panose="020B0604030504040204" pitchFamily="50" charset="-128"/>
              </a:endParaRPr>
            </a:p>
            <a:p>
              <a:pPr algn="ctr" eaLnBrk="1" fontAlgn="b" hangingPunct="1">
                <a:spcBef>
                  <a:spcPct val="0"/>
                </a:spcBef>
                <a:spcAft>
                  <a:spcPct val="0"/>
                </a:spcAft>
                <a:buFont typeface="Wingdings" pitchFamily="2" charset="2"/>
                <a:buNone/>
              </a:pPr>
              <a:r>
                <a:rPr lang="ja-JP" altLang="en-US" sz="400" dirty="0">
                  <a:solidFill>
                    <a:prstClr val="black"/>
                  </a:solidFill>
                  <a:latin typeface="Meiryo UI" panose="020B0604030504040204" pitchFamily="50" charset="-128"/>
                  <a:ea typeface="Meiryo UI" panose="020B0604030504040204" pitchFamily="50" charset="-128"/>
                </a:rPr>
                <a:t>管理</a:t>
              </a:r>
              <a:endParaRPr lang="en-US" altLang="ja-JP" sz="400" dirty="0">
                <a:solidFill>
                  <a:prstClr val="black"/>
                </a:solidFill>
                <a:latin typeface="Meiryo UI" panose="020B0604030504040204" pitchFamily="50" charset="-128"/>
                <a:ea typeface="Meiryo UI" panose="020B0604030504040204" pitchFamily="50" charset="-128"/>
              </a:endParaRPr>
            </a:p>
          </p:txBody>
        </p:sp>
        <p:sp>
          <p:nvSpPr>
            <p:cNvPr id="919" name="Rectangle 112"/>
            <p:cNvSpPr>
              <a:spLocks noChangeArrowheads="1"/>
            </p:cNvSpPr>
            <p:nvPr/>
          </p:nvSpPr>
          <p:spPr bwMode="auto">
            <a:xfrm>
              <a:off x="1183867" y="5830979"/>
              <a:ext cx="429858" cy="169143"/>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57232" tIns="28616" rIns="57232" bIns="28616" anchor="ctr"/>
            <a:lstStyle/>
            <a:p>
              <a:pPr algn="ctr" fontAlgn="base">
                <a:spcBef>
                  <a:spcPct val="0"/>
                </a:spcBef>
                <a:spcAft>
                  <a:spcPct val="0"/>
                </a:spcAft>
              </a:pPr>
              <a:r>
                <a:rPr lang="ja-JP" altLang="en-US" sz="400" dirty="0">
                  <a:solidFill>
                    <a:prstClr val="white"/>
                  </a:solidFill>
                  <a:latin typeface="Meiryo UI" panose="020B0604030504040204" pitchFamily="50" charset="-128"/>
                  <a:ea typeface="Meiryo UI" panose="020B0604030504040204" pitchFamily="50" charset="-128"/>
                </a:rPr>
                <a:t>後続</a:t>
              </a:r>
              <a:r>
                <a:rPr lang="en-US" altLang="ja-JP" sz="400" dirty="0">
                  <a:solidFill>
                    <a:prstClr val="white"/>
                  </a:solidFill>
                  <a:latin typeface="Meiryo UI" panose="020B0604030504040204" pitchFamily="50" charset="-128"/>
                  <a:ea typeface="Meiryo UI" panose="020B0604030504040204" pitchFamily="50" charset="-128"/>
                </a:rPr>
                <a:t>Sprint</a:t>
              </a:r>
            </a:p>
            <a:p>
              <a:pPr algn="ctr" fontAlgn="base">
                <a:spcBef>
                  <a:spcPct val="0"/>
                </a:spcBef>
                <a:spcAft>
                  <a:spcPct val="0"/>
                </a:spcAft>
              </a:pPr>
              <a:r>
                <a:rPr lang="ja-JP" altLang="en-US" sz="400" dirty="0">
                  <a:solidFill>
                    <a:prstClr val="white"/>
                  </a:solidFill>
                  <a:latin typeface="Meiryo UI" panose="020B0604030504040204" pitchFamily="50" charset="-128"/>
                  <a:ea typeface="Meiryo UI" panose="020B0604030504040204" pitchFamily="50" charset="-128"/>
                </a:rPr>
                <a:t>改修予定機能</a:t>
              </a:r>
              <a:endParaRPr lang="en-US" altLang="ja-JP" sz="400" dirty="0">
                <a:solidFill>
                  <a:prstClr val="white"/>
                </a:solidFill>
                <a:latin typeface="Meiryo UI" panose="020B0604030504040204" pitchFamily="50" charset="-128"/>
                <a:ea typeface="Meiryo UI" panose="020B0604030504040204" pitchFamily="50" charset="-128"/>
              </a:endParaRPr>
            </a:p>
          </p:txBody>
        </p:sp>
        <p:sp>
          <p:nvSpPr>
            <p:cNvPr id="920" name="Rectangle 112"/>
            <p:cNvSpPr>
              <a:spLocks noChangeArrowheads="1"/>
            </p:cNvSpPr>
            <p:nvPr/>
          </p:nvSpPr>
          <p:spPr bwMode="auto">
            <a:xfrm>
              <a:off x="1804377" y="5830979"/>
              <a:ext cx="429858" cy="169143"/>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lIns="57232" tIns="28616" rIns="57232" bIns="28616" anchor="ctr"/>
            <a:lstStyle/>
            <a:p>
              <a:pPr algn="ctr" fontAlgn="base">
                <a:spcBef>
                  <a:spcPct val="0"/>
                </a:spcBef>
                <a:spcAft>
                  <a:spcPct val="0"/>
                </a:spcAft>
              </a:pPr>
              <a:r>
                <a:rPr lang="ja-JP" altLang="en-US" sz="400" dirty="0">
                  <a:solidFill>
                    <a:prstClr val="white"/>
                  </a:solidFill>
                  <a:latin typeface="Meiryo UI" panose="020B0604030504040204" pitchFamily="50" charset="-128"/>
                  <a:ea typeface="Meiryo UI" panose="020B0604030504040204" pitchFamily="50" charset="-128"/>
                </a:rPr>
                <a:t>開発完了</a:t>
              </a:r>
              <a:endParaRPr lang="en-US" altLang="ja-JP" sz="400" dirty="0">
                <a:solidFill>
                  <a:prstClr val="white"/>
                </a:solidFill>
                <a:latin typeface="Meiryo UI" panose="020B0604030504040204" pitchFamily="50" charset="-128"/>
                <a:ea typeface="Meiryo UI" panose="020B0604030504040204" pitchFamily="50" charset="-128"/>
              </a:endParaRPr>
            </a:p>
            <a:p>
              <a:pPr algn="ctr" fontAlgn="base">
                <a:spcBef>
                  <a:spcPct val="0"/>
                </a:spcBef>
                <a:spcAft>
                  <a:spcPct val="0"/>
                </a:spcAft>
              </a:pPr>
              <a:r>
                <a:rPr lang="ja-JP" altLang="en-US" sz="400" dirty="0">
                  <a:solidFill>
                    <a:prstClr val="white"/>
                  </a:solidFill>
                  <a:latin typeface="Meiryo UI" panose="020B0604030504040204" pitchFamily="50" charset="-128"/>
                  <a:ea typeface="Meiryo UI" panose="020B0604030504040204" pitchFamily="50" charset="-128"/>
                </a:rPr>
                <a:t>機能</a:t>
              </a:r>
              <a:endParaRPr lang="en-US" altLang="ja-JP" sz="400" dirty="0">
                <a:solidFill>
                  <a:prstClr val="white"/>
                </a:solidFill>
                <a:latin typeface="Meiryo UI" panose="020B0604030504040204" pitchFamily="50" charset="-128"/>
                <a:ea typeface="Meiryo UI" panose="020B0604030504040204" pitchFamily="50" charset="-128"/>
              </a:endParaRPr>
            </a:p>
          </p:txBody>
        </p:sp>
        <p:sp>
          <p:nvSpPr>
            <p:cNvPr id="921" name="Rectangle 112"/>
            <p:cNvSpPr>
              <a:spLocks noChangeArrowheads="1"/>
            </p:cNvSpPr>
            <p:nvPr/>
          </p:nvSpPr>
          <p:spPr bwMode="auto">
            <a:xfrm>
              <a:off x="582649" y="5826484"/>
              <a:ext cx="429858" cy="169143"/>
            </a:xfrm>
            <a:prstGeom prst="rect">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none" lIns="57232" tIns="28616" rIns="57232" bIns="28616" anchor="ctr"/>
            <a:lstStyle/>
            <a:p>
              <a:pPr algn="ctr" fontAlgn="base">
                <a:spcBef>
                  <a:spcPct val="0"/>
                </a:spcBef>
                <a:spcAft>
                  <a:spcPct val="0"/>
                </a:spcAft>
              </a:pPr>
              <a:r>
                <a:rPr lang="ja-JP" altLang="en-US" sz="400" dirty="0">
                  <a:solidFill>
                    <a:prstClr val="black"/>
                  </a:solidFill>
                  <a:latin typeface="Meiryo UI" panose="020B0604030504040204" pitchFamily="50" charset="-128"/>
                  <a:ea typeface="Meiryo UI" panose="020B0604030504040204" pitchFamily="50" charset="-128"/>
                </a:rPr>
                <a:t>後続</a:t>
              </a:r>
              <a:r>
                <a:rPr lang="en-US" altLang="ja-JP" sz="400" dirty="0">
                  <a:solidFill>
                    <a:prstClr val="black"/>
                  </a:solidFill>
                  <a:latin typeface="Meiryo UI" panose="020B0604030504040204" pitchFamily="50" charset="-128"/>
                  <a:ea typeface="Meiryo UI" panose="020B0604030504040204" pitchFamily="50" charset="-128"/>
                </a:rPr>
                <a:t>Sprint</a:t>
              </a:r>
            </a:p>
            <a:p>
              <a:pPr algn="ctr" fontAlgn="base">
                <a:spcBef>
                  <a:spcPct val="0"/>
                </a:spcBef>
                <a:spcAft>
                  <a:spcPct val="0"/>
                </a:spcAft>
              </a:pPr>
              <a:r>
                <a:rPr lang="ja-JP" altLang="en-US" sz="400" dirty="0">
                  <a:solidFill>
                    <a:prstClr val="black"/>
                  </a:solidFill>
                  <a:latin typeface="Meiryo UI" panose="020B0604030504040204" pitchFamily="50" charset="-128"/>
                  <a:ea typeface="Meiryo UI" panose="020B0604030504040204" pitchFamily="50" charset="-128"/>
                </a:rPr>
                <a:t>提供機能</a:t>
              </a:r>
              <a:endParaRPr lang="en-US" altLang="ja-JP" sz="400" dirty="0">
                <a:solidFill>
                  <a:prstClr val="black"/>
                </a:solidFill>
                <a:latin typeface="Meiryo UI" panose="020B0604030504040204" pitchFamily="50" charset="-128"/>
                <a:ea typeface="Meiryo UI" panose="020B0604030504040204" pitchFamily="50" charset="-128"/>
              </a:endParaRPr>
            </a:p>
          </p:txBody>
        </p:sp>
        <p:sp>
          <p:nvSpPr>
            <p:cNvPr id="922" name="正方形/長方形 921"/>
            <p:cNvSpPr/>
            <p:nvPr/>
          </p:nvSpPr>
          <p:spPr>
            <a:xfrm>
              <a:off x="225903" y="5806245"/>
              <a:ext cx="205212" cy="94251"/>
            </a:xfrm>
            <a:prstGeom prst="rect">
              <a:avLst/>
            </a:prstGeom>
          </p:spPr>
          <p:txBody>
            <a:bodyPr wrap="none" lIns="57232" tIns="28616" rIns="57232" bIns="28616">
              <a:spAutoFit/>
            </a:bodyPr>
            <a:lstStyle/>
            <a:p>
              <a:pPr fontAlgn="base">
                <a:spcBef>
                  <a:spcPct val="0"/>
                </a:spcBef>
                <a:spcAft>
                  <a:spcPct val="0"/>
                </a:spcAft>
              </a:pPr>
              <a:r>
                <a:rPr lang="en-US" altLang="ja-JP" sz="400" dirty="0">
                  <a:solidFill>
                    <a:prstClr val="black"/>
                  </a:solidFill>
                  <a:latin typeface="Meiryo UI" panose="020B0604030504040204" pitchFamily="50" charset="-128"/>
                  <a:ea typeface="Meiryo UI" panose="020B0604030504040204" pitchFamily="50" charset="-128"/>
                </a:rPr>
                <a:t>【</a:t>
              </a:r>
              <a:r>
                <a:rPr lang="ja-JP" altLang="en-US" sz="400" dirty="0">
                  <a:solidFill>
                    <a:prstClr val="black"/>
                  </a:solidFill>
                  <a:latin typeface="Meiryo UI" panose="020B0604030504040204" pitchFamily="50" charset="-128"/>
                  <a:ea typeface="Meiryo UI" panose="020B0604030504040204" pitchFamily="50" charset="-128"/>
                </a:rPr>
                <a:t>凡例</a:t>
              </a:r>
              <a:r>
                <a:rPr lang="en-US" altLang="ja-JP" sz="400" dirty="0">
                  <a:solidFill>
                    <a:prstClr val="black"/>
                  </a:solidFill>
                  <a:latin typeface="Meiryo UI" panose="020B0604030504040204" pitchFamily="50" charset="-128"/>
                  <a:ea typeface="Meiryo UI" panose="020B0604030504040204" pitchFamily="50" charset="-128"/>
                </a:rPr>
                <a:t>】</a:t>
              </a:r>
              <a:endParaRPr lang="ja-JP" altLang="en-US" sz="400" dirty="0">
                <a:solidFill>
                  <a:prstClr val="black"/>
                </a:solidFill>
                <a:latin typeface="Meiryo UI" panose="020B0604030504040204" pitchFamily="50" charset="-128"/>
                <a:ea typeface="Meiryo UI" panose="020B0604030504040204" pitchFamily="50" charset="-128"/>
              </a:endParaRPr>
            </a:p>
          </p:txBody>
        </p:sp>
        <p:sp>
          <p:nvSpPr>
            <p:cNvPr id="923" name="正方形/長方形 922"/>
            <p:cNvSpPr/>
            <p:nvPr/>
          </p:nvSpPr>
          <p:spPr bwMode="auto">
            <a:xfrm>
              <a:off x="225904" y="5741387"/>
              <a:ext cx="2326647" cy="339336"/>
            </a:xfrm>
            <a:prstGeom prst="rect">
              <a:avLst/>
            </a:prstGeom>
            <a:noFill/>
            <a:ln w="12700">
              <a:solidFill>
                <a:schemeClr val="tx1"/>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lIns="57232" tIns="28616" rIns="57232" bIns="28616" rtlCol="0" anchor="ctr"/>
            <a:lstStyle/>
            <a:p>
              <a:pPr algn="ctr" fontAlgn="base">
                <a:spcBef>
                  <a:spcPct val="0"/>
                </a:spcBef>
                <a:spcAft>
                  <a:spcPct val="0"/>
                </a:spcAft>
              </a:pPr>
              <a:endParaRPr lang="ja-JP" altLang="en-US" sz="400" dirty="0">
                <a:solidFill>
                  <a:prstClr val="white"/>
                </a:solidFill>
                <a:latin typeface="Meiryo UI" panose="020B0604030504040204" pitchFamily="50" charset="-128"/>
                <a:ea typeface="Meiryo UI" panose="020B0604030504040204" pitchFamily="50" charset="-128"/>
              </a:endParaRPr>
            </a:p>
          </p:txBody>
        </p:sp>
        <p:sp>
          <p:nvSpPr>
            <p:cNvPr id="926" name="角丸四角形 925"/>
            <p:cNvSpPr/>
            <p:nvPr/>
          </p:nvSpPr>
          <p:spPr>
            <a:xfrm>
              <a:off x="3736591" y="5714969"/>
              <a:ext cx="865655" cy="254239"/>
            </a:xfrm>
            <a:prstGeom prst="roundRect">
              <a:avLst/>
            </a:prstGeom>
          </p:spPr>
          <p:style>
            <a:lnRef idx="1">
              <a:schemeClr val="accent5"/>
            </a:lnRef>
            <a:fillRef idx="2">
              <a:schemeClr val="accent5"/>
            </a:fillRef>
            <a:effectRef idx="1">
              <a:schemeClr val="accent5"/>
            </a:effectRef>
            <a:fontRef idx="minor">
              <a:schemeClr val="dk1"/>
            </a:fontRef>
          </p:style>
          <p:txBody>
            <a:bodyPr lIns="57232" tIns="28616" rIns="57232" bIns="28616" rtlCol="0" anchor="ctr"/>
            <a:lstStyle/>
            <a:p>
              <a:pPr algn="ctr" fontAlgn="base">
                <a:spcBef>
                  <a:spcPct val="0"/>
                </a:spcBef>
                <a:spcAft>
                  <a:spcPct val="0"/>
                </a:spcAft>
              </a:pPr>
              <a:r>
                <a:rPr lang="ja-JP" altLang="en-US" sz="600" dirty="0">
                  <a:solidFill>
                    <a:prstClr val="black"/>
                  </a:solidFill>
                  <a:latin typeface="Meiryo UI" panose="020B0604030504040204" pitchFamily="50" charset="-128"/>
                  <a:ea typeface="Meiryo UI" panose="020B0604030504040204" pitchFamily="50" charset="-128"/>
                </a:rPr>
                <a:t>横断検索</a:t>
              </a:r>
              <a:endParaRPr lang="en-US" altLang="ja-JP" sz="600" dirty="0">
                <a:solidFill>
                  <a:prstClr val="black"/>
                </a:solidFill>
                <a:latin typeface="Meiryo UI" panose="020B0604030504040204" pitchFamily="50" charset="-128"/>
                <a:ea typeface="Meiryo UI" panose="020B0604030504040204" pitchFamily="50" charset="-128"/>
              </a:endParaRPr>
            </a:p>
            <a:p>
              <a:pPr algn="ctr" fontAlgn="base">
                <a:spcBef>
                  <a:spcPct val="0"/>
                </a:spcBef>
                <a:spcAft>
                  <a:spcPct val="0"/>
                </a:spcAft>
              </a:pPr>
              <a:r>
                <a:rPr lang="ja-JP" altLang="en-US" sz="600" dirty="0">
                  <a:solidFill>
                    <a:prstClr val="black"/>
                  </a:solidFill>
                  <a:latin typeface="Meiryo UI" panose="020B0604030504040204" pitchFamily="50" charset="-128"/>
                  <a:ea typeface="Meiryo UI" panose="020B0604030504040204" pitchFamily="50" charset="-128"/>
                </a:rPr>
                <a:t>（各連携システム）</a:t>
              </a:r>
            </a:p>
          </p:txBody>
        </p:sp>
        <p:sp>
          <p:nvSpPr>
            <p:cNvPr id="927" name="角丸四角形 926"/>
            <p:cNvSpPr/>
            <p:nvPr/>
          </p:nvSpPr>
          <p:spPr>
            <a:xfrm>
              <a:off x="97313" y="1232201"/>
              <a:ext cx="865655" cy="254239"/>
            </a:xfrm>
            <a:prstGeom prst="roundRect">
              <a:avLst/>
            </a:prstGeom>
          </p:spPr>
          <p:style>
            <a:lnRef idx="1">
              <a:schemeClr val="accent5"/>
            </a:lnRef>
            <a:fillRef idx="2">
              <a:schemeClr val="accent5"/>
            </a:fillRef>
            <a:effectRef idx="1">
              <a:schemeClr val="accent5"/>
            </a:effectRef>
            <a:fontRef idx="minor">
              <a:schemeClr val="dk1"/>
            </a:fontRef>
          </p:style>
          <p:txBody>
            <a:bodyPr lIns="57232" tIns="28616" rIns="57232" bIns="28616" rtlCol="0" anchor="ctr"/>
            <a:lstStyle/>
            <a:p>
              <a:pPr algn="ctr" fontAlgn="base">
                <a:spcBef>
                  <a:spcPct val="0"/>
                </a:spcBef>
                <a:spcAft>
                  <a:spcPct val="0"/>
                </a:spcAft>
              </a:pPr>
              <a:r>
                <a:rPr lang="ja-JP" altLang="en-US" sz="600" dirty="0">
                  <a:solidFill>
                    <a:prstClr val="black"/>
                  </a:solidFill>
                  <a:latin typeface="Meiryo UI" panose="020B0604030504040204" pitchFamily="50" charset="-128"/>
                  <a:ea typeface="Meiryo UI" panose="020B0604030504040204" pitchFamily="50" charset="-128"/>
                </a:rPr>
                <a:t>定期収集</a:t>
              </a:r>
              <a:endParaRPr lang="en-US" altLang="ja-JP" sz="600" dirty="0">
                <a:solidFill>
                  <a:prstClr val="black"/>
                </a:solidFill>
                <a:latin typeface="Meiryo UI" panose="020B0604030504040204" pitchFamily="50" charset="-128"/>
                <a:ea typeface="Meiryo UI" panose="020B0604030504040204" pitchFamily="50" charset="-128"/>
              </a:endParaRPr>
            </a:p>
            <a:p>
              <a:pPr algn="ctr" fontAlgn="base">
                <a:spcBef>
                  <a:spcPct val="0"/>
                </a:spcBef>
                <a:spcAft>
                  <a:spcPct val="0"/>
                </a:spcAft>
              </a:pPr>
              <a:r>
                <a:rPr lang="ja-JP" altLang="en-US" sz="600" dirty="0">
                  <a:solidFill>
                    <a:prstClr val="black"/>
                  </a:solidFill>
                  <a:latin typeface="Meiryo UI" panose="020B0604030504040204" pitchFamily="50" charset="-128"/>
                  <a:ea typeface="Meiryo UI" panose="020B0604030504040204" pitchFamily="50" charset="-128"/>
                </a:rPr>
                <a:t>（各連携システム）</a:t>
              </a:r>
            </a:p>
          </p:txBody>
        </p:sp>
        <p:cxnSp>
          <p:nvCxnSpPr>
            <p:cNvPr id="928" name="カギ線コネクタ 927"/>
            <p:cNvCxnSpPr>
              <a:endCxn id="765" idx="0"/>
            </p:cNvCxnSpPr>
            <p:nvPr/>
          </p:nvCxnSpPr>
          <p:spPr>
            <a:xfrm rot="16200000" flipH="1">
              <a:off x="158915" y="1664588"/>
              <a:ext cx="1541545" cy="1161950"/>
            </a:xfrm>
            <a:prstGeom prst="bentConnector3">
              <a:avLst>
                <a:gd name="adj1" fmla="val 86092"/>
              </a:avLst>
            </a:prstGeom>
            <a:ln w="19050">
              <a:solidFill>
                <a:schemeClr val="tx2">
                  <a:lumMod val="60000"/>
                  <a:lumOff val="40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929" name="カギ線コネクタ 928"/>
            <p:cNvCxnSpPr>
              <a:stCxn id="926" idx="0"/>
              <a:endCxn id="812" idx="2"/>
            </p:cNvCxnSpPr>
            <p:nvPr/>
          </p:nvCxnSpPr>
          <p:spPr>
            <a:xfrm rot="5400000" flipH="1" flipV="1">
              <a:off x="3254798" y="4332896"/>
              <a:ext cx="2296693" cy="467452"/>
            </a:xfrm>
            <a:prstGeom prst="bentConnector3">
              <a:avLst>
                <a:gd name="adj1" fmla="val 96976"/>
              </a:avLst>
            </a:prstGeom>
            <a:ln w="19050">
              <a:solidFill>
                <a:schemeClr val="tx2">
                  <a:lumMod val="60000"/>
                  <a:lumOff val="40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930" name="カギ線コネクタ 929"/>
            <p:cNvCxnSpPr/>
            <p:nvPr/>
          </p:nvCxnSpPr>
          <p:spPr>
            <a:xfrm rot="5400000">
              <a:off x="5623236" y="5397858"/>
              <a:ext cx="442601" cy="191619"/>
            </a:xfrm>
            <a:prstGeom prst="bentConnector3">
              <a:avLst>
                <a:gd name="adj1" fmla="val 50000"/>
              </a:avLst>
            </a:prstGeom>
            <a:ln w="19050">
              <a:solidFill>
                <a:schemeClr val="tx2">
                  <a:lumMod val="60000"/>
                  <a:lumOff val="40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931" name="カギ線コネクタ 930"/>
            <p:cNvCxnSpPr/>
            <p:nvPr/>
          </p:nvCxnSpPr>
          <p:spPr>
            <a:xfrm rot="16200000" flipH="1">
              <a:off x="5440678" y="5406918"/>
              <a:ext cx="442600" cy="173499"/>
            </a:xfrm>
            <a:prstGeom prst="bentConnector3">
              <a:avLst>
                <a:gd name="adj1" fmla="val 50000"/>
              </a:avLst>
            </a:prstGeom>
            <a:ln w="19050">
              <a:solidFill>
                <a:schemeClr val="tx2">
                  <a:lumMod val="60000"/>
                  <a:lumOff val="40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36" name="円/楕円 935"/>
            <p:cNvSpPr/>
            <p:nvPr/>
          </p:nvSpPr>
          <p:spPr>
            <a:xfrm>
              <a:off x="1246850" y="2954116"/>
              <a:ext cx="196930" cy="85032"/>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spcBef>
                  <a:spcPct val="0"/>
                </a:spcBef>
                <a:spcAft>
                  <a:spcPct val="0"/>
                </a:spcAft>
              </a:pPr>
              <a:r>
                <a:rPr lang="en-US" altLang="ja-JP" sz="500" dirty="0">
                  <a:solidFill>
                    <a:prstClr val="black"/>
                  </a:solidFill>
                  <a:latin typeface="Meiryo UI" panose="020B0604030504040204" pitchFamily="50" charset="-128"/>
                  <a:ea typeface="Meiryo UI" panose="020B0604030504040204" pitchFamily="50" charset="-128"/>
                </a:rPr>
                <a:t>A-3</a:t>
              </a:r>
              <a:endParaRPr lang="ja-JP" altLang="en-US" sz="500" dirty="0">
                <a:solidFill>
                  <a:prstClr val="black"/>
                </a:solidFill>
                <a:latin typeface="Meiryo UI" panose="020B0604030504040204" pitchFamily="50" charset="-128"/>
                <a:ea typeface="Meiryo UI" panose="020B0604030504040204" pitchFamily="50" charset="-128"/>
              </a:endParaRPr>
            </a:p>
          </p:txBody>
        </p:sp>
        <p:sp>
          <p:nvSpPr>
            <p:cNvPr id="937" name="円/楕円 936"/>
            <p:cNvSpPr/>
            <p:nvPr/>
          </p:nvSpPr>
          <p:spPr>
            <a:xfrm>
              <a:off x="848904" y="2451837"/>
              <a:ext cx="196930" cy="85032"/>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spcBef>
                  <a:spcPct val="0"/>
                </a:spcBef>
                <a:spcAft>
                  <a:spcPct val="0"/>
                </a:spcAft>
              </a:pPr>
              <a:r>
                <a:rPr lang="en-US" altLang="ja-JP" sz="500" dirty="0">
                  <a:solidFill>
                    <a:prstClr val="black"/>
                  </a:solidFill>
                  <a:latin typeface="Meiryo UI" panose="020B0604030504040204" pitchFamily="50" charset="-128"/>
                  <a:ea typeface="Meiryo UI" panose="020B0604030504040204" pitchFamily="50" charset="-128"/>
                </a:rPr>
                <a:t>A-1</a:t>
              </a:r>
              <a:endParaRPr lang="ja-JP" altLang="en-US" sz="500" dirty="0">
                <a:solidFill>
                  <a:prstClr val="black"/>
                </a:solidFill>
                <a:latin typeface="Meiryo UI" panose="020B0604030504040204" pitchFamily="50" charset="-128"/>
                <a:ea typeface="Meiryo UI" panose="020B0604030504040204" pitchFamily="50" charset="-128"/>
              </a:endParaRPr>
            </a:p>
          </p:txBody>
        </p:sp>
        <p:sp>
          <p:nvSpPr>
            <p:cNvPr id="938" name="円/楕円 937"/>
            <p:cNvSpPr/>
            <p:nvPr/>
          </p:nvSpPr>
          <p:spPr>
            <a:xfrm>
              <a:off x="1761992" y="2952779"/>
              <a:ext cx="196930" cy="85032"/>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spcBef>
                  <a:spcPct val="0"/>
                </a:spcBef>
                <a:spcAft>
                  <a:spcPct val="0"/>
                </a:spcAft>
              </a:pPr>
              <a:r>
                <a:rPr lang="en-US" altLang="ja-JP" sz="500" dirty="0">
                  <a:solidFill>
                    <a:prstClr val="black"/>
                  </a:solidFill>
                  <a:latin typeface="Meiryo UI" panose="020B0604030504040204" pitchFamily="50" charset="-128"/>
                  <a:ea typeface="Meiryo UI" panose="020B0604030504040204" pitchFamily="50" charset="-128"/>
                </a:rPr>
                <a:t>A-5</a:t>
              </a:r>
              <a:endParaRPr lang="ja-JP" altLang="en-US" sz="500" dirty="0">
                <a:solidFill>
                  <a:prstClr val="black"/>
                </a:solidFill>
                <a:latin typeface="Meiryo UI" panose="020B0604030504040204" pitchFamily="50" charset="-128"/>
                <a:ea typeface="Meiryo UI" panose="020B0604030504040204" pitchFamily="50" charset="-128"/>
              </a:endParaRPr>
            </a:p>
          </p:txBody>
        </p:sp>
        <p:sp>
          <p:nvSpPr>
            <p:cNvPr id="939" name="円/楕円 938"/>
            <p:cNvSpPr/>
            <p:nvPr/>
          </p:nvSpPr>
          <p:spPr>
            <a:xfrm>
              <a:off x="1252839" y="3252594"/>
              <a:ext cx="196930" cy="85032"/>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spcBef>
                  <a:spcPct val="0"/>
                </a:spcBef>
                <a:spcAft>
                  <a:spcPct val="0"/>
                </a:spcAft>
              </a:pPr>
              <a:r>
                <a:rPr lang="en-US" altLang="ja-JP" sz="500" dirty="0">
                  <a:solidFill>
                    <a:prstClr val="black"/>
                  </a:solidFill>
                  <a:latin typeface="Meiryo UI" panose="020B0604030504040204" pitchFamily="50" charset="-128"/>
                  <a:ea typeface="Meiryo UI" panose="020B0604030504040204" pitchFamily="50" charset="-128"/>
                </a:rPr>
                <a:t>A-4</a:t>
              </a:r>
              <a:endParaRPr lang="ja-JP" altLang="en-US" sz="500" dirty="0">
                <a:solidFill>
                  <a:prstClr val="black"/>
                </a:solidFill>
                <a:latin typeface="Meiryo UI" panose="020B0604030504040204" pitchFamily="50" charset="-128"/>
                <a:ea typeface="Meiryo UI" panose="020B0604030504040204" pitchFamily="50" charset="-128"/>
              </a:endParaRPr>
            </a:p>
          </p:txBody>
        </p:sp>
        <p:sp>
          <p:nvSpPr>
            <p:cNvPr id="940" name="円/楕円 939"/>
            <p:cNvSpPr/>
            <p:nvPr/>
          </p:nvSpPr>
          <p:spPr>
            <a:xfrm>
              <a:off x="735351" y="2967457"/>
              <a:ext cx="196930" cy="85032"/>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spcBef>
                  <a:spcPct val="0"/>
                </a:spcBef>
                <a:spcAft>
                  <a:spcPct val="0"/>
                </a:spcAft>
              </a:pPr>
              <a:r>
                <a:rPr lang="en-US" altLang="ja-JP" sz="500" dirty="0">
                  <a:solidFill>
                    <a:prstClr val="black"/>
                  </a:solidFill>
                  <a:latin typeface="Meiryo UI" panose="020B0604030504040204" pitchFamily="50" charset="-128"/>
                  <a:ea typeface="Meiryo UI" panose="020B0604030504040204" pitchFamily="50" charset="-128"/>
                </a:rPr>
                <a:t>A-2</a:t>
              </a:r>
              <a:endParaRPr lang="ja-JP" altLang="en-US" sz="500" dirty="0">
                <a:solidFill>
                  <a:prstClr val="black"/>
                </a:solidFill>
                <a:latin typeface="Meiryo UI" panose="020B0604030504040204" pitchFamily="50" charset="-128"/>
                <a:ea typeface="Meiryo UI" panose="020B0604030504040204" pitchFamily="50" charset="-128"/>
              </a:endParaRPr>
            </a:p>
          </p:txBody>
        </p:sp>
        <p:sp>
          <p:nvSpPr>
            <p:cNvPr id="941" name="円/楕円 940"/>
            <p:cNvSpPr/>
            <p:nvPr/>
          </p:nvSpPr>
          <p:spPr>
            <a:xfrm>
              <a:off x="1494372" y="3412316"/>
              <a:ext cx="196930" cy="85032"/>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spcBef>
                  <a:spcPct val="0"/>
                </a:spcBef>
                <a:spcAft>
                  <a:spcPct val="0"/>
                </a:spcAft>
              </a:pPr>
              <a:r>
                <a:rPr lang="en-US" altLang="ja-JP" sz="500" dirty="0">
                  <a:solidFill>
                    <a:prstClr val="black"/>
                  </a:solidFill>
                  <a:latin typeface="Meiryo UI" panose="020B0604030504040204" pitchFamily="50" charset="-128"/>
                  <a:ea typeface="Meiryo UI" panose="020B0604030504040204" pitchFamily="50" charset="-128"/>
                </a:rPr>
                <a:t>A-6</a:t>
              </a:r>
              <a:endParaRPr lang="ja-JP" altLang="en-US" sz="500" dirty="0">
                <a:solidFill>
                  <a:prstClr val="black"/>
                </a:solidFill>
                <a:latin typeface="Meiryo UI" panose="020B0604030504040204" pitchFamily="50" charset="-128"/>
                <a:ea typeface="Meiryo UI" panose="020B0604030504040204" pitchFamily="50" charset="-128"/>
              </a:endParaRPr>
            </a:p>
          </p:txBody>
        </p:sp>
        <p:sp>
          <p:nvSpPr>
            <p:cNvPr id="942" name="円/楕円 941"/>
            <p:cNvSpPr/>
            <p:nvPr/>
          </p:nvSpPr>
          <p:spPr>
            <a:xfrm>
              <a:off x="1495651" y="3622758"/>
              <a:ext cx="196930" cy="85032"/>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spcBef>
                  <a:spcPct val="0"/>
                </a:spcBef>
                <a:spcAft>
                  <a:spcPct val="0"/>
                </a:spcAft>
              </a:pPr>
              <a:r>
                <a:rPr lang="en-US" altLang="ja-JP" sz="500" dirty="0">
                  <a:solidFill>
                    <a:prstClr val="black"/>
                  </a:solidFill>
                  <a:latin typeface="Meiryo UI" panose="020B0604030504040204" pitchFamily="50" charset="-128"/>
                  <a:ea typeface="Meiryo UI" panose="020B0604030504040204" pitchFamily="50" charset="-128"/>
                </a:rPr>
                <a:t>A-7</a:t>
              </a:r>
              <a:endParaRPr lang="ja-JP" altLang="en-US" sz="500" dirty="0">
                <a:solidFill>
                  <a:prstClr val="black"/>
                </a:solidFill>
                <a:latin typeface="Meiryo UI" panose="020B0604030504040204" pitchFamily="50" charset="-128"/>
                <a:ea typeface="Meiryo UI" panose="020B0604030504040204" pitchFamily="50" charset="-128"/>
              </a:endParaRPr>
            </a:p>
          </p:txBody>
        </p:sp>
        <p:sp>
          <p:nvSpPr>
            <p:cNvPr id="943" name="円/楕円 942"/>
            <p:cNvSpPr/>
            <p:nvPr/>
          </p:nvSpPr>
          <p:spPr>
            <a:xfrm>
              <a:off x="717599" y="3511919"/>
              <a:ext cx="196930" cy="85032"/>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spcBef>
                  <a:spcPct val="0"/>
                </a:spcBef>
                <a:spcAft>
                  <a:spcPct val="0"/>
                </a:spcAft>
              </a:pPr>
              <a:r>
                <a:rPr lang="en-US" altLang="ja-JP" sz="500" dirty="0">
                  <a:solidFill>
                    <a:prstClr val="black"/>
                  </a:solidFill>
                  <a:latin typeface="Meiryo UI" panose="020B0604030504040204" pitchFamily="50" charset="-128"/>
                  <a:ea typeface="Meiryo UI" panose="020B0604030504040204" pitchFamily="50" charset="-128"/>
                </a:rPr>
                <a:t>A-8</a:t>
              </a:r>
              <a:endParaRPr lang="ja-JP" altLang="en-US" sz="500" dirty="0">
                <a:solidFill>
                  <a:prstClr val="black"/>
                </a:solidFill>
                <a:latin typeface="Meiryo UI" panose="020B0604030504040204" pitchFamily="50" charset="-128"/>
                <a:ea typeface="Meiryo UI" panose="020B0604030504040204" pitchFamily="50" charset="-128"/>
              </a:endParaRPr>
            </a:p>
          </p:txBody>
        </p:sp>
        <p:sp>
          <p:nvSpPr>
            <p:cNvPr id="944" name="円/楕円 943"/>
            <p:cNvSpPr/>
            <p:nvPr/>
          </p:nvSpPr>
          <p:spPr>
            <a:xfrm>
              <a:off x="717599" y="3789153"/>
              <a:ext cx="196930" cy="85032"/>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spcBef>
                  <a:spcPct val="0"/>
                </a:spcBef>
                <a:spcAft>
                  <a:spcPct val="0"/>
                </a:spcAft>
              </a:pPr>
              <a:r>
                <a:rPr lang="en-US" altLang="ja-JP" sz="500" dirty="0">
                  <a:solidFill>
                    <a:prstClr val="black"/>
                  </a:solidFill>
                  <a:latin typeface="Meiryo UI" panose="020B0604030504040204" pitchFamily="50" charset="-128"/>
                  <a:ea typeface="Meiryo UI" panose="020B0604030504040204" pitchFamily="50" charset="-128"/>
                </a:rPr>
                <a:t>A-9</a:t>
              </a:r>
              <a:endParaRPr lang="ja-JP" altLang="en-US" sz="500" dirty="0">
                <a:solidFill>
                  <a:prstClr val="black"/>
                </a:solidFill>
                <a:latin typeface="Meiryo UI" panose="020B0604030504040204" pitchFamily="50" charset="-128"/>
                <a:ea typeface="Meiryo UI" panose="020B0604030504040204" pitchFamily="50" charset="-128"/>
              </a:endParaRPr>
            </a:p>
          </p:txBody>
        </p:sp>
        <p:sp>
          <p:nvSpPr>
            <p:cNvPr id="945" name="円/楕円 944"/>
            <p:cNvSpPr/>
            <p:nvPr/>
          </p:nvSpPr>
          <p:spPr>
            <a:xfrm>
              <a:off x="717599" y="3911153"/>
              <a:ext cx="196930" cy="85032"/>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spcBef>
                  <a:spcPct val="0"/>
                </a:spcBef>
                <a:spcAft>
                  <a:spcPct val="0"/>
                </a:spcAft>
              </a:pPr>
              <a:r>
                <a:rPr lang="en-US" altLang="ja-JP" sz="500" dirty="0">
                  <a:solidFill>
                    <a:prstClr val="black"/>
                  </a:solidFill>
                  <a:latin typeface="Meiryo UI" panose="020B0604030504040204" pitchFamily="50" charset="-128"/>
                  <a:ea typeface="Meiryo UI" panose="020B0604030504040204" pitchFamily="50" charset="-128"/>
                </a:rPr>
                <a:t>A-10</a:t>
              </a:r>
              <a:endParaRPr lang="ja-JP" altLang="en-US" sz="500" dirty="0">
                <a:solidFill>
                  <a:prstClr val="black"/>
                </a:solidFill>
                <a:latin typeface="Meiryo UI" panose="020B0604030504040204" pitchFamily="50" charset="-128"/>
                <a:ea typeface="Meiryo UI" panose="020B0604030504040204" pitchFamily="50" charset="-128"/>
              </a:endParaRPr>
            </a:p>
          </p:txBody>
        </p:sp>
        <p:sp>
          <p:nvSpPr>
            <p:cNvPr id="946" name="円/楕円 945"/>
            <p:cNvSpPr/>
            <p:nvPr/>
          </p:nvSpPr>
          <p:spPr>
            <a:xfrm>
              <a:off x="1325218" y="3911153"/>
              <a:ext cx="196930" cy="85032"/>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spcBef>
                  <a:spcPct val="0"/>
                </a:spcBef>
                <a:spcAft>
                  <a:spcPct val="0"/>
                </a:spcAft>
              </a:pPr>
              <a:r>
                <a:rPr lang="en-US" altLang="ja-JP" sz="500" dirty="0">
                  <a:solidFill>
                    <a:prstClr val="black"/>
                  </a:solidFill>
                  <a:latin typeface="Meiryo UI" panose="020B0604030504040204" pitchFamily="50" charset="-128"/>
                  <a:ea typeface="Meiryo UI" panose="020B0604030504040204" pitchFamily="50" charset="-128"/>
                </a:rPr>
                <a:t>A-11</a:t>
              </a:r>
              <a:endParaRPr lang="ja-JP" altLang="en-US" sz="500" dirty="0">
                <a:solidFill>
                  <a:prstClr val="black"/>
                </a:solidFill>
                <a:latin typeface="Meiryo UI" panose="020B0604030504040204" pitchFamily="50" charset="-128"/>
                <a:ea typeface="Meiryo UI" panose="020B0604030504040204" pitchFamily="50" charset="-128"/>
              </a:endParaRPr>
            </a:p>
          </p:txBody>
        </p:sp>
        <p:sp>
          <p:nvSpPr>
            <p:cNvPr id="947" name="円/楕円 946"/>
            <p:cNvSpPr/>
            <p:nvPr/>
          </p:nvSpPr>
          <p:spPr>
            <a:xfrm>
              <a:off x="708516" y="4148234"/>
              <a:ext cx="196930" cy="85032"/>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spcBef>
                  <a:spcPct val="0"/>
                </a:spcBef>
                <a:spcAft>
                  <a:spcPct val="0"/>
                </a:spcAft>
              </a:pPr>
              <a:r>
                <a:rPr lang="en-US" altLang="ja-JP" sz="500" dirty="0">
                  <a:solidFill>
                    <a:prstClr val="black"/>
                  </a:solidFill>
                  <a:latin typeface="Meiryo UI" panose="020B0604030504040204" pitchFamily="50" charset="-128"/>
                  <a:ea typeface="Meiryo UI" panose="020B0604030504040204" pitchFamily="50" charset="-128"/>
                </a:rPr>
                <a:t>A-12</a:t>
              </a:r>
              <a:endParaRPr lang="ja-JP" altLang="en-US" sz="500" dirty="0">
                <a:solidFill>
                  <a:prstClr val="black"/>
                </a:solidFill>
                <a:latin typeface="Meiryo UI" panose="020B0604030504040204" pitchFamily="50" charset="-128"/>
                <a:ea typeface="Meiryo UI" panose="020B0604030504040204" pitchFamily="50" charset="-128"/>
              </a:endParaRPr>
            </a:p>
          </p:txBody>
        </p:sp>
        <p:sp>
          <p:nvSpPr>
            <p:cNvPr id="948" name="円/楕円 947"/>
            <p:cNvSpPr/>
            <p:nvPr/>
          </p:nvSpPr>
          <p:spPr>
            <a:xfrm>
              <a:off x="1252839" y="4134868"/>
              <a:ext cx="196930" cy="85032"/>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spcBef>
                  <a:spcPct val="0"/>
                </a:spcBef>
                <a:spcAft>
                  <a:spcPct val="0"/>
                </a:spcAft>
              </a:pPr>
              <a:r>
                <a:rPr lang="en-US" altLang="ja-JP" sz="500" dirty="0">
                  <a:solidFill>
                    <a:prstClr val="black"/>
                  </a:solidFill>
                  <a:latin typeface="Meiryo UI" panose="020B0604030504040204" pitchFamily="50" charset="-128"/>
                  <a:ea typeface="Meiryo UI" panose="020B0604030504040204" pitchFamily="50" charset="-128"/>
                </a:rPr>
                <a:t>A-13</a:t>
              </a:r>
              <a:endParaRPr lang="ja-JP" altLang="en-US" sz="500" dirty="0">
                <a:solidFill>
                  <a:prstClr val="black"/>
                </a:solidFill>
                <a:latin typeface="Meiryo UI" panose="020B0604030504040204" pitchFamily="50" charset="-128"/>
                <a:ea typeface="Meiryo UI" panose="020B0604030504040204" pitchFamily="50" charset="-128"/>
              </a:endParaRPr>
            </a:p>
          </p:txBody>
        </p:sp>
        <p:sp>
          <p:nvSpPr>
            <p:cNvPr id="949" name="円/楕円 948"/>
            <p:cNvSpPr/>
            <p:nvPr/>
          </p:nvSpPr>
          <p:spPr>
            <a:xfrm>
              <a:off x="1744013" y="4134868"/>
              <a:ext cx="196930" cy="85032"/>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spcBef>
                  <a:spcPct val="0"/>
                </a:spcBef>
                <a:spcAft>
                  <a:spcPct val="0"/>
                </a:spcAft>
              </a:pPr>
              <a:r>
                <a:rPr lang="en-US" altLang="ja-JP" sz="500" dirty="0">
                  <a:solidFill>
                    <a:prstClr val="black"/>
                  </a:solidFill>
                  <a:latin typeface="Meiryo UI" panose="020B0604030504040204" pitchFamily="50" charset="-128"/>
                  <a:ea typeface="Meiryo UI" panose="020B0604030504040204" pitchFamily="50" charset="-128"/>
                </a:rPr>
                <a:t>A-14</a:t>
              </a:r>
              <a:endParaRPr lang="ja-JP" altLang="en-US" sz="500" dirty="0">
                <a:solidFill>
                  <a:prstClr val="black"/>
                </a:solidFill>
                <a:latin typeface="Meiryo UI" panose="020B0604030504040204" pitchFamily="50" charset="-128"/>
                <a:ea typeface="Meiryo UI" panose="020B0604030504040204" pitchFamily="50" charset="-128"/>
              </a:endParaRPr>
            </a:p>
          </p:txBody>
        </p:sp>
        <p:sp>
          <p:nvSpPr>
            <p:cNvPr id="950" name="円/楕円 949"/>
            <p:cNvSpPr/>
            <p:nvPr/>
          </p:nvSpPr>
          <p:spPr>
            <a:xfrm>
              <a:off x="631552" y="4638632"/>
              <a:ext cx="196930" cy="85032"/>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spcBef>
                  <a:spcPct val="0"/>
                </a:spcBef>
                <a:spcAft>
                  <a:spcPct val="0"/>
                </a:spcAft>
              </a:pPr>
              <a:r>
                <a:rPr lang="en-US" altLang="ja-JP" sz="500" dirty="0">
                  <a:solidFill>
                    <a:prstClr val="black"/>
                  </a:solidFill>
                  <a:latin typeface="Meiryo UI" panose="020B0604030504040204" pitchFamily="50" charset="-128"/>
                  <a:ea typeface="Meiryo UI" panose="020B0604030504040204" pitchFamily="50" charset="-128"/>
                </a:rPr>
                <a:t>A-15</a:t>
              </a:r>
              <a:endParaRPr lang="ja-JP" altLang="en-US" sz="500" dirty="0">
                <a:solidFill>
                  <a:prstClr val="black"/>
                </a:solidFill>
                <a:latin typeface="Meiryo UI" panose="020B0604030504040204" pitchFamily="50" charset="-128"/>
                <a:ea typeface="Meiryo UI" panose="020B0604030504040204" pitchFamily="50" charset="-128"/>
              </a:endParaRPr>
            </a:p>
          </p:txBody>
        </p:sp>
        <p:sp>
          <p:nvSpPr>
            <p:cNvPr id="951" name="円/楕円 950"/>
            <p:cNvSpPr/>
            <p:nvPr/>
          </p:nvSpPr>
          <p:spPr>
            <a:xfrm>
              <a:off x="630986" y="4895008"/>
              <a:ext cx="196930" cy="85032"/>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spcBef>
                  <a:spcPct val="0"/>
                </a:spcBef>
                <a:spcAft>
                  <a:spcPct val="0"/>
                </a:spcAft>
              </a:pPr>
              <a:r>
                <a:rPr lang="en-US" altLang="ja-JP" sz="500" dirty="0">
                  <a:solidFill>
                    <a:prstClr val="black"/>
                  </a:solidFill>
                  <a:latin typeface="Meiryo UI" panose="020B0604030504040204" pitchFamily="50" charset="-128"/>
                  <a:ea typeface="Meiryo UI" panose="020B0604030504040204" pitchFamily="50" charset="-128"/>
                </a:rPr>
                <a:t>A-16</a:t>
              </a:r>
              <a:endParaRPr lang="ja-JP" altLang="en-US" sz="500" dirty="0">
                <a:solidFill>
                  <a:prstClr val="black"/>
                </a:solidFill>
                <a:latin typeface="Meiryo UI" panose="020B0604030504040204" pitchFamily="50" charset="-128"/>
                <a:ea typeface="Meiryo UI" panose="020B0604030504040204" pitchFamily="50" charset="-128"/>
              </a:endParaRPr>
            </a:p>
          </p:txBody>
        </p:sp>
        <p:sp>
          <p:nvSpPr>
            <p:cNvPr id="952" name="円/楕円 951"/>
            <p:cNvSpPr/>
            <p:nvPr/>
          </p:nvSpPr>
          <p:spPr>
            <a:xfrm>
              <a:off x="626521" y="5149845"/>
              <a:ext cx="196930" cy="85032"/>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spcBef>
                  <a:spcPct val="0"/>
                </a:spcBef>
                <a:spcAft>
                  <a:spcPct val="0"/>
                </a:spcAft>
              </a:pPr>
              <a:r>
                <a:rPr lang="en-US" altLang="ja-JP" sz="500" dirty="0">
                  <a:solidFill>
                    <a:prstClr val="black"/>
                  </a:solidFill>
                  <a:latin typeface="Meiryo UI" panose="020B0604030504040204" pitchFamily="50" charset="-128"/>
                  <a:ea typeface="Meiryo UI" panose="020B0604030504040204" pitchFamily="50" charset="-128"/>
                </a:rPr>
                <a:t>A-17</a:t>
              </a:r>
              <a:endParaRPr lang="ja-JP" altLang="en-US" sz="500" dirty="0">
                <a:solidFill>
                  <a:prstClr val="black"/>
                </a:solidFill>
                <a:latin typeface="Meiryo UI" panose="020B0604030504040204" pitchFamily="50" charset="-128"/>
                <a:ea typeface="Meiryo UI" panose="020B0604030504040204" pitchFamily="50" charset="-128"/>
              </a:endParaRPr>
            </a:p>
          </p:txBody>
        </p:sp>
        <p:sp>
          <p:nvSpPr>
            <p:cNvPr id="953" name="円/楕円 952"/>
            <p:cNvSpPr/>
            <p:nvPr/>
          </p:nvSpPr>
          <p:spPr>
            <a:xfrm>
              <a:off x="1122189" y="4638632"/>
              <a:ext cx="196930" cy="85032"/>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spcBef>
                  <a:spcPct val="0"/>
                </a:spcBef>
                <a:spcAft>
                  <a:spcPct val="0"/>
                </a:spcAft>
              </a:pPr>
              <a:r>
                <a:rPr lang="en-US" altLang="ja-JP" sz="500" dirty="0">
                  <a:solidFill>
                    <a:prstClr val="black"/>
                  </a:solidFill>
                  <a:latin typeface="Meiryo UI" panose="020B0604030504040204" pitchFamily="50" charset="-128"/>
                  <a:ea typeface="Meiryo UI" panose="020B0604030504040204" pitchFamily="50" charset="-128"/>
                </a:rPr>
                <a:t>A-18</a:t>
              </a:r>
              <a:endParaRPr lang="ja-JP" altLang="en-US" sz="500" dirty="0">
                <a:solidFill>
                  <a:prstClr val="black"/>
                </a:solidFill>
                <a:latin typeface="Meiryo UI" panose="020B0604030504040204" pitchFamily="50" charset="-128"/>
                <a:ea typeface="Meiryo UI" panose="020B0604030504040204" pitchFamily="50" charset="-128"/>
              </a:endParaRPr>
            </a:p>
          </p:txBody>
        </p:sp>
        <p:sp>
          <p:nvSpPr>
            <p:cNvPr id="954" name="円/楕円 953"/>
            <p:cNvSpPr/>
            <p:nvPr/>
          </p:nvSpPr>
          <p:spPr>
            <a:xfrm>
              <a:off x="1119986" y="4892020"/>
              <a:ext cx="196930" cy="85032"/>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spcBef>
                  <a:spcPct val="0"/>
                </a:spcBef>
                <a:spcAft>
                  <a:spcPct val="0"/>
                </a:spcAft>
              </a:pPr>
              <a:r>
                <a:rPr lang="en-US" altLang="ja-JP" sz="500" dirty="0">
                  <a:solidFill>
                    <a:prstClr val="black"/>
                  </a:solidFill>
                  <a:latin typeface="Meiryo UI" panose="020B0604030504040204" pitchFamily="50" charset="-128"/>
                  <a:ea typeface="Meiryo UI" panose="020B0604030504040204" pitchFamily="50" charset="-128"/>
                </a:rPr>
                <a:t>A-19</a:t>
              </a:r>
              <a:endParaRPr lang="ja-JP" altLang="en-US" sz="500" dirty="0">
                <a:solidFill>
                  <a:prstClr val="black"/>
                </a:solidFill>
                <a:latin typeface="Meiryo UI" panose="020B0604030504040204" pitchFamily="50" charset="-128"/>
                <a:ea typeface="Meiryo UI" panose="020B0604030504040204" pitchFamily="50" charset="-128"/>
              </a:endParaRPr>
            </a:p>
          </p:txBody>
        </p:sp>
        <p:sp>
          <p:nvSpPr>
            <p:cNvPr id="955" name="円/楕円 954"/>
            <p:cNvSpPr/>
            <p:nvPr/>
          </p:nvSpPr>
          <p:spPr>
            <a:xfrm>
              <a:off x="1121070" y="5154010"/>
              <a:ext cx="196930" cy="85032"/>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spcBef>
                  <a:spcPct val="0"/>
                </a:spcBef>
                <a:spcAft>
                  <a:spcPct val="0"/>
                </a:spcAft>
              </a:pPr>
              <a:r>
                <a:rPr lang="en-US" altLang="ja-JP" sz="500" dirty="0">
                  <a:solidFill>
                    <a:prstClr val="black"/>
                  </a:solidFill>
                  <a:latin typeface="Meiryo UI" panose="020B0604030504040204" pitchFamily="50" charset="-128"/>
                  <a:ea typeface="Meiryo UI" panose="020B0604030504040204" pitchFamily="50" charset="-128"/>
                </a:rPr>
                <a:t>A-20</a:t>
              </a:r>
              <a:endParaRPr lang="ja-JP" altLang="en-US" sz="500" dirty="0">
                <a:solidFill>
                  <a:prstClr val="black"/>
                </a:solidFill>
                <a:latin typeface="Meiryo UI" panose="020B0604030504040204" pitchFamily="50" charset="-128"/>
                <a:ea typeface="Meiryo UI" panose="020B0604030504040204" pitchFamily="50" charset="-128"/>
              </a:endParaRPr>
            </a:p>
          </p:txBody>
        </p:sp>
        <p:sp>
          <p:nvSpPr>
            <p:cNvPr id="958" name="円/楕円 957"/>
            <p:cNvSpPr/>
            <p:nvPr/>
          </p:nvSpPr>
          <p:spPr>
            <a:xfrm>
              <a:off x="1743475" y="4709142"/>
              <a:ext cx="196930" cy="85032"/>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spcBef>
                  <a:spcPct val="0"/>
                </a:spcBef>
                <a:spcAft>
                  <a:spcPct val="0"/>
                </a:spcAft>
              </a:pPr>
              <a:r>
                <a:rPr lang="en-US" altLang="ja-JP" sz="500" dirty="0">
                  <a:solidFill>
                    <a:prstClr val="black"/>
                  </a:solidFill>
                  <a:latin typeface="Meiryo UI" panose="020B0604030504040204" pitchFamily="50" charset="-128"/>
                  <a:ea typeface="Meiryo UI" panose="020B0604030504040204" pitchFamily="50" charset="-128"/>
                </a:rPr>
                <a:t>A-21</a:t>
              </a:r>
              <a:endParaRPr lang="ja-JP" altLang="en-US" sz="500" dirty="0">
                <a:solidFill>
                  <a:prstClr val="black"/>
                </a:solidFill>
                <a:latin typeface="Meiryo UI" panose="020B0604030504040204" pitchFamily="50" charset="-128"/>
                <a:ea typeface="Meiryo UI" panose="020B0604030504040204" pitchFamily="50" charset="-128"/>
              </a:endParaRPr>
            </a:p>
          </p:txBody>
        </p:sp>
        <p:sp>
          <p:nvSpPr>
            <p:cNvPr id="959" name="円/楕円 958"/>
            <p:cNvSpPr/>
            <p:nvPr/>
          </p:nvSpPr>
          <p:spPr>
            <a:xfrm>
              <a:off x="1743475" y="4943062"/>
              <a:ext cx="196930" cy="85032"/>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spcBef>
                  <a:spcPct val="0"/>
                </a:spcBef>
                <a:spcAft>
                  <a:spcPct val="0"/>
                </a:spcAft>
              </a:pPr>
              <a:r>
                <a:rPr lang="en-US" altLang="ja-JP" sz="500" dirty="0">
                  <a:solidFill>
                    <a:prstClr val="black"/>
                  </a:solidFill>
                  <a:latin typeface="Meiryo UI" panose="020B0604030504040204" pitchFamily="50" charset="-128"/>
                  <a:ea typeface="Meiryo UI" panose="020B0604030504040204" pitchFamily="50" charset="-128"/>
                </a:rPr>
                <a:t>A-22</a:t>
              </a:r>
              <a:endParaRPr lang="ja-JP" altLang="en-US" sz="500" dirty="0">
                <a:solidFill>
                  <a:prstClr val="black"/>
                </a:solidFill>
                <a:latin typeface="Meiryo UI" panose="020B0604030504040204" pitchFamily="50" charset="-128"/>
                <a:ea typeface="Meiryo UI" panose="020B0604030504040204" pitchFamily="50" charset="-128"/>
              </a:endParaRPr>
            </a:p>
          </p:txBody>
        </p:sp>
        <p:sp>
          <p:nvSpPr>
            <p:cNvPr id="216" name="円/楕円 215"/>
            <p:cNvSpPr/>
            <p:nvPr/>
          </p:nvSpPr>
          <p:spPr>
            <a:xfrm>
              <a:off x="2639829" y="3369164"/>
              <a:ext cx="196930" cy="85032"/>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spcBef>
                  <a:spcPct val="0"/>
                </a:spcBef>
                <a:spcAft>
                  <a:spcPct val="0"/>
                </a:spcAft>
              </a:pPr>
              <a:r>
                <a:rPr lang="en-US" altLang="ja-JP" sz="500" dirty="0">
                  <a:solidFill>
                    <a:prstClr val="black"/>
                  </a:solidFill>
                  <a:latin typeface="Meiryo UI" panose="020B0604030504040204" pitchFamily="50" charset="-128"/>
                  <a:ea typeface="Meiryo UI" panose="020B0604030504040204" pitchFamily="50" charset="-128"/>
                </a:rPr>
                <a:t>B-1</a:t>
              </a:r>
            </a:p>
          </p:txBody>
        </p:sp>
        <p:sp>
          <p:nvSpPr>
            <p:cNvPr id="217" name="円/楕円 216"/>
            <p:cNvSpPr/>
            <p:nvPr/>
          </p:nvSpPr>
          <p:spPr>
            <a:xfrm>
              <a:off x="2618977" y="4054866"/>
              <a:ext cx="196930" cy="85032"/>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spcBef>
                  <a:spcPct val="0"/>
                </a:spcBef>
                <a:spcAft>
                  <a:spcPct val="0"/>
                </a:spcAft>
              </a:pPr>
              <a:r>
                <a:rPr lang="en-US" altLang="ja-JP" sz="500" dirty="0">
                  <a:solidFill>
                    <a:prstClr val="black"/>
                  </a:solidFill>
                  <a:latin typeface="Meiryo UI" panose="020B0604030504040204" pitchFamily="50" charset="-128"/>
                  <a:ea typeface="Meiryo UI" panose="020B0604030504040204" pitchFamily="50" charset="-128"/>
                </a:rPr>
                <a:t>B-2</a:t>
              </a:r>
            </a:p>
          </p:txBody>
        </p:sp>
        <p:sp>
          <p:nvSpPr>
            <p:cNvPr id="218" name="円/楕円 217"/>
            <p:cNvSpPr/>
            <p:nvPr/>
          </p:nvSpPr>
          <p:spPr>
            <a:xfrm>
              <a:off x="3479629" y="2628022"/>
              <a:ext cx="196930" cy="85032"/>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spcBef>
                  <a:spcPct val="0"/>
                </a:spcBef>
                <a:spcAft>
                  <a:spcPct val="0"/>
                </a:spcAft>
              </a:pPr>
              <a:r>
                <a:rPr lang="en-US" altLang="ja-JP" sz="500" dirty="0">
                  <a:solidFill>
                    <a:prstClr val="black"/>
                  </a:solidFill>
                  <a:latin typeface="Meiryo UI" panose="020B0604030504040204" pitchFamily="50" charset="-128"/>
                  <a:ea typeface="Meiryo UI" panose="020B0604030504040204" pitchFamily="50" charset="-128"/>
                </a:rPr>
                <a:t>C-1</a:t>
              </a:r>
            </a:p>
          </p:txBody>
        </p:sp>
        <p:sp>
          <p:nvSpPr>
            <p:cNvPr id="219" name="円/楕円 218"/>
            <p:cNvSpPr/>
            <p:nvPr/>
          </p:nvSpPr>
          <p:spPr>
            <a:xfrm>
              <a:off x="4287221" y="2555426"/>
              <a:ext cx="196930" cy="85032"/>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spcBef>
                  <a:spcPct val="0"/>
                </a:spcBef>
                <a:spcAft>
                  <a:spcPct val="0"/>
                </a:spcAft>
              </a:pPr>
              <a:r>
                <a:rPr lang="en-US" altLang="ja-JP" sz="500" dirty="0">
                  <a:solidFill>
                    <a:prstClr val="black"/>
                  </a:solidFill>
                  <a:latin typeface="Meiryo UI" panose="020B0604030504040204" pitchFamily="50" charset="-128"/>
                  <a:ea typeface="Meiryo UI" panose="020B0604030504040204" pitchFamily="50" charset="-128"/>
                </a:rPr>
                <a:t>C-2</a:t>
              </a:r>
            </a:p>
          </p:txBody>
        </p:sp>
        <p:sp>
          <p:nvSpPr>
            <p:cNvPr id="220" name="円/楕円 219"/>
            <p:cNvSpPr/>
            <p:nvPr/>
          </p:nvSpPr>
          <p:spPr>
            <a:xfrm>
              <a:off x="5050397" y="2564739"/>
              <a:ext cx="196930" cy="85032"/>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spcBef>
                  <a:spcPct val="0"/>
                </a:spcBef>
                <a:spcAft>
                  <a:spcPct val="0"/>
                </a:spcAft>
              </a:pPr>
              <a:r>
                <a:rPr lang="en-US" altLang="ja-JP" sz="500" dirty="0">
                  <a:solidFill>
                    <a:prstClr val="black"/>
                  </a:solidFill>
                  <a:latin typeface="Meiryo UI" panose="020B0604030504040204" pitchFamily="50" charset="-128"/>
                  <a:ea typeface="Meiryo UI" panose="020B0604030504040204" pitchFamily="50" charset="-128"/>
                </a:rPr>
                <a:t>C-3</a:t>
              </a:r>
            </a:p>
          </p:txBody>
        </p:sp>
        <p:sp>
          <p:nvSpPr>
            <p:cNvPr id="221" name="円/楕円 220"/>
            <p:cNvSpPr/>
            <p:nvPr/>
          </p:nvSpPr>
          <p:spPr>
            <a:xfrm>
              <a:off x="5687082" y="2461739"/>
              <a:ext cx="196930" cy="85032"/>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spcBef>
                  <a:spcPct val="0"/>
                </a:spcBef>
                <a:spcAft>
                  <a:spcPct val="0"/>
                </a:spcAft>
              </a:pPr>
              <a:r>
                <a:rPr lang="en-US" altLang="ja-JP" sz="500" dirty="0">
                  <a:solidFill>
                    <a:prstClr val="black"/>
                  </a:solidFill>
                  <a:latin typeface="Meiryo UI" panose="020B0604030504040204" pitchFamily="50" charset="-128"/>
                  <a:ea typeface="Meiryo UI" panose="020B0604030504040204" pitchFamily="50" charset="-128"/>
                </a:rPr>
                <a:t>C-4</a:t>
              </a:r>
            </a:p>
          </p:txBody>
        </p:sp>
        <p:sp>
          <p:nvSpPr>
            <p:cNvPr id="222" name="円/楕円 221"/>
            <p:cNvSpPr/>
            <p:nvPr/>
          </p:nvSpPr>
          <p:spPr>
            <a:xfrm>
              <a:off x="5700435" y="2660656"/>
              <a:ext cx="196930" cy="85032"/>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spcBef>
                  <a:spcPct val="0"/>
                </a:spcBef>
                <a:spcAft>
                  <a:spcPct val="0"/>
                </a:spcAft>
              </a:pPr>
              <a:r>
                <a:rPr lang="en-US" altLang="ja-JP" sz="500" dirty="0">
                  <a:solidFill>
                    <a:prstClr val="black"/>
                  </a:solidFill>
                  <a:latin typeface="Meiryo UI" panose="020B0604030504040204" pitchFamily="50" charset="-128"/>
                  <a:ea typeface="Meiryo UI" panose="020B0604030504040204" pitchFamily="50" charset="-128"/>
                </a:rPr>
                <a:t>C-5</a:t>
              </a:r>
            </a:p>
          </p:txBody>
        </p:sp>
        <p:sp>
          <p:nvSpPr>
            <p:cNvPr id="223" name="円/楕円 222"/>
            <p:cNvSpPr/>
            <p:nvPr/>
          </p:nvSpPr>
          <p:spPr>
            <a:xfrm>
              <a:off x="4315414" y="3252594"/>
              <a:ext cx="196930" cy="85032"/>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spcBef>
                  <a:spcPct val="0"/>
                </a:spcBef>
                <a:spcAft>
                  <a:spcPct val="0"/>
                </a:spcAft>
              </a:pPr>
              <a:r>
                <a:rPr lang="en-US" altLang="ja-JP" sz="500" dirty="0">
                  <a:solidFill>
                    <a:prstClr val="black"/>
                  </a:solidFill>
                  <a:latin typeface="Meiryo UI" panose="020B0604030504040204" pitchFamily="50" charset="-128"/>
                  <a:ea typeface="Meiryo UI" panose="020B0604030504040204" pitchFamily="50" charset="-128"/>
                </a:rPr>
                <a:t>C-7</a:t>
              </a:r>
            </a:p>
          </p:txBody>
        </p:sp>
        <p:sp>
          <p:nvSpPr>
            <p:cNvPr id="224" name="円/楕円 223"/>
            <p:cNvSpPr/>
            <p:nvPr/>
          </p:nvSpPr>
          <p:spPr>
            <a:xfrm>
              <a:off x="4319184" y="2903165"/>
              <a:ext cx="196930" cy="85032"/>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spcBef>
                  <a:spcPct val="0"/>
                </a:spcBef>
                <a:spcAft>
                  <a:spcPct val="0"/>
                </a:spcAft>
              </a:pPr>
              <a:r>
                <a:rPr lang="en-US" altLang="ja-JP" sz="500" dirty="0">
                  <a:solidFill>
                    <a:prstClr val="black"/>
                  </a:solidFill>
                  <a:latin typeface="Meiryo UI" panose="020B0604030504040204" pitchFamily="50" charset="-128"/>
                  <a:ea typeface="Meiryo UI" panose="020B0604030504040204" pitchFamily="50" charset="-128"/>
                </a:rPr>
                <a:t>C-6</a:t>
              </a:r>
            </a:p>
          </p:txBody>
        </p:sp>
        <p:sp>
          <p:nvSpPr>
            <p:cNvPr id="225" name="円/楕円 224"/>
            <p:cNvSpPr/>
            <p:nvPr/>
          </p:nvSpPr>
          <p:spPr>
            <a:xfrm>
              <a:off x="5030778" y="3042367"/>
              <a:ext cx="196930" cy="85032"/>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spcBef>
                  <a:spcPct val="0"/>
                </a:spcBef>
                <a:spcAft>
                  <a:spcPct val="0"/>
                </a:spcAft>
              </a:pPr>
              <a:r>
                <a:rPr lang="en-US" altLang="ja-JP" sz="500" dirty="0">
                  <a:solidFill>
                    <a:prstClr val="black"/>
                  </a:solidFill>
                  <a:latin typeface="Meiryo UI" panose="020B0604030504040204" pitchFamily="50" charset="-128"/>
                  <a:ea typeface="Meiryo UI" panose="020B0604030504040204" pitchFamily="50" charset="-128"/>
                </a:rPr>
                <a:t>C-8</a:t>
              </a:r>
            </a:p>
          </p:txBody>
        </p:sp>
        <p:sp>
          <p:nvSpPr>
            <p:cNvPr id="226" name="円/楕円 225"/>
            <p:cNvSpPr/>
            <p:nvPr/>
          </p:nvSpPr>
          <p:spPr>
            <a:xfrm>
              <a:off x="5044119" y="3252529"/>
              <a:ext cx="196930" cy="85032"/>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spcBef>
                  <a:spcPct val="0"/>
                </a:spcBef>
                <a:spcAft>
                  <a:spcPct val="0"/>
                </a:spcAft>
              </a:pPr>
              <a:r>
                <a:rPr lang="en-US" altLang="ja-JP" sz="500" dirty="0">
                  <a:solidFill>
                    <a:prstClr val="black"/>
                  </a:solidFill>
                  <a:latin typeface="Meiryo UI" panose="020B0604030504040204" pitchFamily="50" charset="-128"/>
                  <a:ea typeface="Meiryo UI" panose="020B0604030504040204" pitchFamily="50" charset="-128"/>
                </a:rPr>
                <a:t>C-9</a:t>
              </a:r>
            </a:p>
          </p:txBody>
        </p:sp>
        <p:sp>
          <p:nvSpPr>
            <p:cNvPr id="227" name="円/楕円 226"/>
            <p:cNvSpPr/>
            <p:nvPr/>
          </p:nvSpPr>
          <p:spPr>
            <a:xfrm>
              <a:off x="5737429" y="3016977"/>
              <a:ext cx="196930" cy="85032"/>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spcBef>
                  <a:spcPct val="0"/>
                </a:spcBef>
                <a:spcAft>
                  <a:spcPct val="0"/>
                </a:spcAft>
              </a:pPr>
              <a:r>
                <a:rPr lang="en-US" altLang="ja-JP" sz="500" dirty="0">
                  <a:solidFill>
                    <a:prstClr val="black"/>
                  </a:solidFill>
                  <a:latin typeface="Meiryo UI" panose="020B0604030504040204" pitchFamily="50" charset="-128"/>
                  <a:ea typeface="Meiryo UI" panose="020B0604030504040204" pitchFamily="50" charset="-128"/>
                </a:rPr>
                <a:t>C-10</a:t>
              </a:r>
            </a:p>
          </p:txBody>
        </p:sp>
        <p:sp>
          <p:nvSpPr>
            <p:cNvPr id="228" name="円/楕円 227"/>
            <p:cNvSpPr/>
            <p:nvPr/>
          </p:nvSpPr>
          <p:spPr>
            <a:xfrm>
              <a:off x="5733741" y="3225826"/>
              <a:ext cx="196930" cy="85032"/>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spcBef>
                  <a:spcPct val="0"/>
                </a:spcBef>
                <a:spcAft>
                  <a:spcPct val="0"/>
                </a:spcAft>
              </a:pPr>
              <a:r>
                <a:rPr lang="en-US" altLang="ja-JP" sz="500" dirty="0">
                  <a:solidFill>
                    <a:prstClr val="black"/>
                  </a:solidFill>
                  <a:latin typeface="Meiryo UI" panose="020B0604030504040204" pitchFamily="50" charset="-128"/>
                  <a:ea typeface="Meiryo UI" panose="020B0604030504040204" pitchFamily="50" charset="-128"/>
                </a:rPr>
                <a:t>C-11</a:t>
              </a:r>
            </a:p>
          </p:txBody>
        </p:sp>
        <p:sp>
          <p:nvSpPr>
            <p:cNvPr id="229" name="円/楕円 228"/>
            <p:cNvSpPr/>
            <p:nvPr/>
          </p:nvSpPr>
          <p:spPr>
            <a:xfrm>
              <a:off x="3467201" y="4668151"/>
              <a:ext cx="196930" cy="85032"/>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spcBef>
                  <a:spcPct val="0"/>
                </a:spcBef>
                <a:spcAft>
                  <a:spcPct val="0"/>
                </a:spcAft>
              </a:pPr>
              <a:r>
                <a:rPr lang="en-US" altLang="ja-JP" sz="500" dirty="0">
                  <a:solidFill>
                    <a:prstClr val="black"/>
                  </a:solidFill>
                  <a:latin typeface="Meiryo UI" panose="020B0604030504040204" pitchFamily="50" charset="-128"/>
                  <a:ea typeface="Meiryo UI" panose="020B0604030504040204" pitchFamily="50" charset="-128"/>
                </a:rPr>
                <a:t>C-12</a:t>
              </a:r>
            </a:p>
          </p:txBody>
        </p:sp>
        <p:sp>
          <p:nvSpPr>
            <p:cNvPr id="230" name="円/楕円 229"/>
            <p:cNvSpPr/>
            <p:nvPr/>
          </p:nvSpPr>
          <p:spPr>
            <a:xfrm>
              <a:off x="3430866" y="4347533"/>
              <a:ext cx="196930" cy="85032"/>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spcBef>
                  <a:spcPct val="0"/>
                </a:spcBef>
                <a:spcAft>
                  <a:spcPct val="0"/>
                </a:spcAft>
              </a:pPr>
              <a:r>
                <a:rPr lang="en-US" altLang="ja-JP" sz="500" dirty="0">
                  <a:solidFill>
                    <a:prstClr val="black"/>
                  </a:solidFill>
                  <a:latin typeface="Meiryo UI" panose="020B0604030504040204" pitchFamily="50" charset="-128"/>
                  <a:ea typeface="Meiryo UI" panose="020B0604030504040204" pitchFamily="50" charset="-128"/>
                </a:rPr>
                <a:t>C-13</a:t>
              </a:r>
            </a:p>
          </p:txBody>
        </p:sp>
        <p:sp>
          <p:nvSpPr>
            <p:cNvPr id="231" name="円/楕円 230"/>
            <p:cNvSpPr/>
            <p:nvPr/>
          </p:nvSpPr>
          <p:spPr>
            <a:xfrm>
              <a:off x="3436909" y="4086709"/>
              <a:ext cx="196930" cy="85032"/>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spcBef>
                  <a:spcPct val="0"/>
                </a:spcBef>
                <a:spcAft>
                  <a:spcPct val="0"/>
                </a:spcAft>
              </a:pPr>
              <a:r>
                <a:rPr lang="en-US" altLang="ja-JP" sz="500" dirty="0">
                  <a:solidFill>
                    <a:prstClr val="black"/>
                  </a:solidFill>
                  <a:latin typeface="Meiryo UI" panose="020B0604030504040204" pitchFamily="50" charset="-128"/>
                  <a:ea typeface="Meiryo UI" panose="020B0604030504040204" pitchFamily="50" charset="-128"/>
                </a:rPr>
                <a:t>C-14</a:t>
              </a:r>
            </a:p>
          </p:txBody>
        </p:sp>
        <p:sp>
          <p:nvSpPr>
            <p:cNvPr id="232" name="円/楕円 231"/>
            <p:cNvSpPr/>
            <p:nvPr/>
          </p:nvSpPr>
          <p:spPr>
            <a:xfrm>
              <a:off x="3438400" y="3772803"/>
              <a:ext cx="196930" cy="85032"/>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spcBef>
                  <a:spcPct val="0"/>
                </a:spcBef>
                <a:spcAft>
                  <a:spcPct val="0"/>
                </a:spcAft>
              </a:pPr>
              <a:r>
                <a:rPr lang="en-US" altLang="ja-JP" sz="500" dirty="0">
                  <a:solidFill>
                    <a:prstClr val="black"/>
                  </a:solidFill>
                  <a:latin typeface="Meiryo UI" panose="020B0604030504040204" pitchFamily="50" charset="-128"/>
                  <a:ea typeface="Meiryo UI" panose="020B0604030504040204" pitchFamily="50" charset="-128"/>
                </a:rPr>
                <a:t>C-15</a:t>
              </a:r>
            </a:p>
          </p:txBody>
        </p:sp>
        <p:sp>
          <p:nvSpPr>
            <p:cNvPr id="233" name="円/楕円 232"/>
            <p:cNvSpPr/>
            <p:nvPr/>
          </p:nvSpPr>
          <p:spPr>
            <a:xfrm>
              <a:off x="3436909" y="3644695"/>
              <a:ext cx="196930" cy="85032"/>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spcBef>
                  <a:spcPct val="0"/>
                </a:spcBef>
                <a:spcAft>
                  <a:spcPct val="0"/>
                </a:spcAft>
              </a:pPr>
              <a:r>
                <a:rPr lang="en-US" altLang="ja-JP" sz="500" dirty="0">
                  <a:solidFill>
                    <a:prstClr val="black"/>
                  </a:solidFill>
                  <a:latin typeface="Meiryo UI" panose="020B0604030504040204" pitchFamily="50" charset="-128"/>
                  <a:ea typeface="Meiryo UI" panose="020B0604030504040204" pitchFamily="50" charset="-128"/>
                </a:rPr>
                <a:t>C-16</a:t>
              </a:r>
            </a:p>
          </p:txBody>
        </p:sp>
        <p:sp>
          <p:nvSpPr>
            <p:cNvPr id="234" name="円/楕円 233"/>
            <p:cNvSpPr/>
            <p:nvPr/>
          </p:nvSpPr>
          <p:spPr>
            <a:xfrm>
              <a:off x="3463136" y="3375759"/>
              <a:ext cx="196930" cy="85032"/>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spcBef>
                  <a:spcPct val="0"/>
                </a:spcBef>
                <a:spcAft>
                  <a:spcPct val="0"/>
                </a:spcAft>
              </a:pPr>
              <a:r>
                <a:rPr lang="en-US" altLang="ja-JP" sz="500" dirty="0">
                  <a:solidFill>
                    <a:prstClr val="black"/>
                  </a:solidFill>
                  <a:latin typeface="Meiryo UI" panose="020B0604030504040204" pitchFamily="50" charset="-128"/>
                  <a:ea typeface="Meiryo UI" panose="020B0604030504040204" pitchFamily="50" charset="-128"/>
                </a:rPr>
                <a:t>C-17</a:t>
              </a:r>
            </a:p>
          </p:txBody>
        </p:sp>
        <p:sp>
          <p:nvSpPr>
            <p:cNvPr id="235" name="円/楕円 234"/>
            <p:cNvSpPr/>
            <p:nvPr/>
          </p:nvSpPr>
          <p:spPr>
            <a:xfrm>
              <a:off x="3456917" y="2978213"/>
              <a:ext cx="196930" cy="85032"/>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spcBef>
                  <a:spcPct val="0"/>
                </a:spcBef>
                <a:spcAft>
                  <a:spcPct val="0"/>
                </a:spcAft>
              </a:pPr>
              <a:r>
                <a:rPr lang="en-US" altLang="ja-JP" sz="500" dirty="0">
                  <a:solidFill>
                    <a:prstClr val="black"/>
                  </a:solidFill>
                  <a:latin typeface="Meiryo UI" panose="020B0604030504040204" pitchFamily="50" charset="-128"/>
                  <a:ea typeface="Meiryo UI" panose="020B0604030504040204" pitchFamily="50" charset="-128"/>
                </a:rPr>
                <a:t>C-18</a:t>
              </a:r>
            </a:p>
          </p:txBody>
        </p:sp>
        <p:sp>
          <p:nvSpPr>
            <p:cNvPr id="236" name="円/楕円 235"/>
            <p:cNvSpPr/>
            <p:nvPr/>
          </p:nvSpPr>
          <p:spPr>
            <a:xfrm>
              <a:off x="4333877" y="4261417"/>
              <a:ext cx="196930" cy="85032"/>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spcBef>
                  <a:spcPct val="0"/>
                </a:spcBef>
                <a:spcAft>
                  <a:spcPct val="0"/>
                </a:spcAft>
              </a:pPr>
              <a:r>
                <a:rPr lang="en-US" altLang="ja-JP" sz="500" dirty="0">
                  <a:solidFill>
                    <a:prstClr val="black"/>
                  </a:solidFill>
                  <a:latin typeface="Meiryo UI" panose="020B0604030504040204" pitchFamily="50" charset="-128"/>
                  <a:ea typeface="Meiryo UI" panose="020B0604030504040204" pitchFamily="50" charset="-128"/>
                </a:rPr>
                <a:t>C-21</a:t>
              </a:r>
            </a:p>
          </p:txBody>
        </p:sp>
        <p:sp>
          <p:nvSpPr>
            <p:cNvPr id="237" name="円/楕円 236"/>
            <p:cNvSpPr/>
            <p:nvPr/>
          </p:nvSpPr>
          <p:spPr>
            <a:xfrm>
              <a:off x="4322313" y="3922746"/>
              <a:ext cx="196930" cy="85032"/>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spcBef>
                  <a:spcPct val="0"/>
                </a:spcBef>
                <a:spcAft>
                  <a:spcPct val="0"/>
                </a:spcAft>
              </a:pPr>
              <a:r>
                <a:rPr lang="en-US" altLang="ja-JP" sz="500" dirty="0">
                  <a:solidFill>
                    <a:prstClr val="black"/>
                  </a:solidFill>
                  <a:latin typeface="Meiryo UI" panose="020B0604030504040204" pitchFamily="50" charset="-128"/>
                  <a:ea typeface="Meiryo UI" panose="020B0604030504040204" pitchFamily="50" charset="-128"/>
                </a:rPr>
                <a:t>C-20</a:t>
              </a:r>
            </a:p>
          </p:txBody>
        </p:sp>
        <p:sp>
          <p:nvSpPr>
            <p:cNvPr id="238" name="円/楕円 237"/>
            <p:cNvSpPr/>
            <p:nvPr/>
          </p:nvSpPr>
          <p:spPr>
            <a:xfrm>
              <a:off x="4364108" y="3695800"/>
              <a:ext cx="196930" cy="85032"/>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spcBef>
                  <a:spcPct val="0"/>
                </a:spcBef>
                <a:spcAft>
                  <a:spcPct val="0"/>
                </a:spcAft>
              </a:pPr>
              <a:r>
                <a:rPr lang="en-US" altLang="ja-JP" sz="500" dirty="0">
                  <a:solidFill>
                    <a:prstClr val="black"/>
                  </a:solidFill>
                  <a:latin typeface="Meiryo UI" panose="020B0604030504040204" pitchFamily="50" charset="-128"/>
                  <a:ea typeface="Meiryo UI" panose="020B0604030504040204" pitchFamily="50" charset="-128"/>
                </a:rPr>
                <a:t>C-19</a:t>
              </a:r>
            </a:p>
          </p:txBody>
        </p:sp>
        <p:sp>
          <p:nvSpPr>
            <p:cNvPr id="239" name="円/楕円 238"/>
            <p:cNvSpPr/>
            <p:nvPr/>
          </p:nvSpPr>
          <p:spPr>
            <a:xfrm>
              <a:off x="4850895" y="4332862"/>
              <a:ext cx="196930" cy="85032"/>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spcBef>
                  <a:spcPct val="0"/>
                </a:spcBef>
                <a:spcAft>
                  <a:spcPct val="0"/>
                </a:spcAft>
              </a:pPr>
              <a:r>
                <a:rPr lang="en-US" altLang="ja-JP" sz="500" dirty="0">
                  <a:solidFill>
                    <a:prstClr val="black"/>
                  </a:solidFill>
                  <a:latin typeface="Meiryo UI" panose="020B0604030504040204" pitchFamily="50" charset="-128"/>
                  <a:ea typeface="Meiryo UI" panose="020B0604030504040204" pitchFamily="50" charset="-128"/>
                </a:rPr>
                <a:t>C-26</a:t>
              </a:r>
            </a:p>
          </p:txBody>
        </p:sp>
        <p:sp>
          <p:nvSpPr>
            <p:cNvPr id="240" name="円/楕円 239"/>
            <p:cNvSpPr/>
            <p:nvPr/>
          </p:nvSpPr>
          <p:spPr>
            <a:xfrm>
              <a:off x="4863796" y="4147151"/>
              <a:ext cx="196930" cy="85032"/>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spcBef>
                  <a:spcPct val="0"/>
                </a:spcBef>
                <a:spcAft>
                  <a:spcPct val="0"/>
                </a:spcAft>
              </a:pPr>
              <a:r>
                <a:rPr lang="en-US" altLang="ja-JP" sz="500" dirty="0">
                  <a:solidFill>
                    <a:prstClr val="black"/>
                  </a:solidFill>
                  <a:latin typeface="Meiryo UI" panose="020B0604030504040204" pitchFamily="50" charset="-128"/>
                  <a:ea typeface="Meiryo UI" panose="020B0604030504040204" pitchFamily="50" charset="-128"/>
                </a:rPr>
                <a:t>C-25</a:t>
              </a:r>
            </a:p>
          </p:txBody>
        </p:sp>
        <p:sp>
          <p:nvSpPr>
            <p:cNvPr id="241" name="円/楕円 240"/>
            <p:cNvSpPr/>
            <p:nvPr/>
          </p:nvSpPr>
          <p:spPr>
            <a:xfrm>
              <a:off x="4854566" y="3986251"/>
              <a:ext cx="196930" cy="85032"/>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spcBef>
                  <a:spcPct val="0"/>
                </a:spcBef>
                <a:spcAft>
                  <a:spcPct val="0"/>
                </a:spcAft>
              </a:pPr>
              <a:r>
                <a:rPr lang="en-US" altLang="ja-JP" sz="500" dirty="0">
                  <a:solidFill>
                    <a:prstClr val="black"/>
                  </a:solidFill>
                  <a:latin typeface="Meiryo UI" panose="020B0604030504040204" pitchFamily="50" charset="-128"/>
                  <a:ea typeface="Meiryo UI" panose="020B0604030504040204" pitchFamily="50" charset="-128"/>
                </a:rPr>
                <a:t>C-24</a:t>
              </a:r>
            </a:p>
          </p:txBody>
        </p:sp>
        <p:sp>
          <p:nvSpPr>
            <p:cNvPr id="242" name="円/楕円 241"/>
            <p:cNvSpPr/>
            <p:nvPr/>
          </p:nvSpPr>
          <p:spPr>
            <a:xfrm>
              <a:off x="4885924" y="3819215"/>
              <a:ext cx="196930" cy="85032"/>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spcBef>
                  <a:spcPct val="0"/>
                </a:spcBef>
                <a:spcAft>
                  <a:spcPct val="0"/>
                </a:spcAft>
              </a:pPr>
              <a:r>
                <a:rPr lang="en-US" altLang="ja-JP" sz="500" dirty="0">
                  <a:solidFill>
                    <a:prstClr val="black"/>
                  </a:solidFill>
                  <a:latin typeface="Meiryo UI" panose="020B0604030504040204" pitchFamily="50" charset="-128"/>
                  <a:ea typeface="Meiryo UI" panose="020B0604030504040204" pitchFamily="50" charset="-128"/>
                </a:rPr>
                <a:t>C-23</a:t>
              </a:r>
            </a:p>
          </p:txBody>
        </p:sp>
        <p:sp>
          <p:nvSpPr>
            <p:cNvPr id="243" name="円/楕円 242"/>
            <p:cNvSpPr/>
            <p:nvPr/>
          </p:nvSpPr>
          <p:spPr>
            <a:xfrm>
              <a:off x="4885924" y="3507498"/>
              <a:ext cx="196930" cy="85032"/>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spcBef>
                  <a:spcPct val="0"/>
                </a:spcBef>
                <a:spcAft>
                  <a:spcPct val="0"/>
                </a:spcAft>
              </a:pPr>
              <a:r>
                <a:rPr lang="en-US" altLang="ja-JP" sz="500" dirty="0">
                  <a:solidFill>
                    <a:prstClr val="black"/>
                  </a:solidFill>
                  <a:latin typeface="Meiryo UI" panose="020B0604030504040204" pitchFamily="50" charset="-128"/>
                  <a:ea typeface="Meiryo UI" panose="020B0604030504040204" pitchFamily="50" charset="-128"/>
                </a:rPr>
                <a:t>C-22</a:t>
              </a:r>
            </a:p>
          </p:txBody>
        </p:sp>
        <p:sp>
          <p:nvSpPr>
            <p:cNvPr id="244" name="円/楕円 243"/>
            <p:cNvSpPr/>
            <p:nvPr/>
          </p:nvSpPr>
          <p:spPr>
            <a:xfrm>
              <a:off x="5676635" y="3670234"/>
              <a:ext cx="196930" cy="85032"/>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spcBef>
                  <a:spcPct val="0"/>
                </a:spcBef>
                <a:spcAft>
                  <a:spcPct val="0"/>
                </a:spcAft>
              </a:pPr>
              <a:r>
                <a:rPr lang="en-US" altLang="ja-JP" sz="500" dirty="0">
                  <a:solidFill>
                    <a:prstClr val="black"/>
                  </a:solidFill>
                  <a:latin typeface="Meiryo UI" panose="020B0604030504040204" pitchFamily="50" charset="-128"/>
                  <a:ea typeface="Meiryo UI" panose="020B0604030504040204" pitchFamily="50" charset="-128"/>
                </a:rPr>
                <a:t>C-28</a:t>
              </a:r>
            </a:p>
          </p:txBody>
        </p:sp>
        <p:sp>
          <p:nvSpPr>
            <p:cNvPr id="245" name="円/楕円 244"/>
            <p:cNvSpPr/>
            <p:nvPr/>
          </p:nvSpPr>
          <p:spPr>
            <a:xfrm>
              <a:off x="5671601" y="3832942"/>
              <a:ext cx="196930" cy="85032"/>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spcBef>
                  <a:spcPct val="0"/>
                </a:spcBef>
                <a:spcAft>
                  <a:spcPct val="0"/>
                </a:spcAft>
              </a:pPr>
              <a:r>
                <a:rPr lang="en-US" altLang="ja-JP" sz="500" dirty="0">
                  <a:solidFill>
                    <a:prstClr val="black"/>
                  </a:solidFill>
                  <a:latin typeface="Meiryo UI" panose="020B0604030504040204" pitchFamily="50" charset="-128"/>
                  <a:ea typeface="Meiryo UI" panose="020B0604030504040204" pitchFamily="50" charset="-128"/>
                </a:rPr>
                <a:t>C-29</a:t>
              </a:r>
            </a:p>
          </p:txBody>
        </p:sp>
        <p:sp>
          <p:nvSpPr>
            <p:cNvPr id="246" name="円/楕円 245"/>
            <p:cNvSpPr/>
            <p:nvPr/>
          </p:nvSpPr>
          <p:spPr>
            <a:xfrm>
              <a:off x="5661977" y="4015114"/>
              <a:ext cx="196930" cy="85032"/>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spcBef>
                  <a:spcPct val="0"/>
                </a:spcBef>
                <a:spcAft>
                  <a:spcPct val="0"/>
                </a:spcAft>
              </a:pPr>
              <a:r>
                <a:rPr lang="en-US" altLang="ja-JP" sz="500" dirty="0">
                  <a:solidFill>
                    <a:prstClr val="black"/>
                  </a:solidFill>
                  <a:latin typeface="Meiryo UI" panose="020B0604030504040204" pitchFamily="50" charset="-128"/>
                  <a:ea typeface="Meiryo UI" panose="020B0604030504040204" pitchFamily="50" charset="-128"/>
                </a:rPr>
                <a:t>C-30</a:t>
              </a:r>
            </a:p>
          </p:txBody>
        </p:sp>
        <p:sp>
          <p:nvSpPr>
            <p:cNvPr id="247" name="円/楕円 246"/>
            <p:cNvSpPr/>
            <p:nvPr/>
          </p:nvSpPr>
          <p:spPr>
            <a:xfrm>
              <a:off x="5659422" y="4198607"/>
              <a:ext cx="196930" cy="85032"/>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spcBef>
                  <a:spcPct val="0"/>
                </a:spcBef>
                <a:spcAft>
                  <a:spcPct val="0"/>
                </a:spcAft>
              </a:pPr>
              <a:r>
                <a:rPr lang="en-US" altLang="ja-JP" sz="500" dirty="0">
                  <a:solidFill>
                    <a:prstClr val="black"/>
                  </a:solidFill>
                  <a:latin typeface="Meiryo UI" panose="020B0604030504040204" pitchFamily="50" charset="-128"/>
                  <a:ea typeface="Meiryo UI" panose="020B0604030504040204" pitchFamily="50" charset="-128"/>
                </a:rPr>
                <a:t>C-31</a:t>
              </a:r>
            </a:p>
          </p:txBody>
        </p:sp>
        <p:sp>
          <p:nvSpPr>
            <p:cNvPr id="248" name="円/楕円 247"/>
            <p:cNvSpPr/>
            <p:nvPr/>
          </p:nvSpPr>
          <p:spPr>
            <a:xfrm>
              <a:off x="5665095" y="4375379"/>
              <a:ext cx="196930" cy="85032"/>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spcBef>
                  <a:spcPct val="0"/>
                </a:spcBef>
                <a:spcAft>
                  <a:spcPct val="0"/>
                </a:spcAft>
              </a:pPr>
              <a:r>
                <a:rPr lang="en-US" altLang="ja-JP" sz="500" dirty="0">
                  <a:solidFill>
                    <a:prstClr val="black"/>
                  </a:solidFill>
                  <a:latin typeface="Meiryo UI" panose="020B0604030504040204" pitchFamily="50" charset="-128"/>
                  <a:ea typeface="Meiryo UI" panose="020B0604030504040204" pitchFamily="50" charset="-128"/>
                </a:rPr>
                <a:t>C-32</a:t>
              </a:r>
            </a:p>
          </p:txBody>
        </p:sp>
        <p:sp>
          <p:nvSpPr>
            <p:cNvPr id="249" name="円/楕円 248"/>
            <p:cNvSpPr/>
            <p:nvPr/>
          </p:nvSpPr>
          <p:spPr>
            <a:xfrm>
              <a:off x="5691453" y="4607440"/>
              <a:ext cx="196930" cy="85032"/>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spcBef>
                  <a:spcPct val="0"/>
                </a:spcBef>
                <a:spcAft>
                  <a:spcPct val="0"/>
                </a:spcAft>
              </a:pPr>
              <a:r>
                <a:rPr lang="en-US" altLang="ja-JP" sz="500" dirty="0">
                  <a:solidFill>
                    <a:prstClr val="black"/>
                  </a:solidFill>
                  <a:latin typeface="Meiryo UI" panose="020B0604030504040204" pitchFamily="50" charset="-128"/>
                  <a:ea typeface="Meiryo UI" panose="020B0604030504040204" pitchFamily="50" charset="-128"/>
                </a:rPr>
                <a:t>C-33</a:t>
              </a:r>
            </a:p>
          </p:txBody>
        </p:sp>
        <p:sp>
          <p:nvSpPr>
            <p:cNvPr id="250" name="円/楕円 249"/>
            <p:cNvSpPr/>
            <p:nvPr/>
          </p:nvSpPr>
          <p:spPr>
            <a:xfrm>
              <a:off x="4873023" y="4496536"/>
              <a:ext cx="196930" cy="85032"/>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spcBef>
                  <a:spcPct val="0"/>
                </a:spcBef>
                <a:spcAft>
                  <a:spcPct val="0"/>
                </a:spcAft>
              </a:pPr>
              <a:r>
                <a:rPr lang="en-US" altLang="ja-JP" sz="500" dirty="0">
                  <a:solidFill>
                    <a:prstClr val="black"/>
                  </a:solidFill>
                  <a:latin typeface="Meiryo UI" panose="020B0604030504040204" pitchFamily="50" charset="-128"/>
                  <a:ea typeface="Meiryo UI" panose="020B0604030504040204" pitchFamily="50" charset="-128"/>
                </a:rPr>
                <a:t>C-27</a:t>
              </a:r>
            </a:p>
          </p:txBody>
        </p:sp>
        <p:sp>
          <p:nvSpPr>
            <p:cNvPr id="251" name="円/楕円 250"/>
            <p:cNvSpPr/>
            <p:nvPr/>
          </p:nvSpPr>
          <p:spPr>
            <a:xfrm>
              <a:off x="5691453" y="4754862"/>
              <a:ext cx="196930" cy="85032"/>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spcBef>
                  <a:spcPct val="0"/>
                </a:spcBef>
                <a:spcAft>
                  <a:spcPct val="0"/>
                </a:spcAft>
              </a:pPr>
              <a:r>
                <a:rPr lang="en-US" altLang="ja-JP" sz="500" dirty="0">
                  <a:solidFill>
                    <a:prstClr val="black"/>
                  </a:solidFill>
                  <a:latin typeface="Meiryo UI" panose="020B0604030504040204" pitchFamily="50" charset="-128"/>
                  <a:ea typeface="Meiryo UI" panose="020B0604030504040204" pitchFamily="50" charset="-128"/>
                </a:rPr>
                <a:t>C-34</a:t>
              </a:r>
            </a:p>
          </p:txBody>
        </p:sp>
        <p:sp>
          <p:nvSpPr>
            <p:cNvPr id="252" name="円/楕円 251"/>
            <p:cNvSpPr/>
            <p:nvPr/>
          </p:nvSpPr>
          <p:spPr>
            <a:xfrm>
              <a:off x="3381164" y="5249034"/>
              <a:ext cx="196930" cy="85032"/>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spcBef>
                  <a:spcPct val="0"/>
                </a:spcBef>
                <a:spcAft>
                  <a:spcPct val="0"/>
                </a:spcAft>
              </a:pPr>
              <a:r>
                <a:rPr lang="en-US" altLang="ja-JP" sz="500" dirty="0">
                  <a:solidFill>
                    <a:prstClr val="black"/>
                  </a:solidFill>
                  <a:latin typeface="Meiryo UI" panose="020B0604030504040204" pitchFamily="50" charset="-128"/>
                  <a:ea typeface="Meiryo UI" panose="020B0604030504040204" pitchFamily="50" charset="-128"/>
                </a:rPr>
                <a:t>C-35</a:t>
              </a:r>
            </a:p>
          </p:txBody>
        </p:sp>
        <p:sp>
          <p:nvSpPr>
            <p:cNvPr id="253" name="円/楕円 252"/>
            <p:cNvSpPr/>
            <p:nvPr/>
          </p:nvSpPr>
          <p:spPr>
            <a:xfrm>
              <a:off x="4011333" y="5250473"/>
              <a:ext cx="196930" cy="85032"/>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spcBef>
                  <a:spcPct val="0"/>
                </a:spcBef>
                <a:spcAft>
                  <a:spcPct val="0"/>
                </a:spcAft>
              </a:pPr>
              <a:r>
                <a:rPr lang="en-US" altLang="ja-JP" sz="500" dirty="0">
                  <a:solidFill>
                    <a:prstClr val="black"/>
                  </a:solidFill>
                  <a:latin typeface="Meiryo UI" panose="020B0604030504040204" pitchFamily="50" charset="-128"/>
                  <a:ea typeface="Meiryo UI" panose="020B0604030504040204" pitchFamily="50" charset="-128"/>
                </a:rPr>
                <a:t>C-36</a:t>
              </a:r>
            </a:p>
          </p:txBody>
        </p:sp>
        <p:sp>
          <p:nvSpPr>
            <p:cNvPr id="254" name="円/楕円 253"/>
            <p:cNvSpPr/>
            <p:nvPr/>
          </p:nvSpPr>
          <p:spPr>
            <a:xfrm>
              <a:off x="5156280" y="5247546"/>
              <a:ext cx="196930" cy="85032"/>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spcBef>
                  <a:spcPct val="0"/>
                </a:spcBef>
                <a:spcAft>
                  <a:spcPct val="0"/>
                </a:spcAft>
              </a:pPr>
              <a:r>
                <a:rPr lang="en-US" altLang="ja-JP" sz="500" dirty="0">
                  <a:solidFill>
                    <a:prstClr val="black"/>
                  </a:solidFill>
                  <a:latin typeface="Meiryo UI" panose="020B0604030504040204" pitchFamily="50" charset="-128"/>
                  <a:ea typeface="Meiryo UI" panose="020B0604030504040204" pitchFamily="50" charset="-128"/>
                </a:rPr>
                <a:t>C-38</a:t>
              </a:r>
            </a:p>
          </p:txBody>
        </p:sp>
        <p:sp>
          <p:nvSpPr>
            <p:cNvPr id="255" name="円/楕円 254"/>
            <p:cNvSpPr/>
            <p:nvPr/>
          </p:nvSpPr>
          <p:spPr>
            <a:xfrm>
              <a:off x="4572017" y="5249034"/>
              <a:ext cx="196930" cy="85032"/>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spcBef>
                  <a:spcPct val="0"/>
                </a:spcBef>
                <a:spcAft>
                  <a:spcPct val="0"/>
                </a:spcAft>
              </a:pPr>
              <a:r>
                <a:rPr lang="en-US" altLang="ja-JP" sz="500" dirty="0">
                  <a:solidFill>
                    <a:prstClr val="black"/>
                  </a:solidFill>
                  <a:latin typeface="Meiryo UI" panose="020B0604030504040204" pitchFamily="50" charset="-128"/>
                  <a:ea typeface="Meiryo UI" panose="020B0604030504040204" pitchFamily="50" charset="-128"/>
                </a:rPr>
                <a:t>C-37</a:t>
              </a:r>
            </a:p>
          </p:txBody>
        </p:sp>
        <p:sp>
          <p:nvSpPr>
            <p:cNvPr id="256" name="円/楕円 255"/>
            <p:cNvSpPr/>
            <p:nvPr/>
          </p:nvSpPr>
          <p:spPr>
            <a:xfrm>
              <a:off x="5726652" y="5247393"/>
              <a:ext cx="196930" cy="85032"/>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spcBef>
                  <a:spcPct val="0"/>
                </a:spcBef>
                <a:spcAft>
                  <a:spcPct val="0"/>
                </a:spcAft>
              </a:pPr>
              <a:r>
                <a:rPr lang="en-US" altLang="ja-JP" sz="500" dirty="0">
                  <a:solidFill>
                    <a:prstClr val="black"/>
                  </a:solidFill>
                  <a:latin typeface="Meiryo UI" panose="020B0604030504040204" pitchFamily="50" charset="-128"/>
                  <a:ea typeface="Meiryo UI" panose="020B0604030504040204" pitchFamily="50" charset="-128"/>
                </a:rPr>
                <a:t>C-39</a:t>
              </a:r>
            </a:p>
          </p:txBody>
        </p:sp>
        <p:sp>
          <p:nvSpPr>
            <p:cNvPr id="257" name="円/楕円 256"/>
            <p:cNvSpPr/>
            <p:nvPr/>
          </p:nvSpPr>
          <p:spPr>
            <a:xfrm>
              <a:off x="847624" y="2038914"/>
              <a:ext cx="196930" cy="85032"/>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spcBef>
                  <a:spcPct val="0"/>
                </a:spcBef>
                <a:spcAft>
                  <a:spcPct val="0"/>
                </a:spcAft>
              </a:pPr>
              <a:r>
                <a:rPr lang="en-US" altLang="ja-JP" sz="500" dirty="0">
                  <a:solidFill>
                    <a:prstClr val="black"/>
                  </a:solidFill>
                  <a:latin typeface="Meiryo UI" panose="020B0604030504040204" pitchFamily="50" charset="-128"/>
                  <a:ea typeface="Meiryo UI" panose="020B0604030504040204" pitchFamily="50" charset="-128"/>
                </a:rPr>
                <a:t>D-1</a:t>
              </a:r>
            </a:p>
          </p:txBody>
        </p:sp>
        <p:sp>
          <p:nvSpPr>
            <p:cNvPr id="258" name="円/楕円 257"/>
            <p:cNvSpPr/>
            <p:nvPr/>
          </p:nvSpPr>
          <p:spPr>
            <a:xfrm>
              <a:off x="2585329" y="2032370"/>
              <a:ext cx="196930" cy="85032"/>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spcBef>
                  <a:spcPct val="0"/>
                </a:spcBef>
                <a:spcAft>
                  <a:spcPct val="0"/>
                </a:spcAft>
              </a:pPr>
              <a:r>
                <a:rPr lang="en-US" altLang="ja-JP" sz="500" dirty="0">
                  <a:solidFill>
                    <a:prstClr val="black"/>
                  </a:solidFill>
                  <a:latin typeface="Meiryo UI" panose="020B0604030504040204" pitchFamily="50" charset="-128"/>
                  <a:ea typeface="Meiryo UI" panose="020B0604030504040204" pitchFamily="50" charset="-128"/>
                </a:rPr>
                <a:t>D-2</a:t>
              </a:r>
            </a:p>
          </p:txBody>
        </p:sp>
        <p:sp>
          <p:nvSpPr>
            <p:cNvPr id="259" name="円/楕円 258"/>
            <p:cNvSpPr/>
            <p:nvPr/>
          </p:nvSpPr>
          <p:spPr>
            <a:xfrm>
              <a:off x="3256884" y="2032370"/>
              <a:ext cx="196930" cy="85032"/>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spcBef>
                  <a:spcPct val="0"/>
                </a:spcBef>
                <a:spcAft>
                  <a:spcPct val="0"/>
                </a:spcAft>
              </a:pPr>
              <a:r>
                <a:rPr lang="en-US" altLang="ja-JP" sz="500" dirty="0">
                  <a:solidFill>
                    <a:prstClr val="black"/>
                  </a:solidFill>
                  <a:latin typeface="Meiryo UI" panose="020B0604030504040204" pitchFamily="50" charset="-128"/>
                  <a:ea typeface="Meiryo UI" panose="020B0604030504040204" pitchFamily="50" charset="-128"/>
                </a:rPr>
                <a:t>D-3</a:t>
              </a:r>
            </a:p>
          </p:txBody>
        </p:sp>
        <p:sp>
          <p:nvSpPr>
            <p:cNvPr id="260" name="円/楕円 259"/>
            <p:cNvSpPr/>
            <p:nvPr/>
          </p:nvSpPr>
          <p:spPr>
            <a:xfrm>
              <a:off x="4075877" y="2032370"/>
              <a:ext cx="196930" cy="85032"/>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spcBef>
                  <a:spcPct val="0"/>
                </a:spcBef>
                <a:spcAft>
                  <a:spcPct val="0"/>
                </a:spcAft>
              </a:pPr>
              <a:r>
                <a:rPr lang="en-US" altLang="ja-JP" sz="500" dirty="0">
                  <a:solidFill>
                    <a:prstClr val="black"/>
                  </a:solidFill>
                  <a:latin typeface="Meiryo UI" panose="020B0604030504040204" pitchFamily="50" charset="-128"/>
                  <a:ea typeface="Meiryo UI" panose="020B0604030504040204" pitchFamily="50" charset="-128"/>
                </a:rPr>
                <a:t>D-4</a:t>
              </a:r>
            </a:p>
          </p:txBody>
        </p:sp>
        <p:sp>
          <p:nvSpPr>
            <p:cNvPr id="261" name="円/楕円 260"/>
            <p:cNvSpPr/>
            <p:nvPr/>
          </p:nvSpPr>
          <p:spPr>
            <a:xfrm>
              <a:off x="4752430" y="2018811"/>
              <a:ext cx="196930" cy="85032"/>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spcBef>
                  <a:spcPct val="0"/>
                </a:spcBef>
                <a:spcAft>
                  <a:spcPct val="0"/>
                </a:spcAft>
              </a:pPr>
              <a:r>
                <a:rPr lang="en-US" altLang="ja-JP" sz="500" dirty="0">
                  <a:solidFill>
                    <a:prstClr val="black"/>
                  </a:solidFill>
                  <a:latin typeface="Meiryo UI" panose="020B0604030504040204" pitchFamily="50" charset="-128"/>
                  <a:ea typeface="Meiryo UI" panose="020B0604030504040204" pitchFamily="50" charset="-128"/>
                </a:rPr>
                <a:t>D-5</a:t>
              </a:r>
            </a:p>
          </p:txBody>
        </p:sp>
        <p:sp>
          <p:nvSpPr>
            <p:cNvPr id="266" name="角丸四角形 265"/>
            <p:cNvSpPr/>
            <p:nvPr/>
          </p:nvSpPr>
          <p:spPr>
            <a:xfrm>
              <a:off x="5248959" y="5714969"/>
              <a:ext cx="973363" cy="254239"/>
            </a:xfrm>
            <a:prstGeom prst="roundRect">
              <a:avLst/>
            </a:prstGeom>
          </p:spPr>
          <p:style>
            <a:lnRef idx="1">
              <a:schemeClr val="accent5"/>
            </a:lnRef>
            <a:fillRef idx="2">
              <a:schemeClr val="accent5"/>
            </a:fillRef>
            <a:effectRef idx="1">
              <a:schemeClr val="accent5"/>
            </a:effectRef>
            <a:fontRef idx="minor">
              <a:schemeClr val="dk1"/>
            </a:fontRef>
          </p:style>
          <p:txBody>
            <a:bodyPr lIns="57232" tIns="28616" rIns="57232" bIns="28616" rtlCol="0" anchor="ctr"/>
            <a:lstStyle/>
            <a:p>
              <a:pPr algn="ctr" fontAlgn="base">
                <a:spcBef>
                  <a:spcPct val="0"/>
                </a:spcBef>
                <a:spcAft>
                  <a:spcPct val="0"/>
                </a:spcAft>
              </a:pPr>
              <a:r>
                <a:rPr lang="ja-JP" altLang="en-US" sz="600" dirty="0">
                  <a:solidFill>
                    <a:prstClr val="black"/>
                  </a:solidFill>
                  <a:latin typeface="Meiryo UI" panose="020B0604030504040204" pitchFamily="50" charset="-128"/>
                  <a:ea typeface="Meiryo UI" panose="020B0604030504040204" pitchFamily="50" charset="-128"/>
                </a:rPr>
                <a:t>静止画</a:t>
              </a:r>
              <a:r>
                <a:rPr lang="en-US" altLang="ja-JP" sz="600" dirty="0">
                  <a:solidFill>
                    <a:prstClr val="black"/>
                  </a:solidFill>
                  <a:latin typeface="Meiryo UI" panose="020B0604030504040204" pitchFamily="50" charset="-128"/>
                  <a:ea typeface="Meiryo UI" panose="020B0604030504040204" pitchFamily="50" charset="-128"/>
                </a:rPr>
                <a:t>/</a:t>
              </a:r>
              <a:r>
                <a:rPr lang="ja-JP" altLang="en-US" sz="600" dirty="0">
                  <a:solidFill>
                    <a:prstClr val="black"/>
                  </a:solidFill>
                  <a:latin typeface="Meiryo UI" panose="020B0604030504040204" pitchFamily="50" charset="-128"/>
                  <a:ea typeface="Meiryo UI" panose="020B0604030504040204" pitchFamily="50" charset="-128"/>
                </a:rPr>
                <a:t>音声・動画再生</a:t>
              </a:r>
              <a:endParaRPr lang="en-US" altLang="ja-JP" sz="600" dirty="0">
                <a:solidFill>
                  <a:prstClr val="black"/>
                </a:solidFill>
                <a:latin typeface="Meiryo UI" panose="020B0604030504040204" pitchFamily="50" charset="-128"/>
                <a:ea typeface="Meiryo UI" panose="020B0604030504040204" pitchFamily="50" charset="-128"/>
              </a:endParaRPr>
            </a:p>
            <a:p>
              <a:pPr algn="ctr" fontAlgn="base">
                <a:spcBef>
                  <a:spcPct val="0"/>
                </a:spcBef>
                <a:spcAft>
                  <a:spcPct val="0"/>
                </a:spcAft>
              </a:pPr>
              <a:r>
                <a:rPr lang="ja-JP" altLang="en-US" sz="600" dirty="0">
                  <a:solidFill>
                    <a:prstClr val="black"/>
                  </a:solidFill>
                  <a:latin typeface="Meiryo UI" panose="020B0604030504040204" pitchFamily="50" charset="-128"/>
                  <a:ea typeface="Meiryo UI" panose="020B0604030504040204" pitchFamily="50" charset="-128"/>
                </a:rPr>
                <a:t>（デジデポ）</a:t>
              </a:r>
            </a:p>
          </p:txBody>
        </p:sp>
      </p:grpSp>
    </p:spTree>
    <p:extLst>
      <p:ext uri="{BB962C8B-B14F-4D97-AF65-F5344CB8AC3E}">
        <p14:creationId xmlns:p14="http://schemas.microsoft.com/office/powerpoint/2010/main" val="27032615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大震災アーカイブの課題と</a:t>
            </a:r>
            <a:r>
              <a:rPr lang="ja-JP" altLang="en-US" dirty="0" smtClean="0"/>
              <a:t>対策</a:t>
            </a:r>
            <a:endParaRPr kumimoji="1" lang="ja-JP" altLang="en-US" dirty="0"/>
          </a:p>
        </p:txBody>
      </p:sp>
      <p:sp>
        <p:nvSpPr>
          <p:cNvPr id="3" name="コンテンツ プレースホルダ 2"/>
          <p:cNvSpPr>
            <a:spLocks noGrp="1"/>
          </p:cNvSpPr>
          <p:nvPr>
            <p:ph sz="half" idx="1"/>
          </p:nvPr>
        </p:nvSpPr>
        <p:spPr/>
        <p:txBody>
          <a:bodyPr>
            <a:normAutofit lnSpcReduction="10000"/>
          </a:bodyPr>
          <a:lstStyle/>
          <a:p>
            <a:r>
              <a:rPr lang="ja-JP" altLang="en-US" dirty="0" smtClean="0"/>
              <a:t>課題</a:t>
            </a:r>
            <a:endParaRPr lang="en-US" altLang="ja-JP" dirty="0" smtClean="0"/>
          </a:p>
          <a:p>
            <a:pPr lvl="1"/>
            <a:r>
              <a:rPr lang="ja-JP" altLang="en-US" dirty="0" smtClean="0"/>
              <a:t>未だ知られていない記録の把握</a:t>
            </a:r>
            <a:endParaRPr lang="en-US" altLang="ja-JP" dirty="0" smtClean="0"/>
          </a:p>
          <a:p>
            <a:pPr lvl="1"/>
            <a:r>
              <a:rPr lang="ja-JP" altLang="en-US" dirty="0" err="1" smtClean="0"/>
              <a:t>ひなぎくで</a:t>
            </a:r>
            <a:r>
              <a:rPr lang="ja-JP" altLang="en-US" dirty="0" smtClean="0"/>
              <a:t>検索可能な記録が増えない</a:t>
            </a:r>
            <a:endParaRPr lang="en-US" altLang="ja-JP" dirty="0" smtClean="0"/>
          </a:p>
          <a:p>
            <a:pPr lvl="2"/>
            <a:r>
              <a:rPr lang="en-US" altLang="ja-JP" dirty="0" smtClean="0"/>
              <a:t>WARP</a:t>
            </a:r>
            <a:r>
              <a:rPr lang="ja-JP" altLang="en-US" dirty="0" smtClean="0"/>
              <a:t>で収集した国、被災地のサイト内の大震災関連の情報が検索できない</a:t>
            </a:r>
            <a:endParaRPr lang="en-US" altLang="ja-JP" dirty="0" smtClean="0"/>
          </a:p>
          <a:p>
            <a:pPr lvl="2"/>
            <a:r>
              <a:rPr lang="ja-JP" altLang="en-US" dirty="0" smtClean="0"/>
              <a:t>各種団体への働きかけを進めているが、実収集へたどり着けない</a:t>
            </a:r>
            <a:endParaRPr lang="en-US" altLang="ja-JP" dirty="0" smtClean="0"/>
          </a:p>
          <a:p>
            <a:pPr lvl="1"/>
            <a:r>
              <a:rPr lang="ja-JP" altLang="en-US" dirty="0" smtClean="0"/>
              <a:t>復興支援としての利活用</a:t>
            </a:r>
            <a:endParaRPr lang="en-US" altLang="ja-JP" dirty="0" smtClean="0"/>
          </a:p>
          <a:p>
            <a:pPr lvl="2"/>
            <a:r>
              <a:rPr lang="ja-JP" altLang="en-US" dirty="0" smtClean="0"/>
              <a:t>復興状況のタイムリーな情報提供</a:t>
            </a:r>
            <a:endParaRPr lang="en-US" altLang="ja-JP" dirty="0" smtClean="0"/>
          </a:p>
          <a:p>
            <a:pPr lvl="1"/>
            <a:r>
              <a:rPr lang="ja-JP" altLang="en-US" dirty="0" smtClean="0"/>
              <a:t>近い将来での利活用（防災、減災）</a:t>
            </a:r>
            <a:endParaRPr lang="en-US" altLang="ja-JP" dirty="0" smtClean="0"/>
          </a:p>
          <a:p>
            <a:pPr lvl="2"/>
            <a:r>
              <a:rPr lang="ja-JP" altLang="en-US" dirty="0" smtClean="0"/>
              <a:t>関係機関の研究開発成果の技術移転</a:t>
            </a:r>
            <a:endParaRPr lang="en-US" altLang="ja-JP" dirty="0" smtClean="0"/>
          </a:p>
          <a:p>
            <a:pPr lvl="1"/>
            <a:r>
              <a:rPr lang="ja-JP" altLang="en-US" dirty="0" smtClean="0"/>
              <a:t>将来的な利活用（記録としての永久保存）</a:t>
            </a:r>
            <a:endParaRPr lang="en-US" altLang="ja-JP" dirty="0" smtClean="0"/>
          </a:p>
          <a:p>
            <a:pPr lvl="2"/>
            <a:r>
              <a:rPr lang="ja-JP" altLang="en-US" dirty="0" smtClean="0"/>
              <a:t>知識インフラとして利用</a:t>
            </a:r>
            <a:endParaRPr lang="en-US" altLang="ja-JP" dirty="0" smtClean="0"/>
          </a:p>
          <a:p>
            <a:pPr lvl="2"/>
            <a:endParaRPr lang="en-US" altLang="ja-JP" dirty="0" smtClean="0"/>
          </a:p>
          <a:p>
            <a:pPr lvl="2"/>
            <a:endParaRPr lang="en-US" altLang="ja-JP" dirty="0" smtClean="0"/>
          </a:p>
          <a:p>
            <a:endParaRPr lang="en-US" altLang="ja-JP" dirty="0" smtClean="0"/>
          </a:p>
          <a:p>
            <a:pPr lvl="1"/>
            <a:endParaRPr lang="en-US" altLang="ja-JP" dirty="0" smtClean="0"/>
          </a:p>
        </p:txBody>
      </p:sp>
      <p:sp>
        <p:nvSpPr>
          <p:cNvPr id="4" name="コンテンツ プレースホルダ 3"/>
          <p:cNvSpPr>
            <a:spLocks noGrp="1"/>
          </p:cNvSpPr>
          <p:nvPr>
            <p:ph sz="half" idx="2"/>
          </p:nvPr>
        </p:nvSpPr>
        <p:spPr/>
        <p:txBody>
          <a:bodyPr>
            <a:normAutofit lnSpcReduction="10000"/>
          </a:bodyPr>
          <a:lstStyle/>
          <a:p>
            <a:r>
              <a:rPr kumimoji="1" lang="ja-JP" altLang="en-US" dirty="0" smtClean="0"/>
              <a:t>対策</a:t>
            </a:r>
            <a:endParaRPr kumimoji="1" lang="en-US" altLang="ja-JP" dirty="0" smtClean="0"/>
          </a:p>
          <a:p>
            <a:pPr lvl="1"/>
            <a:r>
              <a:rPr lang="en-US" altLang="ja-JP" dirty="0" smtClean="0">
                <a:solidFill>
                  <a:srgbClr val="C00000"/>
                </a:solidFill>
              </a:rPr>
              <a:t>WARP</a:t>
            </a:r>
            <a:r>
              <a:rPr lang="ja-JP" altLang="en-US" dirty="0" smtClean="0">
                <a:solidFill>
                  <a:srgbClr val="C00000"/>
                </a:solidFill>
              </a:rPr>
              <a:t>のコンテンツの可視化</a:t>
            </a:r>
            <a:endParaRPr lang="en-US" altLang="ja-JP" dirty="0" smtClean="0">
              <a:solidFill>
                <a:srgbClr val="C00000"/>
              </a:solidFill>
            </a:endParaRPr>
          </a:p>
          <a:p>
            <a:pPr lvl="2"/>
            <a:r>
              <a:rPr lang="ja-JP" altLang="en-US" dirty="0" smtClean="0"/>
              <a:t>「ひなぎく」から横断検索もしくは</a:t>
            </a:r>
            <a:r>
              <a:rPr lang="en-US" altLang="ja-JP" dirty="0" smtClean="0"/>
              <a:t>WARP</a:t>
            </a:r>
            <a:r>
              <a:rPr lang="ja-JP" altLang="en-US" dirty="0" err="1" smtClean="0"/>
              <a:t>への</a:t>
            </a:r>
            <a:r>
              <a:rPr lang="ja-JP" altLang="en-US" dirty="0" smtClean="0"/>
              <a:t>ナビゲーション</a:t>
            </a:r>
            <a:endParaRPr lang="en-US" altLang="ja-JP" dirty="0" smtClean="0"/>
          </a:p>
          <a:p>
            <a:pPr lvl="1"/>
            <a:r>
              <a:rPr kumimoji="1" lang="ja-JP" altLang="en-US" dirty="0" smtClean="0"/>
              <a:t>インターネット上の大震災関連記録の発見</a:t>
            </a:r>
            <a:endParaRPr kumimoji="1" lang="en-US" altLang="ja-JP" dirty="0" smtClean="0"/>
          </a:p>
          <a:p>
            <a:pPr lvl="2"/>
            <a:r>
              <a:rPr kumimoji="1" lang="ja-JP" altLang="en-US" dirty="0" smtClean="0">
                <a:solidFill>
                  <a:srgbClr val="C00000"/>
                </a:solidFill>
              </a:rPr>
              <a:t>利用を促進することにより、不足している記録の発見</a:t>
            </a:r>
            <a:endParaRPr kumimoji="1" lang="en-US" altLang="ja-JP" dirty="0" smtClean="0">
              <a:solidFill>
                <a:srgbClr val="C00000"/>
              </a:solidFill>
            </a:endParaRPr>
          </a:p>
          <a:p>
            <a:pPr lvl="2"/>
            <a:r>
              <a:rPr lang="ja-JP" altLang="en-US" dirty="0" smtClean="0">
                <a:solidFill>
                  <a:srgbClr val="C00000"/>
                </a:solidFill>
              </a:rPr>
              <a:t>利用者がインターネット上で発見した記録をソーシャルブックマーク</a:t>
            </a:r>
            <a:endParaRPr lang="en-US" altLang="ja-JP" dirty="0" smtClean="0">
              <a:solidFill>
                <a:srgbClr val="C00000"/>
              </a:solidFill>
            </a:endParaRPr>
          </a:p>
          <a:p>
            <a:pPr lvl="2"/>
            <a:r>
              <a:rPr kumimoji="1" lang="ja-JP" altLang="en-US" dirty="0" smtClean="0">
                <a:solidFill>
                  <a:srgbClr val="C00000"/>
                </a:solidFill>
              </a:rPr>
              <a:t>ソーシャルブックマークされたページを「ひなぎく」</a:t>
            </a:r>
            <a:r>
              <a:rPr lang="ja-JP" altLang="en-US" dirty="0" smtClean="0">
                <a:solidFill>
                  <a:srgbClr val="C00000"/>
                </a:solidFill>
              </a:rPr>
              <a:t>に登録し検索対象にし、ナビゲート先の拡大</a:t>
            </a:r>
            <a:endParaRPr lang="en-US" altLang="ja-JP" dirty="0" smtClean="0">
              <a:solidFill>
                <a:srgbClr val="C00000"/>
              </a:solidFill>
            </a:endParaRPr>
          </a:p>
          <a:p>
            <a:pPr lvl="1"/>
            <a:r>
              <a:rPr lang="ja-JP" altLang="en-US" dirty="0" smtClean="0"/>
              <a:t>発見した記録へのナビゲーションの拡大により、更なる利用の促進</a:t>
            </a:r>
            <a:endParaRPr lang="en-US" altLang="ja-JP" dirty="0" smtClean="0"/>
          </a:p>
          <a:p>
            <a:pPr lvl="2"/>
            <a:r>
              <a:rPr lang="ja-JP" altLang="en-US" dirty="0" smtClean="0">
                <a:solidFill>
                  <a:srgbClr val="C00000"/>
                </a:solidFill>
              </a:rPr>
              <a:t>ウェブ上からページが消滅する前に、可能な限り許諾を得て収集</a:t>
            </a:r>
            <a:endParaRPr lang="en-US" altLang="ja-JP" dirty="0" smtClean="0">
              <a:solidFill>
                <a:srgbClr val="C00000"/>
              </a:solidFill>
            </a:endParaRPr>
          </a:p>
          <a:p>
            <a:pPr lvl="1"/>
            <a:endParaRPr lang="en-US" altLang="ja-JP" dirty="0" smtClean="0"/>
          </a:p>
          <a:p>
            <a:pPr lvl="2"/>
            <a:endParaRPr kumimoji="1" lang="en-US" altLang="ja-JP" dirty="0" smtClean="0"/>
          </a:p>
          <a:p>
            <a:pPr lvl="1"/>
            <a:endParaRPr kumimoji="1" lang="en-US" altLang="ja-JP" dirty="0" smtClean="0"/>
          </a:p>
          <a:p>
            <a:pPr lvl="1"/>
            <a:endParaRPr kumimoji="1" lang="ja-JP" altLang="en-US" dirty="0"/>
          </a:p>
        </p:txBody>
      </p:sp>
      <p:sp>
        <p:nvSpPr>
          <p:cNvPr id="5" name="フッター プレースホルダ 4"/>
          <p:cNvSpPr>
            <a:spLocks noGrp="1"/>
          </p:cNvSpPr>
          <p:nvPr>
            <p:ph type="ftr" sz="quarter" idx="11"/>
          </p:nvPr>
        </p:nvSpPr>
        <p:spPr/>
        <p:txBody>
          <a:bodyPr/>
          <a:lstStyle/>
          <a:p>
            <a:endParaRPr kumimoji="0" lang="en-US" dirty="0"/>
          </a:p>
        </p:txBody>
      </p:sp>
      <p:sp>
        <p:nvSpPr>
          <p:cNvPr id="6" name="スライド番号プレースホルダ 5"/>
          <p:cNvSpPr>
            <a:spLocks noGrp="1"/>
          </p:cNvSpPr>
          <p:nvPr>
            <p:ph type="sldNum" sz="quarter" idx="12"/>
          </p:nvPr>
        </p:nvSpPr>
        <p:spPr/>
        <p:txBody>
          <a:bodyPr/>
          <a:lstStyle/>
          <a:p>
            <a:fld id="{042AED99-7FB4-404E-8A97-64753DCE42EC}" type="slidenum">
              <a:rPr kumimoji="0" lang="en-US" smtClean="0"/>
              <a:pPr/>
              <a:t>26</a:t>
            </a:fld>
            <a:endParaRPr kumimoji="0" lang="en-US"/>
          </a:p>
        </p:txBody>
      </p:sp>
    </p:spTree>
    <p:extLst>
      <p:ext uri="{BB962C8B-B14F-4D97-AF65-F5344CB8AC3E}">
        <p14:creationId xmlns:p14="http://schemas.microsoft.com/office/powerpoint/2010/main" val="34013633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err="1"/>
              <a:t>ひなぎくで</a:t>
            </a:r>
            <a:r>
              <a:rPr lang="ja-JP" altLang="en-US" dirty="0"/>
              <a:t>検索</a:t>
            </a:r>
            <a:r>
              <a:rPr lang="ja-JP" altLang="en-US" dirty="0" smtClean="0"/>
              <a:t>可能にしたい記録</a:t>
            </a:r>
            <a:endParaRPr lang="ja-JP" altLang="en-US" dirty="0"/>
          </a:p>
        </p:txBody>
      </p:sp>
      <p:sp>
        <p:nvSpPr>
          <p:cNvPr id="3" name="コンテンツ プレースホルダー 2"/>
          <p:cNvSpPr>
            <a:spLocks noGrp="1"/>
          </p:cNvSpPr>
          <p:nvPr>
            <p:ph sz="half" idx="1"/>
          </p:nvPr>
        </p:nvSpPr>
        <p:spPr/>
        <p:txBody>
          <a:bodyPr>
            <a:normAutofit fontScale="70000" lnSpcReduction="20000"/>
          </a:bodyPr>
          <a:lstStyle/>
          <a:p>
            <a:r>
              <a:rPr kumimoji="1" lang="ja-JP" altLang="en-US" dirty="0" smtClean="0"/>
              <a:t>行政機関、独立行政法人の資料</a:t>
            </a:r>
            <a:endParaRPr kumimoji="1" lang="en-US" altLang="ja-JP" dirty="0" smtClean="0"/>
          </a:p>
          <a:p>
            <a:pPr lvl="1"/>
            <a:r>
              <a:rPr lang="ja-JP" altLang="en-US" dirty="0"/>
              <a:t>決裁文書、通知文書、活動に関する報告書、会議資料、検討資料、連絡メモ、共有された写真</a:t>
            </a:r>
            <a:r>
              <a:rPr lang="ja-JP" altLang="en-US" dirty="0" smtClean="0"/>
              <a:t>等</a:t>
            </a:r>
            <a:endParaRPr lang="en-US" altLang="ja-JP" dirty="0" smtClean="0"/>
          </a:p>
          <a:p>
            <a:pPr lvl="1"/>
            <a:r>
              <a:rPr lang="ja-JP" altLang="en-US" dirty="0"/>
              <a:t>自衛隊、警察、消防、海上保安庁が現地で撮影した映像、動画、その他活動</a:t>
            </a:r>
            <a:r>
              <a:rPr lang="ja-JP" altLang="en-US" dirty="0" smtClean="0"/>
              <a:t>記録</a:t>
            </a:r>
            <a:endParaRPr lang="en-US" altLang="ja-JP" dirty="0" smtClean="0"/>
          </a:p>
          <a:p>
            <a:pPr lvl="1"/>
            <a:r>
              <a:rPr lang="ja-JP" altLang="en-US" dirty="0"/>
              <a:t>調査研究の</a:t>
            </a:r>
            <a:r>
              <a:rPr lang="ja-JP" altLang="en-US" dirty="0" smtClean="0"/>
              <a:t>成果物、関連</a:t>
            </a:r>
            <a:r>
              <a:rPr lang="ja-JP" altLang="en-US" dirty="0"/>
              <a:t>する調査研究のために収集・作成された資料及び調査研究</a:t>
            </a:r>
            <a:r>
              <a:rPr lang="ja-JP" altLang="en-US" dirty="0" smtClean="0"/>
              <a:t>データ</a:t>
            </a:r>
            <a:endParaRPr lang="en-US" altLang="ja-JP" dirty="0" smtClean="0"/>
          </a:p>
          <a:p>
            <a:r>
              <a:rPr kumimoji="1" lang="ja-JP" altLang="en-US" dirty="0" smtClean="0"/>
              <a:t>地方自治体の資料</a:t>
            </a:r>
            <a:endParaRPr kumimoji="1" lang="en-US" altLang="ja-JP" dirty="0" smtClean="0"/>
          </a:p>
          <a:p>
            <a:pPr lvl="1"/>
            <a:r>
              <a:rPr lang="ja-JP" altLang="en-US" dirty="0"/>
              <a:t>各自治体の</a:t>
            </a:r>
            <a:r>
              <a:rPr lang="ja-JP" altLang="en-US" dirty="0" smtClean="0"/>
              <a:t>公文書</a:t>
            </a:r>
            <a:endParaRPr lang="en-US" altLang="ja-JP" dirty="0" smtClean="0"/>
          </a:p>
          <a:p>
            <a:pPr lvl="1"/>
            <a:r>
              <a:rPr lang="ja-JP" altLang="en-US" dirty="0"/>
              <a:t>復興計画等関連計画・方針書、議会の審議</a:t>
            </a:r>
            <a:r>
              <a:rPr lang="ja-JP" altLang="en-US" dirty="0" smtClean="0"/>
              <a:t>記録</a:t>
            </a:r>
            <a:endParaRPr lang="en-US" altLang="ja-JP" dirty="0" smtClean="0"/>
          </a:p>
          <a:p>
            <a:pPr lvl="1"/>
            <a:r>
              <a:rPr lang="ja-JP" altLang="en-US" dirty="0"/>
              <a:t>警察等の活動記録と活動時に撮影した写真・動画</a:t>
            </a:r>
            <a:r>
              <a:rPr lang="ja-JP" altLang="en-US" dirty="0" smtClean="0"/>
              <a:t>等</a:t>
            </a:r>
            <a:endParaRPr lang="en-US" altLang="ja-JP" dirty="0" smtClean="0"/>
          </a:p>
          <a:p>
            <a:pPr lvl="1"/>
            <a:r>
              <a:rPr lang="ja-JP" altLang="en-US" dirty="0"/>
              <a:t>自治体が保管する津波による流出個人資料（アルバム等）</a:t>
            </a:r>
            <a:endParaRPr kumimoji="1" lang="en-US" altLang="ja-JP" dirty="0" smtClean="0"/>
          </a:p>
          <a:p>
            <a:r>
              <a:rPr lang="en-US" altLang="ja-JP" dirty="0" smtClean="0"/>
              <a:t>MLA</a:t>
            </a:r>
            <a:r>
              <a:rPr lang="ja-JP" altLang="en-US" dirty="0" smtClean="0"/>
              <a:t>等の資料</a:t>
            </a:r>
            <a:endParaRPr lang="en-US" altLang="ja-JP" dirty="0" smtClean="0"/>
          </a:p>
          <a:p>
            <a:pPr lvl="1"/>
            <a:r>
              <a:rPr lang="ja-JP" altLang="en-US" dirty="0"/>
              <a:t>各自治体における公文書館、博物館・美術館等による震災関係収集</a:t>
            </a:r>
            <a:r>
              <a:rPr lang="ja-JP" altLang="en-US" dirty="0" smtClean="0"/>
              <a:t>資料</a:t>
            </a:r>
            <a:endParaRPr lang="en-US" altLang="ja-JP" dirty="0" smtClean="0"/>
          </a:p>
          <a:p>
            <a:pPr lvl="1"/>
            <a:r>
              <a:rPr lang="ja-JP" altLang="en-US" dirty="0"/>
              <a:t>被災状況及び復旧・復興の</a:t>
            </a:r>
            <a:r>
              <a:rPr lang="ja-JP" altLang="en-US" dirty="0" smtClean="0"/>
              <a:t>記録、</a:t>
            </a:r>
            <a:r>
              <a:rPr lang="zh-TW" altLang="en-US" dirty="0"/>
              <a:t>体験記、証言</a:t>
            </a:r>
            <a:endParaRPr lang="en-US" altLang="ja-JP" dirty="0" smtClean="0"/>
          </a:p>
          <a:p>
            <a:r>
              <a:rPr kumimoji="1" lang="ja-JP" altLang="en-US" dirty="0" smtClean="0"/>
              <a:t>放送（テレビ・ラジオ）</a:t>
            </a:r>
            <a:endParaRPr kumimoji="1" lang="en-US" altLang="ja-JP" dirty="0" smtClean="0"/>
          </a:p>
          <a:p>
            <a:pPr lvl="1"/>
            <a:r>
              <a:rPr lang="ja-JP" altLang="en-US" dirty="0" smtClean="0"/>
              <a:t>放送</a:t>
            </a:r>
            <a:r>
              <a:rPr lang="ja-JP" altLang="en-US" dirty="0"/>
              <a:t>した番組</a:t>
            </a:r>
          </a:p>
          <a:p>
            <a:pPr lvl="1"/>
            <a:r>
              <a:rPr lang="ja-JP" altLang="en-US" dirty="0" smtClean="0"/>
              <a:t>番組</a:t>
            </a:r>
            <a:r>
              <a:rPr lang="ja-JP" altLang="en-US" dirty="0"/>
              <a:t>未使用の映像素材、取材記録</a:t>
            </a:r>
            <a:r>
              <a:rPr lang="ja-JP" altLang="en-US" dirty="0" smtClean="0"/>
              <a:t>等</a:t>
            </a:r>
            <a:endParaRPr kumimoji="1" lang="en-US" altLang="ja-JP" dirty="0" smtClean="0"/>
          </a:p>
        </p:txBody>
      </p:sp>
      <p:sp>
        <p:nvSpPr>
          <p:cNvPr id="4" name="コンテンツ プレースホルダー 3"/>
          <p:cNvSpPr>
            <a:spLocks noGrp="1"/>
          </p:cNvSpPr>
          <p:nvPr>
            <p:ph sz="half" idx="2"/>
          </p:nvPr>
        </p:nvSpPr>
        <p:spPr/>
        <p:txBody>
          <a:bodyPr>
            <a:normAutofit fontScale="70000" lnSpcReduction="20000"/>
          </a:bodyPr>
          <a:lstStyle/>
          <a:p>
            <a:r>
              <a:rPr lang="ja-JP" altLang="en-US" dirty="0"/>
              <a:t>新聞</a:t>
            </a:r>
            <a:endParaRPr lang="en-US" altLang="ja-JP" dirty="0"/>
          </a:p>
          <a:p>
            <a:pPr lvl="1"/>
            <a:r>
              <a:rPr lang="ja-JP" altLang="en-US" dirty="0"/>
              <a:t>新聞記事</a:t>
            </a:r>
            <a:endParaRPr lang="en-US" altLang="ja-JP" dirty="0"/>
          </a:p>
          <a:p>
            <a:pPr lvl="1"/>
            <a:r>
              <a:rPr lang="ja-JP" altLang="en-US" dirty="0"/>
              <a:t>記事作成のための取材記録、録音、動画、写真等の各種素材</a:t>
            </a:r>
            <a:endParaRPr lang="en-US" altLang="ja-JP" dirty="0"/>
          </a:p>
          <a:p>
            <a:r>
              <a:rPr lang="en-US" altLang="ja-JP" dirty="0"/>
              <a:t>NPO</a:t>
            </a:r>
            <a:r>
              <a:rPr lang="ja-JP" altLang="en-US" dirty="0"/>
              <a:t>法人</a:t>
            </a:r>
            <a:endParaRPr lang="en-US" altLang="ja-JP" dirty="0"/>
          </a:p>
          <a:p>
            <a:pPr lvl="1"/>
            <a:r>
              <a:rPr lang="ja-JP" altLang="en-US" dirty="0"/>
              <a:t>被災・復興の記録や語り継ぎに関する活動を行っている</a:t>
            </a:r>
            <a:r>
              <a:rPr lang="en-US" altLang="ja-JP" dirty="0"/>
              <a:t>NPO</a:t>
            </a:r>
            <a:r>
              <a:rPr lang="ja-JP" altLang="en-US" dirty="0"/>
              <a:t>団体等の活動成果（刊行物、ウェブサイト、動画等）</a:t>
            </a:r>
            <a:endParaRPr lang="en-US" altLang="ja-JP" dirty="0"/>
          </a:p>
          <a:p>
            <a:r>
              <a:rPr lang="ja-JP" altLang="en-US" dirty="0"/>
              <a:t>学会研究機関</a:t>
            </a:r>
            <a:endParaRPr lang="en-US" altLang="ja-JP" dirty="0"/>
          </a:p>
          <a:p>
            <a:pPr lvl="1"/>
            <a:r>
              <a:rPr lang="ja-JP" altLang="en-US" dirty="0"/>
              <a:t>実施した関連調査プロジェクト等の内部記録、非公開学術データ</a:t>
            </a:r>
            <a:endParaRPr lang="en-US" altLang="ja-JP" dirty="0"/>
          </a:p>
          <a:p>
            <a:r>
              <a:rPr lang="ja-JP" altLang="en-US" dirty="0"/>
              <a:t>民間企業</a:t>
            </a:r>
            <a:endParaRPr lang="en-US" altLang="ja-JP" dirty="0"/>
          </a:p>
          <a:p>
            <a:pPr lvl="1"/>
            <a:r>
              <a:rPr lang="ja-JP" altLang="en-US" dirty="0"/>
              <a:t>被災企業、支援</a:t>
            </a:r>
            <a:r>
              <a:rPr lang="ja-JP" altLang="en-US" dirty="0" smtClean="0"/>
              <a:t>企業の</a:t>
            </a:r>
            <a:r>
              <a:rPr lang="ja-JP" altLang="en-US" dirty="0"/>
              <a:t>活動報告（</a:t>
            </a:r>
            <a:r>
              <a:rPr lang="en-US" altLang="ja-JP" dirty="0"/>
              <a:t>CSR</a:t>
            </a:r>
            <a:r>
              <a:rPr lang="ja-JP" altLang="en-US" dirty="0"/>
              <a:t>報告書など）</a:t>
            </a:r>
          </a:p>
          <a:p>
            <a:pPr lvl="1"/>
            <a:r>
              <a:rPr lang="ja-JP" altLang="en-US" dirty="0" smtClean="0"/>
              <a:t>各企業</a:t>
            </a:r>
            <a:r>
              <a:rPr lang="ja-JP" altLang="en-US" dirty="0"/>
              <a:t>内部の震災関連</a:t>
            </a:r>
            <a:r>
              <a:rPr lang="ja-JP" altLang="en-US" dirty="0" smtClean="0"/>
              <a:t>文書</a:t>
            </a:r>
            <a:endParaRPr lang="en-US" altLang="ja-JP" dirty="0" smtClean="0"/>
          </a:p>
          <a:p>
            <a:r>
              <a:rPr lang="ja-JP" altLang="en-US" dirty="0" smtClean="0"/>
              <a:t>個人</a:t>
            </a:r>
            <a:endParaRPr lang="en-US" altLang="ja-JP" dirty="0" smtClean="0"/>
          </a:p>
          <a:p>
            <a:pPr lvl="1"/>
            <a:r>
              <a:rPr lang="ja-JP" altLang="en-US" dirty="0" smtClean="0"/>
              <a:t>個人</a:t>
            </a:r>
            <a:r>
              <a:rPr lang="ja-JP" altLang="en-US" dirty="0"/>
              <a:t>で撮影した、写真、動画</a:t>
            </a:r>
          </a:p>
          <a:p>
            <a:pPr lvl="1"/>
            <a:r>
              <a:rPr lang="ja-JP" altLang="en-US" dirty="0" smtClean="0"/>
              <a:t>日記</a:t>
            </a:r>
            <a:r>
              <a:rPr lang="ja-JP" altLang="en-US" dirty="0"/>
              <a:t>、手紙など、行動を記録した私的</a:t>
            </a:r>
            <a:r>
              <a:rPr lang="ja-JP" altLang="en-US" dirty="0" smtClean="0"/>
              <a:t>資料</a:t>
            </a:r>
            <a:endParaRPr lang="en-US" altLang="ja-JP" dirty="0" smtClean="0"/>
          </a:p>
          <a:p>
            <a:pPr lvl="1"/>
            <a:r>
              <a:rPr lang="ja-JP" altLang="en-US" dirty="0" smtClean="0"/>
              <a:t>ブログ</a:t>
            </a:r>
            <a:r>
              <a:rPr lang="ja-JP" altLang="en-US" dirty="0"/>
              <a:t>、</a:t>
            </a:r>
            <a:r>
              <a:rPr lang="en-US" altLang="ja-JP" dirty="0"/>
              <a:t>Twitter</a:t>
            </a:r>
            <a:r>
              <a:rPr lang="ja-JP" altLang="en-US" dirty="0" err="1"/>
              <a:t>、</a:t>
            </a:r>
            <a:r>
              <a:rPr lang="en-US" altLang="ja-JP" dirty="0"/>
              <a:t>Facebook</a:t>
            </a:r>
            <a:r>
              <a:rPr lang="ja-JP" altLang="en-US" dirty="0"/>
              <a:t>等</a:t>
            </a:r>
          </a:p>
          <a:p>
            <a:pPr lvl="1"/>
            <a:r>
              <a:rPr lang="ja-JP" altLang="en-US" dirty="0" smtClean="0"/>
              <a:t>個人</a:t>
            </a:r>
            <a:r>
              <a:rPr lang="ja-JP" altLang="en-US" dirty="0"/>
              <a:t>の体験談</a:t>
            </a:r>
          </a:p>
          <a:p>
            <a:endParaRPr kumimoji="1" lang="ja-JP" altLang="en-US" dirty="0"/>
          </a:p>
        </p:txBody>
      </p:sp>
      <p:sp>
        <p:nvSpPr>
          <p:cNvPr id="5" name="円/楕円 4"/>
          <p:cNvSpPr/>
          <p:nvPr/>
        </p:nvSpPr>
        <p:spPr>
          <a:xfrm>
            <a:off x="94593" y="61915"/>
            <a:ext cx="622859" cy="571132"/>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931988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err="1"/>
              <a:t>ひなぎくで</a:t>
            </a:r>
            <a:r>
              <a:rPr lang="ja-JP" altLang="en-US" dirty="0"/>
              <a:t>検索</a:t>
            </a:r>
            <a:r>
              <a:rPr lang="ja-JP" altLang="en-US" dirty="0" smtClean="0"/>
              <a:t>可能にしたい記録の課題</a:t>
            </a:r>
            <a:endParaRPr lang="ja-JP" altLang="en-US" dirty="0"/>
          </a:p>
        </p:txBody>
      </p:sp>
      <p:sp>
        <p:nvSpPr>
          <p:cNvPr id="3" name="コンテンツ プレースホルダー 2"/>
          <p:cNvSpPr>
            <a:spLocks noGrp="1"/>
          </p:cNvSpPr>
          <p:nvPr>
            <p:ph sz="half" idx="1"/>
          </p:nvPr>
        </p:nvSpPr>
        <p:spPr/>
        <p:txBody>
          <a:bodyPr>
            <a:normAutofit fontScale="70000" lnSpcReduction="20000"/>
          </a:bodyPr>
          <a:lstStyle/>
          <a:p>
            <a:r>
              <a:rPr kumimoji="1" lang="ja-JP" altLang="en-US" dirty="0" smtClean="0"/>
              <a:t>行政機関、独立行政法人の資料</a:t>
            </a:r>
            <a:endParaRPr kumimoji="1" lang="en-US" altLang="ja-JP" dirty="0" smtClean="0"/>
          </a:p>
          <a:p>
            <a:pPr lvl="1"/>
            <a:r>
              <a:rPr lang="en-US" altLang="ja-JP" dirty="0" smtClean="0"/>
              <a:t>1</a:t>
            </a:r>
            <a:r>
              <a:rPr lang="en-US" altLang="ja-JP" dirty="0"/>
              <a:t>)</a:t>
            </a:r>
            <a:r>
              <a:rPr lang="ja-JP" altLang="en-US" dirty="0"/>
              <a:t>行政文書管理簿に掲載の資料（各府省、公文書館で確実に保存）</a:t>
            </a:r>
          </a:p>
          <a:p>
            <a:pPr lvl="1"/>
            <a:r>
              <a:rPr lang="en-US" altLang="ja-JP" dirty="0"/>
              <a:t>2)</a:t>
            </a:r>
            <a:r>
              <a:rPr lang="ja-JP" altLang="en-US" dirty="0"/>
              <a:t>行政文書管理簿に掲載されていない資料（歴史的公文書として保存）</a:t>
            </a:r>
          </a:p>
          <a:p>
            <a:pPr lvl="1"/>
            <a:r>
              <a:rPr lang="en-US" altLang="ja-JP" dirty="0"/>
              <a:t>3)</a:t>
            </a:r>
            <a:r>
              <a:rPr lang="ja-JP" altLang="en-US" dirty="0"/>
              <a:t>公表資料（各府省に対して、可能な限りウェブ上で公開することを求める</a:t>
            </a:r>
            <a:r>
              <a:rPr lang="ja-JP" altLang="en-US" dirty="0" smtClean="0"/>
              <a:t>）</a:t>
            </a:r>
            <a:endParaRPr kumimoji="1" lang="en-US" altLang="ja-JP" dirty="0" smtClean="0"/>
          </a:p>
          <a:p>
            <a:r>
              <a:rPr kumimoji="1" lang="ja-JP" altLang="en-US" dirty="0" smtClean="0"/>
              <a:t>地方自治体の資料</a:t>
            </a:r>
            <a:endParaRPr kumimoji="1" lang="en-US" altLang="ja-JP" dirty="0" smtClean="0"/>
          </a:p>
          <a:p>
            <a:pPr lvl="1"/>
            <a:r>
              <a:rPr lang="ja-JP" altLang="en-US" dirty="0"/>
              <a:t>福島県は、体験証言記録にいち早く取り組んだが</a:t>
            </a:r>
            <a:r>
              <a:rPr lang="ja-JP" altLang="en-US" dirty="0" smtClean="0"/>
              <a:t>、プライバシー</a:t>
            </a:r>
            <a:r>
              <a:rPr lang="ja-JP" altLang="en-US" dirty="0"/>
              <a:t>の問題などで、取扱に苦慮している</a:t>
            </a:r>
            <a:r>
              <a:rPr lang="ja-JP" altLang="en-US" dirty="0" smtClean="0"/>
              <a:t>。</a:t>
            </a:r>
            <a:endParaRPr kumimoji="1" lang="en-US" altLang="ja-JP" dirty="0" smtClean="0"/>
          </a:p>
          <a:p>
            <a:r>
              <a:rPr lang="en-US" altLang="ja-JP" dirty="0" smtClean="0"/>
              <a:t>MLA</a:t>
            </a:r>
            <a:r>
              <a:rPr lang="ja-JP" altLang="en-US" dirty="0" smtClean="0"/>
              <a:t>等の資料</a:t>
            </a:r>
            <a:endParaRPr lang="en-US" altLang="ja-JP" dirty="0" smtClean="0"/>
          </a:p>
          <a:p>
            <a:pPr lvl="1"/>
            <a:r>
              <a:rPr lang="ja-JP" altLang="en-US" dirty="0"/>
              <a:t>博物館・美術館、文書館では、所蔵資料の救出、復旧に関する取組が中心であり、震災資料の</a:t>
            </a:r>
            <a:r>
              <a:rPr lang="ja-JP" altLang="en-US" dirty="0" smtClean="0"/>
              <a:t>収集にまで至っていない</a:t>
            </a:r>
            <a:endParaRPr lang="en-US" altLang="ja-JP" dirty="0" smtClean="0"/>
          </a:p>
          <a:p>
            <a:r>
              <a:rPr kumimoji="1" lang="ja-JP" altLang="en-US" dirty="0" smtClean="0"/>
              <a:t>放送（テレビ・ラジオ）</a:t>
            </a:r>
            <a:endParaRPr kumimoji="1" lang="en-US" altLang="ja-JP" dirty="0" smtClean="0"/>
          </a:p>
          <a:p>
            <a:pPr lvl="1"/>
            <a:r>
              <a:rPr lang="ja-JP" altLang="en-US" dirty="0"/>
              <a:t>「放送アーカイブ」とする構想に対する警戒感が</a:t>
            </a:r>
            <a:r>
              <a:rPr lang="ja-JP" altLang="en-US" dirty="0" smtClean="0"/>
              <a:t>強い</a:t>
            </a:r>
            <a:endParaRPr lang="en-US" altLang="ja-JP" dirty="0" smtClean="0"/>
          </a:p>
          <a:p>
            <a:r>
              <a:rPr lang="ja-JP" altLang="en-US" dirty="0"/>
              <a:t>新聞</a:t>
            </a:r>
            <a:endParaRPr lang="en-US" altLang="ja-JP" dirty="0"/>
          </a:p>
          <a:p>
            <a:pPr lvl="1"/>
            <a:r>
              <a:rPr lang="ja-JP" altLang="en-US" dirty="0"/>
              <a:t>記事作成のための取材メモ等の素材については、外に出すものではない、という認識が強くあり、公開に対するハードル</a:t>
            </a:r>
            <a:r>
              <a:rPr lang="ja-JP" altLang="en-US" dirty="0" smtClean="0"/>
              <a:t>が</a:t>
            </a:r>
            <a:endParaRPr lang="en-US" altLang="ja-JP" dirty="0"/>
          </a:p>
        </p:txBody>
      </p:sp>
      <p:sp>
        <p:nvSpPr>
          <p:cNvPr id="4" name="コンテンツ プレースホルダー 3"/>
          <p:cNvSpPr>
            <a:spLocks noGrp="1"/>
          </p:cNvSpPr>
          <p:nvPr>
            <p:ph sz="half" idx="2"/>
          </p:nvPr>
        </p:nvSpPr>
        <p:spPr/>
        <p:txBody>
          <a:bodyPr>
            <a:normAutofit fontScale="70000" lnSpcReduction="20000"/>
          </a:bodyPr>
          <a:lstStyle/>
          <a:p>
            <a:r>
              <a:rPr lang="en-US" altLang="ja-JP" dirty="0" smtClean="0"/>
              <a:t>NPO</a:t>
            </a:r>
            <a:r>
              <a:rPr lang="ja-JP" altLang="en-US" dirty="0"/>
              <a:t>法人</a:t>
            </a:r>
            <a:endParaRPr lang="en-US" altLang="ja-JP" dirty="0"/>
          </a:p>
          <a:p>
            <a:pPr lvl="1"/>
            <a:r>
              <a:rPr lang="ja-JP" altLang="en-US" dirty="0"/>
              <a:t>重要と思われるものを選択し、収集許諾依頼を行っていくことが必要だが、選定基準の確立や、選定作業にかかる労力の確保が</a:t>
            </a:r>
            <a:r>
              <a:rPr lang="ja-JP" altLang="en-US" dirty="0" smtClean="0"/>
              <a:t>課題</a:t>
            </a:r>
            <a:endParaRPr lang="en-US" altLang="ja-JP" dirty="0"/>
          </a:p>
          <a:p>
            <a:r>
              <a:rPr lang="ja-JP" altLang="en-US" dirty="0"/>
              <a:t>学会研究</a:t>
            </a:r>
            <a:r>
              <a:rPr lang="ja-JP" altLang="en-US" dirty="0" smtClean="0"/>
              <a:t>機関・大学</a:t>
            </a:r>
            <a:endParaRPr lang="en-US" altLang="ja-JP" dirty="0"/>
          </a:p>
          <a:p>
            <a:pPr lvl="1"/>
            <a:r>
              <a:rPr lang="ja-JP" altLang="en-US" dirty="0"/>
              <a:t>科研費の期間終了後の収集、作成した情報の取り扱いについて、個別に状況把握を行い、維持継続が困難場合には、当館への引継に向けて調整を行う必要があるが</a:t>
            </a:r>
            <a:r>
              <a:rPr lang="ja-JP" altLang="en-US" dirty="0" smtClean="0"/>
              <a:t>、労力の確保が課題</a:t>
            </a:r>
            <a:endParaRPr lang="en-US" altLang="ja-JP" dirty="0" smtClean="0"/>
          </a:p>
          <a:p>
            <a:pPr lvl="1"/>
            <a:r>
              <a:rPr lang="ja-JP" altLang="en-US" dirty="0" smtClean="0"/>
              <a:t>大学全体で関連する情報の種類、所在が把握されていない</a:t>
            </a:r>
            <a:endParaRPr lang="en-US" altLang="ja-JP" dirty="0" smtClean="0"/>
          </a:p>
          <a:p>
            <a:pPr lvl="1"/>
            <a:r>
              <a:rPr lang="ja-JP" altLang="en-US" dirty="0" smtClean="0"/>
              <a:t>またそれぞれが独自の仕様により構築されているため、連携が困難</a:t>
            </a:r>
            <a:endParaRPr lang="en-US" altLang="ja-JP" dirty="0"/>
          </a:p>
          <a:p>
            <a:r>
              <a:rPr lang="ja-JP" altLang="en-US" dirty="0"/>
              <a:t>民間</a:t>
            </a:r>
            <a:r>
              <a:rPr lang="ja-JP" altLang="en-US" dirty="0" smtClean="0"/>
              <a:t>企業・個人</a:t>
            </a:r>
            <a:endParaRPr lang="en-US" altLang="ja-JP" dirty="0"/>
          </a:p>
          <a:p>
            <a:pPr lvl="1"/>
            <a:r>
              <a:rPr lang="ja-JP" altLang="en-US" dirty="0" smtClean="0"/>
              <a:t>独自に収集したものは、権利処理されていないものが多い</a:t>
            </a:r>
            <a:endParaRPr lang="en-US" altLang="ja-JP" dirty="0" smtClean="0"/>
          </a:p>
          <a:p>
            <a:pPr lvl="1"/>
            <a:r>
              <a:rPr lang="ja-JP" altLang="en-US" dirty="0" smtClean="0"/>
              <a:t>公的機関以外のウェブサイトは、個別に収集・公開依頼をする必要がある</a:t>
            </a:r>
            <a:endParaRPr lang="en-US" altLang="ja-JP" dirty="0" smtClean="0"/>
          </a:p>
          <a:p>
            <a:endParaRPr kumimoji="1" lang="ja-JP" altLang="en-US" dirty="0"/>
          </a:p>
        </p:txBody>
      </p:sp>
      <p:cxnSp>
        <p:nvCxnSpPr>
          <p:cNvPr id="5" name="直線コネクタ 4"/>
          <p:cNvCxnSpPr/>
          <p:nvPr/>
        </p:nvCxnSpPr>
        <p:spPr>
          <a:xfrm flipV="1">
            <a:off x="0" y="0"/>
            <a:ext cx="12192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6466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検索</a:t>
            </a:r>
            <a:r>
              <a:rPr lang="ja-JP" altLang="en-US" dirty="0"/>
              <a:t>可能な記録が</a:t>
            </a:r>
            <a:r>
              <a:rPr lang="ja-JP" altLang="en-US" dirty="0" smtClean="0"/>
              <a:t>増えない／利活用が進まない</a:t>
            </a:r>
            <a:endParaRPr lang="ja-JP" altLang="en-US" dirty="0"/>
          </a:p>
        </p:txBody>
      </p:sp>
      <p:sp>
        <p:nvSpPr>
          <p:cNvPr id="3" name="コンテンツ プレースホルダー 2"/>
          <p:cNvSpPr>
            <a:spLocks noGrp="1"/>
          </p:cNvSpPr>
          <p:nvPr>
            <p:ph sz="half" idx="1"/>
          </p:nvPr>
        </p:nvSpPr>
        <p:spPr/>
        <p:txBody>
          <a:bodyPr>
            <a:normAutofit fontScale="62500" lnSpcReduction="20000"/>
          </a:bodyPr>
          <a:lstStyle/>
          <a:p>
            <a:pPr lvl="0"/>
            <a:r>
              <a:rPr lang="ja-JP" altLang="ja-JP" dirty="0"/>
              <a:t>東日本大震災に関する記録の収集、保存及び関係アーカイブ機関とのメタデータ連携の拡大を通じてコンテンツの充実及び一元的な検索・閲覧範囲の拡大を図る。</a:t>
            </a:r>
          </a:p>
          <a:p>
            <a:pPr lvl="0"/>
            <a:r>
              <a:rPr lang="ja-JP" altLang="ja-JP" dirty="0"/>
              <a:t>　広報活動を積極的に行い、東日本大震災アーカイブの利活用の拡大を図る。</a:t>
            </a:r>
          </a:p>
          <a:p>
            <a:pPr lvl="0"/>
            <a:r>
              <a:rPr lang="ja-JP" altLang="ja-JP" dirty="0"/>
              <a:t>　機能拡張を行い、東日本大震災アーカイブに関する多様な情報を一元的に検索、閲覧できる範囲を拡大し、利便性を向上させる。</a:t>
            </a:r>
          </a:p>
          <a:p>
            <a:pPr lvl="0"/>
            <a:r>
              <a:rPr lang="ja-JP" altLang="ja-JP" dirty="0"/>
              <a:t>　大学、研究機関等と連携し、東日本大震災アーカイブの多様なコンテンツ・メタデータを用いて、意味的関連検索機能等の実現に向けた実証実験を計画する。</a:t>
            </a:r>
          </a:p>
        </p:txBody>
      </p:sp>
      <p:sp>
        <p:nvSpPr>
          <p:cNvPr id="4" name="コンテンツ プレースホルダー 3"/>
          <p:cNvSpPr>
            <a:spLocks noGrp="1"/>
          </p:cNvSpPr>
          <p:nvPr>
            <p:ph sz="half" idx="2"/>
          </p:nvPr>
        </p:nvSpPr>
        <p:spPr/>
        <p:txBody>
          <a:bodyPr>
            <a:normAutofit fontScale="62500" lnSpcReduction="20000"/>
          </a:bodyPr>
          <a:lstStyle/>
          <a:p>
            <a:r>
              <a:rPr lang="ja-JP" altLang="ja-JP" dirty="0"/>
              <a:t>平成</a:t>
            </a:r>
            <a:r>
              <a:rPr lang="en-US" altLang="ja-JP" dirty="0"/>
              <a:t>26</a:t>
            </a:r>
            <a:r>
              <a:rPr lang="ja-JP" altLang="ja-JP" dirty="0"/>
              <a:t>年</a:t>
            </a:r>
            <a:r>
              <a:rPr lang="en-US" altLang="ja-JP" dirty="0"/>
              <a:t>11</a:t>
            </a:r>
            <a:r>
              <a:rPr lang="ja-JP" altLang="ja-JP" dirty="0"/>
              <a:t>月</a:t>
            </a:r>
            <a:r>
              <a:rPr lang="en-US" altLang="ja-JP" dirty="0"/>
              <a:t>21</a:t>
            </a:r>
            <a:r>
              <a:rPr lang="ja-JP" altLang="ja-JP" dirty="0"/>
              <a:t>日</a:t>
            </a:r>
            <a:endParaRPr lang="en-US" altLang="ja-JP" dirty="0" smtClean="0"/>
          </a:p>
          <a:p>
            <a:r>
              <a:rPr lang="ja-JP" altLang="ja-JP" dirty="0" smtClean="0"/>
              <a:t>論点</a:t>
            </a:r>
            <a:r>
              <a:rPr lang="ja-JP" altLang="ja-JP" dirty="0"/>
              <a:t>１　著作権法第</a:t>
            </a:r>
            <a:r>
              <a:rPr lang="en-US" altLang="ja-JP" dirty="0"/>
              <a:t>30</a:t>
            </a:r>
            <a:r>
              <a:rPr lang="ja-JP" altLang="ja-JP" dirty="0"/>
              <a:t>条の</a:t>
            </a:r>
            <a:r>
              <a:rPr lang="en-US" altLang="ja-JP" dirty="0"/>
              <a:t>3</a:t>
            </a:r>
            <a:r>
              <a:rPr lang="ja-JP" altLang="ja-JP" dirty="0"/>
              <a:t>（検討過程における利用）の適用の可否</a:t>
            </a:r>
          </a:p>
          <a:p>
            <a:pPr lvl="1"/>
            <a:r>
              <a:rPr lang="ja-JP" altLang="ja-JP" dirty="0"/>
              <a:t>存続困難となったアーカイブからデジタルコンテンツを引き継いで保存する場合において、権利者が多数存在し、アーカイブの閉鎖までに当館が権利処理を完了できないケースが発生することが予想される。この場合、権利処理が未了であってもデータを複製し、権利者の許諾を得るまで暫定的に保管</a:t>
            </a:r>
            <a:r>
              <a:rPr lang="ja-JP" altLang="ja-JP" dirty="0" smtClean="0"/>
              <a:t>する</a:t>
            </a:r>
            <a:endParaRPr lang="en-US" altLang="ja-JP" dirty="0" smtClean="0"/>
          </a:p>
          <a:p>
            <a:r>
              <a:rPr lang="ja-JP" altLang="ja-JP" dirty="0"/>
              <a:t>肖像権未処理資料の</a:t>
            </a:r>
            <a:r>
              <a:rPr lang="ja-JP" altLang="ja-JP" dirty="0" smtClean="0"/>
              <a:t>扱い</a:t>
            </a:r>
            <a:endParaRPr lang="en-US" altLang="ja-JP" dirty="0" smtClean="0"/>
          </a:p>
          <a:p>
            <a:pPr lvl="0"/>
            <a:r>
              <a:rPr lang="ja-JP" altLang="ja-JP" dirty="0"/>
              <a:t>福島県は、同県の東日本大震災記録保存活用事業の一環として、県民に写真や映像資料等の提供を呼びかけ、</a:t>
            </a:r>
            <a:r>
              <a:rPr lang="en-US" altLang="ja-JP" dirty="0"/>
              <a:t>2</a:t>
            </a:r>
            <a:r>
              <a:rPr lang="ja-JP" altLang="ja-JP" dirty="0"/>
              <a:t>万点超の写真や動画を収集している。しかし、長期保存に不安があり、当館における保存の可否について相談を受けている。福島県がコンテンツ提供者との間で取り交わした許諾書からは、肖像権処理の有無が明示的に確認できないため、被撮影者の承諾のない写真等が存在する可能性がある。</a:t>
            </a:r>
            <a:endParaRPr lang="ja-JP" altLang="ja-JP" sz="2400" dirty="0"/>
          </a:p>
          <a:p>
            <a:pPr lvl="0"/>
            <a:r>
              <a:rPr lang="ja-JP" altLang="ja-JP" dirty="0"/>
              <a:t>存続困難となったアーカイブからデジタルコンテンツを引き継いで保存する場合に、全てのアーカイブにおいて肖像権が厳密に処理されているとは限らず、肖像権が処理されていないデジタルコンテンツの引き取りを要請されるケースが予想される。なお、肖像権への対処法は、アーカイブによって異なるのが現状である。</a:t>
            </a:r>
            <a:endParaRPr lang="ja-JP" altLang="ja-JP" sz="2400" dirty="0"/>
          </a:p>
          <a:p>
            <a:pPr lvl="1"/>
            <a:endParaRPr kumimoji="1" lang="ja-JP" altLang="en-US" dirty="0"/>
          </a:p>
        </p:txBody>
      </p:sp>
      <p:cxnSp>
        <p:nvCxnSpPr>
          <p:cNvPr id="5" name="直線コネクタ 4"/>
          <p:cNvCxnSpPr/>
          <p:nvPr/>
        </p:nvCxnSpPr>
        <p:spPr>
          <a:xfrm flipV="1">
            <a:off x="0" y="0"/>
            <a:ext cx="12192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3819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タイトル 2"/>
          <p:cNvSpPr>
            <a:spLocks noGrp="1"/>
          </p:cNvSpPr>
          <p:nvPr>
            <p:ph type="title"/>
          </p:nvPr>
        </p:nvSpPr>
        <p:spPr>
          <a:xfrm>
            <a:off x="0" y="2"/>
            <a:ext cx="12192000" cy="704425"/>
          </a:xfrm>
        </p:spPr>
        <p:txBody>
          <a:bodyPr>
            <a:normAutofit/>
          </a:bodyPr>
          <a:lstStyle/>
          <a:p>
            <a:r>
              <a:rPr lang="ja-JP" altLang="en-US" sz="4000" dirty="0"/>
              <a:t>☆</a:t>
            </a:r>
            <a:r>
              <a:rPr lang="ja-JP" altLang="en-US" sz="4000" dirty="0" smtClean="0"/>
              <a:t>知</a:t>
            </a:r>
            <a:r>
              <a:rPr lang="ja-JP" altLang="en-US" sz="4000" dirty="0"/>
              <a:t>の提供に</a:t>
            </a:r>
            <a:r>
              <a:rPr lang="ja-JP" altLang="en-US" sz="4000" dirty="0" smtClean="0"/>
              <a:t>向けた</a:t>
            </a:r>
            <a:r>
              <a:rPr lang="en-US" altLang="ja-JP" sz="4000" dirty="0" smtClean="0">
                <a:solidFill>
                  <a:srgbClr val="FF0000"/>
                </a:solidFill>
              </a:rPr>
              <a:t>NDL</a:t>
            </a:r>
            <a:r>
              <a:rPr lang="ja-JP" altLang="en-US" sz="4000" dirty="0" smtClean="0">
                <a:solidFill>
                  <a:srgbClr val="FF0000"/>
                </a:solidFill>
              </a:rPr>
              <a:t>サーチ</a:t>
            </a:r>
            <a:r>
              <a:rPr lang="ja-JP" altLang="en-US" sz="4000" dirty="0" smtClean="0"/>
              <a:t>の</a:t>
            </a:r>
            <a:r>
              <a:rPr lang="ja-JP" altLang="en-US" sz="4000" dirty="0"/>
              <a:t>イメージ</a:t>
            </a:r>
          </a:p>
        </p:txBody>
      </p:sp>
      <p:sp>
        <p:nvSpPr>
          <p:cNvPr id="6" name="スライド番号プレースホルダ 5"/>
          <p:cNvSpPr>
            <a:spLocks noGrp="1"/>
          </p:cNvSpPr>
          <p:nvPr>
            <p:ph type="sldNum" sz="quarter" idx="4294967295"/>
          </p:nvPr>
        </p:nvSpPr>
        <p:spPr>
          <a:xfrm>
            <a:off x="8882064" y="6356351"/>
            <a:ext cx="1328737" cy="365125"/>
          </a:xfrm>
          <a:prstGeom prst="rect">
            <a:avLst/>
          </a:prstGeom>
        </p:spPr>
        <p:txBody>
          <a:bodyPr/>
          <a:lstStyle/>
          <a:p>
            <a:pPr>
              <a:defRPr/>
            </a:pPr>
            <a:fld id="{BE15A605-07C9-40F0-9E04-17195E3A886A}" type="slidenum">
              <a:rPr lang="ja-JP" altLang="en-US"/>
              <a:pPr>
                <a:defRPr/>
              </a:pPr>
              <a:t>3</a:t>
            </a:fld>
            <a:endParaRPr lang="ja-JP" altLang="en-US" dirty="0"/>
          </a:p>
        </p:txBody>
      </p:sp>
      <p:sp>
        <p:nvSpPr>
          <p:cNvPr id="99" name="テキスト ボックス 161"/>
          <p:cNvSpPr txBox="1">
            <a:spLocks noChangeArrowheads="1"/>
          </p:cNvSpPr>
          <p:nvPr/>
        </p:nvSpPr>
        <p:spPr bwMode="auto">
          <a:xfrm>
            <a:off x="1847529" y="1628801"/>
            <a:ext cx="1871663" cy="584775"/>
          </a:xfrm>
          <a:prstGeom prst="rect">
            <a:avLst/>
          </a:prstGeom>
          <a:noFill/>
          <a:ln w="9525">
            <a:noFill/>
            <a:miter lim="800000"/>
            <a:headEnd/>
            <a:tailEnd/>
          </a:ln>
        </p:spPr>
        <p:txBody>
          <a:bodyPr>
            <a:spAutoFit/>
          </a:bodyPr>
          <a:lstStyle/>
          <a:p>
            <a:pPr>
              <a:defRPr/>
            </a:pPr>
            <a:r>
              <a:rPr lang="ja-JP" altLang="en-US" sz="1600" dirty="0">
                <a:solidFill>
                  <a:srgbClr val="FF0000"/>
                </a:solidFill>
                <a:latin typeface="Meiryo UI" panose="020B0604030504040204" pitchFamily="50" charset="-128"/>
                <a:ea typeface="Meiryo UI" panose="020B0604030504040204" pitchFamily="50" charset="-128"/>
              </a:rPr>
              <a:t>他のネットワークと相互補完して</a:t>
            </a:r>
            <a:endParaRPr lang="en-US" altLang="ja-JP" sz="1600" dirty="0">
              <a:solidFill>
                <a:srgbClr val="FF0000"/>
              </a:solidFill>
              <a:latin typeface="Meiryo UI" panose="020B0604030504040204" pitchFamily="50" charset="-128"/>
              <a:ea typeface="Meiryo UI" panose="020B0604030504040204" pitchFamily="50" charset="-128"/>
            </a:endParaRPr>
          </a:p>
        </p:txBody>
      </p:sp>
      <p:grpSp>
        <p:nvGrpSpPr>
          <p:cNvPr id="2" name="グループ化 156"/>
          <p:cNvGrpSpPr>
            <a:grpSpLocks/>
          </p:cNvGrpSpPr>
          <p:nvPr/>
        </p:nvGrpSpPr>
        <p:grpSpPr bwMode="auto">
          <a:xfrm>
            <a:off x="8400256" y="1311946"/>
            <a:ext cx="635794" cy="1612999"/>
            <a:chOff x="6072193" y="2357433"/>
            <a:chExt cx="1357312" cy="1785945"/>
          </a:xfrm>
        </p:grpSpPr>
        <p:cxnSp>
          <p:nvCxnSpPr>
            <p:cNvPr id="104" name="直線矢印コネクタ 103"/>
            <p:cNvCxnSpPr/>
            <p:nvPr/>
          </p:nvCxnSpPr>
          <p:spPr bwMode="auto">
            <a:xfrm rot="5400000" flipH="1" flipV="1">
              <a:off x="6500727" y="2500550"/>
              <a:ext cx="1071895" cy="785661"/>
            </a:xfrm>
            <a:prstGeom prst="straightConnector1">
              <a:avLst/>
            </a:prstGeom>
            <a:ln w="88900" cmpd="sng">
              <a:solidFill>
                <a:schemeClr val="accent1"/>
              </a:solidFill>
              <a:prstDash val="sysDot"/>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105" name="直線矢印コネクタ 104"/>
            <p:cNvCxnSpPr/>
            <p:nvPr/>
          </p:nvCxnSpPr>
          <p:spPr bwMode="auto">
            <a:xfrm rot="5400000" flipH="1" flipV="1">
              <a:off x="6000993" y="3500527"/>
              <a:ext cx="714050" cy="571651"/>
            </a:xfrm>
            <a:prstGeom prst="straightConnector1">
              <a:avLst/>
            </a:prstGeom>
            <a:ln w="88900">
              <a:solidFill>
                <a:schemeClr val="accent1"/>
              </a:solidFill>
              <a:prstDash val="solid"/>
              <a:headEnd type="none"/>
              <a:tailEnd type="none" w="lg" len="med"/>
            </a:ln>
          </p:spPr>
          <p:style>
            <a:lnRef idx="1">
              <a:schemeClr val="accent1"/>
            </a:lnRef>
            <a:fillRef idx="0">
              <a:schemeClr val="accent1"/>
            </a:fillRef>
            <a:effectRef idx="0">
              <a:schemeClr val="accent1"/>
            </a:effectRef>
            <a:fontRef idx="minor">
              <a:schemeClr val="tx1"/>
            </a:fontRef>
          </p:style>
        </p:cxnSp>
      </p:grpSp>
      <p:sp>
        <p:nvSpPr>
          <p:cNvPr id="106" name="AutoShape 19"/>
          <p:cNvSpPr>
            <a:spLocks noChangeArrowheads="1"/>
          </p:cNvSpPr>
          <p:nvPr/>
        </p:nvSpPr>
        <p:spPr bwMode="auto">
          <a:xfrm>
            <a:off x="7772546" y="1484784"/>
            <a:ext cx="2895455" cy="360040"/>
          </a:xfrm>
          <a:prstGeom prst="roundRect">
            <a:avLst>
              <a:gd name="adj" fmla="val 11093"/>
            </a:avLst>
          </a:prstGeom>
          <a:solidFill>
            <a:schemeClr val="bg1">
              <a:lumMod val="50000"/>
              <a:alpha val="80000"/>
            </a:schemeClr>
          </a:solidFill>
          <a:ln w="19050" algn="ctr">
            <a:noFill/>
            <a:round/>
            <a:headEnd/>
            <a:tailEnd/>
          </a:ln>
          <a:effectLst/>
        </p:spPr>
        <p:txBody>
          <a:bodyPr wrap="none" anchor="ctr"/>
          <a:lstStyle/>
          <a:p>
            <a:pPr marL="342900" indent="-342900">
              <a:defRPr/>
            </a:pPr>
            <a:r>
              <a:rPr lang="en-US" altLang="ja-JP" sz="1600" dirty="0">
                <a:solidFill>
                  <a:schemeClr val="bg1"/>
                </a:solidFill>
                <a:latin typeface="Meiryo UI" panose="020B0604030504040204" pitchFamily="50" charset="-128"/>
                <a:ea typeface="Meiryo UI" panose="020B0604030504040204" pitchFamily="50" charset="-128"/>
              </a:rPr>
              <a:t>Google, Yahoo! </a:t>
            </a:r>
            <a:r>
              <a:rPr lang="ja-JP" altLang="en-US" sz="1600" dirty="0">
                <a:solidFill>
                  <a:schemeClr val="bg1"/>
                </a:solidFill>
                <a:latin typeface="Meiryo UI" panose="020B0604030504040204" pitchFamily="50" charset="-128"/>
                <a:ea typeface="Meiryo UI" panose="020B0604030504040204" pitchFamily="50" charset="-128"/>
              </a:rPr>
              <a:t>等</a:t>
            </a:r>
            <a:endParaRPr lang="en-US" altLang="ja-JP" sz="1600" dirty="0">
              <a:solidFill>
                <a:schemeClr val="bg1"/>
              </a:solidFill>
              <a:latin typeface="Meiryo UI" panose="020B0604030504040204" pitchFamily="50" charset="-128"/>
              <a:ea typeface="Meiryo UI" panose="020B0604030504040204" pitchFamily="50" charset="-128"/>
            </a:endParaRPr>
          </a:p>
        </p:txBody>
      </p:sp>
      <p:cxnSp>
        <p:nvCxnSpPr>
          <p:cNvPr id="107" name="直線矢印コネクタ 106"/>
          <p:cNvCxnSpPr>
            <a:stCxn id="120" idx="4"/>
            <a:endCxn id="45" idx="2"/>
          </p:cNvCxnSpPr>
          <p:nvPr/>
        </p:nvCxnSpPr>
        <p:spPr bwMode="auto">
          <a:xfrm rot="5400000" flipH="1">
            <a:off x="6102083" y="1948337"/>
            <a:ext cx="1698378" cy="483241"/>
          </a:xfrm>
          <a:prstGeom prst="straightConnector1">
            <a:avLst/>
          </a:prstGeom>
          <a:ln w="101600">
            <a:headEnd type="none"/>
            <a:tailEnd type="triangle" w="med" len="med"/>
          </a:ln>
        </p:spPr>
        <p:style>
          <a:lnRef idx="3">
            <a:schemeClr val="accent1"/>
          </a:lnRef>
          <a:fillRef idx="0">
            <a:schemeClr val="accent1"/>
          </a:fillRef>
          <a:effectRef idx="2">
            <a:schemeClr val="accent1"/>
          </a:effectRef>
          <a:fontRef idx="minor">
            <a:schemeClr val="tx1"/>
          </a:fontRef>
        </p:style>
      </p:cxnSp>
      <p:sp>
        <p:nvSpPr>
          <p:cNvPr id="10253" name="AutoShape 14"/>
          <p:cNvSpPr>
            <a:spLocks noChangeArrowheads="1"/>
          </p:cNvSpPr>
          <p:nvPr/>
        </p:nvSpPr>
        <p:spPr bwMode="auto">
          <a:xfrm>
            <a:off x="5141516" y="2896270"/>
            <a:ext cx="5202957" cy="1871662"/>
          </a:xfrm>
          <a:prstGeom prst="roundRect">
            <a:avLst>
              <a:gd name="adj" fmla="val 20750"/>
            </a:avLst>
          </a:prstGeom>
          <a:gradFill rotWithShape="1">
            <a:gsLst>
              <a:gs pos="0">
                <a:srgbClr val="3366CC"/>
              </a:gs>
              <a:gs pos="100000">
                <a:srgbClr val="112244"/>
              </a:gs>
            </a:gsLst>
            <a:lin ang="16200000" scaled="1"/>
          </a:gradFill>
          <a:ln w="19050" algn="ctr">
            <a:noFill/>
            <a:round/>
            <a:headEnd/>
            <a:tailEnd/>
          </a:ln>
        </p:spPr>
        <p:txBody>
          <a:bodyPr wrap="none"/>
          <a:lstStyle/>
          <a:p>
            <a:pPr algn="ctr"/>
            <a:r>
              <a:rPr lang="ja-JP" altLang="en-US" sz="2400" b="1" dirty="0">
                <a:solidFill>
                  <a:schemeClr val="bg1"/>
                </a:solidFill>
                <a:latin typeface="Meiryo UI" panose="020B0604030504040204" pitchFamily="50" charset="-128"/>
                <a:ea typeface="Meiryo UI" panose="020B0604030504040204" pitchFamily="50" charset="-128"/>
              </a:rPr>
              <a:t>国立国会図書館サーチ</a:t>
            </a:r>
            <a:endParaRPr lang="en-US" altLang="ja-JP" sz="2400" b="1" dirty="0">
              <a:solidFill>
                <a:schemeClr val="bg1"/>
              </a:solidFill>
              <a:latin typeface="Meiryo UI" panose="020B0604030504040204" pitchFamily="50" charset="-128"/>
              <a:ea typeface="Meiryo UI" panose="020B0604030504040204" pitchFamily="50" charset="-128"/>
            </a:endParaRPr>
          </a:p>
          <a:p>
            <a:pPr algn="ctr"/>
            <a:r>
              <a:rPr lang="en-US" altLang="ja-JP" b="1" dirty="0">
                <a:solidFill>
                  <a:schemeClr val="bg1"/>
                </a:solidFill>
                <a:latin typeface="Meiryo UI" panose="020B0604030504040204" pitchFamily="50" charset="-128"/>
                <a:ea typeface="Meiryo UI" panose="020B0604030504040204" pitchFamily="50" charset="-128"/>
              </a:rPr>
              <a:t>NDL Search</a:t>
            </a:r>
            <a:endParaRPr lang="ja-JP" altLang="en-US" b="1" dirty="0">
              <a:solidFill>
                <a:schemeClr val="bg1"/>
              </a:solidFill>
              <a:latin typeface="Meiryo UI" panose="020B0604030504040204" pitchFamily="50" charset="-128"/>
              <a:ea typeface="Meiryo UI" panose="020B0604030504040204" pitchFamily="50" charset="-128"/>
            </a:endParaRPr>
          </a:p>
        </p:txBody>
      </p:sp>
      <p:cxnSp>
        <p:nvCxnSpPr>
          <p:cNvPr id="109" name="直線矢印コネクタ 108"/>
          <p:cNvCxnSpPr>
            <a:stCxn id="118" idx="0"/>
            <a:endCxn id="131" idx="4"/>
          </p:cNvCxnSpPr>
          <p:nvPr/>
        </p:nvCxnSpPr>
        <p:spPr bwMode="auto">
          <a:xfrm rot="5400000" flipH="1" flipV="1">
            <a:off x="5363256" y="4689125"/>
            <a:ext cx="597793" cy="482358"/>
          </a:xfrm>
          <a:prstGeom prst="straightConnector1">
            <a:avLst/>
          </a:prstGeom>
          <a:ln w="57150">
            <a:headEnd type="none"/>
            <a:tailEnd type="triangle" w="med" len="med"/>
          </a:ln>
        </p:spPr>
        <p:style>
          <a:lnRef idx="3">
            <a:schemeClr val="accent1"/>
          </a:lnRef>
          <a:fillRef idx="0">
            <a:schemeClr val="accent1"/>
          </a:fillRef>
          <a:effectRef idx="2">
            <a:schemeClr val="accent1"/>
          </a:effectRef>
          <a:fontRef idx="minor">
            <a:schemeClr val="tx1"/>
          </a:fontRef>
        </p:style>
      </p:cxnSp>
      <p:cxnSp>
        <p:nvCxnSpPr>
          <p:cNvPr id="110" name="直線矢印コネクタ 109"/>
          <p:cNvCxnSpPr>
            <a:stCxn id="117" idx="0"/>
            <a:endCxn id="131" idx="3"/>
          </p:cNvCxnSpPr>
          <p:nvPr/>
        </p:nvCxnSpPr>
        <p:spPr bwMode="auto">
          <a:xfrm rot="5400000" flipH="1" flipV="1">
            <a:off x="4543623" y="4333250"/>
            <a:ext cx="734958" cy="1056945"/>
          </a:xfrm>
          <a:prstGeom prst="straightConnector1">
            <a:avLst/>
          </a:prstGeom>
          <a:ln w="57150">
            <a:headEnd type="none"/>
            <a:tailEnd type="triangle" w="med" len="med"/>
          </a:ln>
        </p:spPr>
        <p:style>
          <a:lnRef idx="3">
            <a:schemeClr val="accent1"/>
          </a:lnRef>
          <a:fillRef idx="0">
            <a:schemeClr val="accent1"/>
          </a:fillRef>
          <a:effectRef idx="2">
            <a:schemeClr val="accent1"/>
          </a:effectRef>
          <a:fontRef idx="minor">
            <a:schemeClr val="tx1"/>
          </a:fontRef>
        </p:style>
      </p:cxnSp>
      <p:cxnSp>
        <p:nvCxnSpPr>
          <p:cNvPr id="111" name="直線矢印コネクタ 110"/>
          <p:cNvCxnSpPr>
            <a:stCxn id="133" idx="0"/>
            <a:endCxn id="129" idx="4"/>
          </p:cNvCxnSpPr>
          <p:nvPr/>
        </p:nvCxnSpPr>
        <p:spPr bwMode="auto">
          <a:xfrm rot="5400000" flipH="1" flipV="1">
            <a:off x="7246840" y="5028623"/>
            <a:ext cx="678309" cy="10878"/>
          </a:xfrm>
          <a:prstGeom prst="straightConnector1">
            <a:avLst/>
          </a:prstGeom>
          <a:ln w="57150">
            <a:headEnd type="none"/>
            <a:tailEnd type="triangle" w="med" len="med"/>
          </a:ln>
        </p:spPr>
        <p:style>
          <a:lnRef idx="3">
            <a:schemeClr val="accent1"/>
          </a:lnRef>
          <a:fillRef idx="0">
            <a:schemeClr val="accent1"/>
          </a:fillRef>
          <a:effectRef idx="2">
            <a:schemeClr val="accent1"/>
          </a:effectRef>
          <a:fontRef idx="minor">
            <a:schemeClr val="tx1"/>
          </a:fontRef>
        </p:style>
      </p:cxnSp>
      <p:cxnSp>
        <p:nvCxnSpPr>
          <p:cNvPr id="112" name="直線矢印コネクタ 111"/>
          <p:cNvCxnSpPr>
            <a:stCxn id="116" idx="0"/>
            <a:endCxn id="129" idx="4"/>
          </p:cNvCxnSpPr>
          <p:nvPr/>
        </p:nvCxnSpPr>
        <p:spPr bwMode="auto">
          <a:xfrm rot="5400000" flipH="1" flipV="1">
            <a:off x="6707109" y="4488892"/>
            <a:ext cx="678309" cy="1090340"/>
          </a:xfrm>
          <a:prstGeom prst="straightConnector1">
            <a:avLst/>
          </a:prstGeom>
          <a:ln w="57150">
            <a:headEnd type="none"/>
            <a:tailEnd type="triangle" w="med" len="med"/>
          </a:ln>
        </p:spPr>
        <p:style>
          <a:lnRef idx="3">
            <a:schemeClr val="accent1"/>
          </a:lnRef>
          <a:fillRef idx="0">
            <a:schemeClr val="accent1"/>
          </a:fillRef>
          <a:effectRef idx="2">
            <a:schemeClr val="accent1"/>
          </a:effectRef>
          <a:fontRef idx="minor">
            <a:schemeClr val="tx1"/>
          </a:fontRef>
        </p:style>
      </p:cxnSp>
      <p:cxnSp>
        <p:nvCxnSpPr>
          <p:cNvPr id="113" name="直線矢印コネクタ 112"/>
          <p:cNvCxnSpPr>
            <a:stCxn id="115" idx="0"/>
            <a:endCxn id="127" idx="5"/>
          </p:cNvCxnSpPr>
          <p:nvPr/>
        </p:nvCxnSpPr>
        <p:spPr bwMode="auto">
          <a:xfrm rot="16200000" flipV="1">
            <a:off x="9441072" y="4900004"/>
            <a:ext cx="822965" cy="11443"/>
          </a:xfrm>
          <a:prstGeom prst="straightConnector1">
            <a:avLst/>
          </a:prstGeom>
          <a:ln w="57150">
            <a:headEnd type="none"/>
            <a:tailEnd type="triangle" w="med" len="med"/>
          </a:ln>
        </p:spPr>
        <p:style>
          <a:lnRef idx="3">
            <a:schemeClr val="accent1"/>
          </a:lnRef>
          <a:fillRef idx="0">
            <a:schemeClr val="accent1"/>
          </a:fillRef>
          <a:effectRef idx="2">
            <a:schemeClr val="accent1"/>
          </a:effectRef>
          <a:fontRef idx="minor">
            <a:schemeClr val="tx1"/>
          </a:fontRef>
        </p:style>
      </p:cxnSp>
      <p:cxnSp>
        <p:nvCxnSpPr>
          <p:cNvPr id="114" name="直線矢印コネクタ 113"/>
          <p:cNvCxnSpPr>
            <a:stCxn id="119" idx="0"/>
            <a:endCxn id="127" idx="4"/>
          </p:cNvCxnSpPr>
          <p:nvPr/>
        </p:nvCxnSpPr>
        <p:spPr bwMode="auto">
          <a:xfrm rot="5400000" flipH="1" flipV="1">
            <a:off x="8700195" y="4660611"/>
            <a:ext cx="669801" cy="611394"/>
          </a:xfrm>
          <a:prstGeom prst="straightConnector1">
            <a:avLst/>
          </a:prstGeom>
          <a:ln w="57150">
            <a:headEnd type="none"/>
            <a:tailEnd type="triangle" w="med" len="med"/>
          </a:ln>
        </p:spPr>
        <p:style>
          <a:lnRef idx="3">
            <a:schemeClr val="accent1"/>
          </a:lnRef>
          <a:fillRef idx="0">
            <a:schemeClr val="accent1"/>
          </a:fillRef>
          <a:effectRef idx="2">
            <a:schemeClr val="accent1"/>
          </a:effectRef>
          <a:fontRef idx="minor">
            <a:schemeClr val="tx1"/>
          </a:fontRef>
        </p:style>
      </p:cxnSp>
      <p:sp>
        <p:nvSpPr>
          <p:cNvPr id="115" name="AutoShape 8"/>
          <p:cNvSpPr>
            <a:spLocks noChangeArrowheads="1"/>
          </p:cNvSpPr>
          <p:nvPr/>
        </p:nvSpPr>
        <p:spPr bwMode="auto">
          <a:xfrm>
            <a:off x="9364089" y="5317207"/>
            <a:ext cx="988371" cy="647700"/>
          </a:xfrm>
          <a:prstGeom prst="roundRect">
            <a:avLst>
              <a:gd name="adj" fmla="val 25048"/>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marL="342900" indent="-342900" algn="ctr">
              <a:defRPr/>
            </a:pPr>
            <a:r>
              <a:rPr lang="ja-JP" altLang="en-US" sz="1600" dirty="0">
                <a:latin typeface="Meiryo UI" panose="020B0604030504040204" pitchFamily="50" charset="-128"/>
                <a:ea typeface="Meiryo UI" panose="020B0604030504040204" pitchFamily="50" charset="-128"/>
              </a:rPr>
              <a:t>各図書館</a:t>
            </a:r>
            <a:endParaRPr lang="en-US" altLang="ja-JP" sz="1600" dirty="0">
              <a:latin typeface="Meiryo UI" panose="020B0604030504040204" pitchFamily="50" charset="-128"/>
              <a:ea typeface="Meiryo UI" panose="020B0604030504040204" pitchFamily="50" charset="-128"/>
            </a:endParaRPr>
          </a:p>
          <a:p>
            <a:pPr marL="342900" indent="-342900" algn="ctr">
              <a:defRPr/>
            </a:pPr>
            <a:r>
              <a:rPr lang="ja-JP" altLang="en-US" sz="1600" dirty="0">
                <a:latin typeface="Meiryo UI" panose="020B0604030504040204" pitchFamily="50" charset="-128"/>
                <a:ea typeface="Meiryo UI" panose="020B0604030504040204" pitchFamily="50" charset="-128"/>
              </a:rPr>
              <a:t>レファレンス</a:t>
            </a:r>
          </a:p>
        </p:txBody>
      </p:sp>
      <p:sp>
        <p:nvSpPr>
          <p:cNvPr id="116" name="AutoShape 8"/>
          <p:cNvSpPr>
            <a:spLocks noChangeArrowheads="1"/>
          </p:cNvSpPr>
          <p:nvPr/>
        </p:nvSpPr>
        <p:spPr bwMode="auto">
          <a:xfrm>
            <a:off x="6023993" y="5373216"/>
            <a:ext cx="954199" cy="647700"/>
          </a:xfrm>
          <a:prstGeom prst="roundRect">
            <a:avLst>
              <a:gd name="adj" fmla="val 25048"/>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marL="342900" indent="-342900" algn="ctr">
              <a:defRPr/>
            </a:pPr>
            <a:r>
              <a:rPr lang="en-US" altLang="ja-JP" sz="1600" dirty="0">
                <a:latin typeface="Meiryo UI" panose="020B0604030504040204" pitchFamily="50" charset="-128"/>
                <a:ea typeface="Meiryo UI" panose="020B0604030504040204" pitchFamily="50" charset="-128"/>
              </a:rPr>
              <a:t>NDL</a:t>
            </a:r>
          </a:p>
          <a:p>
            <a:pPr marL="342900" indent="-342900" algn="ctr">
              <a:defRPr/>
            </a:pPr>
            <a:r>
              <a:rPr lang="ja-JP" altLang="en-US" sz="1600" dirty="0">
                <a:latin typeface="Meiryo UI" panose="020B0604030504040204" pitchFamily="50" charset="-128"/>
                <a:ea typeface="Meiryo UI" panose="020B0604030504040204" pitchFamily="50" charset="-128"/>
              </a:rPr>
              <a:t>蔵書目録</a:t>
            </a:r>
          </a:p>
        </p:txBody>
      </p:sp>
      <p:sp>
        <p:nvSpPr>
          <p:cNvPr id="117" name="AutoShape 8"/>
          <p:cNvSpPr>
            <a:spLocks noChangeArrowheads="1"/>
          </p:cNvSpPr>
          <p:nvPr/>
        </p:nvSpPr>
        <p:spPr bwMode="auto">
          <a:xfrm>
            <a:off x="3935760" y="5229201"/>
            <a:ext cx="893740" cy="792163"/>
          </a:xfrm>
          <a:prstGeom prst="roundRect">
            <a:avLst>
              <a:gd name="adj" fmla="val 25048"/>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marL="342900" indent="-342900" algn="ctr">
              <a:defRPr/>
            </a:pPr>
            <a:r>
              <a:rPr lang="en-US" altLang="ja-JP" sz="1600" dirty="0">
                <a:latin typeface="Meiryo UI" panose="020B0604030504040204" pitchFamily="50" charset="-128"/>
                <a:ea typeface="Meiryo UI" panose="020B0604030504040204" pitchFamily="50" charset="-128"/>
              </a:rPr>
              <a:t>NDL</a:t>
            </a:r>
          </a:p>
          <a:p>
            <a:pPr marL="342900" indent="-342900" algn="ctr">
              <a:defRPr/>
            </a:pPr>
            <a:r>
              <a:rPr lang="ja-JP" altLang="en-US" sz="1600" dirty="0">
                <a:latin typeface="Meiryo UI" panose="020B0604030504040204" pitchFamily="50" charset="-128"/>
                <a:ea typeface="Meiryo UI" panose="020B0604030504040204" pitchFamily="50" charset="-128"/>
              </a:rPr>
              <a:t>デジタル</a:t>
            </a:r>
            <a:endParaRPr lang="en-US" altLang="ja-JP" sz="1600" dirty="0">
              <a:latin typeface="Meiryo UI" panose="020B0604030504040204" pitchFamily="50" charset="-128"/>
              <a:ea typeface="Meiryo UI" panose="020B0604030504040204" pitchFamily="50" charset="-128"/>
            </a:endParaRPr>
          </a:p>
          <a:p>
            <a:pPr marL="342900" indent="-342900" algn="ctr">
              <a:defRPr/>
            </a:pPr>
            <a:r>
              <a:rPr lang="ja-JP" altLang="en-US" sz="1600" dirty="0">
                <a:latin typeface="Meiryo UI" panose="020B0604030504040204" pitchFamily="50" charset="-128"/>
                <a:ea typeface="Meiryo UI" panose="020B0604030504040204" pitchFamily="50" charset="-128"/>
              </a:rPr>
              <a:t>アーカイブ</a:t>
            </a:r>
          </a:p>
        </p:txBody>
      </p:sp>
      <p:sp>
        <p:nvSpPr>
          <p:cNvPr id="118" name="AutoShape 8"/>
          <p:cNvSpPr>
            <a:spLocks noChangeArrowheads="1"/>
          </p:cNvSpPr>
          <p:nvPr/>
        </p:nvSpPr>
        <p:spPr bwMode="auto">
          <a:xfrm>
            <a:off x="4943873" y="5229201"/>
            <a:ext cx="954199" cy="792163"/>
          </a:xfrm>
          <a:prstGeom prst="roundRect">
            <a:avLst>
              <a:gd name="adj" fmla="val 25048"/>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marL="342900" indent="-342900" algn="ctr">
              <a:defRPr/>
            </a:pPr>
            <a:r>
              <a:rPr lang="ja-JP" altLang="en-US" sz="1600" dirty="0">
                <a:latin typeface="Meiryo UI" panose="020B0604030504040204" pitchFamily="50" charset="-128"/>
                <a:ea typeface="Meiryo UI" panose="020B0604030504040204" pitchFamily="50" charset="-128"/>
              </a:rPr>
              <a:t>各機関</a:t>
            </a:r>
            <a:endParaRPr lang="en-US" altLang="ja-JP" sz="1600" dirty="0">
              <a:latin typeface="Meiryo UI" panose="020B0604030504040204" pitchFamily="50" charset="-128"/>
              <a:ea typeface="Meiryo UI" panose="020B0604030504040204" pitchFamily="50" charset="-128"/>
            </a:endParaRPr>
          </a:p>
          <a:p>
            <a:pPr marL="342900" indent="-342900" algn="ctr">
              <a:defRPr/>
            </a:pPr>
            <a:r>
              <a:rPr lang="ja-JP" altLang="en-US" sz="1600" dirty="0">
                <a:latin typeface="Meiryo UI" panose="020B0604030504040204" pitchFamily="50" charset="-128"/>
                <a:ea typeface="Meiryo UI" panose="020B0604030504040204" pitchFamily="50" charset="-128"/>
              </a:rPr>
              <a:t>デジタル</a:t>
            </a:r>
            <a:endParaRPr lang="en-US" altLang="ja-JP" sz="1600" dirty="0">
              <a:latin typeface="Meiryo UI" panose="020B0604030504040204" pitchFamily="50" charset="-128"/>
              <a:ea typeface="Meiryo UI" panose="020B0604030504040204" pitchFamily="50" charset="-128"/>
            </a:endParaRPr>
          </a:p>
          <a:p>
            <a:pPr marL="342900" indent="-342900" algn="ctr">
              <a:defRPr/>
            </a:pPr>
            <a:r>
              <a:rPr lang="ja-JP" altLang="en-US" sz="1600" dirty="0">
                <a:latin typeface="Meiryo UI" panose="020B0604030504040204" pitchFamily="50" charset="-128"/>
                <a:ea typeface="Meiryo UI" panose="020B0604030504040204" pitchFamily="50" charset="-128"/>
              </a:rPr>
              <a:t>アーカイブ</a:t>
            </a:r>
          </a:p>
        </p:txBody>
      </p:sp>
      <p:sp>
        <p:nvSpPr>
          <p:cNvPr id="119" name="AutoShape 8"/>
          <p:cNvSpPr>
            <a:spLocks noChangeArrowheads="1"/>
          </p:cNvSpPr>
          <p:nvPr/>
        </p:nvSpPr>
        <p:spPr bwMode="auto">
          <a:xfrm>
            <a:off x="8256241" y="5301208"/>
            <a:ext cx="946313" cy="647700"/>
          </a:xfrm>
          <a:prstGeom prst="roundRect">
            <a:avLst>
              <a:gd name="adj" fmla="val 25048"/>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marL="342900" indent="-342900" algn="ctr">
              <a:defRPr/>
            </a:pPr>
            <a:r>
              <a:rPr lang="en-US" altLang="ja-JP" sz="1600" dirty="0">
                <a:latin typeface="Meiryo UI" panose="020B0604030504040204" pitchFamily="50" charset="-128"/>
                <a:ea typeface="Meiryo UI" panose="020B0604030504040204" pitchFamily="50" charset="-128"/>
              </a:rPr>
              <a:t>NDL</a:t>
            </a:r>
          </a:p>
          <a:p>
            <a:pPr marL="342900" indent="-342900" algn="ctr">
              <a:defRPr/>
            </a:pPr>
            <a:r>
              <a:rPr lang="ja-JP" altLang="en-US" sz="1600" dirty="0">
                <a:latin typeface="Meiryo UI" panose="020B0604030504040204" pitchFamily="50" charset="-128"/>
                <a:ea typeface="Meiryo UI" panose="020B0604030504040204" pitchFamily="50" charset="-128"/>
              </a:rPr>
              <a:t>レファレンス</a:t>
            </a:r>
          </a:p>
        </p:txBody>
      </p:sp>
      <p:sp>
        <p:nvSpPr>
          <p:cNvPr id="120" name="Oval 15"/>
          <p:cNvSpPr>
            <a:spLocks noChangeArrowheads="1"/>
          </p:cNvSpPr>
          <p:nvPr/>
        </p:nvSpPr>
        <p:spPr bwMode="auto">
          <a:xfrm>
            <a:off x="5625562" y="2462883"/>
            <a:ext cx="3134661" cy="576263"/>
          </a:xfrm>
          <a:prstGeom prst="ellipse">
            <a:avLst/>
          </a:prstGeom>
          <a:solidFill>
            <a:schemeClr val="accent1">
              <a:lumMod val="60000"/>
              <a:lumOff val="40000"/>
              <a:alpha val="75000"/>
            </a:schemeClr>
          </a:solidFill>
          <a:ln w="28575" algn="ctr">
            <a:noFill/>
            <a:round/>
            <a:headEnd/>
            <a:tailEnd/>
          </a:ln>
          <a:effectLst/>
        </p:spPr>
        <p:txBody>
          <a:bodyPr wrap="none" anchor="ctr"/>
          <a:lstStyle/>
          <a:p>
            <a:pPr algn="ctr">
              <a:defRPr/>
            </a:pPr>
            <a:r>
              <a:rPr lang="ja-JP" altLang="en-US" sz="2000" b="1" dirty="0">
                <a:latin typeface="Meiryo UI" panose="020B0604030504040204" pitchFamily="50" charset="-128"/>
                <a:ea typeface="Meiryo UI" panose="020B0604030504040204" pitchFamily="50" charset="-128"/>
              </a:rPr>
              <a:t>統合検索サービスを提供</a:t>
            </a:r>
          </a:p>
        </p:txBody>
      </p:sp>
      <p:sp>
        <p:nvSpPr>
          <p:cNvPr id="121" name="Oval 15"/>
          <p:cNvSpPr>
            <a:spLocks noChangeArrowheads="1"/>
          </p:cNvSpPr>
          <p:nvPr/>
        </p:nvSpPr>
        <p:spPr bwMode="auto">
          <a:xfrm>
            <a:off x="4183886" y="4809207"/>
            <a:ext cx="5800547" cy="431800"/>
          </a:xfrm>
          <a:prstGeom prst="ellipse">
            <a:avLst/>
          </a:prstGeom>
          <a:solidFill>
            <a:schemeClr val="accent1">
              <a:lumMod val="60000"/>
              <a:lumOff val="40000"/>
              <a:alpha val="75000"/>
            </a:schemeClr>
          </a:solidFill>
          <a:ln w="28575" algn="ctr">
            <a:noFill/>
            <a:round/>
            <a:headEnd/>
            <a:tailEnd/>
          </a:ln>
          <a:effectLst/>
        </p:spPr>
        <p:txBody>
          <a:bodyPr wrap="none" anchor="ctr"/>
          <a:lstStyle/>
          <a:p>
            <a:pPr algn="ctr">
              <a:defRPr/>
            </a:pPr>
            <a:r>
              <a:rPr lang="ja-JP" altLang="en-US" sz="2000" b="1" dirty="0">
                <a:latin typeface="Meiryo UI" panose="020B0604030504040204" pitchFamily="50" charset="-128"/>
                <a:ea typeface="Meiryo UI" panose="020B0604030504040204" pitchFamily="50" charset="-128"/>
              </a:rPr>
              <a:t>メタデータを集約</a:t>
            </a:r>
          </a:p>
        </p:txBody>
      </p:sp>
      <p:sp>
        <p:nvSpPr>
          <p:cNvPr id="122" name="テキスト ボックス 159"/>
          <p:cNvSpPr txBox="1">
            <a:spLocks noChangeArrowheads="1"/>
          </p:cNvSpPr>
          <p:nvPr/>
        </p:nvSpPr>
        <p:spPr bwMode="auto">
          <a:xfrm>
            <a:off x="5447929" y="1844824"/>
            <a:ext cx="1669191" cy="338554"/>
          </a:xfrm>
          <a:prstGeom prst="rect">
            <a:avLst/>
          </a:prstGeom>
          <a:solidFill>
            <a:schemeClr val="bg1">
              <a:alpha val="45000"/>
            </a:schemeClr>
          </a:solidFill>
          <a:ln w="9525">
            <a:noFill/>
            <a:miter lim="800000"/>
            <a:headEnd/>
            <a:tailEnd/>
          </a:ln>
        </p:spPr>
        <p:txBody>
          <a:bodyPr wrap="square">
            <a:spAutoFit/>
          </a:bodyPr>
          <a:lstStyle/>
          <a:p>
            <a:pPr algn="ctr">
              <a:defRPr/>
            </a:pPr>
            <a:r>
              <a:rPr lang="en-US" altLang="ja-JP" sz="1600" dirty="0">
                <a:solidFill>
                  <a:srgbClr val="FF0000"/>
                </a:solidFill>
                <a:latin typeface="Meiryo UI" panose="020B0604030504040204" pitchFamily="50" charset="-128"/>
                <a:ea typeface="Meiryo UI" panose="020B0604030504040204" pitchFamily="50" charset="-128"/>
              </a:rPr>
              <a:t>NDL</a:t>
            </a:r>
            <a:r>
              <a:rPr lang="ja-JP" altLang="en-US" sz="1600" dirty="0">
                <a:solidFill>
                  <a:srgbClr val="FF0000"/>
                </a:solidFill>
                <a:latin typeface="Meiryo UI" panose="020B0604030504040204" pitchFamily="50" charset="-128"/>
                <a:ea typeface="Meiryo UI" panose="020B0604030504040204" pitchFamily="50" charset="-128"/>
              </a:rPr>
              <a:t>から直接</a:t>
            </a:r>
            <a:endParaRPr lang="en-US" altLang="ja-JP" sz="1600" dirty="0">
              <a:solidFill>
                <a:srgbClr val="FF0000"/>
              </a:solidFill>
              <a:latin typeface="Meiryo UI" panose="020B0604030504040204" pitchFamily="50" charset="-128"/>
              <a:ea typeface="Meiryo UI" panose="020B0604030504040204" pitchFamily="50" charset="-128"/>
            </a:endParaRPr>
          </a:p>
        </p:txBody>
      </p:sp>
      <p:sp>
        <p:nvSpPr>
          <p:cNvPr id="127" name="Oval 55"/>
          <p:cNvSpPr>
            <a:spLocks noChangeArrowheads="1"/>
          </p:cNvSpPr>
          <p:nvPr/>
        </p:nvSpPr>
        <p:spPr bwMode="auto">
          <a:xfrm>
            <a:off x="8625142" y="3694783"/>
            <a:ext cx="1431298" cy="936625"/>
          </a:xfrm>
          <a:prstGeom prst="ellipse">
            <a:avLst/>
          </a:prstGeom>
          <a:ln>
            <a:headEnd/>
            <a:tailEnd/>
          </a:ln>
        </p:spPr>
        <p:style>
          <a:lnRef idx="3">
            <a:schemeClr val="lt1"/>
          </a:lnRef>
          <a:fillRef idx="1">
            <a:schemeClr val="accent4"/>
          </a:fillRef>
          <a:effectRef idx="1">
            <a:schemeClr val="accent4"/>
          </a:effectRef>
          <a:fontRef idx="minor">
            <a:schemeClr val="lt1"/>
          </a:fontRef>
        </p:style>
        <p:txBody>
          <a:bodyPr wrap="none" anchor="ctr"/>
          <a:lstStyle/>
          <a:p>
            <a:pPr algn="ctr">
              <a:defRPr/>
            </a:pPr>
            <a:r>
              <a:rPr lang="ja-JP" altLang="en-US" sz="1600" dirty="0">
                <a:latin typeface="Meiryo UI" panose="020B0604030504040204" pitchFamily="50" charset="-128"/>
                <a:ea typeface="Meiryo UI" panose="020B0604030504040204" pitchFamily="50" charset="-128"/>
              </a:rPr>
              <a:t>レファレンス情報</a:t>
            </a:r>
            <a:endParaRPr lang="en-US" altLang="ja-JP" sz="1600" dirty="0">
              <a:latin typeface="Meiryo UI" panose="020B0604030504040204" pitchFamily="50" charset="-128"/>
              <a:ea typeface="Meiryo UI" panose="020B0604030504040204" pitchFamily="50" charset="-128"/>
            </a:endParaRPr>
          </a:p>
          <a:p>
            <a:pPr algn="ctr">
              <a:defRPr/>
            </a:pPr>
            <a:r>
              <a:rPr lang="ja-JP" altLang="en-US" sz="1600" dirty="0">
                <a:latin typeface="Meiryo UI" panose="020B0604030504040204" pitchFamily="50" charset="-128"/>
                <a:ea typeface="Meiryo UI" panose="020B0604030504040204" pitchFamily="50" charset="-128"/>
              </a:rPr>
              <a:t>の総合目録</a:t>
            </a:r>
            <a:endParaRPr lang="en-US" altLang="ja-JP" sz="1600" dirty="0">
              <a:latin typeface="Meiryo UI" panose="020B0604030504040204" pitchFamily="50" charset="-128"/>
              <a:ea typeface="Meiryo UI" panose="020B0604030504040204" pitchFamily="50" charset="-128"/>
            </a:endParaRPr>
          </a:p>
        </p:txBody>
      </p:sp>
      <p:sp>
        <p:nvSpPr>
          <p:cNvPr id="129" name="Oval 10"/>
          <p:cNvSpPr>
            <a:spLocks noChangeArrowheads="1"/>
          </p:cNvSpPr>
          <p:nvPr/>
        </p:nvSpPr>
        <p:spPr bwMode="auto">
          <a:xfrm>
            <a:off x="6906013" y="3759871"/>
            <a:ext cx="1370839" cy="935037"/>
          </a:xfrm>
          <a:prstGeom prst="ellipse">
            <a:avLst/>
          </a:prstGeom>
          <a:ln>
            <a:headEnd/>
            <a:tailEnd/>
          </a:ln>
        </p:spPr>
        <p:style>
          <a:lnRef idx="3">
            <a:schemeClr val="lt1"/>
          </a:lnRef>
          <a:fillRef idx="1">
            <a:schemeClr val="accent5"/>
          </a:fillRef>
          <a:effectRef idx="1">
            <a:schemeClr val="accent5"/>
          </a:effectRef>
          <a:fontRef idx="minor">
            <a:schemeClr val="lt1"/>
          </a:fontRef>
        </p:style>
        <p:txBody>
          <a:bodyPr wrap="none" anchor="ctr"/>
          <a:lstStyle/>
          <a:p>
            <a:pPr algn="ctr">
              <a:defRPr/>
            </a:pPr>
            <a:r>
              <a:rPr lang="ja-JP" altLang="en-US" dirty="0">
                <a:latin typeface="Meiryo UI" panose="020B0604030504040204" pitchFamily="50" charset="-128"/>
                <a:ea typeface="Meiryo UI" panose="020B0604030504040204" pitchFamily="50" charset="-128"/>
              </a:rPr>
              <a:t>紙資料の</a:t>
            </a:r>
            <a:endParaRPr lang="en-US" altLang="ja-JP" dirty="0">
              <a:latin typeface="Meiryo UI" panose="020B0604030504040204" pitchFamily="50" charset="-128"/>
              <a:ea typeface="Meiryo UI" panose="020B0604030504040204" pitchFamily="50" charset="-128"/>
            </a:endParaRPr>
          </a:p>
          <a:p>
            <a:pPr algn="ctr">
              <a:defRPr/>
            </a:pPr>
            <a:r>
              <a:rPr lang="ja-JP" altLang="en-US" dirty="0">
                <a:latin typeface="Meiryo UI" panose="020B0604030504040204" pitchFamily="50" charset="-128"/>
                <a:ea typeface="Meiryo UI" panose="020B0604030504040204" pitchFamily="50" charset="-128"/>
              </a:rPr>
              <a:t>総合目録</a:t>
            </a:r>
            <a:endParaRPr lang="en-US" altLang="ja-JP" dirty="0">
              <a:latin typeface="Meiryo UI" panose="020B0604030504040204" pitchFamily="50" charset="-128"/>
              <a:ea typeface="Meiryo UI" panose="020B0604030504040204" pitchFamily="50" charset="-128"/>
            </a:endParaRPr>
          </a:p>
        </p:txBody>
      </p:sp>
      <p:sp>
        <p:nvSpPr>
          <p:cNvPr id="131" name="Oval 19"/>
          <p:cNvSpPr>
            <a:spLocks noChangeArrowheads="1"/>
          </p:cNvSpPr>
          <p:nvPr/>
        </p:nvSpPr>
        <p:spPr bwMode="auto">
          <a:xfrm>
            <a:off x="5247483" y="3694783"/>
            <a:ext cx="1311695" cy="936625"/>
          </a:xfrm>
          <a:prstGeom prst="ellipse">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ja-JP" altLang="en-US" dirty="0">
                <a:latin typeface="Meiryo UI" panose="020B0604030504040204" pitchFamily="50" charset="-128"/>
                <a:ea typeface="Meiryo UI" panose="020B0604030504040204" pitchFamily="50" charset="-128"/>
              </a:rPr>
              <a:t>デジタルの</a:t>
            </a:r>
            <a:endParaRPr lang="en-US" altLang="ja-JP" dirty="0">
              <a:latin typeface="Meiryo UI" panose="020B0604030504040204" pitchFamily="50" charset="-128"/>
              <a:ea typeface="Meiryo UI" panose="020B0604030504040204" pitchFamily="50" charset="-128"/>
            </a:endParaRPr>
          </a:p>
          <a:p>
            <a:pPr algn="ctr">
              <a:defRPr/>
            </a:pPr>
            <a:r>
              <a:rPr lang="ja-JP" altLang="en-US" dirty="0">
                <a:latin typeface="Meiryo UI" panose="020B0604030504040204" pitchFamily="50" charset="-128"/>
                <a:ea typeface="Meiryo UI" panose="020B0604030504040204" pitchFamily="50" charset="-128"/>
              </a:rPr>
              <a:t>総合目録</a:t>
            </a:r>
          </a:p>
        </p:txBody>
      </p:sp>
      <p:sp>
        <p:nvSpPr>
          <p:cNvPr id="133" name="AutoShape 8"/>
          <p:cNvSpPr>
            <a:spLocks noChangeArrowheads="1"/>
          </p:cNvSpPr>
          <p:nvPr/>
        </p:nvSpPr>
        <p:spPr bwMode="auto">
          <a:xfrm>
            <a:off x="7104112" y="5373216"/>
            <a:ext cx="952884" cy="647700"/>
          </a:xfrm>
          <a:prstGeom prst="roundRect">
            <a:avLst>
              <a:gd name="adj" fmla="val 25048"/>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marL="342900" indent="-342900">
              <a:defRPr/>
            </a:pPr>
            <a:r>
              <a:rPr lang="ja-JP" altLang="en-US" sz="1600" dirty="0">
                <a:latin typeface="Meiryo UI" panose="020B0604030504040204" pitchFamily="50" charset="-128"/>
                <a:ea typeface="Meiryo UI" panose="020B0604030504040204" pitchFamily="50" charset="-128"/>
              </a:rPr>
              <a:t>各図書館</a:t>
            </a:r>
            <a:endParaRPr lang="en-US" altLang="ja-JP" sz="1600" dirty="0">
              <a:latin typeface="Meiryo UI" panose="020B0604030504040204" pitchFamily="50" charset="-128"/>
              <a:ea typeface="Meiryo UI" panose="020B0604030504040204" pitchFamily="50" charset="-128"/>
            </a:endParaRPr>
          </a:p>
          <a:p>
            <a:pPr marL="342900" indent="-342900">
              <a:defRPr/>
            </a:pPr>
            <a:r>
              <a:rPr lang="ja-JP" altLang="en-US" sz="1600" dirty="0">
                <a:latin typeface="Meiryo UI" panose="020B0604030504040204" pitchFamily="50" charset="-128"/>
                <a:ea typeface="Meiryo UI" panose="020B0604030504040204" pitchFamily="50" charset="-128"/>
              </a:rPr>
              <a:t>蔵書目録</a:t>
            </a:r>
          </a:p>
        </p:txBody>
      </p:sp>
      <p:sp>
        <p:nvSpPr>
          <p:cNvPr id="45" name="AutoShape 18"/>
          <p:cNvSpPr>
            <a:spLocks noChangeArrowheads="1"/>
          </p:cNvSpPr>
          <p:nvPr/>
        </p:nvSpPr>
        <p:spPr bwMode="auto">
          <a:xfrm>
            <a:off x="3722852" y="908721"/>
            <a:ext cx="5973599" cy="432047"/>
          </a:xfrm>
          <a:prstGeom prst="roundRect">
            <a:avLst>
              <a:gd name="adj" fmla="val 50000"/>
            </a:avLst>
          </a:prstGeom>
          <a:solidFill>
            <a:srgbClr val="FFCCFF"/>
          </a:solidFill>
          <a:ln w="19050" algn="ctr">
            <a:noFill/>
            <a:round/>
            <a:headEnd/>
            <a:tailEnd/>
          </a:ln>
          <a:effectLst/>
        </p:spPr>
        <p:txBody>
          <a:bodyPr wrap="none"/>
          <a:lstStyle/>
          <a:p>
            <a:pPr algn="ctr">
              <a:lnSpc>
                <a:spcPct val="120000"/>
              </a:lnSpc>
              <a:defRPr/>
            </a:pPr>
            <a:endParaRPr lang="ja-JP" altLang="en-US" sz="2800" b="1" dirty="0">
              <a:solidFill>
                <a:schemeClr val="tx1">
                  <a:lumMod val="85000"/>
                  <a:lumOff val="15000"/>
                </a:schemeClr>
              </a:solidFill>
              <a:latin typeface="Meiryo UI" panose="020B0604030504040204" pitchFamily="50" charset="-128"/>
              <a:ea typeface="Meiryo UI" panose="020B0604030504040204" pitchFamily="50" charset="-128"/>
            </a:endParaRPr>
          </a:p>
        </p:txBody>
      </p:sp>
      <p:sp>
        <p:nvSpPr>
          <p:cNvPr id="10274" name="テキスト ボックス 45"/>
          <p:cNvSpPr txBox="1">
            <a:spLocks noChangeArrowheads="1"/>
          </p:cNvSpPr>
          <p:nvPr/>
        </p:nvSpPr>
        <p:spPr bwMode="auto">
          <a:xfrm>
            <a:off x="4295800" y="908721"/>
            <a:ext cx="4824536" cy="461665"/>
          </a:xfrm>
          <a:prstGeom prst="rect">
            <a:avLst/>
          </a:prstGeom>
          <a:noFill/>
          <a:ln w="9525">
            <a:noFill/>
            <a:miter lim="800000"/>
            <a:headEnd/>
            <a:tailEnd/>
          </a:ln>
        </p:spPr>
        <p:txBody>
          <a:bodyPr wrap="square">
            <a:spAutoFit/>
          </a:bodyPr>
          <a:lstStyle/>
          <a:p>
            <a:r>
              <a:rPr lang="ja-JP" altLang="en-US" sz="2400" b="1" dirty="0">
                <a:latin typeface="Meiryo UI" panose="020B0604030504040204" pitchFamily="50" charset="-128"/>
                <a:ea typeface="Meiryo UI" panose="020B0604030504040204" pitchFamily="50" charset="-128"/>
              </a:rPr>
              <a:t>知識の集約と利用者への提供</a:t>
            </a:r>
          </a:p>
        </p:txBody>
      </p:sp>
      <p:grpSp>
        <p:nvGrpSpPr>
          <p:cNvPr id="3" name="グループ化 158"/>
          <p:cNvGrpSpPr>
            <a:grpSpLocks/>
          </p:cNvGrpSpPr>
          <p:nvPr/>
        </p:nvGrpSpPr>
        <p:grpSpPr bwMode="auto">
          <a:xfrm flipH="1">
            <a:off x="2999656" y="1268760"/>
            <a:ext cx="2304256" cy="1368152"/>
            <a:chOff x="1608262" y="1484784"/>
            <a:chExt cx="1500188" cy="2143125"/>
          </a:xfrm>
        </p:grpSpPr>
        <p:cxnSp>
          <p:nvCxnSpPr>
            <p:cNvPr id="47" name="直線矢印コネクタ 46"/>
            <p:cNvCxnSpPr/>
            <p:nvPr/>
          </p:nvCxnSpPr>
          <p:spPr bwMode="auto">
            <a:xfrm rot="16200000" flipV="1">
              <a:off x="1393915" y="1699131"/>
              <a:ext cx="1356935" cy="928241"/>
            </a:xfrm>
            <a:prstGeom prst="straightConnector1">
              <a:avLst/>
            </a:prstGeom>
            <a:ln w="88900" cmpd="sng">
              <a:solidFill>
                <a:schemeClr val="accent1"/>
              </a:solidFill>
              <a:prstDash val="sysDot"/>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直線矢印コネクタ 47"/>
            <p:cNvCxnSpPr/>
            <p:nvPr/>
          </p:nvCxnSpPr>
          <p:spPr bwMode="auto">
            <a:xfrm rot="16200000" flipV="1">
              <a:off x="2429382" y="2948840"/>
              <a:ext cx="786190" cy="571947"/>
            </a:xfrm>
            <a:prstGeom prst="straightConnector1">
              <a:avLst/>
            </a:prstGeom>
            <a:ln w="88900" cmpd="sng">
              <a:solidFill>
                <a:schemeClr val="accent1"/>
              </a:solidFill>
              <a:prstDash val="solid"/>
              <a:headEnd type="none"/>
              <a:tailEnd type="none" w="med" len="med"/>
            </a:ln>
          </p:spPr>
          <p:style>
            <a:lnRef idx="1">
              <a:schemeClr val="accent1"/>
            </a:lnRef>
            <a:fillRef idx="0">
              <a:schemeClr val="accent1"/>
            </a:fillRef>
            <a:effectRef idx="0">
              <a:schemeClr val="accent1"/>
            </a:effectRef>
            <a:fontRef idx="minor">
              <a:schemeClr val="tx1"/>
            </a:fontRef>
          </p:style>
        </p:cxnSp>
      </p:grpSp>
      <p:sp>
        <p:nvSpPr>
          <p:cNvPr id="61" name="AutoShape 14"/>
          <p:cNvSpPr>
            <a:spLocks noChangeArrowheads="1"/>
          </p:cNvSpPr>
          <p:nvPr/>
        </p:nvSpPr>
        <p:spPr bwMode="auto">
          <a:xfrm>
            <a:off x="1596008" y="2636912"/>
            <a:ext cx="2987824" cy="1871662"/>
          </a:xfrm>
          <a:prstGeom prst="roundRect">
            <a:avLst>
              <a:gd name="adj" fmla="val 20750"/>
            </a:avLst>
          </a:prstGeom>
          <a:gradFill rotWithShape="1">
            <a:gsLst>
              <a:gs pos="0">
                <a:srgbClr val="3366CC"/>
              </a:gs>
              <a:gs pos="100000">
                <a:srgbClr val="112244"/>
              </a:gs>
            </a:gsLst>
            <a:lin ang="16200000" scaled="1"/>
          </a:gradFill>
          <a:ln w="19050" algn="ctr">
            <a:noFill/>
            <a:round/>
            <a:headEnd/>
            <a:tailEnd/>
          </a:ln>
        </p:spPr>
        <p:txBody>
          <a:bodyPr wrap="none"/>
          <a:lstStyle/>
          <a:p>
            <a:pPr>
              <a:defRPr/>
            </a:pPr>
            <a:r>
              <a:rPr lang="ja-JP" altLang="en-US" b="1" dirty="0">
                <a:solidFill>
                  <a:schemeClr val="bg1"/>
                </a:solidFill>
                <a:latin typeface="Meiryo UI" panose="020B0604030504040204" pitchFamily="50" charset="-128"/>
                <a:ea typeface="Meiryo UI" panose="020B0604030504040204" pitchFamily="50" charset="-128"/>
                <a:cs typeface="Arial Unicode MS" pitchFamily="50" charset="-128"/>
              </a:rPr>
              <a:t>連携機関のサービス</a:t>
            </a:r>
            <a:endParaRPr lang="en-US" altLang="ja-JP" b="1" dirty="0">
              <a:solidFill>
                <a:schemeClr val="bg1"/>
              </a:solidFill>
              <a:latin typeface="Meiryo UI" panose="020B0604030504040204" pitchFamily="50" charset="-128"/>
              <a:ea typeface="Meiryo UI" panose="020B0604030504040204" pitchFamily="50" charset="-128"/>
              <a:cs typeface="Arial Unicode MS" pitchFamily="50" charset="-128"/>
            </a:endParaRPr>
          </a:p>
          <a:p>
            <a:pPr>
              <a:defRPr/>
            </a:pPr>
            <a:r>
              <a:rPr lang="ja-JP" altLang="en-US" dirty="0">
                <a:solidFill>
                  <a:schemeClr val="bg1"/>
                </a:solidFill>
                <a:latin typeface="Meiryo UI" panose="020B0604030504040204" pitchFamily="50" charset="-128"/>
                <a:ea typeface="Meiryo UI" panose="020B0604030504040204" pitchFamily="50" charset="-128"/>
                <a:cs typeface="Arial Unicode MS" pitchFamily="50" charset="-128"/>
              </a:rPr>
              <a:t>・公文書館・美術館</a:t>
            </a:r>
            <a:endParaRPr lang="en-US" altLang="ja-JP" dirty="0">
              <a:solidFill>
                <a:schemeClr val="bg1"/>
              </a:solidFill>
              <a:latin typeface="Meiryo UI" panose="020B0604030504040204" pitchFamily="50" charset="-128"/>
              <a:ea typeface="Meiryo UI" panose="020B0604030504040204" pitchFamily="50" charset="-128"/>
              <a:cs typeface="Arial Unicode MS" pitchFamily="50" charset="-128"/>
            </a:endParaRPr>
          </a:p>
          <a:p>
            <a:pPr>
              <a:defRPr/>
            </a:pPr>
            <a:r>
              <a:rPr lang="ja-JP" altLang="en-US" dirty="0">
                <a:solidFill>
                  <a:schemeClr val="bg1"/>
                </a:solidFill>
                <a:latin typeface="Meiryo UI" panose="020B0604030504040204" pitchFamily="50" charset="-128"/>
                <a:ea typeface="Meiryo UI" panose="020B0604030504040204" pitchFamily="50" charset="-128"/>
                <a:cs typeface="Arial Unicode MS" pitchFamily="50" charset="-128"/>
              </a:rPr>
              <a:t>・博物館ネットワーク</a:t>
            </a:r>
            <a:endParaRPr lang="en-US" altLang="ja-JP" dirty="0">
              <a:solidFill>
                <a:schemeClr val="bg1"/>
              </a:solidFill>
              <a:latin typeface="Meiryo UI" panose="020B0604030504040204" pitchFamily="50" charset="-128"/>
              <a:ea typeface="Meiryo UI" panose="020B0604030504040204" pitchFamily="50" charset="-128"/>
              <a:cs typeface="Arial Unicode MS" pitchFamily="50" charset="-128"/>
            </a:endParaRPr>
          </a:p>
          <a:p>
            <a:pPr>
              <a:defRPr/>
            </a:pPr>
            <a:r>
              <a:rPr lang="ja-JP" altLang="en-US" dirty="0">
                <a:solidFill>
                  <a:schemeClr val="bg1"/>
                </a:solidFill>
                <a:latin typeface="Meiryo UI" panose="020B0604030504040204" pitchFamily="50" charset="-128"/>
                <a:ea typeface="Meiryo UI" panose="020B0604030504040204" pitchFamily="50" charset="-128"/>
                <a:cs typeface="Arial Unicode MS" pitchFamily="50" charset="-128"/>
              </a:rPr>
              <a:t>・大学図書館ネットワーク</a:t>
            </a:r>
            <a:endParaRPr lang="en-US" altLang="ja-JP" dirty="0">
              <a:solidFill>
                <a:schemeClr val="bg1"/>
              </a:solidFill>
              <a:latin typeface="Meiryo UI" panose="020B0604030504040204" pitchFamily="50" charset="-128"/>
              <a:ea typeface="Meiryo UI" panose="020B0604030504040204" pitchFamily="50" charset="-128"/>
              <a:cs typeface="Arial Unicode MS" pitchFamily="50" charset="-128"/>
            </a:endParaRPr>
          </a:p>
          <a:p>
            <a:pPr>
              <a:defRPr/>
            </a:pPr>
            <a:r>
              <a:rPr lang="ja-JP" altLang="en-US" dirty="0">
                <a:solidFill>
                  <a:schemeClr val="bg1"/>
                </a:solidFill>
                <a:latin typeface="Meiryo UI" panose="020B0604030504040204" pitchFamily="50" charset="-128"/>
                <a:ea typeface="Meiryo UI" panose="020B0604030504040204" pitchFamily="50" charset="-128"/>
                <a:cs typeface="Arial Unicode MS" pitchFamily="50" charset="-128"/>
              </a:rPr>
              <a:t>・商用</a:t>
            </a:r>
            <a:r>
              <a:rPr lang="en-US" altLang="ja-JP" dirty="0">
                <a:solidFill>
                  <a:schemeClr val="bg1"/>
                </a:solidFill>
                <a:latin typeface="Meiryo UI" panose="020B0604030504040204" pitchFamily="50" charset="-128"/>
                <a:ea typeface="Meiryo UI" panose="020B0604030504040204" pitchFamily="50" charset="-128"/>
                <a:cs typeface="Arial Unicode MS" pitchFamily="50" charset="-128"/>
              </a:rPr>
              <a:t>DB</a:t>
            </a:r>
            <a:r>
              <a:rPr lang="ja-JP" altLang="en-US" dirty="0">
                <a:solidFill>
                  <a:schemeClr val="bg1"/>
                </a:solidFill>
                <a:latin typeface="Meiryo UI" panose="020B0604030504040204" pitchFamily="50" charset="-128"/>
                <a:ea typeface="Meiryo UI" panose="020B0604030504040204" pitchFamily="50" charset="-128"/>
                <a:cs typeface="Arial Unicode MS" pitchFamily="50" charset="-128"/>
              </a:rPr>
              <a:t>サービス</a:t>
            </a:r>
            <a:endParaRPr lang="en-US" altLang="ja-JP" dirty="0">
              <a:solidFill>
                <a:schemeClr val="bg1"/>
              </a:solidFill>
              <a:latin typeface="Meiryo UI" panose="020B0604030504040204" pitchFamily="50" charset="-128"/>
              <a:ea typeface="Meiryo UI" panose="020B0604030504040204" pitchFamily="50" charset="-128"/>
              <a:cs typeface="Arial Unicode MS" pitchFamily="50" charset="-128"/>
            </a:endParaRPr>
          </a:p>
          <a:p>
            <a:pPr>
              <a:defRPr/>
            </a:pPr>
            <a:r>
              <a:rPr lang="ja-JP" altLang="en-US" dirty="0">
                <a:solidFill>
                  <a:schemeClr val="bg1"/>
                </a:solidFill>
                <a:latin typeface="Meiryo UI" panose="020B0604030504040204" pitchFamily="50" charset="-128"/>
                <a:ea typeface="Meiryo UI" panose="020B0604030504040204" pitchFamily="50" charset="-128"/>
                <a:cs typeface="Arial Unicode MS" pitchFamily="50" charset="-128"/>
              </a:rPr>
              <a:t>・海外のデータベース</a:t>
            </a:r>
            <a:endParaRPr lang="en-US" altLang="ja-JP" dirty="0">
              <a:solidFill>
                <a:schemeClr val="bg1"/>
              </a:solidFill>
              <a:latin typeface="Meiryo UI" panose="020B0604030504040204" pitchFamily="50" charset="-128"/>
              <a:ea typeface="Meiryo UI" panose="020B0604030504040204" pitchFamily="50" charset="-128"/>
              <a:cs typeface="Arial Unicode MS" pitchFamily="50" charset="-128"/>
            </a:endParaRPr>
          </a:p>
          <a:p>
            <a:pPr>
              <a:defRPr/>
            </a:pPr>
            <a:endParaRPr lang="ja-JP" altLang="en-US" dirty="0">
              <a:solidFill>
                <a:schemeClr val="bg1"/>
              </a:solidFill>
              <a:latin typeface="Meiryo UI" panose="020B0604030504040204" pitchFamily="50" charset="-128"/>
              <a:ea typeface="Meiryo UI" panose="020B0604030504040204" pitchFamily="50" charset="-128"/>
              <a:cs typeface="Arial Unicode MS" pitchFamily="50" charset="-128"/>
            </a:endParaRPr>
          </a:p>
        </p:txBody>
      </p:sp>
      <p:cxnSp>
        <p:nvCxnSpPr>
          <p:cNvPr id="62" name="直線矢印コネクタ 61"/>
          <p:cNvCxnSpPr/>
          <p:nvPr/>
        </p:nvCxnSpPr>
        <p:spPr bwMode="auto">
          <a:xfrm rot="10800000">
            <a:off x="4367808" y="3573016"/>
            <a:ext cx="864096" cy="2"/>
          </a:xfrm>
          <a:prstGeom prst="straightConnector1">
            <a:avLst/>
          </a:prstGeom>
          <a:ln w="101600">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sp>
        <p:nvSpPr>
          <p:cNvPr id="78" name="AutoShape 14"/>
          <p:cNvSpPr>
            <a:spLocks noChangeArrowheads="1"/>
          </p:cNvSpPr>
          <p:nvPr/>
        </p:nvSpPr>
        <p:spPr bwMode="auto">
          <a:xfrm>
            <a:off x="1775520" y="5013176"/>
            <a:ext cx="1872208" cy="647526"/>
          </a:xfrm>
          <a:prstGeom prst="roundRect">
            <a:avLst>
              <a:gd name="adj" fmla="val 20750"/>
            </a:avLst>
          </a:prstGeom>
          <a:gradFill rotWithShape="1">
            <a:gsLst>
              <a:gs pos="0">
                <a:srgbClr val="3366CC"/>
              </a:gs>
              <a:gs pos="100000">
                <a:srgbClr val="112244"/>
              </a:gs>
            </a:gsLst>
            <a:lin ang="16200000" scaled="1"/>
          </a:gradFill>
          <a:ln w="19050" algn="ctr">
            <a:noFill/>
            <a:round/>
            <a:headEnd/>
            <a:tailEnd/>
          </a:ln>
        </p:spPr>
        <p:txBody>
          <a:bodyPr wrap="none"/>
          <a:lstStyle/>
          <a:p>
            <a:pPr>
              <a:defRPr/>
            </a:pPr>
            <a:r>
              <a:rPr lang="ja-JP" altLang="en-US" b="1" dirty="0">
                <a:solidFill>
                  <a:schemeClr val="bg1"/>
                </a:solidFill>
                <a:latin typeface="Meiryo UI" panose="020B0604030504040204" pitchFamily="50" charset="-128"/>
                <a:ea typeface="Meiryo UI" panose="020B0604030504040204" pitchFamily="50" charset="-128"/>
                <a:cs typeface="Arial Unicode MS" pitchFamily="50" charset="-128"/>
              </a:rPr>
              <a:t>研究開発機関</a:t>
            </a:r>
          </a:p>
        </p:txBody>
      </p:sp>
      <p:cxnSp>
        <p:nvCxnSpPr>
          <p:cNvPr id="79" name="直線矢印コネクタ 78"/>
          <p:cNvCxnSpPr/>
          <p:nvPr/>
        </p:nvCxnSpPr>
        <p:spPr bwMode="auto">
          <a:xfrm rot="10800000" flipV="1">
            <a:off x="3503712" y="4437112"/>
            <a:ext cx="1584176" cy="576064"/>
          </a:xfrm>
          <a:prstGeom prst="straightConnector1">
            <a:avLst/>
          </a:prstGeom>
          <a:ln w="101600">
            <a:solidFill>
              <a:srgbClr val="00B050"/>
            </a:solidFill>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sp>
        <p:nvSpPr>
          <p:cNvPr id="42" name="横巻き 41"/>
          <p:cNvSpPr/>
          <p:nvPr/>
        </p:nvSpPr>
        <p:spPr>
          <a:xfrm>
            <a:off x="1775520" y="5921896"/>
            <a:ext cx="2556792" cy="936104"/>
          </a:xfrm>
          <a:prstGeom prst="horizontalScroll">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600" b="1" dirty="0">
                <a:solidFill>
                  <a:srgbClr val="FF0000"/>
                </a:solidFill>
                <a:latin typeface="Meiryo UI" panose="020B0604030504040204" pitchFamily="50" charset="-128"/>
                <a:ea typeface="Meiryo UI" panose="020B0604030504040204" pitchFamily="50" charset="-128"/>
              </a:rPr>
              <a:t>情報を集約し多様なルートで利用者に届ける</a:t>
            </a:r>
          </a:p>
        </p:txBody>
      </p:sp>
      <p:sp>
        <p:nvSpPr>
          <p:cNvPr id="44" name="テキスト ボックス 159"/>
          <p:cNvSpPr txBox="1">
            <a:spLocks noChangeArrowheads="1"/>
          </p:cNvSpPr>
          <p:nvPr/>
        </p:nvSpPr>
        <p:spPr bwMode="auto">
          <a:xfrm>
            <a:off x="7464153" y="1844825"/>
            <a:ext cx="1669191" cy="584775"/>
          </a:xfrm>
          <a:prstGeom prst="rect">
            <a:avLst/>
          </a:prstGeom>
          <a:solidFill>
            <a:schemeClr val="bg1">
              <a:alpha val="45000"/>
            </a:schemeClr>
          </a:solidFill>
          <a:ln w="9525">
            <a:noFill/>
            <a:miter lim="800000"/>
            <a:headEnd/>
            <a:tailEnd/>
          </a:ln>
        </p:spPr>
        <p:txBody>
          <a:bodyPr wrap="square">
            <a:spAutoFit/>
          </a:bodyPr>
          <a:lstStyle/>
          <a:p>
            <a:pPr algn="ctr">
              <a:defRPr/>
            </a:pPr>
            <a:r>
              <a:rPr lang="ja-JP" altLang="en-US" sz="1600" dirty="0">
                <a:solidFill>
                  <a:srgbClr val="FF0000"/>
                </a:solidFill>
                <a:latin typeface="Meiryo UI" panose="020B0604030504040204" pitchFamily="50" charset="-128"/>
                <a:ea typeface="Meiryo UI" panose="020B0604030504040204" pitchFamily="50" charset="-128"/>
              </a:rPr>
              <a:t>検索エンジン、他サービスから</a:t>
            </a:r>
            <a:endParaRPr lang="en-US" altLang="ja-JP" sz="1600" dirty="0">
              <a:solidFill>
                <a:srgbClr val="FF0000"/>
              </a:solidFill>
              <a:latin typeface="Meiryo UI" panose="020B0604030504040204" pitchFamily="50" charset="-128"/>
              <a:ea typeface="Meiryo UI" panose="020B0604030504040204" pitchFamily="50" charset="-128"/>
            </a:endParaRPr>
          </a:p>
        </p:txBody>
      </p:sp>
      <p:sp>
        <p:nvSpPr>
          <p:cNvPr id="50" name="フッター プレースホルダ 49"/>
          <p:cNvSpPr>
            <a:spLocks noGrp="1"/>
          </p:cNvSpPr>
          <p:nvPr>
            <p:ph type="ftr" sz="quarter" idx="11"/>
          </p:nvPr>
        </p:nvSpPr>
        <p:spPr/>
        <p:txBody>
          <a:bodyPr/>
          <a:lstStyle/>
          <a:p>
            <a:endParaRPr kumimoji="0" lang="en-US" dirty="0"/>
          </a:p>
        </p:txBody>
      </p:sp>
      <p:sp>
        <p:nvSpPr>
          <p:cNvPr id="41" name="円/楕円 40"/>
          <p:cNvSpPr/>
          <p:nvPr/>
        </p:nvSpPr>
        <p:spPr>
          <a:xfrm>
            <a:off x="94593" y="61915"/>
            <a:ext cx="622859" cy="5711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790674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過去資料より抜粋</a:t>
            </a:r>
            <a:endParaRPr kumimoji="1" lang="ja-JP" altLang="en-US" dirty="0"/>
          </a:p>
        </p:txBody>
      </p:sp>
      <p:sp>
        <p:nvSpPr>
          <p:cNvPr id="3" name="コンテンツ プレースホルダー 2"/>
          <p:cNvSpPr>
            <a:spLocks noGrp="1"/>
          </p:cNvSpPr>
          <p:nvPr>
            <p:ph sz="half" idx="1"/>
          </p:nvPr>
        </p:nvSpPr>
        <p:spPr/>
        <p:txBody>
          <a:bodyPr>
            <a:normAutofit lnSpcReduction="10000"/>
          </a:bodyPr>
          <a:lstStyle/>
          <a:p>
            <a:r>
              <a:rPr lang="ja-JP" altLang="ja-JP" dirty="0" smtClean="0"/>
              <a:t>肖像権</a:t>
            </a:r>
            <a:r>
              <a:rPr lang="ja-JP" altLang="en-US" dirty="0" smtClean="0"/>
              <a:t>、プライバシー権、人格権</a:t>
            </a:r>
            <a:r>
              <a:rPr lang="ja-JP" altLang="ja-JP" dirty="0" smtClean="0"/>
              <a:t>等</a:t>
            </a:r>
            <a:r>
              <a:rPr lang="ja-JP" altLang="ja-JP" dirty="0"/>
              <a:t>についての処理がなされて</a:t>
            </a:r>
            <a:r>
              <a:rPr lang="ja-JP" altLang="ja-JP" dirty="0" smtClean="0"/>
              <a:t>いない</a:t>
            </a:r>
            <a:r>
              <a:rPr lang="ja-JP" altLang="en-US" dirty="0" smtClean="0"/>
              <a:t>情報の収集・保存</a:t>
            </a:r>
            <a:endParaRPr lang="en-US" altLang="ja-JP" dirty="0" smtClean="0"/>
          </a:p>
          <a:p>
            <a:pPr lvl="1"/>
            <a:r>
              <a:rPr kumimoji="1" lang="en-US" altLang="ja-JP" dirty="0" smtClean="0"/>
              <a:t>NDL</a:t>
            </a:r>
            <a:r>
              <a:rPr kumimoji="1" lang="ja-JP" altLang="en-US" dirty="0" smtClean="0"/>
              <a:t>において、公開を前提としない収集の可否が問題</a:t>
            </a:r>
            <a:endParaRPr kumimoji="1" lang="en-US" altLang="ja-JP" dirty="0" smtClean="0"/>
          </a:p>
          <a:p>
            <a:pPr lvl="1"/>
            <a:r>
              <a:rPr kumimoji="1" lang="ja-JP" altLang="en-US" dirty="0" smtClean="0"/>
              <a:t>⇒マスキングして公開することを前提に収集</a:t>
            </a:r>
            <a:endParaRPr kumimoji="1" lang="en-US" altLang="ja-JP" dirty="0" smtClean="0"/>
          </a:p>
          <a:p>
            <a:pPr lvl="1"/>
            <a:r>
              <a:rPr kumimoji="1" lang="ja-JP" altLang="en-US" dirty="0" smtClean="0"/>
              <a:t>⇒権利処理がされるまで、長期非公開（ダークアーカイブ）となることを容認して収集</a:t>
            </a:r>
            <a:endParaRPr kumimoji="1" lang="en-US" altLang="ja-JP" dirty="0" smtClean="0"/>
          </a:p>
          <a:p>
            <a:pPr lvl="1"/>
            <a:r>
              <a:rPr lang="ja-JP" altLang="en-US" dirty="0" smtClean="0"/>
              <a:t>⇒</a:t>
            </a:r>
            <a:r>
              <a:rPr lang="en-US" altLang="ja-JP" dirty="0" smtClean="0"/>
              <a:t>NDL</a:t>
            </a:r>
            <a:r>
              <a:rPr lang="ja-JP" altLang="en-US" dirty="0" smtClean="0"/>
              <a:t>が収集するのではなく、</a:t>
            </a:r>
            <a:r>
              <a:rPr lang="en-US" altLang="ja-JP" dirty="0" smtClean="0"/>
              <a:t>ASP</a:t>
            </a:r>
            <a:r>
              <a:rPr lang="ja-JP" altLang="en-US" dirty="0" smtClean="0"/>
              <a:t>サービスを提供？</a:t>
            </a:r>
            <a:endParaRPr kumimoji="1" lang="en-US" altLang="ja-JP" dirty="0" smtClean="0"/>
          </a:p>
          <a:p>
            <a:r>
              <a:rPr lang="ja-JP" altLang="en-US" dirty="0" smtClean="0"/>
              <a:t>維持困難になったアーカイブの受け入れ</a:t>
            </a:r>
            <a:endParaRPr kumimoji="1" lang="en-US" altLang="ja-JP" dirty="0" smtClean="0"/>
          </a:p>
          <a:p>
            <a:endParaRPr kumimoji="1" lang="en-US" altLang="ja-JP" dirty="0" smtClean="0"/>
          </a:p>
          <a:p>
            <a:endParaRPr kumimoji="1" lang="en-US" altLang="ja-JP" dirty="0" smtClean="0"/>
          </a:p>
        </p:txBody>
      </p:sp>
      <p:sp>
        <p:nvSpPr>
          <p:cNvPr id="4" name="コンテンツ プレースホルダー 3"/>
          <p:cNvSpPr>
            <a:spLocks noGrp="1"/>
          </p:cNvSpPr>
          <p:nvPr>
            <p:ph sz="half" idx="2"/>
          </p:nvPr>
        </p:nvSpPr>
        <p:spPr/>
        <p:txBody>
          <a:bodyPr>
            <a:normAutofit lnSpcReduction="10000"/>
          </a:bodyPr>
          <a:lstStyle/>
          <a:p>
            <a:endParaRPr kumimoji="1" lang="en-US" altLang="ja-JP" dirty="0" smtClean="0"/>
          </a:p>
          <a:p>
            <a:r>
              <a:rPr kumimoji="1" lang="ja-JP" altLang="en-US" dirty="0" smtClean="0"/>
              <a:t>新たな制度の構築</a:t>
            </a:r>
            <a:endParaRPr kumimoji="1" lang="en-US" altLang="ja-JP" dirty="0" smtClean="0"/>
          </a:p>
          <a:p>
            <a:pPr lvl="1"/>
            <a:r>
              <a:rPr lang="ja-JP" altLang="ja-JP" dirty="0"/>
              <a:t>「ダークアーカイブ」制度の構築</a:t>
            </a:r>
          </a:p>
          <a:p>
            <a:pPr lvl="2"/>
            <a:r>
              <a:rPr lang="ja-JP" altLang="ja-JP" dirty="0"/>
              <a:t>短期的には公開を前提とせず、数十年単位の時間の経過後、プライバシー等の問題が時間の経過によって一定程度解消された後に公開する、特殊な資料群を、法規的に位置付ける。</a:t>
            </a:r>
            <a:endParaRPr kumimoji="1" lang="en-US" altLang="ja-JP" dirty="0" smtClean="0"/>
          </a:p>
          <a:p>
            <a:pPr lvl="1"/>
            <a:r>
              <a:rPr lang="ja-JP" altLang="ja-JP" dirty="0"/>
              <a:t>自治体共同利用システムの制度</a:t>
            </a:r>
            <a:r>
              <a:rPr lang="ja-JP" altLang="ja-JP" dirty="0" smtClean="0"/>
              <a:t>構築</a:t>
            </a:r>
            <a:endParaRPr lang="en-US" altLang="ja-JP" dirty="0" smtClean="0"/>
          </a:p>
          <a:p>
            <a:pPr lvl="2"/>
            <a:r>
              <a:rPr lang="ja-JP" altLang="ja-JP" dirty="0"/>
              <a:t>当館が用意したシステムを、全国の自治体が、当館のシステムをそれぞれの自治体内で利用する形での共同利用する制度的枠組みを構築</a:t>
            </a:r>
            <a:endParaRPr lang="en-US" altLang="ja-JP" dirty="0" smtClean="0"/>
          </a:p>
          <a:p>
            <a:pPr lvl="2"/>
            <a:endParaRPr kumimoji="1" lang="ja-JP" altLang="en-US" dirty="0"/>
          </a:p>
        </p:txBody>
      </p:sp>
      <p:cxnSp>
        <p:nvCxnSpPr>
          <p:cNvPr id="6" name="直線コネクタ 5"/>
          <p:cNvCxnSpPr/>
          <p:nvPr/>
        </p:nvCxnSpPr>
        <p:spPr>
          <a:xfrm flipV="1">
            <a:off x="0" y="0"/>
            <a:ext cx="12192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20462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「ひなぎく」での課題（１）</a:t>
            </a:r>
            <a:endParaRPr kumimoji="1" lang="ja-JP" altLang="en-US" dirty="0"/>
          </a:p>
        </p:txBody>
      </p:sp>
      <p:sp>
        <p:nvSpPr>
          <p:cNvPr id="3" name="コンテンツ プレースホルダー 2"/>
          <p:cNvSpPr>
            <a:spLocks noGrp="1"/>
          </p:cNvSpPr>
          <p:nvPr>
            <p:ph idx="1"/>
          </p:nvPr>
        </p:nvSpPr>
        <p:spPr>
          <a:xfrm>
            <a:off x="346841" y="899886"/>
            <a:ext cx="11508827" cy="5958114"/>
          </a:xfrm>
        </p:spPr>
        <p:txBody>
          <a:bodyPr>
            <a:normAutofit fontScale="92500" lnSpcReduction="10000"/>
          </a:bodyPr>
          <a:lstStyle/>
          <a:p>
            <a:r>
              <a:rPr kumimoji="1" lang="ja-JP" altLang="en-US" dirty="0" smtClean="0"/>
              <a:t>技術面での課題</a:t>
            </a:r>
            <a:endParaRPr kumimoji="1" lang="en-US" altLang="ja-JP" dirty="0" smtClean="0"/>
          </a:p>
          <a:p>
            <a:pPr lvl="1"/>
            <a:r>
              <a:rPr kumimoji="1" lang="ja-JP" altLang="en-US" dirty="0" smtClean="0"/>
              <a:t>大規模分散ファイルシステム、分散処理システムの適用⇒実際には、想定ほど集まっていない</a:t>
            </a:r>
            <a:endParaRPr kumimoji="1" lang="en-US" altLang="ja-JP" dirty="0" smtClean="0"/>
          </a:p>
          <a:p>
            <a:pPr lvl="1"/>
            <a:r>
              <a:rPr lang="en-US" altLang="ja-JP" dirty="0" smtClean="0"/>
              <a:t>NDL</a:t>
            </a:r>
            <a:r>
              <a:rPr lang="ja-JP" altLang="en-US" dirty="0" smtClean="0"/>
              <a:t>サーチおよび</a:t>
            </a:r>
            <a:r>
              <a:rPr lang="en-US" altLang="ja-JP" dirty="0" smtClean="0"/>
              <a:t>NDL</a:t>
            </a:r>
            <a:r>
              <a:rPr lang="ja-JP" altLang="en-US" dirty="0" smtClean="0"/>
              <a:t>デジタルコレクションの発展形として開発⇒</a:t>
            </a:r>
            <a:r>
              <a:rPr lang="en-US" altLang="ja-JP" dirty="0" smtClean="0"/>
              <a:t>Fact</a:t>
            </a:r>
            <a:r>
              <a:rPr lang="ja-JP" altLang="en-US" dirty="0" smtClean="0"/>
              <a:t>データに関してはメタデータまで</a:t>
            </a:r>
            <a:endParaRPr kumimoji="1" lang="en-US" altLang="ja-JP" dirty="0" smtClean="0"/>
          </a:p>
          <a:p>
            <a:pPr lvl="1"/>
            <a:r>
              <a:rPr kumimoji="1" lang="ja-JP" altLang="en-US" dirty="0" smtClean="0"/>
              <a:t>ウェブコンテンツの可視化</a:t>
            </a:r>
            <a:r>
              <a:rPr lang="ja-JP" altLang="en-US" dirty="0"/>
              <a:t>⇒</a:t>
            </a:r>
            <a:r>
              <a:rPr kumimoji="1" lang="ja-JP" altLang="en-US" dirty="0" smtClean="0"/>
              <a:t>ウェブアーカイブからの大震災関連の情報の自動切出しが困難</a:t>
            </a:r>
            <a:endParaRPr lang="en-US" altLang="ja-JP" dirty="0"/>
          </a:p>
          <a:p>
            <a:pPr lvl="1"/>
            <a:r>
              <a:rPr lang="ja-JP" altLang="en-US" dirty="0" smtClean="0"/>
              <a:t>検索およびハーベスト用の</a:t>
            </a:r>
            <a:r>
              <a:rPr lang="en-US" altLang="ja-JP" dirty="0" smtClean="0"/>
              <a:t>API</a:t>
            </a:r>
            <a:r>
              <a:rPr lang="ja-JP" altLang="en-US" dirty="0" smtClean="0"/>
              <a:t>の未実装、不整合</a:t>
            </a:r>
            <a:endParaRPr lang="en-US" altLang="ja-JP" dirty="0"/>
          </a:p>
          <a:p>
            <a:pPr lvl="1"/>
            <a:r>
              <a:rPr lang="ja-JP" altLang="en-US" dirty="0" smtClean="0"/>
              <a:t>収集前</a:t>
            </a:r>
            <a:r>
              <a:rPr lang="ja-JP" altLang="en-US" dirty="0"/>
              <a:t>データに永続的識別子がない</a:t>
            </a:r>
            <a:endParaRPr lang="en-US" altLang="ja-JP" dirty="0"/>
          </a:p>
          <a:p>
            <a:pPr lvl="1"/>
            <a:r>
              <a:rPr lang="ja-JP" altLang="en-US" dirty="0"/>
              <a:t>メタデータの記述規則の差異、記述要素の不足</a:t>
            </a:r>
            <a:endParaRPr lang="en-US" altLang="ja-JP" dirty="0"/>
          </a:p>
          <a:p>
            <a:pPr lvl="2"/>
            <a:r>
              <a:rPr lang="ja-JP" altLang="en-US" dirty="0"/>
              <a:t>組織、アーカイブごとのメタデータの差異、画像、写真等、メタデータが不完全</a:t>
            </a:r>
            <a:endParaRPr lang="en-US" altLang="ja-JP" dirty="0"/>
          </a:p>
          <a:p>
            <a:pPr lvl="1"/>
            <a:r>
              <a:rPr lang="ja-JP" altLang="en-US" dirty="0"/>
              <a:t>不完全なメタデータへの自動付与</a:t>
            </a:r>
            <a:endParaRPr lang="en-US" altLang="ja-JP" dirty="0"/>
          </a:p>
          <a:p>
            <a:pPr lvl="1"/>
            <a:r>
              <a:rPr lang="ja-JP" altLang="en-US" dirty="0" smtClean="0"/>
              <a:t>利</a:t>
            </a:r>
            <a:r>
              <a:rPr lang="ja-JP" altLang="en-US" dirty="0"/>
              <a:t>活用のための検索・閲覧</a:t>
            </a:r>
            <a:r>
              <a:rPr lang="ja-JP" altLang="en-US" dirty="0" smtClean="0"/>
              <a:t>機能</a:t>
            </a:r>
            <a:r>
              <a:rPr lang="ja-JP" altLang="en-US" dirty="0"/>
              <a:t>⇒</a:t>
            </a:r>
            <a:r>
              <a:rPr lang="ja-JP" altLang="en-US" dirty="0" smtClean="0"/>
              <a:t>本文</a:t>
            </a:r>
            <a:r>
              <a:rPr lang="ja-JP" altLang="en-US" dirty="0"/>
              <a:t>テキスト、イメージ認識技術等により、内容を関連付けた検索技術が</a:t>
            </a:r>
            <a:r>
              <a:rPr lang="ja-JP" altLang="en-US" dirty="0" smtClean="0"/>
              <a:t>必要</a:t>
            </a:r>
            <a:endParaRPr lang="en-US" altLang="ja-JP" dirty="0" smtClean="0"/>
          </a:p>
          <a:p>
            <a:r>
              <a:rPr kumimoji="1" lang="ja-JP" altLang="en-US" dirty="0" smtClean="0"/>
              <a:t>人材面での課題</a:t>
            </a:r>
            <a:endParaRPr kumimoji="1" lang="en-US" altLang="ja-JP" dirty="0" smtClean="0"/>
          </a:p>
          <a:p>
            <a:pPr lvl="1"/>
            <a:r>
              <a:rPr lang="ja-JP" altLang="en-US" dirty="0"/>
              <a:t>専門分野に関する</a:t>
            </a:r>
            <a:r>
              <a:rPr lang="ja-JP" altLang="en-US" dirty="0" smtClean="0"/>
              <a:t>知見、</a:t>
            </a:r>
            <a:r>
              <a:rPr lang="ja-JP" altLang="en-US" dirty="0"/>
              <a:t>文化資産の収集・保存・修復・公開の</a:t>
            </a:r>
            <a:r>
              <a:rPr lang="ja-JP" altLang="en-US" dirty="0" smtClean="0"/>
              <a:t>技能の不足</a:t>
            </a:r>
            <a:endParaRPr lang="en-US" altLang="ja-JP" dirty="0" smtClean="0"/>
          </a:p>
          <a:p>
            <a:pPr lvl="1"/>
            <a:r>
              <a:rPr lang="ja-JP" altLang="en-US" dirty="0" smtClean="0"/>
              <a:t>文化</a:t>
            </a:r>
            <a:r>
              <a:rPr lang="ja-JP" altLang="en-US" dirty="0"/>
              <a:t>資産を取り扱うための知識・</a:t>
            </a:r>
            <a:r>
              <a:rPr lang="ja-JP" altLang="en-US" dirty="0" smtClean="0"/>
              <a:t>技能の不足（プリザベーションエンジニア、コーディネータ</a:t>
            </a:r>
            <a:r>
              <a:rPr lang="ja-JP" altLang="en-US" dirty="0"/>
              <a:t>、エンベデッドライブラリアン</a:t>
            </a:r>
            <a:r>
              <a:rPr lang="ja-JP" altLang="en-US" dirty="0" smtClean="0"/>
              <a:t>）</a:t>
            </a:r>
            <a:endParaRPr lang="en-US" altLang="ja-JP" dirty="0" smtClean="0"/>
          </a:p>
          <a:p>
            <a:pPr lvl="1"/>
            <a:r>
              <a:rPr lang="ja-JP" altLang="en-US" dirty="0"/>
              <a:t>デジタル技術を活用したアーカイブ化のための</a:t>
            </a:r>
            <a:r>
              <a:rPr lang="ja-JP" altLang="en-US" dirty="0" smtClean="0"/>
              <a:t>知見の不足（アーキビスト、</a:t>
            </a:r>
            <a:r>
              <a:rPr lang="ja-JP" altLang="en-US" dirty="0"/>
              <a:t>法規</a:t>
            </a:r>
            <a:r>
              <a:rPr lang="ja-JP" altLang="en-US" dirty="0" smtClean="0"/>
              <a:t>担当）</a:t>
            </a:r>
            <a:endParaRPr lang="en-US" altLang="ja-JP" dirty="0" smtClean="0"/>
          </a:p>
          <a:p>
            <a:pPr lvl="1"/>
            <a:r>
              <a:rPr lang="ja-JP" altLang="en-US" dirty="0" smtClean="0"/>
              <a:t>システム開発</a:t>
            </a:r>
            <a:r>
              <a:rPr lang="ja-JP" altLang="en-US" dirty="0"/>
              <a:t>・運用管理</a:t>
            </a:r>
            <a:r>
              <a:rPr lang="ja-JP" altLang="en-US" dirty="0" smtClean="0"/>
              <a:t>の一般的な知識</a:t>
            </a:r>
            <a:r>
              <a:rPr lang="ja-JP" altLang="en-US" dirty="0"/>
              <a:t>・</a:t>
            </a:r>
            <a:r>
              <a:rPr lang="ja-JP" altLang="en-US" dirty="0" smtClean="0"/>
              <a:t>技能の不足（システムライブラリアン、</a:t>
            </a:r>
            <a:r>
              <a:rPr lang="en-US" altLang="ja-JP" dirty="0" smtClean="0"/>
              <a:t>IT</a:t>
            </a:r>
            <a:r>
              <a:rPr lang="ja-JP" altLang="en-US" dirty="0" smtClean="0"/>
              <a:t>エンジニア）</a:t>
            </a:r>
            <a:endParaRPr lang="ja-JP" altLang="en-US" dirty="0"/>
          </a:p>
        </p:txBody>
      </p:sp>
      <p:sp>
        <p:nvSpPr>
          <p:cNvPr id="4" name="円/楕円 3"/>
          <p:cNvSpPr/>
          <p:nvPr/>
        </p:nvSpPr>
        <p:spPr>
          <a:xfrm>
            <a:off x="94593" y="61915"/>
            <a:ext cx="622859" cy="5711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 name="横巻き 4"/>
          <p:cNvSpPr/>
          <p:nvPr/>
        </p:nvSpPr>
        <p:spPr>
          <a:xfrm>
            <a:off x="5762171" y="551543"/>
            <a:ext cx="6328229" cy="696686"/>
          </a:xfrm>
          <a:prstGeom prst="horizontalScroll">
            <a:avLst/>
          </a:prstGeom>
        </p:spPr>
        <p:style>
          <a:lnRef idx="0">
            <a:schemeClr val="dk1"/>
          </a:lnRef>
          <a:fillRef idx="3">
            <a:schemeClr val="dk1"/>
          </a:fillRef>
          <a:effectRef idx="3">
            <a:schemeClr val="dk1"/>
          </a:effectRef>
          <a:fontRef idx="minor">
            <a:schemeClr val="lt1"/>
          </a:fontRef>
        </p:style>
        <p:txBody>
          <a:bodyPr rtlCol="0" anchor="ctr"/>
          <a:lstStyle/>
          <a:p>
            <a:pPr marL="0" lvl="1" algn="ctr"/>
            <a:r>
              <a:rPr lang="ja-JP" altLang="en-US" dirty="0"/>
              <a:t>ナショナルアーカイブの構築の課題として</a:t>
            </a:r>
            <a:r>
              <a:rPr lang="ja-JP" altLang="en-US" dirty="0" smtClean="0"/>
              <a:t>認識</a:t>
            </a:r>
            <a:endParaRPr lang="en-US" altLang="ja-JP" dirty="0"/>
          </a:p>
        </p:txBody>
      </p:sp>
    </p:spTree>
    <p:extLst>
      <p:ext uri="{BB962C8B-B14F-4D97-AF65-F5344CB8AC3E}">
        <p14:creationId xmlns:p14="http://schemas.microsoft.com/office/powerpoint/2010/main" val="20893890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「ひなぎく」での課題（２）</a:t>
            </a:r>
            <a:endParaRPr kumimoji="1" lang="ja-JP" altLang="en-US" dirty="0"/>
          </a:p>
        </p:txBody>
      </p:sp>
      <p:sp>
        <p:nvSpPr>
          <p:cNvPr id="3" name="コンテンツ プレースホルダー 2"/>
          <p:cNvSpPr>
            <a:spLocks noGrp="1"/>
          </p:cNvSpPr>
          <p:nvPr>
            <p:ph idx="1"/>
          </p:nvPr>
        </p:nvSpPr>
        <p:spPr>
          <a:xfrm>
            <a:off x="406399" y="965200"/>
            <a:ext cx="11466287" cy="5892800"/>
          </a:xfrm>
        </p:spPr>
        <p:txBody>
          <a:bodyPr>
            <a:normAutofit fontScale="92500" lnSpcReduction="10000"/>
          </a:bodyPr>
          <a:lstStyle/>
          <a:p>
            <a:r>
              <a:rPr lang="ja-JP" altLang="en-US" dirty="0"/>
              <a:t>協力体制の課題</a:t>
            </a:r>
            <a:endParaRPr lang="en-US" altLang="ja-JP" dirty="0"/>
          </a:p>
          <a:p>
            <a:pPr lvl="1"/>
            <a:r>
              <a:rPr lang="ja-JP" altLang="en-US" dirty="0"/>
              <a:t>縦割り</a:t>
            </a:r>
            <a:r>
              <a:rPr lang="ja-JP" altLang="en-US" dirty="0" smtClean="0"/>
              <a:t>行政</a:t>
            </a:r>
            <a:endParaRPr lang="en-US" altLang="ja-JP" dirty="0" smtClean="0"/>
          </a:p>
          <a:p>
            <a:pPr lvl="2"/>
            <a:r>
              <a:rPr lang="ja-JP" altLang="en-US" dirty="0" smtClean="0"/>
              <a:t>⇒立法府</a:t>
            </a:r>
            <a:r>
              <a:rPr lang="ja-JP" altLang="en-US" dirty="0"/>
              <a:t>である</a:t>
            </a:r>
            <a:r>
              <a:rPr lang="en-US" altLang="ja-JP" dirty="0"/>
              <a:t>NDL</a:t>
            </a:r>
            <a:r>
              <a:rPr lang="ja-JP" altLang="en-US" dirty="0"/>
              <a:t>が進めることに警戒感</a:t>
            </a:r>
            <a:endParaRPr lang="en-US" altLang="ja-JP" dirty="0"/>
          </a:p>
          <a:p>
            <a:pPr lvl="1"/>
            <a:r>
              <a:rPr lang="ja-JP" altLang="en-US" dirty="0"/>
              <a:t>表現・報道の</a:t>
            </a:r>
            <a:r>
              <a:rPr lang="ja-JP" altLang="en-US" dirty="0" smtClean="0"/>
              <a:t>自由</a:t>
            </a:r>
            <a:endParaRPr lang="en-US" altLang="ja-JP" dirty="0" smtClean="0"/>
          </a:p>
          <a:p>
            <a:pPr lvl="2"/>
            <a:r>
              <a:rPr lang="ja-JP" altLang="en-US" dirty="0" smtClean="0"/>
              <a:t>⇒「</a:t>
            </a:r>
            <a:r>
              <a:rPr lang="ja-JP" altLang="en-US" dirty="0"/>
              <a:t>放送アーカイブ」とする構想に対する報道圧力・事後検閲の可能性に対する</a:t>
            </a:r>
            <a:r>
              <a:rPr lang="ja-JP" altLang="en-US" dirty="0" smtClean="0"/>
              <a:t>警戒感</a:t>
            </a:r>
            <a:endParaRPr lang="ja-JP" altLang="en-US" dirty="0"/>
          </a:p>
          <a:p>
            <a:r>
              <a:rPr lang="ja-JP" altLang="en-US" dirty="0" smtClean="0"/>
              <a:t>制度面</a:t>
            </a:r>
            <a:r>
              <a:rPr lang="ja-JP" altLang="en-US" dirty="0"/>
              <a:t>・運用面での課題</a:t>
            </a:r>
            <a:endParaRPr lang="en-US" altLang="ja-JP" dirty="0"/>
          </a:p>
          <a:p>
            <a:pPr lvl="1"/>
            <a:r>
              <a:rPr lang="ja-JP" altLang="en-US" dirty="0"/>
              <a:t>情報</a:t>
            </a:r>
            <a:r>
              <a:rPr lang="ja-JP" altLang="en-US" dirty="0" smtClean="0"/>
              <a:t>公開法</a:t>
            </a:r>
            <a:endParaRPr lang="en-US" altLang="ja-JP" dirty="0"/>
          </a:p>
          <a:p>
            <a:pPr lvl="2"/>
            <a:r>
              <a:rPr lang="ja-JP" altLang="en-US" dirty="0" smtClean="0"/>
              <a:t>行政</a:t>
            </a:r>
            <a:r>
              <a:rPr lang="ja-JP" altLang="en-US" dirty="0"/>
              <a:t>文書管理簿に掲載されていない軽微な資料は、保存期限は</a:t>
            </a:r>
            <a:r>
              <a:rPr lang="en-US" altLang="ja-JP" dirty="0"/>
              <a:t>1</a:t>
            </a:r>
            <a:r>
              <a:rPr lang="ja-JP" altLang="en-US" dirty="0"/>
              <a:t>年未満</a:t>
            </a:r>
            <a:endParaRPr lang="en-US" altLang="ja-JP" dirty="0"/>
          </a:p>
          <a:p>
            <a:pPr lvl="1"/>
            <a:r>
              <a:rPr lang="ja-JP" altLang="en-US" dirty="0"/>
              <a:t>公文書管理法</a:t>
            </a:r>
            <a:endParaRPr lang="en-US" altLang="ja-JP" dirty="0"/>
          </a:p>
          <a:p>
            <a:pPr lvl="2"/>
            <a:r>
              <a:rPr lang="ja-JP" altLang="en-US" dirty="0"/>
              <a:t>軽微な資料も歴史的公文書と指定</a:t>
            </a:r>
            <a:r>
              <a:rPr lang="ja-JP" altLang="en-US" dirty="0" smtClean="0"/>
              <a:t>されなければ公文書館</a:t>
            </a:r>
            <a:r>
              <a:rPr lang="ja-JP" altLang="en-US" dirty="0"/>
              <a:t>に移管されない</a:t>
            </a:r>
            <a:endParaRPr lang="en-US" altLang="ja-JP" dirty="0"/>
          </a:p>
          <a:p>
            <a:pPr lvl="1"/>
            <a:r>
              <a:rPr lang="ja-JP" altLang="en-US" dirty="0"/>
              <a:t>肖像権、プライバシー権、人格権</a:t>
            </a:r>
            <a:endParaRPr lang="en-US" altLang="ja-JP" dirty="0"/>
          </a:p>
          <a:p>
            <a:pPr lvl="2"/>
            <a:r>
              <a:rPr lang="ja-JP" altLang="en-US" dirty="0"/>
              <a:t>権利処理が</a:t>
            </a:r>
            <a:r>
              <a:rPr lang="ja-JP" altLang="en-US" dirty="0" smtClean="0"/>
              <a:t>されなければ、収集できない（</a:t>
            </a:r>
            <a:r>
              <a:rPr lang="ja-JP" altLang="en-US" dirty="0"/>
              <a:t>ダーク</a:t>
            </a:r>
            <a:r>
              <a:rPr lang="ja-JP" altLang="en-US" dirty="0" smtClean="0"/>
              <a:t>アーカイブ）</a:t>
            </a:r>
            <a:endParaRPr lang="en-US" altLang="ja-JP" dirty="0"/>
          </a:p>
          <a:p>
            <a:pPr lvl="2"/>
            <a:r>
              <a:rPr lang="ja-JP" altLang="en-US" dirty="0"/>
              <a:t>維持できなくなったアーカイブのコンテンツ</a:t>
            </a:r>
            <a:r>
              <a:rPr lang="ja-JP" altLang="en-US" dirty="0" smtClean="0"/>
              <a:t>を預かることもできない</a:t>
            </a:r>
            <a:endParaRPr lang="en-US" altLang="ja-JP" dirty="0"/>
          </a:p>
          <a:p>
            <a:pPr lvl="1"/>
            <a:r>
              <a:rPr lang="ja-JP" altLang="en-US" dirty="0"/>
              <a:t>国有財産法、財政法</a:t>
            </a:r>
            <a:endParaRPr lang="en-US" altLang="ja-JP" dirty="0"/>
          </a:p>
          <a:p>
            <a:pPr lvl="2"/>
            <a:r>
              <a:rPr lang="ja-JP" altLang="en-US" dirty="0"/>
              <a:t>維持できなくなったアーカイブのために、</a:t>
            </a:r>
            <a:r>
              <a:rPr lang="en-US" altLang="ja-JP" dirty="0"/>
              <a:t>Web</a:t>
            </a:r>
            <a:r>
              <a:rPr lang="ja-JP" altLang="en-US" dirty="0"/>
              <a:t>サーバやストレージを貸し出すことができない</a:t>
            </a:r>
            <a:endParaRPr lang="en-US" altLang="ja-JP" dirty="0"/>
          </a:p>
          <a:p>
            <a:pPr lvl="1"/>
            <a:r>
              <a:rPr lang="ja-JP" altLang="en-US" dirty="0"/>
              <a:t>民間および個人のサイトは個別許諾に基づく収集</a:t>
            </a:r>
            <a:endParaRPr lang="en-US" altLang="ja-JP" dirty="0"/>
          </a:p>
          <a:p>
            <a:pPr lvl="2"/>
            <a:r>
              <a:rPr lang="ja-JP" altLang="en-US" dirty="0"/>
              <a:t>個別に許諾手続きが必要なため、網羅的な収集が</a:t>
            </a:r>
            <a:r>
              <a:rPr lang="ja-JP" altLang="en-US" dirty="0" smtClean="0"/>
              <a:t>困難</a:t>
            </a:r>
            <a:endParaRPr lang="en-US" altLang="ja-JP" dirty="0"/>
          </a:p>
        </p:txBody>
      </p:sp>
      <p:sp>
        <p:nvSpPr>
          <p:cNvPr id="6" name="横巻き 5"/>
          <p:cNvSpPr/>
          <p:nvPr/>
        </p:nvSpPr>
        <p:spPr>
          <a:xfrm>
            <a:off x="5544457" y="616857"/>
            <a:ext cx="6328229" cy="696686"/>
          </a:xfrm>
          <a:prstGeom prst="horizontalScroll">
            <a:avLst/>
          </a:prstGeom>
        </p:spPr>
        <p:style>
          <a:lnRef idx="0">
            <a:schemeClr val="dk1"/>
          </a:lnRef>
          <a:fillRef idx="3">
            <a:schemeClr val="dk1"/>
          </a:fillRef>
          <a:effectRef idx="3">
            <a:schemeClr val="dk1"/>
          </a:effectRef>
          <a:fontRef idx="minor">
            <a:schemeClr val="lt1"/>
          </a:fontRef>
        </p:style>
        <p:txBody>
          <a:bodyPr rtlCol="0" anchor="ctr"/>
          <a:lstStyle/>
          <a:p>
            <a:pPr marL="0" lvl="1" algn="ctr"/>
            <a:r>
              <a:rPr lang="ja-JP" altLang="en-US" dirty="0"/>
              <a:t>ナショナルアーカイブの構築の課題として</a:t>
            </a:r>
            <a:r>
              <a:rPr lang="ja-JP" altLang="en-US" dirty="0" smtClean="0"/>
              <a:t>認識</a:t>
            </a:r>
            <a:endParaRPr lang="en-US" altLang="ja-JP" dirty="0"/>
          </a:p>
        </p:txBody>
      </p:sp>
      <p:sp>
        <p:nvSpPr>
          <p:cNvPr id="5" name="円/楕円 4"/>
          <p:cNvSpPr/>
          <p:nvPr/>
        </p:nvSpPr>
        <p:spPr>
          <a:xfrm>
            <a:off x="94593" y="61915"/>
            <a:ext cx="622859" cy="5711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806459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次世代サービスの</a:t>
            </a:r>
            <a:r>
              <a:rPr lang="ja-JP" altLang="en-US" dirty="0"/>
              <a:t>実現に向けた過渡期の</a:t>
            </a:r>
            <a:r>
              <a:rPr lang="ja-JP" altLang="en-US" dirty="0" smtClean="0"/>
              <a:t>計画</a:t>
            </a:r>
            <a:endParaRPr kumimoji="1" lang="ja-JP" altLang="en-US" dirty="0"/>
          </a:p>
        </p:txBody>
      </p:sp>
      <p:sp>
        <p:nvSpPr>
          <p:cNvPr id="6" name="テキスト プレースホルダー 5"/>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20540678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a:t>☆統合的</a:t>
            </a:r>
            <a:r>
              <a:rPr lang="ja-JP" altLang="en-US" dirty="0" smtClean="0"/>
              <a:t>オンラインサービス</a:t>
            </a:r>
            <a:r>
              <a:rPr lang="en-US" altLang="ja-JP" dirty="0" smtClean="0"/>
              <a:t/>
            </a:r>
            <a:br>
              <a:rPr lang="en-US" altLang="ja-JP" dirty="0" smtClean="0"/>
            </a:br>
            <a:r>
              <a:rPr lang="ja-JP" altLang="en-US" dirty="0"/>
              <a:t>（</a:t>
            </a:r>
            <a:r>
              <a:rPr lang="en-US" altLang="ja-JP" dirty="0"/>
              <a:t>2017〜2020</a:t>
            </a:r>
            <a:r>
              <a:rPr lang="ja-JP" altLang="en-US" dirty="0"/>
              <a:t>年</a:t>
            </a:r>
            <a:r>
              <a:rPr lang="ja-JP" altLang="en-US" dirty="0" smtClean="0"/>
              <a:t>）検討中</a:t>
            </a:r>
            <a:endParaRPr kumimoji="1" lang="ja-JP" altLang="en-US" dirty="0"/>
          </a:p>
        </p:txBody>
      </p:sp>
      <p:sp>
        <p:nvSpPr>
          <p:cNvPr id="3" name="フッター プレースホルダー 2"/>
          <p:cNvSpPr>
            <a:spLocks noGrp="1"/>
          </p:cNvSpPr>
          <p:nvPr>
            <p:ph type="ftr" sz="quarter" idx="11"/>
          </p:nvPr>
        </p:nvSpPr>
        <p:spPr/>
        <p:txBody>
          <a:bodyPr/>
          <a:lstStyle/>
          <a:p>
            <a:pPr>
              <a:defRPr/>
            </a:pPr>
            <a:endParaRPr lang="ja-JP" altLang="en-US" dirty="0"/>
          </a:p>
        </p:txBody>
      </p:sp>
      <p:sp>
        <p:nvSpPr>
          <p:cNvPr id="4" name="スライド番号プレースホルダー 3"/>
          <p:cNvSpPr>
            <a:spLocks noGrp="1"/>
          </p:cNvSpPr>
          <p:nvPr>
            <p:ph type="sldNum" sz="quarter" idx="12"/>
          </p:nvPr>
        </p:nvSpPr>
        <p:spPr/>
        <p:txBody>
          <a:bodyPr/>
          <a:lstStyle/>
          <a:p>
            <a:pPr>
              <a:defRPr/>
            </a:pPr>
            <a:fld id="{3C3BFEE1-B11D-4F33-BE4E-1752C7FA7201}" type="slidenum">
              <a:rPr lang="ja-JP" altLang="en-US" smtClean="0"/>
              <a:pPr>
                <a:defRPr/>
              </a:pPr>
              <a:t>34</a:t>
            </a:fld>
            <a:endParaRPr lang="ja-JP" altLang="en-US" dirty="0"/>
          </a:p>
        </p:txBody>
      </p:sp>
      <p:sp>
        <p:nvSpPr>
          <p:cNvPr id="6" name="サブタイトル 5"/>
          <p:cNvSpPr>
            <a:spLocks noGrp="1"/>
          </p:cNvSpPr>
          <p:nvPr>
            <p:ph type="subTitle" idx="4294967295"/>
          </p:nvPr>
        </p:nvSpPr>
        <p:spPr>
          <a:xfrm>
            <a:off x="94593" y="4625183"/>
            <a:ext cx="10033000" cy="1399079"/>
          </a:xfrm>
        </p:spPr>
        <p:txBody>
          <a:bodyPr>
            <a:normAutofit/>
          </a:bodyPr>
          <a:lstStyle/>
          <a:p>
            <a:r>
              <a:rPr kumimoji="1" lang="ja-JP" altLang="en-US" sz="2800" dirty="0" smtClean="0"/>
              <a:t>・所蔵資料のみが検索できる従来型</a:t>
            </a:r>
            <a:r>
              <a:rPr kumimoji="1" lang="en-US" altLang="ja-JP" sz="2800" dirty="0" smtClean="0"/>
              <a:t>OPAC</a:t>
            </a:r>
            <a:r>
              <a:rPr kumimoji="1" lang="ja-JP" altLang="en-US" sz="2800" dirty="0" smtClean="0"/>
              <a:t>機能も包含</a:t>
            </a:r>
            <a:endParaRPr kumimoji="1" lang="en-US" altLang="ja-JP" sz="2800" dirty="0" smtClean="0"/>
          </a:p>
          <a:p>
            <a:r>
              <a:rPr lang="ja-JP" altLang="en-US" sz="2800" dirty="0" smtClean="0"/>
              <a:t>・</a:t>
            </a:r>
            <a:r>
              <a:rPr lang="en-US" altLang="ja-JP" sz="2800" dirty="0" smtClean="0"/>
              <a:t>LOD</a:t>
            </a:r>
            <a:r>
              <a:rPr lang="ja-JP" altLang="en-US" sz="2800" dirty="0" smtClean="0"/>
              <a:t>化された内外の典拠情報、記事情報、レファレンス情報の一元的活用</a:t>
            </a:r>
            <a:endParaRPr kumimoji="1" lang="ja-JP" altLang="en-US" sz="2800" dirty="0"/>
          </a:p>
        </p:txBody>
      </p:sp>
      <p:sp>
        <p:nvSpPr>
          <p:cNvPr id="5" name="円/楕円 4"/>
          <p:cNvSpPr/>
          <p:nvPr/>
        </p:nvSpPr>
        <p:spPr>
          <a:xfrm>
            <a:off x="94593" y="61915"/>
            <a:ext cx="622859" cy="5711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932022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角丸四角形 2"/>
          <p:cNvSpPr/>
          <p:nvPr/>
        </p:nvSpPr>
        <p:spPr>
          <a:xfrm>
            <a:off x="1599156" y="962193"/>
            <a:ext cx="9006214" cy="1617971"/>
          </a:xfrm>
          <a:prstGeom prst="roundRect">
            <a:avLst>
              <a:gd name="adj" fmla="val 7096"/>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600" dirty="0">
              <a:solidFill>
                <a:prstClr val="black">
                  <a:lumMod val="75000"/>
                  <a:lumOff val="25000"/>
                </a:prstClr>
              </a:solidFill>
              <a:latin typeface="Meiryo UI" panose="020B0604030504040204" pitchFamily="50" charset="-128"/>
              <a:ea typeface="Meiryo UI" panose="020B0604030504040204" pitchFamily="50" charset="-128"/>
            </a:endParaRPr>
          </a:p>
          <a:p>
            <a:pPr marL="185738" indent="-185738">
              <a:buFont typeface="Arial" panose="020B0604020202020204" pitchFamily="34" charset="0"/>
              <a:buChar char="•"/>
            </a:pPr>
            <a:r>
              <a:rPr lang="ja-JP" altLang="en-US" sz="1600" dirty="0">
                <a:solidFill>
                  <a:prstClr val="black">
                    <a:lumMod val="75000"/>
                    <a:lumOff val="25000"/>
                  </a:prstClr>
                </a:solidFill>
                <a:latin typeface="Meiryo UI" panose="020B0604030504040204" pitchFamily="50" charset="-128"/>
                <a:ea typeface="Meiryo UI" panose="020B0604030504040204" pitchFamily="50" charset="-128"/>
              </a:rPr>
              <a:t>所蔵資料のデジタル化の推進と提供</a:t>
            </a:r>
            <a:endParaRPr lang="en-US" altLang="ja-JP" sz="1600" dirty="0">
              <a:solidFill>
                <a:prstClr val="black">
                  <a:lumMod val="75000"/>
                  <a:lumOff val="25000"/>
                </a:prstClr>
              </a:solidFill>
              <a:latin typeface="Meiryo UI" panose="020B0604030504040204" pitchFamily="50" charset="-128"/>
              <a:ea typeface="Meiryo UI" panose="020B0604030504040204" pitchFamily="50" charset="-128"/>
            </a:endParaRPr>
          </a:p>
          <a:p>
            <a:pPr marL="185738" indent="-185738">
              <a:buFont typeface="Arial" panose="020B0604020202020204" pitchFamily="34" charset="0"/>
              <a:buChar char="•"/>
            </a:pPr>
            <a:r>
              <a:rPr lang="ja-JP" altLang="en-US" sz="1600" dirty="0">
                <a:solidFill>
                  <a:prstClr val="black">
                    <a:lumMod val="75000"/>
                    <a:lumOff val="25000"/>
                  </a:prstClr>
                </a:solidFill>
                <a:latin typeface="Meiryo UI" panose="020B0604030504040204" pitchFamily="50" charset="-128"/>
                <a:ea typeface="Meiryo UI" panose="020B0604030504040204" pitchFamily="50" charset="-128"/>
              </a:rPr>
              <a:t>制度的に収集した紙資料とオンライン資料の一体的な提供</a:t>
            </a:r>
            <a:endParaRPr lang="en-US" altLang="ja-JP" sz="1600" dirty="0">
              <a:solidFill>
                <a:prstClr val="black">
                  <a:lumMod val="75000"/>
                  <a:lumOff val="25000"/>
                </a:prstClr>
              </a:solidFill>
              <a:latin typeface="Meiryo UI" panose="020B0604030504040204" pitchFamily="50" charset="-128"/>
              <a:ea typeface="Meiryo UI" panose="020B0604030504040204" pitchFamily="50" charset="-128"/>
            </a:endParaRPr>
          </a:p>
          <a:p>
            <a:pPr marL="185738" indent="-185738">
              <a:buFont typeface="Arial" panose="020B0604020202020204" pitchFamily="34" charset="0"/>
              <a:buChar char="•"/>
            </a:pPr>
            <a:r>
              <a:rPr lang="ja-JP" altLang="en-US" sz="1600" dirty="0">
                <a:solidFill>
                  <a:prstClr val="black">
                    <a:lumMod val="75000"/>
                    <a:lumOff val="25000"/>
                  </a:prstClr>
                </a:solidFill>
                <a:latin typeface="Meiryo UI" panose="020B0604030504040204" pitchFamily="50" charset="-128"/>
                <a:ea typeface="Meiryo UI" panose="020B0604030504040204" pitchFamily="50" charset="-128"/>
              </a:rPr>
              <a:t>ライセンス契約電子資料</a:t>
            </a:r>
            <a:endParaRPr lang="en-US" altLang="ja-JP" sz="1600" dirty="0">
              <a:solidFill>
                <a:prstClr val="black">
                  <a:lumMod val="75000"/>
                  <a:lumOff val="25000"/>
                </a:prstClr>
              </a:solidFill>
              <a:latin typeface="Meiryo UI" panose="020B0604030504040204" pitchFamily="50" charset="-128"/>
              <a:ea typeface="Meiryo UI" panose="020B0604030504040204" pitchFamily="50" charset="-128"/>
            </a:endParaRPr>
          </a:p>
          <a:p>
            <a:pPr marL="185738" indent="-185738">
              <a:buFont typeface="Arial" panose="020B0604020202020204" pitchFamily="34" charset="0"/>
              <a:buChar char="•"/>
            </a:pPr>
            <a:r>
              <a:rPr lang="ja-JP" altLang="en-US" sz="1600" dirty="0">
                <a:solidFill>
                  <a:prstClr val="black">
                    <a:lumMod val="75000"/>
                    <a:lumOff val="25000"/>
                  </a:prstClr>
                </a:solidFill>
                <a:latin typeface="Meiryo UI" panose="020B0604030504040204" pitchFamily="50" charset="-128"/>
                <a:ea typeface="Meiryo UI" panose="020B0604030504040204" pitchFamily="50" charset="-128"/>
              </a:rPr>
              <a:t>オープンアクセス資料と当館の情報資源を統合的に検索・参照できる環境の整備</a:t>
            </a:r>
          </a:p>
        </p:txBody>
      </p:sp>
      <p:sp>
        <p:nvSpPr>
          <p:cNvPr id="4" name="角丸四角形 3"/>
          <p:cNvSpPr/>
          <p:nvPr/>
        </p:nvSpPr>
        <p:spPr>
          <a:xfrm>
            <a:off x="1460090" y="3013514"/>
            <a:ext cx="3019066" cy="3672000"/>
          </a:xfrm>
          <a:prstGeom prst="roundRect">
            <a:avLst>
              <a:gd name="adj" fmla="val 4440"/>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altLang="ja-JP" sz="1600" dirty="0">
              <a:solidFill>
                <a:prstClr val="black">
                  <a:lumMod val="75000"/>
                  <a:lumOff val="25000"/>
                </a:prstClr>
              </a:solidFill>
              <a:latin typeface="Meiryo UI" panose="020B0604030504040204" pitchFamily="50" charset="-128"/>
              <a:ea typeface="Meiryo UI" panose="020B0604030504040204" pitchFamily="50" charset="-128"/>
            </a:endParaRPr>
          </a:p>
          <a:p>
            <a:endParaRPr lang="en-US" altLang="ja-JP" sz="1600" dirty="0">
              <a:solidFill>
                <a:prstClr val="black">
                  <a:lumMod val="75000"/>
                  <a:lumOff val="25000"/>
                </a:prstClr>
              </a:solidFill>
              <a:latin typeface="Meiryo UI" panose="020B0604030504040204" pitchFamily="50" charset="-128"/>
              <a:ea typeface="Meiryo UI" panose="020B0604030504040204" pitchFamily="50" charset="-128"/>
            </a:endParaRPr>
          </a:p>
          <a:p>
            <a:endParaRPr lang="ja-JP" altLang="en-US" sz="1600" dirty="0">
              <a:solidFill>
                <a:prstClr val="black">
                  <a:lumMod val="75000"/>
                  <a:lumOff val="25000"/>
                </a:prstClr>
              </a:solidFill>
              <a:latin typeface="Meiryo UI" panose="020B0604030504040204" pitchFamily="50" charset="-128"/>
              <a:ea typeface="Meiryo UI" panose="020B0604030504040204" pitchFamily="50" charset="-128"/>
            </a:endParaRPr>
          </a:p>
          <a:p>
            <a:endParaRPr lang="en-US" altLang="ja-JP" sz="1600" dirty="0">
              <a:solidFill>
                <a:prstClr val="black">
                  <a:lumMod val="75000"/>
                  <a:lumOff val="25000"/>
                </a:prstClr>
              </a:solidFill>
              <a:latin typeface="Meiryo UI" panose="020B0604030504040204" pitchFamily="50" charset="-128"/>
              <a:ea typeface="Meiryo UI" panose="020B0604030504040204" pitchFamily="50" charset="-128"/>
            </a:endParaRPr>
          </a:p>
          <a:p>
            <a:endParaRPr lang="en-US" altLang="ja-JP" sz="1600" dirty="0">
              <a:solidFill>
                <a:prstClr val="black">
                  <a:lumMod val="75000"/>
                  <a:lumOff val="25000"/>
                </a:prstClr>
              </a:solidFill>
              <a:latin typeface="Meiryo UI" panose="020B0604030504040204" pitchFamily="50" charset="-128"/>
              <a:ea typeface="Meiryo UI" panose="020B0604030504040204" pitchFamily="50" charset="-128"/>
            </a:endParaRPr>
          </a:p>
          <a:p>
            <a:endParaRPr lang="en-US" altLang="ja-JP" sz="1600" dirty="0">
              <a:solidFill>
                <a:prstClr val="black">
                  <a:lumMod val="75000"/>
                  <a:lumOff val="25000"/>
                </a:prstClr>
              </a:solidFill>
              <a:latin typeface="Meiryo UI" panose="020B0604030504040204" pitchFamily="50" charset="-128"/>
              <a:ea typeface="Meiryo UI" panose="020B0604030504040204" pitchFamily="50" charset="-128"/>
            </a:endParaRPr>
          </a:p>
          <a:p>
            <a:pPr marL="185738" indent="-185738">
              <a:buFont typeface="Arial" panose="020B0604020202020204" pitchFamily="34" charset="0"/>
              <a:buChar char="•"/>
            </a:pPr>
            <a:r>
              <a:rPr lang="ja-JP" altLang="en-US" sz="1600" dirty="0">
                <a:solidFill>
                  <a:prstClr val="black">
                    <a:lumMod val="75000"/>
                    <a:lumOff val="25000"/>
                  </a:prstClr>
                </a:solidFill>
                <a:latin typeface="Meiryo UI" panose="020B0604030504040204" pitchFamily="50" charset="-128"/>
                <a:ea typeface="Meiryo UI" panose="020B0604030504040204" pitchFamily="50" charset="-128"/>
              </a:rPr>
              <a:t>複写物の電子的形態での送信</a:t>
            </a:r>
            <a:endParaRPr lang="en-US" altLang="ja-JP" sz="1600" dirty="0">
              <a:solidFill>
                <a:prstClr val="black">
                  <a:lumMod val="75000"/>
                  <a:lumOff val="25000"/>
                </a:prstClr>
              </a:solidFill>
              <a:latin typeface="Meiryo UI" panose="020B0604030504040204" pitchFamily="50" charset="-128"/>
              <a:ea typeface="Meiryo UI" panose="020B0604030504040204" pitchFamily="50" charset="-128"/>
            </a:endParaRPr>
          </a:p>
          <a:p>
            <a:pPr marL="185738" indent="-185738">
              <a:buFont typeface="Arial" panose="020B0604020202020204" pitchFamily="34" charset="0"/>
              <a:buChar char="•"/>
            </a:pPr>
            <a:r>
              <a:rPr lang="ja-JP" altLang="en-US" sz="1600" dirty="0">
                <a:solidFill>
                  <a:prstClr val="black">
                    <a:lumMod val="75000"/>
                    <a:lumOff val="25000"/>
                  </a:prstClr>
                </a:solidFill>
                <a:latin typeface="Meiryo UI" panose="020B0604030504040204" pitchFamily="50" charset="-128"/>
                <a:ea typeface="Meiryo UI" panose="020B0604030504040204" pitchFamily="50" charset="-128"/>
              </a:rPr>
              <a:t>情報発信型サービスの改善（調べ方案内）</a:t>
            </a:r>
            <a:endParaRPr lang="en-US" altLang="ja-JP" sz="1600" dirty="0">
              <a:solidFill>
                <a:prstClr val="black">
                  <a:lumMod val="75000"/>
                  <a:lumOff val="25000"/>
                </a:prstClr>
              </a:solidFill>
              <a:latin typeface="Meiryo UI" panose="020B0604030504040204" pitchFamily="50" charset="-128"/>
              <a:ea typeface="Meiryo UI" panose="020B0604030504040204" pitchFamily="50" charset="-128"/>
            </a:endParaRPr>
          </a:p>
          <a:p>
            <a:pPr marL="185738" indent="-185738">
              <a:buFont typeface="Arial" panose="020B0604020202020204" pitchFamily="34" charset="0"/>
              <a:buChar char="•"/>
            </a:pPr>
            <a:r>
              <a:rPr lang="ja-JP" altLang="en-US" sz="1600" dirty="0">
                <a:solidFill>
                  <a:prstClr val="black">
                    <a:lumMod val="75000"/>
                    <a:lumOff val="25000"/>
                  </a:prstClr>
                </a:solidFill>
                <a:latin typeface="Meiryo UI" panose="020B0604030504040204" pitchFamily="50" charset="-128"/>
                <a:ea typeface="Meiryo UI" panose="020B0604030504040204" pitchFamily="50" charset="-128"/>
              </a:rPr>
              <a:t>個別回答型サービスの改善（オンラインレファレンス）</a:t>
            </a:r>
          </a:p>
        </p:txBody>
      </p:sp>
      <p:sp>
        <p:nvSpPr>
          <p:cNvPr id="5" name="角丸四角形 4"/>
          <p:cNvSpPr/>
          <p:nvPr/>
        </p:nvSpPr>
        <p:spPr>
          <a:xfrm>
            <a:off x="4662262" y="3013514"/>
            <a:ext cx="3076119" cy="3672000"/>
          </a:xfrm>
          <a:prstGeom prst="roundRect">
            <a:avLst>
              <a:gd name="adj" fmla="val 4151"/>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altLang="ja-JP" sz="1600" dirty="0">
              <a:solidFill>
                <a:prstClr val="black">
                  <a:lumMod val="75000"/>
                  <a:lumOff val="25000"/>
                </a:prstClr>
              </a:solidFill>
              <a:latin typeface="Meiryo UI" panose="020B0604030504040204" pitchFamily="50" charset="-128"/>
              <a:ea typeface="Meiryo UI" panose="020B0604030504040204" pitchFamily="50" charset="-128"/>
            </a:endParaRPr>
          </a:p>
          <a:p>
            <a:endParaRPr lang="en-US" altLang="ja-JP" sz="1600" dirty="0">
              <a:solidFill>
                <a:prstClr val="black">
                  <a:lumMod val="75000"/>
                  <a:lumOff val="25000"/>
                </a:prstClr>
              </a:solidFill>
              <a:latin typeface="Meiryo UI" panose="020B0604030504040204" pitchFamily="50" charset="-128"/>
              <a:ea typeface="Meiryo UI" panose="020B0604030504040204" pitchFamily="50" charset="-128"/>
            </a:endParaRPr>
          </a:p>
          <a:p>
            <a:endParaRPr lang="en-US" altLang="ja-JP" sz="1600" dirty="0">
              <a:solidFill>
                <a:prstClr val="black">
                  <a:lumMod val="75000"/>
                  <a:lumOff val="25000"/>
                </a:prstClr>
              </a:solidFill>
              <a:latin typeface="Meiryo UI" panose="020B0604030504040204" pitchFamily="50" charset="-128"/>
              <a:ea typeface="Meiryo UI" panose="020B0604030504040204" pitchFamily="50" charset="-128"/>
            </a:endParaRPr>
          </a:p>
          <a:p>
            <a:endParaRPr lang="en-US" altLang="ja-JP" sz="1600" dirty="0">
              <a:solidFill>
                <a:prstClr val="black">
                  <a:lumMod val="75000"/>
                  <a:lumOff val="25000"/>
                </a:prstClr>
              </a:solidFill>
              <a:latin typeface="Meiryo UI" panose="020B0604030504040204" pitchFamily="50" charset="-128"/>
              <a:ea typeface="Meiryo UI" panose="020B0604030504040204" pitchFamily="50" charset="-128"/>
            </a:endParaRPr>
          </a:p>
          <a:p>
            <a:endParaRPr lang="en-US" altLang="ja-JP" sz="1600" dirty="0">
              <a:solidFill>
                <a:prstClr val="black">
                  <a:lumMod val="75000"/>
                  <a:lumOff val="25000"/>
                </a:prstClr>
              </a:solidFill>
              <a:latin typeface="Meiryo UI" panose="020B0604030504040204" pitchFamily="50" charset="-128"/>
              <a:ea typeface="Meiryo UI" panose="020B0604030504040204" pitchFamily="50" charset="-128"/>
            </a:endParaRPr>
          </a:p>
          <a:p>
            <a:endParaRPr lang="en-US" altLang="ja-JP" sz="1600" dirty="0">
              <a:solidFill>
                <a:prstClr val="black">
                  <a:lumMod val="75000"/>
                  <a:lumOff val="25000"/>
                </a:prstClr>
              </a:solidFill>
              <a:latin typeface="Meiryo UI" panose="020B0604030504040204" pitchFamily="50" charset="-128"/>
              <a:ea typeface="Meiryo UI" panose="020B0604030504040204" pitchFamily="50" charset="-128"/>
            </a:endParaRPr>
          </a:p>
          <a:p>
            <a:pPr marL="185738" indent="-185738">
              <a:buFont typeface="Arial" panose="020B0604020202020204" pitchFamily="34" charset="0"/>
              <a:buChar char="•"/>
            </a:pPr>
            <a:r>
              <a:rPr lang="ja-JP" altLang="en-US" sz="1600" dirty="0">
                <a:solidFill>
                  <a:prstClr val="black">
                    <a:lumMod val="75000"/>
                    <a:lumOff val="25000"/>
                  </a:prstClr>
                </a:solidFill>
                <a:latin typeface="Meiryo UI" panose="020B0604030504040204" pitchFamily="50" charset="-128"/>
                <a:ea typeface="Meiryo UI" panose="020B0604030504040204" pitchFamily="50" charset="-128"/>
              </a:rPr>
              <a:t>情報提供機能の充実</a:t>
            </a:r>
            <a:endParaRPr lang="en-US" altLang="ja-JP" sz="1600" dirty="0">
              <a:solidFill>
                <a:prstClr val="black">
                  <a:lumMod val="75000"/>
                  <a:lumOff val="25000"/>
                </a:prstClr>
              </a:solidFill>
              <a:latin typeface="Meiryo UI" panose="020B0604030504040204" pitchFamily="50" charset="-128"/>
              <a:ea typeface="Meiryo UI" panose="020B0604030504040204" pitchFamily="50" charset="-128"/>
            </a:endParaRPr>
          </a:p>
          <a:p>
            <a:pPr marL="185738" indent="-185738">
              <a:buFont typeface="Arial" panose="020B0604020202020204" pitchFamily="34" charset="0"/>
              <a:buChar char="•"/>
            </a:pPr>
            <a:r>
              <a:rPr lang="ja-JP" altLang="en-US" sz="1600" dirty="0">
                <a:solidFill>
                  <a:prstClr val="black">
                    <a:lumMod val="75000"/>
                    <a:lumOff val="25000"/>
                  </a:prstClr>
                </a:solidFill>
                <a:latin typeface="Meiryo UI" panose="020B0604030504040204" pitchFamily="50" charset="-128"/>
                <a:ea typeface="Meiryo UI" panose="020B0604030504040204" pitchFamily="50" charset="-128"/>
              </a:rPr>
              <a:t>利用者用端末</a:t>
            </a:r>
            <a:endParaRPr lang="en-US" altLang="ja-JP" sz="1600" dirty="0">
              <a:solidFill>
                <a:prstClr val="black">
                  <a:lumMod val="75000"/>
                  <a:lumOff val="25000"/>
                </a:prstClr>
              </a:solidFill>
              <a:latin typeface="Meiryo UI" panose="020B0604030504040204" pitchFamily="50" charset="-128"/>
              <a:ea typeface="Meiryo UI" panose="020B0604030504040204" pitchFamily="50" charset="-128"/>
            </a:endParaRPr>
          </a:p>
          <a:p>
            <a:pPr marL="185738" indent="-185738">
              <a:buFont typeface="Arial" panose="020B0604020202020204" pitchFamily="34" charset="0"/>
              <a:buChar char="•"/>
            </a:pPr>
            <a:r>
              <a:rPr lang="ja-JP" altLang="en-US" sz="1600" dirty="0">
                <a:solidFill>
                  <a:prstClr val="black">
                    <a:lumMod val="75000"/>
                    <a:lumOff val="25000"/>
                  </a:prstClr>
                </a:solidFill>
                <a:latin typeface="Meiryo UI" panose="020B0604030504040204" pitchFamily="50" charset="-128"/>
                <a:ea typeface="Meiryo UI" panose="020B0604030504040204" pitchFamily="50" charset="-128"/>
              </a:rPr>
              <a:t>閲覧体制</a:t>
            </a:r>
            <a:endParaRPr lang="en-US" altLang="ja-JP" sz="1600" dirty="0">
              <a:solidFill>
                <a:prstClr val="black">
                  <a:lumMod val="75000"/>
                  <a:lumOff val="25000"/>
                </a:prstClr>
              </a:solidFill>
              <a:latin typeface="Meiryo UI" panose="020B0604030504040204" pitchFamily="50" charset="-128"/>
              <a:ea typeface="Meiryo UI" panose="020B0604030504040204" pitchFamily="50" charset="-128"/>
            </a:endParaRPr>
          </a:p>
          <a:p>
            <a:pPr marL="185738" indent="-185738">
              <a:buFont typeface="Arial" panose="020B0604020202020204" pitchFamily="34" charset="0"/>
              <a:buChar char="•"/>
            </a:pPr>
            <a:r>
              <a:rPr lang="ja-JP" altLang="en-US" sz="1600" dirty="0">
                <a:solidFill>
                  <a:prstClr val="black">
                    <a:lumMod val="75000"/>
                    <a:lumOff val="25000"/>
                  </a:prstClr>
                </a:solidFill>
                <a:latin typeface="Meiryo UI" panose="020B0604030504040204" pitchFamily="50" charset="-128"/>
                <a:ea typeface="Meiryo UI" panose="020B0604030504040204" pitchFamily="50" charset="-128"/>
              </a:rPr>
              <a:t>ホール及び専門室の機能の整理</a:t>
            </a:r>
            <a:endParaRPr lang="en-US" altLang="ja-JP" sz="1600" dirty="0">
              <a:solidFill>
                <a:prstClr val="black">
                  <a:lumMod val="75000"/>
                  <a:lumOff val="25000"/>
                </a:prstClr>
              </a:solidFill>
              <a:latin typeface="Meiryo UI" panose="020B0604030504040204" pitchFamily="50" charset="-128"/>
              <a:ea typeface="Meiryo UI" panose="020B0604030504040204" pitchFamily="50" charset="-128"/>
            </a:endParaRPr>
          </a:p>
          <a:p>
            <a:pPr marL="185738" indent="-185738">
              <a:buFont typeface="Arial" panose="020B0604020202020204" pitchFamily="34" charset="0"/>
              <a:buChar char="•"/>
            </a:pPr>
            <a:r>
              <a:rPr lang="en-US" altLang="ja-JP" sz="1600" dirty="0">
                <a:solidFill>
                  <a:prstClr val="black">
                    <a:lumMod val="75000"/>
                    <a:lumOff val="25000"/>
                  </a:prstClr>
                </a:solidFill>
                <a:latin typeface="Meiryo UI" panose="020B0604030504040204" pitchFamily="50" charset="-128"/>
                <a:ea typeface="Meiryo UI" panose="020B0604030504040204" pitchFamily="50" charset="-128"/>
              </a:rPr>
              <a:t>18</a:t>
            </a:r>
            <a:r>
              <a:rPr lang="ja-JP" altLang="en-US" sz="1600" dirty="0">
                <a:solidFill>
                  <a:prstClr val="black">
                    <a:lumMod val="75000"/>
                    <a:lumOff val="25000"/>
                  </a:prstClr>
                </a:solidFill>
                <a:latin typeface="Meiryo UI" panose="020B0604030504040204" pitchFamily="50" charset="-128"/>
                <a:ea typeface="Meiryo UI" panose="020B0604030504040204" pitchFamily="50" charset="-128"/>
              </a:rPr>
              <a:t>歳未満者への対応</a:t>
            </a:r>
            <a:endParaRPr lang="en-US" altLang="ja-JP" sz="1600" dirty="0">
              <a:solidFill>
                <a:prstClr val="black">
                  <a:lumMod val="75000"/>
                  <a:lumOff val="25000"/>
                </a:prstClr>
              </a:solidFill>
              <a:latin typeface="Meiryo UI" panose="020B0604030504040204" pitchFamily="50" charset="-128"/>
              <a:ea typeface="Meiryo UI" panose="020B0604030504040204" pitchFamily="50" charset="-128"/>
            </a:endParaRPr>
          </a:p>
          <a:p>
            <a:pPr marL="185738" indent="-185738">
              <a:buFont typeface="Arial" panose="020B0604020202020204" pitchFamily="34" charset="0"/>
              <a:buChar char="•"/>
            </a:pPr>
            <a:r>
              <a:rPr lang="ja-JP" altLang="en-US" sz="1600" dirty="0">
                <a:solidFill>
                  <a:prstClr val="black">
                    <a:lumMod val="75000"/>
                    <a:lumOff val="25000"/>
                  </a:prstClr>
                </a:solidFill>
                <a:latin typeface="Meiryo UI" panose="020B0604030504040204" pitchFamily="50" charset="-128"/>
                <a:ea typeface="Meiryo UI" panose="020B0604030504040204" pitchFamily="50" charset="-128"/>
              </a:rPr>
              <a:t>三施設の役割分担と一体化の促進</a:t>
            </a:r>
          </a:p>
        </p:txBody>
      </p:sp>
      <p:sp>
        <p:nvSpPr>
          <p:cNvPr id="6" name="角丸四角形 5"/>
          <p:cNvSpPr/>
          <p:nvPr/>
        </p:nvSpPr>
        <p:spPr>
          <a:xfrm>
            <a:off x="7952924" y="3013514"/>
            <a:ext cx="2880000" cy="3672000"/>
          </a:xfrm>
          <a:prstGeom prst="roundRect">
            <a:avLst>
              <a:gd name="adj" fmla="val 4151"/>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altLang="ja-JP" sz="1600" dirty="0">
              <a:solidFill>
                <a:prstClr val="black">
                  <a:lumMod val="75000"/>
                  <a:lumOff val="25000"/>
                </a:prstClr>
              </a:solidFill>
              <a:latin typeface="Meiryo UI" panose="020B0604030504040204" pitchFamily="50" charset="-128"/>
              <a:ea typeface="Meiryo UI" panose="020B0604030504040204" pitchFamily="50" charset="-128"/>
            </a:endParaRPr>
          </a:p>
          <a:p>
            <a:endParaRPr lang="en-US" altLang="ja-JP" sz="1600" dirty="0">
              <a:solidFill>
                <a:prstClr val="black">
                  <a:lumMod val="75000"/>
                  <a:lumOff val="25000"/>
                </a:prstClr>
              </a:solidFill>
              <a:latin typeface="Meiryo UI" panose="020B0604030504040204" pitchFamily="50" charset="-128"/>
              <a:ea typeface="Meiryo UI" panose="020B0604030504040204" pitchFamily="50" charset="-128"/>
            </a:endParaRPr>
          </a:p>
          <a:p>
            <a:endParaRPr lang="en-US" altLang="ja-JP" sz="1600" dirty="0">
              <a:solidFill>
                <a:prstClr val="black">
                  <a:lumMod val="75000"/>
                  <a:lumOff val="25000"/>
                </a:prstClr>
              </a:solidFill>
              <a:latin typeface="Meiryo UI" panose="020B0604030504040204" pitchFamily="50" charset="-128"/>
              <a:ea typeface="Meiryo UI" panose="020B0604030504040204" pitchFamily="50" charset="-128"/>
            </a:endParaRPr>
          </a:p>
          <a:p>
            <a:endParaRPr lang="en-US" altLang="ja-JP" sz="1600" dirty="0">
              <a:solidFill>
                <a:prstClr val="black">
                  <a:lumMod val="75000"/>
                  <a:lumOff val="25000"/>
                </a:prstClr>
              </a:solidFill>
              <a:latin typeface="Meiryo UI" panose="020B0604030504040204" pitchFamily="50" charset="-128"/>
              <a:ea typeface="Meiryo UI" panose="020B0604030504040204" pitchFamily="50" charset="-128"/>
            </a:endParaRPr>
          </a:p>
          <a:p>
            <a:pPr marL="185738" indent="-185738">
              <a:buFont typeface="Arial" panose="020B0604020202020204" pitchFamily="34" charset="0"/>
              <a:buChar char="•"/>
            </a:pPr>
            <a:endParaRPr lang="en-US" altLang="ja-JP" sz="1600" dirty="0">
              <a:solidFill>
                <a:prstClr val="black">
                  <a:lumMod val="75000"/>
                  <a:lumOff val="25000"/>
                </a:prstClr>
              </a:solidFill>
              <a:latin typeface="Meiryo UI" panose="020B0604030504040204" pitchFamily="50" charset="-128"/>
              <a:ea typeface="Meiryo UI" panose="020B0604030504040204" pitchFamily="50" charset="-128"/>
            </a:endParaRPr>
          </a:p>
          <a:p>
            <a:pPr marL="185738" indent="-185738">
              <a:buFont typeface="Arial" panose="020B0604020202020204" pitchFamily="34" charset="0"/>
              <a:buChar char="•"/>
            </a:pPr>
            <a:endParaRPr lang="en-US" altLang="ja-JP" sz="1600" dirty="0">
              <a:solidFill>
                <a:prstClr val="black">
                  <a:lumMod val="75000"/>
                  <a:lumOff val="25000"/>
                </a:prstClr>
              </a:solidFill>
              <a:latin typeface="Meiryo UI" panose="020B0604030504040204" pitchFamily="50" charset="-128"/>
              <a:ea typeface="Meiryo UI" panose="020B0604030504040204" pitchFamily="50" charset="-128"/>
            </a:endParaRPr>
          </a:p>
          <a:p>
            <a:pPr marL="185738" indent="-185738">
              <a:buFont typeface="Arial" panose="020B0604020202020204" pitchFamily="34" charset="0"/>
              <a:buChar char="•"/>
            </a:pPr>
            <a:r>
              <a:rPr lang="ja-JP" altLang="en-US" sz="1600" dirty="0">
                <a:solidFill>
                  <a:prstClr val="black">
                    <a:lumMod val="75000"/>
                    <a:lumOff val="25000"/>
                  </a:prstClr>
                </a:solidFill>
                <a:latin typeface="Meiryo UI" panose="020B0604030504040204" pitchFamily="50" charset="-128"/>
                <a:ea typeface="Meiryo UI" panose="020B0604030504040204" pitchFamily="50" charset="-128"/>
              </a:rPr>
              <a:t>図書館間貸出し</a:t>
            </a:r>
            <a:endParaRPr lang="en-US" altLang="ja-JP" sz="1600" dirty="0">
              <a:solidFill>
                <a:prstClr val="black">
                  <a:lumMod val="75000"/>
                  <a:lumOff val="25000"/>
                </a:prstClr>
              </a:solidFill>
              <a:latin typeface="Meiryo UI" panose="020B0604030504040204" pitchFamily="50" charset="-128"/>
              <a:ea typeface="Meiryo UI" panose="020B0604030504040204" pitchFamily="50" charset="-128"/>
            </a:endParaRPr>
          </a:p>
          <a:p>
            <a:pPr marL="185738" indent="-185738">
              <a:buFont typeface="Arial" panose="020B0604020202020204" pitchFamily="34" charset="0"/>
              <a:buChar char="•"/>
            </a:pPr>
            <a:r>
              <a:rPr lang="ja-JP" altLang="en-US" sz="1600" dirty="0">
                <a:solidFill>
                  <a:prstClr val="black">
                    <a:lumMod val="75000"/>
                    <a:lumOff val="25000"/>
                  </a:prstClr>
                </a:solidFill>
                <a:latin typeface="Meiryo UI" panose="020B0604030504040204" pitchFamily="50" charset="-128"/>
                <a:ea typeface="Meiryo UI" panose="020B0604030504040204" pitchFamily="50" charset="-128"/>
              </a:rPr>
              <a:t>図書館送信サービス</a:t>
            </a:r>
            <a:endParaRPr lang="en-US" altLang="ja-JP" sz="1600" dirty="0">
              <a:solidFill>
                <a:prstClr val="black">
                  <a:lumMod val="75000"/>
                  <a:lumOff val="25000"/>
                </a:prstClr>
              </a:solidFill>
              <a:latin typeface="Meiryo UI" panose="020B0604030504040204" pitchFamily="50" charset="-128"/>
              <a:ea typeface="Meiryo UI" panose="020B0604030504040204" pitchFamily="50" charset="-128"/>
            </a:endParaRPr>
          </a:p>
          <a:p>
            <a:pPr marL="185738" indent="-185738">
              <a:buFont typeface="Arial" panose="020B0604020202020204" pitchFamily="34" charset="0"/>
              <a:buChar char="•"/>
            </a:pPr>
            <a:r>
              <a:rPr lang="ja-JP" altLang="en-US" sz="1600" dirty="0">
                <a:solidFill>
                  <a:prstClr val="black">
                    <a:lumMod val="75000"/>
                    <a:lumOff val="25000"/>
                  </a:prstClr>
                </a:solidFill>
                <a:latin typeface="Meiryo UI" panose="020B0604030504040204" pitchFamily="50" charset="-128"/>
                <a:ea typeface="Meiryo UI" panose="020B0604030504040204" pitchFamily="50" charset="-128"/>
              </a:rPr>
              <a:t>遠隔複写サービス</a:t>
            </a:r>
            <a:endParaRPr lang="en-US" altLang="ja-JP" sz="1600" dirty="0">
              <a:solidFill>
                <a:prstClr val="black">
                  <a:lumMod val="75000"/>
                  <a:lumOff val="25000"/>
                </a:prstClr>
              </a:solidFill>
              <a:latin typeface="Meiryo UI" panose="020B0604030504040204" pitchFamily="50" charset="-128"/>
              <a:ea typeface="Meiryo UI" panose="020B0604030504040204" pitchFamily="50" charset="-128"/>
            </a:endParaRPr>
          </a:p>
          <a:p>
            <a:pPr marL="185738" indent="-185738">
              <a:buFont typeface="Arial" panose="020B0604020202020204" pitchFamily="34" charset="0"/>
              <a:buChar char="•"/>
            </a:pPr>
            <a:r>
              <a:rPr lang="ja-JP" altLang="en-US" sz="1600" dirty="0">
                <a:solidFill>
                  <a:prstClr val="black">
                    <a:lumMod val="75000"/>
                    <a:lumOff val="25000"/>
                  </a:prstClr>
                </a:solidFill>
                <a:latin typeface="Meiryo UI" panose="020B0604030504040204" pitchFamily="50" charset="-128"/>
                <a:ea typeface="Meiryo UI" panose="020B0604030504040204" pitchFamily="50" charset="-128"/>
              </a:rPr>
              <a:t>研修の充実</a:t>
            </a:r>
            <a:endParaRPr lang="en-US" altLang="ja-JP" sz="1600" dirty="0">
              <a:solidFill>
                <a:prstClr val="black">
                  <a:lumMod val="75000"/>
                  <a:lumOff val="25000"/>
                </a:prstClr>
              </a:solidFill>
              <a:latin typeface="Meiryo UI" panose="020B0604030504040204" pitchFamily="50" charset="-128"/>
              <a:ea typeface="Meiryo UI" panose="020B0604030504040204" pitchFamily="50" charset="-128"/>
            </a:endParaRPr>
          </a:p>
          <a:p>
            <a:pPr marL="185738" indent="-185738">
              <a:buFont typeface="Arial" panose="020B0604020202020204" pitchFamily="34" charset="0"/>
              <a:buChar char="•"/>
            </a:pPr>
            <a:r>
              <a:rPr lang="ja-JP" altLang="en-US" sz="1600" dirty="0">
                <a:solidFill>
                  <a:prstClr val="black">
                    <a:lumMod val="75000"/>
                    <a:lumOff val="25000"/>
                  </a:prstClr>
                </a:solidFill>
                <a:latin typeface="Meiryo UI" panose="020B0604030504040204" pitchFamily="50" charset="-128"/>
                <a:ea typeface="Meiryo UI" panose="020B0604030504040204" pitchFamily="50" charset="-128"/>
              </a:rPr>
              <a:t>障害者サービスの展開</a:t>
            </a:r>
          </a:p>
        </p:txBody>
      </p:sp>
      <p:sp>
        <p:nvSpPr>
          <p:cNvPr id="8" name="角丸四角形 7"/>
          <p:cNvSpPr/>
          <p:nvPr/>
        </p:nvSpPr>
        <p:spPr>
          <a:xfrm>
            <a:off x="1907950" y="3546981"/>
            <a:ext cx="8388626" cy="360000"/>
          </a:xfrm>
          <a:prstGeom prst="roundRect">
            <a:avLst/>
          </a:prstGeom>
          <a:solidFill>
            <a:schemeClr val="accent2">
              <a:lumMod val="40000"/>
              <a:lumOff val="60000"/>
            </a:schemeClr>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prstClr val="black">
                    <a:lumMod val="75000"/>
                    <a:lumOff val="25000"/>
                  </a:prstClr>
                </a:solidFill>
                <a:latin typeface="Meiryo UI" panose="020B0604030504040204" pitchFamily="50" charset="-128"/>
                <a:ea typeface="Meiryo UI" panose="020B0604030504040204" pitchFamily="50" charset="-128"/>
              </a:rPr>
              <a:t>統合的オンラインサービス</a:t>
            </a:r>
          </a:p>
        </p:txBody>
      </p:sp>
      <p:sp>
        <p:nvSpPr>
          <p:cNvPr id="9" name="角丸四角形 8"/>
          <p:cNvSpPr/>
          <p:nvPr/>
        </p:nvSpPr>
        <p:spPr>
          <a:xfrm>
            <a:off x="1907950" y="4034523"/>
            <a:ext cx="6613198" cy="360000"/>
          </a:xfrm>
          <a:prstGeom prst="roundRect">
            <a:avLst/>
          </a:prstGeom>
          <a:solidFill>
            <a:schemeClr val="accent6">
              <a:lumMod val="40000"/>
              <a:lumOff val="60000"/>
            </a:schemeClr>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prstClr val="black">
                    <a:lumMod val="75000"/>
                    <a:lumOff val="25000"/>
                  </a:prstClr>
                </a:solidFill>
                <a:latin typeface="Meiryo UI" panose="020B0604030504040204" pitchFamily="50" charset="-128"/>
                <a:ea typeface="Meiryo UI" panose="020B0604030504040204" pitchFamily="50" charset="-128"/>
              </a:rPr>
              <a:t>登録利用者制度</a:t>
            </a:r>
          </a:p>
        </p:txBody>
      </p:sp>
      <p:sp>
        <p:nvSpPr>
          <p:cNvPr id="14" name="角丸四角形 13"/>
          <p:cNvSpPr/>
          <p:nvPr/>
        </p:nvSpPr>
        <p:spPr>
          <a:xfrm>
            <a:off x="1586144" y="2876794"/>
            <a:ext cx="828000" cy="540000"/>
          </a:xfrm>
          <a:prstGeom prst="roundRect">
            <a:avLst>
              <a:gd name="adj" fmla="val 24029"/>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prstClr val="white"/>
                </a:solidFill>
              </a:rPr>
              <a:t>遠隔</a:t>
            </a:r>
          </a:p>
        </p:txBody>
      </p:sp>
      <p:sp>
        <p:nvSpPr>
          <p:cNvPr id="15" name="角丸四角形 14"/>
          <p:cNvSpPr/>
          <p:nvPr/>
        </p:nvSpPr>
        <p:spPr>
          <a:xfrm>
            <a:off x="4662263" y="2876794"/>
            <a:ext cx="828000" cy="540000"/>
          </a:xfrm>
          <a:prstGeom prst="roundRect">
            <a:avLst>
              <a:gd name="adj" fmla="val 24029"/>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prstClr val="white"/>
                </a:solidFill>
              </a:rPr>
              <a:t>来館</a:t>
            </a:r>
          </a:p>
        </p:txBody>
      </p:sp>
      <p:sp>
        <p:nvSpPr>
          <p:cNvPr id="16" name="角丸四角形 15"/>
          <p:cNvSpPr/>
          <p:nvPr/>
        </p:nvSpPr>
        <p:spPr>
          <a:xfrm>
            <a:off x="7715020" y="2876794"/>
            <a:ext cx="1368000" cy="540000"/>
          </a:xfrm>
          <a:prstGeom prst="roundRect">
            <a:avLst>
              <a:gd name="adj" fmla="val 24029"/>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prstClr val="white"/>
                </a:solidFill>
              </a:rPr>
              <a:t>図書館協力</a:t>
            </a:r>
          </a:p>
        </p:txBody>
      </p:sp>
      <p:sp>
        <p:nvSpPr>
          <p:cNvPr id="17" name="角丸四角形 16"/>
          <p:cNvSpPr/>
          <p:nvPr/>
        </p:nvSpPr>
        <p:spPr>
          <a:xfrm>
            <a:off x="1599156" y="824389"/>
            <a:ext cx="828000" cy="540000"/>
          </a:xfrm>
          <a:prstGeom prst="roundRect">
            <a:avLst>
              <a:gd name="adj" fmla="val 24029"/>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prstClr val="white"/>
                </a:solidFill>
              </a:rPr>
              <a:t>資料</a:t>
            </a:r>
          </a:p>
        </p:txBody>
      </p:sp>
      <p:sp>
        <p:nvSpPr>
          <p:cNvPr id="7" name="タイトル 6"/>
          <p:cNvSpPr>
            <a:spLocks noGrp="1"/>
          </p:cNvSpPr>
          <p:nvPr>
            <p:ph type="title"/>
          </p:nvPr>
        </p:nvSpPr>
        <p:spPr>
          <a:xfrm>
            <a:off x="81280" y="0"/>
            <a:ext cx="12029440" cy="962193"/>
          </a:xfrm>
        </p:spPr>
        <p:txBody>
          <a:bodyPr>
            <a:noAutofit/>
          </a:bodyPr>
          <a:lstStyle/>
          <a:p>
            <a:r>
              <a:rPr lang="ja-JP" altLang="en-US" sz="2800" dirty="0">
                <a:solidFill>
                  <a:prstClr val="black">
                    <a:lumMod val="75000"/>
                    <a:lumOff val="25000"/>
                  </a:prstClr>
                </a:solidFill>
              </a:rPr>
              <a:t>背景：検索エンジンの高度化と情報資源の多様化により</a:t>
            </a:r>
            <a:r>
              <a:rPr lang="ja-JP" altLang="en-US" sz="2800" dirty="0" smtClean="0">
                <a:solidFill>
                  <a:prstClr val="black">
                    <a:lumMod val="75000"/>
                    <a:lumOff val="25000"/>
                  </a:prstClr>
                </a:solidFill>
              </a:rPr>
              <a:t>、</a:t>
            </a:r>
            <a:r>
              <a:rPr lang="en-US" altLang="ja-JP" sz="2800" dirty="0" smtClean="0">
                <a:solidFill>
                  <a:prstClr val="black">
                    <a:lumMod val="75000"/>
                    <a:lumOff val="25000"/>
                  </a:prstClr>
                </a:solidFill>
              </a:rPr>
              <a:t/>
            </a:r>
            <a:br>
              <a:rPr lang="en-US" altLang="ja-JP" sz="2800" dirty="0" smtClean="0">
                <a:solidFill>
                  <a:prstClr val="black">
                    <a:lumMod val="75000"/>
                    <a:lumOff val="25000"/>
                  </a:prstClr>
                </a:solidFill>
              </a:rPr>
            </a:br>
            <a:r>
              <a:rPr lang="ja-JP" altLang="en-US" sz="2800" dirty="0" smtClean="0">
                <a:solidFill>
                  <a:prstClr val="black">
                    <a:lumMod val="75000"/>
                    <a:lumOff val="25000"/>
                  </a:prstClr>
                </a:solidFill>
              </a:rPr>
              <a:t>図書館</a:t>
            </a:r>
            <a:r>
              <a:rPr lang="ja-JP" altLang="en-US" sz="2800" dirty="0">
                <a:solidFill>
                  <a:prstClr val="black">
                    <a:lumMod val="75000"/>
                    <a:lumOff val="25000"/>
                  </a:prstClr>
                </a:solidFill>
              </a:rPr>
              <a:t>の情報提供の役割が大きく</a:t>
            </a:r>
            <a:r>
              <a:rPr lang="ja-JP" altLang="en-US" sz="2800" dirty="0" smtClean="0">
                <a:solidFill>
                  <a:prstClr val="black">
                    <a:lumMod val="75000"/>
                    <a:lumOff val="25000"/>
                  </a:prstClr>
                </a:solidFill>
              </a:rPr>
              <a:t>変化</a:t>
            </a:r>
            <a:endParaRPr kumimoji="1" lang="ja-JP" altLang="en-US" sz="2800" dirty="0"/>
          </a:p>
        </p:txBody>
      </p:sp>
    </p:spTree>
    <p:extLst>
      <p:ext uri="{BB962C8B-B14F-4D97-AF65-F5344CB8AC3E}">
        <p14:creationId xmlns:p14="http://schemas.microsoft.com/office/powerpoint/2010/main" val="412951047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4"/>
          <p:cNvSpPr>
            <a:spLocks noGrp="1"/>
          </p:cNvSpPr>
          <p:nvPr>
            <p:ph idx="1"/>
          </p:nvPr>
        </p:nvSpPr>
        <p:spPr>
          <a:xfrm>
            <a:off x="284205" y="965200"/>
            <a:ext cx="11806195" cy="5583881"/>
          </a:xfrm>
        </p:spPr>
        <p:txBody>
          <a:bodyPr>
            <a:normAutofit fontScale="77500" lnSpcReduction="20000"/>
          </a:bodyPr>
          <a:lstStyle/>
          <a:p>
            <a:pPr>
              <a:lnSpc>
                <a:spcPct val="120000"/>
              </a:lnSpc>
              <a:buClr>
                <a:schemeClr val="tx1">
                  <a:lumMod val="75000"/>
                  <a:lumOff val="25000"/>
                </a:schemeClr>
              </a:buClr>
            </a:pPr>
            <a:r>
              <a:rPr kumimoji="1" lang="ja-JP" altLang="en-US" dirty="0" smtClean="0"/>
              <a:t>利用者サービス部から提案した</a:t>
            </a:r>
            <a:r>
              <a:rPr kumimoji="1" lang="en-US" altLang="ja-JP" dirty="0" smtClean="0"/>
              <a:t>NDL</a:t>
            </a:r>
            <a:r>
              <a:rPr kumimoji="1" lang="ja-JP" altLang="en-US" dirty="0" smtClean="0"/>
              <a:t>の次期検索サービスの構想</a:t>
            </a:r>
            <a:endParaRPr kumimoji="1" lang="en-US" altLang="ja-JP" dirty="0" smtClean="0"/>
          </a:p>
          <a:p>
            <a:pPr>
              <a:lnSpc>
                <a:spcPct val="120000"/>
              </a:lnSpc>
              <a:buClr>
                <a:schemeClr val="tx1">
                  <a:lumMod val="75000"/>
                  <a:lumOff val="25000"/>
                </a:schemeClr>
              </a:buClr>
            </a:pPr>
            <a:r>
              <a:rPr lang="en-US" altLang="ja-JP" dirty="0" smtClean="0"/>
              <a:t>H29</a:t>
            </a:r>
            <a:r>
              <a:rPr lang="ja-JP" altLang="en-US" dirty="0" smtClean="0"/>
              <a:t>から段階的に実施する業務基盤システムのリニューアルが完了する</a:t>
            </a:r>
            <a:r>
              <a:rPr lang="en-US" altLang="ja-JP" dirty="0" smtClean="0"/>
              <a:t>H32</a:t>
            </a:r>
            <a:r>
              <a:rPr lang="ja-JP" altLang="en-US" dirty="0" smtClean="0"/>
              <a:t>時点での実現レベルを想定</a:t>
            </a:r>
            <a:endParaRPr lang="en-US" altLang="ja-JP" dirty="0"/>
          </a:p>
          <a:p>
            <a:pPr>
              <a:lnSpc>
                <a:spcPct val="120000"/>
              </a:lnSpc>
              <a:buClr>
                <a:schemeClr val="tx1">
                  <a:lumMod val="75000"/>
                  <a:lumOff val="25000"/>
                </a:schemeClr>
              </a:buClr>
            </a:pPr>
            <a:r>
              <a:rPr lang="ja-JP" altLang="en-US" dirty="0" smtClean="0"/>
              <a:t>一次情報とそれを利用するための各種機能（申込機能、閲覧機能 等）が個別システムに散在している状況を改善し、</a:t>
            </a:r>
            <a:r>
              <a:rPr lang="ja-JP" altLang="en-US" b="1" dirty="0" smtClean="0">
                <a:solidFill>
                  <a:srgbClr val="C00000"/>
                </a:solidFill>
              </a:rPr>
              <a:t>求める一次情報を利用者自身が効率良く選択・入手</a:t>
            </a:r>
            <a:r>
              <a:rPr lang="ja-JP" altLang="en-US" dirty="0" smtClean="0"/>
              <a:t>することを可能にするサービス</a:t>
            </a:r>
            <a:endParaRPr lang="en-US" altLang="ja-JP" dirty="0"/>
          </a:p>
          <a:p>
            <a:pPr>
              <a:lnSpc>
                <a:spcPct val="120000"/>
              </a:lnSpc>
              <a:buClr>
                <a:schemeClr val="tx1">
                  <a:lumMod val="75000"/>
                  <a:lumOff val="25000"/>
                </a:schemeClr>
              </a:buClr>
            </a:pPr>
            <a:r>
              <a:rPr lang="ja-JP" altLang="en-US" dirty="0" smtClean="0"/>
              <a:t>特に実現したいのは以下の</a:t>
            </a:r>
            <a:r>
              <a:rPr lang="en-US" altLang="ja-JP" dirty="0" smtClean="0"/>
              <a:t>3</a:t>
            </a:r>
            <a:r>
              <a:rPr lang="ja-JP" altLang="en-US" dirty="0" smtClean="0"/>
              <a:t>点</a:t>
            </a:r>
            <a:endParaRPr lang="en-US" altLang="ja-JP" dirty="0"/>
          </a:p>
          <a:p>
            <a:pPr marL="715963" lvl="1" indent="-409575">
              <a:lnSpc>
                <a:spcPct val="120000"/>
              </a:lnSpc>
              <a:buFont typeface="+mj-ea"/>
              <a:buAutoNum type="circleNumDbPlain"/>
            </a:pPr>
            <a:r>
              <a:rPr lang="en-US" altLang="ja-JP" b="1" dirty="0" smtClean="0">
                <a:solidFill>
                  <a:srgbClr val="C00000"/>
                </a:solidFill>
              </a:rPr>
              <a:t>NDL</a:t>
            </a:r>
            <a:r>
              <a:rPr lang="ja-JP" altLang="en-US" b="1" dirty="0">
                <a:solidFill>
                  <a:srgbClr val="C00000"/>
                </a:solidFill>
              </a:rPr>
              <a:t>サーチと</a:t>
            </a:r>
            <a:r>
              <a:rPr lang="en-US" altLang="ja-JP" b="1" dirty="0">
                <a:solidFill>
                  <a:srgbClr val="C00000"/>
                </a:solidFill>
              </a:rPr>
              <a:t>NDL-OPAC</a:t>
            </a:r>
            <a:r>
              <a:rPr lang="ja-JP" altLang="en-US" b="1" dirty="0">
                <a:solidFill>
                  <a:srgbClr val="C00000"/>
                </a:solidFill>
              </a:rPr>
              <a:t>の</a:t>
            </a:r>
            <a:r>
              <a:rPr lang="en-US" altLang="ja-JP" b="1" dirty="0">
                <a:solidFill>
                  <a:srgbClr val="C00000"/>
                </a:solidFill>
              </a:rPr>
              <a:t>2</a:t>
            </a:r>
            <a:r>
              <a:rPr lang="ja-JP" altLang="en-US" b="1" dirty="0">
                <a:solidFill>
                  <a:srgbClr val="C00000"/>
                </a:solidFill>
              </a:rPr>
              <a:t>系統の検索サービスの統合</a:t>
            </a:r>
            <a:r>
              <a:rPr lang="en-US" altLang="ja-JP" dirty="0"/>
              <a:t/>
            </a:r>
            <a:br>
              <a:rPr lang="en-US" altLang="ja-JP" dirty="0"/>
            </a:br>
            <a:r>
              <a:rPr lang="ja-JP" altLang="en-US" dirty="0"/>
              <a:t>⇒</a:t>
            </a:r>
            <a:r>
              <a:rPr lang="en-US" altLang="ja-JP" dirty="0"/>
              <a:t>NDL</a:t>
            </a:r>
            <a:r>
              <a:rPr lang="ja-JP" altLang="en-US" dirty="0"/>
              <a:t>の一次情報資源へのアクセス</a:t>
            </a:r>
            <a:r>
              <a:rPr lang="ja-JP" altLang="en-US" dirty="0" smtClean="0"/>
              <a:t>向上を図る</a:t>
            </a:r>
            <a:endParaRPr lang="en-US" altLang="ja-JP" dirty="0"/>
          </a:p>
          <a:p>
            <a:pPr marL="715963" lvl="1" indent="-409575">
              <a:lnSpc>
                <a:spcPct val="120000"/>
              </a:lnSpc>
              <a:buFont typeface="+mj-ea"/>
              <a:buAutoNum type="circleNumDbPlain"/>
            </a:pPr>
            <a:r>
              <a:rPr lang="ja-JP" altLang="en-US" b="1" dirty="0" smtClean="0">
                <a:solidFill>
                  <a:srgbClr val="C00000"/>
                </a:solidFill>
              </a:rPr>
              <a:t>契約</a:t>
            </a:r>
            <a:r>
              <a:rPr lang="ja-JP" altLang="en-US" b="1" dirty="0">
                <a:solidFill>
                  <a:srgbClr val="C00000"/>
                </a:solidFill>
              </a:rPr>
              <a:t>電子ジャーナルの記事情報、目次情報等の統合的な検索</a:t>
            </a:r>
            <a:r>
              <a:rPr lang="en-US" altLang="ja-JP" dirty="0"/>
              <a:t/>
            </a:r>
            <a:br>
              <a:rPr lang="en-US" altLang="ja-JP" dirty="0"/>
            </a:br>
            <a:r>
              <a:rPr lang="ja-JP" altLang="en-US" dirty="0"/>
              <a:t>⇒</a:t>
            </a:r>
            <a:r>
              <a:rPr lang="en-US" altLang="ja-JP" dirty="0"/>
              <a:t>NDL</a:t>
            </a:r>
            <a:r>
              <a:rPr lang="ja-JP" altLang="en-US" dirty="0"/>
              <a:t>内外の一次情報資源の</a:t>
            </a:r>
            <a:r>
              <a:rPr lang="ja-JP" altLang="en-US" dirty="0" smtClean="0"/>
              <a:t>ネットワーク利用を促進する</a:t>
            </a:r>
            <a:endParaRPr lang="en-US" altLang="ja-JP" dirty="0"/>
          </a:p>
          <a:p>
            <a:pPr marL="715963" lvl="1" indent="-409575">
              <a:lnSpc>
                <a:spcPct val="120000"/>
              </a:lnSpc>
              <a:buFont typeface="+mj-ea"/>
              <a:buAutoNum type="circleNumDbPlain"/>
            </a:pPr>
            <a:r>
              <a:rPr lang="ja-JP" altLang="en-US" b="1" dirty="0" smtClean="0">
                <a:solidFill>
                  <a:srgbClr val="C00000"/>
                </a:solidFill>
              </a:rPr>
              <a:t>調べ方</a:t>
            </a:r>
            <a:r>
              <a:rPr lang="ja-JP" altLang="en-US" b="1" dirty="0">
                <a:solidFill>
                  <a:srgbClr val="C00000"/>
                </a:solidFill>
              </a:rPr>
              <a:t>案内等の主題情報と書誌情報のシームレスな結合</a:t>
            </a:r>
            <a:r>
              <a:rPr lang="en-US" altLang="ja-JP" dirty="0"/>
              <a:t/>
            </a:r>
            <a:br>
              <a:rPr lang="en-US" altLang="ja-JP" dirty="0"/>
            </a:br>
            <a:r>
              <a:rPr lang="ja-JP" altLang="en-US" dirty="0"/>
              <a:t>⇒他のウェブサービスとの</a:t>
            </a:r>
            <a:r>
              <a:rPr lang="ja-JP" altLang="en-US" dirty="0" smtClean="0"/>
              <a:t>差別化を図る</a:t>
            </a:r>
            <a:endParaRPr lang="en-US" altLang="ja-JP" dirty="0"/>
          </a:p>
          <a:p>
            <a:pPr>
              <a:lnSpc>
                <a:spcPct val="120000"/>
              </a:lnSpc>
            </a:pPr>
            <a:r>
              <a:rPr lang="ja-JP" altLang="en-US" dirty="0"/>
              <a:t>ナショナルアーカイブ構想のうち、特に以下の箇所を具体化</a:t>
            </a:r>
            <a:r>
              <a:rPr lang="ja-JP" altLang="en-US" dirty="0" smtClean="0"/>
              <a:t>したもの</a:t>
            </a:r>
            <a:endParaRPr lang="ja-JP" altLang="en-US" dirty="0"/>
          </a:p>
          <a:p>
            <a:pPr lvl="1">
              <a:lnSpc>
                <a:spcPct val="120000"/>
              </a:lnSpc>
            </a:pPr>
            <a:r>
              <a:rPr lang="ja-JP" altLang="en-US" dirty="0"/>
              <a:t> </a:t>
            </a:r>
            <a:r>
              <a:rPr lang="ja-JP" altLang="en-US" b="1" dirty="0" smtClean="0">
                <a:solidFill>
                  <a:srgbClr val="C00000"/>
                </a:solidFill>
              </a:rPr>
              <a:t>文献</a:t>
            </a:r>
            <a:r>
              <a:rPr lang="ja-JP" altLang="en-US" b="1" dirty="0">
                <a:solidFill>
                  <a:srgbClr val="C00000"/>
                </a:solidFill>
              </a:rPr>
              <a:t>・ウェブ情報の検索</a:t>
            </a:r>
            <a:r>
              <a:rPr lang="ja-JP" altLang="en-US" b="1" dirty="0" smtClean="0">
                <a:solidFill>
                  <a:srgbClr val="C00000"/>
                </a:solidFill>
              </a:rPr>
              <a:t>サイト</a:t>
            </a:r>
            <a:r>
              <a:rPr lang="ja-JP" altLang="en-US" dirty="0" smtClean="0"/>
              <a:t>（＝</a:t>
            </a:r>
            <a:r>
              <a:rPr lang="ja-JP" altLang="en-US" dirty="0"/>
              <a:t>情報発信</a:t>
            </a:r>
            <a:r>
              <a:rPr lang="ja-JP" altLang="en-US" dirty="0" smtClean="0"/>
              <a:t>基盤の一部）</a:t>
            </a:r>
            <a:endParaRPr lang="ja-JP" altLang="en-US" dirty="0"/>
          </a:p>
          <a:p>
            <a:pPr lvl="1">
              <a:lnSpc>
                <a:spcPct val="120000"/>
              </a:lnSpc>
            </a:pPr>
            <a:r>
              <a:rPr lang="ja-JP" altLang="en-US" dirty="0" smtClean="0">
                <a:solidFill>
                  <a:srgbClr val="C00000"/>
                </a:solidFill>
              </a:rPr>
              <a:t> </a:t>
            </a:r>
            <a:r>
              <a:rPr lang="ja-JP" altLang="en-US" b="1" dirty="0" smtClean="0">
                <a:solidFill>
                  <a:srgbClr val="C00000"/>
                </a:solidFill>
              </a:rPr>
              <a:t>新た</a:t>
            </a:r>
            <a:r>
              <a:rPr lang="ja-JP" altLang="en-US" b="1" dirty="0">
                <a:solidFill>
                  <a:srgbClr val="C00000"/>
                </a:solidFill>
              </a:rPr>
              <a:t>な</a:t>
            </a:r>
            <a:r>
              <a:rPr lang="ja-JP" altLang="en-US" b="1" dirty="0" smtClean="0">
                <a:solidFill>
                  <a:srgbClr val="C00000"/>
                </a:solidFill>
              </a:rPr>
              <a:t>知識創造の場</a:t>
            </a:r>
            <a:r>
              <a:rPr lang="ja-JP" altLang="en-US" b="1" dirty="0">
                <a:solidFill>
                  <a:srgbClr val="C00000"/>
                </a:solidFill>
              </a:rPr>
              <a:t>としてのリサーチ・ナビ等の</a:t>
            </a:r>
            <a:r>
              <a:rPr lang="ja-JP" altLang="en-US" b="1" dirty="0" smtClean="0">
                <a:solidFill>
                  <a:srgbClr val="C00000"/>
                </a:solidFill>
              </a:rPr>
              <a:t>活用</a:t>
            </a:r>
            <a:r>
              <a:rPr lang="ja-JP" altLang="en-US" dirty="0" smtClean="0"/>
              <a:t>（＝</a:t>
            </a:r>
            <a:r>
              <a:rPr lang="ja-JP" altLang="en-US" dirty="0"/>
              <a:t>知識創造</a:t>
            </a:r>
            <a:r>
              <a:rPr lang="ja-JP" altLang="en-US" dirty="0" smtClean="0"/>
              <a:t>基盤の一部）</a:t>
            </a:r>
            <a:endParaRPr lang="en-US" altLang="ja-JP" dirty="0" smtClean="0"/>
          </a:p>
        </p:txBody>
      </p:sp>
      <p:sp>
        <p:nvSpPr>
          <p:cNvPr id="4" name="タイトル 3"/>
          <p:cNvSpPr>
            <a:spLocks noGrp="1"/>
          </p:cNvSpPr>
          <p:nvPr>
            <p:ph type="title"/>
          </p:nvPr>
        </p:nvSpPr>
        <p:spPr/>
        <p:txBody>
          <a:bodyPr>
            <a:normAutofit/>
          </a:bodyPr>
          <a:lstStyle/>
          <a:p>
            <a:r>
              <a:rPr lang="ja-JP" altLang="en-US" sz="4000" dirty="0"/>
              <a:t>☆</a:t>
            </a:r>
            <a:r>
              <a:rPr kumimoji="1" lang="ja-JP" altLang="en-US" sz="4000" dirty="0" smtClean="0"/>
              <a:t>統合的オンラインサービス</a:t>
            </a:r>
            <a:r>
              <a:rPr lang="ja-JP" altLang="en-US" sz="4000" dirty="0" smtClean="0"/>
              <a:t>：概要</a:t>
            </a:r>
            <a:endParaRPr kumimoji="1" lang="ja-JP" altLang="en-US" sz="4000" dirty="0"/>
          </a:p>
        </p:txBody>
      </p:sp>
      <p:sp>
        <p:nvSpPr>
          <p:cNvPr id="6" name="円/楕円 5"/>
          <p:cNvSpPr/>
          <p:nvPr/>
        </p:nvSpPr>
        <p:spPr>
          <a:xfrm>
            <a:off x="94593" y="61915"/>
            <a:ext cx="622859" cy="5711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9100364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000" dirty="0"/>
              <a:t>☆</a:t>
            </a:r>
            <a:r>
              <a:rPr kumimoji="1" lang="ja-JP" altLang="en-US" sz="4000" dirty="0" smtClean="0"/>
              <a:t>統合的オンラインサービス：実現したい機能</a:t>
            </a:r>
            <a:endParaRPr kumimoji="1" lang="ja-JP" altLang="en-US" sz="4000" dirty="0"/>
          </a:p>
        </p:txBody>
      </p:sp>
      <p:sp>
        <p:nvSpPr>
          <p:cNvPr id="3" name="コンテンツ プレースホルダー 2"/>
          <p:cNvSpPr>
            <a:spLocks noGrp="1"/>
          </p:cNvSpPr>
          <p:nvPr>
            <p:ph idx="1"/>
          </p:nvPr>
        </p:nvSpPr>
        <p:spPr>
          <a:xfrm>
            <a:off x="222422" y="965200"/>
            <a:ext cx="11701848" cy="5596238"/>
          </a:xfrm>
        </p:spPr>
        <p:txBody>
          <a:bodyPr>
            <a:normAutofit fontScale="77500" lnSpcReduction="20000"/>
          </a:bodyPr>
          <a:lstStyle/>
          <a:p>
            <a:pPr marL="357188" indent="-357188">
              <a:lnSpc>
                <a:spcPct val="120000"/>
              </a:lnSpc>
              <a:buFont typeface="+mj-ea"/>
              <a:buAutoNum type="circleNumDbPlain"/>
            </a:pPr>
            <a:r>
              <a:rPr kumimoji="1" lang="en-US" altLang="ja-JP" dirty="0" smtClean="0"/>
              <a:t>NDL</a:t>
            </a:r>
            <a:r>
              <a:rPr kumimoji="1" lang="ja-JP" altLang="en-US" dirty="0" smtClean="0"/>
              <a:t>サーチと</a:t>
            </a:r>
            <a:r>
              <a:rPr kumimoji="1" lang="en-US" altLang="ja-JP" dirty="0" smtClean="0"/>
              <a:t>NDL-OPAC</a:t>
            </a:r>
            <a:r>
              <a:rPr kumimoji="1" lang="ja-JP" altLang="en-US" dirty="0" smtClean="0"/>
              <a:t>の</a:t>
            </a:r>
            <a:r>
              <a:rPr kumimoji="1" lang="en-US" altLang="ja-JP" dirty="0" smtClean="0"/>
              <a:t>2</a:t>
            </a:r>
            <a:r>
              <a:rPr kumimoji="1" lang="ja-JP" altLang="en-US" dirty="0" smtClean="0"/>
              <a:t>系統の検索サービスの統合</a:t>
            </a:r>
            <a:endParaRPr kumimoji="1" lang="en-US" altLang="ja-JP" dirty="0" smtClean="0"/>
          </a:p>
          <a:p>
            <a:pPr lvl="1">
              <a:lnSpc>
                <a:spcPct val="120000"/>
              </a:lnSpc>
            </a:pPr>
            <a:r>
              <a:rPr lang="ja-JP" altLang="en-US" dirty="0" smtClean="0"/>
              <a:t>利用者種別（来館、遠隔 等）と資料形態（紙資料、デジタル化資料、電子ジャーナル 等）に応じて、</a:t>
            </a:r>
            <a:r>
              <a:rPr lang="ja-JP" altLang="en-US" b="1" dirty="0" smtClean="0">
                <a:solidFill>
                  <a:srgbClr val="C00000"/>
                </a:solidFill>
              </a:rPr>
              <a:t>可能な一次情報入手手段</a:t>
            </a:r>
            <a:r>
              <a:rPr lang="ja-JP" altLang="en-US" dirty="0" smtClean="0"/>
              <a:t>（閲覧申込み、遠隔複写申込み、デジタル資料の閲覧 等）</a:t>
            </a:r>
            <a:r>
              <a:rPr lang="ja-JP" altLang="en-US" b="1" dirty="0" smtClean="0">
                <a:solidFill>
                  <a:srgbClr val="C00000"/>
                </a:solidFill>
              </a:rPr>
              <a:t>へナビゲート</a:t>
            </a:r>
            <a:r>
              <a:rPr lang="ja-JP" altLang="en-US" dirty="0" smtClean="0"/>
              <a:t>する</a:t>
            </a:r>
            <a:endParaRPr lang="en-US" altLang="ja-JP" dirty="0" smtClean="0"/>
          </a:p>
          <a:p>
            <a:pPr lvl="1">
              <a:lnSpc>
                <a:spcPct val="120000"/>
              </a:lnSpc>
            </a:pPr>
            <a:r>
              <a:rPr lang="ja-JP" altLang="en-US" dirty="0" smtClean="0"/>
              <a:t>遠隔利用者用インタフェースに加え、来館すると利用できる資料・申込みに特化した</a:t>
            </a:r>
            <a:r>
              <a:rPr lang="ja-JP" altLang="en-US" b="1" dirty="0" smtClean="0">
                <a:solidFill>
                  <a:srgbClr val="C00000"/>
                </a:solidFill>
              </a:rPr>
              <a:t>来館利用者用インタフェース</a:t>
            </a:r>
            <a:r>
              <a:rPr lang="ja-JP" altLang="en-US" dirty="0" smtClean="0"/>
              <a:t>を設ける</a:t>
            </a:r>
            <a:endParaRPr lang="en-US" altLang="ja-JP" dirty="0" smtClean="0"/>
          </a:p>
          <a:p>
            <a:pPr lvl="1">
              <a:lnSpc>
                <a:spcPct val="120000"/>
              </a:lnSpc>
            </a:pPr>
            <a:r>
              <a:rPr lang="ja-JP" altLang="en-US" dirty="0"/>
              <a:t>統合的オンラインサービス内で閲覧・複写申込みまで実行可能と</a:t>
            </a:r>
            <a:r>
              <a:rPr lang="ja-JP" altLang="en-US" dirty="0" smtClean="0"/>
              <a:t>する</a:t>
            </a:r>
            <a:endParaRPr lang="en-US" altLang="ja-JP" dirty="0" smtClean="0"/>
          </a:p>
          <a:p>
            <a:pPr marL="357188" indent="-357188">
              <a:lnSpc>
                <a:spcPct val="120000"/>
              </a:lnSpc>
              <a:buFont typeface="+mj-ea"/>
              <a:buAutoNum type="circleNumDbPlain"/>
            </a:pPr>
            <a:r>
              <a:rPr lang="ja-JP" altLang="en-US" dirty="0"/>
              <a:t>契約電子ジャーナルの記事情報、目次情報等の統合的な検索</a:t>
            </a:r>
            <a:endParaRPr lang="en-US" altLang="ja-JP" dirty="0"/>
          </a:p>
          <a:p>
            <a:pPr lvl="1">
              <a:lnSpc>
                <a:spcPct val="120000"/>
              </a:lnSpc>
            </a:pPr>
            <a:r>
              <a:rPr lang="ja-JP" altLang="en-US" sz="2100" dirty="0"/>
              <a:t>ウェブスケールディスカバリーサービス（例：</a:t>
            </a:r>
            <a:r>
              <a:rPr lang="en-US" altLang="ja-JP" sz="2100" dirty="0"/>
              <a:t>Summon</a:t>
            </a:r>
            <a:r>
              <a:rPr lang="ja-JP" altLang="en-US" sz="2100" dirty="0" err="1"/>
              <a:t>、</a:t>
            </a:r>
            <a:r>
              <a:rPr lang="en-US" altLang="ja-JP" sz="2100" dirty="0" err="1"/>
              <a:t>WorldCat</a:t>
            </a:r>
            <a:r>
              <a:rPr lang="en-US" altLang="ja-JP" sz="2100" dirty="0"/>
              <a:t> Local</a:t>
            </a:r>
            <a:r>
              <a:rPr lang="ja-JP" altLang="en-US" sz="2100" dirty="0" err="1"/>
              <a:t>、</a:t>
            </a:r>
            <a:r>
              <a:rPr lang="en-US" altLang="ja-JP" sz="2100" dirty="0"/>
              <a:t>Primo Central</a:t>
            </a:r>
            <a:r>
              <a:rPr lang="ja-JP" altLang="en-US" sz="2100" dirty="0" err="1"/>
              <a:t>、</a:t>
            </a:r>
            <a:r>
              <a:rPr lang="en-US" altLang="ja-JP" sz="2100" dirty="0"/>
              <a:t>EBSCO Discovery Service</a:t>
            </a:r>
            <a:r>
              <a:rPr lang="ja-JP" altLang="en-US" sz="2100" dirty="0"/>
              <a:t>）の導入等により、</a:t>
            </a:r>
            <a:r>
              <a:rPr lang="ja-JP" altLang="en-US" sz="2100" b="1" dirty="0">
                <a:solidFill>
                  <a:srgbClr val="C00000"/>
                </a:solidFill>
              </a:rPr>
              <a:t>契約電子ジャーナルの記事情報の統合検索</a:t>
            </a:r>
            <a:r>
              <a:rPr lang="ja-JP" altLang="en-US" sz="2100" dirty="0"/>
              <a:t>を実現する</a:t>
            </a:r>
            <a:endParaRPr lang="en-US" altLang="ja-JP" sz="2100" dirty="0"/>
          </a:p>
          <a:p>
            <a:pPr lvl="1">
              <a:lnSpc>
                <a:spcPct val="120000"/>
              </a:lnSpc>
            </a:pPr>
            <a:r>
              <a:rPr lang="ja-JP" altLang="en-US" sz="2100" dirty="0"/>
              <a:t>リサーチ・ナビの目次</a:t>
            </a:r>
            <a:r>
              <a:rPr lang="en-US" altLang="ja-JP" sz="2100" dirty="0"/>
              <a:t>DB</a:t>
            </a:r>
            <a:r>
              <a:rPr lang="ja-JP" altLang="en-US" sz="2100" dirty="0" err="1"/>
              <a:t>、</a:t>
            </a:r>
            <a:r>
              <a:rPr lang="ja-JP" altLang="en-US" sz="2100" dirty="0"/>
              <a:t>デジタルコレクション、雑誌記事索引、出版社等外部から収集した</a:t>
            </a:r>
            <a:r>
              <a:rPr lang="ja-JP" altLang="en-US" sz="2100" b="1" dirty="0">
                <a:solidFill>
                  <a:srgbClr val="C00000"/>
                </a:solidFill>
              </a:rPr>
              <a:t>目次情報を統合・組織化</a:t>
            </a:r>
            <a:r>
              <a:rPr lang="ja-JP" altLang="en-US" sz="2100" dirty="0"/>
              <a:t>し、書誌情報と目次情報の一体的な検索を実現する</a:t>
            </a:r>
          </a:p>
          <a:p>
            <a:pPr marL="357188" indent="-357188">
              <a:lnSpc>
                <a:spcPct val="120000"/>
              </a:lnSpc>
              <a:buFont typeface="+mj-ea"/>
              <a:buAutoNum type="circleNumDbPlain"/>
            </a:pPr>
            <a:r>
              <a:rPr lang="ja-JP" altLang="en-US" dirty="0"/>
              <a:t>調べ方案内等の主題情報と書誌情報のシームレスな結合</a:t>
            </a:r>
            <a:endParaRPr lang="en-US" altLang="ja-JP" dirty="0"/>
          </a:p>
          <a:p>
            <a:pPr lvl="1">
              <a:lnSpc>
                <a:spcPct val="120000"/>
              </a:lnSpc>
            </a:pPr>
            <a:r>
              <a:rPr lang="ja-JP" altLang="en-US" sz="2100" dirty="0"/>
              <a:t>調べ方案内やレファレンス事例で紹介されている資料について、</a:t>
            </a:r>
            <a:r>
              <a:rPr lang="ja-JP" altLang="en-US" sz="2100" b="1" dirty="0">
                <a:solidFill>
                  <a:srgbClr val="C00000"/>
                </a:solidFill>
              </a:rPr>
              <a:t>書誌情報と調べ方案内・レファレンス事例を相互にリンク</a:t>
            </a:r>
            <a:r>
              <a:rPr lang="ja-JP" altLang="en-US" sz="2100" dirty="0"/>
              <a:t>し、利用者が書誌情報と主題情報をシームレスに行き来しながら情報探索することを可能にする</a:t>
            </a:r>
            <a:endParaRPr lang="en-US" altLang="ja-JP" sz="2100" dirty="0"/>
          </a:p>
          <a:p>
            <a:pPr lvl="1">
              <a:lnSpc>
                <a:spcPct val="120000"/>
              </a:lnSpc>
            </a:pPr>
            <a:r>
              <a:rPr lang="ja-JP" altLang="en-US" sz="2100" dirty="0"/>
              <a:t>リサーチ・ナビの主題書誌</a:t>
            </a:r>
            <a:r>
              <a:rPr lang="en-US" altLang="ja-JP" sz="2100" dirty="0"/>
              <a:t>DB</a:t>
            </a:r>
            <a:r>
              <a:rPr lang="ja-JP" altLang="en-US" sz="2100" dirty="0" err="1"/>
              <a:t>に登</a:t>
            </a:r>
            <a:r>
              <a:rPr lang="ja-JP" altLang="en-US" sz="2100" dirty="0"/>
              <a:t>録された人名や分類、</a:t>
            </a:r>
            <a:r>
              <a:rPr lang="en-US" altLang="ja-JP" sz="2100" dirty="0"/>
              <a:t>Web NDLA</a:t>
            </a:r>
            <a:r>
              <a:rPr lang="ja-JP" altLang="en-US" sz="2100" dirty="0" err="1"/>
              <a:t>、</a:t>
            </a:r>
            <a:r>
              <a:rPr lang="en-US" altLang="ja-JP" sz="2100" dirty="0"/>
              <a:t>Wikipedia </a:t>
            </a:r>
            <a:r>
              <a:rPr lang="ja-JP" altLang="en-US" sz="2100" dirty="0"/>
              <a:t>等を融合した</a:t>
            </a:r>
            <a:r>
              <a:rPr lang="ja-JP" altLang="en-US" sz="2100" b="1" dirty="0">
                <a:solidFill>
                  <a:srgbClr val="C00000"/>
                </a:solidFill>
              </a:rPr>
              <a:t>典拠</a:t>
            </a:r>
            <a:r>
              <a:rPr lang="en-US" altLang="ja-JP" sz="2100" b="1" dirty="0">
                <a:solidFill>
                  <a:srgbClr val="C00000"/>
                </a:solidFill>
              </a:rPr>
              <a:t>DB</a:t>
            </a:r>
            <a:r>
              <a:rPr lang="ja-JP" altLang="en-US" sz="2100" b="1" dirty="0">
                <a:solidFill>
                  <a:srgbClr val="C00000"/>
                </a:solidFill>
              </a:rPr>
              <a:t>を構築</a:t>
            </a:r>
            <a:r>
              <a:rPr lang="ja-JP" altLang="en-US" sz="2100" dirty="0">
                <a:solidFill>
                  <a:srgbClr val="C00000"/>
                </a:solidFill>
              </a:rPr>
              <a:t>し、</a:t>
            </a:r>
            <a:r>
              <a:rPr lang="ja-JP" altLang="en-US" sz="2100" b="1" dirty="0">
                <a:solidFill>
                  <a:srgbClr val="C00000"/>
                </a:solidFill>
              </a:rPr>
              <a:t>典拠コントロールされた検索機能</a:t>
            </a:r>
            <a:r>
              <a:rPr lang="ja-JP" altLang="en-US" sz="2100" dirty="0"/>
              <a:t>を実現する</a:t>
            </a:r>
          </a:p>
        </p:txBody>
      </p:sp>
      <p:sp>
        <p:nvSpPr>
          <p:cNvPr id="4" name="円/楕円 3"/>
          <p:cNvSpPr/>
          <p:nvPr/>
        </p:nvSpPr>
        <p:spPr>
          <a:xfrm>
            <a:off x="94593" y="61915"/>
            <a:ext cx="622859" cy="5711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229003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角丸四角形 77"/>
          <p:cNvSpPr/>
          <p:nvPr/>
        </p:nvSpPr>
        <p:spPr>
          <a:xfrm>
            <a:off x="6276008" y="4449730"/>
            <a:ext cx="3537979" cy="2336096"/>
          </a:xfrm>
          <a:prstGeom prst="roundRect">
            <a:avLst>
              <a:gd name="adj" fmla="val 5645"/>
            </a:avLst>
          </a:prstGeom>
          <a:solidFill>
            <a:schemeClr val="accent1">
              <a:lumMod val="40000"/>
              <a:lumOff val="60000"/>
            </a:schemeClr>
          </a:solidFill>
          <a:ln w="9525">
            <a:solidFill>
              <a:schemeClr val="accent1">
                <a:lumMod val="40000"/>
                <a:lumOff val="60000"/>
              </a:schemeClr>
            </a:solidFill>
          </a:ln>
        </p:spPr>
        <p:style>
          <a:lnRef idx="2">
            <a:schemeClr val="accent3"/>
          </a:lnRef>
          <a:fillRef idx="1">
            <a:schemeClr val="lt1"/>
          </a:fillRef>
          <a:effectRef idx="0">
            <a:schemeClr val="accent3"/>
          </a:effectRef>
          <a:fontRef idx="minor">
            <a:schemeClr val="dk1"/>
          </a:fontRef>
        </p:style>
        <p:txBody>
          <a:bodyPr lIns="72000" tIns="72000" rIns="72000" bIns="72000" rtlCol="0" anchor="t"/>
          <a:lstStyle/>
          <a:p>
            <a:endParaRPr lang="ja-JP" altLang="en-US" sz="1600" dirty="0">
              <a:solidFill>
                <a:prstClr val="white"/>
              </a:solidFill>
            </a:endParaRPr>
          </a:p>
        </p:txBody>
      </p:sp>
      <p:sp>
        <p:nvSpPr>
          <p:cNvPr id="79" name="角丸四角形 78"/>
          <p:cNvSpPr/>
          <p:nvPr/>
        </p:nvSpPr>
        <p:spPr>
          <a:xfrm>
            <a:off x="8288543" y="201348"/>
            <a:ext cx="2287742" cy="6584478"/>
          </a:xfrm>
          <a:prstGeom prst="roundRect">
            <a:avLst>
              <a:gd name="adj" fmla="val 5645"/>
            </a:avLst>
          </a:prstGeom>
          <a:solidFill>
            <a:schemeClr val="accent1">
              <a:lumMod val="40000"/>
              <a:lumOff val="60000"/>
            </a:schemeClr>
          </a:solidFill>
          <a:ln w="9525">
            <a:solidFill>
              <a:schemeClr val="accent1">
                <a:lumMod val="40000"/>
                <a:lumOff val="60000"/>
              </a:schemeClr>
            </a:solidFill>
          </a:ln>
        </p:spPr>
        <p:style>
          <a:lnRef idx="2">
            <a:schemeClr val="accent3"/>
          </a:lnRef>
          <a:fillRef idx="1">
            <a:schemeClr val="lt1"/>
          </a:fillRef>
          <a:effectRef idx="0">
            <a:schemeClr val="accent3"/>
          </a:effectRef>
          <a:fontRef idx="minor">
            <a:schemeClr val="dk1"/>
          </a:fontRef>
        </p:style>
        <p:txBody>
          <a:bodyPr lIns="72000" tIns="72000" rIns="72000" bIns="72000" rtlCol="0" anchor="t"/>
          <a:lstStyle/>
          <a:p>
            <a:r>
              <a:rPr lang="en-US" altLang="ja-JP" sz="1600" dirty="0">
                <a:solidFill>
                  <a:prstClr val="black">
                    <a:lumMod val="75000"/>
                    <a:lumOff val="25000"/>
                  </a:prstClr>
                </a:solidFill>
              </a:rPr>
              <a:t>NDL</a:t>
            </a:r>
            <a:r>
              <a:rPr lang="ja-JP" altLang="en-US" sz="1600" dirty="0">
                <a:solidFill>
                  <a:prstClr val="black">
                    <a:lumMod val="75000"/>
                    <a:lumOff val="25000"/>
                  </a:prstClr>
                </a:solidFill>
              </a:rPr>
              <a:t>の他システム</a:t>
            </a:r>
          </a:p>
        </p:txBody>
      </p:sp>
      <p:sp>
        <p:nvSpPr>
          <p:cNvPr id="80" name="角丸四角形 79"/>
          <p:cNvSpPr/>
          <p:nvPr/>
        </p:nvSpPr>
        <p:spPr>
          <a:xfrm>
            <a:off x="1615378" y="4287719"/>
            <a:ext cx="4376336" cy="2498107"/>
          </a:xfrm>
          <a:prstGeom prst="roundRect">
            <a:avLst>
              <a:gd name="adj" fmla="val 5645"/>
            </a:avLst>
          </a:prstGeom>
          <a:solidFill>
            <a:schemeClr val="accent2">
              <a:lumMod val="40000"/>
              <a:lumOff val="60000"/>
            </a:schemeClr>
          </a:solidFill>
          <a:ln w="9525">
            <a:solidFill>
              <a:schemeClr val="accent2">
                <a:lumMod val="40000"/>
                <a:lumOff val="60000"/>
              </a:schemeClr>
            </a:solidFill>
          </a:ln>
        </p:spPr>
        <p:style>
          <a:lnRef idx="2">
            <a:schemeClr val="accent3"/>
          </a:lnRef>
          <a:fillRef idx="1">
            <a:schemeClr val="lt1"/>
          </a:fillRef>
          <a:effectRef idx="0">
            <a:schemeClr val="accent3"/>
          </a:effectRef>
          <a:fontRef idx="minor">
            <a:schemeClr val="dk1"/>
          </a:fontRef>
        </p:style>
        <p:txBody>
          <a:bodyPr lIns="72000" tIns="72000" rIns="72000" bIns="72000" rtlCol="0" anchor="t"/>
          <a:lstStyle/>
          <a:p>
            <a:r>
              <a:rPr lang="ja-JP" altLang="en-US" sz="1600" dirty="0">
                <a:solidFill>
                  <a:prstClr val="black">
                    <a:lumMod val="75000"/>
                    <a:lumOff val="25000"/>
                  </a:prstClr>
                </a:solidFill>
              </a:rPr>
              <a:t>外部の</a:t>
            </a:r>
            <a:endParaRPr lang="en-US" altLang="ja-JP" sz="1600" dirty="0">
              <a:solidFill>
                <a:prstClr val="black">
                  <a:lumMod val="75000"/>
                  <a:lumOff val="25000"/>
                </a:prstClr>
              </a:solidFill>
            </a:endParaRPr>
          </a:p>
          <a:p>
            <a:r>
              <a:rPr lang="ja-JP" altLang="en-US" sz="1600" dirty="0">
                <a:solidFill>
                  <a:prstClr val="black">
                    <a:lumMod val="75000"/>
                    <a:lumOff val="25000"/>
                  </a:prstClr>
                </a:solidFill>
              </a:rPr>
              <a:t>システム</a:t>
            </a:r>
          </a:p>
        </p:txBody>
      </p:sp>
      <p:sp>
        <p:nvSpPr>
          <p:cNvPr id="81" name="角丸四角形 80"/>
          <p:cNvSpPr/>
          <p:nvPr/>
        </p:nvSpPr>
        <p:spPr>
          <a:xfrm>
            <a:off x="3004738" y="1488038"/>
            <a:ext cx="5580000" cy="4115386"/>
          </a:xfrm>
          <a:prstGeom prst="roundRect">
            <a:avLst>
              <a:gd name="adj" fmla="val 5645"/>
            </a:avLst>
          </a:prstGeom>
          <a:solidFill>
            <a:schemeClr val="accent5"/>
          </a:solidFill>
          <a:ln w="76200">
            <a:solidFill>
              <a:schemeClr val="bg1"/>
            </a:solidFill>
          </a:ln>
        </p:spPr>
        <p:style>
          <a:lnRef idx="2">
            <a:schemeClr val="accent3"/>
          </a:lnRef>
          <a:fillRef idx="1">
            <a:schemeClr val="lt1"/>
          </a:fillRef>
          <a:effectRef idx="0">
            <a:schemeClr val="accent3"/>
          </a:effectRef>
          <a:fontRef idx="minor">
            <a:schemeClr val="dk1"/>
          </a:fontRef>
        </p:style>
        <p:txBody>
          <a:bodyPr lIns="72000" tIns="72000" rIns="72000" bIns="72000" rtlCol="0" anchor="t"/>
          <a:lstStyle/>
          <a:p>
            <a:r>
              <a:rPr lang="ja-JP" altLang="en-US" sz="1600" dirty="0">
                <a:solidFill>
                  <a:prstClr val="white"/>
                </a:solidFill>
              </a:rPr>
              <a:t>統合的オンラインサービス</a:t>
            </a:r>
          </a:p>
        </p:txBody>
      </p:sp>
      <p:sp>
        <p:nvSpPr>
          <p:cNvPr id="82" name="角丸四角形 81"/>
          <p:cNvSpPr/>
          <p:nvPr/>
        </p:nvSpPr>
        <p:spPr>
          <a:xfrm>
            <a:off x="3985582" y="2804581"/>
            <a:ext cx="3924000" cy="2592000"/>
          </a:xfrm>
          <a:prstGeom prst="roundRect">
            <a:avLst>
              <a:gd name="adj" fmla="val 7403"/>
            </a:avLst>
          </a:prstGeom>
          <a:ln>
            <a:solidFill>
              <a:schemeClr val="accent5"/>
            </a:solidFill>
          </a:ln>
        </p:spPr>
        <p:style>
          <a:lnRef idx="2">
            <a:schemeClr val="dk1"/>
          </a:lnRef>
          <a:fillRef idx="1">
            <a:schemeClr val="lt1"/>
          </a:fillRef>
          <a:effectRef idx="0">
            <a:schemeClr val="dk1"/>
          </a:effectRef>
          <a:fontRef idx="minor">
            <a:schemeClr val="dk1"/>
          </a:fontRef>
        </p:style>
        <p:txBody>
          <a:bodyPr lIns="108000" tIns="108000" rIns="108000" bIns="108000" rtlCol="0" anchor="t"/>
          <a:lstStyle/>
          <a:p>
            <a:pPr algn="r"/>
            <a:r>
              <a:rPr lang="ja-JP" altLang="en-US" sz="1100" dirty="0">
                <a:solidFill>
                  <a:prstClr val="black">
                    <a:lumMod val="75000"/>
                    <a:lumOff val="25000"/>
                  </a:prstClr>
                </a:solidFill>
              </a:rPr>
              <a:t>統合インデックス</a:t>
            </a:r>
          </a:p>
        </p:txBody>
      </p:sp>
      <p:cxnSp>
        <p:nvCxnSpPr>
          <p:cNvPr id="83" name="直線矢印コネクタ 82"/>
          <p:cNvCxnSpPr/>
          <p:nvPr/>
        </p:nvCxnSpPr>
        <p:spPr>
          <a:xfrm flipV="1">
            <a:off x="7021438" y="1392512"/>
            <a:ext cx="523" cy="54000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4" name="角丸四角形 83"/>
          <p:cNvSpPr/>
          <p:nvPr/>
        </p:nvSpPr>
        <p:spPr>
          <a:xfrm>
            <a:off x="4084952" y="1928693"/>
            <a:ext cx="4032000" cy="540000"/>
          </a:xfrm>
          <a:prstGeom prst="roundRect">
            <a:avLst/>
          </a:prstGeom>
          <a:ln>
            <a:solidFill>
              <a:schemeClr val="accent5"/>
            </a:solidFill>
          </a:ln>
        </p:spPr>
        <p:style>
          <a:lnRef idx="2">
            <a:schemeClr val="dk1"/>
          </a:lnRef>
          <a:fillRef idx="1">
            <a:schemeClr val="lt1"/>
          </a:fillRef>
          <a:effectRef idx="0">
            <a:schemeClr val="dk1"/>
          </a:effectRef>
          <a:fontRef idx="minor">
            <a:schemeClr val="dk1"/>
          </a:fontRef>
        </p:style>
        <p:txBody>
          <a:bodyPr lIns="0" tIns="0" rIns="180000" bIns="0" rtlCol="0" anchor="ctr"/>
          <a:lstStyle/>
          <a:p>
            <a:pPr algn="r"/>
            <a:r>
              <a:rPr lang="ja-JP" altLang="en-US" sz="1100" dirty="0">
                <a:solidFill>
                  <a:prstClr val="black">
                    <a:lumMod val="75000"/>
                    <a:lumOff val="25000"/>
                  </a:prstClr>
                </a:solidFill>
              </a:rPr>
              <a:t>遠隔用インタフェース</a:t>
            </a:r>
          </a:p>
        </p:txBody>
      </p:sp>
      <p:cxnSp>
        <p:nvCxnSpPr>
          <p:cNvPr id="85" name="直線矢印コネクタ 84"/>
          <p:cNvCxnSpPr>
            <a:stCxn id="108" idx="0"/>
          </p:cNvCxnSpPr>
          <p:nvPr/>
        </p:nvCxnSpPr>
        <p:spPr>
          <a:xfrm flipH="1" flipV="1">
            <a:off x="5284705" y="1374518"/>
            <a:ext cx="1303" cy="63711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7" name="円柱 86"/>
          <p:cNvSpPr/>
          <p:nvPr/>
        </p:nvSpPr>
        <p:spPr>
          <a:xfrm>
            <a:off x="7801074" y="5972156"/>
            <a:ext cx="900000" cy="720000"/>
          </a:xfrm>
          <a:prstGeom prst="can">
            <a:avLst/>
          </a:prstGeom>
          <a:ln>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100" dirty="0">
                <a:solidFill>
                  <a:prstClr val="black">
                    <a:lumMod val="75000"/>
                    <a:lumOff val="25000"/>
                  </a:prstClr>
                </a:solidFill>
              </a:rPr>
              <a:t>デジタルコレクション</a:t>
            </a:r>
          </a:p>
        </p:txBody>
      </p:sp>
      <p:sp>
        <p:nvSpPr>
          <p:cNvPr id="88" name="円柱 87"/>
          <p:cNvSpPr/>
          <p:nvPr/>
        </p:nvSpPr>
        <p:spPr>
          <a:xfrm>
            <a:off x="6562508" y="5972156"/>
            <a:ext cx="900000" cy="720000"/>
          </a:xfrm>
          <a:prstGeom prst="can">
            <a:avLst/>
          </a:prstGeom>
          <a:ln>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100" dirty="0">
                <a:solidFill>
                  <a:prstClr val="black">
                    <a:lumMod val="75000"/>
                    <a:lumOff val="25000"/>
                  </a:prstClr>
                </a:solidFill>
              </a:rPr>
              <a:t>書誌</a:t>
            </a:r>
            <a:r>
              <a:rPr lang="en-US" altLang="ja-JP" sz="1100" dirty="0">
                <a:solidFill>
                  <a:prstClr val="black">
                    <a:lumMod val="75000"/>
                    <a:lumOff val="25000"/>
                  </a:prstClr>
                </a:solidFill>
              </a:rPr>
              <a:t>DB</a:t>
            </a:r>
          </a:p>
          <a:p>
            <a:pPr algn="ctr"/>
            <a:r>
              <a:rPr lang="en-US" altLang="ja-JP" sz="1100" dirty="0">
                <a:solidFill>
                  <a:prstClr val="black">
                    <a:lumMod val="75000"/>
                    <a:lumOff val="25000"/>
                  </a:prstClr>
                </a:solidFill>
              </a:rPr>
              <a:t>(Aleph</a:t>
            </a:r>
            <a:r>
              <a:rPr lang="ja-JP" altLang="en-US" sz="1100" dirty="0">
                <a:solidFill>
                  <a:prstClr val="black">
                    <a:lumMod val="75000"/>
                    <a:lumOff val="25000"/>
                  </a:prstClr>
                </a:solidFill>
              </a:rPr>
              <a:t>？</a:t>
            </a:r>
            <a:r>
              <a:rPr lang="en-US" altLang="ja-JP" sz="1100" dirty="0">
                <a:solidFill>
                  <a:prstClr val="black">
                    <a:lumMod val="75000"/>
                    <a:lumOff val="25000"/>
                  </a:prstClr>
                </a:solidFill>
              </a:rPr>
              <a:t>)</a:t>
            </a:r>
            <a:endParaRPr lang="ja-JP" altLang="en-US" sz="1100" dirty="0">
              <a:solidFill>
                <a:prstClr val="black">
                  <a:lumMod val="75000"/>
                  <a:lumOff val="25000"/>
                </a:prstClr>
              </a:solidFill>
            </a:endParaRPr>
          </a:p>
        </p:txBody>
      </p:sp>
      <p:sp>
        <p:nvSpPr>
          <p:cNvPr id="89" name="円柱 88"/>
          <p:cNvSpPr/>
          <p:nvPr/>
        </p:nvSpPr>
        <p:spPr>
          <a:xfrm>
            <a:off x="8993583" y="5567140"/>
            <a:ext cx="720000" cy="540000"/>
          </a:xfrm>
          <a:prstGeom prst="can">
            <a:avLst/>
          </a:prstGeom>
          <a:ln>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000" dirty="0">
                <a:solidFill>
                  <a:prstClr val="black">
                    <a:lumMod val="75000"/>
                    <a:lumOff val="25000"/>
                  </a:prstClr>
                </a:solidFill>
              </a:rPr>
              <a:t>Web NDLA</a:t>
            </a:r>
            <a:endParaRPr lang="ja-JP" altLang="en-US" sz="1000" dirty="0">
              <a:solidFill>
                <a:prstClr val="black">
                  <a:lumMod val="75000"/>
                  <a:lumOff val="25000"/>
                </a:prstClr>
              </a:solidFill>
            </a:endParaRPr>
          </a:p>
        </p:txBody>
      </p:sp>
      <p:sp>
        <p:nvSpPr>
          <p:cNvPr id="90" name="円柱 89"/>
          <p:cNvSpPr/>
          <p:nvPr/>
        </p:nvSpPr>
        <p:spPr>
          <a:xfrm>
            <a:off x="1706600" y="5874198"/>
            <a:ext cx="720000" cy="540000"/>
          </a:xfrm>
          <a:prstGeom prst="can">
            <a:avLst/>
          </a:prstGeom>
          <a:ln>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200" dirty="0">
              <a:solidFill>
                <a:prstClr val="black">
                  <a:lumMod val="75000"/>
                  <a:lumOff val="25000"/>
                </a:prstClr>
              </a:solidFill>
            </a:endParaRPr>
          </a:p>
        </p:txBody>
      </p:sp>
      <p:sp>
        <p:nvSpPr>
          <p:cNvPr id="91" name="円柱 90"/>
          <p:cNvSpPr/>
          <p:nvPr/>
        </p:nvSpPr>
        <p:spPr>
          <a:xfrm>
            <a:off x="2290684" y="6007554"/>
            <a:ext cx="720000" cy="540000"/>
          </a:xfrm>
          <a:prstGeom prst="can">
            <a:avLst/>
          </a:prstGeom>
          <a:ln>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200" dirty="0">
              <a:solidFill>
                <a:prstClr val="black">
                  <a:lumMod val="75000"/>
                  <a:lumOff val="25000"/>
                </a:prstClr>
              </a:solidFill>
            </a:endParaRPr>
          </a:p>
        </p:txBody>
      </p:sp>
      <p:sp>
        <p:nvSpPr>
          <p:cNvPr id="92" name="円柱 91"/>
          <p:cNvSpPr/>
          <p:nvPr/>
        </p:nvSpPr>
        <p:spPr>
          <a:xfrm>
            <a:off x="1890085" y="6148426"/>
            <a:ext cx="720000" cy="540000"/>
          </a:xfrm>
          <a:prstGeom prst="can">
            <a:avLst/>
          </a:prstGeom>
          <a:ln>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200" dirty="0">
              <a:solidFill>
                <a:prstClr val="black">
                  <a:lumMod val="75000"/>
                  <a:lumOff val="25000"/>
                </a:prstClr>
              </a:solidFill>
            </a:endParaRPr>
          </a:p>
        </p:txBody>
      </p:sp>
      <p:sp>
        <p:nvSpPr>
          <p:cNvPr id="93" name="テキスト ボックス 92"/>
          <p:cNvSpPr txBox="1"/>
          <p:nvPr/>
        </p:nvSpPr>
        <p:spPr>
          <a:xfrm>
            <a:off x="1616941" y="5343593"/>
            <a:ext cx="2212244" cy="553998"/>
          </a:xfrm>
          <a:prstGeom prst="rect">
            <a:avLst/>
          </a:prstGeom>
          <a:noFill/>
        </p:spPr>
        <p:txBody>
          <a:bodyPr wrap="square" rtlCol="0">
            <a:spAutoFit/>
          </a:bodyPr>
          <a:lstStyle/>
          <a:p>
            <a:r>
              <a:rPr lang="ja-JP" altLang="en-US" sz="1000" dirty="0">
                <a:solidFill>
                  <a:prstClr val="black">
                    <a:lumMod val="75000"/>
                    <a:lumOff val="25000"/>
                  </a:prstClr>
                </a:solidFill>
              </a:rPr>
              <a:t>他機関の各種</a:t>
            </a:r>
            <a:r>
              <a:rPr lang="en-US" altLang="ja-JP" sz="1000" dirty="0">
                <a:solidFill>
                  <a:prstClr val="black">
                    <a:lumMod val="75000"/>
                    <a:lumOff val="25000"/>
                  </a:prstClr>
                </a:solidFill>
              </a:rPr>
              <a:t>DB</a:t>
            </a:r>
          </a:p>
          <a:p>
            <a:r>
              <a:rPr lang="ja-JP" altLang="en-US" sz="1000" dirty="0">
                <a:solidFill>
                  <a:prstClr val="black">
                    <a:lumMod val="75000"/>
                    <a:lumOff val="25000"/>
                  </a:prstClr>
                </a:solidFill>
              </a:rPr>
              <a:t>（公共図の</a:t>
            </a:r>
            <a:r>
              <a:rPr lang="en-US" altLang="ja-JP" sz="1000" dirty="0">
                <a:solidFill>
                  <a:prstClr val="black">
                    <a:lumMod val="75000"/>
                    <a:lumOff val="25000"/>
                  </a:prstClr>
                </a:solidFill>
              </a:rPr>
              <a:t>OPAC</a:t>
            </a:r>
            <a:r>
              <a:rPr lang="ja-JP" altLang="en-US" sz="1000" dirty="0" err="1">
                <a:solidFill>
                  <a:prstClr val="black">
                    <a:lumMod val="75000"/>
                    <a:lumOff val="25000"/>
                  </a:prstClr>
                </a:solidFill>
              </a:rPr>
              <a:t>、</a:t>
            </a:r>
            <a:endParaRPr lang="en-US" altLang="ja-JP" sz="1000" dirty="0">
              <a:solidFill>
                <a:prstClr val="black">
                  <a:lumMod val="75000"/>
                  <a:lumOff val="25000"/>
                </a:prstClr>
              </a:solidFill>
            </a:endParaRPr>
          </a:p>
          <a:p>
            <a:r>
              <a:rPr lang="ja-JP" altLang="en-US" sz="1000" dirty="0">
                <a:solidFill>
                  <a:prstClr val="black">
                    <a:lumMod val="75000"/>
                    <a:lumOff val="25000"/>
                  </a:prstClr>
                </a:solidFill>
              </a:rPr>
              <a:t>　デジタルアーカイブ 等）</a:t>
            </a:r>
          </a:p>
        </p:txBody>
      </p:sp>
      <p:sp>
        <p:nvSpPr>
          <p:cNvPr id="94" name="正方形/長方形 93"/>
          <p:cNvSpPr/>
          <p:nvPr/>
        </p:nvSpPr>
        <p:spPr>
          <a:xfrm>
            <a:off x="8849784" y="2439590"/>
            <a:ext cx="1620000" cy="828000"/>
          </a:xfrm>
          <a:prstGeom prst="rect">
            <a:avLst/>
          </a:prstGeom>
          <a:ln>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t"/>
          <a:lstStyle/>
          <a:p>
            <a:r>
              <a:rPr lang="ja-JP" altLang="en-US" sz="1100" dirty="0">
                <a:solidFill>
                  <a:prstClr val="black">
                    <a:lumMod val="75000"/>
                    <a:lumOff val="25000"/>
                  </a:prstClr>
                </a:solidFill>
              </a:rPr>
              <a:t>レファ協</a:t>
            </a:r>
          </a:p>
        </p:txBody>
      </p:sp>
      <p:sp>
        <p:nvSpPr>
          <p:cNvPr id="95" name="正方形/長方形 94"/>
          <p:cNvSpPr/>
          <p:nvPr/>
        </p:nvSpPr>
        <p:spPr>
          <a:xfrm>
            <a:off x="8849784" y="3405652"/>
            <a:ext cx="1620000" cy="2052000"/>
          </a:xfrm>
          <a:prstGeom prst="rect">
            <a:avLst/>
          </a:prstGeom>
          <a:ln>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t"/>
          <a:lstStyle/>
          <a:p>
            <a:r>
              <a:rPr lang="ja-JP" altLang="en-US" sz="1100" dirty="0">
                <a:solidFill>
                  <a:prstClr val="black">
                    <a:lumMod val="75000"/>
                    <a:lumOff val="25000"/>
                  </a:prstClr>
                </a:solidFill>
              </a:rPr>
              <a:t>リサーチ・ナビ</a:t>
            </a:r>
          </a:p>
        </p:txBody>
      </p:sp>
      <p:sp>
        <p:nvSpPr>
          <p:cNvPr id="96" name="円柱 95"/>
          <p:cNvSpPr/>
          <p:nvPr/>
        </p:nvSpPr>
        <p:spPr>
          <a:xfrm>
            <a:off x="8978053" y="4235568"/>
            <a:ext cx="720000" cy="540000"/>
          </a:xfrm>
          <a:prstGeom prst="can">
            <a:avLst/>
          </a:prstGeom>
          <a:ln>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00" dirty="0">
                <a:solidFill>
                  <a:prstClr val="black">
                    <a:lumMod val="75000"/>
                    <a:lumOff val="25000"/>
                  </a:prstClr>
                </a:solidFill>
              </a:rPr>
              <a:t>主題書誌</a:t>
            </a:r>
            <a:r>
              <a:rPr lang="en-US" altLang="ja-JP" sz="1000" dirty="0">
                <a:solidFill>
                  <a:prstClr val="black">
                    <a:lumMod val="75000"/>
                    <a:lumOff val="25000"/>
                  </a:prstClr>
                </a:solidFill>
              </a:rPr>
              <a:t>DB</a:t>
            </a:r>
            <a:endParaRPr lang="ja-JP" altLang="en-US" sz="1000" dirty="0">
              <a:solidFill>
                <a:prstClr val="black">
                  <a:lumMod val="75000"/>
                  <a:lumOff val="25000"/>
                </a:prstClr>
              </a:solidFill>
            </a:endParaRPr>
          </a:p>
        </p:txBody>
      </p:sp>
      <p:sp>
        <p:nvSpPr>
          <p:cNvPr id="97" name="角丸四角形 96"/>
          <p:cNvSpPr/>
          <p:nvPr/>
        </p:nvSpPr>
        <p:spPr>
          <a:xfrm>
            <a:off x="8977362" y="2756085"/>
            <a:ext cx="1368000" cy="360000"/>
          </a:xfrm>
          <a:prstGeom prst="roundRect">
            <a:avLst/>
          </a:prstGeom>
          <a:ln>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ja-JP" altLang="en-US" sz="1000" dirty="0">
                <a:solidFill>
                  <a:prstClr val="black">
                    <a:lumMod val="75000"/>
                    <a:lumOff val="25000"/>
                  </a:prstClr>
                </a:solidFill>
              </a:rPr>
              <a:t>レファレンス事例</a:t>
            </a:r>
          </a:p>
        </p:txBody>
      </p:sp>
      <p:sp>
        <p:nvSpPr>
          <p:cNvPr id="98" name="角丸四角形 97"/>
          <p:cNvSpPr/>
          <p:nvPr/>
        </p:nvSpPr>
        <p:spPr>
          <a:xfrm>
            <a:off x="8975784" y="3720563"/>
            <a:ext cx="1368000" cy="360000"/>
          </a:xfrm>
          <a:prstGeom prst="roundRect">
            <a:avLst/>
          </a:prstGeom>
          <a:ln>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ja-JP" altLang="en-US" sz="1000" dirty="0">
                <a:solidFill>
                  <a:prstClr val="black">
                    <a:lumMod val="75000"/>
                    <a:lumOff val="25000"/>
                  </a:prstClr>
                </a:solidFill>
              </a:rPr>
              <a:t>調べ方案内</a:t>
            </a:r>
          </a:p>
        </p:txBody>
      </p:sp>
      <p:sp>
        <p:nvSpPr>
          <p:cNvPr id="99" name="正方形/長方形 98"/>
          <p:cNvSpPr/>
          <p:nvPr/>
        </p:nvSpPr>
        <p:spPr>
          <a:xfrm>
            <a:off x="8849784" y="1395800"/>
            <a:ext cx="1620000" cy="900000"/>
          </a:xfrm>
          <a:prstGeom prst="rect">
            <a:avLst/>
          </a:prstGeom>
        </p:spPr>
        <p:style>
          <a:lnRef idx="1">
            <a:schemeClr val="accent3"/>
          </a:lnRef>
          <a:fillRef idx="2">
            <a:schemeClr val="accent3"/>
          </a:fillRef>
          <a:effectRef idx="1">
            <a:schemeClr val="accent3"/>
          </a:effectRef>
          <a:fontRef idx="minor">
            <a:schemeClr val="dk1"/>
          </a:fontRef>
        </p:style>
        <p:txBody>
          <a:bodyPr rtlCol="0" anchor="t"/>
          <a:lstStyle/>
          <a:p>
            <a:r>
              <a:rPr lang="ja-JP" altLang="en-US" sz="1100" dirty="0">
                <a:solidFill>
                  <a:prstClr val="black">
                    <a:lumMod val="75000"/>
                    <a:lumOff val="25000"/>
                  </a:prstClr>
                </a:solidFill>
              </a:rPr>
              <a:t>利用者サービス</a:t>
            </a:r>
            <a:endParaRPr lang="en-US" altLang="ja-JP" sz="1100" dirty="0">
              <a:solidFill>
                <a:prstClr val="black">
                  <a:lumMod val="75000"/>
                  <a:lumOff val="25000"/>
                </a:prstClr>
              </a:solidFill>
            </a:endParaRPr>
          </a:p>
          <a:p>
            <a:r>
              <a:rPr lang="ja-JP" altLang="en-US" sz="1100" dirty="0">
                <a:solidFill>
                  <a:prstClr val="black">
                    <a:lumMod val="75000"/>
                    <a:lumOff val="25000"/>
                  </a:prstClr>
                </a:solidFill>
              </a:rPr>
              <a:t>基盤システム</a:t>
            </a:r>
            <a:endParaRPr lang="en-US" altLang="ja-JP" sz="1100" dirty="0">
              <a:solidFill>
                <a:prstClr val="black">
                  <a:lumMod val="75000"/>
                  <a:lumOff val="25000"/>
                </a:prstClr>
              </a:solidFill>
            </a:endParaRPr>
          </a:p>
          <a:p>
            <a:endParaRPr lang="en-US" altLang="ja-JP" sz="1100" dirty="0">
              <a:solidFill>
                <a:prstClr val="black">
                  <a:lumMod val="75000"/>
                  <a:lumOff val="25000"/>
                </a:prstClr>
              </a:solidFill>
            </a:endParaRPr>
          </a:p>
          <a:p>
            <a:r>
              <a:rPr lang="en-US" altLang="ja-JP" sz="1100" dirty="0">
                <a:solidFill>
                  <a:prstClr val="black">
                    <a:lumMod val="75000"/>
                    <a:lumOff val="25000"/>
                  </a:prstClr>
                </a:solidFill>
              </a:rPr>
              <a:t>※</a:t>
            </a:r>
            <a:r>
              <a:rPr lang="ja-JP" altLang="en-US" sz="1100" dirty="0">
                <a:solidFill>
                  <a:prstClr val="black">
                    <a:lumMod val="75000"/>
                    <a:lumOff val="25000"/>
                  </a:prstClr>
                </a:solidFill>
              </a:rPr>
              <a:t>申込管理</a:t>
            </a:r>
          </a:p>
        </p:txBody>
      </p:sp>
      <p:sp>
        <p:nvSpPr>
          <p:cNvPr id="100" name="正方形/長方形 99"/>
          <p:cNvSpPr/>
          <p:nvPr/>
        </p:nvSpPr>
        <p:spPr>
          <a:xfrm>
            <a:off x="4595490" y="5971251"/>
            <a:ext cx="1152000" cy="720000"/>
          </a:xfrm>
          <a:prstGeom prst="rect">
            <a:avLst/>
          </a:prstGeom>
          <a:ln>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t"/>
          <a:lstStyle/>
          <a:p>
            <a:r>
              <a:rPr lang="ja-JP" altLang="en-US" sz="1100" dirty="0">
                <a:solidFill>
                  <a:prstClr val="black">
                    <a:lumMod val="75000"/>
                    <a:lumOff val="25000"/>
                  </a:prstClr>
                </a:solidFill>
              </a:rPr>
              <a:t>出版社等</a:t>
            </a:r>
          </a:p>
        </p:txBody>
      </p:sp>
      <p:sp>
        <p:nvSpPr>
          <p:cNvPr id="101" name="角丸四角形 100"/>
          <p:cNvSpPr/>
          <p:nvPr/>
        </p:nvSpPr>
        <p:spPr>
          <a:xfrm>
            <a:off x="4721949" y="6245584"/>
            <a:ext cx="900000" cy="360000"/>
          </a:xfrm>
          <a:prstGeom prst="roundRect">
            <a:avLst/>
          </a:prstGeom>
          <a:ln>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ja-JP" altLang="en-US" sz="1000" dirty="0">
                <a:solidFill>
                  <a:prstClr val="black">
                    <a:lumMod val="75000"/>
                    <a:lumOff val="25000"/>
                  </a:prstClr>
                </a:solidFill>
              </a:rPr>
              <a:t>目次情報</a:t>
            </a:r>
          </a:p>
        </p:txBody>
      </p:sp>
      <p:sp>
        <p:nvSpPr>
          <p:cNvPr id="102" name="円柱 101"/>
          <p:cNvSpPr/>
          <p:nvPr/>
        </p:nvSpPr>
        <p:spPr>
          <a:xfrm>
            <a:off x="9623784" y="4784064"/>
            <a:ext cx="720000" cy="540000"/>
          </a:xfrm>
          <a:prstGeom prst="can">
            <a:avLst/>
          </a:prstGeom>
          <a:ln>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00" dirty="0">
                <a:solidFill>
                  <a:prstClr val="black">
                    <a:lumMod val="75000"/>
                    <a:lumOff val="25000"/>
                  </a:prstClr>
                </a:solidFill>
              </a:rPr>
              <a:t>目次</a:t>
            </a:r>
            <a:r>
              <a:rPr lang="en-US" altLang="ja-JP" sz="1000" dirty="0">
                <a:solidFill>
                  <a:prstClr val="black">
                    <a:lumMod val="75000"/>
                    <a:lumOff val="25000"/>
                  </a:prstClr>
                </a:solidFill>
              </a:rPr>
              <a:t>DB</a:t>
            </a:r>
            <a:endParaRPr lang="ja-JP" altLang="en-US" sz="1000" dirty="0">
              <a:solidFill>
                <a:prstClr val="black">
                  <a:lumMod val="75000"/>
                  <a:lumOff val="25000"/>
                </a:prstClr>
              </a:solidFill>
            </a:endParaRPr>
          </a:p>
        </p:txBody>
      </p:sp>
      <p:cxnSp>
        <p:nvCxnSpPr>
          <p:cNvPr id="103" name="直線矢印コネクタ 102"/>
          <p:cNvCxnSpPr>
            <a:stCxn id="97" idx="1"/>
            <a:endCxn id="122" idx="4"/>
          </p:cNvCxnSpPr>
          <p:nvPr/>
        </p:nvCxnSpPr>
        <p:spPr>
          <a:xfrm flipH="1">
            <a:off x="6544578" y="2936085"/>
            <a:ext cx="2432785" cy="948598"/>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線矢印コネクタ 103"/>
          <p:cNvCxnSpPr>
            <a:stCxn id="98" idx="1"/>
            <a:endCxn id="122" idx="4"/>
          </p:cNvCxnSpPr>
          <p:nvPr/>
        </p:nvCxnSpPr>
        <p:spPr>
          <a:xfrm flipH="1" flipV="1">
            <a:off x="6544578" y="3884683"/>
            <a:ext cx="2431207" cy="15880"/>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矢印コネクタ 104"/>
          <p:cNvCxnSpPr>
            <a:stCxn id="91" idx="1"/>
            <a:endCxn id="122" idx="3"/>
          </p:cNvCxnSpPr>
          <p:nvPr/>
        </p:nvCxnSpPr>
        <p:spPr>
          <a:xfrm flipV="1">
            <a:off x="2650685" y="4604684"/>
            <a:ext cx="3083893" cy="1402871"/>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線矢印コネクタ 105"/>
          <p:cNvCxnSpPr>
            <a:stCxn id="88" idx="1"/>
            <a:endCxn id="122" idx="3"/>
          </p:cNvCxnSpPr>
          <p:nvPr/>
        </p:nvCxnSpPr>
        <p:spPr>
          <a:xfrm flipH="1" flipV="1">
            <a:off x="5734578" y="4604684"/>
            <a:ext cx="1277931" cy="1367473"/>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06"/>
          <p:cNvCxnSpPr>
            <a:stCxn id="87" idx="1"/>
            <a:endCxn id="122" idx="3"/>
          </p:cNvCxnSpPr>
          <p:nvPr/>
        </p:nvCxnSpPr>
        <p:spPr>
          <a:xfrm flipH="1" flipV="1">
            <a:off x="5734578" y="4604684"/>
            <a:ext cx="2516497" cy="1367473"/>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8" name="角丸四角形 107"/>
          <p:cNvSpPr/>
          <p:nvPr/>
        </p:nvSpPr>
        <p:spPr>
          <a:xfrm>
            <a:off x="4296007" y="2011628"/>
            <a:ext cx="1980000" cy="360000"/>
          </a:xfrm>
          <a:prstGeom prst="roundRect">
            <a:avLst/>
          </a:prstGeom>
          <a:ln>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ja-JP" altLang="en-US" sz="1100" dirty="0">
                <a:solidFill>
                  <a:prstClr val="black">
                    <a:lumMod val="75000"/>
                    <a:lumOff val="25000"/>
                  </a:prstClr>
                </a:solidFill>
              </a:rPr>
              <a:t>来館用インタフェース</a:t>
            </a:r>
          </a:p>
        </p:txBody>
      </p:sp>
      <p:grpSp>
        <p:nvGrpSpPr>
          <p:cNvPr id="109" name="グループ化 108"/>
          <p:cNvGrpSpPr/>
          <p:nvPr/>
        </p:nvGrpSpPr>
        <p:grpSpPr>
          <a:xfrm>
            <a:off x="6848636" y="812556"/>
            <a:ext cx="328790" cy="540005"/>
            <a:chOff x="4598128" y="367795"/>
            <a:chExt cx="328790" cy="540005"/>
          </a:xfrm>
        </p:grpSpPr>
        <p:sp>
          <p:nvSpPr>
            <p:cNvPr id="110" name="台形 109"/>
            <p:cNvSpPr/>
            <p:nvPr/>
          </p:nvSpPr>
          <p:spPr>
            <a:xfrm>
              <a:off x="4598129" y="679532"/>
              <a:ext cx="328789" cy="132843"/>
            </a:xfrm>
            <a:prstGeom prst="trapezoid">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11" name="円/楕円 110"/>
            <p:cNvSpPr/>
            <p:nvPr/>
          </p:nvSpPr>
          <p:spPr>
            <a:xfrm>
              <a:off x="4598128" y="743342"/>
              <a:ext cx="328789" cy="164458"/>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12" name="円/楕円 111"/>
            <p:cNvSpPr/>
            <p:nvPr/>
          </p:nvSpPr>
          <p:spPr>
            <a:xfrm>
              <a:off x="4627122" y="618907"/>
              <a:ext cx="271221" cy="164458"/>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13" name="円/楕円 112"/>
            <p:cNvSpPr/>
            <p:nvPr/>
          </p:nvSpPr>
          <p:spPr>
            <a:xfrm>
              <a:off x="4611322" y="367795"/>
              <a:ext cx="301356" cy="301474"/>
            </a:xfrm>
            <a:prstGeom prst="ellipse">
              <a:avLst/>
            </a:prstGeom>
            <a:solidFill>
              <a:schemeClr val="tx1">
                <a:lumMod val="75000"/>
                <a:lumOff val="25000"/>
              </a:schemeClr>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grpSp>
        <p:nvGrpSpPr>
          <p:cNvPr id="114" name="グループ化 113"/>
          <p:cNvGrpSpPr/>
          <p:nvPr/>
        </p:nvGrpSpPr>
        <p:grpSpPr>
          <a:xfrm>
            <a:off x="5115573" y="784974"/>
            <a:ext cx="338263" cy="549788"/>
            <a:chOff x="2094432" y="377415"/>
            <a:chExt cx="338263" cy="549788"/>
          </a:xfrm>
        </p:grpSpPr>
        <p:sp>
          <p:nvSpPr>
            <p:cNvPr id="115" name="台形 114"/>
            <p:cNvSpPr/>
            <p:nvPr/>
          </p:nvSpPr>
          <p:spPr>
            <a:xfrm>
              <a:off x="2094432" y="690455"/>
              <a:ext cx="338263" cy="137777"/>
            </a:xfrm>
            <a:prstGeom prst="trapezoid">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16" name="円/楕円 115"/>
            <p:cNvSpPr/>
            <p:nvPr/>
          </p:nvSpPr>
          <p:spPr>
            <a:xfrm>
              <a:off x="2094432" y="756637"/>
              <a:ext cx="338263" cy="170566"/>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17" name="円/楕円 116"/>
            <p:cNvSpPr/>
            <p:nvPr/>
          </p:nvSpPr>
          <p:spPr>
            <a:xfrm>
              <a:off x="2124262" y="627584"/>
              <a:ext cx="279036" cy="170566"/>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18" name="台形 117"/>
            <p:cNvSpPr/>
            <p:nvPr/>
          </p:nvSpPr>
          <p:spPr>
            <a:xfrm rot="10800000">
              <a:off x="2150809" y="658508"/>
              <a:ext cx="225509" cy="127910"/>
            </a:xfrm>
            <a:prstGeom prst="trapezoid">
              <a:avLst>
                <a:gd name="adj" fmla="val 67294"/>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19" name="台形 118"/>
            <p:cNvSpPr/>
            <p:nvPr/>
          </p:nvSpPr>
          <p:spPr>
            <a:xfrm>
              <a:off x="2235968" y="738588"/>
              <a:ext cx="56371" cy="85273"/>
            </a:xfrm>
            <a:prstGeom prst="trapezoid">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20" name="円/楕円 119"/>
            <p:cNvSpPr/>
            <p:nvPr/>
          </p:nvSpPr>
          <p:spPr>
            <a:xfrm>
              <a:off x="2108005" y="377415"/>
              <a:ext cx="310040" cy="312669"/>
            </a:xfrm>
            <a:prstGeom prst="ellipse">
              <a:avLst/>
            </a:prstGeom>
            <a:solidFill>
              <a:schemeClr val="tx1">
                <a:lumMod val="75000"/>
                <a:lumOff val="2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21" name="五角形 120"/>
            <p:cNvSpPr/>
            <p:nvPr/>
          </p:nvSpPr>
          <p:spPr>
            <a:xfrm>
              <a:off x="2236717" y="699782"/>
              <a:ext cx="56371" cy="42637"/>
            </a:xfrm>
            <a:prstGeom prst="pentagon">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sp>
        <p:nvSpPr>
          <p:cNvPr id="122" name="円柱 121"/>
          <p:cNvSpPr/>
          <p:nvPr/>
        </p:nvSpPr>
        <p:spPr>
          <a:xfrm>
            <a:off x="4924577" y="3164683"/>
            <a:ext cx="1620000" cy="1440000"/>
          </a:xfrm>
          <a:prstGeom prst="can">
            <a:avLst/>
          </a:prstGeom>
          <a:ln>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ja-JP" sz="1100" dirty="0">
              <a:solidFill>
                <a:prstClr val="black">
                  <a:lumMod val="75000"/>
                  <a:lumOff val="25000"/>
                </a:prstClr>
              </a:solidFill>
            </a:endParaRPr>
          </a:p>
          <a:p>
            <a:pPr algn="ctr"/>
            <a:r>
              <a:rPr lang="ja-JP" altLang="en-US" sz="1100" dirty="0">
                <a:solidFill>
                  <a:prstClr val="black">
                    <a:lumMod val="75000"/>
                    <a:lumOff val="25000"/>
                  </a:prstClr>
                </a:solidFill>
              </a:rPr>
              <a:t>メタデータ</a:t>
            </a:r>
            <a:r>
              <a:rPr lang="en-US" altLang="ja-JP" sz="1100" dirty="0">
                <a:solidFill>
                  <a:prstClr val="black">
                    <a:lumMod val="75000"/>
                    <a:lumOff val="25000"/>
                  </a:prstClr>
                </a:solidFill>
              </a:rPr>
              <a:t>DB</a:t>
            </a:r>
          </a:p>
        </p:txBody>
      </p:sp>
      <p:sp>
        <p:nvSpPr>
          <p:cNvPr id="123" name="角丸四角形 122"/>
          <p:cNvSpPr/>
          <p:nvPr/>
        </p:nvSpPr>
        <p:spPr>
          <a:xfrm>
            <a:off x="3215478" y="1927616"/>
            <a:ext cx="720000" cy="540000"/>
          </a:xfrm>
          <a:prstGeom prst="roundRect">
            <a:avLst/>
          </a:prstGeom>
          <a:ln>
            <a:solidFill>
              <a:schemeClr val="accent5"/>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ja-JP" sz="1200" dirty="0">
                <a:solidFill>
                  <a:prstClr val="black">
                    <a:lumMod val="75000"/>
                    <a:lumOff val="25000"/>
                  </a:prstClr>
                </a:solidFill>
              </a:rPr>
              <a:t>API</a:t>
            </a:r>
            <a:endParaRPr lang="ja-JP" altLang="en-US" sz="1200" dirty="0">
              <a:solidFill>
                <a:prstClr val="black">
                  <a:lumMod val="75000"/>
                  <a:lumOff val="25000"/>
                </a:prstClr>
              </a:solidFill>
            </a:endParaRPr>
          </a:p>
        </p:txBody>
      </p:sp>
      <p:cxnSp>
        <p:nvCxnSpPr>
          <p:cNvPr id="124" name="直線矢印コネクタ 123"/>
          <p:cNvCxnSpPr>
            <a:endCxn id="123" idx="2"/>
          </p:cNvCxnSpPr>
          <p:nvPr/>
        </p:nvCxnSpPr>
        <p:spPr>
          <a:xfrm flipH="1" flipV="1">
            <a:off x="3575478" y="2467617"/>
            <a:ext cx="739364" cy="583575"/>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5" name="直線矢印コネクタ 124"/>
          <p:cNvCxnSpPr>
            <a:stCxn id="123" idx="0"/>
          </p:cNvCxnSpPr>
          <p:nvPr/>
        </p:nvCxnSpPr>
        <p:spPr>
          <a:xfrm flipV="1">
            <a:off x="3575478" y="1364360"/>
            <a:ext cx="1364" cy="563256"/>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6" name="正方形/長方形 125"/>
          <p:cNvSpPr/>
          <p:nvPr/>
        </p:nvSpPr>
        <p:spPr>
          <a:xfrm>
            <a:off x="3054842" y="892604"/>
            <a:ext cx="1044000" cy="432000"/>
          </a:xfrm>
          <a:prstGeom prst="rect">
            <a:avLst/>
          </a:prstGeom>
          <a:ln>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t"/>
          <a:lstStyle/>
          <a:p>
            <a:r>
              <a:rPr lang="ja-JP" altLang="en-US" sz="1100" dirty="0">
                <a:solidFill>
                  <a:prstClr val="black">
                    <a:lumMod val="75000"/>
                    <a:lumOff val="25000"/>
                  </a:prstClr>
                </a:solidFill>
              </a:rPr>
              <a:t>他システム</a:t>
            </a:r>
          </a:p>
        </p:txBody>
      </p:sp>
      <p:sp>
        <p:nvSpPr>
          <p:cNvPr id="127" name="正方形/長方形 126"/>
          <p:cNvSpPr/>
          <p:nvPr/>
        </p:nvSpPr>
        <p:spPr>
          <a:xfrm>
            <a:off x="3173087" y="5971251"/>
            <a:ext cx="1260000" cy="720000"/>
          </a:xfrm>
          <a:prstGeom prst="rect">
            <a:avLst/>
          </a:prstGeom>
          <a:ln>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t"/>
          <a:lstStyle/>
          <a:p>
            <a:r>
              <a:rPr lang="ja-JP" altLang="en-US" sz="1100" dirty="0">
                <a:solidFill>
                  <a:prstClr val="black">
                    <a:lumMod val="75000"/>
                    <a:lumOff val="25000"/>
                  </a:prstClr>
                </a:solidFill>
              </a:rPr>
              <a:t>契約電子ジャーナル</a:t>
            </a:r>
            <a:endParaRPr lang="en-US" altLang="ja-JP" sz="1100" dirty="0">
              <a:solidFill>
                <a:prstClr val="black">
                  <a:lumMod val="75000"/>
                  <a:lumOff val="25000"/>
                </a:prstClr>
              </a:solidFill>
            </a:endParaRPr>
          </a:p>
          <a:p>
            <a:endParaRPr lang="en-US" altLang="ja-JP" sz="1100" dirty="0">
              <a:solidFill>
                <a:prstClr val="black">
                  <a:lumMod val="75000"/>
                  <a:lumOff val="25000"/>
                </a:prstClr>
              </a:solidFill>
            </a:endParaRPr>
          </a:p>
          <a:p>
            <a:r>
              <a:rPr lang="en-US" altLang="ja-JP" sz="1100" dirty="0">
                <a:solidFill>
                  <a:prstClr val="black">
                    <a:lumMod val="75000"/>
                    <a:lumOff val="25000"/>
                  </a:prstClr>
                </a:solidFill>
              </a:rPr>
              <a:t>※</a:t>
            </a:r>
            <a:r>
              <a:rPr lang="ja-JP" altLang="en-US" sz="1100" dirty="0">
                <a:solidFill>
                  <a:prstClr val="black">
                    <a:lumMod val="75000"/>
                    <a:lumOff val="25000"/>
                  </a:prstClr>
                </a:solidFill>
              </a:rPr>
              <a:t>本文閲覧</a:t>
            </a:r>
          </a:p>
        </p:txBody>
      </p:sp>
      <p:sp>
        <p:nvSpPr>
          <p:cNvPr id="128" name="角丸四角形 127"/>
          <p:cNvSpPr/>
          <p:nvPr/>
        </p:nvSpPr>
        <p:spPr>
          <a:xfrm>
            <a:off x="5601567" y="3289077"/>
            <a:ext cx="1080000" cy="432000"/>
          </a:xfrm>
          <a:prstGeom prst="roundRect">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ja-JP" altLang="en-US" sz="1050" dirty="0">
                <a:solidFill>
                  <a:prstClr val="black">
                    <a:lumMod val="75000"/>
                    <a:lumOff val="25000"/>
                  </a:prstClr>
                </a:solidFill>
              </a:rPr>
              <a:t>主題にもとづく付加情報</a:t>
            </a:r>
          </a:p>
        </p:txBody>
      </p:sp>
      <p:sp>
        <p:nvSpPr>
          <p:cNvPr id="129" name="円柱 128"/>
          <p:cNvSpPr/>
          <p:nvPr/>
        </p:nvSpPr>
        <p:spPr>
          <a:xfrm>
            <a:off x="6824446" y="4627592"/>
            <a:ext cx="828000" cy="612000"/>
          </a:xfrm>
          <a:prstGeom prst="ca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1100" dirty="0" smtClean="0">
                <a:solidFill>
                  <a:srgbClr val="C00000"/>
                </a:solidFill>
              </a:rPr>
              <a:t>記事索引</a:t>
            </a:r>
            <a:r>
              <a:rPr lang="en-US" altLang="ja-JP" sz="1100" dirty="0" smtClean="0">
                <a:solidFill>
                  <a:srgbClr val="C00000"/>
                </a:solidFill>
              </a:rPr>
              <a:t>DB</a:t>
            </a:r>
            <a:endParaRPr lang="ja-JP" altLang="en-US" sz="1100" dirty="0">
              <a:solidFill>
                <a:srgbClr val="C00000"/>
              </a:solidFill>
            </a:endParaRPr>
          </a:p>
        </p:txBody>
      </p:sp>
      <p:sp>
        <p:nvSpPr>
          <p:cNvPr id="130" name="テキスト ボックス 129"/>
          <p:cNvSpPr txBox="1"/>
          <p:nvPr/>
        </p:nvSpPr>
        <p:spPr>
          <a:xfrm>
            <a:off x="3655868" y="5683901"/>
            <a:ext cx="1016165" cy="246221"/>
          </a:xfrm>
          <a:prstGeom prst="rect">
            <a:avLst/>
          </a:prstGeom>
          <a:noFill/>
        </p:spPr>
        <p:txBody>
          <a:bodyPr wrap="square" rtlCol="0" anchor="ctr">
            <a:spAutoFit/>
          </a:bodyPr>
          <a:lstStyle/>
          <a:p>
            <a:pPr algn="ctr"/>
            <a:r>
              <a:rPr lang="ja-JP" altLang="en-US" sz="1000" dirty="0">
                <a:solidFill>
                  <a:srgbClr val="002060"/>
                </a:solidFill>
              </a:rPr>
              <a:t>本文閲覧</a:t>
            </a:r>
            <a:endParaRPr lang="en-US" altLang="ja-JP" sz="1000" dirty="0">
              <a:solidFill>
                <a:srgbClr val="002060"/>
              </a:solidFill>
            </a:endParaRPr>
          </a:p>
        </p:txBody>
      </p:sp>
      <p:sp>
        <p:nvSpPr>
          <p:cNvPr id="131" name="テキスト ボックス 130"/>
          <p:cNvSpPr txBox="1"/>
          <p:nvPr/>
        </p:nvSpPr>
        <p:spPr>
          <a:xfrm>
            <a:off x="8079484" y="5698319"/>
            <a:ext cx="1016165" cy="246221"/>
          </a:xfrm>
          <a:prstGeom prst="rect">
            <a:avLst/>
          </a:prstGeom>
          <a:noFill/>
        </p:spPr>
        <p:txBody>
          <a:bodyPr wrap="square" rtlCol="0" anchor="ctr">
            <a:spAutoFit/>
          </a:bodyPr>
          <a:lstStyle/>
          <a:p>
            <a:pPr algn="ctr"/>
            <a:r>
              <a:rPr lang="ja-JP" altLang="en-US" sz="1000" dirty="0">
                <a:solidFill>
                  <a:srgbClr val="002060"/>
                </a:solidFill>
              </a:rPr>
              <a:t>本文閲覧</a:t>
            </a:r>
            <a:endParaRPr lang="en-US" altLang="ja-JP" sz="1000" dirty="0">
              <a:solidFill>
                <a:srgbClr val="002060"/>
              </a:solidFill>
            </a:endParaRPr>
          </a:p>
        </p:txBody>
      </p:sp>
      <p:sp>
        <p:nvSpPr>
          <p:cNvPr id="132" name="テキスト ボックス 131"/>
          <p:cNvSpPr txBox="1"/>
          <p:nvPr/>
        </p:nvSpPr>
        <p:spPr>
          <a:xfrm>
            <a:off x="5389212" y="2864557"/>
            <a:ext cx="720000" cy="246221"/>
          </a:xfrm>
          <a:prstGeom prst="rect">
            <a:avLst/>
          </a:prstGeom>
          <a:noFill/>
        </p:spPr>
        <p:txBody>
          <a:bodyPr wrap="square" rtlCol="0" anchor="ctr">
            <a:spAutoFit/>
          </a:bodyPr>
          <a:lstStyle/>
          <a:p>
            <a:pPr algn="ctr"/>
            <a:r>
              <a:rPr lang="ja-JP" altLang="en-US" sz="1000" dirty="0">
                <a:solidFill>
                  <a:srgbClr val="002060"/>
                </a:solidFill>
              </a:rPr>
              <a:t>検索</a:t>
            </a:r>
            <a:endParaRPr lang="en-US" altLang="ja-JP" sz="1000" dirty="0">
              <a:solidFill>
                <a:srgbClr val="002060"/>
              </a:solidFill>
            </a:endParaRPr>
          </a:p>
        </p:txBody>
      </p:sp>
      <p:sp>
        <p:nvSpPr>
          <p:cNvPr id="133" name="正方形/長方形 132"/>
          <p:cNvSpPr/>
          <p:nvPr/>
        </p:nvSpPr>
        <p:spPr>
          <a:xfrm>
            <a:off x="8849784" y="712009"/>
            <a:ext cx="1620000" cy="540000"/>
          </a:xfrm>
          <a:prstGeom prst="rect">
            <a:avLst/>
          </a:prstGeom>
        </p:spPr>
        <p:style>
          <a:lnRef idx="1">
            <a:schemeClr val="accent3"/>
          </a:lnRef>
          <a:fillRef idx="2">
            <a:schemeClr val="accent3"/>
          </a:fillRef>
          <a:effectRef idx="1">
            <a:schemeClr val="accent3"/>
          </a:effectRef>
          <a:fontRef idx="minor">
            <a:schemeClr val="dk1"/>
          </a:fontRef>
        </p:style>
        <p:txBody>
          <a:bodyPr rtlCol="0" anchor="t"/>
          <a:lstStyle/>
          <a:p>
            <a:r>
              <a:rPr lang="ja-JP" altLang="en-US" sz="1100" dirty="0">
                <a:solidFill>
                  <a:prstClr val="black">
                    <a:lumMod val="75000"/>
                    <a:lumOff val="25000"/>
                  </a:prstClr>
                </a:solidFill>
              </a:rPr>
              <a:t>オンラインレファレンス受理処理</a:t>
            </a:r>
          </a:p>
        </p:txBody>
      </p:sp>
      <p:cxnSp>
        <p:nvCxnSpPr>
          <p:cNvPr id="134" name="直線矢印コネクタ 93"/>
          <p:cNvCxnSpPr>
            <a:stCxn id="99" idx="1"/>
            <a:endCxn id="84" idx="2"/>
          </p:cNvCxnSpPr>
          <p:nvPr/>
        </p:nvCxnSpPr>
        <p:spPr>
          <a:xfrm rot="10800000" flipV="1">
            <a:off x="6100952" y="1845800"/>
            <a:ext cx="2748832" cy="622893"/>
          </a:xfrm>
          <a:prstGeom prst="bentConnector4">
            <a:avLst>
              <a:gd name="adj1" fmla="val 13330"/>
              <a:gd name="adj2" fmla="val 140955"/>
            </a:avLst>
          </a:prstGeom>
          <a:ln w="38100">
            <a:solidFill>
              <a:schemeClr val="accent3"/>
            </a:solidFill>
            <a:prstDash val="sys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5" name="直線矢印コネクタ 290"/>
          <p:cNvCxnSpPr>
            <a:stCxn id="127" idx="0"/>
            <a:endCxn id="108" idx="2"/>
          </p:cNvCxnSpPr>
          <p:nvPr/>
        </p:nvCxnSpPr>
        <p:spPr>
          <a:xfrm rot="5400000" flipH="1" flipV="1">
            <a:off x="2744737" y="3429980"/>
            <a:ext cx="3599623" cy="1482920"/>
          </a:xfrm>
          <a:prstGeom prst="bentConnector3">
            <a:avLst>
              <a:gd name="adj1" fmla="val 91233"/>
            </a:avLst>
          </a:prstGeom>
          <a:ln w="38100">
            <a:solidFill>
              <a:srgbClr val="00206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6" name="直線矢印コネクタ 135"/>
          <p:cNvCxnSpPr/>
          <p:nvPr/>
        </p:nvCxnSpPr>
        <p:spPr>
          <a:xfrm flipH="1" flipV="1">
            <a:off x="5536924" y="2378651"/>
            <a:ext cx="0" cy="900000"/>
          </a:xfrm>
          <a:prstGeom prst="straightConnector1">
            <a:avLst/>
          </a:prstGeom>
          <a:ln w="38100">
            <a:solidFill>
              <a:srgbClr val="00206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直線矢印コネクタ 290"/>
          <p:cNvCxnSpPr>
            <a:stCxn id="147" idx="3"/>
          </p:cNvCxnSpPr>
          <p:nvPr/>
        </p:nvCxnSpPr>
        <p:spPr>
          <a:xfrm rot="5400000" flipH="1" flipV="1">
            <a:off x="4744282" y="2463275"/>
            <a:ext cx="258364" cy="1339424"/>
          </a:xfrm>
          <a:prstGeom prst="bentConnector2">
            <a:avLst/>
          </a:prstGeom>
          <a:ln w="38100">
            <a:solidFill>
              <a:srgbClr val="00206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直線矢印コネクタ 137"/>
          <p:cNvCxnSpPr>
            <a:stCxn id="102" idx="2"/>
            <a:endCxn id="129" idx="4"/>
          </p:cNvCxnSpPr>
          <p:nvPr/>
        </p:nvCxnSpPr>
        <p:spPr>
          <a:xfrm flipH="1" flipV="1">
            <a:off x="7652446" y="4933592"/>
            <a:ext cx="1971338" cy="120472"/>
          </a:xfrm>
          <a:prstGeom prst="straightConnector1">
            <a:avLst/>
          </a:prstGeom>
          <a:ln w="19050">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39" name="直線矢印コネクタ 138"/>
          <p:cNvCxnSpPr>
            <a:stCxn id="101" idx="0"/>
            <a:endCxn id="129" idx="3"/>
          </p:cNvCxnSpPr>
          <p:nvPr/>
        </p:nvCxnSpPr>
        <p:spPr>
          <a:xfrm flipV="1">
            <a:off x="5171950" y="5239592"/>
            <a:ext cx="2066497" cy="1005992"/>
          </a:xfrm>
          <a:prstGeom prst="straightConnector1">
            <a:avLst/>
          </a:prstGeom>
          <a:ln w="19050">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40" name="直線矢印コネクタ 139"/>
          <p:cNvCxnSpPr>
            <a:stCxn id="87" idx="1"/>
            <a:endCxn id="129" idx="3"/>
          </p:cNvCxnSpPr>
          <p:nvPr/>
        </p:nvCxnSpPr>
        <p:spPr>
          <a:xfrm flipH="1" flipV="1">
            <a:off x="7238446" y="5239592"/>
            <a:ext cx="1012628" cy="732564"/>
          </a:xfrm>
          <a:prstGeom prst="straightConnector1">
            <a:avLst/>
          </a:prstGeom>
          <a:ln w="19050">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41" name="直線矢印コネクタ 140"/>
          <p:cNvCxnSpPr>
            <a:stCxn id="88" idx="1"/>
            <a:endCxn id="129" idx="3"/>
          </p:cNvCxnSpPr>
          <p:nvPr/>
        </p:nvCxnSpPr>
        <p:spPr>
          <a:xfrm flipV="1">
            <a:off x="7012508" y="5239592"/>
            <a:ext cx="225938" cy="732564"/>
          </a:xfrm>
          <a:prstGeom prst="straightConnector1">
            <a:avLst/>
          </a:prstGeom>
          <a:ln w="19050">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42" name="直線矢印コネクタ 141"/>
          <p:cNvCxnSpPr>
            <a:stCxn id="96" idx="2"/>
            <a:endCxn id="153" idx="4"/>
          </p:cNvCxnSpPr>
          <p:nvPr/>
        </p:nvCxnSpPr>
        <p:spPr>
          <a:xfrm flipH="1" flipV="1">
            <a:off x="7677700" y="4209092"/>
            <a:ext cx="1300353" cy="296476"/>
          </a:xfrm>
          <a:prstGeom prst="straightConnector1">
            <a:avLst/>
          </a:prstGeom>
          <a:ln w="19050">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43" name="直線矢印コネクタ 142"/>
          <p:cNvCxnSpPr>
            <a:stCxn id="89" idx="2"/>
            <a:endCxn id="153" idx="4"/>
          </p:cNvCxnSpPr>
          <p:nvPr/>
        </p:nvCxnSpPr>
        <p:spPr>
          <a:xfrm flipH="1" flipV="1">
            <a:off x="7677700" y="4209092"/>
            <a:ext cx="1315883" cy="1628048"/>
          </a:xfrm>
          <a:prstGeom prst="straightConnector1">
            <a:avLst/>
          </a:prstGeom>
          <a:ln w="19050">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44" name="直線矢印コネクタ 143"/>
          <p:cNvCxnSpPr>
            <a:stCxn id="97" idx="1"/>
            <a:endCxn id="128" idx="3"/>
          </p:cNvCxnSpPr>
          <p:nvPr/>
        </p:nvCxnSpPr>
        <p:spPr>
          <a:xfrm flipH="1">
            <a:off x="6681568" y="2936085"/>
            <a:ext cx="2295795" cy="568992"/>
          </a:xfrm>
          <a:prstGeom prst="straightConnector1">
            <a:avLst/>
          </a:prstGeom>
          <a:ln w="19050">
            <a:solidFill>
              <a:schemeClr val="accent4"/>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45" name="直線矢印コネクタ 144"/>
          <p:cNvCxnSpPr>
            <a:stCxn id="98" idx="1"/>
            <a:endCxn id="128" idx="3"/>
          </p:cNvCxnSpPr>
          <p:nvPr/>
        </p:nvCxnSpPr>
        <p:spPr>
          <a:xfrm flipH="1" flipV="1">
            <a:off x="6681568" y="3505077"/>
            <a:ext cx="2294217" cy="395486"/>
          </a:xfrm>
          <a:prstGeom prst="straightConnector1">
            <a:avLst/>
          </a:prstGeom>
          <a:ln w="19050">
            <a:solidFill>
              <a:schemeClr val="accent4"/>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46" name="直線矢印コネクタ 145"/>
          <p:cNvCxnSpPr>
            <a:stCxn id="96" idx="2"/>
            <a:endCxn id="128" idx="3"/>
          </p:cNvCxnSpPr>
          <p:nvPr/>
        </p:nvCxnSpPr>
        <p:spPr>
          <a:xfrm flipH="1" flipV="1">
            <a:off x="6681567" y="3505078"/>
            <a:ext cx="2296486" cy="1000491"/>
          </a:xfrm>
          <a:prstGeom prst="straightConnector1">
            <a:avLst/>
          </a:prstGeom>
          <a:ln w="19050">
            <a:solidFill>
              <a:schemeClr val="accent4"/>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47" name="雲 146"/>
          <p:cNvSpPr/>
          <p:nvPr/>
        </p:nvSpPr>
        <p:spPr>
          <a:xfrm>
            <a:off x="3123752" y="3200419"/>
            <a:ext cx="2160000" cy="1080000"/>
          </a:xfrm>
          <a:prstGeom prst="cloud">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ja-JP" altLang="en-US" sz="1100" dirty="0">
                <a:solidFill>
                  <a:prstClr val="black">
                    <a:lumMod val="75000"/>
                    <a:lumOff val="25000"/>
                  </a:prstClr>
                </a:solidFill>
              </a:rPr>
              <a:t>ウェブスケール</a:t>
            </a:r>
            <a:endParaRPr lang="en-US" altLang="ja-JP" sz="1100" dirty="0">
              <a:solidFill>
                <a:prstClr val="black">
                  <a:lumMod val="75000"/>
                  <a:lumOff val="25000"/>
                </a:prstClr>
              </a:solidFill>
            </a:endParaRPr>
          </a:p>
          <a:p>
            <a:pPr algn="ctr"/>
            <a:r>
              <a:rPr lang="ja-JP" altLang="en-US" sz="1100" dirty="0">
                <a:solidFill>
                  <a:prstClr val="black">
                    <a:lumMod val="75000"/>
                    <a:lumOff val="25000"/>
                  </a:prstClr>
                </a:solidFill>
              </a:rPr>
              <a:t>ディスカバリー</a:t>
            </a:r>
            <a:endParaRPr lang="en-US" altLang="ja-JP" sz="1100" dirty="0">
              <a:solidFill>
                <a:prstClr val="black">
                  <a:lumMod val="75000"/>
                  <a:lumOff val="25000"/>
                </a:prstClr>
              </a:solidFill>
            </a:endParaRPr>
          </a:p>
          <a:p>
            <a:pPr algn="ctr"/>
            <a:r>
              <a:rPr lang="en-US" altLang="ja-JP" sz="1000" dirty="0">
                <a:solidFill>
                  <a:prstClr val="black">
                    <a:lumMod val="75000"/>
                    <a:lumOff val="25000"/>
                  </a:prstClr>
                </a:solidFill>
              </a:rPr>
              <a:t>(</a:t>
            </a:r>
            <a:r>
              <a:rPr lang="ja-JP" altLang="en-US" sz="1000" dirty="0">
                <a:solidFill>
                  <a:prstClr val="black">
                    <a:lumMod val="75000"/>
                    <a:lumOff val="25000"/>
                  </a:prstClr>
                </a:solidFill>
              </a:rPr>
              <a:t>電子ジャーナルの検索</a:t>
            </a:r>
            <a:r>
              <a:rPr lang="en-US" altLang="ja-JP" sz="1000" dirty="0">
                <a:solidFill>
                  <a:prstClr val="black">
                    <a:lumMod val="75000"/>
                    <a:lumOff val="25000"/>
                  </a:prstClr>
                </a:solidFill>
              </a:rPr>
              <a:t>)</a:t>
            </a:r>
            <a:endParaRPr lang="ja-JP" altLang="en-US" sz="1000" dirty="0">
              <a:solidFill>
                <a:prstClr val="black">
                  <a:lumMod val="75000"/>
                  <a:lumOff val="25000"/>
                </a:prstClr>
              </a:solidFill>
            </a:endParaRPr>
          </a:p>
        </p:txBody>
      </p:sp>
      <p:cxnSp>
        <p:nvCxnSpPr>
          <p:cNvPr id="148" name="直線矢印コネクタ 93"/>
          <p:cNvCxnSpPr>
            <a:stCxn id="133" idx="1"/>
            <a:endCxn id="84" idx="3"/>
          </p:cNvCxnSpPr>
          <p:nvPr/>
        </p:nvCxnSpPr>
        <p:spPr>
          <a:xfrm flipH="1">
            <a:off x="8116952" y="982009"/>
            <a:ext cx="732832" cy="1216684"/>
          </a:xfrm>
          <a:prstGeom prst="straightConnector1">
            <a:avLst/>
          </a:prstGeom>
          <a:ln w="38100">
            <a:solidFill>
              <a:schemeClr val="accent3"/>
            </a:solidFill>
            <a:prstDash val="sys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9" name="直線矢印コネクタ 295"/>
          <p:cNvCxnSpPr>
            <a:stCxn id="87" idx="1"/>
            <a:endCxn id="84" idx="3"/>
          </p:cNvCxnSpPr>
          <p:nvPr/>
        </p:nvCxnSpPr>
        <p:spPr>
          <a:xfrm rot="16200000" flipV="1">
            <a:off x="6297283" y="4018364"/>
            <a:ext cx="3773463" cy="134122"/>
          </a:xfrm>
          <a:prstGeom prst="bentConnector2">
            <a:avLst/>
          </a:prstGeom>
          <a:ln w="38100">
            <a:solidFill>
              <a:srgbClr val="00206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0" name="直線矢印コネクタ 149"/>
          <p:cNvCxnSpPr>
            <a:stCxn id="153" idx="2"/>
            <a:endCxn id="122" idx="4"/>
          </p:cNvCxnSpPr>
          <p:nvPr/>
        </p:nvCxnSpPr>
        <p:spPr>
          <a:xfrm flipH="1" flipV="1">
            <a:off x="6544577" y="3884683"/>
            <a:ext cx="305123" cy="324409"/>
          </a:xfrm>
          <a:prstGeom prst="straightConnector1">
            <a:avLst/>
          </a:prstGeom>
          <a:ln>
            <a:solidFill>
              <a:schemeClr val="tx1">
                <a:lumMod val="75000"/>
                <a:lumOff val="2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1" name="直線矢印コネクタ 150"/>
          <p:cNvCxnSpPr>
            <a:stCxn id="129" idx="2"/>
            <a:endCxn id="122" idx="4"/>
          </p:cNvCxnSpPr>
          <p:nvPr/>
        </p:nvCxnSpPr>
        <p:spPr>
          <a:xfrm flipH="1" flipV="1">
            <a:off x="6544578" y="3884684"/>
            <a:ext cx="279869" cy="1048909"/>
          </a:xfrm>
          <a:prstGeom prst="straightConnector1">
            <a:avLst/>
          </a:prstGeom>
          <a:ln>
            <a:solidFill>
              <a:schemeClr val="tx1">
                <a:lumMod val="75000"/>
                <a:lumOff val="2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2" name="テキスト ボックス 151"/>
          <p:cNvSpPr txBox="1"/>
          <p:nvPr/>
        </p:nvSpPr>
        <p:spPr>
          <a:xfrm>
            <a:off x="6606426" y="2515709"/>
            <a:ext cx="1504800" cy="246221"/>
          </a:xfrm>
          <a:prstGeom prst="rect">
            <a:avLst/>
          </a:prstGeom>
          <a:noFill/>
        </p:spPr>
        <p:txBody>
          <a:bodyPr wrap="square" rtlCol="0" anchor="ctr">
            <a:spAutoFit/>
          </a:bodyPr>
          <a:lstStyle/>
          <a:p>
            <a:pPr algn="ctr"/>
            <a:r>
              <a:rPr lang="ja-JP" altLang="en-US" sz="1000" dirty="0">
                <a:solidFill>
                  <a:prstClr val="black">
                    <a:lumMod val="75000"/>
                    <a:lumOff val="25000"/>
                  </a:prstClr>
                </a:solidFill>
              </a:rPr>
              <a:t>閲覧・複写申込</a:t>
            </a:r>
            <a:endParaRPr lang="en-US" altLang="ja-JP" sz="1000" dirty="0">
              <a:solidFill>
                <a:prstClr val="black">
                  <a:lumMod val="75000"/>
                  <a:lumOff val="25000"/>
                </a:prstClr>
              </a:solidFill>
            </a:endParaRPr>
          </a:p>
        </p:txBody>
      </p:sp>
      <p:sp>
        <p:nvSpPr>
          <p:cNvPr id="153" name="円柱 152"/>
          <p:cNvSpPr/>
          <p:nvPr/>
        </p:nvSpPr>
        <p:spPr>
          <a:xfrm>
            <a:off x="6849700" y="3903092"/>
            <a:ext cx="828000" cy="612000"/>
          </a:xfrm>
          <a:prstGeom prst="ca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100" dirty="0">
                <a:solidFill>
                  <a:srgbClr val="C00000"/>
                </a:solidFill>
              </a:rPr>
              <a:t>典拠</a:t>
            </a:r>
            <a:r>
              <a:rPr lang="en-US" altLang="ja-JP" sz="1100" dirty="0">
                <a:solidFill>
                  <a:srgbClr val="C00000"/>
                </a:solidFill>
              </a:rPr>
              <a:t>DB</a:t>
            </a:r>
            <a:endParaRPr lang="ja-JP" altLang="en-US" sz="1100" dirty="0">
              <a:solidFill>
                <a:srgbClr val="C00000"/>
              </a:solidFill>
            </a:endParaRPr>
          </a:p>
        </p:txBody>
      </p:sp>
      <p:sp>
        <p:nvSpPr>
          <p:cNvPr id="2" name="タイトル 1"/>
          <p:cNvSpPr>
            <a:spLocks noGrp="1"/>
          </p:cNvSpPr>
          <p:nvPr>
            <p:ph type="title"/>
          </p:nvPr>
        </p:nvSpPr>
        <p:spPr/>
        <p:txBody>
          <a:bodyPr>
            <a:normAutofit/>
          </a:bodyPr>
          <a:lstStyle/>
          <a:p>
            <a:r>
              <a:rPr lang="ja-JP" altLang="en-US" sz="4000" dirty="0"/>
              <a:t>☆</a:t>
            </a:r>
            <a:r>
              <a:rPr kumimoji="1" lang="ja-JP" altLang="en-US" sz="4000" dirty="0" smtClean="0"/>
              <a:t>統合的オンラインサービス：実現イメージ</a:t>
            </a:r>
            <a:endParaRPr kumimoji="1" lang="ja-JP" altLang="en-US" sz="4000" dirty="0"/>
          </a:p>
        </p:txBody>
      </p:sp>
      <p:sp>
        <p:nvSpPr>
          <p:cNvPr id="86" name="円/楕円 85"/>
          <p:cNvSpPr/>
          <p:nvPr/>
        </p:nvSpPr>
        <p:spPr>
          <a:xfrm>
            <a:off x="94593" y="61915"/>
            <a:ext cx="622859" cy="5711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2362688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角丸四角形 54"/>
          <p:cNvSpPr/>
          <p:nvPr/>
        </p:nvSpPr>
        <p:spPr>
          <a:xfrm>
            <a:off x="7019722" y="3181973"/>
            <a:ext cx="3006262" cy="1645736"/>
          </a:xfrm>
          <a:prstGeom prst="roundRect">
            <a:avLst>
              <a:gd name="adj" fmla="val 17692"/>
            </a:avLst>
          </a:prstGeom>
          <a:solidFill>
            <a:schemeClr val="accent6">
              <a:lumMod val="40000"/>
              <a:lumOff val="60000"/>
            </a:schemeClr>
          </a:solidFill>
          <a:ln w="127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altLang="ja-JP" dirty="0">
              <a:solidFill>
                <a:prstClr val="black">
                  <a:lumMod val="75000"/>
                  <a:lumOff val="25000"/>
                </a:prstClr>
              </a:solidFill>
            </a:endParaRPr>
          </a:p>
        </p:txBody>
      </p:sp>
      <p:sp>
        <p:nvSpPr>
          <p:cNvPr id="2" name="タイトル 1"/>
          <p:cNvSpPr>
            <a:spLocks noGrp="1"/>
          </p:cNvSpPr>
          <p:nvPr>
            <p:ph type="title"/>
          </p:nvPr>
        </p:nvSpPr>
        <p:spPr/>
        <p:txBody>
          <a:bodyPr>
            <a:normAutofit/>
          </a:bodyPr>
          <a:lstStyle/>
          <a:p>
            <a:r>
              <a:rPr kumimoji="1" lang="ja-JP" altLang="en-US" sz="4000" dirty="0" smtClean="0"/>
              <a:t>ナショナルアーカイブ構想へのマッピング</a:t>
            </a:r>
            <a:endParaRPr kumimoji="1" lang="ja-JP" altLang="en-US" sz="4000" dirty="0"/>
          </a:p>
        </p:txBody>
      </p:sp>
      <p:sp>
        <p:nvSpPr>
          <p:cNvPr id="4" name="角丸四角形 3"/>
          <p:cNvSpPr/>
          <p:nvPr/>
        </p:nvSpPr>
        <p:spPr>
          <a:xfrm>
            <a:off x="2152651" y="826816"/>
            <a:ext cx="6010145" cy="792000"/>
          </a:xfrm>
          <a:prstGeom prst="roundRect">
            <a:avLst>
              <a:gd name="adj" fmla="val 23197"/>
            </a:avLst>
          </a:prstGeom>
          <a:solidFill>
            <a:schemeClr val="accent4">
              <a:lumMod val="40000"/>
              <a:lumOff val="60000"/>
            </a:schemeClr>
          </a:solidFill>
          <a:ln w="12700">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dirty="0">
                <a:solidFill>
                  <a:prstClr val="black">
                    <a:lumMod val="75000"/>
                    <a:lumOff val="25000"/>
                  </a:prstClr>
                </a:solidFill>
              </a:rPr>
              <a:t>情報発信基盤</a:t>
            </a:r>
            <a:endParaRPr lang="en-US" altLang="ja-JP" dirty="0">
              <a:solidFill>
                <a:prstClr val="black">
                  <a:lumMod val="75000"/>
                  <a:lumOff val="25000"/>
                </a:prstClr>
              </a:solidFill>
            </a:endParaRPr>
          </a:p>
          <a:p>
            <a:r>
              <a:rPr lang="ja-JP" altLang="en-US" dirty="0">
                <a:solidFill>
                  <a:prstClr val="black">
                    <a:lumMod val="75000"/>
                    <a:lumOff val="25000"/>
                  </a:prstClr>
                </a:solidFill>
              </a:rPr>
              <a:t>（目的毎）</a:t>
            </a:r>
          </a:p>
        </p:txBody>
      </p:sp>
      <p:sp>
        <p:nvSpPr>
          <p:cNvPr id="5" name="角丸四角形 4"/>
          <p:cNvSpPr/>
          <p:nvPr/>
        </p:nvSpPr>
        <p:spPr>
          <a:xfrm>
            <a:off x="2152651" y="1758567"/>
            <a:ext cx="6739233" cy="3060000"/>
          </a:xfrm>
          <a:prstGeom prst="roundRect">
            <a:avLst>
              <a:gd name="adj" fmla="val 7198"/>
            </a:avLst>
          </a:prstGeom>
          <a:solidFill>
            <a:schemeClr val="accent6">
              <a:lumMod val="40000"/>
              <a:lumOff val="60000"/>
            </a:schemeClr>
          </a:solidFill>
          <a:ln w="127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dirty="0">
                <a:solidFill>
                  <a:prstClr val="black">
                    <a:lumMod val="75000"/>
                    <a:lumOff val="25000"/>
                  </a:prstClr>
                </a:solidFill>
              </a:rPr>
              <a:t>知識創造基盤</a:t>
            </a:r>
            <a:endParaRPr lang="en-US" altLang="ja-JP" dirty="0">
              <a:solidFill>
                <a:prstClr val="black">
                  <a:lumMod val="75000"/>
                  <a:lumOff val="25000"/>
                </a:prstClr>
              </a:solidFill>
            </a:endParaRPr>
          </a:p>
          <a:p>
            <a:r>
              <a:rPr lang="ja-JP" altLang="en-US" dirty="0">
                <a:solidFill>
                  <a:prstClr val="black">
                    <a:lumMod val="75000"/>
                    <a:lumOff val="25000"/>
                  </a:prstClr>
                </a:solidFill>
              </a:rPr>
              <a:t>（分野毎）</a:t>
            </a:r>
          </a:p>
        </p:txBody>
      </p:sp>
      <p:sp>
        <p:nvSpPr>
          <p:cNvPr id="6" name="角丸四角形 5"/>
          <p:cNvSpPr/>
          <p:nvPr/>
        </p:nvSpPr>
        <p:spPr>
          <a:xfrm>
            <a:off x="2152650" y="5019414"/>
            <a:ext cx="7886700" cy="1260000"/>
          </a:xfrm>
          <a:prstGeom prst="roundRect">
            <a:avLst>
              <a:gd name="adj" fmla="val 11346"/>
            </a:avLst>
          </a:prstGeom>
          <a:solidFill>
            <a:schemeClr val="accent1">
              <a:lumMod val="40000"/>
              <a:lumOff val="60000"/>
            </a:schemeClr>
          </a:solidFill>
          <a:ln w="127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dirty="0">
                <a:solidFill>
                  <a:prstClr val="black">
                    <a:lumMod val="75000"/>
                    <a:lumOff val="25000"/>
                  </a:prstClr>
                </a:solidFill>
              </a:rPr>
              <a:t>恒久保存基盤</a:t>
            </a:r>
          </a:p>
        </p:txBody>
      </p:sp>
      <p:sp>
        <p:nvSpPr>
          <p:cNvPr id="7" name="角丸四角形 6"/>
          <p:cNvSpPr/>
          <p:nvPr/>
        </p:nvSpPr>
        <p:spPr>
          <a:xfrm>
            <a:off x="2354514" y="5397916"/>
            <a:ext cx="2088000" cy="432000"/>
          </a:xfrm>
          <a:prstGeom prst="roundRect">
            <a:avLst/>
          </a:prstGeom>
          <a:solidFill>
            <a:schemeClr val="bg1"/>
          </a:solidFill>
          <a:ln w="12700">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ja-JP" altLang="en-US" sz="1400" dirty="0">
                <a:solidFill>
                  <a:prstClr val="black">
                    <a:lumMod val="75000"/>
                    <a:lumOff val="25000"/>
                  </a:prstClr>
                </a:solidFill>
              </a:rPr>
              <a:t>収集</a:t>
            </a:r>
          </a:p>
        </p:txBody>
      </p:sp>
      <p:sp>
        <p:nvSpPr>
          <p:cNvPr id="8" name="角丸四角形 7"/>
          <p:cNvSpPr/>
          <p:nvPr/>
        </p:nvSpPr>
        <p:spPr>
          <a:xfrm>
            <a:off x="4640126" y="5397233"/>
            <a:ext cx="3600000" cy="432000"/>
          </a:xfrm>
          <a:prstGeom prst="roundRect">
            <a:avLst/>
          </a:prstGeom>
          <a:solidFill>
            <a:schemeClr val="bg1"/>
          </a:solidFill>
          <a:ln w="12700">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ja-JP" altLang="en-US" sz="1400" dirty="0">
                <a:solidFill>
                  <a:prstClr val="black">
                    <a:lumMod val="75000"/>
                    <a:lumOff val="25000"/>
                  </a:prstClr>
                </a:solidFill>
              </a:rPr>
              <a:t>検索・提供</a:t>
            </a:r>
          </a:p>
        </p:txBody>
      </p:sp>
      <p:sp>
        <p:nvSpPr>
          <p:cNvPr id="9" name="角丸四角形 8"/>
          <p:cNvSpPr/>
          <p:nvPr/>
        </p:nvSpPr>
        <p:spPr>
          <a:xfrm>
            <a:off x="8437738" y="5400899"/>
            <a:ext cx="1440000" cy="432000"/>
          </a:xfrm>
          <a:prstGeom prst="roundRect">
            <a:avLst/>
          </a:prstGeom>
          <a:solidFill>
            <a:schemeClr val="bg1"/>
          </a:solidFill>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ja-JP" altLang="en-US" sz="1400" dirty="0">
                <a:solidFill>
                  <a:prstClr val="black">
                    <a:lumMod val="75000"/>
                    <a:lumOff val="25000"/>
                  </a:prstClr>
                </a:solidFill>
              </a:rPr>
              <a:t>永久保存</a:t>
            </a:r>
          </a:p>
        </p:txBody>
      </p:sp>
      <p:sp>
        <p:nvSpPr>
          <p:cNvPr id="10" name="角丸四角形 9"/>
          <p:cNvSpPr/>
          <p:nvPr/>
        </p:nvSpPr>
        <p:spPr>
          <a:xfrm>
            <a:off x="2354514" y="3512802"/>
            <a:ext cx="2844000" cy="1152000"/>
          </a:xfrm>
          <a:prstGeom prst="roundRect">
            <a:avLst/>
          </a:prstGeom>
          <a:solidFill>
            <a:schemeClr val="bg1"/>
          </a:solidFill>
          <a:ln>
            <a:solidFill>
              <a:schemeClr val="bg1"/>
            </a:solidFill>
          </a:ln>
        </p:spPr>
        <p:style>
          <a:lnRef idx="2">
            <a:schemeClr val="accent3"/>
          </a:lnRef>
          <a:fillRef idx="1">
            <a:schemeClr val="lt1"/>
          </a:fillRef>
          <a:effectRef idx="0">
            <a:schemeClr val="accent3"/>
          </a:effectRef>
          <a:fontRef idx="minor">
            <a:schemeClr val="dk1"/>
          </a:fontRef>
        </p:style>
        <p:txBody>
          <a:bodyPr rtlCol="0" anchor="t"/>
          <a:lstStyle/>
          <a:p>
            <a:pPr algn="ctr"/>
            <a:r>
              <a:rPr lang="ja-JP" altLang="en-US" sz="1400" dirty="0">
                <a:solidFill>
                  <a:prstClr val="black">
                    <a:lumMod val="75000"/>
                    <a:lumOff val="25000"/>
                  </a:prstClr>
                </a:solidFill>
              </a:rPr>
              <a:t>基本情報付与（メタデータ等）</a:t>
            </a:r>
          </a:p>
        </p:txBody>
      </p:sp>
      <p:sp>
        <p:nvSpPr>
          <p:cNvPr id="11" name="角丸四角形 10"/>
          <p:cNvSpPr/>
          <p:nvPr/>
        </p:nvSpPr>
        <p:spPr>
          <a:xfrm>
            <a:off x="5324126" y="3521249"/>
            <a:ext cx="2448000" cy="1152000"/>
          </a:xfrm>
          <a:prstGeom prst="roundRect">
            <a:avLst/>
          </a:prstGeom>
          <a:solidFill>
            <a:schemeClr val="bg1"/>
          </a:solidFill>
          <a:ln>
            <a:solidFill>
              <a:schemeClr val="bg1"/>
            </a:solidFill>
          </a:ln>
        </p:spPr>
        <p:style>
          <a:lnRef idx="2">
            <a:schemeClr val="accent3"/>
          </a:lnRef>
          <a:fillRef idx="1">
            <a:schemeClr val="lt1"/>
          </a:fillRef>
          <a:effectRef idx="0">
            <a:schemeClr val="accent3"/>
          </a:effectRef>
          <a:fontRef idx="minor">
            <a:schemeClr val="dk1"/>
          </a:fontRef>
        </p:style>
        <p:txBody>
          <a:bodyPr rtlCol="0" anchor="t"/>
          <a:lstStyle/>
          <a:p>
            <a:pPr algn="ctr"/>
            <a:r>
              <a:rPr lang="ja-JP" altLang="en-US" sz="1400" dirty="0">
                <a:solidFill>
                  <a:prstClr val="black">
                    <a:lumMod val="75000"/>
                    <a:lumOff val="25000"/>
                  </a:prstClr>
                </a:solidFill>
              </a:rPr>
              <a:t>組織化・構造化</a:t>
            </a:r>
            <a:endParaRPr lang="en-US" altLang="ja-JP" sz="1400" dirty="0">
              <a:solidFill>
                <a:prstClr val="black">
                  <a:lumMod val="75000"/>
                  <a:lumOff val="25000"/>
                </a:prstClr>
              </a:solidFill>
            </a:endParaRPr>
          </a:p>
          <a:p>
            <a:pPr algn="ctr"/>
            <a:r>
              <a:rPr lang="ja-JP" altLang="en-US" sz="1400" dirty="0">
                <a:solidFill>
                  <a:prstClr val="black">
                    <a:lumMod val="75000"/>
                    <a:lumOff val="25000"/>
                  </a:prstClr>
                </a:solidFill>
              </a:rPr>
              <a:t>（マイクロコンテンツ化）</a:t>
            </a:r>
          </a:p>
        </p:txBody>
      </p:sp>
      <p:sp>
        <p:nvSpPr>
          <p:cNvPr id="12" name="角丸四角形 11"/>
          <p:cNvSpPr/>
          <p:nvPr/>
        </p:nvSpPr>
        <p:spPr>
          <a:xfrm>
            <a:off x="7897738" y="3516173"/>
            <a:ext cx="1980000" cy="1152000"/>
          </a:xfrm>
          <a:prstGeom prst="roundRect">
            <a:avLst/>
          </a:prstGeom>
          <a:solidFill>
            <a:schemeClr val="bg1"/>
          </a:solidFill>
          <a:ln>
            <a:solidFill>
              <a:schemeClr val="bg1"/>
            </a:solidFill>
          </a:ln>
        </p:spPr>
        <p:style>
          <a:lnRef idx="2">
            <a:schemeClr val="accent3"/>
          </a:lnRef>
          <a:fillRef idx="1">
            <a:schemeClr val="lt1"/>
          </a:fillRef>
          <a:effectRef idx="0">
            <a:schemeClr val="accent3"/>
          </a:effectRef>
          <a:fontRef idx="minor">
            <a:schemeClr val="dk1"/>
          </a:fontRef>
        </p:style>
        <p:txBody>
          <a:bodyPr rtlCol="0" anchor="t"/>
          <a:lstStyle/>
          <a:p>
            <a:pPr algn="ctr"/>
            <a:r>
              <a:rPr lang="ja-JP" altLang="en-US" sz="1400" dirty="0">
                <a:solidFill>
                  <a:prstClr val="black">
                    <a:lumMod val="75000"/>
                    <a:lumOff val="25000"/>
                  </a:prstClr>
                </a:solidFill>
              </a:rPr>
              <a:t>辞書・典拠・</a:t>
            </a:r>
            <a:endParaRPr lang="en-US" altLang="ja-JP" sz="1400" dirty="0">
              <a:solidFill>
                <a:prstClr val="black">
                  <a:lumMod val="75000"/>
                  <a:lumOff val="25000"/>
                </a:prstClr>
              </a:solidFill>
            </a:endParaRPr>
          </a:p>
          <a:p>
            <a:pPr algn="ctr"/>
            <a:r>
              <a:rPr lang="ja-JP" altLang="en-US" sz="1400" dirty="0">
                <a:solidFill>
                  <a:prstClr val="black">
                    <a:lumMod val="75000"/>
                    <a:lumOff val="25000"/>
                  </a:prstClr>
                </a:solidFill>
              </a:rPr>
              <a:t>シソーラス類の作成</a:t>
            </a:r>
          </a:p>
        </p:txBody>
      </p:sp>
      <p:sp>
        <p:nvSpPr>
          <p:cNvPr id="13" name="角丸四角形 12"/>
          <p:cNvSpPr/>
          <p:nvPr/>
        </p:nvSpPr>
        <p:spPr>
          <a:xfrm>
            <a:off x="3904857" y="1871986"/>
            <a:ext cx="4500000" cy="1152000"/>
          </a:xfrm>
          <a:prstGeom prst="roundRect">
            <a:avLst/>
          </a:prstGeom>
          <a:solidFill>
            <a:schemeClr val="bg1"/>
          </a:solidFill>
          <a:ln>
            <a:solidFill>
              <a:schemeClr val="bg1"/>
            </a:solidFill>
          </a:ln>
        </p:spPr>
        <p:style>
          <a:lnRef idx="2">
            <a:schemeClr val="accent3"/>
          </a:lnRef>
          <a:fillRef idx="1">
            <a:schemeClr val="lt1"/>
          </a:fillRef>
          <a:effectRef idx="0">
            <a:schemeClr val="accent3"/>
          </a:effectRef>
          <a:fontRef idx="minor">
            <a:schemeClr val="dk1"/>
          </a:fontRef>
        </p:style>
        <p:txBody>
          <a:bodyPr rtlCol="0" anchor="t"/>
          <a:lstStyle/>
          <a:p>
            <a:pPr algn="ctr"/>
            <a:r>
              <a:rPr lang="ja-JP" altLang="en-US" sz="1400" dirty="0">
                <a:solidFill>
                  <a:prstClr val="black">
                    <a:lumMod val="75000"/>
                    <a:lumOff val="25000"/>
                  </a:prstClr>
                </a:solidFill>
              </a:rPr>
              <a:t>付加価値情報付け・情報間の関連付け</a:t>
            </a:r>
          </a:p>
        </p:txBody>
      </p:sp>
      <p:sp>
        <p:nvSpPr>
          <p:cNvPr id="16" name="正方形/長方形 15"/>
          <p:cNvSpPr/>
          <p:nvPr/>
        </p:nvSpPr>
        <p:spPr>
          <a:xfrm>
            <a:off x="5546049" y="2237723"/>
            <a:ext cx="1260000" cy="2880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sz="1200" dirty="0">
                <a:solidFill>
                  <a:prstClr val="black">
                    <a:lumMod val="75000"/>
                    <a:lumOff val="25000"/>
                  </a:prstClr>
                </a:solidFill>
              </a:rPr>
              <a:t>リサーチ・ナビ</a:t>
            </a:r>
          </a:p>
        </p:txBody>
      </p:sp>
      <p:sp>
        <p:nvSpPr>
          <p:cNvPr id="17" name="正方形/長方形 16"/>
          <p:cNvSpPr/>
          <p:nvPr/>
        </p:nvSpPr>
        <p:spPr>
          <a:xfrm>
            <a:off x="4088826" y="2236324"/>
            <a:ext cx="1260000" cy="2880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sz="1200" dirty="0">
                <a:solidFill>
                  <a:prstClr val="black">
                    <a:lumMod val="75000"/>
                    <a:lumOff val="25000"/>
                  </a:prstClr>
                </a:solidFill>
              </a:rPr>
              <a:t>レファ協</a:t>
            </a:r>
          </a:p>
        </p:txBody>
      </p:sp>
      <p:sp>
        <p:nvSpPr>
          <p:cNvPr id="19" name="正方形/長方形 18"/>
          <p:cNvSpPr/>
          <p:nvPr/>
        </p:nvSpPr>
        <p:spPr>
          <a:xfrm>
            <a:off x="2559844" y="4253851"/>
            <a:ext cx="1080000" cy="288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1200" dirty="0">
                <a:solidFill>
                  <a:prstClr val="black">
                    <a:lumMod val="75000"/>
                    <a:lumOff val="25000"/>
                  </a:prstClr>
                </a:solidFill>
              </a:rPr>
              <a:t>書誌情報</a:t>
            </a:r>
          </a:p>
        </p:txBody>
      </p:sp>
      <p:sp>
        <p:nvSpPr>
          <p:cNvPr id="20" name="正方形/長方形 19"/>
          <p:cNvSpPr/>
          <p:nvPr/>
        </p:nvSpPr>
        <p:spPr>
          <a:xfrm>
            <a:off x="3848902" y="4253851"/>
            <a:ext cx="1080000" cy="288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1200" dirty="0">
                <a:solidFill>
                  <a:prstClr val="black">
                    <a:lumMod val="75000"/>
                    <a:lumOff val="25000"/>
                  </a:prstClr>
                </a:solidFill>
              </a:rPr>
              <a:t>目次情報</a:t>
            </a:r>
          </a:p>
        </p:txBody>
      </p:sp>
      <p:sp>
        <p:nvSpPr>
          <p:cNvPr id="22" name="正方形/長方形 21"/>
          <p:cNvSpPr/>
          <p:nvPr/>
        </p:nvSpPr>
        <p:spPr>
          <a:xfrm>
            <a:off x="6982884" y="2236324"/>
            <a:ext cx="1260000" cy="2880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ja-JP" sz="1200" dirty="0">
                <a:solidFill>
                  <a:prstClr val="black">
                    <a:lumMod val="75000"/>
                    <a:lumOff val="25000"/>
                  </a:prstClr>
                </a:solidFill>
              </a:rPr>
              <a:t>Web NDLA</a:t>
            </a:r>
            <a:endParaRPr lang="ja-JP" altLang="en-US" sz="1200" dirty="0">
              <a:solidFill>
                <a:prstClr val="black">
                  <a:lumMod val="75000"/>
                  <a:lumOff val="25000"/>
                </a:prstClr>
              </a:solidFill>
            </a:endParaRPr>
          </a:p>
        </p:txBody>
      </p:sp>
      <p:sp>
        <p:nvSpPr>
          <p:cNvPr id="24" name="正方形/長方形 23"/>
          <p:cNvSpPr/>
          <p:nvPr/>
        </p:nvSpPr>
        <p:spPr>
          <a:xfrm>
            <a:off x="6982884" y="2608811"/>
            <a:ext cx="1260000" cy="288000"/>
          </a:xfrm>
          <a:prstGeom prst="rect">
            <a:avLst/>
          </a:prstGeom>
          <a:ln>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ja-JP" sz="1200" dirty="0">
                <a:solidFill>
                  <a:prstClr val="black">
                    <a:lumMod val="75000"/>
                    <a:lumOff val="25000"/>
                  </a:prstClr>
                </a:solidFill>
              </a:rPr>
              <a:t>Wikipedia</a:t>
            </a:r>
            <a:endParaRPr lang="ja-JP" altLang="en-US" sz="1200" dirty="0">
              <a:solidFill>
                <a:prstClr val="black">
                  <a:lumMod val="75000"/>
                  <a:lumOff val="25000"/>
                </a:prstClr>
              </a:solidFill>
            </a:endParaRPr>
          </a:p>
        </p:txBody>
      </p:sp>
      <p:sp>
        <p:nvSpPr>
          <p:cNvPr id="26" name="正方形/長方形 25"/>
          <p:cNvSpPr/>
          <p:nvPr/>
        </p:nvSpPr>
        <p:spPr>
          <a:xfrm>
            <a:off x="8599350" y="818828"/>
            <a:ext cx="1440000" cy="2880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ja-JP" altLang="en-US" sz="1200" dirty="0">
                <a:solidFill>
                  <a:prstClr val="black">
                    <a:lumMod val="75000"/>
                    <a:lumOff val="25000"/>
                  </a:prstClr>
                </a:solidFill>
              </a:rPr>
              <a:t>レファ受理処理</a:t>
            </a:r>
          </a:p>
        </p:txBody>
      </p:sp>
      <p:sp>
        <p:nvSpPr>
          <p:cNvPr id="27" name="正方形/長方形 26"/>
          <p:cNvSpPr/>
          <p:nvPr/>
        </p:nvSpPr>
        <p:spPr>
          <a:xfrm>
            <a:off x="8599350" y="1196922"/>
            <a:ext cx="1440000" cy="4320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ja-JP" altLang="en-US" sz="1200" dirty="0">
                <a:solidFill>
                  <a:prstClr val="black">
                    <a:lumMod val="75000"/>
                    <a:lumOff val="25000"/>
                  </a:prstClr>
                </a:solidFill>
              </a:rPr>
              <a:t>利用者サービス</a:t>
            </a:r>
            <a:endParaRPr lang="en-US" altLang="ja-JP" sz="1200" dirty="0">
              <a:solidFill>
                <a:prstClr val="black">
                  <a:lumMod val="75000"/>
                  <a:lumOff val="25000"/>
                </a:prstClr>
              </a:solidFill>
            </a:endParaRPr>
          </a:p>
          <a:p>
            <a:pPr algn="ctr"/>
            <a:r>
              <a:rPr lang="ja-JP" altLang="en-US" sz="1200" dirty="0">
                <a:solidFill>
                  <a:prstClr val="black">
                    <a:lumMod val="75000"/>
                    <a:lumOff val="25000"/>
                  </a:prstClr>
                </a:solidFill>
              </a:rPr>
              <a:t>基盤システム</a:t>
            </a:r>
          </a:p>
        </p:txBody>
      </p:sp>
      <p:sp>
        <p:nvSpPr>
          <p:cNvPr id="28" name="正方形/長方形 27"/>
          <p:cNvSpPr/>
          <p:nvPr/>
        </p:nvSpPr>
        <p:spPr>
          <a:xfrm>
            <a:off x="2300514" y="6079357"/>
            <a:ext cx="1368000" cy="3240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ja-JP" altLang="en-US" sz="1200" dirty="0">
                <a:solidFill>
                  <a:prstClr val="black">
                    <a:lumMod val="75000"/>
                    <a:lumOff val="25000"/>
                  </a:prstClr>
                </a:solidFill>
              </a:rPr>
              <a:t>電子ジャーナル</a:t>
            </a:r>
          </a:p>
        </p:txBody>
      </p:sp>
      <p:sp>
        <p:nvSpPr>
          <p:cNvPr id="29" name="正方形/長方形 28"/>
          <p:cNvSpPr/>
          <p:nvPr/>
        </p:nvSpPr>
        <p:spPr>
          <a:xfrm>
            <a:off x="3752536" y="6017301"/>
            <a:ext cx="1152000" cy="4320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ja-JP" altLang="en-US" sz="1200" dirty="0">
                <a:solidFill>
                  <a:prstClr val="black">
                    <a:lumMod val="75000"/>
                    <a:lumOff val="25000"/>
                  </a:prstClr>
                </a:solidFill>
              </a:rPr>
              <a:t>出版社の</a:t>
            </a:r>
            <a:endParaRPr lang="en-US" altLang="ja-JP" sz="1200" dirty="0">
              <a:solidFill>
                <a:prstClr val="black">
                  <a:lumMod val="75000"/>
                  <a:lumOff val="25000"/>
                </a:prstClr>
              </a:solidFill>
            </a:endParaRPr>
          </a:p>
          <a:p>
            <a:pPr algn="ctr"/>
            <a:r>
              <a:rPr lang="ja-JP" altLang="en-US" sz="1200" dirty="0">
                <a:solidFill>
                  <a:prstClr val="black">
                    <a:lumMod val="75000"/>
                    <a:lumOff val="25000"/>
                  </a:prstClr>
                </a:solidFill>
              </a:rPr>
              <a:t>目次情報 等</a:t>
            </a:r>
          </a:p>
        </p:txBody>
      </p:sp>
      <p:sp>
        <p:nvSpPr>
          <p:cNvPr id="30" name="角丸四角形 29"/>
          <p:cNvSpPr/>
          <p:nvPr/>
        </p:nvSpPr>
        <p:spPr>
          <a:xfrm>
            <a:off x="3904857" y="921223"/>
            <a:ext cx="3852000" cy="576000"/>
          </a:xfrm>
          <a:prstGeom prst="roundRect">
            <a:avLst/>
          </a:prstGeom>
          <a:solidFill>
            <a:schemeClr val="bg1"/>
          </a:solidFill>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r>
              <a:rPr lang="ja-JP" altLang="en-US" sz="1400" dirty="0">
                <a:solidFill>
                  <a:prstClr val="black">
                    <a:lumMod val="75000"/>
                    <a:lumOff val="25000"/>
                  </a:prstClr>
                </a:solidFill>
              </a:rPr>
              <a:t>文献・ウェブ</a:t>
            </a:r>
            <a:endParaRPr lang="en-US" altLang="ja-JP" sz="1400" dirty="0">
              <a:solidFill>
                <a:prstClr val="black">
                  <a:lumMod val="75000"/>
                  <a:lumOff val="25000"/>
                </a:prstClr>
              </a:solidFill>
            </a:endParaRPr>
          </a:p>
          <a:p>
            <a:r>
              <a:rPr lang="ja-JP" altLang="en-US" sz="1400" dirty="0">
                <a:solidFill>
                  <a:prstClr val="black">
                    <a:lumMod val="75000"/>
                    <a:lumOff val="25000"/>
                  </a:prstClr>
                </a:solidFill>
              </a:rPr>
              <a:t>情報サイト</a:t>
            </a:r>
          </a:p>
        </p:txBody>
      </p:sp>
      <p:sp>
        <p:nvSpPr>
          <p:cNvPr id="32" name="正方形/長方形 31"/>
          <p:cNvSpPr/>
          <p:nvPr/>
        </p:nvSpPr>
        <p:spPr>
          <a:xfrm>
            <a:off x="5274022" y="1021699"/>
            <a:ext cx="2340000" cy="3960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sz="1200" dirty="0">
                <a:solidFill>
                  <a:prstClr val="black">
                    <a:lumMod val="75000"/>
                    <a:lumOff val="25000"/>
                  </a:prstClr>
                </a:solidFill>
              </a:rPr>
              <a:t>　　　　　　　　遠隔用</a:t>
            </a:r>
            <a:r>
              <a:rPr lang="en-US" altLang="ja-JP" sz="1200" dirty="0">
                <a:solidFill>
                  <a:prstClr val="black">
                    <a:lumMod val="75000"/>
                    <a:lumOff val="25000"/>
                  </a:prstClr>
                </a:solidFill>
              </a:rPr>
              <a:t>IF</a:t>
            </a:r>
            <a:endParaRPr lang="ja-JP" altLang="en-US" sz="1200" dirty="0">
              <a:solidFill>
                <a:prstClr val="black">
                  <a:lumMod val="75000"/>
                  <a:lumOff val="25000"/>
                </a:prstClr>
              </a:solidFill>
            </a:endParaRPr>
          </a:p>
        </p:txBody>
      </p:sp>
      <p:sp>
        <p:nvSpPr>
          <p:cNvPr id="31" name="正方形/長方形 30"/>
          <p:cNvSpPr/>
          <p:nvPr/>
        </p:nvSpPr>
        <p:spPr>
          <a:xfrm>
            <a:off x="5369775" y="1075315"/>
            <a:ext cx="1080000" cy="2880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sz="1200" dirty="0">
                <a:solidFill>
                  <a:prstClr val="black">
                    <a:lumMod val="75000"/>
                    <a:lumOff val="25000"/>
                  </a:prstClr>
                </a:solidFill>
              </a:rPr>
              <a:t>来館用</a:t>
            </a:r>
            <a:r>
              <a:rPr lang="en-US" altLang="ja-JP" sz="1200" dirty="0">
                <a:solidFill>
                  <a:prstClr val="black">
                    <a:lumMod val="75000"/>
                    <a:lumOff val="25000"/>
                  </a:prstClr>
                </a:solidFill>
              </a:rPr>
              <a:t>IF</a:t>
            </a:r>
            <a:endParaRPr lang="ja-JP" altLang="en-US" sz="1200" dirty="0">
              <a:solidFill>
                <a:prstClr val="black">
                  <a:lumMod val="75000"/>
                  <a:lumOff val="25000"/>
                </a:prstClr>
              </a:solidFill>
            </a:endParaRPr>
          </a:p>
        </p:txBody>
      </p:sp>
      <p:sp>
        <p:nvSpPr>
          <p:cNvPr id="33" name="正方形/長方形 32"/>
          <p:cNvSpPr/>
          <p:nvPr/>
        </p:nvSpPr>
        <p:spPr>
          <a:xfrm>
            <a:off x="3845174" y="3884735"/>
            <a:ext cx="1080000" cy="2880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sz="1200" dirty="0">
                <a:solidFill>
                  <a:prstClr val="black">
                    <a:lumMod val="75000"/>
                    <a:lumOff val="25000"/>
                  </a:prstClr>
                </a:solidFill>
              </a:rPr>
              <a:t>デジコレ</a:t>
            </a:r>
          </a:p>
        </p:txBody>
      </p:sp>
      <p:sp>
        <p:nvSpPr>
          <p:cNvPr id="34" name="正方形/長方形 33"/>
          <p:cNvSpPr/>
          <p:nvPr/>
        </p:nvSpPr>
        <p:spPr>
          <a:xfrm>
            <a:off x="2559844" y="3877503"/>
            <a:ext cx="1080000" cy="2880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ja-JP" sz="1200" dirty="0">
                <a:solidFill>
                  <a:prstClr val="black">
                    <a:lumMod val="75000"/>
                    <a:lumOff val="25000"/>
                  </a:prstClr>
                </a:solidFill>
              </a:rPr>
              <a:t>Cataloging</a:t>
            </a:r>
            <a:endParaRPr lang="ja-JP" altLang="en-US" sz="1200" dirty="0">
              <a:solidFill>
                <a:prstClr val="black">
                  <a:lumMod val="75000"/>
                  <a:lumOff val="25000"/>
                </a:prstClr>
              </a:solidFill>
            </a:endParaRPr>
          </a:p>
        </p:txBody>
      </p:sp>
      <p:cxnSp>
        <p:nvCxnSpPr>
          <p:cNvPr id="36" name="直線矢印コネクタ 35"/>
          <p:cNvCxnSpPr>
            <a:stCxn id="28" idx="0"/>
            <a:endCxn id="7" idx="2"/>
          </p:cNvCxnSpPr>
          <p:nvPr/>
        </p:nvCxnSpPr>
        <p:spPr>
          <a:xfrm flipV="1">
            <a:off x="2984514" y="5829917"/>
            <a:ext cx="414000" cy="24944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p:cNvCxnSpPr>
            <a:stCxn id="29" idx="0"/>
            <a:endCxn id="7" idx="2"/>
          </p:cNvCxnSpPr>
          <p:nvPr/>
        </p:nvCxnSpPr>
        <p:spPr>
          <a:xfrm flipH="1" flipV="1">
            <a:off x="3398514" y="5829917"/>
            <a:ext cx="930022" cy="187385"/>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a:stCxn id="26" idx="1"/>
            <a:endCxn id="30" idx="3"/>
          </p:cNvCxnSpPr>
          <p:nvPr/>
        </p:nvCxnSpPr>
        <p:spPr>
          <a:xfrm flipH="1">
            <a:off x="7756858" y="962829"/>
            <a:ext cx="842493" cy="246395"/>
          </a:xfrm>
          <a:prstGeom prst="straightConnector1">
            <a:avLst/>
          </a:prstGeom>
          <a:ln w="38100">
            <a:solidFill>
              <a:schemeClr val="accent3"/>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a:stCxn id="27" idx="1"/>
            <a:endCxn id="30" idx="3"/>
          </p:cNvCxnSpPr>
          <p:nvPr/>
        </p:nvCxnSpPr>
        <p:spPr>
          <a:xfrm flipH="1" flipV="1">
            <a:off x="7756858" y="1209224"/>
            <a:ext cx="842493" cy="203699"/>
          </a:xfrm>
          <a:prstGeom prst="straightConnector1">
            <a:avLst/>
          </a:prstGeom>
          <a:ln w="38100">
            <a:solidFill>
              <a:schemeClr val="accent3"/>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5" name="テキスト ボックス 74"/>
          <p:cNvSpPr txBox="1"/>
          <p:nvPr/>
        </p:nvSpPr>
        <p:spPr>
          <a:xfrm>
            <a:off x="2152650" y="2753721"/>
            <a:ext cx="1589572" cy="338554"/>
          </a:xfrm>
          <a:prstGeom prst="rect">
            <a:avLst/>
          </a:prstGeom>
          <a:noFill/>
        </p:spPr>
        <p:txBody>
          <a:bodyPr wrap="square" rtlCol="0">
            <a:spAutoFit/>
          </a:bodyPr>
          <a:lstStyle/>
          <a:p>
            <a:r>
              <a:rPr lang="ja-JP" altLang="en-US" sz="1600" dirty="0">
                <a:solidFill>
                  <a:prstClr val="black">
                    <a:lumMod val="75000"/>
                    <a:lumOff val="25000"/>
                  </a:prstClr>
                </a:solidFill>
              </a:rPr>
              <a:t>創造活動</a:t>
            </a:r>
          </a:p>
        </p:txBody>
      </p:sp>
      <p:sp>
        <p:nvSpPr>
          <p:cNvPr id="76" name="テキスト ボックス 75"/>
          <p:cNvSpPr txBox="1"/>
          <p:nvPr/>
        </p:nvSpPr>
        <p:spPr>
          <a:xfrm>
            <a:off x="2146093" y="3193290"/>
            <a:ext cx="1589572" cy="338554"/>
          </a:xfrm>
          <a:prstGeom prst="rect">
            <a:avLst/>
          </a:prstGeom>
          <a:noFill/>
        </p:spPr>
        <p:txBody>
          <a:bodyPr wrap="square" rtlCol="0">
            <a:spAutoFit/>
          </a:bodyPr>
          <a:lstStyle/>
          <a:p>
            <a:r>
              <a:rPr lang="ja-JP" altLang="en-US" sz="1600" dirty="0">
                <a:solidFill>
                  <a:prstClr val="black">
                    <a:lumMod val="75000"/>
                    <a:lumOff val="25000"/>
                  </a:prstClr>
                </a:solidFill>
              </a:rPr>
              <a:t>創造活動支援</a:t>
            </a:r>
          </a:p>
        </p:txBody>
      </p:sp>
      <p:cxnSp>
        <p:nvCxnSpPr>
          <p:cNvPr id="78" name="直線コネクタ 77"/>
          <p:cNvCxnSpPr/>
          <p:nvPr/>
        </p:nvCxnSpPr>
        <p:spPr>
          <a:xfrm>
            <a:off x="2146834" y="3149821"/>
            <a:ext cx="6739233" cy="0"/>
          </a:xfrm>
          <a:prstGeom prst="line">
            <a:avLst/>
          </a:prstGeom>
          <a:ln w="57150">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14" name="円柱 13"/>
          <p:cNvSpPr/>
          <p:nvPr/>
        </p:nvSpPr>
        <p:spPr>
          <a:xfrm>
            <a:off x="6334085" y="4063444"/>
            <a:ext cx="1152000" cy="540000"/>
          </a:xfrm>
          <a:prstGeom prst="can">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1200" dirty="0">
                <a:solidFill>
                  <a:prstClr val="black">
                    <a:lumMod val="75000"/>
                    <a:lumOff val="25000"/>
                  </a:prstClr>
                </a:solidFill>
              </a:rPr>
              <a:t>統合目次</a:t>
            </a:r>
            <a:r>
              <a:rPr lang="en-US" altLang="ja-JP" sz="1200" dirty="0">
                <a:solidFill>
                  <a:prstClr val="black">
                    <a:lumMod val="75000"/>
                    <a:lumOff val="25000"/>
                  </a:prstClr>
                </a:solidFill>
              </a:rPr>
              <a:t>DB</a:t>
            </a:r>
            <a:endParaRPr lang="ja-JP" altLang="en-US" sz="1200" dirty="0">
              <a:solidFill>
                <a:prstClr val="black">
                  <a:lumMod val="75000"/>
                  <a:lumOff val="25000"/>
                </a:prstClr>
              </a:solidFill>
            </a:endParaRPr>
          </a:p>
        </p:txBody>
      </p:sp>
      <p:sp>
        <p:nvSpPr>
          <p:cNvPr id="43" name="円柱 42"/>
          <p:cNvSpPr/>
          <p:nvPr/>
        </p:nvSpPr>
        <p:spPr>
          <a:xfrm>
            <a:off x="8315722" y="4063444"/>
            <a:ext cx="1152000" cy="540000"/>
          </a:xfrm>
          <a:prstGeom prst="can">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1200" dirty="0">
                <a:solidFill>
                  <a:prstClr val="black">
                    <a:lumMod val="75000"/>
                    <a:lumOff val="25000"/>
                  </a:prstClr>
                </a:solidFill>
              </a:rPr>
              <a:t>統合典拠</a:t>
            </a:r>
            <a:r>
              <a:rPr lang="en-US" altLang="ja-JP" sz="1200" dirty="0">
                <a:solidFill>
                  <a:prstClr val="black">
                    <a:lumMod val="75000"/>
                    <a:lumOff val="25000"/>
                  </a:prstClr>
                </a:solidFill>
              </a:rPr>
              <a:t>DB</a:t>
            </a:r>
            <a:endParaRPr lang="ja-JP" altLang="en-US" sz="1200" dirty="0">
              <a:solidFill>
                <a:prstClr val="black">
                  <a:lumMod val="75000"/>
                  <a:lumOff val="25000"/>
                </a:prstClr>
              </a:solidFill>
            </a:endParaRPr>
          </a:p>
        </p:txBody>
      </p:sp>
      <p:sp>
        <p:nvSpPr>
          <p:cNvPr id="45" name="正方形/長方形 44"/>
          <p:cNvSpPr/>
          <p:nvPr/>
        </p:nvSpPr>
        <p:spPr>
          <a:xfrm>
            <a:off x="4618611" y="2508468"/>
            <a:ext cx="1080000" cy="432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900" dirty="0">
                <a:solidFill>
                  <a:prstClr val="black">
                    <a:lumMod val="75000"/>
                    <a:lumOff val="25000"/>
                  </a:prstClr>
                </a:solidFill>
              </a:rPr>
              <a:t>主題にもとづく</a:t>
            </a:r>
            <a:endParaRPr lang="en-US" altLang="ja-JP" sz="900" dirty="0">
              <a:solidFill>
                <a:prstClr val="black">
                  <a:lumMod val="75000"/>
                  <a:lumOff val="25000"/>
                </a:prstClr>
              </a:solidFill>
            </a:endParaRPr>
          </a:p>
          <a:p>
            <a:pPr algn="ctr"/>
            <a:r>
              <a:rPr lang="ja-JP" altLang="en-US" sz="1200" dirty="0">
                <a:solidFill>
                  <a:prstClr val="black">
                    <a:lumMod val="75000"/>
                    <a:lumOff val="25000"/>
                  </a:prstClr>
                </a:solidFill>
              </a:rPr>
              <a:t>付加情報</a:t>
            </a:r>
          </a:p>
        </p:txBody>
      </p:sp>
      <p:sp>
        <p:nvSpPr>
          <p:cNvPr id="15" name="右カーブ矢印 14"/>
          <p:cNvSpPr/>
          <p:nvPr/>
        </p:nvSpPr>
        <p:spPr>
          <a:xfrm rot="1413335">
            <a:off x="4105074" y="2642279"/>
            <a:ext cx="310386" cy="843147"/>
          </a:xfrm>
          <a:prstGeom prst="curvedRightArrow">
            <a:avLst>
              <a:gd name="adj1" fmla="val 43314"/>
              <a:gd name="adj2" fmla="val 84709"/>
              <a:gd name="adj3" fmla="val 25000"/>
            </a:avLst>
          </a:prstGeom>
          <a:solidFill>
            <a:srgbClr val="FF99CC"/>
          </a:solidFill>
          <a:ln>
            <a:solidFill>
              <a:srgbClr val="FF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black"/>
              </a:solidFill>
            </a:endParaRPr>
          </a:p>
        </p:txBody>
      </p:sp>
      <p:sp>
        <p:nvSpPr>
          <p:cNvPr id="18" name="テキスト ボックス 17"/>
          <p:cNvSpPr txBox="1"/>
          <p:nvPr/>
        </p:nvSpPr>
        <p:spPr>
          <a:xfrm>
            <a:off x="3466223" y="3027940"/>
            <a:ext cx="2567644" cy="307777"/>
          </a:xfrm>
          <a:prstGeom prst="rect">
            <a:avLst/>
          </a:prstGeom>
          <a:noFill/>
        </p:spPr>
        <p:txBody>
          <a:bodyPr wrap="square" rtlCol="0">
            <a:spAutoFit/>
          </a:bodyPr>
          <a:lstStyle/>
          <a:p>
            <a:r>
              <a:rPr lang="ja-JP" altLang="en-US" sz="1400" b="1" dirty="0">
                <a:solidFill>
                  <a:srgbClr val="FF0066"/>
                </a:solidFill>
              </a:rPr>
              <a:t>主題情報と書誌情報の融合</a:t>
            </a:r>
          </a:p>
        </p:txBody>
      </p:sp>
      <p:sp>
        <p:nvSpPr>
          <p:cNvPr id="21" name="右矢印 20"/>
          <p:cNvSpPr/>
          <p:nvPr/>
        </p:nvSpPr>
        <p:spPr>
          <a:xfrm>
            <a:off x="4992866" y="4218088"/>
            <a:ext cx="1215251" cy="226686"/>
          </a:xfrm>
          <a:prstGeom prst="rightArrow">
            <a:avLst/>
          </a:prstGeom>
          <a:solidFill>
            <a:srgbClr val="FF99CC"/>
          </a:solidFill>
          <a:ln>
            <a:solidFill>
              <a:srgbClr val="FF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47" name="テキスト ボックス 46"/>
          <p:cNvSpPr txBox="1"/>
          <p:nvPr/>
        </p:nvSpPr>
        <p:spPr>
          <a:xfrm>
            <a:off x="4907922" y="4463515"/>
            <a:ext cx="2567644" cy="523220"/>
          </a:xfrm>
          <a:prstGeom prst="rect">
            <a:avLst/>
          </a:prstGeom>
          <a:noFill/>
        </p:spPr>
        <p:txBody>
          <a:bodyPr wrap="square" rtlCol="0">
            <a:spAutoFit/>
          </a:bodyPr>
          <a:lstStyle/>
          <a:p>
            <a:r>
              <a:rPr lang="ja-JP" altLang="en-US" sz="1400" b="1" dirty="0">
                <a:solidFill>
                  <a:srgbClr val="FF0066"/>
                </a:solidFill>
              </a:rPr>
              <a:t>目次情報の統合・組織化</a:t>
            </a:r>
            <a:endParaRPr lang="en-US" altLang="ja-JP" sz="1400" b="1" dirty="0">
              <a:solidFill>
                <a:srgbClr val="FF0066"/>
              </a:solidFill>
            </a:endParaRPr>
          </a:p>
          <a:p>
            <a:r>
              <a:rPr lang="ja-JP" altLang="en-US" sz="1400" b="1" dirty="0">
                <a:solidFill>
                  <a:srgbClr val="FF0066"/>
                </a:solidFill>
              </a:rPr>
              <a:t>　⇒著作単位の管理へ</a:t>
            </a:r>
          </a:p>
        </p:txBody>
      </p:sp>
      <p:sp>
        <p:nvSpPr>
          <p:cNvPr id="49" name="右カーブ矢印 48"/>
          <p:cNvSpPr/>
          <p:nvPr/>
        </p:nvSpPr>
        <p:spPr>
          <a:xfrm rot="20890064" flipH="1">
            <a:off x="8415627" y="2287485"/>
            <a:ext cx="335243" cy="1181057"/>
          </a:xfrm>
          <a:prstGeom prst="curvedRightArrow">
            <a:avLst>
              <a:gd name="adj1" fmla="val 43314"/>
              <a:gd name="adj2" fmla="val 84709"/>
              <a:gd name="adj3" fmla="val 25000"/>
            </a:avLst>
          </a:prstGeom>
          <a:solidFill>
            <a:srgbClr val="FF99CC"/>
          </a:solidFill>
          <a:ln>
            <a:solidFill>
              <a:srgbClr val="FF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black"/>
              </a:solidFill>
            </a:endParaRPr>
          </a:p>
        </p:txBody>
      </p:sp>
      <p:sp>
        <p:nvSpPr>
          <p:cNvPr id="50" name="テキスト ボックス 49"/>
          <p:cNvSpPr txBox="1"/>
          <p:nvPr/>
        </p:nvSpPr>
        <p:spPr>
          <a:xfrm>
            <a:off x="8580206" y="2100999"/>
            <a:ext cx="1623127" cy="523220"/>
          </a:xfrm>
          <a:prstGeom prst="rect">
            <a:avLst/>
          </a:prstGeom>
          <a:noFill/>
        </p:spPr>
        <p:txBody>
          <a:bodyPr wrap="square" rtlCol="0">
            <a:spAutoFit/>
          </a:bodyPr>
          <a:lstStyle/>
          <a:p>
            <a:r>
              <a:rPr lang="ja-JP" altLang="en-US" sz="1400" b="1" dirty="0">
                <a:solidFill>
                  <a:srgbClr val="FF0066"/>
                </a:solidFill>
              </a:rPr>
              <a:t>より広範な</a:t>
            </a:r>
            <a:endParaRPr lang="en-US" altLang="ja-JP" sz="1400" b="1" dirty="0">
              <a:solidFill>
                <a:srgbClr val="FF0066"/>
              </a:solidFill>
            </a:endParaRPr>
          </a:p>
          <a:p>
            <a:r>
              <a:rPr lang="ja-JP" altLang="en-US" sz="1400" b="1" dirty="0">
                <a:solidFill>
                  <a:srgbClr val="FF0066"/>
                </a:solidFill>
              </a:rPr>
              <a:t>典拠</a:t>
            </a:r>
            <a:r>
              <a:rPr lang="en-US" altLang="ja-JP" sz="1400" b="1" dirty="0">
                <a:solidFill>
                  <a:srgbClr val="FF0066"/>
                </a:solidFill>
              </a:rPr>
              <a:t>DB</a:t>
            </a:r>
            <a:r>
              <a:rPr lang="ja-JP" altLang="en-US" sz="1400" b="1" dirty="0">
                <a:solidFill>
                  <a:srgbClr val="FF0066"/>
                </a:solidFill>
              </a:rPr>
              <a:t>の構築</a:t>
            </a:r>
          </a:p>
        </p:txBody>
      </p:sp>
      <p:sp>
        <p:nvSpPr>
          <p:cNvPr id="54" name="右カーブ矢印 53"/>
          <p:cNvSpPr/>
          <p:nvPr/>
        </p:nvSpPr>
        <p:spPr>
          <a:xfrm flipH="1" flipV="1">
            <a:off x="9971721" y="2914602"/>
            <a:ext cx="395537" cy="2395890"/>
          </a:xfrm>
          <a:prstGeom prst="curvedRightArrow">
            <a:avLst>
              <a:gd name="adj1" fmla="val 54379"/>
              <a:gd name="adj2" fmla="val 114839"/>
              <a:gd name="adj3" fmla="val 25000"/>
            </a:avLst>
          </a:prstGeom>
          <a:solidFill>
            <a:srgbClr val="FF99CC"/>
          </a:solidFill>
          <a:ln>
            <a:solidFill>
              <a:srgbClr val="FF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black"/>
              </a:solidFill>
            </a:endParaRPr>
          </a:p>
        </p:txBody>
      </p:sp>
      <p:sp>
        <p:nvSpPr>
          <p:cNvPr id="57" name="テキスト ボックス 56"/>
          <p:cNvSpPr txBox="1"/>
          <p:nvPr/>
        </p:nvSpPr>
        <p:spPr>
          <a:xfrm>
            <a:off x="8530630" y="4832943"/>
            <a:ext cx="2125838" cy="523220"/>
          </a:xfrm>
          <a:prstGeom prst="rect">
            <a:avLst/>
          </a:prstGeom>
          <a:noFill/>
        </p:spPr>
        <p:txBody>
          <a:bodyPr wrap="square" rtlCol="0">
            <a:spAutoFit/>
          </a:bodyPr>
          <a:lstStyle/>
          <a:p>
            <a:r>
              <a:rPr lang="ja-JP" altLang="en-US" sz="1400" b="1" dirty="0">
                <a:solidFill>
                  <a:srgbClr val="FF0066"/>
                </a:solidFill>
              </a:rPr>
              <a:t>活用されることによる</a:t>
            </a:r>
            <a:endParaRPr lang="en-US" altLang="ja-JP" sz="1400" b="1" dirty="0">
              <a:solidFill>
                <a:srgbClr val="FF0066"/>
              </a:solidFill>
            </a:endParaRPr>
          </a:p>
          <a:p>
            <a:r>
              <a:rPr lang="ja-JP" altLang="en-US" sz="1400" b="1" dirty="0">
                <a:solidFill>
                  <a:srgbClr val="FF0066"/>
                </a:solidFill>
              </a:rPr>
              <a:t>フィードバック？</a:t>
            </a:r>
          </a:p>
        </p:txBody>
      </p:sp>
      <p:sp>
        <p:nvSpPr>
          <p:cNvPr id="58" name="右カーブ矢印 57"/>
          <p:cNvSpPr/>
          <p:nvPr/>
        </p:nvSpPr>
        <p:spPr>
          <a:xfrm>
            <a:off x="1848087" y="2437679"/>
            <a:ext cx="364783" cy="1524739"/>
          </a:xfrm>
          <a:prstGeom prst="curvedRightArrow">
            <a:avLst>
              <a:gd name="adj1" fmla="val 59717"/>
              <a:gd name="adj2" fmla="val 125388"/>
              <a:gd name="adj3" fmla="val 25000"/>
            </a:avLst>
          </a:prstGeom>
          <a:solidFill>
            <a:srgbClr val="FF99CC"/>
          </a:solidFill>
          <a:ln>
            <a:solidFill>
              <a:srgbClr val="FF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black"/>
              </a:solidFill>
            </a:endParaRPr>
          </a:p>
        </p:txBody>
      </p:sp>
      <p:sp>
        <p:nvSpPr>
          <p:cNvPr id="60" name="テキスト ボックス 59"/>
          <p:cNvSpPr txBox="1"/>
          <p:nvPr/>
        </p:nvSpPr>
        <p:spPr>
          <a:xfrm>
            <a:off x="1574178" y="2444655"/>
            <a:ext cx="2567644" cy="307777"/>
          </a:xfrm>
          <a:prstGeom prst="rect">
            <a:avLst/>
          </a:prstGeom>
          <a:noFill/>
        </p:spPr>
        <p:txBody>
          <a:bodyPr wrap="square" rtlCol="0">
            <a:spAutoFit/>
          </a:bodyPr>
          <a:lstStyle/>
          <a:p>
            <a:r>
              <a:rPr lang="ja-JP" altLang="en-US" sz="1400" b="1" dirty="0">
                <a:solidFill>
                  <a:srgbClr val="FF0066"/>
                </a:solidFill>
              </a:rPr>
              <a:t>情報の融合 ⇒業務の統合へ</a:t>
            </a:r>
          </a:p>
        </p:txBody>
      </p:sp>
      <p:sp>
        <p:nvSpPr>
          <p:cNvPr id="61" name="右カーブ矢印 60"/>
          <p:cNvSpPr/>
          <p:nvPr/>
        </p:nvSpPr>
        <p:spPr>
          <a:xfrm>
            <a:off x="1848899" y="4165500"/>
            <a:ext cx="364783" cy="1524739"/>
          </a:xfrm>
          <a:prstGeom prst="curvedRightArrow">
            <a:avLst>
              <a:gd name="adj1" fmla="val 59717"/>
              <a:gd name="adj2" fmla="val 125388"/>
              <a:gd name="adj3" fmla="val 25000"/>
            </a:avLst>
          </a:prstGeom>
          <a:solidFill>
            <a:srgbClr val="FF99CC"/>
          </a:solidFill>
          <a:ln>
            <a:solidFill>
              <a:srgbClr val="FF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black"/>
              </a:solidFill>
            </a:endParaRPr>
          </a:p>
        </p:txBody>
      </p:sp>
      <p:sp>
        <p:nvSpPr>
          <p:cNvPr id="62" name="テキスト ボックス 61"/>
          <p:cNvSpPr txBox="1"/>
          <p:nvPr/>
        </p:nvSpPr>
        <p:spPr>
          <a:xfrm>
            <a:off x="1574178" y="4741888"/>
            <a:ext cx="2567644" cy="307777"/>
          </a:xfrm>
          <a:prstGeom prst="rect">
            <a:avLst/>
          </a:prstGeom>
          <a:noFill/>
        </p:spPr>
        <p:txBody>
          <a:bodyPr wrap="square" rtlCol="0">
            <a:spAutoFit/>
          </a:bodyPr>
          <a:lstStyle/>
          <a:p>
            <a:r>
              <a:rPr lang="ja-JP" altLang="en-US" sz="1400" b="1" dirty="0">
                <a:solidFill>
                  <a:srgbClr val="FF0066"/>
                </a:solidFill>
              </a:rPr>
              <a:t>収集</a:t>
            </a:r>
          </a:p>
        </p:txBody>
      </p:sp>
      <p:sp>
        <p:nvSpPr>
          <p:cNvPr id="63" name="テキスト ボックス 62"/>
          <p:cNvSpPr txBox="1"/>
          <p:nvPr/>
        </p:nvSpPr>
        <p:spPr>
          <a:xfrm>
            <a:off x="5040468" y="6024084"/>
            <a:ext cx="5616000" cy="738664"/>
          </a:xfrm>
          <a:prstGeom prst="rect">
            <a:avLst/>
          </a:prstGeom>
          <a:noFill/>
        </p:spPr>
        <p:txBody>
          <a:bodyPr wrap="square" rtlCol="0">
            <a:spAutoFit/>
          </a:bodyPr>
          <a:lstStyle/>
          <a:p>
            <a:r>
              <a:rPr lang="ja-JP" altLang="en-US" sz="1400" b="1" dirty="0">
                <a:solidFill>
                  <a:srgbClr val="FF0066"/>
                </a:solidFill>
              </a:rPr>
              <a:t>知識の創造（＋統合・組織化） → 収集 → 活用 → 知識の創造 </a:t>
            </a:r>
            <a:r>
              <a:rPr lang="en-US" altLang="ja-JP" sz="1400" b="1" dirty="0">
                <a:solidFill>
                  <a:srgbClr val="FF0066"/>
                </a:solidFill>
              </a:rPr>
              <a:t>…</a:t>
            </a:r>
          </a:p>
          <a:p>
            <a:r>
              <a:rPr lang="ja-JP" altLang="en-US" sz="1400" b="1" dirty="0">
                <a:solidFill>
                  <a:srgbClr val="FF0066"/>
                </a:solidFill>
              </a:rPr>
              <a:t>というサイクルをまわすことで、館内における知識創造活動の</a:t>
            </a:r>
            <a:endParaRPr lang="en-US" altLang="ja-JP" sz="1400" b="1" dirty="0">
              <a:solidFill>
                <a:srgbClr val="FF0066"/>
              </a:solidFill>
            </a:endParaRPr>
          </a:p>
          <a:p>
            <a:r>
              <a:rPr lang="ja-JP" altLang="en-US" sz="1400" b="1" dirty="0">
                <a:solidFill>
                  <a:srgbClr val="FF0066"/>
                </a:solidFill>
              </a:rPr>
              <a:t>合理化を図る</a:t>
            </a:r>
            <a:endParaRPr lang="en-US" altLang="ja-JP" sz="1400" b="1" dirty="0">
              <a:solidFill>
                <a:srgbClr val="FF0066"/>
              </a:solidFill>
            </a:endParaRPr>
          </a:p>
        </p:txBody>
      </p:sp>
    </p:spTree>
    <p:extLst>
      <p:ext uri="{BB962C8B-B14F-4D97-AF65-F5344CB8AC3E}">
        <p14:creationId xmlns:p14="http://schemas.microsoft.com/office/powerpoint/2010/main" val="15125943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000" dirty="0">
                <a:latin typeface="HG丸ｺﾞｼｯｸM-PRO" pitchFamily="50" charset="-128"/>
                <a:ea typeface="HG丸ｺﾞｼｯｸM-PRO" pitchFamily="50" charset="-128"/>
              </a:rPr>
              <a:t>近い将来に取り組むべき事項 </a:t>
            </a:r>
            <a:r>
              <a:rPr lang="en-US" altLang="ja-JP" sz="4000" dirty="0">
                <a:latin typeface="HG丸ｺﾞｼｯｸM-PRO" pitchFamily="50" charset="-128"/>
                <a:ea typeface="HG丸ｺﾞｼｯｸM-PRO" pitchFamily="50" charset="-128"/>
              </a:rPr>
              <a:t>1/3</a:t>
            </a:r>
            <a:endParaRPr lang="ja-JP" altLang="en-US" sz="4000" dirty="0">
              <a:latin typeface="HG丸ｺﾞｼｯｸM-PRO" pitchFamily="50" charset="-128"/>
              <a:ea typeface="HG丸ｺﾞｼｯｸM-PRO" pitchFamily="50" charset="-128"/>
            </a:endParaRPr>
          </a:p>
        </p:txBody>
      </p:sp>
      <p:sp>
        <p:nvSpPr>
          <p:cNvPr id="7" name="正方形/長方形 6"/>
          <p:cNvSpPr/>
          <p:nvPr/>
        </p:nvSpPr>
        <p:spPr>
          <a:xfrm>
            <a:off x="1668019" y="1556792"/>
            <a:ext cx="8820469" cy="1754326"/>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buNone/>
            </a:pPr>
            <a:r>
              <a:rPr lang="ja-JP" altLang="en-US" dirty="0">
                <a:latin typeface="HG丸ｺﾞｼｯｸM-PRO" pitchFamily="50" charset="-128"/>
                <a:ea typeface="HG丸ｺﾞｼｯｸM-PRO" pitchFamily="50" charset="-128"/>
              </a:rPr>
              <a:t>国内学術出版物のデジタル化と電子情報資源の収集</a:t>
            </a:r>
            <a:endParaRPr lang="en-US" altLang="ja-JP" dirty="0">
              <a:latin typeface="HG丸ｺﾞｼｯｸM-PRO" pitchFamily="50" charset="-128"/>
              <a:ea typeface="HG丸ｺﾞｼｯｸM-PRO" pitchFamily="50" charset="-128"/>
            </a:endParaRPr>
          </a:p>
          <a:p>
            <a:pPr marL="342900" indent="-342900">
              <a:buFont typeface="Arial" pitchFamily="34" charset="0"/>
              <a:buChar char="•"/>
            </a:pPr>
            <a:r>
              <a:rPr lang="ja-JP" altLang="en-US" dirty="0">
                <a:latin typeface="HG丸ｺﾞｼｯｸM-PRO" pitchFamily="50" charset="-128"/>
                <a:ea typeface="HG丸ｺﾞｼｯｸM-PRO" pitchFamily="50" charset="-128"/>
              </a:rPr>
              <a:t>印刷物のデジタル化を推進し、国民各層の求めに応じた提供</a:t>
            </a:r>
            <a:endParaRPr lang="en-US" altLang="ja-JP" dirty="0">
              <a:latin typeface="HG丸ｺﾞｼｯｸM-PRO" pitchFamily="50" charset="-128"/>
              <a:ea typeface="HG丸ｺﾞｼｯｸM-PRO" pitchFamily="50" charset="-128"/>
            </a:endParaRPr>
          </a:p>
          <a:p>
            <a:pPr marL="342900" indent="-342900">
              <a:buFont typeface="Arial" pitchFamily="34" charset="0"/>
              <a:buChar char="•"/>
            </a:pPr>
            <a:r>
              <a:rPr lang="ja-JP" altLang="en-US" dirty="0">
                <a:latin typeface="HG丸ｺﾞｼｯｸM-PRO" pitchFamily="50" charset="-128"/>
                <a:ea typeface="HG丸ｺﾞｼｯｸM-PRO" pitchFamily="50" charset="-128"/>
              </a:rPr>
              <a:t>電子情報資源に関する収集と保存</a:t>
            </a:r>
            <a:endParaRPr lang="en-US" altLang="ja-JP" dirty="0">
              <a:latin typeface="HG丸ｺﾞｼｯｸM-PRO" pitchFamily="50" charset="-128"/>
              <a:ea typeface="HG丸ｺﾞｼｯｸM-PRO" pitchFamily="50" charset="-128"/>
            </a:endParaRPr>
          </a:p>
          <a:p>
            <a:pPr marL="342900" indent="-342900">
              <a:buFont typeface="Arial" pitchFamily="34" charset="0"/>
              <a:buChar char="•"/>
            </a:pPr>
            <a:r>
              <a:rPr lang="ja-JP" altLang="en-US" dirty="0">
                <a:latin typeface="HG丸ｺﾞｼｯｸM-PRO" pitchFamily="50" charset="-128"/>
                <a:ea typeface="HG丸ｺﾞｼｯｸM-PRO" pitchFamily="50" charset="-128"/>
              </a:rPr>
              <a:t>電子情報資源へ永続的にアクセスしやすい状況を早期に実現</a:t>
            </a:r>
            <a:endParaRPr lang="en-US" altLang="ja-JP" dirty="0">
              <a:latin typeface="HG丸ｺﾞｼｯｸM-PRO" pitchFamily="50" charset="-128"/>
              <a:ea typeface="HG丸ｺﾞｼｯｸM-PRO" pitchFamily="50" charset="-128"/>
            </a:endParaRPr>
          </a:p>
          <a:p>
            <a:pPr marL="342900" indent="-342900">
              <a:buFont typeface="Arial" pitchFamily="34" charset="0"/>
              <a:buChar char="•"/>
            </a:pPr>
            <a:r>
              <a:rPr lang="ja-JP" altLang="en-US" dirty="0">
                <a:latin typeface="HG丸ｺﾞｼｯｸM-PRO" pitchFamily="50" charset="-128"/>
                <a:ea typeface="HG丸ｺﾞｼｯｸM-PRO" pitchFamily="50" charset="-128"/>
              </a:rPr>
              <a:t>出版社、学会、大学等の関連機関の動向に十分留意した上で、持続可能な体制を整備</a:t>
            </a:r>
          </a:p>
        </p:txBody>
      </p:sp>
      <p:sp>
        <p:nvSpPr>
          <p:cNvPr id="9" name="正方形/長方形 8"/>
          <p:cNvSpPr/>
          <p:nvPr/>
        </p:nvSpPr>
        <p:spPr>
          <a:xfrm>
            <a:off x="1668018" y="3501009"/>
            <a:ext cx="8820470"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ja-JP" altLang="en-US" dirty="0">
                <a:latin typeface="HG丸ｺﾞｼｯｸM-PRO" pitchFamily="50" charset="-128"/>
                <a:ea typeface="HG丸ｺﾞｼｯｸM-PRO" pitchFamily="50" charset="-128"/>
              </a:rPr>
              <a:t>デジタル化のための環境整備</a:t>
            </a:r>
            <a:endParaRPr lang="en-US" altLang="ja-JP" dirty="0">
              <a:latin typeface="HG丸ｺﾞｼｯｸM-PRO" pitchFamily="50" charset="-128"/>
              <a:ea typeface="HG丸ｺﾞｼｯｸM-PRO" pitchFamily="50" charset="-128"/>
            </a:endParaRPr>
          </a:p>
          <a:p>
            <a:pPr marL="342900" indent="-342900">
              <a:buFont typeface="Arial" pitchFamily="34" charset="0"/>
              <a:buChar char="•"/>
            </a:pPr>
            <a:r>
              <a:rPr lang="ja-JP" altLang="en-US" dirty="0">
                <a:latin typeface="HG丸ｺﾞｼｯｸM-PRO" pitchFamily="50" charset="-128"/>
                <a:ea typeface="HG丸ｺﾞｼｯｸM-PRO" pitchFamily="50" charset="-128"/>
              </a:rPr>
              <a:t>電子情報資源の書誌データ基準の普及、電子情報資源に関する識別子の付与・登録機関の設立推進等を行う</a:t>
            </a:r>
            <a:endParaRPr lang="en-US" altLang="ja-JP" dirty="0">
              <a:latin typeface="HG丸ｺﾞｼｯｸM-PRO" pitchFamily="50" charset="-128"/>
              <a:ea typeface="HG丸ｺﾞｼｯｸM-PRO" pitchFamily="50" charset="-128"/>
            </a:endParaRPr>
          </a:p>
          <a:p>
            <a:pPr marL="342900" indent="-342900">
              <a:buFont typeface="Arial" pitchFamily="34" charset="0"/>
              <a:buChar char="•"/>
            </a:pPr>
            <a:r>
              <a:rPr lang="ja-JP" altLang="en-US" dirty="0">
                <a:latin typeface="HG丸ｺﾞｼｯｸM-PRO" pitchFamily="50" charset="-128"/>
                <a:ea typeface="HG丸ｺﾞｼｯｸM-PRO" pitchFamily="50" charset="-128"/>
              </a:rPr>
              <a:t>国レベルの協議の場の形成に向け、関係機関と協議を進める</a:t>
            </a:r>
            <a:endParaRPr lang="en-US" altLang="ja-JP" dirty="0">
              <a:latin typeface="HG丸ｺﾞｼｯｸM-PRO" pitchFamily="50" charset="-128"/>
              <a:ea typeface="HG丸ｺﾞｼｯｸM-PRO" pitchFamily="50" charset="-128"/>
            </a:endParaRPr>
          </a:p>
        </p:txBody>
      </p:sp>
      <p:sp>
        <p:nvSpPr>
          <p:cNvPr id="10" name="正方形/長方形 9"/>
          <p:cNvSpPr/>
          <p:nvPr/>
        </p:nvSpPr>
        <p:spPr>
          <a:xfrm>
            <a:off x="1668019" y="5013176"/>
            <a:ext cx="8820469" cy="1754326"/>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ja-JP" altLang="en-US" dirty="0">
                <a:latin typeface="HG丸ｺﾞｼｯｸM-PRO" pitchFamily="50" charset="-128"/>
                <a:ea typeface="HG丸ｺﾞｼｯｸM-PRO" pitchFamily="50" charset="-128"/>
              </a:rPr>
              <a:t>電子情報資源の管理・保存</a:t>
            </a:r>
            <a:endParaRPr lang="en-US" altLang="ja-JP" dirty="0">
              <a:latin typeface="HG丸ｺﾞｼｯｸM-PRO" pitchFamily="50" charset="-128"/>
              <a:ea typeface="HG丸ｺﾞｼｯｸM-PRO" pitchFamily="50" charset="-128"/>
            </a:endParaRPr>
          </a:p>
          <a:p>
            <a:pPr marL="342900" indent="-342900">
              <a:buFont typeface="Arial" pitchFamily="34" charset="0"/>
              <a:buChar char="•"/>
            </a:pPr>
            <a:r>
              <a:rPr lang="ja-JP" altLang="en-US" dirty="0">
                <a:latin typeface="HG丸ｺﾞｼｯｸM-PRO" pitchFamily="50" charset="-128"/>
                <a:ea typeface="HG丸ｺﾞｼｯｸM-PRO" pitchFamily="50" charset="-128"/>
              </a:rPr>
              <a:t>電子情報資源についても、「最後の拠り所」として広く国民からのアクセスに応えるために、長期に管理、保存するシステムを構築</a:t>
            </a:r>
            <a:endParaRPr lang="en-US" altLang="ja-JP" dirty="0">
              <a:latin typeface="HG丸ｺﾞｼｯｸM-PRO" pitchFamily="50" charset="-128"/>
              <a:ea typeface="HG丸ｺﾞｼｯｸM-PRO" pitchFamily="50" charset="-128"/>
            </a:endParaRPr>
          </a:p>
          <a:p>
            <a:pPr marL="342900" indent="-342900">
              <a:buFont typeface="Arial" pitchFamily="34" charset="0"/>
              <a:buChar char="•"/>
            </a:pPr>
            <a:r>
              <a:rPr lang="ja-JP" altLang="en-US" dirty="0">
                <a:latin typeface="HG丸ｺﾞｼｯｸM-PRO" pitchFamily="50" charset="-128"/>
                <a:ea typeface="HG丸ｺﾞｼｯｸM-PRO" pitchFamily="50" charset="-128"/>
              </a:rPr>
              <a:t>研究開発や応用、実践に関して、常に最新状況を把握</a:t>
            </a:r>
            <a:endParaRPr lang="en-US" altLang="ja-JP" dirty="0">
              <a:latin typeface="HG丸ｺﾞｼｯｸM-PRO" pitchFamily="50" charset="-128"/>
              <a:ea typeface="HG丸ｺﾞｼｯｸM-PRO" pitchFamily="50" charset="-128"/>
            </a:endParaRPr>
          </a:p>
          <a:p>
            <a:pPr marL="342900" indent="-342900">
              <a:buFont typeface="Arial" pitchFamily="34" charset="0"/>
              <a:buChar char="•"/>
            </a:pPr>
            <a:r>
              <a:rPr lang="ja-JP" altLang="en-US" dirty="0">
                <a:latin typeface="HG丸ｺﾞｼｯｸM-PRO" pitchFamily="50" charset="-128"/>
                <a:ea typeface="HG丸ｺﾞｼｯｸM-PRO" pitchFamily="50" charset="-128"/>
              </a:rPr>
              <a:t>海外の国立図書館等長期保存に取り組む機関との情報共有や、共同研究や調査の連携を実施</a:t>
            </a:r>
            <a:endParaRPr lang="en-US" altLang="ja-JP" dirty="0">
              <a:latin typeface="HG丸ｺﾞｼｯｸM-PRO" pitchFamily="50" charset="-128"/>
              <a:ea typeface="HG丸ｺﾞｼｯｸM-PRO" pitchFamily="50" charset="-128"/>
            </a:endParaRPr>
          </a:p>
        </p:txBody>
      </p:sp>
      <p:sp>
        <p:nvSpPr>
          <p:cNvPr id="6" name="フッター プレースホルダ 5"/>
          <p:cNvSpPr>
            <a:spLocks noGrp="1"/>
          </p:cNvSpPr>
          <p:nvPr>
            <p:ph type="ftr" sz="quarter" idx="11"/>
          </p:nvPr>
        </p:nvSpPr>
        <p:spPr/>
        <p:txBody>
          <a:bodyPr/>
          <a:lstStyle/>
          <a:p>
            <a:r>
              <a:rPr kumimoji="0" lang="en-US" smtClean="0"/>
              <a:t>National Diet Library (NDL)</a:t>
            </a:r>
            <a:endParaRPr kumimoji="0" lang="en-US"/>
          </a:p>
        </p:txBody>
      </p:sp>
      <p:sp>
        <p:nvSpPr>
          <p:cNvPr id="8" name="スライド番号プレースホルダ 7"/>
          <p:cNvSpPr>
            <a:spLocks noGrp="1"/>
          </p:cNvSpPr>
          <p:nvPr>
            <p:ph type="sldNum" sz="quarter" idx="12"/>
          </p:nvPr>
        </p:nvSpPr>
        <p:spPr/>
        <p:txBody>
          <a:bodyPr/>
          <a:lstStyle/>
          <a:p>
            <a:fld id="{042AED99-7FB4-404E-8A97-64753DCE42EC}" type="slidenum">
              <a:rPr kumimoji="0" lang="en-US" smtClean="0"/>
              <a:pPr/>
              <a:t>4</a:t>
            </a:fld>
            <a:endParaRPr kumimoji="0" lang="en-US" dirty="0"/>
          </a:p>
        </p:txBody>
      </p:sp>
      <p:sp>
        <p:nvSpPr>
          <p:cNvPr id="11" name="日付プレースホルダ 10"/>
          <p:cNvSpPr>
            <a:spLocks noGrp="1"/>
          </p:cNvSpPr>
          <p:nvPr>
            <p:ph type="dt" sz="half" idx="10"/>
          </p:nvPr>
        </p:nvSpPr>
        <p:spPr/>
        <p:txBody>
          <a:bodyPr/>
          <a:lstStyle/>
          <a:p>
            <a:r>
              <a:rPr lang="en-US" altLang="ja-JP" smtClean="0"/>
              <a:t>2010/12/11</a:t>
            </a:r>
            <a:endParaRPr lang="en-US"/>
          </a:p>
        </p:txBody>
      </p:sp>
      <p:sp>
        <p:nvSpPr>
          <p:cNvPr id="12" name="Rectangle 4"/>
          <p:cNvSpPr>
            <a:spLocks noChangeArrowheads="1"/>
          </p:cNvSpPr>
          <p:nvPr/>
        </p:nvSpPr>
        <p:spPr bwMode="auto">
          <a:xfrm>
            <a:off x="1774826" y="1"/>
            <a:ext cx="1152525" cy="360363"/>
          </a:xfrm>
          <a:prstGeom prst="rect">
            <a:avLst/>
          </a:prstGeom>
          <a:noFill/>
          <a:ln w="9525">
            <a:solidFill>
              <a:srgbClr val="FF0000"/>
            </a:solidFill>
            <a:miter lim="800000"/>
            <a:headEnd/>
            <a:tailEnd/>
          </a:ln>
          <a:effectLst/>
        </p:spPr>
        <p:txBody>
          <a:bodyPr wrap="none" anchor="ctr"/>
          <a:lstStyle/>
          <a:p>
            <a:pPr algn="ctr"/>
            <a:r>
              <a:rPr lang="ja-JP" altLang="en-US" dirty="0">
                <a:solidFill>
                  <a:srgbClr val="FF0000"/>
                </a:solidFill>
              </a:rPr>
              <a:t>参考</a:t>
            </a:r>
          </a:p>
        </p:txBody>
      </p:sp>
    </p:spTree>
    <p:extLst>
      <p:ext uri="{BB962C8B-B14F-4D97-AF65-F5344CB8AC3E}">
        <p14:creationId xmlns:p14="http://schemas.microsoft.com/office/powerpoint/2010/main" val="2767962273"/>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5. NDL</a:t>
            </a:r>
            <a:r>
              <a:rPr kumimoji="1" lang="ja-JP" altLang="en-US" dirty="0" smtClean="0"/>
              <a:t>が保有する主題情報まとめ</a:t>
            </a:r>
            <a:r>
              <a:rPr lang="ja-JP" altLang="en-US" dirty="0" smtClean="0"/>
              <a:t>（主なもののみ）</a:t>
            </a:r>
            <a:endParaRPr kumimoji="1" lang="ja-JP" altLang="en-US" dirty="0"/>
          </a:p>
        </p:txBody>
      </p:sp>
      <p:graphicFrame>
        <p:nvGraphicFramePr>
          <p:cNvPr id="4" name="コンテンツ プレースホルダー 3"/>
          <p:cNvGraphicFramePr>
            <a:graphicFrameLocks/>
          </p:cNvGraphicFramePr>
          <p:nvPr>
            <p:extLst/>
          </p:nvPr>
        </p:nvGraphicFramePr>
        <p:xfrm>
          <a:off x="1776000" y="1035406"/>
          <a:ext cx="8640000" cy="2743200"/>
        </p:xfrm>
        <a:graphic>
          <a:graphicData uri="http://schemas.openxmlformats.org/drawingml/2006/table">
            <a:tbl>
              <a:tblPr firstRow="1" bandRow="1">
                <a:tableStyleId>{B301B821-A1FF-4177-AEE7-76D212191A09}</a:tableStyleId>
              </a:tblPr>
              <a:tblGrid>
                <a:gridCol w="2173148"/>
                <a:gridCol w="6466852"/>
              </a:tblGrid>
              <a:tr h="288000">
                <a:tc>
                  <a:txBody>
                    <a:bodyPr/>
                    <a:lstStyle/>
                    <a:p>
                      <a:r>
                        <a:rPr kumimoji="1" lang="ja-JP" altLang="en-US" sz="1400" b="0" dirty="0" smtClean="0">
                          <a:latin typeface="+mn-ea"/>
                          <a:ea typeface="+mn-ea"/>
                        </a:rPr>
                        <a:t>サービス・システム名</a:t>
                      </a:r>
                      <a:endParaRPr kumimoji="1" lang="ja-JP" altLang="en-US" sz="1400" b="0" dirty="0">
                        <a:latin typeface="+mn-ea"/>
                        <a:ea typeface="+mn-ea"/>
                      </a:endParaRPr>
                    </a:p>
                  </a:txBody>
                  <a:tcPr anchor="ctr"/>
                </a:tc>
                <a:tc>
                  <a:txBody>
                    <a:bodyPr/>
                    <a:lstStyle/>
                    <a:p>
                      <a:r>
                        <a:rPr kumimoji="1" lang="ja-JP" altLang="en-US" sz="1400" b="0" dirty="0" smtClean="0">
                          <a:latin typeface="+mn-ea"/>
                          <a:ea typeface="+mn-ea"/>
                        </a:rPr>
                        <a:t>含まれる情報</a:t>
                      </a:r>
                      <a:endParaRPr kumimoji="1" lang="ja-JP" altLang="en-US" sz="1400" b="0" dirty="0">
                        <a:latin typeface="+mn-ea"/>
                        <a:ea typeface="+mn-ea"/>
                      </a:endParaRPr>
                    </a:p>
                  </a:txBody>
                  <a:tcPr anchor="ctr"/>
                </a:tc>
              </a:tr>
              <a:tr h="288000">
                <a:tc gridSpan="2">
                  <a:txBody>
                    <a:bodyPr/>
                    <a:lstStyle/>
                    <a:p>
                      <a:r>
                        <a:rPr kumimoji="1" lang="ja-JP" altLang="en-US" sz="1400" b="0" dirty="0" smtClean="0">
                          <a:solidFill>
                            <a:schemeClr val="tx1">
                              <a:lumMod val="75000"/>
                              <a:lumOff val="25000"/>
                            </a:schemeClr>
                          </a:solidFill>
                          <a:latin typeface="+mn-ea"/>
                          <a:ea typeface="+mn-ea"/>
                        </a:rPr>
                        <a:t>リサーチ・ナビ</a:t>
                      </a:r>
                      <a:endParaRPr kumimoji="1" lang="ja-JP" altLang="en-US" sz="1400" b="0" dirty="0">
                        <a:solidFill>
                          <a:schemeClr val="tx1">
                            <a:lumMod val="75000"/>
                            <a:lumOff val="25000"/>
                          </a:schemeClr>
                        </a:solidFill>
                        <a:latin typeface="+mn-ea"/>
                        <a:ea typeface="+mn-ea"/>
                      </a:endParaRPr>
                    </a:p>
                  </a:txBody>
                  <a:tcPr anchor="ctr">
                    <a:solidFill>
                      <a:schemeClr val="accent1">
                        <a:lumMod val="20000"/>
                        <a:lumOff val="80000"/>
                      </a:schemeClr>
                    </a:solidFill>
                  </a:tcPr>
                </a:tc>
                <a:tc hMerge="1">
                  <a:txBody>
                    <a:bodyPr/>
                    <a:lstStyle/>
                    <a:p>
                      <a:endParaRPr kumimoji="1" lang="ja-JP" altLang="en-US"/>
                    </a:p>
                  </a:txBody>
                  <a:tcPr/>
                </a:tc>
              </a:tr>
              <a:tr h="288000">
                <a:tc>
                  <a:txBody>
                    <a:bodyPr/>
                    <a:lstStyle/>
                    <a:p>
                      <a:r>
                        <a:rPr kumimoji="1" lang="ja-JP" altLang="en-US" sz="1400" b="0" dirty="0" smtClean="0">
                          <a:solidFill>
                            <a:schemeClr val="tx1">
                              <a:lumMod val="75000"/>
                              <a:lumOff val="25000"/>
                            </a:schemeClr>
                          </a:solidFill>
                          <a:latin typeface="+mn-ea"/>
                          <a:ea typeface="+mn-ea"/>
                        </a:rPr>
                        <a:t>調べ方案内</a:t>
                      </a:r>
                      <a:endParaRPr kumimoji="1" lang="ja-JP" altLang="en-US" sz="1400" b="0" dirty="0">
                        <a:solidFill>
                          <a:schemeClr val="tx1">
                            <a:lumMod val="75000"/>
                            <a:lumOff val="25000"/>
                          </a:schemeClr>
                        </a:solidFill>
                        <a:latin typeface="+mn-ea"/>
                        <a:ea typeface="+mn-ea"/>
                      </a:endParaRPr>
                    </a:p>
                  </a:txBody>
                  <a:tcPr anchor="ctr">
                    <a:noFill/>
                  </a:tcPr>
                </a:tc>
                <a:tc>
                  <a:txBody>
                    <a:bodyPr/>
                    <a:lstStyle/>
                    <a:p>
                      <a:r>
                        <a:rPr kumimoji="1" lang="ja-JP" altLang="en-US" sz="1400" b="0" dirty="0" smtClean="0">
                          <a:solidFill>
                            <a:schemeClr val="tx1">
                              <a:lumMod val="75000"/>
                              <a:lumOff val="25000"/>
                            </a:schemeClr>
                          </a:solidFill>
                          <a:latin typeface="+mn-ea"/>
                          <a:ea typeface="+mn-ea"/>
                        </a:rPr>
                        <a:t>各主題の調べ物に役立つ参考資料・ウェブサイトとその解説</a:t>
                      </a:r>
                      <a:endParaRPr kumimoji="1" lang="ja-JP" altLang="en-US" sz="1400" b="0" dirty="0">
                        <a:solidFill>
                          <a:schemeClr val="tx1">
                            <a:lumMod val="75000"/>
                            <a:lumOff val="25000"/>
                          </a:schemeClr>
                        </a:solidFill>
                        <a:latin typeface="+mn-ea"/>
                        <a:ea typeface="+mn-ea"/>
                      </a:endParaRPr>
                    </a:p>
                  </a:txBody>
                  <a:tcPr anchor="ctr">
                    <a:noFill/>
                  </a:tcPr>
                </a:tc>
              </a:tr>
              <a:tr h="288000">
                <a:tc>
                  <a:txBody>
                    <a:bodyPr/>
                    <a:lstStyle/>
                    <a:p>
                      <a:r>
                        <a:rPr kumimoji="1" lang="ja-JP" altLang="en-US" sz="1400" b="0" dirty="0" smtClean="0">
                          <a:solidFill>
                            <a:schemeClr val="tx1">
                              <a:lumMod val="75000"/>
                              <a:lumOff val="25000"/>
                            </a:schemeClr>
                          </a:solidFill>
                          <a:latin typeface="+mn-ea"/>
                          <a:ea typeface="+mn-ea"/>
                        </a:rPr>
                        <a:t>主題書誌</a:t>
                      </a:r>
                      <a:r>
                        <a:rPr kumimoji="1" lang="en-US" altLang="ja-JP" sz="1400" b="0" dirty="0" smtClean="0">
                          <a:solidFill>
                            <a:schemeClr val="tx1">
                              <a:lumMod val="75000"/>
                              <a:lumOff val="25000"/>
                            </a:schemeClr>
                          </a:solidFill>
                          <a:latin typeface="+mn-ea"/>
                          <a:ea typeface="+mn-ea"/>
                        </a:rPr>
                        <a:t>DB</a:t>
                      </a:r>
                      <a:endParaRPr kumimoji="1" lang="ja-JP" altLang="en-US" sz="1400" b="0" dirty="0">
                        <a:solidFill>
                          <a:schemeClr val="tx1">
                            <a:lumMod val="75000"/>
                            <a:lumOff val="25000"/>
                          </a:schemeClr>
                        </a:solidFill>
                        <a:latin typeface="+mn-ea"/>
                        <a:ea typeface="+mn-ea"/>
                      </a:endParaRPr>
                    </a:p>
                  </a:txBody>
                  <a:tcPr anchor="ctr">
                    <a:noFill/>
                  </a:tcPr>
                </a:tc>
                <a:tc>
                  <a:txBody>
                    <a:bodyPr/>
                    <a:lstStyle/>
                    <a:p>
                      <a:r>
                        <a:rPr kumimoji="1" lang="ja-JP" altLang="en-US" sz="1400" b="0" dirty="0" smtClean="0">
                          <a:solidFill>
                            <a:schemeClr val="tx1">
                              <a:lumMod val="75000"/>
                              <a:lumOff val="25000"/>
                            </a:schemeClr>
                          </a:solidFill>
                          <a:latin typeface="+mn-ea"/>
                          <a:ea typeface="+mn-ea"/>
                        </a:rPr>
                        <a:t>参考資料の内容情報（解題、目次、独自分類、掲載人名 等）</a:t>
                      </a:r>
                      <a:endParaRPr kumimoji="1" lang="ja-JP" altLang="en-US" sz="1400" b="0" dirty="0">
                        <a:solidFill>
                          <a:schemeClr val="tx1">
                            <a:lumMod val="75000"/>
                            <a:lumOff val="25000"/>
                          </a:schemeClr>
                        </a:solidFill>
                        <a:latin typeface="+mn-ea"/>
                        <a:ea typeface="+mn-ea"/>
                      </a:endParaRPr>
                    </a:p>
                  </a:txBody>
                  <a:tcPr anchor="ctr">
                    <a:noFill/>
                  </a:tcPr>
                </a:tc>
              </a:tr>
              <a:tr h="288000">
                <a:tc gridSpan="2">
                  <a:txBody>
                    <a:bodyPr/>
                    <a:lstStyle/>
                    <a:p>
                      <a:r>
                        <a:rPr kumimoji="1" lang="ja-JP" altLang="en-US" sz="1400" b="0" dirty="0" smtClean="0">
                          <a:solidFill>
                            <a:schemeClr val="tx1">
                              <a:lumMod val="75000"/>
                              <a:lumOff val="25000"/>
                            </a:schemeClr>
                          </a:solidFill>
                          <a:latin typeface="+mn-ea"/>
                          <a:ea typeface="+mn-ea"/>
                        </a:rPr>
                        <a:t>レファレンス協同データベース</a:t>
                      </a:r>
                      <a:endParaRPr kumimoji="1" lang="ja-JP" altLang="en-US" sz="1400" b="0" dirty="0">
                        <a:solidFill>
                          <a:schemeClr val="tx1">
                            <a:lumMod val="75000"/>
                            <a:lumOff val="25000"/>
                          </a:schemeClr>
                        </a:solidFill>
                        <a:latin typeface="+mn-ea"/>
                        <a:ea typeface="+mn-ea"/>
                      </a:endParaRPr>
                    </a:p>
                  </a:txBody>
                  <a:tcPr anchor="ctr">
                    <a:solidFill>
                      <a:schemeClr val="accent1">
                        <a:lumMod val="20000"/>
                        <a:lumOff val="80000"/>
                      </a:schemeClr>
                    </a:solidFill>
                  </a:tcPr>
                </a:tc>
                <a:tc hMerge="1">
                  <a:txBody>
                    <a:bodyPr/>
                    <a:lstStyle/>
                    <a:p>
                      <a:endParaRPr kumimoji="1" lang="ja-JP" altLang="en-US"/>
                    </a:p>
                  </a:txBody>
                  <a:tcPr/>
                </a:tc>
              </a:tr>
              <a:tr h="288000">
                <a:tc>
                  <a:txBody>
                    <a:bodyPr/>
                    <a:lstStyle/>
                    <a:p>
                      <a:r>
                        <a:rPr kumimoji="1" lang="ja-JP" altLang="en-US" sz="1400" b="0" dirty="0" smtClean="0">
                          <a:solidFill>
                            <a:schemeClr val="tx1">
                              <a:lumMod val="75000"/>
                              <a:lumOff val="25000"/>
                            </a:schemeClr>
                          </a:solidFill>
                          <a:latin typeface="+mn-ea"/>
                          <a:ea typeface="+mn-ea"/>
                        </a:rPr>
                        <a:t>レファレンス事例</a:t>
                      </a:r>
                      <a:endParaRPr kumimoji="1" lang="ja-JP" altLang="en-US" sz="1400" b="0" dirty="0">
                        <a:solidFill>
                          <a:schemeClr val="tx1">
                            <a:lumMod val="75000"/>
                            <a:lumOff val="25000"/>
                          </a:schemeClr>
                        </a:solidFill>
                        <a:latin typeface="+mn-ea"/>
                        <a:ea typeface="+mn-ea"/>
                      </a:endParaRPr>
                    </a:p>
                  </a:txBody>
                  <a:tcPr anchor="ctr">
                    <a:noFill/>
                  </a:tcPr>
                </a:tc>
                <a:tc>
                  <a:txBody>
                    <a:bodyPr/>
                    <a:lstStyle/>
                    <a:p>
                      <a:r>
                        <a:rPr kumimoji="1" lang="ja-JP" altLang="en-US" sz="1400" b="0" dirty="0" smtClean="0">
                          <a:solidFill>
                            <a:schemeClr val="tx1">
                              <a:lumMod val="75000"/>
                              <a:lumOff val="25000"/>
                            </a:schemeClr>
                          </a:solidFill>
                          <a:latin typeface="+mn-ea"/>
                          <a:ea typeface="+mn-ea"/>
                        </a:rPr>
                        <a:t>レファレンスの</a:t>
                      </a:r>
                      <a:r>
                        <a:rPr kumimoji="1" lang="en-US" altLang="ja-JP" sz="1400" b="0" dirty="0" smtClean="0">
                          <a:solidFill>
                            <a:schemeClr val="tx1">
                              <a:lumMod val="75000"/>
                              <a:lumOff val="25000"/>
                            </a:schemeClr>
                          </a:solidFill>
                          <a:latin typeface="+mn-ea"/>
                          <a:ea typeface="+mn-ea"/>
                        </a:rPr>
                        <a:t>Q&amp;A</a:t>
                      </a:r>
                      <a:r>
                        <a:rPr kumimoji="1" lang="ja-JP" altLang="en-US" sz="1400" b="0" dirty="0" err="1" smtClean="0">
                          <a:solidFill>
                            <a:schemeClr val="tx1">
                              <a:lumMod val="75000"/>
                              <a:lumOff val="25000"/>
                            </a:schemeClr>
                          </a:solidFill>
                          <a:latin typeface="+mn-ea"/>
                          <a:ea typeface="+mn-ea"/>
                        </a:rPr>
                        <a:t>、</a:t>
                      </a:r>
                      <a:r>
                        <a:rPr kumimoji="1" lang="ja-JP" altLang="en-US" sz="1400" b="0" dirty="0" smtClean="0">
                          <a:solidFill>
                            <a:schemeClr val="tx1">
                              <a:lumMod val="75000"/>
                              <a:lumOff val="25000"/>
                            </a:schemeClr>
                          </a:solidFill>
                          <a:latin typeface="+mn-ea"/>
                          <a:ea typeface="+mn-ea"/>
                        </a:rPr>
                        <a:t>参照した資料・ウェブサイト</a:t>
                      </a:r>
                      <a:endParaRPr kumimoji="1" lang="ja-JP" altLang="en-US" sz="1400" b="0" dirty="0">
                        <a:solidFill>
                          <a:schemeClr val="tx1">
                            <a:lumMod val="75000"/>
                            <a:lumOff val="25000"/>
                          </a:schemeClr>
                        </a:solidFill>
                        <a:latin typeface="+mn-ea"/>
                        <a:ea typeface="+mn-ea"/>
                      </a:endParaRPr>
                    </a:p>
                  </a:txBody>
                  <a:tcPr anchor="ctr">
                    <a:noFill/>
                  </a:tcPr>
                </a:tc>
              </a:tr>
              <a:tr h="288000">
                <a:tc>
                  <a:txBody>
                    <a:bodyPr/>
                    <a:lstStyle/>
                    <a:p>
                      <a:r>
                        <a:rPr kumimoji="1" lang="ja-JP" altLang="en-US" sz="1400" b="0" dirty="0" smtClean="0">
                          <a:solidFill>
                            <a:schemeClr val="tx1">
                              <a:lumMod val="75000"/>
                              <a:lumOff val="25000"/>
                            </a:schemeClr>
                          </a:solidFill>
                          <a:latin typeface="+mn-ea"/>
                          <a:ea typeface="+mn-ea"/>
                        </a:rPr>
                        <a:t>調べ方マニュアル</a:t>
                      </a:r>
                      <a:endParaRPr kumimoji="1" lang="ja-JP" altLang="en-US" sz="1400" b="0" dirty="0">
                        <a:solidFill>
                          <a:schemeClr val="tx1">
                            <a:lumMod val="75000"/>
                            <a:lumOff val="25000"/>
                          </a:schemeClr>
                        </a:solidFill>
                        <a:latin typeface="+mn-ea"/>
                        <a:ea typeface="+mn-ea"/>
                      </a:endParaRPr>
                    </a:p>
                  </a:txBody>
                  <a:tcPr anchor="ctr">
                    <a:noFill/>
                  </a:tcPr>
                </a:tc>
                <a:tc>
                  <a:txBody>
                    <a:bodyPr/>
                    <a:lstStyle/>
                    <a:p>
                      <a:r>
                        <a:rPr kumimoji="1" lang="ja-JP" altLang="en-US" sz="1400" b="0" dirty="0" smtClean="0">
                          <a:solidFill>
                            <a:schemeClr val="tx1">
                              <a:lumMod val="75000"/>
                              <a:lumOff val="25000"/>
                            </a:schemeClr>
                          </a:solidFill>
                          <a:latin typeface="+mn-ea"/>
                          <a:ea typeface="+mn-ea"/>
                        </a:rPr>
                        <a:t>レファレンス協同データベース参加館が作成した調べ方案内</a:t>
                      </a:r>
                      <a:endParaRPr kumimoji="1" lang="ja-JP" altLang="en-US" sz="1400" b="0" dirty="0">
                        <a:solidFill>
                          <a:schemeClr val="tx1">
                            <a:lumMod val="75000"/>
                            <a:lumOff val="25000"/>
                          </a:schemeClr>
                        </a:solidFill>
                        <a:latin typeface="+mn-ea"/>
                        <a:ea typeface="+mn-ea"/>
                      </a:endParaRPr>
                    </a:p>
                  </a:txBody>
                  <a:tcPr anchor="ctr">
                    <a:noFill/>
                  </a:tcPr>
                </a:tc>
              </a:tr>
              <a:tr h="288000">
                <a:tc gridSpan="2">
                  <a:txBody>
                    <a:bodyPr/>
                    <a:lstStyle/>
                    <a:p>
                      <a:r>
                        <a:rPr kumimoji="1" lang="ja-JP" altLang="en-US" sz="1400" b="0" dirty="0" smtClean="0">
                          <a:solidFill>
                            <a:schemeClr val="tx1">
                              <a:lumMod val="75000"/>
                              <a:lumOff val="25000"/>
                            </a:schemeClr>
                          </a:solidFill>
                          <a:latin typeface="+mn-ea"/>
                          <a:ea typeface="+mn-ea"/>
                        </a:rPr>
                        <a:t>その他</a:t>
                      </a:r>
                      <a:endParaRPr kumimoji="1" lang="ja-JP" altLang="en-US" sz="1400" b="0" dirty="0">
                        <a:solidFill>
                          <a:schemeClr val="tx1">
                            <a:lumMod val="75000"/>
                            <a:lumOff val="25000"/>
                          </a:schemeClr>
                        </a:solidFill>
                        <a:latin typeface="+mn-ea"/>
                        <a:ea typeface="+mn-ea"/>
                      </a:endParaRPr>
                    </a:p>
                  </a:txBody>
                  <a:tcPr anchor="ctr">
                    <a:solidFill>
                      <a:schemeClr val="accent1">
                        <a:lumMod val="20000"/>
                        <a:lumOff val="80000"/>
                      </a:schemeClr>
                    </a:solidFill>
                  </a:tcPr>
                </a:tc>
                <a:tc hMerge="1">
                  <a:txBody>
                    <a:bodyPr/>
                    <a:lstStyle/>
                    <a:p>
                      <a:endParaRPr kumimoji="1" lang="ja-JP" altLang="en-US"/>
                    </a:p>
                  </a:txBody>
                  <a:tcPr/>
                </a:tc>
              </a:tr>
              <a:tr h="288000">
                <a:tc>
                  <a:txBody>
                    <a:bodyPr/>
                    <a:lstStyle/>
                    <a:p>
                      <a:r>
                        <a:rPr kumimoji="1" lang="en-US" altLang="ja-JP" sz="1400" b="0" dirty="0" smtClean="0">
                          <a:solidFill>
                            <a:schemeClr val="tx1">
                              <a:lumMod val="75000"/>
                              <a:lumOff val="25000"/>
                            </a:schemeClr>
                          </a:solidFill>
                          <a:latin typeface="+mn-ea"/>
                          <a:ea typeface="+mn-ea"/>
                        </a:rPr>
                        <a:t>Books</a:t>
                      </a:r>
                      <a:r>
                        <a:rPr kumimoji="1" lang="ja-JP" altLang="en-US" sz="1400" b="0" baseline="0" dirty="0" smtClean="0">
                          <a:solidFill>
                            <a:schemeClr val="tx1">
                              <a:lumMod val="75000"/>
                              <a:lumOff val="25000"/>
                            </a:schemeClr>
                          </a:solidFill>
                          <a:latin typeface="+mn-ea"/>
                          <a:ea typeface="+mn-ea"/>
                        </a:rPr>
                        <a:t> </a:t>
                      </a:r>
                      <a:r>
                        <a:rPr kumimoji="1" lang="en-US" altLang="ja-JP" sz="1400" b="0" baseline="0" dirty="0" smtClean="0">
                          <a:solidFill>
                            <a:schemeClr val="tx1">
                              <a:lumMod val="75000"/>
                              <a:lumOff val="25000"/>
                            </a:schemeClr>
                          </a:solidFill>
                          <a:latin typeface="+mn-ea"/>
                          <a:ea typeface="+mn-ea"/>
                        </a:rPr>
                        <a:t>on Japan</a:t>
                      </a:r>
                      <a:endParaRPr kumimoji="1" lang="ja-JP" altLang="en-US" sz="1400" b="0" dirty="0">
                        <a:solidFill>
                          <a:schemeClr val="tx1">
                            <a:lumMod val="75000"/>
                            <a:lumOff val="25000"/>
                          </a:schemeClr>
                        </a:solidFill>
                        <a:latin typeface="+mn-ea"/>
                        <a:ea typeface="+mn-ea"/>
                      </a:endParaRPr>
                    </a:p>
                  </a:txBody>
                  <a:tcPr anchor="ctr"/>
                </a:tc>
                <a:tc>
                  <a:txBody>
                    <a:bodyPr/>
                    <a:lstStyle/>
                    <a:p>
                      <a:r>
                        <a:rPr kumimoji="1" lang="ja-JP" altLang="en-US" sz="1400" b="0" dirty="0" smtClean="0">
                          <a:solidFill>
                            <a:schemeClr val="tx1">
                              <a:lumMod val="75000"/>
                              <a:lumOff val="25000"/>
                            </a:schemeClr>
                          </a:solidFill>
                          <a:latin typeface="+mn-ea"/>
                          <a:ea typeface="+mn-ea"/>
                        </a:rPr>
                        <a:t>日本に関する欧文の資料のリスト</a:t>
                      </a:r>
                      <a:endParaRPr kumimoji="1" lang="ja-JP" altLang="en-US" sz="1400" b="0" dirty="0">
                        <a:solidFill>
                          <a:schemeClr val="tx1">
                            <a:lumMod val="75000"/>
                            <a:lumOff val="25000"/>
                          </a:schemeClr>
                        </a:solidFill>
                        <a:latin typeface="+mn-ea"/>
                        <a:ea typeface="+mn-ea"/>
                      </a:endParaRPr>
                    </a:p>
                  </a:txBody>
                  <a:tcPr anchor="ctr"/>
                </a:tc>
              </a:tr>
            </a:tbl>
          </a:graphicData>
        </a:graphic>
      </p:graphicFrame>
      <p:graphicFrame>
        <p:nvGraphicFramePr>
          <p:cNvPr id="5" name="コンテンツ プレースホルダー 4"/>
          <p:cNvGraphicFramePr>
            <a:graphicFrameLocks/>
          </p:cNvGraphicFramePr>
          <p:nvPr>
            <p:extLst/>
          </p:nvPr>
        </p:nvGraphicFramePr>
        <p:xfrm>
          <a:off x="1776000" y="4185853"/>
          <a:ext cx="8640000" cy="2590800"/>
        </p:xfrm>
        <a:graphic>
          <a:graphicData uri="http://schemas.openxmlformats.org/drawingml/2006/table">
            <a:tbl>
              <a:tblPr firstRow="1" bandRow="1">
                <a:tableStyleId>{B301B821-A1FF-4177-AEE7-76D212191A09}</a:tableStyleId>
              </a:tblPr>
              <a:tblGrid>
                <a:gridCol w="2703235"/>
                <a:gridCol w="5936765"/>
              </a:tblGrid>
              <a:tr h="288000">
                <a:tc>
                  <a:txBody>
                    <a:bodyPr/>
                    <a:lstStyle/>
                    <a:p>
                      <a:r>
                        <a:rPr kumimoji="1" lang="ja-JP" altLang="en-US" sz="1400" b="0" dirty="0" smtClean="0"/>
                        <a:t>情報の種類</a:t>
                      </a:r>
                      <a:endParaRPr kumimoji="1" lang="ja-JP" altLang="en-US" sz="1400" b="0" dirty="0"/>
                    </a:p>
                  </a:txBody>
                  <a:tcPr/>
                </a:tc>
                <a:tc>
                  <a:txBody>
                    <a:bodyPr/>
                    <a:lstStyle/>
                    <a:p>
                      <a:r>
                        <a:rPr kumimoji="1" lang="ja-JP" altLang="en-US" sz="1400" b="0" dirty="0" smtClean="0"/>
                        <a:t>内容</a:t>
                      </a:r>
                      <a:endParaRPr kumimoji="1" lang="ja-JP" altLang="en-US" sz="1400" b="0" dirty="0"/>
                    </a:p>
                  </a:txBody>
                  <a:tcPr/>
                </a:tc>
              </a:tr>
              <a:tr h="504000">
                <a:tc>
                  <a:txBody>
                    <a:bodyPr/>
                    <a:lstStyle/>
                    <a:p>
                      <a:r>
                        <a:rPr kumimoji="1" lang="ja-JP" altLang="en-US" sz="1400" b="0" dirty="0" smtClean="0">
                          <a:solidFill>
                            <a:schemeClr val="tx1">
                              <a:lumMod val="75000"/>
                              <a:lumOff val="25000"/>
                            </a:schemeClr>
                          </a:solidFill>
                        </a:rPr>
                        <a:t>① 書誌情報を補強する情報</a:t>
                      </a:r>
                      <a:endParaRPr kumimoji="1" lang="ja-JP" altLang="en-US" sz="1400" b="0" dirty="0">
                        <a:solidFill>
                          <a:schemeClr val="tx1">
                            <a:lumMod val="75000"/>
                            <a:lumOff val="25000"/>
                          </a:schemeClr>
                        </a:solidFill>
                      </a:endParaRPr>
                    </a:p>
                  </a:txBody>
                  <a:tcPr>
                    <a:solidFill>
                      <a:schemeClr val="accent1">
                        <a:lumMod val="20000"/>
                        <a:lumOff val="80000"/>
                      </a:schemeClr>
                    </a:solidFill>
                  </a:tcPr>
                </a:tc>
                <a:tc>
                  <a:txBody>
                    <a:bodyPr/>
                    <a:lstStyle/>
                    <a:p>
                      <a:pPr marL="185738" indent="-185738">
                        <a:buFont typeface="Arial" panose="020B0604020202020204" pitchFamily="34" charset="0"/>
                        <a:buChar char="•"/>
                      </a:pPr>
                      <a:r>
                        <a:rPr kumimoji="1" lang="ja-JP" altLang="en-US" sz="1400" b="0" dirty="0" smtClean="0">
                          <a:solidFill>
                            <a:schemeClr val="tx1">
                              <a:lumMod val="75000"/>
                              <a:lumOff val="25000"/>
                            </a:schemeClr>
                          </a:solidFill>
                        </a:rPr>
                        <a:t>主題書誌</a:t>
                      </a:r>
                      <a:r>
                        <a:rPr kumimoji="1" lang="en-US" altLang="ja-JP" sz="1400" b="0" dirty="0" smtClean="0">
                          <a:solidFill>
                            <a:schemeClr val="tx1">
                              <a:lumMod val="75000"/>
                              <a:lumOff val="25000"/>
                            </a:schemeClr>
                          </a:solidFill>
                        </a:rPr>
                        <a:t>DB</a:t>
                      </a:r>
                      <a:r>
                        <a:rPr kumimoji="1" lang="ja-JP" altLang="en-US" sz="1400" b="0" dirty="0" smtClean="0">
                          <a:solidFill>
                            <a:schemeClr val="tx1">
                              <a:lumMod val="75000"/>
                              <a:lumOff val="25000"/>
                            </a:schemeClr>
                          </a:solidFill>
                        </a:rPr>
                        <a:t>の内容情報（解題、目次、独自分類、掲載人名 等）</a:t>
                      </a:r>
                      <a:endParaRPr kumimoji="1" lang="en-US" altLang="ja-JP" sz="1400" b="0" dirty="0" smtClean="0">
                        <a:solidFill>
                          <a:schemeClr val="tx1">
                            <a:lumMod val="75000"/>
                            <a:lumOff val="25000"/>
                          </a:schemeClr>
                        </a:solidFill>
                      </a:endParaRPr>
                    </a:p>
                    <a:p>
                      <a:pPr marL="185738" indent="-185738">
                        <a:buFont typeface="Arial" panose="020B0604020202020204" pitchFamily="34" charset="0"/>
                        <a:buChar char="•"/>
                      </a:pPr>
                      <a:r>
                        <a:rPr kumimoji="1" lang="ja-JP" altLang="en-US" sz="1400" b="0" dirty="0" smtClean="0">
                          <a:solidFill>
                            <a:schemeClr val="tx1">
                              <a:lumMod val="75000"/>
                              <a:lumOff val="25000"/>
                            </a:schemeClr>
                          </a:solidFill>
                        </a:rPr>
                        <a:t>調べ方案内やレファレンス事例で各資料に付された説明文</a:t>
                      </a:r>
                      <a:endParaRPr kumimoji="1" lang="ja-JP" altLang="en-US" sz="1400" b="0" dirty="0">
                        <a:solidFill>
                          <a:schemeClr val="tx1">
                            <a:lumMod val="75000"/>
                            <a:lumOff val="25000"/>
                          </a:schemeClr>
                        </a:solidFill>
                      </a:endParaRPr>
                    </a:p>
                  </a:txBody>
                  <a:tcPr>
                    <a:noFill/>
                  </a:tcPr>
                </a:tc>
              </a:tr>
              <a:tr h="720000">
                <a:tc>
                  <a:txBody>
                    <a:bodyPr/>
                    <a:lstStyle/>
                    <a:p>
                      <a:r>
                        <a:rPr kumimoji="1" lang="ja-JP" altLang="en-US" sz="1400" b="0" dirty="0" smtClean="0">
                          <a:solidFill>
                            <a:schemeClr val="tx1">
                              <a:lumMod val="75000"/>
                              <a:lumOff val="25000"/>
                            </a:schemeClr>
                          </a:solidFill>
                        </a:rPr>
                        <a:t>② 資料の有用性に関する情報</a:t>
                      </a:r>
                      <a:endParaRPr kumimoji="1" lang="ja-JP" altLang="en-US" sz="1400" b="0" dirty="0">
                        <a:solidFill>
                          <a:schemeClr val="tx1">
                            <a:lumMod val="75000"/>
                            <a:lumOff val="25000"/>
                          </a:schemeClr>
                        </a:solidFill>
                      </a:endParaRPr>
                    </a:p>
                  </a:txBody>
                  <a:tcPr>
                    <a:solidFill>
                      <a:schemeClr val="accent1">
                        <a:lumMod val="20000"/>
                        <a:lumOff val="80000"/>
                      </a:schemeClr>
                    </a:solidFill>
                  </a:tcPr>
                </a:tc>
                <a:tc>
                  <a:txBody>
                    <a:bodyPr/>
                    <a:lstStyle/>
                    <a:p>
                      <a:pPr marL="185738" indent="-185738">
                        <a:buFont typeface="Arial" panose="020B0604020202020204" pitchFamily="34" charset="0"/>
                        <a:buChar char="•"/>
                      </a:pPr>
                      <a:r>
                        <a:rPr kumimoji="1" lang="ja-JP" altLang="en-US" sz="1400" b="0" dirty="0" smtClean="0">
                          <a:solidFill>
                            <a:schemeClr val="tx1">
                              <a:lumMod val="75000"/>
                              <a:lumOff val="25000"/>
                            </a:schemeClr>
                          </a:solidFill>
                        </a:rPr>
                        <a:t>調べ方案内、主題書誌</a:t>
                      </a:r>
                      <a:r>
                        <a:rPr kumimoji="1" lang="en-US" altLang="ja-JP" sz="1400" b="0" dirty="0" smtClean="0">
                          <a:solidFill>
                            <a:schemeClr val="tx1">
                              <a:lumMod val="75000"/>
                              <a:lumOff val="25000"/>
                            </a:schemeClr>
                          </a:solidFill>
                        </a:rPr>
                        <a:t>DB</a:t>
                      </a:r>
                      <a:r>
                        <a:rPr kumimoji="1" lang="ja-JP" altLang="en-US" sz="1400" b="0" dirty="0" err="1" smtClean="0">
                          <a:solidFill>
                            <a:schemeClr val="tx1">
                              <a:lumMod val="75000"/>
                              <a:lumOff val="25000"/>
                            </a:schemeClr>
                          </a:solidFill>
                        </a:rPr>
                        <a:t>、</a:t>
                      </a:r>
                      <a:r>
                        <a:rPr kumimoji="1" lang="en-US" altLang="ja-JP" sz="1400" b="0" dirty="0" smtClean="0">
                          <a:solidFill>
                            <a:schemeClr val="tx1">
                              <a:lumMod val="75000"/>
                              <a:lumOff val="25000"/>
                            </a:schemeClr>
                          </a:solidFill>
                        </a:rPr>
                        <a:t>Books</a:t>
                      </a:r>
                      <a:r>
                        <a:rPr kumimoji="1" lang="en-US" altLang="ja-JP" sz="1400" b="0" baseline="0" dirty="0" smtClean="0">
                          <a:solidFill>
                            <a:schemeClr val="tx1">
                              <a:lumMod val="75000"/>
                              <a:lumOff val="25000"/>
                            </a:schemeClr>
                          </a:solidFill>
                        </a:rPr>
                        <a:t> on Japan</a:t>
                      </a:r>
                      <a:r>
                        <a:rPr kumimoji="1" lang="ja-JP" altLang="en-US" sz="1400" b="0" baseline="0" dirty="0" smtClean="0">
                          <a:solidFill>
                            <a:schemeClr val="tx1">
                              <a:lumMod val="75000"/>
                              <a:lumOff val="25000"/>
                            </a:schemeClr>
                          </a:solidFill>
                        </a:rPr>
                        <a:t>に掲載されている資料</a:t>
                      </a:r>
                      <a:endParaRPr kumimoji="1" lang="en-US" altLang="ja-JP" sz="1400" b="0" baseline="0" dirty="0" smtClean="0">
                        <a:solidFill>
                          <a:schemeClr val="tx1">
                            <a:lumMod val="75000"/>
                            <a:lumOff val="25000"/>
                          </a:schemeClr>
                        </a:solidFill>
                      </a:endParaRPr>
                    </a:p>
                    <a:p>
                      <a:pPr marL="185738" indent="-185738">
                        <a:buFont typeface="Arial" panose="020B0604020202020204" pitchFamily="34" charset="0"/>
                        <a:buChar char="•"/>
                      </a:pPr>
                      <a:r>
                        <a:rPr kumimoji="1" lang="ja-JP" altLang="en-US" sz="1400" b="0" baseline="0" dirty="0" smtClean="0">
                          <a:solidFill>
                            <a:schemeClr val="tx1">
                              <a:lumMod val="75000"/>
                              <a:lumOff val="25000"/>
                            </a:schemeClr>
                          </a:solidFill>
                        </a:rPr>
                        <a:t>レファレンスの回答に使用した資料</a:t>
                      </a:r>
                      <a:endParaRPr kumimoji="1" lang="en-US" altLang="ja-JP" sz="1400" b="0" baseline="0" dirty="0" smtClean="0">
                        <a:solidFill>
                          <a:schemeClr val="tx1">
                            <a:lumMod val="75000"/>
                            <a:lumOff val="25000"/>
                          </a:schemeClr>
                        </a:solidFill>
                      </a:endParaRPr>
                    </a:p>
                    <a:p>
                      <a:pPr marL="185738" indent="-185738">
                        <a:buFont typeface="Arial" panose="020B0604020202020204" pitchFamily="34" charset="0"/>
                        <a:buNone/>
                      </a:pPr>
                      <a:r>
                        <a:rPr kumimoji="1" lang="ja-JP" altLang="en-US" sz="1400" b="0" baseline="0" dirty="0" smtClean="0">
                          <a:solidFill>
                            <a:schemeClr val="tx1">
                              <a:lumMod val="75000"/>
                              <a:lumOff val="25000"/>
                            </a:schemeClr>
                          </a:solidFill>
                        </a:rPr>
                        <a:t>＝当該資料は参考資料である（＝調べ物に有用である）という情報</a:t>
                      </a:r>
                      <a:endParaRPr kumimoji="1" lang="ja-JP" altLang="en-US" sz="1400" b="0" dirty="0">
                        <a:solidFill>
                          <a:schemeClr val="tx1">
                            <a:lumMod val="75000"/>
                            <a:lumOff val="25000"/>
                          </a:schemeClr>
                        </a:solidFill>
                      </a:endParaRPr>
                    </a:p>
                  </a:txBody>
                  <a:tcPr>
                    <a:noFill/>
                  </a:tcPr>
                </a:tc>
              </a:tr>
              <a:tr h="288000">
                <a:tc>
                  <a:txBody>
                    <a:bodyPr/>
                    <a:lstStyle/>
                    <a:p>
                      <a:r>
                        <a:rPr kumimoji="1" lang="ja-JP" altLang="en-US" sz="1400" b="0" dirty="0" smtClean="0">
                          <a:solidFill>
                            <a:schemeClr val="tx1">
                              <a:lumMod val="75000"/>
                              <a:lumOff val="25000"/>
                            </a:schemeClr>
                          </a:solidFill>
                        </a:rPr>
                        <a:t>③ コンテンツそのもの</a:t>
                      </a:r>
                      <a:endParaRPr kumimoji="1" lang="ja-JP" altLang="en-US" sz="1400" b="0" dirty="0">
                        <a:solidFill>
                          <a:schemeClr val="tx1">
                            <a:lumMod val="75000"/>
                            <a:lumOff val="25000"/>
                          </a:schemeClr>
                        </a:solidFill>
                      </a:endParaRPr>
                    </a:p>
                  </a:txBody>
                  <a:tcPr>
                    <a:solidFill>
                      <a:schemeClr val="accent1">
                        <a:lumMod val="20000"/>
                        <a:lumOff val="80000"/>
                      </a:schemeClr>
                    </a:solidFill>
                  </a:tcPr>
                </a:tc>
                <a:tc>
                  <a:txBody>
                    <a:bodyPr/>
                    <a:lstStyle/>
                    <a:p>
                      <a:pPr marL="185738" indent="-185738">
                        <a:buFont typeface="Arial" panose="020B0604020202020204" pitchFamily="34" charset="0"/>
                        <a:buChar char="•"/>
                      </a:pPr>
                      <a:r>
                        <a:rPr kumimoji="1" lang="ja-JP" altLang="en-US" sz="1400" b="0" dirty="0" smtClean="0">
                          <a:solidFill>
                            <a:schemeClr val="tx1">
                              <a:lumMod val="75000"/>
                              <a:lumOff val="25000"/>
                            </a:schemeClr>
                          </a:solidFill>
                        </a:rPr>
                        <a:t>調べ方案内やレファレンス事例の各記事</a:t>
                      </a:r>
                      <a:endParaRPr kumimoji="1" lang="ja-JP" altLang="en-US" sz="1400" b="0" dirty="0">
                        <a:solidFill>
                          <a:schemeClr val="tx1">
                            <a:lumMod val="75000"/>
                            <a:lumOff val="25000"/>
                          </a:schemeClr>
                        </a:solidFill>
                      </a:endParaRPr>
                    </a:p>
                  </a:txBody>
                  <a:tcPr>
                    <a:noFill/>
                  </a:tcPr>
                </a:tc>
              </a:tr>
              <a:tr h="370840">
                <a:tc>
                  <a:txBody>
                    <a:bodyPr/>
                    <a:lstStyle/>
                    <a:p>
                      <a:r>
                        <a:rPr kumimoji="1" lang="ja-JP" altLang="en-US" sz="1400" b="0" dirty="0" smtClean="0">
                          <a:solidFill>
                            <a:schemeClr val="tx1">
                              <a:lumMod val="75000"/>
                              <a:lumOff val="25000"/>
                            </a:schemeClr>
                          </a:solidFill>
                        </a:rPr>
                        <a:t>④ メタ情報</a:t>
                      </a:r>
                      <a:endParaRPr kumimoji="1" lang="ja-JP" altLang="en-US" sz="1400" b="0" dirty="0">
                        <a:solidFill>
                          <a:schemeClr val="tx1">
                            <a:lumMod val="75000"/>
                            <a:lumOff val="25000"/>
                          </a:schemeClr>
                        </a:solidFill>
                      </a:endParaRPr>
                    </a:p>
                  </a:txBody>
                  <a:tcPr>
                    <a:solidFill>
                      <a:schemeClr val="accent1">
                        <a:lumMod val="20000"/>
                        <a:lumOff val="80000"/>
                      </a:schemeClr>
                    </a:solidFill>
                  </a:tcPr>
                </a:tc>
                <a:tc>
                  <a:txBody>
                    <a:bodyPr/>
                    <a:lstStyle/>
                    <a:p>
                      <a:pPr marL="185738" indent="-185738">
                        <a:buFont typeface="Arial" panose="020B0604020202020204" pitchFamily="34" charset="0"/>
                        <a:buChar char="•"/>
                      </a:pPr>
                      <a:r>
                        <a:rPr kumimoji="1" lang="ja-JP" altLang="en-US" sz="1400" b="0" dirty="0" smtClean="0">
                          <a:solidFill>
                            <a:schemeClr val="tx1">
                              <a:lumMod val="75000"/>
                              <a:lumOff val="25000"/>
                            </a:schemeClr>
                          </a:solidFill>
                        </a:rPr>
                        <a:t>調べ方案内で紹介されているウェブサイトの情報</a:t>
                      </a:r>
                      <a:endParaRPr kumimoji="1" lang="en-US" altLang="ja-JP" sz="1400" b="0" dirty="0" smtClean="0">
                        <a:solidFill>
                          <a:schemeClr val="tx1">
                            <a:lumMod val="75000"/>
                            <a:lumOff val="25000"/>
                          </a:schemeClr>
                        </a:solidFill>
                      </a:endParaRPr>
                    </a:p>
                    <a:p>
                      <a:pPr marL="185738" indent="-185738">
                        <a:buFont typeface="Arial" panose="020B0604020202020204" pitchFamily="34" charset="0"/>
                        <a:buChar char="•"/>
                      </a:pPr>
                      <a:r>
                        <a:rPr kumimoji="1" lang="ja-JP" altLang="en-US" sz="1400" b="0" dirty="0" smtClean="0">
                          <a:solidFill>
                            <a:schemeClr val="tx1">
                              <a:lumMod val="75000"/>
                              <a:lumOff val="25000"/>
                            </a:schemeClr>
                          </a:solidFill>
                        </a:rPr>
                        <a:t>レファレンスの際に参照したウェブサイトの情報</a:t>
                      </a:r>
                      <a:endParaRPr kumimoji="1" lang="en-US" altLang="ja-JP" sz="1400" b="0" dirty="0" smtClean="0">
                        <a:solidFill>
                          <a:schemeClr val="tx1">
                            <a:lumMod val="75000"/>
                            <a:lumOff val="25000"/>
                          </a:schemeClr>
                        </a:solidFill>
                      </a:endParaRPr>
                    </a:p>
                    <a:p>
                      <a:pPr marL="185738" indent="-185738"/>
                      <a:r>
                        <a:rPr kumimoji="1" lang="ja-JP" altLang="en-US" sz="1400" b="0" dirty="0" smtClean="0">
                          <a:solidFill>
                            <a:schemeClr val="tx1">
                              <a:lumMod val="75000"/>
                              <a:lumOff val="25000"/>
                            </a:schemeClr>
                          </a:solidFill>
                        </a:rPr>
                        <a:t>＝調べ物に有用なウェブサイトのメタ情報</a:t>
                      </a:r>
                      <a:endParaRPr kumimoji="1" lang="ja-JP" altLang="en-US" sz="1400" b="0" dirty="0">
                        <a:solidFill>
                          <a:schemeClr val="tx1">
                            <a:lumMod val="75000"/>
                            <a:lumOff val="25000"/>
                          </a:schemeClr>
                        </a:solidFill>
                      </a:endParaRPr>
                    </a:p>
                  </a:txBody>
                  <a:tcPr>
                    <a:noFill/>
                  </a:tcPr>
                </a:tc>
              </a:tr>
            </a:tbl>
          </a:graphicData>
        </a:graphic>
      </p:graphicFrame>
      <p:sp>
        <p:nvSpPr>
          <p:cNvPr id="3" name="テキスト ボックス 2"/>
          <p:cNvSpPr txBox="1"/>
          <p:nvPr/>
        </p:nvSpPr>
        <p:spPr>
          <a:xfrm>
            <a:off x="1563968" y="770366"/>
            <a:ext cx="7208974" cy="307777"/>
          </a:xfrm>
          <a:prstGeom prst="rect">
            <a:avLst/>
          </a:prstGeom>
          <a:noFill/>
        </p:spPr>
        <p:txBody>
          <a:bodyPr wrap="square" rtlCol="0" anchor="ctr">
            <a:spAutoFit/>
          </a:bodyPr>
          <a:lstStyle/>
          <a:p>
            <a:r>
              <a:rPr lang="en-US" altLang="ja-JP" sz="1400" dirty="0">
                <a:solidFill>
                  <a:prstClr val="black">
                    <a:lumMod val="75000"/>
                    <a:lumOff val="25000"/>
                  </a:prstClr>
                </a:solidFill>
              </a:rPr>
              <a:t>【</a:t>
            </a:r>
            <a:r>
              <a:rPr lang="ja-JP" altLang="en-US" sz="1400" dirty="0">
                <a:solidFill>
                  <a:prstClr val="black">
                    <a:lumMod val="75000"/>
                    <a:lumOff val="25000"/>
                  </a:prstClr>
                </a:solidFill>
              </a:rPr>
              <a:t>表</a:t>
            </a:r>
            <a:r>
              <a:rPr lang="en-US" altLang="ja-JP" sz="1400" dirty="0">
                <a:solidFill>
                  <a:prstClr val="black">
                    <a:lumMod val="75000"/>
                    <a:lumOff val="25000"/>
                  </a:prstClr>
                </a:solidFill>
              </a:rPr>
              <a:t>1】NDL</a:t>
            </a:r>
            <a:r>
              <a:rPr lang="ja-JP" altLang="en-US" sz="1400" dirty="0">
                <a:solidFill>
                  <a:prstClr val="black">
                    <a:lumMod val="75000"/>
                    <a:lumOff val="25000"/>
                  </a:prstClr>
                </a:solidFill>
              </a:rPr>
              <a:t>が保有する主な主題情報（サービス・システム別）</a:t>
            </a:r>
          </a:p>
        </p:txBody>
      </p:sp>
      <p:sp>
        <p:nvSpPr>
          <p:cNvPr id="7" name="テキスト ボックス 6"/>
          <p:cNvSpPr txBox="1"/>
          <p:nvPr/>
        </p:nvSpPr>
        <p:spPr>
          <a:xfrm>
            <a:off x="1570594" y="3869635"/>
            <a:ext cx="7215600" cy="318051"/>
          </a:xfrm>
          <a:prstGeom prst="rect">
            <a:avLst/>
          </a:prstGeom>
          <a:noFill/>
        </p:spPr>
        <p:txBody>
          <a:bodyPr wrap="square" rtlCol="0" anchor="ctr">
            <a:spAutoFit/>
          </a:bodyPr>
          <a:lstStyle/>
          <a:p>
            <a:r>
              <a:rPr lang="en-US" altLang="ja-JP" sz="1400" dirty="0">
                <a:solidFill>
                  <a:prstClr val="black">
                    <a:lumMod val="75000"/>
                    <a:lumOff val="25000"/>
                  </a:prstClr>
                </a:solidFill>
              </a:rPr>
              <a:t>【</a:t>
            </a:r>
            <a:r>
              <a:rPr lang="ja-JP" altLang="en-US" sz="1400" dirty="0">
                <a:solidFill>
                  <a:prstClr val="black">
                    <a:lumMod val="75000"/>
                    <a:lumOff val="25000"/>
                  </a:prstClr>
                </a:solidFill>
              </a:rPr>
              <a:t>表</a:t>
            </a:r>
            <a:r>
              <a:rPr lang="en-US" altLang="ja-JP" sz="1400" dirty="0">
                <a:solidFill>
                  <a:prstClr val="black">
                    <a:lumMod val="75000"/>
                    <a:lumOff val="25000"/>
                  </a:prstClr>
                </a:solidFill>
              </a:rPr>
              <a:t>2】NDL</a:t>
            </a:r>
            <a:r>
              <a:rPr lang="ja-JP" altLang="en-US" sz="1400" dirty="0" err="1">
                <a:solidFill>
                  <a:prstClr val="black">
                    <a:lumMod val="75000"/>
                    <a:lumOff val="25000"/>
                  </a:prstClr>
                </a:solidFill>
              </a:rPr>
              <a:t>が保</a:t>
            </a:r>
            <a:r>
              <a:rPr lang="ja-JP" altLang="en-US" sz="1400" dirty="0">
                <a:solidFill>
                  <a:prstClr val="black">
                    <a:lumMod val="75000"/>
                    <a:lumOff val="25000"/>
                  </a:prstClr>
                </a:solidFill>
              </a:rPr>
              <a:t>有する主な主題情報（情報の性質別）</a:t>
            </a:r>
          </a:p>
        </p:txBody>
      </p:sp>
    </p:spTree>
    <p:extLst>
      <p:ext uri="{BB962C8B-B14F-4D97-AF65-F5344CB8AC3E}">
        <p14:creationId xmlns:p14="http://schemas.microsoft.com/office/powerpoint/2010/main" val="64119519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2037370" y="5679202"/>
            <a:ext cx="8388000" cy="540000"/>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9" name="正方形/長方形 8"/>
          <p:cNvSpPr/>
          <p:nvPr/>
        </p:nvSpPr>
        <p:spPr>
          <a:xfrm>
            <a:off x="2037370" y="4597245"/>
            <a:ext cx="8388000" cy="360000"/>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6" name="正方形/長方形 5"/>
          <p:cNvSpPr/>
          <p:nvPr/>
        </p:nvSpPr>
        <p:spPr>
          <a:xfrm>
            <a:off x="2037370" y="3122881"/>
            <a:ext cx="8388000" cy="540000"/>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5" name="正方形/長方形 4"/>
          <p:cNvSpPr/>
          <p:nvPr/>
        </p:nvSpPr>
        <p:spPr>
          <a:xfrm>
            <a:off x="2037370" y="2025790"/>
            <a:ext cx="8388000" cy="360000"/>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4" name="正方形/長方形 3"/>
          <p:cNvSpPr/>
          <p:nvPr/>
        </p:nvSpPr>
        <p:spPr>
          <a:xfrm>
            <a:off x="2037370" y="1127342"/>
            <a:ext cx="8388000" cy="360000"/>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 name="タイトル 1"/>
          <p:cNvSpPr>
            <a:spLocks noGrp="1"/>
          </p:cNvSpPr>
          <p:nvPr>
            <p:ph type="title"/>
          </p:nvPr>
        </p:nvSpPr>
        <p:spPr/>
        <p:txBody>
          <a:bodyPr/>
          <a:lstStyle/>
          <a:p>
            <a:r>
              <a:rPr kumimoji="1" lang="en-US" altLang="ja-JP" dirty="0" smtClean="0"/>
              <a:t>6. </a:t>
            </a:r>
            <a:r>
              <a:rPr kumimoji="1" lang="ja-JP" altLang="en-US" dirty="0" smtClean="0"/>
              <a:t>主題情報の分解・利活用案</a:t>
            </a:r>
            <a:endParaRPr kumimoji="1" lang="ja-JP" altLang="en-US" dirty="0"/>
          </a:p>
        </p:txBody>
      </p:sp>
      <p:sp>
        <p:nvSpPr>
          <p:cNvPr id="3" name="コンテンツ プレースホルダー 2"/>
          <p:cNvSpPr>
            <a:spLocks noGrp="1"/>
          </p:cNvSpPr>
          <p:nvPr>
            <p:ph idx="1"/>
          </p:nvPr>
        </p:nvSpPr>
        <p:spPr>
          <a:xfrm>
            <a:off x="210065" y="772160"/>
            <a:ext cx="11880335" cy="5888132"/>
          </a:xfrm>
        </p:spPr>
        <p:txBody>
          <a:bodyPr>
            <a:normAutofit fontScale="62500" lnSpcReduction="20000"/>
          </a:bodyPr>
          <a:lstStyle/>
          <a:p>
            <a:pPr marL="357188" indent="-357188">
              <a:lnSpc>
                <a:spcPct val="120000"/>
              </a:lnSpc>
              <a:buFont typeface="+mj-ea"/>
              <a:buAutoNum type="circleNumDbPlain"/>
            </a:pPr>
            <a:r>
              <a:rPr lang="ja-JP" altLang="en-US" dirty="0" smtClean="0"/>
              <a:t>書誌</a:t>
            </a:r>
            <a:r>
              <a:rPr lang="ja-JP" altLang="en-US" dirty="0"/>
              <a:t>情報を補強する</a:t>
            </a:r>
            <a:r>
              <a:rPr lang="ja-JP" altLang="en-US" dirty="0" smtClean="0"/>
              <a:t>情報</a:t>
            </a:r>
            <a:endParaRPr lang="en-US" altLang="ja-JP" dirty="0" smtClean="0"/>
          </a:p>
          <a:p>
            <a:pPr marL="306388" lvl="1" indent="0">
              <a:lnSpc>
                <a:spcPct val="120000"/>
              </a:lnSpc>
              <a:spcBef>
                <a:spcPts val="1000"/>
              </a:spcBef>
              <a:spcAft>
                <a:spcPts val="500"/>
              </a:spcAft>
              <a:buNone/>
            </a:pPr>
            <a:r>
              <a:rPr lang="ja-JP" altLang="en-US" dirty="0" smtClean="0"/>
              <a:t>主題</a:t>
            </a:r>
            <a:r>
              <a:rPr lang="ja-JP" altLang="en-US" dirty="0"/>
              <a:t>書誌</a:t>
            </a:r>
            <a:r>
              <a:rPr lang="en-US" altLang="ja-JP" dirty="0" smtClean="0"/>
              <a:t>DB</a:t>
            </a:r>
            <a:r>
              <a:rPr lang="ja-JP" altLang="en-US" dirty="0" smtClean="0"/>
              <a:t>の解題</a:t>
            </a:r>
            <a:r>
              <a:rPr lang="ja-JP" altLang="en-US" dirty="0"/>
              <a:t>、目次／調べ方案内やレファレンス事例で各資料に付された説明</a:t>
            </a:r>
            <a:r>
              <a:rPr lang="ja-JP" altLang="en-US" dirty="0" smtClean="0"/>
              <a:t>文</a:t>
            </a:r>
          </a:p>
          <a:p>
            <a:pPr lvl="1">
              <a:lnSpc>
                <a:spcPct val="120000"/>
              </a:lnSpc>
              <a:buFont typeface="Wingdings" panose="05000000000000000000" pitchFamily="2" charset="2"/>
              <a:buChar char="Ø"/>
            </a:pPr>
            <a:r>
              <a:rPr lang="ja-JP" altLang="en-US" dirty="0"/>
              <a:t>書誌</a:t>
            </a:r>
            <a:r>
              <a:rPr lang="en-US" altLang="ja-JP" dirty="0"/>
              <a:t>ID</a:t>
            </a:r>
            <a:r>
              <a:rPr lang="ja-JP" altLang="en-US" dirty="0" smtClean="0"/>
              <a:t>等を</a:t>
            </a:r>
            <a:r>
              <a:rPr lang="ja-JP" altLang="en-US" dirty="0"/>
              <a:t>キーに同一資料についての情報を同定、書誌情報と</a:t>
            </a:r>
            <a:r>
              <a:rPr lang="ja-JP" altLang="en-US" dirty="0" smtClean="0"/>
              <a:t>マッチングし、書誌</a:t>
            </a:r>
            <a:r>
              <a:rPr lang="ja-JP" altLang="en-US" dirty="0"/>
              <a:t>情報</a:t>
            </a:r>
            <a:r>
              <a:rPr lang="ja-JP" altLang="en-US" dirty="0" smtClean="0"/>
              <a:t>と統合的に検索</a:t>
            </a:r>
            <a:r>
              <a:rPr lang="ja-JP" altLang="en-US" dirty="0"/>
              <a:t>・</a:t>
            </a:r>
            <a:r>
              <a:rPr lang="ja-JP" altLang="en-US" dirty="0" smtClean="0"/>
              <a:t>表示</a:t>
            </a:r>
            <a:endParaRPr lang="en-US" altLang="ja-JP" dirty="0"/>
          </a:p>
          <a:p>
            <a:pPr marL="306388" lvl="1" indent="0">
              <a:lnSpc>
                <a:spcPct val="120000"/>
              </a:lnSpc>
              <a:spcBef>
                <a:spcPts val="1000"/>
              </a:spcBef>
              <a:spcAft>
                <a:spcPts val="500"/>
              </a:spcAft>
              <a:buNone/>
            </a:pPr>
            <a:r>
              <a:rPr lang="ja-JP" altLang="en-US" dirty="0" smtClean="0"/>
              <a:t>主題</a:t>
            </a:r>
            <a:r>
              <a:rPr lang="ja-JP" altLang="en-US" dirty="0"/>
              <a:t>書誌</a:t>
            </a:r>
            <a:r>
              <a:rPr lang="en-US" altLang="ja-JP" dirty="0" smtClean="0"/>
              <a:t>DB</a:t>
            </a:r>
            <a:r>
              <a:rPr lang="ja-JP" altLang="en-US" dirty="0" smtClean="0"/>
              <a:t>の独自</a:t>
            </a:r>
            <a:r>
              <a:rPr lang="ja-JP" altLang="en-US" dirty="0"/>
              <a:t>分類、掲載</a:t>
            </a:r>
            <a:r>
              <a:rPr lang="ja-JP" altLang="en-US" dirty="0" smtClean="0"/>
              <a:t>人名</a:t>
            </a:r>
          </a:p>
          <a:p>
            <a:pPr lvl="1">
              <a:lnSpc>
                <a:spcPct val="120000"/>
              </a:lnSpc>
              <a:buFont typeface="Wingdings" panose="05000000000000000000" pitchFamily="2" charset="2"/>
              <a:buChar char="Ø"/>
            </a:pPr>
            <a:r>
              <a:rPr lang="en-US" altLang="ja-JP" dirty="0"/>
              <a:t>Web NDLA</a:t>
            </a:r>
            <a:r>
              <a:rPr lang="ja-JP" altLang="en-US" dirty="0" err="1"/>
              <a:t>、</a:t>
            </a:r>
            <a:r>
              <a:rPr lang="en-US" altLang="ja-JP" dirty="0"/>
              <a:t>Wikipedia </a:t>
            </a:r>
            <a:r>
              <a:rPr lang="ja-JP" altLang="en-US" dirty="0" smtClean="0"/>
              <a:t>等と融合</a:t>
            </a:r>
            <a:r>
              <a:rPr lang="ja-JP" altLang="en-US" dirty="0"/>
              <a:t>した典拠</a:t>
            </a:r>
            <a:r>
              <a:rPr lang="en-US" altLang="ja-JP" dirty="0"/>
              <a:t>DB</a:t>
            </a:r>
            <a:r>
              <a:rPr lang="ja-JP" altLang="en-US" dirty="0"/>
              <a:t>を</a:t>
            </a:r>
            <a:r>
              <a:rPr lang="ja-JP" altLang="en-US" dirty="0" smtClean="0"/>
              <a:t>構築し、典拠</a:t>
            </a:r>
            <a:r>
              <a:rPr lang="ja-JP" altLang="en-US" dirty="0"/>
              <a:t>コントロールされた検索</a:t>
            </a:r>
            <a:r>
              <a:rPr lang="ja-JP" altLang="en-US" dirty="0" smtClean="0"/>
              <a:t>機能を実装</a:t>
            </a:r>
            <a:endParaRPr lang="ja-JP" altLang="en-US" dirty="0"/>
          </a:p>
          <a:p>
            <a:pPr marL="357188" indent="-357188">
              <a:lnSpc>
                <a:spcPct val="120000"/>
              </a:lnSpc>
              <a:buFont typeface="+mj-ea"/>
              <a:buAutoNum type="circleNumDbPlain"/>
            </a:pPr>
            <a:r>
              <a:rPr lang="ja-JP" altLang="en-US" dirty="0" smtClean="0"/>
              <a:t>資料</a:t>
            </a:r>
            <a:r>
              <a:rPr lang="ja-JP" altLang="en-US" dirty="0"/>
              <a:t>の有用性に関する</a:t>
            </a:r>
            <a:r>
              <a:rPr lang="ja-JP" altLang="en-US" dirty="0" smtClean="0"/>
              <a:t>情報</a:t>
            </a:r>
            <a:endParaRPr lang="en-US" altLang="ja-JP" dirty="0" smtClean="0"/>
          </a:p>
          <a:p>
            <a:pPr marL="306388" lvl="1" indent="0">
              <a:lnSpc>
                <a:spcPct val="120000"/>
              </a:lnSpc>
              <a:spcBef>
                <a:spcPts val="1000"/>
              </a:spcBef>
              <a:spcAft>
                <a:spcPts val="500"/>
              </a:spcAft>
              <a:buNone/>
            </a:pPr>
            <a:r>
              <a:rPr lang="ja-JP" altLang="en-US" dirty="0" smtClean="0"/>
              <a:t>調べ方</a:t>
            </a:r>
            <a:r>
              <a:rPr lang="ja-JP" altLang="en-US" dirty="0"/>
              <a:t>案内、主題書誌</a:t>
            </a:r>
            <a:r>
              <a:rPr lang="en-US" altLang="ja-JP" dirty="0"/>
              <a:t>DB</a:t>
            </a:r>
            <a:r>
              <a:rPr lang="ja-JP" altLang="en-US" dirty="0" err="1"/>
              <a:t>、</a:t>
            </a:r>
            <a:r>
              <a:rPr lang="en-US" altLang="ja-JP" dirty="0"/>
              <a:t>Books on Japan</a:t>
            </a:r>
            <a:r>
              <a:rPr lang="ja-JP" altLang="en-US" dirty="0"/>
              <a:t>に掲載されている資料／レファレンスの回答に使用した資料　＝</a:t>
            </a:r>
            <a:r>
              <a:rPr lang="ja-JP" altLang="en-US" dirty="0" smtClean="0"/>
              <a:t>当該</a:t>
            </a:r>
            <a:r>
              <a:rPr lang="ja-JP" altLang="en-US" dirty="0"/>
              <a:t>資料は参考資料である（＝調べ物に有用である）という</a:t>
            </a:r>
            <a:r>
              <a:rPr lang="ja-JP" altLang="en-US" dirty="0" smtClean="0"/>
              <a:t>情報</a:t>
            </a:r>
          </a:p>
          <a:p>
            <a:pPr lvl="1">
              <a:lnSpc>
                <a:spcPct val="120000"/>
              </a:lnSpc>
              <a:buFont typeface="Wingdings" panose="05000000000000000000" pitchFamily="2" charset="2"/>
              <a:buChar char="Ø"/>
            </a:pPr>
            <a:r>
              <a:rPr lang="ja-JP" altLang="en-US" dirty="0"/>
              <a:t>書誌</a:t>
            </a:r>
            <a:r>
              <a:rPr lang="en-US" altLang="ja-JP" dirty="0"/>
              <a:t>ID</a:t>
            </a:r>
            <a:r>
              <a:rPr lang="ja-JP" altLang="en-US" dirty="0"/>
              <a:t>をキーに当該資料の書誌情報に</a:t>
            </a:r>
            <a:r>
              <a:rPr lang="ja-JP" altLang="en-US" dirty="0" smtClean="0"/>
              <a:t>フラグを付与し、検索</a:t>
            </a:r>
            <a:r>
              <a:rPr lang="ja-JP" altLang="en-US" dirty="0"/>
              <a:t>・絞り込み</a:t>
            </a:r>
            <a:r>
              <a:rPr lang="ja-JP" altLang="en-US" dirty="0" smtClean="0"/>
              <a:t>条件、</a:t>
            </a:r>
            <a:r>
              <a:rPr lang="en-US" altLang="ja-JP" dirty="0" smtClean="0"/>
              <a:t>GUI</a:t>
            </a:r>
            <a:r>
              <a:rPr lang="ja-JP" altLang="en-US" dirty="0" err="1" smtClean="0"/>
              <a:t>での</a:t>
            </a:r>
            <a:r>
              <a:rPr lang="ja-JP" altLang="en-US" dirty="0" smtClean="0"/>
              <a:t>参考</a:t>
            </a:r>
            <a:r>
              <a:rPr lang="ja-JP" altLang="en-US" dirty="0"/>
              <a:t>資料マーク（？</a:t>
            </a:r>
            <a:r>
              <a:rPr lang="ja-JP" altLang="en-US" dirty="0" smtClean="0"/>
              <a:t>）表示等に活用</a:t>
            </a:r>
            <a:endParaRPr lang="ja-JP" altLang="en-US" dirty="0"/>
          </a:p>
          <a:p>
            <a:pPr marL="357188" indent="-357188">
              <a:lnSpc>
                <a:spcPct val="120000"/>
              </a:lnSpc>
              <a:buFont typeface="+mj-ea"/>
              <a:buAutoNum type="circleNumDbPlain"/>
            </a:pPr>
            <a:r>
              <a:rPr lang="ja-JP" altLang="en-US" dirty="0" smtClean="0"/>
              <a:t>コンテンツそのもの</a:t>
            </a:r>
            <a:endParaRPr lang="en-US" altLang="ja-JP" dirty="0" smtClean="0"/>
          </a:p>
          <a:p>
            <a:pPr marL="306388" lvl="1" indent="0">
              <a:lnSpc>
                <a:spcPct val="120000"/>
              </a:lnSpc>
              <a:spcBef>
                <a:spcPts val="1000"/>
              </a:spcBef>
              <a:spcAft>
                <a:spcPts val="500"/>
              </a:spcAft>
              <a:buNone/>
            </a:pPr>
            <a:r>
              <a:rPr lang="ja-JP" altLang="en-US" dirty="0" smtClean="0"/>
              <a:t>調べ方</a:t>
            </a:r>
            <a:r>
              <a:rPr lang="ja-JP" altLang="en-US" dirty="0"/>
              <a:t>案内やレファレンス事例の</a:t>
            </a:r>
            <a:r>
              <a:rPr lang="ja-JP" altLang="en-US" dirty="0" smtClean="0"/>
              <a:t>各記事</a:t>
            </a:r>
          </a:p>
          <a:p>
            <a:pPr lvl="1">
              <a:lnSpc>
                <a:spcPct val="120000"/>
              </a:lnSpc>
              <a:buFont typeface="Wingdings" panose="05000000000000000000" pitchFamily="2" charset="2"/>
              <a:buChar char="Ø"/>
            </a:pPr>
            <a:r>
              <a:rPr lang="ja-JP" altLang="en-US" dirty="0" smtClean="0"/>
              <a:t>書誌</a:t>
            </a:r>
            <a:r>
              <a:rPr lang="ja-JP" altLang="en-US" dirty="0"/>
              <a:t>情報と</a:t>
            </a:r>
            <a:r>
              <a:rPr lang="ja-JP" altLang="en-US" dirty="0" smtClean="0"/>
              <a:t>同粒度</a:t>
            </a:r>
            <a:r>
              <a:rPr lang="ja-JP" altLang="en-US" dirty="0"/>
              <a:t>の情報として検索対象</a:t>
            </a:r>
            <a:r>
              <a:rPr lang="ja-JP" altLang="en-US" dirty="0" smtClean="0"/>
              <a:t>とし、資料</a:t>
            </a:r>
            <a:r>
              <a:rPr lang="ja-JP" altLang="en-US" dirty="0"/>
              <a:t>が紹介されている箇所は書誌情報と</a:t>
            </a:r>
            <a:r>
              <a:rPr lang="ja-JP" altLang="en-US" dirty="0" smtClean="0"/>
              <a:t>相互リンク</a:t>
            </a:r>
            <a:endParaRPr lang="ja-JP" altLang="en-US" dirty="0"/>
          </a:p>
          <a:p>
            <a:pPr marL="357188" indent="-357188">
              <a:lnSpc>
                <a:spcPct val="120000"/>
              </a:lnSpc>
              <a:buFont typeface="+mj-ea"/>
              <a:buAutoNum type="circleNumDbPlain"/>
            </a:pPr>
            <a:r>
              <a:rPr lang="ja-JP" altLang="en-US" dirty="0" smtClean="0"/>
              <a:t>メタ情報</a:t>
            </a:r>
            <a:endParaRPr lang="en-US" altLang="ja-JP" dirty="0" smtClean="0"/>
          </a:p>
          <a:p>
            <a:pPr marL="306388" lvl="1" indent="0">
              <a:lnSpc>
                <a:spcPct val="120000"/>
              </a:lnSpc>
              <a:spcBef>
                <a:spcPts val="1000"/>
              </a:spcBef>
              <a:spcAft>
                <a:spcPts val="500"/>
              </a:spcAft>
              <a:buNone/>
            </a:pPr>
            <a:r>
              <a:rPr lang="ja-JP" altLang="en-US" dirty="0" smtClean="0"/>
              <a:t>調べ方</a:t>
            </a:r>
            <a:r>
              <a:rPr lang="ja-JP" altLang="en-US" dirty="0"/>
              <a:t>案内で紹介されているウェブサイトの情報／レファレンスの際に参照したウェブサイトの情報　</a:t>
            </a:r>
            <a:r>
              <a:rPr lang="ja-JP" altLang="en-US" dirty="0" smtClean="0"/>
              <a:t>＝調べ物</a:t>
            </a:r>
            <a:r>
              <a:rPr lang="ja-JP" altLang="en-US" dirty="0"/>
              <a:t>に有用なウェブサイトのメタ</a:t>
            </a:r>
            <a:r>
              <a:rPr lang="ja-JP" altLang="en-US" dirty="0" smtClean="0"/>
              <a:t>情報</a:t>
            </a:r>
          </a:p>
          <a:p>
            <a:pPr lvl="1">
              <a:lnSpc>
                <a:spcPct val="120000"/>
              </a:lnSpc>
              <a:buFont typeface="Wingdings" panose="05000000000000000000" pitchFamily="2" charset="2"/>
              <a:buChar char="Ø"/>
            </a:pPr>
            <a:r>
              <a:rPr lang="ja-JP" altLang="en-US" dirty="0" smtClean="0"/>
              <a:t>書誌</a:t>
            </a:r>
            <a:r>
              <a:rPr lang="ja-JP" altLang="en-US" dirty="0"/>
              <a:t>情報と</a:t>
            </a:r>
            <a:r>
              <a:rPr lang="ja-JP" altLang="en-US" dirty="0" smtClean="0"/>
              <a:t>同粒度</a:t>
            </a:r>
            <a:r>
              <a:rPr lang="ja-JP" altLang="en-US" dirty="0"/>
              <a:t>の情報と</a:t>
            </a:r>
            <a:r>
              <a:rPr lang="ja-JP" altLang="en-US" dirty="0" smtClean="0"/>
              <a:t>して検索</a:t>
            </a:r>
            <a:r>
              <a:rPr lang="ja-JP" altLang="en-US" dirty="0"/>
              <a:t>対象</a:t>
            </a:r>
            <a:r>
              <a:rPr lang="ja-JP" altLang="en-US" dirty="0" smtClean="0"/>
              <a:t>とし、出典となる調べ方案内等と相互リンク</a:t>
            </a:r>
            <a:endParaRPr kumimoji="1" lang="ja-JP" altLang="en-US" dirty="0"/>
          </a:p>
        </p:txBody>
      </p:sp>
    </p:spTree>
    <p:extLst>
      <p:ext uri="{BB962C8B-B14F-4D97-AF65-F5344CB8AC3E}">
        <p14:creationId xmlns:p14="http://schemas.microsoft.com/office/powerpoint/2010/main" val="108742177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角丸四角形 1"/>
          <p:cNvSpPr/>
          <p:nvPr/>
        </p:nvSpPr>
        <p:spPr>
          <a:xfrm>
            <a:off x="1599156" y="175365"/>
            <a:ext cx="9006214" cy="494629"/>
          </a:xfrm>
          <a:prstGeom prst="round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prstClr val="black">
                    <a:lumMod val="75000"/>
                    <a:lumOff val="25000"/>
                  </a:prstClr>
                </a:solidFill>
              </a:rPr>
              <a:t>背景：検索エンジンの高度化と情報資源の多様化により、図書館の情報提供の役割が大きく変化</a:t>
            </a:r>
          </a:p>
        </p:txBody>
      </p:sp>
      <p:sp>
        <p:nvSpPr>
          <p:cNvPr id="3" name="角丸四角形 2"/>
          <p:cNvSpPr/>
          <p:nvPr/>
        </p:nvSpPr>
        <p:spPr>
          <a:xfrm>
            <a:off x="1599156" y="962193"/>
            <a:ext cx="9006214" cy="1617971"/>
          </a:xfrm>
          <a:prstGeom prst="roundRect">
            <a:avLst>
              <a:gd name="adj" fmla="val 7096"/>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600" dirty="0">
              <a:solidFill>
                <a:prstClr val="black">
                  <a:lumMod val="75000"/>
                  <a:lumOff val="25000"/>
                </a:prstClr>
              </a:solidFill>
            </a:endParaRPr>
          </a:p>
          <a:p>
            <a:pPr marL="185738" indent="-185738">
              <a:buFont typeface="Arial" panose="020B0604020202020204" pitchFamily="34" charset="0"/>
              <a:buChar char="•"/>
            </a:pPr>
            <a:r>
              <a:rPr lang="ja-JP" altLang="en-US" sz="1600" dirty="0">
                <a:solidFill>
                  <a:prstClr val="black">
                    <a:lumMod val="75000"/>
                    <a:lumOff val="25000"/>
                  </a:prstClr>
                </a:solidFill>
              </a:rPr>
              <a:t>所蔵資料のデジタル化の推進と提供</a:t>
            </a:r>
            <a:endParaRPr lang="en-US" altLang="ja-JP" sz="1600" dirty="0">
              <a:solidFill>
                <a:prstClr val="black">
                  <a:lumMod val="75000"/>
                  <a:lumOff val="25000"/>
                </a:prstClr>
              </a:solidFill>
            </a:endParaRPr>
          </a:p>
          <a:p>
            <a:pPr marL="185738" indent="-185738">
              <a:buFont typeface="Arial" panose="020B0604020202020204" pitchFamily="34" charset="0"/>
              <a:buChar char="•"/>
            </a:pPr>
            <a:r>
              <a:rPr lang="ja-JP" altLang="en-US" sz="1600" dirty="0">
                <a:solidFill>
                  <a:prstClr val="black">
                    <a:lumMod val="75000"/>
                    <a:lumOff val="25000"/>
                  </a:prstClr>
                </a:solidFill>
              </a:rPr>
              <a:t>制度的に収集した紙資料とオンライン資料の一体的な提供</a:t>
            </a:r>
            <a:endParaRPr lang="en-US" altLang="ja-JP" sz="1600" dirty="0">
              <a:solidFill>
                <a:prstClr val="black">
                  <a:lumMod val="75000"/>
                  <a:lumOff val="25000"/>
                </a:prstClr>
              </a:solidFill>
            </a:endParaRPr>
          </a:p>
          <a:p>
            <a:pPr marL="185738" indent="-185738">
              <a:buFont typeface="Arial" panose="020B0604020202020204" pitchFamily="34" charset="0"/>
              <a:buChar char="•"/>
            </a:pPr>
            <a:r>
              <a:rPr lang="ja-JP" altLang="en-US" sz="1600" dirty="0">
                <a:solidFill>
                  <a:prstClr val="black">
                    <a:lumMod val="75000"/>
                    <a:lumOff val="25000"/>
                  </a:prstClr>
                </a:solidFill>
              </a:rPr>
              <a:t>ライセンス契約電子資料</a:t>
            </a:r>
            <a:endParaRPr lang="en-US" altLang="ja-JP" sz="1600" dirty="0">
              <a:solidFill>
                <a:prstClr val="black">
                  <a:lumMod val="75000"/>
                  <a:lumOff val="25000"/>
                </a:prstClr>
              </a:solidFill>
            </a:endParaRPr>
          </a:p>
          <a:p>
            <a:pPr marL="185738" indent="-185738">
              <a:buFont typeface="Arial" panose="020B0604020202020204" pitchFamily="34" charset="0"/>
              <a:buChar char="•"/>
            </a:pPr>
            <a:r>
              <a:rPr lang="ja-JP" altLang="en-US" sz="1600" dirty="0">
                <a:solidFill>
                  <a:prstClr val="black">
                    <a:lumMod val="75000"/>
                    <a:lumOff val="25000"/>
                  </a:prstClr>
                </a:solidFill>
              </a:rPr>
              <a:t>オープンアクセス資料と当館の情報資源を統合的に検索・参照できる環境の整備</a:t>
            </a:r>
          </a:p>
        </p:txBody>
      </p:sp>
      <p:sp>
        <p:nvSpPr>
          <p:cNvPr id="4" name="角丸四角形 3"/>
          <p:cNvSpPr/>
          <p:nvPr/>
        </p:nvSpPr>
        <p:spPr>
          <a:xfrm>
            <a:off x="1599156" y="3013514"/>
            <a:ext cx="2880000" cy="3672000"/>
          </a:xfrm>
          <a:prstGeom prst="roundRect">
            <a:avLst>
              <a:gd name="adj" fmla="val 4440"/>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altLang="ja-JP" sz="1600" dirty="0">
              <a:solidFill>
                <a:prstClr val="black">
                  <a:lumMod val="75000"/>
                  <a:lumOff val="25000"/>
                </a:prstClr>
              </a:solidFill>
            </a:endParaRPr>
          </a:p>
          <a:p>
            <a:endParaRPr lang="en-US" altLang="ja-JP" sz="1600" dirty="0">
              <a:solidFill>
                <a:prstClr val="black">
                  <a:lumMod val="75000"/>
                  <a:lumOff val="25000"/>
                </a:prstClr>
              </a:solidFill>
            </a:endParaRPr>
          </a:p>
          <a:p>
            <a:endParaRPr lang="ja-JP" altLang="en-US" sz="1600" dirty="0">
              <a:solidFill>
                <a:prstClr val="black">
                  <a:lumMod val="75000"/>
                  <a:lumOff val="25000"/>
                </a:prstClr>
              </a:solidFill>
            </a:endParaRPr>
          </a:p>
          <a:p>
            <a:endParaRPr lang="en-US" altLang="ja-JP" sz="1600" dirty="0">
              <a:solidFill>
                <a:prstClr val="black">
                  <a:lumMod val="75000"/>
                  <a:lumOff val="25000"/>
                </a:prstClr>
              </a:solidFill>
            </a:endParaRPr>
          </a:p>
          <a:p>
            <a:endParaRPr lang="en-US" altLang="ja-JP" sz="1600" dirty="0">
              <a:solidFill>
                <a:prstClr val="black">
                  <a:lumMod val="75000"/>
                  <a:lumOff val="25000"/>
                </a:prstClr>
              </a:solidFill>
            </a:endParaRPr>
          </a:p>
          <a:p>
            <a:endParaRPr lang="en-US" altLang="ja-JP" sz="1600" dirty="0">
              <a:solidFill>
                <a:prstClr val="black">
                  <a:lumMod val="75000"/>
                  <a:lumOff val="25000"/>
                </a:prstClr>
              </a:solidFill>
            </a:endParaRPr>
          </a:p>
          <a:p>
            <a:pPr marL="185738" indent="-185738">
              <a:buFont typeface="Arial" panose="020B0604020202020204" pitchFamily="34" charset="0"/>
              <a:buChar char="•"/>
            </a:pPr>
            <a:r>
              <a:rPr lang="ja-JP" altLang="en-US" sz="1600" dirty="0">
                <a:solidFill>
                  <a:prstClr val="black">
                    <a:lumMod val="75000"/>
                    <a:lumOff val="25000"/>
                  </a:prstClr>
                </a:solidFill>
              </a:rPr>
              <a:t>複写物の電子的形態での送信</a:t>
            </a:r>
            <a:endParaRPr lang="en-US" altLang="ja-JP" sz="1600" dirty="0">
              <a:solidFill>
                <a:prstClr val="black">
                  <a:lumMod val="75000"/>
                  <a:lumOff val="25000"/>
                </a:prstClr>
              </a:solidFill>
            </a:endParaRPr>
          </a:p>
          <a:p>
            <a:pPr marL="185738" indent="-185738">
              <a:buFont typeface="Arial" panose="020B0604020202020204" pitchFamily="34" charset="0"/>
              <a:buChar char="•"/>
            </a:pPr>
            <a:r>
              <a:rPr lang="ja-JP" altLang="en-US" sz="1600" dirty="0">
                <a:solidFill>
                  <a:prstClr val="black">
                    <a:lumMod val="75000"/>
                    <a:lumOff val="25000"/>
                  </a:prstClr>
                </a:solidFill>
              </a:rPr>
              <a:t>情報発信型サービスの改善（調べ方案内）</a:t>
            </a:r>
            <a:endParaRPr lang="en-US" altLang="ja-JP" sz="1600" dirty="0">
              <a:solidFill>
                <a:prstClr val="black">
                  <a:lumMod val="75000"/>
                  <a:lumOff val="25000"/>
                </a:prstClr>
              </a:solidFill>
            </a:endParaRPr>
          </a:p>
          <a:p>
            <a:pPr marL="185738" indent="-185738">
              <a:buFont typeface="Arial" panose="020B0604020202020204" pitchFamily="34" charset="0"/>
              <a:buChar char="•"/>
            </a:pPr>
            <a:r>
              <a:rPr lang="ja-JP" altLang="en-US" sz="1600" dirty="0">
                <a:solidFill>
                  <a:prstClr val="black">
                    <a:lumMod val="75000"/>
                    <a:lumOff val="25000"/>
                  </a:prstClr>
                </a:solidFill>
              </a:rPr>
              <a:t>個別回答型サービスの改善（オンラインレファレンス）</a:t>
            </a:r>
          </a:p>
        </p:txBody>
      </p:sp>
      <p:sp>
        <p:nvSpPr>
          <p:cNvPr id="5" name="角丸四角形 4"/>
          <p:cNvSpPr/>
          <p:nvPr/>
        </p:nvSpPr>
        <p:spPr>
          <a:xfrm>
            <a:off x="4662263" y="3013514"/>
            <a:ext cx="2880000" cy="3672000"/>
          </a:xfrm>
          <a:prstGeom prst="roundRect">
            <a:avLst>
              <a:gd name="adj" fmla="val 4151"/>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altLang="ja-JP" sz="1600" dirty="0">
              <a:solidFill>
                <a:prstClr val="black">
                  <a:lumMod val="75000"/>
                  <a:lumOff val="25000"/>
                </a:prstClr>
              </a:solidFill>
            </a:endParaRPr>
          </a:p>
          <a:p>
            <a:endParaRPr lang="en-US" altLang="ja-JP" sz="1600" dirty="0">
              <a:solidFill>
                <a:prstClr val="black">
                  <a:lumMod val="75000"/>
                  <a:lumOff val="25000"/>
                </a:prstClr>
              </a:solidFill>
            </a:endParaRPr>
          </a:p>
          <a:p>
            <a:endParaRPr lang="en-US" altLang="ja-JP" sz="1600" dirty="0">
              <a:solidFill>
                <a:prstClr val="black">
                  <a:lumMod val="75000"/>
                  <a:lumOff val="25000"/>
                </a:prstClr>
              </a:solidFill>
            </a:endParaRPr>
          </a:p>
          <a:p>
            <a:endParaRPr lang="en-US" altLang="ja-JP" sz="1600" dirty="0">
              <a:solidFill>
                <a:prstClr val="black">
                  <a:lumMod val="75000"/>
                  <a:lumOff val="25000"/>
                </a:prstClr>
              </a:solidFill>
            </a:endParaRPr>
          </a:p>
          <a:p>
            <a:endParaRPr lang="en-US" altLang="ja-JP" sz="1600" dirty="0">
              <a:solidFill>
                <a:prstClr val="black">
                  <a:lumMod val="75000"/>
                  <a:lumOff val="25000"/>
                </a:prstClr>
              </a:solidFill>
            </a:endParaRPr>
          </a:p>
          <a:p>
            <a:endParaRPr lang="en-US" altLang="ja-JP" sz="1600" dirty="0">
              <a:solidFill>
                <a:prstClr val="black">
                  <a:lumMod val="75000"/>
                  <a:lumOff val="25000"/>
                </a:prstClr>
              </a:solidFill>
            </a:endParaRPr>
          </a:p>
          <a:p>
            <a:pPr marL="185738" indent="-185738">
              <a:buFont typeface="Arial" panose="020B0604020202020204" pitchFamily="34" charset="0"/>
              <a:buChar char="•"/>
            </a:pPr>
            <a:r>
              <a:rPr lang="ja-JP" altLang="en-US" sz="1600" dirty="0">
                <a:solidFill>
                  <a:prstClr val="black">
                    <a:lumMod val="75000"/>
                    <a:lumOff val="25000"/>
                  </a:prstClr>
                </a:solidFill>
              </a:rPr>
              <a:t>情報提供機能の充実</a:t>
            </a:r>
            <a:endParaRPr lang="en-US" altLang="ja-JP" sz="1600" dirty="0">
              <a:solidFill>
                <a:prstClr val="black">
                  <a:lumMod val="75000"/>
                  <a:lumOff val="25000"/>
                </a:prstClr>
              </a:solidFill>
            </a:endParaRPr>
          </a:p>
          <a:p>
            <a:pPr marL="185738" indent="-185738">
              <a:buFont typeface="Arial" panose="020B0604020202020204" pitchFamily="34" charset="0"/>
              <a:buChar char="•"/>
            </a:pPr>
            <a:r>
              <a:rPr lang="ja-JP" altLang="en-US" sz="1600" dirty="0">
                <a:solidFill>
                  <a:prstClr val="black">
                    <a:lumMod val="75000"/>
                    <a:lumOff val="25000"/>
                  </a:prstClr>
                </a:solidFill>
              </a:rPr>
              <a:t>利用者用端末</a:t>
            </a:r>
            <a:endParaRPr lang="en-US" altLang="ja-JP" sz="1600" dirty="0">
              <a:solidFill>
                <a:prstClr val="black">
                  <a:lumMod val="75000"/>
                  <a:lumOff val="25000"/>
                </a:prstClr>
              </a:solidFill>
            </a:endParaRPr>
          </a:p>
          <a:p>
            <a:pPr marL="185738" indent="-185738">
              <a:buFont typeface="Arial" panose="020B0604020202020204" pitchFamily="34" charset="0"/>
              <a:buChar char="•"/>
            </a:pPr>
            <a:r>
              <a:rPr lang="ja-JP" altLang="en-US" sz="1600" dirty="0">
                <a:solidFill>
                  <a:prstClr val="black">
                    <a:lumMod val="75000"/>
                    <a:lumOff val="25000"/>
                  </a:prstClr>
                </a:solidFill>
              </a:rPr>
              <a:t>閲覧体制</a:t>
            </a:r>
            <a:endParaRPr lang="en-US" altLang="ja-JP" sz="1600" dirty="0">
              <a:solidFill>
                <a:prstClr val="black">
                  <a:lumMod val="75000"/>
                  <a:lumOff val="25000"/>
                </a:prstClr>
              </a:solidFill>
            </a:endParaRPr>
          </a:p>
          <a:p>
            <a:pPr marL="185738" indent="-185738">
              <a:buFont typeface="Arial" panose="020B0604020202020204" pitchFamily="34" charset="0"/>
              <a:buChar char="•"/>
            </a:pPr>
            <a:r>
              <a:rPr lang="ja-JP" altLang="en-US" sz="1600" dirty="0">
                <a:solidFill>
                  <a:prstClr val="black">
                    <a:lumMod val="75000"/>
                    <a:lumOff val="25000"/>
                  </a:prstClr>
                </a:solidFill>
              </a:rPr>
              <a:t>ホール及び専門室の機能の整理</a:t>
            </a:r>
            <a:endParaRPr lang="en-US" altLang="ja-JP" sz="1600" dirty="0">
              <a:solidFill>
                <a:prstClr val="black">
                  <a:lumMod val="75000"/>
                  <a:lumOff val="25000"/>
                </a:prstClr>
              </a:solidFill>
            </a:endParaRPr>
          </a:p>
          <a:p>
            <a:pPr marL="185738" indent="-185738">
              <a:buFont typeface="Arial" panose="020B0604020202020204" pitchFamily="34" charset="0"/>
              <a:buChar char="•"/>
            </a:pPr>
            <a:r>
              <a:rPr lang="en-US" altLang="ja-JP" sz="1600" dirty="0">
                <a:solidFill>
                  <a:prstClr val="black">
                    <a:lumMod val="75000"/>
                    <a:lumOff val="25000"/>
                  </a:prstClr>
                </a:solidFill>
              </a:rPr>
              <a:t>18</a:t>
            </a:r>
            <a:r>
              <a:rPr lang="ja-JP" altLang="en-US" sz="1600" dirty="0">
                <a:solidFill>
                  <a:prstClr val="black">
                    <a:lumMod val="75000"/>
                    <a:lumOff val="25000"/>
                  </a:prstClr>
                </a:solidFill>
              </a:rPr>
              <a:t>歳未満者への対応</a:t>
            </a:r>
            <a:endParaRPr lang="en-US" altLang="ja-JP" sz="1600" dirty="0">
              <a:solidFill>
                <a:prstClr val="black">
                  <a:lumMod val="75000"/>
                  <a:lumOff val="25000"/>
                </a:prstClr>
              </a:solidFill>
            </a:endParaRPr>
          </a:p>
          <a:p>
            <a:pPr marL="185738" indent="-185738">
              <a:buFont typeface="Arial" panose="020B0604020202020204" pitchFamily="34" charset="0"/>
              <a:buChar char="•"/>
            </a:pPr>
            <a:r>
              <a:rPr lang="ja-JP" altLang="en-US" sz="1600" dirty="0">
                <a:solidFill>
                  <a:prstClr val="black">
                    <a:lumMod val="75000"/>
                    <a:lumOff val="25000"/>
                  </a:prstClr>
                </a:solidFill>
              </a:rPr>
              <a:t>三施設の役割分担と一体化の促進</a:t>
            </a:r>
          </a:p>
        </p:txBody>
      </p:sp>
      <p:sp>
        <p:nvSpPr>
          <p:cNvPr id="6" name="角丸四角形 5"/>
          <p:cNvSpPr/>
          <p:nvPr/>
        </p:nvSpPr>
        <p:spPr>
          <a:xfrm>
            <a:off x="7725370" y="3013514"/>
            <a:ext cx="2880000" cy="3672000"/>
          </a:xfrm>
          <a:prstGeom prst="roundRect">
            <a:avLst>
              <a:gd name="adj" fmla="val 4151"/>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altLang="ja-JP" sz="1600" dirty="0">
              <a:solidFill>
                <a:prstClr val="black">
                  <a:lumMod val="75000"/>
                  <a:lumOff val="25000"/>
                </a:prstClr>
              </a:solidFill>
            </a:endParaRPr>
          </a:p>
          <a:p>
            <a:endParaRPr lang="en-US" altLang="ja-JP" sz="1600" dirty="0">
              <a:solidFill>
                <a:prstClr val="black">
                  <a:lumMod val="75000"/>
                  <a:lumOff val="25000"/>
                </a:prstClr>
              </a:solidFill>
            </a:endParaRPr>
          </a:p>
          <a:p>
            <a:endParaRPr lang="en-US" altLang="ja-JP" sz="1600" dirty="0">
              <a:solidFill>
                <a:prstClr val="black">
                  <a:lumMod val="75000"/>
                  <a:lumOff val="25000"/>
                </a:prstClr>
              </a:solidFill>
            </a:endParaRPr>
          </a:p>
          <a:p>
            <a:endParaRPr lang="en-US" altLang="ja-JP" sz="1600" dirty="0">
              <a:solidFill>
                <a:prstClr val="black">
                  <a:lumMod val="75000"/>
                  <a:lumOff val="25000"/>
                </a:prstClr>
              </a:solidFill>
            </a:endParaRPr>
          </a:p>
          <a:p>
            <a:pPr marL="185738" indent="-185738">
              <a:buFont typeface="Arial" panose="020B0604020202020204" pitchFamily="34" charset="0"/>
              <a:buChar char="•"/>
            </a:pPr>
            <a:endParaRPr lang="en-US" altLang="ja-JP" sz="1600" dirty="0">
              <a:solidFill>
                <a:prstClr val="black">
                  <a:lumMod val="75000"/>
                  <a:lumOff val="25000"/>
                </a:prstClr>
              </a:solidFill>
            </a:endParaRPr>
          </a:p>
          <a:p>
            <a:pPr marL="185738" indent="-185738">
              <a:buFont typeface="Arial" panose="020B0604020202020204" pitchFamily="34" charset="0"/>
              <a:buChar char="•"/>
            </a:pPr>
            <a:endParaRPr lang="en-US" altLang="ja-JP" sz="1600" dirty="0">
              <a:solidFill>
                <a:prstClr val="black">
                  <a:lumMod val="75000"/>
                  <a:lumOff val="25000"/>
                </a:prstClr>
              </a:solidFill>
            </a:endParaRPr>
          </a:p>
          <a:p>
            <a:pPr marL="185738" indent="-185738">
              <a:buFont typeface="Arial" panose="020B0604020202020204" pitchFamily="34" charset="0"/>
              <a:buChar char="•"/>
            </a:pPr>
            <a:r>
              <a:rPr lang="ja-JP" altLang="en-US" sz="1600" dirty="0">
                <a:solidFill>
                  <a:prstClr val="black">
                    <a:lumMod val="75000"/>
                    <a:lumOff val="25000"/>
                  </a:prstClr>
                </a:solidFill>
              </a:rPr>
              <a:t>図書館間貸出し</a:t>
            </a:r>
            <a:endParaRPr lang="en-US" altLang="ja-JP" sz="1600" dirty="0">
              <a:solidFill>
                <a:prstClr val="black">
                  <a:lumMod val="75000"/>
                  <a:lumOff val="25000"/>
                </a:prstClr>
              </a:solidFill>
            </a:endParaRPr>
          </a:p>
          <a:p>
            <a:pPr marL="185738" indent="-185738">
              <a:buFont typeface="Arial" panose="020B0604020202020204" pitchFamily="34" charset="0"/>
              <a:buChar char="•"/>
            </a:pPr>
            <a:r>
              <a:rPr lang="ja-JP" altLang="en-US" sz="1600" dirty="0">
                <a:solidFill>
                  <a:prstClr val="black">
                    <a:lumMod val="75000"/>
                    <a:lumOff val="25000"/>
                  </a:prstClr>
                </a:solidFill>
              </a:rPr>
              <a:t>図書館送信サービス</a:t>
            </a:r>
            <a:endParaRPr lang="en-US" altLang="ja-JP" sz="1600" dirty="0">
              <a:solidFill>
                <a:prstClr val="black">
                  <a:lumMod val="75000"/>
                  <a:lumOff val="25000"/>
                </a:prstClr>
              </a:solidFill>
            </a:endParaRPr>
          </a:p>
          <a:p>
            <a:pPr marL="185738" indent="-185738">
              <a:buFont typeface="Arial" panose="020B0604020202020204" pitchFamily="34" charset="0"/>
              <a:buChar char="•"/>
            </a:pPr>
            <a:r>
              <a:rPr lang="ja-JP" altLang="en-US" sz="1600" dirty="0">
                <a:solidFill>
                  <a:prstClr val="black">
                    <a:lumMod val="75000"/>
                    <a:lumOff val="25000"/>
                  </a:prstClr>
                </a:solidFill>
              </a:rPr>
              <a:t>遠隔複写サービス</a:t>
            </a:r>
            <a:endParaRPr lang="en-US" altLang="ja-JP" sz="1600" dirty="0">
              <a:solidFill>
                <a:prstClr val="black">
                  <a:lumMod val="75000"/>
                  <a:lumOff val="25000"/>
                </a:prstClr>
              </a:solidFill>
            </a:endParaRPr>
          </a:p>
          <a:p>
            <a:pPr marL="185738" indent="-185738">
              <a:buFont typeface="Arial" panose="020B0604020202020204" pitchFamily="34" charset="0"/>
              <a:buChar char="•"/>
            </a:pPr>
            <a:r>
              <a:rPr lang="ja-JP" altLang="en-US" sz="1600" dirty="0">
                <a:solidFill>
                  <a:prstClr val="black">
                    <a:lumMod val="75000"/>
                    <a:lumOff val="25000"/>
                  </a:prstClr>
                </a:solidFill>
              </a:rPr>
              <a:t>研修の充実</a:t>
            </a:r>
            <a:endParaRPr lang="en-US" altLang="ja-JP" sz="1600" dirty="0">
              <a:solidFill>
                <a:prstClr val="black">
                  <a:lumMod val="75000"/>
                  <a:lumOff val="25000"/>
                </a:prstClr>
              </a:solidFill>
            </a:endParaRPr>
          </a:p>
          <a:p>
            <a:pPr marL="185738" indent="-185738">
              <a:buFont typeface="Arial" panose="020B0604020202020204" pitchFamily="34" charset="0"/>
              <a:buChar char="•"/>
            </a:pPr>
            <a:r>
              <a:rPr lang="ja-JP" altLang="en-US" sz="1600" dirty="0">
                <a:solidFill>
                  <a:prstClr val="black">
                    <a:lumMod val="75000"/>
                    <a:lumOff val="25000"/>
                  </a:prstClr>
                </a:solidFill>
              </a:rPr>
              <a:t>障害者サービスの展開</a:t>
            </a:r>
          </a:p>
        </p:txBody>
      </p:sp>
      <p:sp>
        <p:nvSpPr>
          <p:cNvPr id="8" name="角丸四角形 7"/>
          <p:cNvSpPr/>
          <p:nvPr/>
        </p:nvSpPr>
        <p:spPr>
          <a:xfrm>
            <a:off x="1907950" y="3546981"/>
            <a:ext cx="8388626" cy="360000"/>
          </a:xfrm>
          <a:prstGeom prst="roundRect">
            <a:avLst/>
          </a:prstGeom>
          <a:solidFill>
            <a:schemeClr val="accent2">
              <a:lumMod val="40000"/>
              <a:lumOff val="60000"/>
            </a:schemeClr>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prstClr val="black">
                    <a:lumMod val="75000"/>
                    <a:lumOff val="25000"/>
                  </a:prstClr>
                </a:solidFill>
              </a:rPr>
              <a:t>統合的オンラインサービス</a:t>
            </a:r>
          </a:p>
        </p:txBody>
      </p:sp>
      <p:sp>
        <p:nvSpPr>
          <p:cNvPr id="9" name="角丸四角形 8"/>
          <p:cNvSpPr/>
          <p:nvPr/>
        </p:nvSpPr>
        <p:spPr>
          <a:xfrm>
            <a:off x="1907950" y="4034523"/>
            <a:ext cx="6613198" cy="360000"/>
          </a:xfrm>
          <a:prstGeom prst="roundRect">
            <a:avLst/>
          </a:prstGeom>
          <a:solidFill>
            <a:schemeClr val="accent6">
              <a:lumMod val="40000"/>
              <a:lumOff val="60000"/>
            </a:schemeClr>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prstClr val="black">
                    <a:lumMod val="75000"/>
                    <a:lumOff val="25000"/>
                  </a:prstClr>
                </a:solidFill>
              </a:rPr>
              <a:t>登録利用者制度</a:t>
            </a:r>
          </a:p>
        </p:txBody>
      </p:sp>
      <p:sp>
        <p:nvSpPr>
          <p:cNvPr id="14" name="角丸四角形 13"/>
          <p:cNvSpPr/>
          <p:nvPr/>
        </p:nvSpPr>
        <p:spPr>
          <a:xfrm>
            <a:off x="1586144" y="2876794"/>
            <a:ext cx="828000" cy="540000"/>
          </a:xfrm>
          <a:prstGeom prst="roundRect">
            <a:avLst>
              <a:gd name="adj" fmla="val 24029"/>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prstClr val="white"/>
                </a:solidFill>
              </a:rPr>
              <a:t>遠隔</a:t>
            </a:r>
          </a:p>
        </p:txBody>
      </p:sp>
      <p:sp>
        <p:nvSpPr>
          <p:cNvPr id="15" name="角丸四角形 14"/>
          <p:cNvSpPr/>
          <p:nvPr/>
        </p:nvSpPr>
        <p:spPr>
          <a:xfrm>
            <a:off x="4662263" y="2876794"/>
            <a:ext cx="828000" cy="540000"/>
          </a:xfrm>
          <a:prstGeom prst="roundRect">
            <a:avLst>
              <a:gd name="adj" fmla="val 24029"/>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prstClr val="white"/>
                </a:solidFill>
              </a:rPr>
              <a:t>来館</a:t>
            </a:r>
          </a:p>
        </p:txBody>
      </p:sp>
      <p:sp>
        <p:nvSpPr>
          <p:cNvPr id="16" name="角丸四角形 15"/>
          <p:cNvSpPr/>
          <p:nvPr/>
        </p:nvSpPr>
        <p:spPr>
          <a:xfrm>
            <a:off x="7715020" y="2876794"/>
            <a:ext cx="1368000" cy="540000"/>
          </a:xfrm>
          <a:prstGeom prst="roundRect">
            <a:avLst>
              <a:gd name="adj" fmla="val 24029"/>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prstClr val="white"/>
                </a:solidFill>
              </a:rPr>
              <a:t>図書館協力</a:t>
            </a:r>
          </a:p>
        </p:txBody>
      </p:sp>
      <p:sp>
        <p:nvSpPr>
          <p:cNvPr id="17" name="角丸四角形 16"/>
          <p:cNvSpPr/>
          <p:nvPr/>
        </p:nvSpPr>
        <p:spPr>
          <a:xfrm>
            <a:off x="1599156" y="824389"/>
            <a:ext cx="828000" cy="540000"/>
          </a:xfrm>
          <a:prstGeom prst="roundRect">
            <a:avLst>
              <a:gd name="adj" fmla="val 24029"/>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prstClr val="white"/>
                </a:solidFill>
              </a:rPr>
              <a:t>資料</a:t>
            </a:r>
          </a:p>
        </p:txBody>
      </p:sp>
    </p:spTree>
    <p:extLst>
      <p:ext uri="{BB962C8B-B14F-4D97-AF65-F5344CB8AC3E}">
        <p14:creationId xmlns:p14="http://schemas.microsoft.com/office/powerpoint/2010/main" val="35520817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atin typeface="HG丸ｺﾞｼｯｸM-PRO" pitchFamily="50" charset="-128"/>
                <a:ea typeface="HG丸ｺﾞｼｯｸM-PRO" pitchFamily="50" charset="-128"/>
              </a:rPr>
              <a:t>近い将来に取り組むべき事項</a:t>
            </a:r>
            <a:r>
              <a:rPr lang="en-US" altLang="ja-JP" dirty="0" smtClean="0"/>
              <a:t> 2/3</a:t>
            </a:r>
            <a:endParaRPr kumimoji="1" lang="ja-JP" altLang="en-US" dirty="0">
              <a:latin typeface="HG丸ｺﾞｼｯｸM-PRO" pitchFamily="50" charset="-128"/>
              <a:ea typeface="HG丸ｺﾞｼｯｸM-PRO" pitchFamily="50" charset="-128"/>
            </a:endParaRPr>
          </a:p>
        </p:txBody>
      </p:sp>
      <p:sp>
        <p:nvSpPr>
          <p:cNvPr id="4" name="正方形/長方形 3"/>
          <p:cNvSpPr/>
          <p:nvPr/>
        </p:nvSpPr>
        <p:spPr>
          <a:xfrm>
            <a:off x="1775520" y="1556789"/>
            <a:ext cx="8712968" cy="1754326"/>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ja-JP" altLang="en-US" dirty="0">
                <a:latin typeface="HG丸ｺﾞｼｯｸM-PRO" pitchFamily="50" charset="-128"/>
                <a:ea typeface="HG丸ｺﾞｼｯｸM-PRO" pitchFamily="50" charset="-128"/>
              </a:rPr>
              <a:t>電子情報資源の利活用の促進</a:t>
            </a:r>
            <a:endParaRPr lang="en-US" altLang="ja-JP" dirty="0">
              <a:latin typeface="HG丸ｺﾞｼｯｸM-PRO" pitchFamily="50" charset="-128"/>
              <a:ea typeface="HG丸ｺﾞｼｯｸM-PRO" pitchFamily="50" charset="-128"/>
            </a:endParaRPr>
          </a:p>
          <a:p>
            <a:pPr marL="342900" indent="-342900">
              <a:buFont typeface="Arial" pitchFamily="34" charset="0"/>
              <a:buChar char="•"/>
            </a:pPr>
            <a:r>
              <a:rPr lang="ja-JP" altLang="en-US" dirty="0">
                <a:latin typeface="HG丸ｺﾞｼｯｸM-PRO" pitchFamily="50" charset="-128"/>
                <a:ea typeface="HG丸ｺﾞｼｯｸM-PRO" pitchFamily="50" charset="-128"/>
              </a:rPr>
              <a:t>個別システムやデータベースへのリンクや一括して検索を行うシステム</a:t>
            </a:r>
            <a:endParaRPr lang="en-US" altLang="ja-JP" dirty="0">
              <a:latin typeface="HG丸ｺﾞｼｯｸM-PRO" pitchFamily="50" charset="-128"/>
              <a:ea typeface="HG丸ｺﾞｼｯｸM-PRO" pitchFamily="50" charset="-128"/>
            </a:endParaRPr>
          </a:p>
          <a:p>
            <a:pPr marL="342900" indent="-342900">
              <a:buFont typeface="Arial" pitchFamily="34" charset="0"/>
              <a:buChar char="•"/>
            </a:pPr>
            <a:r>
              <a:rPr lang="ja-JP" altLang="en-US" dirty="0">
                <a:latin typeface="HG丸ｺﾞｼｯｸM-PRO" pitchFamily="50" charset="-128"/>
                <a:ea typeface="HG丸ｺﾞｼｯｸM-PRO" pitchFamily="50" charset="-128"/>
              </a:rPr>
              <a:t>科学技術振興機構、国立情報学研究所等関連機関との棲み分けと連携</a:t>
            </a:r>
            <a:endParaRPr lang="en-US" altLang="ja-JP" dirty="0">
              <a:latin typeface="HG丸ｺﾞｼｯｸM-PRO" pitchFamily="50" charset="-128"/>
              <a:ea typeface="HG丸ｺﾞｼｯｸM-PRO" pitchFamily="50" charset="-128"/>
            </a:endParaRPr>
          </a:p>
          <a:p>
            <a:pPr marL="342900" indent="-342900">
              <a:buFont typeface="Arial" pitchFamily="34" charset="0"/>
              <a:buChar char="•"/>
            </a:pPr>
            <a:r>
              <a:rPr lang="ja-JP" altLang="en-US" dirty="0">
                <a:latin typeface="HG丸ｺﾞｼｯｸM-PRO" pitchFamily="50" charset="-128"/>
                <a:ea typeface="HG丸ｺﾞｼｯｸM-PRO" pitchFamily="50" charset="-128"/>
              </a:rPr>
              <a:t>政府が保有する各種統計データを中心とした電子情報資源へのナビゲーションに優先的に取り組む</a:t>
            </a:r>
            <a:endParaRPr lang="en-US" altLang="ja-JP" dirty="0">
              <a:latin typeface="HG丸ｺﾞｼｯｸM-PRO" pitchFamily="50" charset="-128"/>
              <a:ea typeface="HG丸ｺﾞｼｯｸM-PRO" pitchFamily="50" charset="-128"/>
            </a:endParaRPr>
          </a:p>
          <a:p>
            <a:pPr marL="342900" indent="-342900">
              <a:buFont typeface="Arial" pitchFamily="34" charset="0"/>
              <a:buChar char="•"/>
            </a:pPr>
            <a:r>
              <a:rPr lang="ja-JP" altLang="en-US" dirty="0">
                <a:latin typeface="HG丸ｺﾞｼｯｸM-PRO" pitchFamily="50" charset="-128"/>
                <a:ea typeface="HG丸ｺﾞｼｯｸM-PRO" pitchFamily="50" charset="-128"/>
              </a:rPr>
              <a:t>保有する各種電子情報資源の</a:t>
            </a:r>
            <a:r>
              <a:rPr lang="en-US" dirty="0">
                <a:latin typeface="HG丸ｺﾞｼｯｸM-PRO" pitchFamily="50" charset="-128"/>
                <a:ea typeface="HG丸ｺﾞｼｯｸM-PRO" pitchFamily="50" charset="-128"/>
              </a:rPr>
              <a:t>API </a:t>
            </a:r>
            <a:r>
              <a:rPr lang="ja-JP" altLang="en-US" dirty="0">
                <a:latin typeface="HG丸ｺﾞｼｯｸM-PRO" pitchFamily="50" charset="-128"/>
                <a:ea typeface="HG丸ｺﾞｼｯｸM-PRO" pitchFamily="50" charset="-128"/>
              </a:rPr>
              <a:t>提供等を推進</a:t>
            </a:r>
            <a:endParaRPr lang="en-US" altLang="ja-JP" dirty="0">
              <a:latin typeface="HG丸ｺﾞｼｯｸM-PRO" pitchFamily="50" charset="-128"/>
              <a:ea typeface="HG丸ｺﾞｼｯｸM-PRO" pitchFamily="50" charset="-128"/>
            </a:endParaRPr>
          </a:p>
        </p:txBody>
      </p:sp>
      <p:sp>
        <p:nvSpPr>
          <p:cNvPr id="5" name="正方形/長方形 4"/>
          <p:cNvSpPr/>
          <p:nvPr/>
        </p:nvSpPr>
        <p:spPr>
          <a:xfrm>
            <a:off x="1775520" y="3501008"/>
            <a:ext cx="8712968" cy="2308324"/>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ja-JP" altLang="en-US" b="1" dirty="0">
                <a:latin typeface="HG丸ｺﾞｼｯｸM-PRO" pitchFamily="50" charset="-128"/>
                <a:ea typeface="HG丸ｺﾞｼｯｸM-PRO" pitchFamily="50" charset="-128"/>
              </a:rPr>
              <a:t>従来の所蔵資料・サービスと電子情報資源との有機的連携</a:t>
            </a:r>
            <a:endParaRPr lang="en-US" altLang="ja-JP" b="1" dirty="0">
              <a:latin typeface="HG丸ｺﾞｼｯｸM-PRO" pitchFamily="50" charset="-128"/>
              <a:ea typeface="HG丸ｺﾞｼｯｸM-PRO" pitchFamily="50" charset="-128"/>
            </a:endParaRPr>
          </a:p>
          <a:p>
            <a:pPr marL="342900" indent="-342900">
              <a:buFont typeface="Arial" pitchFamily="34" charset="0"/>
              <a:buChar char="•"/>
            </a:pPr>
            <a:r>
              <a:rPr lang="ja-JP" altLang="en-US" dirty="0">
                <a:latin typeface="HG丸ｺﾞｼｯｸM-PRO" pitchFamily="50" charset="-128"/>
                <a:ea typeface="HG丸ｺﾞｼｯｸM-PRO" pitchFamily="50" charset="-128"/>
              </a:rPr>
              <a:t>従来の印刷物を中心とする所蔵資料と電子情報資源との有機的な連携を図り、利用者が資源の種別に関係なく一括して検索でき、その違いを意識することなくシームレスに情報本体へと案内することを目指す。</a:t>
            </a:r>
            <a:endParaRPr lang="en-US" altLang="ja-JP" dirty="0">
              <a:latin typeface="HG丸ｺﾞｼｯｸM-PRO" pitchFamily="50" charset="-128"/>
              <a:ea typeface="HG丸ｺﾞｼｯｸM-PRO" pitchFamily="50" charset="-128"/>
            </a:endParaRPr>
          </a:p>
          <a:p>
            <a:pPr marL="342900" indent="-342900">
              <a:buFont typeface="Arial" pitchFamily="34" charset="0"/>
              <a:buChar char="•"/>
            </a:pPr>
            <a:r>
              <a:rPr lang="ja-JP" altLang="en-US" dirty="0">
                <a:latin typeface="HG丸ｺﾞｼｯｸM-PRO" pitchFamily="50" charset="-128"/>
                <a:ea typeface="HG丸ｺﾞｼｯｸM-PRO" pitchFamily="50" charset="-128"/>
              </a:rPr>
              <a:t>情報検索に習熟していない利用者への支援を進める</a:t>
            </a:r>
            <a:endParaRPr lang="en-US" altLang="ja-JP" dirty="0">
              <a:latin typeface="HG丸ｺﾞｼｯｸM-PRO" pitchFamily="50" charset="-128"/>
              <a:ea typeface="HG丸ｺﾞｼｯｸM-PRO" pitchFamily="50" charset="-128"/>
            </a:endParaRPr>
          </a:p>
          <a:p>
            <a:pPr marL="342900" indent="-342900">
              <a:buFont typeface="Arial" pitchFamily="34" charset="0"/>
              <a:buChar char="•"/>
            </a:pPr>
            <a:r>
              <a:rPr lang="ja-JP" altLang="en-US" dirty="0">
                <a:latin typeface="HG丸ｺﾞｼｯｸM-PRO" pitchFamily="50" charset="-128"/>
                <a:ea typeface="HG丸ｺﾞｼｯｸM-PRO" pitchFamily="50" charset="-128"/>
              </a:rPr>
              <a:t>より複雑な情報ニーズを持つ利用者に対しては、そのニーズを的確に判断し、国立国会図書館の所蔵にとどまらず、また、媒体を問わず、適切な資料・情報へと導くレファレンスサービス等の整備を行う。</a:t>
            </a:r>
            <a:endParaRPr lang="en-US" altLang="ja-JP" dirty="0">
              <a:latin typeface="HG丸ｺﾞｼｯｸM-PRO" pitchFamily="50" charset="-128"/>
              <a:ea typeface="HG丸ｺﾞｼｯｸM-PRO" pitchFamily="50" charset="-128"/>
            </a:endParaRPr>
          </a:p>
        </p:txBody>
      </p:sp>
      <p:sp>
        <p:nvSpPr>
          <p:cNvPr id="6" name="フッター プレースホルダ 5"/>
          <p:cNvSpPr>
            <a:spLocks noGrp="1"/>
          </p:cNvSpPr>
          <p:nvPr>
            <p:ph type="ftr" sz="quarter" idx="11"/>
          </p:nvPr>
        </p:nvSpPr>
        <p:spPr/>
        <p:txBody>
          <a:bodyPr/>
          <a:lstStyle/>
          <a:p>
            <a:r>
              <a:rPr kumimoji="0" lang="en-US" smtClean="0"/>
              <a:t>National Diet Library (NDL)</a:t>
            </a:r>
            <a:endParaRPr kumimoji="0" lang="en-US"/>
          </a:p>
        </p:txBody>
      </p:sp>
      <p:sp>
        <p:nvSpPr>
          <p:cNvPr id="7" name="スライド番号プレースホルダ 6"/>
          <p:cNvSpPr>
            <a:spLocks noGrp="1"/>
          </p:cNvSpPr>
          <p:nvPr>
            <p:ph type="sldNum" sz="quarter" idx="12"/>
          </p:nvPr>
        </p:nvSpPr>
        <p:spPr/>
        <p:txBody>
          <a:bodyPr/>
          <a:lstStyle/>
          <a:p>
            <a:fld id="{042AED99-7FB4-404E-8A97-64753DCE42EC}" type="slidenum">
              <a:rPr kumimoji="0" lang="en-US" smtClean="0"/>
              <a:pPr/>
              <a:t>5</a:t>
            </a:fld>
            <a:endParaRPr kumimoji="0" lang="en-US" dirty="0"/>
          </a:p>
        </p:txBody>
      </p:sp>
      <p:sp>
        <p:nvSpPr>
          <p:cNvPr id="8" name="日付プレースホルダ 7"/>
          <p:cNvSpPr>
            <a:spLocks noGrp="1"/>
          </p:cNvSpPr>
          <p:nvPr>
            <p:ph type="dt" sz="half" idx="10"/>
          </p:nvPr>
        </p:nvSpPr>
        <p:spPr/>
        <p:txBody>
          <a:bodyPr/>
          <a:lstStyle/>
          <a:p>
            <a:r>
              <a:rPr lang="en-US" altLang="ja-JP" smtClean="0"/>
              <a:t>2010/12/11</a:t>
            </a:r>
            <a:endParaRPr lang="en-US"/>
          </a:p>
        </p:txBody>
      </p:sp>
      <p:sp>
        <p:nvSpPr>
          <p:cNvPr id="9" name="Rectangle 4"/>
          <p:cNvSpPr>
            <a:spLocks noChangeArrowheads="1"/>
          </p:cNvSpPr>
          <p:nvPr/>
        </p:nvSpPr>
        <p:spPr bwMode="auto">
          <a:xfrm>
            <a:off x="1774826" y="1"/>
            <a:ext cx="1152525" cy="360363"/>
          </a:xfrm>
          <a:prstGeom prst="rect">
            <a:avLst/>
          </a:prstGeom>
          <a:noFill/>
          <a:ln w="9525">
            <a:solidFill>
              <a:srgbClr val="FF0000"/>
            </a:solidFill>
            <a:miter lim="800000"/>
            <a:headEnd/>
            <a:tailEnd/>
          </a:ln>
          <a:effectLst/>
        </p:spPr>
        <p:txBody>
          <a:bodyPr wrap="none" anchor="ctr"/>
          <a:lstStyle/>
          <a:p>
            <a:pPr algn="ctr"/>
            <a:r>
              <a:rPr lang="ja-JP" altLang="en-US" dirty="0">
                <a:solidFill>
                  <a:srgbClr val="FF0000"/>
                </a:solidFill>
              </a:rPr>
              <a:t>参考</a:t>
            </a:r>
          </a:p>
        </p:txBody>
      </p:sp>
    </p:spTree>
    <p:extLst>
      <p:ext uri="{BB962C8B-B14F-4D97-AF65-F5344CB8AC3E}">
        <p14:creationId xmlns:p14="http://schemas.microsoft.com/office/powerpoint/2010/main" val="3734940769"/>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atin typeface="HG丸ｺﾞｼｯｸM-PRO" pitchFamily="50" charset="-128"/>
                <a:ea typeface="HG丸ｺﾞｼｯｸM-PRO" pitchFamily="50" charset="-128"/>
              </a:rPr>
              <a:t>近い将来に取り組むべき事項</a:t>
            </a:r>
            <a:r>
              <a:rPr lang="en-US" altLang="ja-JP" dirty="0" smtClean="0"/>
              <a:t> 3/3</a:t>
            </a:r>
            <a:endParaRPr kumimoji="1" lang="ja-JP" altLang="en-US" dirty="0">
              <a:latin typeface="HG丸ｺﾞｼｯｸM-PRO" pitchFamily="50" charset="-128"/>
              <a:ea typeface="HG丸ｺﾞｼｯｸM-PRO" pitchFamily="50" charset="-128"/>
            </a:endParaRPr>
          </a:p>
        </p:txBody>
      </p:sp>
      <p:sp>
        <p:nvSpPr>
          <p:cNvPr id="4" name="正方形/長方形 3"/>
          <p:cNvSpPr/>
          <p:nvPr/>
        </p:nvSpPr>
        <p:spPr>
          <a:xfrm>
            <a:off x="1775522" y="1628801"/>
            <a:ext cx="8640958" cy="2246769"/>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ja-JP" altLang="en-US" sz="2000" dirty="0">
                <a:latin typeface="HG丸ｺﾞｼｯｸM-PRO" pitchFamily="50" charset="-128"/>
                <a:ea typeface="HG丸ｺﾞｼｯｸM-PRO" pitchFamily="50" charset="-128"/>
              </a:rPr>
              <a:t>利用情報の解析と利活用</a:t>
            </a:r>
            <a:endParaRPr lang="en-US" altLang="ja-JP" sz="2000" dirty="0">
              <a:latin typeface="HG丸ｺﾞｼｯｸM-PRO" pitchFamily="50" charset="-128"/>
              <a:ea typeface="HG丸ｺﾞｼｯｸM-PRO" pitchFamily="50" charset="-128"/>
            </a:endParaRPr>
          </a:p>
          <a:p>
            <a:pPr marL="342900" indent="-342900">
              <a:buFont typeface="Arial" pitchFamily="34" charset="0"/>
              <a:buChar char="•"/>
            </a:pPr>
            <a:r>
              <a:rPr lang="ja-JP" altLang="en-US" sz="2000" dirty="0">
                <a:latin typeface="HG丸ｺﾞｼｯｸM-PRO" pitchFamily="50" charset="-128"/>
                <a:ea typeface="HG丸ｺﾞｼｯｸM-PRO" pitchFamily="50" charset="-128"/>
              </a:rPr>
              <a:t>検索語、利用された資料名とその頻度、利用した資料・サービスの経路といった利用動向の把握が容易</a:t>
            </a:r>
            <a:endParaRPr lang="en-US" altLang="ja-JP" sz="2000" dirty="0">
              <a:latin typeface="HG丸ｺﾞｼｯｸM-PRO" pitchFamily="50" charset="-128"/>
              <a:ea typeface="HG丸ｺﾞｼｯｸM-PRO" pitchFamily="50" charset="-128"/>
            </a:endParaRPr>
          </a:p>
          <a:p>
            <a:pPr marL="342900" indent="-342900">
              <a:buFont typeface="Arial" pitchFamily="34" charset="0"/>
              <a:buChar char="•"/>
            </a:pPr>
            <a:r>
              <a:rPr lang="ja-JP" altLang="en-US" sz="2000" dirty="0">
                <a:latin typeface="HG丸ｺﾞｼｯｸM-PRO" pitchFamily="50" charset="-128"/>
                <a:ea typeface="HG丸ｺﾞｼｯｸM-PRO" pitchFamily="50" charset="-128"/>
              </a:rPr>
              <a:t>特定の主題分野で利用頻度の多い資料や類似の資料に関する情報を提示</a:t>
            </a:r>
            <a:endParaRPr lang="en-US" altLang="ja-JP" sz="2000" dirty="0">
              <a:latin typeface="HG丸ｺﾞｼｯｸM-PRO" pitchFamily="50" charset="-128"/>
              <a:ea typeface="HG丸ｺﾞｼｯｸM-PRO" pitchFamily="50" charset="-128"/>
            </a:endParaRPr>
          </a:p>
          <a:p>
            <a:pPr marL="342900" indent="-342900">
              <a:buFont typeface="Arial" pitchFamily="34" charset="0"/>
              <a:buChar char="•"/>
            </a:pPr>
            <a:r>
              <a:rPr lang="ja-JP" altLang="en-US" sz="2000" dirty="0">
                <a:latin typeface="HG丸ｺﾞｼｯｸM-PRO" pitchFamily="50" charset="-128"/>
                <a:ea typeface="HG丸ｺﾞｼｯｸM-PRO" pitchFamily="50" charset="-128"/>
              </a:rPr>
              <a:t>個人情報を除く等の統計上の加工を行い利用情報として活用及び提供が可能か、検討</a:t>
            </a:r>
            <a:endParaRPr lang="en-US" altLang="ja-JP" sz="2000" dirty="0">
              <a:latin typeface="HG丸ｺﾞｼｯｸM-PRO" pitchFamily="50" charset="-128"/>
              <a:ea typeface="HG丸ｺﾞｼｯｸM-PRO" pitchFamily="50" charset="-128"/>
            </a:endParaRPr>
          </a:p>
        </p:txBody>
      </p:sp>
      <p:sp>
        <p:nvSpPr>
          <p:cNvPr id="5" name="正方形/長方形 4"/>
          <p:cNvSpPr/>
          <p:nvPr/>
        </p:nvSpPr>
        <p:spPr>
          <a:xfrm>
            <a:off x="1775520" y="4221088"/>
            <a:ext cx="8640958" cy="193899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ja-JP" altLang="en-US" sz="2000" dirty="0">
                <a:latin typeface="HG丸ｺﾞｼｯｸM-PRO" pitchFamily="50" charset="-128"/>
                <a:ea typeface="HG丸ｺﾞｼｯｸM-PRO" pitchFamily="50" charset="-128"/>
              </a:rPr>
              <a:t>知識インフラのノードとしての社会的な機能の展開</a:t>
            </a:r>
            <a:endParaRPr lang="en-US" altLang="ja-JP" sz="2000" dirty="0">
              <a:latin typeface="HG丸ｺﾞｼｯｸM-PRO" pitchFamily="50" charset="-128"/>
              <a:ea typeface="HG丸ｺﾞｼｯｸM-PRO" pitchFamily="50" charset="-128"/>
            </a:endParaRPr>
          </a:p>
          <a:p>
            <a:pPr marL="342900" indent="-342900">
              <a:buFont typeface="Arial" pitchFamily="34" charset="0"/>
              <a:buChar char="•"/>
            </a:pPr>
            <a:r>
              <a:rPr lang="ja-JP" altLang="en-US" sz="2000" dirty="0">
                <a:latin typeface="HG丸ｺﾞｼｯｸM-PRO" pitchFamily="50" charset="-128"/>
                <a:ea typeface="HG丸ｺﾞｼｯｸM-PRO" pitchFamily="50" charset="-128"/>
              </a:rPr>
              <a:t>国会議員と研究者コミュニティをつなぎ、最新の科学技術の動向を政策立案に組み込むなどの立法府の活動を補佐することを通じて、最終的には科学技術の成果の国民への還元に寄与する。</a:t>
            </a:r>
            <a:endParaRPr lang="en-US" altLang="ja-JP" sz="2000" dirty="0">
              <a:latin typeface="HG丸ｺﾞｼｯｸM-PRO" pitchFamily="50" charset="-128"/>
              <a:ea typeface="HG丸ｺﾞｼｯｸM-PRO" pitchFamily="50" charset="-128"/>
            </a:endParaRPr>
          </a:p>
          <a:p>
            <a:pPr marL="342900" indent="-342900">
              <a:buFont typeface="Arial" pitchFamily="34" charset="0"/>
              <a:buChar char="•"/>
            </a:pPr>
            <a:r>
              <a:rPr lang="ja-JP" altLang="en-US" sz="2000" dirty="0">
                <a:latin typeface="HG丸ｺﾞｼｯｸM-PRO" pitchFamily="50" charset="-128"/>
                <a:ea typeface="HG丸ｺﾞｼｯｸM-PRO" pitchFamily="50" charset="-128"/>
              </a:rPr>
              <a:t>国民が学術情報へ容易にアクセスできることを保障することで、サイエンスコミュニケーションの基盤形成に寄与する。</a:t>
            </a:r>
            <a:endParaRPr lang="en-US" altLang="ja-JP" sz="2000" dirty="0">
              <a:latin typeface="HG丸ｺﾞｼｯｸM-PRO" pitchFamily="50" charset="-128"/>
              <a:ea typeface="HG丸ｺﾞｼｯｸM-PRO" pitchFamily="50" charset="-128"/>
            </a:endParaRPr>
          </a:p>
        </p:txBody>
      </p:sp>
      <p:sp>
        <p:nvSpPr>
          <p:cNvPr id="6" name="フッター プレースホルダ 5"/>
          <p:cNvSpPr>
            <a:spLocks noGrp="1"/>
          </p:cNvSpPr>
          <p:nvPr>
            <p:ph type="ftr" sz="quarter" idx="11"/>
          </p:nvPr>
        </p:nvSpPr>
        <p:spPr/>
        <p:txBody>
          <a:bodyPr/>
          <a:lstStyle/>
          <a:p>
            <a:r>
              <a:rPr kumimoji="0" lang="en-US" smtClean="0"/>
              <a:t>National Diet Library (NDL)</a:t>
            </a:r>
            <a:endParaRPr kumimoji="0" lang="en-US"/>
          </a:p>
        </p:txBody>
      </p:sp>
      <p:sp>
        <p:nvSpPr>
          <p:cNvPr id="7" name="スライド番号プレースホルダ 6"/>
          <p:cNvSpPr>
            <a:spLocks noGrp="1"/>
          </p:cNvSpPr>
          <p:nvPr>
            <p:ph type="sldNum" sz="quarter" idx="12"/>
          </p:nvPr>
        </p:nvSpPr>
        <p:spPr/>
        <p:txBody>
          <a:bodyPr/>
          <a:lstStyle/>
          <a:p>
            <a:fld id="{042AED99-7FB4-404E-8A97-64753DCE42EC}" type="slidenum">
              <a:rPr kumimoji="0" lang="en-US" smtClean="0"/>
              <a:pPr/>
              <a:t>6</a:t>
            </a:fld>
            <a:endParaRPr kumimoji="0" lang="en-US" dirty="0"/>
          </a:p>
        </p:txBody>
      </p:sp>
      <p:sp>
        <p:nvSpPr>
          <p:cNvPr id="8" name="日付プレースホルダ 7"/>
          <p:cNvSpPr>
            <a:spLocks noGrp="1"/>
          </p:cNvSpPr>
          <p:nvPr>
            <p:ph type="dt" sz="half" idx="10"/>
          </p:nvPr>
        </p:nvSpPr>
        <p:spPr/>
        <p:txBody>
          <a:bodyPr/>
          <a:lstStyle/>
          <a:p>
            <a:r>
              <a:rPr lang="en-US" altLang="ja-JP" smtClean="0"/>
              <a:t>2010/12/11</a:t>
            </a:r>
            <a:endParaRPr lang="en-US"/>
          </a:p>
        </p:txBody>
      </p:sp>
      <p:sp>
        <p:nvSpPr>
          <p:cNvPr id="9" name="Rectangle 4"/>
          <p:cNvSpPr>
            <a:spLocks noChangeArrowheads="1"/>
          </p:cNvSpPr>
          <p:nvPr/>
        </p:nvSpPr>
        <p:spPr bwMode="auto">
          <a:xfrm>
            <a:off x="1774826" y="1"/>
            <a:ext cx="1152525" cy="360363"/>
          </a:xfrm>
          <a:prstGeom prst="rect">
            <a:avLst/>
          </a:prstGeom>
          <a:noFill/>
          <a:ln w="9525">
            <a:solidFill>
              <a:srgbClr val="FF0000"/>
            </a:solidFill>
            <a:miter lim="800000"/>
            <a:headEnd/>
            <a:tailEnd/>
          </a:ln>
          <a:effectLst/>
        </p:spPr>
        <p:txBody>
          <a:bodyPr wrap="none" anchor="ctr"/>
          <a:lstStyle/>
          <a:p>
            <a:pPr algn="ctr"/>
            <a:r>
              <a:rPr lang="ja-JP" altLang="en-US" dirty="0">
                <a:solidFill>
                  <a:srgbClr val="FF0000"/>
                </a:solidFill>
              </a:rPr>
              <a:t>参考</a:t>
            </a:r>
          </a:p>
        </p:txBody>
      </p:sp>
    </p:spTree>
    <p:extLst>
      <p:ext uri="{BB962C8B-B14F-4D97-AF65-F5344CB8AC3E}">
        <p14:creationId xmlns:p14="http://schemas.microsoft.com/office/powerpoint/2010/main" val="3494392388"/>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角丸四角形 39"/>
          <p:cNvSpPr/>
          <p:nvPr/>
        </p:nvSpPr>
        <p:spPr>
          <a:xfrm>
            <a:off x="7175500" y="1844477"/>
            <a:ext cx="3168650" cy="1439862"/>
          </a:xfrm>
          <a:prstGeom prst="roundRect">
            <a:avLst>
              <a:gd name="adj" fmla="val 7190"/>
            </a:avLst>
          </a:prstGeom>
          <a:solidFill>
            <a:schemeClr val="accent1">
              <a:alpha val="30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a:lstStyle/>
          <a:p>
            <a:pPr>
              <a:defRPr/>
            </a:pPr>
            <a:endParaRPr lang="en-US" altLang="ja-JP" sz="2000" dirty="0">
              <a:solidFill>
                <a:schemeClr val="tx1"/>
              </a:solidFill>
              <a:latin typeface="Meiryo UI" panose="020B0604030504040204" pitchFamily="50" charset="-128"/>
              <a:ea typeface="Meiryo UI" panose="020B0604030504040204" pitchFamily="50" charset="-128"/>
            </a:endParaRPr>
          </a:p>
          <a:p>
            <a:pPr>
              <a:defRPr/>
            </a:pPr>
            <a:endParaRPr lang="en-US" altLang="ja-JP" sz="2000" dirty="0">
              <a:solidFill>
                <a:schemeClr val="tx1"/>
              </a:solidFill>
              <a:latin typeface="Meiryo UI" panose="020B0604030504040204" pitchFamily="50" charset="-128"/>
              <a:ea typeface="Meiryo UI" panose="020B0604030504040204" pitchFamily="50" charset="-128"/>
            </a:endParaRPr>
          </a:p>
          <a:p>
            <a:pPr>
              <a:defRPr/>
            </a:pPr>
            <a:endParaRPr lang="en-US" altLang="ja-JP" sz="2000" dirty="0">
              <a:solidFill>
                <a:schemeClr val="tx1"/>
              </a:solidFill>
              <a:latin typeface="Meiryo UI" panose="020B0604030504040204" pitchFamily="50" charset="-128"/>
              <a:ea typeface="Meiryo UI" panose="020B0604030504040204" pitchFamily="50" charset="-128"/>
            </a:endParaRPr>
          </a:p>
          <a:p>
            <a:pPr>
              <a:defRPr/>
            </a:pPr>
            <a:endParaRPr lang="en-US" altLang="ja-JP" sz="2000" dirty="0">
              <a:solidFill>
                <a:schemeClr val="tx1"/>
              </a:solidFill>
              <a:latin typeface="Meiryo UI" panose="020B0604030504040204" pitchFamily="50" charset="-128"/>
              <a:ea typeface="Meiryo UI" panose="020B0604030504040204" pitchFamily="50" charset="-128"/>
            </a:endParaRPr>
          </a:p>
          <a:p>
            <a:pPr>
              <a:defRPr/>
            </a:pPr>
            <a:endParaRPr lang="en-US" altLang="ja-JP" sz="2000" dirty="0">
              <a:solidFill>
                <a:schemeClr val="tx1"/>
              </a:solidFill>
              <a:latin typeface="Meiryo UI" panose="020B0604030504040204" pitchFamily="50" charset="-128"/>
              <a:ea typeface="Meiryo UI" panose="020B0604030504040204" pitchFamily="50" charset="-128"/>
            </a:endParaRPr>
          </a:p>
          <a:p>
            <a:pPr>
              <a:defRPr/>
            </a:pP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3" name="正方形/長方形 2"/>
          <p:cNvSpPr/>
          <p:nvPr/>
        </p:nvSpPr>
        <p:spPr>
          <a:xfrm>
            <a:off x="1847531" y="1412776"/>
            <a:ext cx="8496944" cy="360040"/>
          </a:xfrm>
          <a:prstGeom prst="rect">
            <a:avLst/>
          </a:prstGeom>
          <a:solidFill>
            <a:schemeClr val="accent1">
              <a:alpha val="30000"/>
            </a:schemeClr>
          </a:solidFill>
          <a:ln w="28575" cmpd="dbl"/>
          <a:effectLst/>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a:lstStyle/>
          <a:p>
            <a:pPr>
              <a:defRPr/>
            </a:pPr>
            <a:r>
              <a:rPr lang="ja-JP" altLang="en-US" sz="1600" dirty="0">
                <a:solidFill>
                  <a:srgbClr val="C00000"/>
                </a:solidFill>
                <a:latin typeface="Meiryo UI" panose="020B0604030504040204" pitchFamily="50" charset="-128"/>
                <a:ea typeface="Meiryo UI" panose="020B0604030504040204" pitchFamily="50" charset="-128"/>
              </a:rPr>
              <a:t>■　科学技術情報流通の「壁」　～現状～</a:t>
            </a:r>
          </a:p>
        </p:txBody>
      </p:sp>
      <p:sp>
        <p:nvSpPr>
          <p:cNvPr id="4" name="角丸四角形 3"/>
          <p:cNvSpPr/>
          <p:nvPr/>
        </p:nvSpPr>
        <p:spPr>
          <a:xfrm>
            <a:off x="1847851" y="1844478"/>
            <a:ext cx="2879725" cy="1512887"/>
          </a:xfrm>
          <a:prstGeom prst="roundRect">
            <a:avLst>
              <a:gd name="adj" fmla="val 7190"/>
            </a:avLst>
          </a:prstGeom>
          <a:solidFill>
            <a:schemeClr val="accent1">
              <a:alpha val="30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a:lstStyle/>
          <a:p>
            <a:pPr>
              <a:defRPr/>
            </a:pPr>
            <a:endParaRPr lang="en-US" altLang="ja-JP" sz="2000" dirty="0">
              <a:solidFill>
                <a:schemeClr val="tx1"/>
              </a:solidFill>
              <a:latin typeface="Meiryo UI" panose="020B0604030504040204" pitchFamily="50" charset="-128"/>
              <a:ea typeface="Meiryo UI" panose="020B0604030504040204" pitchFamily="50" charset="-128"/>
            </a:endParaRPr>
          </a:p>
          <a:p>
            <a:pPr>
              <a:defRPr/>
            </a:pPr>
            <a:endParaRPr lang="en-US" altLang="ja-JP" sz="2000" dirty="0">
              <a:solidFill>
                <a:schemeClr val="tx1"/>
              </a:solidFill>
              <a:latin typeface="Meiryo UI" panose="020B0604030504040204" pitchFamily="50" charset="-128"/>
              <a:ea typeface="Meiryo UI" panose="020B0604030504040204" pitchFamily="50" charset="-128"/>
            </a:endParaRPr>
          </a:p>
          <a:p>
            <a:pPr>
              <a:defRPr/>
            </a:pPr>
            <a:endParaRPr lang="en-US" altLang="ja-JP" sz="2000" dirty="0">
              <a:solidFill>
                <a:schemeClr val="tx1"/>
              </a:solidFill>
              <a:latin typeface="Meiryo UI" panose="020B0604030504040204" pitchFamily="50" charset="-128"/>
              <a:ea typeface="Meiryo UI" panose="020B0604030504040204" pitchFamily="50" charset="-128"/>
            </a:endParaRPr>
          </a:p>
          <a:p>
            <a:pPr>
              <a:defRPr/>
            </a:pPr>
            <a:endParaRPr lang="en-US" altLang="ja-JP" sz="2000" dirty="0">
              <a:solidFill>
                <a:schemeClr val="tx1"/>
              </a:solidFill>
              <a:latin typeface="Meiryo UI" panose="020B0604030504040204" pitchFamily="50" charset="-128"/>
              <a:ea typeface="Meiryo UI" panose="020B0604030504040204" pitchFamily="50" charset="-128"/>
            </a:endParaRPr>
          </a:p>
          <a:p>
            <a:pPr>
              <a:defRPr/>
            </a:pPr>
            <a:endParaRPr lang="en-US" altLang="ja-JP" sz="2000" dirty="0">
              <a:solidFill>
                <a:schemeClr val="tx1"/>
              </a:solidFill>
              <a:latin typeface="Meiryo UI" panose="020B0604030504040204" pitchFamily="50" charset="-128"/>
              <a:ea typeface="Meiryo UI" panose="020B0604030504040204" pitchFamily="50" charset="-128"/>
            </a:endParaRPr>
          </a:p>
          <a:p>
            <a:pPr>
              <a:defRPr/>
            </a:pP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2056" name="直方体 4"/>
          <p:cNvSpPr>
            <a:spLocks noChangeArrowheads="1"/>
          </p:cNvSpPr>
          <p:nvPr/>
        </p:nvSpPr>
        <p:spPr bwMode="auto">
          <a:xfrm>
            <a:off x="2135192" y="3212902"/>
            <a:ext cx="2447925" cy="431800"/>
          </a:xfrm>
          <a:prstGeom prst="cube">
            <a:avLst>
              <a:gd name="adj" fmla="val 25000"/>
            </a:avLst>
          </a:prstGeom>
          <a:solidFill>
            <a:schemeClr val="accent1">
              <a:alpha val="30196"/>
            </a:schemeClr>
          </a:solidFill>
          <a:ln w="9525" algn="ctr">
            <a:solidFill>
              <a:schemeClr val="tx1"/>
            </a:solidFill>
            <a:round/>
            <a:headEnd/>
            <a:tailEnd/>
          </a:ln>
        </p:spPr>
        <p:txBody>
          <a:bodyPr/>
          <a:lstStyle/>
          <a:p>
            <a:pPr algn="ctr" defTabSz="1279525"/>
            <a:r>
              <a:rPr lang="ja-JP" altLang="en-US" sz="1600" dirty="0">
                <a:solidFill>
                  <a:srgbClr val="C00000"/>
                </a:solidFill>
                <a:latin typeface="Meiryo UI" panose="020B0604030504040204" pitchFamily="50" charset="-128"/>
                <a:ea typeface="Meiryo UI" panose="020B0604030504040204" pitchFamily="50" charset="-128"/>
              </a:rPr>
              <a:t>組織間の壁</a:t>
            </a:r>
          </a:p>
        </p:txBody>
      </p:sp>
      <p:sp>
        <p:nvSpPr>
          <p:cNvPr id="6" name="円/楕円 5"/>
          <p:cNvSpPr/>
          <p:nvPr/>
        </p:nvSpPr>
        <p:spPr bwMode="auto">
          <a:xfrm rot="10800000" flipV="1">
            <a:off x="1919289" y="1917509"/>
            <a:ext cx="1368425" cy="688975"/>
          </a:xfrm>
          <a:prstGeom prst="ellipse">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lIns="0" tIns="0" rIns="0" bIns="0" anchor="ctr"/>
          <a:lstStyle/>
          <a:p>
            <a:pPr algn="ctr" defTabSz="1279525">
              <a:defRPr/>
            </a:pPr>
            <a:r>
              <a:rPr lang="ja-JP" altLang="en-US" sz="1400" dirty="0">
                <a:solidFill>
                  <a:schemeClr val="bg1"/>
                </a:solidFill>
                <a:latin typeface="Meiryo UI" panose="020B0604030504040204" pitchFamily="50" charset="-128"/>
                <a:ea typeface="Meiryo UI" panose="020B0604030504040204" pitchFamily="50" charset="-128"/>
              </a:rPr>
              <a:t>研究者、</a:t>
            </a:r>
            <a:endParaRPr lang="en-US" altLang="ja-JP" sz="1400" dirty="0">
              <a:solidFill>
                <a:schemeClr val="bg1"/>
              </a:solidFill>
              <a:latin typeface="Meiryo UI" panose="020B0604030504040204" pitchFamily="50" charset="-128"/>
              <a:ea typeface="Meiryo UI" panose="020B0604030504040204" pitchFamily="50" charset="-128"/>
            </a:endParaRPr>
          </a:p>
          <a:p>
            <a:pPr algn="ctr" defTabSz="1279525">
              <a:defRPr/>
            </a:pPr>
            <a:r>
              <a:rPr lang="ja-JP" altLang="en-US" sz="1400" dirty="0">
                <a:solidFill>
                  <a:schemeClr val="bg1"/>
                </a:solidFill>
                <a:latin typeface="Meiryo UI" panose="020B0604030504040204" pitchFamily="50" charset="-128"/>
                <a:ea typeface="Meiryo UI" panose="020B0604030504040204" pitchFamily="50" charset="-128"/>
              </a:rPr>
              <a:t>研究機関</a:t>
            </a:r>
          </a:p>
        </p:txBody>
      </p:sp>
      <p:sp>
        <p:nvSpPr>
          <p:cNvPr id="7" name="円/楕円 6"/>
          <p:cNvSpPr/>
          <p:nvPr/>
        </p:nvSpPr>
        <p:spPr bwMode="auto">
          <a:xfrm rot="10800000" flipV="1">
            <a:off x="3287715" y="1988946"/>
            <a:ext cx="1439862" cy="576263"/>
          </a:xfrm>
          <a:prstGeom prst="ellipse">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lIns="0" tIns="0" rIns="0" bIns="0" anchor="ctr"/>
          <a:lstStyle/>
          <a:p>
            <a:pPr algn="ctr" defTabSz="1279525">
              <a:defRPr/>
            </a:pPr>
            <a:r>
              <a:rPr lang="ja-JP" altLang="en-US" sz="1400" dirty="0">
                <a:solidFill>
                  <a:schemeClr val="bg1"/>
                </a:solidFill>
                <a:latin typeface="Meiryo UI" panose="020B0604030504040204" pitchFamily="50" charset="-128"/>
                <a:ea typeface="Meiryo UI" panose="020B0604030504040204" pitchFamily="50" charset="-128"/>
              </a:rPr>
              <a:t>大学、学会</a:t>
            </a:r>
            <a:endParaRPr lang="en-US" altLang="ja-JP" sz="1400" dirty="0">
              <a:solidFill>
                <a:schemeClr val="bg1"/>
              </a:solidFill>
              <a:latin typeface="Meiryo UI" panose="020B0604030504040204" pitchFamily="50" charset="-128"/>
              <a:ea typeface="Meiryo UI" panose="020B0604030504040204" pitchFamily="50" charset="-128"/>
            </a:endParaRPr>
          </a:p>
        </p:txBody>
      </p:sp>
      <p:sp>
        <p:nvSpPr>
          <p:cNvPr id="8" name="円/楕円 7"/>
          <p:cNvSpPr/>
          <p:nvPr/>
        </p:nvSpPr>
        <p:spPr bwMode="auto">
          <a:xfrm rot="10800000" flipV="1">
            <a:off x="1919289" y="2636640"/>
            <a:ext cx="1584325" cy="576263"/>
          </a:xfrm>
          <a:prstGeom prst="ellipse">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lIns="0" tIns="0" rIns="0" bIns="0" anchor="ctr"/>
          <a:lstStyle/>
          <a:p>
            <a:pPr algn="ctr" defTabSz="1279525">
              <a:defRPr/>
            </a:pPr>
            <a:r>
              <a:rPr lang="ja-JP" altLang="en-US" sz="1400" dirty="0">
                <a:solidFill>
                  <a:schemeClr val="bg1"/>
                </a:solidFill>
                <a:latin typeface="Meiryo UI" panose="020B0604030504040204" pitchFamily="50" charset="-128"/>
                <a:ea typeface="Meiryo UI" panose="020B0604030504040204" pitchFamily="50" charset="-128"/>
              </a:rPr>
              <a:t>データベース</a:t>
            </a:r>
            <a:endParaRPr lang="en-US" altLang="ja-JP" sz="1400" dirty="0">
              <a:solidFill>
                <a:schemeClr val="bg1"/>
              </a:solidFill>
              <a:latin typeface="Meiryo UI" panose="020B0604030504040204" pitchFamily="50" charset="-128"/>
              <a:ea typeface="Meiryo UI" panose="020B0604030504040204" pitchFamily="50" charset="-128"/>
            </a:endParaRPr>
          </a:p>
          <a:p>
            <a:pPr algn="ctr" defTabSz="1279525">
              <a:defRPr/>
            </a:pPr>
            <a:r>
              <a:rPr lang="ja-JP" altLang="en-US" sz="1400" dirty="0">
                <a:solidFill>
                  <a:schemeClr val="bg1"/>
                </a:solidFill>
                <a:latin typeface="Meiryo UI" panose="020B0604030504040204" pitchFamily="50" charset="-128"/>
                <a:ea typeface="Meiryo UI" panose="020B0604030504040204" pitchFamily="50" charset="-128"/>
              </a:rPr>
              <a:t>作成機関</a:t>
            </a:r>
            <a:endParaRPr lang="en-US" altLang="ja-JP" sz="1400" dirty="0">
              <a:solidFill>
                <a:schemeClr val="bg1"/>
              </a:solidFill>
              <a:latin typeface="Meiryo UI" panose="020B0604030504040204" pitchFamily="50" charset="-128"/>
              <a:ea typeface="Meiryo UI" panose="020B0604030504040204" pitchFamily="50" charset="-128"/>
            </a:endParaRPr>
          </a:p>
        </p:txBody>
      </p:sp>
      <p:sp>
        <p:nvSpPr>
          <p:cNvPr id="9" name="円/楕円 8"/>
          <p:cNvSpPr/>
          <p:nvPr/>
        </p:nvSpPr>
        <p:spPr bwMode="auto">
          <a:xfrm rot="10800000" flipV="1">
            <a:off x="3287717" y="2492180"/>
            <a:ext cx="1368425" cy="649287"/>
          </a:xfrm>
          <a:prstGeom prst="ellipse">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lIns="0" tIns="0" rIns="0" bIns="0" anchor="ctr"/>
          <a:lstStyle/>
          <a:p>
            <a:pPr algn="ctr" defTabSz="1279525">
              <a:defRPr/>
            </a:pPr>
            <a:r>
              <a:rPr lang="ja-JP" altLang="en-US" sz="1400" dirty="0">
                <a:solidFill>
                  <a:schemeClr val="bg1"/>
                </a:solidFill>
                <a:latin typeface="Meiryo UI" panose="020B0604030504040204" pitchFamily="50" charset="-128"/>
                <a:ea typeface="Meiryo UI" panose="020B0604030504040204" pitchFamily="50" charset="-128"/>
              </a:rPr>
              <a:t>図書館等</a:t>
            </a:r>
            <a:endParaRPr lang="en-US" altLang="ja-JP" sz="1400" dirty="0">
              <a:solidFill>
                <a:schemeClr val="bg1"/>
              </a:solidFill>
              <a:latin typeface="Meiryo UI" panose="020B0604030504040204" pitchFamily="50" charset="-128"/>
              <a:ea typeface="Meiryo UI" panose="020B0604030504040204" pitchFamily="50" charset="-128"/>
            </a:endParaRPr>
          </a:p>
        </p:txBody>
      </p:sp>
      <p:sp>
        <p:nvSpPr>
          <p:cNvPr id="10" name="角丸四角形 9"/>
          <p:cNvSpPr/>
          <p:nvPr/>
        </p:nvSpPr>
        <p:spPr>
          <a:xfrm>
            <a:off x="4800604" y="1844478"/>
            <a:ext cx="2303463" cy="1512887"/>
          </a:xfrm>
          <a:prstGeom prst="roundRect">
            <a:avLst>
              <a:gd name="adj" fmla="val 7190"/>
            </a:avLst>
          </a:prstGeom>
          <a:solidFill>
            <a:schemeClr val="accent1">
              <a:alpha val="30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a:lstStyle/>
          <a:p>
            <a:pPr>
              <a:defRPr/>
            </a:pPr>
            <a:endParaRPr lang="en-US" altLang="ja-JP" sz="2000" dirty="0">
              <a:solidFill>
                <a:schemeClr val="tx1"/>
              </a:solidFill>
              <a:latin typeface="Meiryo UI" panose="020B0604030504040204" pitchFamily="50" charset="-128"/>
              <a:ea typeface="Meiryo UI" panose="020B0604030504040204" pitchFamily="50" charset="-128"/>
            </a:endParaRPr>
          </a:p>
          <a:p>
            <a:pPr>
              <a:defRPr/>
            </a:pPr>
            <a:endParaRPr lang="en-US" altLang="ja-JP" sz="2000" dirty="0">
              <a:solidFill>
                <a:schemeClr val="tx1"/>
              </a:solidFill>
              <a:latin typeface="Meiryo UI" panose="020B0604030504040204" pitchFamily="50" charset="-128"/>
              <a:ea typeface="Meiryo UI" panose="020B0604030504040204" pitchFamily="50" charset="-128"/>
            </a:endParaRPr>
          </a:p>
          <a:p>
            <a:pPr>
              <a:defRPr/>
            </a:pPr>
            <a:endParaRPr lang="en-US" altLang="ja-JP" sz="2000" dirty="0">
              <a:solidFill>
                <a:schemeClr val="tx1"/>
              </a:solidFill>
              <a:latin typeface="Meiryo UI" panose="020B0604030504040204" pitchFamily="50" charset="-128"/>
              <a:ea typeface="Meiryo UI" panose="020B0604030504040204" pitchFamily="50" charset="-128"/>
            </a:endParaRPr>
          </a:p>
          <a:p>
            <a:pPr>
              <a:defRPr/>
            </a:pPr>
            <a:endParaRPr lang="en-US" altLang="ja-JP" sz="2000" dirty="0">
              <a:solidFill>
                <a:schemeClr val="tx1"/>
              </a:solidFill>
              <a:latin typeface="Meiryo UI" panose="020B0604030504040204" pitchFamily="50" charset="-128"/>
              <a:ea typeface="Meiryo UI" panose="020B0604030504040204" pitchFamily="50" charset="-128"/>
            </a:endParaRPr>
          </a:p>
          <a:p>
            <a:pPr>
              <a:defRPr/>
            </a:pPr>
            <a:endParaRPr lang="en-US" altLang="ja-JP" sz="2000" dirty="0">
              <a:solidFill>
                <a:schemeClr val="tx1"/>
              </a:solidFill>
              <a:latin typeface="Meiryo UI" panose="020B0604030504040204" pitchFamily="50" charset="-128"/>
              <a:ea typeface="Meiryo UI" panose="020B0604030504040204" pitchFamily="50" charset="-128"/>
            </a:endParaRPr>
          </a:p>
          <a:p>
            <a:pPr>
              <a:defRPr/>
            </a:pPr>
            <a:endParaRPr lang="ja-JP" altLang="en-US" sz="2000" dirty="0">
              <a:solidFill>
                <a:schemeClr val="tx1"/>
              </a:solidFill>
              <a:latin typeface="Meiryo UI" panose="020B0604030504040204" pitchFamily="50" charset="-128"/>
              <a:ea typeface="Meiryo UI" panose="020B0604030504040204" pitchFamily="50" charset="-128"/>
            </a:endParaRPr>
          </a:p>
        </p:txBody>
      </p:sp>
      <p:grpSp>
        <p:nvGrpSpPr>
          <p:cNvPr id="5" name="グループ化 14"/>
          <p:cNvGrpSpPr>
            <a:grpSpLocks/>
          </p:cNvGrpSpPr>
          <p:nvPr/>
        </p:nvGrpSpPr>
        <p:grpSpPr bwMode="auto">
          <a:xfrm>
            <a:off x="4872042" y="1844481"/>
            <a:ext cx="2160587" cy="1081087"/>
            <a:chOff x="5392688" y="1632248"/>
            <a:chExt cx="2160240" cy="1002969"/>
          </a:xfrm>
        </p:grpSpPr>
        <p:sp>
          <p:nvSpPr>
            <p:cNvPr id="11" name="角丸四角形 53"/>
            <p:cNvSpPr>
              <a:spLocks noChangeArrowheads="1"/>
            </p:cNvSpPr>
            <p:nvPr/>
          </p:nvSpPr>
          <p:spPr bwMode="auto">
            <a:xfrm>
              <a:off x="5392688" y="1632248"/>
              <a:ext cx="1282494" cy="359361"/>
            </a:xfrm>
            <a:prstGeom prst="roundRect">
              <a:avLst>
                <a:gd name="adj" fmla="val 16667"/>
              </a:avLst>
            </a:prstGeom>
            <a:solidFill>
              <a:schemeClr val="accent1">
                <a:lumMod val="60000"/>
                <a:lumOff val="40000"/>
              </a:schemeClr>
            </a:solidFill>
            <a:ln w="9525" algn="ctr">
              <a:solidFill>
                <a:schemeClr val="accent1">
                  <a:lumMod val="50000"/>
                </a:schemeClr>
              </a:solidFill>
              <a:round/>
              <a:headEnd/>
              <a:tailEnd/>
            </a:ln>
          </p:spPr>
          <p:txBody>
            <a:bodyPr anchor="ctr"/>
            <a:lstStyle/>
            <a:p>
              <a:pPr algn="ctr" defTabSz="1279525">
                <a:defRPr/>
              </a:pPr>
              <a:r>
                <a:rPr lang="ja-JP" altLang="en-US" sz="1400" dirty="0">
                  <a:latin typeface="Meiryo UI" panose="020B0604030504040204" pitchFamily="50" charset="-128"/>
                  <a:ea typeface="Meiryo UI" panose="020B0604030504040204" pitchFamily="50" charset="-128"/>
                </a:rPr>
                <a:t>人文科学</a:t>
              </a:r>
            </a:p>
          </p:txBody>
        </p:sp>
        <p:sp>
          <p:nvSpPr>
            <p:cNvPr id="12" name="角丸四角形 53"/>
            <p:cNvSpPr>
              <a:spLocks noChangeArrowheads="1"/>
            </p:cNvSpPr>
            <p:nvPr/>
          </p:nvSpPr>
          <p:spPr bwMode="auto">
            <a:xfrm>
              <a:off x="5837117" y="1920915"/>
              <a:ext cx="1284081" cy="359361"/>
            </a:xfrm>
            <a:prstGeom prst="roundRect">
              <a:avLst>
                <a:gd name="adj" fmla="val 16667"/>
              </a:avLst>
            </a:prstGeom>
            <a:solidFill>
              <a:schemeClr val="accent1">
                <a:lumMod val="60000"/>
                <a:lumOff val="40000"/>
              </a:schemeClr>
            </a:solidFill>
            <a:ln w="9525" algn="ctr">
              <a:solidFill>
                <a:schemeClr val="accent1">
                  <a:lumMod val="50000"/>
                </a:schemeClr>
              </a:solidFill>
              <a:round/>
              <a:headEnd/>
              <a:tailEnd/>
            </a:ln>
          </p:spPr>
          <p:txBody>
            <a:bodyPr anchor="ctr"/>
            <a:lstStyle/>
            <a:p>
              <a:pPr algn="ctr" defTabSz="1279525">
                <a:defRPr/>
              </a:pPr>
              <a:r>
                <a:rPr lang="ja-JP" altLang="en-US" sz="1400" dirty="0">
                  <a:latin typeface="Meiryo UI" panose="020B0604030504040204" pitchFamily="50" charset="-128"/>
                  <a:ea typeface="Meiryo UI" panose="020B0604030504040204" pitchFamily="50" charset="-128"/>
                </a:rPr>
                <a:t>社会科学</a:t>
              </a:r>
            </a:p>
          </p:txBody>
        </p:sp>
        <p:sp>
          <p:nvSpPr>
            <p:cNvPr id="13" name="角丸四角形 53"/>
            <p:cNvSpPr>
              <a:spLocks noChangeArrowheads="1"/>
            </p:cNvSpPr>
            <p:nvPr/>
          </p:nvSpPr>
          <p:spPr bwMode="auto">
            <a:xfrm>
              <a:off x="6270434" y="2275856"/>
              <a:ext cx="1282494" cy="359361"/>
            </a:xfrm>
            <a:prstGeom prst="roundRect">
              <a:avLst>
                <a:gd name="adj" fmla="val 16667"/>
              </a:avLst>
            </a:prstGeom>
            <a:solidFill>
              <a:schemeClr val="accent1">
                <a:lumMod val="60000"/>
                <a:lumOff val="40000"/>
              </a:schemeClr>
            </a:solidFill>
            <a:ln w="9525" algn="ctr">
              <a:solidFill>
                <a:schemeClr val="accent1">
                  <a:lumMod val="50000"/>
                </a:schemeClr>
              </a:solidFill>
              <a:round/>
              <a:headEnd/>
              <a:tailEnd/>
            </a:ln>
          </p:spPr>
          <p:txBody>
            <a:bodyPr anchor="ctr"/>
            <a:lstStyle/>
            <a:p>
              <a:pPr algn="ctr" defTabSz="1279525">
                <a:defRPr/>
              </a:pPr>
              <a:r>
                <a:rPr lang="ja-JP" altLang="en-US" sz="1400" dirty="0">
                  <a:latin typeface="Meiryo UI" panose="020B0604030504040204" pitchFamily="50" charset="-128"/>
                  <a:ea typeface="Meiryo UI" panose="020B0604030504040204" pitchFamily="50" charset="-128"/>
                </a:rPr>
                <a:t>科学・技術</a:t>
              </a:r>
            </a:p>
          </p:txBody>
        </p:sp>
      </p:grpSp>
      <p:sp>
        <p:nvSpPr>
          <p:cNvPr id="20" name="フローチャート : 磁気ディスク 19"/>
          <p:cNvSpPr/>
          <p:nvPr/>
        </p:nvSpPr>
        <p:spPr bwMode="auto">
          <a:xfrm>
            <a:off x="9266240" y="1844484"/>
            <a:ext cx="1006475" cy="534987"/>
          </a:xfrm>
          <a:prstGeom prst="flowChartMagneticDisk">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a:lstStyle/>
          <a:p>
            <a:pPr defTabSz="1279525">
              <a:defRPr/>
            </a:pPr>
            <a:endParaRPr lang="ja-JP" altLang="en-US" sz="2500" dirty="0">
              <a:latin typeface="Meiryo UI" panose="020B0604030504040204" pitchFamily="50" charset="-128"/>
              <a:ea typeface="Meiryo UI" panose="020B0604030504040204" pitchFamily="50" charset="-128"/>
            </a:endParaRPr>
          </a:p>
        </p:txBody>
      </p:sp>
      <p:sp>
        <p:nvSpPr>
          <p:cNvPr id="21" name="フローチャート : 磁気ディスク 20"/>
          <p:cNvSpPr/>
          <p:nvPr/>
        </p:nvSpPr>
        <p:spPr bwMode="auto">
          <a:xfrm>
            <a:off x="7248526" y="1917509"/>
            <a:ext cx="1006475" cy="534987"/>
          </a:xfrm>
          <a:prstGeom prst="flowChartMagneticDisk">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a:lstStyle/>
          <a:p>
            <a:pPr defTabSz="1279525">
              <a:defRPr/>
            </a:pPr>
            <a:endParaRPr lang="ja-JP" altLang="en-US" sz="2500" dirty="0">
              <a:latin typeface="Meiryo UI" panose="020B0604030504040204" pitchFamily="50" charset="-128"/>
              <a:ea typeface="Meiryo UI" panose="020B0604030504040204" pitchFamily="50" charset="-128"/>
            </a:endParaRPr>
          </a:p>
        </p:txBody>
      </p:sp>
      <p:sp>
        <p:nvSpPr>
          <p:cNvPr id="22" name="フローチャート : 磁気ディスク 21"/>
          <p:cNvSpPr/>
          <p:nvPr/>
        </p:nvSpPr>
        <p:spPr bwMode="auto">
          <a:xfrm>
            <a:off x="8904289" y="2492180"/>
            <a:ext cx="1223962" cy="649287"/>
          </a:xfrm>
          <a:prstGeom prst="flowChartMagneticDisk">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a:lstStyle/>
          <a:p>
            <a:pPr defTabSz="1279525">
              <a:defRPr/>
            </a:pPr>
            <a:r>
              <a:rPr lang="ja-JP" altLang="en-US" sz="1200" b="1" dirty="0">
                <a:solidFill>
                  <a:schemeClr val="bg1"/>
                </a:solidFill>
                <a:latin typeface="Meiryo UI" panose="020B0604030504040204" pitchFamily="50" charset="-128"/>
                <a:ea typeface="Meiryo UI" panose="020B0604030504040204" pitchFamily="50" charset="-128"/>
              </a:rPr>
              <a:t>研究データ</a:t>
            </a:r>
          </a:p>
          <a:p>
            <a:pPr defTabSz="1279525">
              <a:defRPr/>
            </a:pPr>
            <a:endParaRPr lang="ja-JP" altLang="en-US" sz="2500" dirty="0">
              <a:latin typeface="Meiryo UI" panose="020B0604030504040204" pitchFamily="50" charset="-128"/>
              <a:ea typeface="Meiryo UI" panose="020B0604030504040204" pitchFamily="50" charset="-128"/>
            </a:endParaRPr>
          </a:p>
        </p:txBody>
      </p:sp>
      <p:sp>
        <p:nvSpPr>
          <p:cNvPr id="23" name="フローチャート : 磁気ディスク 22"/>
          <p:cNvSpPr/>
          <p:nvPr/>
        </p:nvSpPr>
        <p:spPr bwMode="auto">
          <a:xfrm>
            <a:off x="7478717" y="2533452"/>
            <a:ext cx="1138237" cy="679450"/>
          </a:xfrm>
          <a:prstGeom prst="flowChartMagneticDisk">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a:lstStyle/>
          <a:p>
            <a:pPr algn="ctr" defTabSz="1279525">
              <a:defRPr/>
            </a:pPr>
            <a:r>
              <a:rPr lang="ja-JP" altLang="en-US" sz="1200" b="1" dirty="0">
                <a:solidFill>
                  <a:schemeClr val="bg1"/>
                </a:solidFill>
                <a:latin typeface="Meiryo UI" panose="020B0604030504040204" pitchFamily="50" charset="-128"/>
                <a:ea typeface="Meiryo UI" panose="020B0604030504040204" pitchFamily="50" charset="-128"/>
              </a:rPr>
              <a:t>文献情報</a:t>
            </a:r>
          </a:p>
          <a:p>
            <a:pPr defTabSz="1279525">
              <a:defRPr/>
            </a:pPr>
            <a:endParaRPr lang="ja-JP" altLang="en-US" sz="2500" dirty="0">
              <a:latin typeface="Meiryo UI" panose="020B0604030504040204" pitchFamily="50" charset="-128"/>
              <a:ea typeface="Meiryo UI" panose="020B0604030504040204" pitchFamily="50" charset="-128"/>
            </a:endParaRPr>
          </a:p>
        </p:txBody>
      </p:sp>
      <p:sp>
        <p:nvSpPr>
          <p:cNvPr id="24" name="フローチャート : 磁気ディスク 23"/>
          <p:cNvSpPr/>
          <p:nvPr/>
        </p:nvSpPr>
        <p:spPr bwMode="auto">
          <a:xfrm>
            <a:off x="7535863" y="1917509"/>
            <a:ext cx="1162050" cy="663575"/>
          </a:xfrm>
          <a:prstGeom prst="flowChartMagneticDisk">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a:lstStyle/>
          <a:p>
            <a:pPr algn="ctr" defTabSz="1279525">
              <a:defRPr/>
            </a:pPr>
            <a:r>
              <a:rPr lang="ja-JP" altLang="en-US" sz="1200" b="1" dirty="0">
                <a:solidFill>
                  <a:schemeClr val="bg1"/>
                </a:solidFill>
                <a:latin typeface="Meiryo UI" panose="020B0604030504040204" pitchFamily="50" charset="-128"/>
                <a:ea typeface="Meiryo UI" panose="020B0604030504040204" pitchFamily="50" charset="-128"/>
              </a:rPr>
              <a:t>数値データ</a:t>
            </a:r>
          </a:p>
          <a:p>
            <a:pPr defTabSz="1279525">
              <a:defRPr/>
            </a:pPr>
            <a:endParaRPr lang="ja-JP" altLang="en-US" sz="2500" dirty="0">
              <a:latin typeface="Meiryo UI" panose="020B0604030504040204" pitchFamily="50" charset="-128"/>
              <a:ea typeface="Meiryo UI" panose="020B0604030504040204" pitchFamily="50" charset="-128"/>
            </a:endParaRPr>
          </a:p>
        </p:txBody>
      </p:sp>
      <p:sp>
        <p:nvSpPr>
          <p:cNvPr id="25" name="フローチャート : 磁気ディスク 24"/>
          <p:cNvSpPr/>
          <p:nvPr/>
        </p:nvSpPr>
        <p:spPr bwMode="auto">
          <a:xfrm>
            <a:off x="8847138" y="1917502"/>
            <a:ext cx="1136650" cy="679450"/>
          </a:xfrm>
          <a:prstGeom prst="flowChartMagneticDisk">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a:lstStyle/>
          <a:p>
            <a:pPr algn="ctr" defTabSz="1279525">
              <a:defRPr/>
            </a:pPr>
            <a:r>
              <a:rPr lang="ja-JP" altLang="en-US" sz="1200" b="1" dirty="0">
                <a:solidFill>
                  <a:schemeClr val="bg1"/>
                </a:solidFill>
                <a:latin typeface="Meiryo UI" panose="020B0604030504040204" pitchFamily="50" charset="-128"/>
                <a:ea typeface="Meiryo UI" panose="020B0604030504040204" pitchFamily="50" charset="-128"/>
              </a:rPr>
              <a:t>統計データ</a:t>
            </a:r>
          </a:p>
          <a:p>
            <a:pPr defTabSz="1279525">
              <a:defRPr/>
            </a:pPr>
            <a:endParaRPr lang="ja-JP" altLang="en-US" sz="2500" dirty="0">
              <a:latin typeface="Meiryo UI" panose="020B0604030504040204" pitchFamily="50" charset="-128"/>
              <a:ea typeface="Meiryo UI" panose="020B0604030504040204" pitchFamily="50" charset="-128"/>
            </a:endParaRPr>
          </a:p>
        </p:txBody>
      </p:sp>
      <p:sp>
        <p:nvSpPr>
          <p:cNvPr id="28" name="フローチャート : 磁気ディスク 27"/>
          <p:cNvSpPr/>
          <p:nvPr/>
        </p:nvSpPr>
        <p:spPr bwMode="auto">
          <a:xfrm>
            <a:off x="6383338" y="1844477"/>
            <a:ext cx="576262" cy="360362"/>
          </a:xfrm>
          <a:prstGeom prst="flowChartMagneticDisk">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a:lstStyle/>
          <a:p>
            <a:pPr algn="ctr" defTabSz="1279525">
              <a:defRPr/>
            </a:pPr>
            <a:endParaRPr lang="ja-JP" altLang="en-US" sz="1200" dirty="0">
              <a:latin typeface="Meiryo UI" panose="020B0604030504040204" pitchFamily="50" charset="-128"/>
              <a:ea typeface="Meiryo UI" panose="020B0604030504040204" pitchFamily="50" charset="-128"/>
            </a:endParaRPr>
          </a:p>
        </p:txBody>
      </p:sp>
      <p:sp>
        <p:nvSpPr>
          <p:cNvPr id="29" name="フローチャート : 磁気ディスク 28"/>
          <p:cNvSpPr/>
          <p:nvPr/>
        </p:nvSpPr>
        <p:spPr bwMode="auto">
          <a:xfrm>
            <a:off x="4872038" y="2492177"/>
            <a:ext cx="576262" cy="360362"/>
          </a:xfrm>
          <a:prstGeom prst="flowChartMagneticDisk">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a:lstStyle/>
          <a:p>
            <a:pPr algn="ctr" defTabSz="1279525">
              <a:defRPr/>
            </a:pPr>
            <a:endParaRPr lang="ja-JP" altLang="en-US" sz="1200" dirty="0">
              <a:latin typeface="Meiryo UI" panose="020B0604030504040204" pitchFamily="50" charset="-128"/>
              <a:ea typeface="Meiryo UI" panose="020B0604030504040204" pitchFamily="50" charset="-128"/>
            </a:endParaRPr>
          </a:p>
        </p:txBody>
      </p:sp>
      <p:sp>
        <p:nvSpPr>
          <p:cNvPr id="30" name="フローチャート : 磁気ディスク 29"/>
          <p:cNvSpPr/>
          <p:nvPr/>
        </p:nvSpPr>
        <p:spPr bwMode="auto">
          <a:xfrm>
            <a:off x="5159379" y="2492177"/>
            <a:ext cx="576263" cy="360362"/>
          </a:xfrm>
          <a:prstGeom prst="flowChartMagneticDisk">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a:lstStyle/>
          <a:p>
            <a:pPr algn="ctr" defTabSz="1279525">
              <a:defRPr/>
            </a:pPr>
            <a:r>
              <a:rPr lang="ja-JP" altLang="en-US" sz="1200" dirty="0">
                <a:solidFill>
                  <a:schemeClr val="bg1"/>
                </a:solidFill>
                <a:latin typeface="Meiryo UI" panose="020B0604030504040204" pitchFamily="50" charset="-128"/>
                <a:ea typeface="Meiryo UI" panose="020B0604030504040204" pitchFamily="50" charset="-128"/>
              </a:rPr>
              <a:t>教育</a:t>
            </a:r>
          </a:p>
        </p:txBody>
      </p:sp>
      <p:sp>
        <p:nvSpPr>
          <p:cNvPr id="34" name="フローチャート : 磁気ディスク 33"/>
          <p:cNvSpPr/>
          <p:nvPr/>
        </p:nvSpPr>
        <p:spPr bwMode="auto">
          <a:xfrm>
            <a:off x="4872038" y="2781102"/>
            <a:ext cx="576262" cy="360362"/>
          </a:xfrm>
          <a:prstGeom prst="flowChartMagneticDisk">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a:lstStyle/>
          <a:p>
            <a:pPr algn="ctr" defTabSz="1279525">
              <a:defRPr/>
            </a:pPr>
            <a:r>
              <a:rPr lang="ja-JP" altLang="en-US" sz="1200" dirty="0">
                <a:solidFill>
                  <a:schemeClr val="bg1"/>
                </a:solidFill>
                <a:latin typeface="Meiryo UI" panose="020B0604030504040204" pitchFamily="50" charset="-128"/>
                <a:ea typeface="Meiryo UI" panose="020B0604030504040204" pitchFamily="50" charset="-128"/>
              </a:rPr>
              <a:t>環境</a:t>
            </a:r>
          </a:p>
        </p:txBody>
      </p:sp>
      <p:sp>
        <p:nvSpPr>
          <p:cNvPr id="35" name="フローチャート : 磁気ディスク 34"/>
          <p:cNvSpPr/>
          <p:nvPr/>
        </p:nvSpPr>
        <p:spPr bwMode="auto">
          <a:xfrm>
            <a:off x="6456363" y="2204843"/>
            <a:ext cx="576262" cy="360363"/>
          </a:xfrm>
          <a:prstGeom prst="flowChartMagneticDisk">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a:lstStyle/>
          <a:p>
            <a:pPr algn="ctr" defTabSz="1279525">
              <a:defRPr/>
            </a:pPr>
            <a:r>
              <a:rPr lang="ja-JP" altLang="en-US" sz="1200" dirty="0">
                <a:solidFill>
                  <a:schemeClr val="bg1"/>
                </a:solidFill>
                <a:latin typeface="Meiryo UI" panose="020B0604030504040204" pitchFamily="50" charset="-128"/>
                <a:ea typeface="Meiryo UI" panose="020B0604030504040204" pitchFamily="50" charset="-128"/>
              </a:rPr>
              <a:t>宇宙</a:t>
            </a:r>
          </a:p>
        </p:txBody>
      </p:sp>
      <p:sp>
        <p:nvSpPr>
          <p:cNvPr id="36" name="フローチャート : 磁気ディスク 35"/>
          <p:cNvSpPr/>
          <p:nvPr/>
        </p:nvSpPr>
        <p:spPr bwMode="auto">
          <a:xfrm>
            <a:off x="5591179" y="2781102"/>
            <a:ext cx="576263" cy="360362"/>
          </a:xfrm>
          <a:prstGeom prst="flowChartMagneticDisk">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a:lstStyle/>
          <a:p>
            <a:pPr algn="ctr" defTabSz="1279525">
              <a:defRPr/>
            </a:pPr>
            <a:r>
              <a:rPr lang="ja-JP" altLang="en-US" sz="1200" dirty="0">
                <a:solidFill>
                  <a:schemeClr val="bg1"/>
                </a:solidFill>
                <a:latin typeface="Meiryo UI" panose="020B0604030504040204" pitchFamily="50" charset="-128"/>
                <a:ea typeface="Meiryo UI" panose="020B0604030504040204" pitchFamily="50" charset="-128"/>
              </a:rPr>
              <a:t>医学</a:t>
            </a:r>
          </a:p>
        </p:txBody>
      </p:sp>
      <p:sp>
        <p:nvSpPr>
          <p:cNvPr id="37" name="フローチャート : 磁気ディスク 36"/>
          <p:cNvSpPr/>
          <p:nvPr/>
        </p:nvSpPr>
        <p:spPr bwMode="auto">
          <a:xfrm>
            <a:off x="4872038" y="2204843"/>
            <a:ext cx="576262" cy="360363"/>
          </a:xfrm>
          <a:prstGeom prst="flowChartMagneticDisk">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a:lstStyle/>
          <a:p>
            <a:pPr algn="ctr" defTabSz="1279525">
              <a:defRPr/>
            </a:pPr>
            <a:r>
              <a:rPr lang="ja-JP" altLang="en-US" sz="1200" dirty="0">
                <a:solidFill>
                  <a:schemeClr val="bg1"/>
                </a:solidFill>
                <a:latin typeface="Meiryo UI" panose="020B0604030504040204" pitchFamily="50" charset="-128"/>
                <a:ea typeface="Meiryo UI" panose="020B0604030504040204" pitchFamily="50" charset="-128"/>
              </a:rPr>
              <a:t>法学</a:t>
            </a:r>
          </a:p>
        </p:txBody>
      </p:sp>
      <p:sp>
        <p:nvSpPr>
          <p:cNvPr id="38" name="フローチャート : 磁気ディスク 37"/>
          <p:cNvSpPr/>
          <p:nvPr/>
        </p:nvSpPr>
        <p:spPr bwMode="auto">
          <a:xfrm>
            <a:off x="6311904" y="1988946"/>
            <a:ext cx="576263" cy="360363"/>
          </a:xfrm>
          <a:prstGeom prst="flowChartMagneticDisk">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a:lstStyle/>
          <a:p>
            <a:pPr algn="ctr" defTabSz="1279525">
              <a:defRPr/>
            </a:pPr>
            <a:r>
              <a:rPr lang="ja-JP" altLang="en-US" sz="1200" dirty="0">
                <a:solidFill>
                  <a:schemeClr val="bg1"/>
                </a:solidFill>
                <a:latin typeface="Meiryo UI" panose="020B0604030504040204" pitchFamily="50" charset="-128"/>
                <a:ea typeface="Meiryo UI" panose="020B0604030504040204" pitchFamily="50" charset="-128"/>
              </a:rPr>
              <a:t>通信</a:t>
            </a:r>
          </a:p>
        </p:txBody>
      </p:sp>
      <p:sp>
        <p:nvSpPr>
          <p:cNvPr id="39" name="フローチャート : 磁気ディスク 38"/>
          <p:cNvSpPr/>
          <p:nvPr/>
        </p:nvSpPr>
        <p:spPr bwMode="auto">
          <a:xfrm>
            <a:off x="6311904" y="2781102"/>
            <a:ext cx="576263" cy="360362"/>
          </a:xfrm>
          <a:prstGeom prst="flowChartMagneticDisk">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a:lstStyle/>
          <a:p>
            <a:pPr algn="ctr" defTabSz="1279525">
              <a:defRPr/>
            </a:pPr>
            <a:r>
              <a:rPr lang="ja-JP" altLang="en-US" sz="1100" dirty="0">
                <a:solidFill>
                  <a:schemeClr val="bg1"/>
                </a:solidFill>
                <a:latin typeface="Meiryo UI" panose="020B0604030504040204" pitchFamily="50" charset="-128"/>
                <a:ea typeface="Meiryo UI" panose="020B0604030504040204" pitchFamily="50" charset="-128"/>
              </a:rPr>
              <a:t>バイオ</a:t>
            </a:r>
          </a:p>
        </p:txBody>
      </p:sp>
      <p:sp>
        <p:nvSpPr>
          <p:cNvPr id="2078" name="直方体 40"/>
          <p:cNvSpPr>
            <a:spLocks noChangeArrowheads="1"/>
          </p:cNvSpPr>
          <p:nvPr/>
        </p:nvSpPr>
        <p:spPr bwMode="auto">
          <a:xfrm>
            <a:off x="4727579" y="3212902"/>
            <a:ext cx="2447925" cy="431800"/>
          </a:xfrm>
          <a:prstGeom prst="cube">
            <a:avLst>
              <a:gd name="adj" fmla="val 25000"/>
            </a:avLst>
          </a:prstGeom>
          <a:solidFill>
            <a:schemeClr val="accent1">
              <a:alpha val="30196"/>
            </a:schemeClr>
          </a:solidFill>
          <a:ln w="9525" algn="ctr">
            <a:solidFill>
              <a:schemeClr val="tx1"/>
            </a:solidFill>
            <a:round/>
            <a:headEnd/>
            <a:tailEnd/>
          </a:ln>
        </p:spPr>
        <p:txBody>
          <a:bodyPr/>
          <a:lstStyle/>
          <a:p>
            <a:pPr algn="ctr" defTabSz="1279525"/>
            <a:r>
              <a:rPr lang="ja-JP" altLang="en-US" sz="1600" dirty="0">
                <a:solidFill>
                  <a:srgbClr val="C00000"/>
                </a:solidFill>
                <a:latin typeface="Meiryo UI" panose="020B0604030504040204" pitchFamily="50" charset="-128"/>
                <a:ea typeface="Meiryo UI" panose="020B0604030504040204" pitchFamily="50" charset="-128"/>
              </a:rPr>
              <a:t>学問領域間の壁</a:t>
            </a:r>
          </a:p>
        </p:txBody>
      </p:sp>
      <p:sp>
        <p:nvSpPr>
          <p:cNvPr id="2079" name="直方体 41"/>
          <p:cNvSpPr>
            <a:spLocks noChangeArrowheads="1"/>
          </p:cNvSpPr>
          <p:nvPr/>
        </p:nvSpPr>
        <p:spPr bwMode="auto">
          <a:xfrm>
            <a:off x="7608892" y="3212902"/>
            <a:ext cx="2447925" cy="431800"/>
          </a:xfrm>
          <a:prstGeom prst="cube">
            <a:avLst>
              <a:gd name="adj" fmla="val 25000"/>
            </a:avLst>
          </a:prstGeom>
          <a:solidFill>
            <a:schemeClr val="accent1">
              <a:alpha val="30196"/>
            </a:schemeClr>
          </a:solidFill>
          <a:ln w="9525" algn="ctr">
            <a:solidFill>
              <a:schemeClr val="tx1"/>
            </a:solidFill>
            <a:round/>
            <a:headEnd/>
            <a:tailEnd/>
          </a:ln>
        </p:spPr>
        <p:txBody>
          <a:bodyPr/>
          <a:lstStyle/>
          <a:p>
            <a:pPr algn="ctr" defTabSz="1279525"/>
            <a:r>
              <a:rPr lang="ja-JP" altLang="en-US" sz="1600" dirty="0">
                <a:solidFill>
                  <a:srgbClr val="C00000"/>
                </a:solidFill>
                <a:latin typeface="Meiryo UI" panose="020B0604030504040204" pitchFamily="50" charset="-128"/>
                <a:ea typeface="Meiryo UI" panose="020B0604030504040204" pitchFamily="50" charset="-128"/>
              </a:rPr>
              <a:t>情報種別間の壁</a:t>
            </a:r>
          </a:p>
        </p:txBody>
      </p:sp>
      <p:sp>
        <p:nvSpPr>
          <p:cNvPr id="43" name="正方形/長方形 42"/>
          <p:cNvSpPr/>
          <p:nvPr/>
        </p:nvSpPr>
        <p:spPr>
          <a:xfrm>
            <a:off x="1847531" y="3861048"/>
            <a:ext cx="8496944" cy="648072"/>
          </a:xfrm>
          <a:prstGeom prst="rect">
            <a:avLst/>
          </a:prstGeom>
          <a:ln/>
        </p:spPr>
        <p:style>
          <a:lnRef idx="1">
            <a:schemeClr val="accent2"/>
          </a:lnRef>
          <a:fillRef idx="2">
            <a:schemeClr val="accent2"/>
          </a:fillRef>
          <a:effectRef idx="1">
            <a:schemeClr val="accent2"/>
          </a:effectRef>
          <a:fontRef idx="minor">
            <a:schemeClr val="dk1"/>
          </a:fontRef>
        </p:style>
        <p:txBody>
          <a:bodyPr/>
          <a:lstStyle/>
          <a:p>
            <a:pPr defTabSz="1279525">
              <a:lnSpc>
                <a:spcPct val="90000"/>
              </a:lnSpc>
              <a:spcBef>
                <a:spcPct val="20000"/>
              </a:spcBef>
              <a:defRPr/>
            </a:pPr>
            <a:r>
              <a:rPr lang="ja-JP" altLang="en-US" sz="1600" dirty="0">
                <a:solidFill>
                  <a:schemeClr val="tx1"/>
                </a:solidFill>
                <a:latin typeface="Meiryo UI" panose="020B0604030504040204" pitchFamily="50" charset="-128"/>
                <a:ea typeface="Meiryo UI" panose="020B0604030504040204" pitchFamily="50" charset="-128"/>
              </a:rPr>
              <a:t>■　</a:t>
            </a:r>
            <a:r>
              <a:rPr lang="ja-JP" altLang="en-US" sz="1600" b="1" dirty="0">
                <a:solidFill>
                  <a:schemeClr val="tx1"/>
                </a:solidFill>
                <a:latin typeface="Meiryo UI" panose="020B0604030504040204" pitchFamily="50" charset="-128"/>
                <a:ea typeface="Meiryo UI" panose="020B0604030504040204" pitchFamily="50" charset="-128"/>
              </a:rPr>
              <a:t>「科学技術基本政策策定の基本方針」</a:t>
            </a:r>
            <a:r>
              <a:rPr lang="ja-JP" altLang="en-US" sz="1000" b="1" dirty="0">
                <a:solidFill>
                  <a:schemeClr val="tx1"/>
                </a:solidFill>
                <a:latin typeface="Meiryo UI" panose="020B0604030504040204" pitchFamily="50" charset="-128"/>
                <a:ea typeface="Meiryo UI" panose="020B0604030504040204" pitchFamily="50" charset="-128"/>
              </a:rPr>
              <a:t>*</a:t>
            </a:r>
            <a:r>
              <a:rPr lang="ja-JP" altLang="en-US" sz="1600" b="1" dirty="0">
                <a:solidFill>
                  <a:schemeClr val="tx1"/>
                </a:solidFill>
                <a:latin typeface="Meiryo UI" panose="020B0604030504040204" pitchFamily="50" charset="-128"/>
                <a:ea typeface="Meiryo UI" panose="020B0604030504040204" pitchFamily="50" charset="-128"/>
              </a:rPr>
              <a:t>（デジタル時代の科学技術情報の流通）</a:t>
            </a:r>
            <a:endParaRPr lang="en-US" altLang="ja-JP" sz="1600" b="1" dirty="0">
              <a:solidFill>
                <a:schemeClr val="tx1"/>
              </a:solidFill>
              <a:latin typeface="Meiryo UI" panose="020B0604030504040204" pitchFamily="50" charset="-128"/>
              <a:ea typeface="Meiryo UI" panose="020B0604030504040204" pitchFamily="50" charset="-128"/>
            </a:endParaRPr>
          </a:p>
          <a:p>
            <a:pPr algn="r" defTabSz="1279525">
              <a:lnSpc>
                <a:spcPct val="90000"/>
              </a:lnSpc>
              <a:spcBef>
                <a:spcPct val="20000"/>
              </a:spcBef>
              <a:defRPr/>
            </a:pPr>
            <a:r>
              <a:rPr lang="en-US" altLang="ja-JP" sz="1600" b="1" dirty="0">
                <a:solidFill>
                  <a:schemeClr val="tx1"/>
                </a:solidFill>
                <a:latin typeface="Meiryo UI" panose="020B0604030504040204" pitchFamily="50" charset="-128"/>
                <a:ea typeface="Meiryo UI" panose="020B0604030504040204" pitchFamily="50" charset="-128"/>
              </a:rPr>
              <a:t>【</a:t>
            </a:r>
            <a:r>
              <a:rPr lang="zh-TW" altLang="en-US" sz="1600" b="1" dirty="0">
                <a:solidFill>
                  <a:schemeClr val="tx1"/>
                </a:solidFill>
                <a:latin typeface="Meiryo UI" panose="020B0604030504040204" pitchFamily="50" charset="-128"/>
                <a:ea typeface="Meiryo UI" panose="020B0604030504040204" pitchFamily="50" charset="-128"/>
              </a:rPr>
              <a:t>総合科学技術会議基本政策専門調査会</a:t>
            </a:r>
            <a:r>
              <a:rPr lang="en-US" altLang="ja-JP" sz="1600" b="1" dirty="0">
                <a:solidFill>
                  <a:schemeClr val="tx1"/>
                </a:solidFill>
                <a:latin typeface="Meiryo UI" panose="020B0604030504040204" pitchFamily="50" charset="-128"/>
                <a:ea typeface="Meiryo UI" panose="020B0604030504040204" pitchFamily="50" charset="-128"/>
              </a:rPr>
              <a:t>】</a:t>
            </a:r>
            <a:r>
              <a:rPr lang="ja-JP" altLang="en-US" sz="1600" b="1" dirty="0" smtClean="0">
                <a:solidFill>
                  <a:schemeClr val="tx1"/>
                </a:solidFill>
                <a:latin typeface="Meiryo UI" panose="020B0604030504040204" pitchFamily="50" charset="-128"/>
                <a:ea typeface="Meiryo UI" panose="020B0604030504040204" pitchFamily="50" charset="-128"/>
              </a:rPr>
              <a:t>（</a:t>
            </a:r>
            <a:r>
              <a:rPr lang="en-US" altLang="ja-JP" sz="1600" b="1" dirty="0" smtClean="0">
                <a:solidFill>
                  <a:schemeClr val="tx1"/>
                </a:solidFill>
                <a:latin typeface="Meiryo UI" panose="020B0604030504040204" pitchFamily="50" charset="-128"/>
                <a:ea typeface="Meiryo UI" panose="020B0604030504040204" pitchFamily="50" charset="-128"/>
              </a:rPr>
              <a:t>2010</a:t>
            </a:r>
            <a:r>
              <a:rPr lang="zh-TW" altLang="en-US" sz="1600" b="1" dirty="0" smtClean="0">
                <a:solidFill>
                  <a:schemeClr val="tx1"/>
                </a:solidFill>
                <a:latin typeface="Meiryo UI" panose="020B0604030504040204" pitchFamily="50" charset="-128"/>
                <a:ea typeface="Meiryo UI" panose="020B0604030504040204" pitchFamily="50" charset="-128"/>
              </a:rPr>
              <a:t>年</a:t>
            </a:r>
            <a:r>
              <a:rPr lang="en-US" altLang="zh-TW" sz="1600" b="1" dirty="0">
                <a:solidFill>
                  <a:schemeClr val="tx1"/>
                </a:solidFill>
                <a:latin typeface="Meiryo UI" panose="020B0604030504040204" pitchFamily="50" charset="-128"/>
                <a:ea typeface="Meiryo UI" panose="020B0604030504040204" pitchFamily="50" charset="-128"/>
              </a:rPr>
              <a:t>6</a:t>
            </a:r>
            <a:r>
              <a:rPr lang="zh-TW" altLang="en-US" sz="1600" b="1" dirty="0">
                <a:solidFill>
                  <a:schemeClr val="tx1"/>
                </a:solidFill>
                <a:latin typeface="Meiryo UI" panose="020B0604030504040204" pitchFamily="50" charset="-128"/>
                <a:ea typeface="Meiryo UI" panose="020B0604030504040204" pitchFamily="50" charset="-128"/>
              </a:rPr>
              <a:t>月 </a:t>
            </a:r>
            <a:r>
              <a:rPr lang="ja-JP" altLang="en-US" sz="1600" b="1" dirty="0">
                <a:solidFill>
                  <a:schemeClr val="tx1"/>
                </a:solidFill>
                <a:latin typeface="Meiryo UI" panose="020B0604030504040204" pitchFamily="50" charset="-128"/>
                <a:ea typeface="Meiryo UI" panose="020B0604030504040204" pitchFamily="50" charset="-128"/>
              </a:rPr>
              <a:t>）</a:t>
            </a:r>
          </a:p>
        </p:txBody>
      </p:sp>
      <p:sp>
        <p:nvSpPr>
          <p:cNvPr id="44" name="角丸四角形 43"/>
          <p:cNvSpPr/>
          <p:nvPr/>
        </p:nvSpPr>
        <p:spPr>
          <a:xfrm>
            <a:off x="1847850" y="5301980"/>
            <a:ext cx="2592388" cy="1008063"/>
          </a:xfrm>
          <a:prstGeom prst="roundRect">
            <a:avLst>
              <a:gd name="adj" fmla="val 7190"/>
            </a:avLst>
          </a:prstGeom>
        </p:spPr>
        <p:style>
          <a:lnRef idx="1">
            <a:schemeClr val="accent1"/>
          </a:lnRef>
          <a:fillRef idx="2">
            <a:schemeClr val="accent1"/>
          </a:fillRef>
          <a:effectRef idx="1">
            <a:schemeClr val="accent1"/>
          </a:effectRef>
          <a:fontRef idx="minor">
            <a:schemeClr val="dk1"/>
          </a:fontRef>
        </p:style>
        <p:txBody>
          <a:bodyPr/>
          <a:lstStyle/>
          <a:p>
            <a:pPr defTabSz="1279525">
              <a:defRPr/>
            </a:pPr>
            <a:r>
              <a:rPr lang="ja-JP" altLang="en-US" sz="1600" dirty="0">
                <a:solidFill>
                  <a:schemeClr val="tx1"/>
                </a:solidFill>
                <a:latin typeface="Meiryo UI" panose="020B0604030504040204" pitchFamily="50" charset="-128"/>
                <a:ea typeface="Meiryo UI" panose="020B0604030504040204" pitchFamily="50" charset="-128"/>
              </a:rPr>
              <a:t>●</a:t>
            </a:r>
            <a:r>
              <a:rPr lang="ja-JP" altLang="en-US" sz="1600" dirty="0">
                <a:solidFill>
                  <a:srgbClr val="C00000"/>
                </a:solidFill>
                <a:latin typeface="Meiryo UI" panose="020B0604030504040204" pitchFamily="50" charset="-128"/>
                <a:ea typeface="Meiryo UI" panose="020B0604030504040204" pitchFamily="50" charset="-128"/>
              </a:rPr>
              <a:t>デジタル情報資源のネットワーク化、データの標準化を進める。</a:t>
            </a:r>
            <a:endParaRPr lang="en-US" altLang="ja-JP" sz="1600" dirty="0">
              <a:solidFill>
                <a:srgbClr val="C00000"/>
              </a:solidFill>
              <a:latin typeface="Meiryo UI" panose="020B0604030504040204" pitchFamily="50" charset="-128"/>
              <a:ea typeface="Meiryo UI" panose="020B0604030504040204" pitchFamily="50" charset="-128"/>
            </a:endParaRPr>
          </a:p>
          <a:p>
            <a:pPr>
              <a:defRPr/>
            </a:pPr>
            <a:endParaRPr lang="ja-JP" altLang="en-US" sz="2400" dirty="0">
              <a:solidFill>
                <a:schemeClr val="tx1"/>
              </a:solidFill>
              <a:latin typeface="Meiryo UI" panose="020B0604030504040204" pitchFamily="50" charset="-128"/>
              <a:ea typeface="Meiryo UI" panose="020B0604030504040204" pitchFamily="50" charset="-128"/>
            </a:endParaRPr>
          </a:p>
        </p:txBody>
      </p:sp>
      <p:sp>
        <p:nvSpPr>
          <p:cNvPr id="46" name="角丸四角形 45"/>
          <p:cNvSpPr/>
          <p:nvPr/>
        </p:nvSpPr>
        <p:spPr>
          <a:xfrm>
            <a:off x="4800600" y="5301980"/>
            <a:ext cx="2590800" cy="1008063"/>
          </a:xfrm>
          <a:prstGeom prst="roundRect">
            <a:avLst>
              <a:gd name="adj" fmla="val 7190"/>
            </a:avLst>
          </a:prstGeom>
        </p:spPr>
        <p:style>
          <a:lnRef idx="1">
            <a:schemeClr val="accent1"/>
          </a:lnRef>
          <a:fillRef idx="2">
            <a:schemeClr val="accent1"/>
          </a:fillRef>
          <a:effectRef idx="1">
            <a:schemeClr val="accent1"/>
          </a:effectRef>
          <a:fontRef idx="minor">
            <a:schemeClr val="dk1"/>
          </a:fontRef>
        </p:style>
        <p:txBody>
          <a:bodyPr/>
          <a:lstStyle/>
          <a:p>
            <a:pPr defTabSz="1279525">
              <a:defRPr/>
            </a:pPr>
            <a:r>
              <a:rPr lang="ja-JP" altLang="en-US" sz="1600" dirty="0">
                <a:solidFill>
                  <a:schemeClr val="tx1"/>
                </a:solidFill>
                <a:latin typeface="Meiryo UI" panose="020B0604030504040204" pitchFamily="50" charset="-128"/>
                <a:ea typeface="Meiryo UI" panose="020B0604030504040204" pitchFamily="50" charset="-128"/>
              </a:rPr>
              <a:t>●</a:t>
            </a:r>
            <a:r>
              <a:rPr lang="ja-JP" altLang="en-US" sz="1600" dirty="0">
                <a:solidFill>
                  <a:srgbClr val="C00000"/>
                </a:solidFill>
                <a:latin typeface="Meiryo UI" panose="020B0604030504040204" pitchFamily="50" charset="-128"/>
                <a:ea typeface="Meiryo UI" panose="020B0604030504040204" pitchFamily="50" charset="-128"/>
              </a:rPr>
              <a:t>学問領域横断的な統合検索、構造化、知識抽出の自動化に向けた研究開発を国全体として推進する。</a:t>
            </a:r>
          </a:p>
          <a:p>
            <a:pPr>
              <a:defRPr/>
            </a:pPr>
            <a:endParaRPr lang="ja-JP" altLang="en-US" sz="2400" dirty="0">
              <a:solidFill>
                <a:schemeClr val="tx1"/>
              </a:solidFill>
              <a:latin typeface="Meiryo UI" panose="020B0604030504040204" pitchFamily="50" charset="-128"/>
              <a:ea typeface="Meiryo UI" panose="020B0604030504040204" pitchFamily="50" charset="-128"/>
            </a:endParaRPr>
          </a:p>
        </p:txBody>
      </p:sp>
      <p:sp>
        <p:nvSpPr>
          <p:cNvPr id="47" name="角丸四角形 46"/>
          <p:cNvSpPr/>
          <p:nvPr/>
        </p:nvSpPr>
        <p:spPr>
          <a:xfrm>
            <a:off x="7752185" y="5301209"/>
            <a:ext cx="2592387" cy="1223365"/>
          </a:xfrm>
          <a:prstGeom prst="roundRect">
            <a:avLst>
              <a:gd name="adj" fmla="val 7190"/>
            </a:avLst>
          </a:prstGeom>
        </p:spPr>
        <p:style>
          <a:lnRef idx="1">
            <a:schemeClr val="accent1"/>
          </a:lnRef>
          <a:fillRef idx="2">
            <a:schemeClr val="accent1"/>
          </a:fillRef>
          <a:effectRef idx="1">
            <a:schemeClr val="accent1"/>
          </a:effectRef>
          <a:fontRef idx="minor">
            <a:schemeClr val="dk1"/>
          </a:fontRef>
        </p:style>
        <p:txBody>
          <a:bodyPr/>
          <a:lstStyle/>
          <a:p>
            <a:pPr defTabSz="1279525">
              <a:defRPr/>
            </a:pPr>
            <a:r>
              <a:rPr lang="ja-JP" altLang="en-US" sz="1600" dirty="0">
                <a:solidFill>
                  <a:schemeClr val="tx1"/>
                </a:solidFill>
                <a:latin typeface="Meiryo UI" panose="020B0604030504040204" pitchFamily="50" charset="-128"/>
                <a:ea typeface="Meiryo UI" panose="020B0604030504040204" pitchFamily="50" charset="-128"/>
              </a:rPr>
              <a:t>●</a:t>
            </a:r>
            <a:r>
              <a:rPr lang="ja-JP" altLang="en-US" sz="1600" dirty="0">
                <a:solidFill>
                  <a:srgbClr val="C00000"/>
                </a:solidFill>
                <a:latin typeface="Meiryo UI" panose="020B0604030504040204" pitchFamily="50" charset="-128"/>
                <a:ea typeface="Meiryo UI" panose="020B0604030504040204" pitchFamily="50" charset="-128"/>
              </a:rPr>
              <a:t>文献から研究データまでの学術情報全体を統合して検索･抽出が可能なシステム（「知識インフラ」）の展開を図る。</a:t>
            </a:r>
          </a:p>
          <a:p>
            <a:pPr>
              <a:defRPr/>
            </a:pPr>
            <a:endParaRPr lang="ja-JP" altLang="en-US" sz="2400" dirty="0">
              <a:solidFill>
                <a:schemeClr val="tx1"/>
              </a:solidFill>
              <a:latin typeface="Meiryo UI" panose="020B0604030504040204" pitchFamily="50" charset="-128"/>
              <a:ea typeface="Meiryo UI" panose="020B0604030504040204" pitchFamily="50" charset="-128"/>
            </a:endParaRPr>
          </a:p>
        </p:txBody>
      </p:sp>
      <p:sp>
        <p:nvSpPr>
          <p:cNvPr id="14" name="タイトル 13"/>
          <p:cNvSpPr>
            <a:spLocks noGrp="1"/>
          </p:cNvSpPr>
          <p:nvPr>
            <p:ph type="title"/>
          </p:nvPr>
        </p:nvSpPr>
        <p:spPr/>
        <p:txBody>
          <a:bodyPr>
            <a:normAutofit/>
          </a:bodyPr>
          <a:lstStyle/>
          <a:p>
            <a:r>
              <a:rPr lang="ja-JP" altLang="en-US" dirty="0"/>
              <a:t>☆</a:t>
            </a:r>
            <a:r>
              <a:rPr lang="ja-JP" altLang="en-US" dirty="0" smtClean="0"/>
              <a:t>知識</a:t>
            </a:r>
            <a:r>
              <a:rPr lang="ja-JP" altLang="en-US" dirty="0"/>
              <a:t>インフラの</a:t>
            </a:r>
            <a:r>
              <a:rPr lang="ja-JP" altLang="en-US" dirty="0" smtClean="0"/>
              <a:t>必要性</a:t>
            </a:r>
            <a:endParaRPr kumimoji="1" lang="ja-JP" altLang="en-US" dirty="0"/>
          </a:p>
        </p:txBody>
      </p:sp>
      <p:sp>
        <p:nvSpPr>
          <p:cNvPr id="45" name="日付プレースホルダ 44"/>
          <p:cNvSpPr>
            <a:spLocks noGrp="1"/>
          </p:cNvSpPr>
          <p:nvPr>
            <p:ph type="dt" sz="half" idx="10"/>
          </p:nvPr>
        </p:nvSpPr>
        <p:spPr/>
        <p:txBody>
          <a:bodyPr/>
          <a:lstStyle/>
          <a:p>
            <a:r>
              <a:rPr lang="en-US" altLang="ja-JP" smtClean="0"/>
              <a:t>2010/12/11</a:t>
            </a:r>
            <a:endParaRPr lang="en-US"/>
          </a:p>
        </p:txBody>
      </p:sp>
      <p:sp>
        <p:nvSpPr>
          <p:cNvPr id="41" name="フッター プレースホルダ 40"/>
          <p:cNvSpPr>
            <a:spLocks noGrp="1"/>
          </p:cNvSpPr>
          <p:nvPr>
            <p:ph type="ftr" sz="quarter" idx="11"/>
          </p:nvPr>
        </p:nvSpPr>
        <p:spPr/>
        <p:txBody>
          <a:bodyPr/>
          <a:lstStyle/>
          <a:p>
            <a:endParaRPr kumimoji="0" lang="en-US" dirty="0"/>
          </a:p>
        </p:txBody>
      </p:sp>
      <p:sp>
        <p:nvSpPr>
          <p:cNvPr id="42" name="スライド番号プレースホルダ 41"/>
          <p:cNvSpPr>
            <a:spLocks noGrp="1"/>
          </p:cNvSpPr>
          <p:nvPr>
            <p:ph type="sldNum" sz="quarter" idx="12"/>
          </p:nvPr>
        </p:nvSpPr>
        <p:spPr/>
        <p:txBody>
          <a:bodyPr/>
          <a:lstStyle/>
          <a:p>
            <a:fld id="{042AED99-7FB4-404E-8A97-64753DCE42EC}" type="slidenum">
              <a:rPr kumimoji="0" lang="en-US" smtClean="0"/>
              <a:pPr/>
              <a:t>7</a:t>
            </a:fld>
            <a:endParaRPr kumimoji="0" lang="en-US"/>
          </a:p>
        </p:txBody>
      </p:sp>
      <p:sp>
        <p:nvSpPr>
          <p:cNvPr id="48" name="正方形/長方形 47"/>
          <p:cNvSpPr/>
          <p:nvPr/>
        </p:nvSpPr>
        <p:spPr>
          <a:xfrm>
            <a:off x="1847528" y="4653136"/>
            <a:ext cx="8496944" cy="504056"/>
          </a:xfrm>
          <a:prstGeom prst="rect">
            <a:avLst/>
          </a:prstGeom>
          <a:ln/>
        </p:spPr>
        <p:style>
          <a:lnRef idx="1">
            <a:schemeClr val="accent2"/>
          </a:lnRef>
          <a:fillRef idx="2">
            <a:schemeClr val="accent2"/>
          </a:fillRef>
          <a:effectRef idx="1">
            <a:schemeClr val="accent2"/>
          </a:effectRef>
          <a:fontRef idx="minor">
            <a:schemeClr val="dk1"/>
          </a:fontRef>
        </p:style>
        <p:txBody>
          <a:bodyPr/>
          <a:lstStyle/>
          <a:p>
            <a:r>
              <a:rPr lang="ja-JP" altLang="en-US" sz="1600" b="1" dirty="0">
                <a:solidFill>
                  <a:schemeClr val="tx1"/>
                </a:solidFill>
                <a:latin typeface="Meiryo UI" panose="020B0604030504040204" pitchFamily="50" charset="-128"/>
                <a:ea typeface="Meiryo UI" panose="020B0604030504040204" pitchFamily="50" charset="-128"/>
              </a:rPr>
              <a:t>■　第４期科学技術基本計画「科学技術に関する基本政策について」</a:t>
            </a:r>
            <a:endParaRPr lang="en-US" altLang="ja-JP" sz="1600" b="1" dirty="0">
              <a:solidFill>
                <a:schemeClr val="tx1"/>
              </a:solidFill>
              <a:latin typeface="Meiryo UI" panose="020B0604030504040204" pitchFamily="50" charset="-128"/>
              <a:ea typeface="Meiryo UI" panose="020B0604030504040204" pitchFamily="50" charset="-128"/>
            </a:endParaRPr>
          </a:p>
          <a:p>
            <a:pPr algn="r"/>
            <a:r>
              <a:rPr lang="en-US" altLang="ja-JP" sz="1600" b="1" dirty="0">
                <a:solidFill>
                  <a:schemeClr val="tx1"/>
                </a:solidFill>
                <a:latin typeface="Meiryo UI" panose="020B0604030504040204" pitchFamily="50" charset="-128"/>
                <a:ea typeface="Meiryo UI" panose="020B0604030504040204" pitchFamily="50" charset="-128"/>
              </a:rPr>
              <a:t>【</a:t>
            </a:r>
            <a:r>
              <a:rPr lang="ja-JP" altLang="en-US" sz="1600" b="1" dirty="0">
                <a:solidFill>
                  <a:schemeClr val="tx1"/>
                </a:solidFill>
                <a:latin typeface="Meiryo UI" panose="020B0604030504040204" pitchFamily="50" charset="-128"/>
                <a:ea typeface="Meiryo UI" panose="020B0604030504040204" pitchFamily="50" charset="-128"/>
              </a:rPr>
              <a:t>内閣府　総合科学技術会議</a:t>
            </a:r>
            <a:r>
              <a:rPr lang="en-US" altLang="ja-JP" sz="1600" b="1" dirty="0">
                <a:solidFill>
                  <a:schemeClr val="tx1"/>
                </a:solidFill>
                <a:latin typeface="Meiryo UI" panose="020B0604030504040204" pitchFamily="50" charset="-128"/>
                <a:ea typeface="Meiryo UI" panose="020B0604030504040204" pitchFamily="50" charset="-128"/>
              </a:rPr>
              <a:t>(</a:t>
            </a:r>
            <a:r>
              <a:rPr lang="en-GB" sz="1600" b="1" dirty="0">
                <a:solidFill>
                  <a:schemeClr val="tx1"/>
                </a:solidFill>
                <a:latin typeface="Meiryo UI" panose="020B0604030504040204" pitchFamily="50" charset="-128"/>
                <a:ea typeface="Meiryo UI" panose="020B0604030504040204" pitchFamily="50" charset="-128"/>
              </a:rPr>
              <a:t>CSTP</a:t>
            </a:r>
            <a:r>
              <a:rPr lang="en-US" altLang="ja-JP" sz="1600" b="1" dirty="0">
                <a:solidFill>
                  <a:schemeClr val="tx1"/>
                </a:solidFill>
                <a:latin typeface="Meiryo UI" panose="020B0604030504040204" pitchFamily="50" charset="-128"/>
                <a:ea typeface="Meiryo UI" panose="020B0604030504040204" pitchFamily="50" charset="-128"/>
              </a:rPr>
              <a:t>)</a:t>
            </a:r>
            <a:r>
              <a:rPr lang="ja-JP" altLang="en-US" sz="1600" b="1" dirty="0">
                <a:solidFill>
                  <a:schemeClr val="tx1"/>
                </a:solidFill>
                <a:latin typeface="Meiryo UI" panose="020B0604030504040204" pitchFamily="50" charset="-128"/>
                <a:ea typeface="Meiryo UI" panose="020B0604030504040204" pitchFamily="50" charset="-128"/>
              </a:rPr>
              <a:t>答申</a:t>
            </a:r>
            <a:r>
              <a:rPr lang="en-US" altLang="ja-JP" sz="1600" b="1" dirty="0">
                <a:solidFill>
                  <a:schemeClr val="tx1"/>
                </a:solidFill>
                <a:latin typeface="Meiryo UI" panose="020B0604030504040204" pitchFamily="50" charset="-128"/>
                <a:ea typeface="Meiryo UI" panose="020B0604030504040204" pitchFamily="50" charset="-128"/>
              </a:rPr>
              <a:t>】</a:t>
            </a:r>
            <a:r>
              <a:rPr lang="ja-JP" altLang="en-US" sz="1600" b="1" dirty="0">
                <a:solidFill>
                  <a:schemeClr val="tx1"/>
                </a:solidFill>
                <a:latin typeface="Meiryo UI" panose="020B0604030504040204" pitchFamily="50" charset="-128"/>
                <a:ea typeface="Meiryo UI" panose="020B0604030504040204" pitchFamily="50" charset="-128"/>
              </a:rPr>
              <a:t> </a:t>
            </a:r>
            <a:r>
              <a:rPr lang="ja-JP" altLang="en-US" sz="1600" b="1" dirty="0" smtClean="0">
                <a:solidFill>
                  <a:schemeClr val="tx1"/>
                </a:solidFill>
                <a:latin typeface="Meiryo UI" panose="020B0604030504040204" pitchFamily="50" charset="-128"/>
                <a:ea typeface="Meiryo UI" panose="020B0604030504040204" pitchFamily="50" charset="-128"/>
              </a:rPr>
              <a:t>（</a:t>
            </a:r>
            <a:r>
              <a:rPr lang="en-US" altLang="ja-JP" sz="1600" b="1" dirty="0">
                <a:solidFill>
                  <a:schemeClr val="tx1"/>
                </a:solidFill>
                <a:latin typeface="Meiryo UI" panose="020B0604030504040204" pitchFamily="50" charset="-128"/>
                <a:ea typeface="Meiryo UI" panose="020B0604030504040204" pitchFamily="50" charset="-128"/>
              </a:rPr>
              <a:t>2010</a:t>
            </a:r>
            <a:r>
              <a:rPr lang="ja-JP" altLang="en-US" sz="1600" b="1" dirty="0" smtClean="0">
                <a:solidFill>
                  <a:schemeClr val="tx1"/>
                </a:solidFill>
                <a:latin typeface="Meiryo UI" panose="020B0604030504040204" pitchFamily="50" charset="-128"/>
                <a:ea typeface="Meiryo UI" panose="020B0604030504040204" pitchFamily="50" charset="-128"/>
              </a:rPr>
              <a:t>年</a:t>
            </a:r>
            <a:r>
              <a:rPr lang="en-US" altLang="ja-JP" sz="1600" b="1" dirty="0">
                <a:solidFill>
                  <a:schemeClr val="tx1"/>
                </a:solidFill>
                <a:latin typeface="Meiryo UI" panose="020B0604030504040204" pitchFamily="50" charset="-128"/>
                <a:ea typeface="Meiryo UI" panose="020B0604030504040204" pitchFamily="50" charset="-128"/>
              </a:rPr>
              <a:t>12</a:t>
            </a:r>
            <a:r>
              <a:rPr lang="ja-JP" altLang="en-US" sz="1600" b="1" dirty="0">
                <a:solidFill>
                  <a:schemeClr val="tx1"/>
                </a:solidFill>
                <a:latin typeface="Meiryo UI" panose="020B0604030504040204" pitchFamily="50" charset="-128"/>
                <a:ea typeface="Meiryo UI" panose="020B0604030504040204" pitchFamily="50" charset="-128"/>
              </a:rPr>
              <a:t>月</a:t>
            </a:r>
            <a:r>
              <a:rPr lang="en-US" altLang="ja-JP" sz="1600" b="1" dirty="0">
                <a:solidFill>
                  <a:schemeClr val="tx1"/>
                </a:solidFill>
                <a:latin typeface="Meiryo UI" panose="020B0604030504040204" pitchFamily="50" charset="-128"/>
                <a:ea typeface="Meiryo UI" panose="020B0604030504040204" pitchFamily="50" charset="-128"/>
              </a:rPr>
              <a:t>24</a:t>
            </a:r>
            <a:r>
              <a:rPr lang="ja-JP" altLang="en-US" sz="1600" b="1" dirty="0">
                <a:solidFill>
                  <a:schemeClr val="tx1"/>
                </a:solidFill>
                <a:latin typeface="Meiryo UI" panose="020B0604030504040204" pitchFamily="50" charset="-128"/>
                <a:ea typeface="Meiryo UI" panose="020B0604030504040204" pitchFamily="50" charset="-128"/>
              </a:rPr>
              <a:t>日）</a:t>
            </a:r>
          </a:p>
        </p:txBody>
      </p:sp>
      <p:sp>
        <p:nvSpPr>
          <p:cNvPr id="49" name="円/楕円 48"/>
          <p:cNvSpPr/>
          <p:nvPr/>
        </p:nvSpPr>
        <p:spPr>
          <a:xfrm>
            <a:off x="94593" y="61915"/>
            <a:ext cx="622859" cy="5711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319555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角丸四角形 112"/>
          <p:cNvSpPr/>
          <p:nvPr/>
        </p:nvSpPr>
        <p:spPr>
          <a:xfrm>
            <a:off x="1703512" y="3429001"/>
            <a:ext cx="8784976" cy="1942933"/>
          </a:xfrm>
          <a:prstGeom prst="roundRect">
            <a:avLst/>
          </a:prstGeom>
          <a:ln/>
        </p:spPr>
        <p:style>
          <a:lnRef idx="1">
            <a:schemeClr val="accent1"/>
          </a:lnRef>
          <a:fillRef idx="2">
            <a:schemeClr val="accent1"/>
          </a:fillRef>
          <a:effectRef idx="1">
            <a:schemeClr val="accent1"/>
          </a:effectRef>
          <a:fontRef idx="minor">
            <a:schemeClr val="dk1"/>
          </a:fontRef>
        </p:style>
        <p:txBody>
          <a:bodyPr vert="eaVert" anchor="ctr"/>
          <a:lstStyle/>
          <a:p>
            <a:pPr algn="ctr">
              <a:defRPr/>
            </a:pPr>
            <a:endParaRPr lang="ja-JP" altLang="en-US">
              <a:latin typeface="Meiryo UI" panose="020B0604030504040204" pitchFamily="50" charset="-128"/>
              <a:ea typeface="Meiryo UI" panose="020B0604030504040204" pitchFamily="50" charset="-128"/>
            </a:endParaRPr>
          </a:p>
        </p:txBody>
      </p:sp>
      <p:sp>
        <p:nvSpPr>
          <p:cNvPr id="7" name="正方形/長方形 6"/>
          <p:cNvSpPr/>
          <p:nvPr/>
        </p:nvSpPr>
        <p:spPr>
          <a:xfrm>
            <a:off x="1919536" y="1556792"/>
            <a:ext cx="8424936" cy="576064"/>
          </a:xfrm>
          <a:prstGeom prst="rect">
            <a:avLst/>
          </a:prstGeom>
          <a:noFill/>
          <a:ln w="28575" cmpd="dbl"/>
          <a:effectLst/>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a:lstStyle/>
          <a:p>
            <a:pPr>
              <a:defRPr/>
            </a:pPr>
            <a:r>
              <a:rPr lang="ja-JP" altLang="en-US" sz="1600" dirty="0">
                <a:solidFill>
                  <a:schemeClr val="tx1"/>
                </a:solidFill>
                <a:latin typeface="Meiryo UI" panose="020B0604030504040204" pitchFamily="50" charset="-128"/>
                <a:ea typeface="Meiryo UI" panose="020B0604030504040204" pitchFamily="50" charset="-128"/>
              </a:rPr>
              <a:t>これまでの</a:t>
            </a:r>
            <a:r>
              <a:rPr lang="ja-JP" altLang="en-US" sz="1600" dirty="0">
                <a:solidFill>
                  <a:srgbClr val="C00000"/>
                </a:solidFill>
                <a:latin typeface="Meiryo UI" panose="020B0604030504040204" pitchFamily="50" charset="-128"/>
                <a:ea typeface="Meiryo UI" panose="020B0604030504040204" pitchFamily="50" charset="-128"/>
              </a:rPr>
              <a:t>単なる「情報検索」から、事実としての「知識検索」へ進化</a:t>
            </a:r>
            <a:r>
              <a:rPr lang="ja-JP" altLang="en-US" sz="1600" dirty="0">
                <a:solidFill>
                  <a:schemeClr val="tx1"/>
                </a:solidFill>
                <a:latin typeface="Meiryo UI" panose="020B0604030504040204" pitchFamily="50" charset="-128"/>
                <a:ea typeface="Meiryo UI" panose="020B0604030504040204" pitchFamily="50" charset="-128"/>
              </a:rPr>
              <a:t>させ、</a:t>
            </a:r>
            <a:r>
              <a:rPr lang="ja-JP" altLang="en-US" sz="1600" dirty="0">
                <a:solidFill>
                  <a:srgbClr val="C00000"/>
                </a:solidFill>
                <a:latin typeface="Meiryo UI" panose="020B0604030504040204" pitchFamily="50" charset="-128"/>
                <a:ea typeface="Meiryo UI" panose="020B0604030504040204" pitchFamily="50" charset="-128"/>
              </a:rPr>
              <a:t>知識の再利用による新たな知識の創造に寄与</a:t>
            </a:r>
            <a:r>
              <a:rPr lang="ja-JP" altLang="en-US" sz="1600" dirty="0">
                <a:solidFill>
                  <a:schemeClr val="tx1"/>
                </a:solidFill>
                <a:latin typeface="Meiryo UI" panose="020B0604030504040204" pitchFamily="50" charset="-128"/>
                <a:ea typeface="Meiryo UI" panose="020B0604030504040204" pitchFamily="50" charset="-128"/>
              </a:rPr>
              <a:t>することを目指す。</a:t>
            </a:r>
            <a:endParaRPr lang="en-US" altLang="ja-JP" sz="1600" dirty="0">
              <a:solidFill>
                <a:schemeClr val="tx1"/>
              </a:solidFill>
              <a:latin typeface="Meiryo UI" panose="020B0604030504040204" pitchFamily="50" charset="-128"/>
              <a:ea typeface="Meiryo UI" panose="020B0604030504040204" pitchFamily="50" charset="-128"/>
            </a:endParaRPr>
          </a:p>
        </p:txBody>
      </p:sp>
      <p:sp>
        <p:nvSpPr>
          <p:cNvPr id="9" name="ホームベース 8"/>
          <p:cNvSpPr/>
          <p:nvPr/>
        </p:nvSpPr>
        <p:spPr>
          <a:xfrm>
            <a:off x="2063750" y="2204864"/>
            <a:ext cx="2808288" cy="1150938"/>
          </a:xfrm>
          <a:prstGeom prst="homePlate">
            <a:avLst/>
          </a:prstGeom>
        </p:spPr>
        <p:style>
          <a:lnRef idx="2">
            <a:schemeClr val="accent1"/>
          </a:lnRef>
          <a:fillRef idx="1">
            <a:schemeClr val="lt1"/>
          </a:fillRef>
          <a:effectRef idx="0">
            <a:schemeClr val="accent1"/>
          </a:effectRef>
          <a:fontRef idx="minor">
            <a:schemeClr val="dk1"/>
          </a:fontRef>
        </p:style>
        <p:txBody>
          <a:bodyPr anchor="ctr"/>
          <a:lstStyle/>
          <a:p>
            <a:pPr>
              <a:defRPr/>
            </a:pPr>
            <a:r>
              <a:rPr lang="ja-JP" altLang="en-US" sz="1200" dirty="0">
                <a:solidFill>
                  <a:schemeClr val="tx1"/>
                </a:solidFill>
                <a:latin typeface="Meiryo UI" panose="020B0604030504040204" pitchFamily="50" charset="-128"/>
                <a:ea typeface="Meiryo UI" panose="020B0604030504040204" pitchFamily="50" charset="-128"/>
              </a:rPr>
              <a:t>増え続けるテキスト、データ、コンテンツ（国の諸機関の各種資料、統計データ、大学・研究機関の研究成果・研究データ、全国の電子図書館、デジタルアーカイブのコンテンツなど）</a:t>
            </a:r>
          </a:p>
        </p:txBody>
      </p:sp>
      <p:sp>
        <p:nvSpPr>
          <p:cNvPr id="10" name="ホームベース 9"/>
          <p:cNvSpPr/>
          <p:nvPr/>
        </p:nvSpPr>
        <p:spPr>
          <a:xfrm>
            <a:off x="5087939" y="2204864"/>
            <a:ext cx="2520950" cy="1150938"/>
          </a:xfrm>
          <a:prstGeom prst="homePlate">
            <a:avLst/>
          </a:prstGeom>
        </p:spPr>
        <p:style>
          <a:lnRef idx="2">
            <a:schemeClr val="accent1"/>
          </a:lnRef>
          <a:fillRef idx="1">
            <a:schemeClr val="lt1"/>
          </a:fillRef>
          <a:effectRef idx="0">
            <a:schemeClr val="accent1"/>
          </a:effectRef>
          <a:fontRef idx="minor">
            <a:schemeClr val="dk1"/>
          </a:fontRef>
        </p:style>
        <p:txBody>
          <a:bodyPr anchor="ctr"/>
          <a:lstStyle/>
          <a:p>
            <a:pPr>
              <a:defRPr/>
            </a:pPr>
            <a:r>
              <a:rPr lang="ja-JP" altLang="en-US" sz="1200" dirty="0">
                <a:solidFill>
                  <a:schemeClr val="tx1"/>
                </a:solidFill>
                <a:latin typeface="Meiryo UI" panose="020B0604030504040204" pitchFamily="50" charset="-128"/>
                <a:ea typeface="Meiryo UI" panose="020B0604030504040204" pitchFamily="50" charset="-128"/>
              </a:rPr>
              <a:t>様々な形態の知識・情報を組織化し、関連する知識・情報がうまくつながって取り出せる仕組み</a:t>
            </a:r>
            <a:r>
              <a:rPr lang="en-US" altLang="ja-JP" sz="1200" dirty="0">
                <a:solidFill>
                  <a:schemeClr val="tx1"/>
                </a:solidFill>
                <a:latin typeface="Meiryo UI" panose="020B0604030504040204" pitchFamily="50" charset="-128"/>
                <a:ea typeface="Meiryo UI" panose="020B0604030504040204" pitchFamily="50" charset="-128"/>
              </a:rPr>
              <a:t>(</a:t>
            </a:r>
            <a:r>
              <a:rPr lang="ja-JP" altLang="en-US" sz="1200" dirty="0">
                <a:solidFill>
                  <a:schemeClr val="tx1"/>
                </a:solidFill>
                <a:latin typeface="Meiryo UI" panose="020B0604030504040204" pitchFamily="50" charset="-128"/>
                <a:ea typeface="Meiryo UI" panose="020B0604030504040204" pitchFamily="50" charset="-128"/>
              </a:rPr>
              <a:t>知識インフラ）の整備</a:t>
            </a:r>
            <a:endParaRPr lang="en-US" altLang="ja-JP" sz="1200" dirty="0">
              <a:solidFill>
                <a:schemeClr val="tx1"/>
              </a:solidFill>
              <a:latin typeface="Meiryo UI" panose="020B0604030504040204" pitchFamily="50" charset="-128"/>
              <a:ea typeface="Meiryo UI" panose="020B0604030504040204" pitchFamily="50" charset="-128"/>
            </a:endParaRPr>
          </a:p>
        </p:txBody>
      </p:sp>
      <p:sp>
        <p:nvSpPr>
          <p:cNvPr id="11" name="ホームベース 10"/>
          <p:cNvSpPr/>
          <p:nvPr/>
        </p:nvSpPr>
        <p:spPr>
          <a:xfrm>
            <a:off x="7824792" y="2204864"/>
            <a:ext cx="2232025" cy="1150938"/>
          </a:xfrm>
          <a:prstGeom prst="homePlate">
            <a:avLst/>
          </a:prstGeom>
        </p:spPr>
        <p:style>
          <a:lnRef idx="2">
            <a:schemeClr val="accent1"/>
          </a:lnRef>
          <a:fillRef idx="1">
            <a:schemeClr val="lt1"/>
          </a:fillRef>
          <a:effectRef idx="0">
            <a:schemeClr val="accent1"/>
          </a:effectRef>
          <a:fontRef idx="minor">
            <a:schemeClr val="dk1"/>
          </a:fontRef>
        </p:style>
        <p:txBody>
          <a:bodyPr anchor="ctr"/>
          <a:lstStyle/>
          <a:p>
            <a:pPr>
              <a:defRPr/>
            </a:pPr>
            <a:r>
              <a:rPr lang="ja-JP" altLang="en-US" sz="1400" dirty="0">
                <a:solidFill>
                  <a:schemeClr val="tx1"/>
                </a:solidFill>
                <a:latin typeface="Meiryo UI" panose="020B0604030504040204" pitchFamily="50" charset="-128"/>
                <a:ea typeface="Meiryo UI" panose="020B0604030504040204" pitchFamily="50" charset="-128"/>
              </a:rPr>
              <a:t>新しい知識の創造への寄与</a:t>
            </a:r>
            <a:endParaRPr lang="en-US" altLang="ja-JP" sz="1400" dirty="0">
              <a:solidFill>
                <a:schemeClr val="tx1"/>
              </a:solidFill>
              <a:latin typeface="Meiryo UI" panose="020B0604030504040204" pitchFamily="50" charset="-128"/>
              <a:ea typeface="Meiryo UI" panose="020B0604030504040204" pitchFamily="50" charset="-128"/>
            </a:endParaRPr>
          </a:p>
        </p:txBody>
      </p:sp>
      <p:sp>
        <p:nvSpPr>
          <p:cNvPr id="12" name="正方形/長方形 11"/>
          <p:cNvSpPr/>
          <p:nvPr/>
        </p:nvSpPr>
        <p:spPr>
          <a:xfrm>
            <a:off x="1919536" y="1124744"/>
            <a:ext cx="8424936" cy="432048"/>
          </a:xfrm>
          <a:prstGeom prst="rect">
            <a:avLst/>
          </a:prstGeom>
          <a:ln/>
        </p:spPr>
        <p:style>
          <a:lnRef idx="1">
            <a:schemeClr val="accent6"/>
          </a:lnRef>
          <a:fillRef idx="2">
            <a:schemeClr val="accent6"/>
          </a:fillRef>
          <a:effectRef idx="1">
            <a:schemeClr val="accent6"/>
          </a:effectRef>
          <a:fontRef idx="minor">
            <a:schemeClr val="dk1"/>
          </a:fontRef>
        </p:style>
        <p:txBody>
          <a:bodyPr anchor="ctr"/>
          <a:lstStyle/>
          <a:p>
            <a:pPr algn="ctr">
              <a:defRPr/>
            </a:pPr>
            <a:r>
              <a:rPr lang="ja-JP" altLang="en-US" sz="1600" dirty="0">
                <a:solidFill>
                  <a:schemeClr val="tx1"/>
                </a:solidFill>
                <a:latin typeface="Meiryo UI" panose="020B0604030504040204" pitchFamily="50" charset="-128"/>
                <a:ea typeface="Meiryo UI" panose="020B0604030504040204" pitchFamily="50" charset="-128"/>
              </a:rPr>
              <a:t>次世代サービスが目指す方向性</a:t>
            </a:r>
            <a:endParaRPr lang="en-US" altLang="ja-JP" sz="1600" dirty="0">
              <a:solidFill>
                <a:schemeClr val="tx1"/>
              </a:solidFill>
              <a:latin typeface="Meiryo UI" panose="020B0604030504040204" pitchFamily="50" charset="-128"/>
              <a:ea typeface="Meiryo UI" panose="020B0604030504040204" pitchFamily="50" charset="-128"/>
            </a:endParaRPr>
          </a:p>
        </p:txBody>
      </p:sp>
      <p:sp>
        <p:nvSpPr>
          <p:cNvPr id="13" name="角丸四角形 12"/>
          <p:cNvSpPr/>
          <p:nvPr/>
        </p:nvSpPr>
        <p:spPr>
          <a:xfrm>
            <a:off x="2350588" y="3573382"/>
            <a:ext cx="1223962" cy="503238"/>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ja-JP" altLang="en-US" sz="1200" dirty="0">
                <a:latin typeface="Meiryo UI" panose="020B0604030504040204" pitchFamily="50" charset="-128"/>
                <a:ea typeface="Meiryo UI" panose="020B0604030504040204" pitchFamily="50" charset="-128"/>
              </a:rPr>
              <a:t>情報の可視化技術</a:t>
            </a:r>
          </a:p>
        </p:txBody>
      </p:sp>
      <p:sp>
        <p:nvSpPr>
          <p:cNvPr id="19" name="角丸四角形 18"/>
          <p:cNvSpPr/>
          <p:nvPr/>
        </p:nvSpPr>
        <p:spPr>
          <a:xfrm>
            <a:off x="3719016" y="3573382"/>
            <a:ext cx="1223962" cy="503238"/>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ja-JP" altLang="en-US" sz="1200" dirty="0">
                <a:latin typeface="Meiryo UI" panose="020B0604030504040204" pitchFamily="50" charset="-128"/>
                <a:ea typeface="Meiryo UI" panose="020B0604030504040204" pitchFamily="50" charset="-128"/>
              </a:rPr>
              <a:t>情報の収集の効率化技術</a:t>
            </a:r>
          </a:p>
        </p:txBody>
      </p:sp>
      <p:sp>
        <p:nvSpPr>
          <p:cNvPr id="20" name="角丸四角形 19"/>
          <p:cNvSpPr/>
          <p:nvPr/>
        </p:nvSpPr>
        <p:spPr>
          <a:xfrm>
            <a:off x="5087438" y="3573382"/>
            <a:ext cx="1223962" cy="503238"/>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ja-JP" altLang="en-US" sz="1200" dirty="0">
                <a:latin typeface="Meiryo UI" panose="020B0604030504040204" pitchFamily="50" charset="-128"/>
                <a:ea typeface="Meiryo UI" panose="020B0604030504040204" pitchFamily="50" charset="-128"/>
              </a:rPr>
              <a:t>情報の組織化技術</a:t>
            </a:r>
          </a:p>
        </p:txBody>
      </p:sp>
      <p:sp>
        <p:nvSpPr>
          <p:cNvPr id="21" name="角丸四角形 20"/>
          <p:cNvSpPr/>
          <p:nvPr/>
        </p:nvSpPr>
        <p:spPr>
          <a:xfrm>
            <a:off x="6455866" y="3573382"/>
            <a:ext cx="1223962" cy="503238"/>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ja-JP" altLang="en-US" sz="1200" dirty="0">
                <a:latin typeface="Meiryo UI" panose="020B0604030504040204" pitchFamily="50" charset="-128"/>
                <a:ea typeface="Meiryo UI" panose="020B0604030504040204" pitchFamily="50" charset="-128"/>
              </a:rPr>
              <a:t>情報の集合知化技術</a:t>
            </a:r>
          </a:p>
        </p:txBody>
      </p:sp>
      <p:sp>
        <p:nvSpPr>
          <p:cNvPr id="22" name="角丸四角形 21"/>
          <p:cNvSpPr/>
          <p:nvPr/>
        </p:nvSpPr>
        <p:spPr>
          <a:xfrm>
            <a:off x="7824289" y="3573382"/>
            <a:ext cx="1223962" cy="503238"/>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ja-JP" altLang="en-US" sz="1200" dirty="0">
                <a:latin typeface="Meiryo UI" panose="020B0604030504040204" pitchFamily="50" charset="-128"/>
                <a:ea typeface="Meiryo UI" panose="020B0604030504040204" pitchFamily="50" charset="-128"/>
              </a:rPr>
              <a:t>情報検索技術</a:t>
            </a:r>
          </a:p>
        </p:txBody>
      </p:sp>
      <p:sp>
        <p:nvSpPr>
          <p:cNvPr id="23" name="角丸四角形 22"/>
          <p:cNvSpPr/>
          <p:nvPr/>
        </p:nvSpPr>
        <p:spPr>
          <a:xfrm>
            <a:off x="9191129" y="3573382"/>
            <a:ext cx="1223963" cy="503238"/>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ja-JP" altLang="en-US" sz="1200" dirty="0">
                <a:latin typeface="Meiryo UI" panose="020B0604030504040204" pitchFamily="50" charset="-128"/>
                <a:ea typeface="Meiryo UI" panose="020B0604030504040204" pitchFamily="50" charset="-128"/>
              </a:rPr>
              <a:t>閲覧・表示技術</a:t>
            </a:r>
          </a:p>
        </p:txBody>
      </p:sp>
      <p:sp>
        <p:nvSpPr>
          <p:cNvPr id="28" name="正方形/長方形 27"/>
          <p:cNvSpPr/>
          <p:nvPr/>
        </p:nvSpPr>
        <p:spPr>
          <a:xfrm>
            <a:off x="2350588" y="4221089"/>
            <a:ext cx="576262" cy="1008063"/>
          </a:xfrm>
          <a:prstGeom prst="rect">
            <a:avLst/>
          </a:prstGeom>
        </p:spPr>
        <p:style>
          <a:lnRef idx="1">
            <a:schemeClr val="accent5"/>
          </a:lnRef>
          <a:fillRef idx="2">
            <a:schemeClr val="accent5"/>
          </a:fillRef>
          <a:effectRef idx="1">
            <a:schemeClr val="accent5"/>
          </a:effectRef>
          <a:fontRef idx="minor">
            <a:schemeClr val="dk1"/>
          </a:fontRef>
        </p:style>
        <p:txBody>
          <a:bodyPr vert="eaVert" anchor="ctr"/>
          <a:lstStyle/>
          <a:p>
            <a:pPr algn="ctr">
              <a:defRPr/>
            </a:pPr>
            <a:r>
              <a:rPr lang="ja-JP" altLang="en-US" sz="1050" dirty="0">
                <a:latin typeface="Meiryo UI" panose="020B0604030504040204" pitchFamily="50" charset="-128"/>
                <a:ea typeface="Meiryo UI" panose="020B0604030504040204" pitchFamily="50" charset="-128"/>
              </a:rPr>
              <a:t>全文テキスト化技術</a:t>
            </a:r>
          </a:p>
        </p:txBody>
      </p:sp>
      <p:sp>
        <p:nvSpPr>
          <p:cNvPr id="29" name="正方形/長方形 28"/>
          <p:cNvSpPr/>
          <p:nvPr/>
        </p:nvSpPr>
        <p:spPr>
          <a:xfrm>
            <a:off x="2998288" y="4221089"/>
            <a:ext cx="576262" cy="1008063"/>
          </a:xfrm>
          <a:prstGeom prst="rect">
            <a:avLst/>
          </a:prstGeom>
        </p:spPr>
        <p:style>
          <a:lnRef idx="1">
            <a:schemeClr val="accent5"/>
          </a:lnRef>
          <a:fillRef idx="2">
            <a:schemeClr val="accent5"/>
          </a:fillRef>
          <a:effectRef idx="1">
            <a:schemeClr val="accent5"/>
          </a:effectRef>
          <a:fontRef idx="minor">
            <a:schemeClr val="dk1"/>
          </a:fontRef>
        </p:style>
        <p:txBody>
          <a:bodyPr vert="eaVert" anchor="ctr"/>
          <a:lstStyle/>
          <a:p>
            <a:pPr algn="ctr">
              <a:defRPr/>
            </a:pPr>
            <a:r>
              <a:rPr lang="ja-JP" altLang="en-US" sz="1050" dirty="0">
                <a:latin typeface="Meiryo UI" panose="020B0604030504040204" pitchFamily="50" charset="-128"/>
                <a:ea typeface="Meiryo UI" panose="020B0604030504040204" pitchFamily="50" charset="-128"/>
              </a:rPr>
              <a:t>テキストの構造化技術</a:t>
            </a:r>
          </a:p>
        </p:txBody>
      </p:sp>
      <p:sp>
        <p:nvSpPr>
          <p:cNvPr id="30" name="正方形/長方形 29"/>
          <p:cNvSpPr/>
          <p:nvPr/>
        </p:nvSpPr>
        <p:spPr>
          <a:xfrm>
            <a:off x="3719013" y="4221089"/>
            <a:ext cx="576262" cy="1008063"/>
          </a:xfrm>
          <a:prstGeom prst="rect">
            <a:avLst/>
          </a:prstGeom>
        </p:spPr>
        <p:style>
          <a:lnRef idx="1">
            <a:schemeClr val="accent5"/>
          </a:lnRef>
          <a:fillRef idx="2">
            <a:schemeClr val="accent5"/>
          </a:fillRef>
          <a:effectRef idx="1">
            <a:schemeClr val="accent5"/>
          </a:effectRef>
          <a:fontRef idx="minor">
            <a:schemeClr val="dk1"/>
          </a:fontRef>
        </p:style>
        <p:txBody>
          <a:bodyPr vert="eaVert" anchor="ctr"/>
          <a:lstStyle/>
          <a:p>
            <a:pPr algn="ctr">
              <a:defRPr/>
            </a:pPr>
            <a:r>
              <a:rPr lang="ja-JP" altLang="en-US" sz="1050" dirty="0">
                <a:latin typeface="Meiryo UI" panose="020B0604030504040204" pitchFamily="50" charset="-128"/>
                <a:ea typeface="Meiryo UI" panose="020B0604030504040204" pitchFamily="50" charset="-128"/>
              </a:rPr>
              <a:t>分散収集技術</a:t>
            </a:r>
          </a:p>
        </p:txBody>
      </p:sp>
      <p:sp>
        <p:nvSpPr>
          <p:cNvPr id="31" name="正方形/長方形 30"/>
          <p:cNvSpPr/>
          <p:nvPr/>
        </p:nvSpPr>
        <p:spPr>
          <a:xfrm>
            <a:off x="4366713" y="4221089"/>
            <a:ext cx="576262" cy="1008063"/>
          </a:xfrm>
          <a:prstGeom prst="rect">
            <a:avLst/>
          </a:prstGeom>
        </p:spPr>
        <p:style>
          <a:lnRef idx="1">
            <a:schemeClr val="accent5"/>
          </a:lnRef>
          <a:fillRef idx="2">
            <a:schemeClr val="accent5"/>
          </a:fillRef>
          <a:effectRef idx="1">
            <a:schemeClr val="accent5"/>
          </a:effectRef>
          <a:fontRef idx="minor">
            <a:schemeClr val="dk1"/>
          </a:fontRef>
        </p:style>
        <p:txBody>
          <a:bodyPr vert="eaVert" anchor="ctr"/>
          <a:lstStyle/>
          <a:p>
            <a:pPr algn="ctr">
              <a:defRPr/>
            </a:pPr>
            <a:r>
              <a:rPr lang="ja-JP" altLang="en-US" sz="1050" dirty="0">
                <a:latin typeface="Meiryo UI" panose="020B0604030504040204" pitchFamily="50" charset="-128"/>
                <a:ea typeface="Meiryo UI" panose="020B0604030504040204" pitchFamily="50" charset="-128"/>
              </a:rPr>
              <a:t>分散横断検索技術</a:t>
            </a:r>
          </a:p>
        </p:txBody>
      </p:sp>
      <p:sp>
        <p:nvSpPr>
          <p:cNvPr id="32" name="正方形/長方形 31"/>
          <p:cNvSpPr/>
          <p:nvPr/>
        </p:nvSpPr>
        <p:spPr>
          <a:xfrm>
            <a:off x="5087438" y="4221089"/>
            <a:ext cx="576262" cy="1008063"/>
          </a:xfrm>
          <a:prstGeom prst="rect">
            <a:avLst/>
          </a:prstGeom>
        </p:spPr>
        <p:style>
          <a:lnRef idx="1">
            <a:schemeClr val="accent5"/>
          </a:lnRef>
          <a:fillRef idx="2">
            <a:schemeClr val="accent5"/>
          </a:fillRef>
          <a:effectRef idx="1">
            <a:schemeClr val="accent5"/>
          </a:effectRef>
          <a:fontRef idx="minor">
            <a:schemeClr val="dk1"/>
          </a:fontRef>
        </p:style>
        <p:txBody>
          <a:bodyPr vert="eaVert" anchor="ctr"/>
          <a:lstStyle/>
          <a:p>
            <a:pPr algn="ctr">
              <a:defRPr/>
            </a:pPr>
            <a:r>
              <a:rPr lang="ja-JP" altLang="en-US" sz="1050" dirty="0">
                <a:latin typeface="Meiryo UI" panose="020B0604030504040204" pitchFamily="50" charset="-128"/>
                <a:ea typeface="Meiryo UI" panose="020B0604030504040204" pitchFamily="50" charset="-128"/>
              </a:rPr>
              <a:t>データマイニング技術</a:t>
            </a:r>
          </a:p>
        </p:txBody>
      </p:sp>
      <p:sp>
        <p:nvSpPr>
          <p:cNvPr id="33" name="正方形/長方形 32"/>
          <p:cNvSpPr/>
          <p:nvPr/>
        </p:nvSpPr>
        <p:spPr>
          <a:xfrm>
            <a:off x="5735138" y="4221089"/>
            <a:ext cx="576262" cy="1008063"/>
          </a:xfrm>
          <a:prstGeom prst="rect">
            <a:avLst/>
          </a:prstGeom>
        </p:spPr>
        <p:style>
          <a:lnRef idx="1">
            <a:schemeClr val="accent5"/>
          </a:lnRef>
          <a:fillRef idx="2">
            <a:schemeClr val="accent5"/>
          </a:fillRef>
          <a:effectRef idx="1">
            <a:schemeClr val="accent5"/>
          </a:effectRef>
          <a:fontRef idx="minor">
            <a:schemeClr val="dk1"/>
          </a:fontRef>
        </p:style>
        <p:txBody>
          <a:bodyPr vert="eaVert" anchor="ctr"/>
          <a:lstStyle/>
          <a:p>
            <a:pPr algn="ctr">
              <a:defRPr/>
            </a:pPr>
            <a:r>
              <a:rPr lang="ja-JP" altLang="en-US" sz="1050" dirty="0">
                <a:latin typeface="Meiryo UI" panose="020B0604030504040204" pitchFamily="50" charset="-128"/>
                <a:ea typeface="Meiryo UI" panose="020B0604030504040204" pitchFamily="50" charset="-128"/>
              </a:rPr>
              <a:t>メタデータ自動付与技術</a:t>
            </a:r>
          </a:p>
        </p:txBody>
      </p:sp>
      <p:sp>
        <p:nvSpPr>
          <p:cNvPr id="34" name="正方形/長方形 33"/>
          <p:cNvSpPr/>
          <p:nvPr/>
        </p:nvSpPr>
        <p:spPr>
          <a:xfrm>
            <a:off x="6455863" y="4221089"/>
            <a:ext cx="576262" cy="1008063"/>
          </a:xfrm>
          <a:prstGeom prst="rect">
            <a:avLst/>
          </a:prstGeom>
        </p:spPr>
        <p:style>
          <a:lnRef idx="1">
            <a:schemeClr val="accent5"/>
          </a:lnRef>
          <a:fillRef idx="2">
            <a:schemeClr val="accent5"/>
          </a:fillRef>
          <a:effectRef idx="1">
            <a:schemeClr val="accent5"/>
          </a:effectRef>
          <a:fontRef idx="minor">
            <a:schemeClr val="dk1"/>
          </a:fontRef>
        </p:style>
        <p:txBody>
          <a:bodyPr vert="eaVert" anchor="ctr"/>
          <a:lstStyle/>
          <a:p>
            <a:pPr algn="ctr">
              <a:defRPr/>
            </a:pPr>
            <a:r>
              <a:rPr lang="ja-JP" altLang="en-US" sz="1050" dirty="0">
                <a:latin typeface="Meiryo UI" panose="020B0604030504040204" pitchFamily="50" charset="-128"/>
                <a:ea typeface="Meiryo UI" panose="020B0604030504040204" pitchFamily="50" charset="-128"/>
              </a:rPr>
              <a:t>情報と情報の関連付け</a:t>
            </a:r>
          </a:p>
        </p:txBody>
      </p:sp>
      <p:sp>
        <p:nvSpPr>
          <p:cNvPr id="35" name="正方形/長方形 34"/>
          <p:cNvSpPr/>
          <p:nvPr/>
        </p:nvSpPr>
        <p:spPr>
          <a:xfrm>
            <a:off x="7103563" y="4221089"/>
            <a:ext cx="576262" cy="1008063"/>
          </a:xfrm>
          <a:prstGeom prst="rect">
            <a:avLst/>
          </a:prstGeom>
        </p:spPr>
        <p:style>
          <a:lnRef idx="1">
            <a:schemeClr val="accent5"/>
          </a:lnRef>
          <a:fillRef idx="2">
            <a:schemeClr val="accent5"/>
          </a:fillRef>
          <a:effectRef idx="1">
            <a:schemeClr val="accent5"/>
          </a:effectRef>
          <a:fontRef idx="minor">
            <a:schemeClr val="dk1"/>
          </a:fontRef>
        </p:style>
        <p:txBody>
          <a:bodyPr vert="eaVert" anchor="ctr"/>
          <a:lstStyle/>
          <a:p>
            <a:pPr algn="ctr">
              <a:defRPr/>
            </a:pPr>
            <a:r>
              <a:rPr lang="ja-JP" altLang="en-US" sz="1050" dirty="0">
                <a:latin typeface="Meiryo UI" panose="020B0604030504040204" pitchFamily="50" charset="-128"/>
                <a:ea typeface="Meiryo UI" panose="020B0604030504040204" pitchFamily="50" charset="-128"/>
              </a:rPr>
              <a:t>意味情報によるクラスタリング</a:t>
            </a:r>
          </a:p>
        </p:txBody>
      </p:sp>
      <p:sp>
        <p:nvSpPr>
          <p:cNvPr id="36" name="正方形/長方形 35"/>
          <p:cNvSpPr/>
          <p:nvPr/>
        </p:nvSpPr>
        <p:spPr>
          <a:xfrm>
            <a:off x="7824292" y="4221089"/>
            <a:ext cx="574675" cy="1008063"/>
          </a:xfrm>
          <a:prstGeom prst="rect">
            <a:avLst/>
          </a:prstGeom>
        </p:spPr>
        <p:style>
          <a:lnRef idx="1">
            <a:schemeClr val="accent5"/>
          </a:lnRef>
          <a:fillRef idx="2">
            <a:schemeClr val="accent5"/>
          </a:fillRef>
          <a:effectRef idx="1">
            <a:schemeClr val="accent5"/>
          </a:effectRef>
          <a:fontRef idx="minor">
            <a:schemeClr val="dk1"/>
          </a:fontRef>
        </p:style>
        <p:txBody>
          <a:bodyPr vert="eaVert" anchor="ctr"/>
          <a:lstStyle/>
          <a:p>
            <a:pPr algn="ctr">
              <a:defRPr/>
            </a:pPr>
            <a:r>
              <a:rPr lang="ja-JP" altLang="en-US" sz="1050" dirty="0">
                <a:latin typeface="Meiryo UI" panose="020B0604030504040204" pitchFamily="50" charset="-128"/>
                <a:ea typeface="Meiryo UI" panose="020B0604030504040204" pitchFamily="50" charset="-128"/>
              </a:rPr>
              <a:t>事実・知識検索</a:t>
            </a:r>
          </a:p>
        </p:txBody>
      </p:sp>
      <p:sp>
        <p:nvSpPr>
          <p:cNvPr id="37" name="正方形/長方形 36"/>
          <p:cNvSpPr/>
          <p:nvPr/>
        </p:nvSpPr>
        <p:spPr>
          <a:xfrm>
            <a:off x="8471988" y="4221089"/>
            <a:ext cx="576262" cy="1008063"/>
          </a:xfrm>
          <a:prstGeom prst="rect">
            <a:avLst/>
          </a:prstGeom>
        </p:spPr>
        <p:style>
          <a:lnRef idx="1">
            <a:schemeClr val="accent5"/>
          </a:lnRef>
          <a:fillRef idx="2">
            <a:schemeClr val="accent5"/>
          </a:fillRef>
          <a:effectRef idx="1">
            <a:schemeClr val="accent5"/>
          </a:effectRef>
          <a:fontRef idx="minor">
            <a:schemeClr val="dk1"/>
          </a:fontRef>
        </p:style>
        <p:txBody>
          <a:bodyPr vert="eaVert" anchor="ctr"/>
          <a:lstStyle/>
          <a:p>
            <a:pPr algn="ctr">
              <a:defRPr/>
            </a:pPr>
            <a:r>
              <a:rPr lang="ja-JP" altLang="en-US" sz="1050" dirty="0">
                <a:latin typeface="Meiryo UI" panose="020B0604030504040204" pitchFamily="50" charset="-128"/>
                <a:ea typeface="Meiryo UI" panose="020B0604030504040204" pitchFamily="50" charset="-128"/>
              </a:rPr>
              <a:t>感性検索</a:t>
            </a:r>
          </a:p>
        </p:txBody>
      </p:sp>
      <p:sp>
        <p:nvSpPr>
          <p:cNvPr id="38" name="正方形/長方形 37"/>
          <p:cNvSpPr/>
          <p:nvPr/>
        </p:nvSpPr>
        <p:spPr>
          <a:xfrm>
            <a:off x="9191129" y="4221089"/>
            <a:ext cx="576263" cy="1008063"/>
          </a:xfrm>
          <a:prstGeom prst="rect">
            <a:avLst/>
          </a:prstGeom>
        </p:spPr>
        <p:style>
          <a:lnRef idx="1">
            <a:schemeClr val="accent5"/>
          </a:lnRef>
          <a:fillRef idx="2">
            <a:schemeClr val="accent5"/>
          </a:fillRef>
          <a:effectRef idx="1">
            <a:schemeClr val="accent5"/>
          </a:effectRef>
          <a:fontRef idx="minor">
            <a:schemeClr val="dk1"/>
          </a:fontRef>
        </p:style>
        <p:txBody>
          <a:bodyPr vert="eaVert" anchor="ctr"/>
          <a:lstStyle/>
          <a:p>
            <a:pPr algn="ctr">
              <a:defRPr/>
            </a:pPr>
            <a:r>
              <a:rPr lang="ja-JP" altLang="en-US" sz="1050" dirty="0">
                <a:latin typeface="Meiryo UI" panose="020B0604030504040204" pitchFamily="50" charset="-128"/>
                <a:ea typeface="Meiryo UI" panose="020B0604030504040204" pitchFamily="50" charset="-128"/>
              </a:rPr>
              <a:t>位置情報技術</a:t>
            </a:r>
          </a:p>
        </p:txBody>
      </p:sp>
      <p:sp>
        <p:nvSpPr>
          <p:cNvPr id="39" name="正方形/長方形 38"/>
          <p:cNvSpPr/>
          <p:nvPr/>
        </p:nvSpPr>
        <p:spPr>
          <a:xfrm>
            <a:off x="9840417" y="4221089"/>
            <a:ext cx="574675" cy="1008063"/>
          </a:xfrm>
          <a:prstGeom prst="rect">
            <a:avLst/>
          </a:prstGeom>
        </p:spPr>
        <p:style>
          <a:lnRef idx="1">
            <a:schemeClr val="accent5"/>
          </a:lnRef>
          <a:fillRef idx="2">
            <a:schemeClr val="accent5"/>
          </a:fillRef>
          <a:effectRef idx="1">
            <a:schemeClr val="accent5"/>
          </a:effectRef>
          <a:fontRef idx="minor">
            <a:schemeClr val="dk1"/>
          </a:fontRef>
        </p:style>
        <p:txBody>
          <a:bodyPr vert="eaVert" anchor="ctr"/>
          <a:lstStyle/>
          <a:p>
            <a:pPr algn="ctr">
              <a:defRPr/>
            </a:pPr>
            <a:r>
              <a:rPr lang="ja-JP" altLang="en-US" sz="1050" dirty="0">
                <a:latin typeface="Meiryo UI" panose="020B0604030504040204" pitchFamily="50" charset="-128"/>
                <a:ea typeface="Meiryo UI" panose="020B0604030504040204" pitchFamily="50" charset="-128"/>
              </a:rPr>
              <a:t>デバイスに合わせた最適出力</a:t>
            </a:r>
          </a:p>
        </p:txBody>
      </p:sp>
      <p:cxnSp>
        <p:nvCxnSpPr>
          <p:cNvPr id="41" name="直線コネクタ 40"/>
          <p:cNvCxnSpPr>
            <a:stCxn id="28" idx="0"/>
            <a:endCxn id="13" idx="2"/>
          </p:cNvCxnSpPr>
          <p:nvPr/>
        </p:nvCxnSpPr>
        <p:spPr>
          <a:xfrm rot="5400000" flipH="1" flipV="1">
            <a:off x="2729207" y="3986926"/>
            <a:ext cx="144462" cy="323850"/>
          </a:xfrm>
          <a:prstGeom prst="line">
            <a:avLst/>
          </a:prstGeom>
        </p:spPr>
        <p:style>
          <a:lnRef idx="1">
            <a:schemeClr val="accent5"/>
          </a:lnRef>
          <a:fillRef idx="2">
            <a:schemeClr val="accent5"/>
          </a:fillRef>
          <a:effectRef idx="1">
            <a:schemeClr val="accent5"/>
          </a:effectRef>
          <a:fontRef idx="minor">
            <a:schemeClr val="dk1"/>
          </a:fontRef>
        </p:style>
      </p:cxnSp>
      <p:cxnSp>
        <p:nvCxnSpPr>
          <p:cNvPr id="43" name="直線コネクタ 42"/>
          <p:cNvCxnSpPr>
            <a:stCxn id="29" idx="0"/>
            <a:endCxn id="13" idx="2"/>
          </p:cNvCxnSpPr>
          <p:nvPr/>
        </p:nvCxnSpPr>
        <p:spPr>
          <a:xfrm rot="16200000" flipV="1">
            <a:off x="3053057" y="3986926"/>
            <a:ext cx="144462" cy="323850"/>
          </a:xfrm>
          <a:prstGeom prst="line">
            <a:avLst/>
          </a:prstGeom>
        </p:spPr>
        <p:style>
          <a:lnRef idx="1">
            <a:schemeClr val="accent5"/>
          </a:lnRef>
          <a:fillRef idx="2">
            <a:schemeClr val="accent5"/>
          </a:fillRef>
          <a:effectRef idx="1">
            <a:schemeClr val="accent5"/>
          </a:effectRef>
          <a:fontRef idx="minor">
            <a:schemeClr val="dk1"/>
          </a:fontRef>
        </p:style>
      </p:cxnSp>
      <p:cxnSp>
        <p:nvCxnSpPr>
          <p:cNvPr id="45" name="直線コネクタ 44"/>
          <p:cNvCxnSpPr>
            <a:stCxn id="30" idx="0"/>
            <a:endCxn id="19" idx="2"/>
          </p:cNvCxnSpPr>
          <p:nvPr/>
        </p:nvCxnSpPr>
        <p:spPr>
          <a:xfrm rot="5400000" flipH="1" flipV="1">
            <a:off x="4097632" y="3986926"/>
            <a:ext cx="144462" cy="323850"/>
          </a:xfrm>
          <a:prstGeom prst="line">
            <a:avLst/>
          </a:prstGeom>
        </p:spPr>
        <p:style>
          <a:lnRef idx="1">
            <a:schemeClr val="accent5"/>
          </a:lnRef>
          <a:fillRef idx="2">
            <a:schemeClr val="accent5"/>
          </a:fillRef>
          <a:effectRef idx="1">
            <a:schemeClr val="accent5"/>
          </a:effectRef>
          <a:fontRef idx="minor">
            <a:schemeClr val="dk1"/>
          </a:fontRef>
        </p:style>
      </p:cxnSp>
      <p:cxnSp>
        <p:nvCxnSpPr>
          <p:cNvPr id="47" name="直線コネクタ 46"/>
          <p:cNvCxnSpPr>
            <a:stCxn id="31" idx="0"/>
            <a:endCxn id="19" idx="2"/>
          </p:cNvCxnSpPr>
          <p:nvPr/>
        </p:nvCxnSpPr>
        <p:spPr>
          <a:xfrm rot="16200000" flipV="1">
            <a:off x="4421482" y="3986926"/>
            <a:ext cx="144462" cy="323850"/>
          </a:xfrm>
          <a:prstGeom prst="line">
            <a:avLst/>
          </a:prstGeom>
        </p:spPr>
        <p:style>
          <a:lnRef idx="1">
            <a:schemeClr val="accent5"/>
          </a:lnRef>
          <a:fillRef idx="2">
            <a:schemeClr val="accent5"/>
          </a:fillRef>
          <a:effectRef idx="1">
            <a:schemeClr val="accent5"/>
          </a:effectRef>
          <a:fontRef idx="minor">
            <a:schemeClr val="dk1"/>
          </a:fontRef>
        </p:style>
      </p:cxnSp>
      <p:cxnSp>
        <p:nvCxnSpPr>
          <p:cNvPr id="49" name="直線コネクタ 48"/>
          <p:cNvCxnSpPr>
            <a:stCxn id="32" idx="0"/>
            <a:endCxn id="20" idx="2"/>
          </p:cNvCxnSpPr>
          <p:nvPr/>
        </p:nvCxnSpPr>
        <p:spPr>
          <a:xfrm rot="5400000" flipH="1" flipV="1">
            <a:off x="5464469" y="3986926"/>
            <a:ext cx="144462" cy="323850"/>
          </a:xfrm>
          <a:prstGeom prst="line">
            <a:avLst/>
          </a:prstGeom>
        </p:spPr>
        <p:style>
          <a:lnRef idx="1">
            <a:schemeClr val="accent5"/>
          </a:lnRef>
          <a:fillRef idx="2">
            <a:schemeClr val="accent5"/>
          </a:fillRef>
          <a:effectRef idx="1">
            <a:schemeClr val="accent5"/>
          </a:effectRef>
          <a:fontRef idx="minor">
            <a:schemeClr val="dk1"/>
          </a:fontRef>
        </p:style>
      </p:cxnSp>
      <p:cxnSp>
        <p:nvCxnSpPr>
          <p:cNvPr id="51" name="直線コネクタ 50"/>
          <p:cNvCxnSpPr>
            <a:stCxn id="33" idx="0"/>
            <a:endCxn id="20" idx="2"/>
          </p:cNvCxnSpPr>
          <p:nvPr/>
        </p:nvCxnSpPr>
        <p:spPr>
          <a:xfrm rot="16200000" flipV="1">
            <a:off x="5789113" y="3986132"/>
            <a:ext cx="144462" cy="325438"/>
          </a:xfrm>
          <a:prstGeom prst="line">
            <a:avLst/>
          </a:prstGeom>
        </p:spPr>
        <p:style>
          <a:lnRef idx="1">
            <a:schemeClr val="accent5"/>
          </a:lnRef>
          <a:fillRef idx="2">
            <a:schemeClr val="accent5"/>
          </a:fillRef>
          <a:effectRef idx="1">
            <a:schemeClr val="accent5"/>
          </a:effectRef>
          <a:fontRef idx="minor">
            <a:schemeClr val="dk1"/>
          </a:fontRef>
        </p:style>
      </p:cxnSp>
      <p:cxnSp>
        <p:nvCxnSpPr>
          <p:cNvPr id="53" name="直線コネクタ 52"/>
          <p:cNvCxnSpPr>
            <a:stCxn id="34" idx="0"/>
            <a:endCxn id="21" idx="2"/>
          </p:cNvCxnSpPr>
          <p:nvPr/>
        </p:nvCxnSpPr>
        <p:spPr>
          <a:xfrm rot="5400000" flipH="1" flipV="1">
            <a:off x="6832894" y="3986926"/>
            <a:ext cx="144462" cy="323850"/>
          </a:xfrm>
          <a:prstGeom prst="line">
            <a:avLst/>
          </a:prstGeom>
        </p:spPr>
        <p:style>
          <a:lnRef idx="1">
            <a:schemeClr val="accent5"/>
          </a:lnRef>
          <a:fillRef idx="2">
            <a:schemeClr val="accent5"/>
          </a:fillRef>
          <a:effectRef idx="1">
            <a:schemeClr val="accent5"/>
          </a:effectRef>
          <a:fontRef idx="minor">
            <a:schemeClr val="dk1"/>
          </a:fontRef>
        </p:style>
      </p:cxnSp>
      <p:cxnSp>
        <p:nvCxnSpPr>
          <p:cNvPr id="55" name="直線コネクタ 54"/>
          <p:cNvCxnSpPr>
            <a:stCxn id="35" idx="0"/>
            <a:endCxn id="21" idx="2"/>
          </p:cNvCxnSpPr>
          <p:nvPr/>
        </p:nvCxnSpPr>
        <p:spPr>
          <a:xfrm rot="16200000" flipV="1">
            <a:off x="7156744" y="3986926"/>
            <a:ext cx="144462" cy="323850"/>
          </a:xfrm>
          <a:prstGeom prst="line">
            <a:avLst/>
          </a:prstGeom>
        </p:spPr>
        <p:style>
          <a:lnRef idx="1">
            <a:schemeClr val="accent5"/>
          </a:lnRef>
          <a:fillRef idx="2">
            <a:schemeClr val="accent5"/>
          </a:fillRef>
          <a:effectRef idx="1">
            <a:schemeClr val="accent5"/>
          </a:effectRef>
          <a:fontRef idx="minor">
            <a:schemeClr val="dk1"/>
          </a:fontRef>
        </p:style>
      </p:cxnSp>
      <p:cxnSp>
        <p:nvCxnSpPr>
          <p:cNvPr id="57" name="直線コネクタ 56"/>
          <p:cNvCxnSpPr>
            <a:stCxn id="36" idx="0"/>
            <a:endCxn id="22" idx="2"/>
          </p:cNvCxnSpPr>
          <p:nvPr/>
        </p:nvCxnSpPr>
        <p:spPr>
          <a:xfrm rot="5400000" flipH="1" flipV="1">
            <a:off x="8201319" y="3986926"/>
            <a:ext cx="144462" cy="323850"/>
          </a:xfrm>
          <a:prstGeom prst="line">
            <a:avLst/>
          </a:prstGeom>
        </p:spPr>
        <p:style>
          <a:lnRef idx="1">
            <a:schemeClr val="accent5"/>
          </a:lnRef>
          <a:fillRef idx="2">
            <a:schemeClr val="accent5"/>
          </a:fillRef>
          <a:effectRef idx="1">
            <a:schemeClr val="accent5"/>
          </a:effectRef>
          <a:fontRef idx="minor">
            <a:schemeClr val="dk1"/>
          </a:fontRef>
        </p:style>
      </p:cxnSp>
      <p:cxnSp>
        <p:nvCxnSpPr>
          <p:cNvPr id="59" name="直線コネクタ 58"/>
          <p:cNvCxnSpPr>
            <a:stCxn id="37" idx="0"/>
            <a:endCxn id="22" idx="2"/>
          </p:cNvCxnSpPr>
          <p:nvPr/>
        </p:nvCxnSpPr>
        <p:spPr>
          <a:xfrm rot="16200000" flipV="1">
            <a:off x="8525169" y="3986926"/>
            <a:ext cx="144462" cy="323850"/>
          </a:xfrm>
          <a:prstGeom prst="line">
            <a:avLst/>
          </a:prstGeom>
        </p:spPr>
        <p:style>
          <a:lnRef idx="1">
            <a:schemeClr val="accent5"/>
          </a:lnRef>
          <a:fillRef idx="2">
            <a:schemeClr val="accent5"/>
          </a:fillRef>
          <a:effectRef idx="1">
            <a:schemeClr val="accent5"/>
          </a:effectRef>
          <a:fontRef idx="minor">
            <a:schemeClr val="dk1"/>
          </a:fontRef>
        </p:style>
      </p:cxnSp>
      <p:cxnSp>
        <p:nvCxnSpPr>
          <p:cNvPr id="61" name="直線コネクタ 60"/>
          <p:cNvCxnSpPr>
            <a:stCxn id="38" idx="0"/>
            <a:endCxn id="23" idx="2"/>
          </p:cNvCxnSpPr>
          <p:nvPr/>
        </p:nvCxnSpPr>
        <p:spPr>
          <a:xfrm rot="5400000" flipH="1" flipV="1">
            <a:off x="9569744" y="3986926"/>
            <a:ext cx="144462" cy="323850"/>
          </a:xfrm>
          <a:prstGeom prst="line">
            <a:avLst/>
          </a:prstGeom>
        </p:spPr>
        <p:style>
          <a:lnRef idx="1">
            <a:schemeClr val="accent5"/>
          </a:lnRef>
          <a:fillRef idx="2">
            <a:schemeClr val="accent5"/>
          </a:fillRef>
          <a:effectRef idx="1">
            <a:schemeClr val="accent5"/>
          </a:effectRef>
          <a:fontRef idx="minor">
            <a:schemeClr val="dk1"/>
          </a:fontRef>
        </p:style>
      </p:cxnSp>
      <p:cxnSp>
        <p:nvCxnSpPr>
          <p:cNvPr id="63" name="直線コネクタ 62"/>
          <p:cNvCxnSpPr>
            <a:stCxn id="39" idx="0"/>
            <a:endCxn id="23" idx="2"/>
          </p:cNvCxnSpPr>
          <p:nvPr/>
        </p:nvCxnSpPr>
        <p:spPr>
          <a:xfrm rot="16200000" flipV="1">
            <a:off x="9893594" y="3986926"/>
            <a:ext cx="144462" cy="323850"/>
          </a:xfrm>
          <a:prstGeom prst="line">
            <a:avLst/>
          </a:prstGeom>
        </p:spPr>
        <p:style>
          <a:lnRef idx="1">
            <a:schemeClr val="accent5"/>
          </a:lnRef>
          <a:fillRef idx="2">
            <a:schemeClr val="accent5"/>
          </a:fillRef>
          <a:effectRef idx="1">
            <a:schemeClr val="accent5"/>
          </a:effectRef>
          <a:fontRef idx="minor">
            <a:schemeClr val="dk1"/>
          </a:fontRef>
        </p:style>
      </p:cxnSp>
      <p:cxnSp>
        <p:nvCxnSpPr>
          <p:cNvPr id="94" name="直線コネクタ 93"/>
          <p:cNvCxnSpPr>
            <a:endCxn id="13" idx="0"/>
          </p:cNvCxnSpPr>
          <p:nvPr/>
        </p:nvCxnSpPr>
        <p:spPr>
          <a:xfrm rot="5400000">
            <a:off x="4510386" y="1808883"/>
            <a:ext cx="217487" cy="3311525"/>
          </a:xfrm>
          <a:prstGeom prst="line">
            <a:avLst/>
          </a:prstGeom>
          <a:ln/>
        </p:spPr>
        <p:style>
          <a:lnRef idx="1">
            <a:schemeClr val="dk1"/>
          </a:lnRef>
          <a:fillRef idx="2">
            <a:schemeClr val="dk1"/>
          </a:fillRef>
          <a:effectRef idx="1">
            <a:schemeClr val="dk1"/>
          </a:effectRef>
          <a:fontRef idx="minor">
            <a:schemeClr val="dk1"/>
          </a:fontRef>
        </p:style>
      </p:cxnSp>
      <p:cxnSp>
        <p:nvCxnSpPr>
          <p:cNvPr id="95" name="直線コネクタ 94"/>
          <p:cNvCxnSpPr>
            <a:endCxn id="19" idx="0"/>
          </p:cNvCxnSpPr>
          <p:nvPr/>
        </p:nvCxnSpPr>
        <p:spPr>
          <a:xfrm rot="5400000">
            <a:off x="5194598" y="2493092"/>
            <a:ext cx="217487" cy="1943100"/>
          </a:xfrm>
          <a:prstGeom prst="line">
            <a:avLst/>
          </a:prstGeom>
          <a:ln/>
        </p:spPr>
        <p:style>
          <a:lnRef idx="1">
            <a:schemeClr val="dk1"/>
          </a:lnRef>
          <a:fillRef idx="2">
            <a:schemeClr val="dk1"/>
          </a:fillRef>
          <a:effectRef idx="1">
            <a:schemeClr val="dk1"/>
          </a:effectRef>
          <a:fontRef idx="minor">
            <a:schemeClr val="dk1"/>
          </a:fontRef>
        </p:style>
      </p:cxnSp>
      <p:cxnSp>
        <p:nvCxnSpPr>
          <p:cNvPr id="98" name="直線コネクタ 97"/>
          <p:cNvCxnSpPr>
            <a:endCxn id="20" idx="0"/>
          </p:cNvCxnSpPr>
          <p:nvPr/>
        </p:nvCxnSpPr>
        <p:spPr>
          <a:xfrm rot="5400000">
            <a:off x="5878017" y="3176514"/>
            <a:ext cx="217487" cy="576263"/>
          </a:xfrm>
          <a:prstGeom prst="line">
            <a:avLst/>
          </a:prstGeom>
          <a:ln/>
        </p:spPr>
        <p:style>
          <a:lnRef idx="1">
            <a:schemeClr val="dk1"/>
          </a:lnRef>
          <a:fillRef idx="2">
            <a:schemeClr val="dk1"/>
          </a:fillRef>
          <a:effectRef idx="1">
            <a:schemeClr val="dk1"/>
          </a:effectRef>
          <a:fontRef idx="minor">
            <a:schemeClr val="dk1"/>
          </a:fontRef>
        </p:style>
      </p:cxnSp>
      <p:cxnSp>
        <p:nvCxnSpPr>
          <p:cNvPr id="104" name="直線コネクタ 103"/>
          <p:cNvCxnSpPr>
            <a:endCxn id="21" idx="0"/>
          </p:cNvCxnSpPr>
          <p:nvPr/>
        </p:nvCxnSpPr>
        <p:spPr>
          <a:xfrm rot="16200000" flipH="1">
            <a:off x="6562229" y="3068558"/>
            <a:ext cx="217487" cy="792162"/>
          </a:xfrm>
          <a:prstGeom prst="line">
            <a:avLst/>
          </a:prstGeom>
          <a:ln/>
        </p:spPr>
        <p:style>
          <a:lnRef idx="1">
            <a:schemeClr val="dk1"/>
          </a:lnRef>
          <a:fillRef idx="2">
            <a:schemeClr val="dk1"/>
          </a:fillRef>
          <a:effectRef idx="1">
            <a:schemeClr val="dk1"/>
          </a:effectRef>
          <a:fontRef idx="minor">
            <a:schemeClr val="dk1"/>
          </a:fontRef>
        </p:style>
      </p:cxnSp>
      <p:cxnSp>
        <p:nvCxnSpPr>
          <p:cNvPr id="107" name="直線コネクタ 106"/>
          <p:cNvCxnSpPr>
            <a:endCxn id="22" idx="0"/>
          </p:cNvCxnSpPr>
          <p:nvPr/>
        </p:nvCxnSpPr>
        <p:spPr>
          <a:xfrm rot="16200000" flipH="1">
            <a:off x="7246442" y="2384349"/>
            <a:ext cx="217487" cy="2160587"/>
          </a:xfrm>
          <a:prstGeom prst="line">
            <a:avLst/>
          </a:prstGeom>
          <a:ln/>
        </p:spPr>
        <p:style>
          <a:lnRef idx="1">
            <a:schemeClr val="dk1"/>
          </a:lnRef>
          <a:fillRef idx="2">
            <a:schemeClr val="dk1"/>
          </a:fillRef>
          <a:effectRef idx="1">
            <a:schemeClr val="dk1"/>
          </a:effectRef>
          <a:fontRef idx="minor">
            <a:schemeClr val="dk1"/>
          </a:fontRef>
        </p:style>
      </p:cxnSp>
      <p:cxnSp>
        <p:nvCxnSpPr>
          <p:cNvPr id="110" name="直線コネクタ 109"/>
          <p:cNvCxnSpPr>
            <a:endCxn id="23" idx="0"/>
          </p:cNvCxnSpPr>
          <p:nvPr/>
        </p:nvCxnSpPr>
        <p:spPr>
          <a:xfrm rot="16200000" flipH="1">
            <a:off x="7930654" y="1700133"/>
            <a:ext cx="217487" cy="3529012"/>
          </a:xfrm>
          <a:prstGeom prst="line">
            <a:avLst/>
          </a:prstGeom>
          <a:ln/>
        </p:spPr>
        <p:style>
          <a:lnRef idx="1">
            <a:schemeClr val="dk1"/>
          </a:lnRef>
          <a:fillRef idx="2">
            <a:schemeClr val="dk1"/>
          </a:fillRef>
          <a:effectRef idx="1">
            <a:schemeClr val="dk1"/>
          </a:effectRef>
          <a:fontRef idx="minor">
            <a:schemeClr val="dk1"/>
          </a:fontRef>
        </p:style>
      </p:cxnSp>
      <p:sp>
        <p:nvSpPr>
          <p:cNvPr id="2" name="タイトル 1"/>
          <p:cNvSpPr>
            <a:spLocks noGrp="1"/>
          </p:cNvSpPr>
          <p:nvPr>
            <p:ph type="title"/>
          </p:nvPr>
        </p:nvSpPr>
        <p:spPr/>
        <p:txBody>
          <a:bodyPr>
            <a:normAutofit/>
          </a:bodyPr>
          <a:lstStyle/>
          <a:p>
            <a:r>
              <a:rPr lang="ja-JP" altLang="en-US" dirty="0"/>
              <a:t>☆</a:t>
            </a:r>
            <a:r>
              <a:rPr lang="ja-JP" altLang="en-US" dirty="0" smtClean="0"/>
              <a:t>次</a:t>
            </a:r>
            <a:r>
              <a:rPr lang="ja-JP" altLang="en-US" dirty="0"/>
              <a:t>世代技術の研究開発成果の</a:t>
            </a:r>
            <a:r>
              <a:rPr lang="ja-JP" altLang="en-US" dirty="0" smtClean="0"/>
              <a:t>活用</a:t>
            </a:r>
            <a:endParaRPr kumimoji="1" lang="ja-JP" altLang="en-US" dirty="0"/>
          </a:p>
        </p:txBody>
      </p:sp>
      <p:sp>
        <p:nvSpPr>
          <p:cNvPr id="50" name="フッター プレースホルダ 49"/>
          <p:cNvSpPr>
            <a:spLocks noGrp="1"/>
          </p:cNvSpPr>
          <p:nvPr>
            <p:ph type="ftr" sz="quarter" idx="11"/>
          </p:nvPr>
        </p:nvSpPr>
        <p:spPr/>
        <p:txBody>
          <a:bodyPr/>
          <a:lstStyle/>
          <a:p>
            <a:endParaRPr kumimoji="0" lang="en-US" dirty="0"/>
          </a:p>
        </p:txBody>
      </p:sp>
      <p:sp>
        <p:nvSpPr>
          <p:cNvPr id="52" name="スライド番号プレースホルダ 51"/>
          <p:cNvSpPr>
            <a:spLocks noGrp="1"/>
          </p:cNvSpPr>
          <p:nvPr>
            <p:ph type="sldNum" sz="quarter" idx="12"/>
          </p:nvPr>
        </p:nvSpPr>
        <p:spPr/>
        <p:txBody>
          <a:bodyPr/>
          <a:lstStyle/>
          <a:p>
            <a:fld id="{042AED99-7FB4-404E-8A97-64753DCE42EC}" type="slidenum">
              <a:rPr kumimoji="0" lang="en-US" smtClean="0"/>
              <a:pPr/>
              <a:t>8</a:t>
            </a:fld>
            <a:endParaRPr kumimoji="0" lang="en-US"/>
          </a:p>
        </p:txBody>
      </p:sp>
      <p:sp>
        <p:nvSpPr>
          <p:cNvPr id="62" name="角丸四角形 61"/>
          <p:cNvSpPr/>
          <p:nvPr/>
        </p:nvSpPr>
        <p:spPr>
          <a:xfrm>
            <a:off x="1185333" y="5634038"/>
            <a:ext cx="9303155" cy="891307"/>
          </a:xfrm>
          <a:prstGeom prst="roundRect">
            <a:avLst/>
          </a:prstGeom>
          <a:ln/>
        </p:spPr>
        <p:style>
          <a:lnRef idx="1">
            <a:schemeClr val="accent6"/>
          </a:lnRef>
          <a:fillRef idx="2">
            <a:schemeClr val="accent6"/>
          </a:fillRef>
          <a:effectRef idx="1">
            <a:schemeClr val="accent6"/>
          </a:effectRef>
          <a:fontRef idx="minor">
            <a:schemeClr val="dk1"/>
          </a:fontRef>
        </p:style>
        <p:txBody>
          <a:bodyPr vert="eaVert" anchor="ctr"/>
          <a:lstStyle/>
          <a:p>
            <a:pPr algn="ctr">
              <a:defRPr/>
            </a:pPr>
            <a:endParaRPr lang="ja-JP" altLang="en-US">
              <a:latin typeface="Meiryo UI" panose="020B0604030504040204" pitchFamily="50" charset="-128"/>
              <a:ea typeface="Meiryo UI" panose="020B0604030504040204" pitchFamily="50" charset="-128"/>
            </a:endParaRPr>
          </a:p>
        </p:txBody>
      </p:sp>
      <p:sp>
        <p:nvSpPr>
          <p:cNvPr id="64" name="角丸四角形 63"/>
          <p:cNvSpPr/>
          <p:nvPr/>
        </p:nvSpPr>
        <p:spPr>
          <a:xfrm>
            <a:off x="2927648" y="5805264"/>
            <a:ext cx="2304256" cy="503238"/>
          </a:xfrm>
          <a:prstGeom prst="roundRect">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ja-JP" altLang="en-US" sz="1200" dirty="0">
                <a:latin typeface="Meiryo UI" panose="020B0604030504040204" pitchFamily="50" charset="-128"/>
                <a:ea typeface="Meiryo UI" panose="020B0604030504040204" pitchFamily="50" charset="-128"/>
              </a:rPr>
              <a:t>テストベッド（</a:t>
            </a:r>
            <a:r>
              <a:rPr lang="en-US" altLang="ja-JP" sz="1200" dirty="0">
                <a:latin typeface="Meiryo UI" panose="020B0604030504040204" pitchFamily="50" charset="-128"/>
                <a:ea typeface="Meiryo UI" panose="020B0604030504040204" pitchFamily="50" charset="-128"/>
              </a:rPr>
              <a:t>NDL</a:t>
            </a:r>
            <a:r>
              <a:rPr lang="ja-JP" altLang="en-US" sz="1200" dirty="0">
                <a:latin typeface="Meiryo UI" panose="020B0604030504040204" pitchFamily="50" charset="-128"/>
                <a:ea typeface="Meiryo UI" panose="020B0604030504040204" pitchFamily="50" charset="-128"/>
              </a:rPr>
              <a:t>ラボ）</a:t>
            </a:r>
            <a:endParaRPr lang="en-US" altLang="ja-JP" sz="1200" dirty="0">
              <a:latin typeface="Meiryo UI" panose="020B0604030504040204" pitchFamily="50" charset="-128"/>
              <a:ea typeface="Meiryo UI" panose="020B0604030504040204" pitchFamily="50" charset="-128"/>
            </a:endParaRPr>
          </a:p>
          <a:p>
            <a:pPr algn="ctr">
              <a:defRPr/>
            </a:pPr>
            <a:r>
              <a:rPr lang="ja-JP" altLang="en-US" sz="1200" dirty="0">
                <a:latin typeface="Meiryo UI" panose="020B0604030504040204" pitchFamily="50" charset="-128"/>
                <a:ea typeface="Meiryo UI" panose="020B0604030504040204" pitchFamily="50" charset="-128"/>
              </a:rPr>
              <a:t>実験環境・コンテンツの提供</a:t>
            </a:r>
          </a:p>
        </p:txBody>
      </p:sp>
      <p:sp>
        <p:nvSpPr>
          <p:cNvPr id="65" name="正方形/長方形 64"/>
          <p:cNvSpPr/>
          <p:nvPr/>
        </p:nvSpPr>
        <p:spPr>
          <a:xfrm>
            <a:off x="1305392" y="5661248"/>
            <a:ext cx="982577" cy="1008112"/>
          </a:xfrm>
          <a:prstGeom prst="rect">
            <a:avLst/>
          </a:prstGeom>
        </p:spPr>
        <p:txBody>
          <a:bodyPr vert="wordArtVertRtl" wrap="square">
            <a:spAutoFit/>
          </a:bodyPr>
          <a:lstStyle/>
          <a:p>
            <a:r>
              <a:rPr lang="ja-JP" altLang="en-US" sz="1400" dirty="0">
                <a:latin typeface="Meiryo UI" panose="020B0604030504040204" pitchFamily="50" charset="-128"/>
                <a:ea typeface="Meiryo UI" panose="020B0604030504040204" pitchFamily="50" charset="-128"/>
              </a:rPr>
              <a:t>国立国会図書館</a:t>
            </a:r>
          </a:p>
        </p:txBody>
      </p:sp>
      <p:sp>
        <p:nvSpPr>
          <p:cNvPr id="66" name="上矢印 65"/>
          <p:cNvSpPr/>
          <p:nvPr/>
        </p:nvSpPr>
        <p:spPr>
          <a:xfrm>
            <a:off x="3575720" y="5373216"/>
            <a:ext cx="432048" cy="43204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67" name="正方形/長方形 66"/>
          <p:cNvSpPr/>
          <p:nvPr/>
        </p:nvSpPr>
        <p:spPr>
          <a:xfrm>
            <a:off x="1775554" y="3573016"/>
            <a:ext cx="461665" cy="1477328"/>
          </a:xfrm>
          <a:prstGeom prst="rect">
            <a:avLst/>
          </a:prstGeom>
        </p:spPr>
        <p:txBody>
          <a:bodyPr vert="eaVert" wrap="none">
            <a:spAutoFit/>
          </a:bodyPr>
          <a:lstStyle/>
          <a:p>
            <a:r>
              <a:rPr lang="ja-JP" altLang="en-US" dirty="0">
                <a:latin typeface="Meiryo UI" panose="020B0604030504040204" pitchFamily="50" charset="-128"/>
                <a:ea typeface="Meiryo UI" panose="020B0604030504040204" pitchFamily="50" charset="-128"/>
              </a:rPr>
              <a:t>研究開発機関</a:t>
            </a:r>
          </a:p>
        </p:txBody>
      </p:sp>
      <p:sp>
        <p:nvSpPr>
          <p:cNvPr id="68" name="角丸四角形 67"/>
          <p:cNvSpPr/>
          <p:nvPr/>
        </p:nvSpPr>
        <p:spPr>
          <a:xfrm>
            <a:off x="5591944" y="5805264"/>
            <a:ext cx="2304256" cy="503238"/>
          </a:xfrm>
          <a:prstGeom prst="roundRect">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ja-JP" altLang="en-US" sz="1400" dirty="0">
                <a:latin typeface="Meiryo UI" panose="020B0604030504040204" pitchFamily="50" charset="-128"/>
                <a:ea typeface="Meiryo UI" panose="020B0604030504040204" pitchFamily="50" charset="-128"/>
              </a:rPr>
              <a:t>研究開発成果の適用</a:t>
            </a:r>
          </a:p>
        </p:txBody>
      </p:sp>
      <p:sp>
        <p:nvSpPr>
          <p:cNvPr id="69" name="上矢印 68"/>
          <p:cNvSpPr/>
          <p:nvPr/>
        </p:nvSpPr>
        <p:spPr>
          <a:xfrm rot="10800000">
            <a:off x="6816080" y="5373216"/>
            <a:ext cx="432048" cy="43204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60" name="横巻き 59"/>
          <p:cNvSpPr/>
          <p:nvPr/>
        </p:nvSpPr>
        <p:spPr>
          <a:xfrm>
            <a:off x="8984543" y="5263284"/>
            <a:ext cx="2376264" cy="1368152"/>
          </a:xfrm>
          <a:prstGeom prst="horizontalScroll">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600" dirty="0">
                <a:solidFill>
                  <a:srgbClr val="C00000"/>
                </a:solidFill>
                <a:latin typeface="Meiryo UI" panose="020B0604030504040204" pitchFamily="50" charset="-128"/>
                <a:ea typeface="Meiryo UI" panose="020B0604030504040204" pitchFamily="50" charset="-128"/>
              </a:rPr>
              <a:t>国としての知識の利活用の促進を目指した「知識インフラ」の構築と提供の一翼を担う</a:t>
            </a:r>
          </a:p>
        </p:txBody>
      </p:sp>
      <p:sp>
        <p:nvSpPr>
          <p:cNvPr id="56" name="角丸四角形吹き出し 55"/>
          <p:cNvSpPr/>
          <p:nvPr/>
        </p:nvSpPr>
        <p:spPr>
          <a:xfrm>
            <a:off x="4223792" y="5373216"/>
            <a:ext cx="2267744" cy="360040"/>
          </a:xfrm>
          <a:prstGeom prst="wedgeRoundRectCallout">
            <a:avLst>
              <a:gd name="adj1" fmla="val 61671"/>
              <a:gd name="adj2" fmla="val 2790"/>
              <a:gd name="adj3" fmla="val 16667"/>
            </a:avLst>
          </a:prstGeom>
        </p:spPr>
        <p:style>
          <a:lnRef idx="3">
            <a:schemeClr val="lt1"/>
          </a:lnRef>
          <a:fillRef idx="1">
            <a:schemeClr val="dk1"/>
          </a:fillRef>
          <a:effectRef idx="1">
            <a:schemeClr val="dk1"/>
          </a:effectRef>
          <a:fontRef idx="minor">
            <a:schemeClr val="lt1"/>
          </a:fontRef>
        </p:style>
        <p:txBody>
          <a:bodyPr rtlCol="0" anchor="ctr"/>
          <a:lstStyle/>
          <a:p>
            <a:pPr algn="ctr"/>
            <a:r>
              <a:rPr lang="ja-JP" altLang="en-US" sz="1400" dirty="0">
                <a:latin typeface="Meiryo UI" panose="020B0604030504040204" pitchFamily="50" charset="-128"/>
                <a:ea typeface="Meiryo UI" panose="020B0604030504040204" pitchFamily="50" charset="-128"/>
              </a:rPr>
              <a:t>③研究開発における連携</a:t>
            </a:r>
          </a:p>
        </p:txBody>
      </p:sp>
      <p:sp>
        <p:nvSpPr>
          <p:cNvPr id="58" name="円/楕円 57"/>
          <p:cNvSpPr/>
          <p:nvPr/>
        </p:nvSpPr>
        <p:spPr>
          <a:xfrm>
            <a:off x="94593" y="61915"/>
            <a:ext cx="622859" cy="5711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9237359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台形 70"/>
          <p:cNvSpPr/>
          <p:nvPr/>
        </p:nvSpPr>
        <p:spPr bwMode="auto">
          <a:xfrm>
            <a:off x="2779260" y="1847173"/>
            <a:ext cx="6633482" cy="2194151"/>
          </a:xfrm>
          <a:prstGeom prst="trapezoid">
            <a:avLst>
              <a:gd name="adj" fmla="val 114765"/>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lIns="65306" tIns="0" rIns="65306" bIns="0"/>
          <a:lstStyle/>
          <a:p>
            <a:pPr algn="ctr" defTabSz="913837">
              <a:defRPr/>
            </a:pPr>
            <a:endParaRPr lang="ja-JP" altLang="en-US" sz="1400" dirty="0">
              <a:latin typeface="Meiryo UI" panose="020B0604030504040204" pitchFamily="50" charset="-128"/>
              <a:ea typeface="Meiryo UI" panose="020B0604030504040204" pitchFamily="50" charset="-128"/>
            </a:endParaRPr>
          </a:p>
        </p:txBody>
      </p:sp>
      <p:sp>
        <p:nvSpPr>
          <p:cNvPr id="2051" name="Rectangle 2"/>
          <p:cNvSpPr>
            <a:spLocks noGrp="1" noChangeArrowheads="1"/>
          </p:cNvSpPr>
          <p:nvPr>
            <p:ph type="title"/>
          </p:nvPr>
        </p:nvSpPr>
        <p:spPr>
          <a:xfrm>
            <a:off x="0" y="0"/>
            <a:ext cx="12192000" cy="692696"/>
          </a:xfrm>
        </p:spPr>
        <p:txBody>
          <a:bodyPr>
            <a:normAutofit/>
          </a:bodyPr>
          <a:lstStyle/>
          <a:p>
            <a:r>
              <a:rPr lang="ja-JP" altLang="en-US" sz="4000" dirty="0"/>
              <a:t>☆</a:t>
            </a:r>
            <a:r>
              <a:rPr lang="ja-JP" altLang="en-US" sz="4000" dirty="0" smtClean="0"/>
              <a:t>知識</a:t>
            </a:r>
            <a:r>
              <a:rPr lang="ja-JP" altLang="en-US" sz="4000" dirty="0"/>
              <a:t>情報基盤の</a:t>
            </a:r>
            <a:r>
              <a:rPr lang="ja-JP" altLang="en-US" sz="4000" dirty="0" smtClean="0"/>
              <a:t>構築モデル</a:t>
            </a:r>
            <a:endParaRPr lang="ja-JP" altLang="en-US" sz="4000" dirty="0"/>
          </a:p>
        </p:txBody>
      </p:sp>
      <p:sp>
        <p:nvSpPr>
          <p:cNvPr id="2053" name="Rectangle 4"/>
          <p:cNvSpPr>
            <a:spLocks noChangeArrowheads="1"/>
          </p:cNvSpPr>
          <p:nvPr/>
        </p:nvSpPr>
        <p:spPr bwMode="auto">
          <a:xfrm>
            <a:off x="4079779" y="673554"/>
            <a:ext cx="3600400" cy="650930"/>
          </a:xfrm>
          <a:prstGeom prst="ribbon">
            <a:avLst>
              <a:gd name="adj1" fmla="val 16667"/>
              <a:gd name="adj2" fmla="val 66000"/>
            </a:avLst>
          </a:prstGeom>
          <a:ln>
            <a:headEnd/>
            <a:tailEnd/>
          </a:ln>
        </p:spPr>
        <p:style>
          <a:lnRef idx="1">
            <a:schemeClr val="accent5"/>
          </a:lnRef>
          <a:fillRef idx="2">
            <a:schemeClr val="accent5"/>
          </a:fillRef>
          <a:effectRef idx="1">
            <a:schemeClr val="accent5"/>
          </a:effectRef>
          <a:fontRef idx="minor">
            <a:schemeClr val="dk1"/>
          </a:fontRef>
        </p:style>
        <p:txBody>
          <a:bodyPr lIns="91429" tIns="45715" rIns="91429" bIns="45715"/>
          <a:lstStyle/>
          <a:p>
            <a:pPr algn="ctr" defTabSz="913837">
              <a:lnSpc>
                <a:spcPct val="90000"/>
              </a:lnSpc>
              <a:spcBef>
                <a:spcPct val="20000"/>
              </a:spcBef>
            </a:pPr>
            <a:r>
              <a:rPr lang="ja-JP" altLang="en-US" sz="1400" dirty="0">
                <a:solidFill>
                  <a:srgbClr val="C00000"/>
                </a:solidFill>
                <a:latin typeface="Meiryo UI" panose="020B0604030504040204" pitchFamily="50" charset="-128"/>
                <a:ea typeface="Meiryo UI" panose="020B0604030504040204" pitchFamily="50" charset="-128"/>
              </a:rPr>
              <a:t>新たな知識の創造と還流</a:t>
            </a:r>
            <a:endParaRPr lang="en-US" altLang="ja-JP" sz="1400" dirty="0">
              <a:solidFill>
                <a:srgbClr val="C00000"/>
              </a:solidFill>
              <a:latin typeface="Meiryo UI" panose="020B0604030504040204" pitchFamily="50" charset="-128"/>
              <a:ea typeface="Meiryo UI" panose="020B0604030504040204" pitchFamily="50" charset="-128"/>
            </a:endParaRPr>
          </a:p>
          <a:p>
            <a:pPr algn="ctr" defTabSz="913837">
              <a:lnSpc>
                <a:spcPct val="90000"/>
              </a:lnSpc>
              <a:spcBef>
                <a:spcPct val="20000"/>
              </a:spcBef>
            </a:pPr>
            <a:r>
              <a:rPr lang="ja-JP" altLang="en-US" sz="1400" dirty="0">
                <a:solidFill>
                  <a:srgbClr val="C00000"/>
                </a:solidFill>
                <a:latin typeface="Meiryo UI" panose="020B0604030504040204" pitchFamily="50" charset="-128"/>
                <a:ea typeface="Meiryo UI" panose="020B0604030504040204" pitchFamily="50" charset="-128"/>
              </a:rPr>
              <a:t>社会・経済的な価値の創出</a:t>
            </a:r>
          </a:p>
        </p:txBody>
      </p:sp>
      <p:sp>
        <p:nvSpPr>
          <p:cNvPr id="2054" name="Rectangle 71"/>
          <p:cNvSpPr>
            <a:spLocks noChangeArrowheads="1"/>
          </p:cNvSpPr>
          <p:nvPr/>
        </p:nvSpPr>
        <p:spPr bwMode="auto">
          <a:xfrm>
            <a:off x="5228709" y="1390440"/>
            <a:ext cx="1734911" cy="462643"/>
          </a:xfrm>
          <a:prstGeom prst="rect">
            <a:avLst/>
          </a:prstGeom>
          <a:solidFill>
            <a:srgbClr val="FFFF99"/>
          </a:solidFill>
          <a:ln w="9525">
            <a:noFill/>
            <a:miter lim="800000"/>
            <a:headEnd/>
            <a:tailEnd/>
          </a:ln>
        </p:spPr>
        <p:txBody>
          <a:bodyPr lIns="91429" tIns="45715" rIns="91429" bIns="45715" anchor="ctr"/>
          <a:lstStyle/>
          <a:p>
            <a:pPr algn="ctr" defTabSz="913837">
              <a:lnSpc>
                <a:spcPct val="90000"/>
              </a:lnSpc>
              <a:spcBef>
                <a:spcPct val="20000"/>
              </a:spcBef>
            </a:pPr>
            <a:r>
              <a:rPr lang="ja-JP" altLang="en-US" sz="1700" b="1" u="sng" dirty="0">
                <a:solidFill>
                  <a:srgbClr val="FF0000"/>
                </a:solidFill>
                <a:latin typeface="Meiryo UI" panose="020B0604030504040204" pitchFamily="50" charset="-128"/>
                <a:ea typeface="Meiryo UI" panose="020B0604030504040204" pitchFamily="50" charset="-128"/>
              </a:rPr>
              <a:t>知識インフラ</a:t>
            </a:r>
          </a:p>
        </p:txBody>
      </p:sp>
      <p:sp>
        <p:nvSpPr>
          <p:cNvPr id="2055" name="角丸四角形 51"/>
          <p:cNvSpPr>
            <a:spLocks noChangeArrowheads="1"/>
          </p:cNvSpPr>
          <p:nvPr/>
        </p:nvSpPr>
        <p:spPr bwMode="auto">
          <a:xfrm>
            <a:off x="5075465" y="5929320"/>
            <a:ext cx="2602366" cy="459241"/>
          </a:xfrm>
          <a:prstGeom prst="roundRect">
            <a:avLst>
              <a:gd name="adj" fmla="val 16667"/>
            </a:avLst>
          </a:prstGeom>
          <a:ln>
            <a:headEnd/>
            <a:tailEnd/>
          </a:ln>
        </p:spPr>
        <p:style>
          <a:lnRef idx="1">
            <a:schemeClr val="accent5"/>
          </a:lnRef>
          <a:fillRef idx="3">
            <a:schemeClr val="accent5"/>
          </a:fillRef>
          <a:effectRef idx="2">
            <a:schemeClr val="accent5"/>
          </a:effectRef>
          <a:fontRef idx="minor">
            <a:schemeClr val="lt1"/>
          </a:fontRef>
        </p:style>
        <p:txBody>
          <a:bodyPr lIns="65306" tIns="32653" rIns="65306" bIns="32653" anchor="ctr"/>
          <a:lstStyle/>
          <a:p>
            <a:pPr algn="ctr" defTabSz="913837"/>
            <a:r>
              <a:rPr lang="ja-JP" altLang="en-US" sz="1400" dirty="0">
                <a:latin typeface="Meiryo UI" panose="020B0604030504040204" pitchFamily="50" charset="-128"/>
                <a:ea typeface="Meiryo UI" panose="020B0604030504040204" pitchFamily="50" charset="-128"/>
              </a:rPr>
              <a:t>科学・技術</a:t>
            </a:r>
          </a:p>
        </p:txBody>
      </p:sp>
      <p:sp>
        <p:nvSpPr>
          <p:cNvPr id="2056" name="角丸四角形 52"/>
          <p:cNvSpPr>
            <a:spLocks noChangeArrowheads="1"/>
          </p:cNvSpPr>
          <p:nvPr/>
        </p:nvSpPr>
        <p:spPr bwMode="auto">
          <a:xfrm>
            <a:off x="8290157" y="5929320"/>
            <a:ext cx="1275669" cy="459241"/>
          </a:xfrm>
          <a:prstGeom prst="roundRect">
            <a:avLst>
              <a:gd name="adj" fmla="val 16667"/>
            </a:avLst>
          </a:prstGeom>
          <a:ln>
            <a:headEnd/>
            <a:tailEnd/>
          </a:ln>
        </p:spPr>
        <p:style>
          <a:lnRef idx="1">
            <a:schemeClr val="accent5"/>
          </a:lnRef>
          <a:fillRef idx="3">
            <a:schemeClr val="accent5"/>
          </a:fillRef>
          <a:effectRef idx="2">
            <a:schemeClr val="accent5"/>
          </a:effectRef>
          <a:fontRef idx="minor">
            <a:schemeClr val="lt1"/>
          </a:fontRef>
        </p:style>
        <p:txBody>
          <a:bodyPr lIns="65306" tIns="32653" rIns="65306" bIns="32653" anchor="ctr"/>
          <a:lstStyle/>
          <a:p>
            <a:pPr algn="ctr" defTabSz="913837"/>
            <a:r>
              <a:rPr lang="ja-JP" altLang="en-US" sz="1400" dirty="0">
                <a:latin typeface="Meiryo UI" panose="020B0604030504040204" pitchFamily="50" charset="-128"/>
                <a:ea typeface="Meiryo UI" panose="020B0604030504040204" pitchFamily="50" charset="-128"/>
              </a:rPr>
              <a:t>人文科学</a:t>
            </a:r>
          </a:p>
        </p:txBody>
      </p:sp>
      <p:sp>
        <p:nvSpPr>
          <p:cNvPr id="2057" name="角丸四角形 53"/>
          <p:cNvSpPr>
            <a:spLocks noChangeArrowheads="1"/>
          </p:cNvSpPr>
          <p:nvPr/>
        </p:nvSpPr>
        <p:spPr bwMode="auto">
          <a:xfrm>
            <a:off x="3391582" y="5878286"/>
            <a:ext cx="1173616" cy="510268"/>
          </a:xfrm>
          <a:prstGeom prst="roundRect">
            <a:avLst>
              <a:gd name="adj" fmla="val 16667"/>
            </a:avLst>
          </a:prstGeom>
          <a:ln>
            <a:headEnd/>
            <a:tailEnd/>
          </a:ln>
        </p:spPr>
        <p:style>
          <a:lnRef idx="1">
            <a:schemeClr val="accent5"/>
          </a:lnRef>
          <a:fillRef idx="3">
            <a:schemeClr val="accent5"/>
          </a:fillRef>
          <a:effectRef idx="2">
            <a:schemeClr val="accent5"/>
          </a:effectRef>
          <a:fontRef idx="minor">
            <a:schemeClr val="lt1"/>
          </a:fontRef>
        </p:style>
        <p:txBody>
          <a:bodyPr lIns="65306" tIns="32653" rIns="65306" bIns="32653" anchor="ctr"/>
          <a:lstStyle/>
          <a:p>
            <a:pPr algn="ctr" defTabSz="913837"/>
            <a:r>
              <a:rPr lang="ja-JP" altLang="en-US" sz="1400" dirty="0">
                <a:latin typeface="Meiryo UI" panose="020B0604030504040204" pitchFamily="50" charset="-128"/>
                <a:ea typeface="Meiryo UI" panose="020B0604030504040204" pitchFamily="50" charset="-128"/>
              </a:rPr>
              <a:t>社会科学</a:t>
            </a:r>
          </a:p>
        </p:txBody>
      </p:sp>
      <p:sp>
        <p:nvSpPr>
          <p:cNvPr id="55" name="正方形/長方形 54"/>
          <p:cNvSpPr/>
          <p:nvPr/>
        </p:nvSpPr>
        <p:spPr bwMode="auto">
          <a:xfrm>
            <a:off x="2779264" y="5827260"/>
            <a:ext cx="6837589" cy="663348"/>
          </a:xfrm>
          <a:prstGeom prst="rect">
            <a:avLst/>
          </a:prstGeom>
          <a:no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65306" tIns="32653" rIns="65306" bIns="32653" anchor="ctr"/>
          <a:lstStyle/>
          <a:p>
            <a:pPr defTabSz="913837">
              <a:defRPr/>
            </a:pPr>
            <a:r>
              <a:rPr lang="ja-JP" altLang="en-US" sz="1000" dirty="0">
                <a:solidFill>
                  <a:srgbClr val="FF9900"/>
                </a:solidFill>
                <a:latin typeface="Meiryo UI" panose="020B0604030504040204" pitchFamily="50" charset="-128"/>
                <a:ea typeface="Meiryo UI" panose="020B0604030504040204" pitchFamily="50" charset="-128"/>
              </a:rPr>
              <a:t>様々な</a:t>
            </a:r>
            <a:endParaRPr lang="en-US" altLang="ja-JP" sz="1000" dirty="0">
              <a:solidFill>
                <a:srgbClr val="FF9900"/>
              </a:solidFill>
              <a:latin typeface="Meiryo UI" panose="020B0604030504040204" pitchFamily="50" charset="-128"/>
              <a:ea typeface="Meiryo UI" panose="020B0604030504040204" pitchFamily="50" charset="-128"/>
            </a:endParaRPr>
          </a:p>
          <a:p>
            <a:pPr defTabSz="913837">
              <a:defRPr/>
            </a:pPr>
            <a:r>
              <a:rPr lang="ja-JP" altLang="en-US" sz="1000" dirty="0">
                <a:solidFill>
                  <a:srgbClr val="FF9900"/>
                </a:solidFill>
                <a:latin typeface="Meiryo UI" panose="020B0604030504040204" pitchFamily="50" charset="-128"/>
                <a:ea typeface="Meiryo UI" panose="020B0604030504040204" pitchFamily="50" charset="-128"/>
              </a:rPr>
              <a:t>学術情報</a:t>
            </a:r>
            <a:endParaRPr lang="en-US" altLang="ja-JP" sz="1000" dirty="0">
              <a:solidFill>
                <a:srgbClr val="FF9900"/>
              </a:solidFill>
              <a:latin typeface="Meiryo UI" panose="020B0604030504040204" pitchFamily="50" charset="-128"/>
              <a:ea typeface="Meiryo UI" panose="020B0604030504040204" pitchFamily="50" charset="-128"/>
            </a:endParaRPr>
          </a:p>
          <a:p>
            <a:pPr defTabSz="913837">
              <a:defRPr/>
            </a:pPr>
            <a:endParaRPr lang="en-US" altLang="ja-JP" sz="1000" dirty="0">
              <a:solidFill>
                <a:schemeClr val="accent1">
                  <a:lumMod val="50000"/>
                </a:schemeClr>
              </a:solidFill>
              <a:latin typeface="Meiryo UI" panose="020B0604030504040204" pitchFamily="50" charset="-128"/>
              <a:ea typeface="Meiryo UI" panose="020B0604030504040204" pitchFamily="50" charset="-128"/>
            </a:endParaRPr>
          </a:p>
        </p:txBody>
      </p:sp>
      <p:sp>
        <p:nvSpPr>
          <p:cNvPr id="62" name="正方形/長方形 61"/>
          <p:cNvSpPr/>
          <p:nvPr/>
        </p:nvSpPr>
        <p:spPr bwMode="auto">
          <a:xfrm>
            <a:off x="2677210" y="5061857"/>
            <a:ext cx="6990669" cy="1530804"/>
          </a:xfrm>
          <a:prstGeom prst="rect">
            <a:avLst/>
          </a:prstGeom>
          <a:noFill/>
          <a:ln w="38100" cap="flat" cmpd="sng" algn="ctr">
            <a:solidFill>
              <a:srgbClr val="0070C0"/>
            </a:solidFill>
            <a:prstDash val="sysDot"/>
            <a:round/>
            <a:headEnd type="none" w="med" len="med"/>
            <a:tailEnd type="none" w="med" len="med"/>
          </a:ln>
          <a:effectLst/>
        </p:spPr>
        <p:txBody>
          <a:bodyPr lIns="65306" tIns="32653" rIns="65306" bIns="32653"/>
          <a:lstStyle/>
          <a:p>
            <a:pPr defTabSz="913837">
              <a:defRPr/>
            </a:pPr>
            <a:endParaRPr lang="en-US" altLang="ja-JP" sz="1000" dirty="0">
              <a:solidFill>
                <a:schemeClr val="accent1">
                  <a:lumMod val="50000"/>
                </a:schemeClr>
              </a:solidFill>
              <a:latin typeface="Meiryo UI" panose="020B0604030504040204" pitchFamily="50" charset="-128"/>
              <a:ea typeface="Meiryo UI" panose="020B0604030504040204" pitchFamily="50" charset="-128"/>
            </a:endParaRPr>
          </a:p>
          <a:p>
            <a:pPr defTabSz="913837">
              <a:defRPr/>
            </a:pPr>
            <a:r>
              <a:rPr lang="ja-JP" altLang="en-US" sz="1000" dirty="0">
                <a:solidFill>
                  <a:schemeClr val="accent1">
                    <a:lumMod val="50000"/>
                  </a:schemeClr>
                </a:solidFill>
                <a:latin typeface="Meiryo UI" panose="020B0604030504040204" pitchFamily="50" charset="-128"/>
                <a:ea typeface="Meiryo UI" panose="020B0604030504040204" pitchFamily="50" charset="-128"/>
              </a:rPr>
              <a:t>　様々な</a:t>
            </a:r>
            <a:endParaRPr lang="en-US" altLang="ja-JP" sz="1000" dirty="0">
              <a:solidFill>
                <a:schemeClr val="accent1">
                  <a:lumMod val="50000"/>
                </a:schemeClr>
              </a:solidFill>
              <a:latin typeface="Meiryo UI" panose="020B0604030504040204" pitchFamily="50" charset="-128"/>
              <a:ea typeface="Meiryo UI" panose="020B0604030504040204" pitchFamily="50" charset="-128"/>
            </a:endParaRPr>
          </a:p>
          <a:p>
            <a:pPr defTabSz="913837">
              <a:defRPr/>
            </a:pPr>
            <a:r>
              <a:rPr lang="ja-JP" altLang="en-US" sz="1000" dirty="0">
                <a:solidFill>
                  <a:schemeClr val="accent1">
                    <a:lumMod val="50000"/>
                  </a:schemeClr>
                </a:solidFill>
                <a:latin typeface="Meiryo UI" panose="020B0604030504040204" pitchFamily="50" charset="-128"/>
                <a:ea typeface="Meiryo UI" panose="020B0604030504040204" pitchFamily="50" charset="-128"/>
              </a:rPr>
              <a:t>　関係機関</a:t>
            </a:r>
            <a:endParaRPr lang="en-US" altLang="ja-JP" sz="1000" dirty="0">
              <a:solidFill>
                <a:schemeClr val="accent1">
                  <a:lumMod val="50000"/>
                </a:schemeClr>
              </a:solidFill>
              <a:latin typeface="Meiryo UI" panose="020B0604030504040204" pitchFamily="50" charset="-128"/>
              <a:ea typeface="Meiryo UI" panose="020B0604030504040204" pitchFamily="50" charset="-128"/>
            </a:endParaRPr>
          </a:p>
        </p:txBody>
      </p:sp>
      <p:sp>
        <p:nvSpPr>
          <p:cNvPr id="64" name="円/楕円 63"/>
          <p:cNvSpPr/>
          <p:nvPr/>
        </p:nvSpPr>
        <p:spPr bwMode="auto">
          <a:xfrm rot="10800000" flipV="1">
            <a:off x="4236749" y="5158926"/>
            <a:ext cx="1088571" cy="646339"/>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913837">
              <a:defRPr/>
            </a:pPr>
            <a:r>
              <a:rPr lang="ja-JP" altLang="en-US" sz="1100" dirty="0">
                <a:solidFill>
                  <a:schemeClr val="bg1"/>
                </a:solidFill>
                <a:latin typeface="Meiryo UI" panose="020B0604030504040204" pitchFamily="50" charset="-128"/>
                <a:ea typeface="Meiryo UI" panose="020B0604030504040204" pitchFamily="50" charset="-128"/>
              </a:rPr>
              <a:t>研究者、研究機関</a:t>
            </a:r>
          </a:p>
        </p:txBody>
      </p:sp>
      <p:sp>
        <p:nvSpPr>
          <p:cNvPr id="65" name="円/楕円 64"/>
          <p:cNvSpPr/>
          <p:nvPr/>
        </p:nvSpPr>
        <p:spPr bwMode="auto">
          <a:xfrm rot="10800000" flipV="1">
            <a:off x="5227520" y="5186632"/>
            <a:ext cx="1088571" cy="646339"/>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913837">
              <a:defRPr/>
            </a:pPr>
            <a:r>
              <a:rPr lang="ja-JP" altLang="en-US" sz="1100" dirty="0">
                <a:solidFill>
                  <a:schemeClr val="bg1"/>
                </a:solidFill>
                <a:latin typeface="Meiryo UI" panose="020B0604030504040204" pitchFamily="50" charset="-128"/>
                <a:ea typeface="Meiryo UI" panose="020B0604030504040204" pitchFamily="50" charset="-128"/>
              </a:rPr>
              <a:t>学会、学術出版社</a:t>
            </a:r>
            <a:endParaRPr lang="en-US" altLang="ja-JP" sz="1100" dirty="0">
              <a:solidFill>
                <a:schemeClr val="bg1"/>
              </a:solidFill>
              <a:latin typeface="Meiryo UI" panose="020B0604030504040204" pitchFamily="50" charset="-128"/>
              <a:ea typeface="Meiryo UI" panose="020B0604030504040204" pitchFamily="50" charset="-128"/>
            </a:endParaRPr>
          </a:p>
        </p:txBody>
      </p:sp>
      <p:sp>
        <p:nvSpPr>
          <p:cNvPr id="66" name="円/楕円 65"/>
          <p:cNvSpPr/>
          <p:nvPr/>
        </p:nvSpPr>
        <p:spPr bwMode="auto">
          <a:xfrm rot="10800000" flipV="1">
            <a:off x="6300108" y="5186632"/>
            <a:ext cx="1243692" cy="589607"/>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913837">
              <a:defRPr/>
            </a:pPr>
            <a:r>
              <a:rPr lang="ja-JP" altLang="en-US" sz="1100" dirty="0">
                <a:solidFill>
                  <a:schemeClr val="bg1"/>
                </a:solidFill>
                <a:latin typeface="Meiryo UI" panose="020B0604030504040204" pitchFamily="50" charset="-128"/>
                <a:ea typeface="Meiryo UI" panose="020B0604030504040204" pitchFamily="50" charset="-128"/>
              </a:rPr>
              <a:t>各種</a:t>
            </a:r>
            <a:r>
              <a:rPr lang="en-US" altLang="ja-JP" sz="1100" dirty="0">
                <a:solidFill>
                  <a:schemeClr val="bg1"/>
                </a:solidFill>
                <a:latin typeface="Meiryo UI" panose="020B0604030504040204" pitchFamily="50" charset="-128"/>
                <a:ea typeface="Meiryo UI" panose="020B0604030504040204" pitchFamily="50" charset="-128"/>
              </a:rPr>
              <a:t>DB</a:t>
            </a:r>
            <a:r>
              <a:rPr lang="ja-JP" altLang="en-US" sz="1100" dirty="0">
                <a:solidFill>
                  <a:schemeClr val="bg1"/>
                </a:solidFill>
                <a:latin typeface="Meiryo UI" panose="020B0604030504040204" pitchFamily="50" charset="-128"/>
                <a:ea typeface="Meiryo UI" panose="020B0604030504040204" pitchFamily="50" charset="-128"/>
              </a:rPr>
              <a:t>提供機関、アグリゲータ</a:t>
            </a:r>
            <a:endParaRPr lang="en-US" altLang="ja-JP" sz="1100" dirty="0">
              <a:solidFill>
                <a:schemeClr val="bg1"/>
              </a:solidFill>
              <a:latin typeface="Meiryo UI" panose="020B0604030504040204" pitchFamily="50" charset="-128"/>
              <a:ea typeface="Meiryo UI" panose="020B0604030504040204" pitchFamily="50" charset="-128"/>
            </a:endParaRPr>
          </a:p>
        </p:txBody>
      </p:sp>
      <p:sp>
        <p:nvSpPr>
          <p:cNvPr id="2069" name="上矢印 80"/>
          <p:cNvSpPr>
            <a:spLocks noChangeArrowheads="1"/>
          </p:cNvSpPr>
          <p:nvPr/>
        </p:nvSpPr>
        <p:spPr bwMode="auto">
          <a:xfrm>
            <a:off x="5228545" y="1234856"/>
            <a:ext cx="1581830" cy="204107"/>
          </a:xfrm>
          <a:prstGeom prst="upArrow">
            <a:avLst>
              <a:gd name="adj1" fmla="val 50000"/>
              <a:gd name="adj2" fmla="val 50000"/>
            </a:avLst>
          </a:prstGeom>
          <a:ln>
            <a:headEnd/>
            <a:tailEnd/>
          </a:ln>
        </p:spPr>
        <p:style>
          <a:lnRef idx="1">
            <a:schemeClr val="accent1"/>
          </a:lnRef>
          <a:fillRef idx="2">
            <a:schemeClr val="accent1"/>
          </a:fillRef>
          <a:effectRef idx="1">
            <a:schemeClr val="accent1"/>
          </a:effectRef>
          <a:fontRef idx="minor">
            <a:schemeClr val="dk1"/>
          </a:fontRef>
        </p:style>
        <p:txBody>
          <a:bodyPr lIns="65306" tIns="32653" rIns="65306" bIns="32653"/>
          <a:lstStyle/>
          <a:p>
            <a:pPr defTabSz="913837"/>
            <a:endParaRPr lang="ja-JP" altLang="en-US" dirty="0">
              <a:latin typeface="Meiryo UI" panose="020B0604030504040204" pitchFamily="50" charset="-128"/>
              <a:ea typeface="Meiryo UI" panose="020B0604030504040204" pitchFamily="50" charset="-128"/>
            </a:endParaRPr>
          </a:p>
        </p:txBody>
      </p:sp>
      <p:sp>
        <p:nvSpPr>
          <p:cNvPr id="2078" name="上矢印 56"/>
          <p:cNvSpPr>
            <a:spLocks noChangeArrowheads="1"/>
          </p:cNvSpPr>
          <p:nvPr/>
        </p:nvSpPr>
        <p:spPr bwMode="auto">
          <a:xfrm>
            <a:off x="3391585" y="4602624"/>
            <a:ext cx="1377723" cy="459241"/>
          </a:xfrm>
          <a:prstGeom prst="upArrow">
            <a:avLst>
              <a:gd name="adj1" fmla="val 68796"/>
              <a:gd name="adj2" fmla="val 50000"/>
            </a:avLst>
          </a:prstGeom>
          <a:ln>
            <a:headEnd/>
            <a:tailEnd/>
          </a:ln>
        </p:spPr>
        <p:style>
          <a:lnRef idx="1">
            <a:schemeClr val="accent1"/>
          </a:lnRef>
          <a:fillRef idx="2">
            <a:schemeClr val="accent1"/>
          </a:fillRef>
          <a:effectRef idx="1">
            <a:schemeClr val="accent1"/>
          </a:effectRef>
          <a:fontRef idx="minor">
            <a:schemeClr val="dk1"/>
          </a:fontRef>
        </p:style>
        <p:txBody>
          <a:bodyPr lIns="65306" tIns="32653" rIns="65306" bIns="32653"/>
          <a:lstStyle/>
          <a:p>
            <a:pPr algn="ctr" defTabSz="913837"/>
            <a:r>
              <a:rPr lang="ja-JP" altLang="en-US" sz="1100" dirty="0">
                <a:solidFill>
                  <a:srgbClr val="FF0000"/>
                </a:solidFill>
                <a:latin typeface="Meiryo UI" panose="020B0604030504040204" pitchFamily="50" charset="-128"/>
                <a:ea typeface="Meiryo UI" panose="020B0604030504040204" pitchFamily="50" charset="-128"/>
              </a:rPr>
              <a:t>文献情報</a:t>
            </a:r>
          </a:p>
        </p:txBody>
      </p:sp>
      <p:sp>
        <p:nvSpPr>
          <p:cNvPr id="2079" name="左右矢印 57"/>
          <p:cNvSpPr>
            <a:spLocks noChangeArrowheads="1"/>
          </p:cNvSpPr>
          <p:nvPr/>
        </p:nvSpPr>
        <p:spPr bwMode="auto">
          <a:xfrm>
            <a:off x="6963456" y="1387936"/>
            <a:ext cx="1326696" cy="612321"/>
          </a:xfrm>
          <a:prstGeom prst="leftRightArrow">
            <a:avLst>
              <a:gd name="adj1" fmla="val 49213"/>
              <a:gd name="adj2" fmla="val 44457"/>
            </a:avLst>
          </a:prstGeom>
          <a:ln>
            <a:headEnd/>
            <a:tailEnd/>
          </a:ln>
        </p:spPr>
        <p:style>
          <a:lnRef idx="1">
            <a:schemeClr val="accent1"/>
          </a:lnRef>
          <a:fillRef idx="2">
            <a:schemeClr val="accent1"/>
          </a:fillRef>
          <a:effectRef idx="1">
            <a:schemeClr val="accent1"/>
          </a:effectRef>
          <a:fontRef idx="minor">
            <a:schemeClr val="dk1"/>
          </a:fontRef>
        </p:style>
        <p:txBody>
          <a:bodyPr lIns="65306" tIns="32653" rIns="65306" bIns="32653" anchor="ctr"/>
          <a:lstStyle/>
          <a:p>
            <a:pPr algn="ctr" defTabSz="913837"/>
            <a:r>
              <a:rPr lang="ja-JP" altLang="en-US" sz="1400" dirty="0">
                <a:latin typeface="Meiryo UI" panose="020B0604030504040204" pitchFamily="50" charset="-128"/>
                <a:ea typeface="Meiryo UI" panose="020B0604030504040204" pitchFamily="50" charset="-128"/>
              </a:rPr>
              <a:t>アクセス</a:t>
            </a:r>
          </a:p>
        </p:txBody>
      </p:sp>
      <p:sp>
        <p:nvSpPr>
          <p:cNvPr id="2080" name="左右矢印 59"/>
          <p:cNvSpPr>
            <a:spLocks noChangeArrowheads="1"/>
          </p:cNvSpPr>
          <p:nvPr/>
        </p:nvSpPr>
        <p:spPr bwMode="auto">
          <a:xfrm>
            <a:off x="3748768" y="1387930"/>
            <a:ext cx="1530804" cy="663349"/>
          </a:xfrm>
          <a:prstGeom prst="leftRightArrow">
            <a:avLst>
              <a:gd name="adj1" fmla="val 49213"/>
              <a:gd name="adj2" fmla="val 44455"/>
            </a:avLst>
          </a:prstGeom>
          <a:ln>
            <a:headEnd/>
            <a:tailEnd/>
          </a:ln>
        </p:spPr>
        <p:style>
          <a:lnRef idx="1">
            <a:schemeClr val="accent1"/>
          </a:lnRef>
          <a:fillRef idx="2">
            <a:schemeClr val="accent1"/>
          </a:fillRef>
          <a:effectRef idx="1">
            <a:schemeClr val="accent1"/>
          </a:effectRef>
          <a:fontRef idx="minor">
            <a:schemeClr val="dk1"/>
          </a:fontRef>
        </p:style>
        <p:txBody>
          <a:bodyPr lIns="65306" tIns="32653" rIns="65306" bIns="32653" anchor="ctr"/>
          <a:lstStyle/>
          <a:p>
            <a:pPr algn="ctr" defTabSz="913837"/>
            <a:r>
              <a:rPr lang="ja-JP" altLang="en-US" sz="1400" dirty="0">
                <a:latin typeface="Meiryo UI" panose="020B0604030504040204" pitchFamily="50" charset="-128"/>
                <a:ea typeface="Meiryo UI" panose="020B0604030504040204" pitchFamily="50" charset="-128"/>
              </a:rPr>
              <a:t>アクセス</a:t>
            </a:r>
          </a:p>
        </p:txBody>
      </p:sp>
      <p:sp>
        <p:nvSpPr>
          <p:cNvPr id="2084" name="Oval 61"/>
          <p:cNvSpPr>
            <a:spLocks noChangeArrowheads="1"/>
          </p:cNvSpPr>
          <p:nvPr/>
        </p:nvSpPr>
        <p:spPr bwMode="auto">
          <a:xfrm>
            <a:off x="5061789" y="1729518"/>
            <a:ext cx="1990044" cy="510268"/>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lIns="65306" tIns="32653" rIns="65306" bIns="32653" anchor="ctr"/>
          <a:lstStyle/>
          <a:p>
            <a:pPr algn="ctr" defTabSz="913837"/>
            <a:r>
              <a:rPr lang="ja-JP" altLang="en-US" sz="1300" dirty="0">
                <a:latin typeface="Meiryo UI" panose="020B0604030504040204" pitchFamily="50" charset="-128"/>
                <a:ea typeface="Meiryo UI" panose="020B0604030504040204" pitchFamily="50" charset="-128"/>
              </a:rPr>
              <a:t>ナビゲーション</a:t>
            </a:r>
            <a:endParaRPr lang="en-US" altLang="ja-JP" sz="1300" dirty="0">
              <a:latin typeface="Meiryo UI" panose="020B0604030504040204" pitchFamily="50" charset="-128"/>
              <a:ea typeface="Meiryo UI" panose="020B0604030504040204" pitchFamily="50" charset="-128"/>
            </a:endParaRPr>
          </a:p>
          <a:p>
            <a:pPr algn="ctr" defTabSz="913837"/>
            <a:r>
              <a:rPr lang="ja-JP" altLang="en-US" sz="1300" dirty="0">
                <a:latin typeface="Meiryo UI" panose="020B0604030504040204" pitchFamily="50" charset="-128"/>
                <a:ea typeface="Meiryo UI" panose="020B0604030504040204" pitchFamily="50" charset="-128"/>
              </a:rPr>
              <a:t>（ポータル）</a:t>
            </a:r>
          </a:p>
        </p:txBody>
      </p:sp>
      <p:sp>
        <p:nvSpPr>
          <p:cNvPr id="2090" name="左右矢印 59"/>
          <p:cNvSpPr>
            <a:spLocks noChangeArrowheads="1"/>
          </p:cNvSpPr>
          <p:nvPr/>
        </p:nvSpPr>
        <p:spPr bwMode="auto">
          <a:xfrm>
            <a:off x="4565197" y="6031367"/>
            <a:ext cx="503464" cy="312964"/>
          </a:xfrm>
          <a:prstGeom prst="leftRightArrow">
            <a:avLst>
              <a:gd name="adj1" fmla="val 49213"/>
              <a:gd name="adj2" fmla="val 44463"/>
            </a:avLst>
          </a:prstGeom>
          <a:solidFill>
            <a:schemeClr val="accent1"/>
          </a:solidFill>
          <a:ln w="9525" algn="ctr">
            <a:solidFill>
              <a:schemeClr val="tx1"/>
            </a:solidFill>
            <a:round/>
            <a:headEnd/>
            <a:tailEnd/>
          </a:ln>
        </p:spPr>
        <p:txBody>
          <a:bodyPr lIns="65306" tIns="32653" rIns="65306" bIns="32653" anchor="ctr"/>
          <a:lstStyle/>
          <a:p>
            <a:pPr algn="ctr" defTabSz="913837"/>
            <a:endParaRPr lang="ja-JP" altLang="en-US" sz="1400" dirty="0">
              <a:latin typeface="Meiryo UI" panose="020B0604030504040204" pitchFamily="50" charset="-128"/>
              <a:ea typeface="Meiryo UI" panose="020B0604030504040204" pitchFamily="50" charset="-128"/>
            </a:endParaRPr>
          </a:p>
        </p:txBody>
      </p:sp>
      <p:sp>
        <p:nvSpPr>
          <p:cNvPr id="2091" name="左右矢印 59"/>
          <p:cNvSpPr>
            <a:spLocks noChangeArrowheads="1"/>
          </p:cNvSpPr>
          <p:nvPr/>
        </p:nvSpPr>
        <p:spPr bwMode="auto">
          <a:xfrm>
            <a:off x="7728860" y="6031367"/>
            <a:ext cx="503464" cy="312964"/>
          </a:xfrm>
          <a:prstGeom prst="leftRightArrow">
            <a:avLst>
              <a:gd name="adj1" fmla="val 49213"/>
              <a:gd name="adj2" fmla="val 44463"/>
            </a:avLst>
          </a:prstGeom>
          <a:solidFill>
            <a:schemeClr val="accent1"/>
          </a:solidFill>
          <a:ln w="9525" algn="ctr">
            <a:solidFill>
              <a:schemeClr val="tx1"/>
            </a:solidFill>
            <a:round/>
            <a:headEnd/>
            <a:tailEnd/>
          </a:ln>
        </p:spPr>
        <p:txBody>
          <a:bodyPr lIns="65306" tIns="32653" rIns="65306" bIns="32653" anchor="ctr"/>
          <a:lstStyle/>
          <a:p>
            <a:pPr algn="ctr" defTabSz="913837"/>
            <a:endParaRPr lang="ja-JP" altLang="en-US" sz="1400" dirty="0">
              <a:latin typeface="Meiryo UI" panose="020B0604030504040204" pitchFamily="50" charset="-128"/>
              <a:ea typeface="Meiryo UI" panose="020B0604030504040204" pitchFamily="50" charset="-128"/>
            </a:endParaRPr>
          </a:p>
        </p:txBody>
      </p:sp>
      <p:sp>
        <p:nvSpPr>
          <p:cNvPr id="111" name="U ターン矢印 110"/>
          <p:cNvSpPr/>
          <p:nvPr/>
        </p:nvSpPr>
        <p:spPr bwMode="auto">
          <a:xfrm rot="5400000">
            <a:off x="7728294" y="3429567"/>
            <a:ext cx="4370161" cy="899206"/>
          </a:xfrm>
          <a:prstGeom prst="uturnArrow">
            <a:avLst>
              <a:gd name="adj1" fmla="val 22710"/>
              <a:gd name="adj2" fmla="val 19401"/>
              <a:gd name="adj3" fmla="val 17401"/>
              <a:gd name="adj4" fmla="val 0"/>
              <a:gd name="adj5" fmla="val 75364"/>
            </a:avLst>
          </a:prstGeom>
          <a:solidFill>
            <a:schemeClr val="accent1"/>
          </a:solidFill>
          <a:ln w="9525" cap="flat" cmpd="sng" algn="ctr">
            <a:solidFill>
              <a:schemeClr val="tx1"/>
            </a:solidFill>
            <a:prstDash val="solid"/>
            <a:round/>
            <a:headEnd type="none" w="med" len="med"/>
            <a:tailEnd type="none" w="med" len="med"/>
          </a:ln>
          <a:effectLst/>
        </p:spPr>
        <p:txBody>
          <a:bodyPr lIns="65306" tIns="32653" rIns="65306" bIns="32653"/>
          <a:lstStyle/>
          <a:p>
            <a:pPr defTabSz="913837">
              <a:defRPr/>
            </a:pPr>
            <a:endParaRPr lang="ja-JP" altLang="en-US" dirty="0">
              <a:latin typeface="Meiryo UI" panose="020B0604030504040204" pitchFamily="50" charset="-128"/>
              <a:ea typeface="Meiryo UI" panose="020B0604030504040204" pitchFamily="50" charset="-128"/>
            </a:endParaRPr>
          </a:p>
        </p:txBody>
      </p:sp>
      <p:sp>
        <p:nvSpPr>
          <p:cNvPr id="112" name="U ターン矢印 111"/>
          <p:cNvSpPr/>
          <p:nvPr/>
        </p:nvSpPr>
        <p:spPr bwMode="auto">
          <a:xfrm rot="5400000" flipV="1">
            <a:off x="7371" y="3649550"/>
            <a:ext cx="4574268" cy="765402"/>
          </a:xfrm>
          <a:prstGeom prst="uturnArrow">
            <a:avLst>
              <a:gd name="adj1" fmla="val 22710"/>
              <a:gd name="adj2" fmla="val 19401"/>
              <a:gd name="adj3" fmla="val 17401"/>
              <a:gd name="adj4" fmla="val 0"/>
              <a:gd name="adj5" fmla="val 100000"/>
            </a:avLst>
          </a:prstGeom>
          <a:solidFill>
            <a:schemeClr val="accent1"/>
          </a:solidFill>
          <a:ln w="9525" cap="flat" cmpd="sng" algn="ctr">
            <a:solidFill>
              <a:schemeClr val="tx1"/>
            </a:solidFill>
            <a:prstDash val="solid"/>
            <a:round/>
            <a:headEnd type="none" w="med" len="med"/>
            <a:tailEnd type="none" w="med" len="med"/>
          </a:ln>
          <a:effectLst/>
        </p:spPr>
        <p:txBody>
          <a:bodyPr lIns="65306" tIns="32653" rIns="65306" bIns="32653"/>
          <a:lstStyle/>
          <a:p>
            <a:pPr defTabSz="913837">
              <a:defRPr/>
            </a:pPr>
            <a:endParaRPr lang="ja-JP" altLang="en-US" dirty="0">
              <a:latin typeface="Meiryo UI" panose="020B0604030504040204" pitchFamily="50" charset="-128"/>
              <a:ea typeface="Meiryo UI" panose="020B0604030504040204" pitchFamily="50" charset="-128"/>
            </a:endParaRPr>
          </a:p>
        </p:txBody>
      </p:sp>
      <p:sp>
        <p:nvSpPr>
          <p:cNvPr id="2094" name="角丸四角形吹き出し 113"/>
          <p:cNvSpPr>
            <a:spLocks noChangeArrowheads="1"/>
          </p:cNvSpPr>
          <p:nvPr/>
        </p:nvSpPr>
        <p:spPr bwMode="auto">
          <a:xfrm>
            <a:off x="9310690" y="1030742"/>
            <a:ext cx="1173616" cy="510268"/>
          </a:xfrm>
          <a:prstGeom prst="wedgeRoundRectCallout">
            <a:avLst>
              <a:gd name="adj1" fmla="val 17606"/>
              <a:gd name="adj2" fmla="val 76074"/>
              <a:gd name="adj3" fmla="val 16667"/>
            </a:avLst>
          </a:prstGeom>
          <a:ln>
            <a:headEnd/>
            <a:tailEnd/>
          </a:ln>
        </p:spPr>
        <p:style>
          <a:lnRef idx="1">
            <a:schemeClr val="accent1"/>
          </a:lnRef>
          <a:fillRef idx="2">
            <a:schemeClr val="accent1"/>
          </a:fillRef>
          <a:effectRef idx="1">
            <a:schemeClr val="accent1"/>
          </a:effectRef>
          <a:fontRef idx="minor">
            <a:schemeClr val="dk1"/>
          </a:fontRef>
        </p:style>
        <p:txBody>
          <a:bodyPr lIns="65306" tIns="32653" rIns="65306" bIns="32653"/>
          <a:lstStyle/>
          <a:p>
            <a:pPr defTabSz="913837"/>
            <a:r>
              <a:rPr lang="ja-JP" altLang="en-US" sz="1300" dirty="0">
                <a:latin typeface="Meiryo UI" panose="020B0604030504040204" pitchFamily="50" charset="-128"/>
                <a:ea typeface="Meiryo UI" panose="020B0604030504040204" pitchFamily="50" charset="-128"/>
              </a:rPr>
              <a:t>研究者と国民の相互作用</a:t>
            </a:r>
          </a:p>
          <a:p>
            <a:pPr defTabSz="913837"/>
            <a:endParaRPr lang="ja-JP" altLang="en-US" dirty="0">
              <a:latin typeface="Meiryo UI" panose="020B0604030504040204" pitchFamily="50" charset="-128"/>
              <a:ea typeface="Meiryo UI" panose="020B0604030504040204" pitchFamily="50" charset="-128"/>
            </a:endParaRPr>
          </a:p>
        </p:txBody>
      </p:sp>
      <p:sp>
        <p:nvSpPr>
          <p:cNvPr id="54" name="フッター プレースホルダ 53"/>
          <p:cNvSpPr>
            <a:spLocks noGrp="1"/>
          </p:cNvSpPr>
          <p:nvPr>
            <p:ph type="ftr" sz="quarter" idx="11"/>
          </p:nvPr>
        </p:nvSpPr>
        <p:spPr/>
        <p:txBody>
          <a:bodyPr/>
          <a:lstStyle/>
          <a:p>
            <a:endParaRPr kumimoji="0" lang="en-US" dirty="0"/>
          </a:p>
        </p:txBody>
      </p:sp>
      <p:sp>
        <p:nvSpPr>
          <p:cNvPr id="56" name="スライド番号プレースホルダ 55"/>
          <p:cNvSpPr>
            <a:spLocks noGrp="1"/>
          </p:cNvSpPr>
          <p:nvPr>
            <p:ph type="sldNum" sz="quarter" idx="12"/>
          </p:nvPr>
        </p:nvSpPr>
        <p:spPr/>
        <p:txBody>
          <a:bodyPr/>
          <a:lstStyle/>
          <a:p>
            <a:fld id="{042AED99-7FB4-404E-8A97-64753DCE42EC}" type="slidenum">
              <a:rPr kumimoji="0" lang="en-US" smtClean="0"/>
              <a:pPr/>
              <a:t>9</a:t>
            </a:fld>
            <a:endParaRPr kumimoji="0" lang="en-US"/>
          </a:p>
        </p:txBody>
      </p:sp>
      <p:sp>
        <p:nvSpPr>
          <p:cNvPr id="51" name="角丸四角形吹き出し 113"/>
          <p:cNvSpPr>
            <a:spLocks noChangeArrowheads="1"/>
          </p:cNvSpPr>
          <p:nvPr/>
        </p:nvSpPr>
        <p:spPr bwMode="auto">
          <a:xfrm>
            <a:off x="8904312" y="3429000"/>
            <a:ext cx="1763688" cy="360040"/>
          </a:xfrm>
          <a:prstGeom prst="wedgeRoundRectCallout">
            <a:avLst>
              <a:gd name="adj1" fmla="val 31716"/>
              <a:gd name="adj2" fmla="val 116999"/>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lIns="65306" tIns="32653" rIns="65306" bIns="32653"/>
          <a:lstStyle/>
          <a:p>
            <a:pPr defTabSz="913837">
              <a:defRPr/>
            </a:pPr>
            <a:r>
              <a:rPr lang="ja-JP" altLang="en-US" sz="1400" dirty="0">
                <a:latin typeface="Meiryo UI" panose="020B0604030504040204" pitchFamily="50" charset="-128"/>
                <a:ea typeface="Meiryo UI" panose="020B0604030504040204" pitchFamily="50" charset="-128"/>
              </a:rPr>
              <a:t>新たな知識の創造</a:t>
            </a:r>
          </a:p>
        </p:txBody>
      </p:sp>
      <p:sp>
        <p:nvSpPr>
          <p:cNvPr id="52" name="角丸四角形吹き出し 113"/>
          <p:cNvSpPr>
            <a:spLocks noChangeArrowheads="1"/>
          </p:cNvSpPr>
          <p:nvPr/>
        </p:nvSpPr>
        <p:spPr bwMode="auto">
          <a:xfrm>
            <a:off x="1703512" y="3212976"/>
            <a:ext cx="1728192" cy="576064"/>
          </a:xfrm>
          <a:prstGeom prst="wedgeRoundRectCallout">
            <a:avLst>
              <a:gd name="adj1" fmla="val 101912"/>
              <a:gd name="adj2" fmla="val -78016"/>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lIns="65306" tIns="32653" rIns="65306" bIns="32653"/>
          <a:lstStyle/>
          <a:p>
            <a:pPr defTabSz="913837">
              <a:defRPr/>
            </a:pPr>
            <a:r>
              <a:rPr lang="ja-JP" altLang="en-US" sz="1400" dirty="0">
                <a:latin typeface="Meiryo UI" panose="020B0604030504040204" pitchFamily="50" charset="-128"/>
                <a:ea typeface="Meiryo UI" panose="020B0604030504040204" pitchFamily="50" charset="-128"/>
              </a:rPr>
              <a:t>国全体で、記録を後世に</a:t>
            </a:r>
          </a:p>
        </p:txBody>
      </p:sp>
      <p:sp>
        <p:nvSpPr>
          <p:cNvPr id="53" name="角丸四角形吹き出し 113"/>
          <p:cNvSpPr>
            <a:spLocks noChangeArrowheads="1"/>
          </p:cNvSpPr>
          <p:nvPr/>
        </p:nvSpPr>
        <p:spPr bwMode="auto">
          <a:xfrm>
            <a:off x="1703512" y="4005064"/>
            <a:ext cx="1152128" cy="360040"/>
          </a:xfrm>
          <a:prstGeom prst="wedgeRoundRectCallout">
            <a:avLst>
              <a:gd name="adj1" fmla="val 46482"/>
              <a:gd name="adj2" fmla="val 107424"/>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lIns="65306" tIns="32653" rIns="65306" bIns="32653"/>
          <a:lstStyle/>
          <a:p>
            <a:pPr defTabSz="913837">
              <a:defRPr/>
            </a:pPr>
            <a:r>
              <a:rPr lang="ja-JP" altLang="en-US" sz="1400" dirty="0">
                <a:latin typeface="Meiryo UI" panose="020B0604030504040204" pitchFamily="50" charset="-128"/>
                <a:ea typeface="Meiryo UI" panose="020B0604030504040204" pitchFamily="50" charset="-128"/>
              </a:rPr>
              <a:t>情報の集約</a:t>
            </a:r>
          </a:p>
        </p:txBody>
      </p:sp>
      <p:sp>
        <p:nvSpPr>
          <p:cNvPr id="58" name="角丸四角形吹き出し 113"/>
          <p:cNvSpPr>
            <a:spLocks noChangeArrowheads="1"/>
          </p:cNvSpPr>
          <p:nvPr/>
        </p:nvSpPr>
        <p:spPr bwMode="auto">
          <a:xfrm>
            <a:off x="1703512" y="4869160"/>
            <a:ext cx="1152128" cy="360040"/>
          </a:xfrm>
          <a:prstGeom prst="wedgeRoundRectCallout">
            <a:avLst>
              <a:gd name="adj1" fmla="val 77977"/>
              <a:gd name="adj2" fmla="val 87267"/>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lIns="65306" tIns="32653" rIns="65306" bIns="32653"/>
          <a:lstStyle/>
          <a:p>
            <a:pPr defTabSz="913837">
              <a:defRPr/>
            </a:pPr>
            <a:r>
              <a:rPr lang="ja-JP" altLang="en-US" sz="1400" dirty="0">
                <a:latin typeface="Meiryo UI" panose="020B0604030504040204" pitchFamily="50" charset="-128"/>
                <a:ea typeface="Meiryo UI" panose="020B0604030504040204" pitchFamily="50" charset="-128"/>
              </a:rPr>
              <a:t>個別に保有</a:t>
            </a:r>
          </a:p>
        </p:txBody>
      </p:sp>
      <p:sp>
        <p:nvSpPr>
          <p:cNvPr id="59" name="角丸四角形吹き出し 113"/>
          <p:cNvSpPr>
            <a:spLocks noChangeArrowheads="1"/>
          </p:cNvSpPr>
          <p:nvPr/>
        </p:nvSpPr>
        <p:spPr bwMode="auto">
          <a:xfrm>
            <a:off x="8472264" y="2420888"/>
            <a:ext cx="1728192" cy="576064"/>
          </a:xfrm>
          <a:prstGeom prst="wedgeRoundRectCallout">
            <a:avLst>
              <a:gd name="adj1" fmla="val -98813"/>
              <a:gd name="adj2" fmla="val 5130"/>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lIns="65306" tIns="32653" rIns="65306" bIns="32653"/>
          <a:lstStyle/>
          <a:p>
            <a:pPr defTabSz="913837">
              <a:defRPr/>
            </a:pPr>
            <a:r>
              <a:rPr lang="ja-JP" altLang="en-US" sz="1400" dirty="0">
                <a:latin typeface="Meiryo UI" panose="020B0604030504040204" pitchFamily="50" charset="-128"/>
                <a:ea typeface="Meiryo UI" panose="020B0604030504040204" pitchFamily="50" charset="-128"/>
              </a:rPr>
              <a:t>情報を知識として活用できるように</a:t>
            </a:r>
          </a:p>
        </p:txBody>
      </p:sp>
      <p:sp>
        <p:nvSpPr>
          <p:cNvPr id="60" name="台形 59"/>
          <p:cNvSpPr/>
          <p:nvPr/>
        </p:nvSpPr>
        <p:spPr bwMode="auto">
          <a:xfrm>
            <a:off x="3033714" y="3679082"/>
            <a:ext cx="6226175" cy="407987"/>
          </a:xfrm>
          <a:prstGeom prst="trapezoid">
            <a:avLst>
              <a:gd name="adj" fmla="val 109778"/>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65306" tIns="32653" rIns="65306" bIns="32653" anchor="ctr"/>
          <a:lstStyle/>
          <a:p>
            <a:pPr algn="ctr" defTabSz="913837">
              <a:defRPr/>
            </a:pPr>
            <a:r>
              <a:rPr lang="ja-JP" altLang="en-US" sz="1400" dirty="0">
                <a:latin typeface="Meiryo UI" panose="020B0604030504040204" pitchFamily="50" charset="-128"/>
                <a:ea typeface="Meiryo UI" panose="020B0604030504040204" pitchFamily="50" charset="-128"/>
              </a:rPr>
              <a:t>資料・記録の</a:t>
            </a:r>
            <a:r>
              <a:rPr lang="ja-JP" altLang="en-US" sz="1400" b="1" dirty="0">
                <a:latin typeface="Meiryo UI" panose="020B0604030504040204" pitchFamily="50" charset="-128"/>
                <a:ea typeface="Meiryo UI" panose="020B0604030504040204" pitchFamily="50" charset="-128"/>
              </a:rPr>
              <a:t>分担収集</a:t>
            </a:r>
            <a:r>
              <a:rPr lang="ja-JP" altLang="en-US" sz="1400" dirty="0">
                <a:latin typeface="Meiryo UI" panose="020B0604030504040204" pitchFamily="50" charset="-128"/>
                <a:ea typeface="Meiryo UI" panose="020B0604030504040204" pitchFamily="50" charset="-128"/>
              </a:rPr>
              <a:t>、資料デジタル化</a:t>
            </a:r>
          </a:p>
        </p:txBody>
      </p:sp>
      <p:sp>
        <p:nvSpPr>
          <p:cNvPr id="61" name="台形 60"/>
          <p:cNvSpPr/>
          <p:nvPr/>
        </p:nvSpPr>
        <p:spPr bwMode="auto">
          <a:xfrm>
            <a:off x="3544889" y="3321894"/>
            <a:ext cx="5153025" cy="341313"/>
          </a:xfrm>
          <a:prstGeom prst="trapezoid">
            <a:avLst>
              <a:gd name="adj" fmla="val 114765"/>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65306" tIns="32653" rIns="65306" bIns="32653" anchor="ctr"/>
          <a:lstStyle/>
          <a:p>
            <a:pPr algn="ctr" defTabSz="913837">
              <a:defRPr/>
            </a:pPr>
            <a:r>
              <a:rPr lang="ja-JP" altLang="en-US" sz="1400" dirty="0">
                <a:latin typeface="Meiryo UI" panose="020B0604030504040204" pitchFamily="50" charset="-128"/>
                <a:ea typeface="Meiryo UI" panose="020B0604030504040204" pitchFamily="50" charset="-128"/>
              </a:rPr>
              <a:t>組織化（メタデータ付与、タグ付け）</a:t>
            </a:r>
          </a:p>
        </p:txBody>
      </p:sp>
      <p:sp>
        <p:nvSpPr>
          <p:cNvPr id="68" name="上矢印 56"/>
          <p:cNvSpPr>
            <a:spLocks noChangeArrowheads="1"/>
          </p:cNvSpPr>
          <p:nvPr/>
        </p:nvSpPr>
        <p:spPr bwMode="auto">
          <a:xfrm>
            <a:off x="4007769" y="3284985"/>
            <a:ext cx="460375" cy="458787"/>
          </a:xfrm>
          <a:prstGeom prst="upArrow">
            <a:avLst>
              <a:gd name="adj1" fmla="val 46630"/>
              <a:gd name="adj2" fmla="val 50000"/>
            </a:avLst>
          </a:prstGeom>
          <a:ln>
            <a:headEnd/>
            <a:tailEnd/>
          </a:ln>
        </p:spPr>
        <p:style>
          <a:lnRef idx="1">
            <a:schemeClr val="accent1"/>
          </a:lnRef>
          <a:fillRef idx="2">
            <a:schemeClr val="accent1"/>
          </a:fillRef>
          <a:effectRef idx="1">
            <a:schemeClr val="accent1"/>
          </a:effectRef>
          <a:fontRef idx="minor">
            <a:schemeClr val="dk1"/>
          </a:fontRef>
        </p:style>
        <p:txBody>
          <a:bodyPr lIns="65306" tIns="32653" rIns="65306" bIns="32653"/>
          <a:lstStyle/>
          <a:p>
            <a:pPr algn="ctr" defTabSz="913837">
              <a:defRPr/>
            </a:pPr>
            <a:endParaRPr lang="ja-JP" altLang="en-US" sz="1100" dirty="0">
              <a:solidFill>
                <a:srgbClr val="FF0000"/>
              </a:solidFill>
              <a:latin typeface="Meiryo UI" panose="020B0604030504040204" pitchFamily="50" charset="-128"/>
              <a:ea typeface="Meiryo UI" panose="020B0604030504040204" pitchFamily="50" charset="-128"/>
            </a:endParaRPr>
          </a:p>
        </p:txBody>
      </p:sp>
      <p:sp>
        <p:nvSpPr>
          <p:cNvPr id="74" name="上矢印 56"/>
          <p:cNvSpPr>
            <a:spLocks noChangeArrowheads="1"/>
          </p:cNvSpPr>
          <p:nvPr/>
        </p:nvSpPr>
        <p:spPr bwMode="auto">
          <a:xfrm>
            <a:off x="6911976" y="2505918"/>
            <a:ext cx="460375" cy="458788"/>
          </a:xfrm>
          <a:prstGeom prst="upArrow">
            <a:avLst>
              <a:gd name="adj1" fmla="val 46630"/>
              <a:gd name="adj2" fmla="val 50000"/>
            </a:avLst>
          </a:prstGeom>
          <a:ln>
            <a:headEnd/>
            <a:tailEnd/>
          </a:ln>
        </p:spPr>
        <p:style>
          <a:lnRef idx="1">
            <a:schemeClr val="accent1"/>
          </a:lnRef>
          <a:fillRef idx="2">
            <a:schemeClr val="accent1"/>
          </a:fillRef>
          <a:effectRef idx="1">
            <a:schemeClr val="accent1"/>
          </a:effectRef>
          <a:fontRef idx="minor">
            <a:schemeClr val="dk1"/>
          </a:fontRef>
        </p:style>
        <p:txBody>
          <a:bodyPr lIns="65306" tIns="32653" rIns="65306" bIns="32653"/>
          <a:lstStyle/>
          <a:p>
            <a:pPr algn="ctr" defTabSz="913837">
              <a:defRPr/>
            </a:pPr>
            <a:endParaRPr lang="ja-JP" altLang="en-US" sz="1100" dirty="0">
              <a:solidFill>
                <a:srgbClr val="FF0000"/>
              </a:solidFill>
              <a:latin typeface="Meiryo UI" panose="020B0604030504040204" pitchFamily="50" charset="-128"/>
              <a:ea typeface="Meiryo UI" panose="020B0604030504040204" pitchFamily="50" charset="-128"/>
            </a:endParaRPr>
          </a:p>
        </p:txBody>
      </p:sp>
      <p:sp>
        <p:nvSpPr>
          <p:cNvPr id="75" name="上矢印 56"/>
          <p:cNvSpPr>
            <a:spLocks noChangeArrowheads="1"/>
          </p:cNvSpPr>
          <p:nvPr/>
        </p:nvSpPr>
        <p:spPr bwMode="auto">
          <a:xfrm>
            <a:off x="4655841" y="2492897"/>
            <a:ext cx="460375" cy="458787"/>
          </a:xfrm>
          <a:prstGeom prst="upArrow">
            <a:avLst>
              <a:gd name="adj1" fmla="val 46630"/>
              <a:gd name="adj2" fmla="val 50000"/>
            </a:avLst>
          </a:prstGeom>
          <a:ln>
            <a:headEnd/>
            <a:tailEnd/>
          </a:ln>
        </p:spPr>
        <p:style>
          <a:lnRef idx="1">
            <a:schemeClr val="accent1"/>
          </a:lnRef>
          <a:fillRef idx="2">
            <a:schemeClr val="accent1"/>
          </a:fillRef>
          <a:effectRef idx="1">
            <a:schemeClr val="accent1"/>
          </a:effectRef>
          <a:fontRef idx="minor">
            <a:schemeClr val="dk1"/>
          </a:fontRef>
        </p:style>
        <p:txBody>
          <a:bodyPr lIns="65306" tIns="32653" rIns="65306" bIns="32653"/>
          <a:lstStyle/>
          <a:p>
            <a:pPr algn="ctr" defTabSz="913837">
              <a:defRPr/>
            </a:pPr>
            <a:endParaRPr lang="ja-JP" altLang="en-US" sz="1100" dirty="0">
              <a:solidFill>
                <a:srgbClr val="FF0000"/>
              </a:solidFill>
              <a:latin typeface="Meiryo UI" panose="020B0604030504040204" pitchFamily="50" charset="-128"/>
              <a:ea typeface="Meiryo UI" panose="020B0604030504040204" pitchFamily="50" charset="-128"/>
            </a:endParaRPr>
          </a:p>
        </p:txBody>
      </p:sp>
      <p:sp>
        <p:nvSpPr>
          <p:cNvPr id="76" name="台形 75"/>
          <p:cNvSpPr/>
          <p:nvPr/>
        </p:nvSpPr>
        <p:spPr bwMode="auto">
          <a:xfrm>
            <a:off x="4943872" y="2132856"/>
            <a:ext cx="2160240" cy="288032"/>
          </a:xfrm>
          <a:prstGeom prst="trapezoid">
            <a:avLst>
              <a:gd name="adj" fmla="val 114765"/>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65306" tIns="32653" rIns="65306" bIns="32653" anchor="ctr"/>
          <a:lstStyle/>
          <a:p>
            <a:pPr algn="ctr" defTabSz="913837">
              <a:defRPr/>
            </a:pPr>
            <a:r>
              <a:rPr lang="ja-JP" altLang="en-US" sz="1400" dirty="0">
                <a:latin typeface="Meiryo UI" panose="020B0604030504040204" pitchFamily="50" charset="-128"/>
                <a:ea typeface="Meiryo UI" panose="020B0604030504040204" pitchFamily="50" charset="-128"/>
              </a:rPr>
              <a:t>一元的アクセス</a:t>
            </a:r>
          </a:p>
        </p:txBody>
      </p:sp>
      <p:sp>
        <p:nvSpPr>
          <p:cNvPr id="77" name="台形 76"/>
          <p:cNvSpPr/>
          <p:nvPr/>
        </p:nvSpPr>
        <p:spPr bwMode="auto">
          <a:xfrm>
            <a:off x="3952875" y="2853582"/>
            <a:ext cx="4235450" cy="433387"/>
          </a:xfrm>
          <a:prstGeom prst="trapezoid">
            <a:avLst>
              <a:gd name="adj" fmla="val 114765"/>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65306" tIns="32653" rIns="65306" bIns="32653" anchor="ctr"/>
          <a:lstStyle/>
          <a:p>
            <a:pPr algn="ctr" defTabSz="913837">
              <a:defRPr/>
            </a:pPr>
            <a:r>
              <a:rPr lang="ja-JP" altLang="en-US" sz="1400" dirty="0">
                <a:latin typeface="Meiryo UI" panose="020B0604030504040204" pitchFamily="50" charset="-128"/>
                <a:ea typeface="Meiryo UI" panose="020B0604030504040204" pitchFamily="50" charset="-128"/>
              </a:rPr>
              <a:t>長期保存（</a:t>
            </a:r>
            <a:r>
              <a:rPr lang="ja-JP" altLang="en-US" sz="1400" b="1" dirty="0">
                <a:latin typeface="Meiryo UI" panose="020B0604030504040204" pitchFamily="50" charset="-128"/>
                <a:ea typeface="Meiryo UI" panose="020B0604030504040204" pitchFamily="50" charset="-128"/>
              </a:rPr>
              <a:t>分散保存</a:t>
            </a:r>
            <a:r>
              <a:rPr lang="ja-JP" altLang="en-US" sz="1400" dirty="0">
                <a:latin typeface="Meiryo UI" panose="020B0604030504040204" pitchFamily="50" charset="-128"/>
                <a:ea typeface="Meiryo UI" panose="020B0604030504040204" pitchFamily="50" charset="-128"/>
              </a:rPr>
              <a:t>・デザスタリカバリ）</a:t>
            </a:r>
          </a:p>
        </p:txBody>
      </p:sp>
      <p:sp>
        <p:nvSpPr>
          <p:cNvPr id="78" name="台形 77"/>
          <p:cNvSpPr/>
          <p:nvPr/>
        </p:nvSpPr>
        <p:spPr bwMode="auto">
          <a:xfrm>
            <a:off x="4511824" y="2420889"/>
            <a:ext cx="3024336" cy="360040"/>
          </a:xfrm>
          <a:prstGeom prst="trapezoid">
            <a:avLst>
              <a:gd name="adj" fmla="val 114765"/>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65306" tIns="32653" rIns="65306" bIns="32653" anchor="ctr"/>
          <a:lstStyle/>
          <a:p>
            <a:pPr algn="ctr" defTabSz="913837">
              <a:defRPr/>
            </a:pPr>
            <a:r>
              <a:rPr lang="ja-JP" altLang="en-US" sz="1400" dirty="0">
                <a:latin typeface="Meiryo UI" panose="020B0604030504040204" pitchFamily="50" charset="-128"/>
                <a:ea typeface="Meiryo UI" panose="020B0604030504040204" pitchFamily="50" charset="-128"/>
              </a:rPr>
              <a:t>内容解析、知識抽出</a:t>
            </a:r>
          </a:p>
        </p:txBody>
      </p:sp>
      <p:sp>
        <p:nvSpPr>
          <p:cNvPr id="79" name="上矢印 56"/>
          <p:cNvSpPr>
            <a:spLocks noChangeArrowheads="1"/>
          </p:cNvSpPr>
          <p:nvPr/>
        </p:nvSpPr>
        <p:spPr bwMode="auto">
          <a:xfrm>
            <a:off x="7536161" y="3140969"/>
            <a:ext cx="458787" cy="460375"/>
          </a:xfrm>
          <a:prstGeom prst="upArrow">
            <a:avLst>
              <a:gd name="adj1" fmla="val 46630"/>
              <a:gd name="adj2" fmla="val 50000"/>
            </a:avLst>
          </a:prstGeom>
          <a:ln>
            <a:headEnd/>
            <a:tailEnd/>
          </a:ln>
        </p:spPr>
        <p:style>
          <a:lnRef idx="1">
            <a:schemeClr val="accent1"/>
          </a:lnRef>
          <a:fillRef idx="2">
            <a:schemeClr val="accent1"/>
          </a:fillRef>
          <a:effectRef idx="1">
            <a:schemeClr val="accent1"/>
          </a:effectRef>
          <a:fontRef idx="minor">
            <a:schemeClr val="dk1"/>
          </a:fontRef>
        </p:style>
        <p:txBody>
          <a:bodyPr lIns="65306" tIns="32653" rIns="65306" bIns="32653"/>
          <a:lstStyle/>
          <a:p>
            <a:pPr algn="ctr" defTabSz="913837">
              <a:defRPr/>
            </a:pPr>
            <a:endParaRPr lang="ja-JP" altLang="en-US" sz="1100" dirty="0">
              <a:solidFill>
                <a:srgbClr val="FF0000"/>
              </a:solidFill>
              <a:latin typeface="Meiryo UI" panose="020B0604030504040204" pitchFamily="50" charset="-128"/>
              <a:ea typeface="Meiryo UI" panose="020B0604030504040204" pitchFamily="50" charset="-128"/>
            </a:endParaRPr>
          </a:p>
        </p:txBody>
      </p:sp>
      <p:sp>
        <p:nvSpPr>
          <p:cNvPr id="80" name="円/楕円 79"/>
          <p:cNvSpPr/>
          <p:nvPr/>
        </p:nvSpPr>
        <p:spPr bwMode="auto">
          <a:xfrm rot="10800000" flipV="1">
            <a:off x="3245524" y="5139465"/>
            <a:ext cx="1089025" cy="647700"/>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913837">
              <a:defRPr/>
            </a:pPr>
            <a:r>
              <a:rPr lang="ja-JP" altLang="en-US" sz="1100" dirty="0">
                <a:solidFill>
                  <a:schemeClr val="bg1"/>
                </a:solidFill>
                <a:latin typeface="Meiryo UI" panose="020B0604030504040204" pitchFamily="50" charset="-128"/>
                <a:ea typeface="Meiryo UI" panose="020B0604030504040204" pitchFamily="50" charset="-128"/>
              </a:rPr>
              <a:t>立法機関</a:t>
            </a:r>
            <a:endParaRPr lang="en-US" altLang="ja-JP" sz="1100" dirty="0">
              <a:solidFill>
                <a:schemeClr val="bg1"/>
              </a:solidFill>
              <a:latin typeface="Meiryo UI" panose="020B0604030504040204" pitchFamily="50" charset="-128"/>
              <a:ea typeface="Meiryo UI" panose="020B0604030504040204" pitchFamily="50" charset="-128"/>
            </a:endParaRPr>
          </a:p>
          <a:p>
            <a:pPr algn="ctr" defTabSz="913837">
              <a:defRPr/>
            </a:pPr>
            <a:r>
              <a:rPr lang="ja-JP" altLang="en-US" sz="1100" dirty="0">
                <a:solidFill>
                  <a:schemeClr val="bg1"/>
                </a:solidFill>
                <a:latin typeface="Meiryo UI" panose="020B0604030504040204" pitchFamily="50" charset="-128"/>
                <a:ea typeface="Meiryo UI" panose="020B0604030504040204" pitchFamily="50" charset="-128"/>
              </a:rPr>
              <a:t>行政機関</a:t>
            </a:r>
            <a:endParaRPr lang="en-US" altLang="ja-JP" sz="1100" dirty="0">
              <a:solidFill>
                <a:schemeClr val="bg1"/>
              </a:solidFill>
              <a:latin typeface="Meiryo UI" panose="020B0604030504040204" pitchFamily="50" charset="-128"/>
              <a:ea typeface="Meiryo UI" panose="020B0604030504040204" pitchFamily="50" charset="-128"/>
            </a:endParaRPr>
          </a:p>
          <a:p>
            <a:pPr algn="ctr" defTabSz="913837">
              <a:defRPr/>
            </a:pPr>
            <a:r>
              <a:rPr lang="ja-JP" altLang="en-US" sz="1100" dirty="0">
                <a:solidFill>
                  <a:schemeClr val="bg1"/>
                </a:solidFill>
                <a:latin typeface="Meiryo UI" panose="020B0604030504040204" pitchFamily="50" charset="-128"/>
                <a:ea typeface="Meiryo UI" panose="020B0604030504040204" pitchFamily="50" charset="-128"/>
              </a:rPr>
              <a:t>司法機関</a:t>
            </a:r>
          </a:p>
        </p:txBody>
      </p:sp>
      <p:sp>
        <p:nvSpPr>
          <p:cNvPr id="81" name="円/楕円 80"/>
          <p:cNvSpPr/>
          <p:nvPr/>
        </p:nvSpPr>
        <p:spPr bwMode="auto">
          <a:xfrm rot="10800000" flipV="1">
            <a:off x="7487664" y="5146903"/>
            <a:ext cx="1152128" cy="595313"/>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913837">
              <a:defRPr/>
            </a:pPr>
            <a:r>
              <a:rPr lang="ja-JP" altLang="en-US" sz="1100" dirty="0">
                <a:solidFill>
                  <a:schemeClr val="bg1"/>
                </a:solidFill>
                <a:latin typeface="Meiryo UI" panose="020B0604030504040204" pitchFamily="50" charset="-128"/>
                <a:ea typeface="Meiryo UI" panose="020B0604030504040204" pitchFamily="50" charset="-128"/>
              </a:rPr>
              <a:t>各自治体</a:t>
            </a:r>
            <a:endParaRPr lang="en-US" altLang="ja-JP" sz="1100" dirty="0">
              <a:solidFill>
                <a:schemeClr val="bg1"/>
              </a:solidFill>
              <a:latin typeface="Meiryo UI" panose="020B0604030504040204" pitchFamily="50" charset="-128"/>
              <a:ea typeface="Meiryo UI" panose="020B0604030504040204" pitchFamily="50" charset="-128"/>
            </a:endParaRPr>
          </a:p>
          <a:p>
            <a:pPr algn="ctr" defTabSz="913837">
              <a:defRPr/>
            </a:pPr>
            <a:r>
              <a:rPr lang="ja-JP" altLang="en-US" sz="1100" dirty="0">
                <a:solidFill>
                  <a:schemeClr val="bg1"/>
                </a:solidFill>
                <a:latin typeface="Meiryo UI" panose="020B0604030504040204" pitchFamily="50" charset="-128"/>
                <a:ea typeface="Meiryo UI" panose="020B0604030504040204" pitchFamily="50" charset="-128"/>
              </a:rPr>
              <a:t>公共図書館</a:t>
            </a:r>
            <a:endParaRPr lang="en-US" altLang="ja-JP" sz="1100" dirty="0">
              <a:solidFill>
                <a:schemeClr val="bg1"/>
              </a:solidFill>
              <a:latin typeface="Meiryo UI" panose="020B0604030504040204" pitchFamily="50" charset="-128"/>
              <a:ea typeface="Meiryo UI" panose="020B0604030504040204" pitchFamily="50" charset="-128"/>
            </a:endParaRPr>
          </a:p>
        </p:txBody>
      </p:sp>
      <p:sp>
        <p:nvSpPr>
          <p:cNvPr id="82" name="円/楕円 81"/>
          <p:cNvSpPr/>
          <p:nvPr/>
        </p:nvSpPr>
        <p:spPr bwMode="auto">
          <a:xfrm rot="10800000" flipV="1">
            <a:off x="8640671" y="5173320"/>
            <a:ext cx="765404" cy="553587"/>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913837">
              <a:defRPr/>
            </a:pPr>
            <a:r>
              <a:rPr lang="ja-JP" altLang="en-US" sz="1100" dirty="0">
                <a:solidFill>
                  <a:schemeClr val="bg1"/>
                </a:solidFill>
                <a:latin typeface="Meiryo UI" panose="020B0604030504040204" pitchFamily="50" charset="-128"/>
                <a:ea typeface="Meiryo UI" panose="020B0604030504040204" pitchFamily="50" charset="-128"/>
              </a:rPr>
              <a:t>個人</a:t>
            </a:r>
            <a:endParaRPr lang="en-US" altLang="ja-JP" sz="1100" dirty="0">
              <a:solidFill>
                <a:schemeClr val="bg1"/>
              </a:solidFill>
              <a:latin typeface="Meiryo UI" panose="020B0604030504040204" pitchFamily="50" charset="-128"/>
              <a:ea typeface="Meiryo UI" panose="020B0604030504040204" pitchFamily="50" charset="-128"/>
            </a:endParaRPr>
          </a:p>
        </p:txBody>
      </p:sp>
      <p:sp>
        <p:nvSpPr>
          <p:cNvPr id="89" name="正方形/長方形 88"/>
          <p:cNvSpPr/>
          <p:nvPr/>
        </p:nvSpPr>
        <p:spPr bwMode="auto">
          <a:xfrm>
            <a:off x="2711625" y="2492896"/>
            <a:ext cx="6840759" cy="2249811"/>
          </a:xfrm>
          <a:prstGeom prst="rect">
            <a:avLst/>
          </a:prstGeom>
          <a:noFill/>
          <a:ln w="57150" cap="flat" cmpd="sng" algn="ctr">
            <a:solidFill>
              <a:srgbClr val="72AF2F"/>
            </a:solidFill>
            <a:prstDash val="sysDot"/>
            <a:round/>
            <a:headEnd type="none" w="med" len="med"/>
            <a:tailEnd type="none" w="med" len="med"/>
          </a:ln>
          <a:effectLst/>
        </p:spPr>
        <p:txBody>
          <a:bodyPr lIns="65306" tIns="32653" rIns="65306" bIns="32653"/>
          <a:lstStyle/>
          <a:p>
            <a:pPr defTabSz="913837">
              <a:defRPr/>
            </a:pPr>
            <a:endParaRPr lang="en-US" altLang="ja-JP" sz="1000" dirty="0">
              <a:solidFill>
                <a:schemeClr val="accent1">
                  <a:lumMod val="50000"/>
                </a:schemeClr>
              </a:solidFill>
              <a:latin typeface="Meiryo UI" panose="020B0604030504040204" pitchFamily="50" charset="-128"/>
              <a:ea typeface="Meiryo UI" panose="020B0604030504040204" pitchFamily="50" charset="-128"/>
            </a:endParaRPr>
          </a:p>
          <a:p>
            <a:pPr defTabSz="913837">
              <a:defRPr/>
            </a:pPr>
            <a:r>
              <a:rPr lang="ja-JP" altLang="en-US" sz="1100" dirty="0">
                <a:solidFill>
                  <a:schemeClr val="accent1">
                    <a:lumMod val="25000"/>
                  </a:schemeClr>
                </a:solidFill>
                <a:latin typeface="Meiryo UI" panose="020B0604030504040204" pitchFamily="50" charset="-128"/>
                <a:ea typeface="Meiryo UI" panose="020B0604030504040204" pitchFamily="50" charset="-128"/>
              </a:rPr>
              <a:t>分担・連携・</a:t>
            </a:r>
            <a:endParaRPr lang="en-US" altLang="ja-JP" sz="1100" dirty="0">
              <a:solidFill>
                <a:schemeClr val="accent1">
                  <a:lumMod val="25000"/>
                </a:schemeClr>
              </a:solidFill>
              <a:latin typeface="Meiryo UI" panose="020B0604030504040204" pitchFamily="50" charset="-128"/>
              <a:ea typeface="Meiryo UI" panose="020B0604030504040204" pitchFamily="50" charset="-128"/>
            </a:endParaRPr>
          </a:p>
          <a:p>
            <a:pPr defTabSz="913837">
              <a:defRPr/>
            </a:pPr>
            <a:r>
              <a:rPr lang="ja-JP" altLang="en-US" sz="1100" dirty="0">
                <a:solidFill>
                  <a:schemeClr val="accent1">
                    <a:lumMod val="25000"/>
                  </a:schemeClr>
                </a:solidFill>
                <a:latin typeface="Meiryo UI" panose="020B0604030504040204" pitchFamily="50" charset="-128"/>
                <a:ea typeface="Meiryo UI" panose="020B0604030504040204" pitchFamily="50" charset="-128"/>
              </a:rPr>
              <a:t>協力機関</a:t>
            </a:r>
            <a:endParaRPr lang="en-US" altLang="ja-JP" sz="1100" dirty="0">
              <a:solidFill>
                <a:schemeClr val="accent1">
                  <a:lumMod val="25000"/>
                </a:schemeClr>
              </a:solidFill>
              <a:latin typeface="Meiryo UI" panose="020B0604030504040204" pitchFamily="50" charset="-128"/>
              <a:ea typeface="Meiryo UI" panose="020B0604030504040204" pitchFamily="50" charset="-128"/>
            </a:endParaRPr>
          </a:p>
        </p:txBody>
      </p:sp>
      <p:sp>
        <p:nvSpPr>
          <p:cNvPr id="90" name="円/楕円 89"/>
          <p:cNvSpPr/>
          <p:nvPr/>
        </p:nvSpPr>
        <p:spPr bwMode="auto">
          <a:xfrm rot="10800000" flipV="1">
            <a:off x="2667673" y="618922"/>
            <a:ext cx="1122363" cy="460375"/>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913837">
              <a:defRPr/>
            </a:pPr>
            <a:r>
              <a:rPr lang="ja-JP" altLang="en-US" sz="1100" dirty="0">
                <a:solidFill>
                  <a:schemeClr val="bg1"/>
                </a:solidFill>
                <a:latin typeface="Meiryo UI" panose="020B0604030504040204" pitchFamily="50" charset="-128"/>
                <a:ea typeface="Meiryo UI" panose="020B0604030504040204" pitchFamily="50" charset="-128"/>
              </a:rPr>
              <a:t>文献情報ポータル</a:t>
            </a:r>
          </a:p>
        </p:txBody>
      </p:sp>
      <p:sp>
        <p:nvSpPr>
          <p:cNvPr id="91" name="円/楕円 90"/>
          <p:cNvSpPr/>
          <p:nvPr/>
        </p:nvSpPr>
        <p:spPr bwMode="auto">
          <a:xfrm rot="10800000" flipV="1">
            <a:off x="2711625" y="1556792"/>
            <a:ext cx="1020763" cy="458788"/>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913837">
              <a:defRPr/>
            </a:pPr>
            <a:r>
              <a:rPr lang="ja-JP" altLang="en-US" sz="900" dirty="0">
                <a:solidFill>
                  <a:schemeClr val="bg1"/>
                </a:solidFill>
                <a:latin typeface="Meiryo UI" panose="020B0604030504040204" pitchFamily="50" charset="-128"/>
                <a:ea typeface="Meiryo UI" panose="020B0604030504040204" pitchFamily="50" charset="-128"/>
              </a:rPr>
              <a:t>ウェブアーカイブポータル</a:t>
            </a:r>
          </a:p>
        </p:txBody>
      </p:sp>
      <p:sp>
        <p:nvSpPr>
          <p:cNvPr id="92" name="円/楕円 91"/>
          <p:cNvSpPr/>
          <p:nvPr/>
        </p:nvSpPr>
        <p:spPr bwMode="auto">
          <a:xfrm rot="10800000" flipV="1">
            <a:off x="2711625" y="1988841"/>
            <a:ext cx="1020763" cy="460375"/>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913837">
              <a:defRPr/>
            </a:pPr>
            <a:r>
              <a:rPr lang="ja-JP" altLang="en-US" sz="1100" dirty="0">
                <a:solidFill>
                  <a:schemeClr val="bg1"/>
                </a:solidFill>
                <a:latin typeface="Meiryo UI" panose="020B0604030504040204" pitchFamily="50" charset="-128"/>
                <a:ea typeface="Meiryo UI" panose="020B0604030504040204" pitchFamily="50" charset="-128"/>
              </a:rPr>
              <a:t>科学技術ポータル</a:t>
            </a:r>
          </a:p>
        </p:txBody>
      </p:sp>
      <p:sp>
        <p:nvSpPr>
          <p:cNvPr id="95" name="円/楕円 72"/>
          <p:cNvSpPr>
            <a:spLocks noChangeArrowheads="1"/>
          </p:cNvSpPr>
          <p:nvPr/>
        </p:nvSpPr>
        <p:spPr bwMode="auto">
          <a:xfrm rot="10800000" flipV="1">
            <a:off x="2999657" y="4221088"/>
            <a:ext cx="917575" cy="458788"/>
          </a:xfrm>
          <a:prstGeom prst="ellipse">
            <a:avLst/>
          </a:prstGeom>
          <a:ln>
            <a:headEnd/>
            <a:tailEnd/>
          </a:ln>
        </p:spPr>
        <p:style>
          <a:lnRef idx="1">
            <a:schemeClr val="accent4"/>
          </a:lnRef>
          <a:fillRef idx="3">
            <a:schemeClr val="accent4"/>
          </a:fillRef>
          <a:effectRef idx="2">
            <a:schemeClr val="accent4"/>
          </a:effectRef>
          <a:fontRef idx="minor">
            <a:schemeClr val="lt1"/>
          </a:fontRef>
        </p:style>
        <p:txBody>
          <a:bodyPr lIns="65306" tIns="32653" rIns="65306" bIns="32653" anchor="ctr"/>
          <a:lstStyle/>
          <a:p>
            <a:pPr algn="ctr" defTabSz="913837">
              <a:defRPr/>
            </a:pPr>
            <a:r>
              <a:rPr lang="ja-JP" altLang="en-US" sz="1100" dirty="0">
                <a:latin typeface="Meiryo UI" panose="020B0604030504040204" pitchFamily="50" charset="-128"/>
                <a:ea typeface="Meiryo UI" panose="020B0604030504040204" pitchFamily="50" charset="-128"/>
              </a:rPr>
              <a:t>ＮＤＬ</a:t>
            </a:r>
            <a:endParaRPr lang="en-US" altLang="ja-JP" sz="1100" dirty="0">
              <a:latin typeface="Meiryo UI" panose="020B0604030504040204" pitchFamily="50" charset="-128"/>
              <a:ea typeface="Meiryo UI" panose="020B0604030504040204" pitchFamily="50" charset="-128"/>
            </a:endParaRPr>
          </a:p>
        </p:txBody>
      </p:sp>
      <p:sp>
        <p:nvSpPr>
          <p:cNvPr id="96" name="円/楕円 73"/>
          <p:cNvSpPr>
            <a:spLocks noChangeArrowheads="1"/>
          </p:cNvSpPr>
          <p:nvPr/>
        </p:nvSpPr>
        <p:spPr bwMode="auto">
          <a:xfrm rot="10800000" flipV="1">
            <a:off x="5663954" y="4169049"/>
            <a:ext cx="917575" cy="458787"/>
          </a:xfrm>
          <a:prstGeom prst="ellipse">
            <a:avLst/>
          </a:prstGeom>
          <a:ln>
            <a:headEnd/>
            <a:tailEnd/>
          </a:ln>
        </p:spPr>
        <p:style>
          <a:lnRef idx="1">
            <a:schemeClr val="accent4"/>
          </a:lnRef>
          <a:fillRef idx="3">
            <a:schemeClr val="accent4"/>
          </a:fillRef>
          <a:effectRef idx="2">
            <a:schemeClr val="accent4"/>
          </a:effectRef>
          <a:fontRef idx="minor">
            <a:schemeClr val="lt1"/>
          </a:fontRef>
        </p:style>
        <p:txBody>
          <a:bodyPr lIns="65306" tIns="32653" rIns="65306" bIns="32653" anchor="ctr"/>
          <a:lstStyle/>
          <a:p>
            <a:pPr algn="ctr" defTabSz="913837">
              <a:defRPr/>
            </a:pPr>
            <a:r>
              <a:rPr lang="ja-JP" altLang="en-US" sz="1000" dirty="0">
                <a:latin typeface="Meiryo UI" panose="020B0604030504040204" pitchFamily="50" charset="-128"/>
                <a:ea typeface="Meiryo UI" panose="020B0604030504040204" pitchFamily="50" charset="-128"/>
              </a:rPr>
              <a:t>学術機関</a:t>
            </a:r>
            <a:endParaRPr lang="en-US" altLang="ja-JP" sz="1000" dirty="0">
              <a:latin typeface="Meiryo UI" panose="020B0604030504040204" pitchFamily="50" charset="-128"/>
              <a:ea typeface="Meiryo UI" panose="020B0604030504040204" pitchFamily="50" charset="-128"/>
            </a:endParaRPr>
          </a:p>
          <a:p>
            <a:pPr algn="ctr" defTabSz="913837">
              <a:defRPr/>
            </a:pPr>
            <a:r>
              <a:rPr lang="ja-JP" altLang="en-US" sz="1000" dirty="0">
                <a:latin typeface="Meiryo UI" panose="020B0604030504040204" pitchFamily="50" charset="-128"/>
                <a:ea typeface="Meiryo UI" panose="020B0604030504040204" pitchFamily="50" charset="-128"/>
              </a:rPr>
              <a:t>学会</a:t>
            </a:r>
          </a:p>
        </p:txBody>
      </p:sp>
      <p:sp>
        <p:nvSpPr>
          <p:cNvPr id="97" name="円/楕円 74"/>
          <p:cNvSpPr>
            <a:spLocks noChangeArrowheads="1"/>
          </p:cNvSpPr>
          <p:nvPr/>
        </p:nvSpPr>
        <p:spPr bwMode="auto">
          <a:xfrm rot="10800000" flipV="1">
            <a:off x="7032105" y="4149081"/>
            <a:ext cx="919163" cy="458787"/>
          </a:xfrm>
          <a:prstGeom prst="ellipse">
            <a:avLst/>
          </a:prstGeom>
          <a:ln>
            <a:headEnd/>
            <a:tailEnd/>
          </a:ln>
        </p:spPr>
        <p:style>
          <a:lnRef idx="1">
            <a:schemeClr val="accent4"/>
          </a:lnRef>
          <a:fillRef idx="3">
            <a:schemeClr val="accent4"/>
          </a:fillRef>
          <a:effectRef idx="2">
            <a:schemeClr val="accent4"/>
          </a:effectRef>
          <a:fontRef idx="minor">
            <a:schemeClr val="lt1"/>
          </a:fontRef>
        </p:style>
        <p:txBody>
          <a:bodyPr lIns="65306" tIns="32653" rIns="65306" bIns="32653" anchor="ctr"/>
          <a:lstStyle/>
          <a:p>
            <a:pPr algn="ctr" defTabSz="913837">
              <a:defRPr/>
            </a:pPr>
            <a:r>
              <a:rPr lang="en-US" altLang="ja-JP" sz="900" dirty="0">
                <a:latin typeface="Meiryo UI" panose="020B0604030504040204" pitchFamily="50" charset="-128"/>
                <a:ea typeface="Meiryo UI" panose="020B0604030504040204" pitchFamily="50" charset="-128"/>
              </a:rPr>
              <a:t>MLA</a:t>
            </a:r>
          </a:p>
          <a:p>
            <a:pPr algn="ctr" defTabSz="913837">
              <a:defRPr/>
            </a:pPr>
            <a:r>
              <a:rPr lang="ja-JP" altLang="en-US" sz="900" dirty="0">
                <a:latin typeface="Meiryo UI" panose="020B0604030504040204" pitchFamily="50" charset="-128"/>
                <a:ea typeface="Meiryo UI" panose="020B0604030504040204" pitchFamily="50" charset="-128"/>
              </a:rPr>
              <a:t>連携機関</a:t>
            </a:r>
          </a:p>
        </p:txBody>
      </p:sp>
      <p:sp>
        <p:nvSpPr>
          <p:cNvPr id="98" name="円/楕円 75"/>
          <p:cNvSpPr>
            <a:spLocks noChangeArrowheads="1"/>
          </p:cNvSpPr>
          <p:nvPr/>
        </p:nvSpPr>
        <p:spPr bwMode="auto">
          <a:xfrm rot="10800000" flipV="1">
            <a:off x="8400256" y="4149081"/>
            <a:ext cx="991170" cy="458787"/>
          </a:xfrm>
          <a:prstGeom prst="ellipse">
            <a:avLst/>
          </a:prstGeom>
          <a:ln>
            <a:headEnd/>
            <a:tailEnd/>
          </a:ln>
        </p:spPr>
        <p:style>
          <a:lnRef idx="1">
            <a:schemeClr val="accent4"/>
          </a:lnRef>
          <a:fillRef idx="3">
            <a:schemeClr val="accent4"/>
          </a:fillRef>
          <a:effectRef idx="2">
            <a:schemeClr val="accent4"/>
          </a:effectRef>
          <a:fontRef idx="minor">
            <a:schemeClr val="lt1"/>
          </a:fontRef>
        </p:style>
        <p:txBody>
          <a:bodyPr lIns="65306" tIns="32653" rIns="65306" bIns="32653" anchor="ctr"/>
          <a:lstStyle/>
          <a:p>
            <a:pPr algn="ctr" defTabSz="913837">
              <a:defRPr/>
            </a:pPr>
            <a:r>
              <a:rPr lang="ja-JP" altLang="en-US" sz="900" dirty="0">
                <a:latin typeface="Meiryo UI" panose="020B0604030504040204" pitchFamily="50" charset="-128"/>
                <a:ea typeface="Meiryo UI" panose="020B0604030504040204" pitchFamily="50" charset="-128"/>
              </a:rPr>
              <a:t>災害情報集約機関</a:t>
            </a:r>
          </a:p>
        </p:txBody>
      </p:sp>
      <p:sp>
        <p:nvSpPr>
          <p:cNvPr id="99" name="左右矢印 59"/>
          <p:cNvSpPr>
            <a:spLocks noChangeArrowheads="1"/>
          </p:cNvSpPr>
          <p:nvPr/>
        </p:nvSpPr>
        <p:spPr bwMode="auto">
          <a:xfrm>
            <a:off x="5231904" y="4293096"/>
            <a:ext cx="357188" cy="261938"/>
          </a:xfrm>
          <a:prstGeom prst="leftRightArrow">
            <a:avLst>
              <a:gd name="adj1" fmla="val 49213"/>
              <a:gd name="adj2" fmla="val 44463"/>
            </a:avLst>
          </a:prstGeom>
          <a:solidFill>
            <a:schemeClr val="accent1"/>
          </a:solidFill>
          <a:ln w="9525" algn="ctr">
            <a:solidFill>
              <a:schemeClr val="tx1"/>
            </a:solidFill>
            <a:round/>
            <a:headEnd/>
            <a:tailEnd/>
          </a:ln>
        </p:spPr>
        <p:txBody>
          <a:bodyPr lIns="65306" tIns="32653" rIns="65306" bIns="32653" anchor="ctr"/>
          <a:lstStyle/>
          <a:p>
            <a:pPr algn="ctr" defTabSz="912813"/>
            <a:endParaRPr lang="ja-JP" altLang="en-US" sz="1400">
              <a:latin typeface="Meiryo UI" panose="020B0604030504040204" pitchFamily="50" charset="-128"/>
              <a:ea typeface="Meiryo UI" panose="020B0604030504040204" pitchFamily="50" charset="-128"/>
            </a:endParaRPr>
          </a:p>
        </p:txBody>
      </p:sp>
      <p:sp>
        <p:nvSpPr>
          <p:cNvPr id="100" name="左右矢印 59"/>
          <p:cNvSpPr>
            <a:spLocks noChangeArrowheads="1"/>
          </p:cNvSpPr>
          <p:nvPr/>
        </p:nvSpPr>
        <p:spPr bwMode="auto">
          <a:xfrm>
            <a:off x="6600056" y="4293096"/>
            <a:ext cx="357188" cy="261938"/>
          </a:xfrm>
          <a:prstGeom prst="leftRightArrow">
            <a:avLst>
              <a:gd name="adj1" fmla="val 49213"/>
              <a:gd name="adj2" fmla="val 44463"/>
            </a:avLst>
          </a:prstGeom>
          <a:solidFill>
            <a:schemeClr val="accent1"/>
          </a:solidFill>
          <a:ln w="9525" algn="ctr">
            <a:solidFill>
              <a:schemeClr val="tx1"/>
            </a:solidFill>
            <a:round/>
            <a:headEnd/>
            <a:tailEnd/>
          </a:ln>
        </p:spPr>
        <p:txBody>
          <a:bodyPr lIns="65306" tIns="32653" rIns="65306" bIns="32653" anchor="ctr"/>
          <a:lstStyle/>
          <a:p>
            <a:pPr algn="ctr" defTabSz="912813"/>
            <a:endParaRPr lang="ja-JP" altLang="en-US" sz="1400">
              <a:latin typeface="Meiryo UI" panose="020B0604030504040204" pitchFamily="50" charset="-128"/>
              <a:ea typeface="Meiryo UI" panose="020B0604030504040204" pitchFamily="50" charset="-128"/>
            </a:endParaRPr>
          </a:p>
        </p:txBody>
      </p:sp>
      <p:sp>
        <p:nvSpPr>
          <p:cNvPr id="101" name="左右矢印 59"/>
          <p:cNvSpPr>
            <a:spLocks noChangeArrowheads="1"/>
          </p:cNvSpPr>
          <p:nvPr/>
        </p:nvSpPr>
        <p:spPr bwMode="auto">
          <a:xfrm>
            <a:off x="3935761" y="4293096"/>
            <a:ext cx="357187" cy="261938"/>
          </a:xfrm>
          <a:prstGeom prst="leftRightArrow">
            <a:avLst>
              <a:gd name="adj1" fmla="val 49213"/>
              <a:gd name="adj2" fmla="val 44463"/>
            </a:avLst>
          </a:prstGeom>
          <a:solidFill>
            <a:schemeClr val="accent1"/>
          </a:solidFill>
          <a:ln w="9525" algn="ctr">
            <a:solidFill>
              <a:schemeClr val="tx1"/>
            </a:solidFill>
            <a:round/>
            <a:headEnd/>
            <a:tailEnd/>
          </a:ln>
        </p:spPr>
        <p:txBody>
          <a:bodyPr lIns="65306" tIns="32653" rIns="65306" bIns="32653" anchor="ctr"/>
          <a:lstStyle/>
          <a:p>
            <a:pPr algn="ctr" defTabSz="912813"/>
            <a:endParaRPr lang="ja-JP" altLang="en-US" sz="1400">
              <a:latin typeface="Meiryo UI" panose="020B0604030504040204" pitchFamily="50" charset="-128"/>
              <a:ea typeface="Meiryo UI" panose="020B0604030504040204" pitchFamily="50" charset="-128"/>
            </a:endParaRPr>
          </a:p>
        </p:txBody>
      </p:sp>
      <p:sp>
        <p:nvSpPr>
          <p:cNvPr id="102" name="円/楕円 72"/>
          <p:cNvSpPr>
            <a:spLocks noChangeArrowheads="1"/>
          </p:cNvSpPr>
          <p:nvPr/>
        </p:nvSpPr>
        <p:spPr bwMode="auto">
          <a:xfrm rot="10800000" flipV="1">
            <a:off x="4295801" y="4221088"/>
            <a:ext cx="919163" cy="458788"/>
          </a:xfrm>
          <a:prstGeom prst="ellipse">
            <a:avLst/>
          </a:prstGeom>
          <a:ln>
            <a:headEnd/>
            <a:tailEnd/>
          </a:ln>
        </p:spPr>
        <p:style>
          <a:lnRef idx="1">
            <a:schemeClr val="accent4"/>
          </a:lnRef>
          <a:fillRef idx="3">
            <a:schemeClr val="accent4"/>
          </a:fillRef>
          <a:effectRef idx="2">
            <a:schemeClr val="accent4"/>
          </a:effectRef>
          <a:fontRef idx="minor">
            <a:schemeClr val="lt1"/>
          </a:fontRef>
        </p:style>
        <p:txBody>
          <a:bodyPr lIns="65306" tIns="32653" rIns="65306" bIns="32653" anchor="ctr"/>
          <a:lstStyle/>
          <a:p>
            <a:pPr algn="ctr" defTabSz="913837">
              <a:defRPr/>
            </a:pPr>
            <a:r>
              <a:rPr lang="ja-JP" altLang="en-US" sz="1000" dirty="0">
                <a:latin typeface="Meiryo UI" panose="020B0604030504040204" pitchFamily="50" charset="-128"/>
                <a:ea typeface="Meiryo UI" panose="020B0604030504040204" pitchFamily="50" charset="-128"/>
              </a:rPr>
              <a:t>文化庁</a:t>
            </a:r>
          </a:p>
        </p:txBody>
      </p:sp>
      <p:sp>
        <p:nvSpPr>
          <p:cNvPr id="103" name="左右矢印 59"/>
          <p:cNvSpPr>
            <a:spLocks noChangeArrowheads="1"/>
          </p:cNvSpPr>
          <p:nvPr/>
        </p:nvSpPr>
        <p:spPr bwMode="auto">
          <a:xfrm>
            <a:off x="7968208" y="4247182"/>
            <a:ext cx="357188" cy="261938"/>
          </a:xfrm>
          <a:prstGeom prst="leftRightArrow">
            <a:avLst>
              <a:gd name="adj1" fmla="val 49213"/>
              <a:gd name="adj2" fmla="val 44463"/>
            </a:avLst>
          </a:prstGeom>
          <a:solidFill>
            <a:schemeClr val="accent1"/>
          </a:solidFill>
          <a:ln w="9525" algn="ctr">
            <a:solidFill>
              <a:schemeClr val="tx1"/>
            </a:solidFill>
            <a:round/>
            <a:headEnd/>
            <a:tailEnd/>
          </a:ln>
        </p:spPr>
        <p:txBody>
          <a:bodyPr lIns="65306" tIns="32653" rIns="65306" bIns="32653" anchor="ctr"/>
          <a:lstStyle/>
          <a:p>
            <a:pPr algn="ctr" defTabSz="912813"/>
            <a:endParaRPr lang="ja-JP" altLang="en-US" sz="1400">
              <a:latin typeface="Meiryo UI" panose="020B0604030504040204" pitchFamily="50" charset="-128"/>
              <a:ea typeface="Meiryo UI" panose="020B0604030504040204" pitchFamily="50" charset="-128"/>
            </a:endParaRPr>
          </a:p>
        </p:txBody>
      </p:sp>
      <p:sp>
        <p:nvSpPr>
          <p:cNvPr id="104" name="上矢印 53"/>
          <p:cNvSpPr>
            <a:spLocks noChangeArrowheads="1"/>
          </p:cNvSpPr>
          <p:nvPr/>
        </p:nvSpPr>
        <p:spPr bwMode="auto">
          <a:xfrm>
            <a:off x="6009853" y="4582740"/>
            <a:ext cx="1192588" cy="504056"/>
          </a:xfrm>
          <a:prstGeom prst="upArrow">
            <a:avLst>
              <a:gd name="adj1" fmla="val 68796"/>
              <a:gd name="adj2" fmla="val 50000"/>
            </a:avLst>
          </a:prstGeom>
          <a:ln>
            <a:headEnd/>
            <a:tailEnd/>
          </a:ln>
        </p:spPr>
        <p:style>
          <a:lnRef idx="1">
            <a:schemeClr val="accent1"/>
          </a:lnRef>
          <a:fillRef idx="2">
            <a:schemeClr val="accent1"/>
          </a:fillRef>
          <a:effectRef idx="1">
            <a:schemeClr val="accent1"/>
          </a:effectRef>
          <a:fontRef idx="minor">
            <a:schemeClr val="dk1"/>
          </a:fontRef>
        </p:style>
        <p:txBody>
          <a:bodyPr lIns="65306" tIns="32653" rIns="65306" bIns="32653"/>
          <a:lstStyle/>
          <a:p>
            <a:pPr algn="ctr" defTabSz="913837">
              <a:defRPr/>
            </a:pPr>
            <a:r>
              <a:rPr lang="ja-JP" altLang="en-US" sz="900" dirty="0">
                <a:solidFill>
                  <a:srgbClr val="FF0000"/>
                </a:solidFill>
                <a:latin typeface="Meiryo UI" panose="020B0604030504040204" pitchFamily="50" charset="-128"/>
                <a:ea typeface="Meiryo UI" panose="020B0604030504040204" pitchFamily="50" charset="-128"/>
              </a:rPr>
              <a:t>ファクト</a:t>
            </a:r>
            <a:endParaRPr lang="en-US" altLang="ja-JP" sz="900" dirty="0">
              <a:solidFill>
                <a:srgbClr val="FF0000"/>
              </a:solidFill>
              <a:latin typeface="Meiryo UI" panose="020B0604030504040204" pitchFamily="50" charset="-128"/>
              <a:ea typeface="Meiryo UI" panose="020B0604030504040204" pitchFamily="50" charset="-128"/>
            </a:endParaRPr>
          </a:p>
          <a:p>
            <a:pPr algn="ctr" defTabSz="913837">
              <a:defRPr/>
            </a:pPr>
            <a:r>
              <a:rPr lang="ja-JP" altLang="en-US" sz="900" dirty="0">
                <a:solidFill>
                  <a:srgbClr val="FF0000"/>
                </a:solidFill>
                <a:latin typeface="Meiryo UI" panose="020B0604030504040204" pitchFamily="50" charset="-128"/>
                <a:ea typeface="Meiryo UI" panose="020B0604030504040204" pitchFamily="50" charset="-128"/>
              </a:rPr>
              <a:t>データ</a:t>
            </a:r>
          </a:p>
        </p:txBody>
      </p:sp>
      <p:sp>
        <p:nvSpPr>
          <p:cNvPr id="105" name="上矢印 55"/>
          <p:cNvSpPr>
            <a:spLocks noChangeArrowheads="1"/>
          </p:cNvSpPr>
          <p:nvPr/>
        </p:nvSpPr>
        <p:spPr bwMode="auto">
          <a:xfrm>
            <a:off x="7185181" y="4612155"/>
            <a:ext cx="1244400" cy="483727"/>
          </a:xfrm>
          <a:prstGeom prst="upArrow">
            <a:avLst>
              <a:gd name="adj1" fmla="val 68796"/>
              <a:gd name="adj2" fmla="val 50000"/>
            </a:avLst>
          </a:prstGeom>
          <a:ln>
            <a:headEnd/>
            <a:tailEnd/>
          </a:ln>
        </p:spPr>
        <p:style>
          <a:lnRef idx="1">
            <a:schemeClr val="accent1"/>
          </a:lnRef>
          <a:fillRef idx="2">
            <a:schemeClr val="accent1"/>
          </a:fillRef>
          <a:effectRef idx="1">
            <a:schemeClr val="accent1"/>
          </a:effectRef>
          <a:fontRef idx="minor">
            <a:schemeClr val="dk1"/>
          </a:fontRef>
        </p:style>
        <p:txBody>
          <a:bodyPr lIns="65306" tIns="32653" rIns="65306" bIns="32653"/>
          <a:lstStyle/>
          <a:p>
            <a:pPr algn="ctr" defTabSz="913837">
              <a:defRPr/>
            </a:pPr>
            <a:r>
              <a:rPr lang="ja-JP" altLang="en-US" sz="1100" dirty="0">
                <a:solidFill>
                  <a:srgbClr val="FF0000"/>
                </a:solidFill>
                <a:latin typeface="Meiryo UI" panose="020B0604030504040204" pitchFamily="50" charset="-128"/>
                <a:ea typeface="Meiryo UI" panose="020B0604030504040204" pitchFamily="50" charset="-128"/>
              </a:rPr>
              <a:t>文化情報</a:t>
            </a:r>
          </a:p>
        </p:txBody>
      </p:sp>
      <p:sp>
        <p:nvSpPr>
          <p:cNvPr id="106" name="上矢印 55"/>
          <p:cNvSpPr>
            <a:spLocks noChangeArrowheads="1"/>
          </p:cNvSpPr>
          <p:nvPr/>
        </p:nvSpPr>
        <p:spPr bwMode="auto">
          <a:xfrm>
            <a:off x="4747767" y="4622228"/>
            <a:ext cx="1281061" cy="448362"/>
          </a:xfrm>
          <a:prstGeom prst="upArrow">
            <a:avLst>
              <a:gd name="adj1" fmla="val 68796"/>
              <a:gd name="adj2" fmla="val 50000"/>
            </a:avLst>
          </a:prstGeom>
          <a:ln>
            <a:headEnd/>
            <a:tailEnd/>
          </a:ln>
        </p:spPr>
        <p:style>
          <a:lnRef idx="1">
            <a:schemeClr val="accent1"/>
          </a:lnRef>
          <a:fillRef idx="2">
            <a:schemeClr val="accent1"/>
          </a:fillRef>
          <a:effectRef idx="1">
            <a:schemeClr val="accent1"/>
          </a:effectRef>
          <a:fontRef idx="minor">
            <a:schemeClr val="dk1"/>
          </a:fontRef>
        </p:style>
        <p:txBody>
          <a:bodyPr lIns="65306" tIns="32653" rIns="65306" bIns="32653"/>
          <a:lstStyle/>
          <a:p>
            <a:pPr algn="ctr" defTabSz="913837">
              <a:defRPr/>
            </a:pPr>
            <a:r>
              <a:rPr lang="ja-JP" altLang="en-US" sz="1100" dirty="0">
                <a:solidFill>
                  <a:srgbClr val="FF0000"/>
                </a:solidFill>
                <a:latin typeface="Meiryo UI" panose="020B0604030504040204" pitchFamily="50" charset="-128"/>
                <a:ea typeface="Meiryo UI" panose="020B0604030504040204" pitchFamily="50" charset="-128"/>
              </a:rPr>
              <a:t>ウェブサイト</a:t>
            </a:r>
          </a:p>
        </p:txBody>
      </p:sp>
      <p:sp>
        <p:nvSpPr>
          <p:cNvPr id="107" name="上矢印 55"/>
          <p:cNvSpPr>
            <a:spLocks noChangeArrowheads="1"/>
          </p:cNvSpPr>
          <p:nvPr/>
        </p:nvSpPr>
        <p:spPr bwMode="auto">
          <a:xfrm>
            <a:off x="8363256" y="4581052"/>
            <a:ext cx="1244400" cy="549745"/>
          </a:xfrm>
          <a:prstGeom prst="upArrow">
            <a:avLst>
              <a:gd name="adj1" fmla="val 68796"/>
              <a:gd name="adj2" fmla="val 50000"/>
            </a:avLst>
          </a:prstGeom>
          <a:ln>
            <a:headEnd/>
            <a:tailEnd/>
          </a:ln>
        </p:spPr>
        <p:style>
          <a:lnRef idx="1">
            <a:schemeClr val="accent1"/>
          </a:lnRef>
          <a:fillRef idx="2">
            <a:schemeClr val="accent1"/>
          </a:fillRef>
          <a:effectRef idx="1">
            <a:schemeClr val="accent1"/>
          </a:effectRef>
          <a:fontRef idx="minor">
            <a:schemeClr val="dk1"/>
          </a:fontRef>
        </p:style>
        <p:txBody>
          <a:bodyPr lIns="65306" tIns="32653" rIns="65306" bIns="32653"/>
          <a:lstStyle/>
          <a:p>
            <a:pPr algn="ctr" defTabSz="913837">
              <a:defRPr/>
            </a:pPr>
            <a:r>
              <a:rPr lang="ja-JP" altLang="en-US" sz="1100" dirty="0">
                <a:solidFill>
                  <a:srgbClr val="FF0000"/>
                </a:solidFill>
                <a:latin typeface="Meiryo UI" panose="020B0604030504040204" pitchFamily="50" charset="-128"/>
                <a:ea typeface="Meiryo UI" panose="020B0604030504040204" pitchFamily="50" charset="-128"/>
              </a:rPr>
              <a:t>ポップカルチャー</a:t>
            </a:r>
          </a:p>
        </p:txBody>
      </p:sp>
      <p:sp>
        <p:nvSpPr>
          <p:cNvPr id="109" name="円/楕円 108"/>
          <p:cNvSpPr/>
          <p:nvPr/>
        </p:nvSpPr>
        <p:spPr bwMode="auto">
          <a:xfrm rot="10800000" flipV="1">
            <a:off x="8219512" y="990000"/>
            <a:ext cx="1122363" cy="460375"/>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913837">
              <a:defRPr/>
            </a:pPr>
            <a:r>
              <a:rPr lang="ja-JP" altLang="en-US" sz="1100" dirty="0">
                <a:solidFill>
                  <a:schemeClr val="bg1"/>
                </a:solidFill>
                <a:latin typeface="Meiryo UI" panose="020B0604030504040204" pitchFamily="50" charset="-128"/>
                <a:ea typeface="Meiryo UI" panose="020B0604030504040204" pitchFamily="50" charset="-128"/>
              </a:rPr>
              <a:t>文化財ポータル</a:t>
            </a:r>
          </a:p>
        </p:txBody>
      </p:sp>
      <p:sp>
        <p:nvSpPr>
          <p:cNvPr id="110" name="円/楕円 109"/>
          <p:cNvSpPr/>
          <p:nvPr/>
        </p:nvSpPr>
        <p:spPr bwMode="auto">
          <a:xfrm rot="10800000" flipV="1">
            <a:off x="8246794" y="1461372"/>
            <a:ext cx="1182328" cy="458788"/>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913837">
              <a:defRPr/>
            </a:pPr>
            <a:r>
              <a:rPr lang="ja-JP" altLang="en-US" sz="1000" dirty="0">
                <a:solidFill>
                  <a:schemeClr val="bg1"/>
                </a:solidFill>
                <a:latin typeface="Meiryo UI" panose="020B0604030504040204" pitchFamily="50" charset="-128"/>
                <a:ea typeface="Meiryo UI" panose="020B0604030504040204" pitchFamily="50" charset="-128"/>
              </a:rPr>
              <a:t>メディア芸術ポータル</a:t>
            </a:r>
            <a:endParaRPr lang="en-US" altLang="ja-JP" sz="1000" dirty="0">
              <a:solidFill>
                <a:schemeClr val="bg1"/>
              </a:solidFill>
              <a:latin typeface="Meiryo UI" panose="020B0604030504040204" pitchFamily="50" charset="-128"/>
              <a:ea typeface="Meiryo UI" panose="020B0604030504040204" pitchFamily="50" charset="-128"/>
            </a:endParaRPr>
          </a:p>
        </p:txBody>
      </p:sp>
      <p:sp>
        <p:nvSpPr>
          <p:cNvPr id="113" name="円/楕円 112"/>
          <p:cNvSpPr/>
          <p:nvPr/>
        </p:nvSpPr>
        <p:spPr bwMode="auto">
          <a:xfrm rot="10800000" flipV="1">
            <a:off x="8246794" y="1893421"/>
            <a:ext cx="1319028" cy="460375"/>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913837">
              <a:defRPr/>
            </a:pPr>
            <a:r>
              <a:rPr lang="ja-JP" altLang="en-US" sz="900" dirty="0">
                <a:solidFill>
                  <a:schemeClr val="bg1"/>
                </a:solidFill>
                <a:latin typeface="Meiryo UI" panose="020B0604030504040204" pitchFamily="50" charset="-128"/>
                <a:ea typeface="Meiryo UI" panose="020B0604030504040204" pitchFamily="50" charset="-128"/>
              </a:rPr>
              <a:t>災害情報ポータル</a:t>
            </a:r>
            <a:endParaRPr lang="en-US" altLang="ja-JP" sz="900" dirty="0">
              <a:solidFill>
                <a:schemeClr val="bg1"/>
              </a:solidFill>
              <a:latin typeface="Meiryo UI" panose="020B0604030504040204" pitchFamily="50" charset="-128"/>
              <a:ea typeface="Meiryo UI" panose="020B0604030504040204" pitchFamily="50" charset="-128"/>
            </a:endParaRPr>
          </a:p>
          <a:p>
            <a:pPr algn="ctr" defTabSz="913837">
              <a:defRPr/>
            </a:pPr>
            <a:r>
              <a:rPr lang="ja-JP" altLang="en-US" sz="700" dirty="0">
                <a:solidFill>
                  <a:schemeClr val="bg1"/>
                </a:solidFill>
                <a:latin typeface="Meiryo UI" panose="020B0604030504040204" pitchFamily="50" charset="-128"/>
                <a:ea typeface="Meiryo UI" panose="020B0604030504040204" pitchFamily="50" charset="-128"/>
              </a:rPr>
              <a:t>（</a:t>
            </a:r>
            <a:r>
              <a:rPr lang="ja-JP" altLang="en-US" sz="700" dirty="0" err="1">
                <a:solidFill>
                  <a:schemeClr val="bg1"/>
                </a:solidFill>
                <a:latin typeface="Meiryo UI" panose="020B0604030504040204" pitchFamily="50" charset="-128"/>
                <a:ea typeface="Meiryo UI" panose="020B0604030504040204" pitchFamily="50" charset="-128"/>
              </a:rPr>
              <a:t>ひなぎくを</a:t>
            </a:r>
            <a:r>
              <a:rPr lang="ja-JP" altLang="en-US" sz="700" dirty="0">
                <a:solidFill>
                  <a:schemeClr val="bg1"/>
                </a:solidFill>
                <a:latin typeface="Meiryo UI" panose="020B0604030504040204" pitchFamily="50" charset="-128"/>
                <a:ea typeface="Meiryo UI" panose="020B0604030504040204" pitchFamily="50" charset="-128"/>
              </a:rPr>
              <a:t>含む）</a:t>
            </a:r>
          </a:p>
        </p:txBody>
      </p:sp>
      <p:sp>
        <p:nvSpPr>
          <p:cNvPr id="114" name="円/楕円 113"/>
          <p:cNvSpPr/>
          <p:nvPr/>
        </p:nvSpPr>
        <p:spPr bwMode="auto">
          <a:xfrm rot="10800000" flipV="1">
            <a:off x="2667673" y="1075762"/>
            <a:ext cx="1122363" cy="460375"/>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913837">
              <a:defRPr/>
            </a:pPr>
            <a:r>
              <a:rPr lang="ja-JP" altLang="en-US" sz="1100" dirty="0">
                <a:solidFill>
                  <a:schemeClr val="bg1"/>
                </a:solidFill>
                <a:latin typeface="Meiryo UI" panose="020B0604030504040204" pitchFamily="50" charset="-128"/>
                <a:ea typeface="Meiryo UI" panose="020B0604030504040204" pitchFamily="50" charset="-128"/>
              </a:rPr>
              <a:t>デジタルコレクション</a:t>
            </a:r>
          </a:p>
        </p:txBody>
      </p:sp>
      <p:sp>
        <p:nvSpPr>
          <p:cNvPr id="67" name="横巻き 66"/>
          <p:cNvSpPr/>
          <p:nvPr/>
        </p:nvSpPr>
        <p:spPr>
          <a:xfrm>
            <a:off x="9552384" y="596132"/>
            <a:ext cx="1024151" cy="538451"/>
          </a:xfrm>
          <a:prstGeom prst="horizontalScroll">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1100" b="1" dirty="0">
                <a:solidFill>
                  <a:srgbClr val="FF0000"/>
                </a:solidFill>
                <a:latin typeface="Meiryo UI" panose="020B0604030504040204" pitchFamily="50" charset="-128"/>
                <a:ea typeface="Meiryo UI" panose="020B0604030504040204" pitchFamily="50" charset="-128"/>
              </a:rPr>
              <a:t>2011</a:t>
            </a:r>
            <a:r>
              <a:rPr lang="ja-JP" altLang="en-US" sz="1100" b="1" dirty="0">
                <a:solidFill>
                  <a:srgbClr val="FF0000"/>
                </a:solidFill>
                <a:latin typeface="Meiryo UI" panose="020B0604030504040204" pitchFamily="50" charset="-128"/>
                <a:ea typeface="Meiryo UI" panose="020B0604030504040204" pitchFamily="50" charset="-128"/>
              </a:rPr>
              <a:t>年</a:t>
            </a:r>
          </a:p>
        </p:txBody>
      </p:sp>
      <p:sp>
        <p:nvSpPr>
          <p:cNvPr id="69" name="円/楕円 68"/>
          <p:cNvSpPr/>
          <p:nvPr/>
        </p:nvSpPr>
        <p:spPr>
          <a:xfrm>
            <a:off x="94593" y="61915"/>
            <a:ext cx="622859" cy="5711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868644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49438</TotalTime>
  <Words>9732</Words>
  <Application>Microsoft Office PowerPoint</Application>
  <PresentationFormat>ワイド画面</PresentationFormat>
  <Paragraphs>1488</Paragraphs>
  <Slides>42</Slides>
  <Notes>36</Notes>
  <HiddenSlides>5</HiddenSlides>
  <MMClips>0</MMClips>
  <ScaleCrop>false</ScaleCrop>
  <HeadingPairs>
    <vt:vector size="8" baseType="variant">
      <vt:variant>
        <vt:lpstr>使用されているフォント</vt:lpstr>
      </vt:variant>
      <vt:variant>
        <vt:i4>10</vt:i4>
      </vt:variant>
      <vt:variant>
        <vt:lpstr>テーマ</vt:lpstr>
      </vt:variant>
      <vt:variant>
        <vt:i4>1</vt:i4>
      </vt:variant>
      <vt:variant>
        <vt:lpstr>スライド タイトル</vt:lpstr>
      </vt:variant>
      <vt:variant>
        <vt:i4>42</vt:i4>
      </vt:variant>
      <vt:variant>
        <vt:lpstr>目的別スライド ショー</vt:lpstr>
      </vt:variant>
      <vt:variant>
        <vt:i4>1</vt:i4>
      </vt:variant>
    </vt:vector>
  </HeadingPairs>
  <TitlesOfParts>
    <vt:vector size="54" baseType="lpstr">
      <vt:lpstr>Arial Unicode MS</vt:lpstr>
      <vt:lpstr>HG丸ｺﾞｼｯｸM-PRO</vt:lpstr>
      <vt:lpstr>Meiryo UI</vt:lpstr>
      <vt:lpstr>ＭＳ Ｐゴシック</vt:lpstr>
      <vt:lpstr>ＭＳ 明朝</vt:lpstr>
      <vt:lpstr>新細明體</vt:lpstr>
      <vt:lpstr>Arial</vt:lpstr>
      <vt:lpstr>Calibri</vt:lpstr>
      <vt:lpstr>Century</vt:lpstr>
      <vt:lpstr>Wingdings</vt:lpstr>
      <vt:lpstr>Office テーマ</vt:lpstr>
      <vt:lpstr>国立国会図書館サーチから 東日本大震災アーカイブへ そして知識インフラの構築へ【詳細】</vt:lpstr>
      <vt:lpstr>☆知識インフラ</vt:lpstr>
      <vt:lpstr>☆知の提供に向けたNDLサーチのイメージ</vt:lpstr>
      <vt:lpstr>近い将来に取り組むべき事項 1/3</vt:lpstr>
      <vt:lpstr>近い将来に取り組むべき事項 2/3</vt:lpstr>
      <vt:lpstr>近い将来に取り組むべき事項 3/3</vt:lpstr>
      <vt:lpstr>☆知識インフラの必要性</vt:lpstr>
      <vt:lpstr>☆次世代技術の研究開発成果の活用</vt:lpstr>
      <vt:lpstr>☆知識情報基盤の構築モデル</vt:lpstr>
      <vt:lpstr>☆知識情報基盤の構築に向けた展開</vt:lpstr>
      <vt:lpstr>東日本大震災アーカイブ</vt:lpstr>
      <vt:lpstr>東日本大震災アーカイブの基本理念</vt:lpstr>
      <vt:lpstr>～デジタルアーカイブの連携～ NDL東日本大震災アーカイブの概念</vt:lpstr>
      <vt:lpstr>東日本大震災コンテンツ収集対象</vt:lpstr>
      <vt:lpstr>コンテンツ収集等の取組</vt:lpstr>
      <vt:lpstr>東日本大震災アーカイブのシステムイメージ</vt:lpstr>
      <vt:lpstr>～デジタルアーカイブの連携～ NDL東日本大震災アーカイブの取組</vt:lpstr>
      <vt:lpstr>システム機能イメージ</vt:lpstr>
      <vt:lpstr>検索・閲覧機能イメージ</vt:lpstr>
      <vt:lpstr>各画面のイメージ　③一覧検索結果画面（一覧表示）</vt:lpstr>
      <vt:lpstr>各画面のイメージ　④画像検索結果画面</vt:lpstr>
      <vt:lpstr>各画面のイメージ　⑥地図検索結果画面</vt:lpstr>
      <vt:lpstr>各画面のイメージ　⑦時系列検索結果画面</vt:lpstr>
      <vt:lpstr>各画面のイメージ　⑧地図時系列検索結果画面</vt:lpstr>
      <vt:lpstr>機能全体図（Sprint1リリース時点）</vt:lpstr>
      <vt:lpstr>大震災アーカイブの課題と対策</vt:lpstr>
      <vt:lpstr>ひなぎくで検索可能にしたい記録</vt:lpstr>
      <vt:lpstr>ひなぎくで検索可能にしたい記録の課題</vt:lpstr>
      <vt:lpstr>検索可能な記録が増えない／利活用が進まない</vt:lpstr>
      <vt:lpstr>過去資料より抜粋</vt:lpstr>
      <vt:lpstr>「ひなぎく」での課題（１）</vt:lpstr>
      <vt:lpstr>「ひなぎく」での課題（２）</vt:lpstr>
      <vt:lpstr>次世代サービスの実現に向けた過渡期の計画</vt:lpstr>
      <vt:lpstr>☆統合的オンラインサービス （2017〜2020年）検討中</vt:lpstr>
      <vt:lpstr>背景：検索エンジンの高度化と情報資源の多様化により、 図書館の情報提供の役割が大きく変化</vt:lpstr>
      <vt:lpstr>☆統合的オンラインサービス：概要</vt:lpstr>
      <vt:lpstr>☆統合的オンラインサービス：実現したい機能</vt:lpstr>
      <vt:lpstr>☆統合的オンラインサービス：実現イメージ</vt:lpstr>
      <vt:lpstr>ナショナルアーカイブ構想へのマッピング</vt:lpstr>
      <vt:lpstr>5. NDLが保有する主題情報まとめ（主なもののみ）</vt:lpstr>
      <vt:lpstr>6. 主題情報の分解・利活用案</vt:lpstr>
      <vt:lpstr>PowerPoint プレゼンテーション</vt:lpstr>
      <vt:lpstr>TP&amp;Dフォーラム</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図書館情報学研究 (図書館システム・オープンデータ)</dc:title>
  <dc:creator>中山正樹</dc:creator>
  <cp:lastModifiedBy>masaki nakayama</cp:lastModifiedBy>
  <cp:revision>914</cp:revision>
  <cp:lastPrinted>2016-03-18T02:42:44Z</cp:lastPrinted>
  <dcterms:created xsi:type="dcterms:W3CDTF">2015-08-12T01:03:55Z</dcterms:created>
  <dcterms:modified xsi:type="dcterms:W3CDTF">2016-05-29T03:19:41Z</dcterms:modified>
</cp:coreProperties>
</file>