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1847" r:id="rId2"/>
    <p:sldId id="1883" r:id="rId3"/>
    <p:sldId id="1884" r:id="rId4"/>
    <p:sldId id="1848" r:id="rId5"/>
    <p:sldId id="1849" r:id="rId6"/>
    <p:sldId id="1850" r:id="rId7"/>
    <p:sldId id="1851" r:id="rId8"/>
    <p:sldId id="1852" r:id="rId9"/>
    <p:sldId id="1853" r:id="rId10"/>
    <p:sldId id="1854" r:id="rId11"/>
    <p:sldId id="1855" r:id="rId12"/>
    <p:sldId id="1856" r:id="rId13"/>
    <p:sldId id="1857" r:id="rId14"/>
    <p:sldId id="1858" r:id="rId15"/>
    <p:sldId id="1859" r:id="rId16"/>
    <p:sldId id="1860" r:id="rId17"/>
    <p:sldId id="1861" r:id="rId18"/>
    <p:sldId id="1862" r:id="rId19"/>
    <p:sldId id="1863" r:id="rId20"/>
    <p:sldId id="1864" r:id="rId21"/>
    <p:sldId id="1865" r:id="rId22"/>
    <p:sldId id="1866" r:id="rId23"/>
    <p:sldId id="1867" r:id="rId24"/>
    <p:sldId id="1868" r:id="rId25"/>
    <p:sldId id="1869" r:id="rId26"/>
    <p:sldId id="1870" r:id="rId27"/>
    <p:sldId id="1871" r:id="rId28"/>
    <p:sldId id="1872" r:id="rId29"/>
    <p:sldId id="1873" r:id="rId30"/>
    <p:sldId id="1874" r:id="rId31"/>
    <p:sldId id="1875" r:id="rId32"/>
    <p:sldId id="1876" r:id="rId33"/>
    <p:sldId id="1877" r:id="rId34"/>
    <p:sldId id="1878" r:id="rId35"/>
    <p:sldId id="1879" r:id="rId36"/>
    <p:sldId id="1880" r:id="rId37"/>
    <p:sldId id="1881" r:id="rId38"/>
    <p:sldId id="1882" r:id="rId39"/>
    <p:sldId id="1885" r:id="rId40"/>
    <p:sldId id="1886" r:id="rId41"/>
    <p:sldId id="1887" r:id="rId42"/>
    <p:sldId id="1888" r:id="rId43"/>
    <p:sldId id="1889" r:id="rId44"/>
    <p:sldId id="1890" r:id="rId45"/>
    <p:sldId id="1891" r:id="rId46"/>
    <p:sldId id="1892" r:id="rId47"/>
    <p:sldId id="1893" r:id="rId48"/>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7" autoAdjust="0"/>
    <p:restoredTop sz="83634" autoAdjust="0"/>
  </p:normalViewPr>
  <p:slideViewPr>
    <p:cSldViewPr snapToGrid="0">
      <p:cViewPr varScale="1">
        <p:scale>
          <a:sx n="54" d="100"/>
          <a:sy n="54" d="100"/>
        </p:scale>
        <p:origin x="756" y="76"/>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varScale="1">
      <p:scale>
        <a:sx n="1" d="1"/>
        <a:sy n="1" d="1"/>
      </p:scale>
      <p:origin x="0" y="-5484"/>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2016/5/29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kantei.go.jp/jp/singi/it2/kettei/pdf/20130614/siryou1.pdf"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kantei.go.jp/jp/singi/it2/kettei/pdf/20130614/siryou3.pdf"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kantei.go.jp/jp/singi/it2/kettei/pdf/20130614/siryou1.pdf"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www.kantei.go.jp/jp/singi/it2/kettei/pdf/20130614/siryou3.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5.cao.go.jp/keizai-shimon/kaigi/cabinet/2014/2014_basicpolicies.pdf" TargetMode="External"/><Relationship Id="rId3" Type="http://schemas.openxmlformats.org/officeDocument/2006/relationships/hyperlink" Target="http://www.kantei.go.jp/jp/singi/it2/kettei/pdf/20130614/siryou1.pdf" TargetMode="External"/><Relationship Id="rId7" Type="http://schemas.openxmlformats.org/officeDocument/2006/relationships/hyperlink" Target="http://www.kantei.go.jp/jp/singi/titeki2/kettei/chizaikeikaku2014.pdf"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jimin.jp/news/policy/pdf/pdf178_1.pdf" TargetMode="External"/><Relationship Id="rId5" Type="http://schemas.openxmlformats.org/officeDocument/2006/relationships/hyperlink" Target="http://www.kantei.go.jp/jp/singi/titeki2/tyousakai/kensho_hyoka_kikaku/dai7/siryou2-2.pdf" TargetMode="External"/><Relationship Id="rId4" Type="http://schemas.openxmlformats.org/officeDocument/2006/relationships/hyperlink" Target="http://www.kantei.go.jp/jp/singi/it2/kettei/pdf/20130614/siryou3.pdf"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2016/5/29</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続き。</a:t>
            </a:r>
            <a:endParaRPr kumimoji="1" lang="en-US" altLang="ja-JP" dirty="0" smtClean="0"/>
          </a:p>
          <a:p>
            <a:r>
              <a:rPr kumimoji="1" lang="ja-JP" altLang="en-US" dirty="0" smtClean="0"/>
              <a:t>＝＝＝＝＝</a:t>
            </a:r>
            <a:endParaRPr kumimoji="1" lang="en-US" altLang="ja-JP" dirty="0" smtClean="0"/>
          </a:p>
          <a:p>
            <a:pPr lvl="0"/>
            <a:r>
              <a:rPr lang="ja-JP" altLang="en-US" dirty="0" smtClean="0">
                <a:solidFill>
                  <a:srgbClr val="FF0000"/>
                </a:solidFill>
              </a:rPr>
              <a:t>個人の作品や専門書を含む多種多様な電子書籍コンテンツ数の拡大</a:t>
            </a:r>
            <a:endParaRPr lang="en-US" altLang="ja-JP" dirty="0" smtClean="0">
              <a:solidFill>
                <a:srgbClr val="FF0000"/>
              </a:solidFill>
            </a:endParaRPr>
          </a:p>
          <a:p>
            <a:r>
              <a:rPr lang="ja-JP" altLang="en-US" dirty="0" smtClean="0">
                <a:solidFill>
                  <a:srgbClr val="FF0000"/>
                </a:solidFill>
              </a:rPr>
              <a:t>電子書籍交換フォーマットの標準化</a:t>
            </a:r>
          </a:p>
          <a:p>
            <a:r>
              <a:rPr lang="ja-JP" altLang="en-US" dirty="0" smtClean="0">
                <a:solidFill>
                  <a:srgbClr val="FF0000"/>
                </a:solidFill>
              </a:rPr>
              <a:t>コンテンツがプラットフォームをリードするエコシステムの実現</a:t>
            </a:r>
          </a:p>
          <a:p>
            <a:r>
              <a:rPr lang="ja-JP" altLang="en-US" dirty="0" smtClean="0">
                <a:solidFill>
                  <a:srgbClr val="FF0000"/>
                </a:solidFill>
              </a:rPr>
              <a:t>大量に生成されるユーザー情報、映像・音声、センサー情報</a:t>
            </a:r>
          </a:p>
          <a:p>
            <a:r>
              <a:rPr lang="ja-JP" altLang="en-US" dirty="0" smtClean="0">
                <a:solidFill>
                  <a:srgbClr val="FF0000"/>
                </a:solidFill>
              </a:rPr>
              <a:t>ビッグデータを経営資源として捉え</a:t>
            </a:r>
          </a:p>
          <a:p>
            <a:r>
              <a:rPr lang="ja-JP" altLang="en-US" dirty="0" smtClean="0">
                <a:solidFill>
                  <a:srgbClr val="FF0000"/>
                </a:solidFill>
              </a:rPr>
              <a:t>多様な付加価値の創造に資する研究開発などに取り組む</a:t>
            </a:r>
          </a:p>
          <a:p>
            <a:r>
              <a:rPr lang="ja-JP" altLang="en-US" dirty="0" smtClean="0">
                <a:solidFill>
                  <a:srgbClr val="FF0000"/>
                </a:solidFill>
              </a:rPr>
              <a:t>文化資産としてのデジタル・アーカイブ化</a:t>
            </a:r>
          </a:p>
          <a:p>
            <a:r>
              <a:rPr lang="ja-JP" altLang="en-US" dirty="0" smtClean="0">
                <a:solidFill>
                  <a:srgbClr val="FF0000"/>
                </a:solidFill>
              </a:rPr>
              <a:t>コンテンツの記録方法についても検討</a:t>
            </a:r>
            <a:endParaRPr lang="en-US" altLang="ja-JP" dirty="0" smtClean="0">
              <a:solidFill>
                <a:srgbClr val="FF0000"/>
              </a:solidFill>
            </a:endParaRPr>
          </a:p>
          <a:p>
            <a:r>
              <a:rPr lang="ja-JP" altLang="en-US" dirty="0" smtClean="0">
                <a:solidFill>
                  <a:srgbClr val="FF0000"/>
                </a:solidFill>
              </a:rPr>
              <a:t>各アーカイブ間の連携を実現するための環境整備及び海外発信の強化</a:t>
            </a:r>
            <a:endParaRPr lang="en-US" altLang="ja-JP" dirty="0" smtClean="0">
              <a:solidFill>
                <a:srgbClr val="FF0000"/>
              </a:solidFill>
            </a:endParaRPr>
          </a:p>
          <a:p>
            <a:r>
              <a:rPr lang="ja-JP" altLang="en-US" dirty="0" smtClean="0">
                <a:solidFill>
                  <a:srgbClr val="FF0000"/>
                </a:solidFill>
              </a:rPr>
              <a:t>コンテンツ関連施策に対して重点的に資源配分</a:t>
            </a:r>
          </a:p>
          <a:p>
            <a:r>
              <a:rPr lang="ja-JP" altLang="en-US" dirty="0" smtClean="0">
                <a:solidFill>
                  <a:srgbClr val="FF0000"/>
                </a:solidFill>
              </a:rPr>
              <a:t>日本の伝統や文化に根ざした魅力あるコンテンツ・製品などの発掘・創造</a:t>
            </a:r>
          </a:p>
          <a:p>
            <a:pPr lvl="1"/>
            <a:r>
              <a:rPr lang="ja-JP" altLang="en-US" dirty="0" smtClean="0">
                <a:solidFill>
                  <a:srgbClr val="FF0000"/>
                </a:solidFill>
              </a:rPr>
              <a:t>人財・開発拠点の整備</a:t>
            </a:r>
            <a:endParaRPr lang="en-US" altLang="ja-JP" dirty="0" smtClean="0">
              <a:solidFill>
                <a:srgbClr val="FF0000"/>
              </a:solidFill>
            </a:endParaRPr>
          </a:p>
          <a:p>
            <a:r>
              <a:rPr lang="ja-JP" altLang="en-US" dirty="0" smtClean="0">
                <a:solidFill>
                  <a:srgbClr val="FF0000"/>
                </a:solidFill>
              </a:rPr>
              <a:t>高度な技術力を生かしたコンテンツ制作</a:t>
            </a:r>
            <a:endParaRPr lang="en-US" altLang="ja-JP" dirty="0" smtClean="0">
              <a:solidFill>
                <a:srgbClr val="FF0000"/>
              </a:solidFill>
            </a:endParaRPr>
          </a:p>
          <a:p>
            <a:r>
              <a:rPr lang="ja-JP" altLang="en-US" dirty="0" smtClean="0">
                <a:solidFill>
                  <a:srgbClr val="FF0000"/>
                </a:solidFill>
              </a:rPr>
              <a:t>～～～～～</a:t>
            </a:r>
            <a:endParaRPr lang="en-US" altLang="ja-JP" dirty="0" smtClean="0">
              <a:solidFill>
                <a:srgbClr val="FF0000"/>
              </a:solidFill>
            </a:endParaRPr>
          </a:p>
          <a:p>
            <a:endParaRPr lang="en-US" altLang="ja-JP" dirty="0" smtClean="0">
              <a:solidFill>
                <a:srgbClr val="FF0000"/>
              </a:solidFill>
            </a:endParaRPr>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16</a:t>
            </a:fld>
            <a:endParaRPr kumimoji="1" lang="ja-JP" altLang="en-US"/>
          </a:p>
        </p:txBody>
      </p:sp>
    </p:spTree>
    <p:extLst>
      <p:ext uri="{BB962C8B-B14F-4D97-AF65-F5344CB8AC3E}">
        <p14:creationId xmlns:p14="http://schemas.microsoft.com/office/powerpoint/2010/main" val="32908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lang="ja-JP" altLang="en-US" b="1" dirty="0" smtClean="0">
                <a:solidFill>
                  <a:srgbClr val="FF0000"/>
                </a:solidFill>
              </a:rPr>
              <a:t>アーカイブを構築している図書館の事業に、特に影響を与える方針</a:t>
            </a:r>
            <a:r>
              <a:rPr lang="ja-JP" altLang="en-US" dirty="0" smtClean="0">
                <a:solidFill>
                  <a:srgbClr val="FF0000"/>
                </a:solidFill>
              </a:rPr>
              <a:t>。</a:t>
            </a:r>
            <a:endParaRPr lang="en-US" altLang="ja-JP" dirty="0" smtClean="0">
              <a:solidFill>
                <a:srgbClr val="FF0000"/>
              </a:solidFill>
            </a:endParaRPr>
          </a:p>
          <a:p>
            <a:pPr lvl="0"/>
            <a:r>
              <a:rPr lang="ja-JP" altLang="en-US" dirty="0" smtClean="0">
                <a:solidFill>
                  <a:srgbClr val="FF0000"/>
                </a:solidFill>
              </a:rPr>
              <a:t>政府の動きに対応する姿勢でなく、これの実現を目指す活動の推進役になっていくことが重要。</a:t>
            </a:r>
            <a:endParaRPr lang="en-US" altLang="ja-JP" dirty="0" smtClean="0">
              <a:solidFill>
                <a:srgbClr val="FF0000"/>
              </a:solidFill>
            </a:endParaRPr>
          </a:p>
          <a:p>
            <a:pPr lvl="0"/>
            <a:endParaRPr lang="en-US" altLang="ja-JP" dirty="0" smtClean="0">
              <a:solidFill>
                <a:srgbClr val="FF0000"/>
              </a:solidFill>
            </a:endParaRPr>
          </a:p>
          <a:p>
            <a:pPr lvl="0"/>
            <a:r>
              <a:rPr lang="ja-JP" altLang="en-US" dirty="0" smtClean="0">
                <a:solidFill>
                  <a:srgbClr val="FF0000"/>
                </a:solidFill>
              </a:rPr>
              <a:t>＝＝＝＝＝＝</a:t>
            </a:r>
            <a:endParaRPr lang="en-US" altLang="ja-JP" dirty="0" smtClean="0">
              <a:solidFill>
                <a:srgbClr val="FF0000"/>
              </a:solidFill>
            </a:endParaRPr>
          </a:p>
          <a:p>
            <a:pPr lvl="0"/>
            <a:r>
              <a:rPr lang="ja-JP" altLang="ja-JP" dirty="0" smtClean="0">
                <a:solidFill>
                  <a:srgbClr val="FF0000"/>
                </a:solidFill>
              </a:rPr>
              <a:t>公共データの民間開放（オープンデータ）の推進</a:t>
            </a:r>
            <a:endParaRPr lang="ja-JP" altLang="ja-JP" sz="2300" dirty="0">
              <a:solidFill>
                <a:srgbClr val="FF0000"/>
              </a:solidFill>
            </a:endParaRPr>
          </a:p>
          <a:p>
            <a:pPr lvl="0"/>
            <a:r>
              <a:rPr lang="ja-JP" altLang="ja-JP" dirty="0" smtClean="0">
                <a:solidFill>
                  <a:srgbClr val="FF0000"/>
                </a:solidFill>
              </a:rPr>
              <a:t>ビッグデータ利活用による新事業・新サービス創出の促進</a:t>
            </a:r>
            <a:endParaRPr lang="ja-JP" altLang="ja-JP" sz="2300" dirty="0">
              <a:solidFill>
                <a:srgbClr val="FF0000"/>
              </a:solidFill>
            </a:endParaRPr>
          </a:p>
          <a:p>
            <a:pPr lvl="0"/>
            <a:r>
              <a:rPr lang="ja-JP" altLang="ja-JP" dirty="0" smtClean="0">
                <a:solidFill>
                  <a:srgbClr val="FF0000"/>
                </a:solidFill>
              </a:rPr>
              <a:t>情報のデジタル化（ペーパーレス化）の推進と生産性向上</a:t>
            </a:r>
            <a:endParaRPr lang="ja-JP" altLang="ja-JP" sz="2300" dirty="0">
              <a:solidFill>
                <a:srgbClr val="FF0000"/>
              </a:solidFill>
            </a:endParaRPr>
          </a:p>
          <a:p>
            <a:pPr lvl="0"/>
            <a:r>
              <a:rPr lang="ja-JP" altLang="ja-JP" dirty="0" smtClean="0">
                <a:solidFill>
                  <a:srgbClr val="FF0000"/>
                </a:solidFill>
              </a:rPr>
              <a:t>国民全体の</a:t>
            </a:r>
            <a:r>
              <a:rPr lang="en-US" altLang="ja-JP" dirty="0" smtClean="0">
                <a:solidFill>
                  <a:srgbClr val="FF0000"/>
                </a:solidFill>
              </a:rPr>
              <a:t> IT </a:t>
            </a:r>
            <a:r>
              <a:rPr lang="ja-JP" altLang="ja-JP" dirty="0" smtClean="0">
                <a:solidFill>
                  <a:srgbClr val="FF0000"/>
                </a:solidFill>
              </a:rPr>
              <a:t>リテラシーの向上</a:t>
            </a:r>
            <a:endParaRPr lang="ja-JP" altLang="ja-JP" sz="2300" dirty="0">
              <a:solidFill>
                <a:srgbClr val="FF0000"/>
              </a:solidFill>
            </a:endParaRPr>
          </a:p>
          <a:p>
            <a:pPr lvl="0"/>
            <a:r>
              <a:rPr lang="ja-JP" altLang="ja-JP" dirty="0" smtClean="0">
                <a:solidFill>
                  <a:srgbClr val="FF0000"/>
                </a:solidFill>
              </a:rPr>
              <a:t>高度な</a:t>
            </a:r>
            <a:r>
              <a:rPr lang="en-US" altLang="ja-JP" dirty="0" smtClean="0">
                <a:solidFill>
                  <a:srgbClr val="FF0000"/>
                </a:solidFill>
              </a:rPr>
              <a:t>IT</a:t>
            </a:r>
            <a:r>
              <a:rPr lang="ja-JP" altLang="ja-JP" dirty="0" smtClean="0">
                <a:solidFill>
                  <a:srgbClr val="FF0000"/>
                </a:solidFill>
              </a:rPr>
              <a:t>人材の育成が必要。実践の中で技術を習得</a:t>
            </a:r>
            <a:r>
              <a:rPr lang="ja-JP" altLang="ja-JP" dirty="0" smtClean="0"/>
              <a:t>。</a:t>
            </a:r>
            <a:endParaRPr lang="ja-JP" altLang="ja-JP" sz="2300" dirty="0"/>
          </a:p>
          <a:p>
            <a:r>
              <a:rPr lang="ja-JP" altLang="ja-JP" dirty="0" smtClean="0">
                <a:solidFill>
                  <a:srgbClr val="FF0000"/>
                </a:solidFill>
              </a:rPr>
              <a:t>スキル標準を、</a:t>
            </a:r>
            <a:r>
              <a:rPr lang="en-US" altLang="ja-JP" dirty="0" smtClean="0">
                <a:solidFill>
                  <a:srgbClr val="FF0000"/>
                </a:solidFill>
              </a:rPr>
              <a:t>IT</a:t>
            </a:r>
            <a:r>
              <a:rPr lang="ja-JP" altLang="ja-JP" dirty="0" smtClean="0">
                <a:solidFill>
                  <a:srgbClr val="FF0000"/>
                </a:solidFill>
              </a:rPr>
              <a:t>の技術変化等を踏まえて適切に整備・活</a:t>
            </a:r>
            <a:r>
              <a:rPr lang="ja-JP" altLang="ja-JP" dirty="0" smtClean="0"/>
              <a:t>用</a:t>
            </a:r>
          </a:p>
          <a:p>
            <a:r>
              <a:rPr lang="ja-JP" altLang="ja-JP" dirty="0" smtClean="0">
                <a:solidFill>
                  <a:srgbClr val="FF0000"/>
                </a:solidFill>
              </a:rPr>
              <a:t>研究成果を、迅速かつ的確に</a:t>
            </a:r>
            <a:r>
              <a:rPr lang="en-US" altLang="ja-JP" dirty="0" smtClean="0">
                <a:solidFill>
                  <a:srgbClr val="FF0000"/>
                </a:solidFill>
              </a:rPr>
              <a:t> IT </a:t>
            </a:r>
            <a:r>
              <a:rPr lang="ja-JP" altLang="ja-JP" dirty="0" smtClean="0">
                <a:solidFill>
                  <a:srgbClr val="FF0000"/>
                </a:solidFill>
              </a:rPr>
              <a:t>戦略と連携</a:t>
            </a:r>
          </a:p>
          <a:p>
            <a:r>
              <a:rPr lang="ja-JP" altLang="ja-JP" dirty="0" smtClean="0">
                <a:solidFill>
                  <a:srgbClr val="FF0000"/>
                </a:solidFill>
              </a:rPr>
              <a:t>二次利用を促進する利用ルールの整備</a:t>
            </a:r>
          </a:p>
          <a:p>
            <a:r>
              <a:rPr lang="ja-JP" altLang="ja-JP" dirty="0" smtClean="0">
                <a:solidFill>
                  <a:srgbClr val="FF0000"/>
                </a:solidFill>
              </a:rPr>
              <a:t>機械判読に適したデータ形式での公開の拡大</a:t>
            </a:r>
          </a:p>
          <a:p>
            <a:r>
              <a:rPr lang="ja-JP" altLang="ja-JP" dirty="0" smtClean="0">
                <a:solidFill>
                  <a:srgbClr val="FF0000"/>
                </a:solidFill>
              </a:rPr>
              <a:t>公開データの拡大</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17</a:t>
            </a:fld>
            <a:endParaRPr kumimoji="1" lang="ja-JP" altLang="en-US"/>
          </a:p>
        </p:txBody>
      </p:sp>
    </p:spTree>
    <p:extLst>
      <p:ext uri="{BB962C8B-B14F-4D97-AF65-F5344CB8AC3E}">
        <p14:creationId xmlns:p14="http://schemas.microsoft.com/office/powerpoint/2010/main" val="1357668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srgbClr val="FF0000"/>
                </a:solidFill>
              </a:rPr>
              <a:t>積極的に公共データを公開、</a:t>
            </a:r>
            <a:r>
              <a:rPr lang="ja-JP" altLang="en-US" dirty="0" smtClean="0"/>
              <a:t>－ </a:t>
            </a:r>
            <a:r>
              <a:rPr lang="ja-JP" altLang="en-US" dirty="0" smtClean="0">
                <a:solidFill>
                  <a:srgbClr val="FF0000"/>
                </a:solidFill>
              </a:rPr>
              <a:t>機械判読可能な形式、営利目的、非営利目的を問わず</a:t>
            </a:r>
            <a:r>
              <a:rPr lang="ja-JP" altLang="en-US" dirty="0" smtClean="0"/>
              <a:t>活用を促進</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18</a:t>
            </a:fld>
            <a:endParaRPr kumimoji="1" lang="ja-JP" altLang="en-US"/>
          </a:p>
        </p:txBody>
      </p:sp>
    </p:spTree>
    <p:extLst>
      <p:ext uri="{BB962C8B-B14F-4D97-AF65-F5344CB8AC3E}">
        <p14:creationId xmlns:p14="http://schemas.microsoft.com/office/powerpoint/2010/main" val="2540478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85800" y="4800947"/>
            <a:ext cx="5486400" cy="5662534"/>
          </a:xfrm>
        </p:spPr>
        <p:txBody>
          <a:bodyPr>
            <a:noAutofit/>
          </a:bodyPr>
          <a:lstStyle/>
          <a:p>
            <a:r>
              <a:rPr lang="ja-JP" altLang="en-US" dirty="0">
                <a:latin typeface="HG丸ｺﾞｼｯｸM-PRO" panose="020F0600000000000000" pitchFamily="50" charset="-128"/>
                <a:ea typeface="HG丸ｺﾞｼｯｸM-PRO" panose="020F0600000000000000" pitchFamily="50" charset="-128"/>
              </a:rPr>
              <a:t>電子書籍に関するナショナルアーカイブの構築→</a:t>
            </a:r>
            <a:r>
              <a:rPr lang="ja-JP" altLang="en-US" b="1" dirty="0">
                <a:latin typeface="HG丸ｺﾞｼｯｸM-PRO" panose="020F0600000000000000" pitchFamily="50" charset="-128"/>
                <a:ea typeface="HG丸ｺﾞｼｯｸM-PRO" panose="020F0600000000000000" pitchFamily="50" charset="-128"/>
              </a:rPr>
              <a:t>今までの図書館事業との関連の大きい部分</a:t>
            </a:r>
            <a:endParaRPr lang="en-US" altLang="ja-JP" b="1"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文化財に関するナショナルアーカイブの構築→国全体のアーカイブであり、</a:t>
            </a:r>
            <a:r>
              <a:rPr lang="ja-JP" altLang="en-US" b="1" dirty="0">
                <a:latin typeface="HG丸ｺﾞｼｯｸM-PRO" panose="020F0600000000000000" pitchFamily="50" charset="-128"/>
                <a:ea typeface="HG丸ｺﾞｼｯｸM-PRO" panose="020F0600000000000000" pitchFamily="50" charset="-128"/>
              </a:rPr>
              <a:t>図書館は</a:t>
            </a:r>
            <a:r>
              <a:rPr lang="en-US" altLang="ja-JP" b="1" dirty="0" err="1">
                <a:latin typeface="HG丸ｺﾞｼｯｸM-PRO" panose="020F0600000000000000" pitchFamily="50" charset="-128"/>
                <a:ea typeface="HG丸ｺﾞｼｯｸM-PRO" panose="020F0600000000000000" pitchFamily="50" charset="-128"/>
              </a:rPr>
              <a:t>OneOfThem</a:t>
            </a:r>
            <a:r>
              <a:rPr lang="ja-JP" altLang="en-US" b="1" dirty="0">
                <a:latin typeface="HG丸ｺﾞｼｯｸM-PRO" panose="020F0600000000000000" pitchFamily="50" charset="-128"/>
                <a:ea typeface="HG丸ｺﾞｼｯｸM-PRO" panose="020F0600000000000000" pitchFamily="50" charset="-128"/>
              </a:rPr>
              <a:t>だが、図書館が抱える課題解決の方向性</a:t>
            </a:r>
            <a:endParaRPr lang="en-US" altLang="ja-JP" b="1"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lang="ja-JP" altLang="ja-JP" dirty="0">
                <a:latin typeface="HG丸ｺﾞｼｯｸM-PRO" panose="020F0600000000000000" pitchFamily="50" charset="-128"/>
                <a:ea typeface="HG丸ｺﾞｼｯｸM-PRO" panose="020F0600000000000000" pitchFamily="50" charset="-128"/>
              </a:rPr>
              <a:t>電子書籍と出版文化の振興に関する議員連盟（電書議連</a:t>
            </a:r>
            <a:r>
              <a:rPr lang="en-US" altLang="ja-JP" dirty="0">
                <a:latin typeface="HG丸ｺﾞｼｯｸM-PRO" panose="020F0600000000000000" pitchFamily="50" charset="-128"/>
                <a:ea typeface="HG丸ｺﾞｼｯｸM-PRO" panose="020F0600000000000000" pitchFamily="50" charset="-128"/>
              </a:rPr>
              <a:t>2013</a:t>
            </a:r>
            <a:r>
              <a:rPr lang="ja-JP" altLang="en-US" dirty="0">
                <a:latin typeface="HG丸ｺﾞｼｯｸM-PRO" panose="020F0600000000000000" pitchFamily="50" charset="-128"/>
                <a:ea typeface="HG丸ｺﾞｼｯｸM-PRO" panose="020F0600000000000000" pitchFamily="50" charset="-128"/>
              </a:rPr>
              <a:t>年</a:t>
            </a:r>
            <a:r>
              <a:rPr lang="en-US" altLang="ja-JP" dirty="0">
                <a:latin typeface="HG丸ｺﾞｼｯｸM-PRO" panose="020F0600000000000000" pitchFamily="50" charset="-128"/>
                <a:ea typeface="HG丸ｺﾞｼｯｸM-PRO" panose="020F0600000000000000" pitchFamily="50" charset="-128"/>
              </a:rPr>
              <a:t>6</a:t>
            </a:r>
            <a:r>
              <a:rPr lang="ja-JP" altLang="en-US" dirty="0">
                <a:latin typeface="HG丸ｺﾞｼｯｸM-PRO" panose="020F0600000000000000" pitchFamily="50" charset="-128"/>
                <a:ea typeface="HG丸ｺﾞｼｯｸM-PRO" panose="020F0600000000000000" pitchFamily="50" charset="-128"/>
              </a:rPr>
              <a:t>月～</a:t>
            </a:r>
            <a:r>
              <a:rPr lang="ja-JP" altLang="ja-JP" dirty="0">
                <a:latin typeface="HG丸ｺﾞｼｯｸM-PRO" panose="020F0600000000000000" pitchFamily="50" charset="-128"/>
                <a:ea typeface="HG丸ｺﾞｼｯｸM-PRO" panose="020F0600000000000000" pitchFamily="50" charset="-128"/>
              </a:rPr>
              <a:t>）</a:t>
            </a:r>
          </a:p>
          <a:p>
            <a:pPr lvl="1"/>
            <a:r>
              <a:rPr lang="ja-JP" altLang="ja-JP" dirty="0">
                <a:latin typeface="HG丸ｺﾞｼｯｸM-PRO" panose="020F0600000000000000" pitchFamily="50" charset="-128"/>
                <a:ea typeface="HG丸ｺﾞｼｯｸM-PRO" panose="020F0600000000000000" pitchFamily="50" charset="-128"/>
              </a:rPr>
              <a:t>印刷文化・電子文化の基盤整備に関する勉強会（中川勉強会</a:t>
            </a:r>
            <a:r>
              <a:rPr lang="en-US" altLang="ja-JP" dirty="0">
                <a:latin typeface="HG丸ｺﾞｼｯｸM-PRO" panose="020F0600000000000000" pitchFamily="50" charset="-128"/>
                <a:ea typeface="HG丸ｺﾞｼｯｸM-PRO" panose="020F0600000000000000" pitchFamily="50" charset="-128"/>
              </a:rPr>
              <a:t>2012</a:t>
            </a:r>
            <a:r>
              <a:rPr lang="ja-JP" altLang="en-US" dirty="0">
                <a:latin typeface="HG丸ｺﾞｼｯｸM-PRO" panose="020F0600000000000000" pitchFamily="50" charset="-128"/>
                <a:ea typeface="HG丸ｺﾞｼｯｸM-PRO" panose="020F0600000000000000" pitchFamily="50" charset="-128"/>
              </a:rPr>
              <a:t>年</a:t>
            </a:r>
            <a:r>
              <a:rPr lang="en-US" altLang="ja-JP" dirty="0">
                <a:latin typeface="HG丸ｺﾞｼｯｸM-PRO" panose="020F0600000000000000" pitchFamily="50" charset="-128"/>
                <a:ea typeface="HG丸ｺﾞｼｯｸM-PRO" panose="020F0600000000000000" pitchFamily="50" charset="-128"/>
              </a:rPr>
              <a:t>2</a:t>
            </a:r>
            <a:r>
              <a:rPr lang="ja-JP" altLang="en-US" dirty="0">
                <a:latin typeface="HG丸ｺﾞｼｯｸM-PRO" panose="020F0600000000000000" pitchFamily="50" charset="-128"/>
                <a:ea typeface="HG丸ｺﾞｼｯｸM-PRO" panose="020F0600000000000000" pitchFamily="50" charset="-128"/>
              </a:rPr>
              <a:t>月～</a:t>
            </a:r>
            <a:r>
              <a:rPr lang="ja-JP" altLang="ja-JP" dirty="0">
                <a:latin typeface="HG丸ｺﾞｼｯｸM-PRO" panose="020F0600000000000000" pitchFamily="50" charset="-128"/>
                <a:ea typeface="HG丸ｺﾞｼｯｸM-PRO" panose="020F0600000000000000" pitchFamily="50" charset="-128"/>
              </a:rPr>
              <a:t>）で「ナショナル・アーカイブと権利情報に関するビジョン」を</a:t>
            </a:r>
            <a:r>
              <a:rPr lang="ja-JP" altLang="en-US" dirty="0">
                <a:latin typeface="HG丸ｺﾞｼｯｸM-PRO" panose="020F0600000000000000" pitchFamily="50" charset="-128"/>
                <a:ea typeface="HG丸ｺﾞｼｯｸM-PRO" panose="020F0600000000000000" pitchFamily="50" charset="-128"/>
              </a:rPr>
              <a:t>提言</a:t>
            </a:r>
            <a:endParaRPr lang="en-US" altLang="ja-JP" dirty="0">
              <a:latin typeface="HG丸ｺﾞｼｯｸM-PRO" panose="020F0600000000000000" pitchFamily="50" charset="-128"/>
              <a:ea typeface="HG丸ｺﾞｼｯｸM-PRO" panose="020F0600000000000000" pitchFamily="50" charset="-128"/>
            </a:endParaRPr>
          </a:p>
          <a:p>
            <a:pPr lvl="2"/>
            <a:r>
              <a:rPr lang="ja-JP" altLang="en-US" dirty="0">
                <a:solidFill>
                  <a:srgbClr val="FF0000"/>
                </a:solidFill>
                <a:latin typeface="HG丸ｺﾞｼｯｸM-PRO" panose="020F0600000000000000" pitchFamily="50" charset="-128"/>
                <a:ea typeface="HG丸ｺﾞｼｯｸM-PRO" panose="020F0600000000000000" pitchFamily="50" charset="-128"/>
              </a:rPr>
              <a:t>出版物の権利登録制度と書誌情報等を利用した著作物の特定のしくみ</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pPr lvl="2"/>
            <a:r>
              <a:rPr lang="en-US" altLang="ja-JP" dirty="0">
                <a:latin typeface="HG丸ｺﾞｼｯｸM-PRO" panose="020F0600000000000000" pitchFamily="50" charset="-128"/>
                <a:ea typeface="HG丸ｺﾞｼｯｸM-PRO" panose="020F0600000000000000" pitchFamily="50" charset="-128"/>
              </a:rPr>
              <a:t>2015</a:t>
            </a:r>
            <a:r>
              <a:rPr lang="ja-JP" altLang="en-US" dirty="0">
                <a:latin typeface="HG丸ｺﾞｼｯｸM-PRO" panose="020F0600000000000000" pitchFamily="50" charset="-128"/>
                <a:ea typeface="HG丸ｺﾞｼｯｸM-PRO" panose="020F0600000000000000" pitchFamily="50" charset="-128"/>
              </a:rPr>
              <a:t>年</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月から、電子出版権に関して法律が施行し、</a:t>
            </a:r>
            <a:r>
              <a:rPr lang="en-US" altLang="ja-JP" dirty="0">
                <a:latin typeface="HG丸ｺﾞｼｯｸM-PRO" panose="020F0600000000000000" pitchFamily="50" charset="-128"/>
                <a:ea typeface="HG丸ｺﾞｼｯｸM-PRO" panose="020F0600000000000000" pitchFamily="50" charset="-128"/>
              </a:rPr>
              <a:t>JPO</a:t>
            </a:r>
            <a:r>
              <a:rPr lang="ja-JP" altLang="en-US" dirty="0">
                <a:latin typeface="HG丸ｺﾞｼｯｸM-PRO" panose="020F0600000000000000" pitchFamily="50" charset="-128"/>
                <a:ea typeface="HG丸ｺﾞｼｯｸM-PRO" panose="020F0600000000000000" pitchFamily="50" charset="-128"/>
              </a:rPr>
              <a:t>において登録センターの準備がなされている</a:t>
            </a:r>
            <a:endParaRPr lang="ja-JP" altLang="ja-JP" dirty="0">
              <a:latin typeface="HG丸ｺﾞｼｯｸM-PRO" panose="020F0600000000000000" pitchFamily="50" charset="-128"/>
              <a:ea typeface="HG丸ｺﾞｼｯｸM-PRO" panose="020F0600000000000000" pitchFamily="50" charset="-128"/>
            </a:endParaRPr>
          </a:p>
          <a:p>
            <a:pPr lvl="1"/>
            <a:r>
              <a:rPr lang="ja-JP" altLang="en-US" dirty="0">
                <a:latin typeface="HG丸ｺﾞｼｯｸM-PRO" panose="020F0600000000000000" pitchFamily="50" charset="-128"/>
                <a:ea typeface="HG丸ｺﾞｼｯｸM-PRO" panose="020F0600000000000000" pitchFamily="50" charset="-128"/>
              </a:rPr>
              <a:t>平成</a:t>
            </a:r>
            <a:r>
              <a:rPr lang="en-US" altLang="ja-JP" dirty="0">
                <a:latin typeface="HG丸ｺﾞｼｯｸM-PRO" panose="020F0600000000000000" pitchFamily="50" charset="-128"/>
                <a:ea typeface="HG丸ｺﾞｼｯｸM-PRO" panose="020F0600000000000000" pitchFamily="50" charset="-128"/>
              </a:rPr>
              <a:t>26</a:t>
            </a:r>
            <a:r>
              <a:rPr lang="ja-JP" altLang="en-US" dirty="0">
                <a:latin typeface="HG丸ｺﾞｼｯｸM-PRO" panose="020F0600000000000000" pitchFamily="50" charset="-128"/>
                <a:ea typeface="HG丸ｺﾞｼｯｸM-PRO" panose="020F0600000000000000" pitchFamily="50" charset="-128"/>
              </a:rPr>
              <a:t>年著作権法改正における参議院での附帯決議（</a:t>
            </a:r>
            <a:r>
              <a:rPr lang="en-US" altLang="ja-JP" dirty="0">
                <a:latin typeface="HG丸ｺﾞｼｯｸM-PRO" panose="020F0600000000000000" pitchFamily="50" charset="-128"/>
                <a:ea typeface="HG丸ｺﾞｼｯｸM-PRO" panose="020F0600000000000000" pitchFamily="50" charset="-128"/>
              </a:rPr>
              <a:t>2014</a:t>
            </a:r>
            <a:r>
              <a:rPr lang="ja-JP" altLang="en-US" dirty="0">
                <a:latin typeface="HG丸ｺﾞｼｯｸM-PRO" panose="020F0600000000000000" pitchFamily="50" charset="-128"/>
                <a:ea typeface="HG丸ｺﾞｼｯｸM-PRO" panose="020F0600000000000000" pitchFamily="50" charset="-128"/>
              </a:rPr>
              <a:t>年</a:t>
            </a:r>
            <a:r>
              <a:rPr lang="en-US" altLang="ja-JP" dirty="0">
                <a:latin typeface="HG丸ｺﾞｼｯｸM-PRO" panose="020F0600000000000000" pitchFamily="50" charset="-128"/>
                <a:ea typeface="HG丸ｺﾞｼｯｸM-PRO" panose="020F0600000000000000" pitchFamily="50" charset="-128"/>
              </a:rPr>
              <a:t>4</a:t>
            </a:r>
            <a:r>
              <a:rPr lang="ja-JP" altLang="en-US" dirty="0">
                <a:latin typeface="HG丸ｺﾞｼｯｸM-PRO" panose="020F0600000000000000" pitchFamily="50" charset="-128"/>
                <a:ea typeface="HG丸ｺﾞｼｯｸM-PRO" panose="020F0600000000000000" pitchFamily="50" charset="-128"/>
              </a:rPr>
              <a:t>月）</a:t>
            </a:r>
            <a:endParaRPr lang="en-US" altLang="ja-JP" dirty="0">
              <a:latin typeface="HG丸ｺﾞｼｯｸM-PRO" panose="020F0600000000000000" pitchFamily="50" charset="-128"/>
              <a:ea typeface="HG丸ｺﾞｼｯｸM-PRO" panose="020F0600000000000000" pitchFamily="50" charset="-128"/>
            </a:endParaRPr>
          </a:p>
          <a:p>
            <a:pPr lvl="2"/>
            <a:r>
              <a:rPr lang="ja-JP" altLang="en-US" dirty="0">
                <a:latin typeface="HG丸ｺﾞｼｯｸM-PRO" panose="020F0600000000000000" pitchFamily="50" charset="-128"/>
                <a:ea typeface="HG丸ｺﾞｼｯｸM-PRO" panose="020F0600000000000000" pitchFamily="50" charset="-128"/>
              </a:rPr>
              <a:t> </a:t>
            </a:r>
            <a:r>
              <a:rPr lang="ja-JP" altLang="en-US" dirty="0">
                <a:solidFill>
                  <a:srgbClr val="FF0000"/>
                </a:solidFill>
                <a:latin typeface="HG丸ｺﾞｼｯｸM-PRO" panose="020F0600000000000000" pitchFamily="50" charset="-128"/>
                <a:ea typeface="HG丸ｺﾞｼｯｸM-PRO" panose="020F0600000000000000" pitchFamily="50" charset="-128"/>
              </a:rPr>
              <a:t>ナショナル・アーカイブの構築に向けて、国立国会図書館を始めとする関係機関と連携・協力</a:t>
            </a:r>
            <a:r>
              <a:rPr lang="ja-JP" altLang="en-US" dirty="0">
                <a:latin typeface="HG丸ｺﾞｼｯｸM-PRO" panose="020F0600000000000000" pitchFamily="50" charset="-128"/>
                <a:ea typeface="HG丸ｺﾞｼｯｸM-PRO" panose="020F0600000000000000" pitchFamily="50" charset="-128"/>
              </a:rPr>
              <a:t>しつつ、調査・研究を行うなど取組を推進</a:t>
            </a:r>
            <a:endParaRPr lang="en-US" altLang="ja-JP" dirty="0">
              <a:latin typeface="HG丸ｺﾞｼｯｸM-PRO" panose="020F0600000000000000" pitchFamily="50" charset="-128"/>
              <a:ea typeface="HG丸ｺﾞｼｯｸM-PRO" panose="020F0600000000000000" pitchFamily="50" charset="-128"/>
            </a:endParaRPr>
          </a:p>
          <a:p>
            <a:r>
              <a:rPr lang="ja-JP" altLang="ja-JP" dirty="0">
                <a:latin typeface="HG丸ｺﾞｼｯｸM-PRO" panose="020F0600000000000000" pitchFamily="50" charset="-128"/>
                <a:ea typeface="HG丸ｺﾞｼｯｸM-PRO" panose="020F0600000000000000" pitchFamily="50" charset="-128"/>
              </a:rPr>
              <a:t>デジタル文化資産推進議員連盟（</a:t>
            </a:r>
            <a:r>
              <a:rPr lang="zh-TW" altLang="en-US" dirty="0">
                <a:latin typeface="HG丸ｺﾞｼｯｸM-PRO" panose="020F0600000000000000" pitchFamily="50" charset="-128"/>
                <a:ea typeface="HG丸ｺﾞｼｯｸM-PRO" panose="020F0600000000000000" pitchFamily="50" charset="-128"/>
              </a:rPr>
              <a:t>文化資産議連</a:t>
            </a:r>
            <a:r>
              <a:rPr lang="en-US" altLang="zh-TW" dirty="0">
                <a:latin typeface="HG丸ｺﾞｼｯｸM-PRO" panose="020F0600000000000000" pitchFamily="50" charset="-128"/>
                <a:ea typeface="HG丸ｺﾞｼｯｸM-PRO" panose="020F0600000000000000" pitchFamily="50" charset="-128"/>
              </a:rPr>
              <a:t>201</a:t>
            </a:r>
            <a:r>
              <a:rPr lang="en-US" altLang="ja-JP" dirty="0">
                <a:latin typeface="HG丸ｺﾞｼｯｸM-PRO" panose="020F0600000000000000" pitchFamily="50" charset="-128"/>
                <a:ea typeface="HG丸ｺﾞｼｯｸM-PRO" panose="020F0600000000000000" pitchFamily="50" charset="-128"/>
              </a:rPr>
              <a:t>2</a:t>
            </a:r>
            <a:r>
              <a:rPr lang="ja-JP" altLang="en-US" dirty="0">
                <a:latin typeface="HG丸ｺﾞｼｯｸM-PRO" panose="020F0600000000000000" pitchFamily="50" charset="-128"/>
                <a:ea typeface="HG丸ｺﾞｼｯｸM-PRO" panose="020F0600000000000000" pitchFamily="50" charset="-128"/>
              </a:rPr>
              <a:t>年</a:t>
            </a:r>
            <a:r>
              <a:rPr lang="en-US" altLang="ja-JP" dirty="0">
                <a:latin typeface="HG丸ｺﾞｼｯｸM-PRO" panose="020F0600000000000000" pitchFamily="50" charset="-128"/>
                <a:ea typeface="HG丸ｺﾞｼｯｸM-PRO" panose="020F0600000000000000" pitchFamily="50" charset="-128"/>
              </a:rPr>
              <a:t>6</a:t>
            </a:r>
            <a:r>
              <a:rPr lang="ja-JP" altLang="en-US" dirty="0">
                <a:latin typeface="HG丸ｺﾞｼｯｸM-PRO" panose="020F0600000000000000" pitchFamily="50" charset="-128"/>
                <a:ea typeface="HG丸ｺﾞｼｯｸM-PRO" panose="020F0600000000000000" pitchFamily="50" charset="-128"/>
              </a:rPr>
              <a:t>月～</a:t>
            </a:r>
            <a:r>
              <a:rPr lang="ja-JP" altLang="ja-JP" dirty="0">
                <a:latin typeface="HG丸ｺﾞｼｯｸM-PRO" panose="020F0600000000000000" pitchFamily="50" charset="-128"/>
                <a:ea typeface="HG丸ｺﾞｼｯｸM-PRO" panose="020F0600000000000000" pitchFamily="50" charset="-128"/>
              </a:rPr>
              <a:t>）</a:t>
            </a:r>
          </a:p>
          <a:p>
            <a:pPr lvl="1"/>
            <a:r>
              <a:rPr lang="ja-JP" altLang="en-US" dirty="0">
                <a:latin typeface="HG丸ｺﾞｼｯｸM-PRO" panose="020F0600000000000000" pitchFamily="50" charset="-128"/>
                <a:ea typeface="HG丸ｺﾞｼｯｸM-PRO" panose="020F0600000000000000" pitchFamily="50" charset="-128"/>
              </a:rPr>
              <a:t>国立</a:t>
            </a:r>
            <a:r>
              <a:rPr lang="ja-JP" altLang="ja-JP" dirty="0">
                <a:latin typeface="HG丸ｺﾞｼｯｸM-PRO" panose="020F0600000000000000" pitchFamily="50" charset="-128"/>
                <a:ea typeface="HG丸ｺﾞｼｯｸM-PRO" panose="020F0600000000000000" pitchFamily="50" charset="-128"/>
              </a:rPr>
              <a:t>デジタル文化</a:t>
            </a:r>
            <a:r>
              <a:rPr lang="ja-JP" altLang="en-US" dirty="0">
                <a:latin typeface="HG丸ｺﾞｼｯｸM-PRO" panose="020F0600000000000000" pitchFamily="50" charset="-128"/>
                <a:ea typeface="HG丸ｺﾞｼｯｸM-PRO" panose="020F0600000000000000" pitchFamily="50" charset="-128"/>
              </a:rPr>
              <a:t>資産振興</a:t>
            </a:r>
            <a:r>
              <a:rPr lang="ja-JP" altLang="ja-JP" dirty="0">
                <a:latin typeface="HG丸ｺﾞｼｯｸM-PRO" panose="020F0600000000000000" pitchFamily="50" charset="-128"/>
                <a:ea typeface="HG丸ｺﾞｼｯｸM-PRO" panose="020F0600000000000000" pitchFamily="50" charset="-128"/>
              </a:rPr>
              <a:t>センター（仮称）設立構想についての検討委員会報告</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2014</a:t>
            </a:r>
            <a:r>
              <a:rPr lang="ja-JP" altLang="en-US" dirty="0">
                <a:latin typeface="HG丸ｺﾞｼｯｸM-PRO" panose="020F0600000000000000" pitchFamily="50" charset="-128"/>
                <a:ea typeface="HG丸ｺﾞｼｯｸM-PRO" panose="020F0600000000000000" pitchFamily="50" charset="-128"/>
              </a:rPr>
              <a:t>年</a:t>
            </a:r>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月</a:t>
            </a:r>
            <a:r>
              <a:rPr lang="en-US" altLang="ja-JP" dirty="0">
                <a:latin typeface="HG丸ｺﾞｼｯｸM-PRO" panose="020F0600000000000000" pitchFamily="50" charset="-128"/>
                <a:ea typeface="HG丸ｺﾞｼｯｸM-PRO" panose="020F0600000000000000" pitchFamily="50" charset="-128"/>
              </a:rPr>
              <a:t>23</a:t>
            </a:r>
            <a:r>
              <a:rPr lang="ja-JP" altLang="en-US" dirty="0">
                <a:latin typeface="HG丸ｺﾞｼｯｸM-PRO" panose="020F0600000000000000" pitchFamily="50" charset="-128"/>
                <a:ea typeface="HG丸ｺﾞｼｯｸM-PRO" panose="020F0600000000000000" pitchFamily="50" charset="-128"/>
              </a:rPr>
              <a:t>日）</a:t>
            </a:r>
            <a:endParaRPr lang="ja-JP" altLang="ja-JP" dirty="0">
              <a:latin typeface="HG丸ｺﾞｼｯｸM-PRO" panose="020F0600000000000000" pitchFamily="50" charset="-128"/>
              <a:ea typeface="HG丸ｺﾞｼｯｸM-PRO" panose="020F0600000000000000" pitchFamily="50" charset="-128"/>
            </a:endParaRPr>
          </a:p>
          <a:p>
            <a:pPr lvl="1"/>
            <a:r>
              <a:rPr lang="ja-JP" altLang="ja-JP" dirty="0">
                <a:solidFill>
                  <a:srgbClr val="FF0000"/>
                </a:solidFill>
                <a:latin typeface="HG丸ｺﾞｼｯｸM-PRO" panose="020F0600000000000000" pitchFamily="50" charset="-128"/>
                <a:ea typeface="HG丸ｺﾞｼｯｸM-PRO" panose="020F0600000000000000" pitchFamily="50" charset="-128"/>
              </a:rPr>
              <a:t>センター主管組織（設立推進体制）</a:t>
            </a:r>
          </a:p>
          <a:p>
            <a:pPr lvl="2"/>
            <a:r>
              <a:rPr lang="ja-JP" altLang="ja-JP" dirty="0">
                <a:latin typeface="HG丸ｺﾞｼｯｸM-PRO" panose="020F0600000000000000" pitchFamily="50" charset="-128"/>
                <a:ea typeface="HG丸ｺﾞｼｯｸM-PRO" panose="020F0600000000000000" pitchFamily="50" charset="-128"/>
              </a:rPr>
              <a:t>産官学が合同で連携する推進体制（文化庁と</a:t>
            </a:r>
            <a:r>
              <a:rPr lang="ja-JP" altLang="ja-JP" dirty="0">
                <a:solidFill>
                  <a:srgbClr val="FF0000"/>
                </a:solidFill>
                <a:latin typeface="HG丸ｺﾞｼｯｸM-PRO" panose="020F0600000000000000" pitchFamily="50" charset="-128"/>
                <a:ea typeface="HG丸ｺﾞｼｯｸM-PRO" panose="020F0600000000000000" pitchFamily="50" charset="-128"/>
              </a:rPr>
              <a:t>国立国会図書館</a:t>
            </a:r>
            <a:r>
              <a:rPr lang="ja-JP" altLang="ja-JP" dirty="0">
                <a:latin typeface="HG丸ｺﾞｼｯｸM-PRO" panose="020F0600000000000000" pitchFamily="50" charset="-128"/>
                <a:ea typeface="HG丸ｺﾞｼｯｸM-PRO" panose="020F0600000000000000" pitchFamily="50" charset="-128"/>
              </a:rPr>
              <a:t>を含む）をスタートアップし</a:t>
            </a:r>
            <a:r>
              <a:rPr lang="en-US" altLang="ja-JP" dirty="0">
                <a:latin typeface="HG丸ｺﾞｼｯｸM-PRO" panose="020F0600000000000000" pitchFamily="50" charset="-128"/>
                <a:ea typeface="HG丸ｺﾞｼｯｸM-PRO" panose="020F0600000000000000" pitchFamily="50" charset="-128"/>
              </a:rPr>
              <a:t>2020</a:t>
            </a:r>
            <a:r>
              <a:rPr lang="ja-JP" altLang="en-US" dirty="0">
                <a:latin typeface="HG丸ｺﾞｼｯｸM-PRO" panose="020F0600000000000000" pitchFamily="50" charset="-128"/>
                <a:ea typeface="HG丸ｺﾞｼｯｸM-PRO" panose="020F0600000000000000" pitchFamily="50" charset="-128"/>
              </a:rPr>
              <a:t>年東京五輪を契機とした</a:t>
            </a:r>
            <a:r>
              <a:rPr lang="ja-JP" altLang="ja-JP" dirty="0">
                <a:latin typeface="HG丸ｺﾞｼｯｸM-PRO" panose="020F0600000000000000" pitchFamily="50" charset="-128"/>
                <a:ea typeface="HG丸ｺﾞｼｯｸM-PRO" panose="020F0600000000000000" pitchFamily="50" charset="-128"/>
              </a:rPr>
              <a:t>「文化立国」のための国家戦略を立案</a:t>
            </a:r>
          </a:p>
          <a:p>
            <a:pPr lvl="1"/>
            <a:r>
              <a:rPr lang="ja-JP" altLang="ja-JP" dirty="0">
                <a:solidFill>
                  <a:srgbClr val="FF0000"/>
                </a:solidFill>
                <a:latin typeface="HG丸ｺﾞｼｯｸM-PRO" panose="020F0600000000000000" pitchFamily="50" charset="-128"/>
                <a:ea typeface="HG丸ｺﾞｼｯｸM-PRO" panose="020F0600000000000000" pitchFamily="50" charset="-128"/>
              </a:rPr>
              <a:t>恒久保存基盤整備</a:t>
            </a:r>
          </a:p>
          <a:p>
            <a:pPr lvl="2"/>
            <a:r>
              <a:rPr lang="ja-JP" altLang="ja-JP" dirty="0">
                <a:latin typeface="HG丸ｺﾞｼｯｸM-PRO" panose="020F0600000000000000" pitchFamily="50" charset="-128"/>
                <a:ea typeface="HG丸ｺﾞｼｯｸM-PRO" panose="020F0600000000000000" pitchFamily="50" charset="-128"/>
              </a:rPr>
              <a:t>多様な文化資源の</a:t>
            </a:r>
            <a:r>
              <a:rPr lang="ja-JP" altLang="en-US" dirty="0">
                <a:latin typeface="HG丸ｺﾞｼｯｸM-PRO" panose="020F0600000000000000" pitchFamily="50" charset="-128"/>
                <a:ea typeface="HG丸ｺﾞｼｯｸM-PRO" panose="020F0600000000000000" pitchFamily="50" charset="-128"/>
              </a:rPr>
              <a:t>デジタル</a:t>
            </a:r>
            <a:r>
              <a:rPr lang="ja-JP" altLang="ja-JP" dirty="0">
                <a:latin typeface="HG丸ｺﾞｼｯｸM-PRO" panose="020F0600000000000000" pitchFamily="50" charset="-128"/>
                <a:ea typeface="HG丸ｺﾞｼｯｸM-PRO" panose="020F0600000000000000" pitchFamily="50" charset="-128"/>
              </a:rPr>
              <a:t>化とデータ蓄積および各種デジタルアーカイブ相互連携基盤整備への早期着手が急務</a:t>
            </a:r>
          </a:p>
          <a:p>
            <a:pPr lvl="2"/>
            <a:r>
              <a:rPr lang="ja-JP" altLang="ja-JP" dirty="0">
                <a:latin typeface="HG丸ｺﾞｼｯｸM-PRO" panose="020F0600000000000000" pitchFamily="50" charset="-128"/>
                <a:ea typeface="HG丸ｺﾞｼｯｸM-PRO" panose="020F0600000000000000" pitchFamily="50" charset="-128"/>
              </a:rPr>
              <a:t>デジタルコンテンツを最も大量に取り扱う業務実績を有し、今後も書籍分野の文化資源の大規模デジタル化および段階的なウェブ情報の制度的収集を計画する</a:t>
            </a:r>
            <a:r>
              <a:rPr lang="ja-JP" altLang="ja-JP" dirty="0">
                <a:solidFill>
                  <a:srgbClr val="FF0000"/>
                </a:solidFill>
                <a:latin typeface="HG丸ｺﾞｼｯｸM-PRO" panose="020F0600000000000000" pitchFamily="50" charset="-128"/>
                <a:ea typeface="HG丸ｺﾞｼｯｸM-PRO" panose="020F0600000000000000" pitchFamily="50" charset="-128"/>
              </a:rPr>
              <a:t>国立国会図書館</a:t>
            </a:r>
            <a:r>
              <a:rPr lang="ja-JP" altLang="ja-JP" dirty="0">
                <a:latin typeface="HG丸ｺﾞｼｯｸM-PRO" panose="020F0600000000000000" pitchFamily="50" charset="-128"/>
                <a:ea typeface="HG丸ｺﾞｼｯｸM-PRO" panose="020F0600000000000000" pitchFamily="50" charset="-128"/>
              </a:rPr>
              <a:t>が、予算面・人員面の強化をはじめとする条件整備等の措置を前提として、この役割を担うことが望ましい</a:t>
            </a:r>
            <a:endParaRPr lang="en-US" altLang="ja-JP" dirty="0">
              <a:latin typeface="HG丸ｺﾞｼｯｸM-PRO" panose="020F0600000000000000" pitchFamily="50" charset="-128"/>
              <a:ea typeface="HG丸ｺﾞｼｯｸM-PRO" panose="020F0600000000000000" pitchFamily="50" charset="-128"/>
            </a:endParaRPr>
          </a:p>
          <a:p>
            <a:pPr lvl="1"/>
            <a:r>
              <a:rPr lang="ja-JP" altLang="en-US" dirty="0">
                <a:solidFill>
                  <a:srgbClr val="FF0000"/>
                </a:solidFill>
                <a:latin typeface="HG丸ｺﾞｼｯｸM-PRO" panose="020F0600000000000000" pitchFamily="50" charset="-128"/>
                <a:ea typeface="HG丸ｺﾞｼｯｸM-PRO" panose="020F0600000000000000" pitchFamily="50" charset="-128"/>
              </a:rPr>
              <a:t>デジタル文化資産の「活用」</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pPr lvl="2"/>
            <a:r>
              <a:rPr lang="ja-JP" altLang="en-US" dirty="0">
                <a:latin typeface="HG丸ｺﾞｼｯｸM-PRO" panose="020F0600000000000000" pitchFamily="50" charset="-128"/>
                <a:ea typeface="HG丸ｺﾞｼｯｸM-PRO" panose="020F0600000000000000" pitchFamily="50" charset="-128"/>
              </a:rPr>
              <a:t>国内外に文化情報を発信する基盤（ポータル）構築・運用</a:t>
            </a:r>
            <a:endParaRPr lang="en-US" altLang="ja-JP" dirty="0">
              <a:latin typeface="HG丸ｺﾞｼｯｸM-PRO" panose="020F0600000000000000" pitchFamily="50" charset="-128"/>
              <a:ea typeface="HG丸ｺﾞｼｯｸM-PRO" panose="020F0600000000000000" pitchFamily="50" charset="-128"/>
            </a:endParaRPr>
          </a:p>
          <a:p>
            <a:pPr lvl="2"/>
            <a:r>
              <a:rPr lang="ja-JP" altLang="en-US" dirty="0">
                <a:latin typeface="HG丸ｺﾞｼｯｸM-PRO" panose="020F0600000000000000" pitchFamily="50" charset="-128"/>
                <a:ea typeface="HG丸ｺﾞｼｯｸM-PRO" panose="020F0600000000000000" pitchFamily="50" charset="-128"/>
              </a:rPr>
              <a:t>集積したデジタル文化情報から二次的情報として新たなデジタル文化資産（コンテンツ）を創造</a:t>
            </a:r>
            <a:endParaRPr lang="ja-JP" altLang="ja-JP" dirty="0">
              <a:latin typeface="HG丸ｺﾞｼｯｸM-PRO" panose="020F0600000000000000" pitchFamily="50" charset="-128"/>
              <a:ea typeface="HG丸ｺﾞｼｯｸM-PRO" panose="020F0600000000000000" pitchFamily="50" charset="-128"/>
            </a:endParaRPr>
          </a:p>
          <a:p>
            <a:endParaRPr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19</a:t>
            </a:fld>
            <a:endParaRPr kumimoji="1" lang="ja-JP" altLang="en-US"/>
          </a:p>
        </p:txBody>
      </p:sp>
    </p:spTree>
    <p:extLst>
      <p:ext uri="{BB962C8B-B14F-4D97-AF65-F5344CB8AC3E}">
        <p14:creationId xmlns:p14="http://schemas.microsoft.com/office/powerpoint/2010/main" val="987532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知財計画</a:t>
            </a:r>
            <a:r>
              <a:rPr kumimoji="1" lang="en-US" altLang="ja-JP" dirty="0" smtClean="0"/>
              <a:t>2014</a:t>
            </a:r>
            <a:r>
              <a:rPr kumimoji="1" lang="ja-JP" altLang="en-US" dirty="0" smtClean="0"/>
              <a:t>策定のためのタスクフォースの１つ</a:t>
            </a:r>
            <a:endParaRPr kumimoji="1" lang="en-US" altLang="ja-JP" dirty="0" smtClean="0"/>
          </a:p>
          <a:p>
            <a:endParaRPr kumimoji="1" lang="en-US" altLang="ja-JP" dirty="0" smtClean="0"/>
          </a:p>
          <a:p>
            <a:r>
              <a:rPr kumimoji="1" lang="ja-JP" altLang="en-US" dirty="0" smtClean="0"/>
              <a:t>ここでは、横断検索的な考え方を越えていないのが、残念。</a:t>
            </a:r>
            <a:endParaRPr kumimoji="1" lang="en-US" altLang="ja-JP" dirty="0" smtClean="0"/>
          </a:p>
          <a:p>
            <a:r>
              <a:rPr kumimoji="1" lang="ja-JP" altLang="en-US" dirty="0" smtClean="0"/>
              <a:t>図を示す。</a:t>
            </a:r>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20</a:t>
            </a:fld>
            <a:endParaRPr kumimoji="1" lang="ja-JP" altLang="en-US"/>
          </a:p>
        </p:txBody>
      </p:sp>
    </p:spTree>
    <p:extLst>
      <p:ext uri="{BB962C8B-B14F-4D97-AF65-F5344CB8AC3E}">
        <p14:creationId xmlns:p14="http://schemas.microsoft.com/office/powerpoint/2010/main" val="227991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知財計画へ、さらに、骨太方針の内容に記載されるべき内容を示すもの</a:t>
            </a:r>
            <a:endParaRPr kumimoji="1" lang="en-US" altLang="ja-JP" dirty="0" smtClean="0"/>
          </a:p>
          <a:p>
            <a:r>
              <a:rPr kumimoji="1" lang="ja-JP" altLang="en-US" dirty="0" smtClean="0"/>
              <a:t>～～～～～～</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21</a:t>
            </a:fld>
            <a:endParaRPr kumimoji="1" lang="ja-JP" altLang="en-US"/>
          </a:p>
        </p:txBody>
      </p:sp>
    </p:spTree>
    <p:extLst>
      <p:ext uri="{BB962C8B-B14F-4D97-AF65-F5344CB8AC3E}">
        <p14:creationId xmlns:p14="http://schemas.microsoft.com/office/powerpoint/2010/main" val="3676363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知財に関する政府の年度計画。翌年の予算要求の柱。</a:t>
            </a:r>
            <a:endParaRPr kumimoji="1" lang="en-US" altLang="ja-JP" dirty="0" smtClean="0"/>
          </a:p>
          <a:p>
            <a:r>
              <a:rPr kumimoji="1" lang="ja-JP" altLang="en-US" dirty="0" smtClean="0"/>
              <a:t>文化資産のナショナルアーカイブの</a:t>
            </a:r>
            <a:r>
              <a:rPr kumimoji="1" lang="ja-JP" altLang="en-US" b="1" dirty="0" smtClean="0"/>
              <a:t>構築と利活用の全般に関しての施策</a:t>
            </a:r>
            <a:r>
              <a:rPr kumimoji="1" lang="ja-JP" altLang="en-US" dirty="0" smtClean="0"/>
              <a:t>の内容と各府省の役割分担が明記されている。</a:t>
            </a:r>
            <a:endParaRPr kumimoji="1" lang="en-US" altLang="ja-JP" dirty="0" smtClean="0"/>
          </a:p>
          <a:p>
            <a:r>
              <a:rPr kumimoji="1" lang="en-US" altLang="ja-JP" b="1" dirty="0" smtClean="0"/>
              <a:t>NDL</a:t>
            </a:r>
            <a:r>
              <a:rPr kumimoji="1" lang="ja-JP" altLang="en-US" b="1" dirty="0" smtClean="0"/>
              <a:t>は政府機関ではないので、「</a:t>
            </a:r>
            <a:r>
              <a:rPr kumimoji="1" lang="en-US" altLang="ja-JP" b="1" dirty="0" smtClean="0"/>
              <a:t>NDL</a:t>
            </a:r>
            <a:r>
              <a:rPr kumimoji="1" lang="ja-JP" altLang="en-US" b="1" dirty="0" smtClean="0"/>
              <a:t>と連携して」</a:t>
            </a:r>
            <a:r>
              <a:rPr kumimoji="1" lang="ja-JP" altLang="en-US" dirty="0" smtClean="0"/>
              <a:t>という記述になる</a:t>
            </a:r>
            <a:endParaRPr kumimoji="1" lang="en-US" altLang="ja-JP" dirty="0" smtClean="0"/>
          </a:p>
          <a:p>
            <a:r>
              <a:rPr kumimoji="1" lang="ja-JP" altLang="en-US" dirty="0" smtClean="0"/>
              <a:t>～～～～～～</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22</a:t>
            </a:fld>
            <a:endParaRPr kumimoji="1" lang="ja-JP" altLang="en-US"/>
          </a:p>
        </p:txBody>
      </p:sp>
    </p:spTree>
    <p:extLst>
      <p:ext uri="{BB962C8B-B14F-4D97-AF65-F5344CB8AC3E}">
        <p14:creationId xmlns:p14="http://schemas.microsoft.com/office/powerpoint/2010/main" val="1496486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いわゆる「骨太方針」</a:t>
            </a:r>
            <a:r>
              <a:rPr kumimoji="1" lang="ja-JP" altLang="en-US" dirty="0" smtClean="0"/>
              <a:t>で、予算概算要求の際の指針となるもの。</a:t>
            </a:r>
            <a:endParaRPr kumimoji="1" lang="en-US" altLang="ja-JP" dirty="0" smtClean="0"/>
          </a:p>
          <a:p>
            <a:r>
              <a:rPr kumimoji="1" lang="ja-JP" altLang="en-US" dirty="0" smtClean="0"/>
              <a:t>各種計画の中から、時の内閣の予算の重点配分をする施策を選択して記載される</a:t>
            </a:r>
            <a:endParaRPr kumimoji="1" lang="en-US" altLang="ja-JP" dirty="0" smtClean="0"/>
          </a:p>
          <a:p>
            <a:r>
              <a:rPr kumimoji="1" lang="ja-JP" altLang="en-US" dirty="0" smtClean="0"/>
              <a:t>ここにどのように書かれるかで、予算要求の方向性は大きく影響する</a:t>
            </a:r>
            <a:endParaRPr kumimoji="1" lang="en-US" altLang="ja-JP" dirty="0" smtClean="0"/>
          </a:p>
          <a:p>
            <a:r>
              <a:rPr kumimoji="1" lang="ja-JP" altLang="en-US" b="1" dirty="0" smtClean="0"/>
              <a:t>ここに明記されないと、予算概算要求が困難</a:t>
            </a:r>
            <a:r>
              <a:rPr kumimoji="1" lang="ja-JP" altLang="en-US" dirty="0" smtClean="0"/>
              <a:t>になる</a:t>
            </a:r>
            <a:endParaRPr kumimoji="1" lang="en-US" altLang="ja-JP" dirty="0" smtClean="0"/>
          </a:p>
          <a:p>
            <a:r>
              <a:rPr kumimoji="1" lang="ja-JP" altLang="en-US" dirty="0" smtClean="0"/>
              <a:t>～～～～～～～</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23</a:t>
            </a:fld>
            <a:endParaRPr kumimoji="1" lang="ja-JP" altLang="en-US"/>
          </a:p>
        </p:txBody>
      </p:sp>
    </p:spTree>
    <p:extLst>
      <p:ext uri="{BB962C8B-B14F-4D97-AF65-F5344CB8AC3E}">
        <p14:creationId xmlns:p14="http://schemas.microsoft.com/office/powerpoint/2010/main" val="933073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「文化芸術の振興に関する基本的な方針（第</a:t>
            </a:r>
            <a:r>
              <a:rPr lang="en-US" altLang="ja-JP" dirty="0"/>
              <a:t>4</a:t>
            </a:r>
            <a:r>
              <a:rPr lang="ja-JP" altLang="en-US" dirty="0"/>
              <a:t>次基本方針）」の策定のための材料の１つ。</a:t>
            </a:r>
            <a:endParaRPr lang="en-US" altLang="ja-JP" dirty="0"/>
          </a:p>
          <a:p>
            <a:r>
              <a:rPr lang="ja-JP" altLang="en-US" dirty="0"/>
              <a:t>文化庁の予算要求のための必要性の根拠資料の１つ</a:t>
            </a:r>
            <a:endParaRPr lang="en-US" altLang="ja-JP" dirty="0"/>
          </a:p>
          <a:p>
            <a:r>
              <a:rPr lang="ja-JP" altLang="en-US" dirty="0"/>
              <a:t>＝＝＝＝＝＝＝＝</a:t>
            </a:r>
            <a:endParaRPr lang="en-US" altLang="ja-JP" dirty="0"/>
          </a:p>
          <a:p>
            <a:r>
              <a:rPr lang="ja-JP" altLang="en-US" sz="1400" dirty="0"/>
              <a:t>参加しての感想</a:t>
            </a:r>
            <a:endParaRPr lang="en-US" altLang="ja-JP" sz="1400" dirty="0"/>
          </a:p>
          <a:p>
            <a:pPr lvl="1"/>
            <a:r>
              <a:rPr lang="ja-JP" altLang="en-US" sz="1000" dirty="0"/>
              <a:t>目的は、文化庁の</a:t>
            </a:r>
            <a:r>
              <a:rPr lang="en-US" altLang="ja-JP" sz="1000" dirty="0"/>
              <a:t>27</a:t>
            </a:r>
            <a:r>
              <a:rPr lang="ja-JP" altLang="en-US" sz="1000" dirty="0"/>
              <a:t>年度通常予算要求の根拠</a:t>
            </a:r>
            <a:endParaRPr lang="en-US" altLang="ja-JP" sz="1000" dirty="0"/>
          </a:p>
          <a:p>
            <a:pPr lvl="1"/>
            <a:r>
              <a:rPr lang="ja-JP" altLang="en-US" sz="1000" b="1" dirty="0"/>
              <a:t>分野横断といっても、</a:t>
            </a:r>
            <a:r>
              <a:rPr lang="ja-JP" altLang="en-US" sz="1000" b="1" dirty="0">
                <a:solidFill>
                  <a:srgbClr val="FF0000"/>
                </a:solidFill>
              </a:rPr>
              <a:t>文化庁の所掌範囲を超えていない</a:t>
            </a:r>
            <a:endParaRPr lang="en-US" altLang="ja-JP" sz="1000" b="1" dirty="0">
              <a:solidFill>
                <a:srgbClr val="FF0000"/>
              </a:solidFill>
            </a:endParaRPr>
          </a:p>
          <a:p>
            <a:pPr lvl="1"/>
            <a:r>
              <a:rPr lang="ja-JP" altLang="en-US" sz="1000" dirty="0"/>
              <a:t>デジタル文化財資産推進議員連盟での方向性を認識しているが、恒久的保存を含めた補正予算（？）が見通せていないため、</a:t>
            </a:r>
            <a:r>
              <a:rPr lang="en-US" altLang="ja-JP" sz="1000" dirty="0"/>
              <a:t>NDL</a:t>
            </a:r>
            <a:r>
              <a:rPr lang="ja-JP" altLang="en-US" sz="1000" dirty="0"/>
              <a:t>との分担で組み立てられない</a:t>
            </a:r>
            <a:endParaRPr lang="en-US" altLang="ja-JP" sz="1000" dirty="0"/>
          </a:p>
          <a:p>
            <a:pPr lvl="1"/>
            <a:r>
              <a:rPr lang="ja-JP" altLang="en-US" sz="1000" dirty="0"/>
              <a:t>各アーカイブについて共通プラットフォームの必要性は明記されているので、その部分を</a:t>
            </a:r>
            <a:r>
              <a:rPr lang="en-US" altLang="ja-JP" sz="1000" dirty="0"/>
              <a:t>NDL</a:t>
            </a:r>
            <a:r>
              <a:rPr lang="ja-JP" altLang="en-US" sz="1000" dirty="0"/>
              <a:t>が担う形になる</a:t>
            </a:r>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24</a:t>
            </a:fld>
            <a:endParaRPr kumimoji="1" lang="ja-JP" altLang="en-US"/>
          </a:p>
        </p:txBody>
      </p:sp>
    </p:spTree>
    <p:extLst>
      <p:ext uri="{BB962C8B-B14F-4D97-AF65-F5344CB8AC3E}">
        <p14:creationId xmlns:p14="http://schemas.microsoft.com/office/powerpoint/2010/main" val="409255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文化庁の文化芸術分野の振興策の基本方針（</a:t>
            </a:r>
            <a:r>
              <a:rPr kumimoji="1" lang="en-US" altLang="ja-JP" dirty="0" smtClean="0"/>
              <a:t>2020</a:t>
            </a:r>
            <a:r>
              <a:rPr kumimoji="1" lang="ja-JP" altLang="en-US" dirty="0" smtClean="0"/>
              <a:t>年からおおむね</a:t>
            </a:r>
            <a:r>
              <a:rPr kumimoji="1" lang="en-US" altLang="ja-JP" dirty="0" smtClean="0"/>
              <a:t>6</a:t>
            </a:r>
            <a:r>
              <a:rPr kumimoji="1" lang="ja-JP" altLang="en-US" dirty="0" smtClean="0"/>
              <a:t>年）</a:t>
            </a:r>
            <a:endParaRPr kumimoji="1" lang="en-US" altLang="ja-JP" dirty="0" smtClean="0"/>
          </a:p>
          <a:p>
            <a:r>
              <a:rPr kumimoji="1" lang="en-US" altLang="ja-JP" dirty="0" smtClean="0"/>
              <a:t>3</a:t>
            </a:r>
            <a:r>
              <a:rPr kumimoji="1" lang="ja-JP" altLang="en-US" dirty="0" smtClean="0"/>
              <a:t>月</a:t>
            </a:r>
            <a:r>
              <a:rPr kumimoji="1" lang="en-US" altLang="ja-JP" dirty="0" smtClean="0"/>
              <a:t>23</a:t>
            </a:r>
            <a:r>
              <a:rPr kumimoji="1" lang="ja-JP" altLang="en-US" dirty="0" smtClean="0"/>
              <a:t>日答申案を公開。パブリックコメント終了。</a:t>
            </a:r>
            <a:endParaRPr kumimoji="1" lang="en-US" altLang="ja-JP" dirty="0" smtClean="0"/>
          </a:p>
          <a:p>
            <a:pPr defTabSz="960102">
              <a:defRPr/>
            </a:pPr>
            <a:r>
              <a:rPr lang="ja-JP" altLang="en-US" b="1" dirty="0" smtClean="0"/>
              <a:t>「第３ 文化芸術振興に関する基本的施策」１～１０の事項ごとに具体的施策が定められている</a:t>
            </a:r>
            <a:endParaRPr lang="en-US" altLang="ja-JP" b="1" dirty="0" smtClean="0"/>
          </a:p>
          <a:p>
            <a:pPr defTabSz="960102">
              <a:defRPr/>
            </a:pPr>
            <a:r>
              <a:rPr lang="ja-JP" altLang="en-US" dirty="0" smtClean="0"/>
              <a:t>この基本的な方針に従って、文化庁は予算要求する。</a:t>
            </a:r>
            <a:r>
              <a:rPr lang="ja-JP" altLang="en-US" b="1" dirty="0" smtClean="0"/>
              <a:t>この内容が絵に描いた餅にならないように。</a:t>
            </a:r>
            <a:r>
              <a:rPr lang="ja-JP" altLang="en-US" dirty="0" smtClean="0"/>
              <a:t>また、実効性のあるものになるように、</a:t>
            </a:r>
            <a:r>
              <a:rPr lang="en-US" altLang="ja-JP" dirty="0" smtClean="0"/>
              <a:t>NDL</a:t>
            </a:r>
            <a:r>
              <a:rPr lang="ja-JP" altLang="en-US" dirty="0" smtClean="0"/>
              <a:t>をはじめとする図書館が、申し入れていくことが重要</a:t>
            </a:r>
            <a:endParaRPr lang="en-US" altLang="ja-JP" dirty="0" smtClean="0"/>
          </a:p>
          <a:p>
            <a:pPr defTabSz="960102">
              <a:defRPr/>
            </a:pPr>
            <a:endParaRPr lang="en-US" altLang="ja-JP" dirty="0" smtClean="0"/>
          </a:p>
          <a:p>
            <a:pPr defTabSz="960102">
              <a:defRPr/>
            </a:pPr>
            <a:endParaRPr lang="en-US" altLang="ja-JP" dirty="0" smtClean="0"/>
          </a:p>
          <a:p>
            <a:pPr defTabSz="960102">
              <a:defRPr/>
            </a:pPr>
            <a:endParaRPr lang="en-US" altLang="ja-JP" dirty="0" smtClean="0"/>
          </a:p>
          <a:p>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25</a:t>
            </a:fld>
            <a:endParaRPr kumimoji="1" lang="ja-JP" altLang="en-US"/>
          </a:p>
        </p:txBody>
      </p:sp>
    </p:spTree>
    <p:extLst>
      <p:ext uri="{BB962C8B-B14F-4D97-AF65-F5344CB8AC3E}">
        <p14:creationId xmlns:p14="http://schemas.microsoft.com/office/powerpoint/2010/main" val="342363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FF3CF14-0E35-46AB-B573-6F190A184A53}"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a:t>
            </a:fld>
            <a:endParaRPr kumimoji="1" lang="ja-JP" altLang="en-US"/>
          </a:p>
        </p:txBody>
      </p:sp>
    </p:spTree>
    <p:extLst>
      <p:ext uri="{BB962C8B-B14F-4D97-AF65-F5344CB8AC3E}">
        <p14:creationId xmlns:p14="http://schemas.microsoft.com/office/powerpoint/2010/main" val="1966655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b="1" dirty="0">
                <a:latin typeface="+mj-ea"/>
              </a:rPr>
              <a:t>NDL</a:t>
            </a:r>
            <a:r>
              <a:rPr lang="ja-JP" altLang="en-US" b="1" dirty="0">
                <a:latin typeface="+mj-ea"/>
              </a:rPr>
              <a:t>や図書館が行うべきと思われることを含めて、網羅的に明記</a:t>
            </a:r>
            <a:r>
              <a:rPr lang="ja-JP" altLang="en-US" dirty="0">
                <a:latin typeface="+mj-ea"/>
              </a:rPr>
              <a:t>されている。</a:t>
            </a:r>
            <a:endParaRPr lang="en-US" altLang="ja-JP" dirty="0">
              <a:latin typeface="+mj-ea"/>
            </a:endParaRPr>
          </a:p>
          <a:p>
            <a:pPr algn="l"/>
            <a:r>
              <a:rPr lang="en-US" altLang="ja-JP" dirty="0">
                <a:latin typeface="+mj-ea"/>
              </a:rPr>
              <a:t>2020</a:t>
            </a:r>
            <a:r>
              <a:rPr lang="ja-JP" altLang="en-US" dirty="0">
                <a:latin typeface="+mj-ea"/>
              </a:rPr>
              <a:t>年に向けて、日本の文化情報の再構成と発信は、追い風になると思われる。</a:t>
            </a:r>
            <a:endParaRPr lang="en-US" altLang="ja-JP" dirty="0">
              <a:latin typeface="+mj-ea"/>
            </a:endParaRPr>
          </a:p>
          <a:p>
            <a:pPr algn="l"/>
            <a:r>
              <a:rPr lang="ja-JP" altLang="en-US" dirty="0">
                <a:latin typeface="+mj-ea"/>
              </a:rPr>
              <a:t>これらの方針に積極的に関与していくことが、今後の図書館の発展につながると考える</a:t>
            </a:r>
            <a:endParaRPr lang="en-US" altLang="ja-JP" dirty="0">
              <a:latin typeface="+mj-ea"/>
            </a:endParaRPr>
          </a:p>
          <a:p>
            <a:pPr algn="l"/>
            <a:r>
              <a:rPr lang="ja-JP" altLang="en-US" dirty="0">
                <a:latin typeface="+mj-ea"/>
              </a:rPr>
              <a:t>＝＝＝＝＝＝</a:t>
            </a:r>
            <a:endParaRPr lang="en-US" altLang="ja-JP" dirty="0">
              <a:latin typeface="+mj-ea"/>
            </a:endParaRPr>
          </a:p>
          <a:p>
            <a:pPr algn="l"/>
            <a:r>
              <a:rPr lang="ja-JP" altLang="en-US" dirty="0">
                <a:latin typeface="+mj-ea"/>
              </a:rPr>
              <a:t>・政府は、</a:t>
            </a:r>
            <a:r>
              <a:rPr lang="en-US" altLang="ja-JP" dirty="0">
                <a:latin typeface="+mj-ea"/>
              </a:rPr>
              <a:t>MLA</a:t>
            </a:r>
            <a:r>
              <a:rPr lang="ja-JP" altLang="en-US" dirty="0">
                <a:latin typeface="+mj-ea"/>
              </a:rPr>
              <a:t>を支援</a:t>
            </a:r>
            <a:endParaRPr lang="en-US" altLang="ja-JP" dirty="0">
              <a:latin typeface="+mj-ea"/>
            </a:endParaRPr>
          </a:p>
          <a:p>
            <a:pPr algn="l"/>
            <a:r>
              <a:rPr lang="ja-JP" altLang="en-US" dirty="0">
                <a:latin typeface="+mj-ea"/>
              </a:rPr>
              <a:t>・</a:t>
            </a:r>
            <a:r>
              <a:rPr lang="en-US" altLang="ja-JP" dirty="0">
                <a:latin typeface="+mj-ea"/>
              </a:rPr>
              <a:t>NDL</a:t>
            </a:r>
            <a:r>
              <a:rPr lang="ja-JP" altLang="en-US" dirty="0">
                <a:latin typeface="+mj-ea"/>
              </a:rPr>
              <a:t>を含む関係機関は、国、民間、地方公共団体で役割分担して、国民に提供</a:t>
            </a:r>
            <a:endParaRPr lang="en-US" altLang="ja-JP" dirty="0">
              <a:latin typeface="+mj-ea"/>
            </a:endParaRPr>
          </a:p>
          <a:p>
            <a:pPr algn="l"/>
            <a:r>
              <a:rPr lang="ja-JP" altLang="en-US" dirty="0">
                <a:latin typeface="+mj-ea"/>
              </a:rPr>
              <a:t>⇒国全体の役割の中で、一組織のサービスを考える</a:t>
            </a:r>
            <a:endParaRPr lang="en-US" altLang="ja-JP" dirty="0">
              <a:latin typeface="+mj-ea"/>
            </a:endParaRPr>
          </a:p>
          <a:p>
            <a:pPr algn="l"/>
            <a:r>
              <a:rPr lang="ja-JP" altLang="en-US" dirty="0">
                <a:latin typeface="+mj-ea"/>
              </a:rPr>
              <a:t>～～～～～～</a:t>
            </a:r>
            <a:endParaRPr lang="en-US" altLang="ja-JP" dirty="0">
              <a:latin typeface="+mj-ea"/>
            </a:endParaRPr>
          </a:p>
          <a:p>
            <a:pPr algn="l"/>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26</a:t>
            </a:fld>
            <a:endParaRPr kumimoji="1" lang="ja-JP" altLang="en-US"/>
          </a:p>
        </p:txBody>
      </p:sp>
    </p:spTree>
    <p:extLst>
      <p:ext uri="{BB962C8B-B14F-4D97-AF65-F5344CB8AC3E}">
        <p14:creationId xmlns:p14="http://schemas.microsoft.com/office/powerpoint/2010/main" val="111780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ナショナルアーカイブ、知識インフラとしての情報資源の１つ。</a:t>
            </a:r>
            <a:r>
              <a:rPr kumimoji="1" lang="ja-JP" altLang="en-US" b="1" dirty="0" smtClean="0"/>
              <a:t>他分野の情報と関連付けられることにより、より付加価値の高い情報</a:t>
            </a:r>
            <a:r>
              <a:rPr kumimoji="1" lang="ja-JP" altLang="en-US" dirty="0" smtClean="0"/>
              <a:t>となり、活用が加速される</a:t>
            </a:r>
            <a:endParaRPr kumimoji="1" lang="en-US" altLang="ja-JP" dirty="0" smtClean="0"/>
          </a:p>
          <a:p>
            <a:r>
              <a:rPr kumimoji="1" lang="ja-JP" altLang="en-US" dirty="0" smtClean="0"/>
              <a:t>～～～～～</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27</a:t>
            </a:fld>
            <a:endParaRPr kumimoji="1" lang="ja-JP" altLang="en-US"/>
          </a:p>
        </p:txBody>
      </p:sp>
    </p:spTree>
    <p:extLst>
      <p:ext uri="{BB962C8B-B14F-4D97-AF65-F5344CB8AC3E}">
        <p14:creationId xmlns:p14="http://schemas.microsoft.com/office/powerpoint/2010/main" val="167798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srgbClr val="FF0000"/>
                </a:solidFill>
              </a:rPr>
              <a:t>単なる大学間のネットワークだけでなく、</a:t>
            </a:r>
            <a:r>
              <a:rPr lang="ja-JP" altLang="en-US" b="1" dirty="0" smtClean="0">
                <a:solidFill>
                  <a:srgbClr val="FF0000"/>
                </a:solidFill>
              </a:rPr>
              <a:t>「学術情報の公開と共有の拡充」</a:t>
            </a:r>
            <a:r>
              <a:rPr lang="ja-JP" altLang="en-US" dirty="0" smtClean="0">
                <a:solidFill>
                  <a:srgbClr val="FF0000"/>
                </a:solidFill>
              </a:rPr>
              <a:t>も掲げられているところが意義深い。</a:t>
            </a:r>
            <a:endParaRPr lang="en-US" altLang="ja-JP" dirty="0" smtClean="0">
              <a:solidFill>
                <a:srgbClr val="FF0000"/>
              </a:solidFill>
            </a:endParaRPr>
          </a:p>
          <a:p>
            <a:pPr defTabSz="960102">
              <a:defRPr/>
            </a:pPr>
            <a:r>
              <a:rPr lang="ja-JP" altLang="en-US" dirty="0">
                <a:latin typeface="+mj-ea"/>
              </a:rPr>
              <a:t>デジタル文化資産分野の施策は、学術分野の成果を活用することで、効率的・効果的に構築できるのではないか。</a:t>
            </a:r>
          </a:p>
          <a:p>
            <a:r>
              <a:rPr kumimoji="1" lang="ja-JP" altLang="en-US" dirty="0" smtClean="0"/>
              <a:t>～～～～～～～</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28</a:t>
            </a:fld>
            <a:endParaRPr kumimoji="1" lang="ja-JP" altLang="en-US"/>
          </a:p>
        </p:txBody>
      </p:sp>
    </p:spTree>
    <p:extLst>
      <p:ext uri="{BB962C8B-B14F-4D97-AF65-F5344CB8AC3E}">
        <p14:creationId xmlns:p14="http://schemas.microsoft.com/office/powerpoint/2010/main" val="3522833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2" defTabSz="960102">
              <a:defRPr/>
            </a:pPr>
            <a:r>
              <a:rPr lang="ja-JP" altLang="en-US" dirty="0" smtClean="0"/>
              <a:t>科学技術イノベーションに適した環境創出として、</a:t>
            </a:r>
            <a:r>
              <a:rPr lang="ja-JP" altLang="en-US" b="1" dirty="0" smtClean="0">
                <a:solidFill>
                  <a:srgbClr val="FF0000"/>
                </a:solidFill>
              </a:rPr>
              <a:t>知識・技術、アイデアやノウハウを持った担い手が集う「場」</a:t>
            </a:r>
            <a:r>
              <a:rPr lang="ja-JP" altLang="en-US" dirty="0" smtClean="0"/>
              <a:t>や、これら</a:t>
            </a:r>
            <a:r>
              <a:rPr lang="ja-JP" altLang="en-US" b="1" dirty="0" smtClean="0"/>
              <a:t>担い手を</a:t>
            </a:r>
            <a:r>
              <a:rPr lang="ja-JP" altLang="en-US" b="1" dirty="0" smtClean="0">
                <a:solidFill>
                  <a:srgbClr val="FF0000"/>
                </a:solidFill>
              </a:rPr>
              <a:t>バーチャルに結ぶネットワークの結節点となる拠点作り</a:t>
            </a:r>
            <a:r>
              <a:rPr lang="ja-JP" altLang="en-US" dirty="0" smtClean="0">
                <a:solidFill>
                  <a:srgbClr val="FF0000"/>
                </a:solidFill>
              </a:rPr>
              <a:t>が掲げられている</a:t>
            </a:r>
            <a:endParaRPr lang="en-US" altLang="ja-JP" dirty="0" smtClean="0">
              <a:solidFill>
                <a:srgbClr val="FF0000"/>
              </a:solidFill>
            </a:endParaRPr>
          </a:p>
          <a:p>
            <a:pPr marL="0" lvl="2" defTabSz="960102">
              <a:defRPr/>
            </a:pPr>
            <a:r>
              <a:rPr lang="ja-JP" altLang="en-US" dirty="0" smtClean="0">
                <a:solidFill>
                  <a:srgbClr val="FF0000"/>
                </a:solidFill>
              </a:rPr>
              <a:t>今年度は、第</a:t>
            </a:r>
            <a:r>
              <a:rPr lang="en-US" altLang="ja-JP" dirty="0" smtClean="0">
                <a:solidFill>
                  <a:srgbClr val="FF0000"/>
                </a:solidFill>
              </a:rPr>
              <a:t>5</a:t>
            </a:r>
            <a:r>
              <a:rPr lang="ja-JP" altLang="en-US" dirty="0" smtClean="0">
                <a:solidFill>
                  <a:srgbClr val="FF0000"/>
                </a:solidFill>
              </a:rPr>
              <a:t>期科学技術基本計画の策定に向けた検討が進められている。</a:t>
            </a:r>
            <a:endParaRPr lang="en-US" altLang="ja-JP" dirty="0" smtClean="0">
              <a:solidFill>
                <a:srgbClr val="FF0000"/>
              </a:solidFill>
            </a:endParaRPr>
          </a:p>
          <a:p>
            <a:pPr marL="0" lvl="2" defTabSz="960102">
              <a:defRPr/>
            </a:pPr>
            <a:r>
              <a:rPr lang="ja-JP" altLang="en-US" dirty="0" smtClean="0">
                <a:solidFill>
                  <a:srgbClr val="FF0000"/>
                </a:solidFill>
              </a:rPr>
              <a:t>～～～～～～～～</a:t>
            </a:r>
            <a:endParaRPr lang="en-US" altLang="ja-JP" dirty="0" smtClean="0">
              <a:solidFill>
                <a:srgbClr val="FF0000"/>
              </a:solidFill>
            </a:endParaRPr>
          </a:p>
          <a:p>
            <a:pPr defTabSz="960102">
              <a:defRPr/>
            </a:pPr>
            <a:endParaRPr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29</a:t>
            </a:fld>
            <a:endParaRPr kumimoji="1" lang="ja-JP" altLang="en-US"/>
          </a:p>
        </p:txBody>
      </p:sp>
    </p:spTree>
    <p:extLst>
      <p:ext uri="{BB962C8B-B14F-4D97-AF65-F5344CB8AC3E}">
        <p14:creationId xmlns:p14="http://schemas.microsoft.com/office/powerpoint/2010/main" val="2617307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70000" lnSpcReduction="20000"/>
          </a:bodyPr>
          <a:lstStyle/>
          <a:p>
            <a:r>
              <a:rPr lang="ja-JP" altLang="en-US" dirty="0"/>
              <a:t>まず、知財計画。</a:t>
            </a:r>
            <a:r>
              <a:rPr lang="en-US" altLang="ja-JP" dirty="0"/>
              <a:t>6</a:t>
            </a:r>
            <a:r>
              <a:rPr lang="ja-JP" altLang="en-US" dirty="0"/>
              <a:t>月に知財本部で決定した「知財計画」には、様々な形で、</a:t>
            </a:r>
            <a:r>
              <a:rPr lang="en-US" altLang="ja-JP" dirty="0"/>
              <a:t>NDL</a:t>
            </a:r>
            <a:r>
              <a:rPr lang="ja-JP" altLang="en-US" dirty="0"/>
              <a:t>の役割が明示された。政府の計画に、立法府である</a:t>
            </a:r>
            <a:r>
              <a:rPr lang="en-US" altLang="ja-JP" dirty="0"/>
              <a:t>NDL</a:t>
            </a:r>
            <a:r>
              <a:rPr lang="ja-JP" altLang="en-US" dirty="0"/>
              <a:t>が、府省横並びで記載されたのは初めて。</a:t>
            </a:r>
            <a:endParaRPr lang="en-US" altLang="ja-JP" dirty="0"/>
          </a:p>
          <a:p>
            <a:r>
              <a:rPr lang="ja-JP" altLang="en-US" dirty="0"/>
              <a:t>これらが実際に実施されれば、公共図書館でのデジタル化やアーカイブ構築が進展することが期待される。</a:t>
            </a:r>
            <a:endParaRPr lang="en-US" altLang="ja-JP" dirty="0"/>
          </a:p>
          <a:p>
            <a:r>
              <a:rPr lang="ja-JP" altLang="en-US" dirty="0"/>
              <a:t>～～～～～～</a:t>
            </a:r>
            <a:endParaRPr lang="en-US" altLang="ja-JP" dirty="0"/>
          </a:p>
          <a:p>
            <a:r>
              <a:rPr lang="ja-JP" altLang="en-US" dirty="0"/>
              <a:t>地域中小企業の知財戦略強化と地方における産学・</a:t>
            </a:r>
            <a:r>
              <a:rPr lang="ja-JP" altLang="en-US" dirty="0" err="1"/>
              <a:t>産産</a:t>
            </a:r>
            <a:r>
              <a:rPr lang="ja-JP" altLang="en-US" dirty="0"/>
              <a:t>連携の促進</a:t>
            </a:r>
          </a:p>
          <a:p>
            <a:r>
              <a:rPr lang="ja-JP" altLang="en-US" u="sng" dirty="0"/>
              <a:t>（統合ポータルの構築）</a:t>
            </a:r>
            <a:endParaRPr lang="en-US" altLang="ja-JP" u="sng" dirty="0"/>
          </a:p>
          <a:p>
            <a:pPr lvl="1"/>
            <a:r>
              <a:rPr lang="ja-JP" altLang="en-US" dirty="0"/>
              <a:t>分散横断検索が可能な統合ポータルの構築（短期・中期）（国立国会図書館、文部科学省、総務省）</a:t>
            </a:r>
          </a:p>
          <a:p>
            <a:r>
              <a:rPr lang="ja-JP" altLang="en-US" u="sng" dirty="0"/>
              <a:t>（分野ごとのアグリゲーターによる取組）</a:t>
            </a:r>
            <a:endParaRPr lang="en-US" altLang="ja-JP" u="sng" dirty="0"/>
          </a:p>
          <a:p>
            <a:pPr lvl="1"/>
            <a:r>
              <a:rPr lang="ja-JP" altLang="en-US" dirty="0"/>
              <a:t>メタデータ形式の標準化などのアーカイブ構築の方針の策定、収蔵資料のデジタル化への協力、メタデータの集約化を行う。（短期・中期）（国立国会図書館、文部科学省、総務省）</a:t>
            </a:r>
          </a:p>
          <a:p>
            <a:r>
              <a:rPr lang="zh-TW" altLang="en-US" u="sng" dirty="0"/>
              <a:t>（書籍分野）</a:t>
            </a:r>
            <a:endParaRPr lang="en-US" altLang="zh-TW" u="sng" dirty="0"/>
          </a:p>
          <a:p>
            <a:pPr lvl="1"/>
            <a:r>
              <a:rPr lang="ja-JP" altLang="en-US" dirty="0"/>
              <a:t>公共・大学図書館等の所蔵資料のデジタル化を促進するため、アーカイブ構築の手順等についての研修等を行う。（短期）（国立国会図書館、文部科学省）</a:t>
            </a:r>
          </a:p>
          <a:p>
            <a:pPr lvl="1"/>
            <a:r>
              <a:rPr lang="ja-JP" altLang="en-US" dirty="0"/>
              <a:t>統合ポータルとの連携強化のため、公共・大学図書館等に対し、デジタル化した資料へのメタデータ付与や外部連携インターフェース（</a:t>
            </a:r>
            <a:r>
              <a:rPr lang="en-US" altLang="ja-JP" dirty="0"/>
              <a:t>API</a:t>
            </a:r>
            <a:r>
              <a:rPr lang="ja-JP" altLang="en-US" dirty="0"/>
              <a:t>）を付した形での公開を支援するため助言等を行うとともに、所蔵資料のデジタル化及びアーカイブ連携のための取組を促進するため、必要な情報の周知を図る。 （短期）（国立国会図書館、文部科学省）</a:t>
            </a:r>
          </a:p>
          <a:p>
            <a:r>
              <a:rPr lang="ja-JP" altLang="en-US" u="sng" dirty="0"/>
              <a:t>（文化財分野）</a:t>
            </a:r>
            <a:endParaRPr lang="en-US" altLang="ja-JP" u="sng" dirty="0"/>
          </a:p>
          <a:p>
            <a:pPr lvl="1"/>
            <a:r>
              <a:rPr lang="ja-JP" altLang="en-US" dirty="0"/>
              <a:t>全国の博物館・美術館等において文化財等のデジタルアーカイブ化とそのデータの利活用が促進されるよう、国におけるこれまでの取組を踏まえて、地方の博物館・美術館等に対して必要な情報の周知を図る。（短期）（文部科学省）</a:t>
            </a:r>
            <a:endParaRPr lang="en-US" altLang="ja-JP" dirty="0"/>
          </a:p>
          <a:p>
            <a:r>
              <a:rPr lang="ja-JP" altLang="en-US" u="sng" dirty="0"/>
              <a:t>知財人財の戦略的な育成・活用</a:t>
            </a:r>
            <a:endParaRPr lang="en-US" altLang="ja-JP" u="sng" dirty="0"/>
          </a:p>
          <a:p>
            <a:pPr lvl="1"/>
            <a:r>
              <a:rPr lang="ja-JP" altLang="en-US" dirty="0"/>
              <a:t>アーカイブ利活用促進に関連して、専門家の不足を解消するといった観点から、教育機関での組織的な育成や司書・学芸員等現職人財への研修等、アーカイブ専門人財の育成が重要</a:t>
            </a:r>
            <a:endParaRPr lang="en-US" altLang="ja-JP" dirty="0"/>
          </a:p>
          <a:p>
            <a:r>
              <a:rPr lang="ja-JP" altLang="en-US" u="sng" dirty="0"/>
              <a:t>（標準化に係る国際交渉を担う人財等の育成）</a:t>
            </a:r>
          </a:p>
          <a:p>
            <a:pPr lvl="1"/>
            <a:r>
              <a:rPr lang="ja-JP" altLang="en-US" dirty="0"/>
              <a:t>国際標準化機関（</a:t>
            </a:r>
            <a:r>
              <a:rPr lang="en-US" altLang="ja-JP" dirty="0"/>
              <a:t>ISO/IEC</a:t>
            </a:r>
            <a:r>
              <a:rPr lang="ja-JP" altLang="en-US" dirty="0"/>
              <a:t>）における専門委員会等の国際会議で国際幹事や議長を担える人財や、国際標準化実務の遂行能力に加え、グローバルに通用する交渉力及びマネジメント力を備えた人財を育成するため、若手標準化人財の研修制度の拡充を検討する。</a:t>
            </a:r>
            <a:endParaRPr lang="en-US" altLang="ja-JP" dirty="0"/>
          </a:p>
          <a:p>
            <a:pPr lvl="1"/>
            <a:r>
              <a:rPr lang="ja-JP" altLang="en-US" dirty="0"/>
              <a:t>また、標準化をビジネスツールとして戦略的に活用することができる人財を育成するため、管理職、営業職等を対象とした人財育成プログラムを実施するとともに、大学における標準化講座の導入を促進する。（短期・中期）（経済産業省）</a:t>
            </a:r>
          </a:p>
          <a:p>
            <a:r>
              <a:rPr lang="ja-JP" altLang="en-US" u="sng" dirty="0"/>
              <a:t>（アーカイブ関連人財の育成）</a:t>
            </a:r>
          </a:p>
          <a:p>
            <a:pPr lvl="1"/>
            <a:r>
              <a:rPr lang="ja-JP" altLang="en-US" dirty="0"/>
              <a:t>これまでのアーカイブの構築を通じて得られたノウハウや成果を活用しつつ、アーカイブの構築をけん引する人財や利活用をサポートする人財の育成を支援するため、美術館・博物館、大学・研究機関、民間施設の関係者に対し、アーカイブの必要性やアーカイブ人財の重要性の認識を広めるためのシンポジウム開催等の取組を実施する。（短期・中期）（国立国会図書館、文部科学省、総務省）</a:t>
            </a:r>
            <a:endParaRPr lang="en-US" altLang="ja-JP" dirty="0"/>
          </a:p>
          <a:p>
            <a:r>
              <a:rPr lang="ja-JP" altLang="en-US" u="sng" dirty="0"/>
              <a:t>（利用に係る著作権者の意思表示）</a:t>
            </a:r>
            <a:endParaRPr lang="en-US" altLang="ja-JP" u="sng" dirty="0"/>
          </a:p>
          <a:p>
            <a:pPr lvl="1"/>
            <a:r>
              <a:rPr lang="ja-JP" altLang="en-US" dirty="0"/>
              <a:t>利用目的に応じたポータルサイトの構築を容易にするため、関係省庁等連絡会等における統合ポータルに掲載されているメタデータのオープン化に向けた課題の検討や統合ポータルからデータセットを抽出する機能の普及等の環境整備を進める。（短期・中期）（国立国会図書館、内閣官房、関係府省）</a:t>
            </a:r>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30</a:t>
            </a:fld>
            <a:endParaRPr kumimoji="1" lang="ja-JP" altLang="en-US"/>
          </a:p>
        </p:txBody>
      </p:sp>
    </p:spTree>
    <p:extLst>
      <p:ext uri="{BB962C8B-B14F-4D97-AF65-F5344CB8AC3E}">
        <p14:creationId xmlns:p14="http://schemas.microsoft.com/office/powerpoint/2010/main" val="1346908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5300" dirty="0">
                <a:solidFill>
                  <a:srgbClr val="FF0000"/>
                </a:solidFill>
              </a:rPr>
              <a:t>■</a:t>
            </a:r>
            <a:r>
              <a:rPr lang="ja-JP" altLang="en-US" sz="5300" u="sng" dirty="0">
                <a:solidFill>
                  <a:srgbClr val="FF0000"/>
                </a:solidFill>
              </a:rPr>
              <a:t>今後</a:t>
            </a:r>
            <a:r>
              <a:rPr lang="en-US" altLang="ja-JP" sz="5300" u="sng" dirty="0">
                <a:solidFill>
                  <a:srgbClr val="FF0000"/>
                </a:solidFill>
              </a:rPr>
              <a:t>10</a:t>
            </a:r>
            <a:r>
              <a:rPr lang="ja-JP" altLang="en-US" sz="5300" u="sng" dirty="0">
                <a:solidFill>
                  <a:srgbClr val="FF0000"/>
                </a:solidFill>
              </a:rPr>
              <a:t>年を見据えた取組</a:t>
            </a:r>
          </a:p>
          <a:p>
            <a:r>
              <a:rPr lang="ja-JP" altLang="en-US" sz="5300" dirty="0">
                <a:solidFill>
                  <a:srgbClr val="FF0000"/>
                </a:solidFill>
              </a:rPr>
              <a:t>■はじめに</a:t>
            </a:r>
          </a:p>
          <a:p>
            <a:r>
              <a:rPr lang="ja-JP" altLang="en-US" sz="5300" dirty="0">
                <a:solidFill>
                  <a:srgbClr val="FF0000"/>
                </a:solidFill>
              </a:rPr>
              <a:t>●従来の事業モデルの「改善」だけでなく、事業モデルそのものを創造・転換する「イノベーション」を競争力の源泉に</a:t>
            </a:r>
          </a:p>
          <a:p>
            <a:r>
              <a:rPr lang="ja-JP" altLang="en-US" sz="5300" dirty="0">
                <a:solidFill>
                  <a:srgbClr val="FF0000"/>
                </a:solidFill>
              </a:rPr>
              <a:t>★</a:t>
            </a:r>
            <a:r>
              <a:rPr lang="ja-JP" altLang="en-US" sz="5300" u="sng" dirty="0">
                <a:solidFill>
                  <a:srgbClr val="FF0000"/>
                </a:solidFill>
              </a:rPr>
              <a:t>オープン化された知的活動環境を活用し、世界中で創造された価値を取り込んで事業に繋げていく</a:t>
            </a:r>
            <a:r>
              <a:rPr lang="ja-JP" altLang="en-US" sz="5300" dirty="0">
                <a:solidFill>
                  <a:srgbClr val="FF0000"/>
                </a:solidFill>
              </a:rPr>
              <a:t>ことが重要</a:t>
            </a:r>
          </a:p>
          <a:p>
            <a:r>
              <a:rPr lang="ja-JP" altLang="en-US" sz="5300" dirty="0">
                <a:solidFill>
                  <a:srgbClr val="FF0000"/>
                </a:solidFill>
              </a:rPr>
              <a:t>●③デジタル・ネットワーク社会に対応した環境整備</a:t>
            </a:r>
          </a:p>
          <a:p>
            <a:r>
              <a:rPr lang="ja-JP" altLang="en-US" sz="5300" dirty="0">
                <a:solidFill>
                  <a:srgbClr val="FF0000"/>
                </a:solidFill>
              </a:rPr>
              <a:t>★利用の都度、</a:t>
            </a:r>
            <a:r>
              <a:rPr lang="ja-JP" altLang="en-US" sz="5300" u="sng" dirty="0">
                <a:solidFill>
                  <a:srgbClr val="FF0000"/>
                </a:solidFill>
              </a:rPr>
              <a:t>クラウド上のコンテンツにアクセスする形態</a:t>
            </a:r>
          </a:p>
          <a:p>
            <a:r>
              <a:rPr lang="ja-JP" altLang="en-US" sz="5300" dirty="0">
                <a:solidFill>
                  <a:srgbClr val="FF0000"/>
                </a:solidFill>
              </a:rPr>
              <a:t>★クリエーターが作成するコンテンツのみならず、</a:t>
            </a:r>
            <a:r>
              <a:rPr lang="ja-JP" altLang="en-US" sz="5300" u="sng" dirty="0">
                <a:solidFill>
                  <a:srgbClr val="FF0000"/>
                </a:solidFill>
              </a:rPr>
              <a:t>ユーザーが作成するもの</a:t>
            </a:r>
            <a:r>
              <a:rPr lang="ja-JP" altLang="en-US" sz="5300" dirty="0">
                <a:solidFill>
                  <a:srgbClr val="FF0000"/>
                </a:solidFill>
              </a:rPr>
              <a:t>や、教育コンテンツ、更には公共セクターが保有する公共データ、ビッグデータ</a:t>
            </a:r>
          </a:p>
          <a:p>
            <a:r>
              <a:rPr lang="ja-JP" altLang="en-US" sz="5300" dirty="0">
                <a:solidFill>
                  <a:srgbClr val="FF0000"/>
                </a:solidFill>
              </a:rPr>
              <a:t>★活用される場面も、教育・医療・電子商取引にまで多岐にわたるなど、</a:t>
            </a:r>
            <a:r>
              <a:rPr lang="ja-JP" altLang="en-US" sz="5300" u="sng" dirty="0">
                <a:solidFill>
                  <a:srgbClr val="FF0000"/>
                </a:solidFill>
              </a:rPr>
              <a:t>従来の文芸やエンターテインメントに止まらない広がりや変容</a:t>
            </a:r>
          </a:p>
          <a:p>
            <a:r>
              <a:rPr lang="ja-JP" altLang="en-US" sz="5300" dirty="0">
                <a:solidFill>
                  <a:srgbClr val="FF0000"/>
                </a:solidFill>
              </a:rPr>
              <a:t>★</a:t>
            </a:r>
            <a:r>
              <a:rPr lang="ja-JP" altLang="en-US" sz="5300" u="sng" dirty="0">
                <a:solidFill>
                  <a:srgbClr val="FF0000"/>
                </a:solidFill>
              </a:rPr>
              <a:t>検討にあたっては関連産業全体を見通した視点が不可欠</a:t>
            </a:r>
          </a:p>
          <a:p>
            <a:r>
              <a:rPr lang="ja-JP" altLang="en-US" sz="5300" dirty="0">
                <a:solidFill>
                  <a:srgbClr val="FF0000"/>
                </a:solidFill>
              </a:rPr>
              <a:t>★権利者と利用者の利害対立の構造を超えた柔軟な制度設計により、コンテンツの活用と再生産につながるサイクル</a:t>
            </a:r>
          </a:p>
          <a:p>
            <a:r>
              <a:rPr lang="ja-JP" altLang="en-US" sz="5300" dirty="0">
                <a:solidFill>
                  <a:srgbClr val="FF0000"/>
                </a:solidFill>
              </a:rPr>
              <a:t>●④コンテンツを中心としたソフトパワーの強化</a:t>
            </a:r>
          </a:p>
          <a:p>
            <a:r>
              <a:rPr lang="ja-JP" altLang="en-US" sz="5300" dirty="0">
                <a:solidFill>
                  <a:srgbClr val="FF0000"/>
                </a:solidFill>
              </a:rPr>
              <a:t>★知的財産としてのマンガ、アニメ、ゲームといったコンテンツに止まらず、我が国独自の文化としての</a:t>
            </a:r>
            <a:r>
              <a:rPr lang="ja-JP" altLang="en-US" sz="5300" u="sng" dirty="0">
                <a:solidFill>
                  <a:srgbClr val="FF0000"/>
                </a:solidFill>
              </a:rPr>
              <a:t>ファッション、食、伝統芸能・工芸、観光などまで含めて</a:t>
            </a:r>
          </a:p>
          <a:p>
            <a:endParaRPr lang="ja-JP" altLang="en-US" sz="5300" dirty="0">
              <a:solidFill>
                <a:srgbClr val="FF0000"/>
              </a:solidFill>
            </a:endParaRPr>
          </a:p>
          <a:p>
            <a:r>
              <a:rPr lang="ja-JP" altLang="en-US" sz="5300" dirty="0">
                <a:solidFill>
                  <a:srgbClr val="FF0000"/>
                </a:solidFill>
              </a:rPr>
              <a:t>■第１．産業競争力強化のためのグローバル知財システムの構築</a:t>
            </a:r>
          </a:p>
          <a:p>
            <a:r>
              <a:rPr lang="ja-JP" altLang="en-US" sz="5300" dirty="0">
                <a:solidFill>
                  <a:srgbClr val="FF0000"/>
                </a:solidFill>
              </a:rPr>
              <a:t>★３．</a:t>
            </a:r>
            <a:r>
              <a:rPr lang="ja-JP" altLang="en-US" sz="5300" u="sng" dirty="0">
                <a:solidFill>
                  <a:srgbClr val="FF0000"/>
                </a:solidFill>
              </a:rPr>
              <a:t>グローバル知財人財の育成・確保</a:t>
            </a:r>
            <a:r>
              <a:rPr lang="ja-JP" altLang="en-US" sz="5300" dirty="0">
                <a:solidFill>
                  <a:srgbClr val="FF0000"/>
                </a:solidFill>
              </a:rPr>
              <a:t>（</a:t>
            </a:r>
            <a:r>
              <a:rPr lang="en-US" altLang="ja-JP" sz="5300" dirty="0">
                <a:solidFill>
                  <a:srgbClr val="FF0000"/>
                </a:solidFill>
              </a:rPr>
              <a:t>p.35</a:t>
            </a:r>
            <a:r>
              <a:rPr lang="ja-JP" altLang="en-US" sz="5300" dirty="0">
                <a:solidFill>
                  <a:srgbClr val="FF0000"/>
                </a:solidFill>
              </a:rPr>
              <a:t>）</a:t>
            </a:r>
          </a:p>
          <a:p>
            <a:r>
              <a:rPr lang="ja-JP" altLang="en-US" sz="5300" dirty="0">
                <a:solidFill>
                  <a:srgbClr val="FF0000"/>
                </a:solidFill>
              </a:rPr>
              <a:t>■第３．デジタル・ネットワーク社会に対応した環境整備（</a:t>
            </a:r>
            <a:r>
              <a:rPr lang="en-US" altLang="ja-JP" sz="5300" dirty="0">
                <a:solidFill>
                  <a:srgbClr val="FF0000"/>
                </a:solidFill>
              </a:rPr>
              <a:t>p.50</a:t>
            </a:r>
            <a:r>
              <a:rPr lang="ja-JP" altLang="en-US" sz="5300" dirty="0">
                <a:solidFill>
                  <a:srgbClr val="FF0000"/>
                </a:solidFill>
              </a:rPr>
              <a:t>）</a:t>
            </a:r>
          </a:p>
          <a:p>
            <a:r>
              <a:rPr lang="ja-JP" altLang="en-US" sz="5300" dirty="0">
                <a:solidFill>
                  <a:srgbClr val="FF0000"/>
                </a:solidFill>
              </a:rPr>
              <a:t>★非営利目的での利用のみならず産業利用も含めたコンテンツ利用の促進</a:t>
            </a:r>
          </a:p>
          <a:p>
            <a:r>
              <a:rPr lang="ja-JP" altLang="en-US" sz="5300" dirty="0">
                <a:solidFill>
                  <a:srgbClr val="FF0000"/>
                </a:solidFill>
              </a:rPr>
              <a:t>・</a:t>
            </a:r>
            <a:r>
              <a:rPr lang="ja-JP" altLang="en-US" sz="5300" u="sng" dirty="0">
                <a:solidFill>
                  <a:srgbClr val="FF0000"/>
                </a:solidFill>
              </a:rPr>
              <a:t>クリエイティブ・コモンズ・ライセンス</a:t>
            </a:r>
            <a:r>
              <a:rPr lang="ja-JP" altLang="en-US" sz="5300" dirty="0">
                <a:solidFill>
                  <a:srgbClr val="FF0000"/>
                </a:solidFill>
              </a:rPr>
              <a:t>といったパブリックライセンスの普及（文科省）</a:t>
            </a:r>
          </a:p>
          <a:p>
            <a:r>
              <a:rPr lang="ja-JP" altLang="en-US" sz="5300" dirty="0">
                <a:solidFill>
                  <a:srgbClr val="FF0000"/>
                </a:solidFill>
              </a:rPr>
              <a:t>・公共サービスにおける利用促進のための統一的なルールなどの基盤整備（内閣官房）</a:t>
            </a:r>
          </a:p>
          <a:p>
            <a:r>
              <a:rPr lang="ja-JP" altLang="en-US" sz="5300" dirty="0">
                <a:solidFill>
                  <a:srgbClr val="FF0000"/>
                </a:solidFill>
              </a:rPr>
              <a:t>・魅力的なコンテンツを通じて</a:t>
            </a:r>
            <a:r>
              <a:rPr lang="ja-JP" altLang="en-US" sz="5300" u="sng" dirty="0">
                <a:solidFill>
                  <a:srgbClr val="FF0000"/>
                </a:solidFill>
              </a:rPr>
              <a:t>日本のプレゼンスの向上に大きく寄与するコンテンツ産業に対して、資源配分の重点化と政策資源の充実</a:t>
            </a:r>
            <a:r>
              <a:rPr lang="ja-JP" altLang="en-US" sz="5300" dirty="0">
                <a:solidFill>
                  <a:srgbClr val="FF0000"/>
                </a:solidFill>
              </a:rPr>
              <a:t>を図る。（内閣官房）⇒</a:t>
            </a:r>
            <a:r>
              <a:rPr lang="ja-JP" altLang="en-US" sz="5300" u="sng" dirty="0">
                <a:solidFill>
                  <a:srgbClr val="FF0000"/>
                </a:solidFill>
              </a:rPr>
              <a:t>デジタル化</a:t>
            </a:r>
          </a:p>
          <a:p>
            <a:r>
              <a:rPr lang="ja-JP" altLang="en-US" sz="5300" dirty="0">
                <a:solidFill>
                  <a:srgbClr val="FF0000"/>
                </a:solidFill>
              </a:rPr>
              <a:t>●３．コンテンツ産業の市場拡大に向けた環境醸成（１）新しい産業の創出環境の形成に向けた制度整備（</a:t>
            </a:r>
            <a:r>
              <a:rPr lang="en-US" altLang="ja-JP" sz="5300" dirty="0">
                <a:solidFill>
                  <a:srgbClr val="FF0000"/>
                </a:solidFill>
              </a:rPr>
              <a:t>p.54</a:t>
            </a:r>
            <a:r>
              <a:rPr lang="ja-JP" altLang="en-US" sz="5300" dirty="0">
                <a:solidFill>
                  <a:srgbClr val="FF0000"/>
                </a:solidFill>
              </a:rPr>
              <a:t>）</a:t>
            </a:r>
          </a:p>
          <a:p>
            <a:r>
              <a:rPr lang="ja-JP" altLang="en-US" sz="5300" dirty="0">
                <a:solidFill>
                  <a:srgbClr val="FF0000"/>
                </a:solidFill>
              </a:rPr>
              <a:t>・</a:t>
            </a:r>
            <a:r>
              <a:rPr lang="ja-JP" altLang="en-US" sz="5300" u="sng" dirty="0">
                <a:solidFill>
                  <a:srgbClr val="FF0000"/>
                </a:solidFill>
              </a:rPr>
              <a:t>クラウドサービスやメディア変換サービス</a:t>
            </a:r>
            <a:r>
              <a:rPr lang="ja-JP" altLang="en-US" sz="5300" dirty="0">
                <a:solidFill>
                  <a:srgbClr val="FF0000"/>
                </a:solidFill>
              </a:rPr>
              <a:t>といった新たな産業の創出や拡大を促進。（文部科学省）</a:t>
            </a:r>
          </a:p>
          <a:p>
            <a:r>
              <a:rPr lang="ja-JP" altLang="en-US" sz="5300" dirty="0">
                <a:solidFill>
                  <a:srgbClr val="FF0000"/>
                </a:solidFill>
              </a:rPr>
              <a:t>★（２）クリエーターへの適切な対価還元に向けた制度整備</a:t>
            </a:r>
          </a:p>
          <a:p>
            <a:r>
              <a:rPr lang="ja-JP" altLang="en-US" sz="5300" dirty="0">
                <a:solidFill>
                  <a:srgbClr val="FF0000"/>
                </a:solidFill>
              </a:rPr>
              <a:t>・</a:t>
            </a:r>
            <a:r>
              <a:rPr lang="ja-JP" altLang="en-US" sz="5300" u="sng" dirty="0">
                <a:solidFill>
                  <a:srgbClr val="FF0000"/>
                </a:solidFill>
              </a:rPr>
              <a:t>コンテンツの再生産につながるサイクルを生み出すための仕組みを構築</a:t>
            </a:r>
            <a:r>
              <a:rPr lang="ja-JP" altLang="en-US" sz="5300" dirty="0">
                <a:solidFill>
                  <a:srgbClr val="FF0000"/>
                </a:solidFill>
              </a:rPr>
              <a:t>する。（文部科学省、経済産業省）</a:t>
            </a:r>
          </a:p>
          <a:p>
            <a:r>
              <a:rPr lang="ja-JP" altLang="en-US" sz="5300" dirty="0">
                <a:solidFill>
                  <a:srgbClr val="FF0000"/>
                </a:solidFill>
              </a:rPr>
              <a:t>★（３）新しい産業の創出・拡大に向けたコンテンツの権利処理の円滑化</a:t>
            </a:r>
          </a:p>
          <a:p>
            <a:r>
              <a:rPr lang="ja-JP" altLang="en-US" sz="5300" dirty="0">
                <a:solidFill>
                  <a:srgbClr val="FF0000"/>
                </a:solidFill>
              </a:rPr>
              <a:t>・</a:t>
            </a:r>
            <a:r>
              <a:rPr lang="ja-JP" altLang="en-US" sz="5300" u="sng" dirty="0">
                <a:solidFill>
                  <a:srgbClr val="FF0000"/>
                </a:solidFill>
              </a:rPr>
              <a:t>コンテンツにＩＤを付与し、権利処理に係る情報を集約してクラウドなどによりネットワーク上で参照可能とするデータベースの整備とコンテンツ利用に係る対価の徴収・分配システムの整備を促進</a:t>
            </a:r>
            <a:r>
              <a:rPr lang="ja-JP" altLang="en-US" sz="5300" dirty="0">
                <a:solidFill>
                  <a:srgbClr val="FF0000"/>
                </a:solidFill>
              </a:rPr>
              <a:t>する。（総務省、文部科学省）</a:t>
            </a:r>
          </a:p>
          <a:p>
            <a:r>
              <a:rPr lang="ja-JP" altLang="en-US" sz="5300" dirty="0">
                <a:solidFill>
                  <a:srgbClr val="FF0000"/>
                </a:solidFill>
              </a:rPr>
              <a:t>★（５）電子書籍の普及促進</a:t>
            </a:r>
            <a:r>
              <a:rPr lang="en-US" altLang="ja-JP" sz="5300" dirty="0">
                <a:solidFill>
                  <a:srgbClr val="FF0000"/>
                </a:solidFill>
              </a:rPr>
              <a:t>(p.60)</a:t>
            </a:r>
          </a:p>
          <a:p>
            <a:r>
              <a:rPr lang="ja-JP" altLang="en-US" sz="5300" dirty="0">
                <a:solidFill>
                  <a:srgbClr val="FF0000"/>
                </a:solidFill>
              </a:rPr>
              <a:t>・海外の巨大プラットフォーム事業者などに対する交渉力向上</a:t>
            </a:r>
          </a:p>
          <a:p>
            <a:r>
              <a:rPr lang="ja-JP" altLang="en-US" sz="5300" dirty="0">
                <a:solidFill>
                  <a:srgbClr val="FF0000"/>
                </a:solidFill>
              </a:rPr>
              <a:t>・</a:t>
            </a:r>
            <a:r>
              <a:rPr lang="ja-JP" altLang="en-US" sz="5300" u="sng" dirty="0">
                <a:solidFill>
                  <a:srgbClr val="FF0000"/>
                </a:solidFill>
              </a:rPr>
              <a:t>個人の作品や専門書を含む多種多様な電子書籍コンテンツ数の拡大</a:t>
            </a:r>
          </a:p>
          <a:p>
            <a:r>
              <a:rPr lang="ja-JP" altLang="en-US" sz="5300" dirty="0">
                <a:solidFill>
                  <a:srgbClr val="FF0000"/>
                </a:solidFill>
              </a:rPr>
              <a:t>・オープン型電子出版環境を実現するため、</a:t>
            </a:r>
            <a:r>
              <a:rPr lang="ja-JP" altLang="en-US" sz="5300" u="sng" dirty="0">
                <a:solidFill>
                  <a:srgbClr val="FF0000"/>
                </a:solidFill>
              </a:rPr>
              <a:t>電子書籍交換フォーマットの標準化</a:t>
            </a:r>
            <a:r>
              <a:rPr lang="ja-JP" altLang="en-US" sz="5300" dirty="0">
                <a:solidFill>
                  <a:srgbClr val="FF0000"/>
                </a:solidFill>
              </a:rPr>
              <a:t>や国内外への普及促進</a:t>
            </a:r>
          </a:p>
          <a:p>
            <a:r>
              <a:rPr lang="ja-JP" altLang="en-US" sz="5300" dirty="0">
                <a:solidFill>
                  <a:srgbClr val="FF0000"/>
                </a:solidFill>
              </a:rPr>
              <a:t>★（６）プラットフォームの形成の推進</a:t>
            </a:r>
          </a:p>
          <a:p>
            <a:r>
              <a:rPr lang="ja-JP" altLang="en-US" sz="5300" dirty="0">
                <a:solidFill>
                  <a:srgbClr val="FF0000"/>
                </a:solidFill>
              </a:rPr>
              <a:t>・多様なコンテンツを提供するプラットフォーム支援を通じて</a:t>
            </a:r>
            <a:r>
              <a:rPr lang="ja-JP" altLang="en-US" sz="5300" u="sng" dirty="0">
                <a:solidFill>
                  <a:srgbClr val="FF0000"/>
                </a:solidFill>
              </a:rPr>
              <a:t>コンテンツがプラットフォームをリードするエコシステム</a:t>
            </a:r>
            <a:r>
              <a:rPr lang="ja-JP" altLang="en-US" sz="5300" dirty="0">
                <a:solidFill>
                  <a:srgbClr val="FF0000"/>
                </a:solidFill>
              </a:rPr>
              <a:t>の実現の促進を支援する。（総務省、経済産業省）</a:t>
            </a:r>
          </a:p>
          <a:p>
            <a:r>
              <a:rPr lang="ja-JP" altLang="en-US" sz="5300" dirty="0">
                <a:solidFill>
                  <a:srgbClr val="FF0000"/>
                </a:solidFill>
              </a:rPr>
              <a:t>★（７）ビッグデータビジネスの振興</a:t>
            </a:r>
          </a:p>
          <a:p>
            <a:r>
              <a:rPr lang="ja-JP" altLang="en-US" sz="5300" dirty="0">
                <a:solidFill>
                  <a:srgbClr val="FF0000"/>
                </a:solidFill>
              </a:rPr>
              <a:t>・</a:t>
            </a:r>
            <a:r>
              <a:rPr lang="ja-JP" altLang="en-US" sz="5300" u="sng" dirty="0">
                <a:solidFill>
                  <a:srgbClr val="FF0000"/>
                </a:solidFill>
              </a:rPr>
              <a:t>大量に生成されるユーザー情報、映像・音声、センサー情報</a:t>
            </a:r>
            <a:r>
              <a:rPr lang="ja-JP" altLang="en-US" sz="5300" dirty="0">
                <a:solidFill>
                  <a:srgbClr val="FF0000"/>
                </a:solidFill>
              </a:rPr>
              <a:t>といった、価値ある知的財産を生み出す</a:t>
            </a:r>
            <a:r>
              <a:rPr lang="ja-JP" altLang="en-US" sz="5300" u="sng" dirty="0">
                <a:solidFill>
                  <a:srgbClr val="FF0000"/>
                </a:solidFill>
              </a:rPr>
              <a:t>ビッグデータを経営資源として捉え</a:t>
            </a:r>
            <a:r>
              <a:rPr lang="ja-JP" altLang="en-US" sz="5300" dirty="0">
                <a:solidFill>
                  <a:srgbClr val="FF0000"/>
                </a:solidFill>
              </a:rPr>
              <a:t>、データの収集・蓄積・分析による</a:t>
            </a:r>
            <a:r>
              <a:rPr lang="ja-JP" altLang="en-US" sz="5300" u="sng" dirty="0">
                <a:solidFill>
                  <a:srgbClr val="FF0000"/>
                </a:solidFill>
              </a:rPr>
              <a:t>多様な付加価値の創造に資する研究開発</a:t>
            </a:r>
            <a:r>
              <a:rPr lang="ja-JP" altLang="en-US" sz="5300" dirty="0">
                <a:solidFill>
                  <a:srgbClr val="FF0000"/>
                </a:solidFill>
              </a:rPr>
              <a:t>などに取り組む。（総務省、文部科学省、経済産業省）</a:t>
            </a:r>
          </a:p>
          <a:p>
            <a:r>
              <a:rPr lang="ja-JP" altLang="en-US" sz="5300" dirty="0">
                <a:solidFill>
                  <a:srgbClr val="FF0000"/>
                </a:solidFill>
              </a:rPr>
              <a:t>●４．デジタル・ネットワーク環境促進の基盤整備</a:t>
            </a:r>
            <a:r>
              <a:rPr lang="en-US" altLang="ja-JP" sz="5300" dirty="0">
                <a:solidFill>
                  <a:srgbClr val="FF0000"/>
                </a:solidFill>
              </a:rPr>
              <a:t>(p.64)</a:t>
            </a:r>
          </a:p>
          <a:p>
            <a:r>
              <a:rPr lang="en-US" altLang="ja-JP" sz="5300" dirty="0">
                <a:solidFill>
                  <a:srgbClr val="FF0000"/>
                </a:solidFill>
              </a:rPr>
              <a:t>★</a:t>
            </a:r>
            <a:r>
              <a:rPr lang="ja-JP" altLang="en-US" sz="5300" dirty="0">
                <a:solidFill>
                  <a:srgbClr val="FF0000"/>
                </a:solidFill>
              </a:rPr>
              <a:t>（１）</a:t>
            </a:r>
            <a:r>
              <a:rPr lang="ja-JP" altLang="en-US" sz="5300" u="sng" dirty="0">
                <a:solidFill>
                  <a:srgbClr val="FF0000"/>
                </a:solidFill>
              </a:rPr>
              <a:t>文化資産のデジタル・アーカイブ化の促進</a:t>
            </a:r>
          </a:p>
          <a:p>
            <a:r>
              <a:rPr lang="ja-JP" altLang="en-US" sz="5300" dirty="0">
                <a:solidFill>
                  <a:srgbClr val="FF0000"/>
                </a:solidFill>
              </a:rPr>
              <a:t>・コンテンツを利用するためのハードの保存や文化資産としてのデジタル・アーカイブ化及びクラウド上に存在する新しいタイプの</a:t>
            </a:r>
            <a:r>
              <a:rPr lang="ja-JP" altLang="en-US" sz="5300" u="sng" dirty="0">
                <a:solidFill>
                  <a:srgbClr val="FF0000"/>
                </a:solidFill>
              </a:rPr>
              <a:t>コンテンツの記録方法についても検討</a:t>
            </a:r>
            <a:r>
              <a:rPr lang="ja-JP" altLang="en-US" sz="5300" dirty="0">
                <a:solidFill>
                  <a:srgbClr val="FF0000"/>
                </a:solidFill>
              </a:rPr>
              <a:t>が必要</a:t>
            </a:r>
          </a:p>
          <a:p>
            <a:r>
              <a:rPr lang="ja-JP" altLang="en-US" sz="5300" dirty="0">
                <a:solidFill>
                  <a:srgbClr val="FF0000"/>
                </a:solidFill>
              </a:rPr>
              <a:t>文化資産及びこれらの関連資料などのデジタル・アーカイブ化を促進するとともに、</a:t>
            </a:r>
            <a:r>
              <a:rPr lang="ja-JP" altLang="en-US" sz="5300" u="sng" dirty="0">
                <a:solidFill>
                  <a:srgbClr val="FF0000"/>
                </a:solidFill>
              </a:rPr>
              <a:t>各アーカイブ間の連携を実現するための環境整備</a:t>
            </a:r>
            <a:r>
              <a:rPr lang="ja-JP" altLang="en-US" sz="5300" dirty="0">
                <a:solidFill>
                  <a:srgbClr val="FF0000"/>
                </a:solidFill>
              </a:rPr>
              <a:t>及び海外発信の強化について検討し、必要な措置を講じる。（内閣官房、総務省、文部科学省、経済産業省）</a:t>
            </a:r>
          </a:p>
          <a:p>
            <a:endParaRPr lang="ja-JP" altLang="en-US" sz="5300" dirty="0">
              <a:solidFill>
                <a:srgbClr val="FF0000"/>
              </a:solidFill>
            </a:endParaRPr>
          </a:p>
          <a:p>
            <a:r>
              <a:rPr lang="ja-JP" altLang="en-US" sz="5300" dirty="0">
                <a:solidFill>
                  <a:srgbClr val="FF0000"/>
                </a:solidFill>
              </a:rPr>
              <a:t>■第４．コンテンツを中心としたソフトパワーの強化</a:t>
            </a:r>
            <a:r>
              <a:rPr lang="en-US" altLang="ja-JP" sz="5300" dirty="0">
                <a:solidFill>
                  <a:srgbClr val="FF0000"/>
                </a:solidFill>
              </a:rPr>
              <a:t>(p.68)</a:t>
            </a:r>
          </a:p>
          <a:p>
            <a:r>
              <a:rPr lang="en-US" altLang="ja-JP" sz="5300" dirty="0">
                <a:solidFill>
                  <a:srgbClr val="FF0000"/>
                </a:solidFill>
              </a:rPr>
              <a:t>●</a:t>
            </a:r>
            <a:r>
              <a:rPr lang="ja-JP" altLang="en-US" sz="5300" dirty="0">
                <a:solidFill>
                  <a:srgbClr val="FF0000"/>
                </a:solidFill>
              </a:rPr>
              <a:t>１．コンテンツ産業を巡る生態系変化への対応</a:t>
            </a:r>
          </a:p>
          <a:p>
            <a:r>
              <a:rPr lang="ja-JP" altLang="en-US" sz="5300" u="sng" dirty="0">
                <a:solidFill>
                  <a:srgbClr val="FF0000"/>
                </a:solidFill>
              </a:rPr>
              <a:t>コンテンツ関連施策に対して重点的に資源配分</a:t>
            </a:r>
            <a:r>
              <a:rPr lang="ja-JP" altLang="en-US" sz="5300" dirty="0">
                <a:solidFill>
                  <a:srgbClr val="FF0000"/>
                </a:solidFill>
              </a:rPr>
              <a:t>するとともに、政府としての総合的な推進体制の在り方について検討し、必要な措置を講じる。</a:t>
            </a:r>
            <a:r>
              <a:rPr lang="en-US" altLang="ja-JP" sz="5300" dirty="0">
                <a:solidFill>
                  <a:srgbClr val="FF0000"/>
                </a:solidFill>
              </a:rPr>
              <a:t>(</a:t>
            </a:r>
            <a:r>
              <a:rPr lang="ja-JP" altLang="en-US" sz="5300" dirty="0">
                <a:solidFill>
                  <a:srgbClr val="FF0000"/>
                </a:solidFill>
              </a:rPr>
              <a:t>内閣官房</a:t>
            </a:r>
          </a:p>
          <a:p>
            <a:r>
              <a:rPr lang="ja-JP" altLang="en-US" sz="5300" dirty="0">
                <a:solidFill>
                  <a:srgbClr val="FF0000"/>
                </a:solidFill>
              </a:rPr>
              <a:t>２．</a:t>
            </a:r>
            <a:r>
              <a:rPr lang="ja-JP" altLang="en-US" sz="5300" u="sng" dirty="0">
                <a:solidFill>
                  <a:srgbClr val="FF0000"/>
                </a:solidFill>
              </a:rPr>
              <a:t>日本の伝統や文化に根ざした魅力あるコンテンツ・製品などの発掘・創造</a:t>
            </a:r>
          </a:p>
          <a:p>
            <a:r>
              <a:rPr lang="ja-JP" altLang="en-US" sz="5300" dirty="0">
                <a:solidFill>
                  <a:srgbClr val="FF0000"/>
                </a:solidFill>
              </a:rPr>
              <a:t>★（１）ターゲット国・地域で売るためのコンテンツ・製品の制作などに係る支援</a:t>
            </a:r>
          </a:p>
          <a:p>
            <a:r>
              <a:rPr lang="ja-JP" altLang="en-US" sz="5300" dirty="0">
                <a:solidFill>
                  <a:srgbClr val="FF0000"/>
                </a:solidFill>
              </a:rPr>
              <a:t>★（２）世界のコンテンツの中心となる</a:t>
            </a:r>
            <a:r>
              <a:rPr lang="ja-JP" altLang="en-US" sz="5300" u="sng" dirty="0">
                <a:solidFill>
                  <a:srgbClr val="FF0000"/>
                </a:solidFill>
              </a:rPr>
              <a:t>人財・開発拠点の整備</a:t>
            </a:r>
          </a:p>
          <a:p>
            <a:r>
              <a:rPr lang="ja-JP" altLang="en-US" sz="5300" dirty="0">
                <a:solidFill>
                  <a:srgbClr val="FF0000"/>
                </a:solidFill>
              </a:rPr>
              <a:t>★（３）地域ブランドの確立</a:t>
            </a:r>
          </a:p>
          <a:p>
            <a:r>
              <a:rPr lang="ja-JP" altLang="en-US" sz="5300" dirty="0">
                <a:solidFill>
                  <a:srgbClr val="FF0000"/>
                </a:solidFill>
              </a:rPr>
              <a:t>★（４）日本の</a:t>
            </a:r>
            <a:r>
              <a:rPr lang="ja-JP" altLang="en-US" sz="5300" u="sng" dirty="0">
                <a:solidFill>
                  <a:srgbClr val="FF0000"/>
                </a:solidFill>
              </a:rPr>
              <a:t>高度な技術力を生かしたコンテンツ制作の促進</a:t>
            </a:r>
          </a:p>
          <a:p>
            <a:r>
              <a:rPr lang="ja-JP" altLang="en-US" sz="5300" dirty="0">
                <a:solidFill>
                  <a:srgbClr val="FF0000"/>
                </a:solidFill>
              </a:rPr>
              <a:t>●３．日本ブランドのグローバルな発信（</a:t>
            </a:r>
            <a:r>
              <a:rPr lang="en-US" altLang="ja-JP" sz="5300" dirty="0">
                <a:solidFill>
                  <a:srgbClr val="FF0000"/>
                </a:solidFill>
              </a:rPr>
              <a:t>p.74</a:t>
            </a:r>
            <a:r>
              <a:rPr lang="ja-JP" altLang="en-US" sz="5300" dirty="0">
                <a:solidFill>
                  <a:srgbClr val="FF0000"/>
                </a:solidFill>
              </a:rPr>
              <a:t>）</a:t>
            </a:r>
          </a:p>
          <a:p>
            <a:r>
              <a:rPr lang="ja-JP" altLang="en-US" sz="5300" dirty="0">
                <a:solidFill>
                  <a:srgbClr val="FF0000"/>
                </a:solidFill>
              </a:rPr>
              <a:t>●４．戦略的な海外展開の推進</a:t>
            </a:r>
          </a:p>
          <a:p>
            <a:r>
              <a:rPr lang="ja-JP" altLang="en-US" sz="5300" dirty="0">
                <a:solidFill>
                  <a:srgbClr val="FF0000"/>
                </a:solidFill>
              </a:rPr>
              <a:t>●５．国内外から人を日本に呼び込むインバウンドの推進</a:t>
            </a:r>
          </a:p>
          <a:p>
            <a:r>
              <a:rPr lang="ja-JP" altLang="en-US" sz="5300" dirty="0">
                <a:solidFill>
                  <a:srgbClr val="FF0000"/>
                </a:solidFill>
              </a:rPr>
              <a:t>●６．模倣品・海賊版対策の強化</a:t>
            </a:r>
          </a:p>
          <a:p>
            <a:r>
              <a:rPr lang="ja-JP" altLang="en-US" sz="5300" dirty="0">
                <a:solidFill>
                  <a:srgbClr val="FF0000"/>
                </a:solidFill>
              </a:rPr>
              <a:t>●７．コンテンツ人財の育成</a:t>
            </a:r>
          </a:p>
          <a:p>
            <a:r>
              <a:rPr lang="ja-JP" altLang="en-US" sz="5300" dirty="0">
                <a:solidFill>
                  <a:srgbClr val="FF0000"/>
                </a:solidFill>
              </a:rPr>
              <a:t>★（１）クリエーターの裾野の拡大</a:t>
            </a:r>
          </a:p>
          <a:p>
            <a:r>
              <a:rPr lang="ja-JP" altLang="en-US" sz="5300" dirty="0">
                <a:solidFill>
                  <a:srgbClr val="FF0000"/>
                </a:solidFill>
              </a:rPr>
              <a:t>★（２）若手クリエーターの育成</a:t>
            </a:r>
          </a:p>
          <a:p>
            <a:r>
              <a:rPr lang="ja-JP" altLang="en-US" sz="5300" dirty="0">
                <a:solidFill>
                  <a:srgbClr val="FF0000"/>
                </a:solidFill>
              </a:rPr>
              <a:t>★（３）グローバル人財の育成</a:t>
            </a:r>
          </a:p>
          <a:p>
            <a:r>
              <a:rPr lang="ja-JP" altLang="en-US" sz="5300" dirty="0">
                <a:solidFill>
                  <a:srgbClr val="FF0000"/>
                </a:solidFill>
              </a:rPr>
              <a:t>★（４）コンテンツ制作現場の環境の改善</a:t>
            </a:r>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32</a:t>
            </a:fld>
            <a:endParaRPr kumimoji="1" lang="ja-JP" altLang="en-US"/>
          </a:p>
        </p:txBody>
      </p:sp>
    </p:spTree>
    <p:extLst>
      <p:ext uri="{BB962C8B-B14F-4D97-AF65-F5344CB8AC3E}">
        <p14:creationId xmlns:p14="http://schemas.microsoft.com/office/powerpoint/2010/main" val="306806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3300" dirty="0"/>
              <a:t>■ナショナル・アーカイブ関連の国の動き</a:t>
            </a:r>
            <a:endParaRPr lang="en-US" altLang="ja-JP" sz="3300" dirty="0"/>
          </a:p>
          <a:p>
            <a:pPr marL="0" lvl="1" defTabSz="943204">
              <a:defRPr/>
            </a:pPr>
            <a:r>
              <a:rPr lang="ja-JP" altLang="en-US" dirty="0" smtClean="0">
                <a:hlinkClick r:id="rId3"/>
              </a:rPr>
              <a:t>●</a:t>
            </a:r>
            <a:r>
              <a:rPr lang="zh-TW" altLang="ja-JP" dirty="0" smtClean="0">
                <a:hlinkClick r:id="rId3"/>
              </a:rPr>
              <a:t>世界最先端</a:t>
            </a:r>
            <a:r>
              <a:rPr lang="en-US" altLang="ja-JP" dirty="0" smtClean="0">
                <a:hlinkClick r:id="rId3"/>
              </a:rPr>
              <a:t>IT</a:t>
            </a:r>
            <a:r>
              <a:rPr lang="zh-TW" altLang="ja-JP" dirty="0" smtClean="0">
                <a:hlinkClick r:id="rId3"/>
              </a:rPr>
              <a:t>国家創造宣言</a:t>
            </a:r>
            <a:r>
              <a:rPr lang="zh-TW" altLang="ja-JP" dirty="0" smtClean="0"/>
              <a:t>（</a:t>
            </a:r>
            <a:r>
              <a:rPr lang="en-US" altLang="ja-JP" dirty="0" smtClean="0"/>
              <a:t>2013</a:t>
            </a:r>
            <a:r>
              <a:rPr lang="zh-TW" altLang="ja-JP" dirty="0" smtClean="0"/>
              <a:t>年</a:t>
            </a:r>
            <a:r>
              <a:rPr lang="en-US" altLang="ja-JP" dirty="0" smtClean="0"/>
              <a:t>6</a:t>
            </a:r>
            <a:r>
              <a:rPr lang="zh-TW" altLang="ja-JP" dirty="0" smtClean="0"/>
              <a:t>月</a:t>
            </a:r>
            <a:r>
              <a:rPr lang="en-US" altLang="ja-JP" dirty="0" smtClean="0"/>
              <a:t>14</a:t>
            </a:r>
            <a:r>
              <a:rPr lang="zh-TW" altLang="ja-JP" dirty="0" smtClean="0"/>
              <a:t>日閣議決定）</a:t>
            </a:r>
            <a:endParaRPr lang="en-US" altLang="zh-TW" dirty="0" smtClean="0"/>
          </a:p>
          <a:p>
            <a:r>
              <a:rPr lang="ja-JP" altLang="en-US" sz="3300" dirty="0"/>
              <a:t>●</a:t>
            </a:r>
            <a:r>
              <a:rPr lang="ja-JP" altLang="ja-JP" sz="3300" dirty="0"/>
              <a:t>知的財産政策ビジョン</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2013</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年</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6</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月</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7</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日知的財産戦略本部）</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★今後</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10</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年を見据えた知的財産に関する政策</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sz="3000" dirty="0"/>
              <a:t>★従来の事業モデルの「改善」だけでなく、事業モデルそのものを創造・転換する「イノベーション」を競争力の源泉に</a:t>
            </a:r>
            <a:endParaRPr lang="en-US" altLang="ja-JP" sz="3000" dirty="0"/>
          </a:p>
          <a:p>
            <a:r>
              <a:rPr lang="ja-JP" altLang="en-US" sz="2600" dirty="0">
                <a:solidFill>
                  <a:srgbClr val="FF0000"/>
                </a:solidFill>
              </a:rPr>
              <a:t>・オープン化された知的活動環境を活用し、世界中で創造された価値を取り込んで</a:t>
            </a:r>
            <a:r>
              <a:rPr lang="ja-JP" altLang="en-US" sz="2600" dirty="0"/>
              <a:t>事業に繋げていくことが重要</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marL="0" lvl="2" defTabSz="943204">
              <a:defRPr/>
            </a:pPr>
            <a:r>
              <a:rPr lang="ja-JP" altLang="en-US" dirty="0" smtClean="0">
                <a:hlinkClick r:id="rId4"/>
              </a:rPr>
              <a:t>●</a:t>
            </a:r>
            <a:r>
              <a:rPr lang="ja-JP" altLang="ja-JP" dirty="0" smtClean="0">
                <a:hlinkClick r:id="rId4"/>
              </a:rPr>
              <a:t>電子行政オープンデータ推進のためのロードマップ</a:t>
            </a:r>
            <a:r>
              <a:rPr lang="ja-JP" altLang="en-US" dirty="0" smtClean="0"/>
              <a:t>（</a:t>
            </a:r>
            <a:r>
              <a:rPr lang="en-US" altLang="ja-JP" dirty="0" smtClean="0"/>
              <a:t>2013</a:t>
            </a:r>
            <a:r>
              <a:rPr lang="ja-JP" altLang="ja-JP" dirty="0" smtClean="0"/>
              <a:t>年</a:t>
            </a:r>
            <a:r>
              <a:rPr lang="en-US" altLang="ja-JP" dirty="0" smtClean="0"/>
              <a:t>6</a:t>
            </a:r>
            <a:r>
              <a:rPr lang="ja-JP" altLang="ja-JP" dirty="0" smtClean="0"/>
              <a:t>月</a:t>
            </a:r>
            <a:r>
              <a:rPr lang="en-US" altLang="ja-JP" dirty="0" smtClean="0"/>
              <a:t>14</a:t>
            </a:r>
            <a:r>
              <a:rPr lang="ja-JP" altLang="ja-JP" dirty="0" smtClean="0"/>
              <a:t>日高度情報通信ネットワーク社会推進戦略本部決定</a:t>
            </a:r>
            <a:r>
              <a:rPr lang="ja-JP" altLang="en-US" dirty="0" smtClean="0"/>
              <a:t>）</a:t>
            </a:r>
            <a:endParaRPr lang="en-US" altLang="ja-JP" sz="3300" dirty="0"/>
          </a:p>
          <a:p>
            <a:r>
              <a:rPr lang="ja-JP" altLang="en-US" sz="3300" dirty="0"/>
              <a:t>■</a:t>
            </a:r>
            <a:r>
              <a:rPr lang="zh-TW" altLang="en-US" sz="3300" dirty="0"/>
              <a:t>知的財産推進計画</a:t>
            </a:r>
            <a:r>
              <a:rPr lang="en-US" altLang="zh-TW" sz="3300" dirty="0"/>
              <a:t>2015</a:t>
            </a:r>
          </a:p>
          <a:p>
            <a:r>
              <a:rPr lang="ja-JP" altLang="en-US" sz="3300" dirty="0"/>
              <a:t>重要</a:t>
            </a:r>
            <a:r>
              <a:rPr lang="en-US" altLang="ja-JP" sz="3300" dirty="0"/>
              <a:t>8</a:t>
            </a:r>
            <a:r>
              <a:rPr lang="ja-JP" altLang="en-US" sz="3300" dirty="0"/>
              <a:t>施策の一つ「</a:t>
            </a:r>
            <a:r>
              <a:rPr lang="ja-JP" altLang="en-US" sz="3300" dirty="0">
                <a:solidFill>
                  <a:schemeClr val="accent5"/>
                </a:solidFill>
              </a:rPr>
              <a:t>アーカイブの利活用促進に向けた整備の加速化</a:t>
            </a:r>
            <a:r>
              <a:rPr lang="ja-JP" altLang="en-US" sz="3300" dirty="0"/>
              <a:t>」における取り組むべき主な施策：</a:t>
            </a:r>
            <a:endParaRPr lang="en-US" altLang="ja-JP" sz="3300" dirty="0"/>
          </a:p>
          <a:p>
            <a:r>
              <a:rPr lang="ja-JP" altLang="en-US" sz="3300" dirty="0"/>
              <a:t>●</a:t>
            </a:r>
            <a:r>
              <a:rPr lang="ja-JP" altLang="en-US" sz="2900" dirty="0"/>
              <a:t>書籍、文化財、放送番組、マンガ・アニメなど多岐にわたるアーカイブ連携・横断の促進（</a:t>
            </a:r>
            <a:r>
              <a:rPr lang="ja-JP" altLang="en-US" sz="2900" dirty="0">
                <a:solidFill>
                  <a:schemeClr val="accent5"/>
                </a:solidFill>
              </a:rPr>
              <a:t>統合ポータルの構築</a:t>
            </a:r>
            <a:r>
              <a:rPr lang="ja-JP" altLang="en-US" sz="2900" dirty="0"/>
              <a:t>）</a:t>
            </a:r>
            <a:endParaRPr lang="en-US" altLang="ja-JP" sz="2900" dirty="0"/>
          </a:p>
          <a:p>
            <a:r>
              <a:rPr lang="ja-JP" altLang="en-US" sz="2900" dirty="0"/>
              <a:t>●分野ごとの取組の促進</a:t>
            </a:r>
            <a:endParaRPr lang="en-US" altLang="ja-JP" sz="2900" dirty="0"/>
          </a:p>
          <a:p>
            <a:r>
              <a:rPr lang="ja-JP" altLang="en-US" sz="2900" dirty="0"/>
              <a:t>・</a:t>
            </a:r>
            <a:r>
              <a:rPr lang="ja-JP" altLang="en-US" sz="2500" dirty="0"/>
              <a:t>書籍等：公共・大学図書館等の資料のデジタル化への支援、</a:t>
            </a:r>
            <a:r>
              <a:rPr lang="en-US" altLang="ja-JP" sz="2500" dirty="0">
                <a:latin typeface="Century" panose="02040604050505020304" pitchFamily="18" charset="0"/>
              </a:rPr>
              <a:t>NDL</a:t>
            </a:r>
            <a:r>
              <a:rPr lang="ja-JP" altLang="en-US" sz="2500" dirty="0"/>
              <a:t>資料のデジタル化の継続とデータの利活用促進</a:t>
            </a:r>
            <a:endParaRPr lang="en-US" altLang="ja-JP" sz="2500" dirty="0"/>
          </a:p>
          <a:p>
            <a:r>
              <a:rPr lang="ja-JP" altLang="en-US" sz="2500" dirty="0"/>
              <a:t>●</a:t>
            </a:r>
            <a:r>
              <a:rPr lang="ja-JP" altLang="en-US" sz="2900" dirty="0"/>
              <a:t>アーカイブ構築と利活用促進のための著作権制度の整備</a:t>
            </a:r>
            <a:endParaRPr lang="en-US" altLang="ja-JP" sz="2900" dirty="0"/>
          </a:p>
          <a:p>
            <a:r>
              <a:rPr lang="ja-JP" altLang="en-US" sz="2900" dirty="0"/>
              <a:t>・関係省庁等連絡会及び実務者協議会の設置　など</a:t>
            </a:r>
            <a:endParaRPr lang="en-US" altLang="ja-JP" sz="29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33944CA9-B510-462A-99D4-2C9C4B24A3FD}" type="slidenum">
              <a:rPr kumimoji="1" lang="ja-JP" altLang="en-US" smtClean="0"/>
              <a:t>33</a:t>
            </a:fld>
            <a:endParaRPr kumimoji="1" lang="ja-JP" altLang="en-US"/>
          </a:p>
        </p:txBody>
      </p:sp>
    </p:spTree>
    <p:extLst>
      <p:ext uri="{BB962C8B-B14F-4D97-AF65-F5344CB8AC3E}">
        <p14:creationId xmlns:p14="http://schemas.microsoft.com/office/powerpoint/2010/main" val="587238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3300" dirty="0"/>
              <a:t>■ナショナル・アーカイブ関連の国の動き</a:t>
            </a:r>
            <a:endParaRPr lang="en-US" altLang="ja-JP" sz="3300" dirty="0"/>
          </a:p>
          <a:p>
            <a:pPr marL="0" lvl="1" defTabSz="943204">
              <a:defRPr/>
            </a:pPr>
            <a:r>
              <a:rPr lang="ja-JP" altLang="en-US" dirty="0" smtClean="0">
                <a:hlinkClick r:id="rId3"/>
              </a:rPr>
              <a:t>●</a:t>
            </a:r>
            <a:r>
              <a:rPr lang="zh-TW" altLang="ja-JP" dirty="0" smtClean="0">
                <a:hlinkClick r:id="rId3"/>
              </a:rPr>
              <a:t>世界最先端</a:t>
            </a:r>
            <a:r>
              <a:rPr lang="en-US" altLang="ja-JP" dirty="0" smtClean="0">
                <a:hlinkClick r:id="rId3"/>
              </a:rPr>
              <a:t>IT</a:t>
            </a:r>
            <a:r>
              <a:rPr lang="zh-TW" altLang="ja-JP" dirty="0" smtClean="0">
                <a:hlinkClick r:id="rId3"/>
              </a:rPr>
              <a:t>国家創造宣言</a:t>
            </a:r>
            <a:r>
              <a:rPr lang="zh-TW" altLang="ja-JP" dirty="0" smtClean="0"/>
              <a:t>（</a:t>
            </a:r>
            <a:r>
              <a:rPr lang="en-US" altLang="ja-JP" dirty="0" smtClean="0"/>
              <a:t>2013</a:t>
            </a:r>
            <a:r>
              <a:rPr lang="zh-TW" altLang="ja-JP" dirty="0" smtClean="0"/>
              <a:t>年</a:t>
            </a:r>
            <a:r>
              <a:rPr lang="en-US" altLang="ja-JP" dirty="0" smtClean="0"/>
              <a:t>6</a:t>
            </a:r>
            <a:r>
              <a:rPr lang="zh-TW" altLang="ja-JP" dirty="0" smtClean="0"/>
              <a:t>月</a:t>
            </a:r>
            <a:r>
              <a:rPr lang="en-US" altLang="ja-JP" dirty="0" smtClean="0"/>
              <a:t>14</a:t>
            </a:r>
            <a:r>
              <a:rPr lang="zh-TW" altLang="ja-JP" dirty="0" smtClean="0"/>
              <a:t>日閣議決定）</a:t>
            </a:r>
            <a:endParaRPr lang="en-US" altLang="zh-TW" dirty="0" smtClean="0"/>
          </a:p>
          <a:p>
            <a:r>
              <a:rPr lang="ja-JP" altLang="en-US" sz="3300" dirty="0"/>
              <a:t>●</a:t>
            </a:r>
            <a:r>
              <a:rPr lang="ja-JP" altLang="ja-JP" sz="3300" dirty="0"/>
              <a:t>知的財産政策ビジョン</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2013</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年</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6</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月</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7</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日知的財産戦略本部）</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★今後</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10</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年を見据えた知的財産に関する政策</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sz="3000" dirty="0"/>
              <a:t>★従来の事業モデルの「改善」だけでなく、事業モデルそのものを創造・転換する「イノベーション」を競争力の源泉に</a:t>
            </a:r>
            <a:endParaRPr lang="en-US" altLang="ja-JP" sz="3000" dirty="0"/>
          </a:p>
          <a:p>
            <a:r>
              <a:rPr lang="ja-JP" altLang="en-US" sz="2600" dirty="0">
                <a:solidFill>
                  <a:srgbClr val="FF0000"/>
                </a:solidFill>
              </a:rPr>
              <a:t>・オープン化された知的活動環境を活用し、世界中で創造された価値を取り込んで</a:t>
            </a:r>
            <a:r>
              <a:rPr lang="ja-JP" altLang="en-US" sz="2600" dirty="0"/>
              <a:t>事業に繋げていくことが重要</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marL="0" lvl="2" defTabSz="943204">
              <a:defRPr/>
            </a:pPr>
            <a:r>
              <a:rPr lang="ja-JP" altLang="en-US" dirty="0" smtClean="0">
                <a:hlinkClick r:id="rId4"/>
              </a:rPr>
              <a:t>●</a:t>
            </a:r>
            <a:r>
              <a:rPr lang="ja-JP" altLang="ja-JP" dirty="0" smtClean="0">
                <a:hlinkClick r:id="rId4"/>
              </a:rPr>
              <a:t>電子行政オープンデータ推進のためのロードマップ</a:t>
            </a:r>
            <a:r>
              <a:rPr lang="ja-JP" altLang="en-US" dirty="0" smtClean="0"/>
              <a:t>（</a:t>
            </a:r>
            <a:r>
              <a:rPr lang="en-US" altLang="ja-JP" dirty="0" smtClean="0"/>
              <a:t>2013</a:t>
            </a:r>
            <a:r>
              <a:rPr lang="ja-JP" altLang="ja-JP" dirty="0" smtClean="0"/>
              <a:t>年</a:t>
            </a:r>
            <a:r>
              <a:rPr lang="en-US" altLang="ja-JP" dirty="0" smtClean="0"/>
              <a:t>6</a:t>
            </a:r>
            <a:r>
              <a:rPr lang="ja-JP" altLang="ja-JP" dirty="0" smtClean="0"/>
              <a:t>月</a:t>
            </a:r>
            <a:r>
              <a:rPr lang="en-US" altLang="ja-JP" dirty="0" smtClean="0"/>
              <a:t>14</a:t>
            </a:r>
            <a:r>
              <a:rPr lang="ja-JP" altLang="ja-JP" dirty="0" smtClean="0"/>
              <a:t>日高度情報通信ネットワーク社会推進戦略本部決定</a:t>
            </a:r>
            <a:r>
              <a:rPr lang="ja-JP" altLang="en-US" dirty="0" smtClean="0"/>
              <a:t>）</a:t>
            </a:r>
            <a:endParaRPr lang="en-US" altLang="ja-JP" sz="3300" dirty="0"/>
          </a:p>
          <a:p>
            <a:r>
              <a:rPr lang="ja-JP" altLang="en-US" sz="3300" dirty="0"/>
              <a:t>■</a:t>
            </a:r>
            <a:r>
              <a:rPr lang="zh-TW" altLang="en-US" sz="3300" dirty="0"/>
              <a:t>知的財産推進計画</a:t>
            </a:r>
            <a:r>
              <a:rPr lang="en-US" altLang="zh-TW" sz="3300" dirty="0"/>
              <a:t>2015</a:t>
            </a:r>
          </a:p>
          <a:p>
            <a:r>
              <a:rPr lang="ja-JP" altLang="en-US" sz="3300" dirty="0"/>
              <a:t>重要</a:t>
            </a:r>
            <a:r>
              <a:rPr lang="en-US" altLang="ja-JP" sz="3300" dirty="0"/>
              <a:t>8</a:t>
            </a:r>
            <a:r>
              <a:rPr lang="ja-JP" altLang="en-US" sz="3300" dirty="0"/>
              <a:t>施策の一つ「</a:t>
            </a:r>
            <a:r>
              <a:rPr lang="ja-JP" altLang="en-US" sz="3300" dirty="0">
                <a:solidFill>
                  <a:schemeClr val="accent5"/>
                </a:solidFill>
              </a:rPr>
              <a:t>アーカイブの利活用促進に向けた整備の加速化</a:t>
            </a:r>
            <a:r>
              <a:rPr lang="ja-JP" altLang="en-US" sz="3300" dirty="0"/>
              <a:t>」における取り組むべき主な施策：</a:t>
            </a:r>
            <a:endParaRPr lang="en-US" altLang="ja-JP" sz="3300" dirty="0"/>
          </a:p>
          <a:p>
            <a:r>
              <a:rPr lang="ja-JP" altLang="en-US" sz="3300" dirty="0"/>
              <a:t>●</a:t>
            </a:r>
            <a:r>
              <a:rPr lang="ja-JP" altLang="en-US" sz="2900" dirty="0"/>
              <a:t>書籍、文化財、放送番組、マンガ・アニメなど多岐にわたるアーカイブ連携・横断の促進（</a:t>
            </a:r>
            <a:r>
              <a:rPr lang="ja-JP" altLang="en-US" sz="2900" dirty="0">
                <a:solidFill>
                  <a:schemeClr val="accent5"/>
                </a:solidFill>
              </a:rPr>
              <a:t>統合ポータルの構築</a:t>
            </a:r>
            <a:r>
              <a:rPr lang="ja-JP" altLang="en-US" sz="2900" dirty="0"/>
              <a:t>）</a:t>
            </a:r>
            <a:endParaRPr lang="en-US" altLang="ja-JP" sz="2900" dirty="0"/>
          </a:p>
          <a:p>
            <a:r>
              <a:rPr lang="ja-JP" altLang="en-US" sz="2900" dirty="0"/>
              <a:t>●分野ごとの取組の促進</a:t>
            </a:r>
            <a:endParaRPr lang="en-US" altLang="ja-JP" sz="2900" dirty="0"/>
          </a:p>
          <a:p>
            <a:r>
              <a:rPr lang="ja-JP" altLang="en-US" sz="2900" dirty="0"/>
              <a:t>・</a:t>
            </a:r>
            <a:r>
              <a:rPr lang="ja-JP" altLang="en-US" sz="2500" dirty="0"/>
              <a:t>書籍等：公共・大学図書館等の資料のデジタル化への支援、</a:t>
            </a:r>
            <a:r>
              <a:rPr lang="en-US" altLang="ja-JP" sz="2500" dirty="0">
                <a:latin typeface="Century" panose="02040604050505020304" pitchFamily="18" charset="0"/>
              </a:rPr>
              <a:t>NDL</a:t>
            </a:r>
            <a:r>
              <a:rPr lang="ja-JP" altLang="en-US" sz="2500" dirty="0"/>
              <a:t>資料のデジタル化の継続とデータの利活用促進</a:t>
            </a:r>
            <a:endParaRPr lang="en-US" altLang="ja-JP" sz="2500" dirty="0"/>
          </a:p>
          <a:p>
            <a:r>
              <a:rPr lang="ja-JP" altLang="en-US" sz="2500" dirty="0"/>
              <a:t>●</a:t>
            </a:r>
            <a:r>
              <a:rPr lang="ja-JP" altLang="en-US" sz="2900" dirty="0"/>
              <a:t>アーカイブ構築と利活用促進のための著作権制度の整備</a:t>
            </a:r>
            <a:endParaRPr lang="en-US" altLang="ja-JP" sz="2900" dirty="0"/>
          </a:p>
          <a:p>
            <a:r>
              <a:rPr lang="ja-JP" altLang="en-US" sz="2900" dirty="0"/>
              <a:t>・関係省庁等連絡会及び実務者協議会の設置　など</a:t>
            </a:r>
            <a:endParaRPr lang="en-US" altLang="ja-JP" sz="29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33944CA9-B510-462A-99D4-2C9C4B24A3FD}" type="slidenum">
              <a:rPr kumimoji="1" lang="ja-JP" altLang="en-US" smtClean="0"/>
              <a:t>34</a:t>
            </a:fld>
            <a:endParaRPr kumimoji="1" lang="ja-JP" altLang="en-US"/>
          </a:p>
        </p:txBody>
      </p:sp>
    </p:spTree>
    <p:extLst>
      <p:ext uri="{BB962C8B-B14F-4D97-AF65-F5344CB8AC3E}">
        <p14:creationId xmlns:p14="http://schemas.microsoft.com/office/powerpoint/2010/main" val="2748113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このあと、２０１０年に向けて何をしていくか。</a:t>
            </a:r>
            <a:endParaRPr kumimoji="1" lang="en-US" altLang="ja-JP" b="1" dirty="0" smtClean="0"/>
          </a:p>
          <a:p>
            <a:r>
              <a:rPr kumimoji="1" lang="ja-JP" altLang="en-US" dirty="0" smtClean="0"/>
              <a:t>今後５年から１０年を見据えて、世の中はどのようになるか？その時に情報を提供する機関全体で、何を目指していくかを想定することが重要。その中で、１機関は何をしているべきか？</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B026E035-4415-4C4B-81E7-F6751FC470E8}"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a:t>
            </a:fld>
            <a:endParaRPr kumimoji="1" lang="ja-JP" altLang="en-US"/>
          </a:p>
        </p:txBody>
      </p:sp>
    </p:spTree>
    <p:extLst>
      <p:ext uri="{BB962C8B-B14F-4D97-AF65-F5344CB8AC3E}">
        <p14:creationId xmlns:p14="http://schemas.microsoft.com/office/powerpoint/2010/main" val="65704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NDL</a:t>
            </a:r>
            <a:r>
              <a:rPr kumimoji="1" lang="ja-JP" altLang="en-US" dirty="0" smtClean="0"/>
              <a:t>がサービスの離陸期に入ったころから、国はどのような情報政策を取ってきたか。</a:t>
            </a:r>
            <a:endParaRPr kumimoji="1" lang="en-US" altLang="ja-JP" dirty="0" smtClean="0"/>
          </a:p>
          <a:p>
            <a:pPr defTabSz="960102">
              <a:defRPr/>
            </a:pPr>
            <a:r>
              <a:rPr kumimoji="1" lang="ja-JP" altLang="en-US" dirty="0" smtClean="0"/>
              <a:t>計画は、</a:t>
            </a:r>
            <a:r>
              <a:rPr kumimoji="1" lang="ja-JP" altLang="en-US" b="1" dirty="0" smtClean="0"/>
              <a:t>各府省の進めたいことを、計画上に反映</a:t>
            </a:r>
            <a:r>
              <a:rPr kumimoji="1" lang="ja-JP" altLang="en-US" dirty="0" smtClean="0"/>
              <a:t>させて、具体的な予算確保、権限範囲を明示することが目的</a:t>
            </a:r>
            <a:endParaRPr kumimoji="1" lang="en-US" altLang="ja-JP" dirty="0" smtClean="0"/>
          </a:p>
          <a:p>
            <a:r>
              <a:rPr kumimoji="1" lang="ja-JP" altLang="en-US" b="1" dirty="0" smtClean="0"/>
              <a:t>過去１５年の間、国の施策の方向性は大きく変わっていない</a:t>
            </a:r>
            <a:r>
              <a:rPr kumimoji="1" lang="ja-JP" altLang="en-US" dirty="0" smtClean="0"/>
              <a:t>。ただ掛け声だけで、三権分立、行政内の縦割りのため施策のため、施策が連携していないのが、現実。</a:t>
            </a:r>
            <a:endParaRPr kumimoji="1" lang="en-US" altLang="ja-JP" dirty="0" smtClean="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a:t>
            </a:fld>
            <a:endParaRPr kumimoji="1" lang="ja-JP" altLang="en-US"/>
          </a:p>
        </p:txBody>
      </p:sp>
    </p:spTree>
    <p:extLst>
      <p:ext uri="{BB962C8B-B14F-4D97-AF65-F5344CB8AC3E}">
        <p14:creationId xmlns:p14="http://schemas.microsoft.com/office/powerpoint/2010/main" val="335305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19075" y="234950"/>
            <a:ext cx="7105650" cy="3997325"/>
          </a:xfrm>
        </p:spPr>
      </p:sp>
      <p:sp>
        <p:nvSpPr>
          <p:cNvPr id="3" name="ノート プレースホルダ 2"/>
          <p:cNvSpPr>
            <a:spLocks noGrp="1"/>
          </p:cNvSpPr>
          <p:nvPr>
            <p:ph type="body" idx="1"/>
          </p:nvPr>
        </p:nvSpPr>
        <p:spPr>
          <a:xfrm>
            <a:off x="438233" y="4248487"/>
            <a:ext cx="6002206" cy="6173435"/>
          </a:xfrm>
        </p:spPr>
        <p:txBody>
          <a:bodyPr>
            <a:noAutofit/>
          </a:bodyPr>
          <a:lstStyle/>
          <a:p>
            <a:pPr marL="540110" indent="-540110"/>
            <a:r>
              <a:rPr kumimoji="1" lang="en-US" altLang="ja-JP" dirty="0" smtClean="0">
                <a:solidFill>
                  <a:srgbClr val="FF0000"/>
                </a:solidFill>
              </a:rPr>
              <a:t>NDL</a:t>
            </a:r>
            <a:r>
              <a:rPr kumimoji="1" lang="ja-JP" altLang="en-US" dirty="0" smtClean="0">
                <a:solidFill>
                  <a:srgbClr val="FF0000"/>
                </a:solidFill>
              </a:rPr>
              <a:t>が進めたかったことが、</a:t>
            </a:r>
            <a:r>
              <a:rPr kumimoji="1" lang="en-US" altLang="ja-JP" dirty="0" smtClean="0">
                <a:solidFill>
                  <a:srgbClr val="FF0000"/>
                </a:solidFill>
              </a:rPr>
              <a:t>e-Japan</a:t>
            </a:r>
            <a:r>
              <a:rPr kumimoji="1" lang="ja-JP" altLang="en-US" dirty="0" smtClean="0">
                <a:solidFill>
                  <a:srgbClr val="FF0000"/>
                </a:solidFill>
              </a:rPr>
              <a:t>戦略の中で明記された。自民党のデジタルアーカイブ小委員会での、山口委員長（現</a:t>
            </a:r>
            <a:r>
              <a:rPr kumimoji="1" lang="en-US" altLang="ja-JP" dirty="0" smtClean="0">
                <a:solidFill>
                  <a:srgbClr val="FF0000"/>
                </a:solidFill>
              </a:rPr>
              <a:t>IT</a:t>
            </a:r>
            <a:r>
              <a:rPr kumimoji="1" lang="ja-JP" altLang="en-US" dirty="0" smtClean="0">
                <a:solidFill>
                  <a:srgbClr val="FF0000"/>
                </a:solidFill>
              </a:rPr>
              <a:t>担当大臣）、野田聖子委員長の推進姿勢のおかげ。</a:t>
            </a:r>
            <a:endParaRPr kumimoji="1" lang="en-US" altLang="ja-JP" dirty="0" smtClean="0">
              <a:solidFill>
                <a:srgbClr val="FF0000"/>
              </a:solidFill>
            </a:endParaRPr>
          </a:p>
          <a:p>
            <a:pPr marL="540110" indent="-540110"/>
            <a:r>
              <a:rPr kumimoji="1" lang="ja-JP" altLang="en-US" dirty="0" smtClean="0">
                <a:solidFill>
                  <a:srgbClr val="FF0000"/>
                </a:solidFill>
              </a:rPr>
              <a:t>ただ、</a:t>
            </a:r>
            <a:r>
              <a:rPr kumimoji="1" lang="en-US" altLang="ja-JP" dirty="0" smtClean="0">
                <a:solidFill>
                  <a:srgbClr val="FF0000"/>
                </a:solidFill>
              </a:rPr>
              <a:t>NDL</a:t>
            </a:r>
            <a:r>
              <a:rPr kumimoji="1" lang="ja-JP" altLang="en-US" dirty="0" smtClean="0">
                <a:solidFill>
                  <a:srgbClr val="FF0000"/>
                </a:solidFill>
              </a:rPr>
              <a:t>内では、大勢としては積極的ではなかった。（行政の計画に立法府の施策が記載されることへの抵抗、単館主義、保守的姿勢）</a:t>
            </a:r>
            <a:endParaRPr kumimoji="1" lang="en-US" altLang="ja-JP" dirty="0" smtClean="0">
              <a:solidFill>
                <a:srgbClr val="FF0000"/>
              </a:solidFill>
            </a:endParaRPr>
          </a:p>
          <a:p>
            <a:pPr marL="540110" indent="-540110"/>
            <a:r>
              <a:rPr kumimoji="1" lang="ja-JP" altLang="en-US" dirty="0" smtClean="0">
                <a:solidFill>
                  <a:srgbClr val="FF0000"/>
                </a:solidFill>
              </a:rPr>
              <a:t>～～～～</a:t>
            </a:r>
            <a:endParaRPr kumimoji="1" lang="en-US" altLang="ja-JP" dirty="0" smtClean="0">
              <a:solidFill>
                <a:srgbClr val="FF0000"/>
              </a:solidFill>
            </a:endParaRPr>
          </a:p>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solidFill>
                  <a:prstClr val="black"/>
                </a:solidFill>
              </a:rPr>
              <a:pPr/>
              <a:t>5</a:t>
            </a:fld>
            <a:endParaRPr kumimoji="1" lang="ja-JP" altLang="en-US">
              <a:solidFill>
                <a:prstClr val="black"/>
              </a:solidFill>
            </a:endParaRPr>
          </a:p>
        </p:txBody>
      </p:sp>
    </p:spTree>
    <p:extLst>
      <p:ext uri="{BB962C8B-B14F-4D97-AF65-F5344CB8AC3E}">
        <p14:creationId xmlns:p14="http://schemas.microsoft.com/office/powerpoint/2010/main" val="90740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p:spPr>
        <p:txBody>
          <a:bodyPr/>
          <a:lstStyle/>
          <a:p>
            <a:pPr defTabSz="993335"/>
            <a:r>
              <a:rPr lang="zh-CN" altLang="en-US" smtClean="0">
                <a:solidFill>
                  <a:prstClr val="black"/>
                </a:solidFill>
                <a:ea typeface="ＭＳ Ｐゴシック" charset="-128"/>
              </a:rPr>
              <a:t>情報学会月例会</a:t>
            </a:r>
            <a:endParaRPr lang="en-US" altLang="ja-JP" smtClean="0">
              <a:solidFill>
                <a:prstClr val="black"/>
              </a:solidFill>
            </a:endParaRPr>
          </a:p>
        </p:txBody>
      </p:sp>
      <p:sp>
        <p:nvSpPr>
          <p:cNvPr id="169987" name="Rectangle 6"/>
          <p:cNvSpPr>
            <a:spLocks noGrp="1" noChangeArrowheads="1"/>
          </p:cNvSpPr>
          <p:nvPr>
            <p:ph type="ftr" sz="quarter" idx="4"/>
          </p:nvPr>
        </p:nvSpPr>
        <p:spPr>
          <a:noFill/>
        </p:spPr>
        <p:txBody>
          <a:bodyPr/>
          <a:lstStyle/>
          <a:p>
            <a:pPr defTabSz="993335"/>
            <a:r>
              <a:rPr lang="en-US" altLang="ja-JP" smtClean="0">
                <a:solidFill>
                  <a:prstClr val="black"/>
                </a:solidFill>
              </a:rPr>
              <a:t>National Diet Library (NDL)</a:t>
            </a:r>
          </a:p>
        </p:txBody>
      </p:sp>
      <p:sp>
        <p:nvSpPr>
          <p:cNvPr id="169988" name="Rectangle 7"/>
          <p:cNvSpPr>
            <a:spLocks noGrp="1" noChangeArrowheads="1"/>
          </p:cNvSpPr>
          <p:nvPr>
            <p:ph type="sldNum" sz="quarter" idx="5"/>
          </p:nvPr>
        </p:nvSpPr>
        <p:spPr>
          <a:noFill/>
        </p:spPr>
        <p:txBody>
          <a:bodyPr/>
          <a:lstStyle/>
          <a:p>
            <a:pPr defTabSz="993335"/>
            <a:fld id="{3673C3E4-F0BA-404C-B718-396F11061E83}" type="slidenum">
              <a:rPr lang="en-US" altLang="ja-JP" smtClean="0">
                <a:solidFill>
                  <a:prstClr val="black"/>
                </a:solidFill>
              </a:rPr>
              <a:pPr defTabSz="993335"/>
              <a:t>12</a:t>
            </a:fld>
            <a:endParaRPr lang="en-US" altLang="ja-JP" smtClean="0">
              <a:solidFill>
                <a:prstClr val="black"/>
              </a:solidFill>
            </a:endParaRPr>
          </a:p>
        </p:txBody>
      </p:sp>
      <p:sp>
        <p:nvSpPr>
          <p:cNvPr id="169989" name="Rectangle 2"/>
          <p:cNvSpPr>
            <a:spLocks noGrp="1" noRot="1" noChangeAspect="1" noChangeArrowheads="1" noTextEdit="1"/>
          </p:cNvSpPr>
          <p:nvPr>
            <p:ph type="sldImg"/>
          </p:nvPr>
        </p:nvSpPr>
        <p:spPr>
          <a:xfrm>
            <a:off x="615950" y="468313"/>
            <a:ext cx="4897438" cy="2754312"/>
          </a:xfrm>
          <a:ln/>
        </p:spPr>
      </p:sp>
      <p:sp>
        <p:nvSpPr>
          <p:cNvPr id="169990" name="Rectangle 3"/>
          <p:cNvSpPr>
            <a:spLocks noGrp="1" noChangeArrowheads="1"/>
          </p:cNvSpPr>
          <p:nvPr>
            <p:ph type="body" idx="1"/>
          </p:nvPr>
        </p:nvSpPr>
        <p:spPr>
          <a:xfrm>
            <a:off x="200026" y="3322275"/>
            <a:ext cx="6408738" cy="7021689"/>
          </a:xfrm>
          <a:noFill/>
          <a:ln/>
        </p:spPr>
        <p:txBody>
          <a:bodyPr/>
          <a:lstStyle/>
          <a:p>
            <a:pPr marL="238335" indent="-238335"/>
            <a:r>
              <a:rPr lang="en-US" altLang="ja-JP" sz="1000" dirty="0">
                <a:ea typeface="ＭＳ Ｐ明朝" charset="-128"/>
              </a:rPr>
              <a:t>2008</a:t>
            </a:r>
            <a:r>
              <a:rPr lang="ja-JP" altLang="en-US" sz="1000" dirty="0">
                <a:ea typeface="ＭＳ Ｐ明朝" charset="-128"/>
              </a:rPr>
              <a:t>～</a:t>
            </a:r>
            <a:r>
              <a:rPr lang="en-US" altLang="ja-JP" sz="1000" dirty="0">
                <a:ea typeface="ＭＳ Ｐ明朝" charset="-128"/>
              </a:rPr>
              <a:t>2009</a:t>
            </a:r>
            <a:r>
              <a:rPr lang="ja-JP" altLang="en-US" sz="1000" dirty="0">
                <a:ea typeface="ＭＳ Ｐ明朝" charset="-128"/>
              </a:rPr>
              <a:t>年、再度、推進の計画が動いた。長尾前館長が就任。私が、関西に赴任している頃。</a:t>
            </a:r>
            <a:endParaRPr lang="en-US" altLang="ja-JP" sz="1000" dirty="0">
              <a:ea typeface="ＭＳ Ｐ明朝" charset="-128"/>
            </a:endParaRPr>
          </a:p>
          <a:p>
            <a:pPr marL="238335" indent="-238335"/>
            <a:r>
              <a:rPr lang="ja-JP" altLang="en-US" sz="1000" dirty="0">
                <a:ea typeface="ＭＳ Ｐ明朝" charset="-128"/>
              </a:rPr>
              <a:t>これにより、公的機関のウェブ情報の収集、保存のためのデジタル化、公共図書館への送信の法制度化が動き出した。</a:t>
            </a:r>
            <a:endParaRPr lang="en-US" altLang="ja-JP" sz="1000" dirty="0">
              <a:ea typeface="ＭＳ Ｐ明朝" charset="-128"/>
            </a:endParaRPr>
          </a:p>
          <a:p>
            <a:pPr marL="238335" indent="-238335"/>
            <a:r>
              <a:rPr lang="ja-JP" altLang="en-US" sz="1000" dirty="0">
                <a:ea typeface="ＭＳ Ｐ明朝" charset="-128"/>
              </a:rPr>
              <a:t>出版ビジネスと図書館との関係（長尾構想）が議論された。</a:t>
            </a:r>
            <a:endParaRPr lang="en-US" altLang="ja-JP" sz="1000" dirty="0">
              <a:ea typeface="ＭＳ Ｐ明朝" charset="-128"/>
            </a:endParaRPr>
          </a:p>
          <a:p>
            <a:pPr marL="238335" indent="-238335"/>
            <a:endParaRPr lang="en-US" altLang="ja-JP" sz="1000" dirty="0">
              <a:ea typeface="ＭＳ Ｐ明朝" charset="-128"/>
            </a:endParaRPr>
          </a:p>
          <a:p>
            <a:pPr marL="238335" indent="-238335"/>
            <a:r>
              <a:rPr lang="ja-JP" altLang="en-US" sz="1000" u="sng" dirty="0">
                <a:ea typeface="ＭＳ Ｐ明朝" charset="-128"/>
              </a:rPr>
              <a:t>～～～～～～</a:t>
            </a:r>
            <a:endParaRPr lang="en-US" altLang="ja-JP" sz="1000" u="sng" dirty="0">
              <a:ea typeface="ＭＳ Ｐ明朝" charset="-128"/>
            </a:endParaRPr>
          </a:p>
          <a:p>
            <a:pPr marL="238335" indent="-238335"/>
            <a:r>
              <a:rPr lang="ja-JP" altLang="en-US" sz="1000" u="sng" dirty="0">
                <a:ea typeface="ＭＳ Ｐ明朝" charset="-128"/>
              </a:rPr>
              <a:t>まずは、政府機関の施策との関連です。</a:t>
            </a:r>
          </a:p>
          <a:p>
            <a:pPr marL="238335" indent="-238335"/>
            <a:r>
              <a:rPr lang="ja-JP" altLang="en-US" sz="1000" u="sng" dirty="0">
                <a:ea typeface="ＭＳ Ｐ明朝" charset="-128"/>
              </a:rPr>
              <a:t>今年度は、国のデジタルアーカイブ事業に直接関連する政府の施策として、このようなものがあります。</a:t>
            </a:r>
          </a:p>
          <a:p>
            <a:pPr marL="238335" indent="-238335"/>
            <a:r>
              <a:rPr lang="ja-JP" altLang="en-US" sz="1000" u="sng" dirty="0">
                <a:ea typeface="ＭＳ Ｐ明朝" charset="-128"/>
              </a:rPr>
              <a:t>一つ目として、「</a:t>
            </a:r>
            <a:r>
              <a:rPr lang="en-US" altLang="ja-JP" sz="1000" u="sng" dirty="0">
                <a:ea typeface="ＭＳ Ｐ明朝" charset="-128"/>
              </a:rPr>
              <a:t>e-Japan</a:t>
            </a:r>
            <a:r>
              <a:rPr lang="ja-JP" altLang="en-US" sz="1000" u="sng" dirty="0">
                <a:ea typeface="ＭＳ Ｐ明朝" charset="-128"/>
              </a:rPr>
              <a:t>重点計画特命委員会　自民党デジタルアーカイブ小委員会」が、平成</a:t>
            </a:r>
            <a:r>
              <a:rPr lang="en-US" altLang="ja-JP" sz="1000" u="sng" dirty="0">
                <a:ea typeface="ＭＳ Ｐ明朝" charset="-128"/>
              </a:rPr>
              <a:t>20</a:t>
            </a:r>
            <a:r>
              <a:rPr lang="ja-JP" altLang="en-US" sz="1000" u="sng" dirty="0">
                <a:ea typeface="ＭＳ Ｐ明朝" charset="-128"/>
              </a:rPr>
              <a:t>年</a:t>
            </a:r>
            <a:r>
              <a:rPr lang="en-US" altLang="ja-JP" sz="1000" u="sng" dirty="0">
                <a:ea typeface="ＭＳ Ｐ明朝" charset="-128"/>
              </a:rPr>
              <a:t>3</a:t>
            </a:r>
            <a:r>
              <a:rPr lang="ja-JP" altLang="en-US" sz="1000" u="sng" dirty="0">
                <a:ea typeface="ＭＳ Ｐ明朝" charset="-128"/>
              </a:rPr>
              <a:t>月</a:t>
            </a:r>
            <a:r>
              <a:rPr lang="en-US" altLang="ja-JP" sz="1000" u="sng" dirty="0">
                <a:ea typeface="ＭＳ Ｐ明朝" charset="-128"/>
              </a:rPr>
              <a:t>12</a:t>
            </a:r>
            <a:r>
              <a:rPr lang="ja-JP" altLang="en-US" sz="1000" u="sng" dirty="0">
                <a:ea typeface="ＭＳ Ｐ明朝" charset="-128"/>
              </a:rPr>
              <a:t>日に公表した「デジタルアーカイブの推進に向けた申入れ」。です。</a:t>
            </a:r>
            <a:endParaRPr lang="ja-JP" altLang="en-US" sz="1000" dirty="0">
              <a:ea typeface="ＭＳ Ｐ明朝" charset="-128"/>
            </a:endParaRPr>
          </a:p>
          <a:p>
            <a:pPr marL="238335" indent="-238335"/>
            <a:r>
              <a:rPr lang="ja-JP" altLang="en-US" sz="1000" dirty="0">
                <a:ea typeface="ＭＳ Ｐ明朝" charset="-128"/>
              </a:rPr>
              <a:t>主な内容として、</a:t>
            </a:r>
          </a:p>
          <a:p>
            <a:pPr marL="238335" indent="-238335"/>
            <a:r>
              <a:rPr lang="ja-JP" altLang="en-US" sz="1000" dirty="0">
                <a:ea typeface="ＭＳ Ｐ明朝" charset="-128"/>
              </a:rPr>
              <a:t>平成</a:t>
            </a:r>
            <a:r>
              <a:rPr lang="en-US" altLang="ja-JP" sz="1000" dirty="0">
                <a:ea typeface="ＭＳ Ｐ明朝" charset="-128"/>
              </a:rPr>
              <a:t>16</a:t>
            </a:r>
            <a:r>
              <a:rPr lang="ja-JP" altLang="en-US" sz="1000" dirty="0">
                <a:ea typeface="ＭＳ Ｐ明朝" charset="-128"/>
              </a:rPr>
              <a:t>年</a:t>
            </a:r>
            <a:r>
              <a:rPr lang="en-US" altLang="ja-JP" sz="1000" dirty="0">
                <a:ea typeface="ＭＳ Ｐ明朝" charset="-128"/>
              </a:rPr>
              <a:t>6</a:t>
            </a:r>
            <a:r>
              <a:rPr lang="ja-JP" altLang="en-US" sz="1000" dirty="0">
                <a:ea typeface="ＭＳ Ｐ明朝" charset="-128"/>
              </a:rPr>
              <a:t>月の「国立デジタルアーカイブ構想」の提言に沿って、わが国のデジタルアーカイブの総合ポータルとなる</a:t>
            </a:r>
            <a:r>
              <a:rPr lang="en-US" altLang="ja-JP" sz="1000" dirty="0">
                <a:ea typeface="ＭＳ Ｐ明朝" charset="-128"/>
              </a:rPr>
              <a:t>PORTA</a:t>
            </a:r>
            <a:r>
              <a:rPr lang="ja-JP" altLang="en-US" sz="1000" dirty="0">
                <a:ea typeface="ＭＳ Ｐ明朝" charset="-128"/>
              </a:rPr>
              <a:t>が開設された。 </a:t>
            </a:r>
          </a:p>
          <a:p>
            <a:pPr marL="238335" indent="-238335"/>
            <a:r>
              <a:rPr lang="ja-JP" altLang="en-US" sz="1000" dirty="0">
                <a:ea typeface="ＭＳ Ｐ明朝" charset="-128"/>
              </a:rPr>
              <a:t>国立国会図書館のウェブアーカイブの本格実施のための法制度の実現 </a:t>
            </a:r>
            <a:endParaRPr lang="ja-JP" altLang="en-US" sz="1000" u="sng" dirty="0">
              <a:ea typeface="ＭＳ Ｐ明朝" charset="-128"/>
            </a:endParaRPr>
          </a:p>
          <a:p>
            <a:pPr marL="238335" indent="-238335"/>
            <a:r>
              <a:rPr lang="ja-JP" altLang="en-US" sz="1000" u="sng" dirty="0">
                <a:ea typeface="ＭＳ Ｐ明朝" charset="-128"/>
              </a:rPr>
              <a:t>全国図書館のデジタルアーカイブの統合化 </a:t>
            </a:r>
            <a:endParaRPr lang="ja-JP" altLang="en-US" sz="1000" dirty="0">
              <a:ea typeface="ＭＳ Ｐ明朝" charset="-128"/>
            </a:endParaRPr>
          </a:p>
          <a:p>
            <a:pPr marL="718336" lvl="1" indent="-238335"/>
            <a:r>
              <a:rPr lang="ja-JP" altLang="en-US" sz="1000" dirty="0">
                <a:ea typeface="ＭＳ Ｐ明朝" charset="-128"/>
              </a:rPr>
              <a:t>全国の図書館が統合的なデジタルアーカイブの構築。 </a:t>
            </a:r>
          </a:p>
          <a:p>
            <a:pPr marL="718336" lvl="1" indent="-238335"/>
            <a:r>
              <a:rPr lang="ja-JP" altLang="en-US" sz="1000" dirty="0">
                <a:ea typeface="ＭＳ Ｐ明朝" charset="-128"/>
              </a:rPr>
              <a:t>図書館間でのデジタル化された収集資料の相互利用、館内公衆端末での閲覧が可能となる著作権制度の創設。 </a:t>
            </a:r>
          </a:p>
          <a:p>
            <a:pPr marL="718336" lvl="1" indent="-238335"/>
            <a:r>
              <a:rPr lang="ja-JP" altLang="en-US" sz="1000" dirty="0">
                <a:ea typeface="ＭＳ Ｐ明朝" charset="-128"/>
              </a:rPr>
              <a:t>著作権データベースの活用等著作権者が不明な場合の文化庁裁定制度の円滑な利用のための制度改善。 </a:t>
            </a:r>
            <a:endParaRPr lang="ja-JP" altLang="en-US" sz="1000" u="sng" dirty="0">
              <a:ea typeface="ＭＳ Ｐ明朝" charset="-128"/>
            </a:endParaRPr>
          </a:p>
          <a:p>
            <a:pPr marL="238335" indent="-238335"/>
            <a:r>
              <a:rPr lang="ja-JP" altLang="en-US" sz="1000" u="sng" dirty="0">
                <a:ea typeface="ＭＳ Ｐ明朝" charset="-128"/>
              </a:rPr>
              <a:t>国立公文書館と国立国会図書館が協力 </a:t>
            </a:r>
            <a:endParaRPr lang="ja-JP" altLang="en-US" sz="1000" dirty="0">
              <a:ea typeface="ＭＳ Ｐ明朝" charset="-128"/>
            </a:endParaRPr>
          </a:p>
          <a:p>
            <a:pPr marL="718336" lvl="1" indent="-238335"/>
            <a:r>
              <a:rPr lang="ja-JP" altLang="en-US" sz="1000" dirty="0">
                <a:ea typeface="ＭＳ Ｐ明朝" charset="-128"/>
              </a:rPr>
              <a:t>相互の役割の違いを尊重して、利用者の利便性の向上を図る観点から、連携・協力 </a:t>
            </a:r>
          </a:p>
          <a:p>
            <a:pPr marL="718336" lvl="1" indent="-238335"/>
            <a:r>
              <a:rPr lang="ja-JP" altLang="en-US" sz="1000" dirty="0">
                <a:ea typeface="ＭＳ Ｐ明朝" charset="-128"/>
              </a:rPr>
              <a:t>全国の公文書館、図書館でのデジタルアーカイブ構築について、メタデータ付与等に係る技術面、ノウハウ面における支援、協力を行う。 </a:t>
            </a:r>
          </a:p>
          <a:p>
            <a:pPr marL="718336" lvl="1" indent="-238335"/>
            <a:r>
              <a:rPr lang="ja-JP" altLang="en-US" sz="1000" dirty="0">
                <a:ea typeface="ＭＳ Ｐ明朝" charset="-128"/>
              </a:rPr>
              <a:t>国のデジタルアーカイブの総合ポータルの検索機能の充実等により、各分野でのデジタルアーカイブの利用の拡大を図る。 </a:t>
            </a:r>
            <a:endParaRPr lang="ja-JP" altLang="en-US" sz="1000" u="sng" dirty="0">
              <a:ea typeface="ＭＳ Ｐ明朝" charset="-128"/>
            </a:endParaRPr>
          </a:p>
          <a:p>
            <a:pPr marL="238335" indent="-238335"/>
            <a:r>
              <a:rPr lang="ja-JP" altLang="en-US" sz="1000" u="sng" dirty="0">
                <a:ea typeface="ＭＳ Ｐ明朝" charset="-128"/>
              </a:rPr>
              <a:t>世界最先端のデジタルアーカイブ技術への対応</a:t>
            </a:r>
          </a:p>
          <a:p>
            <a:pPr marL="238335" indent="-238335"/>
            <a:r>
              <a:rPr lang="ja-JP" altLang="en-US" sz="1000" u="sng" dirty="0">
                <a:ea typeface="ＭＳ Ｐ明朝" charset="-128"/>
              </a:rPr>
              <a:t>など、提言として政府に申し入れられました。</a:t>
            </a:r>
          </a:p>
          <a:p>
            <a:pPr marL="238335" indent="-238335"/>
            <a:r>
              <a:rPr lang="ja-JP" altLang="en-US" sz="1000" u="sng" dirty="0">
                <a:ea typeface="ＭＳ Ｐ明朝" charset="-128"/>
              </a:rPr>
              <a:t>次に、内閣官房　知財本部（知的財産戦略本部）が</a:t>
            </a:r>
            <a:r>
              <a:rPr lang="en-US" altLang="ja-JP" sz="1000" u="sng" dirty="0">
                <a:ea typeface="ＭＳ Ｐ明朝" charset="-128"/>
              </a:rPr>
              <a:t>6</a:t>
            </a:r>
            <a:r>
              <a:rPr lang="ja-JP" altLang="en-US" sz="1000" u="sng" dirty="0">
                <a:ea typeface="ＭＳ Ｐ明朝" charset="-128"/>
              </a:rPr>
              <a:t>月</a:t>
            </a:r>
            <a:r>
              <a:rPr lang="en-US" altLang="ja-JP" sz="1000" u="sng" dirty="0">
                <a:ea typeface="ＭＳ Ｐ明朝" charset="-128"/>
              </a:rPr>
              <a:t>18</a:t>
            </a:r>
            <a:r>
              <a:rPr lang="ja-JP" altLang="en-US" sz="1000" u="sng" dirty="0">
                <a:ea typeface="ＭＳ Ｐ明朝" charset="-128"/>
              </a:rPr>
              <a:t>日に発表した「知財計画</a:t>
            </a:r>
            <a:r>
              <a:rPr lang="en-US" altLang="ja-JP" sz="1000" u="sng" dirty="0">
                <a:ea typeface="ＭＳ Ｐ明朝" charset="-128"/>
              </a:rPr>
              <a:t>2008</a:t>
            </a:r>
            <a:r>
              <a:rPr lang="ja-JP" altLang="en-US" sz="1000" u="sng" dirty="0">
                <a:ea typeface="ＭＳ Ｐ明朝" charset="-128"/>
              </a:rPr>
              <a:t>」です。</a:t>
            </a:r>
          </a:p>
          <a:p>
            <a:pPr marL="238335" indent="-238335"/>
            <a:r>
              <a:rPr lang="ja-JP" altLang="en-US" sz="1000" u="sng" dirty="0">
                <a:ea typeface="ＭＳ Ｐ明朝" charset="-128"/>
              </a:rPr>
              <a:t>「当館のデジタルアーカイブ化と図書館資料の利用を進める」ということで、 </a:t>
            </a:r>
          </a:p>
          <a:p>
            <a:pPr marL="238335" indent="-238335"/>
            <a:r>
              <a:rPr lang="ja-JP" altLang="en-US" sz="1000" u="sng" dirty="0">
                <a:ea typeface="ＭＳ Ｐ明朝" charset="-128"/>
              </a:rPr>
              <a:t>当館において行われている貴重な図書等のデジタル化や、インターネット情報資源等を収集保存し、ネット上で一般ユーザーの利用に供する取組</a:t>
            </a:r>
            <a:r>
              <a:rPr lang="en-US" altLang="ja-JP" sz="1000" u="sng" dirty="0">
                <a:ea typeface="ＭＳ Ｐ明朝" charset="-128"/>
              </a:rPr>
              <a:t>'</a:t>
            </a:r>
            <a:r>
              <a:rPr lang="ja-JP" altLang="en-US" sz="1000" u="sng" dirty="0">
                <a:ea typeface="ＭＳ Ｐ明朝" charset="-128"/>
              </a:rPr>
              <a:t>について、その促進が図られるよう一層の連携を進める。と、うたわれています。 </a:t>
            </a:r>
            <a:endParaRPr lang="ja-JP" altLang="en-US" sz="1000" dirty="0">
              <a:ea typeface="ＭＳ Ｐ明朝" charset="-128"/>
            </a:endParaRPr>
          </a:p>
          <a:p>
            <a:pPr marL="238335" indent="-238335"/>
            <a:r>
              <a:rPr lang="ja-JP" altLang="en-US" sz="1000" dirty="0">
                <a:ea typeface="ＭＳ Ｐ明朝" charset="-128"/>
              </a:rPr>
              <a:t>このため、</a:t>
            </a:r>
            <a:r>
              <a:rPr lang="en-US" altLang="ja-JP" sz="1000" dirty="0">
                <a:ea typeface="ＭＳ Ｐ明朝" charset="-128"/>
              </a:rPr>
              <a:t>'</a:t>
            </a:r>
            <a:r>
              <a:rPr lang="ja-JP" altLang="en-US" sz="1000" dirty="0">
                <a:ea typeface="ＭＳ Ｐ明朝" charset="-128"/>
              </a:rPr>
              <a:t>権利者の経済的利益や出版ビジネスとの関係を考慮</a:t>
            </a:r>
            <a:r>
              <a:rPr lang="en-US" altLang="ja-JP" sz="1000" dirty="0">
                <a:ea typeface="ＭＳ Ｐ明朝" charset="-128"/>
              </a:rPr>
              <a:t>''</a:t>
            </a:r>
            <a:r>
              <a:rPr lang="ja-JP" altLang="en-US" sz="1000" dirty="0">
                <a:ea typeface="ＭＳ Ｐ明朝" charset="-128"/>
              </a:rPr>
              <a:t>しつつ、国立国会図書館における蔵書のデジタル化の推進に必要な法的措置を２００８年度中に講ずるとともに、国立国会図書館と他の図書館等との連携や図書館等利用者への資料提供の在り方については、関係者間の協議を促進し、２００８年度中に一定の結論を得る。（</a:t>
            </a:r>
            <a:r>
              <a:rPr lang="en-US" altLang="ja-JP" sz="1000" dirty="0">
                <a:ea typeface="ＭＳ Ｐ明朝" charset="-128"/>
              </a:rPr>
              <a:t>113/157</a:t>
            </a:r>
            <a:r>
              <a:rPr lang="ja-JP" altLang="en-US" sz="1000" dirty="0">
                <a:ea typeface="ＭＳ Ｐ明朝" charset="-128"/>
              </a:rPr>
              <a:t>ページ） </a:t>
            </a:r>
            <a:endParaRPr lang="ja-JP" altLang="en-US" sz="1000" u="sng" dirty="0">
              <a:ea typeface="ＭＳ Ｐ明朝" charset="-128"/>
            </a:endParaRPr>
          </a:p>
          <a:p>
            <a:pPr marL="238335" indent="-238335"/>
            <a:r>
              <a:rPr lang="ja-JP" altLang="en-US" sz="1000" u="sng" dirty="0">
                <a:ea typeface="ＭＳ Ｐ明朝" charset="-128"/>
              </a:rPr>
              <a:t>次に、同じく内閣官房の</a:t>
            </a:r>
            <a:r>
              <a:rPr lang="en-US" altLang="ja-JP" sz="1000" u="sng" dirty="0">
                <a:ea typeface="ＭＳ Ｐ明朝" charset="-128"/>
              </a:rPr>
              <a:t>IT</a:t>
            </a:r>
            <a:r>
              <a:rPr lang="ja-JP" altLang="en-US" sz="1000" u="sng" dirty="0">
                <a:ea typeface="ＭＳ Ｐ明朝" charset="-128"/>
              </a:rPr>
              <a:t>戦略本部が</a:t>
            </a:r>
            <a:r>
              <a:rPr lang="en-US" altLang="ja-JP" sz="1000" u="sng" dirty="0">
                <a:ea typeface="ＭＳ Ｐ明朝" charset="-128"/>
              </a:rPr>
              <a:t>8</a:t>
            </a:r>
            <a:r>
              <a:rPr lang="ja-JP" altLang="en-US" sz="1000" u="sng" dirty="0">
                <a:ea typeface="ＭＳ Ｐ明朝" charset="-128"/>
              </a:rPr>
              <a:t>月</a:t>
            </a:r>
            <a:r>
              <a:rPr lang="en-US" altLang="ja-JP" sz="1000" u="sng" dirty="0">
                <a:ea typeface="ＭＳ Ｐ明朝" charset="-128"/>
              </a:rPr>
              <a:t>20</a:t>
            </a:r>
            <a:r>
              <a:rPr lang="ja-JP" altLang="en-US" sz="1000" u="sng" dirty="0">
                <a:ea typeface="ＭＳ Ｐ明朝" charset="-128"/>
              </a:rPr>
              <a:t>日に発表した</a:t>
            </a:r>
            <a:r>
              <a:rPr lang="en-US" altLang="ja-JP" sz="1000" u="sng" dirty="0">
                <a:ea typeface="ＭＳ Ｐ明朝" charset="-128"/>
              </a:rPr>
              <a:t>'</a:t>
            </a:r>
            <a:r>
              <a:rPr lang="ja-JP" altLang="en-US" sz="1000" u="sng" dirty="0">
                <a:ea typeface="ＭＳ Ｐ明朝" charset="-128"/>
              </a:rPr>
              <a:t>重点計画</a:t>
            </a:r>
            <a:r>
              <a:rPr lang="en-US" altLang="ja-JP" sz="1000" u="sng" dirty="0">
                <a:ea typeface="ＭＳ Ｐ明朝" charset="-128"/>
              </a:rPr>
              <a:t>2008</a:t>
            </a:r>
            <a:r>
              <a:rPr lang="ja-JP" altLang="en-US" sz="1000" u="sng" dirty="0">
                <a:ea typeface="ＭＳ Ｐ明朝" charset="-128"/>
              </a:rPr>
              <a:t>の中では、</a:t>
            </a:r>
          </a:p>
          <a:p>
            <a:pPr marL="238335" indent="-238335"/>
            <a:r>
              <a:rPr lang="ja-JP" altLang="en-US" sz="1000" u="sng" dirty="0">
                <a:ea typeface="ＭＳ Ｐ明朝" charset="-128"/>
              </a:rPr>
              <a:t>総務省の「</a:t>
            </a:r>
            <a:r>
              <a:rPr lang="en-US" altLang="ja-JP" sz="1000" u="sng" dirty="0">
                <a:ea typeface="ＭＳ Ｐ明朝" charset="-128"/>
              </a:rPr>
              <a:t>ICT </a:t>
            </a:r>
            <a:r>
              <a:rPr lang="ja-JP" altLang="en-US" sz="1000" u="sng" dirty="0">
                <a:ea typeface="ＭＳ Ｐ明朝" charset="-128"/>
              </a:rPr>
              <a:t>成長力強化プラン」の中で記述されている、「デジタル文明開化プロジェクト」の推進（総務省及び関係省庁） があります。</a:t>
            </a:r>
          </a:p>
          <a:p>
            <a:pPr marL="238335" indent="-238335"/>
            <a:r>
              <a:rPr lang="ja-JP" altLang="en-US" sz="1000" u="sng" dirty="0">
                <a:ea typeface="ＭＳ Ｐ明朝" charset="-128"/>
              </a:rPr>
              <a:t>国立国会図書館、国立公文書館、他府省庁、地方公共団体、図書館・博物館・美術館、大学等との連携を図り、産学官を挙げてデジタル化を推進、日本中の知的財産を総デジタル化してつなぐ「デジタル文明開化プロジェクト」を実施する。とされています。</a:t>
            </a:r>
            <a:endParaRPr lang="ja-JP" altLang="en-US" sz="1000" dirty="0">
              <a:ea typeface="ＭＳ Ｐ明朝" charset="-128"/>
            </a:endParaRPr>
          </a:p>
          <a:p>
            <a:pPr marL="238335" indent="-238335"/>
            <a:r>
              <a:rPr lang="ja-JP" altLang="en-US" sz="1000" dirty="0">
                <a:ea typeface="ＭＳ Ｐ明朝" charset="-128"/>
              </a:rPr>
              <a:t>具体的な内容の一つとして、地域公共図書館支援を想定しています。</a:t>
            </a:r>
          </a:p>
          <a:p>
            <a:pPr marL="238335" indent="-238335"/>
            <a:r>
              <a:rPr lang="ja-JP" altLang="en-US" sz="1000" dirty="0">
                <a:ea typeface="ＭＳ Ｐ明朝" charset="-128"/>
              </a:rPr>
              <a:t>「</a:t>
            </a:r>
            <a:r>
              <a:rPr lang="en-US" altLang="ja-JP" sz="1000" dirty="0">
                <a:ea typeface="ＭＳ Ｐ明朝" charset="-128"/>
              </a:rPr>
              <a:t>ICT </a:t>
            </a:r>
            <a:r>
              <a:rPr lang="ja-JP" altLang="en-US" sz="1000" dirty="0">
                <a:ea typeface="ＭＳ Ｐ明朝" charset="-128"/>
              </a:rPr>
              <a:t>成長力強化プラン」の実施が盛り込まれた形で、「経済財政改革の基本方針」（いわゆる骨太方針</a:t>
            </a:r>
            <a:r>
              <a:rPr lang="en-US" altLang="ja-JP" sz="1000" dirty="0">
                <a:ea typeface="ＭＳ Ｐ明朝" charset="-128"/>
              </a:rPr>
              <a:t>2008</a:t>
            </a:r>
            <a:r>
              <a:rPr lang="ja-JP" altLang="en-US" sz="1000" dirty="0">
                <a:ea typeface="ＭＳ Ｐ明朝" charset="-128"/>
              </a:rPr>
              <a:t>）として、</a:t>
            </a:r>
            <a:r>
              <a:rPr lang="en-US" altLang="ja-JP" sz="1000" dirty="0">
                <a:ea typeface="ＭＳ Ｐ明朝" charset="-128"/>
              </a:rPr>
              <a:t>6</a:t>
            </a:r>
            <a:r>
              <a:rPr lang="ja-JP" altLang="en-US" sz="1000" dirty="0">
                <a:ea typeface="ＭＳ Ｐ明朝" charset="-128"/>
              </a:rPr>
              <a:t>月</a:t>
            </a:r>
            <a:r>
              <a:rPr lang="en-US" altLang="ja-JP" sz="1000" dirty="0">
                <a:ea typeface="ＭＳ Ｐ明朝" charset="-128"/>
              </a:rPr>
              <a:t>27</a:t>
            </a:r>
            <a:r>
              <a:rPr lang="ja-JP" altLang="en-US" sz="1000" dirty="0">
                <a:ea typeface="ＭＳ Ｐ明朝" charset="-128"/>
              </a:rPr>
              <a:t>日に決定されました。 </a:t>
            </a:r>
          </a:p>
          <a:p>
            <a:pPr marL="238335" indent="-238335"/>
            <a:r>
              <a:rPr lang="ja-JP" altLang="en-US" sz="1000" dirty="0">
                <a:ea typeface="ＭＳ Ｐ明朝" charset="-128"/>
              </a:rPr>
              <a:t>これに基づいて、各省庁において、来年度予算要求が行われています。 </a:t>
            </a:r>
          </a:p>
        </p:txBody>
      </p:sp>
      <p:sp>
        <p:nvSpPr>
          <p:cNvPr id="169991" name="日付プレースホルダ 6"/>
          <p:cNvSpPr>
            <a:spLocks noGrp="1"/>
          </p:cNvSpPr>
          <p:nvPr>
            <p:ph type="dt" sz="quarter" idx="1"/>
          </p:nvPr>
        </p:nvSpPr>
        <p:spPr>
          <a:noFill/>
        </p:spPr>
        <p:txBody>
          <a:bodyPr/>
          <a:lstStyle/>
          <a:p>
            <a:pPr defTabSz="993335"/>
            <a:r>
              <a:rPr lang="en-US" altLang="ja-JP" smtClean="0">
                <a:solidFill>
                  <a:prstClr val="black"/>
                </a:solidFill>
              </a:rPr>
              <a:t>2009/1/31</a:t>
            </a:r>
          </a:p>
        </p:txBody>
      </p:sp>
    </p:spTree>
    <p:extLst>
      <p:ext uri="{BB962C8B-B14F-4D97-AF65-F5344CB8AC3E}">
        <p14:creationId xmlns:p14="http://schemas.microsoft.com/office/powerpoint/2010/main" val="2406514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19075" y="234950"/>
            <a:ext cx="7105650" cy="3997325"/>
          </a:xfrm>
        </p:spPr>
      </p:sp>
      <p:sp>
        <p:nvSpPr>
          <p:cNvPr id="3" name="ノート プレースホルダ 2"/>
          <p:cNvSpPr>
            <a:spLocks noGrp="1"/>
          </p:cNvSpPr>
          <p:nvPr>
            <p:ph type="body" idx="1"/>
          </p:nvPr>
        </p:nvSpPr>
        <p:spPr>
          <a:xfrm>
            <a:off x="438233" y="4248487"/>
            <a:ext cx="6002206" cy="6173435"/>
          </a:xfrm>
        </p:spPr>
        <p:txBody>
          <a:bodyPr>
            <a:noAutofit/>
          </a:bodyPr>
          <a:lstStyle/>
          <a:p>
            <a:pPr marL="238335" indent="-238335"/>
            <a:r>
              <a:rPr lang="en-US" altLang="ja-JP" dirty="0">
                <a:ea typeface="ＭＳ Ｐ明朝" charset="-128"/>
              </a:rPr>
              <a:t>2008</a:t>
            </a:r>
            <a:r>
              <a:rPr lang="ja-JP" altLang="en-US" dirty="0">
                <a:ea typeface="ＭＳ Ｐ明朝" charset="-128"/>
              </a:rPr>
              <a:t>～</a:t>
            </a:r>
            <a:r>
              <a:rPr lang="en-US" altLang="ja-JP" dirty="0">
                <a:ea typeface="ＭＳ Ｐ明朝" charset="-128"/>
              </a:rPr>
              <a:t>2009</a:t>
            </a:r>
            <a:r>
              <a:rPr lang="ja-JP" altLang="en-US" dirty="0">
                <a:ea typeface="ＭＳ Ｐ明朝" charset="-128"/>
              </a:rPr>
              <a:t>年、再度、推進の計画が動いた。長尾前館長が就任。私が、関西に赴任している頃。</a:t>
            </a:r>
            <a:endParaRPr lang="en-US" altLang="ja-JP" dirty="0">
              <a:ea typeface="ＭＳ Ｐ明朝" charset="-128"/>
            </a:endParaRPr>
          </a:p>
          <a:p>
            <a:pPr marL="238335" indent="-238335"/>
            <a:r>
              <a:rPr lang="ja-JP" altLang="en-US" dirty="0">
                <a:ea typeface="ＭＳ Ｐ明朝" charset="-128"/>
              </a:rPr>
              <a:t>これにより、公的機関のウェブ情報の収集、保存のためのデジタル化、公共図書館への送信の法制度化が動き出した。</a:t>
            </a:r>
            <a:endParaRPr lang="en-US" altLang="ja-JP" dirty="0">
              <a:ea typeface="ＭＳ Ｐ明朝" charset="-128"/>
            </a:endParaRPr>
          </a:p>
          <a:p>
            <a:pPr marL="238335" indent="-238335"/>
            <a:r>
              <a:rPr lang="ja-JP" altLang="en-US" dirty="0">
                <a:ea typeface="ＭＳ Ｐ明朝" charset="-128"/>
              </a:rPr>
              <a:t>出版ビジネスと図書館との関係（長尾構想）が議論された。</a:t>
            </a:r>
            <a:endParaRPr lang="en-US" altLang="ja-JP" dirty="0">
              <a:ea typeface="ＭＳ Ｐ明朝" charset="-128"/>
            </a:endParaRPr>
          </a:p>
          <a:p>
            <a:pPr marL="238335" indent="-238335"/>
            <a:r>
              <a:rPr lang="ja-JP" altLang="en-US" dirty="0">
                <a:ea typeface="ＭＳ Ｐ明朝" charset="-128"/>
              </a:rPr>
              <a:t>～～～～～～</a:t>
            </a:r>
            <a:endParaRPr lang="en-US" altLang="ja-JP" dirty="0">
              <a:ea typeface="ＭＳ Ｐ明朝" charset="-128"/>
            </a:endParaRPr>
          </a:p>
          <a:p>
            <a:pPr marL="238335" indent="-238335"/>
            <a:r>
              <a:rPr lang="ja-JP" altLang="en-US" sz="1000" u="sng" dirty="0">
                <a:ea typeface="ＭＳ Ｐ明朝" charset="-128"/>
              </a:rPr>
              <a:t>～～～～～～</a:t>
            </a:r>
            <a:endParaRPr lang="en-US" altLang="ja-JP" sz="1000" u="sng" dirty="0">
              <a:ea typeface="ＭＳ Ｐ明朝" charset="-128"/>
            </a:endParaRPr>
          </a:p>
          <a:p>
            <a:pPr marL="238335" indent="-238335"/>
            <a:r>
              <a:rPr lang="ja-JP" altLang="en-US" sz="1000" u="sng" dirty="0">
                <a:ea typeface="ＭＳ Ｐ明朝" charset="-128"/>
              </a:rPr>
              <a:t>まずは、政府機関の施策との関連です。</a:t>
            </a:r>
          </a:p>
          <a:p>
            <a:pPr marL="238335" indent="-238335"/>
            <a:r>
              <a:rPr lang="ja-JP" altLang="en-US" sz="1000" u="sng" dirty="0">
                <a:ea typeface="ＭＳ Ｐ明朝" charset="-128"/>
              </a:rPr>
              <a:t>今年度は、国のデジタルアーカイブ事業に直接関連する政府の施策として、このようなものがあります。</a:t>
            </a:r>
          </a:p>
          <a:p>
            <a:pPr marL="238335" indent="-238335"/>
            <a:r>
              <a:rPr lang="ja-JP" altLang="en-US" sz="1000" u="sng" dirty="0">
                <a:ea typeface="ＭＳ Ｐ明朝" charset="-128"/>
              </a:rPr>
              <a:t>一つ目として、「</a:t>
            </a:r>
            <a:r>
              <a:rPr lang="en-US" altLang="ja-JP" sz="1000" u="sng" dirty="0">
                <a:ea typeface="ＭＳ Ｐ明朝" charset="-128"/>
              </a:rPr>
              <a:t>e-Japan</a:t>
            </a:r>
            <a:r>
              <a:rPr lang="ja-JP" altLang="en-US" sz="1000" u="sng" dirty="0">
                <a:ea typeface="ＭＳ Ｐ明朝" charset="-128"/>
              </a:rPr>
              <a:t>重点計画特命委員会　自民党デジタルアーカイブ小委員会」が、平成</a:t>
            </a:r>
            <a:r>
              <a:rPr lang="en-US" altLang="ja-JP" sz="1000" u="sng" dirty="0">
                <a:ea typeface="ＭＳ Ｐ明朝" charset="-128"/>
              </a:rPr>
              <a:t>20</a:t>
            </a:r>
            <a:r>
              <a:rPr lang="ja-JP" altLang="en-US" sz="1000" u="sng" dirty="0">
                <a:ea typeface="ＭＳ Ｐ明朝" charset="-128"/>
              </a:rPr>
              <a:t>年</a:t>
            </a:r>
            <a:r>
              <a:rPr lang="en-US" altLang="ja-JP" sz="1000" u="sng" dirty="0">
                <a:ea typeface="ＭＳ Ｐ明朝" charset="-128"/>
              </a:rPr>
              <a:t>3</a:t>
            </a:r>
            <a:r>
              <a:rPr lang="ja-JP" altLang="en-US" sz="1000" u="sng" dirty="0">
                <a:ea typeface="ＭＳ Ｐ明朝" charset="-128"/>
              </a:rPr>
              <a:t>月</a:t>
            </a:r>
            <a:r>
              <a:rPr lang="en-US" altLang="ja-JP" sz="1000" u="sng" dirty="0">
                <a:ea typeface="ＭＳ Ｐ明朝" charset="-128"/>
              </a:rPr>
              <a:t>12</a:t>
            </a:r>
            <a:r>
              <a:rPr lang="ja-JP" altLang="en-US" sz="1000" u="sng" dirty="0">
                <a:ea typeface="ＭＳ Ｐ明朝" charset="-128"/>
              </a:rPr>
              <a:t>日に公表した「デジタルアーカイブの推進に向けた申入れ」。です。</a:t>
            </a:r>
            <a:endParaRPr lang="ja-JP" altLang="en-US" sz="1000" dirty="0">
              <a:ea typeface="ＭＳ Ｐ明朝" charset="-128"/>
            </a:endParaRPr>
          </a:p>
          <a:p>
            <a:pPr marL="238335" indent="-238335"/>
            <a:r>
              <a:rPr lang="ja-JP" altLang="en-US" sz="1000" dirty="0">
                <a:ea typeface="ＭＳ Ｐ明朝" charset="-128"/>
              </a:rPr>
              <a:t>主な内容として、</a:t>
            </a:r>
          </a:p>
          <a:p>
            <a:pPr marL="238335" indent="-238335"/>
            <a:r>
              <a:rPr lang="ja-JP" altLang="en-US" sz="1000" dirty="0">
                <a:ea typeface="ＭＳ Ｐ明朝" charset="-128"/>
              </a:rPr>
              <a:t>平成</a:t>
            </a:r>
            <a:r>
              <a:rPr lang="en-US" altLang="ja-JP" sz="1000" dirty="0">
                <a:ea typeface="ＭＳ Ｐ明朝" charset="-128"/>
              </a:rPr>
              <a:t>16</a:t>
            </a:r>
            <a:r>
              <a:rPr lang="ja-JP" altLang="en-US" sz="1000" dirty="0">
                <a:ea typeface="ＭＳ Ｐ明朝" charset="-128"/>
              </a:rPr>
              <a:t>年</a:t>
            </a:r>
            <a:r>
              <a:rPr lang="en-US" altLang="ja-JP" sz="1000" dirty="0">
                <a:ea typeface="ＭＳ Ｐ明朝" charset="-128"/>
              </a:rPr>
              <a:t>6</a:t>
            </a:r>
            <a:r>
              <a:rPr lang="ja-JP" altLang="en-US" sz="1000" dirty="0">
                <a:ea typeface="ＭＳ Ｐ明朝" charset="-128"/>
              </a:rPr>
              <a:t>月の「国立デジタルアーカイブ構想」の提言に沿って、わが国のデジタルアーカイブの総合ポータルとなる</a:t>
            </a:r>
            <a:r>
              <a:rPr lang="en-US" altLang="ja-JP" sz="1000" dirty="0">
                <a:ea typeface="ＭＳ Ｐ明朝" charset="-128"/>
              </a:rPr>
              <a:t>PORTA</a:t>
            </a:r>
            <a:r>
              <a:rPr lang="ja-JP" altLang="en-US" sz="1000" dirty="0">
                <a:ea typeface="ＭＳ Ｐ明朝" charset="-128"/>
              </a:rPr>
              <a:t>が開設された。 </a:t>
            </a:r>
          </a:p>
          <a:p>
            <a:pPr marL="238335" indent="-238335"/>
            <a:r>
              <a:rPr lang="ja-JP" altLang="en-US" sz="1000" dirty="0">
                <a:ea typeface="ＭＳ Ｐ明朝" charset="-128"/>
              </a:rPr>
              <a:t>国立国会図書館のウェブアーカイブの本格実施のための法制度の実現 </a:t>
            </a:r>
            <a:endParaRPr lang="ja-JP" altLang="en-US" sz="1000" u="sng" dirty="0">
              <a:ea typeface="ＭＳ Ｐ明朝" charset="-128"/>
            </a:endParaRPr>
          </a:p>
          <a:p>
            <a:pPr marL="238335" indent="-238335"/>
            <a:r>
              <a:rPr lang="ja-JP" altLang="en-US" sz="1000" u="sng" dirty="0">
                <a:ea typeface="ＭＳ Ｐ明朝" charset="-128"/>
              </a:rPr>
              <a:t>全国図書館のデジタルアーカイブの統合化 </a:t>
            </a:r>
            <a:endParaRPr lang="ja-JP" altLang="en-US" sz="1000" dirty="0">
              <a:ea typeface="ＭＳ Ｐ明朝" charset="-128"/>
            </a:endParaRPr>
          </a:p>
          <a:p>
            <a:pPr marL="718336" lvl="1" indent="-238335"/>
            <a:r>
              <a:rPr lang="ja-JP" altLang="en-US" sz="1000" dirty="0">
                <a:ea typeface="ＭＳ Ｐ明朝" charset="-128"/>
              </a:rPr>
              <a:t>全国の図書館が統合的なデジタルアーカイブの構築。 </a:t>
            </a:r>
          </a:p>
          <a:p>
            <a:pPr marL="718336" lvl="1" indent="-238335"/>
            <a:r>
              <a:rPr lang="ja-JP" altLang="en-US" sz="1000" dirty="0">
                <a:ea typeface="ＭＳ Ｐ明朝" charset="-128"/>
              </a:rPr>
              <a:t>図書館間でのデジタル化された収集資料の相互利用、館内公衆端末での閲覧が可能となる著作権制度の創設。 </a:t>
            </a:r>
          </a:p>
          <a:p>
            <a:pPr marL="718336" lvl="1" indent="-238335"/>
            <a:r>
              <a:rPr lang="ja-JP" altLang="en-US" sz="1000" dirty="0">
                <a:ea typeface="ＭＳ Ｐ明朝" charset="-128"/>
              </a:rPr>
              <a:t>著作権データベースの活用等著作権者が不明な場合の文化庁裁定制度の円滑な利用のための制度改善。 </a:t>
            </a:r>
            <a:endParaRPr lang="ja-JP" altLang="en-US" sz="1000" u="sng" dirty="0">
              <a:ea typeface="ＭＳ Ｐ明朝" charset="-128"/>
            </a:endParaRPr>
          </a:p>
          <a:p>
            <a:pPr marL="238335" indent="-238335"/>
            <a:r>
              <a:rPr lang="ja-JP" altLang="en-US" sz="1000" u="sng" dirty="0">
                <a:ea typeface="ＭＳ Ｐ明朝" charset="-128"/>
              </a:rPr>
              <a:t>国立公文書館と国立国会図書館が協力 </a:t>
            </a:r>
            <a:endParaRPr lang="ja-JP" altLang="en-US" sz="1000" dirty="0">
              <a:ea typeface="ＭＳ Ｐ明朝" charset="-128"/>
            </a:endParaRPr>
          </a:p>
          <a:p>
            <a:pPr marL="718336" lvl="1" indent="-238335"/>
            <a:r>
              <a:rPr lang="ja-JP" altLang="en-US" sz="1000" dirty="0">
                <a:ea typeface="ＭＳ Ｐ明朝" charset="-128"/>
              </a:rPr>
              <a:t>相互の役割の違いを尊重して、利用者の利便性の向上を図る観点から、連携・協力 </a:t>
            </a:r>
          </a:p>
          <a:p>
            <a:pPr marL="718336" lvl="1" indent="-238335"/>
            <a:r>
              <a:rPr lang="ja-JP" altLang="en-US" sz="1000" dirty="0">
                <a:ea typeface="ＭＳ Ｐ明朝" charset="-128"/>
              </a:rPr>
              <a:t>全国の公文書館、図書館でのデジタルアーカイブ構築について、メタデータ付与等に係る技術面、ノウハウ面における支援、協力を行う。 </a:t>
            </a:r>
          </a:p>
          <a:p>
            <a:pPr marL="718336" lvl="1" indent="-238335"/>
            <a:r>
              <a:rPr lang="ja-JP" altLang="en-US" sz="1000" dirty="0">
                <a:ea typeface="ＭＳ Ｐ明朝" charset="-128"/>
              </a:rPr>
              <a:t>国のデジタルアーカイブの総合ポータルの検索機能の充実等により、各分野でのデジタルアーカイブの利用の拡大を図る。 </a:t>
            </a:r>
            <a:endParaRPr lang="ja-JP" altLang="en-US" sz="1000" u="sng" dirty="0">
              <a:ea typeface="ＭＳ Ｐ明朝" charset="-128"/>
            </a:endParaRPr>
          </a:p>
          <a:p>
            <a:pPr marL="238335" indent="-238335"/>
            <a:r>
              <a:rPr lang="ja-JP" altLang="en-US" sz="1000" u="sng" dirty="0">
                <a:ea typeface="ＭＳ Ｐ明朝" charset="-128"/>
              </a:rPr>
              <a:t>世界最先端のデジタルアーカイブ技術への対応</a:t>
            </a:r>
          </a:p>
          <a:p>
            <a:pPr marL="238335" indent="-238335"/>
            <a:r>
              <a:rPr lang="ja-JP" altLang="en-US" sz="1000" u="sng" dirty="0">
                <a:ea typeface="ＭＳ Ｐ明朝" charset="-128"/>
              </a:rPr>
              <a:t>など、提言として政府に申し入れられました。</a:t>
            </a:r>
          </a:p>
          <a:p>
            <a:pPr marL="238335" indent="-238335"/>
            <a:r>
              <a:rPr lang="ja-JP" altLang="en-US" sz="1000" u="sng" dirty="0">
                <a:ea typeface="ＭＳ Ｐ明朝" charset="-128"/>
              </a:rPr>
              <a:t>次に、内閣官房　知財本部（知的財産戦略本部）が</a:t>
            </a:r>
            <a:r>
              <a:rPr lang="en-US" altLang="ja-JP" sz="1000" u="sng" dirty="0">
                <a:ea typeface="ＭＳ Ｐ明朝" charset="-128"/>
              </a:rPr>
              <a:t>6</a:t>
            </a:r>
            <a:r>
              <a:rPr lang="ja-JP" altLang="en-US" sz="1000" u="sng" dirty="0">
                <a:ea typeface="ＭＳ Ｐ明朝" charset="-128"/>
              </a:rPr>
              <a:t>月</a:t>
            </a:r>
            <a:r>
              <a:rPr lang="en-US" altLang="ja-JP" sz="1000" u="sng" dirty="0">
                <a:ea typeface="ＭＳ Ｐ明朝" charset="-128"/>
              </a:rPr>
              <a:t>18</a:t>
            </a:r>
            <a:r>
              <a:rPr lang="ja-JP" altLang="en-US" sz="1000" u="sng" dirty="0">
                <a:ea typeface="ＭＳ Ｐ明朝" charset="-128"/>
              </a:rPr>
              <a:t>日に発表した「知財計画</a:t>
            </a:r>
            <a:r>
              <a:rPr lang="en-US" altLang="ja-JP" sz="1000" u="sng" dirty="0">
                <a:ea typeface="ＭＳ Ｐ明朝" charset="-128"/>
              </a:rPr>
              <a:t>2008</a:t>
            </a:r>
            <a:r>
              <a:rPr lang="ja-JP" altLang="en-US" sz="1000" u="sng" dirty="0">
                <a:ea typeface="ＭＳ Ｐ明朝" charset="-128"/>
              </a:rPr>
              <a:t>」です。</a:t>
            </a:r>
          </a:p>
          <a:p>
            <a:pPr marL="238335" indent="-238335"/>
            <a:r>
              <a:rPr lang="ja-JP" altLang="en-US" sz="1000" u="sng" dirty="0">
                <a:ea typeface="ＭＳ Ｐ明朝" charset="-128"/>
              </a:rPr>
              <a:t>「当館のデジタルアーカイブ化と図書館資料の利用を進める」ということで、 </a:t>
            </a:r>
          </a:p>
          <a:p>
            <a:pPr marL="238335" indent="-238335"/>
            <a:r>
              <a:rPr lang="ja-JP" altLang="en-US" sz="1000" u="sng" dirty="0">
                <a:ea typeface="ＭＳ Ｐ明朝" charset="-128"/>
              </a:rPr>
              <a:t>当館において行われている貴重な図書等のデジタル化や、インターネット情報資源等を収集保存し、ネット上で一般ユーザーの利用に供する取組</a:t>
            </a:r>
            <a:r>
              <a:rPr lang="en-US" altLang="ja-JP" sz="1000" u="sng" dirty="0">
                <a:ea typeface="ＭＳ Ｐ明朝" charset="-128"/>
              </a:rPr>
              <a:t>'</a:t>
            </a:r>
            <a:r>
              <a:rPr lang="ja-JP" altLang="en-US" sz="1000" u="sng" dirty="0">
                <a:ea typeface="ＭＳ Ｐ明朝" charset="-128"/>
              </a:rPr>
              <a:t>について、その促進が図られるよう一層の連携を進める。と、うたわれています。 </a:t>
            </a:r>
            <a:endParaRPr lang="ja-JP" altLang="en-US" sz="1000" dirty="0">
              <a:ea typeface="ＭＳ Ｐ明朝" charset="-128"/>
            </a:endParaRPr>
          </a:p>
          <a:p>
            <a:pPr marL="238335" indent="-238335"/>
            <a:r>
              <a:rPr lang="ja-JP" altLang="en-US" sz="1000" dirty="0">
                <a:ea typeface="ＭＳ Ｐ明朝" charset="-128"/>
              </a:rPr>
              <a:t>このため、</a:t>
            </a:r>
            <a:r>
              <a:rPr lang="en-US" altLang="ja-JP" sz="1000" dirty="0">
                <a:ea typeface="ＭＳ Ｐ明朝" charset="-128"/>
              </a:rPr>
              <a:t>'</a:t>
            </a:r>
            <a:r>
              <a:rPr lang="ja-JP" altLang="en-US" sz="1000" dirty="0">
                <a:ea typeface="ＭＳ Ｐ明朝" charset="-128"/>
              </a:rPr>
              <a:t>権利者の経済的利益や出版ビジネスとの関係を考慮</a:t>
            </a:r>
            <a:r>
              <a:rPr lang="en-US" altLang="ja-JP" sz="1000" dirty="0">
                <a:ea typeface="ＭＳ Ｐ明朝" charset="-128"/>
              </a:rPr>
              <a:t>''</a:t>
            </a:r>
            <a:r>
              <a:rPr lang="ja-JP" altLang="en-US" sz="1000" dirty="0">
                <a:ea typeface="ＭＳ Ｐ明朝" charset="-128"/>
              </a:rPr>
              <a:t>しつつ、国立国会図書館における蔵書のデジタル化の推進に必要な法的措置を２００８年度中に講ずるとともに、国立国会図書館と他の図書館等との連携や図書館等利用者への資料提供の在り方については、関係者間の協議を促進し、２００８年度中に一定の結論を得る。（</a:t>
            </a:r>
            <a:r>
              <a:rPr lang="en-US" altLang="ja-JP" sz="1000" dirty="0">
                <a:ea typeface="ＭＳ Ｐ明朝" charset="-128"/>
              </a:rPr>
              <a:t>113/157</a:t>
            </a:r>
            <a:r>
              <a:rPr lang="ja-JP" altLang="en-US" sz="1000" dirty="0">
                <a:ea typeface="ＭＳ Ｐ明朝" charset="-128"/>
              </a:rPr>
              <a:t>ページ） </a:t>
            </a:r>
            <a:endParaRPr lang="ja-JP" altLang="en-US" sz="1000" u="sng" dirty="0">
              <a:ea typeface="ＭＳ Ｐ明朝" charset="-128"/>
            </a:endParaRPr>
          </a:p>
          <a:p>
            <a:pPr marL="238335" indent="-238335"/>
            <a:r>
              <a:rPr lang="ja-JP" altLang="en-US" sz="1000" u="sng" dirty="0">
                <a:ea typeface="ＭＳ Ｐ明朝" charset="-128"/>
              </a:rPr>
              <a:t>次に、同じく内閣官房の</a:t>
            </a:r>
            <a:r>
              <a:rPr lang="en-US" altLang="ja-JP" sz="1000" u="sng" dirty="0">
                <a:ea typeface="ＭＳ Ｐ明朝" charset="-128"/>
              </a:rPr>
              <a:t>IT</a:t>
            </a:r>
            <a:r>
              <a:rPr lang="ja-JP" altLang="en-US" sz="1000" u="sng" dirty="0">
                <a:ea typeface="ＭＳ Ｐ明朝" charset="-128"/>
              </a:rPr>
              <a:t>戦略本部が</a:t>
            </a:r>
            <a:r>
              <a:rPr lang="en-US" altLang="ja-JP" sz="1000" u="sng" dirty="0">
                <a:ea typeface="ＭＳ Ｐ明朝" charset="-128"/>
              </a:rPr>
              <a:t>8</a:t>
            </a:r>
            <a:r>
              <a:rPr lang="ja-JP" altLang="en-US" sz="1000" u="sng" dirty="0">
                <a:ea typeface="ＭＳ Ｐ明朝" charset="-128"/>
              </a:rPr>
              <a:t>月</a:t>
            </a:r>
            <a:r>
              <a:rPr lang="en-US" altLang="ja-JP" sz="1000" u="sng" dirty="0">
                <a:ea typeface="ＭＳ Ｐ明朝" charset="-128"/>
              </a:rPr>
              <a:t>20</a:t>
            </a:r>
            <a:r>
              <a:rPr lang="ja-JP" altLang="en-US" sz="1000" u="sng" dirty="0">
                <a:ea typeface="ＭＳ Ｐ明朝" charset="-128"/>
              </a:rPr>
              <a:t>日に発表した</a:t>
            </a:r>
            <a:r>
              <a:rPr lang="en-US" altLang="ja-JP" sz="1000" u="sng" dirty="0">
                <a:ea typeface="ＭＳ Ｐ明朝" charset="-128"/>
              </a:rPr>
              <a:t>'</a:t>
            </a:r>
            <a:r>
              <a:rPr lang="ja-JP" altLang="en-US" sz="1000" u="sng" dirty="0">
                <a:ea typeface="ＭＳ Ｐ明朝" charset="-128"/>
              </a:rPr>
              <a:t>重点計画</a:t>
            </a:r>
            <a:r>
              <a:rPr lang="en-US" altLang="ja-JP" sz="1000" u="sng" dirty="0">
                <a:ea typeface="ＭＳ Ｐ明朝" charset="-128"/>
              </a:rPr>
              <a:t>2008</a:t>
            </a:r>
            <a:r>
              <a:rPr lang="ja-JP" altLang="en-US" sz="1000" u="sng" dirty="0">
                <a:ea typeface="ＭＳ Ｐ明朝" charset="-128"/>
              </a:rPr>
              <a:t>の中では、</a:t>
            </a:r>
          </a:p>
          <a:p>
            <a:pPr marL="238335" indent="-238335"/>
            <a:r>
              <a:rPr lang="ja-JP" altLang="en-US" sz="1000" u="sng" dirty="0">
                <a:ea typeface="ＭＳ Ｐ明朝" charset="-128"/>
              </a:rPr>
              <a:t>総務省の「</a:t>
            </a:r>
            <a:r>
              <a:rPr lang="en-US" altLang="ja-JP" sz="1000" u="sng" dirty="0">
                <a:ea typeface="ＭＳ Ｐ明朝" charset="-128"/>
              </a:rPr>
              <a:t>ICT </a:t>
            </a:r>
            <a:r>
              <a:rPr lang="ja-JP" altLang="en-US" sz="1000" u="sng" dirty="0">
                <a:ea typeface="ＭＳ Ｐ明朝" charset="-128"/>
              </a:rPr>
              <a:t>成長力強化プラン」の中で記述されている、「デジタル文明開化プロジェクト」の推進（総務省及び関係省庁） があります。</a:t>
            </a:r>
          </a:p>
          <a:p>
            <a:pPr marL="238335" indent="-238335"/>
            <a:r>
              <a:rPr lang="ja-JP" altLang="en-US" sz="1000" u="sng" dirty="0">
                <a:ea typeface="ＭＳ Ｐ明朝" charset="-128"/>
              </a:rPr>
              <a:t>国立国会図書館、国立公文書館、他府省庁、地方公共団体、図書館・博物館・美術館、大学等との連携を図り、産学官を挙げてデジタル化を推進、日本中の知的財産を総デジタル化してつなぐ「デジタル文明開化プロジェクト」を実施する。とされています。</a:t>
            </a:r>
            <a:endParaRPr lang="ja-JP" altLang="en-US" sz="1000" dirty="0">
              <a:ea typeface="ＭＳ Ｐ明朝" charset="-128"/>
            </a:endParaRPr>
          </a:p>
          <a:p>
            <a:pPr marL="238335" indent="-238335"/>
            <a:r>
              <a:rPr lang="ja-JP" altLang="en-US" sz="1000" dirty="0">
                <a:ea typeface="ＭＳ Ｐ明朝" charset="-128"/>
              </a:rPr>
              <a:t>具体的な内容の一つとして、地域公共図書館支援を想定しています。</a:t>
            </a:r>
          </a:p>
          <a:p>
            <a:pPr marL="238335" indent="-238335"/>
            <a:r>
              <a:rPr lang="ja-JP" altLang="en-US" sz="1000" dirty="0">
                <a:ea typeface="ＭＳ Ｐ明朝" charset="-128"/>
              </a:rPr>
              <a:t>「</a:t>
            </a:r>
            <a:r>
              <a:rPr lang="en-US" altLang="ja-JP" sz="1000" dirty="0">
                <a:ea typeface="ＭＳ Ｐ明朝" charset="-128"/>
              </a:rPr>
              <a:t>ICT </a:t>
            </a:r>
            <a:r>
              <a:rPr lang="ja-JP" altLang="en-US" sz="1000" dirty="0">
                <a:ea typeface="ＭＳ Ｐ明朝" charset="-128"/>
              </a:rPr>
              <a:t>成長力強化プラン」の実施が盛り込まれた形で、「経済財政改革の基本方針」（いわゆる骨太方針</a:t>
            </a:r>
            <a:r>
              <a:rPr lang="en-US" altLang="ja-JP" sz="1000" dirty="0">
                <a:ea typeface="ＭＳ Ｐ明朝" charset="-128"/>
              </a:rPr>
              <a:t>2008</a:t>
            </a:r>
            <a:r>
              <a:rPr lang="ja-JP" altLang="en-US" sz="1000" dirty="0">
                <a:ea typeface="ＭＳ Ｐ明朝" charset="-128"/>
              </a:rPr>
              <a:t>）として、</a:t>
            </a:r>
            <a:r>
              <a:rPr lang="en-US" altLang="ja-JP" sz="1000" dirty="0">
                <a:ea typeface="ＭＳ Ｐ明朝" charset="-128"/>
              </a:rPr>
              <a:t>6</a:t>
            </a:r>
            <a:r>
              <a:rPr lang="ja-JP" altLang="en-US" sz="1000" dirty="0">
                <a:ea typeface="ＭＳ Ｐ明朝" charset="-128"/>
              </a:rPr>
              <a:t>月</a:t>
            </a:r>
            <a:r>
              <a:rPr lang="en-US" altLang="ja-JP" sz="1000" dirty="0">
                <a:ea typeface="ＭＳ Ｐ明朝" charset="-128"/>
              </a:rPr>
              <a:t>27</a:t>
            </a:r>
            <a:r>
              <a:rPr lang="ja-JP" altLang="en-US" sz="1000" dirty="0">
                <a:ea typeface="ＭＳ Ｐ明朝" charset="-128"/>
              </a:rPr>
              <a:t>日に決定されました。 </a:t>
            </a:r>
          </a:p>
          <a:p>
            <a:pPr marL="238335" indent="-238335"/>
            <a:r>
              <a:rPr lang="ja-JP" altLang="en-US" sz="1000" dirty="0">
                <a:ea typeface="ＭＳ Ｐ明朝" charset="-128"/>
              </a:rPr>
              <a:t>これに基づいて、各省庁において、来年度予算要求が行われています。 </a:t>
            </a:r>
          </a:p>
          <a:p>
            <a:pPr marL="238335" indent="-238335"/>
            <a:endParaRPr lang="en-US" altLang="ja-JP" dirty="0">
              <a:ea typeface="ＭＳ Ｐ明朝" charset="-128"/>
            </a:endParaRPr>
          </a:p>
          <a:p>
            <a:endParaRPr kumimoji="1" lang="ja-JP" altLang="en-US" dirty="0"/>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solidFill>
                  <a:prstClr val="black"/>
                </a:solidFill>
              </a:rPr>
              <a:pPr/>
              <a:t>13</a:t>
            </a:fld>
            <a:endParaRPr kumimoji="1" lang="ja-JP" altLang="en-US">
              <a:solidFill>
                <a:prstClr val="black"/>
              </a:solidFill>
            </a:endParaRPr>
          </a:p>
        </p:txBody>
      </p:sp>
    </p:spTree>
    <p:extLst>
      <p:ext uri="{BB962C8B-B14F-4D97-AF65-F5344CB8AC3E}">
        <p14:creationId xmlns:p14="http://schemas.microsoft.com/office/powerpoint/2010/main" val="388654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85000" lnSpcReduction="10000"/>
          </a:bodyPr>
          <a:lstStyle/>
          <a:p>
            <a:pPr marL="0" lvl="1" defTabSz="960102">
              <a:defRPr/>
            </a:pPr>
            <a:r>
              <a:rPr lang="ja-JP" altLang="en-US" dirty="0" smtClean="0">
                <a:solidFill>
                  <a:srgbClr val="FF0000"/>
                </a:solidFill>
                <a:latin typeface="HG丸ｺﾞｼｯｸM-PRO" panose="020F0600000000000000" pitchFamily="50" charset="-128"/>
                <a:ea typeface="HG丸ｺﾞｼｯｸM-PRO" panose="020F0600000000000000" pitchFamily="50" charset="-128"/>
              </a:rPr>
              <a:t>今後</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10</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年を想定した施策の方向性が、</a:t>
            </a:r>
            <a:r>
              <a:rPr lang="ja-JP" altLang="en-US" dirty="0" smtClean="0">
                <a:solidFill>
                  <a:srgbClr val="FF0000"/>
                </a:solidFill>
              </a:rPr>
              <a:t>知的財産政策ビジョン</a:t>
            </a:r>
            <a:r>
              <a:rPr lang="ja-JP" altLang="en-US" dirty="0" smtClean="0"/>
              <a:t>（</a:t>
            </a:r>
            <a:r>
              <a:rPr lang="en-US" altLang="ja-JP" dirty="0" smtClean="0"/>
              <a:t>2013</a:t>
            </a:r>
            <a:r>
              <a:rPr lang="ja-JP" altLang="en-US" dirty="0" smtClean="0"/>
              <a:t>年</a:t>
            </a:r>
            <a:r>
              <a:rPr lang="en-US" altLang="ja-JP" dirty="0" smtClean="0"/>
              <a:t>6</a:t>
            </a:r>
            <a:r>
              <a:rPr lang="ja-JP" altLang="en-US" dirty="0" smtClean="0"/>
              <a:t>月</a:t>
            </a:r>
            <a:r>
              <a:rPr lang="en-US" altLang="ja-JP" dirty="0" smtClean="0"/>
              <a:t>7</a:t>
            </a:r>
            <a:r>
              <a:rPr lang="ja-JP" altLang="en-US" dirty="0" smtClean="0"/>
              <a:t>日知的財産戦略本部）。</a:t>
            </a:r>
            <a:endParaRPr lang="en-US" altLang="ja-JP" dirty="0" smtClean="0"/>
          </a:p>
          <a:p>
            <a:pPr marL="0" lvl="1"/>
            <a:r>
              <a:rPr lang="ja-JP" altLang="en-US" b="1" dirty="0" smtClean="0">
                <a:solidFill>
                  <a:srgbClr val="FF0000"/>
                </a:solidFill>
                <a:latin typeface="HG丸ｺﾞｼｯｸM-PRO" panose="020F0600000000000000" pitchFamily="50" charset="-128"/>
                <a:ea typeface="HG丸ｺﾞｼｯｸM-PRO" panose="020F0600000000000000" pitchFamily="50" charset="-128"/>
              </a:rPr>
              <a:t>今後多少方向は見直されるとしても、大きな流れは示されている</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。これを実現するためのアプローチがそれぞれの計画。</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marL="0" lvl="1"/>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marL="359678" lvl="1" indent="-359678">
              <a:buFont typeface="Arial" pitchFamily="34" charset="0"/>
              <a:buChar char="•"/>
            </a:pPr>
            <a:r>
              <a:rPr lang="ja-JP" altLang="en-US" dirty="0" smtClean="0">
                <a:solidFill>
                  <a:srgbClr val="FF0000"/>
                </a:solidFill>
                <a:latin typeface="HG丸ｺﾞｼｯｸM-PRO" panose="020F0600000000000000" pitchFamily="50" charset="-128"/>
                <a:ea typeface="HG丸ｺﾞｼｯｸM-PRO" panose="020F0600000000000000" pitchFamily="50" charset="-128"/>
              </a:rPr>
              <a:t>知的財産政策ビジョン（</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2013</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年</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6</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月</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7</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日知的財産戦略本部）</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marL="480051" lvl="2"/>
            <a:r>
              <a:rPr lang="ja-JP" altLang="en-US" dirty="0" smtClean="0">
                <a:solidFill>
                  <a:srgbClr val="FF0000"/>
                </a:solidFill>
                <a:latin typeface="HG丸ｺﾞｼｯｸM-PRO" panose="020F0600000000000000" pitchFamily="50" charset="-128"/>
                <a:ea typeface="HG丸ｺﾞｼｯｸM-PRO" panose="020F0600000000000000" pitchFamily="50" charset="-128"/>
              </a:rPr>
              <a:t>今後</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10</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年を見据えた知的財産に関する政策</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marL="359678" lvl="1" indent="-359678">
              <a:buFont typeface="Arial" pitchFamily="34" charset="0"/>
              <a:buChar char="•"/>
            </a:pPr>
            <a:r>
              <a:rPr lang="ja-JP" altLang="en-US" dirty="0" smtClean="0">
                <a:latin typeface="HG丸ｺﾞｼｯｸM-PRO" panose="020F0600000000000000" pitchFamily="50" charset="-128"/>
                <a:ea typeface="HG丸ｺﾞｼｯｸM-PRO" panose="020F0600000000000000" pitchFamily="50" charset="-128"/>
              </a:rPr>
              <a:t>国の</a:t>
            </a:r>
            <a:r>
              <a:rPr lang="ja-JP" altLang="ja-JP" dirty="0" smtClean="0">
                <a:latin typeface="HG丸ｺﾞｼｯｸM-PRO" panose="020F0600000000000000" pitchFamily="50" charset="-128"/>
                <a:ea typeface="HG丸ｺﾞｼｯｸM-PRO" panose="020F0600000000000000" pitchFamily="50" charset="-128"/>
              </a:rPr>
              <a:t>各施策</a:t>
            </a:r>
            <a:r>
              <a:rPr lang="ja-JP" altLang="en-US" dirty="0" smtClean="0">
                <a:latin typeface="HG丸ｺﾞｼｯｸM-PRO" panose="020F0600000000000000" pitchFamily="50" charset="-128"/>
                <a:ea typeface="HG丸ｺﾞｼｯｸM-PRO" panose="020F0600000000000000" pitchFamily="50" charset="-128"/>
              </a:rPr>
              <a:t>、計画、提言</a:t>
            </a:r>
            <a:endParaRPr lang="ja-JP" altLang="ja-JP" sz="2100" dirty="0">
              <a:latin typeface="HG丸ｺﾞｼｯｸM-PRO" panose="020F0600000000000000" pitchFamily="50" charset="-128"/>
              <a:ea typeface="HG丸ｺﾞｼｯｸM-PRO" panose="020F0600000000000000" pitchFamily="50" charset="-128"/>
            </a:endParaRPr>
          </a:p>
          <a:p>
            <a:pPr lvl="1"/>
            <a:r>
              <a:rPr lang="zh-TW" altLang="ja-JP" dirty="0" smtClean="0">
                <a:latin typeface="HG丸ｺﾞｼｯｸM-PRO" panose="020F0600000000000000" pitchFamily="50" charset="-128"/>
                <a:ea typeface="HG丸ｺﾞｼｯｸM-PRO" panose="020F0600000000000000" pitchFamily="50" charset="-128"/>
                <a:hlinkClick r:id="rId3"/>
              </a:rPr>
              <a:t>世界最先端</a:t>
            </a:r>
            <a:r>
              <a:rPr lang="en-US" altLang="ja-JP" dirty="0" smtClean="0">
                <a:latin typeface="HG丸ｺﾞｼｯｸM-PRO" panose="020F0600000000000000" pitchFamily="50" charset="-128"/>
                <a:ea typeface="HG丸ｺﾞｼｯｸM-PRO" panose="020F0600000000000000" pitchFamily="50" charset="-128"/>
                <a:hlinkClick r:id="rId3"/>
              </a:rPr>
              <a:t>IT</a:t>
            </a:r>
            <a:r>
              <a:rPr lang="zh-TW" altLang="ja-JP" dirty="0" smtClean="0">
                <a:latin typeface="HG丸ｺﾞｼｯｸM-PRO" panose="020F0600000000000000" pitchFamily="50" charset="-128"/>
                <a:ea typeface="HG丸ｺﾞｼｯｸM-PRO" panose="020F0600000000000000" pitchFamily="50" charset="-128"/>
                <a:hlinkClick r:id="rId3"/>
              </a:rPr>
              <a:t>国家創造宣言</a:t>
            </a:r>
            <a:r>
              <a:rPr lang="zh-TW" altLang="ja-JP" dirty="0" smtClean="0">
                <a:latin typeface="HG丸ｺﾞｼｯｸM-PRO" panose="020F0600000000000000" pitchFamily="50" charset="-128"/>
                <a:ea typeface="HG丸ｺﾞｼｯｸM-PRO" panose="020F0600000000000000" pitchFamily="50" charset="-128"/>
              </a:rPr>
              <a:t>（</a:t>
            </a:r>
            <a:r>
              <a:rPr lang="en-US" altLang="ja-JP" dirty="0" smtClean="0">
                <a:latin typeface="HG丸ｺﾞｼｯｸM-PRO" panose="020F0600000000000000" pitchFamily="50" charset="-128"/>
                <a:ea typeface="HG丸ｺﾞｼｯｸM-PRO" panose="020F0600000000000000" pitchFamily="50" charset="-128"/>
              </a:rPr>
              <a:t>2013</a:t>
            </a:r>
            <a:r>
              <a:rPr lang="zh-TW" altLang="ja-JP" dirty="0" smtClean="0">
                <a:latin typeface="HG丸ｺﾞｼｯｸM-PRO" panose="020F0600000000000000" pitchFamily="50" charset="-128"/>
                <a:ea typeface="HG丸ｺﾞｼｯｸM-PRO" panose="020F0600000000000000" pitchFamily="50" charset="-128"/>
              </a:rPr>
              <a:t>年</a:t>
            </a:r>
            <a:r>
              <a:rPr lang="en-US" altLang="ja-JP" dirty="0" smtClean="0">
                <a:latin typeface="HG丸ｺﾞｼｯｸM-PRO" panose="020F0600000000000000" pitchFamily="50" charset="-128"/>
                <a:ea typeface="HG丸ｺﾞｼｯｸM-PRO" panose="020F0600000000000000" pitchFamily="50" charset="-128"/>
              </a:rPr>
              <a:t>6</a:t>
            </a:r>
            <a:r>
              <a:rPr lang="zh-TW" altLang="ja-JP" dirty="0" smtClean="0">
                <a:latin typeface="HG丸ｺﾞｼｯｸM-PRO" panose="020F0600000000000000" pitchFamily="50" charset="-128"/>
                <a:ea typeface="HG丸ｺﾞｼｯｸM-PRO" panose="020F0600000000000000" pitchFamily="50" charset="-128"/>
              </a:rPr>
              <a:t>月</a:t>
            </a:r>
            <a:r>
              <a:rPr lang="en-US" altLang="ja-JP" dirty="0" smtClean="0">
                <a:latin typeface="HG丸ｺﾞｼｯｸM-PRO" panose="020F0600000000000000" pitchFamily="50" charset="-128"/>
                <a:ea typeface="HG丸ｺﾞｼｯｸM-PRO" panose="020F0600000000000000" pitchFamily="50" charset="-128"/>
              </a:rPr>
              <a:t>14</a:t>
            </a:r>
            <a:r>
              <a:rPr lang="zh-TW" altLang="ja-JP" dirty="0" smtClean="0">
                <a:latin typeface="HG丸ｺﾞｼｯｸM-PRO" panose="020F0600000000000000" pitchFamily="50" charset="-128"/>
                <a:ea typeface="HG丸ｺﾞｼｯｸM-PRO" panose="020F0600000000000000" pitchFamily="50" charset="-128"/>
              </a:rPr>
              <a:t>日閣議決定）</a:t>
            </a:r>
            <a:endParaRPr lang="en-US" altLang="zh-TW" dirty="0" smtClean="0">
              <a:latin typeface="HG丸ｺﾞｼｯｸM-PRO" panose="020F0600000000000000" pitchFamily="50" charset="-128"/>
              <a:ea typeface="HG丸ｺﾞｼｯｸM-PRO" panose="020F0600000000000000" pitchFamily="50" charset="-128"/>
            </a:endParaRPr>
          </a:p>
          <a:p>
            <a:pPr lvl="1"/>
            <a:r>
              <a:rPr lang="ja-JP" altLang="ja-JP" dirty="0" smtClean="0">
                <a:latin typeface="HG丸ｺﾞｼｯｸM-PRO" panose="020F0600000000000000" pitchFamily="50" charset="-128"/>
                <a:ea typeface="HG丸ｺﾞｼｯｸM-PRO" panose="020F0600000000000000" pitchFamily="50" charset="-128"/>
              </a:rPr>
              <a:t>高度情報通信ネットワーク社会推進戦略本部</a:t>
            </a:r>
            <a:endParaRPr lang="en-US" altLang="ja-JP" dirty="0" smtClean="0">
              <a:latin typeface="HG丸ｺﾞｼｯｸM-PRO" panose="020F0600000000000000" pitchFamily="50" charset="-128"/>
              <a:ea typeface="HG丸ｺﾞｼｯｸM-PRO" panose="020F0600000000000000" pitchFamily="50" charset="-128"/>
            </a:endParaRPr>
          </a:p>
          <a:p>
            <a:pPr lvl="2"/>
            <a:r>
              <a:rPr lang="ja-JP" altLang="ja-JP" dirty="0" smtClean="0">
                <a:latin typeface="HG丸ｺﾞｼｯｸM-PRO" panose="020F0600000000000000" pitchFamily="50" charset="-128"/>
                <a:ea typeface="HG丸ｺﾞｼｯｸM-PRO" panose="020F0600000000000000" pitchFamily="50" charset="-128"/>
                <a:hlinkClick r:id="rId4"/>
              </a:rPr>
              <a:t>電子行政オープンデータ推進のためのロードマップ</a:t>
            </a:r>
            <a:r>
              <a:rPr lang="ja-JP" altLang="en-US" dirty="0" smtClean="0">
                <a:latin typeface="HG丸ｺﾞｼｯｸM-PRO" panose="020F0600000000000000" pitchFamily="50" charset="-128"/>
                <a:ea typeface="HG丸ｺﾞｼｯｸM-PRO" panose="020F0600000000000000" pitchFamily="50" charset="-128"/>
              </a:rPr>
              <a:t>（</a:t>
            </a:r>
            <a:r>
              <a:rPr lang="en-US" altLang="ja-JP" dirty="0" smtClean="0">
                <a:latin typeface="HG丸ｺﾞｼｯｸM-PRO" panose="020F0600000000000000" pitchFamily="50" charset="-128"/>
                <a:ea typeface="HG丸ｺﾞｼｯｸM-PRO" panose="020F0600000000000000" pitchFamily="50" charset="-128"/>
              </a:rPr>
              <a:t>2013</a:t>
            </a:r>
            <a:r>
              <a:rPr lang="ja-JP" altLang="ja-JP" dirty="0" smtClean="0">
                <a:latin typeface="HG丸ｺﾞｼｯｸM-PRO" panose="020F0600000000000000" pitchFamily="50" charset="-128"/>
                <a:ea typeface="HG丸ｺﾞｼｯｸM-PRO" panose="020F0600000000000000" pitchFamily="50" charset="-128"/>
              </a:rPr>
              <a:t>年</a:t>
            </a:r>
            <a:r>
              <a:rPr lang="en-US" altLang="ja-JP" dirty="0" smtClean="0">
                <a:latin typeface="HG丸ｺﾞｼｯｸM-PRO" panose="020F0600000000000000" pitchFamily="50" charset="-128"/>
                <a:ea typeface="HG丸ｺﾞｼｯｸM-PRO" panose="020F0600000000000000" pitchFamily="50" charset="-128"/>
              </a:rPr>
              <a:t>6</a:t>
            </a:r>
            <a:r>
              <a:rPr lang="ja-JP" altLang="ja-JP" dirty="0" smtClean="0">
                <a:latin typeface="HG丸ｺﾞｼｯｸM-PRO" panose="020F0600000000000000" pitchFamily="50" charset="-128"/>
                <a:ea typeface="HG丸ｺﾞｼｯｸM-PRO" panose="020F0600000000000000" pitchFamily="50" charset="-128"/>
              </a:rPr>
              <a:t>月</a:t>
            </a:r>
            <a:r>
              <a:rPr lang="en-US" altLang="ja-JP" dirty="0" smtClean="0">
                <a:latin typeface="HG丸ｺﾞｼｯｸM-PRO" panose="020F0600000000000000" pitchFamily="50" charset="-128"/>
                <a:ea typeface="HG丸ｺﾞｼｯｸM-PRO" panose="020F0600000000000000" pitchFamily="50" charset="-128"/>
              </a:rPr>
              <a:t>14</a:t>
            </a:r>
            <a:r>
              <a:rPr lang="ja-JP" altLang="ja-JP" dirty="0" smtClean="0">
                <a:latin typeface="HG丸ｺﾞｼｯｸM-PRO" panose="020F0600000000000000" pitchFamily="50" charset="-128"/>
                <a:ea typeface="HG丸ｺﾞｼｯｸM-PRO" panose="020F0600000000000000" pitchFamily="50" charset="-128"/>
              </a:rPr>
              <a:t>日高度情報通信ネットワーク社会推進戦略本部決定</a:t>
            </a:r>
            <a:r>
              <a:rPr lang="ja-JP" altLang="en-US" dirty="0" smtClean="0">
                <a:latin typeface="HG丸ｺﾞｼｯｸM-PRO" panose="020F0600000000000000" pitchFamily="50" charset="-128"/>
                <a:ea typeface="HG丸ｺﾞｼｯｸM-PRO" panose="020F0600000000000000" pitchFamily="50" charset="-128"/>
              </a:rPr>
              <a:t>）</a:t>
            </a:r>
            <a:endParaRPr lang="ja-JP" altLang="ja-JP" dirty="0" smtClean="0">
              <a:latin typeface="HG丸ｺﾞｼｯｸM-PRO" panose="020F0600000000000000" pitchFamily="50" charset="-128"/>
              <a:ea typeface="HG丸ｺﾞｼｯｸM-PRO" panose="020F0600000000000000" pitchFamily="50" charset="-128"/>
            </a:endParaRPr>
          </a:p>
          <a:p>
            <a:pPr lvl="1"/>
            <a:r>
              <a:rPr lang="ja-JP" altLang="ja-JP" dirty="0" smtClean="0">
                <a:solidFill>
                  <a:srgbClr val="FF0000"/>
                </a:solidFill>
                <a:latin typeface="HG丸ｺﾞｼｯｸM-PRO" panose="020F0600000000000000" pitchFamily="50" charset="-128"/>
                <a:ea typeface="HG丸ｺﾞｼｯｸM-PRO" panose="020F0600000000000000" pitchFamily="50" charset="-128"/>
              </a:rPr>
              <a:t>電子書籍と出版文化の振興に関する議員連盟（電書議連）</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2"/>
            <a:r>
              <a:rPr lang="ja-JP" altLang="ja-JP" dirty="0" smtClean="0">
                <a:latin typeface="HG丸ｺﾞｼｯｸM-PRO" panose="020F0600000000000000" pitchFamily="50" charset="-128"/>
                <a:ea typeface="HG丸ｺﾞｼｯｸM-PRO" panose="020F0600000000000000" pitchFamily="50" charset="-128"/>
              </a:rPr>
              <a:t>「出版社の権利のあり方に関する提言（中山提言）」（</a:t>
            </a:r>
            <a:r>
              <a:rPr lang="en-US" altLang="ja-JP" dirty="0" smtClean="0">
                <a:latin typeface="HG丸ｺﾞｼｯｸM-PRO" panose="020F0600000000000000" pitchFamily="50" charset="-128"/>
                <a:ea typeface="HG丸ｺﾞｼｯｸM-PRO" panose="020F0600000000000000" pitchFamily="50" charset="-128"/>
              </a:rPr>
              <a:t>2013</a:t>
            </a:r>
            <a:r>
              <a:rPr lang="ja-JP" altLang="ja-JP" dirty="0" smtClean="0">
                <a:latin typeface="HG丸ｺﾞｼｯｸM-PRO" panose="020F0600000000000000" pitchFamily="50" charset="-128"/>
                <a:ea typeface="HG丸ｺﾞｼｯｸM-PRO" panose="020F0600000000000000" pitchFamily="50" charset="-128"/>
              </a:rPr>
              <a:t>年</a:t>
            </a:r>
            <a:r>
              <a:rPr lang="en-US" altLang="ja-JP" dirty="0" smtClean="0">
                <a:latin typeface="HG丸ｺﾞｼｯｸM-PRO" panose="020F0600000000000000" pitchFamily="50" charset="-128"/>
                <a:ea typeface="HG丸ｺﾞｼｯｸM-PRO" panose="020F0600000000000000" pitchFamily="50" charset="-128"/>
              </a:rPr>
              <a:t>4</a:t>
            </a:r>
            <a:r>
              <a:rPr lang="ja-JP" altLang="ja-JP" dirty="0" smtClean="0">
                <a:latin typeface="HG丸ｺﾞｼｯｸM-PRO" panose="020F0600000000000000" pitchFamily="50" charset="-128"/>
                <a:ea typeface="HG丸ｺﾞｼｯｸM-PRO" panose="020F0600000000000000" pitchFamily="50" charset="-128"/>
              </a:rPr>
              <a:t>月</a:t>
            </a:r>
            <a:r>
              <a:rPr lang="en-US" altLang="ja-JP" dirty="0" smtClean="0">
                <a:latin typeface="HG丸ｺﾞｼｯｸM-PRO" panose="020F0600000000000000" pitchFamily="50" charset="-128"/>
                <a:ea typeface="HG丸ｺﾞｼｯｸM-PRO" panose="020F0600000000000000" pitchFamily="50" charset="-128"/>
              </a:rPr>
              <a:t>4</a:t>
            </a:r>
            <a:r>
              <a:rPr lang="ja-JP" altLang="ja-JP" dirty="0" smtClean="0">
                <a:latin typeface="HG丸ｺﾞｼｯｸM-PRO" panose="020F0600000000000000" pitchFamily="50" charset="-128"/>
                <a:ea typeface="HG丸ｺﾞｼｯｸM-PRO" panose="020F0600000000000000" pitchFamily="50" charset="-128"/>
              </a:rPr>
              <a:t>日第</a:t>
            </a:r>
            <a:r>
              <a:rPr lang="en-US" altLang="ja-JP" dirty="0" smtClean="0">
                <a:latin typeface="HG丸ｺﾞｼｯｸM-PRO" panose="020F0600000000000000" pitchFamily="50" charset="-128"/>
                <a:ea typeface="HG丸ｺﾞｼｯｸM-PRO" panose="020F0600000000000000" pitchFamily="50" charset="-128"/>
              </a:rPr>
              <a:t>7</a:t>
            </a:r>
            <a:r>
              <a:rPr lang="ja-JP" altLang="ja-JP" dirty="0" smtClean="0">
                <a:latin typeface="HG丸ｺﾞｼｯｸM-PRO" panose="020F0600000000000000" pitchFamily="50" charset="-128"/>
                <a:ea typeface="HG丸ｺﾞｼｯｸM-PRO" panose="020F0600000000000000" pitchFamily="50" charset="-128"/>
              </a:rPr>
              <a:t>回「印刷文化・電子文化の基盤整備に関する勉強会（中川勉強会）</a:t>
            </a:r>
            <a:r>
              <a:rPr lang="ja-JP" altLang="en-US" dirty="0" smtClean="0">
                <a:latin typeface="HG丸ｺﾞｼｯｸM-PRO" panose="020F0600000000000000" pitchFamily="50" charset="-128"/>
                <a:ea typeface="HG丸ｺﾞｼｯｸM-PRO" panose="020F0600000000000000" pitchFamily="50" charset="-128"/>
              </a:rPr>
              <a:t>）</a:t>
            </a:r>
            <a:endParaRPr lang="ja-JP" altLang="ja-JP" dirty="0" smtClean="0">
              <a:latin typeface="HG丸ｺﾞｼｯｸM-PRO" panose="020F0600000000000000" pitchFamily="50" charset="-128"/>
              <a:ea typeface="HG丸ｺﾞｼｯｸM-PRO" panose="020F0600000000000000" pitchFamily="50" charset="-128"/>
            </a:endParaRPr>
          </a:p>
          <a:p>
            <a:pPr lvl="1"/>
            <a:r>
              <a:rPr lang="ja-JP" altLang="ja-JP" dirty="0" smtClean="0">
                <a:solidFill>
                  <a:srgbClr val="FF0000"/>
                </a:solidFill>
                <a:latin typeface="HG丸ｺﾞｼｯｸM-PRO" panose="020F0600000000000000" pitchFamily="50" charset="-128"/>
                <a:ea typeface="HG丸ｺﾞｼｯｸM-PRO" panose="020F0600000000000000" pitchFamily="50" charset="-128"/>
              </a:rPr>
              <a:t>デジタル文化資産推進議員連盟（</a:t>
            </a:r>
            <a:r>
              <a:rPr lang="zh-TW" altLang="en-US" dirty="0" smtClean="0">
                <a:solidFill>
                  <a:srgbClr val="FF0000"/>
                </a:solidFill>
                <a:latin typeface="HG丸ｺﾞｼｯｸM-PRO" panose="020F0600000000000000" pitchFamily="50" charset="-128"/>
                <a:ea typeface="HG丸ｺﾞｼｯｸM-PRO" panose="020F0600000000000000" pitchFamily="50" charset="-128"/>
              </a:rPr>
              <a:t>文化資産議連</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2"/>
            <a:r>
              <a:rPr lang="ja-JP" altLang="ja-JP" dirty="0" smtClean="0">
                <a:latin typeface="HG丸ｺﾞｼｯｸM-PRO" panose="020F0600000000000000" pitchFamily="50" charset="-128"/>
                <a:ea typeface="HG丸ｺﾞｼｯｸM-PRO" panose="020F0600000000000000" pitchFamily="50" charset="-128"/>
              </a:rPr>
              <a:t>日本の文化情報戦略基盤「国立デジタル文化資産振興センター（仮称）」</a:t>
            </a:r>
            <a:r>
              <a:rPr lang="ja-JP" altLang="en-US" dirty="0" smtClean="0">
                <a:latin typeface="HG丸ｺﾞｼｯｸM-PRO" panose="020F0600000000000000" pitchFamily="50" charset="-128"/>
                <a:ea typeface="HG丸ｺﾞｼｯｸM-PRO" panose="020F0600000000000000" pitchFamily="50" charset="-128"/>
              </a:rPr>
              <a:t>設立</a:t>
            </a:r>
            <a:r>
              <a:rPr lang="ja-JP" altLang="ja-JP" dirty="0" smtClean="0">
                <a:latin typeface="HG丸ｺﾞｼｯｸM-PRO" panose="020F0600000000000000" pitchFamily="50" charset="-128"/>
                <a:ea typeface="HG丸ｺﾞｼｯｸM-PRO" panose="020F0600000000000000" pitchFamily="50" charset="-128"/>
              </a:rPr>
              <a:t>構想提言（</a:t>
            </a:r>
            <a:r>
              <a:rPr lang="en-US" altLang="ja-JP" dirty="0" smtClean="0">
                <a:latin typeface="HG丸ｺﾞｼｯｸM-PRO" panose="020F0600000000000000" pitchFamily="50" charset="-128"/>
                <a:ea typeface="HG丸ｺﾞｼｯｸM-PRO" panose="020F0600000000000000" pitchFamily="50" charset="-128"/>
              </a:rPr>
              <a:t>2014</a:t>
            </a:r>
            <a:r>
              <a:rPr lang="ja-JP" altLang="ja-JP" dirty="0" smtClean="0">
                <a:latin typeface="HG丸ｺﾞｼｯｸM-PRO" panose="020F0600000000000000" pitchFamily="50" charset="-128"/>
                <a:ea typeface="HG丸ｺﾞｼｯｸM-PRO" panose="020F0600000000000000" pitchFamily="50" charset="-128"/>
              </a:rPr>
              <a:t>年</a:t>
            </a:r>
            <a:r>
              <a:rPr lang="en-US" altLang="ja-JP" dirty="0" smtClean="0">
                <a:latin typeface="HG丸ｺﾞｼｯｸM-PRO" panose="020F0600000000000000" pitchFamily="50" charset="-128"/>
                <a:ea typeface="HG丸ｺﾞｼｯｸM-PRO" panose="020F0600000000000000" pitchFamily="50" charset="-128"/>
              </a:rPr>
              <a:t>5</a:t>
            </a:r>
            <a:r>
              <a:rPr lang="ja-JP" altLang="ja-JP" dirty="0" smtClean="0">
                <a:latin typeface="HG丸ｺﾞｼｯｸM-PRO" panose="020F0600000000000000" pitchFamily="50" charset="-128"/>
                <a:ea typeface="HG丸ｺﾞｼｯｸM-PRO" panose="020F0600000000000000" pitchFamily="50" charset="-128"/>
              </a:rPr>
              <a:t>月</a:t>
            </a:r>
            <a:r>
              <a:rPr lang="en-US" altLang="ja-JP" dirty="0" smtClean="0">
                <a:latin typeface="HG丸ｺﾞｼｯｸM-PRO" panose="020F0600000000000000" pitchFamily="50" charset="-128"/>
                <a:ea typeface="HG丸ｺﾞｼｯｸM-PRO" panose="020F0600000000000000" pitchFamily="50" charset="-128"/>
              </a:rPr>
              <a:t>23</a:t>
            </a:r>
            <a:r>
              <a:rPr lang="ja-JP" altLang="ja-JP" dirty="0" smtClean="0">
                <a:latin typeface="HG丸ｺﾞｼｯｸM-PRO" panose="020F0600000000000000" pitchFamily="50" charset="-128"/>
                <a:ea typeface="HG丸ｺﾞｼｯｸM-PRO" panose="020F0600000000000000" pitchFamily="50" charset="-128"/>
              </a:rPr>
              <a:t>日デジタル文化資産推進議連資料）</a:t>
            </a:r>
          </a:p>
          <a:p>
            <a:pPr lvl="1"/>
            <a:r>
              <a:rPr lang="ja-JP" altLang="ja-JP" dirty="0" smtClean="0">
                <a:latin typeface="HG丸ｺﾞｼｯｸM-PRO" panose="020F0600000000000000" pitchFamily="50" charset="-128"/>
                <a:ea typeface="HG丸ｺﾞｼｯｸM-PRO" panose="020F0600000000000000" pitchFamily="50" charset="-128"/>
              </a:rPr>
              <a:t>知的財産戦略本部検証・評価・企画委員会</a:t>
            </a:r>
            <a:endParaRPr lang="en-US" altLang="ja-JP" dirty="0" smtClean="0">
              <a:latin typeface="HG丸ｺﾞｼｯｸM-PRO" panose="020F0600000000000000" pitchFamily="50" charset="-128"/>
              <a:ea typeface="HG丸ｺﾞｼｯｸM-PRO" panose="020F0600000000000000" pitchFamily="50" charset="-128"/>
            </a:endParaRPr>
          </a:p>
          <a:p>
            <a:pPr lvl="2"/>
            <a:r>
              <a:rPr lang="ja-JP" altLang="ja-JP" dirty="0" smtClean="0">
                <a:latin typeface="HG丸ｺﾞｼｯｸM-PRO" panose="020F0600000000000000" pitchFamily="50" charset="-128"/>
                <a:ea typeface="HG丸ｺﾞｼｯｸM-PRO" panose="020F0600000000000000" pitchFamily="50" charset="-128"/>
                <a:hlinkClick r:id="rId5"/>
              </a:rPr>
              <a:t>アーカイブに関するタスクフォース報告書</a:t>
            </a:r>
            <a:r>
              <a:rPr lang="ja-JP" altLang="ja-JP" dirty="0" smtClean="0">
                <a:latin typeface="HG丸ｺﾞｼｯｸM-PRO" panose="020F0600000000000000" pitchFamily="50" charset="-128"/>
                <a:ea typeface="HG丸ｺﾞｼｯｸM-PRO" panose="020F0600000000000000" pitchFamily="50" charset="-128"/>
              </a:rPr>
              <a:t>（</a:t>
            </a:r>
            <a:r>
              <a:rPr lang="en-US" altLang="ja-JP" dirty="0" smtClean="0">
                <a:latin typeface="HG丸ｺﾞｼｯｸM-PRO" panose="020F0600000000000000" pitchFamily="50" charset="-128"/>
                <a:ea typeface="HG丸ｺﾞｼｯｸM-PRO" panose="020F0600000000000000" pitchFamily="50" charset="-128"/>
              </a:rPr>
              <a:t>2014</a:t>
            </a:r>
            <a:r>
              <a:rPr lang="ja-JP" altLang="ja-JP" dirty="0" smtClean="0">
                <a:latin typeface="HG丸ｺﾞｼｯｸM-PRO" panose="020F0600000000000000" pitchFamily="50" charset="-128"/>
                <a:ea typeface="HG丸ｺﾞｼｯｸM-PRO" panose="020F0600000000000000" pitchFamily="50" charset="-128"/>
              </a:rPr>
              <a:t>年</a:t>
            </a:r>
            <a:r>
              <a:rPr lang="en-US" altLang="ja-JP" dirty="0" smtClean="0">
                <a:latin typeface="HG丸ｺﾞｼｯｸM-PRO" panose="020F0600000000000000" pitchFamily="50" charset="-128"/>
                <a:ea typeface="HG丸ｺﾞｼｯｸM-PRO" panose="020F0600000000000000" pitchFamily="50" charset="-128"/>
              </a:rPr>
              <a:t>4</a:t>
            </a:r>
            <a:r>
              <a:rPr lang="ja-JP" altLang="ja-JP" dirty="0" smtClean="0">
                <a:latin typeface="HG丸ｺﾞｼｯｸM-PRO" panose="020F0600000000000000" pitchFamily="50" charset="-128"/>
                <a:ea typeface="HG丸ｺﾞｼｯｸM-PRO" panose="020F0600000000000000" pitchFamily="50" charset="-128"/>
              </a:rPr>
              <a:t>月</a:t>
            </a:r>
            <a:r>
              <a:rPr lang="en-US" altLang="ja-JP" dirty="0" smtClean="0">
                <a:latin typeface="HG丸ｺﾞｼｯｸM-PRO" panose="020F0600000000000000" pitchFamily="50" charset="-128"/>
                <a:ea typeface="HG丸ｺﾞｼｯｸM-PRO" panose="020F0600000000000000" pitchFamily="50" charset="-128"/>
              </a:rPr>
              <a:t>11</a:t>
            </a:r>
            <a:r>
              <a:rPr lang="ja-JP" altLang="ja-JP" dirty="0" smtClean="0">
                <a:latin typeface="HG丸ｺﾞｼｯｸM-PRO" panose="020F0600000000000000" pitchFamily="50" charset="-128"/>
                <a:ea typeface="HG丸ｺﾞｼｯｸM-PRO" panose="020F0600000000000000" pitchFamily="50" charset="-128"/>
              </a:rPr>
              <a:t>日知的財産戦略本部検証・評価・企画委員会（第</a:t>
            </a:r>
            <a:r>
              <a:rPr lang="en-US" altLang="ja-JP" dirty="0" smtClean="0">
                <a:latin typeface="HG丸ｺﾞｼｯｸM-PRO" panose="020F0600000000000000" pitchFamily="50" charset="-128"/>
                <a:ea typeface="HG丸ｺﾞｼｯｸM-PRO" panose="020F0600000000000000" pitchFamily="50" charset="-128"/>
              </a:rPr>
              <a:t>7</a:t>
            </a:r>
            <a:r>
              <a:rPr lang="ja-JP" altLang="ja-JP" dirty="0" smtClean="0">
                <a:latin typeface="HG丸ｺﾞｼｯｸM-PRO" panose="020F0600000000000000" pitchFamily="50" charset="-128"/>
                <a:ea typeface="HG丸ｺﾞｼｯｸM-PRO" panose="020F0600000000000000" pitchFamily="50" charset="-128"/>
              </a:rPr>
              <a:t>回））</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ja-JP" dirty="0" smtClean="0">
                <a:latin typeface="HG丸ｺﾞｼｯｸM-PRO" panose="020F0600000000000000" pitchFamily="50" charset="-128"/>
                <a:ea typeface="HG丸ｺﾞｼｯｸM-PRO" panose="020F0600000000000000" pitchFamily="50" charset="-128"/>
              </a:rPr>
              <a:t>自由民主党知的財産戦略調査会</a:t>
            </a:r>
            <a:endParaRPr lang="en-US" altLang="ja-JP" dirty="0" smtClean="0">
              <a:latin typeface="HG丸ｺﾞｼｯｸM-PRO" panose="020F0600000000000000" pitchFamily="50" charset="-128"/>
              <a:ea typeface="HG丸ｺﾞｼｯｸM-PRO" panose="020F0600000000000000" pitchFamily="50" charset="-128"/>
            </a:endParaRPr>
          </a:p>
          <a:p>
            <a:pPr lvl="2"/>
            <a:r>
              <a:rPr lang="ja-JP" altLang="ja-JP" dirty="0" smtClean="0">
                <a:latin typeface="HG丸ｺﾞｼｯｸM-PRO" panose="020F0600000000000000" pitchFamily="50" charset="-128"/>
                <a:ea typeface="HG丸ｺﾞｼｯｸM-PRO" panose="020F0600000000000000" pitchFamily="50" charset="-128"/>
                <a:hlinkClick r:id="rId6"/>
              </a:rPr>
              <a:t>知的財産戦略調査会の提言とりまとめ</a:t>
            </a:r>
            <a:r>
              <a:rPr lang="ja-JP" altLang="ja-JP" dirty="0" smtClean="0">
                <a:latin typeface="HG丸ｺﾞｼｯｸM-PRO" panose="020F0600000000000000" pitchFamily="50" charset="-128"/>
                <a:ea typeface="HG丸ｺﾞｼｯｸM-PRO" panose="020F0600000000000000" pitchFamily="50" charset="-128"/>
              </a:rPr>
              <a:t>（</a:t>
            </a:r>
            <a:r>
              <a:rPr lang="en-US" altLang="ja-JP" dirty="0" smtClean="0">
                <a:latin typeface="HG丸ｺﾞｼｯｸM-PRO" panose="020F0600000000000000" pitchFamily="50" charset="-128"/>
                <a:ea typeface="HG丸ｺﾞｼｯｸM-PRO" panose="020F0600000000000000" pitchFamily="50" charset="-128"/>
              </a:rPr>
              <a:t>2014</a:t>
            </a:r>
            <a:r>
              <a:rPr lang="ja-JP" altLang="ja-JP" dirty="0" smtClean="0">
                <a:latin typeface="HG丸ｺﾞｼｯｸM-PRO" panose="020F0600000000000000" pitchFamily="50" charset="-128"/>
                <a:ea typeface="HG丸ｺﾞｼｯｸM-PRO" panose="020F0600000000000000" pitchFamily="50" charset="-128"/>
              </a:rPr>
              <a:t>年</a:t>
            </a:r>
            <a:r>
              <a:rPr lang="en-US" altLang="ja-JP" dirty="0" smtClean="0">
                <a:latin typeface="HG丸ｺﾞｼｯｸM-PRO" panose="020F0600000000000000" pitchFamily="50" charset="-128"/>
                <a:ea typeface="HG丸ｺﾞｼｯｸM-PRO" panose="020F0600000000000000" pitchFamily="50" charset="-128"/>
              </a:rPr>
              <a:t>5</a:t>
            </a:r>
            <a:r>
              <a:rPr lang="ja-JP" altLang="ja-JP" dirty="0" smtClean="0">
                <a:latin typeface="HG丸ｺﾞｼｯｸM-PRO" panose="020F0600000000000000" pitchFamily="50" charset="-128"/>
                <a:ea typeface="HG丸ｺﾞｼｯｸM-PRO" panose="020F0600000000000000" pitchFamily="50" charset="-128"/>
              </a:rPr>
              <a:t>月</a:t>
            </a:r>
            <a:r>
              <a:rPr lang="en-US" altLang="ja-JP" dirty="0" smtClean="0">
                <a:latin typeface="HG丸ｺﾞｼｯｸM-PRO" panose="020F0600000000000000" pitchFamily="50" charset="-128"/>
                <a:ea typeface="HG丸ｺﾞｼｯｸM-PRO" panose="020F0600000000000000" pitchFamily="50" charset="-128"/>
              </a:rPr>
              <a:t>27</a:t>
            </a:r>
            <a:r>
              <a:rPr lang="ja-JP" altLang="ja-JP" dirty="0" smtClean="0">
                <a:latin typeface="HG丸ｺﾞｼｯｸM-PRO" panose="020F0600000000000000" pitchFamily="50" charset="-128"/>
                <a:ea typeface="HG丸ｺﾞｼｯｸM-PRO" panose="020F0600000000000000" pitchFamily="50" charset="-128"/>
              </a:rPr>
              <a:t>日自由民主党知的財産戦略調査会）</a:t>
            </a:r>
          </a:p>
          <a:p>
            <a:pPr lvl="1"/>
            <a:r>
              <a:rPr lang="zh-TW" altLang="en-US" dirty="0" smtClean="0">
                <a:latin typeface="HG丸ｺﾞｼｯｸM-PRO" panose="020F0600000000000000" pitchFamily="50" charset="-128"/>
                <a:ea typeface="HG丸ｺﾞｼｯｸM-PRO" panose="020F0600000000000000" pitchFamily="50" charset="-128"/>
                <a:hlinkClick r:id="rId7"/>
              </a:rPr>
              <a:t>知的財産推進計画</a:t>
            </a:r>
            <a:r>
              <a:rPr lang="en-US" altLang="zh-TW" dirty="0" smtClean="0">
                <a:latin typeface="HG丸ｺﾞｼｯｸM-PRO" panose="020F0600000000000000" pitchFamily="50" charset="-128"/>
                <a:ea typeface="HG丸ｺﾞｼｯｸM-PRO" panose="020F0600000000000000" pitchFamily="50" charset="-128"/>
                <a:hlinkClick r:id="rId7"/>
              </a:rPr>
              <a:t>2014</a:t>
            </a:r>
            <a:r>
              <a:rPr lang="ja-JP" altLang="en-US" dirty="0" smtClean="0">
                <a:latin typeface="HG丸ｺﾞｼｯｸM-PRO" panose="020F0600000000000000" pitchFamily="50" charset="-128"/>
                <a:ea typeface="HG丸ｺﾞｼｯｸM-PRO" panose="020F0600000000000000" pitchFamily="50" charset="-128"/>
              </a:rPr>
              <a:t>（</a:t>
            </a:r>
            <a:r>
              <a:rPr lang="en-US" altLang="ja-JP" dirty="0" smtClean="0">
                <a:latin typeface="HG丸ｺﾞｼｯｸM-PRO" panose="020F0600000000000000" pitchFamily="50" charset="-128"/>
                <a:ea typeface="HG丸ｺﾞｼｯｸM-PRO" panose="020F0600000000000000" pitchFamily="50" charset="-128"/>
              </a:rPr>
              <a:t>2014</a:t>
            </a:r>
            <a:r>
              <a:rPr lang="ja-JP" altLang="en-US" dirty="0" smtClean="0">
                <a:latin typeface="HG丸ｺﾞｼｯｸM-PRO" panose="020F0600000000000000" pitchFamily="50" charset="-128"/>
                <a:ea typeface="HG丸ｺﾞｼｯｸM-PRO" panose="020F0600000000000000" pitchFamily="50" charset="-128"/>
              </a:rPr>
              <a:t>年</a:t>
            </a:r>
            <a:r>
              <a:rPr lang="en-US" altLang="ja-JP" dirty="0" smtClean="0">
                <a:latin typeface="HG丸ｺﾞｼｯｸM-PRO" panose="020F0600000000000000" pitchFamily="50" charset="-128"/>
                <a:ea typeface="HG丸ｺﾞｼｯｸM-PRO" panose="020F0600000000000000" pitchFamily="50" charset="-128"/>
              </a:rPr>
              <a:t>6</a:t>
            </a:r>
            <a:r>
              <a:rPr lang="ja-JP" altLang="en-US" dirty="0" smtClean="0">
                <a:latin typeface="HG丸ｺﾞｼｯｸM-PRO" panose="020F0600000000000000" pitchFamily="50" charset="-128"/>
                <a:ea typeface="HG丸ｺﾞｼｯｸM-PRO" panose="020F0600000000000000" pitchFamily="50" charset="-128"/>
              </a:rPr>
              <a:t>月</a:t>
            </a:r>
            <a:r>
              <a:rPr lang="en-US" altLang="ja-JP" dirty="0" smtClean="0">
                <a:latin typeface="HG丸ｺﾞｼｯｸM-PRO" panose="020F0600000000000000" pitchFamily="50" charset="-128"/>
                <a:ea typeface="HG丸ｺﾞｼｯｸM-PRO" panose="020F0600000000000000" pitchFamily="50" charset="-128"/>
              </a:rPr>
              <a:t>20</a:t>
            </a:r>
            <a:r>
              <a:rPr lang="ja-JP" altLang="en-US" dirty="0" smtClean="0">
                <a:latin typeface="HG丸ｺﾞｼｯｸM-PRO" panose="020F0600000000000000" pitchFamily="50" charset="-128"/>
                <a:ea typeface="HG丸ｺﾞｼｯｸM-PRO" panose="020F0600000000000000" pitchFamily="50" charset="-128"/>
              </a:rPr>
              <a:t>日</a:t>
            </a:r>
            <a:r>
              <a:rPr lang="ja-JP" altLang="ja-JP" dirty="0" smtClean="0">
                <a:latin typeface="HG丸ｺﾞｼｯｸM-PRO" panose="020F0600000000000000" pitchFamily="50" charset="-128"/>
                <a:ea typeface="HG丸ｺﾞｼｯｸM-PRO" panose="020F0600000000000000" pitchFamily="50" charset="-128"/>
              </a:rPr>
              <a:t>知的財産戦略本部</a:t>
            </a:r>
            <a:r>
              <a:rPr lang="ja-JP" altLang="en-US" dirty="0" smtClean="0">
                <a:latin typeface="HG丸ｺﾞｼｯｸM-PRO" panose="020F0600000000000000" pitchFamily="50" charset="-128"/>
                <a:ea typeface="HG丸ｺﾞｼｯｸM-PRO" panose="020F0600000000000000" pitchFamily="50" charset="-128"/>
              </a:rPr>
              <a:t>決定）</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hlinkClick r:id="rId8"/>
              </a:rPr>
              <a:t>経済財政運営と改革の基本方針</a:t>
            </a:r>
            <a:r>
              <a:rPr lang="en-US" altLang="ja-JP" dirty="0" smtClean="0">
                <a:latin typeface="HG丸ｺﾞｼｯｸM-PRO" panose="020F0600000000000000" pitchFamily="50" charset="-128"/>
                <a:ea typeface="HG丸ｺﾞｼｯｸM-PRO" panose="020F0600000000000000" pitchFamily="50" charset="-128"/>
                <a:hlinkClick r:id="rId8"/>
              </a:rPr>
              <a:t>2014</a:t>
            </a:r>
            <a:r>
              <a:rPr lang="ja-JP" altLang="en-US" dirty="0" smtClean="0">
                <a:latin typeface="HG丸ｺﾞｼｯｸM-PRO" panose="020F0600000000000000" pitchFamily="50" charset="-128"/>
                <a:ea typeface="HG丸ｺﾞｼｯｸM-PRO" panose="020F0600000000000000" pitchFamily="50" charset="-128"/>
              </a:rPr>
              <a:t>（</a:t>
            </a:r>
            <a:r>
              <a:rPr lang="en-US" altLang="ja-JP" dirty="0" smtClean="0">
                <a:latin typeface="HG丸ｺﾞｼｯｸM-PRO" panose="020F0600000000000000" pitchFamily="50" charset="-128"/>
                <a:ea typeface="HG丸ｺﾞｼｯｸM-PRO" panose="020F0600000000000000" pitchFamily="50" charset="-128"/>
              </a:rPr>
              <a:t>2014</a:t>
            </a:r>
            <a:r>
              <a:rPr lang="ja-JP" altLang="en-US" dirty="0" smtClean="0">
                <a:latin typeface="HG丸ｺﾞｼｯｸM-PRO" panose="020F0600000000000000" pitchFamily="50" charset="-128"/>
                <a:ea typeface="HG丸ｺﾞｼｯｸM-PRO" panose="020F0600000000000000" pitchFamily="50" charset="-128"/>
              </a:rPr>
              <a:t>年</a:t>
            </a:r>
            <a:r>
              <a:rPr lang="en-US" altLang="ja-JP" dirty="0" smtClean="0">
                <a:latin typeface="HG丸ｺﾞｼｯｸM-PRO" panose="020F0600000000000000" pitchFamily="50" charset="-128"/>
                <a:ea typeface="HG丸ｺﾞｼｯｸM-PRO" panose="020F0600000000000000" pitchFamily="50" charset="-128"/>
              </a:rPr>
              <a:t>6</a:t>
            </a:r>
            <a:r>
              <a:rPr lang="ja-JP" altLang="en-US" dirty="0" smtClean="0">
                <a:latin typeface="HG丸ｺﾞｼｯｸM-PRO" panose="020F0600000000000000" pitchFamily="50" charset="-128"/>
                <a:ea typeface="HG丸ｺﾞｼｯｸM-PRO" panose="020F0600000000000000" pitchFamily="50" charset="-128"/>
              </a:rPr>
              <a:t>月</a:t>
            </a:r>
            <a:r>
              <a:rPr lang="en-US" altLang="ja-JP" dirty="0" smtClean="0">
                <a:latin typeface="HG丸ｺﾞｼｯｸM-PRO" panose="020F0600000000000000" pitchFamily="50" charset="-128"/>
                <a:ea typeface="HG丸ｺﾞｼｯｸM-PRO" panose="020F0600000000000000" pitchFamily="50" charset="-128"/>
              </a:rPr>
              <a:t>24</a:t>
            </a:r>
            <a:r>
              <a:rPr lang="ja-JP" altLang="en-US" dirty="0" smtClean="0">
                <a:latin typeface="HG丸ｺﾞｼｯｸM-PRO" panose="020F0600000000000000" pitchFamily="50" charset="-128"/>
                <a:ea typeface="HG丸ｺﾞｼｯｸM-PRO" panose="020F0600000000000000" pitchFamily="50" charset="-128"/>
              </a:rPr>
              <a:t>日閣議決定）</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ja-JP" dirty="0" smtClean="0">
                <a:latin typeface="HG丸ｺﾞｼｯｸM-PRO" panose="020F0600000000000000" pitchFamily="50" charset="-128"/>
                <a:ea typeface="HG丸ｺﾞｼｯｸM-PRO" panose="020F0600000000000000" pitchFamily="50" charset="-128"/>
              </a:rPr>
              <a:t>文化関係資料のアーカイブに関する有識者会議</a:t>
            </a:r>
            <a:r>
              <a:rPr lang="ja-JP" altLang="en-US" dirty="0" smtClean="0">
                <a:latin typeface="HG丸ｺﾞｼｯｸM-PRO" panose="020F0600000000000000" pitchFamily="50" charset="-128"/>
                <a:ea typeface="HG丸ｺﾞｼｯｸM-PRO" panose="020F0600000000000000" pitchFamily="50" charset="-128"/>
              </a:rPr>
              <a:t>（</a:t>
            </a:r>
            <a:r>
              <a:rPr lang="en-US" altLang="ja-JP" dirty="0" smtClean="0">
                <a:latin typeface="HG丸ｺﾞｼｯｸM-PRO" panose="020F0600000000000000" pitchFamily="50" charset="-128"/>
                <a:ea typeface="HG丸ｺﾞｼｯｸM-PRO" panose="020F0600000000000000" pitchFamily="50" charset="-128"/>
              </a:rPr>
              <a:t>2014</a:t>
            </a:r>
            <a:r>
              <a:rPr lang="ja-JP" altLang="en-US" dirty="0" smtClean="0">
                <a:latin typeface="HG丸ｺﾞｼｯｸM-PRO" panose="020F0600000000000000" pitchFamily="50" charset="-128"/>
                <a:ea typeface="HG丸ｺﾞｼｯｸM-PRO" panose="020F0600000000000000" pitchFamily="50" charset="-128"/>
              </a:rPr>
              <a:t>年</a:t>
            </a:r>
            <a:r>
              <a:rPr lang="en-US" altLang="ja-JP" dirty="0" smtClean="0">
                <a:latin typeface="HG丸ｺﾞｼｯｸM-PRO" panose="020F0600000000000000" pitchFamily="50" charset="-128"/>
                <a:ea typeface="HG丸ｺﾞｼｯｸM-PRO" panose="020F0600000000000000" pitchFamily="50" charset="-128"/>
              </a:rPr>
              <a:t>6</a:t>
            </a:r>
            <a:r>
              <a:rPr lang="ja-JP" altLang="en-US" dirty="0" smtClean="0">
                <a:latin typeface="HG丸ｺﾞｼｯｸM-PRO" panose="020F0600000000000000" pitchFamily="50" charset="-128"/>
                <a:ea typeface="HG丸ｺﾞｼｯｸM-PRO" panose="020F0600000000000000" pitchFamily="50" charset="-128"/>
              </a:rPr>
              <a:t>月</a:t>
            </a:r>
            <a:r>
              <a:rPr lang="en-US" altLang="ja-JP" dirty="0" smtClean="0">
                <a:latin typeface="HG丸ｺﾞｼｯｸM-PRO" panose="020F0600000000000000" pitchFamily="50" charset="-128"/>
                <a:ea typeface="HG丸ｺﾞｼｯｸM-PRO" panose="020F0600000000000000" pitchFamily="50" charset="-128"/>
              </a:rPr>
              <a:t>3</a:t>
            </a:r>
            <a:r>
              <a:rPr lang="ja-JP" altLang="en-US" dirty="0" smtClean="0">
                <a:latin typeface="HG丸ｺﾞｼｯｸM-PRO" panose="020F0600000000000000" pitchFamily="50" charset="-128"/>
                <a:ea typeface="HG丸ｺﾞｼｯｸM-PRO" panose="020F0600000000000000" pitchFamily="50" charset="-128"/>
              </a:rPr>
              <a:t>日～）</a:t>
            </a:r>
            <a:r>
              <a:rPr lang="ja-JP" altLang="ja-JP" dirty="0" smtClean="0">
                <a:latin typeface="HG丸ｺﾞｼｯｸM-PRO" panose="020F0600000000000000" pitchFamily="50" charset="-128"/>
                <a:ea typeface="HG丸ｺﾞｼｯｸM-PRO" panose="020F0600000000000000" pitchFamily="50" charset="-128"/>
              </a:rPr>
              <a:t>　</a:t>
            </a:r>
          </a:p>
          <a:p>
            <a:pPr lvl="1"/>
            <a:r>
              <a:rPr lang="ja-JP" altLang="ja-JP" dirty="0" smtClean="0">
                <a:latin typeface="HG丸ｺﾞｼｯｸM-PRO" panose="020F0600000000000000" pitchFamily="50" charset="-128"/>
                <a:ea typeface="HG丸ｺﾞｼｯｸM-PRO" panose="020F0600000000000000" pitchFamily="50" charset="-128"/>
              </a:rPr>
              <a:t>大規模災害情報</a:t>
            </a:r>
            <a:r>
              <a:rPr lang="ja-JP" altLang="en-US" dirty="0" smtClean="0">
                <a:latin typeface="HG丸ｺﾞｼｯｸM-PRO" panose="020F0600000000000000" pitchFamily="50" charset="-128"/>
                <a:ea typeface="HG丸ｺﾞｼｯｸM-PRO" panose="020F0600000000000000" pitchFamily="50" charset="-128"/>
              </a:rPr>
              <a:t>アーカイブス</a:t>
            </a:r>
            <a:r>
              <a:rPr lang="ja-JP" altLang="ja-JP" dirty="0" smtClean="0">
                <a:latin typeface="HG丸ｺﾞｼｯｸM-PRO" panose="020F0600000000000000" pitchFamily="50" charset="-128"/>
                <a:ea typeface="HG丸ｺﾞｼｯｸM-PRO" panose="020F0600000000000000" pitchFamily="50" charset="-128"/>
              </a:rPr>
              <a:t>構想</a:t>
            </a:r>
          </a:p>
          <a:p>
            <a:pPr lvl="1"/>
            <a:endParaRPr lang="ja-JP" altLang="en-US" dirty="0" smtClean="0">
              <a:latin typeface="HG丸ｺﾞｼｯｸM-PRO" panose="020F0600000000000000" pitchFamily="50" charset="-128"/>
              <a:ea typeface="HG丸ｺﾞｼｯｸM-PRO" panose="020F0600000000000000" pitchFamily="50" charset="-128"/>
            </a:endParaRPr>
          </a:p>
          <a:p>
            <a:endParaRPr kumimoji="1" lang="ja-JP" altLang="en-US" dirty="0" smtClean="0">
              <a:latin typeface="HG丸ｺﾞｼｯｸM-PRO" panose="020F0600000000000000" pitchFamily="50" charset="-128"/>
              <a:ea typeface="HG丸ｺﾞｼｯｸM-PRO" panose="020F0600000000000000" pitchFamily="50" charset="-128"/>
            </a:endParaRPr>
          </a:p>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14</a:t>
            </a:fld>
            <a:endParaRPr kumimoji="1" lang="ja-JP" altLang="en-US"/>
          </a:p>
        </p:txBody>
      </p:sp>
    </p:spTree>
    <p:extLst>
      <p:ext uri="{BB962C8B-B14F-4D97-AF65-F5344CB8AC3E}">
        <p14:creationId xmlns:p14="http://schemas.microsoft.com/office/powerpoint/2010/main" val="2695816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47500" lnSpcReduction="20000"/>
          </a:bodyPr>
          <a:lstStyle/>
          <a:p>
            <a:r>
              <a:rPr lang="ja-JP" altLang="en-US" sz="5300" dirty="0">
                <a:solidFill>
                  <a:srgbClr val="FF0000"/>
                </a:solidFill>
              </a:rPr>
              <a:t>今後</a:t>
            </a:r>
            <a:r>
              <a:rPr lang="en-US" altLang="ja-JP" sz="5300" dirty="0">
                <a:solidFill>
                  <a:srgbClr val="FF0000"/>
                </a:solidFill>
              </a:rPr>
              <a:t>10</a:t>
            </a:r>
            <a:r>
              <a:rPr lang="ja-JP" altLang="en-US" sz="5300" dirty="0">
                <a:solidFill>
                  <a:srgbClr val="FF0000"/>
                </a:solidFill>
              </a:rPr>
              <a:t>年を見据えた取組として、将来を予測し、国全体で何をしていくべきかが示されている。これは報告書の抜粋。</a:t>
            </a:r>
            <a:endParaRPr lang="en-US" altLang="ja-JP" sz="5300" dirty="0">
              <a:solidFill>
                <a:srgbClr val="FF0000"/>
              </a:solidFill>
            </a:endParaRPr>
          </a:p>
          <a:p>
            <a:r>
              <a:rPr lang="ja-JP" altLang="en-US" sz="5300" b="1" dirty="0">
                <a:solidFill>
                  <a:srgbClr val="FF0000"/>
                </a:solidFill>
              </a:rPr>
              <a:t>知的財産を扱っている図書館も、国全体の中で、一翼を担う形で検討が進むのが望ましい。</a:t>
            </a:r>
            <a:endParaRPr lang="en-US" altLang="ja-JP" sz="5300" b="1" dirty="0">
              <a:solidFill>
                <a:srgbClr val="FF0000"/>
              </a:solidFill>
            </a:endParaRPr>
          </a:p>
          <a:p>
            <a:r>
              <a:rPr lang="ja-JP" altLang="en-US" sz="5300" dirty="0">
                <a:solidFill>
                  <a:srgbClr val="FF0000"/>
                </a:solidFill>
              </a:rPr>
              <a:t>＝＝＝＝＝</a:t>
            </a:r>
            <a:endParaRPr lang="en-US" altLang="ja-JP" sz="5300" dirty="0">
              <a:solidFill>
                <a:srgbClr val="FF0000"/>
              </a:solidFill>
            </a:endParaRPr>
          </a:p>
          <a:p>
            <a:r>
              <a:rPr lang="ja-JP" altLang="en-US" sz="2600" dirty="0">
                <a:solidFill>
                  <a:srgbClr val="FF0000"/>
                </a:solidFill>
              </a:rPr>
              <a:t>オープン化された知的活動環境を活用し、世界中で創造された価値を取り込んで</a:t>
            </a:r>
          </a:p>
          <a:p>
            <a:r>
              <a:rPr lang="ja-JP" altLang="en-US" sz="2600" dirty="0">
                <a:solidFill>
                  <a:srgbClr val="FF0000"/>
                </a:solidFill>
              </a:rPr>
              <a:t>クラウド上のコンテンツにアクセス</a:t>
            </a:r>
          </a:p>
          <a:p>
            <a:r>
              <a:rPr lang="ja-JP" altLang="en-US" sz="2600" dirty="0">
                <a:solidFill>
                  <a:srgbClr val="FF0000"/>
                </a:solidFill>
              </a:rPr>
              <a:t>ユーザーが作成するもの</a:t>
            </a:r>
          </a:p>
          <a:p>
            <a:r>
              <a:rPr lang="ja-JP" altLang="en-US" sz="2600" dirty="0">
                <a:solidFill>
                  <a:srgbClr val="FF0000"/>
                </a:solidFill>
              </a:rPr>
              <a:t>従来の文芸やエンターテインメントに止まらない</a:t>
            </a:r>
          </a:p>
          <a:p>
            <a:pPr lvl="2"/>
            <a:r>
              <a:rPr lang="ja-JP" altLang="en-US" sz="2600" dirty="0">
                <a:solidFill>
                  <a:srgbClr val="FF0000"/>
                </a:solidFill>
              </a:rPr>
              <a:t>検討にあたっては関連産業全体を見通した視点が不可欠</a:t>
            </a:r>
            <a:endParaRPr lang="en-US" altLang="ja-JP" sz="2600" dirty="0">
              <a:solidFill>
                <a:srgbClr val="FF0000"/>
              </a:solidFill>
            </a:endParaRPr>
          </a:p>
          <a:p>
            <a:pPr lvl="2"/>
            <a:r>
              <a:rPr lang="ja-JP" altLang="en-US" sz="2600" dirty="0">
                <a:solidFill>
                  <a:srgbClr val="FF0000"/>
                </a:solidFill>
              </a:rPr>
              <a:t>権利者と利用者の利害対立の構造を超えた柔軟な制度設計</a:t>
            </a:r>
          </a:p>
          <a:p>
            <a:pPr lvl="2"/>
            <a:r>
              <a:rPr lang="ja-JP" altLang="en-US" sz="2600" dirty="0">
                <a:solidFill>
                  <a:srgbClr val="FF0000"/>
                </a:solidFill>
              </a:rPr>
              <a:t>ファッション、食、伝統芸能・工芸、観光</a:t>
            </a:r>
            <a:endParaRPr lang="en-US" altLang="ja-JP" sz="2600" dirty="0">
              <a:solidFill>
                <a:srgbClr val="FF0000"/>
              </a:solidFill>
            </a:endParaRPr>
          </a:p>
          <a:p>
            <a:r>
              <a:rPr lang="ja-JP" altLang="en-US" dirty="0">
                <a:solidFill>
                  <a:srgbClr val="FF0000"/>
                </a:solidFill>
              </a:rPr>
              <a:t>グローバル知財人財の育成・確保</a:t>
            </a:r>
          </a:p>
          <a:p>
            <a:r>
              <a:rPr lang="ja-JP" altLang="en-US" dirty="0">
                <a:solidFill>
                  <a:srgbClr val="FF0000"/>
                </a:solidFill>
              </a:rPr>
              <a:t>クリエイティブ・コモンズ・ライセンス</a:t>
            </a:r>
          </a:p>
          <a:p>
            <a:r>
              <a:rPr lang="ja-JP" altLang="en-US" dirty="0">
                <a:solidFill>
                  <a:srgbClr val="FF0000"/>
                </a:solidFill>
              </a:rPr>
              <a:t>日本のプレゼンスの向上に大きく寄与するコンテンツ産業に対して、資源配分の重点化と政策資源の充実</a:t>
            </a:r>
          </a:p>
          <a:p>
            <a:r>
              <a:rPr lang="ja-JP" altLang="en-US" dirty="0">
                <a:solidFill>
                  <a:srgbClr val="FF0000"/>
                </a:solidFill>
              </a:rPr>
              <a:t>クラウドサービスやメディア変換サービス</a:t>
            </a:r>
          </a:p>
          <a:p>
            <a:r>
              <a:rPr lang="ja-JP" altLang="en-US" dirty="0">
                <a:solidFill>
                  <a:srgbClr val="FF0000"/>
                </a:solidFill>
              </a:rPr>
              <a:t>コンテンツの再生産につながるサイクルを生み出すための仕組みを構築</a:t>
            </a:r>
            <a:endParaRPr lang="en-US" altLang="ja-JP" dirty="0">
              <a:solidFill>
                <a:srgbClr val="FF0000"/>
              </a:solidFill>
            </a:endParaRPr>
          </a:p>
          <a:p>
            <a:r>
              <a:rPr lang="ja-JP" altLang="en-US" dirty="0">
                <a:solidFill>
                  <a:srgbClr val="FF0000"/>
                </a:solidFill>
              </a:rPr>
              <a:t>～～～～～～</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15</a:t>
            </a:fld>
            <a:endParaRPr kumimoji="1" lang="ja-JP" altLang="en-US"/>
          </a:p>
        </p:txBody>
      </p:sp>
    </p:spTree>
    <p:extLst>
      <p:ext uri="{BB962C8B-B14F-4D97-AF65-F5344CB8AC3E}">
        <p14:creationId xmlns:p14="http://schemas.microsoft.com/office/powerpoint/2010/main" val="42782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838201" y="365126"/>
            <a:ext cx="10515600" cy="1325563"/>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quarter" idx="1"/>
          </p:nvPr>
        </p:nvSpPr>
        <p:spPr>
          <a:xfrm>
            <a:off x="838201" y="1825626"/>
            <a:ext cx="5164015" cy="2098675"/>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quarter" idx="2"/>
          </p:nvPr>
        </p:nvSpPr>
        <p:spPr>
          <a:xfrm>
            <a:off x="6189785" y="1825626"/>
            <a:ext cx="5164016" cy="2098675"/>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ー 4"/>
          <p:cNvSpPr>
            <a:spLocks noGrp="1"/>
          </p:cNvSpPr>
          <p:nvPr>
            <p:ph sz="quarter" idx="3"/>
          </p:nvPr>
        </p:nvSpPr>
        <p:spPr>
          <a:xfrm>
            <a:off x="838201" y="4076701"/>
            <a:ext cx="5164015" cy="2100263"/>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コンテンツ プレースホルダー 5"/>
          <p:cNvSpPr>
            <a:spLocks noGrp="1"/>
          </p:cNvSpPr>
          <p:nvPr>
            <p:ph sz="quarter" idx="4"/>
          </p:nvPr>
        </p:nvSpPr>
        <p:spPr>
          <a:xfrm>
            <a:off x="6189785" y="4076701"/>
            <a:ext cx="5164016" cy="2100263"/>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0454730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345489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 id="2147483694" r:id="rId30"/>
    <p:sldLayoutId id="2147483695" r:id="rId3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oleObject" Target="../embeddings/oleObject3.bin"/><Relationship Id="rId3" Type="http://schemas.openxmlformats.org/officeDocument/2006/relationships/image" Target="../media/image7.wmf"/><Relationship Id="rId7" Type="http://schemas.openxmlformats.org/officeDocument/2006/relationships/image" Target="../media/image11.wmf"/><Relationship Id="rId12" Type="http://schemas.openxmlformats.org/officeDocument/2006/relationships/image" Target="../media/image4.png"/><Relationship Id="rId2" Type="http://schemas.openxmlformats.org/officeDocument/2006/relationships/slideLayout" Target="../slideLayouts/slideLayout30.xml"/><Relationship Id="rId16" Type="http://schemas.openxmlformats.org/officeDocument/2006/relationships/image" Target="../media/image6.png"/><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2.bin"/><Relationship Id="rId5" Type="http://schemas.openxmlformats.org/officeDocument/2006/relationships/image" Target="../media/image9.wmf"/><Relationship Id="rId15" Type="http://schemas.openxmlformats.org/officeDocument/2006/relationships/oleObject" Target="../embeddings/oleObject4.bin"/><Relationship Id="rId10" Type="http://schemas.openxmlformats.org/officeDocument/2006/relationships/image" Target="../media/image3.png"/><Relationship Id="rId4" Type="http://schemas.openxmlformats.org/officeDocument/2006/relationships/image" Target="../media/image8.wmf"/><Relationship Id="rId9" Type="http://schemas.openxmlformats.org/officeDocument/2006/relationships/oleObject" Target="../embeddings/oleObject1.bin"/><Relationship Id="rId1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5.cao.go.jp/keizai-shimon/kaigi/cabinet/2014/2014_basicpolicies.pdf" TargetMode="External"/><Relationship Id="rId3" Type="http://schemas.openxmlformats.org/officeDocument/2006/relationships/hyperlink" Target="http://www.kantei.go.jp/jp/singi/it2/kettei/pdf/20130614/siryou1.pdf" TargetMode="External"/><Relationship Id="rId7" Type="http://schemas.openxmlformats.org/officeDocument/2006/relationships/hyperlink" Target="http://www.kantei.go.jp/jp/singi/titeki2/kettei/chizaikeikaku2014.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jimin.jp/news/policy/pdf/pdf178_1.pdf" TargetMode="External"/><Relationship Id="rId5" Type="http://schemas.openxmlformats.org/officeDocument/2006/relationships/hyperlink" Target="http://www.kantei.go.jp/jp/singi/titeki2/tyousakai/kensho_hyoka_kikaku/dai7/siryou2-2.pdf" TargetMode="External"/><Relationship Id="rId4" Type="http://schemas.openxmlformats.org/officeDocument/2006/relationships/hyperlink" Target="http://www.kantei.go.jp/jp/singi/it2/kettei/pdf/20130614/siryou3.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ntei.go.jp/jp/singi/titeki2/tyousakai/kensho_hyoka_kikaku/2015/dai1/sankou3.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http://www.nijl.ac.jp/pages/cijproject/classicalbook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kantei.go.jp/jp/singi/titeki2/160509/gijisidai.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PDF/&#22269;&#12398;&#24773;&#22577;&#25919;&#31574;.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docs.live.net/62326ca6c4db36a7/Office%20Live%20&#12398;&#12489;&#12461;&#12517;&#12513;&#12531;&#12488;/&#21516;&#24535;&#31038;&#22823;&#23398;&#12476;&#12511;&#28310;&#20633;/&#12476;&#12511;&#25945;&#26448;/20150606/PDF/&#22269;&#12398;&#24773;&#22577;&#25919;&#31574;.pdf" TargetMode="Externa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kantei.go.jp/jp/singi/it2/hourei/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com/user806115/3651/e-japan2003-ndl0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a:t>国の情報政策の経緯</a:t>
            </a:r>
            <a:r>
              <a:rPr lang="en-US" altLang="ja-JP" sz="4000" dirty="0" smtClean="0"/>
              <a:t>【</a:t>
            </a:r>
            <a:r>
              <a:rPr lang="ja-JP" altLang="en-US" sz="4000" dirty="0" smtClean="0"/>
              <a:t>詳細</a:t>
            </a:r>
            <a:r>
              <a:rPr lang="en-US" altLang="ja-JP" sz="4000" dirty="0" smtClean="0"/>
              <a:t>】</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年５月</a:t>
            </a:r>
            <a:r>
              <a:rPr lang="ja-JP" altLang="en-US" sz="1400" dirty="0">
                <a:latin typeface="HG丸ｺﾞｼｯｸM-PRO" pitchFamily="50" charset="-128"/>
                <a:ea typeface="HG丸ｺﾞｼｯｸM-PRO" pitchFamily="50" charset="-128"/>
              </a:rPr>
              <a:t>４</a:t>
            </a:r>
            <a:r>
              <a:rPr lang="ja-JP" altLang="en-US" sz="1400" dirty="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303" name="Group 55"/>
          <p:cNvGrpSpPr>
            <a:grpSpLocks/>
          </p:cNvGrpSpPr>
          <p:nvPr/>
        </p:nvGrpSpPr>
        <p:grpSpPr bwMode="auto">
          <a:xfrm>
            <a:off x="3048000" y="1295400"/>
            <a:ext cx="5227638" cy="5257800"/>
            <a:chOff x="1152" y="960"/>
            <a:chExt cx="3293" cy="3312"/>
          </a:xfrm>
        </p:grpSpPr>
        <p:sp>
          <p:nvSpPr>
            <p:cNvPr id="53304" name="Line 56"/>
            <p:cNvSpPr>
              <a:spLocks noChangeShapeType="1"/>
            </p:cNvSpPr>
            <p:nvPr/>
          </p:nvSpPr>
          <p:spPr bwMode="auto">
            <a:xfrm>
              <a:off x="1200" y="3888"/>
              <a:ext cx="432" cy="24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grpSp>
          <p:nvGrpSpPr>
            <p:cNvPr id="53305" name="Group 57"/>
            <p:cNvGrpSpPr>
              <a:grpSpLocks/>
            </p:cNvGrpSpPr>
            <p:nvPr/>
          </p:nvGrpSpPr>
          <p:grpSpPr bwMode="auto">
            <a:xfrm>
              <a:off x="3264" y="960"/>
              <a:ext cx="1181" cy="865"/>
              <a:chOff x="7057" y="1080"/>
              <a:chExt cx="480" cy="172"/>
            </a:xfrm>
          </p:grpSpPr>
          <p:sp>
            <p:nvSpPr>
              <p:cNvPr id="53306" name="Freeform 58"/>
              <p:cNvSpPr>
                <a:spLocks/>
              </p:cNvSpPr>
              <p:nvPr/>
            </p:nvSpPr>
            <p:spPr bwMode="auto">
              <a:xfrm>
                <a:off x="7057" y="1225"/>
                <a:ext cx="19" cy="19"/>
              </a:xfrm>
              <a:custGeom>
                <a:avLst/>
                <a:gdLst>
                  <a:gd name="T0" fmla="*/ 18 w 19"/>
                  <a:gd name="T1" fmla="*/ 3 h 19"/>
                  <a:gd name="T2" fmla="*/ 15 w 19"/>
                  <a:gd name="T3" fmla="*/ 3 h 19"/>
                  <a:gd name="T4" fmla="*/ 15 w 19"/>
                  <a:gd name="T5" fmla="*/ 4 h 19"/>
                  <a:gd name="T6" fmla="*/ 11 w 19"/>
                  <a:gd name="T7" fmla="*/ 4 h 19"/>
                  <a:gd name="T8" fmla="*/ 11 w 19"/>
                  <a:gd name="T9" fmla="*/ 6 h 19"/>
                  <a:gd name="T10" fmla="*/ 6 w 19"/>
                  <a:gd name="T11" fmla="*/ 6 h 19"/>
                  <a:gd name="T12" fmla="*/ 2 w 19"/>
                  <a:gd name="T13" fmla="*/ 7 h 19"/>
                  <a:gd name="T14" fmla="*/ 2 w 19"/>
                  <a:gd name="T15" fmla="*/ 9 h 19"/>
                  <a:gd name="T16" fmla="*/ 0 w 19"/>
                  <a:gd name="T17" fmla="*/ 9 h 19"/>
                  <a:gd name="T18" fmla="*/ 6 w 19"/>
                  <a:gd name="T19" fmla="*/ 9 h 19"/>
                  <a:gd name="T20" fmla="*/ 6 w 19"/>
                  <a:gd name="T21" fmla="*/ 12 h 19"/>
                  <a:gd name="T22" fmla="*/ 2 w 19"/>
                  <a:gd name="T23" fmla="*/ 12 h 19"/>
                  <a:gd name="T24" fmla="*/ 2 w 19"/>
                  <a:gd name="T25" fmla="*/ 13 h 19"/>
                  <a:gd name="T26" fmla="*/ 0 w 19"/>
                  <a:gd name="T27" fmla="*/ 15 h 19"/>
                  <a:gd name="T28" fmla="*/ 0 w 19"/>
                  <a:gd name="T29" fmla="*/ 18 h 19"/>
                  <a:gd name="T30" fmla="*/ 18 w 19"/>
                  <a:gd name="T31" fmla="*/ 18 h 19"/>
                  <a:gd name="T32" fmla="*/ 18 w 19"/>
                  <a:gd name="T33" fmla="*/ 0 h 19"/>
                  <a:gd name="T34" fmla="*/ 18 w 19"/>
                  <a:gd name="T3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9">
                    <a:moveTo>
                      <a:pt x="18" y="3"/>
                    </a:moveTo>
                    <a:lnTo>
                      <a:pt x="15" y="3"/>
                    </a:lnTo>
                    <a:lnTo>
                      <a:pt x="15" y="4"/>
                    </a:lnTo>
                    <a:lnTo>
                      <a:pt x="11" y="4"/>
                    </a:lnTo>
                    <a:lnTo>
                      <a:pt x="11" y="6"/>
                    </a:lnTo>
                    <a:lnTo>
                      <a:pt x="6" y="6"/>
                    </a:lnTo>
                    <a:lnTo>
                      <a:pt x="2" y="7"/>
                    </a:lnTo>
                    <a:lnTo>
                      <a:pt x="2" y="9"/>
                    </a:lnTo>
                    <a:lnTo>
                      <a:pt x="0" y="9"/>
                    </a:lnTo>
                    <a:lnTo>
                      <a:pt x="6" y="9"/>
                    </a:lnTo>
                    <a:lnTo>
                      <a:pt x="6" y="12"/>
                    </a:lnTo>
                    <a:lnTo>
                      <a:pt x="2" y="12"/>
                    </a:lnTo>
                    <a:lnTo>
                      <a:pt x="2" y="13"/>
                    </a:lnTo>
                    <a:lnTo>
                      <a:pt x="0" y="15"/>
                    </a:lnTo>
                    <a:lnTo>
                      <a:pt x="0" y="18"/>
                    </a:lnTo>
                    <a:lnTo>
                      <a:pt x="18" y="18"/>
                    </a:lnTo>
                    <a:lnTo>
                      <a:pt x="18" y="0"/>
                    </a:lnTo>
                    <a:lnTo>
                      <a:pt x="18" y="3"/>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07" name="Freeform 59"/>
              <p:cNvSpPr>
                <a:spLocks/>
              </p:cNvSpPr>
              <p:nvPr/>
            </p:nvSpPr>
            <p:spPr bwMode="auto">
              <a:xfrm>
                <a:off x="7079" y="1080"/>
                <a:ext cx="458" cy="172"/>
              </a:xfrm>
              <a:custGeom>
                <a:avLst/>
                <a:gdLst>
                  <a:gd name="T0" fmla="*/ 47 w 458"/>
                  <a:gd name="T1" fmla="*/ 127 h 172"/>
                  <a:gd name="T2" fmla="*/ 55 w 458"/>
                  <a:gd name="T3" fmla="*/ 137 h 172"/>
                  <a:gd name="T4" fmla="*/ 79 w 458"/>
                  <a:gd name="T5" fmla="*/ 139 h 172"/>
                  <a:gd name="T6" fmla="*/ 97 w 458"/>
                  <a:gd name="T7" fmla="*/ 142 h 172"/>
                  <a:gd name="T8" fmla="*/ 136 w 458"/>
                  <a:gd name="T9" fmla="*/ 147 h 172"/>
                  <a:gd name="T10" fmla="*/ 116 w 458"/>
                  <a:gd name="T11" fmla="*/ 152 h 172"/>
                  <a:gd name="T12" fmla="*/ 88 w 458"/>
                  <a:gd name="T13" fmla="*/ 154 h 172"/>
                  <a:gd name="T14" fmla="*/ 73 w 458"/>
                  <a:gd name="T15" fmla="*/ 168 h 172"/>
                  <a:gd name="T16" fmla="*/ 46 w 458"/>
                  <a:gd name="T17" fmla="*/ 167 h 172"/>
                  <a:gd name="T18" fmla="*/ 42 w 458"/>
                  <a:gd name="T19" fmla="*/ 155 h 172"/>
                  <a:gd name="T20" fmla="*/ 24 w 458"/>
                  <a:gd name="T21" fmla="*/ 146 h 172"/>
                  <a:gd name="T22" fmla="*/ 1 w 458"/>
                  <a:gd name="T23" fmla="*/ 128 h 172"/>
                  <a:gd name="T24" fmla="*/ 29 w 458"/>
                  <a:gd name="T25" fmla="*/ 119 h 172"/>
                  <a:gd name="T26" fmla="*/ 39 w 458"/>
                  <a:gd name="T27" fmla="*/ 108 h 172"/>
                  <a:gd name="T28" fmla="*/ 29 w 458"/>
                  <a:gd name="T29" fmla="*/ 103 h 172"/>
                  <a:gd name="T30" fmla="*/ 24 w 458"/>
                  <a:gd name="T31" fmla="*/ 95 h 172"/>
                  <a:gd name="T32" fmla="*/ 41 w 458"/>
                  <a:gd name="T33" fmla="*/ 96 h 172"/>
                  <a:gd name="T34" fmla="*/ 58 w 458"/>
                  <a:gd name="T35" fmla="*/ 97 h 172"/>
                  <a:gd name="T36" fmla="*/ 92 w 458"/>
                  <a:gd name="T37" fmla="*/ 96 h 172"/>
                  <a:gd name="T38" fmla="*/ 93 w 458"/>
                  <a:gd name="T39" fmla="*/ 78 h 172"/>
                  <a:gd name="T40" fmla="*/ 104 w 458"/>
                  <a:gd name="T41" fmla="*/ 65 h 172"/>
                  <a:gd name="T42" fmla="*/ 99 w 458"/>
                  <a:gd name="T43" fmla="*/ 55 h 172"/>
                  <a:gd name="T44" fmla="*/ 87 w 458"/>
                  <a:gd name="T45" fmla="*/ 29 h 172"/>
                  <a:gd name="T46" fmla="*/ 70 w 458"/>
                  <a:gd name="T47" fmla="*/ 22 h 172"/>
                  <a:gd name="T48" fmla="*/ 59 w 458"/>
                  <a:gd name="T49" fmla="*/ 8 h 172"/>
                  <a:gd name="T50" fmla="*/ 78 w 458"/>
                  <a:gd name="T51" fmla="*/ 4 h 172"/>
                  <a:gd name="T52" fmla="*/ 88 w 458"/>
                  <a:gd name="T53" fmla="*/ 4 h 172"/>
                  <a:gd name="T54" fmla="*/ 104 w 458"/>
                  <a:gd name="T55" fmla="*/ 7 h 172"/>
                  <a:gd name="T56" fmla="*/ 130 w 458"/>
                  <a:gd name="T57" fmla="*/ 12 h 172"/>
                  <a:gd name="T58" fmla="*/ 151 w 458"/>
                  <a:gd name="T59" fmla="*/ 17 h 172"/>
                  <a:gd name="T60" fmla="*/ 186 w 458"/>
                  <a:gd name="T61" fmla="*/ 27 h 172"/>
                  <a:gd name="T62" fmla="*/ 211 w 458"/>
                  <a:gd name="T63" fmla="*/ 33 h 172"/>
                  <a:gd name="T64" fmla="*/ 271 w 458"/>
                  <a:gd name="T65" fmla="*/ 36 h 172"/>
                  <a:gd name="T66" fmla="*/ 279 w 458"/>
                  <a:gd name="T67" fmla="*/ 37 h 172"/>
                  <a:gd name="T68" fmla="*/ 299 w 458"/>
                  <a:gd name="T69" fmla="*/ 37 h 172"/>
                  <a:gd name="T70" fmla="*/ 313 w 458"/>
                  <a:gd name="T71" fmla="*/ 36 h 172"/>
                  <a:gd name="T72" fmla="*/ 350 w 458"/>
                  <a:gd name="T73" fmla="*/ 37 h 172"/>
                  <a:gd name="T74" fmla="*/ 364 w 458"/>
                  <a:gd name="T75" fmla="*/ 31 h 172"/>
                  <a:gd name="T76" fmla="*/ 379 w 458"/>
                  <a:gd name="T77" fmla="*/ 21 h 172"/>
                  <a:gd name="T78" fmla="*/ 388 w 458"/>
                  <a:gd name="T79" fmla="*/ 21 h 172"/>
                  <a:gd name="T80" fmla="*/ 386 w 458"/>
                  <a:gd name="T81" fmla="*/ 30 h 172"/>
                  <a:gd name="T82" fmla="*/ 396 w 458"/>
                  <a:gd name="T83" fmla="*/ 44 h 172"/>
                  <a:gd name="T84" fmla="*/ 408 w 458"/>
                  <a:gd name="T85" fmla="*/ 49 h 172"/>
                  <a:gd name="T86" fmla="*/ 422 w 458"/>
                  <a:gd name="T87" fmla="*/ 54 h 172"/>
                  <a:gd name="T88" fmla="*/ 440 w 458"/>
                  <a:gd name="T89" fmla="*/ 51 h 172"/>
                  <a:gd name="T90" fmla="*/ 455 w 458"/>
                  <a:gd name="T91" fmla="*/ 48 h 172"/>
                  <a:gd name="T92" fmla="*/ 441 w 458"/>
                  <a:gd name="T93" fmla="*/ 56 h 172"/>
                  <a:gd name="T94" fmla="*/ 394 w 458"/>
                  <a:gd name="T95" fmla="*/ 71 h 172"/>
                  <a:gd name="T96" fmla="*/ 390 w 458"/>
                  <a:gd name="T97" fmla="*/ 71 h 172"/>
                  <a:gd name="T98" fmla="*/ 363 w 458"/>
                  <a:gd name="T99" fmla="*/ 76 h 172"/>
                  <a:gd name="T100" fmla="*/ 327 w 458"/>
                  <a:gd name="T101" fmla="*/ 84 h 172"/>
                  <a:gd name="T102" fmla="*/ 303 w 458"/>
                  <a:gd name="T103" fmla="*/ 95 h 172"/>
                  <a:gd name="T104" fmla="*/ 303 w 458"/>
                  <a:gd name="T105" fmla="*/ 115 h 172"/>
                  <a:gd name="T106" fmla="*/ 299 w 458"/>
                  <a:gd name="T107" fmla="*/ 123 h 172"/>
                  <a:gd name="T108" fmla="*/ 284 w 458"/>
                  <a:gd name="T109" fmla="*/ 122 h 172"/>
                  <a:gd name="T110" fmla="*/ 253 w 458"/>
                  <a:gd name="T111" fmla="*/ 119 h 172"/>
                  <a:gd name="T112" fmla="*/ 219 w 458"/>
                  <a:gd name="T113" fmla="*/ 117 h 172"/>
                  <a:gd name="T114" fmla="*/ 186 w 458"/>
                  <a:gd name="T115" fmla="*/ 115 h 172"/>
                  <a:gd name="T116" fmla="*/ 136 w 458"/>
                  <a:gd name="T117" fmla="*/ 116 h 172"/>
                  <a:gd name="T118" fmla="*/ 116 w 458"/>
                  <a:gd name="T119" fmla="*/ 126 h 172"/>
                  <a:gd name="T120" fmla="*/ 93 w 458"/>
                  <a:gd name="T121" fmla="*/ 127 h 172"/>
                  <a:gd name="T122" fmla="*/ 70 w 458"/>
                  <a:gd name="T123" fmla="*/ 12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8" h="172">
                    <a:moveTo>
                      <a:pt x="73" y="122"/>
                    </a:moveTo>
                    <a:lnTo>
                      <a:pt x="68" y="122"/>
                    </a:lnTo>
                    <a:lnTo>
                      <a:pt x="68" y="122"/>
                    </a:lnTo>
                    <a:lnTo>
                      <a:pt x="59" y="122"/>
                    </a:lnTo>
                    <a:lnTo>
                      <a:pt x="59" y="123"/>
                    </a:lnTo>
                    <a:lnTo>
                      <a:pt x="58" y="123"/>
                    </a:lnTo>
                    <a:lnTo>
                      <a:pt x="58" y="124"/>
                    </a:lnTo>
                    <a:lnTo>
                      <a:pt x="57" y="124"/>
                    </a:lnTo>
                    <a:lnTo>
                      <a:pt x="57" y="124"/>
                    </a:lnTo>
                    <a:lnTo>
                      <a:pt x="55" y="124"/>
                    </a:lnTo>
                    <a:lnTo>
                      <a:pt x="55" y="125"/>
                    </a:lnTo>
                    <a:lnTo>
                      <a:pt x="53" y="125"/>
                    </a:lnTo>
                    <a:lnTo>
                      <a:pt x="47" y="126"/>
                    </a:lnTo>
                    <a:lnTo>
                      <a:pt x="47" y="127"/>
                    </a:lnTo>
                    <a:lnTo>
                      <a:pt x="46" y="128"/>
                    </a:lnTo>
                    <a:lnTo>
                      <a:pt x="46" y="128"/>
                    </a:lnTo>
                    <a:lnTo>
                      <a:pt x="45" y="129"/>
                    </a:lnTo>
                    <a:lnTo>
                      <a:pt x="45" y="133"/>
                    </a:lnTo>
                    <a:lnTo>
                      <a:pt x="46" y="133"/>
                    </a:lnTo>
                    <a:lnTo>
                      <a:pt x="46" y="134"/>
                    </a:lnTo>
                    <a:lnTo>
                      <a:pt x="49" y="135"/>
                    </a:lnTo>
                    <a:lnTo>
                      <a:pt x="49" y="135"/>
                    </a:lnTo>
                    <a:lnTo>
                      <a:pt x="51" y="135"/>
                    </a:lnTo>
                    <a:lnTo>
                      <a:pt x="51" y="135"/>
                    </a:lnTo>
                    <a:lnTo>
                      <a:pt x="53" y="135"/>
                    </a:lnTo>
                    <a:lnTo>
                      <a:pt x="53" y="136"/>
                    </a:lnTo>
                    <a:lnTo>
                      <a:pt x="55" y="136"/>
                    </a:lnTo>
                    <a:lnTo>
                      <a:pt x="55" y="137"/>
                    </a:lnTo>
                    <a:lnTo>
                      <a:pt x="57" y="137"/>
                    </a:lnTo>
                    <a:lnTo>
                      <a:pt x="57" y="137"/>
                    </a:lnTo>
                    <a:lnTo>
                      <a:pt x="58" y="137"/>
                    </a:lnTo>
                    <a:lnTo>
                      <a:pt x="61" y="139"/>
                    </a:lnTo>
                    <a:lnTo>
                      <a:pt x="61" y="139"/>
                    </a:lnTo>
                    <a:lnTo>
                      <a:pt x="61" y="139"/>
                    </a:lnTo>
                    <a:lnTo>
                      <a:pt x="64" y="139"/>
                    </a:lnTo>
                    <a:lnTo>
                      <a:pt x="66" y="139"/>
                    </a:lnTo>
                    <a:lnTo>
                      <a:pt x="68" y="139"/>
                    </a:lnTo>
                    <a:lnTo>
                      <a:pt x="68" y="140"/>
                    </a:lnTo>
                    <a:lnTo>
                      <a:pt x="70" y="140"/>
                    </a:lnTo>
                    <a:lnTo>
                      <a:pt x="70" y="139"/>
                    </a:lnTo>
                    <a:lnTo>
                      <a:pt x="79" y="139"/>
                    </a:lnTo>
                    <a:lnTo>
                      <a:pt x="79" y="139"/>
                    </a:lnTo>
                    <a:lnTo>
                      <a:pt x="82" y="139"/>
                    </a:lnTo>
                    <a:lnTo>
                      <a:pt x="82" y="139"/>
                    </a:lnTo>
                    <a:lnTo>
                      <a:pt x="83" y="139"/>
                    </a:lnTo>
                    <a:lnTo>
                      <a:pt x="85" y="139"/>
                    </a:lnTo>
                    <a:lnTo>
                      <a:pt x="87" y="139"/>
                    </a:lnTo>
                    <a:lnTo>
                      <a:pt x="87" y="139"/>
                    </a:lnTo>
                    <a:lnTo>
                      <a:pt x="90" y="139"/>
                    </a:lnTo>
                    <a:lnTo>
                      <a:pt x="92" y="140"/>
                    </a:lnTo>
                    <a:lnTo>
                      <a:pt x="94" y="140"/>
                    </a:lnTo>
                    <a:lnTo>
                      <a:pt x="94" y="141"/>
                    </a:lnTo>
                    <a:lnTo>
                      <a:pt x="96" y="141"/>
                    </a:lnTo>
                    <a:lnTo>
                      <a:pt x="96" y="141"/>
                    </a:lnTo>
                    <a:lnTo>
                      <a:pt x="97" y="141"/>
                    </a:lnTo>
                    <a:lnTo>
                      <a:pt x="97" y="142"/>
                    </a:lnTo>
                    <a:lnTo>
                      <a:pt x="99" y="142"/>
                    </a:lnTo>
                    <a:lnTo>
                      <a:pt x="99" y="142"/>
                    </a:lnTo>
                    <a:lnTo>
                      <a:pt x="101" y="142"/>
                    </a:lnTo>
                    <a:lnTo>
                      <a:pt x="101" y="143"/>
                    </a:lnTo>
                    <a:lnTo>
                      <a:pt x="102" y="143"/>
                    </a:lnTo>
                    <a:lnTo>
                      <a:pt x="107" y="144"/>
                    </a:lnTo>
                    <a:lnTo>
                      <a:pt x="108" y="144"/>
                    </a:lnTo>
                    <a:lnTo>
                      <a:pt x="110" y="145"/>
                    </a:lnTo>
                    <a:lnTo>
                      <a:pt x="114" y="145"/>
                    </a:lnTo>
                    <a:lnTo>
                      <a:pt x="116" y="146"/>
                    </a:lnTo>
                    <a:lnTo>
                      <a:pt x="120" y="146"/>
                    </a:lnTo>
                    <a:lnTo>
                      <a:pt x="120" y="146"/>
                    </a:lnTo>
                    <a:lnTo>
                      <a:pt x="136" y="146"/>
                    </a:lnTo>
                    <a:lnTo>
                      <a:pt x="136" y="147"/>
                    </a:lnTo>
                    <a:lnTo>
                      <a:pt x="130" y="148"/>
                    </a:lnTo>
                    <a:lnTo>
                      <a:pt x="130" y="149"/>
                    </a:lnTo>
                    <a:lnTo>
                      <a:pt x="129" y="149"/>
                    </a:lnTo>
                    <a:lnTo>
                      <a:pt x="127" y="150"/>
                    </a:lnTo>
                    <a:lnTo>
                      <a:pt x="127" y="151"/>
                    </a:lnTo>
                    <a:lnTo>
                      <a:pt x="126" y="151"/>
                    </a:lnTo>
                    <a:lnTo>
                      <a:pt x="125" y="151"/>
                    </a:lnTo>
                    <a:lnTo>
                      <a:pt x="125" y="152"/>
                    </a:lnTo>
                    <a:lnTo>
                      <a:pt x="122" y="152"/>
                    </a:lnTo>
                    <a:lnTo>
                      <a:pt x="120" y="153"/>
                    </a:lnTo>
                    <a:lnTo>
                      <a:pt x="117" y="153"/>
                    </a:lnTo>
                    <a:lnTo>
                      <a:pt x="117" y="152"/>
                    </a:lnTo>
                    <a:lnTo>
                      <a:pt x="116" y="152"/>
                    </a:lnTo>
                    <a:lnTo>
                      <a:pt x="116" y="152"/>
                    </a:lnTo>
                    <a:lnTo>
                      <a:pt x="114" y="151"/>
                    </a:lnTo>
                    <a:lnTo>
                      <a:pt x="104" y="151"/>
                    </a:lnTo>
                    <a:lnTo>
                      <a:pt x="104" y="152"/>
                    </a:lnTo>
                    <a:lnTo>
                      <a:pt x="102" y="152"/>
                    </a:lnTo>
                    <a:lnTo>
                      <a:pt x="102" y="152"/>
                    </a:lnTo>
                    <a:lnTo>
                      <a:pt x="101" y="153"/>
                    </a:lnTo>
                    <a:lnTo>
                      <a:pt x="97" y="152"/>
                    </a:lnTo>
                    <a:lnTo>
                      <a:pt x="94" y="152"/>
                    </a:lnTo>
                    <a:lnTo>
                      <a:pt x="94" y="151"/>
                    </a:lnTo>
                    <a:lnTo>
                      <a:pt x="93" y="151"/>
                    </a:lnTo>
                    <a:lnTo>
                      <a:pt x="93" y="154"/>
                    </a:lnTo>
                    <a:lnTo>
                      <a:pt x="92" y="154"/>
                    </a:lnTo>
                    <a:lnTo>
                      <a:pt x="92" y="154"/>
                    </a:lnTo>
                    <a:lnTo>
                      <a:pt x="88" y="154"/>
                    </a:lnTo>
                    <a:lnTo>
                      <a:pt x="88" y="155"/>
                    </a:lnTo>
                    <a:lnTo>
                      <a:pt x="85" y="155"/>
                    </a:lnTo>
                    <a:lnTo>
                      <a:pt x="83" y="156"/>
                    </a:lnTo>
                    <a:lnTo>
                      <a:pt x="83" y="155"/>
                    </a:lnTo>
                    <a:lnTo>
                      <a:pt x="83" y="159"/>
                    </a:lnTo>
                    <a:lnTo>
                      <a:pt x="82" y="160"/>
                    </a:lnTo>
                    <a:lnTo>
                      <a:pt x="82" y="164"/>
                    </a:lnTo>
                    <a:lnTo>
                      <a:pt x="79" y="165"/>
                    </a:lnTo>
                    <a:lnTo>
                      <a:pt x="78" y="165"/>
                    </a:lnTo>
                    <a:lnTo>
                      <a:pt x="78" y="166"/>
                    </a:lnTo>
                    <a:lnTo>
                      <a:pt x="76" y="167"/>
                    </a:lnTo>
                    <a:lnTo>
                      <a:pt x="76" y="168"/>
                    </a:lnTo>
                    <a:lnTo>
                      <a:pt x="73" y="168"/>
                    </a:lnTo>
                    <a:lnTo>
                      <a:pt x="73" y="168"/>
                    </a:lnTo>
                    <a:lnTo>
                      <a:pt x="72" y="169"/>
                    </a:lnTo>
                    <a:lnTo>
                      <a:pt x="72" y="170"/>
                    </a:lnTo>
                    <a:lnTo>
                      <a:pt x="70" y="170"/>
                    </a:lnTo>
                    <a:lnTo>
                      <a:pt x="68" y="171"/>
                    </a:lnTo>
                    <a:lnTo>
                      <a:pt x="68" y="171"/>
                    </a:lnTo>
                    <a:lnTo>
                      <a:pt x="55" y="171"/>
                    </a:lnTo>
                    <a:lnTo>
                      <a:pt x="53" y="171"/>
                    </a:lnTo>
                    <a:lnTo>
                      <a:pt x="51" y="171"/>
                    </a:lnTo>
                    <a:lnTo>
                      <a:pt x="51" y="170"/>
                    </a:lnTo>
                    <a:lnTo>
                      <a:pt x="49" y="170"/>
                    </a:lnTo>
                    <a:lnTo>
                      <a:pt x="49" y="169"/>
                    </a:lnTo>
                    <a:lnTo>
                      <a:pt x="47" y="168"/>
                    </a:lnTo>
                    <a:lnTo>
                      <a:pt x="47" y="168"/>
                    </a:lnTo>
                    <a:lnTo>
                      <a:pt x="46" y="167"/>
                    </a:lnTo>
                    <a:lnTo>
                      <a:pt x="46" y="166"/>
                    </a:lnTo>
                    <a:lnTo>
                      <a:pt x="45" y="166"/>
                    </a:lnTo>
                    <a:lnTo>
                      <a:pt x="45" y="165"/>
                    </a:lnTo>
                    <a:lnTo>
                      <a:pt x="44" y="165"/>
                    </a:lnTo>
                    <a:lnTo>
                      <a:pt x="46" y="165"/>
                    </a:lnTo>
                    <a:lnTo>
                      <a:pt x="45" y="165"/>
                    </a:lnTo>
                    <a:lnTo>
                      <a:pt x="45" y="162"/>
                    </a:lnTo>
                    <a:lnTo>
                      <a:pt x="44" y="162"/>
                    </a:lnTo>
                    <a:lnTo>
                      <a:pt x="44" y="160"/>
                    </a:lnTo>
                    <a:lnTo>
                      <a:pt x="45" y="160"/>
                    </a:lnTo>
                    <a:lnTo>
                      <a:pt x="44" y="159"/>
                    </a:lnTo>
                    <a:lnTo>
                      <a:pt x="44" y="159"/>
                    </a:lnTo>
                    <a:lnTo>
                      <a:pt x="42" y="159"/>
                    </a:lnTo>
                    <a:lnTo>
                      <a:pt x="42" y="155"/>
                    </a:lnTo>
                    <a:lnTo>
                      <a:pt x="44" y="155"/>
                    </a:lnTo>
                    <a:lnTo>
                      <a:pt x="44" y="152"/>
                    </a:lnTo>
                    <a:lnTo>
                      <a:pt x="42" y="152"/>
                    </a:lnTo>
                    <a:lnTo>
                      <a:pt x="42" y="151"/>
                    </a:lnTo>
                    <a:lnTo>
                      <a:pt x="39" y="150"/>
                    </a:lnTo>
                    <a:lnTo>
                      <a:pt x="39" y="149"/>
                    </a:lnTo>
                    <a:lnTo>
                      <a:pt x="35" y="148"/>
                    </a:lnTo>
                    <a:lnTo>
                      <a:pt x="35" y="147"/>
                    </a:lnTo>
                    <a:lnTo>
                      <a:pt x="33" y="147"/>
                    </a:lnTo>
                    <a:lnTo>
                      <a:pt x="31" y="146"/>
                    </a:lnTo>
                    <a:lnTo>
                      <a:pt x="29" y="146"/>
                    </a:lnTo>
                    <a:lnTo>
                      <a:pt x="28" y="146"/>
                    </a:lnTo>
                    <a:lnTo>
                      <a:pt x="27" y="146"/>
                    </a:lnTo>
                    <a:lnTo>
                      <a:pt x="24" y="146"/>
                    </a:lnTo>
                    <a:lnTo>
                      <a:pt x="23" y="146"/>
                    </a:lnTo>
                    <a:lnTo>
                      <a:pt x="23" y="145"/>
                    </a:lnTo>
                    <a:lnTo>
                      <a:pt x="18" y="145"/>
                    </a:lnTo>
                    <a:lnTo>
                      <a:pt x="18" y="144"/>
                    </a:lnTo>
                    <a:lnTo>
                      <a:pt x="13" y="144"/>
                    </a:lnTo>
                    <a:lnTo>
                      <a:pt x="13" y="144"/>
                    </a:lnTo>
                    <a:lnTo>
                      <a:pt x="11" y="144"/>
                    </a:lnTo>
                    <a:lnTo>
                      <a:pt x="8" y="143"/>
                    </a:lnTo>
                    <a:lnTo>
                      <a:pt x="6" y="143"/>
                    </a:lnTo>
                    <a:lnTo>
                      <a:pt x="6" y="142"/>
                    </a:lnTo>
                    <a:lnTo>
                      <a:pt x="3" y="141"/>
                    </a:lnTo>
                    <a:lnTo>
                      <a:pt x="3" y="141"/>
                    </a:lnTo>
                    <a:lnTo>
                      <a:pt x="1" y="140"/>
                    </a:lnTo>
                    <a:lnTo>
                      <a:pt x="1" y="128"/>
                    </a:lnTo>
                    <a:lnTo>
                      <a:pt x="0" y="128"/>
                    </a:lnTo>
                    <a:lnTo>
                      <a:pt x="0" y="125"/>
                    </a:lnTo>
                    <a:lnTo>
                      <a:pt x="4" y="125"/>
                    </a:lnTo>
                    <a:lnTo>
                      <a:pt x="8" y="124"/>
                    </a:lnTo>
                    <a:lnTo>
                      <a:pt x="12" y="124"/>
                    </a:lnTo>
                    <a:lnTo>
                      <a:pt x="13" y="124"/>
                    </a:lnTo>
                    <a:lnTo>
                      <a:pt x="16" y="124"/>
                    </a:lnTo>
                    <a:lnTo>
                      <a:pt x="18" y="122"/>
                    </a:lnTo>
                    <a:lnTo>
                      <a:pt x="18" y="122"/>
                    </a:lnTo>
                    <a:lnTo>
                      <a:pt x="20" y="122"/>
                    </a:lnTo>
                    <a:lnTo>
                      <a:pt x="20" y="121"/>
                    </a:lnTo>
                    <a:lnTo>
                      <a:pt x="23" y="120"/>
                    </a:lnTo>
                    <a:lnTo>
                      <a:pt x="23" y="119"/>
                    </a:lnTo>
                    <a:lnTo>
                      <a:pt x="29" y="119"/>
                    </a:lnTo>
                    <a:lnTo>
                      <a:pt x="29" y="119"/>
                    </a:lnTo>
                    <a:lnTo>
                      <a:pt x="29" y="119"/>
                    </a:lnTo>
                    <a:lnTo>
                      <a:pt x="31" y="119"/>
                    </a:lnTo>
                    <a:lnTo>
                      <a:pt x="31" y="118"/>
                    </a:lnTo>
                    <a:lnTo>
                      <a:pt x="33" y="118"/>
                    </a:lnTo>
                    <a:lnTo>
                      <a:pt x="33" y="116"/>
                    </a:lnTo>
                    <a:lnTo>
                      <a:pt x="35" y="116"/>
                    </a:lnTo>
                    <a:lnTo>
                      <a:pt x="35" y="115"/>
                    </a:lnTo>
                    <a:lnTo>
                      <a:pt x="36" y="115"/>
                    </a:lnTo>
                    <a:lnTo>
                      <a:pt x="36" y="112"/>
                    </a:lnTo>
                    <a:lnTo>
                      <a:pt x="37" y="112"/>
                    </a:lnTo>
                    <a:lnTo>
                      <a:pt x="37" y="111"/>
                    </a:lnTo>
                    <a:lnTo>
                      <a:pt x="39" y="111"/>
                    </a:lnTo>
                    <a:lnTo>
                      <a:pt x="39" y="108"/>
                    </a:lnTo>
                    <a:lnTo>
                      <a:pt x="42" y="108"/>
                    </a:lnTo>
                    <a:lnTo>
                      <a:pt x="42" y="108"/>
                    </a:lnTo>
                    <a:lnTo>
                      <a:pt x="41" y="107"/>
                    </a:lnTo>
                    <a:lnTo>
                      <a:pt x="41" y="106"/>
                    </a:lnTo>
                    <a:lnTo>
                      <a:pt x="39" y="106"/>
                    </a:lnTo>
                    <a:lnTo>
                      <a:pt x="39" y="105"/>
                    </a:lnTo>
                    <a:lnTo>
                      <a:pt x="37" y="105"/>
                    </a:lnTo>
                    <a:lnTo>
                      <a:pt x="37" y="104"/>
                    </a:lnTo>
                    <a:lnTo>
                      <a:pt x="36" y="104"/>
                    </a:lnTo>
                    <a:lnTo>
                      <a:pt x="36" y="104"/>
                    </a:lnTo>
                    <a:lnTo>
                      <a:pt x="33" y="104"/>
                    </a:lnTo>
                    <a:lnTo>
                      <a:pt x="33" y="104"/>
                    </a:lnTo>
                    <a:lnTo>
                      <a:pt x="31" y="104"/>
                    </a:lnTo>
                    <a:lnTo>
                      <a:pt x="29" y="103"/>
                    </a:lnTo>
                    <a:lnTo>
                      <a:pt x="28" y="103"/>
                    </a:lnTo>
                    <a:lnTo>
                      <a:pt x="28" y="102"/>
                    </a:lnTo>
                    <a:lnTo>
                      <a:pt x="27" y="102"/>
                    </a:lnTo>
                    <a:lnTo>
                      <a:pt x="27" y="102"/>
                    </a:lnTo>
                    <a:lnTo>
                      <a:pt x="24" y="101"/>
                    </a:lnTo>
                    <a:lnTo>
                      <a:pt x="24" y="101"/>
                    </a:lnTo>
                    <a:lnTo>
                      <a:pt x="23" y="100"/>
                    </a:lnTo>
                    <a:lnTo>
                      <a:pt x="23" y="99"/>
                    </a:lnTo>
                    <a:lnTo>
                      <a:pt x="23" y="99"/>
                    </a:lnTo>
                    <a:lnTo>
                      <a:pt x="23" y="98"/>
                    </a:lnTo>
                    <a:lnTo>
                      <a:pt x="23" y="97"/>
                    </a:lnTo>
                    <a:lnTo>
                      <a:pt x="23" y="97"/>
                    </a:lnTo>
                    <a:lnTo>
                      <a:pt x="24" y="96"/>
                    </a:lnTo>
                    <a:lnTo>
                      <a:pt x="24" y="95"/>
                    </a:lnTo>
                    <a:lnTo>
                      <a:pt x="27" y="96"/>
                    </a:lnTo>
                    <a:lnTo>
                      <a:pt x="28" y="96"/>
                    </a:lnTo>
                    <a:lnTo>
                      <a:pt x="23" y="96"/>
                    </a:lnTo>
                    <a:lnTo>
                      <a:pt x="28" y="96"/>
                    </a:lnTo>
                    <a:lnTo>
                      <a:pt x="28" y="95"/>
                    </a:lnTo>
                    <a:lnTo>
                      <a:pt x="29" y="95"/>
                    </a:lnTo>
                    <a:lnTo>
                      <a:pt x="29" y="94"/>
                    </a:lnTo>
                    <a:lnTo>
                      <a:pt x="31" y="94"/>
                    </a:lnTo>
                    <a:lnTo>
                      <a:pt x="31" y="95"/>
                    </a:lnTo>
                    <a:lnTo>
                      <a:pt x="35" y="95"/>
                    </a:lnTo>
                    <a:lnTo>
                      <a:pt x="36" y="95"/>
                    </a:lnTo>
                    <a:lnTo>
                      <a:pt x="37" y="95"/>
                    </a:lnTo>
                    <a:lnTo>
                      <a:pt x="39" y="96"/>
                    </a:lnTo>
                    <a:lnTo>
                      <a:pt x="41" y="96"/>
                    </a:lnTo>
                    <a:lnTo>
                      <a:pt x="42" y="97"/>
                    </a:lnTo>
                    <a:lnTo>
                      <a:pt x="45" y="97"/>
                    </a:lnTo>
                    <a:lnTo>
                      <a:pt x="45" y="97"/>
                    </a:lnTo>
                    <a:lnTo>
                      <a:pt x="46" y="97"/>
                    </a:lnTo>
                    <a:lnTo>
                      <a:pt x="46" y="97"/>
                    </a:lnTo>
                    <a:lnTo>
                      <a:pt x="47" y="96"/>
                    </a:lnTo>
                    <a:lnTo>
                      <a:pt x="47" y="95"/>
                    </a:lnTo>
                    <a:lnTo>
                      <a:pt x="49" y="96"/>
                    </a:lnTo>
                    <a:lnTo>
                      <a:pt x="51" y="96"/>
                    </a:lnTo>
                    <a:lnTo>
                      <a:pt x="53" y="97"/>
                    </a:lnTo>
                    <a:lnTo>
                      <a:pt x="55" y="97"/>
                    </a:lnTo>
                    <a:lnTo>
                      <a:pt x="57" y="97"/>
                    </a:lnTo>
                    <a:lnTo>
                      <a:pt x="58" y="97"/>
                    </a:lnTo>
                    <a:lnTo>
                      <a:pt x="58" y="97"/>
                    </a:lnTo>
                    <a:lnTo>
                      <a:pt x="64" y="97"/>
                    </a:lnTo>
                    <a:lnTo>
                      <a:pt x="64" y="97"/>
                    </a:lnTo>
                    <a:lnTo>
                      <a:pt x="66" y="97"/>
                    </a:lnTo>
                    <a:lnTo>
                      <a:pt x="68" y="97"/>
                    </a:lnTo>
                    <a:lnTo>
                      <a:pt x="68" y="97"/>
                    </a:lnTo>
                    <a:lnTo>
                      <a:pt x="68" y="96"/>
                    </a:lnTo>
                    <a:lnTo>
                      <a:pt x="70" y="96"/>
                    </a:lnTo>
                    <a:lnTo>
                      <a:pt x="72" y="95"/>
                    </a:lnTo>
                    <a:lnTo>
                      <a:pt x="73" y="95"/>
                    </a:lnTo>
                    <a:lnTo>
                      <a:pt x="76" y="95"/>
                    </a:lnTo>
                    <a:lnTo>
                      <a:pt x="87" y="95"/>
                    </a:lnTo>
                    <a:lnTo>
                      <a:pt x="87" y="95"/>
                    </a:lnTo>
                    <a:lnTo>
                      <a:pt x="90" y="95"/>
                    </a:lnTo>
                    <a:lnTo>
                      <a:pt x="92" y="96"/>
                    </a:lnTo>
                    <a:lnTo>
                      <a:pt x="97" y="96"/>
                    </a:lnTo>
                    <a:lnTo>
                      <a:pt x="99" y="95"/>
                    </a:lnTo>
                    <a:lnTo>
                      <a:pt x="101" y="95"/>
                    </a:lnTo>
                    <a:lnTo>
                      <a:pt x="101" y="95"/>
                    </a:lnTo>
                    <a:lnTo>
                      <a:pt x="102" y="95"/>
                    </a:lnTo>
                    <a:lnTo>
                      <a:pt x="102" y="93"/>
                    </a:lnTo>
                    <a:lnTo>
                      <a:pt x="104" y="93"/>
                    </a:lnTo>
                    <a:lnTo>
                      <a:pt x="104" y="93"/>
                    </a:lnTo>
                    <a:lnTo>
                      <a:pt x="105" y="92"/>
                    </a:lnTo>
                    <a:lnTo>
                      <a:pt x="105" y="86"/>
                    </a:lnTo>
                    <a:lnTo>
                      <a:pt x="94" y="79"/>
                    </a:lnTo>
                    <a:lnTo>
                      <a:pt x="94" y="79"/>
                    </a:lnTo>
                    <a:lnTo>
                      <a:pt x="93" y="79"/>
                    </a:lnTo>
                    <a:lnTo>
                      <a:pt x="93" y="78"/>
                    </a:lnTo>
                    <a:lnTo>
                      <a:pt x="92" y="77"/>
                    </a:lnTo>
                    <a:lnTo>
                      <a:pt x="92" y="75"/>
                    </a:lnTo>
                    <a:lnTo>
                      <a:pt x="90" y="75"/>
                    </a:lnTo>
                    <a:lnTo>
                      <a:pt x="90" y="72"/>
                    </a:lnTo>
                    <a:lnTo>
                      <a:pt x="92" y="71"/>
                    </a:lnTo>
                    <a:lnTo>
                      <a:pt x="93" y="71"/>
                    </a:lnTo>
                    <a:lnTo>
                      <a:pt x="93" y="70"/>
                    </a:lnTo>
                    <a:lnTo>
                      <a:pt x="94" y="69"/>
                    </a:lnTo>
                    <a:lnTo>
                      <a:pt x="94" y="68"/>
                    </a:lnTo>
                    <a:lnTo>
                      <a:pt x="96" y="68"/>
                    </a:lnTo>
                    <a:lnTo>
                      <a:pt x="96" y="67"/>
                    </a:lnTo>
                    <a:lnTo>
                      <a:pt x="102" y="67"/>
                    </a:lnTo>
                    <a:lnTo>
                      <a:pt x="102" y="65"/>
                    </a:lnTo>
                    <a:lnTo>
                      <a:pt x="104" y="65"/>
                    </a:lnTo>
                    <a:lnTo>
                      <a:pt x="105" y="65"/>
                    </a:lnTo>
                    <a:lnTo>
                      <a:pt x="105" y="62"/>
                    </a:lnTo>
                    <a:lnTo>
                      <a:pt x="107" y="62"/>
                    </a:lnTo>
                    <a:lnTo>
                      <a:pt x="107" y="61"/>
                    </a:lnTo>
                    <a:lnTo>
                      <a:pt x="105" y="61"/>
                    </a:lnTo>
                    <a:lnTo>
                      <a:pt x="105" y="60"/>
                    </a:lnTo>
                    <a:lnTo>
                      <a:pt x="104" y="59"/>
                    </a:lnTo>
                    <a:lnTo>
                      <a:pt x="104" y="59"/>
                    </a:lnTo>
                    <a:lnTo>
                      <a:pt x="102" y="58"/>
                    </a:lnTo>
                    <a:lnTo>
                      <a:pt x="102" y="57"/>
                    </a:lnTo>
                    <a:lnTo>
                      <a:pt x="101" y="57"/>
                    </a:lnTo>
                    <a:lnTo>
                      <a:pt x="101" y="56"/>
                    </a:lnTo>
                    <a:lnTo>
                      <a:pt x="99" y="55"/>
                    </a:lnTo>
                    <a:lnTo>
                      <a:pt x="99" y="55"/>
                    </a:lnTo>
                    <a:lnTo>
                      <a:pt x="97" y="54"/>
                    </a:lnTo>
                    <a:lnTo>
                      <a:pt x="97" y="53"/>
                    </a:lnTo>
                    <a:lnTo>
                      <a:pt x="96" y="52"/>
                    </a:lnTo>
                    <a:lnTo>
                      <a:pt x="96" y="48"/>
                    </a:lnTo>
                    <a:lnTo>
                      <a:pt x="94" y="48"/>
                    </a:lnTo>
                    <a:lnTo>
                      <a:pt x="94" y="39"/>
                    </a:lnTo>
                    <a:lnTo>
                      <a:pt x="93" y="39"/>
                    </a:lnTo>
                    <a:lnTo>
                      <a:pt x="93" y="35"/>
                    </a:lnTo>
                    <a:lnTo>
                      <a:pt x="92" y="35"/>
                    </a:lnTo>
                    <a:lnTo>
                      <a:pt x="92" y="32"/>
                    </a:lnTo>
                    <a:lnTo>
                      <a:pt x="90" y="32"/>
                    </a:lnTo>
                    <a:lnTo>
                      <a:pt x="90" y="31"/>
                    </a:lnTo>
                    <a:lnTo>
                      <a:pt x="87" y="30"/>
                    </a:lnTo>
                    <a:lnTo>
                      <a:pt x="87" y="29"/>
                    </a:lnTo>
                    <a:lnTo>
                      <a:pt x="85" y="29"/>
                    </a:lnTo>
                    <a:lnTo>
                      <a:pt x="85" y="28"/>
                    </a:lnTo>
                    <a:lnTo>
                      <a:pt x="81" y="26"/>
                    </a:lnTo>
                    <a:lnTo>
                      <a:pt x="81" y="26"/>
                    </a:lnTo>
                    <a:lnTo>
                      <a:pt x="79" y="26"/>
                    </a:lnTo>
                    <a:lnTo>
                      <a:pt x="79" y="26"/>
                    </a:lnTo>
                    <a:lnTo>
                      <a:pt x="78" y="26"/>
                    </a:lnTo>
                    <a:lnTo>
                      <a:pt x="78" y="26"/>
                    </a:lnTo>
                    <a:lnTo>
                      <a:pt x="76" y="25"/>
                    </a:lnTo>
                    <a:lnTo>
                      <a:pt x="76" y="24"/>
                    </a:lnTo>
                    <a:lnTo>
                      <a:pt x="72" y="23"/>
                    </a:lnTo>
                    <a:lnTo>
                      <a:pt x="72" y="22"/>
                    </a:lnTo>
                    <a:lnTo>
                      <a:pt x="70" y="22"/>
                    </a:lnTo>
                    <a:lnTo>
                      <a:pt x="70" y="22"/>
                    </a:lnTo>
                    <a:lnTo>
                      <a:pt x="68" y="21"/>
                    </a:lnTo>
                    <a:lnTo>
                      <a:pt x="68" y="20"/>
                    </a:lnTo>
                    <a:lnTo>
                      <a:pt x="68" y="19"/>
                    </a:lnTo>
                    <a:lnTo>
                      <a:pt x="68" y="19"/>
                    </a:lnTo>
                    <a:lnTo>
                      <a:pt x="66" y="19"/>
                    </a:lnTo>
                    <a:lnTo>
                      <a:pt x="66" y="18"/>
                    </a:lnTo>
                    <a:lnTo>
                      <a:pt x="64" y="17"/>
                    </a:lnTo>
                    <a:lnTo>
                      <a:pt x="64" y="16"/>
                    </a:lnTo>
                    <a:lnTo>
                      <a:pt x="61" y="15"/>
                    </a:lnTo>
                    <a:lnTo>
                      <a:pt x="61" y="14"/>
                    </a:lnTo>
                    <a:lnTo>
                      <a:pt x="61" y="13"/>
                    </a:lnTo>
                    <a:lnTo>
                      <a:pt x="61" y="11"/>
                    </a:lnTo>
                    <a:lnTo>
                      <a:pt x="59" y="11"/>
                    </a:lnTo>
                    <a:lnTo>
                      <a:pt x="59" y="8"/>
                    </a:lnTo>
                    <a:lnTo>
                      <a:pt x="58" y="8"/>
                    </a:lnTo>
                    <a:lnTo>
                      <a:pt x="58" y="6"/>
                    </a:lnTo>
                    <a:lnTo>
                      <a:pt x="59" y="6"/>
                    </a:lnTo>
                    <a:lnTo>
                      <a:pt x="59" y="5"/>
                    </a:lnTo>
                    <a:lnTo>
                      <a:pt x="61" y="4"/>
                    </a:lnTo>
                    <a:lnTo>
                      <a:pt x="61" y="4"/>
                    </a:lnTo>
                    <a:lnTo>
                      <a:pt x="64" y="5"/>
                    </a:lnTo>
                    <a:lnTo>
                      <a:pt x="68" y="5"/>
                    </a:lnTo>
                    <a:lnTo>
                      <a:pt x="70" y="6"/>
                    </a:lnTo>
                    <a:lnTo>
                      <a:pt x="73" y="4"/>
                    </a:lnTo>
                    <a:lnTo>
                      <a:pt x="73" y="4"/>
                    </a:lnTo>
                    <a:lnTo>
                      <a:pt x="76" y="4"/>
                    </a:lnTo>
                    <a:lnTo>
                      <a:pt x="76" y="4"/>
                    </a:lnTo>
                    <a:lnTo>
                      <a:pt x="78" y="4"/>
                    </a:lnTo>
                    <a:lnTo>
                      <a:pt x="78" y="3"/>
                    </a:lnTo>
                    <a:lnTo>
                      <a:pt x="79" y="3"/>
                    </a:lnTo>
                    <a:lnTo>
                      <a:pt x="79" y="1"/>
                    </a:lnTo>
                    <a:lnTo>
                      <a:pt x="78" y="1"/>
                    </a:lnTo>
                    <a:lnTo>
                      <a:pt x="78" y="0"/>
                    </a:lnTo>
                    <a:lnTo>
                      <a:pt x="79" y="0"/>
                    </a:lnTo>
                    <a:lnTo>
                      <a:pt x="79" y="0"/>
                    </a:lnTo>
                    <a:lnTo>
                      <a:pt x="85" y="0"/>
                    </a:lnTo>
                    <a:lnTo>
                      <a:pt x="85" y="1"/>
                    </a:lnTo>
                    <a:lnTo>
                      <a:pt x="83" y="2"/>
                    </a:lnTo>
                    <a:lnTo>
                      <a:pt x="83" y="2"/>
                    </a:lnTo>
                    <a:lnTo>
                      <a:pt x="85" y="3"/>
                    </a:lnTo>
                    <a:lnTo>
                      <a:pt x="87" y="3"/>
                    </a:lnTo>
                    <a:lnTo>
                      <a:pt x="88" y="4"/>
                    </a:lnTo>
                    <a:lnTo>
                      <a:pt x="90" y="4"/>
                    </a:lnTo>
                    <a:lnTo>
                      <a:pt x="90" y="4"/>
                    </a:lnTo>
                    <a:lnTo>
                      <a:pt x="92" y="4"/>
                    </a:lnTo>
                    <a:lnTo>
                      <a:pt x="93" y="4"/>
                    </a:lnTo>
                    <a:lnTo>
                      <a:pt x="94" y="4"/>
                    </a:lnTo>
                    <a:lnTo>
                      <a:pt x="94" y="5"/>
                    </a:lnTo>
                    <a:lnTo>
                      <a:pt x="96" y="5"/>
                    </a:lnTo>
                    <a:lnTo>
                      <a:pt x="96" y="6"/>
                    </a:lnTo>
                    <a:lnTo>
                      <a:pt x="99" y="6"/>
                    </a:lnTo>
                    <a:lnTo>
                      <a:pt x="99" y="6"/>
                    </a:lnTo>
                    <a:lnTo>
                      <a:pt x="101" y="6"/>
                    </a:lnTo>
                    <a:lnTo>
                      <a:pt x="101" y="6"/>
                    </a:lnTo>
                    <a:lnTo>
                      <a:pt x="104" y="6"/>
                    </a:lnTo>
                    <a:lnTo>
                      <a:pt x="104" y="7"/>
                    </a:lnTo>
                    <a:lnTo>
                      <a:pt x="110" y="7"/>
                    </a:lnTo>
                    <a:lnTo>
                      <a:pt x="110" y="8"/>
                    </a:lnTo>
                    <a:lnTo>
                      <a:pt x="116" y="8"/>
                    </a:lnTo>
                    <a:lnTo>
                      <a:pt x="117" y="8"/>
                    </a:lnTo>
                    <a:lnTo>
                      <a:pt x="118" y="8"/>
                    </a:lnTo>
                    <a:lnTo>
                      <a:pt x="120" y="9"/>
                    </a:lnTo>
                    <a:lnTo>
                      <a:pt x="120" y="10"/>
                    </a:lnTo>
                    <a:lnTo>
                      <a:pt x="120" y="10"/>
                    </a:lnTo>
                    <a:lnTo>
                      <a:pt x="122" y="10"/>
                    </a:lnTo>
                    <a:lnTo>
                      <a:pt x="122" y="11"/>
                    </a:lnTo>
                    <a:lnTo>
                      <a:pt x="125" y="11"/>
                    </a:lnTo>
                    <a:lnTo>
                      <a:pt x="127" y="12"/>
                    </a:lnTo>
                    <a:lnTo>
                      <a:pt x="129" y="12"/>
                    </a:lnTo>
                    <a:lnTo>
                      <a:pt x="130" y="12"/>
                    </a:lnTo>
                    <a:lnTo>
                      <a:pt x="130" y="13"/>
                    </a:lnTo>
                    <a:lnTo>
                      <a:pt x="131" y="13"/>
                    </a:lnTo>
                    <a:lnTo>
                      <a:pt x="136" y="14"/>
                    </a:lnTo>
                    <a:lnTo>
                      <a:pt x="136" y="14"/>
                    </a:lnTo>
                    <a:lnTo>
                      <a:pt x="136" y="15"/>
                    </a:lnTo>
                    <a:lnTo>
                      <a:pt x="138" y="15"/>
                    </a:lnTo>
                    <a:lnTo>
                      <a:pt x="140" y="15"/>
                    </a:lnTo>
                    <a:lnTo>
                      <a:pt x="140" y="15"/>
                    </a:lnTo>
                    <a:lnTo>
                      <a:pt x="140" y="15"/>
                    </a:lnTo>
                    <a:lnTo>
                      <a:pt x="144" y="15"/>
                    </a:lnTo>
                    <a:lnTo>
                      <a:pt x="146" y="16"/>
                    </a:lnTo>
                    <a:lnTo>
                      <a:pt x="149" y="16"/>
                    </a:lnTo>
                    <a:lnTo>
                      <a:pt x="149" y="17"/>
                    </a:lnTo>
                    <a:lnTo>
                      <a:pt x="151" y="17"/>
                    </a:lnTo>
                    <a:lnTo>
                      <a:pt x="151" y="17"/>
                    </a:lnTo>
                    <a:lnTo>
                      <a:pt x="153" y="17"/>
                    </a:lnTo>
                    <a:lnTo>
                      <a:pt x="153" y="18"/>
                    </a:lnTo>
                    <a:lnTo>
                      <a:pt x="155" y="18"/>
                    </a:lnTo>
                    <a:lnTo>
                      <a:pt x="157" y="18"/>
                    </a:lnTo>
                    <a:lnTo>
                      <a:pt x="158" y="18"/>
                    </a:lnTo>
                    <a:lnTo>
                      <a:pt x="165" y="21"/>
                    </a:lnTo>
                    <a:lnTo>
                      <a:pt x="167" y="21"/>
                    </a:lnTo>
                    <a:lnTo>
                      <a:pt x="167" y="22"/>
                    </a:lnTo>
                    <a:lnTo>
                      <a:pt x="169" y="22"/>
                    </a:lnTo>
                    <a:lnTo>
                      <a:pt x="169" y="23"/>
                    </a:lnTo>
                    <a:lnTo>
                      <a:pt x="178" y="26"/>
                    </a:lnTo>
                    <a:lnTo>
                      <a:pt x="181" y="26"/>
                    </a:lnTo>
                    <a:lnTo>
                      <a:pt x="186" y="27"/>
                    </a:lnTo>
                    <a:lnTo>
                      <a:pt x="186" y="27"/>
                    </a:lnTo>
                    <a:lnTo>
                      <a:pt x="187" y="28"/>
                    </a:lnTo>
                    <a:lnTo>
                      <a:pt x="189" y="28"/>
                    </a:lnTo>
                    <a:lnTo>
                      <a:pt x="193" y="29"/>
                    </a:lnTo>
                    <a:lnTo>
                      <a:pt x="195" y="29"/>
                    </a:lnTo>
                    <a:lnTo>
                      <a:pt x="196" y="30"/>
                    </a:lnTo>
                    <a:lnTo>
                      <a:pt x="199" y="30"/>
                    </a:lnTo>
                    <a:lnTo>
                      <a:pt x="200" y="31"/>
                    </a:lnTo>
                    <a:lnTo>
                      <a:pt x="202" y="31"/>
                    </a:lnTo>
                    <a:lnTo>
                      <a:pt x="205" y="32"/>
                    </a:lnTo>
                    <a:lnTo>
                      <a:pt x="208" y="32"/>
                    </a:lnTo>
                    <a:lnTo>
                      <a:pt x="210" y="33"/>
                    </a:lnTo>
                    <a:lnTo>
                      <a:pt x="211" y="33"/>
                    </a:lnTo>
                    <a:lnTo>
                      <a:pt x="211" y="33"/>
                    </a:lnTo>
                    <a:lnTo>
                      <a:pt x="216" y="33"/>
                    </a:lnTo>
                    <a:lnTo>
                      <a:pt x="216" y="33"/>
                    </a:lnTo>
                    <a:lnTo>
                      <a:pt x="222" y="33"/>
                    </a:lnTo>
                    <a:lnTo>
                      <a:pt x="222" y="34"/>
                    </a:lnTo>
                    <a:lnTo>
                      <a:pt x="229" y="34"/>
                    </a:lnTo>
                    <a:lnTo>
                      <a:pt x="231" y="35"/>
                    </a:lnTo>
                    <a:lnTo>
                      <a:pt x="235" y="35"/>
                    </a:lnTo>
                    <a:lnTo>
                      <a:pt x="235" y="35"/>
                    </a:lnTo>
                    <a:lnTo>
                      <a:pt x="245" y="35"/>
                    </a:lnTo>
                    <a:lnTo>
                      <a:pt x="245" y="36"/>
                    </a:lnTo>
                    <a:lnTo>
                      <a:pt x="256" y="36"/>
                    </a:lnTo>
                    <a:lnTo>
                      <a:pt x="256" y="36"/>
                    </a:lnTo>
                    <a:lnTo>
                      <a:pt x="269" y="36"/>
                    </a:lnTo>
                    <a:lnTo>
                      <a:pt x="271" y="36"/>
                    </a:lnTo>
                    <a:lnTo>
                      <a:pt x="271" y="35"/>
                    </a:lnTo>
                    <a:lnTo>
                      <a:pt x="271" y="36"/>
                    </a:lnTo>
                    <a:lnTo>
                      <a:pt x="269" y="36"/>
                    </a:lnTo>
                    <a:lnTo>
                      <a:pt x="269" y="37"/>
                    </a:lnTo>
                    <a:lnTo>
                      <a:pt x="268" y="37"/>
                    </a:lnTo>
                    <a:lnTo>
                      <a:pt x="268" y="37"/>
                    </a:lnTo>
                    <a:lnTo>
                      <a:pt x="266" y="37"/>
                    </a:lnTo>
                    <a:lnTo>
                      <a:pt x="266" y="38"/>
                    </a:lnTo>
                    <a:lnTo>
                      <a:pt x="268" y="38"/>
                    </a:lnTo>
                    <a:lnTo>
                      <a:pt x="269" y="39"/>
                    </a:lnTo>
                    <a:lnTo>
                      <a:pt x="274" y="39"/>
                    </a:lnTo>
                    <a:lnTo>
                      <a:pt x="277" y="37"/>
                    </a:lnTo>
                    <a:lnTo>
                      <a:pt x="277" y="37"/>
                    </a:lnTo>
                    <a:lnTo>
                      <a:pt x="279" y="37"/>
                    </a:lnTo>
                    <a:lnTo>
                      <a:pt x="277" y="36"/>
                    </a:lnTo>
                    <a:lnTo>
                      <a:pt x="275" y="36"/>
                    </a:lnTo>
                    <a:lnTo>
                      <a:pt x="274" y="36"/>
                    </a:lnTo>
                    <a:lnTo>
                      <a:pt x="277" y="36"/>
                    </a:lnTo>
                    <a:lnTo>
                      <a:pt x="279" y="36"/>
                    </a:lnTo>
                    <a:lnTo>
                      <a:pt x="288" y="36"/>
                    </a:lnTo>
                    <a:lnTo>
                      <a:pt x="290" y="37"/>
                    </a:lnTo>
                    <a:lnTo>
                      <a:pt x="293" y="37"/>
                    </a:lnTo>
                    <a:lnTo>
                      <a:pt x="293" y="37"/>
                    </a:lnTo>
                    <a:lnTo>
                      <a:pt x="293" y="37"/>
                    </a:lnTo>
                    <a:lnTo>
                      <a:pt x="297" y="37"/>
                    </a:lnTo>
                    <a:lnTo>
                      <a:pt x="299" y="37"/>
                    </a:lnTo>
                    <a:lnTo>
                      <a:pt x="301" y="37"/>
                    </a:lnTo>
                    <a:lnTo>
                      <a:pt x="299" y="37"/>
                    </a:lnTo>
                    <a:lnTo>
                      <a:pt x="297" y="37"/>
                    </a:lnTo>
                    <a:lnTo>
                      <a:pt x="299" y="37"/>
                    </a:lnTo>
                    <a:lnTo>
                      <a:pt x="303" y="37"/>
                    </a:lnTo>
                    <a:lnTo>
                      <a:pt x="303" y="37"/>
                    </a:lnTo>
                    <a:lnTo>
                      <a:pt x="303" y="37"/>
                    </a:lnTo>
                    <a:lnTo>
                      <a:pt x="305" y="37"/>
                    </a:lnTo>
                    <a:lnTo>
                      <a:pt x="303" y="36"/>
                    </a:lnTo>
                    <a:lnTo>
                      <a:pt x="303" y="36"/>
                    </a:lnTo>
                    <a:lnTo>
                      <a:pt x="303" y="35"/>
                    </a:lnTo>
                    <a:lnTo>
                      <a:pt x="305" y="35"/>
                    </a:lnTo>
                    <a:lnTo>
                      <a:pt x="307" y="36"/>
                    </a:lnTo>
                    <a:lnTo>
                      <a:pt x="310" y="36"/>
                    </a:lnTo>
                    <a:lnTo>
                      <a:pt x="312" y="36"/>
                    </a:lnTo>
                    <a:lnTo>
                      <a:pt x="313" y="36"/>
                    </a:lnTo>
                    <a:lnTo>
                      <a:pt x="314" y="37"/>
                    </a:lnTo>
                    <a:lnTo>
                      <a:pt x="316" y="37"/>
                    </a:lnTo>
                    <a:lnTo>
                      <a:pt x="317" y="37"/>
                    </a:lnTo>
                    <a:lnTo>
                      <a:pt x="321" y="37"/>
                    </a:lnTo>
                    <a:lnTo>
                      <a:pt x="323" y="37"/>
                    </a:lnTo>
                    <a:lnTo>
                      <a:pt x="324" y="37"/>
                    </a:lnTo>
                    <a:lnTo>
                      <a:pt x="326" y="38"/>
                    </a:lnTo>
                    <a:lnTo>
                      <a:pt x="333" y="38"/>
                    </a:lnTo>
                    <a:lnTo>
                      <a:pt x="333" y="39"/>
                    </a:lnTo>
                    <a:lnTo>
                      <a:pt x="336" y="39"/>
                    </a:lnTo>
                    <a:lnTo>
                      <a:pt x="336" y="38"/>
                    </a:lnTo>
                    <a:lnTo>
                      <a:pt x="342" y="38"/>
                    </a:lnTo>
                    <a:lnTo>
                      <a:pt x="344" y="37"/>
                    </a:lnTo>
                    <a:lnTo>
                      <a:pt x="350" y="37"/>
                    </a:lnTo>
                    <a:lnTo>
                      <a:pt x="353" y="37"/>
                    </a:lnTo>
                    <a:lnTo>
                      <a:pt x="355" y="36"/>
                    </a:lnTo>
                    <a:lnTo>
                      <a:pt x="355" y="36"/>
                    </a:lnTo>
                    <a:lnTo>
                      <a:pt x="357" y="36"/>
                    </a:lnTo>
                    <a:lnTo>
                      <a:pt x="359" y="35"/>
                    </a:lnTo>
                    <a:lnTo>
                      <a:pt x="359" y="35"/>
                    </a:lnTo>
                    <a:lnTo>
                      <a:pt x="360" y="35"/>
                    </a:lnTo>
                    <a:lnTo>
                      <a:pt x="360" y="34"/>
                    </a:lnTo>
                    <a:lnTo>
                      <a:pt x="362" y="33"/>
                    </a:lnTo>
                    <a:lnTo>
                      <a:pt x="363" y="33"/>
                    </a:lnTo>
                    <a:lnTo>
                      <a:pt x="366" y="33"/>
                    </a:lnTo>
                    <a:lnTo>
                      <a:pt x="366" y="32"/>
                    </a:lnTo>
                    <a:lnTo>
                      <a:pt x="364" y="31"/>
                    </a:lnTo>
                    <a:lnTo>
                      <a:pt x="364" y="31"/>
                    </a:lnTo>
                    <a:lnTo>
                      <a:pt x="368" y="31"/>
                    </a:lnTo>
                    <a:lnTo>
                      <a:pt x="368" y="30"/>
                    </a:lnTo>
                    <a:lnTo>
                      <a:pt x="370" y="30"/>
                    </a:lnTo>
                    <a:lnTo>
                      <a:pt x="370" y="27"/>
                    </a:lnTo>
                    <a:lnTo>
                      <a:pt x="372" y="27"/>
                    </a:lnTo>
                    <a:lnTo>
                      <a:pt x="372" y="26"/>
                    </a:lnTo>
                    <a:lnTo>
                      <a:pt x="374" y="26"/>
                    </a:lnTo>
                    <a:lnTo>
                      <a:pt x="374" y="26"/>
                    </a:lnTo>
                    <a:lnTo>
                      <a:pt x="375" y="25"/>
                    </a:lnTo>
                    <a:lnTo>
                      <a:pt x="375" y="24"/>
                    </a:lnTo>
                    <a:lnTo>
                      <a:pt x="377" y="24"/>
                    </a:lnTo>
                    <a:lnTo>
                      <a:pt x="377" y="22"/>
                    </a:lnTo>
                    <a:lnTo>
                      <a:pt x="379" y="22"/>
                    </a:lnTo>
                    <a:lnTo>
                      <a:pt x="379" y="21"/>
                    </a:lnTo>
                    <a:lnTo>
                      <a:pt x="381" y="20"/>
                    </a:lnTo>
                    <a:lnTo>
                      <a:pt x="381" y="19"/>
                    </a:lnTo>
                    <a:lnTo>
                      <a:pt x="383" y="19"/>
                    </a:lnTo>
                    <a:lnTo>
                      <a:pt x="383" y="18"/>
                    </a:lnTo>
                    <a:lnTo>
                      <a:pt x="384" y="18"/>
                    </a:lnTo>
                    <a:lnTo>
                      <a:pt x="384" y="17"/>
                    </a:lnTo>
                    <a:lnTo>
                      <a:pt x="386" y="17"/>
                    </a:lnTo>
                    <a:lnTo>
                      <a:pt x="386" y="17"/>
                    </a:lnTo>
                    <a:lnTo>
                      <a:pt x="386" y="17"/>
                    </a:lnTo>
                    <a:lnTo>
                      <a:pt x="386" y="18"/>
                    </a:lnTo>
                    <a:lnTo>
                      <a:pt x="386" y="20"/>
                    </a:lnTo>
                    <a:lnTo>
                      <a:pt x="388" y="19"/>
                    </a:lnTo>
                    <a:lnTo>
                      <a:pt x="388" y="19"/>
                    </a:lnTo>
                    <a:lnTo>
                      <a:pt x="388" y="21"/>
                    </a:lnTo>
                    <a:lnTo>
                      <a:pt x="390" y="22"/>
                    </a:lnTo>
                    <a:lnTo>
                      <a:pt x="392" y="22"/>
                    </a:lnTo>
                    <a:lnTo>
                      <a:pt x="391" y="22"/>
                    </a:lnTo>
                    <a:lnTo>
                      <a:pt x="390" y="22"/>
                    </a:lnTo>
                    <a:lnTo>
                      <a:pt x="390" y="22"/>
                    </a:lnTo>
                    <a:lnTo>
                      <a:pt x="388" y="23"/>
                    </a:lnTo>
                    <a:lnTo>
                      <a:pt x="388" y="25"/>
                    </a:lnTo>
                    <a:lnTo>
                      <a:pt x="386" y="25"/>
                    </a:lnTo>
                    <a:lnTo>
                      <a:pt x="386" y="26"/>
                    </a:lnTo>
                    <a:lnTo>
                      <a:pt x="386" y="26"/>
                    </a:lnTo>
                    <a:lnTo>
                      <a:pt x="386" y="26"/>
                    </a:lnTo>
                    <a:lnTo>
                      <a:pt x="386" y="26"/>
                    </a:lnTo>
                    <a:lnTo>
                      <a:pt x="386" y="29"/>
                    </a:lnTo>
                    <a:lnTo>
                      <a:pt x="386" y="30"/>
                    </a:lnTo>
                    <a:lnTo>
                      <a:pt x="386" y="37"/>
                    </a:lnTo>
                    <a:lnTo>
                      <a:pt x="384" y="37"/>
                    </a:lnTo>
                    <a:lnTo>
                      <a:pt x="384" y="39"/>
                    </a:lnTo>
                    <a:lnTo>
                      <a:pt x="386" y="41"/>
                    </a:lnTo>
                    <a:lnTo>
                      <a:pt x="388" y="41"/>
                    </a:lnTo>
                    <a:lnTo>
                      <a:pt x="390" y="41"/>
                    </a:lnTo>
                    <a:lnTo>
                      <a:pt x="388" y="41"/>
                    </a:lnTo>
                    <a:lnTo>
                      <a:pt x="390" y="42"/>
                    </a:lnTo>
                    <a:lnTo>
                      <a:pt x="390" y="42"/>
                    </a:lnTo>
                    <a:lnTo>
                      <a:pt x="391" y="43"/>
                    </a:lnTo>
                    <a:lnTo>
                      <a:pt x="392" y="43"/>
                    </a:lnTo>
                    <a:lnTo>
                      <a:pt x="392" y="43"/>
                    </a:lnTo>
                    <a:lnTo>
                      <a:pt x="394" y="44"/>
                    </a:lnTo>
                    <a:lnTo>
                      <a:pt x="396" y="44"/>
                    </a:lnTo>
                    <a:lnTo>
                      <a:pt x="396" y="44"/>
                    </a:lnTo>
                    <a:lnTo>
                      <a:pt x="398" y="44"/>
                    </a:lnTo>
                    <a:lnTo>
                      <a:pt x="399" y="45"/>
                    </a:lnTo>
                    <a:lnTo>
                      <a:pt x="399" y="46"/>
                    </a:lnTo>
                    <a:lnTo>
                      <a:pt x="401" y="46"/>
                    </a:lnTo>
                    <a:lnTo>
                      <a:pt x="401" y="46"/>
                    </a:lnTo>
                    <a:lnTo>
                      <a:pt x="402" y="46"/>
                    </a:lnTo>
                    <a:lnTo>
                      <a:pt x="402" y="47"/>
                    </a:lnTo>
                    <a:lnTo>
                      <a:pt x="404" y="47"/>
                    </a:lnTo>
                    <a:lnTo>
                      <a:pt x="404" y="48"/>
                    </a:lnTo>
                    <a:lnTo>
                      <a:pt x="405" y="48"/>
                    </a:lnTo>
                    <a:lnTo>
                      <a:pt x="405" y="48"/>
                    </a:lnTo>
                    <a:lnTo>
                      <a:pt x="408" y="48"/>
                    </a:lnTo>
                    <a:lnTo>
                      <a:pt x="408" y="49"/>
                    </a:lnTo>
                    <a:lnTo>
                      <a:pt x="412" y="51"/>
                    </a:lnTo>
                    <a:lnTo>
                      <a:pt x="412" y="52"/>
                    </a:lnTo>
                    <a:lnTo>
                      <a:pt x="414" y="53"/>
                    </a:lnTo>
                    <a:lnTo>
                      <a:pt x="414" y="52"/>
                    </a:lnTo>
                    <a:lnTo>
                      <a:pt x="416" y="53"/>
                    </a:lnTo>
                    <a:lnTo>
                      <a:pt x="419" y="53"/>
                    </a:lnTo>
                    <a:lnTo>
                      <a:pt x="416" y="53"/>
                    </a:lnTo>
                    <a:lnTo>
                      <a:pt x="420" y="52"/>
                    </a:lnTo>
                    <a:lnTo>
                      <a:pt x="419" y="52"/>
                    </a:lnTo>
                    <a:lnTo>
                      <a:pt x="419" y="53"/>
                    </a:lnTo>
                    <a:lnTo>
                      <a:pt x="416" y="53"/>
                    </a:lnTo>
                    <a:lnTo>
                      <a:pt x="414" y="53"/>
                    </a:lnTo>
                    <a:lnTo>
                      <a:pt x="421" y="53"/>
                    </a:lnTo>
                    <a:lnTo>
                      <a:pt x="422" y="54"/>
                    </a:lnTo>
                    <a:lnTo>
                      <a:pt x="429" y="54"/>
                    </a:lnTo>
                    <a:lnTo>
                      <a:pt x="428" y="54"/>
                    </a:lnTo>
                    <a:lnTo>
                      <a:pt x="429" y="54"/>
                    </a:lnTo>
                    <a:lnTo>
                      <a:pt x="429" y="53"/>
                    </a:lnTo>
                    <a:lnTo>
                      <a:pt x="431" y="53"/>
                    </a:lnTo>
                    <a:lnTo>
                      <a:pt x="432" y="53"/>
                    </a:lnTo>
                    <a:lnTo>
                      <a:pt x="433" y="53"/>
                    </a:lnTo>
                    <a:lnTo>
                      <a:pt x="433" y="52"/>
                    </a:lnTo>
                    <a:lnTo>
                      <a:pt x="435" y="52"/>
                    </a:lnTo>
                    <a:lnTo>
                      <a:pt x="435" y="52"/>
                    </a:lnTo>
                    <a:lnTo>
                      <a:pt x="436" y="52"/>
                    </a:lnTo>
                    <a:lnTo>
                      <a:pt x="438" y="51"/>
                    </a:lnTo>
                    <a:lnTo>
                      <a:pt x="440" y="51"/>
                    </a:lnTo>
                    <a:lnTo>
                      <a:pt x="440" y="51"/>
                    </a:lnTo>
                    <a:lnTo>
                      <a:pt x="441" y="51"/>
                    </a:lnTo>
                    <a:lnTo>
                      <a:pt x="441" y="50"/>
                    </a:lnTo>
                    <a:lnTo>
                      <a:pt x="443" y="50"/>
                    </a:lnTo>
                    <a:lnTo>
                      <a:pt x="443" y="49"/>
                    </a:lnTo>
                    <a:lnTo>
                      <a:pt x="447" y="49"/>
                    </a:lnTo>
                    <a:lnTo>
                      <a:pt x="447" y="48"/>
                    </a:lnTo>
                    <a:lnTo>
                      <a:pt x="449" y="48"/>
                    </a:lnTo>
                    <a:lnTo>
                      <a:pt x="450" y="48"/>
                    </a:lnTo>
                    <a:lnTo>
                      <a:pt x="452" y="48"/>
                    </a:lnTo>
                    <a:lnTo>
                      <a:pt x="452" y="48"/>
                    </a:lnTo>
                    <a:lnTo>
                      <a:pt x="453" y="48"/>
                    </a:lnTo>
                    <a:lnTo>
                      <a:pt x="455" y="47"/>
                    </a:lnTo>
                    <a:lnTo>
                      <a:pt x="457" y="47"/>
                    </a:lnTo>
                    <a:lnTo>
                      <a:pt x="455" y="48"/>
                    </a:lnTo>
                    <a:lnTo>
                      <a:pt x="455" y="48"/>
                    </a:lnTo>
                    <a:lnTo>
                      <a:pt x="449" y="51"/>
                    </a:lnTo>
                    <a:lnTo>
                      <a:pt x="449" y="51"/>
                    </a:lnTo>
                    <a:lnTo>
                      <a:pt x="447" y="52"/>
                    </a:lnTo>
                    <a:lnTo>
                      <a:pt x="447" y="52"/>
                    </a:lnTo>
                    <a:lnTo>
                      <a:pt x="445" y="52"/>
                    </a:lnTo>
                    <a:lnTo>
                      <a:pt x="443" y="53"/>
                    </a:lnTo>
                    <a:lnTo>
                      <a:pt x="443" y="53"/>
                    </a:lnTo>
                    <a:lnTo>
                      <a:pt x="441" y="53"/>
                    </a:lnTo>
                    <a:lnTo>
                      <a:pt x="441" y="54"/>
                    </a:lnTo>
                    <a:lnTo>
                      <a:pt x="440" y="54"/>
                    </a:lnTo>
                    <a:lnTo>
                      <a:pt x="440" y="54"/>
                    </a:lnTo>
                    <a:lnTo>
                      <a:pt x="441" y="54"/>
                    </a:lnTo>
                    <a:lnTo>
                      <a:pt x="441" y="56"/>
                    </a:lnTo>
                    <a:lnTo>
                      <a:pt x="443" y="56"/>
                    </a:lnTo>
                    <a:lnTo>
                      <a:pt x="443" y="57"/>
                    </a:lnTo>
                    <a:lnTo>
                      <a:pt x="416" y="62"/>
                    </a:lnTo>
                    <a:lnTo>
                      <a:pt x="414" y="63"/>
                    </a:lnTo>
                    <a:lnTo>
                      <a:pt x="414" y="64"/>
                    </a:lnTo>
                    <a:lnTo>
                      <a:pt x="412" y="65"/>
                    </a:lnTo>
                    <a:lnTo>
                      <a:pt x="412" y="65"/>
                    </a:lnTo>
                    <a:lnTo>
                      <a:pt x="412" y="66"/>
                    </a:lnTo>
                    <a:lnTo>
                      <a:pt x="412" y="66"/>
                    </a:lnTo>
                    <a:lnTo>
                      <a:pt x="411" y="67"/>
                    </a:lnTo>
                    <a:lnTo>
                      <a:pt x="411" y="68"/>
                    </a:lnTo>
                    <a:lnTo>
                      <a:pt x="410" y="69"/>
                    </a:lnTo>
                    <a:lnTo>
                      <a:pt x="410" y="71"/>
                    </a:lnTo>
                    <a:lnTo>
                      <a:pt x="394" y="71"/>
                    </a:lnTo>
                    <a:lnTo>
                      <a:pt x="392" y="70"/>
                    </a:lnTo>
                    <a:lnTo>
                      <a:pt x="392" y="68"/>
                    </a:lnTo>
                    <a:lnTo>
                      <a:pt x="394" y="68"/>
                    </a:lnTo>
                    <a:lnTo>
                      <a:pt x="398" y="68"/>
                    </a:lnTo>
                    <a:lnTo>
                      <a:pt x="396" y="67"/>
                    </a:lnTo>
                    <a:lnTo>
                      <a:pt x="396" y="66"/>
                    </a:lnTo>
                    <a:lnTo>
                      <a:pt x="396" y="67"/>
                    </a:lnTo>
                    <a:lnTo>
                      <a:pt x="394" y="67"/>
                    </a:lnTo>
                    <a:lnTo>
                      <a:pt x="394" y="68"/>
                    </a:lnTo>
                    <a:lnTo>
                      <a:pt x="392" y="68"/>
                    </a:lnTo>
                    <a:lnTo>
                      <a:pt x="392" y="69"/>
                    </a:lnTo>
                    <a:lnTo>
                      <a:pt x="391" y="70"/>
                    </a:lnTo>
                    <a:lnTo>
                      <a:pt x="391" y="71"/>
                    </a:lnTo>
                    <a:lnTo>
                      <a:pt x="390" y="71"/>
                    </a:lnTo>
                    <a:lnTo>
                      <a:pt x="390" y="71"/>
                    </a:lnTo>
                    <a:lnTo>
                      <a:pt x="388" y="72"/>
                    </a:lnTo>
                    <a:lnTo>
                      <a:pt x="388" y="73"/>
                    </a:lnTo>
                    <a:lnTo>
                      <a:pt x="383" y="73"/>
                    </a:lnTo>
                    <a:lnTo>
                      <a:pt x="386" y="73"/>
                    </a:lnTo>
                    <a:lnTo>
                      <a:pt x="386" y="75"/>
                    </a:lnTo>
                    <a:lnTo>
                      <a:pt x="388" y="73"/>
                    </a:lnTo>
                    <a:lnTo>
                      <a:pt x="390" y="74"/>
                    </a:lnTo>
                    <a:lnTo>
                      <a:pt x="388" y="75"/>
                    </a:lnTo>
                    <a:lnTo>
                      <a:pt x="388" y="75"/>
                    </a:lnTo>
                    <a:lnTo>
                      <a:pt x="386" y="75"/>
                    </a:lnTo>
                    <a:lnTo>
                      <a:pt x="366" y="75"/>
                    </a:lnTo>
                    <a:lnTo>
                      <a:pt x="366" y="76"/>
                    </a:lnTo>
                    <a:lnTo>
                      <a:pt x="363" y="76"/>
                    </a:lnTo>
                    <a:lnTo>
                      <a:pt x="362" y="75"/>
                    </a:lnTo>
                    <a:lnTo>
                      <a:pt x="357" y="75"/>
                    </a:lnTo>
                    <a:lnTo>
                      <a:pt x="355" y="76"/>
                    </a:lnTo>
                    <a:lnTo>
                      <a:pt x="353" y="76"/>
                    </a:lnTo>
                    <a:lnTo>
                      <a:pt x="351" y="77"/>
                    </a:lnTo>
                    <a:lnTo>
                      <a:pt x="350" y="77"/>
                    </a:lnTo>
                    <a:lnTo>
                      <a:pt x="348" y="77"/>
                    </a:lnTo>
                    <a:lnTo>
                      <a:pt x="346" y="77"/>
                    </a:lnTo>
                    <a:lnTo>
                      <a:pt x="344" y="78"/>
                    </a:lnTo>
                    <a:lnTo>
                      <a:pt x="341" y="78"/>
                    </a:lnTo>
                    <a:lnTo>
                      <a:pt x="331" y="82"/>
                    </a:lnTo>
                    <a:lnTo>
                      <a:pt x="331" y="82"/>
                    </a:lnTo>
                    <a:lnTo>
                      <a:pt x="327" y="83"/>
                    </a:lnTo>
                    <a:lnTo>
                      <a:pt x="327" y="84"/>
                    </a:lnTo>
                    <a:lnTo>
                      <a:pt x="326" y="84"/>
                    </a:lnTo>
                    <a:lnTo>
                      <a:pt x="326" y="85"/>
                    </a:lnTo>
                    <a:lnTo>
                      <a:pt x="324" y="86"/>
                    </a:lnTo>
                    <a:lnTo>
                      <a:pt x="323" y="86"/>
                    </a:lnTo>
                    <a:lnTo>
                      <a:pt x="323" y="87"/>
                    </a:lnTo>
                    <a:lnTo>
                      <a:pt x="321" y="87"/>
                    </a:lnTo>
                    <a:lnTo>
                      <a:pt x="317" y="88"/>
                    </a:lnTo>
                    <a:lnTo>
                      <a:pt x="316" y="88"/>
                    </a:lnTo>
                    <a:lnTo>
                      <a:pt x="314" y="88"/>
                    </a:lnTo>
                    <a:lnTo>
                      <a:pt x="314" y="91"/>
                    </a:lnTo>
                    <a:lnTo>
                      <a:pt x="307" y="93"/>
                    </a:lnTo>
                    <a:lnTo>
                      <a:pt x="305" y="93"/>
                    </a:lnTo>
                    <a:lnTo>
                      <a:pt x="305" y="95"/>
                    </a:lnTo>
                    <a:lnTo>
                      <a:pt x="303" y="95"/>
                    </a:lnTo>
                    <a:lnTo>
                      <a:pt x="303" y="96"/>
                    </a:lnTo>
                    <a:lnTo>
                      <a:pt x="303" y="96"/>
                    </a:lnTo>
                    <a:lnTo>
                      <a:pt x="303" y="98"/>
                    </a:lnTo>
                    <a:lnTo>
                      <a:pt x="301" y="98"/>
                    </a:lnTo>
                    <a:lnTo>
                      <a:pt x="301" y="101"/>
                    </a:lnTo>
                    <a:lnTo>
                      <a:pt x="299" y="101"/>
                    </a:lnTo>
                    <a:lnTo>
                      <a:pt x="299" y="103"/>
                    </a:lnTo>
                    <a:lnTo>
                      <a:pt x="297" y="104"/>
                    </a:lnTo>
                    <a:lnTo>
                      <a:pt x="297" y="105"/>
                    </a:lnTo>
                    <a:lnTo>
                      <a:pt x="295" y="106"/>
                    </a:lnTo>
                    <a:lnTo>
                      <a:pt x="295" y="106"/>
                    </a:lnTo>
                    <a:lnTo>
                      <a:pt x="297" y="107"/>
                    </a:lnTo>
                    <a:lnTo>
                      <a:pt x="297" y="113"/>
                    </a:lnTo>
                    <a:lnTo>
                      <a:pt x="303" y="115"/>
                    </a:lnTo>
                    <a:lnTo>
                      <a:pt x="303" y="115"/>
                    </a:lnTo>
                    <a:lnTo>
                      <a:pt x="305" y="116"/>
                    </a:lnTo>
                    <a:lnTo>
                      <a:pt x="303" y="117"/>
                    </a:lnTo>
                    <a:lnTo>
                      <a:pt x="303" y="117"/>
                    </a:lnTo>
                    <a:lnTo>
                      <a:pt x="303" y="117"/>
                    </a:lnTo>
                    <a:lnTo>
                      <a:pt x="299" y="117"/>
                    </a:lnTo>
                    <a:lnTo>
                      <a:pt x="303" y="117"/>
                    </a:lnTo>
                    <a:lnTo>
                      <a:pt x="301" y="117"/>
                    </a:lnTo>
                    <a:lnTo>
                      <a:pt x="301" y="119"/>
                    </a:lnTo>
                    <a:lnTo>
                      <a:pt x="303" y="119"/>
                    </a:lnTo>
                    <a:lnTo>
                      <a:pt x="303" y="122"/>
                    </a:lnTo>
                    <a:lnTo>
                      <a:pt x="301" y="122"/>
                    </a:lnTo>
                    <a:lnTo>
                      <a:pt x="301" y="122"/>
                    </a:lnTo>
                    <a:lnTo>
                      <a:pt x="299" y="123"/>
                    </a:lnTo>
                    <a:lnTo>
                      <a:pt x="301" y="124"/>
                    </a:lnTo>
                    <a:lnTo>
                      <a:pt x="303" y="124"/>
                    </a:lnTo>
                    <a:lnTo>
                      <a:pt x="299" y="125"/>
                    </a:lnTo>
                    <a:lnTo>
                      <a:pt x="297" y="125"/>
                    </a:lnTo>
                    <a:lnTo>
                      <a:pt x="295" y="124"/>
                    </a:lnTo>
                    <a:lnTo>
                      <a:pt x="293" y="124"/>
                    </a:lnTo>
                    <a:lnTo>
                      <a:pt x="293" y="124"/>
                    </a:lnTo>
                    <a:lnTo>
                      <a:pt x="292" y="124"/>
                    </a:lnTo>
                    <a:lnTo>
                      <a:pt x="290" y="123"/>
                    </a:lnTo>
                    <a:lnTo>
                      <a:pt x="288" y="123"/>
                    </a:lnTo>
                    <a:lnTo>
                      <a:pt x="288" y="122"/>
                    </a:lnTo>
                    <a:lnTo>
                      <a:pt x="286" y="122"/>
                    </a:lnTo>
                    <a:lnTo>
                      <a:pt x="286" y="122"/>
                    </a:lnTo>
                    <a:lnTo>
                      <a:pt x="284" y="122"/>
                    </a:lnTo>
                    <a:lnTo>
                      <a:pt x="283" y="122"/>
                    </a:lnTo>
                    <a:lnTo>
                      <a:pt x="281" y="122"/>
                    </a:lnTo>
                    <a:lnTo>
                      <a:pt x="281" y="121"/>
                    </a:lnTo>
                    <a:lnTo>
                      <a:pt x="281" y="122"/>
                    </a:lnTo>
                    <a:lnTo>
                      <a:pt x="279" y="122"/>
                    </a:lnTo>
                    <a:lnTo>
                      <a:pt x="277" y="122"/>
                    </a:lnTo>
                    <a:lnTo>
                      <a:pt x="277" y="122"/>
                    </a:lnTo>
                    <a:lnTo>
                      <a:pt x="275" y="122"/>
                    </a:lnTo>
                    <a:lnTo>
                      <a:pt x="271" y="121"/>
                    </a:lnTo>
                    <a:lnTo>
                      <a:pt x="266" y="121"/>
                    </a:lnTo>
                    <a:lnTo>
                      <a:pt x="256" y="121"/>
                    </a:lnTo>
                    <a:lnTo>
                      <a:pt x="256" y="120"/>
                    </a:lnTo>
                    <a:lnTo>
                      <a:pt x="253" y="120"/>
                    </a:lnTo>
                    <a:lnTo>
                      <a:pt x="253" y="119"/>
                    </a:lnTo>
                    <a:lnTo>
                      <a:pt x="247" y="119"/>
                    </a:lnTo>
                    <a:lnTo>
                      <a:pt x="247" y="121"/>
                    </a:lnTo>
                    <a:lnTo>
                      <a:pt x="246" y="121"/>
                    </a:lnTo>
                    <a:lnTo>
                      <a:pt x="245" y="121"/>
                    </a:lnTo>
                    <a:lnTo>
                      <a:pt x="243" y="121"/>
                    </a:lnTo>
                    <a:lnTo>
                      <a:pt x="241" y="120"/>
                    </a:lnTo>
                    <a:lnTo>
                      <a:pt x="238" y="120"/>
                    </a:lnTo>
                    <a:lnTo>
                      <a:pt x="235" y="119"/>
                    </a:lnTo>
                    <a:lnTo>
                      <a:pt x="234" y="119"/>
                    </a:lnTo>
                    <a:lnTo>
                      <a:pt x="234" y="119"/>
                    </a:lnTo>
                    <a:lnTo>
                      <a:pt x="232" y="119"/>
                    </a:lnTo>
                    <a:lnTo>
                      <a:pt x="232" y="118"/>
                    </a:lnTo>
                    <a:lnTo>
                      <a:pt x="219" y="118"/>
                    </a:lnTo>
                    <a:lnTo>
                      <a:pt x="219" y="117"/>
                    </a:lnTo>
                    <a:lnTo>
                      <a:pt x="217" y="117"/>
                    </a:lnTo>
                    <a:lnTo>
                      <a:pt x="216" y="117"/>
                    </a:lnTo>
                    <a:lnTo>
                      <a:pt x="211" y="117"/>
                    </a:lnTo>
                    <a:lnTo>
                      <a:pt x="211" y="116"/>
                    </a:lnTo>
                    <a:lnTo>
                      <a:pt x="207" y="116"/>
                    </a:lnTo>
                    <a:lnTo>
                      <a:pt x="207" y="116"/>
                    </a:lnTo>
                    <a:lnTo>
                      <a:pt x="202" y="116"/>
                    </a:lnTo>
                    <a:lnTo>
                      <a:pt x="202" y="115"/>
                    </a:lnTo>
                    <a:lnTo>
                      <a:pt x="198" y="115"/>
                    </a:lnTo>
                    <a:lnTo>
                      <a:pt x="198" y="115"/>
                    </a:lnTo>
                    <a:lnTo>
                      <a:pt x="193" y="115"/>
                    </a:lnTo>
                    <a:lnTo>
                      <a:pt x="191" y="115"/>
                    </a:lnTo>
                    <a:lnTo>
                      <a:pt x="186" y="115"/>
                    </a:lnTo>
                    <a:lnTo>
                      <a:pt x="186" y="115"/>
                    </a:lnTo>
                    <a:lnTo>
                      <a:pt x="181" y="115"/>
                    </a:lnTo>
                    <a:lnTo>
                      <a:pt x="181" y="115"/>
                    </a:lnTo>
                    <a:lnTo>
                      <a:pt x="173" y="115"/>
                    </a:lnTo>
                    <a:lnTo>
                      <a:pt x="171" y="114"/>
                    </a:lnTo>
                    <a:lnTo>
                      <a:pt x="161" y="114"/>
                    </a:lnTo>
                    <a:lnTo>
                      <a:pt x="160" y="113"/>
                    </a:lnTo>
                    <a:lnTo>
                      <a:pt x="151" y="113"/>
                    </a:lnTo>
                    <a:lnTo>
                      <a:pt x="149" y="114"/>
                    </a:lnTo>
                    <a:lnTo>
                      <a:pt x="146" y="114"/>
                    </a:lnTo>
                    <a:lnTo>
                      <a:pt x="146" y="115"/>
                    </a:lnTo>
                    <a:lnTo>
                      <a:pt x="144" y="115"/>
                    </a:lnTo>
                    <a:lnTo>
                      <a:pt x="140" y="115"/>
                    </a:lnTo>
                    <a:lnTo>
                      <a:pt x="140" y="115"/>
                    </a:lnTo>
                    <a:lnTo>
                      <a:pt x="136" y="116"/>
                    </a:lnTo>
                    <a:lnTo>
                      <a:pt x="136" y="116"/>
                    </a:lnTo>
                    <a:lnTo>
                      <a:pt x="129" y="119"/>
                    </a:lnTo>
                    <a:lnTo>
                      <a:pt x="127" y="119"/>
                    </a:lnTo>
                    <a:lnTo>
                      <a:pt x="127" y="119"/>
                    </a:lnTo>
                    <a:lnTo>
                      <a:pt x="126" y="120"/>
                    </a:lnTo>
                    <a:lnTo>
                      <a:pt x="125" y="120"/>
                    </a:lnTo>
                    <a:lnTo>
                      <a:pt x="125" y="121"/>
                    </a:lnTo>
                    <a:lnTo>
                      <a:pt x="120" y="122"/>
                    </a:lnTo>
                    <a:lnTo>
                      <a:pt x="118" y="123"/>
                    </a:lnTo>
                    <a:lnTo>
                      <a:pt x="118" y="124"/>
                    </a:lnTo>
                    <a:lnTo>
                      <a:pt x="117" y="124"/>
                    </a:lnTo>
                    <a:lnTo>
                      <a:pt x="117" y="125"/>
                    </a:lnTo>
                    <a:lnTo>
                      <a:pt x="116" y="126"/>
                    </a:lnTo>
                    <a:lnTo>
                      <a:pt x="116" y="126"/>
                    </a:lnTo>
                    <a:lnTo>
                      <a:pt x="114" y="126"/>
                    </a:lnTo>
                    <a:lnTo>
                      <a:pt x="114" y="128"/>
                    </a:lnTo>
                    <a:lnTo>
                      <a:pt x="112" y="128"/>
                    </a:lnTo>
                    <a:lnTo>
                      <a:pt x="112" y="128"/>
                    </a:lnTo>
                    <a:lnTo>
                      <a:pt x="110" y="128"/>
                    </a:lnTo>
                    <a:lnTo>
                      <a:pt x="110" y="129"/>
                    </a:lnTo>
                    <a:lnTo>
                      <a:pt x="107" y="129"/>
                    </a:lnTo>
                    <a:lnTo>
                      <a:pt x="107" y="130"/>
                    </a:lnTo>
                    <a:lnTo>
                      <a:pt x="104" y="130"/>
                    </a:lnTo>
                    <a:lnTo>
                      <a:pt x="102" y="131"/>
                    </a:lnTo>
                    <a:lnTo>
                      <a:pt x="101" y="131"/>
                    </a:lnTo>
                    <a:lnTo>
                      <a:pt x="96" y="128"/>
                    </a:lnTo>
                    <a:lnTo>
                      <a:pt x="96" y="128"/>
                    </a:lnTo>
                    <a:lnTo>
                      <a:pt x="93" y="127"/>
                    </a:lnTo>
                    <a:lnTo>
                      <a:pt x="93" y="126"/>
                    </a:lnTo>
                    <a:lnTo>
                      <a:pt x="92" y="126"/>
                    </a:lnTo>
                    <a:lnTo>
                      <a:pt x="92" y="126"/>
                    </a:lnTo>
                    <a:lnTo>
                      <a:pt x="90" y="126"/>
                    </a:lnTo>
                    <a:lnTo>
                      <a:pt x="90" y="125"/>
                    </a:lnTo>
                    <a:lnTo>
                      <a:pt x="88" y="125"/>
                    </a:lnTo>
                    <a:lnTo>
                      <a:pt x="87" y="124"/>
                    </a:lnTo>
                    <a:lnTo>
                      <a:pt x="83" y="124"/>
                    </a:lnTo>
                    <a:lnTo>
                      <a:pt x="83" y="124"/>
                    </a:lnTo>
                    <a:lnTo>
                      <a:pt x="79" y="124"/>
                    </a:lnTo>
                    <a:lnTo>
                      <a:pt x="78" y="123"/>
                    </a:lnTo>
                    <a:lnTo>
                      <a:pt x="73" y="123"/>
                    </a:lnTo>
                    <a:lnTo>
                      <a:pt x="72" y="122"/>
                    </a:lnTo>
                    <a:lnTo>
                      <a:pt x="70" y="122"/>
                    </a:lnTo>
                    <a:lnTo>
                      <a:pt x="72" y="122"/>
                    </a:lnTo>
                    <a:lnTo>
                      <a:pt x="72" y="123"/>
                    </a:lnTo>
                    <a:lnTo>
                      <a:pt x="70" y="122"/>
                    </a:lnTo>
                    <a:lnTo>
                      <a:pt x="73" y="122"/>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08" name="Freeform 60"/>
              <p:cNvSpPr>
                <a:spLocks/>
              </p:cNvSpPr>
              <p:nvPr/>
            </p:nvSpPr>
            <p:spPr bwMode="auto">
              <a:xfrm>
                <a:off x="7083" y="1090"/>
                <a:ext cx="20" cy="20"/>
              </a:xfrm>
              <a:custGeom>
                <a:avLst/>
                <a:gdLst>
                  <a:gd name="T0" fmla="*/ 19 w 20"/>
                  <a:gd name="T1" fmla="*/ 19 h 20"/>
                  <a:gd name="T2" fmla="*/ 15 w 20"/>
                  <a:gd name="T3" fmla="*/ 19 h 20"/>
                  <a:gd name="T4" fmla="*/ 13 w 20"/>
                  <a:gd name="T5" fmla="*/ 17 h 20"/>
                  <a:gd name="T6" fmla="*/ 13 w 20"/>
                  <a:gd name="T7" fmla="*/ 15 h 20"/>
                  <a:gd name="T8" fmla="*/ 11 w 20"/>
                  <a:gd name="T9" fmla="*/ 15 h 20"/>
                  <a:gd name="T10" fmla="*/ 7 w 20"/>
                  <a:gd name="T11" fmla="*/ 12 h 20"/>
                  <a:gd name="T12" fmla="*/ 7 w 20"/>
                  <a:gd name="T13" fmla="*/ 11 h 20"/>
                  <a:gd name="T14" fmla="*/ 5 w 20"/>
                  <a:gd name="T15" fmla="*/ 11 h 20"/>
                  <a:gd name="T16" fmla="*/ 4 w 20"/>
                  <a:gd name="T17" fmla="*/ 11 h 20"/>
                  <a:gd name="T18" fmla="*/ 4 w 20"/>
                  <a:gd name="T19" fmla="*/ 9 h 20"/>
                  <a:gd name="T20" fmla="*/ 2 w 20"/>
                  <a:gd name="T21" fmla="*/ 9 h 20"/>
                  <a:gd name="T22" fmla="*/ 2 w 20"/>
                  <a:gd name="T23" fmla="*/ 4 h 20"/>
                  <a:gd name="T24" fmla="*/ 0 w 20"/>
                  <a:gd name="T25" fmla="*/ 3 h 20"/>
                  <a:gd name="T26" fmla="*/ 0 w 20"/>
                  <a:gd name="T27" fmla="*/ 1 h 20"/>
                  <a:gd name="T28" fmla="*/ 4 w 20"/>
                  <a:gd name="T29" fmla="*/ 1 h 20"/>
                  <a:gd name="T30" fmla="*/ 4 w 20"/>
                  <a:gd name="T31" fmla="*/ 0 h 20"/>
                  <a:gd name="T32" fmla="*/ 5 w 20"/>
                  <a:gd name="T33" fmla="*/ 0 h 20"/>
                  <a:gd name="T34" fmla="*/ 5 w 20"/>
                  <a:gd name="T35" fmla="*/ 1 h 20"/>
                  <a:gd name="T36" fmla="*/ 7 w 20"/>
                  <a:gd name="T37" fmla="*/ 1 h 20"/>
                  <a:gd name="T38" fmla="*/ 7 w 20"/>
                  <a:gd name="T39" fmla="*/ 4 h 20"/>
                  <a:gd name="T40" fmla="*/ 9 w 20"/>
                  <a:gd name="T41" fmla="*/ 6 h 20"/>
                  <a:gd name="T42" fmla="*/ 9 w 20"/>
                  <a:gd name="T43" fmla="*/ 7 h 20"/>
                  <a:gd name="T44" fmla="*/ 11 w 20"/>
                  <a:gd name="T45" fmla="*/ 9 h 20"/>
                  <a:gd name="T46" fmla="*/ 11 w 20"/>
                  <a:gd name="T47" fmla="*/ 9 h 20"/>
                  <a:gd name="T48" fmla="*/ 13 w 20"/>
                  <a:gd name="T49" fmla="*/ 11 h 20"/>
                  <a:gd name="T50" fmla="*/ 13 w 20"/>
                  <a:gd name="T51" fmla="*/ 11 h 20"/>
                  <a:gd name="T52" fmla="*/ 15 w 20"/>
                  <a:gd name="T53" fmla="*/ 12 h 20"/>
                  <a:gd name="T54" fmla="*/ 15 w 20"/>
                  <a:gd name="T55" fmla="*/ 15 h 20"/>
                  <a:gd name="T56" fmla="*/ 16 w 20"/>
                  <a:gd name="T57" fmla="*/ 17 h 20"/>
                  <a:gd name="T58" fmla="*/ 16 w 20"/>
                  <a:gd name="T59" fmla="*/ 19 h 20"/>
                  <a:gd name="T60" fmla="*/ 19 w 20"/>
                  <a:gd name="T61"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20">
                    <a:moveTo>
                      <a:pt x="19" y="19"/>
                    </a:moveTo>
                    <a:lnTo>
                      <a:pt x="15" y="19"/>
                    </a:lnTo>
                    <a:lnTo>
                      <a:pt x="13" y="17"/>
                    </a:lnTo>
                    <a:lnTo>
                      <a:pt x="13" y="15"/>
                    </a:lnTo>
                    <a:lnTo>
                      <a:pt x="11" y="15"/>
                    </a:lnTo>
                    <a:lnTo>
                      <a:pt x="7" y="12"/>
                    </a:lnTo>
                    <a:lnTo>
                      <a:pt x="7" y="11"/>
                    </a:lnTo>
                    <a:lnTo>
                      <a:pt x="5" y="11"/>
                    </a:lnTo>
                    <a:lnTo>
                      <a:pt x="4" y="11"/>
                    </a:lnTo>
                    <a:lnTo>
                      <a:pt x="4" y="9"/>
                    </a:lnTo>
                    <a:lnTo>
                      <a:pt x="2" y="9"/>
                    </a:lnTo>
                    <a:lnTo>
                      <a:pt x="2" y="4"/>
                    </a:lnTo>
                    <a:lnTo>
                      <a:pt x="0" y="3"/>
                    </a:lnTo>
                    <a:lnTo>
                      <a:pt x="0" y="1"/>
                    </a:lnTo>
                    <a:lnTo>
                      <a:pt x="4" y="1"/>
                    </a:lnTo>
                    <a:lnTo>
                      <a:pt x="4" y="0"/>
                    </a:lnTo>
                    <a:lnTo>
                      <a:pt x="5" y="0"/>
                    </a:lnTo>
                    <a:lnTo>
                      <a:pt x="5" y="1"/>
                    </a:lnTo>
                    <a:lnTo>
                      <a:pt x="7" y="1"/>
                    </a:lnTo>
                    <a:lnTo>
                      <a:pt x="7" y="4"/>
                    </a:lnTo>
                    <a:lnTo>
                      <a:pt x="9" y="6"/>
                    </a:lnTo>
                    <a:lnTo>
                      <a:pt x="9" y="7"/>
                    </a:lnTo>
                    <a:lnTo>
                      <a:pt x="11" y="9"/>
                    </a:lnTo>
                    <a:lnTo>
                      <a:pt x="11" y="9"/>
                    </a:lnTo>
                    <a:lnTo>
                      <a:pt x="13" y="11"/>
                    </a:lnTo>
                    <a:lnTo>
                      <a:pt x="13" y="11"/>
                    </a:lnTo>
                    <a:lnTo>
                      <a:pt x="15" y="12"/>
                    </a:lnTo>
                    <a:lnTo>
                      <a:pt x="15" y="15"/>
                    </a:lnTo>
                    <a:lnTo>
                      <a:pt x="16" y="17"/>
                    </a:lnTo>
                    <a:lnTo>
                      <a:pt x="16" y="19"/>
                    </a:lnTo>
                    <a:lnTo>
                      <a:pt x="19" y="19"/>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09" name="Freeform 61"/>
              <p:cNvSpPr>
                <a:spLocks/>
              </p:cNvSpPr>
              <p:nvPr/>
            </p:nvSpPr>
            <p:spPr bwMode="auto">
              <a:xfrm>
                <a:off x="7105" y="1096"/>
                <a:ext cx="21" cy="20"/>
              </a:xfrm>
              <a:custGeom>
                <a:avLst/>
                <a:gdLst>
                  <a:gd name="T0" fmla="*/ 1 w 21"/>
                  <a:gd name="T1" fmla="*/ 5 h 20"/>
                  <a:gd name="T2" fmla="*/ 1 w 21"/>
                  <a:gd name="T3" fmla="*/ 9 h 20"/>
                  <a:gd name="T4" fmla="*/ 3 w 21"/>
                  <a:gd name="T5" fmla="*/ 11 h 20"/>
                  <a:gd name="T6" fmla="*/ 3 w 21"/>
                  <a:gd name="T7" fmla="*/ 17 h 20"/>
                  <a:gd name="T8" fmla="*/ 4 w 21"/>
                  <a:gd name="T9" fmla="*/ 17 h 20"/>
                  <a:gd name="T10" fmla="*/ 7 w 21"/>
                  <a:gd name="T11" fmla="*/ 19 h 20"/>
                  <a:gd name="T12" fmla="*/ 15 w 21"/>
                  <a:gd name="T13" fmla="*/ 19 h 20"/>
                  <a:gd name="T14" fmla="*/ 15 w 21"/>
                  <a:gd name="T15" fmla="*/ 17 h 20"/>
                  <a:gd name="T16" fmla="*/ 18 w 21"/>
                  <a:gd name="T17" fmla="*/ 15 h 20"/>
                  <a:gd name="T18" fmla="*/ 18 w 21"/>
                  <a:gd name="T19" fmla="*/ 11 h 20"/>
                  <a:gd name="T20" fmla="*/ 20 w 21"/>
                  <a:gd name="T21" fmla="*/ 11 h 20"/>
                  <a:gd name="T22" fmla="*/ 20 w 21"/>
                  <a:gd name="T23" fmla="*/ 9 h 20"/>
                  <a:gd name="T24" fmla="*/ 18 w 21"/>
                  <a:gd name="T25" fmla="*/ 7 h 20"/>
                  <a:gd name="T26" fmla="*/ 15 w 21"/>
                  <a:gd name="T27" fmla="*/ 7 h 20"/>
                  <a:gd name="T28" fmla="*/ 10 w 21"/>
                  <a:gd name="T29" fmla="*/ 1 h 20"/>
                  <a:gd name="T30" fmla="*/ 7 w 21"/>
                  <a:gd name="T31" fmla="*/ 1 h 20"/>
                  <a:gd name="T32" fmla="*/ 4 w 21"/>
                  <a:gd name="T33" fmla="*/ 0 h 20"/>
                  <a:gd name="T34" fmla="*/ 3 w 21"/>
                  <a:gd name="T35" fmla="*/ 1 h 20"/>
                  <a:gd name="T36" fmla="*/ 3 w 21"/>
                  <a:gd name="T37" fmla="*/ 3 h 20"/>
                  <a:gd name="T38" fmla="*/ 0 w 21"/>
                  <a:gd name="T39" fmla="*/ 7 h 20"/>
                  <a:gd name="T40" fmla="*/ 1 w 21"/>
                  <a:gd name="T41" fmla="*/ 9 h 20"/>
                  <a:gd name="T42" fmla="*/ 1 w 21"/>
                  <a:gd name="T43"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0">
                    <a:moveTo>
                      <a:pt x="1" y="5"/>
                    </a:moveTo>
                    <a:lnTo>
                      <a:pt x="1" y="9"/>
                    </a:lnTo>
                    <a:lnTo>
                      <a:pt x="3" y="11"/>
                    </a:lnTo>
                    <a:lnTo>
                      <a:pt x="3" y="17"/>
                    </a:lnTo>
                    <a:lnTo>
                      <a:pt x="4" y="17"/>
                    </a:lnTo>
                    <a:lnTo>
                      <a:pt x="7" y="19"/>
                    </a:lnTo>
                    <a:lnTo>
                      <a:pt x="15" y="19"/>
                    </a:lnTo>
                    <a:lnTo>
                      <a:pt x="15" y="17"/>
                    </a:lnTo>
                    <a:lnTo>
                      <a:pt x="18" y="15"/>
                    </a:lnTo>
                    <a:lnTo>
                      <a:pt x="18" y="11"/>
                    </a:lnTo>
                    <a:lnTo>
                      <a:pt x="20" y="11"/>
                    </a:lnTo>
                    <a:lnTo>
                      <a:pt x="20" y="9"/>
                    </a:lnTo>
                    <a:lnTo>
                      <a:pt x="18" y="7"/>
                    </a:lnTo>
                    <a:lnTo>
                      <a:pt x="15" y="7"/>
                    </a:lnTo>
                    <a:lnTo>
                      <a:pt x="10" y="1"/>
                    </a:lnTo>
                    <a:lnTo>
                      <a:pt x="7" y="1"/>
                    </a:lnTo>
                    <a:lnTo>
                      <a:pt x="4" y="0"/>
                    </a:lnTo>
                    <a:lnTo>
                      <a:pt x="3" y="1"/>
                    </a:lnTo>
                    <a:lnTo>
                      <a:pt x="3" y="3"/>
                    </a:lnTo>
                    <a:lnTo>
                      <a:pt x="0" y="7"/>
                    </a:lnTo>
                    <a:lnTo>
                      <a:pt x="1" y="9"/>
                    </a:lnTo>
                    <a:lnTo>
                      <a:pt x="1" y="5"/>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grpSp>
        <p:grpSp>
          <p:nvGrpSpPr>
            <p:cNvPr id="53310" name="Group 62"/>
            <p:cNvGrpSpPr>
              <a:grpSpLocks/>
            </p:cNvGrpSpPr>
            <p:nvPr/>
          </p:nvGrpSpPr>
          <p:grpSpPr bwMode="auto">
            <a:xfrm>
              <a:off x="1768" y="1872"/>
              <a:ext cx="2216" cy="1586"/>
              <a:chOff x="6480" y="1241"/>
              <a:chExt cx="901" cy="374"/>
            </a:xfrm>
          </p:grpSpPr>
          <p:grpSp>
            <p:nvGrpSpPr>
              <p:cNvPr id="53311" name="Group 63"/>
              <p:cNvGrpSpPr>
                <a:grpSpLocks/>
              </p:cNvGrpSpPr>
              <p:nvPr/>
            </p:nvGrpSpPr>
            <p:grpSpPr bwMode="auto">
              <a:xfrm>
                <a:off x="6480" y="1241"/>
                <a:ext cx="901" cy="374"/>
                <a:chOff x="6480" y="1241"/>
                <a:chExt cx="901" cy="374"/>
              </a:xfrm>
            </p:grpSpPr>
            <p:sp>
              <p:nvSpPr>
                <p:cNvPr id="53312" name="Freeform 64"/>
                <p:cNvSpPr>
                  <a:spLocks/>
                </p:cNvSpPr>
                <p:nvPr/>
              </p:nvSpPr>
              <p:spPr bwMode="auto">
                <a:xfrm>
                  <a:off x="6480" y="1241"/>
                  <a:ext cx="901" cy="374"/>
                </a:xfrm>
                <a:custGeom>
                  <a:avLst/>
                  <a:gdLst>
                    <a:gd name="T0" fmla="*/ 629 w 901"/>
                    <a:gd name="T1" fmla="*/ 294 h 374"/>
                    <a:gd name="T2" fmla="*/ 596 w 901"/>
                    <a:gd name="T3" fmla="*/ 299 h 374"/>
                    <a:gd name="T4" fmla="*/ 574 w 901"/>
                    <a:gd name="T5" fmla="*/ 293 h 374"/>
                    <a:gd name="T6" fmla="*/ 549 w 901"/>
                    <a:gd name="T7" fmla="*/ 286 h 374"/>
                    <a:gd name="T8" fmla="*/ 552 w 901"/>
                    <a:gd name="T9" fmla="*/ 308 h 374"/>
                    <a:gd name="T10" fmla="*/ 536 w 901"/>
                    <a:gd name="T11" fmla="*/ 321 h 374"/>
                    <a:gd name="T12" fmla="*/ 509 w 901"/>
                    <a:gd name="T13" fmla="*/ 339 h 374"/>
                    <a:gd name="T14" fmla="*/ 470 w 901"/>
                    <a:gd name="T15" fmla="*/ 357 h 374"/>
                    <a:gd name="T16" fmla="*/ 413 w 901"/>
                    <a:gd name="T17" fmla="*/ 348 h 374"/>
                    <a:gd name="T18" fmla="*/ 411 w 901"/>
                    <a:gd name="T19" fmla="*/ 325 h 374"/>
                    <a:gd name="T20" fmla="*/ 394 w 901"/>
                    <a:gd name="T21" fmla="*/ 315 h 374"/>
                    <a:gd name="T22" fmla="*/ 303 w 901"/>
                    <a:gd name="T23" fmla="*/ 322 h 374"/>
                    <a:gd name="T24" fmla="*/ 258 w 901"/>
                    <a:gd name="T25" fmla="*/ 332 h 374"/>
                    <a:gd name="T26" fmla="*/ 222 w 901"/>
                    <a:gd name="T27" fmla="*/ 343 h 374"/>
                    <a:gd name="T28" fmla="*/ 154 w 901"/>
                    <a:gd name="T29" fmla="*/ 347 h 374"/>
                    <a:gd name="T30" fmla="*/ 118 w 901"/>
                    <a:gd name="T31" fmla="*/ 366 h 374"/>
                    <a:gd name="T32" fmla="*/ 54 w 901"/>
                    <a:gd name="T33" fmla="*/ 366 h 374"/>
                    <a:gd name="T34" fmla="*/ 7 w 901"/>
                    <a:gd name="T35" fmla="*/ 370 h 374"/>
                    <a:gd name="T36" fmla="*/ 44 w 901"/>
                    <a:gd name="T37" fmla="*/ 349 h 374"/>
                    <a:gd name="T38" fmla="*/ 82 w 901"/>
                    <a:gd name="T39" fmla="*/ 335 h 374"/>
                    <a:gd name="T40" fmla="*/ 116 w 901"/>
                    <a:gd name="T41" fmla="*/ 317 h 374"/>
                    <a:gd name="T42" fmla="*/ 161 w 901"/>
                    <a:gd name="T43" fmla="*/ 298 h 374"/>
                    <a:gd name="T44" fmla="*/ 208 w 901"/>
                    <a:gd name="T45" fmla="*/ 294 h 374"/>
                    <a:gd name="T46" fmla="*/ 285 w 901"/>
                    <a:gd name="T47" fmla="*/ 285 h 374"/>
                    <a:gd name="T48" fmla="*/ 350 w 901"/>
                    <a:gd name="T49" fmla="*/ 276 h 374"/>
                    <a:gd name="T50" fmla="*/ 389 w 901"/>
                    <a:gd name="T51" fmla="*/ 279 h 374"/>
                    <a:gd name="T52" fmla="*/ 446 w 901"/>
                    <a:gd name="T53" fmla="*/ 268 h 374"/>
                    <a:gd name="T54" fmla="*/ 446 w 901"/>
                    <a:gd name="T55" fmla="*/ 247 h 374"/>
                    <a:gd name="T56" fmla="*/ 479 w 901"/>
                    <a:gd name="T57" fmla="*/ 226 h 374"/>
                    <a:gd name="T58" fmla="*/ 475 w 901"/>
                    <a:gd name="T59" fmla="*/ 195 h 374"/>
                    <a:gd name="T60" fmla="*/ 509 w 901"/>
                    <a:gd name="T61" fmla="*/ 195 h 374"/>
                    <a:gd name="T62" fmla="*/ 516 w 901"/>
                    <a:gd name="T63" fmla="*/ 216 h 374"/>
                    <a:gd name="T64" fmla="*/ 567 w 901"/>
                    <a:gd name="T65" fmla="*/ 201 h 374"/>
                    <a:gd name="T66" fmla="*/ 633 w 901"/>
                    <a:gd name="T67" fmla="*/ 181 h 374"/>
                    <a:gd name="T68" fmla="*/ 655 w 901"/>
                    <a:gd name="T69" fmla="*/ 156 h 374"/>
                    <a:gd name="T70" fmla="*/ 688 w 901"/>
                    <a:gd name="T71" fmla="*/ 134 h 374"/>
                    <a:gd name="T72" fmla="*/ 705 w 901"/>
                    <a:gd name="T73" fmla="*/ 91 h 374"/>
                    <a:gd name="T74" fmla="*/ 674 w 901"/>
                    <a:gd name="T75" fmla="*/ 75 h 374"/>
                    <a:gd name="T76" fmla="*/ 677 w 901"/>
                    <a:gd name="T77" fmla="*/ 52 h 374"/>
                    <a:gd name="T78" fmla="*/ 681 w 901"/>
                    <a:gd name="T79" fmla="*/ 35 h 374"/>
                    <a:gd name="T80" fmla="*/ 712 w 901"/>
                    <a:gd name="T81" fmla="*/ 17 h 374"/>
                    <a:gd name="T82" fmla="*/ 754 w 901"/>
                    <a:gd name="T83" fmla="*/ 22 h 374"/>
                    <a:gd name="T84" fmla="*/ 729 w 901"/>
                    <a:gd name="T85" fmla="*/ 15 h 374"/>
                    <a:gd name="T86" fmla="*/ 747 w 901"/>
                    <a:gd name="T87" fmla="*/ 2 h 374"/>
                    <a:gd name="T88" fmla="*/ 783 w 901"/>
                    <a:gd name="T89" fmla="*/ 23 h 374"/>
                    <a:gd name="T90" fmla="*/ 822 w 901"/>
                    <a:gd name="T91" fmla="*/ 37 h 374"/>
                    <a:gd name="T92" fmla="*/ 861 w 901"/>
                    <a:gd name="T93" fmla="*/ 54 h 374"/>
                    <a:gd name="T94" fmla="*/ 875 w 901"/>
                    <a:gd name="T95" fmla="*/ 74 h 374"/>
                    <a:gd name="T96" fmla="*/ 857 w 901"/>
                    <a:gd name="T97" fmla="*/ 109 h 374"/>
                    <a:gd name="T98" fmla="*/ 842 w 901"/>
                    <a:gd name="T99" fmla="*/ 120 h 374"/>
                    <a:gd name="T100" fmla="*/ 828 w 901"/>
                    <a:gd name="T101" fmla="*/ 142 h 374"/>
                    <a:gd name="T102" fmla="*/ 859 w 901"/>
                    <a:gd name="T103" fmla="*/ 161 h 374"/>
                    <a:gd name="T104" fmla="*/ 852 w 901"/>
                    <a:gd name="T105" fmla="*/ 194 h 374"/>
                    <a:gd name="T106" fmla="*/ 876 w 901"/>
                    <a:gd name="T107" fmla="*/ 220 h 374"/>
                    <a:gd name="T108" fmla="*/ 867 w 901"/>
                    <a:gd name="T109" fmla="*/ 236 h 374"/>
                    <a:gd name="T110" fmla="*/ 846 w 901"/>
                    <a:gd name="T111" fmla="*/ 259 h 374"/>
                    <a:gd name="T112" fmla="*/ 814 w 901"/>
                    <a:gd name="T113" fmla="*/ 248 h 374"/>
                    <a:gd name="T114" fmla="*/ 807 w 901"/>
                    <a:gd name="T115" fmla="*/ 238 h 374"/>
                    <a:gd name="T116" fmla="*/ 794 w 901"/>
                    <a:gd name="T117" fmla="*/ 258 h 374"/>
                    <a:gd name="T118" fmla="*/ 759 w 901"/>
                    <a:gd name="T119" fmla="*/ 272 h 374"/>
                    <a:gd name="T120" fmla="*/ 729 w 901"/>
                    <a:gd name="T121" fmla="*/ 281 h 374"/>
                    <a:gd name="T122" fmla="*/ 714 w 901"/>
                    <a:gd name="T123" fmla="*/ 27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1" h="374">
                      <a:moveTo>
                        <a:pt x="684" y="288"/>
                      </a:moveTo>
                      <a:lnTo>
                        <a:pt x="684" y="289"/>
                      </a:lnTo>
                      <a:lnTo>
                        <a:pt x="683" y="289"/>
                      </a:lnTo>
                      <a:lnTo>
                        <a:pt x="683" y="290"/>
                      </a:lnTo>
                      <a:lnTo>
                        <a:pt x="681" y="290"/>
                      </a:lnTo>
                      <a:lnTo>
                        <a:pt x="681" y="290"/>
                      </a:lnTo>
                      <a:lnTo>
                        <a:pt x="680" y="290"/>
                      </a:lnTo>
                      <a:lnTo>
                        <a:pt x="680" y="292"/>
                      </a:lnTo>
                      <a:lnTo>
                        <a:pt x="681" y="292"/>
                      </a:lnTo>
                      <a:lnTo>
                        <a:pt x="683" y="292"/>
                      </a:lnTo>
                      <a:lnTo>
                        <a:pt x="683" y="294"/>
                      </a:lnTo>
                      <a:lnTo>
                        <a:pt x="681" y="294"/>
                      </a:lnTo>
                      <a:lnTo>
                        <a:pt x="680" y="294"/>
                      </a:lnTo>
                      <a:lnTo>
                        <a:pt x="678" y="293"/>
                      </a:lnTo>
                      <a:lnTo>
                        <a:pt x="677" y="293"/>
                      </a:lnTo>
                      <a:lnTo>
                        <a:pt x="677" y="292"/>
                      </a:lnTo>
                      <a:lnTo>
                        <a:pt x="671" y="292"/>
                      </a:lnTo>
                      <a:lnTo>
                        <a:pt x="667" y="292"/>
                      </a:lnTo>
                      <a:lnTo>
                        <a:pt x="663" y="292"/>
                      </a:lnTo>
                      <a:lnTo>
                        <a:pt x="663" y="292"/>
                      </a:lnTo>
                      <a:lnTo>
                        <a:pt x="657" y="292"/>
                      </a:lnTo>
                      <a:lnTo>
                        <a:pt x="657" y="293"/>
                      </a:lnTo>
                      <a:lnTo>
                        <a:pt x="651" y="293"/>
                      </a:lnTo>
                      <a:lnTo>
                        <a:pt x="651" y="294"/>
                      </a:lnTo>
                      <a:lnTo>
                        <a:pt x="644" y="294"/>
                      </a:lnTo>
                      <a:lnTo>
                        <a:pt x="642" y="294"/>
                      </a:lnTo>
                      <a:lnTo>
                        <a:pt x="640" y="294"/>
                      </a:lnTo>
                      <a:lnTo>
                        <a:pt x="640" y="294"/>
                      </a:lnTo>
                      <a:lnTo>
                        <a:pt x="635" y="294"/>
                      </a:lnTo>
                      <a:lnTo>
                        <a:pt x="633" y="294"/>
                      </a:lnTo>
                      <a:lnTo>
                        <a:pt x="631" y="294"/>
                      </a:lnTo>
                      <a:lnTo>
                        <a:pt x="629" y="294"/>
                      </a:lnTo>
                      <a:lnTo>
                        <a:pt x="627" y="294"/>
                      </a:lnTo>
                      <a:lnTo>
                        <a:pt x="627" y="293"/>
                      </a:lnTo>
                      <a:lnTo>
                        <a:pt x="626" y="293"/>
                      </a:lnTo>
                      <a:lnTo>
                        <a:pt x="626" y="292"/>
                      </a:lnTo>
                      <a:lnTo>
                        <a:pt x="624" y="292"/>
                      </a:lnTo>
                      <a:lnTo>
                        <a:pt x="624" y="292"/>
                      </a:lnTo>
                      <a:lnTo>
                        <a:pt x="620" y="292"/>
                      </a:lnTo>
                      <a:lnTo>
                        <a:pt x="620" y="291"/>
                      </a:lnTo>
                      <a:lnTo>
                        <a:pt x="615" y="291"/>
                      </a:lnTo>
                      <a:lnTo>
                        <a:pt x="615" y="292"/>
                      </a:lnTo>
                      <a:lnTo>
                        <a:pt x="616" y="292"/>
                      </a:lnTo>
                      <a:lnTo>
                        <a:pt x="616" y="294"/>
                      </a:lnTo>
                      <a:lnTo>
                        <a:pt x="618" y="294"/>
                      </a:lnTo>
                      <a:lnTo>
                        <a:pt x="618" y="294"/>
                      </a:lnTo>
                      <a:lnTo>
                        <a:pt x="619" y="294"/>
                      </a:lnTo>
                      <a:lnTo>
                        <a:pt x="620" y="295"/>
                      </a:lnTo>
                      <a:lnTo>
                        <a:pt x="619" y="296"/>
                      </a:lnTo>
                      <a:lnTo>
                        <a:pt x="619" y="297"/>
                      </a:lnTo>
                      <a:lnTo>
                        <a:pt x="618" y="297"/>
                      </a:lnTo>
                      <a:lnTo>
                        <a:pt x="618" y="297"/>
                      </a:lnTo>
                      <a:lnTo>
                        <a:pt x="609" y="297"/>
                      </a:lnTo>
                      <a:lnTo>
                        <a:pt x="607" y="297"/>
                      </a:lnTo>
                      <a:lnTo>
                        <a:pt x="605" y="297"/>
                      </a:lnTo>
                      <a:lnTo>
                        <a:pt x="603" y="298"/>
                      </a:lnTo>
                      <a:lnTo>
                        <a:pt x="602" y="298"/>
                      </a:lnTo>
                      <a:lnTo>
                        <a:pt x="602" y="299"/>
                      </a:lnTo>
                      <a:lnTo>
                        <a:pt x="601" y="299"/>
                      </a:lnTo>
                      <a:lnTo>
                        <a:pt x="601" y="299"/>
                      </a:lnTo>
                      <a:lnTo>
                        <a:pt x="597" y="299"/>
                      </a:lnTo>
                      <a:lnTo>
                        <a:pt x="597" y="299"/>
                      </a:lnTo>
                      <a:lnTo>
                        <a:pt x="591" y="299"/>
                      </a:lnTo>
                      <a:lnTo>
                        <a:pt x="596" y="299"/>
                      </a:lnTo>
                      <a:lnTo>
                        <a:pt x="593" y="299"/>
                      </a:lnTo>
                      <a:lnTo>
                        <a:pt x="591" y="300"/>
                      </a:lnTo>
                      <a:lnTo>
                        <a:pt x="589" y="300"/>
                      </a:lnTo>
                      <a:lnTo>
                        <a:pt x="586" y="301"/>
                      </a:lnTo>
                      <a:lnTo>
                        <a:pt x="585" y="301"/>
                      </a:lnTo>
                      <a:lnTo>
                        <a:pt x="582" y="302"/>
                      </a:lnTo>
                      <a:lnTo>
                        <a:pt x="581" y="302"/>
                      </a:lnTo>
                      <a:lnTo>
                        <a:pt x="581" y="303"/>
                      </a:lnTo>
                      <a:lnTo>
                        <a:pt x="577" y="303"/>
                      </a:lnTo>
                      <a:lnTo>
                        <a:pt x="576" y="302"/>
                      </a:lnTo>
                      <a:lnTo>
                        <a:pt x="579" y="301"/>
                      </a:lnTo>
                      <a:lnTo>
                        <a:pt x="581" y="301"/>
                      </a:lnTo>
                      <a:lnTo>
                        <a:pt x="581" y="301"/>
                      </a:lnTo>
                      <a:lnTo>
                        <a:pt x="582" y="300"/>
                      </a:lnTo>
                      <a:lnTo>
                        <a:pt x="584" y="300"/>
                      </a:lnTo>
                      <a:lnTo>
                        <a:pt x="584" y="299"/>
                      </a:lnTo>
                      <a:lnTo>
                        <a:pt x="585" y="299"/>
                      </a:lnTo>
                      <a:lnTo>
                        <a:pt x="585" y="299"/>
                      </a:lnTo>
                      <a:lnTo>
                        <a:pt x="586" y="299"/>
                      </a:lnTo>
                      <a:lnTo>
                        <a:pt x="586" y="298"/>
                      </a:lnTo>
                      <a:lnTo>
                        <a:pt x="587" y="298"/>
                      </a:lnTo>
                      <a:lnTo>
                        <a:pt x="587" y="297"/>
                      </a:lnTo>
                      <a:lnTo>
                        <a:pt x="589" y="297"/>
                      </a:lnTo>
                      <a:lnTo>
                        <a:pt x="589" y="297"/>
                      </a:lnTo>
                      <a:lnTo>
                        <a:pt x="591" y="297"/>
                      </a:lnTo>
                      <a:lnTo>
                        <a:pt x="593" y="297"/>
                      </a:lnTo>
                      <a:lnTo>
                        <a:pt x="595" y="296"/>
                      </a:lnTo>
                      <a:lnTo>
                        <a:pt x="595" y="293"/>
                      </a:lnTo>
                      <a:lnTo>
                        <a:pt x="579" y="293"/>
                      </a:lnTo>
                      <a:lnTo>
                        <a:pt x="579" y="294"/>
                      </a:lnTo>
                      <a:lnTo>
                        <a:pt x="576" y="294"/>
                      </a:lnTo>
                      <a:lnTo>
                        <a:pt x="574" y="293"/>
                      </a:lnTo>
                      <a:lnTo>
                        <a:pt x="561" y="293"/>
                      </a:lnTo>
                      <a:lnTo>
                        <a:pt x="561" y="294"/>
                      </a:lnTo>
                      <a:lnTo>
                        <a:pt x="560" y="294"/>
                      </a:lnTo>
                      <a:lnTo>
                        <a:pt x="560" y="295"/>
                      </a:lnTo>
                      <a:lnTo>
                        <a:pt x="561" y="295"/>
                      </a:lnTo>
                      <a:lnTo>
                        <a:pt x="561" y="297"/>
                      </a:lnTo>
                      <a:lnTo>
                        <a:pt x="562" y="297"/>
                      </a:lnTo>
                      <a:lnTo>
                        <a:pt x="562" y="297"/>
                      </a:lnTo>
                      <a:lnTo>
                        <a:pt x="564" y="297"/>
                      </a:lnTo>
                      <a:lnTo>
                        <a:pt x="564" y="298"/>
                      </a:lnTo>
                      <a:lnTo>
                        <a:pt x="567" y="299"/>
                      </a:lnTo>
                      <a:lnTo>
                        <a:pt x="567" y="299"/>
                      </a:lnTo>
                      <a:lnTo>
                        <a:pt x="564" y="299"/>
                      </a:lnTo>
                      <a:lnTo>
                        <a:pt x="562" y="299"/>
                      </a:lnTo>
                      <a:lnTo>
                        <a:pt x="558" y="299"/>
                      </a:lnTo>
                      <a:lnTo>
                        <a:pt x="557" y="299"/>
                      </a:lnTo>
                      <a:lnTo>
                        <a:pt x="555" y="299"/>
                      </a:lnTo>
                      <a:lnTo>
                        <a:pt x="555" y="298"/>
                      </a:lnTo>
                      <a:lnTo>
                        <a:pt x="550" y="297"/>
                      </a:lnTo>
                      <a:lnTo>
                        <a:pt x="550" y="296"/>
                      </a:lnTo>
                      <a:lnTo>
                        <a:pt x="549" y="294"/>
                      </a:lnTo>
                      <a:lnTo>
                        <a:pt x="549" y="294"/>
                      </a:lnTo>
                      <a:lnTo>
                        <a:pt x="548" y="293"/>
                      </a:lnTo>
                      <a:lnTo>
                        <a:pt x="546" y="292"/>
                      </a:lnTo>
                      <a:lnTo>
                        <a:pt x="544" y="292"/>
                      </a:lnTo>
                      <a:lnTo>
                        <a:pt x="544" y="291"/>
                      </a:lnTo>
                      <a:lnTo>
                        <a:pt x="546" y="291"/>
                      </a:lnTo>
                      <a:lnTo>
                        <a:pt x="546" y="289"/>
                      </a:lnTo>
                      <a:lnTo>
                        <a:pt x="548" y="288"/>
                      </a:lnTo>
                      <a:lnTo>
                        <a:pt x="548" y="288"/>
                      </a:lnTo>
                      <a:lnTo>
                        <a:pt x="549" y="288"/>
                      </a:lnTo>
                      <a:lnTo>
                        <a:pt x="549" y="286"/>
                      </a:lnTo>
                      <a:lnTo>
                        <a:pt x="550" y="286"/>
                      </a:lnTo>
                      <a:lnTo>
                        <a:pt x="550" y="286"/>
                      </a:lnTo>
                      <a:lnTo>
                        <a:pt x="549" y="286"/>
                      </a:lnTo>
                      <a:lnTo>
                        <a:pt x="546" y="285"/>
                      </a:lnTo>
                      <a:lnTo>
                        <a:pt x="539" y="285"/>
                      </a:lnTo>
                      <a:lnTo>
                        <a:pt x="537" y="286"/>
                      </a:lnTo>
                      <a:lnTo>
                        <a:pt x="537" y="286"/>
                      </a:lnTo>
                      <a:lnTo>
                        <a:pt x="533" y="287"/>
                      </a:lnTo>
                      <a:lnTo>
                        <a:pt x="533" y="288"/>
                      </a:lnTo>
                      <a:lnTo>
                        <a:pt x="531" y="288"/>
                      </a:lnTo>
                      <a:lnTo>
                        <a:pt x="531" y="290"/>
                      </a:lnTo>
                      <a:lnTo>
                        <a:pt x="529" y="291"/>
                      </a:lnTo>
                      <a:lnTo>
                        <a:pt x="529" y="297"/>
                      </a:lnTo>
                      <a:lnTo>
                        <a:pt x="528" y="297"/>
                      </a:lnTo>
                      <a:lnTo>
                        <a:pt x="528" y="298"/>
                      </a:lnTo>
                      <a:lnTo>
                        <a:pt x="526" y="299"/>
                      </a:lnTo>
                      <a:lnTo>
                        <a:pt x="526" y="299"/>
                      </a:lnTo>
                      <a:lnTo>
                        <a:pt x="525" y="299"/>
                      </a:lnTo>
                      <a:lnTo>
                        <a:pt x="525" y="302"/>
                      </a:lnTo>
                      <a:lnTo>
                        <a:pt x="529" y="304"/>
                      </a:lnTo>
                      <a:lnTo>
                        <a:pt x="529" y="303"/>
                      </a:lnTo>
                      <a:lnTo>
                        <a:pt x="528" y="303"/>
                      </a:lnTo>
                      <a:lnTo>
                        <a:pt x="528" y="305"/>
                      </a:lnTo>
                      <a:lnTo>
                        <a:pt x="529" y="305"/>
                      </a:lnTo>
                      <a:lnTo>
                        <a:pt x="529" y="306"/>
                      </a:lnTo>
                      <a:lnTo>
                        <a:pt x="531" y="306"/>
                      </a:lnTo>
                      <a:lnTo>
                        <a:pt x="533" y="307"/>
                      </a:lnTo>
                      <a:lnTo>
                        <a:pt x="543" y="307"/>
                      </a:lnTo>
                      <a:lnTo>
                        <a:pt x="544" y="308"/>
                      </a:lnTo>
                      <a:lnTo>
                        <a:pt x="548" y="308"/>
                      </a:lnTo>
                      <a:lnTo>
                        <a:pt x="550" y="308"/>
                      </a:lnTo>
                      <a:lnTo>
                        <a:pt x="552" y="308"/>
                      </a:lnTo>
                      <a:lnTo>
                        <a:pt x="553" y="309"/>
                      </a:lnTo>
                      <a:lnTo>
                        <a:pt x="558" y="309"/>
                      </a:lnTo>
                      <a:lnTo>
                        <a:pt x="558" y="310"/>
                      </a:lnTo>
                      <a:lnTo>
                        <a:pt x="564" y="310"/>
                      </a:lnTo>
                      <a:lnTo>
                        <a:pt x="564" y="310"/>
                      </a:lnTo>
                      <a:lnTo>
                        <a:pt x="566" y="310"/>
                      </a:lnTo>
                      <a:lnTo>
                        <a:pt x="566" y="313"/>
                      </a:lnTo>
                      <a:lnTo>
                        <a:pt x="567" y="313"/>
                      </a:lnTo>
                      <a:lnTo>
                        <a:pt x="567" y="314"/>
                      </a:lnTo>
                      <a:lnTo>
                        <a:pt x="564" y="314"/>
                      </a:lnTo>
                      <a:lnTo>
                        <a:pt x="564" y="316"/>
                      </a:lnTo>
                      <a:lnTo>
                        <a:pt x="567" y="316"/>
                      </a:lnTo>
                      <a:lnTo>
                        <a:pt x="569" y="317"/>
                      </a:lnTo>
                      <a:lnTo>
                        <a:pt x="569" y="317"/>
                      </a:lnTo>
                      <a:lnTo>
                        <a:pt x="567" y="317"/>
                      </a:lnTo>
                      <a:lnTo>
                        <a:pt x="567" y="318"/>
                      </a:lnTo>
                      <a:lnTo>
                        <a:pt x="564" y="318"/>
                      </a:lnTo>
                      <a:lnTo>
                        <a:pt x="561" y="319"/>
                      </a:lnTo>
                      <a:lnTo>
                        <a:pt x="561" y="317"/>
                      </a:lnTo>
                      <a:lnTo>
                        <a:pt x="560" y="317"/>
                      </a:lnTo>
                      <a:lnTo>
                        <a:pt x="558" y="316"/>
                      </a:lnTo>
                      <a:lnTo>
                        <a:pt x="557" y="317"/>
                      </a:lnTo>
                      <a:lnTo>
                        <a:pt x="557" y="317"/>
                      </a:lnTo>
                      <a:lnTo>
                        <a:pt x="552" y="317"/>
                      </a:lnTo>
                      <a:lnTo>
                        <a:pt x="550" y="317"/>
                      </a:lnTo>
                      <a:lnTo>
                        <a:pt x="546" y="317"/>
                      </a:lnTo>
                      <a:lnTo>
                        <a:pt x="546" y="319"/>
                      </a:lnTo>
                      <a:lnTo>
                        <a:pt x="543" y="319"/>
                      </a:lnTo>
                      <a:lnTo>
                        <a:pt x="541" y="319"/>
                      </a:lnTo>
                      <a:lnTo>
                        <a:pt x="537" y="320"/>
                      </a:lnTo>
                      <a:lnTo>
                        <a:pt x="537" y="320"/>
                      </a:lnTo>
                      <a:lnTo>
                        <a:pt x="536" y="321"/>
                      </a:lnTo>
                      <a:lnTo>
                        <a:pt x="533" y="321"/>
                      </a:lnTo>
                      <a:lnTo>
                        <a:pt x="529" y="322"/>
                      </a:lnTo>
                      <a:lnTo>
                        <a:pt x="528" y="322"/>
                      </a:lnTo>
                      <a:lnTo>
                        <a:pt x="526" y="323"/>
                      </a:lnTo>
                      <a:lnTo>
                        <a:pt x="526" y="324"/>
                      </a:lnTo>
                      <a:lnTo>
                        <a:pt x="523" y="324"/>
                      </a:lnTo>
                      <a:lnTo>
                        <a:pt x="523" y="325"/>
                      </a:lnTo>
                      <a:lnTo>
                        <a:pt x="521" y="325"/>
                      </a:lnTo>
                      <a:lnTo>
                        <a:pt x="521" y="326"/>
                      </a:lnTo>
                      <a:lnTo>
                        <a:pt x="519" y="326"/>
                      </a:lnTo>
                      <a:lnTo>
                        <a:pt x="519" y="326"/>
                      </a:lnTo>
                      <a:lnTo>
                        <a:pt x="517" y="327"/>
                      </a:lnTo>
                      <a:lnTo>
                        <a:pt x="517" y="328"/>
                      </a:lnTo>
                      <a:lnTo>
                        <a:pt x="516" y="328"/>
                      </a:lnTo>
                      <a:lnTo>
                        <a:pt x="516" y="330"/>
                      </a:lnTo>
                      <a:lnTo>
                        <a:pt x="514" y="330"/>
                      </a:lnTo>
                      <a:lnTo>
                        <a:pt x="514" y="332"/>
                      </a:lnTo>
                      <a:lnTo>
                        <a:pt x="516" y="332"/>
                      </a:lnTo>
                      <a:lnTo>
                        <a:pt x="516" y="332"/>
                      </a:lnTo>
                      <a:lnTo>
                        <a:pt x="517" y="332"/>
                      </a:lnTo>
                      <a:lnTo>
                        <a:pt x="517" y="333"/>
                      </a:lnTo>
                      <a:lnTo>
                        <a:pt x="519" y="333"/>
                      </a:lnTo>
                      <a:lnTo>
                        <a:pt x="519" y="334"/>
                      </a:lnTo>
                      <a:lnTo>
                        <a:pt x="521" y="334"/>
                      </a:lnTo>
                      <a:lnTo>
                        <a:pt x="514" y="334"/>
                      </a:lnTo>
                      <a:lnTo>
                        <a:pt x="516" y="335"/>
                      </a:lnTo>
                      <a:lnTo>
                        <a:pt x="516" y="336"/>
                      </a:lnTo>
                      <a:lnTo>
                        <a:pt x="517" y="336"/>
                      </a:lnTo>
                      <a:lnTo>
                        <a:pt x="513" y="337"/>
                      </a:lnTo>
                      <a:lnTo>
                        <a:pt x="511" y="337"/>
                      </a:lnTo>
                      <a:lnTo>
                        <a:pt x="511" y="338"/>
                      </a:lnTo>
                      <a:lnTo>
                        <a:pt x="509" y="339"/>
                      </a:lnTo>
                      <a:lnTo>
                        <a:pt x="507" y="339"/>
                      </a:lnTo>
                      <a:lnTo>
                        <a:pt x="507" y="339"/>
                      </a:lnTo>
                      <a:lnTo>
                        <a:pt x="507" y="339"/>
                      </a:lnTo>
                      <a:lnTo>
                        <a:pt x="507" y="339"/>
                      </a:lnTo>
                      <a:lnTo>
                        <a:pt x="505" y="339"/>
                      </a:lnTo>
                      <a:lnTo>
                        <a:pt x="505" y="340"/>
                      </a:lnTo>
                      <a:lnTo>
                        <a:pt x="503" y="340"/>
                      </a:lnTo>
                      <a:lnTo>
                        <a:pt x="503" y="343"/>
                      </a:lnTo>
                      <a:lnTo>
                        <a:pt x="502" y="343"/>
                      </a:lnTo>
                      <a:lnTo>
                        <a:pt x="502" y="345"/>
                      </a:lnTo>
                      <a:lnTo>
                        <a:pt x="501" y="346"/>
                      </a:lnTo>
                      <a:lnTo>
                        <a:pt x="501" y="348"/>
                      </a:lnTo>
                      <a:lnTo>
                        <a:pt x="499" y="349"/>
                      </a:lnTo>
                      <a:lnTo>
                        <a:pt x="499" y="350"/>
                      </a:lnTo>
                      <a:lnTo>
                        <a:pt x="498" y="350"/>
                      </a:lnTo>
                      <a:lnTo>
                        <a:pt x="498" y="351"/>
                      </a:lnTo>
                      <a:lnTo>
                        <a:pt x="496" y="352"/>
                      </a:lnTo>
                      <a:lnTo>
                        <a:pt x="498" y="352"/>
                      </a:lnTo>
                      <a:lnTo>
                        <a:pt x="496" y="352"/>
                      </a:lnTo>
                      <a:lnTo>
                        <a:pt x="494" y="353"/>
                      </a:lnTo>
                      <a:lnTo>
                        <a:pt x="492" y="353"/>
                      </a:lnTo>
                      <a:lnTo>
                        <a:pt x="492" y="354"/>
                      </a:lnTo>
                      <a:lnTo>
                        <a:pt x="490" y="355"/>
                      </a:lnTo>
                      <a:lnTo>
                        <a:pt x="490" y="355"/>
                      </a:lnTo>
                      <a:lnTo>
                        <a:pt x="489" y="355"/>
                      </a:lnTo>
                      <a:lnTo>
                        <a:pt x="488" y="355"/>
                      </a:lnTo>
                      <a:lnTo>
                        <a:pt x="488" y="356"/>
                      </a:lnTo>
                      <a:lnTo>
                        <a:pt x="485" y="356"/>
                      </a:lnTo>
                      <a:lnTo>
                        <a:pt x="483" y="357"/>
                      </a:lnTo>
                      <a:lnTo>
                        <a:pt x="474" y="357"/>
                      </a:lnTo>
                      <a:lnTo>
                        <a:pt x="472" y="357"/>
                      </a:lnTo>
                      <a:lnTo>
                        <a:pt x="470" y="357"/>
                      </a:lnTo>
                      <a:lnTo>
                        <a:pt x="470" y="358"/>
                      </a:lnTo>
                      <a:lnTo>
                        <a:pt x="468" y="358"/>
                      </a:lnTo>
                      <a:lnTo>
                        <a:pt x="467" y="359"/>
                      </a:lnTo>
                      <a:lnTo>
                        <a:pt x="467" y="358"/>
                      </a:lnTo>
                      <a:lnTo>
                        <a:pt x="465" y="358"/>
                      </a:lnTo>
                      <a:lnTo>
                        <a:pt x="463" y="357"/>
                      </a:lnTo>
                      <a:lnTo>
                        <a:pt x="461" y="357"/>
                      </a:lnTo>
                      <a:lnTo>
                        <a:pt x="459" y="357"/>
                      </a:lnTo>
                      <a:lnTo>
                        <a:pt x="458" y="357"/>
                      </a:lnTo>
                      <a:lnTo>
                        <a:pt x="457" y="356"/>
                      </a:lnTo>
                      <a:lnTo>
                        <a:pt x="455" y="356"/>
                      </a:lnTo>
                      <a:lnTo>
                        <a:pt x="457" y="356"/>
                      </a:lnTo>
                      <a:lnTo>
                        <a:pt x="458" y="357"/>
                      </a:lnTo>
                      <a:lnTo>
                        <a:pt x="459" y="357"/>
                      </a:lnTo>
                      <a:lnTo>
                        <a:pt x="457" y="357"/>
                      </a:lnTo>
                      <a:lnTo>
                        <a:pt x="455" y="356"/>
                      </a:lnTo>
                      <a:lnTo>
                        <a:pt x="448" y="356"/>
                      </a:lnTo>
                      <a:lnTo>
                        <a:pt x="448" y="355"/>
                      </a:lnTo>
                      <a:lnTo>
                        <a:pt x="447" y="355"/>
                      </a:lnTo>
                      <a:lnTo>
                        <a:pt x="443" y="354"/>
                      </a:lnTo>
                      <a:lnTo>
                        <a:pt x="441" y="354"/>
                      </a:lnTo>
                      <a:lnTo>
                        <a:pt x="441" y="350"/>
                      </a:lnTo>
                      <a:lnTo>
                        <a:pt x="429" y="350"/>
                      </a:lnTo>
                      <a:lnTo>
                        <a:pt x="427" y="350"/>
                      </a:lnTo>
                      <a:lnTo>
                        <a:pt x="424" y="350"/>
                      </a:lnTo>
                      <a:lnTo>
                        <a:pt x="421" y="349"/>
                      </a:lnTo>
                      <a:lnTo>
                        <a:pt x="420" y="349"/>
                      </a:lnTo>
                      <a:lnTo>
                        <a:pt x="419" y="348"/>
                      </a:lnTo>
                      <a:lnTo>
                        <a:pt x="417" y="348"/>
                      </a:lnTo>
                      <a:lnTo>
                        <a:pt x="415" y="348"/>
                      </a:lnTo>
                      <a:lnTo>
                        <a:pt x="413" y="348"/>
                      </a:lnTo>
                      <a:lnTo>
                        <a:pt x="413" y="348"/>
                      </a:lnTo>
                      <a:lnTo>
                        <a:pt x="411" y="348"/>
                      </a:lnTo>
                      <a:lnTo>
                        <a:pt x="409" y="347"/>
                      </a:lnTo>
                      <a:lnTo>
                        <a:pt x="409" y="347"/>
                      </a:lnTo>
                      <a:lnTo>
                        <a:pt x="409" y="346"/>
                      </a:lnTo>
                      <a:lnTo>
                        <a:pt x="409" y="346"/>
                      </a:lnTo>
                      <a:lnTo>
                        <a:pt x="408" y="346"/>
                      </a:lnTo>
                      <a:lnTo>
                        <a:pt x="408" y="344"/>
                      </a:lnTo>
                      <a:lnTo>
                        <a:pt x="406" y="344"/>
                      </a:lnTo>
                      <a:lnTo>
                        <a:pt x="406" y="343"/>
                      </a:lnTo>
                      <a:lnTo>
                        <a:pt x="409" y="341"/>
                      </a:lnTo>
                      <a:lnTo>
                        <a:pt x="409" y="338"/>
                      </a:lnTo>
                      <a:lnTo>
                        <a:pt x="409" y="337"/>
                      </a:lnTo>
                      <a:lnTo>
                        <a:pt x="409" y="337"/>
                      </a:lnTo>
                      <a:lnTo>
                        <a:pt x="408" y="337"/>
                      </a:lnTo>
                      <a:lnTo>
                        <a:pt x="408" y="337"/>
                      </a:lnTo>
                      <a:lnTo>
                        <a:pt x="409" y="336"/>
                      </a:lnTo>
                      <a:lnTo>
                        <a:pt x="406" y="334"/>
                      </a:lnTo>
                      <a:lnTo>
                        <a:pt x="406" y="333"/>
                      </a:lnTo>
                      <a:lnTo>
                        <a:pt x="398" y="331"/>
                      </a:lnTo>
                      <a:lnTo>
                        <a:pt x="397" y="331"/>
                      </a:lnTo>
                      <a:lnTo>
                        <a:pt x="398" y="331"/>
                      </a:lnTo>
                      <a:lnTo>
                        <a:pt x="397" y="331"/>
                      </a:lnTo>
                      <a:lnTo>
                        <a:pt x="405" y="328"/>
                      </a:lnTo>
                      <a:lnTo>
                        <a:pt x="405" y="328"/>
                      </a:lnTo>
                      <a:lnTo>
                        <a:pt x="406" y="328"/>
                      </a:lnTo>
                      <a:lnTo>
                        <a:pt x="406" y="327"/>
                      </a:lnTo>
                      <a:lnTo>
                        <a:pt x="408" y="326"/>
                      </a:lnTo>
                      <a:lnTo>
                        <a:pt x="408" y="326"/>
                      </a:lnTo>
                      <a:lnTo>
                        <a:pt x="409" y="326"/>
                      </a:lnTo>
                      <a:lnTo>
                        <a:pt x="409" y="326"/>
                      </a:lnTo>
                      <a:lnTo>
                        <a:pt x="409" y="325"/>
                      </a:lnTo>
                      <a:lnTo>
                        <a:pt x="411" y="325"/>
                      </a:lnTo>
                      <a:lnTo>
                        <a:pt x="411" y="324"/>
                      </a:lnTo>
                      <a:lnTo>
                        <a:pt x="413" y="324"/>
                      </a:lnTo>
                      <a:lnTo>
                        <a:pt x="413" y="323"/>
                      </a:lnTo>
                      <a:lnTo>
                        <a:pt x="415" y="323"/>
                      </a:lnTo>
                      <a:lnTo>
                        <a:pt x="415" y="321"/>
                      </a:lnTo>
                      <a:lnTo>
                        <a:pt x="417" y="321"/>
                      </a:lnTo>
                      <a:lnTo>
                        <a:pt x="417" y="321"/>
                      </a:lnTo>
                      <a:lnTo>
                        <a:pt x="419" y="320"/>
                      </a:lnTo>
                      <a:lnTo>
                        <a:pt x="419" y="319"/>
                      </a:lnTo>
                      <a:lnTo>
                        <a:pt x="420" y="319"/>
                      </a:lnTo>
                      <a:lnTo>
                        <a:pt x="420" y="317"/>
                      </a:lnTo>
                      <a:lnTo>
                        <a:pt x="421" y="316"/>
                      </a:lnTo>
                      <a:lnTo>
                        <a:pt x="420" y="315"/>
                      </a:lnTo>
                      <a:lnTo>
                        <a:pt x="420" y="314"/>
                      </a:lnTo>
                      <a:lnTo>
                        <a:pt x="419" y="313"/>
                      </a:lnTo>
                      <a:lnTo>
                        <a:pt x="419" y="313"/>
                      </a:lnTo>
                      <a:lnTo>
                        <a:pt x="417" y="313"/>
                      </a:lnTo>
                      <a:lnTo>
                        <a:pt x="417" y="313"/>
                      </a:lnTo>
                      <a:lnTo>
                        <a:pt x="413" y="313"/>
                      </a:lnTo>
                      <a:lnTo>
                        <a:pt x="411" y="312"/>
                      </a:lnTo>
                      <a:lnTo>
                        <a:pt x="406" y="312"/>
                      </a:lnTo>
                      <a:lnTo>
                        <a:pt x="405" y="313"/>
                      </a:lnTo>
                      <a:lnTo>
                        <a:pt x="403" y="313"/>
                      </a:lnTo>
                      <a:lnTo>
                        <a:pt x="403" y="313"/>
                      </a:lnTo>
                      <a:lnTo>
                        <a:pt x="400" y="313"/>
                      </a:lnTo>
                      <a:lnTo>
                        <a:pt x="400" y="313"/>
                      </a:lnTo>
                      <a:lnTo>
                        <a:pt x="398" y="314"/>
                      </a:lnTo>
                      <a:lnTo>
                        <a:pt x="398" y="314"/>
                      </a:lnTo>
                      <a:lnTo>
                        <a:pt x="398" y="314"/>
                      </a:lnTo>
                      <a:lnTo>
                        <a:pt x="397" y="314"/>
                      </a:lnTo>
                      <a:lnTo>
                        <a:pt x="397" y="315"/>
                      </a:lnTo>
                      <a:lnTo>
                        <a:pt x="394" y="315"/>
                      </a:lnTo>
                      <a:lnTo>
                        <a:pt x="393" y="316"/>
                      </a:lnTo>
                      <a:lnTo>
                        <a:pt x="389" y="316"/>
                      </a:lnTo>
                      <a:lnTo>
                        <a:pt x="389" y="317"/>
                      </a:lnTo>
                      <a:lnTo>
                        <a:pt x="382" y="317"/>
                      </a:lnTo>
                      <a:lnTo>
                        <a:pt x="380" y="317"/>
                      </a:lnTo>
                      <a:lnTo>
                        <a:pt x="373" y="317"/>
                      </a:lnTo>
                      <a:lnTo>
                        <a:pt x="370" y="316"/>
                      </a:lnTo>
                      <a:lnTo>
                        <a:pt x="365" y="316"/>
                      </a:lnTo>
                      <a:lnTo>
                        <a:pt x="363" y="315"/>
                      </a:lnTo>
                      <a:lnTo>
                        <a:pt x="351" y="315"/>
                      </a:lnTo>
                      <a:lnTo>
                        <a:pt x="350" y="314"/>
                      </a:lnTo>
                      <a:lnTo>
                        <a:pt x="349" y="314"/>
                      </a:lnTo>
                      <a:lnTo>
                        <a:pt x="346" y="315"/>
                      </a:lnTo>
                      <a:lnTo>
                        <a:pt x="335" y="315"/>
                      </a:lnTo>
                      <a:lnTo>
                        <a:pt x="333" y="316"/>
                      </a:lnTo>
                      <a:lnTo>
                        <a:pt x="329" y="316"/>
                      </a:lnTo>
                      <a:lnTo>
                        <a:pt x="329" y="317"/>
                      </a:lnTo>
                      <a:lnTo>
                        <a:pt x="327" y="317"/>
                      </a:lnTo>
                      <a:lnTo>
                        <a:pt x="327" y="317"/>
                      </a:lnTo>
                      <a:lnTo>
                        <a:pt x="322" y="317"/>
                      </a:lnTo>
                      <a:lnTo>
                        <a:pt x="320" y="317"/>
                      </a:lnTo>
                      <a:lnTo>
                        <a:pt x="320" y="317"/>
                      </a:lnTo>
                      <a:lnTo>
                        <a:pt x="318" y="318"/>
                      </a:lnTo>
                      <a:lnTo>
                        <a:pt x="315" y="318"/>
                      </a:lnTo>
                      <a:lnTo>
                        <a:pt x="313" y="319"/>
                      </a:lnTo>
                      <a:lnTo>
                        <a:pt x="311" y="319"/>
                      </a:lnTo>
                      <a:lnTo>
                        <a:pt x="311" y="319"/>
                      </a:lnTo>
                      <a:lnTo>
                        <a:pt x="310" y="319"/>
                      </a:lnTo>
                      <a:lnTo>
                        <a:pt x="303" y="321"/>
                      </a:lnTo>
                      <a:lnTo>
                        <a:pt x="303" y="321"/>
                      </a:lnTo>
                      <a:lnTo>
                        <a:pt x="303" y="321"/>
                      </a:lnTo>
                      <a:lnTo>
                        <a:pt x="303" y="322"/>
                      </a:lnTo>
                      <a:lnTo>
                        <a:pt x="301" y="322"/>
                      </a:lnTo>
                      <a:lnTo>
                        <a:pt x="301" y="323"/>
                      </a:lnTo>
                      <a:lnTo>
                        <a:pt x="299" y="323"/>
                      </a:lnTo>
                      <a:lnTo>
                        <a:pt x="299" y="324"/>
                      </a:lnTo>
                      <a:lnTo>
                        <a:pt x="298" y="324"/>
                      </a:lnTo>
                      <a:lnTo>
                        <a:pt x="298" y="325"/>
                      </a:lnTo>
                      <a:lnTo>
                        <a:pt x="294" y="325"/>
                      </a:lnTo>
                      <a:lnTo>
                        <a:pt x="294" y="325"/>
                      </a:lnTo>
                      <a:lnTo>
                        <a:pt x="291" y="325"/>
                      </a:lnTo>
                      <a:lnTo>
                        <a:pt x="291" y="326"/>
                      </a:lnTo>
                      <a:lnTo>
                        <a:pt x="291" y="329"/>
                      </a:lnTo>
                      <a:lnTo>
                        <a:pt x="287" y="330"/>
                      </a:lnTo>
                      <a:lnTo>
                        <a:pt x="287" y="331"/>
                      </a:lnTo>
                      <a:lnTo>
                        <a:pt x="285" y="331"/>
                      </a:lnTo>
                      <a:lnTo>
                        <a:pt x="285" y="332"/>
                      </a:lnTo>
                      <a:lnTo>
                        <a:pt x="283" y="332"/>
                      </a:lnTo>
                      <a:lnTo>
                        <a:pt x="283" y="332"/>
                      </a:lnTo>
                      <a:lnTo>
                        <a:pt x="279" y="334"/>
                      </a:lnTo>
                      <a:lnTo>
                        <a:pt x="279" y="335"/>
                      </a:lnTo>
                      <a:lnTo>
                        <a:pt x="277" y="335"/>
                      </a:lnTo>
                      <a:lnTo>
                        <a:pt x="275" y="335"/>
                      </a:lnTo>
                      <a:lnTo>
                        <a:pt x="270" y="335"/>
                      </a:lnTo>
                      <a:lnTo>
                        <a:pt x="270" y="335"/>
                      </a:lnTo>
                      <a:lnTo>
                        <a:pt x="268" y="335"/>
                      </a:lnTo>
                      <a:lnTo>
                        <a:pt x="267" y="334"/>
                      </a:lnTo>
                      <a:lnTo>
                        <a:pt x="265" y="334"/>
                      </a:lnTo>
                      <a:lnTo>
                        <a:pt x="265" y="333"/>
                      </a:lnTo>
                      <a:lnTo>
                        <a:pt x="263" y="332"/>
                      </a:lnTo>
                      <a:lnTo>
                        <a:pt x="261" y="332"/>
                      </a:lnTo>
                      <a:lnTo>
                        <a:pt x="261" y="332"/>
                      </a:lnTo>
                      <a:lnTo>
                        <a:pt x="258" y="331"/>
                      </a:lnTo>
                      <a:lnTo>
                        <a:pt x="258" y="332"/>
                      </a:lnTo>
                      <a:lnTo>
                        <a:pt x="257" y="332"/>
                      </a:lnTo>
                      <a:lnTo>
                        <a:pt x="257" y="332"/>
                      </a:lnTo>
                      <a:lnTo>
                        <a:pt x="253" y="332"/>
                      </a:lnTo>
                      <a:lnTo>
                        <a:pt x="251" y="332"/>
                      </a:lnTo>
                      <a:lnTo>
                        <a:pt x="253" y="332"/>
                      </a:lnTo>
                      <a:lnTo>
                        <a:pt x="249" y="334"/>
                      </a:lnTo>
                      <a:lnTo>
                        <a:pt x="249" y="335"/>
                      </a:lnTo>
                      <a:lnTo>
                        <a:pt x="246" y="336"/>
                      </a:lnTo>
                      <a:lnTo>
                        <a:pt x="244" y="336"/>
                      </a:lnTo>
                      <a:lnTo>
                        <a:pt x="242" y="336"/>
                      </a:lnTo>
                      <a:lnTo>
                        <a:pt x="242" y="335"/>
                      </a:lnTo>
                      <a:lnTo>
                        <a:pt x="242" y="335"/>
                      </a:lnTo>
                      <a:lnTo>
                        <a:pt x="242" y="335"/>
                      </a:lnTo>
                      <a:lnTo>
                        <a:pt x="240" y="336"/>
                      </a:lnTo>
                      <a:lnTo>
                        <a:pt x="240" y="337"/>
                      </a:lnTo>
                      <a:lnTo>
                        <a:pt x="238" y="337"/>
                      </a:lnTo>
                      <a:lnTo>
                        <a:pt x="238" y="339"/>
                      </a:lnTo>
                      <a:lnTo>
                        <a:pt x="233" y="339"/>
                      </a:lnTo>
                      <a:lnTo>
                        <a:pt x="232" y="339"/>
                      </a:lnTo>
                      <a:lnTo>
                        <a:pt x="232" y="340"/>
                      </a:lnTo>
                      <a:lnTo>
                        <a:pt x="228" y="340"/>
                      </a:lnTo>
                      <a:lnTo>
                        <a:pt x="228" y="339"/>
                      </a:lnTo>
                      <a:lnTo>
                        <a:pt x="224" y="339"/>
                      </a:lnTo>
                      <a:lnTo>
                        <a:pt x="224" y="339"/>
                      </a:lnTo>
                      <a:lnTo>
                        <a:pt x="222" y="339"/>
                      </a:lnTo>
                      <a:lnTo>
                        <a:pt x="222" y="339"/>
                      </a:lnTo>
                      <a:lnTo>
                        <a:pt x="221" y="340"/>
                      </a:lnTo>
                      <a:lnTo>
                        <a:pt x="221" y="341"/>
                      </a:lnTo>
                      <a:lnTo>
                        <a:pt x="221" y="341"/>
                      </a:lnTo>
                      <a:lnTo>
                        <a:pt x="221" y="342"/>
                      </a:lnTo>
                      <a:lnTo>
                        <a:pt x="221" y="343"/>
                      </a:lnTo>
                      <a:lnTo>
                        <a:pt x="222" y="343"/>
                      </a:lnTo>
                      <a:lnTo>
                        <a:pt x="222" y="343"/>
                      </a:lnTo>
                      <a:lnTo>
                        <a:pt x="213" y="343"/>
                      </a:lnTo>
                      <a:lnTo>
                        <a:pt x="213" y="343"/>
                      </a:lnTo>
                      <a:lnTo>
                        <a:pt x="212" y="343"/>
                      </a:lnTo>
                      <a:lnTo>
                        <a:pt x="212" y="343"/>
                      </a:lnTo>
                      <a:lnTo>
                        <a:pt x="211" y="342"/>
                      </a:lnTo>
                      <a:lnTo>
                        <a:pt x="208" y="343"/>
                      </a:lnTo>
                      <a:lnTo>
                        <a:pt x="204" y="343"/>
                      </a:lnTo>
                      <a:lnTo>
                        <a:pt x="204" y="343"/>
                      </a:lnTo>
                      <a:lnTo>
                        <a:pt x="203" y="343"/>
                      </a:lnTo>
                      <a:lnTo>
                        <a:pt x="203" y="344"/>
                      </a:lnTo>
                      <a:lnTo>
                        <a:pt x="199" y="345"/>
                      </a:lnTo>
                      <a:lnTo>
                        <a:pt x="197" y="345"/>
                      </a:lnTo>
                      <a:lnTo>
                        <a:pt x="194" y="346"/>
                      </a:lnTo>
                      <a:lnTo>
                        <a:pt x="191" y="346"/>
                      </a:lnTo>
                      <a:lnTo>
                        <a:pt x="189" y="346"/>
                      </a:lnTo>
                      <a:lnTo>
                        <a:pt x="182" y="346"/>
                      </a:lnTo>
                      <a:lnTo>
                        <a:pt x="182" y="347"/>
                      </a:lnTo>
                      <a:lnTo>
                        <a:pt x="179" y="347"/>
                      </a:lnTo>
                      <a:lnTo>
                        <a:pt x="179" y="348"/>
                      </a:lnTo>
                      <a:lnTo>
                        <a:pt x="177" y="348"/>
                      </a:lnTo>
                      <a:lnTo>
                        <a:pt x="177" y="350"/>
                      </a:lnTo>
                      <a:lnTo>
                        <a:pt x="173" y="350"/>
                      </a:lnTo>
                      <a:lnTo>
                        <a:pt x="170" y="350"/>
                      </a:lnTo>
                      <a:lnTo>
                        <a:pt x="163" y="350"/>
                      </a:lnTo>
                      <a:lnTo>
                        <a:pt x="163" y="350"/>
                      </a:lnTo>
                      <a:lnTo>
                        <a:pt x="163" y="350"/>
                      </a:lnTo>
                      <a:lnTo>
                        <a:pt x="159" y="349"/>
                      </a:lnTo>
                      <a:lnTo>
                        <a:pt x="159" y="348"/>
                      </a:lnTo>
                      <a:lnTo>
                        <a:pt x="155" y="348"/>
                      </a:lnTo>
                      <a:lnTo>
                        <a:pt x="154" y="348"/>
                      </a:lnTo>
                      <a:lnTo>
                        <a:pt x="154" y="347"/>
                      </a:lnTo>
                      <a:lnTo>
                        <a:pt x="151" y="347"/>
                      </a:lnTo>
                      <a:lnTo>
                        <a:pt x="151" y="345"/>
                      </a:lnTo>
                      <a:lnTo>
                        <a:pt x="142" y="345"/>
                      </a:lnTo>
                      <a:lnTo>
                        <a:pt x="142" y="346"/>
                      </a:lnTo>
                      <a:lnTo>
                        <a:pt x="142" y="346"/>
                      </a:lnTo>
                      <a:lnTo>
                        <a:pt x="142" y="347"/>
                      </a:lnTo>
                      <a:lnTo>
                        <a:pt x="140" y="347"/>
                      </a:lnTo>
                      <a:lnTo>
                        <a:pt x="140" y="348"/>
                      </a:lnTo>
                      <a:lnTo>
                        <a:pt x="139" y="348"/>
                      </a:lnTo>
                      <a:lnTo>
                        <a:pt x="139" y="348"/>
                      </a:lnTo>
                      <a:lnTo>
                        <a:pt x="137" y="349"/>
                      </a:lnTo>
                      <a:lnTo>
                        <a:pt x="137" y="350"/>
                      </a:lnTo>
                      <a:lnTo>
                        <a:pt x="136" y="350"/>
                      </a:lnTo>
                      <a:lnTo>
                        <a:pt x="136" y="350"/>
                      </a:lnTo>
                      <a:lnTo>
                        <a:pt x="134" y="351"/>
                      </a:lnTo>
                      <a:lnTo>
                        <a:pt x="134" y="352"/>
                      </a:lnTo>
                      <a:lnTo>
                        <a:pt x="133" y="353"/>
                      </a:lnTo>
                      <a:lnTo>
                        <a:pt x="133" y="357"/>
                      </a:lnTo>
                      <a:lnTo>
                        <a:pt x="133" y="356"/>
                      </a:lnTo>
                      <a:lnTo>
                        <a:pt x="133" y="357"/>
                      </a:lnTo>
                      <a:lnTo>
                        <a:pt x="134" y="358"/>
                      </a:lnTo>
                      <a:lnTo>
                        <a:pt x="134" y="361"/>
                      </a:lnTo>
                      <a:lnTo>
                        <a:pt x="136" y="361"/>
                      </a:lnTo>
                      <a:lnTo>
                        <a:pt x="136" y="362"/>
                      </a:lnTo>
                      <a:lnTo>
                        <a:pt x="137" y="363"/>
                      </a:lnTo>
                      <a:lnTo>
                        <a:pt x="136" y="363"/>
                      </a:lnTo>
                      <a:lnTo>
                        <a:pt x="136" y="364"/>
                      </a:lnTo>
                      <a:lnTo>
                        <a:pt x="126" y="364"/>
                      </a:lnTo>
                      <a:lnTo>
                        <a:pt x="126" y="368"/>
                      </a:lnTo>
                      <a:lnTo>
                        <a:pt x="120" y="368"/>
                      </a:lnTo>
                      <a:lnTo>
                        <a:pt x="120" y="367"/>
                      </a:lnTo>
                      <a:lnTo>
                        <a:pt x="118" y="366"/>
                      </a:lnTo>
                      <a:lnTo>
                        <a:pt x="116" y="366"/>
                      </a:lnTo>
                      <a:lnTo>
                        <a:pt x="116" y="366"/>
                      </a:lnTo>
                      <a:lnTo>
                        <a:pt x="113" y="366"/>
                      </a:lnTo>
                      <a:lnTo>
                        <a:pt x="113" y="365"/>
                      </a:lnTo>
                      <a:lnTo>
                        <a:pt x="109" y="365"/>
                      </a:lnTo>
                      <a:lnTo>
                        <a:pt x="109" y="364"/>
                      </a:lnTo>
                      <a:lnTo>
                        <a:pt x="105" y="364"/>
                      </a:lnTo>
                      <a:lnTo>
                        <a:pt x="104" y="365"/>
                      </a:lnTo>
                      <a:lnTo>
                        <a:pt x="101" y="365"/>
                      </a:lnTo>
                      <a:lnTo>
                        <a:pt x="101" y="366"/>
                      </a:lnTo>
                      <a:lnTo>
                        <a:pt x="99" y="366"/>
                      </a:lnTo>
                      <a:lnTo>
                        <a:pt x="94" y="364"/>
                      </a:lnTo>
                      <a:lnTo>
                        <a:pt x="81" y="364"/>
                      </a:lnTo>
                      <a:lnTo>
                        <a:pt x="79" y="364"/>
                      </a:lnTo>
                      <a:lnTo>
                        <a:pt x="76" y="364"/>
                      </a:lnTo>
                      <a:lnTo>
                        <a:pt x="74" y="364"/>
                      </a:lnTo>
                      <a:lnTo>
                        <a:pt x="73" y="364"/>
                      </a:lnTo>
                      <a:lnTo>
                        <a:pt x="72" y="365"/>
                      </a:lnTo>
                      <a:lnTo>
                        <a:pt x="68" y="365"/>
                      </a:lnTo>
                      <a:lnTo>
                        <a:pt x="66" y="366"/>
                      </a:lnTo>
                      <a:lnTo>
                        <a:pt x="65" y="366"/>
                      </a:lnTo>
                      <a:lnTo>
                        <a:pt x="65" y="366"/>
                      </a:lnTo>
                      <a:lnTo>
                        <a:pt x="64" y="366"/>
                      </a:lnTo>
                      <a:lnTo>
                        <a:pt x="64" y="367"/>
                      </a:lnTo>
                      <a:lnTo>
                        <a:pt x="61" y="367"/>
                      </a:lnTo>
                      <a:lnTo>
                        <a:pt x="53" y="367"/>
                      </a:lnTo>
                      <a:lnTo>
                        <a:pt x="54" y="367"/>
                      </a:lnTo>
                      <a:lnTo>
                        <a:pt x="56" y="367"/>
                      </a:lnTo>
                      <a:lnTo>
                        <a:pt x="53" y="367"/>
                      </a:lnTo>
                      <a:lnTo>
                        <a:pt x="51" y="366"/>
                      </a:lnTo>
                      <a:lnTo>
                        <a:pt x="54" y="365"/>
                      </a:lnTo>
                      <a:lnTo>
                        <a:pt x="54" y="366"/>
                      </a:lnTo>
                      <a:lnTo>
                        <a:pt x="53" y="366"/>
                      </a:lnTo>
                      <a:lnTo>
                        <a:pt x="53" y="367"/>
                      </a:lnTo>
                      <a:lnTo>
                        <a:pt x="51" y="367"/>
                      </a:lnTo>
                      <a:lnTo>
                        <a:pt x="51" y="368"/>
                      </a:lnTo>
                      <a:lnTo>
                        <a:pt x="49" y="368"/>
                      </a:lnTo>
                      <a:lnTo>
                        <a:pt x="49" y="369"/>
                      </a:lnTo>
                      <a:lnTo>
                        <a:pt x="47" y="369"/>
                      </a:lnTo>
                      <a:lnTo>
                        <a:pt x="47" y="370"/>
                      </a:lnTo>
                      <a:lnTo>
                        <a:pt x="44" y="370"/>
                      </a:lnTo>
                      <a:lnTo>
                        <a:pt x="44" y="370"/>
                      </a:lnTo>
                      <a:lnTo>
                        <a:pt x="37" y="370"/>
                      </a:lnTo>
                      <a:lnTo>
                        <a:pt x="35" y="370"/>
                      </a:lnTo>
                      <a:lnTo>
                        <a:pt x="31" y="370"/>
                      </a:lnTo>
                      <a:lnTo>
                        <a:pt x="29" y="369"/>
                      </a:lnTo>
                      <a:lnTo>
                        <a:pt x="27" y="369"/>
                      </a:lnTo>
                      <a:lnTo>
                        <a:pt x="25" y="369"/>
                      </a:lnTo>
                      <a:lnTo>
                        <a:pt x="24" y="369"/>
                      </a:lnTo>
                      <a:lnTo>
                        <a:pt x="24" y="368"/>
                      </a:lnTo>
                      <a:lnTo>
                        <a:pt x="23" y="368"/>
                      </a:lnTo>
                      <a:lnTo>
                        <a:pt x="23" y="368"/>
                      </a:lnTo>
                      <a:lnTo>
                        <a:pt x="21" y="368"/>
                      </a:lnTo>
                      <a:lnTo>
                        <a:pt x="21" y="367"/>
                      </a:lnTo>
                      <a:lnTo>
                        <a:pt x="19" y="367"/>
                      </a:lnTo>
                      <a:lnTo>
                        <a:pt x="18" y="368"/>
                      </a:lnTo>
                      <a:lnTo>
                        <a:pt x="18" y="369"/>
                      </a:lnTo>
                      <a:lnTo>
                        <a:pt x="16" y="369"/>
                      </a:lnTo>
                      <a:lnTo>
                        <a:pt x="16" y="370"/>
                      </a:lnTo>
                      <a:lnTo>
                        <a:pt x="11" y="370"/>
                      </a:lnTo>
                      <a:lnTo>
                        <a:pt x="11" y="373"/>
                      </a:lnTo>
                      <a:lnTo>
                        <a:pt x="9" y="372"/>
                      </a:lnTo>
                      <a:lnTo>
                        <a:pt x="9" y="371"/>
                      </a:lnTo>
                      <a:lnTo>
                        <a:pt x="7" y="370"/>
                      </a:lnTo>
                      <a:lnTo>
                        <a:pt x="7" y="370"/>
                      </a:lnTo>
                      <a:lnTo>
                        <a:pt x="5" y="370"/>
                      </a:lnTo>
                      <a:lnTo>
                        <a:pt x="5" y="369"/>
                      </a:lnTo>
                      <a:lnTo>
                        <a:pt x="4" y="369"/>
                      </a:lnTo>
                      <a:lnTo>
                        <a:pt x="2" y="369"/>
                      </a:lnTo>
                      <a:lnTo>
                        <a:pt x="2" y="368"/>
                      </a:lnTo>
                      <a:lnTo>
                        <a:pt x="0" y="368"/>
                      </a:lnTo>
                      <a:lnTo>
                        <a:pt x="0" y="363"/>
                      </a:lnTo>
                      <a:lnTo>
                        <a:pt x="2" y="363"/>
                      </a:lnTo>
                      <a:lnTo>
                        <a:pt x="2" y="361"/>
                      </a:lnTo>
                      <a:lnTo>
                        <a:pt x="4" y="361"/>
                      </a:lnTo>
                      <a:lnTo>
                        <a:pt x="4" y="361"/>
                      </a:lnTo>
                      <a:lnTo>
                        <a:pt x="5" y="360"/>
                      </a:lnTo>
                      <a:lnTo>
                        <a:pt x="4" y="360"/>
                      </a:lnTo>
                      <a:lnTo>
                        <a:pt x="4" y="359"/>
                      </a:lnTo>
                      <a:lnTo>
                        <a:pt x="0" y="359"/>
                      </a:lnTo>
                      <a:lnTo>
                        <a:pt x="0" y="357"/>
                      </a:lnTo>
                      <a:lnTo>
                        <a:pt x="0" y="357"/>
                      </a:lnTo>
                      <a:lnTo>
                        <a:pt x="0" y="356"/>
                      </a:lnTo>
                      <a:lnTo>
                        <a:pt x="0" y="356"/>
                      </a:lnTo>
                      <a:lnTo>
                        <a:pt x="0" y="355"/>
                      </a:lnTo>
                      <a:lnTo>
                        <a:pt x="4" y="355"/>
                      </a:lnTo>
                      <a:lnTo>
                        <a:pt x="5" y="355"/>
                      </a:lnTo>
                      <a:lnTo>
                        <a:pt x="7" y="355"/>
                      </a:lnTo>
                      <a:lnTo>
                        <a:pt x="7" y="354"/>
                      </a:lnTo>
                      <a:lnTo>
                        <a:pt x="5" y="353"/>
                      </a:lnTo>
                      <a:lnTo>
                        <a:pt x="5" y="352"/>
                      </a:lnTo>
                      <a:lnTo>
                        <a:pt x="33" y="352"/>
                      </a:lnTo>
                      <a:lnTo>
                        <a:pt x="33" y="352"/>
                      </a:lnTo>
                      <a:lnTo>
                        <a:pt x="35" y="351"/>
                      </a:lnTo>
                      <a:lnTo>
                        <a:pt x="37" y="351"/>
                      </a:lnTo>
                      <a:lnTo>
                        <a:pt x="44" y="349"/>
                      </a:lnTo>
                      <a:lnTo>
                        <a:pt x="44" y="349"/>
                      </a:lnTo>
                      <a:lnTo>
                        <a:pt x="44" y="348"/>
                      </a:lnTo>
                      <a:lnTo>
                        <a:pt x="46" y="348"/>
                      </a:lnTo>
                      <a:lnTo>
                        <a:pt x="47" y="348"/>
                      </a:lnTo>
                      <a:lnTo>
                        <a:pt x="47" y="348"/>
                      </a:lnTo>
                      <a:lnTo>
                        <a:pt x="49" y="348"/>
                      </a:lnTo>
                      <a:lnTo>
                        <a:pt x="51" y="347"/>
                      </a:lnTo>
                      <a:lnTo>
                        <a:pt x="53" y="347"/>
                      </a:lnTo>
                      <a:lnTo>
                        <a:pt x="53" y="347"/>
                      </a:lnTo>
                      <a:lnTo>
                        <a:pt x="54" y="347"/>
                      </a:lnTo>
                      <a:lnTo>
                        <a:pt x="54" y="346"/>
                      </a:lnTo>
                      <a:lnTo>
                        <a:pt x="56" y="346"/>
                      </a:lnTo>
                      <a:lnTo>
                        <a:pt x="56" y="345"/>
                      </a:lnTo>
                      <a:lnTo>
                        <a:pt x="58" y="345"/>
                      </a:lnTo>
                      <a:lnTo>
                        <a:pt x="58" y="343"/>
                      </a:lnTo>
                      <a:lnTo>
                        <a:pt x="58" y="343"/>
                      </a:lnTo>
                      <a:lnTo>
                        <a:pt x="58" y="341"/>
                      </a:lnTo>
                      <a:lnTo>
                        <a:pt x="60" y="341"/>
                      </a:lnTo>
                      <a:lnTo>
                        <a:pt x="60" y="339"/>
                      </a:lnTo>
                      <a:lnTo>
                        <a:pt x="61" y="339"/>
                      </a:lnTo>
                      <a:lnTo>
                        <a:pt x="61" y="337"/>
                      </a:lnTo>
                      <a:lnTo>
                        <a:pt x="66" y="336"/>
                      </a:lnTo>
                      <a:lnTo>
                        <a:pt x="68" y="336"/>
                      </a:lnTo>
                      <a:lnTo>
                        <a:pt x="68" y="336"/>
                      </a:lnTo>
                      <a:lnTo>
                        <a:pt x="72" y="336"/>
                      </a:lnTo>
                      <a:lnTo>
                        <a:pt x="73" y="336"/>
                      </a:lnTo>
                      <a:lnTo>
                        <a:pt x="73" y="337"/>
                      </a:lnTo>
                      <a:lnTo>
                        <a:pt x="76" y="337"/>
                      </a:lnTo>
                      <a:lnTo>
                        <a:pt x="76" y="337"/>
                      </a:lnTo>
                      <a:lnTo>
                        <a:pt x="77" y="337"/>
                      </a:lnTo>
                      <a:lnTo>
                        <a:pt x="82" y="335"/>
                      </a:lnTo>
                      <a:lnTo>
                        <a:pt x="82" y="335"/>
                      </a:lnTo>
                      <a:lnTo>
                        <a:pt x="83" y="335"/>
                      </a:lnTo>
                      <a:lnTo>
                        <a:pt x="85" y="334"/>
                      </a:lnTo>
                      <a:lnTo>
                        <a:pt x="85" y="333"/>
                      </a:lnTo>
                      <a:lnTo>
                        <a:pt x="90" y="332"/>
                      </a:lnTo>
                      <a:lnTo>
                        <a:pt x="92" y="331"/>
                      </a:lnTo>
                      <a:lnTo>
                        <a:pt x="94" y="330"/>
                      </a:lnTo>
                      <a:lnTo>
                        <a:pt x="96" y="328"/>
                      </a:lnTo>
                      <a:lnTo>
                        <a:pt x="97" y="328"/>
                      </a:lnTo>
                      <a:lnTo>
                        <a:pt x="99" y="326"/>
                      </a:lnTo>
                      <a:lnTo>
                        <a:pt x="99" y="326"/>
                      </a:lnTo>
                      <a:lnTo>
                        <a:pt x="101" y="326"/>
                      </a:lnTo>
                      <a:lnTo>
                        <a:pt x="101" y="325"/>
                      </a:lnTo>
                      <a:lnTo>
                        <a:pt x="103" y="324"/>
                      </a:lnTo>
                      <a:lnTo>
                        <a:pt x="103" y="323"/>
                      </a:lnTo>
                      <a:lnTo>
                        <a:pt x="104" y="322"/>
                      </a:lnTo>
                      <a:lnTo>
                        <a:pt x="104" y="321"/>
                      </a:lnTo>
                      <a:lnTo>
                        <a:pt x="105" y="321"/>
                      </a:lnTo>
                      <a:lnTo>
                        <a:pt x="105" y="320"/>
                      </a:lnTo>
                      <a:lnTo>
                        <a:pt x="107" y="320"/>
                      </a:lnTo>
                      <a:lnTo>
                        <a:pt x="107" y="319"/>
                      </a:lnTo>
                      <a:lnTo>
                        <a:pt x="109" y="319"/>
                      </a:lnTo>
                      <a:lnTo>
                        <a:pt x="109" y="319"/>
                      </a:lnTo>
                      <a:lnTo>
                        <a:pt x="111" y="319"/>
                      </a:lnTo>
                      <a:lnTo>
                        <a:pt x="111" y="319"/>
                      </a:lnTo>
                      <a:lnTo>
                        <a:pt x="113" y="319"/>
                      </a:lnTo>
                      <a:lnTo>
                        <a:pt x="113" y="318"/>
                      </a:lnTo>
                      <a:lnTo>
                        <a:pt x="114" y="318"/>
                      </a:lnTo>
                      <a:lnTo>
                        <a:pt x="114" y="317"/>
                      </a:lnTo>
                      <a:lnTo>
                        <a:pt x="116" y="317"/>
                      </a:lnTo>
                      <a:lnTo>
                        <a:pt x="116" y="317"/>
                      </a:lnTo>
                      <a:lnTo>
                        <a:pt x="116" y="317"/>
                      </a:lnTo>
                      <a:lnTo>
                        <a:pt x="116" y="317"/>
                      </a:lnTo>
                      <a:lnTo>
                        <a:pt x="118" y="317"/>
                      </a:lnTo>
                      <a:lnTo>
                        <a:pt x="118" y="316"/>
                      </a:lnTo>
                      <a:lnTo>
                        <a:pt x="120" y="315"/>
                      </a:lnTo>
                      <a:lnTo>
                        <a:pt x="122" y="315"/>
                      </a:lnTo>
                      <a:lnTo>
                        <a:pt x="122" y="314"/>
                      </a:lnTo>
                      <a:lnTo>
                        <a:pt x="131" y="312"/>
                      </a:lnTo>
                      <a:lnTo>
                        <a:pt x="133" y="310"/>
                      </a:lnTo>
                      <a:lnTo>
                        <a:pt x="136" y="309"/>
                      </a:lnTo>
                      <a:lnTo>
                        <a:pt x="136" y="307"/>
                      </a:lnTo>
                      <a:lnTo>
                        <a:pt x="136" y="308"/>
                      </a:lnTo>
                      <a:lnTo>
                        <a:pt x="137" y="308"/>
                      </a:lnTo>
                      <a:lnTo>
                        <a:pt x="137" y="307"/>
                      </a:lnTo>
                      <a:lnTo>
                        <a:pt x="142" y="307"/>
                      </a:lnTo>
                      <a:lnTo>
                        <a:pt x="142" y="306"/>
                      </a:lnTo>
                      <a:lnTo>
                        <a:pt x="142" y="305"/>
                      </a:lnTo>
                      <a:lnTo>
                        <a:pt x="142" y="304"/>
                      </a:lnTo>
                      <a:lnTo>
                        <a:pt x="142" y="303"/>
                      </a:lnTo>
                      <a:lnTo>
                        <a:pt x="140" y="302"/>
                      </a:lnTo>
                      <a:lnTo>
                        <a:pt x="140" y="301"/>
                      </a:lnTo>
                      <a:lnTo>
                        <a:pt x="142" y="301"/>
                      </a:lnTo>
                      <a:lnTo>
                        <a:pt x="142" y="301"/>
                      </a:lnTo>
                      <a:lnTo>
                        <a:pt x="150" y="301"/>
                      </a:lnTo>
                      <a:lnTo>
                        <a:pt x="150" y="301"/>
                      </a:lnTo>
                      <a:lnTo>
                        <a:pt x="154" y="301"/>
                      </a:lnTo>
                      <a:lnTo>
                        <a:pt x="154" y="300"/>
                      </a:lnTo>
                      <a:lnTo>
                        <a:pt x="155" y="300"/>
                      </a:lnTo>
                      <a:lnTo>
                        <a:pt x="155" y="299"/>
                      </a:lnTo>
                      <a:lnTo>
                        <a:pt x="157" y="299"/>
                      </a:lnTo>
                      <a:lnTo>
                        <a:pt x="157" y="299"/>
                      </a:lnTo>
                      <a:lnTo>
                        <a:pt x="159" y="299"/>
                      </a:lnTo>
                      <a:lnTo>
                        <a:pt x="161" y="299"/>
                      </a:lnTo>
                      <a:lnTo>
                        <a:pt x="161" y="298"/>
                      </a:lnTo>
                      <a:lnTo>
                        <a:pt x="163" y="298"/>
                      </a:lnTo>
                      <a:lnTo>
                        <a:pt x="163" y="297"/>
                      </a:lnTo>
                      <a:lnTo>
                        <a:pt x="163" y="297"/>
                      </a:lnTo>
                      <a:lnTo>
                        <a:pt x="175" y="294"/>
                      </a:lnTo>
                      <a:lnTo>
                        <a:pt x="181" y="294"/>
                      </a:lnTo>
                      <a:lnTo>
                        <a:pt x="182" y="293"/>
                      </a:lnTo>
                      <a:lnTo>
                        <a:pt x="192" y="293"/>
                      </a:lnTo>
                      <a:lnTo>
                        <a:pt x="192" y="292"/>
                      </a:lnTo>
                      <a:lnTo>
                        <a:pt x="199" y="292"/>
                      </a:lnTo>
                      <a:lnTo>
                        <a:pt x="199" y="294"/>
                      </a:lnTo>
                      <a:lnTo>
                        <a:pt x="198" y="294"/>
                      </a:lnTo>
                      <a:lnTo>
                        <a:pt x="197" y="295"/>
                      </a:lnTo>
                      <a:lnTo>
                        <a:pt x="192" y="295"/>
                      </a:lnTo>
                      <a:lnTo>
                        <a:pt x="192" y="296"/>
                      </a:lnTo>
                      <a:lnTo>
                        <a:pt x="187" y="296"/>
                      </a:lnTo>
                      <a:lnTo>
                        <a:pt x="186" y="297"/>
                      </a:lnTo>
                      <a:lnTo>
                        <a:pt x="184" y="297"/>
                      </a:lnTo>
                      <a:lnTo>
                        <a:pt x="184" y="298"/>
                      </a:lnTo>
                      <a:lnTo>
                        <a:pt x="187" y="298"/>
                      </a:lnTo>
                      <a:lnTo>
                        <a:pt x="187" y="299"/>
                      </a:lnTo>
                      <a:lnTo>
                        <a:pt x="197" y="299"/>
                      </a:lnTo>
                      <a:lnTo>
                        <a:pt x="197" y="299"/>
                      </a:lnTo>
                      <a:lnTo>
                        <a:pt x="199" y="299"/>
                      </a:lnTo>
                      <a:lnTo>
                        <a:pt x="199" y="299"/>
                      </a:lnTo>
                      <a:lnTo>
                        <a:pt x="198" y="298"/>
                      </a:lnTo>
                      <a:lnTo>
                        <a:pt x="198" y="297"/>
                      </a:lnTo>
                      <a:lnTo>
                        <a:pt x="197" y="297"/>
                      </a:lnTo>
                      <a:lnTo>
                        <a:pt x="197" y="296"/>
                      </a:lnTo>
                      <a:lnTo>
                        <a:pt x="194" y="295"/>
                      </a:lnTo>
                      <a:lnTo>
                        <a:pt x="194" y="294"/>
                      </a:lnTo>
                      <a:lnTo>
                        <a:pt x="208" y="294"/>
                      </a:lnTo>
                      <a:lnTo>
                        <a:pt x="208" y="294"/>
                      </a:lnTo>
                      <a:lnTo>
                        <a:pt x="221" y="294"/>
                      </a:lnTo>
                      <a:lnTo>
                        <a:pt x="221" y="294"/>
                      </a:lnTo>
                      <a:lnTo>
                        <a:pt x="230" y="294"/>
                      </a:lnTo>
                      <a:lnTo>
                        <a:pt x="230" y="293"/>
                      </a:lnTo>
                      <a:lnTo>
                        <a:pt x="238" y="293"/>
                      </a:lnTo>
                      <a:lnTo>
                        <a:pt x="238" y="292"/>
                      </a:lnTo>
                      <a:lnTo>
                        <a:pt x="244" y="292"/>
                      </a:lnTo>
                      <a:lnTo>
                        <a:pt x="246" y="292"/>
                      </a:lnTo>
                      <a:lnTo>
                        <a:pt x="249" y="292"/>
                      </a:lnTo>
                      <a:lnTo>
                        <a:pt x="251" y="292"/>
                      </a:lnTo>
                      <a:lnTo>
                        <a:pt x="255" y="292"/>
                      </a:lnTo>
                      <a:lnTo>
                        <a:pt x="255" y="291"/>
                      </a:lnTo>
                      <a:lnTo>
                        <a:pt x="258" y="291"/>
                      </a:lnTo>
                      <a:lnTo>
                        <a:pt x="260" y="290"/>
                      </a:lnTo>
                      <a:lnTo>
                        <a:pt x="261" y="290"/>
                      </a:lnTo>
                      <a:lnTo>
                        <a:pt x="263" y="290"/>
                      </a:lnTo>
                      <a:lnTo>
                        <a:pt x="267" y="290"/>
                      </a:lnTo>
                      <a:lnTo>
                        <a:pt x="267" y="290"/>
                      </a:lnTo>
                      <a:lnTo>
                        <a:pt x="268" y="290"/>
                      </a:lnTo>
                      <a:lnTo>
                        <a:pt x="270" y="289"/>
                      </a:lnTo>
                      <a:lnTo>
                        <a:pt x="272" y="289"/>
                      </a:lnTo>
                      <a:lnTo>
                        <a:pt x="272" y="288"/>
                      </a:lnTo>
                      <a:lnTo>
                        <a:pt x="274" y="288"/>
                      </a:lnTo>
                      <a:lnTo>
                        <a:pt x="274" y="288"/>
                      </a:lnTo>
                      <a:lnTo>
                        <a:pt x="275" y="288"/>
                      </a:lnTo>
                      <a:lnTo>
                        <a:pt x="277" y="287"/>
                      </a:lnTo>
                      <a:lnTo>
                        <a:pt x="279" y="287"/>
                      </a:lnTo>
                      <a:lnTo>
                        <a:pt x="281" y="286"/>
                      </a:lnTo>
                      <a:lnTo>
                        <a:pt x="283" y="286"/>
                      </a:lnTo>
                      <a:lnTo>
                        <a:pt x="283" y="285"/>
                      </a:lnTo>
                      <a:lnTo>
                        <a:pt x="285" y="285"/>
                      </a:lnTo>
                      <a:lnTo>
                        <a:pt x="285" y="285"/>
                      </a:lnTo>
                      <a:lnTo>
                        <a:pt x="287" y="285"/>
                      </a:lnTo>
                      <a:lnTo>
                        <a:pt x="291" y="283"/>
                      </a:lnTo>
                      <a:lnTo>
                        <a:pt x="291" y="283"/>
                      </a:lnTo>
                      <a:lnTo>
                        <a:pt x="294" y="283"/>
                      </a:lnTo>
                      <a:lnTo>
                        <a:pt x="294" y="283"/>
                      </a:lnTo>
                      <a:lnTo>
                        <a:pt x="296" y="283"/>
                      </a:lnTo>
                      <a:lnTo>
                        <a:pt x="298" y="282"/>
                      </a:lnTo>
                      <a:lnTo>
                        <a:pt x="299" y="282"/>
                      </a:lnTo>
                      <a:lnTo>
                        <a:pt x="299" y="281"/>
                      </a:lnTo>
                      <a:lnTo>
                        <a:pt x="303" y="281"/>
                      </a:lnTo>
                      <a:lnTo>
                        <a:pt x="303" y="281"/>
                      </a:lnTo>
                      <a:lnTo>
                        <a:pt x="305" y="281"/>
                      </a:lnTo>
                      <a:lnTo>
                        <a:pt x="305" y="281"/>
                      </a:lnTo>
                      <a:lnTo>
                        <a:pt x="307" y="281"/>
                      </a:lnTo>
                      <a:lnTo>
                        <a:pt x="307" y="280"/>
                      </a:lnTo>
                      <a:lnTo>
                        <a:pt x="310" y="280"/>
                      </a:lnTo>
                      <a:lnTo>
                        <a:pt x="310" y="279"/>
                      </a:lnTo>
                      <a:lnTo>
                        <a:pt x="313" y="279"/>
                      </a:lnTo>
                      <a:lnTo>
                        <a:pt x="313" y="279"/>
                      </a:lnTo>
                      <a:lnTo>
                        <a:pt x="327" y="279"/>
                      </a:lnTo>
                      <a:lnTo>
                        <a:pt x="327" y="279"/>
                      </a:lnTo>
                      <a:lnTo>
                        <a:pt x="329" y="279"/>
                      </a:lnTo>
                      <a:lnTo>
                        <a:pt x="329" y="278"/>
                      </a:lnTo>
                      <a:lnTo>
                        <a:pt x="339" y="278"/>
                      </a:lnTo>
                      <a:lnTo>
                        <a:pt x="341" y="277"/>
                      </a:lnTo>
                      <a:lnTo>
                        <a:pt x="343" y="277"/>
                      </a:lnTo>
                      <a:lnTo>
                        <a:pt x="343" y="278"/>
                      </a:lnTo>
                      <a:lnTo>
                        <a:pt x="344" y="277"/>
                      </a:lnTo>
                      <a:lnTo>
                        <a:pt x="346" y="277"/>
                      </a:lnTo>
                      <a:lnTo>
                        <a:pt x="349" y="276"/>
                      </a:lnTo>
                      <a:lnTo>
                        <a:pt x="349" y="276"/>
                      </a:lnTo>
                      <a:lnTo>
                        <a:pt x="350" y="276"/>
                      </a:lnTo>
                      <a:lnTo>
                        <a:pt x="351" y="276"/>
                      </a:lnTo>
                      <a:lnTo>
                        <a:pt x="351" y="275"/>
                      </a:lnTo>
                      <a:lnTo>
                        <a:pt x="353" y="275"/>
                      </a:lnTo>
                      <a:lnTo>
                        <a:pt x="355" y="275"/>
                      </a:lnTo>
                      <a:lnTo>
                        <a:pt x="357" y="275"/>
                      </a:lnTo>
                      <a:lnTo>
                        <a:pt x="362" y="273"/>
                      </a:lnTo>
                      <a:lnTo>
                        <a:pt x="362" y="272"/>
                      </a:lnTo>
                      <a:lnTo>
                        <a:pt x="363" y="272"/>
                      </a:lnTo>
                      <a:lnTo>
                        <a:pt x="363" y="272"/>
                      </a:lnTo>
                      <a:lnTo>
                        <a:pt x="365" y="272"/>
                      </a:lnTo>
                      <a:lnTo>
                        <a:pt x="365" y="271"/>
                      </a:lnTo>
                      <a:lnTo>
                        <a:pt x="367" y="271"/>
                      </a:lnTo>
                      <a:lnTo>
                        <a:pt x="376" y="271"/>
                      </a:lnTo>
                      <a:lnTo>
                        <a:pt x="376" y="271"/>
                      </a:lnTo>
                      <a:lnTo>
                        <a:pt x="379" y="271"/>
                      </a:lnTo>
                      <a:lnTo>
                        <a:pt x="379" y="272"/>
                      </a:lnTo>
                      <a:lnTo>
                        <a:pt x="382" y="272"/>
                      </a:lnTo>
                      <a:lnTo>
                        <a:pt x="382" y="272"/>
                      </a:lnTo>
                      <a:lnTo>
                        <a:pt x="384" y="272"/>
                      </a:lnTo>
                      <a:lnTo>
                        <a:pt x="382" y="272"/>
                      </a:lnTo>
                      <a:lnTo>
                        <a:pt x="382" y="274"/>
                      </a:lnTo>
                      <a:lnTo>
                        <a:pt x="380" y="275"/>
                      </a:lnTo>
                      <a:lnTo>
                        <a:pt x="380" y="276"/>
                      </a:lnTo>
                      <a:lnTo>
                        <a:pt x="379" y="276"/>
                      </a:lnTo>
                      <a:lnTo>
                        <a:pt x="376" y="277"/>
                      </a:lnTo>
                      <a:lnTo>
                        <a:pt x="377" y="277"/>
                      </a:lnTo>
                      <a:lnTo>
                        <a:pt x="379" y="278"/>
                      </a:lnTo>
                      <a:lnTo>
                        <a:pt x="382" y="278"/>
                      </a:lnTo>
                      <a:lnTo>
                        <a:pt x="382" y="279"/>
                      </a:lnTo>
                      <a:lnTo>
                        <a:pt x="385" y="279"/>
                      </a:lnTo>
                      <a:lnTo>
                        <a:pt x="387" y="279"/>
                      </a:lnTo>
                      <a:lnTo>
                        <a:pt x="389" y="279"/>
                      </a:lnTo>
                      <a:lnTo>
                        <a:pt x="389" y="279"/>
                      </a:lnTo>
                      <a:lnTo>
                        <a:pt x="391" y="279"/>
                      </a:lnTo>
                      <a:lnTo>
                        <a:pt x="391" y="278"/>
                      </a:lnTo>
                      <a:lnTo>
                        <a:pt x="393" y="278"/>
                      </a:lnTo>
                      <a:lnTo>
                        <a:pt x="398" y="276"/>
                      </a:lnTo>
                      <a:lnTo>
                        <a:pt x="398" y="276"/>
                      </a:lnTo>
                      <a:lnTo>
                        <a:pt x="400" y="276"/>
                      </a:lnTo>
                      <a:lnTo>
                        <a:pt x="403" y="276"/>
                      </a:lnTo>
                      <a:lnTo>
                        <a:pt x="405" y="277"/>
                      </a:lnTo>
                      <a:lnTo>
                        <a:pt x="409" y="277"/>
                      </a:lnTo>
                      <a:lnTo>
                        <a:pt x="409" y="276"/>
                      </a:lnTo>
                      <a:lnTo>
                        <a:pt x="421" y="276"/>
                      </a:lnTo>
                      <a:lnTo>
                        <a:pt x="421" y="277"/>
                      </a:lnTo>
                      <a:lnTo>
                        <a:pt x="424" y="277"/>
                      </a:lnTo>
                      <a:lnTo>
                        <a:pt x="427" y="276"/>
                      </a:lnTo>
                      <a:lnTo>
                        <a:pt x="427" y="275"/>
                      </a:lnTo>
                      <a:lnTo>
                        <a:pt x="429" y="275"/>
                      </a:lnTo>
                      <a:lnTo>
                        <a:pt x="429" y="274"/>
                      </a:lnTo>
                      <a:lnTo>
                        <a:pt x="431" y="274"/>
                      </a:lnTo>
                      <a:lnTo>
                        <a:pt x="431" y="274"/>
                      </a:lnTo>
                      <a:lnTo>
                        <a:pt x="434" y="274"/>
                      </a:lnTo>
                      <a:lnTo>
                        <a:pt x="434" y="273"/>
                      </a:lnTo>
                      <a:lnTo>
                        <a:pt x="436" y="273"/>
                      </a:lnTo>
                      <a:lnTo>
                        <a:pt x="436" y="272"/>
                      </a:lnTo>
                      <a:lnTo>
                        <a:pt x="438" y="272"/>
                      </a:lnTo>
                      <a:lnTo>
                        <a:pt x="438" y="271"/>
                      </a:lnTo>
                      <a:lnTo>
                        <a:pt x="439" y="271"/>
                      </a:lnTo>
                      <a:lnTo>
                        <a:pt x="439" y="270"/>
                      </a:lnTo>
                      <a:lnTo>
                        <a:pt x="441" y="270"/>
                      </a:lnTo>
                      <a:lnTo>
                        <a:pt x="441" y="270"/>
                      </a:lnTo>
                      <a:lnTo>
                        <a:pt x="443" y="270"/>
                      </a:lnTo>
                      <a:lnTo>
                        <a:pt x="446" y="268"/>
                      </a:lnTo>
                      <a:lnTo>
                        <a:pt x="446" y="267"/>
                      </a:lnTo>
                      <a:lnTo>
                        <a:pt x="444" y="266"/>
                      </a:lnTo>
                      <a:lnTo>
                        <a:pt x="444" y="265"/>
                      </a:lnTo>
                      <a:lnTo>
                        <a:pt x="448" y="265"/>
                      </a:lnTo>
                      <a:lnTo>
                        <a:pt x="448" y="265"/>
                      </a:lnTo>
                      <a:lnTo>
                        <a:pt x="450" y="265"/>
                      </a:lnTo>
                      <a:lnTo>
                        <a:pt x="450" y="266"/>
                      </a:lnTo>
                      <a:lnTo>
                        <a:pt x="455" y="266"/>
                      </a:lnTo>
                      <a:lnTo>
                        <a:pt x="455" y="263"/>
                      </a:lnTo>
                      <a:lnTo>
                        <a:pt x="450" y="263"/>
                      </a:lnTo>
                      <a:lnTo>
                        <a:pt x="447" y="261"/>
                      </a:lnTo>
                      <a:lnTo>
                        <a:pt x="447" y="261"/>
                      </a:lnTo>
                      <a:lnTo>
                        <a:pt x="444" y="260"/>
                      </a:lnTo>
                      <a:lnTo>
                        <a:pt x="444" y="259"/>
                      </a:lnTo>
                      <a:lnTo>
                        <a:pt x="441" y="259"/>
                      </a:lnTo>
                      <a:lnTo>
                        <a:pt x="441" y="258"/>
                      </a:lnTo>
                      <a:lnTo>
                        <a:pt x="439" y="258"/>
                      </a:lnTo>
                      <a:lnTo>
                        <a:pt x="439" y="257"/>
                      </a:lnTo>
                      <a:lnTo>
                        <a:pt x="438" y="257"/>
                      </a:lnTo>
                      <a:lnTo>
                        <a:pt x="438" y="256"/>
                      </a:lnTo>
                      <a:lnTo>
                        <a:pt x="438" y="258"/>
                      </a:lnTo>
                      <a:lnTo>
                        <a:pt x="438" y="255"/>
                      </a:lnTo>
                      <a:lnTo>
                        <a:pt x="439" y="255"/>
                      </a:lnTo>
                      <a:lnTo>
                        <a:pt x="439" y="252"/>
                      </a:lnTo>
                      <a:lnTo>
                        <a:pt x="441" y="252"/>
                      </a:lnTo>
                      <a:lnTo>
                        <a:pt x="441" y="250"/>
                      </a:lnTo>
                      <a:lnTo>
                        <a:pt x="443" y="250"/>
                      </a:lnTo>
                      <a:lnTo>
                        <a:pt x="443" y="249"/>
                      </a:lnTo>
                      <a:lnTo>
                        <a:pt x="444" y="248"/>
                      </a:lnTo>
                      <a:lnTo>
                        <a:pt x="444" y="248"/>
                      </a:lnTo>
                      <a:lnTo>
                        <a:pt x="446" y="247"/>
                      </a:lnTo>
                      <a:lnTo>
                        <a:pt x="446" y="247"/>
                      </a:lnTo>
                      <a:lnTo>
                        <a:pt x="447" y="247"/>
                      </a:lnTo>
                      <a:lnTo>
                        <a:pt x="447" y="246"/>
                      </a:lnTo>
                      <a:lnTo>
                        <a:pt x="451" y="245"/>
                      </a:lnTo>
                      <a:lnTo>
                        <a:pt x="451" y="244"/>
                      </a:lnTo>
                      <a:lnTo>
                        <a:pt x="453" y="243"/>
                      </a:lnTo>
                      <a:lnTo>
                        <a:pt x="453" y="243"/>
                      </a:lnTo>
                      <a:lnTo>
                        <a:pt x="455" y="242"/>
                      </a:lnTo>
                      <a:lnTo>
                        <a:pt x="455" y="242"/>
                      </a:lnTo>
                      <a:lnTo>
                        <a:pt x="458" y="241"/>
                      </a:lnTo>
                      <a:lnTo>
                        <a:pt x="458" y="240"/>
                      </a:lnTo>
                      <a:lnTo>
                        <a:pt x="459" y="239"/>
                      </a:lnTo>
                      <a:lnTo>
                        <a:pt x="459" y="238"/>
                      </a:lnTo>
                      <a:lnTo>
                        <a:pt x="461" y="238"/>
                      </a:lnTo>
                      <a:lnTo>
                        <a:pt x="461" y="238"/>
                      </a:lnTo>
                      <a:lnTo>
                        <a:pt x="467" y="236"/>
                      </a:lnTo>
                      <a:lnTo>
                        <a:pt x="467" y="236"/>
                      </a:lnTo>
                      <a:lnTo>
                        <a:pt x="467" y="235"/>
                      </a:lnTo>
                      <a:lnTo>
                        <a:pt x="467" y="234"/>
                      </a:lnTo>
                      <a:lnTo>
                        <a:pt x="468" y="234"/>
                      </a:lnTo>
                      <a:lnTo>
                        <a:pt x="468" y="234"/>
                      </a:lnTo>
                      <a:lnTo>
                        <a:pt x="470" y="233"/>
                      </a:lnTo>
                      <a:lnTo>
                        <a:pt x="470" y="232"/>
                      </a:lnTo>
                      <a:lnTo>
                        <a:pt x="468" y="232"/>
                      </a:lnTo>
                      <a:lnTo>
                        <a:pt x="470" y="232"/>
                      </a:lnTo>
                      <a:lnTo>
                        <a:pt x="472" y="232"/>
                      </a:lnTo>
                      <a:lnTo>
                        <a:pt x="474" y="231"/>
                      </a:lnTo>
                      <a:lnTo>
                        <a:pt x="475" y="231"/>
                      </a:lnTo>
                      <a:lnTo>
                        <a:pt x="475" y="230"/>
                      </a:lnTo>
                      <a:lnTo>
                        <a:pt x="477" y="230"/>
                      </a:lnTo>
                      <a:lnTo>
                        <a:pt x="477" y="228"/>
                      </a:lnTo>
                      <a:lnTo>
                        <a:pt x="479" y="227"/>
                      </a:lnTo>
                      <a:lnTo>
                        <a:pt x="479" y="226"/>
                      </a:lnTo>
                      <a:lnTo>
                        <a:pt x="479" y="225"/>
                      </a:lnTo>
                      <a:lnTo>
                        <a:pt x="479" y="225"/>
                      </a:lnTo>
                      <a:lnTo>
                        <a:pt x="481" y="225"/>
                      </a:lnTo>
                      <a:lnTo>
                        <a:pt x="481" y="223"/>
                      </a:lnTo>
                      <a:lnTo>
                        <a:pt x="483" y="223"/>
                      </a:lnTo>
                      <a:lnTo>
                        <a:pt x="483" y="221"/>
                      </a:lnTo>
                      <a:lnTo>
                        <a:pt x="485" y="220"/>
                      </a:lnTo>
                      <a:lnTo>
                        <a:pt x="485" y="214"/>
                      </a:lnTo>
                      <a:lnTo>
                        <a:pt x="483" y="214"/>
                      </a:lnTo>
                      <a:lnTo>
                        <a:pt x="483" y="212"/>
                      </a:lnTo>
                      <a:lnTo>
                        <a:pt x="481" y="212"/>
                      </a:lnTo>
                      <a:lnTo>
                        <a:pt x="481" y="211"/>
                      </a:lnTo>
                      <a:lnTo>
                        <a:pt x="479" y="211"/>
                      </a:lnTo>
                      <a:lnTo>
                        <a:pt x="479" y="209"/>
                      </a:lnTo>
                      <a:lnTo>
                        <a:pt x="479" y="209"/>
                      </a:lnTo>
                      <a:lnTo>
                        <a:pt x="479" y="207"/>
                      </a:lnTo>
                      <a:lnTo>
                        <a:pt x="477" y="207"/>
                      </a:lnTo>
                      <a:lnTo>
                        <a:pt x="475" y="207"/>
                      </a:lnTo>
                      <a:lnTo>
                        <a:pt x="474" y="207"/>
                      </a:lnTo>
                      <a:lnTo>
                        <a:pt x="472" y="207"/>
                      </a:lnTo>
                      <a:lnTo>
                        <a:pt x="470" y="206"/>
                      </a:lnTo>
                      <a:lnTo>
                        <a:pt x="468" y="206"/>
                      </a:lnTo>
                      <a:lnTo>
                        <a:pt x="468" y="205"/>
                      </a:lnTo>
                      <a:lnTo>
                        <a:pt x="467" y="205"/>
                      </a:lnTo>
                      <a:lnTo>
                        <a:pt x="467" y="204"/>
                      </a:lnTo>
                      <a:lnTo>
                        <a:pt x="468" y="204"/>
                      </a:lnTo>
                      <a:lnTo>
                        <a:pt x="468" y="202"/>
                      </a:lnTo>
                      <a:lnTo>
                        <a:pt x="470" y="201"/>
                      </a:lnTo>
                      <a:lnTo>
                        <a:pt x="470" y="198"/>
                      </a:lnTo>
                      <a:lnTo>
                        <a:pt x="474" y="197"/>
                      </a:lnTo>
                      <a:lnTo>
                        <a:pt x="474" y="196"/>
                      </a:lnTo>
                      <a:lnTo>
                        <a:pt x="475" y="195"/>
                      </a:lnTo>
                      <a:lnTo>
                        <a:pt x="475" y="195"/>
                      </a:lnTo>
                      <a:lnTo>
                        <a:pt x="477" y="195"/>
                      </a:lnTo>
                      <a:lnTo>
                        <a:pt x="477" y="194"/>
                      </a:lnTo>
                      <a:lnTo>
                        <a:pt x="479" y="194"/>
                      </a:lnTo>
                      <a:lnTo>
                        <a:pt x="481" y="194"/>
                      </a:lnTo>
                      <a:lnTo>
                        <a:pt x="483" y="194"/>
                      </a:lnTo>
                      <a:lnTo>
                        <a:pt x="485" y="193"/>
                      </a:lnTo>
                      <a:lnTo>
                        <a:pt x="488" y="193"/>
                      </a:lnTo>
                      <a:lnTo>
                        <a:pt x="489" y="192"/>
                      </a:lnTo>
                      <a:lnTo>
                        <a:pt x="490" y="192"/>
                      </a:lnTo>
                      <a:lnTo>
                        <a:pt x="489" y="192"/>
                      </a:lnTo>
                      <a:lnTo>
                        <a:pt x="498" y="189"/>
                      </a:lnTo>
                      <a:lnTo>
                        <a:pt x="498" y="189"/>
                      </a:lnTo>
                      <a:lnTo>
                        <a:pt x="505" y="186"/>
                      </a:lnTo>
                      <a:lnTo>
                        <a:pt x="505" y="185"/>
                      </a:lnTo>
                      <a:lnTo>
                        <a:pt x="507" y="185"/>
                      </a:lnTo>
                      <a:lnTo>
                        <a:pt x="509" y="184"/>
                      </a:lnTo>
                      <a:lnTo>
                        <a:pt x="516" y="184"/>
                      </a:lnTo>
                      <a:lnTo>
                        <a:pt x="517" y="185"/>
                      </a:lnTo>
                      <a:lnTo>
                        <a:pt x="519" y="185"/>
                      </a:lnTo>
                      <a:lnTo>
                        <a:pt x="519" y="185"/>
                      </a:lnTo>
                      <a:lnTo>
                        <a:pt x="523" y="186"/>
                      </a:lnTo>
                      <a:lnTo>
                        <a:pt x="523" y="187"/>
                      </a:lnTo>
                      <a:lnTo>
                        <a:pt x="525" y="188"/>
                      </a:lnTo>
                      <a:lnTo>
                        <a:pt x="519" y="190"/>
                      </a:lnTo>
                      <a:lnTo>
                        <a:pt x="519" y="191"/>
                      </a:lnTo>
                      <a:lnTo>
                        <a:pt x="516" y="192"/>
                      </a:lnTo>
                      <a:lnTo>
                        <a:pt x="514" y="192"/>
                      </a:lnTo>
                      <a:lnTo>
                        <a:pt x="514" y="193"/>
                      </a:lnTo>
                      <a:lnTo>
                        <a:pt x="513" y="194"/>
                      </a:lnTo>
                      <a:lnTo>
                        <a:pt x="513" y="194"/>
                      </a:lnTo>
                      <a:lnTo>
                        <a:pt x="509" y="195"/>
                      </a:lnTo>
                      <a:lnTo>
                        <a:pt x="509" y="196"/>
                      </a:lnTo>
                      <a:lnTo>
                        <a:pt x="507" y="197"/>
                      </a:lnTo>
                      <a:lnTo>
                        <a:pt x="507" y="197"/>
                      </a:lnTo>
                      <a:lnTo>
                        <a:pt x="505" y="198"/>
                      </a:lnTo>
                      <a:lnTo>
                        <a:pt x="505" y="199"/>
                      </a:lnTo>
                      <a:lnTo>
                        <a:pt x="503" y="199"/>
                      </a:lnTo>
                      <a:lnTo>
                        <a:pt x="503" y="200"/>
                      </a:lnTo>
                      <a:lnTo>
                        <a:pt x="502" y="200"/>
                      </a:lnTo>
                      <a:lnTo>
                        <a:pt x="502" y="201"/>
                      </a:lnTo>
                      <a:lnTo>
                        <a:pt x="494" y="201"/>
                      </a:lnTo>
                      <a:lnTo>
                        <a:pt x="492" y="200"/>
                      </a:lnTo>
                      <a:lnTo>
                        <a:pt x="490" y="200"/>
                      </a:lnTo>
                      <a:lnTo>
                        <a:pt x="490" y="201"/>
                      </a:lnTo>
                      <a:lnTo>
                        <a:pt x="492" y="202"/>
                      </a:lnTo>
                      <a:lnTo>
                        <a:pt x="492" y="204"/>
                      </a:lnTo>
                      <a:lnTo>
                        <a:pt x="501" y="204"/>
                      </a:lnTo>
                      <a:lnTo>
                        <a:pt x="501" y="203"/>
                      </a:lnTo>
                      <a:lnTo>
                        <a:pt x="501" y="203"/>
                      </a:lnTo>
                      <a:lnTo>
                        <a:pt x="499" y="203"/>
                      </a:lnTo>
                      <a:lnTo>
                        <a:pt x="501" y="204"/>
                      </a:lnTo>
                      <a:lnTo>
                        <a:pt x="502" y="204"/>
                      </a:lnTo>
                      <a:lnTo>
                        <a:pt x="502" y="204"/>
                      </a:lnTo>
                      <a:lnTo>
                        <a:pt x="503" y="204"/>
                      </a:lnTo>
                      <a:lnTo>
                        <a:pt x="503" y="205"/>
                      </a:lnTo>
                      <a:lnTo>
                        <a:pt x="505" y="205"/>
                      </a:lnTo>
                      <a:lnTo>
                        <a:pt x="505" y="205"/>
                      </a:lnTo>
                      <a:lnTo>
                        <a:pt x="507" y="205"/>
                      </a:lnTo>
                      <a:lnTo>
                        <a:pt x="507" y="214"/>
                      </a:lnTo>
                      <a:lnTo>
                        <a:pt x="509" y="214"/>
                      </a:lnTo>
                      <a:lnTo>
                        <a:pt x="509" y="215"/>
                      </a:lnTo>
                      <a:lnTo>
                        <a:pt x="513" y="215"/>
                      </a:lnTo>
                      <a:lnTo>
                        <a:pt x="516" y="216"/>
                      </a:lnTo>
                      <a:lnTo>
                        <a:pt x="517" y="216"/>
                      </a:lnTo>
                      <a:lnTo>
                        <a:pt x="517" y="217"/>
                      </a:lnTo>
                      <a:lnTo>
                        <a:pt x="529" y="217"/>
                      </a:lnTo>
                      <a:lnTo>
                        <a:pt x="529" y="216"/>
                      </a:lnTo>
                      <a:lnTo>
                        <a:pt x="533" y="216"/>
                      </a:lnTo>
                      <a:lnTo>
                        <a:pt x="533" y="216"/>
                      </a:lnTo>
                      <a:lnTo>
                        <a:pt x="536" y="216"/>
                      </a:lnTo>
                      <a:lnTo>
                        <a:pt x="536" y="215"/>
                      </a:lnTo>
                      <a:lnTo>
                        <a:pt x="537" y="215"/>
                      </a:lnTo>
                      <a:lnTo>
                        <a:pt x="539" y="214"/>
                      </a:lnTo>
                      <a:lnTo>
                        <a:pt x="541" y="214"/>
                      </a:lnTo>
                      <a:lnTo>
                        <a:pt x="541" y="214"/>
                      </a:lnTo>
                      <a:lnTo>
                        <a:pt x="543" y="214"/>
                      </a:lnTo>
                      <a:lnTo>
                        <a:pt x="543" y="213"/>
                      </a:lnTo>
                      <a:lnTo>
                        <a:pt x="544" y="212"/>
                      </a:lnTo>
                      <a:lnTo>
                        <a:pt x="544" y="211"/>
                      </a:lnTo>
                      <a:lnTo>
                        <a:pt x="548" y="210"/>
                      </a:lnTo>
                      <a:lnTo>
                        <a:pt x="548" y="209"/>
                      </a:lnTo>
                      <a:lnTo>
                        <a:pt x="549" y="209"/>
                      </a:lnTo>
                      <a:lnTo>
                        <a:pt x="549" y="208"/>
                      </a:lnTo>
                      <a:lnTo>
                        <a:pt x="552" y="207"/>
                      </a:lnTo>
                      <a:lnTo>
                        <a:pt x="552" y="207"/>
                      </a:lnTo>
                      <a:lnTo>
                        <a:pt x="555" y="205"/>
                      </a:lnTo>
                      <a:lnTo>
                        <a:pt x="555" y="205"/>
                      </a:lnTo>
                      <a:lnTo>
                        <a:pt x="557" y="205"/>
                      </a:lnTo>
                      <a:lnTo>
                        <a:pt x="560" y="204"/>
                      </a:lnTo>
                      <a:lnTo>
                        <a:pt x="560" y="203"/>
                      </a:lnTo>
                      <a:lnTo>
                        <a:pt x="561" y="203"/>
                      </a:lnTo>
                      <a:lnTo>
                        <a:pt x="562" y="203"/>
                      </a:lnTo>
                      <a:lnTo>
                        <a:pt x="562" y="203"/>
                      </a:lnTo>
                      <a:lnTo>
                        <a:pt x="564" y="203"/>
                      </a:lnTo>
                      <a:lnTo>
                        <a:pt x="567" y="201"/>
                      </a:lnTo>
                      <a:lnTo>
                        <a:pt x="569" y="201"/>
                      </a:lnTo>
                      <a:lnTo>
                        <a:pt x="569" y="201"/>
                      </a:lnTo>
                      <a:lnTo>
                        <a:pt x="571" y="200"/>
                      </a:lnTo>
                      <a:lnTo>
                        <a:pt x="572" y="200"/>
                      </a:lnTo>
                      <a:lnTo>
                        <a:pt x="576" y="199"/>
                      </a:lnTo>
                      <a:lnTo>
                        <a:pt x="577" y="199"/>
                      </a:lnTo>
                      <a:lnTo>
                        <a:pt x="577" y="198"/>
                      </a:lnTo>
                      <a:lnTo>
                        <a:pt x="579" y="198"/>
                      </a:lnTo>
                      <a:lnTo>
                        <a:pt x="581" y="198"/>
                      </a:lnTo>
                      <a:lnTo>
                        <a:pt x="584" y="197"/>
                      </a:lnTo>
                      <a:lnTo>
                        <a:pt x="585" y="197"/>
                      </a:lnTo>
                      <a:lnTo>
                        <a:pt x="586" y="196"/>
                      </a:lnTo>
                      <a:lnTo>
                        <a:pt x="587" y="196"/>
                      </a:lnTo>
                      <a:lnTo>
                        <a:pt x="587" y="196"/>
                      </a:lnTo>
                      <a:lnTo>
                        <a:pt x="589" y="196"/>
                      </a:lnTo>
                      <a:lnTo>
                        <a:pt x="595" y="194"/>
                      </a:lnTo>
                      <a:lnTo>
                        <a:pt x="596" y="194"/>
                      </a:lnTo>
                      <a:lnTo>
                        <a:pt x="597" y="194"/>
                      </a:lnTo>
                      <a:lnTo>
                        <a:pt x="599" y="194"/>
                      </a:lnTo>
                      <a:lnTo>
                        <a:pt x="599" y="193"/>
                      </a:lnTo>
                      <a:lnTo>
                        <a:pt x="601" y="193"/>
                      </a:lnTo>
                      <a:lnTo>
                        <a:pt x="607" y="191"/>
                      </a:lnTo>
                      <a:lnTo>
                        <a:pt x="607" y="191"/>
                      </a:lnTo>
                      <a:lnTo>
                        <a:pt x="614" y="189"/>
                      </a:lnTo>
                      <a:lnTo>
                        <a:pt x="615" y="189"/>
                      </a:lnTo>
                      <a:lnTo>
                        <a:pt x="627" y="185"/>
                      </a:lnTo>
                      <a:lnTo>
                        <a:pt x="627" y="184"/>
                      </a:lnTo>
                      <a:lnTo>
                        <a:pt x="629" y="184"/>
                      </a:lnTo>
                      <a:lnTo>
                        <a:pt x="629" y="184"/>
                      </a:lnTo>
                      <a:lnTo>
                        <a:pt x="631" y="183"/>
                      </a:lnTo>
                      <a:lnTo>
                        <a:pt x="631" y="182"/>
                      </a:lnTo>
                      <a:lnTo>
                        <a:pt x="633" y="181"/>
                      </a:lnTo>
                      <a:lnTo>
                        <a:pt x="635" y="180"/>
                      </a:lnTo>
                      <a:lnTo>
                        <a:pt x="635" y="179"/>
                      </a:lnTo>
                      <a:lnTo>
                        <a:pt x="638" y="178"/>
                      </a:lnTo>
                      <a:lnTo>
                        <a:pt x="638" y="177"/>
                      </a:lnTo>
                      <a:lnTo>
                        <a:pt x="640" y="177"/>
                      </a:lnTo>
                      <a:lnTo>
                        <a:pt x="640" y="176"/>
                      </a:lnTo>
                      <a:lnTo>
                        <a:pt x="638" y="176"/>
                      </a:lnTo>
                      <a:lnTo>
                        <a:pt x="638" y="174"/>
                      </a:lnTo>
                      <a:lnTo>
                        <a:pt x="640" y="174"/>
                      </a:lnTo>
                      <a:lnTo>
                        <a:pt x="640" y="171"/>
                      </a:lnTo>
                      <a:lnTo>
                        <a:pt x="641" y="171"/>
                      </a:lnTo>
                      <a:lnTo>
                        <a:pt x="641" y="170"/>
                      </a:lnTo>
                      <a:lnTo>
                        <a:pt x="642" y="170"/>
                      </a:lnTo>
                      <a:lnTo>
                        <a:pt x="642" y="167"/>
                      </a:lnTo>
                      <a:lnTo>
                        <a:pt x="644" y="167"/>
                      </a:lnTo>
                      <a:lnTo>
                        <a:pt x="644" y="165"/>
                      </a:lnTo>
                      <a:lnTo>
                        <a:pt x="645" y="165"/>
                      </a:lnTo>
                      <a:lnTo>
                        <a:pt x="645" y="163"/>
                      </a:lnTo>
                      <a:lnTo>
                        <a:pt x="647" y="163"/>
                      </a:lnTo>
                      <a:lnTo>
                        <a:pt x="647" y="160"/>
                      </a:lnTo>
                      <a:lnTo>
                        <a:pt x="647" y="161"/>
                      </a:lnTo>
                      <a:lnTo>
                        <a:pt x="647" y="160"/>
                      </a:lnTo>
                      <a:lnTo>
                        <a:pt x="648" y="160"/>
                      </a:lnTo>
                      <a:lnTo>
                        <a:pt x="648" y="160"/>
                      </a:lnTo>
                      <a:lnTo>
                        <a:pt x="651" y="159"/>
                      </a:lnTo>
                      <a:lnTo>
                        <a:pt x="651" y="159"/>
                      </a:lnTo>
                      <a:lnTo>
                        <a:pt x="653" y="159"/>
                      </a:lnTo>
                      <a:lnTo>
                        <a:pt x="653" y="158"/>
                      </a:lnTo>
                      <a:lnTo>
                        <a:pt x="654" y="158"/>
                      </a:lnTo>
                      <a:lnTo>
                        <a:pt x="654" y="157"/>
                      </a:lnTo>
                      <a:lnTo>
                        <a:pt x="655" y="157"/>
                      </a:lnTo>
                      <a:lnTo>
                        <a:pt x="655" y="156"/>
                      </a:lnTo>
                      <a:lnTo>
                        <a:pt x="657" y="156"/>
                      </a:lnTo>
                      <a:lnTo>
                        <a:pt x="657" y="156"/>
                      </a:lnTo>
                      <a:lnTo>
                        <a:pt x="659" y="156"/>
                      </a:lnTo>
                      <a:lnTo>
                        <a:pt x="659" y="155"/>
                      </a:lnTo>
                      <a:lnTo>
                        <a:pt x="659" y="155"/>
                      </a:lnTo>
                      <a:lnTo>
                        <a:pt x="662" y="155"/>
                      </a:lnTo>
                      <a:lnTo>
                        <a:pt x="663" y="155"/>
                      </a:lnTo>
                      <a:lnTo>
                        <a:pt x="663" y="154"/>
                      </a:lnTo>
                      <a:lnTo>
                        <a:pt x="665" y="154"/>
                      </a:lnTo>
                      <a:lnTo>
                        <a:pt x="666" y="154"/>
                      </a:lnTo>
                      <a:lnTo>
                        <a:pt x="667" y="154"/>
                      </a:lnTo>
                      <a:lnTo>
                        <a:pt x="667" y="154"/>
                      </a:lnTo>
                      <a:lnTo>
                        <a:pt x="669" y="154"/>
                      </a:lnTo>
                      <a:lnTo>
                        <a:pt x="671" y="153"/>
                      </a:lnTo>
                      <a:lnTo>
                        <a:pt x="674" y="153"/>
                      </a:lnTo>
                      <a:lnTo>
                        <a:pt x="677" y="151"/>
                      </a:lnTo>
                      <a:lnTo>
                        <a:pt x="678" y="151"/>
                      </a:lnTo>
                      <a:lnTo>
                        <a:pt x="678" y="151"/>
                      </a:lnTo>
                      <a:lnTo>
                        <a:pt x="680" y="151"/>
                      </a:lnTo>
                      <a:lnTo>
                        <a:pt x="681" y="150"/>
                      </a:lnTo>
                      <a:lnTo>
                        <a:pt x="681" y="150"/>
                      </a:lnTo>
                      <a:lnTo>
                        <a:pt x="683" y="149"/>
                      </a:lnTo>
                      <a:lnTo>
                        <a:pt x="683" y="148"/>
                      </a:lnTo>
                      <a:lnTo>
                        <a:pt x="684" y="147"/>
                      </a:lnTo>
                      <a:lnTo>
                        <a:pt x="684" y="147"/>
                      </a:lnTo>
                      <a:lnTo>
                        <a:pt x="686" y="146"/>
                      </a:lnTo>
                      <a:lnTo>
                        <a:pt x="686" y="145"/>
                      </a:lnTo>
                      <a:lnTo>
                        <a:pt x="688" y="145"/>
                      </a:lnTo>
                      <a:lnTo>
                        <a:pt x="688" y="143"/>
                      </a:lnTo>
                      <a:lnTo>
                        <a:pt x="689" y="143"/>
                      </a:lnTo>
                      <a:lnTo>
                        <a:pt x="689" y="134"/>
                      </a:lnTo>
                      <a:lnTo>
                        <a:pt x="688" y="134"/>
                      </a:lnTo>
                      <a:lnTo>
                        <a:pt x="686" y="134"/>
                      </a:lnTo>
                      <a:lnTo>
                        <a:pt x="686" y="131"/>
                      </a:lnTo>
                      <a:lnTo>
                        <a:pt x="688" y="131"/>
                      </a:lnTo>
                      <a:lnTo>
                        <a:pt x="688" y="125"/>
                      </a:lnTo>
                      <a:lnTo>
                        <a:pt x="689" y="125"/>
                      </a:lnTo>
                      <a:lnTo>
                        <a:pt x="689" y="123"/>
                      </a:lnTo>
                      <a:lnTo>
                        <a:pt x="690" y="122"/>
                      </a:lnTo>
                      <a:lnTo>
                        <a:pt x="690" y="121"/>
                      </a:lnTo>
                      <a:lnTo>
                        <a:pt x="692" y="121"/>
                      </a:lnTo>
                      <a:lnTo>
                        <a:pt x="692" y="121"/>
                      </a:lnTo>
                      <a:lnTo>
                        <a:pt x="694" y="120"/>
                      </a:lnTo>
                      <a:lnTo>
                        <a:pt x="694" y="120"/>
                      </a:lnTo>
                      <a:lnTo>
                        <a:pt x="695" y="119"/>
                      </a:lnTo>
                      <a:lnTo>
                        <a:pt x="695" y="118"/>
                      </a:lnTo>
                      <a:lnTo>
                        <a:pt x="697" y="118"/>
                      </a:lnTo>
                      <a:lnTo>
                        <a:pt x="697" y="118"/>
                      </a:lnTo>
                      <a:lnTo>
                        <a:pt x="699" y="117"/>
                      </a:lnTo>
                      <a:lnTo>
                        <a:pt x="699" y="116"/>
                      </a:lnTo>
                      <a:lnTo>
                        <a:pt x="700" y="116"/>
                      </a:lnTo>
                      <a:lnTo>
                        <a:pt x="700" y="116"/>
                      </a:lnTo>
                      <a:lnTo>
                        <a:pt x="701" y="115"/>
                      </a:lnTo>
                      <a:lnTo>
                        <a:pt x="701" y="114"/>
                      </a:lnTo>
                      <a:lnTo>
                        <a:pt x="702" y="113"/>
                      </a:lnTo>
                      <a:lnTo>
                        <a:pt x="702" y="113"/>
                      </a:lnTo>
                      <a:lnTo>
                        <a:pt x="705" y="113"/>
                      </a:lnTo>
                      <a:lnTo>
                        <a:pt x="705" y="112"/>
                      </a:lnTo>
                      <a:lnTo>
                        <a:pt x="702" y="112"/>
                      </a:lnTo>
                      <a:lnTo>
                        <a:pt x="702" y="94"/>
                      </a:lnTo>
                      <a:lnTo>
                        <a:pt x="705" y="93"/>
                      </a:lnTo>
                      <a:lnTo>
                        <a:pt x="705" y="92"/>
                      </a:lnTo>
                      <a:lnTo>
                        <a:pt x="705" y="91"/>
                      </a:lnTo>
                      <a:lnTo>
                        <a:pt x="705" y="91"/>
                      </a:lnTo>
                      <a:lnTo>
                        <a:pt x="702" y="91"/>
                      </a:lnTo>
                      <a:lnTo>
                        <a:pt x="701" y="90"/>
                      </a:lnTo>
                      <a:lnTo>
                        <a:pt x="700" y="90"/>
                      </a:lnTo>
                      <a:lnTo>
                        <a:pt x="699" y="89"/>
                      </a:lnTo>
                      <a:lnTo>
                        <a:pt x="697" y="89"/>
                      </a:lnTo>
                      <a:lnTo>
                        <a:pt x="697" y="89"/>
                      </a:lnTo>
                      <a:lnTo>
                        <a:pt x="695" y="89"/>
                      </a:lnTo>
                      <a:lnTo>
                        <a:pt x="695" y="87"/>
                      </a:lnTo>
                      <a:lnTo>
                        <a:pt x="694" y="87"/>
                      </a:lnTo>
                      <a:lnTo>
                        <a:pt x="694" y="80"/>
                      </a:lnTo>
                      <a:lnTo>
                        <a:pt x="695" y="80"/>
                      </a:lnTo>
                      <a:lnTo>
                        <a:pt x="695" y="77"/>
                      </a:lnTo>
                      <a:lnTo>
                        <a:pt x="697" y="77"/>
                      </a:lnTo>
                      <a:lnTo>
                        <a:pt x="697" y="76"/>
                      </a:lnTo>
                      <a:lnTo>
                        <a:pt x="695" y="76"/>
                      </a:lnTo>
                      <a:lnTo>
                        <a:pt x="695" y="75"/>
                      </a:lnTo>
                      <a:lnTo>
                        <a:pt x="694" y="75"/>
                      </a:lnTo>
                      <a:lnTo>
                        <a:pt x="694" y="73"/>
                      </a:lnTo>
                      <a:lnTo>
                        <a:pt x="692" y="73"/>
                      </a:lnTo>
                      <a:lnTo>
                        <a:pt x="692" y="73"/>
                      </a:lnTo>
                      <a:lnTo>
                        <a:pt x="690" y="72"/>
                      </a:lnTo>
                      <a:lnTo>
                        <a:pt x="690" y="71"/>
                      </a:lnTo>
                      <a:lnTo>
                        <a:pt x="688" y="71"/>
                      </a:lnTo>
                      <a:lnTo>
                        <a:pt x="686" y="71"/>
                      </a:lnTo>
                      <a:lnTo>
                        <a:pt x="684" y="71"/>
                      </a:lnTo>
                      <a:lnTo>
                        <a:pt x="683" y="71"/>
                      </a:lnTo>
                      <a:lnTo>
                        <a:pt x="683" y="71"/>
                      </a:lnTo>
                      <a:lnTo>
                        <a:pt x="680" y="73"/>
                      </a:lnTo>
                      <a:lnTo>
                        <a:pt x="680" y="73"/>
                      </a:lnTo>
                      <a:lnTo>
                        <a:pt x="678" y="73"/>
                      </a:lnTo>
                      <a:lnTo>
                        <a:pt x="676" y="75"/>
                      </a:lnTo>
                      <a:lnTo>
                        <a:pt x="674" y="75"/>
                      </a:lnTo>
                      <a:lnTo>
                        <a:pt x="671" y="74"/>
                      </a:lnTo>
                      <a:lnTo>
                        <a:pt x="669" y="74"/>
                      </a:lnTo>
                      <a:lnTo>
                        <a:pt x="667" y="73"/>
                      </a:lnTo>
                      <a:lnTo>
                        <a:pt x="666" y="72"/>
                      </a:lnTo>
                      <a:lnTo>
                        <a:pt x="665" y="72"/>
                      </a:lnTo>
                      <a:lnTo>
                        <a:pt x="665" y="71"/>
                      </a:lnTo>
                      <a:lnTo>
                        <a:pt x="662" y="71"/>
                      </a:lnTo>
                      <a:lnTo>
                        <a:pt x="662" y="68"/>
                      </a:lnTo>
                      <a:lnTo>
                        <a:pt x="663" y="68"/>
                      </a:lnTo>
                      <a:lnTo>
                        <a:pt x="666" y="68"/>
                      </a:lnTo>
                      <a:lnTo>
                        <a:pt x="669" y="68"/>
                      </a:lnTo>
                      <a:lnTo>
                        <a:pt x="674" y="67"/>
                      </a:lnTo>
                      <a:lnTo>
                        <a:pt x="676" y="67"/>
                      </a:lnTo>
                      <a:lnTo>
                        <a:pt x="678" y="65"/>
                      </a:lnTo>
                      <a:lnTo>
                        <a:pt x="678" y="64"/>
                      </a:lnTo>
                      <a:lnTo>
                        <a:pt x="680" y="64"/>
                      </a:lnTo>
                      <a:lnTo>
                        <a:pt x="680" y="64"/>
                      </a:lnTo>
                      <a:lnTo>
                        <a:pt x="681" y="63"/>
                      </a:lnTo>
                      <a:lnTo>
                        <a:pt x="681" y="61"/>
                      </a:lnTo>
                      <a:lnTo>
                        <a:pt x="683" y="60"/>
                      </a:lnTo>
                      <a:lnTo>
                        <a:pt x="683" y="59"/>
                      </a:lnTo>
                      <a:lnTo>
                        <a:pt x="684" y="59"/>
                      </a:lnTo>
                      <a:lnTo>
                        <a:pt x="684" y="55"/>
                      </a:lnTo>
                      <a:lnTo>
                        <a:pt x="683" y="55"/>
                      </a:lnTo>
                      <a:lnTo>
                        <a:pt x="683" y="53"/>
                      </a:lnTo>
                      <a:lnTo>
                        <a:pt x="681" y="53"/>
                      </a:lnTo>
                      <a:lnTo>
                        <a:pt x="681" y="53"/>
                      </a:lnTo>
                      <a:lnTo>
                        <a:pt x="680" y="53"/>
                      </a:lnTo>
                      <a:lnTo>
                        <a:pt x="680" y="53"/>
                      </a:lnTo>
                      <a:lnTo>
                        <a:pt x="678" y="53"/>
                      </a:lnTo>
                      <a:lnTo>
                        <a:pt x="678" y="52"/>
                      </a:lnTo>
                      <a:lnTo>
                        <a:pt x="677" y="52"/>
                      </a:lnTo>
                      <a:lnTo>
                        <a:pt x="677" y="51"/>
                      </a:lnTo>
                      <a:lnTo>
                        <a:pt x="676" y="51"/>
                      </a:lnTo>
                      <a:lnTo>
                        <a:pt x="674" y="51"/>
                      </a:lnTo>
                      <a:lnTo>
                        <a:pt x="674" y="50"/>
                      </a:lnTo>
                      <a:lnTo>
                        <a:pt x="669" y="49"/>
                      </a:lnTo>
                      <a:lnTo>
                        <a:pt x="669" y="46"/>
                      </a:lnTo>
                      <a:lnTo>
                        <a:pt x="667" y="46"/>
                      </a:lnTo>
                      <a:lnTo>
                        <a:pt x="667" y="45"/>
                      </a:lnTo>
                      <a:lnTo>
                        <a:pt x="666" y="45"/>
                      </a:lnTo>
                      <a:lnTo>
                        <a:pt x="665" y="44"/>
                      </a:lnTo>
                      <a:lnTo>
                        <a:pt x="663" y="44"/>
                      </a:lnTo>
                      <a:lnTo>
                        <a:pt x="659" y="44"/>
                      </a:lnTo>
                      <a:lnTo>
                        <a:pt x="657" y="44"/>
                      </a:lnTo>
                      <a:lnTo>
                        <a:pt x="657" y="42"/>
                      </a:lnTo>
                      <a:lnTo>
                        <a:pt x="659" y="42"/>
                      </a:lnTo>
                      <a:lnTo>
                        <a:pt x="659" y="42"/>
                      </a:lnTo>
                      <a:lnTo>
                        <a:pt x="659" y="42"/>
                      </a:lnTo>
                      <a:lnTo>
                        <a:pt x="662" y="42"/>
                      </a:lnTo>
                      <a:lnTo>
                        <a:pt x="662" y="41"/>
                      </a:lnTo>
                      <a:lnTo>
                        <a:pt x="663" y="41"/>
                      </a:lnTo>
                      <a:lnTo>
                        <a:pt x="665" y="40"/>
                      </a:lnTo>
                      <a:lnTo>
                        <a:pt x="663" y="40"/>
                      </a:lnTo>
                      <a:lnTo>
                        <a:pt x="663" y="39"/>
                      </a:lnTo>
                      <a:lnTo>
                        <a:pt x="665" y="38"/>
                      </a:lnTo>
                      <a:lnTo>
                        <a:pt x="665" y="36"/>
                      </a:lnTo>
                      <a:lnTo>
                        <a:pt x="669" y="36"/>
                      </a:lnTo>
                      <a:lnTo>
                        <a:pt x="669" y="35"/>
                      </a:lnTo>
                      <a:lnTo>
                        <a:pt x="674" y="35"/>
                      </a:lnTo>
                      <a:lnTo>
                        <a:pt x="676" y="35"/>
                      </a:lnTo>
                      <a:lnTo>
                        <a:pt x="678" y="35"/>
                      </a:lnTo>
                      <a:lnTo>
                        <a:pt x="680" y="35"/>
                      </a:lnTo>
                      <a:lnTo>
                        <a:pt x="681" y="35"/>
                      </a:lnTo>
                      <a:lnTo>
                        <a:pt x="683" y="34"/>
                      </a:lnTo>
                      <a:lnTo>
                        <a:pt x="683" y="34"/>
                      </a:lnTo>
                      <a:lnTo>
                        <a:pt x="684" y="34"/>
                      </a:lnTo>
                      <a:lnTo>
                        <a:pt x="684" y="33"/>
                      </a:lnTo>
                      <a:lnTo>
                        <a:pt x="686" y="33"/>
                      </a:lnTo>
                      <a:lnTo>
                        <a:pt x="686" y="33"/>
                      </a:lnTo>
                      <a:lnTo>
                        <a:pt x="688" y="33"/>
                      </a:lnTo>
                      <a:lnTo>
                        <a:pt x="688" y="31"/>
                      </a:lnTo>
                      <a:lnTo>
                        <a:pt x="689" y="31"/>
                      </a:lnTo>
                      <a:lnTo>
                        <a:pt x="689" y="29"/>
                      </a:lnTo>
                      <a:lnTo>
                        <a:pt x="688" y="29"/>
                      </a:lnTo>
                      <a:lnTo>
                        <a:pt x="688" y="26"/>
                      </a:lnTo>
                      <a:lnTo>
                        <a:pt x="686" y="25"/>
                      </a:lnTo>
                      <a:lnTo>
                        <a:pt x="686" y="21"/>
                      </a:lnTo>
                      <a:lnTo>
                        <a:pt x="684" y="21"/>
                      </a:lnTo>
                      <a:lnTo>
                        <a:pt x="681" y="20"/>
                      </a:lnTo>
                      <a:lnTo>
                        <a:pt x="681" y="20"/>
                      </a:lnTo>
                      <a:lnTo>
                        <a:pt x="683" y="20"/>
                      </a:lnTo>
                      <a:lnTo>
                        <a:pt x="684" y="19"/>
                      </a:lnTo>
                      <a:lnTo>
                        <a:pt x="684" y="16"/>
                      </a:lnTo>
                      <a:lnTo>
                        <a:pt x="680" y="16"/>
                      </a:lnTo>
                      <a:lnTo>
                        <a:pt x="680" y="15"/>
                      </a:lnTo>
                      <a:lnTo>
                        <a:pt x="681" y="15"/>
                      </a:lnTo>
                      <a:lnTo>
                        <a:pt x="681" y="16"/>
                      </a:lnTo>
                      <a:lnTo>
                        <a:pt x="684" y="16"/>
                      </a:lnTo>
                      <a:lnTo>
                        <a:pt x="686" y="17"/>
                      </a:lnTo>
                      <a:lnTo>
                        <a:pt x="690" y="17"/>
                      </a:lnTo>
                      <a:lnTo>
                        <a:pt x="694" y="15"/>
                      </a:lnTo>
                      <a:lnTo>
                        <a:pt x="695" y="15"/>
                      </a:lnTo>
                      <a:lnTo>
                        <a:pt x="697" y="15"/>
                      </a:lnTo>
                      <a:lnTo>
                        <a:pt x="705" y="15"/>
                      </a:lnTo>
                      <a:lnTo>
                        <a:pt x="712" y="17"/>
                      </a:lnTo>
                      <a:lnTo>
                        <a:pt x="714" y="19"/>
                      </a:lnTo>
                      <a:lnTo>
                        <a:pt x="714" y="20"/>
                      </a:lnTo>
                      <a:lnTo>
                        <a:pt x="716" y="20"/>
                      </a:lnTo>
                      <a:lnTo>
                        <a:pt x="716" y="20"/>
                      </a:lnTo>
                      <a:lnTo>
                        <a:pt x="717" y="21"/>
                      </a:lnTo>
                      <a:lnTo>
                        <a:pt x="717" y="23"/>
                      </a:lnTo>
                      <a:lnTo>
                        <a:pt x="718" y="23"/>
                      </a:lnTo>
                      <a:lnTo>
                        <a:pt x="718" y="25"/>
                      </a:lnTo>
                      <a:lnTo>
                        <a:pt x="720" y="25"/>
                      </a:lnTo>
                      <a:lnTo>
                        <a:pt x="720" y="26"/>
                      </a:lnTo>
                      <a:lnTo>
                        <a:pt x="722" y="26"/>
                      </a:lnTo>
                      <a:lnTo>
                        <a:pt x="722" y="26"/>
                      </a:lnTo>
                      <a:lnTo>
                        <a:pt x="724" y="26"/>
                      </a:lnTo>
                      <a:lnTo>
                        <a:pt x="724" y="27"/>
                      </a:lnTo>
                      <a:lnTo>
                        <a:pt x="724" y="27"/>
                      </a:lnTo>
                      <a:lnTo>
                        <a:pt x="726" y="28"/>
                      </a:lnTo>
                      <a:lnTo>
                        <a:pt x="731" y="28"/>
                      </a:lnTo>
                      <a:lnTo>
                        <a:pt x="731" y="26"/>
                      </a:lnTo>
                      <a:lnTo>
                        <a:pt x="733" y="26"/>
                      </a:lnTo>
                      <a:lnTo>
                        <a:pt x="733" y="24"/>
                      </a:lnTo>
                      <a:lnTo>
                        <a:pt x="733" y="24"/>
                      </a:lnTo>
                      <a:lnTo>
                        <a:pt x="733" y="22"/>
                      </a:lnTo>
                      <a:lnTo>
                        <a:pt x="736" y="21"/>
                      </a:lnTo>
                      <a:lnTo>
                        <a:pt x="736" y="20"/>
                      </a:lnTo>
                      <a:lnTo>
                        <a:pt x="737" y="20"/>
                      </a:lnTo>
                      <a:lnTo>
                        <a:pt x="737" y="20"/>
                      </a:lnTo>
                      <a:lnTo>
                        <a:pt x="742" y="20"/>
                      </a:lnTo>
                      <a:lnTo>
                        <a:pt x="744" y="21"/>
                      </a:lnTo>
                      <a:lnTo>
                        <a:pt x="748" y="21"/>
                      </a:lnTo>
                      <a:lnTo>
                        <a:pt x="749" y="22"/>
                      </a:lnTo>
                      <a:lnTo>
                        <a:pt x="753" y="22"/>
                      </a:lnTo>
                      <a:lnTo>
                        <a:pt x="754" y="22"/>
                      </a:lnTo>
                      <a:lnTo>
                        <a:pt x="759" y="22"/>
                      </a:lnTo>
                      <a:lnTo>
                        <a:pt x="760" y="22"/>
                      </a:lnTo>
                      <a:lnTo>
                        <a:pt x="760" y="21"/>
                      </a:lnTo>
                      <a:lnTo>
                        <a:pt x="761" y="20"/>
                      </a:lnTo>
                      <a:lnTo>
                        <a:pt x="761" y="20"/>
                      </a:lnTo>
                      <a:lnTo>
                        <a:pt x="763" y="20"/>
                      </a:lnTo>
                      <a:lnTo>
                        <a:pt x="763" y="17"/>
                      </a:lnTo>
                      <a:lnTo>
                        <a:pt x="760" y="15"/>
                      </a:lnTo>
                      <a:lnTo>
                        <a:pt x="760" y="13"/>
                      </a:lnTo>
                      <a:lnTo>
                        <a:pt x="759" y="12"/>
                      </a:lnTo>
                      <a:lnTo>
                        <a:pt x="759" y="9"/>
                      </a:lnTo>
                      <a:lnTo>
                        <a:pt x="757" y="9"/>
                      </a:lnTo>
                      <a:lnTo>
                        <a:pt x="757" y="8"/>
                      </a:lnTo>
                      <a:lnTo>
                        <a:pt x="756" y="8"/>
                      </a:lnTo>
                      <a:lnTo>
                        <a:pt x="756" y="7"/>
                      </a:lnTo>
                      <a:lnTo>
                        <a:pt x="751" y="7"/>
                      </a:lnTo>
                      <a:lnTo>
                        <a:pt x="751" y="8"/>
                      </a:lnTo>
                      <a:lnTo>
                        <a:pt x="749" y="9"/>
                      </a:lnTo>
                      <a:lnTo>
                        <a:pt x="749" y="10"/>
                      </a:lnTo>
                      <a:lnTo>
                        <a:pt x="748" y="10"/>
                      </a:lnTo>
                      <a:lnTo>
                        <a:pt x="748" y="11"/>
                      </a:lnTo>
                      <a:lnTo>
                        <a:pt x="747" y="11"/>
                      </a:lnTo>
                      <a:lnTo>
                        <a:pt x="747" y="11"/>
                      </a:lnTo>
                      <a:lnTo>
                        <a:pt x="737" y="11"/>
                      </a:lnTo>
                      <a:lnTo>
                        <a:pt x="736" y="11"/>
                      </a:lnTo>
                      <a:lnTo>
                        <a:pt x="733" y="11"/>
                      </a:lnTo>
                      <a:lnTo>
                        <a:pt x="733" y="12"/>
                      </a:lnTo>
                      <a:lnTo>
                        <a:pt x="733" y="13"/>
                      </a:lnTo>
                      <a:lnTo>
                        <a:pt x="733" y="13"/>
                      </a:lnTo>
                      <a:lnTo>
                        <a:pt x="731" y="14"/>
                      </a:lnTo>
                      <a:lnTo>
                        <a:pt x="729" y="14"/>
                      </a:lnTo>
                      <a:lnTo>
                        <a:pt x="729" y="15"/>
                      </a:lnTo>
                      <a:lnTo>
                        <a:pt x="726" y="15"/>
                      </a:lnTo>
                      <a:lnTo>
                        <a:pt x="724" y="15"/>
                      </a:lnTo>
                      <a:lnTo>
                        <a:pt x="724" y="13"/>
                      </a:lnTo>
                      <a:lnTo>
                        <a:pt x="722" y="13"/>
                      </a:lnTo>
                      <a:lnTo>
                        <a:pt x="722" y="11"/>
                      </a:lnTo>
                      <a:lnTo>
                        <a:pt x="720" y="11"/>
                      </a:lnTo>
                      <a:lnTo>
                        <a:pt x="720" y="8"/>
                      </a:lnTo>
                      <a:lnTo>
                        <a:pt x="722" y="8"/>
                      </a:lnTo>
                      <a:lnTo>
                        <a:pt x="724" y="7"/>
                      </a:lnTo>
                      <a:lnTo>
                        <a:pt x="724" y="4"/>
                      </a:lnTo>
                      <a:lnTo>
                        <a:pt x="722" y="4"/>
                      </a:lnTo>
                      <a:lnTo>
                        <a:pt x="722" y="2"/>
                      </a:lnTo>
                      <a:lnTo>
                        <a:pt x="720" y="2"/>
                      </a:lnTo>
                      <a:lnTo>
                        <a:pt x="720" y="0"/>
                      </a:lnTo>
                      <a:lnTo>
                        <a:pt x="722" y="0"/>
                      </a:lnTo>
                      <a:lnTo>
                        <a:pt x="724" y="0"/>
                      </a:lnTo>
                      <a:lnTo>
                        <a:pt x="720" y="0"/>
                      </a:lnTo>
                      <a:lnTo>
                        <a:pt x="722" y="0"/>
                      </a:lnTo>
                      <a:lnTo>
                        <a:pt x="724" y="0"/>
                      </a:lnTo>
                      <a:lnTo>
                        <a:pt x="724" y="1"/>
                      </a:lnTo>
                      <a:lnTo>
                        <a:pt x="729" y="1"/>
                      </a:lnTo>
                      <a:lnTo>
                        <a:pt x="729" y="0"/>
                      </a:lnTo>
                      <a:lnTo>
                        <a:pt x="733" y="0"/>
                      </a:lnTo>
                      <a:lnTo>
                        <a:pt x="736" y="0"/>
                      </a:lnTo>
                      <a:lnTo>
                        <a:pt x="737" y="0"/>
                      </a:lnTo>
                      <a:lnTo>
                        <a:pt x="740" y="0"/>
                      </a:lnTo>
                      <a:lnTo>
                        <a:pt x="742" y="0"/>
                      </a:lnTo>
                      <a:lnTo>
                        <a:pt x="742" y="1"/>
                      </a:lnTo>
                      <a:lnTo>
                        <a:pt x="744" y="2"/>
                      </a:lnTo>
                      <a:lnTo>
                        <a:pt x="744" y="2"/>
                      </a:lnTo>
                      <a:lnTo>
                        <a:pt x="744" y="2"/>
                      </a:lnTo>
                      <a:lnTo>
                        <a:pt x="747" y="2"/>
                      </a:lnTo>
                      <a:lnTo>
                        <a:pt x="747" y="3"/>
                      </a:lnTo>
                      <a:lnTo>
                        <a:pt x="753" y="3"/>
                      </a:lnTo>
                      <a:lnTo>
                        <a:pt x="753" y="2"/>
                      </a:lnTo>
                      <a:lnTo>
                        <a:pt x="756" y="2"/>
                      </a:lnTo>
                      <a:lnTo>
                        <a:pt x="756" y="2"/>
                      </a:lnTo>
                      <a:lnTo>
                        <a:pt x="759" y="2"/>
                      </a:lnTo>
                      <a:lnTo>
                        <a:pt x="759" y="1"/>
                      </a:lnTo>
                      <a:lnTo>
                        <a:pt x="761" y="1"/>
                      </a:lnTo>
                      <a:lnTo>
                        <a:pt x="761" y="0"/>
                      </a:lnTo>
                      <a:lnTo>
                        <a:pt x="765" y="0"/>
                      </a:lnTo>
                      <a:lnTo>
                        <a:pt x="766" y="0"/>
                      </a:lnTo>
                      <a:lnTo>
                        <a:pt x="768" y="0"/>
                      </a:lnTo>
                      <a:lnTo>
                        <a:pt x="771" y="0"/>
                      </a:lnTo>
                      <a:lnTo>
                        <a:pt x="772" y="0"/>
                      </a:lnTo>
                      <a:lnTo>
                        <a:pt x="772" y="2"/>
                      </a:lnTo>
                      <a:lnTo>
                        <a:pt x="772" y="2"/>
                      </a:lnTo>
                      <a:lnTo>
                        <a:pt x="772" y="6"/>
                      </a:lnTo>
                      <a:lnTo>
                        <a:pt x="774" y="6"/>
                      </a:lnTo>
                      <a:lnTo>
                        <a:pt x="774" y="11"/>
                      </a:lnTo>
                      <a:lnTo>
                        <a:pt x="775" y="11"/>
                      </a:lnTo>
                      <a:lnTo>
                        <a:pt x="775" y="14"/>
                      </a:lnTo>
                      <a:lnTo>
                        <a:pt x="774" y="14"/>
                      </a:lnTo>
                      <a:lnTo>
                        <a:pt x="775" y="15"/>
                      </a:lnTo>
                      <a:lnTo>
                        <a:pt x="775" y="16"/>
                      </a:lnTo>
                      <a:lnTo>
                        <a:pt x="777" y="17"/>
                      </a:lnTo>
                      <a:lnTo>
                        <a:pt x="777" y="17"/>
                      </a:lnTo>
                      <a:lnTo>
                        <a:pt x="779" y="18"/>
                      </a:lnTo>
                      <a:lnTo>
                        <a:pt x="779" y="20"/>
                      </a:lnTo>
                      <a:lnTo>
                        <a:pt x="781" y="20"/>
                      </a:lnTo>
                      <a:lnTo>
                        <a:pt x="781" y="20"/>
                      </a:lnTo>
                      <a:lnTo>
                        <a:pt x="783" y="21"/>
                      </a:lnTo>
                      <a:lnTo>
                        <a:pt x="783" y="23"/>
                      </a:lnTo>
                      <a:lnTo>
                        <a:pt x="783" y="23"/>
                      </a:lnTo>
                      <a:lnTo>
                        <a:pt x="783" y="24"/>
                      </a:lnTo>
                      <a:lnTo>
                        <a:pt x="785" y="25"/>
                      </a:lnTo>
                      <a:lnTo>
                        <a:pt x="785" y="26"/>
                      </a:lnTo>
                      <a:lnTo>
                        <a:pt x="787" y="26"/>
                      </a:lnTo>
                      <a:lnTo>
                        <a:pt x="787" y="27"/>
                      </a:lnTo>
                      <a:lnTo>
                        <a:pt x="789" y="27"/>
                      </a:lnTo>
                      <a:lnTo>
                        <a:pt x="789" y="28"/>
                      </a:lnTo>
                      <a:lnTo>
                        <a:pt x="790" y="28"/>
                      </a:lnTo>
                      <a:lnTo>
                        <a:pt x="790" y="28"/>
                      </a:lnTo>
                      <a:lnTo>
                        <a:pt x="792" y="29"/>
                      </a:lnTo>
                      <a:lnTo>
                        <a:pt x="792" y="29"/>
                      </a:lnTo>
                      <a:lnTo>
                        <a:pt x="794" y="29"/>
                      </a:lnTo>
                      <a:lnTo>
                        <a:pt x="794" y="30"/>
                      </a:lnTo>
                      <a:lnTo>
                        <a:pt x="794" y="30"/>
                      </a:lnTo>
                      <a:lnTo>
                        <a:pt x="794" y="31"/>
                      </a:lnTo>
                      <a:lnTo>
                        <a:pt x="796" y="31"/>
                      </a:lnTo>
                      <a:lnTo>
                        <a:pt x="796" y="31"/>
                      </a:lnTo>
                      <a:lnTo>
                        <a:pt x="797" y="31"/>
                      </a:lnTo>
                      <a:lnTo>
                        <a:pt x="797" y="31"/>
                      </a:lnTo>
                      <a:lnTo>
                        <a:pt x="801" y="33"/>
                      </a:lnTo>
                      <a:lnTo>
                        <a:pt x="801" y="33"/>
                      </a:lnTo>
                      <a:lnTo>
                        <a:pt x="802" y="33"/>
                      </a:lnTo>
                      <a:lnTo>
                        <a:pt x="804" y="34"/>
                      </a:lnTo>
                      <a:lnTo>
                        <a:pt x="804" y="34"/>
                      </a:lnTo>
                      <a:lnTo>
                        <a:pt x="807" y="35"/>
                      </a:lnTo>
                      <a:lnTo>
                        <a:pt x="811" y="35"/>
                      </a:lnTo>
                      <a:lnTo>
                        <a:pt x="813" y="35"/>
                      </a:lnTo>
                      <a:lnTo>
                        <a:pt x="818" y="35"/>
                      </a:lnTo>
                      <a:lnTo>
                        <a:pt x="818" y="36"/>
                      </a:lnTo>
                      <a:lnTo>
                        <a:pt x="822" y="36"/>
                      </a:lnTo>
                      <a:lnTo>
                        <a:pt x="822" y="37"/>
                      </a:lnTo>
                      <a:lnTo>
                        <a:pt x="825" y="37"/>
                      </a:lnTo>
                      <a:lnTo>
                        <a:pt x="828" y="38"/>
                      </a:lnTo>
                      <a:lnTo>
                        <a:pt x="829" y="38"/>
                      </a:lnTo>
                      <a:lnTo>
                        <a:pt x="831" y="38"/>
                      </a:lnTo>
                      <a:lnTo>
                        <a:pt x="831" y="39"/>
                      </a:lnTo>
                      <a:lnTo>
                        <a:pt x="832" y="39"/>
                      </a:lnTo>
                      <a:lnTo>
                        <a:pt x="833" y="40"/>
                      </a:lnTo>
                      <a:lnTo>
                        <a:pt x="833" y="42"/>
                      </a:lnTo>
                      <a:lnTo>
                        <a:pt x="832" y="42"/>
                      </a:lnTo>
                      <a:lnTo>
                        <a:pt x="833" y="42"/>
                      </a:lnTo>
                      <a:lnTo>
                        <a:pt x="833" y="42"/>
                      </a:lnTo>
                      <a:lnTo>
                        <a:pt x="835" y="43"/>
                      </a:lnTo>
                      <a:lnTo>
                        <a:pt x="835" y="45"/>
                      </a:lnTo>
                      <a:lnTo>
                        <a:pt x="837" y="46"/>
                      </a:lnTo>
                      <a:lnTo>
                        <a:pt x="837" y="47"/>
                      </a:lnTo>
                      <a:lnTo>
                        <a:pt x="840" y="48"/>
                      </a:lnTo>
                      <a:lnTo>
                        <a:pt x="840" y="49"/>
                      </a:lnTo>
                      <a:lnTo>
                        <a:pt x="841" y="49"/>
                      </a:lnTo>
                      <a:lnTo>
                        <a:pt x="844" y="49"/>
                      </a:lnTo>
                      <a:lnTo>
                        <a:pt x="849" y="49"/>
                      </a:lnTo>
                      <a:lnTo>
                        <a:pt x="849" y="51"/>
                      </a:lnTo>
                      <a:lnTo>
                        <a:pt x="850" y="51"/>
                      </a:lnTo>
                      <a:lnTo>
                        <a:pt x="850" y="52"/>
                      </a:lnTo>
                      <a:lnTo>
                        <a:pt x="852" y="52"/>
                      </a:lnTo>
                      <a:lnTo>
                        <a:pt x="852" y="53"/>
                      </a:lnTo>
                      <a:lnTo>
                        <a:pt x="853" y="53"/>
                      </a:lnTo>
                      <a:lnTo>
                        <a:pt x="855" y="53"/>
                      </a:lnTo>
                      <a:lnTo>
                        <a:pt x="857" y="53"/>
                      </a:lnTo>
                      <a:lnTo>
                        <a:pt x="857" y="53"/>
                      </a:lnTo>
                      <a:lnTo>
                        <a:pt x="859" y="53"/>
                      </a:lnTo>
                      <a:lnTo>
                        <a:pt x="859" y="54"/>
                      </a:lnTo>
                      <a:lnTo>
                        <a:pt x="861" y="54"/>
                      </a:lnTo>
                      <a:lnTo>
                        <a:pt x="861" y="55"/>
                      </a:lnTo>
                      <a:lnTo>
                        <a:pt x="862" y="55"/>
                      </a:lnTo>
                      <a:lnTo>
                        <a:pt x="862" y="57"/>
                      </a:lnTo>
                      <a:lnTo>
                        <a:pt x="864" y="58"/>
                      </a:lnTo>
                      <a:lnTo>
                        <a:pt x="864" y="60"/>
                      </a:lnTo>
                      <a:lnTo>
                        <a:pt x="865" y="60"/>
                      </a:lnTo>
                      <a:lnTo>
                        <a:pt x="865" y="62"/>
                      </a:lnTo>
                      <a:lnTo>
                        <a:pt x="867" y="62"/>
                      </a:lnTo>
                      <a:lnTo>
                        <a:pt x="867" y="64"/>
                      </a:lnTo>
                      <a:lnTo>
                        <a:pt x="868" y="64"/>
                      </a:lnTo>
                      <a:lnTo>
                        <a:pt x="868" y="65"/>
                      </a:lnTo>
                      <a:lnTo>
                        <a:pt x="870" y="65"/>
                      </a:lnTo>
                      <a:lnTo>
                        <a:pt x="871" y="64"/>
                      </a:lnTo>
                      <a:lnTo>
                        <a:pt x="873" y="64"/>
                      </a:lnTo>
                      <a:lnTo>
                        <a:pt x="875" y="64"/>
                      </a:lnTo>
                      <a:lnTo>
                        <a:pt x="875" y="66"/>
                      </a:lnTo>
                      <a:lnTo>
                        <a:pt x="876" y="66"/>
                      </a:lnTo>
                      <a:lnTo>
                        <a:pt x="876" y="65"/>
                      </a:lnTo>
                      <a:lnTo>
                        <a:pt x="876" y="67"/>
                      </a:lnTo>
                      <a:lnTo>
                        <a:pt x="877" y="67"/>
                      </a:lnTo>
                      <a:lnTo>
                        <a:pt x="877" y="70"/>
                      </a:lnTo>
                      <a:lnTo>
                        <a:pt x="876" y="70"/>
                      </a:lnTo>
                      <a:lnTo>
                        <a:pt x="876" y="71"/>
                      </a:lnTo>
                      <a:lnTo>
                        <a:pt x="875" y="71"/>
                      </a:lnTo>
                      <a:lnTo>
                        <a:pt x="871" y="71"/>
                      </a:lnTo>
                      <a:lnTo>
                        <a:pt x="873" y="71"/>
                      </a:lnTo>
                      <a:lnTo>
                        <a:pt x="875" y="72"/>
                      </a:lnTo>
                      <a:lnTo>
                        <a:pt x="876" y="72"/>
                      </a:lnTo>
                      <a:lnTo>
                        <a:pt x="877" y="73"/>
                      </a:lnTo>
                      <a:lnTo>
                        <a:pt x="877" y="73"/>
                      </a:lnTo>
                      <a:lnTo>
                        <a:pt x="876" y="73"/>
                      </a:lnTo>
                      <a:lnTo>
                        <a:pt x="875" y="74"/>
                      </a:lnTo>
                      <a:lnTo>
                        <a:pt x="875" y="78"/>
                      </a:lnTo>
                      <a:lnTo>
                        <a:pt x="876" y="78"/>
                      </a:lnTo>
                      <a:lnTo>
                        <a:pt x="876" y="83"/>
                      </a:lnTo>
                      <a:lnTo>
                        <a:pt x="875" y="84"/>
                      </a:lnTo>
                      <a:lnTo>
                        <a:pt x="875" y="87"/>
                      </a:lnTo>
                      <a:lnTo>
                        <a:pt x="877" y="87"/>
                      </a:lnTo>
                      <a:lnTo>
                        <a:pt x="876" y="87"/>
                      </a:lnTo>
                      <a:lnTo>
                        <a:pt x="876" y="87"/>
                      </a:lnTo>
                      <a:lnTo>
                        <a:pt x="875" y="87"/>
                      </a:lnTo>
                      <a:lnTo>
                        <a:pt x="873" y="88"/>
                      </a:lnTo>
                      <a:lnTo>
                        <a:pt x="875" y="88"/>
                      </a:lnTo>
                      <a:lnTo>
                        <a:pt x="875" y="89"/>
                      </a:lnTo>
                      <a:lnTo>
                        <a:pt x="871" y="90"/>
                      </a:lnTo>
                      <a:lnTo>
                        <a:pt x="870" y="90"/>
                      </a:lnTo>
                      <a:lnTo>
                        <a:pt x="870" y="91"/>
                      </a:lnTo>
                      <a:lnTo>
                        <a:pt x="865" y="93"/>
                      </a:lnTo>
                      <a:lnTo>
                        <a:pt x="865" y="96"/>
                      </a:lnTo>
                      <a:lnTo>
                        <a:pt x="864" y="96"/>
                      </a:lnTo>
                      <a:lnTo>
                        <a:pt x="864" y="98"/>
                      </a:lnTo>
                      <a:lnTo>
                        <a:pt x="862" y="98"/>
                      </a:lnTo>
                      <a:lnTo>
                        <a:pt x="862" y="99"/>
                      </a:lnTo>
                      <a:lnTo>
                        <a:pt x="861" y="100"/>
                      </a:lnTo>
                      <a:lnTo>
                        <a:pt x="862" y="100"/>
                      </a:lnTo>
                      <a:lnTo>
                        <a:pt x="862" y="102"/>
                      </a:lnTo>
                      <a:lnTo>
                        <a:pt x="857" y="102"/>
                      </a:lnTo>
                      <a:lnTo>
                        <a:pt x="857" y="104"/>
                      </a:lnTo>
                      <a:lnTo>
                        <a:pt x="859" y="104"/>
                      </a:lnTo>
                      <a:lnTo>
                        <a:pt x="859" y="107"/>
                      </a:lnTo>
                      <a:lnTo>
                        <a:pt x="855" y="107"/>
                      </a:lnTo>
                      <a:lnTo>
                        <a:pt x="853" y="107"/>
                      </a:lnTo>
                      <a:lnTo>
                        <a:pt x="853" y="107"/>
                      </a:lnTo>
                      <a:lnTo>
                        <a:pt x="857" y="109"/>
                      </a:lnTo>
                      <a:lnTo>
                        <a:pt x="857" y="109"/>
                      </a:lnTo>
                      <a:lnTo>
                        <a:pt x="859" y="109"/>
                      </a:lnTo>
                      <a:lnTo>
                        <a:pt x="859" y="109"/>
                      </a:lnTo>
                      <a:lnTo>
                        <a:pt x="861" y="109"/>
                      </a:lnTo>
                      <a:lnTo>
                        <a:pt x="861" y="110"/>
                      </a:lnTo>
                      <a:lnTo>
                        <a:pt x="862" y="110"/>
                      </a:lnTo>
                      <a:lnTo>
                        <a:pt x="862" y="111"/>
                      </a:lnTo>
                      <a:lnTo>
                        <a:pt x="865" y="112"/>
                      </a:lnTo>
                      <a:lnTo>
                        <a:pt x="865" y="113"/>
                      </a:lnTo>
                      <a:lnTo>
                        <a:pt x="864" y="112"/>
                      </a:lnTo>
                      <a:lnTo>
                        <a:pt x="862" y="113"/>
                      </a:lnTo>
                      <a:lnTo>
                        <a:pt x="864" y="112"/>
                      </a:lnTo>
                      <a:lnTo>
                        <a:pt x="864" y="116"/>
                      </a:lnTo>
                      <a:lnTo>
                        <a:pt x="865" y="116"/>
                      </a:lnTo>
                      <a:lnTo>
                        <a:pt x="865" y="116"/>
                      </a:lnTo>
                      <a:lnTo>
                        <a:pt x="867" y="117"/>
                      </a:lnTo>
                      <a:lnTo>
                        <a:pt x="867" y="118"/>
                      </a:lnTo>
                      <a:lnTo>
                        <a:pt x="868" y="118"/>
                      </a:lnTo>
                      <a:lnTo>
                        <a:pt x="868" y="118"/>
                      </a:lnTo>
                      <a:lnTo>
                        <a:pt x="870" y="119"/>
                      </a:lnTo>
                      <a:lnTo>
                        <a:pt x="870" y="120"/>
                      </a:lnTo>
                      <a:lnTo>
                        <a:pt x="871" y="121"/>
                      </a:lnTo>
                      <a:lnTo>
                        <a:pt x="871" y="122"/>
                      </a:lnTo>
                      <a:lnTo>
                        <a:pt x="859" y="118"/>
                      </a:lnTo>
                      <a:lnTo>
                        <a:pt x="859" y="118"/>
                      </a:lnTo>
                      <a:lnTo>
                        <a:pt x="857" y="118"/>
                      </a:lnTo>
                      <a:lnTo>
                        <a:pt x="857" y="119"/>
                      </a:lnTo>
                      <a:lnTo>
                        <a:pt x="855" y="119"/>
                      </a:lnTo>
                      <a:lnTo>
                        <a:pt x="850" y="117"/>
                      </a:lnTo>
                      <a:lnTo>
                        <a:pt x="846" y="118"/>
                      </a:lnTo>
                      <a:lnTo>
                        <a:pt x="846" y="118"/>
                      </a:lnTo>
                      <a:lnTo>
                        <a:pt x="842" y="120"/>
                      </a:lnTo>
                      <a:lnTo>
                        <a:pt x="842" y="120"/>
                      </a:lnTo>
                      <a:lnTo>
                        <a:pt x="841" y="120"/>
                      </a:lnTo>
                      <a:lnTo>
                        <a:pt x="841" y="121"/>
                      </a:lnTo>
                      <a:lnTo>
                        <a:pt x="840" y="121"/>
                      </a:lnTo>
                      <a:lnTo>
                        <a:pt x="840" y="121"/>
                      </a:lnTo>
                      <a:lnTo>
                        <a:pt x="839" y="122"/>
                      </a:lnTo>
                      <a:lnTo>
                        <a:pt x="839" y="122"/>
                      </a:lnTo>
                      <a:lnTo>
                        <a:pt x="837" y="122"/>
                      </a:lnTo>
                      <a:lnTo>
                        <a:pt x="837" y="123"/>
                      </a:lnTo>
                      <a:lnTo>
                        <a:pt x="835" y="123"/>
                      </a:lnTo>
                      <a:lnTo>
                        <a:pt x="835" y="122"/>
                      </a:lnTo>
                      <a:lnTo>
                        <a:pt x="832" y="122"/>
                      </a:lnTo>
                      <a:lnTo>
                        <a:pt x="829" y="121"/>
                      </a:lnTo>
                      <a:lnTo>
                        <a:pt x="829" y="122"/>
                      </a:lnTo>
                      <a:lnTo>
                        <a:pt x="828" y="123"/>
                      </a:lnTo>
                      <a:lnTo>
                        <a:pt x="828" y="125"/>
                      </a:lnTo>
                      <a:lnTo>
                        <a:pt x="829" y="125"/>
                      </a:lnTo>
                      <a:lnTo>
                        <a:pt x="831" y="125"/>
                      </a:lnTo>
                      <a:lnTo>
                        <a:pt x="831" y="126"/>
                      </a:lnTo>
                      <a:lnTo>
                        <a:pt x="829" y="126"/>
                      </a:lnTo>
                      <a:lnTo>
                        <a:pt x="829" y="127"/>
                      </a:lnTo>
                      <a:lnTo>
                        <a:pt x="828" y="127"/>
                      </a:lnTo>
                      <a:lnTo>
                        <a:pt x="828" y="129"/>
                      </a:lnTo>
                      <a:lnTo>
                        <a:pt x="826" y="129"/>
                      </a:lnTo>
                      <a:lnTo>
                        <a:pt x="826" y="132"/>
                      </a:lnTo>
                      <a:lnTo>
                        <a:pt x="825" y="133"/>
                      </a:lnTo>
                      <a:lnTo>
                        <a:pt x="825" y="136"/>
                      </a:lnTo>
                      <a:lnTo>
                        <a:pt x="826" y="136"/>
                      </a:lnTo>
                      <a:lnTo>
                        <a:pt x="826" y="135"/>
                      </a:lnTo>
                      <a:lnTo>
                        <a:pt x="826" y="142"/>
                      </a:lnTo>
                      <a:lnTo>
                        <a:pt x="828" y="142"/>
                      </a:lnTo>
                      <a:lnTo>
                        <a:pt x="828" y="142"/>
                      </a:lnTo>
                      <a:lnTo>
                        <a:pt x="829" y="142"/>
                      </a:lnTo>
                      <a:lnTo>
                        <a:pt x="829" y="143"/>
                      </a:lnTo>
                      <a:lnTo>
                        <a:pt x="831" y="143"/>
                      </a:lnTo>
                      <a:lnTo>
                        <a:pt x="831" y="143"/>
                      </a:lnTo>
                      <a:lnTo>
                        <a:pt x="832" y="143"/>
                      </a:lnTo>
                      <a:lnTo>
                        <a:pt x="833" y="144"/>
                      </a:lnTo>
                      <a:lnTo>
                        <a:pt x="832" y="144"/>
                      </a:lnTo>
                      <a:lnTo>
                        <a:pt x="832" y="145"/>
                      </a:lnTo>
                      <a:lnTo>
                        <a:pt x="833" y="145"/>
                      </a:lnTo>
                      <a:lnTo>
                        <a:pt x="833" y="146"/>
                      </a:lnTo>
                      <a:lnTo>
                        <a:pt x="835" y="147"/>
                      </a:lnTo>
                      <a:lnTo>
                        <a:pt x="835" y="147"/>
                      </a:lnTo>
                      <a:lnTo>
                        <a:pt x="837" y="147"/>
                      </a:lnTo>
                      <a:lnTo>
                        <a:pt x="837" y="147"/>
                      </a:lnTo>
                      <a:lnTo>
                        <a:pt x="842" y="150"/>
                      </a:lnTo>
                      <a:lnTo>
                        <a:pt x="842" y="150"/>
                      </a:lnTo>
                      <a:lnTo>
                        <a:pt x="844" y="150"/>
                      </a:lnTo>
                      <a:lnTo>
                        <a:pt x="844" y="151"/>
                      </a:lnTo>
                      <a:lnTo>
                        <a:pt x="846" y="151"/>
                      </a:lnTo>
                      <a:lnTo>
                        <a:pt x="846" y="152"/>
                      </a:lnTo>
                      <a:lnTo>
                        <a:pt x="849" y="153"/>
                      </a:lnTo>
                      <a:lnTo>
                        <a:pt x="849" y="154"/>
                      </a:lnTo>
                      <a:lnTo>
                        <a:pt x="850" y="154"/>
                      </a:lnTo>
                      <a:lnTo>
                        <a:pt x="853" y="154"/>
                      </a:lnTo>
                      <a:lnTo>
                        <a:pt x="853" y="155"/>
                      </a:lnTo>
                      <a:lnTo>
                        <a:pt x="853" y="156"/>
                      </a:lnTo>
                      <a:lnTo>
                        <a:pt x="853" y="158"/>
                      </a:lnTo>
                      <a:lnTo>
                        <a:pt x="855" y="158"/>
                      </a:lnTo>
                      <a:lnTo>
                        <a:pt x="855" y="159"/>
                      </a:lnTo>
                      <a:lnTo>
                        <a:pt x="857" y="159"/>
                      </a:lnTo>
                      <a:lnTo>
                        <a:pt x="857" y="160"/>
                      </a:lnTo>
                      <a:lnTo>
                        <a:pt x="859" y="161"/>
                      </a:lnTo>
                      <a:lnTo>
                        <a:pt x="859" y="163"/>
                      </a:lnTo>
                      <a:lnTo>
                        <a:pt x="861" y="163"/>
                      </a:lnTo>
                      <a:lnTo>
                        <a:pt x="861" y="165"/>
                      </a:lnTo>
                      <a:lnTo>
                        <a:pt x="862" y="165"/>
                      </a:lnTo>
                      <a:lnTo>
                        <a:pt x="862" y="167"/>
                      </a:lnTo>
                      <a:lnTo>
                        <a:pt x="864" y="167"/>
                      </a:lnTo>
                      <a:lnTo>
                        <a:pt x="864" y="171"/>
                      </a:lnTo>
                      <a:lnTo>
                        <a:pt x="865" y="171"/>
                      </a:lnTo>
                      <a:lnTo>
                        <a:pt x="867" y="172"/>
                      </a:lnTo>
                      <a:lnTo>
                        <a:pt x="867" y="176"/>
                      </a:lnTo>
                      <a:lnTo>
                        <a:pt x="867" y="176"/>
                      </a:lnTo>
                      <a:lnTo>
                        <a:pt x="867" y="176"/>
                      </a:lnTo>
                      <a:lnTo>
                        <a:pt x="865" y="176"/>
                      </a:lnTo>
                      <a:lnTo>
                        <a:pt x="865" y="178"/>
                      </a:lnTo>
                      <a:lnTo>
                        <a:pt x="862" y="178"/>
                      </a:lnTo>
                      <a:lnTo>
                        <a:pt x="862" y="179"/>
                      </a:lnTo>
                      <a:lnTo>
                        <a:pt x="861" y="180"/>
                      </a:lnTo>
                      <a:lnTo>
                        <a:pt x="861" y="180"/>
                      </a:lnTo>
                      <a:lnTo>
                        <a:pt x="857" y="180"/>
                      </a:lnTo>
                      <a:lnTo>
                        <a:pt x="857" y="186"/>
                      </a:lnTo>
                      <a:lnTo>
                        <a:pt x="855" y="187"/>
                      </a:lnTo>
                      <a:lnTo>
                        <a:pt x="853" y="187"/>
                      </a:lnTo>
                      <a:lnTo>
                        <a:pt x="853" y="189"/>
                      </a:lnTo>
                      <a:lnTo>
                        <a:pt x="855" y="189"/>
                      </a:lnTo>
                      <a:lnTo>
                        <a:pt x="855" y="192"/>
                      </a:lnTo>
                      <a:lnTo>
                        <a:pt x="853" y="192"/>
                      </a:lnTo>
                      <a:lnTo>
                        <a:pt x="853" y="192"/>
                      </a:lnTo>
                      <a:lnTo>
                        <a:pt x="853" y="192"/>
                      </a:lnTo>
                      <a:lnTo>
                        <a:pt x="853" y="192"/>
                      </a:lnTo>
                      <a:lnTo>
                        <a:pt x="853" y="193"/>
                      </a:lnTo>
                      <a:lnTo>
                        <a:pt x="852" y="194"/>
                      </a:lnTo>
                      <a:lnTo>
                        <a:pt x="852" y="194"/>
                      </a:lnTo>
                      <a:lnTo>
                        <a:pt x="850" y="194"/>
                      </a:lnTo>
                      <a:lnTo>
                        <a:pt x="850" y="195"/>
                      </a:lnTo>
                      <a:lnTo>
                        <a:pt x="852" y="196"/>
                      </a:lnTo>
                      <a:lnTo>
                        <a:pt x="852" y="197"/>
                      </a:lnTo>
                      <a:lnTo>
                        <a:pt x="853" y="197"/>
                      </a:lnTo>
                      <a:lnTo>
                        <a:pt x="853" y="199"/>
                      </a:lnTo>
                      <a:lnTo>
                        <a:pt x="852" y="199"/>
                      </a:lnTo>
                      <a:lnTo>
                        <a:pt x="852" y="201"/>
                      </a:lnTo>
                      <a:lnTo>
                        <a:pt x="853" y="202"/>
                      </a:lnTo>
                      <a:lnTo>
                        <a:pt x="853" y="203"/>
                      </a:lnTo>
                      <a:lnTo>
                        <a:pt x="853" y="203"/>
                      </a:lnTo>
                      <a:lnTo>
                        <a:pt x="853" y="204"/>
                      </a:lnTo>
                      <a:lnTo>
                        <a:pt x="853" y="205"/>
                      </a:lnTo>
                      <a:lnTo>
                        <a:pt x="855" y="205"/>
                      </a:lnTo>
                      <a:lnTo>
                        <a:pt x="853" y="206"/>
                      </a:lnTo>
                      <a:lnTo>
                        <a:pt x="853" y="210"/>
                      </a:lnTo>
                      <a:lnTo>
                        <a:pt x="857" y="210"/>
                      </a:lnTo>
                      <a:lnTo>
                        <a:pt x="857" y="212"/>
                      </a:lnTo>
                      <a:lnTo>
                        <a:pt x="859" y="212"/>
                      </a:lnTo>
                      <a:lnTo>
                        <a:pt x="859" y="213"/>
                      </a:lnTo>
                      <a:lnTo>
                        <a:pt x="861" y="213"/>
                      </a:lnTo>
                      <a:lnTo>
                        <a:pt x="861" y="214"/>
                      </a:lnTo>
                      <a:lnTo>
                        <a:pt x="862" y="214"/>
                      </a:lnTo>
                      <a:lnTo>
                        <a:pt x="862" y="214"/>
                      </a:lnTo>
                      <a:lnTo>
                        <a:pt x="864" y="215"/>
                      </a:lnTo>
                      <a:lnTo>
                        <a:pt x="864" y="216"/>
                      </a:lnTo>
                      <a:lnTo>
                        <a:pt x="865" y="217"/>
                      </a:lnTo>
                      <a:lnTo>
                        <a:pt x="865" y="218"/>
                      </a:lnTo>
                      <a:lnTo>
                        <a:pt x="868" y="218"/>
                      </a:lnTo>
                      <a:lnTo>
                        <a:pt x="870" y="218"/>
                      </a:lnTo>
                      <a:lnTo>
                        <a:pt x="875" y="220"/>
                      </a:lnTo>
                      <a:lnTo>
                        <a:pt x="876" y="220"/>
                      </a:lnTo>
                      <a:lnTo>
                        <a:pt x="876" y="221"/>
                      </a:lnTo>
                      <a:lnTo>
                        <a:pt x="877" y="221"/>
                      </a:lnTo>
                      <a:lnTo>
                        <a:pt x="879" y="221"/>
                      </a:lnTo>
                      <a:lnTo>
                        <a:pt x="879" y="222"/>
                      </a:lnTo>
                      <a:lnTo>
                        <a:pt x="881" y="222"/>
                      </a:lnTo>
                      <a:lnTo>
                        <a:pt x="882" y="223"/>
                      </a:lnTo>
                      <a:lnTo>
                        <a:pt x="882" y="223"/>
                      </a:lnTo>
                      <a:lnTo>
                        <a:pt x="884" y="223"/>
                      </a:lnTo>
                      <a:lnTo>
                        <a:pt x="891" y="225"/>
                      </a:lnTo>
                      <a:lnTo>
                        <a:pt x="891" y="225"/>
                      </a:lnTo>
                      <a:lnTo>
                        <a:pt x="892" y="226"/>
                      </a:lnTo>
                      <a:lnTo>
                        <a:pt x="894" y="226"/>
                      </a:lnTo>
                      <a:lnTo>
                        <a:pt x="894" y="227"/>
                      </a:lnTo>
                      <a:lnTo>
                        <a:pt x="896" y="227"/>
                      </a:lnTo>
                      <a:lnTo>
                        <a:pt x="900" y="228"/>
                      </a:lnTo>
                      <a:lnTo>
                        <a:pt x="896" y="228"/>
                      </a:lnTo>
                      <a:lnTo>
                        <a:pt x="894" y="229"/>
                      </a:lnTo>
                      <a:lnTo>
                        <a:pt x="891" y="229"/>
                      </a:lnTo>
                      <a:lnTo>
                        <a:pt x="891" y="230"/>
                      </a:lnTo>
                      <a:lnTo>
                        <a:pt x="888" y="230"/>
                      </a:lnTo>
                      <a:lnTo>
                        <a:pt x="888" y="230"/>
                      </a:lnTo>
                      <a:lnTo>
                        <a:pt x="886" y="230"/>
                      </a:lnTo>
                      <a:lnTo>
                        <a:pt x="882" y="231"/>
                      </a:lnTo>
                      <a:lnTo>
                        <a:pt x="881" y="231"/>
                      </a:lnTo>
                      <a:lnTo>
                        <a:pt x="875" y="233"/>
                      </a:lnTo>
                      <a:lnTo>
                        <a:pt x="875" y="234"/>
                      </a:lnTo>
                      <a:lnTo>
                        <a:pt x="873" y="234"/>
                      </a:lnTo>
                      <a:lnTo>
                        <a:pt x="871" y="234"/>
                      </a:lnTo>
                      <a:lnTo>
                        <a:pt x="871" y="234"/>
                      </a:lnTo>
                      <a:lnTo>
                        <a:pt x="868" y="236"/>
                      </a:lnTo>
                      <a:lnTo>
                        <a:pt x="868" y="236"/>
                      </a:lnTo>
                      <a:lnTo>
                        <a:pt x="867" y="236"/>
                      </a:lnTo>
                      <a:lnTo>
                        <a:pt x="867" y="238"/>
                      </a:lnTo>
                      <a:lnTo>
                        <a:pt x="868" y="238"/>
                      </a:lnTo>
                      <a:lnTo>
                        <a:pt x="868" y="239"/>
                      </a:lnTo>
                      <a:lnTo>
                        <a:pt x="867" y="239"/>
                      </a:lnTo>
                      <a:lnTo>
                        <a:pt x="867" y="241"/>
                      </a:lnTo>
                      <a:lnTo>
                        <a:pt x="865" y="241"/>
                      </a:lnTo>
                      <a:lnTo>
                        <a:pt x="865" y="242"/>
                      </a:lnTo>
                      <a:lnTo>
                        <a:pt x="867" y="242"/>
                      </a:lnTo>
                      <a:lnTo>
                        <a:pt x="867" y="245"/>
                      </a:lnTo>
                      <a:lnTo>
                        <a:pt x="868" y="245"/>
                      </a:lnTo>
                      <a:lnTo>
                        <a:pt x="868" y="247"/>
                      </a:lnTo>
                      <a:lnTo>
                        <a:pt x="870" y="247"/>
                      </a:lnTo>
                      <a:lnTo>
                        <a:pt x="870" y="249"/>
                      </a:lnTo>
                      <a:lnTo>
                        <a:pt x="871" y="250"/>
                      </a:lnTo>
                      <a:lnTo>
                        <a:pt x="871" y="253"/>
                      </a:lnTo>
                      <a:lnTo>
                        <a:pt x="870" y="253"/>
                      </a:lnTo>
                      <a:lnTo>
                        <a:pt x="867" y="254"/>
                      </a:lnTo>
                      <a:lnTo>
                        <a:pt x="864" y="254"/>
                      </a:lnTo>
                      <a:lnTo>
                        <a:pt x="864" y="254"/>
                      </a:lnTo>
                      <a:lnTo>
                        <a:pt x="861" y="254"/>
                      </a:lnTo>
                      <a:lnTo>
                        <a:pt x="861" y="255"/>
                      </a:lnTo>
                      <a:lnTo>
                        <a:pt x="857" y="255"/>
                      </a:lnTo>
                      <a:lnTo>
                        <a:pt x="857" y="256"/>
                      </a:lnTo>
                      <a:lnTo>
                        <a:pt x="853" y="256"/>
                      </a:lnTo>
                      <a:lnTo>
                        <a:pt x="853" y="256"/>
                      </a:lnTo>
                      <a:lnTo>
                        <a:pt x="852" y="256"/>
                      </a:lnTo>
                      <a:lnTo>
                        <a:pt x="852" y="257"/>
                      </a:lnTo>
                      <a:lnTo>
                        <a:pt x="850" y="257"/>
                      </a:lnTo>
                      <a:lnTo>
                        <a:pt x="850" y="258"/>
                      </a:lnTo>
                      <a:lnTo>
                        <a:pt x="849" y="258"/>
                      </a:lnTo>
                      <a:lnTo>
                        <a:pt x="849" y="259"/>
                      </a:lnTo>
                      <a:lnTo>
                        <a:pt x="846" y="259"/>
                      </a:lnTo>
                      <a:lnTo>
                        <a:pt x="846" y="259"/>
                      </a:lnTo>
                      <a:lnTo>
                        <a:pt x="842" y="260"/>
                      </a:lnTo>
                      <a:lnTo>
                        <a:pt x="842" y="260"/>
                      </a:lnTo>
                      <a:lnTo>
                        <a:pt x="841" y="260"/>
                      </a:lnTo>
                      <a:lnTo>
                        <a:pt x="841" y="261"/>
                      </a:lnTo>
                      <a:lnTo>
                        <a:pt x="840" y="261"/>
                      </a:lnTo>
                      <a:lnTo>
                        <a:pt x="840" y="261"/>
                      </a:lnTo>
                      <a:lnTo>
                        <a:pt x="837" y="263"/>
                      </a:lnTo>
                      <a:lnTo>
                        <a:pt x="837" y="266"/>
                      </a:lnTo>
                      <a:lnTo>
                        <a:pt x="835" y="266"/>
                      </a:lnTo>
                      <a:lnTo>
                        <a:pt x="835" y="267"/>
                      </a:lnTo>
                      <a:lnTo>
                        <a:pt x="832" y="267"/>
                      </a:lnTo>
                      <a:lnTo>
                        <a:pt x="832" y="268"/>
                      </a:lnTo>
                      <a:lnTo>
                        <a:pt x="822" y="268"/>
                      </a:lnTo>
                      <a:lnTo>
                        <a:pt x="821" y="267"/>
                      </a:lnTo>
                      <a:lnTo>
                        <a:pt x="820" y="267"/>
                      </a:lnTo>
                      <a:lnTo>
                        <a:pt x="820" y="259"/>
                      </a:lnTo>
                      <a:lnTo>
                        <a:pt x="818" y="259"/>
                      </a:lnTo>
                      <a:lnTo>
                        <a:pt x="818" y="259"/>
                      </a:lnTo>
                      <a:lnTo>
                        <a:pt x="816" y="257"/>
                      </a:lnTo>
                      <a:lnTo>
                        <a:pt x="816" y="254"/>
                      </a:lnTo>
                      <a:lnTo>
                        <a:pt x="814" y="254"/>
                      </a:lnTo>
                      <a:lnTo>
                        <a:pt x="814" y="254"/>
                      </a:lnTo>
                      <a:lnTo>
                        <a:pt x="807" y="254"/>
                      </a:lnTo>
                      <a:lnTo>
                        <a:pt x="807" y="253"/>
                      </a:lnTo>
                      <a:lnTo>
                        <a:pt x="809" y="252"/>
                      </a:lnTo>
                      <a:lnTo>
                        <a:pt x="809" y="251"/>
                      </a:lnTo>
                      <a:lnTo>
                        <a:pt x="811" y="251"/>
                      </a:lnTo>
                      <a:lnTo>
                        <a:pt x="811" y="250"/>
                      </a:lnTo>
                      <a:lnTo>
                        <a:pt x="813" y="250"/>
                      </a:lnTo>
                      <a:lnTo>
                        <a:pt x="813" y="249"/>
                      </a:lnTo>
                      <a:lnTo>
                        <a:pt x="814" y="248"/>
                      </a:lnTo>
                      <a:lnTo>
                        <a:pt x="814" y="247"/>
                      </a:lnTo>
                      <a:lnTo>
                        <a:pt x="814" y="247"/>
                      </a:lnTo>
                      <a:lnTo>
                        <a:pt x="814" y="247"/>
                      </a:lnTo>
                      <a:lnTo>
                        <a:pt x="816" y="246"/>
                      </a:lnTo>
                      <a:lnTo>
                        <a:pt x="818" y="246"/>
                      </a:lnTo>
                      <a:lnTo>
                        <a:pt x="820" y="245"/>
                      </a:lnTo>
                      <a:lnTo>
                        <a:pt x="820" y="245"/>
                      </a:lnTo>
                      <a:lnTo>
                        <a:pt x="821" y="245"/>
                      </a:lnTo>
                      <a:lnTo>
                        <a:pt x="821" y="245"/>
                      </a:lnTo>
                      <a:lnTo>
                        <a:pt x="822" y="245"/>
                      </a:lnTo>
                      <a:lnTo>
                        <a:pt x="822" y="243"/>
                      </a:lnTo>
                      <a:lnTo>
                        <a:pt x="825" y="243"/>
                      </a:lnTo>
                      <a:lnTo>
                        <a:pt x="825" y="242"/>
                      </a:lnTo>
                      <a:lnTo>
                        <a:pt x="826" y="242"/>
                      </a:lnTo>
                      <a:lnTo>
                        <a:pt x="826" y="242"/>
                      </a:lnTo>
                      <a:lnTo>
                        <a:pt x="828" y="241"/>
                      </a:lnTo>
                      <a:lnTo>
                        <a:pt x="829" y="241"/>
                      </a:lnTo>
                      <a:lnTo>
                        <a:pt x="829" y="241"/>
                      </a:lnTo>
                      <a:lnTo>
                        <a:pt x="831" y="241"/>
                      </a:lnTo>
                      <a:lnTo>
                        <a:pt x="831" y="240"/>
                      </a:lnTo>
                      <a:lnTo>
                        <a:pt x="829" y="239"/>
                      </a:lnTo>
                      <a:lnTo>
                        <a:pt x="829" y="238"/>
                      </a:lnTo>
                      <a:lnTo>
                        <a:pt x="828" y="238"/>
                      </a:lnTo>
                      <a:lnTo>
                        <a:pt x="828" y="238"/>
                      </a:lnTo>
                      <a:lnTo>
                        <a:pt x="826" y="238"/>
                      </a:lnTo>
                      <a:lnTo>
                        <a:pt x="826" y="238"/>
                      </a:lnTo>
                      <a:lnTo>
                        <a:pt x="822" y="238"/>
                      </a:lnTo>
                      <a:lnTo>
                        <a:pt x="820" y="236"/>
                      </a:lnTo>
                      <a:lnTo>
                        <a:pt x="814" y="236"/>
                      </a:lnTo>
                      <a:lnTo>
                        <a:pt x="814" y="237"/>
                      </a:lnTo>
                      <a:lnTo>
                        <a:pt x="807" y="237"/>
                      </a:lnTo>
                      <a:lnTo>
                        <a:pt x="807" y="238"/>
                      </a:lnTo>
                      <a:lnTo>
                        <a:pt x="804" y="238"/>
                      </a:lnTo>
                      <a:lnTo>
                        <a:pt x="804" y="238"/>
                      </a:lnTo>
                      <a:lnTo>
                        <a:pt x="802" y="238"/>
                      </a:lnTo>
                      <a:lnTo>
                        <a:pt x="801" y="238"/>
                      </a:lnTo>
                      <a:lnTo>
                        <a:pt x="801" y="239"/>
                      </a:lnTo>
                      <a:lnTo>
                        <a:pt x="799" y="239"/>
                      </a:lnTo>
                      <a:lnTo>
                        <a:pt x="799" y="246"/>
                      </a:lnTo>
                      <a:lnTo>
                        <a:pt x="797" y="247"/>
                      </a:lnTo>
                      <a:lnTo>
                        <a:pt x="797" y="248"/>
                      </a:lnTo>
                      <a:lnTo>
                        <a:pt x="799" y="248"/>
                      </a:lnTo>
                      <a:lnTo>
                        <a:pt x="799" y="249"/>
                      </a:lnTo>
                      <a:lnTo>
                        <a:pt x="794" y="252"/>
                      </a:lnTo>
                      <a:lnTo>
                        <a:pt x="794" y="252"/>
                      </a:lnTo>
                      <a:lnTo>
                        <a:pt x="794" y="252"/>
                      </a:lnTo>
                      <a:lnTo>
                        <a:pt x="796" y="253"/>
                      </a:lnTo>
                      <a:lnTo>
                        <a:pt x="796" y="254"/>
                      </a:lnTo>
                      <a:lnTo>
                        <a:pt x="797" y="254"/>
                      </a:lnTo>
                      <a:lnTo>
                        <a:pt x="797" y="254"/>
                      </a:lnTo>
                      <a:lnTo>
                        <a:pt x="801" y="254"/>
                      </a:lnTo>
                      <a:lnTo>
                        <a:pt x="801" y="255"/>
                      </a:lnTo>
                      <a:lnTo>
                        <a:pt x="802" y="255"/>
                      </a:lnTo>
                      <a:lnTo>
                        <a:pt x="802" y="258"/>
                      </a:lnTo>
                      <a:lnTo>
                        <a:pt x="801" y="259"/>
                      </a:lnTo>
                      <a:lnTo>
                        <a:pt x="801" y="259"/>
                      </a:lnTo>
                      <a:lnTo>
                        <a:pt x="799" y="260"/>
                      </a:lnTo>
                      <a:lnTo>
                        <a:pt x="799" y="260"/>
                      </a:lnTo>
                      <a:lnTo>
                        <a:pt x="797" y="260"/>
                      </a:lnTo>
                      <a:lnTo>
                        <a:pt x="797" y="260"/>
                      </a:lnTo>
                      <a:lnTo>
                        <a:pt x="796" y="260"/>
                      </a:lnTo>
                      <a:lnTo>
                        <a:pt x="796" y="259"/>
                      </a:lnTo>
                      <a:lnTo>
                        <a:pt x="794" y="259"/>
                      </a:lnTo>
                      <a:lnTo>
                        <a:pt x="794" y="258"/>
                      </a:lnTo>
                      <a:lnTo>
                        <a:pt x="794" y="257"/>
                      </a:lnTo>
                      <a:lnTo>
                        <a:pt x="794" y="256"/>
                      </a:lnTo>
                      <a:lnTo>
                        <a:pt x="792" y="256"/>
                      </a:lnTo>
                      <a:lnTo>
                        <a:pt x="792" y="255"/>
                      </a:lnTo>
                      <a:lnTo>
                        <a:pt x="790" y="255"/>
                      </a:lnTo>
                      <a:lnTo>
                        <a:pt x="790" y="254"/>
                      </a:lnTo>
                      <a:lnTo>
                        <a:pt x="783" y="254"/>
                      </a:lnTo>
                      <a:lnTo>
                        <a:pt x="777" y="256"/>
                      </a:lnTo>
                      <a:lnTo>
                        <a:pt x="772" y="256"/>
                      </a:lnTo>
                      <a:lnTo>
                        <a:pt x="772" y="257"/>
                      </a:lnTo>
                      <a:lnTo>
                        <a:pt x="761" y="257"/>
                      </a:lnTo>
                      <a:lnTo>
                        <a:pt x="761" y="258"/>
                      </a:lnTo>
                      <a:lnTo>
                        <a:pt x="760" y="258"/>
                      </a:lnTo>
                      <a:lnTo>
                        <a:pt x="760" y="259"/>
                      </a:lnTo>
                      <a:lnTo>
                        <a:pt x="759" y="259"/>
                      </a:lnTo>
                      <a:lnTo>
                        <a:pt x="759" y="259"/>
                      </a:lnTo>
                      <a:lnTo>
                        <a:pt x="757" y="259"/>
                      </a:lnTo>
                      <a:lnTo>
                        <a:pt x="757" y="259"/>
                      </a:lnTo>
                      <a:lnTo>
                        <a:pt x="756" y="260"/>
                      </a:lnTo>
                      <a:lnTo>
                        <a:pt x="757" y="260"/>
                      </a:lnTo>
                      <a:lnTo>
                        <a:pt x="757" y="261"/>
                      </a:lnTo>
                      <a:lnTo>
                        <a:pt x="756" y="261"/>
                      </a:lnTo>
                      <a:lnTo>
                        <a:pt x="756" y="263"/>
                      </a:lnTo>
                      <a:lnTo>
                        <a:pt x="754" y="263"/>
                      </a:lnTo>
                      <a:lnTo>
                        <a:pt x="754" y="264"/>
                      </a:lnTo>
                      <a:lnTo>
                        <a:pt x="753" y="265"/>
                      </a:lnTo>
                      <a:lnTo>
                        <a:pt x="753" y="269"/>
                      </a:lnTo>
                      <a:lnTo>
                        <a:pt x="756" y="270"/>
                      </a:lnTo>
                      <a:lnTo>
                        <a:pt x="756" y="271"/>
                      </a:lnTo>
                      <a:lnTo>
                        <a:pt x="757" y="271"/>
                      </a:lnTo>
                      <a:lnTo>
                        <a:pt x="759" y="271"/>
                      </a:lnTo>
                      <a:lnTo>
                        <a:pt x="759" y="272"/>
                      </a:lnTo>
                      <a:lnTo>
                        <a:pt x="757" y="272"/>
                      </a:lnTo>
                      <a:lnTo>
                        <a:pt x="759" y="271"/>
                      </a:lnTo>
                      <a:lnTo>
                        <a:pt x="759" y="272"/>
                      </a:lnTo>
                      <a:lnTo>
                        <a:pt x="760" y="272"/>
                      </a:lnTo>
                      <a:lnTo>
                        <a:pt x="760" y="272"/>
                      </a:lnTo>
                      <a:lnTo>
                        <a:pt x="763" y="272"/>
                      </a:lnTo>
                      <a:lnTo>
                        <a:pt x="763" y="276"/>
                      </a:lnTo>
                      <a:lnTo>
                        <a:pt x="760" y="276"/>
                      </a:lnTo>
                      <a:lnTo>
                        <a:pt x="760" y="278"/>
                      </a:lnTo>
                      <a:lnTo>
                        <a:pt x="759" y="279"/>
                      </a:lnTo>
                      <a:lnTo>
                        <a:pt x="759" y="279"/>
                      </a:lnTo>
                      <a:lnTo>
                        <a:pt x="757" y="280"/>
                      </a:lnTo>
                      <a:lnTo>
                        <a:pt x="757" y="281"/>
                      </a:lnTo>
                      <a:lnTo>
                        <a:pt x="756" y="281"/>
                      </a:lnTo>
                      <a:lnTo>
                        <a:pt x="756" y="282"/>
                      </a:lnTo>
                      <a:lnTo>
                        <a:pt x="754" y="283"/>
                      </a:lnTo>
                      <a:lnTo>
                        <a:pt x="754" y="283"/>
                      </a:lnTo>
                      <a:lnTo>
                        <a:pt x="753" y="284"/>
                      </a:lnTo>
                      <a:lnTo>
                        <a:pt x="753" y="285"/>
                      </a:lnTo>
                      <a:lnTo>
                        <a:pt x="749" y="286"/>
                      </a:lnTo>
                      <a:lnTo>
                        <a:pt x="749" y="287"/>
                      </a:lnTo>
                      <a:lnTo>
                        <a:pt x="748" y="287"/>
                      </a:lnTo>
                      <a:lnTo>
                        <a:pt x="748" y="288"/>
                      </a:lnTo>
                      <a:lnTo>
                        <a:pt x="742" y="288"/>
                      </a:lnTo>
                      <a:lnTo>
                        <a:pt x="742" y="287"/>
                      </a:lnTo>
                      <a:lnTo>
                        <a:pt x="740" y="287"/>
                      </a:lnTo>
                      <a:lnTo>
                        <a:pt x="740" y="286"/>
                      </a:lnTo>
                      <a:lnTo>
                        <a:pt x="737" y="286"/>
                      </a:lnTo>
                      <a:lnTo>
                        <a:pt x="733" y="284"/>
                      </a:lnTo>
                      <a:lnTo>
                        <a:pt x="731" y="284"/>
                      </a:lnTo>
                      <a:lnTo>
                        <a:pt x="731" y="283"/>
                      </a:lnTo>
                      <a:lnTo>
                        <a:pt x="729" y="281"/>
                      </a:lnTo>
                      <a:lnTo>
                        <a:pt x="731" y="281"/>
                      </a:lnTo>
                      <a:lnTo>
                        <a:pt x="733" y="281"/>
                      </a:lnTo>
                      <a:lnTo>
                        <a:pt x="733" y="280"/>
                      </a:lnTo>
                      <a:lnTo>
                        <a:pt x="733" y="280"/>
                      </a:lnTo>
                      <a:lnTo>
                        <a:pt x="731" y="279"/>
                      </a:lnTo>
                      <a:lnTo>
                        <a:pt x="731" y="279"/>
                      </a:lnTo>
                      <a:lnTo>
                        <a:pt x="729" y="279"/>
                      </a:lnTo>
                      <a:lnTo>
                        <a:pt x="729" y="279"/>
                      </a:lnTo>
                      <a:lnTo>
                        <a:pt x="727" y="279"/>
                      </a:lnTo>
                      <a:lnTo>
                        <a:pt x="727" y="277"/>
                      </a:lnTo>
                      <a:lnTo>
                        <a:pt x="729" y="277"/>
                      </a:lnTo>
                      <a:lnTo>
                        <a:pt x="729" y="275"/>
                      </a:lnTo>
                      <a:lnTo>
                        <a:pt x="731" y="275"/>
                      </a:lnTo>
                      <a:lnTo>
                        <a:pt x="731" y="274"/>
                      </a:lnTo>
                      <a:lnTo>
                        <a:pt x="729" y="274"/>
                      </a:lnTo>
                      <a:lnTo>
                        <a:pt x="727" y="274"/>
                      </a:lnTo>
                      <a:lnTo>
                        <a:pt x="726" y="273"/>
                      </a:lnTo>
                      <a:lnTo>
                        <a:pt x="726" y="272"/>
                      </a:lnTo>
                      <a:lnTo>
                        <a:pt x="727" y="272"/>
                      </a:lnTo>
                      <a:lnTo>
                        <a:pt x="729" y="272"/>
                      </a:lnTo>
                      <a:lnTo>
                        <a:pt x="733" y="272"/>
                      </a:lnTo>
                      <a:lnTo>
                        <a:pt x="733" y="271"/>
                      </a:lnTo>
                      <a:lnTo>
                        <a:pt x="737" y="271"/>
                      </a:lnTo>
                      <a:lnTo>
                        <a:pt x="731" y="268"/>
                      </a:lnTo>
                      <a:lnTo>
                        <a:pt x="727" y="268"/>
                      </a:lnTo>
                      <a:lnTo>
                        <a:pt x="726" y="268"/>
                      </a:lnTo>
                      <a:lnTo>
                        <a:pt x="724" y="268"/>
                      </a:lnTo>
                      <a:lnTo>
                        <a:pt x="724" y="268"/>
                      </a:lnTo>
                      <a:lnTo>
                        <a:pt x="720" y="268"/>
                      </a:lnTo>
                      <a:lnTo>
                        <a:pt x="718" y="269"/>
                      </a:lnTo>
                      <a:lnTo>
                        <a:pt x="716" y="269"/>
                      </a:lnTo>
                      <a:lnTo>
                        <a:pt x="714" y="270"/>
                      </a:lnTo>
                      <a:lnTo>
                        <a:pt x="705" y="270"/>
                      </a:lnTo>
                      <a:lnTo>
                        <a:pt x="705" y="270"/>
                      </a:lnTo>
                      <a:lnTo>
                        <a:pt x="705" y="270"/>
                      </a:lnTo>
                      <a:lnTo>
                        <a:pt x="705" y="271"/>
                      </a:lnTo>
                      <a:lnTo>
                        <a:pt x="702" y="271"/>
                      </a:lnTo>
                      <a:lnTo>
                        <a:pt x="702" y="272"/>
                      </a:lnTo>
                      <a:lnTo>
                        <a:pt x="701" y="272"/>
                      </a:lnTo>
                      <a:lnTo>
                        <a:pt x="701" y="272"/>
                      </a:lnTo>
                      <a:lnTo>
                        <a:pt x="700" y="273"/>
                      </a:lnTo>
                      <a:lnTo>
                        <a:pt x="700" y="274"/>
                      </a:lnTo>
                      <a:lnTo>
                        <a:pt x="701" y="274"/>
                      </a:lnTo>
                      <a:lnTo>
                        <a:pt x="702" y="274"/>
                      </a:lnTo>
                      <a:lnTo>
                        <a:pt x="702" y="275"/>
                      </a:lnTo>
                      <a:lnTo>
                        <a:pt x="705" y="275"/>
                      </a:lnTo>
                      <a:lnTo>
                        <a:pt x="689" y="281"/>
                      </a:lnTo>
                      <a:lnTo>
                        <a:pt x="689" y="281"/>
                      </a:lnTo>
                      <a:lnTo>
                        <a:pt x="690" y="281"/>
                      </a:lnTo>
                      <a:lnTo>
                        <a:pt x="690" y="285"/>
                      </a:lnTo>
                      <a:lnTo>
                        <a:pt x="689" y="285"/>
                      </a:lnTo>
                      <a:lnTo>
                        <a:pt x="689" y="286"/>
                      </a:lnTo>
                      <a:lnTo>
                        <a:pt x="688" y="286"/>
                      </a:lnTo>
                      <a:lnTo>
                        <a:pt x="688" y="286"/>
                      </a:lnTo>
                      <a:lnTo>
                        <a:pt x="686" y="287"/>
                      </a:lnTo>
                      <a:lnTo>
                        <a:pt x="684" y="287"/>
                      </a:lnTo>
                      <a:lnTo>
                        <a:pt x="684" y="288"/>
                      </a:lnTo>
                      <a:lnTo>
                        <a:pt x="686" y="288"/>
                      </a:lnTo>
                      <a:lnTo>
                        <a:pt x="684" y="288"/>
                      </a:lnTo>
                      <a:lnTo>
                        <a:pt x="684" y="288"/>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13" name="Freeform 65"/>
                <p:cNvSpPr>
                  <a:spLocks/>
                </p:cNvSpPr>
                <p:nvPr/>
              </p:nvSpPr>
              <p:spPr bwMode="auto">
                <a:xfrm>
                  <a:off x="7068" y="1386"/>
                  <a:ext cx="28" cy="24"/>
                </a:xfrm>
                <a:custGeom>
                  <a:avLst/>
                  <a:gdLst>
                    <a:gd name="T0" fmla="*/ 18 w 28"/>
                    <a:gd name="T1" fmla="*/ 11 h 24"/>
                    <a:gd name="T2" fmla="*/ 22 w 28"/>
                    <a:gd name="T3" fmla="*/ 10 h 24"/>
                    <a:gd name="T4" fmla="*/ 27 w 28"/>
                    <a:gd name="T5" fmla="*/ 9 h 24"/>
                    <a:gd name="T6" fmla="*/ 26 w 28"/>
                    <a:gd name="T7" fmla="*/ 11 h 24"/>
                    <a:gd name="T8" fmla="*/ 24 w 28"/>
                    <a:gd name="T9" fmla="*/ 14 h 24"/>
                    <a:gd name="T10" fmla="*/ 22 w 28"/>
                    <a:gd name="T11" fmla="*/ 16 h 24"/>
                    <a:gd name="T12" fmla="*/ 21 w 28"/>
                    <a:gd name="T13" fmla="*/ 17 h 24"/>
                    <a:gd name="T14" fmla="*/ 19 w 28"/>
                    <a:gd name="T15" fmla="*/ 18 h 24"/>
                    <a:gd name="T16" fmla="*/ 13 w 28"/>
                    <a:gd name="T17" fmla="*/ 20 h 24"/>
                    <a:gd name="T18" fmla="*/ 11 w 28"/>
                    <a:gd name="T19" fmla="*/ 21 h 24"/>
                    <a:gd name="T20" fmla="*/ 9 w 28"/>
                    <a:gd name="T21" fmla="*/ 22 h 24"/>
                    <a:gd name="T22" fmla="*/ 4 w 28"/>
                    <a:gd name="T23" fmla="*/ 22 h 24"/>
                    <a:gd name="T24" fmla="*/ 2 w 28"/>
                    <a:gd name="T25" fmla="*/ 23 h 24"/>
                    <a:gd name="T26" fmla="*/ 4 w 28"/>
                    <a:gd name="T27" fmla="*/ 21 h 24"/>
                    <a:gd name="T28" fmla="*/ 5 w 28"/>
                    <a:gd name="T29" fmla="*/ 19 h 24"/>
                    <a:gd name="T30" fmla="*/ 7 w 28"/>
                    <a:gd name="T31" fmla="*/ 18 h 24"/>
                    <a:gd name="T32" fmla="*/ 2 w 28"/>
                    <a:gd name="T33" fmla="*/ 16 h 24"/>
                    <a:gd name="T34" fmla="*/ 0 w 28"/>
                    <a:gd name="T35" fmla="*/ 15 h 24"/>
                    <a:gd name="T36" fmla="*/ 0 w 28"/>
                    <a:gd name="T37" fmla="*/ 11 h 24"/>
                    <a:gd name="T38" fmla="*/ 0 w 28"/>
                    <a:gd name="T39" fmla="*/ 9 h 24"/>
                    <a:gd name="T40" fmla="*/ 2 w 28"/>
                    <a:gd name="T41" fmla="*/ 9 h 24"/>
                    <a:gd name="T42" fmla="*/ 4 w 28"/>
                    <a:gd name="T43" fmla="*/ 7 h 24"/>
                    <a:gd name="T44" fmla="*/ 5 w 28"/>
                    <a:gd name="T45" fmla="*/ 6 h 24"/>
                    <a:gd name="T46" fmla="*/ 7 w 28"/>
                    <a:gd name="T47" fmla="*/ 4 h 24"/>
                    <a:gd name="T48" fmla="*/ 9 w 28"/>
                    <a:gd name="T49" fmla="*/ 4 h 24"/>
                    <a:gd name="T50" fmla="*/ 11 w 28"/>
                    <a:gd name="T51" fmla="*/ 4 h 24"/>
                    <a:gd name="T52" fmla="*/ 13 w 28"/>
                    <a:gd name="T53" fmla="*/ 3 h 24"/>
                    <a:gd name="T54" fmla="*/ 13 w 28"/>
                    <a:gd name="T55" fmla="*/ 1 h 24"/>
                    <a:gd name="T56" fmla="*/ 15 w 28"/>
                    <a:gd name="T57" fmla="*/ 0 h 24"/>
                    <a:gd name="T58" fmla="*/ 17 w 28"/>
                    <a:gd name="T59" fmla="*/ 2 h 24"/>
                    <a:gd name="T60" fmla="*/ 18 w 28"/>
                    <a:gd name="T61" fmla="*/ 5 h 24"/>
                    <a:gd name="T62" fmla="*/ 17 w 28"/>
                    <a:gd name="T63" fmla="*/ 9 h 24"/>
                    <a:gd name="T64" fmla="*/ 17 w 28"/>
                    <a:gd name="T6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24">
                      <a:moveTo>
                        <a:pt x="17" y="11"/>
                      </a:moveTo>
                      <a:lnTo>
                        <a:pt x="18" y="11"/>
                      </a:lnTo>
                      <a:lnTo>
                        <a:pt x="19" y="10"/>
                      </a:lnTo>
                      <a:lnTo>
                        <a:pt x="22" y="10"/>
                      </a:lnTo>
                      <a:lnTo>
                        <a:pt x="22" y="9"/>
                      </a:lnTo>
                      <a:lnTo>
                        <a:pt x="27" y="9"/>
                      </a:lnTo>
                      <a:lnTo>
                        <a:pt x="27" y="11"/>
                      </a:lnTo>
                      <a:lnTo>
                        <a:pt x="26" y="11"/>
                      </a:lnTo>
                      <a:lnTo>
                        <a:pt x="26" y="14"/>
                      </a:lnTo>
                      <a:lnTo>
                        <a:pt x="24" y="14"/>
                      </a:lnTo>
                      <a:lnTo>
                        <a:pt x="24" y="16"/>
                      </a:lnTo>
                      <a:lnTo>
                        <a:pt x="22" y="16"/>
                      </a:lnTo>
                      <a:lnTo>
                        <a:pt x="22" y="17"/>
                      </a:lnTo>
                      <a:lnTo>
                        <a:pt x="21" y="17"/>
                      </a:lnTo>
                      <a:lnTo>
                        <a:pt x="21" y="18"/>
                      </a:lnTo>
                      <a:lnTo>
                        <a:pt x="19" y="18"/>
                      </a:lnTo>
                      <a:lnTo>
                        <a:pt x="19" y="18"/>
                      </a:lnTo>
                      <a:lnTo>
                        <a:pt x="13" y="20"/>
                      </a:lnTo>
                      <a:lnTo>
                        <a:pt x="13" y="21"/>
                      </a:lnTo>
                      <a:lnTo>
                        <a:pt x="11" y="21"/>
                      </a:lnTo>
                      <a:lnTo>
                        <a:pt x="11" y="22"/>
                      </a:lnTo>
                      <a:lnTo>
                        <a:pt x="9" y="22"/>
                      </a:lnTo>
                      <a:lnTo>
                        <a:pt x="7" y="22"/>
                      </a:lnTo>
                      <a:lnTo>
                        <a:pt x="4" y="22"/>
                      </a:lnTo>
                      <a:lnTo>
                        <a:pt x="4" y="23"/>
                      </a:lnTo>
                      <a:lnTo>
                        <a:pt x="2" y="23"/>
                      </a:lnTo>
                      <a:lnTo>
                        <a:pt x="2" y="22"/>
                      </a:lnTo>
                      <a:lnTo>
                        <a:pt x="4" y="21"/>
                      </a:lnTo>
                      <a:lnTo>
                        <a:pt x="4" y="19"/>
                      </a:lnTo>
                      <a:lnTo>
                        <a:pt x="5" y="19"/>
                      </a:lnTo>
                      <a:lnTo>
                        <a:pt x="5" y="18"/>
                      </a:lnTo>
                      <a:lnTo>
                        <a:pt x="7" y="18"/>
                      </a:lnTo>
                      <a:lnTo>
                        <a:pt x="7" y="16"/>
                      </a:lnTo>
                      <a:lnTo>
                        <a:pt x="2" y="16"/>
                      </a:lnTo>
                      <a:lnTo>
                        <a:pt x="0" y="16"/>
                      </a:lnTo>
                      <a:lnTo>
                        <a:pt x="0" y="15"/>
                      </a:lnTo>
                      <a:lnTo>
                        <a:pt x="0" y="15"/>
                      </a:lnTo>
                      <a:lnTo>
                        <a:pt x="0" y="11"/>
                      </a:lnTo>
                      <a:lnTo>
                        <a:pt x="0" y="11"/>
                      </a:lnTo>
                      <a:lnTo>
                        <a:pt x="0" y="9"/>
                      </a:lnTo>
                      <a:lnTo>
                        <a:pt x="2" y="9"/>
                      </a:lnTo>
                      <a:lnTo>
                        <a:pt x="2" y="9"/>
                      </a:lnTo>
                      <a:lnTo>
                        <a:pt x="4" y="8"/>
                      </a:lnTo>
                      <a:lnTo>
                        <a:pt x="4" y="7"/>
                      </a:lnTo>
                      <a:lnTo>
                        <a:pt x="5" y="7"/>
                      </a:lnTo>
                      <a:lnTo>
                        <a:pt x="5" y="6"/>
                      </a:lnTo>
                      <a:lnTo>
                        <a:pt x="7" y="6"/>
                      </a:lnTo>
                      <a:lnTo>
                        <a:pt x="7" y="4"/>
                      </a:lnTo>
                      <a:lnTo>
                        <a:pt x="9" y="4"/>
                      </a:lnTo>
                      <a:lnTo>
                        <a:pt x="9" y="4"/>
                      </a:lnTo>
                      <a:lnTo>
                        <a:pt x="11" y="4"/>
                      </a:lnTo>
                      <a:lnTo>
                        <a:pt x="11" y="4"/>
                      </a:lnTo>
                      <a:lnTo>
                        <a:pt x="13" y="3"/>
                      </a:lnTo>
                      <a:lnTo>
                        <a:pt x="13" y="3"/>
                      </a:lnTo>
                      <a:lnTo>
                        <a:pt x="13" y="2"/>
                      </a:lnTo>
                      <a:lnTo>
                        <a:pt x="13" y="1"/>
                      </a:lnTo>
                      <a:lnTo>
                        <a:pt x="15" y="0"/>
                      </a:lnTo>
                      <a:lnTo>
                        <a:pt x="15" y="0"/>
                      </a:lnTo>
                      <a:lnTo>
                        <a:pt x="15" y="1"/>
                      </a:lnTo>
                      <a:lnTo>
                        <a:pt x="17" y="2"/>
                      </a:lnTo>
                      <a:lnTo>
                        <a:pt x="17" y="5"/>
                      </a:lnTo>
                      <a:lnTo>
                        <a:pt x="18" y="5"/>
                      </a:lnTo>
                      <a:lnTo>
                        <a:pt x="18" y="9"/>
                      </a:lnTo>
                      <a:lnTo>
                        <a:pt x="17" y="9"/>
                      </a:lnTo>
                      <a:lnTo>
                        <a:pt x="17" y="10"/>
                      </a:lnTo>
                      <a:lnTo>
                        <a:pt x="17" y="11"/>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grpSp>
          <p:sp>
            <p:nvSpPr>
              <p:cNvPr id="53314" name="Freeform 66"/>
              <p:cNvSpPr>
                <a:spLocks/>
              </p:cNvSpPr>
              <p:nvPr/>
            </p:nvSpPr>
            <p:spPr bwMode="auto">
              <a:xfrm>
                <a:off x="6644" y="1504"/>
                <a:ext cx="25" cy="19"/>
              </a:xfrm>
              <a:custGeom>
                <a:avLst/>
                <a:gdLst>
                  <a:gd name="T0" fmla="*/ 17 w 25"/>
                  <a:gd name="T1" fmla="*/ 18 h 19"/>
                  <a:gd name="T2" fmla="*/ 17 w 25"/>
                  <a:gd name="T3" fmla="*/ 16 h 19"/>
                  <a:gd name="T4" fmla="*/ 19 w 25"/>
                  <a:gd name="T5" fmla="*/ 15 h 19"/>
                  <a:gd name="T6" fmla="*/ 19 w 25"/>
                  <a:gd name="T7" fmla="*/ 12 h 19"/>
                  <a:gd name="T8" fmla="*/ 22 w 25"/>
                  <a:gd name="T9" fmla="*/ 12 h 19"/>
                  <a:gd name="T10" fmla="*/ 22 w 25"/>
                  <a:gd name="T11" fmla="*/ 10 h 19"/>
                  <a:gd name="T12" fmla="*/ 24 w 25"/>
                  <a:gd name="T13" fmla="*/ 9 h 19"/>
                  <a:gd name="T14" fmla="*/ 24 w 25"/>
                  <a:gd name="T15" fmla="*/ 5 h 19"/>
                  <a:gd name="T16" fmla="*/ 22 w 25"/>
                  <a:gd name="T17" fmla="*/ 4 h 19"/>
                  <a:gd name="T18" fmla="*/ 19 w 25"/>
                  <a:gd name="T19" fmla="*/ 4 h 19"/>
                  <a:gd name="T20" fmla="*/ 19 w 25"/>
                  <a:gd name="T21" fmla="*/ 3 h 19"/>
                  <a:gd name="T22" fmla="*/ 14 w 25"/>
                  <a:gd name="T23" fmla="*/ 3 h 19"/>
                  <a:gd name="T24" fmla="*/ 14 w 25"/>
                  <a:gd name="T25" fmla="*/ 2 h 19"/>
                  <a:gd name="T26" fmla="*/ 12 w 25"/>
                  <a:gd name="T27" fmla="*/ 2 h 19"/>
                  <a:gd name="T28" fmla="*/ 11 w 25"/>
                  <a:gd name="T29" fmla="*/ 1 h 19"/>
                  <a:gd name="T30" fmla="*/ 8 w 25"/>
                  <a:gd name="T31" fmla="*/ 1 h 19"/>
                  <a:gd name="T32" fmla="*/ 5 w 25"/>
                  <a:gd name="T33" fmla="*/ 0 h 19"/>
                  <a:gd name="T34" fmla="*/ 5 w 25"/>
                  <a:gd name="T35" fmla="*/ 1 h 19"/>
                  <a:gd name="T36" fmla="*/ 2 w 25"/>
                  <a:gd name="T37" fmla="*/ 2 h 19"/>
                  <a:gd name="T38" fmla="*/ 2 w 25"/>
                  <a:gd name="T39" fmla="*/ 4 h 19"/>
                  <a:gd name="T40" fmla="*/ 0 w 25"/>
                  <a:gd name="T41" fmla="*/ 5 h 19"/>
                  <a:gd name="T42" fmla="*/ 0 w 25"/>
                  <a:gd name="T43" fmla="*/ 7 h 19"/>
                  <a:gd name="T44" fmla="*/ 0 w 25"/>
                  <a:gd name="T45" fmla="*/ 7 h 19"/>
                  <a:gd name="T46" fmla="*/ 0 w 25"/>
                  <a:gd name="T47" fmla="*/ 12 h 19"/>
                  <a:gd name="T48" fmla="*/ 0 w 25"/>
                  <a:gd name="T49" fmla="*/ 12 h 19"/>
                  <a:gd name="T50" fmla="*/ 0 w 25"/>
                  <a:gd name="T51" fmla="*/ 12 h 19"/>
                  <a:gd name="T52" fmla="*/ 2 w 25"/>
                  <a:gd name="T53" fmla="*/ 12 h 19"/>
                  <a:gd name="T54" fmla="*/ 11 w 25"/>
                  <a:gd name="T55" fmla="*/ 16 h 19"/>
                  <a:gd name="T56" fmla="*/ 12 w 25"/>
                  <a:gd name="T57" fmla="*/ 16 h 19"/>
                  <a:gd name="T58" fmla="*/ 14 w 25"/>
                  <a:gd name="T59" fmla="*/ 18 h 19"/>
                  <a:gd name="T60" fmla="*/ 17 w 25"/>
                  <a:gd name="T61" fmla="*/ 16 h 19"/>
                  <a:gd name="T62" fmla="*/ 17 w 25"/>
                  <a:gd name="T63"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 h="19">
                    <a:moveTo>
                      <a:pt x="17" y="18"/>
                    </a:moveTo>
                    <a:lnTo>
                      <a:pt x="17" y="16"/>
                    </a:lnTo>
                    <a:lnTo>
                      <a:pt x="19" y="15"/>
                    </a:lnTo>
                    <a:lnTo>
                      <a:pt x="19" y="12"/>
                    </a:lnTo>
                    <a:lnTo>
                      <a:pt x="22" y="12"/>
                    </a:lnTo>
                    <a:lnTo>
                      <a:pt x="22" y="10"/>
                    </a:lnTo>
                    <a:lnTo>
                      <a:pt x="24" y="9"/>
                    </a:lnTo>
                    <a:lnTo>
                      <a:pt x="24" y="5"/>
                    </a:lnTo>
                    <a:lnTo>
                      <a:pt x="22" y="4"/>
                    </a:lnTo>
                    <a:lnTo>
                      <a:pt x="19" y="4"/>
                    </a:lnTo>
                    <a:lnTo>
                      <a:pt x="19" y="3"/>
                    </a:lnTo>
                    <a:lnTo>
                      <a:pt x="14" y="3"/>
                    </a:lnTo>
                    <a:lnTo>
                      <a:pt x="14" y="2"/>
                    </a:lnTo>
                    <a:lnTo>
                      <a:pt x="12" y="2"/>
                    </a:lnTo>
                    <a:lnTo>
                      <a:pt x="11" y="1"/>
                    </a:lnTo>
                    <a:lnTo>
                      <a:pt x="8" y="1"/>
                    </a:lnTo>
                    <a:lnTo>
                      <a:pt x="5" y="0"/>
                    </a:lnTo>
                    <a:lnTo>
                      <a:pt x="5" y="1"/>
                    </a:lnTo>
                    <a:lnTo>
                      <a:pt x="2" y="2"/>
                    </a:lnTo>
                    <a:lnTo>
                      <a:pt x="2" y="4"/>
                    </a:lnTo>
                    <a:lnTo>
                      <a:pt x="0" y="5"/>
                    </a:lnTo>
                    <a:lnTo>
                      <a:pt x="0" y="7"/>
                    </a:lnTo>
                    <a:lnTo>
                      <a:pt x="0" y="7"/>
                    </a:lnTo>
                    <a:lnTo>
                      <a:pt x="0" y="12"/>
                    </a:lnTo>
                    <a:lnTo>
                      <a:pt x="0" y="12"/>
                    </a:lnTo>
                    <a:lnTo>
                      <a:pt x="0" y="12"/>
                    </a:lnTo>
                    <a:lnTo>
                      <a:pt x="2" y="12"/>
                    </a:lnTo>
                    <a:lnTo>
                      <a:pt x="11" y="16"/>
                    </a:lnTo>
                    <a:lnTo>
                      <a:pt x="12" y="16"/>
                    </a:lnTo>
                    <a:lnTo>
                      <a:pt x="14" y="18"/>
                    </a:lnTo>
                    <a:lnTo>
                      <a:pt x="17" y="16"/>
                    </a:lnTo>
                    <a:lnTo>
                      <a:pt x="17" y="18"/>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grpSp>
        <p:sp>
          <p:nvSpPr>
            <p:cNvPr id="53315" name="Freeform 67"/>
            <p:cNvSpPr>
              <a:spLocks/>
            </p:cNvSpPr>
            <p:nvPr/>
          </p:nvSpPr>
          <p:spPr bwMode="auto">
            <a:xfrm>
              <a:off x="2745" y="2975"/>
              <a:ext cx="49" cy="96"/>
            </a:xfrm>
            <a:custGeom>
              <a:avLst/>
              <a:gdLst>
                <a:gd name="T0" fmla="*/ 3 w 20"/>
                <a:gd name="T1" fmla="*/ 0 h 19"/>
                <a:gd name="T2" fmla="*/ 3 w 20"/>
                <a:gd name="T3" fmla="*/ 18 h 19"/>
                <a:gd name="T4" fmla="*/ 0 w 20"/>
                <a:gd name="T5" fmla="*/ 18 h 19"/>
                <a:gd name="T6" fmla="*/ 0 w 20"/>
                <a:gd name="T7" fmla="*/ 18 h 19"/>
                <a:gd name="T8" fmla="*/ 19 w 20"/>
                <a:gd name="T9" fmla="*/ 18 h 19"/>
                <a:gd name="T10" fmla="*/ 19 w 20"/>
                <a:gd name="T11" fmla="*/ 18 h 19"/>
                <a:gd name="T12" fmla="*/ 7 w 20"/>
                <a:gd name="T13" fmla="*/ 18 h 19"/>
                <a:gd name="T14" fmla="*/ 7 w 20"/>
                <a:gd name="T15" fmla="*/ 0 h 19"/>
                <a:gd name="T16" fmla="*/ 3 w 20"/>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9">
                  <a:moveTo>
                    <a:pt x="3" y="0"/>
                  </a:moveTo>
                  <a:lnTo>
                    <a:pt x="3" y="18"/>
                  </a:lnTo>
                  <a:lnTo>
                    <a:pt x="0" y="18"/>
                  </a:lnTo>
                  <a:lnTo>
                    <a:pt x="0" y="18"/>
                  </a:lnTo>
                  <a:lnTo>
                    <a:pt x="19" y="18"/>
                  </a:lnTo>
                  <a:lnTo>
                    <a:pt x="19" y="18"/>
                  </a:lnTo>
                  <a:lnTo>
                    <a:pt x="7" y="18"/>
                  </a:lnTo>
                  <a:lnTo>
                    <a:pt x="7" y="0"/>
                  </a:lnTo>
                  <a:lnTo>
                    <a:pt x="3" y="0"/>
                  </a:lnTo>
                </a:path>
              </a:pathLst>
            </a:custGeom>
            <a:solidFill>
              <a:schemeClr val="folHlink"/>
            </a:solidFill>
            <a:ln w="254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16" name="Freeform 68"/>
            <p:cNvSpPr>
              <a:spLocks/>
            </p:cNvSpPr>
            <p:nvPr/>
          </p:nvSpPr>
          <p:spPr bwMode="auto">
            <a:xfrm>
              <a:off x="2369" y="3277"/>
              <a:ext cx="46" cy="5"/>
            </a:xfrm>
            <a:custGeom>
              <a:avLst/>
              <a:gdLst>
                <a:gd name="T0" fmla="*/ 0 w 19"/>
                <a:gd name="T1" fmla="*/ 0 h 1"/>
                <a:gd name="T2" fmla="*/ 0 w 19"/>
                <a:gd name="T3" fmla="*/ 0 h 1"/>
                <a:gd name="T4" fmla="*/ 18 w 19"/>
                <a:gd name="T5" fmla="*/ 0 h 1"/>
                <a:gd name="T6" fmla="*/ 18 w 19"/>
                <a:gd name="T7" fmla="*/ 0 h 1"/>
                <a:gd name="T8" fmla="*/ 0 w 19"/>
                <a:gd name="T9" fmla="*/ 0 h 1"/>
              </a:gdLst>
              <a:ahLst/>
              <a:cxnLst>
                <a:cxn ang="0">
                  <a:pos x="T0" y="T1"/>
                </a:cxn>
                <a:cxn ang="0">
                  <a:pos x="T2" y="T3"/>
                </a:cxn>
                <a:cxn ang="0">
                  <a:pos x="T4" y="T5"/>
                </a:cxn>
                <a:cxn ang="0">
                  <a:pos x="T6" y="T7"/>
                </a:cxn>
                <a:cxn ang="0">
                  <a:pos x="T8" y="T9"/>
                </a:cxn>
              </a:cxnLst>
              <a:rect l="0" t="0" r="r" b="b"/>
              <a:pathLst>
                <a:path w="19" h="1">
                  <a:moveTo>
                    <a:pt x="0" y="0"/>
                  </a:moveTo>
                  <a:lnTo>
                    <a:pt x="0" y="0"/>
                  </a:lnTo>
                  <a:lnTo>
                    <a:pt x="18" y="0"/>
                  </a:lnTo>
                  <a:lnTo>
                    <a:pt x="18" y="0"/>
                  </a:lnTo>
                  <a:lnTo>
                    <a:pt x="0" y="0"/>
                  </a:lnTo>
                </a:path>
              </a:pathLst>
            </a:custGeom>
            <a:solidFill>
              <a:schemeClr val="folHlink"/>
            </a:solidFill>
            <a:ln w="254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17" name="Freeform 69"/>
            <p:cNvSpPr>
              <a:spLocks/>
            </p:cNvSpPr>
            <p:nvPr/>
          </p:nvSpPr>
          <p:spPr bwMode="auto">
            <a:xfrm>
              <a:off x="2145" y="2945"/>
              <a:ext cx="46" cy="96"/>
            </a:xfrm>
            <a:custGeom>
              <a:avLst/>
              <a:gdLst>
                <a:gd name="T0" fmla="*/ 12 w 19"/>
                <a:gd name="T1" fmla="*/ 0 h 19"/>
                <a:gd name="T2" fmla="*/ 12 w 19"/>
                <a:gd name="T3" fmla="*/ 3 h 19"/>
                <a:gd name="T4" fmla="*/ 11 w 19"/>
                <a:gd name="T5" fmla="*/ 3 h 19"/>
                <a:gd name="T6" fmla="*/ 11 w 19"/>
                <a:gd name="T7" fmla="*/ 7 h 19"/>
                <a:gd name="T8" fmla="*/ 6 w 19"/>
                <a:gd name="T9" fmla="*/ 10 h 19"/>
                <a:gd name="T10" fmla="*/ 4 w 19"/>
                <a:gd name="T11" fmla="*/ 10 h 19"/>
                <a:gd name="T12" fmla="*/ 0 w 19"/>
                <a:gd name="T13" fmla="*/ 18 h 19"/>
                <a:gd name="T14" fmla="*/ 2 w 19"/>
                <a:gd name="T15" fmla="*/ 18 h 19"/>
                <a:gd name="T16" fmla="*/ 4 w 19"/>
                <a:gd name="T17" fmla="*/ 14 h 19"/>
                <a:gd name="T18" fmla="*/ 12 w 19"/>
                <a:gd name="T19" fmla="*/ 14 h 19"/>
                <a:gd name="T20" fmla="*/ 15 w 19"/>
                <a:gd name="T21" fmla="*/ 10 h 19"/>
                <a:gd name="T22" fmla="*/ 18 w 19"/>
                <a:gd name="T23" fmla="*/ 10 h 19"/>
                <a:gd name="T24" fmla="*/ 18 w 19"/>
                <a:gd name="T25" fmla="*/ 3 h 19"/>
                <a:gd name="T26" fmla="*/ 15 w 19"/>
                <a:gd name="T27" fmla="*/ 0 h 19"/>
                <a:gd name="T28" fmla="*/ 11 w 19"/>
                <a:gd name="T29" fmla="*/ 0 h 19"/>
                <a:gd name="T30" fmla="*/ 12 w 19"/>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9">
                  <a:moveTo>
                    <a:pt x="12" y="0"/>
                  </a:moveTo>
                  <a:lnTo>
                    <a:pt x="12" y="3"/>
                  </a:lnTo>
                  <a:lnTo>
                    <a:pt x="11" y="3"/>
                  </a:lnTo>
                  <a:lnTo>
                    <a:pt x="11" y="7"/>
                  </a:lnTo>
                  <a:lnTo>
                    <a:pt x="6" y="10"/>
                  </a:lnTo>
                  <a:lnTo>
                    <a:pt x="4" y="10"/>
                  </a:lnTo>
                  <a:lnTo>
                    <a:pt x="0" y="18"/>
                  </a:lnTo>
                  <a:lnTo>
                    <a:pt x="2" y="18"/>
                  </a:lnTo>
                  <a:lnTo>
                    <a:pt x="4" y="14"/>
                  </a:lnTo>
                  <a:lnTo>
                    <a:pt x="12" y="14"/>
                  </a:lnTo>
                  <a:lnTo>
                    <a:pt x="15" y="10"/>
                  </a:lnTo>
                  <a:lnTo>
                    <a:pt x="18" y="10"/>
                  </a:lnTo>
                  <a:lnTo>
                    <a:pt x="18" y="3"/>
                  </a:lnTo>
                  <a:lnTo>
                    <a:pt x="15" y="0"/>
                  </a:lnTo>
                  <a:lnTo>
                    <a:pt x="11" y="0"/>
                  </a:lnTo>
                  <a:lnTo>
                    <a:pt x="12" y="0"/>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18" name="Freeform 70"/>
            <p:cNvSpPr>
              <a:spLocks/>
            </p:cNvSpPr>
            <p:nvPr/>
          </p:nvSpPr>
          <p:spPr bwMode="auto">
            <a:xfrm>
              <a:off x="2172" y="3076"/>
              <a:ext cx="49" cy="100"/>
            </a:xfrm>
            <a:custGeom>
              <a:avLst/>
              <a:gdLst>
                <a:gd name="T0" fmla="*/ 17 w 20"/>
                <a:gd name="T1" fmla="*/ 0 h 20"/>
                <a:gd name="T2" fmla="*/ 8 w 20"/>
                <a:gd name="T3" fmla="*/ 0 h 20"/>
                <a:gd name="T4" fmla="*/ 8 w 20"/>
                <a:gd name="T5" fmla="*/ 3 h 20"/>
                <a:gd name="T6" fmla="*/ 5 w 20"/>
                <a:gd name="T7" fmla="*/ 3 h 20"/>
                <a:gd name="T8" fmla="*/ 5 w 20"/>
                <a:gd name="T9" fmla="*/ 7 h 20"/>
                <a:gd name="T10" fmla="*/ 2 w 20"/>
                <a:gd name="T11" fmla="*/ 7 h 20"/>
                <a:gd name="T12" fmla="*/ 2 w 20"/>
                <a:gd name="T13" fmla="*/ 7 h 20"/>
                <a:gd name="T14" fmla="*/ 0 w 20"/>
                <a:gd name="T15" fmla="*/ 11 h 20"/>
                <a:gd name="T16" fmla="*/ 0 w 20"/>
                <a:gd name="T17" fmla="*/ 19 h 20"/>
                <a:gd name="T18" fmla="*/ 2 w 20"/>
                <a:gd name="T19" fmla="*/ 19 h 20"/>
                <a:gd name="T20" fmla="*/ 5 w 20"/>
                <a:gd name="T21" fmla="*/ 19 h 20"/>
                <a:gd name="T22" fmla="*/ 10 w 20"/>
                <a:gd name="T23" fmla="*/ 19 h 20"/>
                <a:gd name="T24" fmla="*/ 13 w 20"/>
                <a:gd name="T25" fmla="*/ 15 h 20"/>
                <a:gd name="T26" fmla="*/ 14 w 20"/>
                <a:gd name="T27" fmla="*/ 15 h 20"/>
                <a:gd name="T28" fmla="*/ 17 w 20"/>
                <a:gd name="T29" fmla="*/ 11 h 20"/>
                <a:gd name="T30" fmla="*/ 19 w 20"/>
                <a:gd name="T31" fmla="*/ 11 h 20"/>
                <a:gd name="T32" fmla="*/ 19 w 20"/>
                <a:gd name="T33" fmla="*/ 0 h 20"/>
                <a:gd name="T34" fmla="*/ 17 w 20"/>
                <a:gd name="T35" fmla="*/ 0 h 20"/>
                <a:gd name="T36" fmla="*/ 17 w 20"/>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20">
                  <a:moveTo>
                    <a:pt x="17" y="0"/>
                  </a:moveTo>
                  <a:lnTo>
                    <a:pt x="8" y="0"/>
                  </a:lnTo>
                  <a:lnTo>
                    <a:pt x="8" y="3"/>
                  </a:lnTo>
                  <a:lnTo>
                    <a:pt x="5" y="3"/>
                  </a:lnTo>
                  <a:lnTo>
                    <a:pt x="5" y="7"/>
                  </a:lnTo>
                  <a:lnTo>
                    <a:pt x="2" y="7"/>
                  </a:lnTo>
                  <a:lnTo>
                    <a:pt x="2" y="7"/>
                  </a:lnTo>
                  <a:lnTo>
                    <a:pt x="0" y="11"/>
                  </a:lnTo>
                  <a:lnTo>
                    <a:pt x="0" y="19"/>
                  </a:lnTo>
                  <a:lnTo>
                    <a:pt x="2" y="19"/>
                  </a:lnTo>
                  <a:lnTo>
                    <a:pt x="5" y="19"/>
                  </a:lnTo>
                  <a:lnTo>
                    <a:pt x="10" y="19"/>
                  </a:lnTo>
                  <a:lnTo>
                    <a:pt x="13" y="15"/>
                  </a:lnTo>
                  <a:lnTo>
                    <a:pt x="14" y="15"/>
                  </a:lnTo>
                  <a:lnTo>
                    <a:pt x="17" y="11"/>
                  </a:lnTo>
                  <a:lnTo>
                    <a:pt x="19" y="11"/>
                  </a:lnTo>
                  <a:lnTo>
                    <a:pt x="19" y="0"/>
                  </a:lnTo>
                  <a:lnTo>
                    <a:pt x="17" y="0"/>
                  </a:lnTo>
                  <a:lnTo>
                    <a:pt x="17" y="0"/>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19" name="Freeform 71"/>
            <p:cNvSpPr>
              <a:spLocks/>
            </p:cNvSpPr>
            <p:nvPr/>
          </p:nvSpPr>
          <p:spPr bwMode="auto">
            <a:xfrm>
              <a:off x="2494" y="3237"/>
              <a:ext cx="47" cy="100"/>
            </a:xfrm>
            <a:custGeom>
              <a:avLst/>
              <a:gdLst>
                <a:gd name="T0" fmla="*/ 7 w 19"/>
                <a:gd name="T1" fmla="*/ 4 h 20"/>
                <a:gd name="T2" fmla="*/ 7 w 19"/>
                <a:gd name="T3" fmla="*/ 9 h 20"/>
                <a:gd name="T4" fmla="*/ 0 w 19"/>
                <a:gd name="T5" fmla="*/ 14 h 20"/>
                <a:gd name="T6" fmla="*/ 0 w 19"/>
                <a:gd name="T7" fmla="*/ 19 h 20"/>
                <a:gd name="T8" fmla="*/ 18 w 19"/>
                <a:gd name="T9" fmla="*/ 19 h 20"/>
                <a:gd name="T10" fmla="*/ 18 w 19"/>
                <a:gd name="T11" fmla="*/ 0 h 20"/>
                <a:gd name="T12" fmla="*/ 14 w 19"/>
                <a:gd name="T13" fmla="*/ 0 h 20"/>
                <a:gd name="T14" fmla="*/ 7 w 19"/>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0">
                  <a:moveTo>
                    <a:pt x="7" y="4"/>
                  </a:moveTo>
                  <a:lnTo>
                    <a:pt x="7" y="9"/>
                  </a:lnTo>
                  <a:lnTo>
                    <a:pt x="0" y="14"/>
                  </a:lnTo>
                  <a:lnTo>
                    <a:pt x="0" y="19"/>
                  </a:lnTo>
                  <a:lnTo>
                    <a:pt x="18" y="19"/>
                  </a:lnTo>
                  <a:lnTo>
                    <a:pt x="18" y="0"/>
                  </a:lnTo>
                  <a:lnTo>
                    <a:pt x="14" y="0"/>
                  </a:lnTo>
                  <a:lnTo>
                    <a:pt x="7" y="4"/>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0" name="Freeform 72"/>
            <p:cNvSpPr>
              <a:spLocks/>
            </p:cNvSpPr>
            <p:nvPr/>
          </p:nvSpPr>
          <p:spPr bwMode="auto">
            <a:xfrm>
              <a:off x="2654" y="3186"/>
              <a:ext cx="71" cy="101"/>
            </a:xfrm>
            <a:custGeom>
              <a:avLst/>
              <a:gdLst>
                <a:gd name="T0" fmla="*/ 21 w 29"/>
                <a:gd name="T1" fmla="*/ 0 h 20"/>
                <a:gd name="T2" fmla="*/ 19 w 29"/>
                <a:gd name="T3" fmla="*/ 1 h 20"/>
                <a:gd name="T4" fmla="*/ 17 w 29"/>
                <a:gd name="T5" fmla="*/ 1 h 20"/>
                <a:gd name="T6" fmla="*/ 17 w 29"/>
                <a:gd name="T7" fmla="*/ 2 h 20"/>
                <a:gd name="T8" fmla="*/ 15 w 29"/>
                <a:gd name="T9" fmla="*/ 2 h 20"/>
                <a:gd name="T10" fmla="*/ 15 w 29"/>
                <a:gd name="T11" fmla="*/ 3 h 20"/>
                <a:gd name="T12" fmla="*/ 14 w 29"/>
                <a:gd name="T13" fmla="*/ 3 h 20"/>
                <a:gd name="T14" fmla="*/ 14 w 29"/>
                <a:gd name="T15" fmla="*/ 3 h 20"/>
                <a:gd name="T16" fmla="*/ 11 w 29"/>
                <a:gd name="T17" fmla="*/ 3 h 20"/>
                <a:gd name="T18" fmla="*/ 11 w 29"/>
                <a:gd name="T19" fmla="*/ 4 h 20"/>
                <a:gd name="T20" fmla="*/ 9 w 29"/>
                <a:gd name="T21" fmla="*/ 4 h 20"/>
                <a:gd name="T22" fmla="*/ 9 w 29"/>
                <a:gd name="T23" fmla="*/ 5 h 20"/>
                <a:gd name="T24" fmla="*/ 9 w 29"/>
                <a:gd name="T25" fmla="*/ 8 h 20"/>
                <a:gd name="T26" fmla="*/ 7 w 29"/>
                <a:gd name="T27" fmla="*/ 9 h 20"/>
                <a:gd name="T28" fmla="*/ 7 w 29"/>
                <a:gd name="T29" fmla="*/ 11 h 20"/>
                <a:gd name="T30" fmla="*/ 6 w 29"/>
                <a:gd name="T31" fmla="*/ 12 h 20"/>
                <a:gd name="T32" fmla="*/ 6 w 29"/>
                <a:gd name="T33" fmla="*/ 12 h 20"/>
                <a:gd name="T34" fmla="*/ 3 w 29"/>
                <a:gd name="T35" fmla="*/ 12 h 20"/>
                <a:gd name="T36" fmla="*/ 3 w 29"/>
                <a:gd name="T37" fmla="*/ 13 h 20"/>
                <a:gd name="T38" fmla="*/ 1 w 29"/>
                <a:gd name="T39" fmla="*/ 13 h 20"/>
                <a:gd name="T40" fmla="*/ 1 w 29"/>
                <a:gd name="T41" fmla="*/ 15 h 20"/>
                <a:gd name="T42" fmla="*/ 0 w 29"/>
                <a:gd name="T43" fmla="*/ 15 h 20"/>
                <a:gd name="T44" fmla="*/ 0 w 29"/>
                <a:gd name="T45" fmla="*/ 15 h 20"/>
                <a:gd name="T46" fmla="*/ 1 w 29"/>
                <a:gd name="T47" fmla="*/ 15 h 20"/>
                <a:gd name="T48" fmla="*/ 1 w 29"/>
                <a:gd name="T49" fmla="*/ 16 h 20"/>
                <a:gd name="T50" fmla="*/ 3 w 29"/>
                <a:gd name="T51" fmla="*/ 16 h 20"/>
                <a:gd name="T52" fmla="*/ 3 w 29"/>
                <a:gd name="T53" fmla="*/ 17 h 20"/>
                <a:gd name="T54" fmla="*/ 6 w 29"/>
                <a:gd name="T55" fmla="*/ 17 h 20"/>
                <a:gd name="T56" fmla="*/ 7 w 29"/>
                <a:gd name="T57" fmla="*/ 18 h 20"/>
                <a:gd name="T58" fmla="*/ 9 w 29"/>
                <a:gd name="T59" fmla="*/ 18 h 20"/>
                <a:gd name="T60" fmla="*/ 9 w 29"/>
                <a:gd name="T61" fmla="*/ 19 h 20"/>
                <a:gd name="T62" fmla="*/ 14 w 29"/>
                <a:gd name="T63" fmla="*/ 19 h 20"/>
                <a:gd name="T64" fmla="*/ 15 w 29"/>
                <a:gd name="T65" fmla="*/ 19 h 20"/>
                <a:gd name="T66" fmla="*/ 17 w 29"/>
                <a:gd name="T67" fmla="*/ 19 h 20"/>
                <a:gd name="T68" fmla="*/ 17 w 29"/>
                <a:gd name="T69" fmla="*/ 18 h 20"/>
                <a:gd name="T70" fmla="*/ 19 w 29"/>
                <a:gd name="T71" fmla="*/ 17 h 20"/>
                <a:gd name="T72" fmla="*/ 19 w 29"/>
                <a:gd name="T73" fmla="*/ 16 h 20"/>
                <a:gd name="T74" fmla="*/ 24 w 29"/>
                <a:gd name="T75" fmla="*/ 15 h 20"/>
                <a:gd name="T76" fmla="*/ 24 w 29"/>
                <a:gd name="T77" fmla="*/ 14 h 20"/>
                <a:gd name="T78" fmla="*/ 26 w 29"/>
                <a:gd name="T79" fmla="*/ 14 h 20"/>
                <a:gd name="T80" fmla="*/ 26 w 29"/>
                <a:gd name="T81" fmla="*/ 13 h 20"/>
                <a:gd name="T82" fmla="*/ 28 w 29"/>
                <a:gd name="T83" fmla="*/ 12 h 20"/>
                <a:gd name="T84" fmla="*/ 28 w 29"/>
                <a:gd name="T85" fmla="*/ 12 h 20"/>
                <a:gd name="T86" fmla="*/ 26 w 29"/>
                <a:gd name="T87" fmla="*/ 12 h 20"/>
                <a:gd name="T88" fmla="*/ 26 w 29"/>
                <a:gd name="T89" fmla="*/ 12 h 20"/>
                <a:gd name="T90" fmla="*/ 24 w 29"/>
                <a:gd name="T91" fmla="*/ 12 h 20"/>
                <a:gd name="T92" fmla="*/ 22 w 29"/>
                <a:gd name="T93" fmla="*/ 11 h 20"/>
                <a:gd name="T94" fmla="*/ 21 w 29"/>
                <a:gd name="T95" fmla="*/ 11 h 20"/>
                <a:gd name="T96" fmla="*/ 21 w 29"/>
                <a:gd name="T97" fmla="*/ 4 h 20"/>
                <a:gd name="T98" fmla="*/ 22 w 29"/>
                <a:gd name="T99" fmla="*/ 4 h 20"/>
                <a:gd name="T100" fmla="*/ 22 w 29"/>
                <a:gd name="T101" fmla="*/ 3 h 20"/>
                <a:gd name="T102" fmla="*/ 26 w 29"/>
                <a:gd name="T103" fmla="*/ 3 h 20"/>
                <a:gd name="T104" fmla="*/ 24 w 29"/>
                <a:gd name="T105" fmla="*/ 3 h 20"/>
                <a:gd name="T106" fmla="*/ 24 w 29"/>
                <a:gd name="T107" fmla="*/ 0 h 20"/>
                <a:gd name="T108" fmla="*/ 19 w 29"/>
                <a:gd name="T109" fmla="*/ 0 h 20"/>
                <a:gd name="T110" fmla="*/ 19 w 29"/>
                <a:gd name="T111" fmla="*/ 0 h 20"/>
                <a:gd name="T112" fmla="*/ 21 w 29"/>
                <a:gd name="T11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 h="20">
                  <a:moveTo>
                    <a:pt x="21" y="0"/>
                  </a:moveTo>
                  <a:lnTo>
                    <a:pt x="19" y="1"/>
                  </a:lnTo>
                  <a:lnTo>
                    <a:pt x="17" y="1"/>
                  </a:lnTo>
                  <a:lnTo>
                    <a:pt x="17" y="2"/>
                  </a:lnTo>
                  <a:lnTo>
                    <a:pt x="15" y="2"/>
                  </a:lnTo>
                  <a:lnTo>
                    <a:pt x="15" y="3"/>
                  </a:lnTo>
                  <a:lnTo>
                    <a:pt x="14" y="3"/>
                  </a:lnTo>
                  <a:lnTo>
                    <a:pt x="14" y="3"/>
                  </a:lnTo>
                  <a:lnTo>
                    <a:pt x="11" y="3"/>
                  </a:lnTo>
                  <a:lnTo>
                    <a:pt x="11" y="4"/>
                  </a:lnTo>
                  <a:lnTo>
                    <a:pt x="9" y="4"/>
                  </a:lnTo>
                  <a:lnTo>
                    <a:pt x="9" y="5"/>
                  </a:lnTo>
                  <a:lnTo>
                    <a:pt x="9" y="8"/>
                  </a:lnTo>
                  <a:lnTo>
                    <a:pt x="7" y="9"/>
                  </a:lnTo>
                  <a:lnTo>
                    <a:pt x="7" y="11"/>
                  </a:lnTo>
                  <a:lnTo>
                    <a:pt x="6" y="12"/>
                  </a:lnTo>
                  <a:lnTo>
                    <a:pt x="6" y="12"/>
                  </a:lnTo>
                  <a:lnTo>
                    <a:pt x="3" y="12"/>
                  </a:lnTo>
                  <a:lnTo>
                    <a:pt x="3" y="13"/>
                  </a:lnTo>
                  <a:lnTo>
                    <a:pt x="1" y="13"/>
                  </a:lnTo>
                  <a:lnTo>
                    <a:pt x="1" y="15"/>
                  </a:lnTo>
                  <a:lnTo>
                    <a:pt x="0" y="15"/>
                  </a:lnTo>
                  <a:lnTo>
                    <a:pt x="0" y="15"/>
                  </a:lnTo>
                  <a:lnTo>
                    <a:pt x="1" y="15"/>
                  </a:lnTo>
                  <a:lnTo>
                    <a:pt x="1" y="16"/>
                  </a:lnTo>
                  <a:lnTo>
                    <a:pt x="3" y="16"/>
                  </a:lnTo>
                  <a:lnTo>
                    <a:pt x="3" y="17"/>
                  </a:lnTo>
                  <a:lnTo>
                    <a:pt x="6" y="17"/>
                  </a:lnTo>
                  <a:lnTo>
                    <a:pt x="7" y="18"/>
                  </a:lnTo>
                  <a:lnTo>
                    <a:pt x="9" y="18"/>
                  </a:lnTo>
                  <a:lnTo>
                    <a:pt x="9" y="19"/>
                  </a:lnTo>
                  <a:lnTo>
                    <a:pt x="14" y="19"/>
                  </a:lnTo>
                  <a:lnTo>
                    <a:pt x="15" y="19"/>
                  </a:lnTo>
                  <a:lnTo>
                    <a:pt x="17" y="19"/>
                  </a:lnTo>
                  <a:lnTo>
                    <a:pt x="17" y="18"/>
                  </a:lnTo>
                  <a:lnTo>
                    <a:pt x="19" y="17"/>
                  </a:lnTo>
                  <a:lnTo>
                    <a:pt x="19" y="16"/>
                  </a:lnTo>
                  <a:lnTo>
                    <a:pt x="24" y="15"/>
                  </a:lnTo>
                  <a:lnTo>
                    <a:pt x="24" y="14"/>
                  </a:lnTo>
                  <a:lnTo>
                    <a:pt x="26" y="14"/>
                  </a:lnTo>
                  <a:lnTo>
                    <a:pt x="26" y="13"/>
                  </a:lnTo>
                  <a:lnTo>
                    <a:pt x="28" y="12"/>
                  </a:lnTo>
                  <a:lnTo>
                    <a:pt x="28" y="12"/>
                  </a:lnTo>
                  <a:lnTo>
                    <a:pt x="26" y="12"/>
                  </a:lnTo>
                  <a:lnTo>
                    <a:pt x="26" y="12"/>
                  </a:lnTo>
                  <a:lnTo>
                    <a:pt x="24" y="12"/>
                  </a:lnTo>
                  <a:lnTo>
                    <a:pt x="22" y="11"/>
                  </a:lnTo>
                  <a:lnTo>
                    <a:pt x="21" y="11"/>
                  </a:lnTo>
                  <a:lnTo>
                    <a:pt x="21" y="4"/>
                  </a:lnTo>
                  <a:lnTo>
                    <a:pt x="22" y="4"/>
                  </a:lnTo>
                  <a:lnTo>
                    <a:pt x="22" y="3"/>
                  </a:lnTo>
                  <a:lnTo>
                    <a:pt x="26" y="3"/>
                  </a:lnTo>
                  <a:lnTo>
                    <a:pt x="24" y="3"/>
                  </a:lnTo>
                  <a:lnTo>
                    <a:pt x="24" y="0"/>
                  </a:lnTo>
                  <a:lnTo>
                    <a:pt x="19" y="0"/>
                  </a:lnTo>
                  <a:lnTo>
                    <a:pt x="19" y="0"/>
                  </a:lnTo>
                  <a:lnTo>
                    <a:pt x="21" y="0"/>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1" name="Freeform 73"/>
            <p:cNvSpPr>
              <a:spLocks/>
            </p:cNvSpPr>
            <p:nvPr/>
          </p:nvSpPr>
          <p:spPr bwMode="auto">
            <a:xfrm>
              <a:off x="2258" y="3312"/>
              <a:ext cx="47" cy="101"/>
            </a:xfrm>
            <a:custGeom>
              <a:avLst/>
              <a:gdLst>
                <a:gd name="T0" fmla="*/ 4 w 19"/>
                <a:gd name="T1" fmla="*/ 19 h 20"/>
                <a:gd name="T2" fmla="*/ 4 w 19"/>
                <a:gd name="T3" fmla="*/ 3 h 20"/>
                <a:gd name="T4" fmla="*/ 8 w 19"/>
                <a:gd name="T5" fmla="*/ 0 h 20"/>
                <a:gd name="T6" fmla="*/ 8 w 19"/>
                <a:gd name="T7" fmla="*/ 3 h 20"/>
                <a:gd name="T8" fmla="*/ 10 w 19"/>
                <a:gd name="T9" fmla="*/ 7 h 20"/>
                <a:gd name="T10" fmla="*/ 10 w 19"/>
                <a:gd name="T11" fmla="*/ 7 h 20"/>
                <a:gd name="T12" fmla="*/ 14 w 19"/>
                <a:gd name="T13" fmla="*/ 7 h 20"/>
                <a:gd name="T14" fmla="*/ 14 w 19"/>
                <a:gd name="T15" fmla="*/ 11 h 20"/>
                <a:gd name="T16" fmla="*/ 18 w 19"/>
                <a:gd name="T17" fmla="*/ 11 h 20"/>
                <a:gd name="T18" fmla="*/ 18 w 19"/>
                <a:gd name="T19" fmla="*/ 15 h 20"/>
                <a:gd name="T20" fmla="*/ 0 w 19"/>
                <a:gd name="T21" fmla="*/ 15 h 20"/>
                <a:gd name="T22" fmla="*/ 4 w 19"/>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0">
                  <a:moveTo>
                    <a:pt x="4" y="19"/>
                  </a:moveTo>
                  <a:lnTo>
                    <a:pt x="4" y="3"/>
                  </a:lnTo>
                  <a:lnTo>
                    <a:pt x="8" y="0"/>
                  </a:lnTo>
                  <a:lnTo>
                    <a:pt x="8" y="3"/>
                  </a:lnTo>
                  <a:lnTo>
                    <a:pt x="10" y="7"/>
                  </a:lnTo>
                  <a:lnTo>
                    <a:pt x="10" y="7"/>
                  </a:lnTo>
                  <a:lnTo>
                    <a:pt x="14" y="7"/>
                  </a:lnTo>
                  <a:lnTo>
                    <a:pt x="14" y="11"/>
                  </a:lnTo>
                  <a:lnTo>
                    <a:pt x="18" y="11"/>
                  </a:lnTo>
                  <a:lnTo>
                    <a:pt x="18" y="15"/>
                  </a:lnTo>
                  <a:lnTo>
                    <a:pt x="0" y="15"/>
                  </a:lnTo>
                  <a:lnTo>
                    <a:pt x="4" y="19"/>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2" name="Freeform 74"/>
            <p:cNvSpPr>
              <a:spLocks/>
            </p:cNvSpPr>
            <p:nvPr/>
          </p:nvSpPr>
          <p:spPr bwMode="auto">
            <a:xfrm>
              <a:off x="2226" y="3347"/>
              <a:ext cx="49" cy="91"/>
            </a:xfrm>
            <a:custGeom>
              <a:avLst/>
              <a:gdLst>
                <a:gd name="T0" fmla="*/ 0 w 20"/>
                <a:gd name="T1" fmla="*/ 17 h 18"/>
                <a:gd name="T2" fmla="*/ 9 w 20"/>
                <a:gd name="T3" fmla="*/ 17 h 18"/>
                <a:gd name="T4" fmla="*/ 19 w 20"/>
                <a:gd name="T5" fmla="*/ 11 h 18"/>
                <a:gd name="T6" fmla="*/ 9 w 20"/>
                <a:gd name="T7" fmla="*/ 0 h 18"/>
                <a:gd name="T8" fmla="*/ 9 w 20"/>
                <a:gd name="T9" fmla="*/ 11 h 18"/>
                <a:gd name="T10" fmla="*/ 0 w 20"/>
                <a:gd name="T11" fmla="*/ 17 h 18"/>
              </a:gdLst>
              <a:ahLst/>
              <a:cxnLst>
                <a:cxn ang="0">
                  <a:pos x="T0" y="T1"/>
                </a:cxn>
                <a:cxn ang="0">
                  <a:pos x="T2" y="T3"/>
                </a:cxn>
                <a:cxn ang="0">
                  <a:pos x="T4" y="T5"/>
                </a:cxn>
                <a:cxn ang="0">
                  <a:pos x="T6" y="T7"/>
                </a:cxn>
                <a:cxn ang="0">
                  <a:pos x="T8" y="T9"/>
                </a:cxn>
                <a:cxn ang="0">
                  <a:pos x="T10" y="T11"/>
                </a:cxn>
              </a:cxnLst>
              <a:rect l="0" t="0" r="r" b="b"/>
              <a:pathLst>
                <a:path w="20" h="18">
                  <a:moveTo>
                    <a:pt x="0" y="17"/>
                  </a:moveTo>
                  <a:lnTo>
                    <a:pt x="9" y="17"/>
                  </a:lnTo>
                  <a:lnTo>
                    <a:pt x="19" y="11"/>
                  </a:lnTo>
                  <a:lnTo>
                    <a:pt x="9" y="0"/>
                  </a:lnTo>
                  <a:lnTo>
                    <a:pt x="9" y="11"/>
                  </a:lnTo>
                  <a:lnTo>
                    <a:pt x="0" y="17"/>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3" name="Freeform 75"/>
            <p:cNvSpPr>
              <a:spLocks/>
            </p:cNvSpPr>
            <p:nvPr/>
          </p:nvSpPr>
          <p:spPr bwMode="auto">
            <a:xfrm>
              <a:off x="2231" y="3357"/>
              <a:ext cx="49" cy="96"/>
            </a:xfrm>
            <a:custGeom>
              <a:avLst/>
              <a:gdLst>
                <a:gd name="T0" fmla="*/ 0 w 20"/>
                <a:gd name="T1" fmla="*/ 18 h 19"/>
                <a:gd name="T2" fmla="*/ 14 w 20"/>
                <a:gd name="T3" fmla="*/ 18 h 19"/>
                <a:gd name="T4" fmla="*/ 19 w 20"/>
                <a:gd name="T5" fmla="*/ 0 h 19"/>
                <a:gd name="T6" fmla="*/ 19 w 20"/>
                <a:gd name="T7" fmla="*/ 18 h 19"/>
                <a:gd name="T8" fmla="*/ 14 w 20"/>
                <a:gd name="T9" fmla="*/ 18 h 19"/>
                <a:gd name="T10" fmla="*/ 0 w 20"/>
                <a:gd name="T11" fmla="*/ 18 h 19"/>
                <a:gd name="T12" fmla="*/ 0 w 20"/>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0" y="18"/>
                  </a:moveTo>
                  <a:lnTo>
                    <a:pt x="14" y="18"/>
                  </a:lnTo>
                  <a:lnTo>
                    <a:pt x="19" y="0"/>
                  </a:lnTo>
                  <a:lnTo>
                    <a:pt x="19" y="18"/>
                  </a:lnTo>
                  <a:lnTo>
                    <a:pt x="14" y="18"/>
                  </a:lnTo>
                  <a:lnTo>
                    <a:pt x="0" y="18"/>
                  </a:lnTo>
                  <a:lnTo>
                    <a:pt x="0" y="18"/>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4" name="Freeform 76"/>
            <p:cNvSpPr>
              <a:spLocks/>
            </p:cNvSpPr>
            <p:nvPr/>
          </p:nvSpPr>
          <p:spPr bwMode="auto">
            <a:xfrm>
              <a:off x="2112" y="3264"/>
              <a:ext cx="595" cy="397"/>
            </a:xfrm>
            <a:custGeom>
              <a:avLst/>
              <a:gdLst>
                <a:gd name="T0" fmla="*/ 200 w 242"/>
                <a:gd name="T1" fmla="*/ 42 h 79"/>
                <a:gd name="T2" fmla="*/ 202 w 242"/>
                <a:gd name="T3" fmla="*/ 37 h 79"/>
                <a:gd name="T4" fmla="*/ 206 w 242"/>
                <a:gd name="T5" fmla="*/ 31 h 79"/>
                <a:gd name="T6" fmla="*/ 220 w 242"/>
                <a:gd name="T7" fmla="*/ 25 h 79"/>
                <a:gd name="T8" fmla="*/ 225 w 242"/>
                <a:gd name="T9" fmla="*/ 23 h 79"/>
                <a:gd name="T10" fmla="*/ 239 w 242"/>
                <a:gd name="T11" fmla="*/ 20 h 79"/>
                <a:gd name="T12" fmla="*/ 233 w 242"/>
                <a:gd name="T13" fmla="*/ 18 h 79"/>
                <a:gd name="T14" fmla="*/ 231 w 242"/>
                <a:gd name="T15" fmla="*/ 13 h 79"/>
                <a:gd name="T16" fmla="*/ 225 w 242"/>
                <a:gd name="T17" fmla="*/ 9 h 79"/>
                <a:gd name="T18" fmla="*/ 212 w 242"/>
                <a:gd name="T19" fmla="*/ 4 h 79"/>
                <a:gd name="T20" fmla="*/ 195 w 242"/>
                <a:gd name="T21" fmla="*/ 2 h 79"/>
                <a:gd name="T22" fmla="*/ 184 w 242"/>
                <a:gd name="T23" fmla="*/ 0 h 79"/>
                <a:gd name="T24" fmla="*/ 175 w 242"/>
                <a:gd name="T25" fmla="*/ 0 h 79"/>
                <a:gd name="T26" fmla="*/ 156 w 242"/>
                <a:gd name="T27" fmla="*/ 2 h 79"/>
                <a:gd name="T28" fmla="*/ 150 w 242"/>
                <a:gd name="T29" fmla="*/ 2 h 79"/>
                <a:gd name="T30" fmla="*/ 144 w 242"/>
                <a:gd name="T31" fmla="*/ 6 h 79"/>
                <a:gd name="T32" fmla="*/ 137 w 242"/>
                <a:gd name="T33" fmla="*/ 9 h 79"/>
                <a:gd name="T34" fmla="*/ 126 w 242"/>
                <a:gd name="T35" fmla="*/ 10 h 79"/>
                <a:gd name="T36" fmla="*/ 126 w 242"/>
                <a:gd name="T37" fmla="*/ 13 h 79"/>
                <a:gd name="T38" fmla="*/ 125 w 242"/>
                <a:gd name="T39" fmla="*/ 20 h 79"/>
                <a:gd name="T40" fmla="*/ 114 w 242"/>
                <a:gd name="T41" fmla="*/ 22 h 79"/>
                <a:gd name="T42" fmla="*/ 97 w 242"/>
                <a:gd name="T43" fmla="*/ 24 h 79"/>
                <a:gd name="T44" fmla="*/ 89 w 242"/>
                <a:gd name="T45" fmla="*/ 26 h 79"/>
                <a:gd name="T46" fmla="*/ 80 w 242"/>
                <a:gd name="T47" fmla="*/ 26 h 79"/>
                <a:gd name="T48" fmla="*/ 68 w 242"/>
                <a:gd name="T49" fmla="*/ 20 h 79"/>
                <a:gd name="T50" fmla="*/ 60 w 242"/>
                <a:gd name="T51" fmla="*/ 22 h 79"/>
                <a:gd name="T52" fmla="*/ 57 w 242"/>
                <a:gd name="T53" fmla="*/ 26 h 79"/>
                <a:gd name="T54" fmla="*/ 52 w 242"/>
                <a:gd name="T55" fmla="*/ 32 h 79"/>
                <a:gd name="T56" fmla="*/ 45 w 242"/>
                <a:gd name="T57" fmla="*/ 37 h 79"/>
                <a:gd name="T58" fmla="*/ 40 w 242"/>
                <a:gd name="T59" fmla="*/ 41 h 79"/>
                <a:gd name="T60" fmla="*/ 37 w 242"/>
                <a:gd name="T61" fmla="*/ 46 h 79"/>
                <a:gd name="T62" fmla="*/ 31 w 242"/>
                <a:gd name="T63" fmla="*/ 45 h 79"/>
                <a:gd name="T64" fmla="*/ 25 w 242"/>
                <a:gd name="T65" fmla="*/ 47 h 79"/>
                <a:gd name="T66" fmla="*/ 9 w 242"/>
                <a:gd name="T67" fmla="*/ 52 h 79"/>
                <a:gd name="T68" fmla="*/ 2 w 242"/>
                <a:gd name="T69" fmla="*/ 54 h 79"/>
                <a:gd name="T70" fmla="*/ 11 w 242"/>
                <a:gd name="T71" fmla="*/ 55 h 79"/>
                <a:gd name="T72" fmla="*/ 16 w 242"/>
                <a:gd name="T73" fmla="*/ 52 h 79"/>
                <a:gd name="T74" fmla="*/ 30 w 242"/>
                <a:gd name="T75" fmla="*/ 52 h 79"/>
                <a:gd name="T76" fmla="*/ 25 w 242"/>
                <a:gd name="T77" fmla="*/ 56 h 79"/>
                <a:gd name="T78" fmla="*/ 39 w 242"/>
                <a:gd name="T79" fmla="*/ 59 h 79"/>
                <a:gd name="T80" fmla="*/ 38 w 242"/>
                <a:gd name="T81" fmla="*/ 61 h 79"/>
                <a:gd name="T82" fmla="*/ 42 w 242"/>
                <a:gd name="T83" fmla="*/ 66 h 79"/>
                <a:gd name="T84" fmla="*/ 47 w 242"/>
                <a:gd name="T85" fmla="*/ 71 h 79"/>
                <a:gd name="T86" fmla="*/ 49 w 242"/>
                <a:gd name="T87" fmla="*/ 72 h 79"/>
                <a:gd name="T88" fmla="*/ 64 w 242"/>
                <a:gd name="T89" fmla="*/ 72 h 79"/>
                <a:gd name="T90" fmla="*/ 64 w 242"/>
                <a:gd name="T91" fmla="*/ 75 h 79"/>
                <a:gd name="T92" fmla="*/ 64 w 242"/>
                <a:gd name="T93" fmla="*/ 78 h 79"/>
                <a:gd name="T94" fmla="*/ 84 w 242"/>
                <a:gd name="T95" fmla="*/ 76 h 79"/>
                <a:gd name="T96" fmla="*/ 96 w 242"/>
                <a:gd name="T97" fmla="*/ 73 h 79"/>
                <a:gd name="T98" fmla="*/ 96 w 242"/>
                <a:gd name="T99" fmla="*/ 71 h 79"/>
                <a:gd name="T100" fmla="*/ 101 w 242"/>
                <a:gd name="T101" fmla="*/ 62 h 79"/>
                <a:gd name="T102" fmla="*/ 110 w 242"/>
                <a:gd name="T103" fmla="*/ 59 h 79"/>
                <a:gd name="T104" fmla="*/ 115 w 242"/>
                <a:gd name="T105" fmla="*/ 54 h 79"/>
                <a:gd name="T106" fmla="*/ 118 w 242"/>
                <a:gd name="T107" fmla="*/ 48 h 79"/>
                <a:gd name="T108" fmla="*/ 130 w 242"/>
                <a:gd name="T109" fmla="*/ 44 h 79"/>
                <a:gd name="T110" fmla="*/ 136 w 242"/>
                <a:gd name="T111" fmla="*/ 41 h 79"/>
                <a:gd name="T112" fmla="*/ 144 w 242"/>
                <a:gd name="T113" fmla="*/ 40 h 79"/>
                <a:gd name="T114" fmla="*/ 176 w 242"/>
                <a:gd name="T115" fmla="*/ 39 h 79"/>
                <a:gd name="T116" fmla="*/ 184 w 242"/>
                <a:gd name="T117" fmla="*/ 41 h 79"/>
                <a:gd name="T118" fmla="*/ 193 w 242"/>
                <a:gd name="T119" fmla="*/ 4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2" h="79">
                  <a:moveTo>
                    <a:pt x="196" y="45"/>
                  </a:moveTo>
                  <a:lnTo>
                    <a:pt x="196" y="45"/>
                  </a:lnTo>
                  <a:lnTo>
                    <a:pt x="198" y="44"/>
                  </a:lnTo>
                  <a:lnTo>
                    <a:pt x="198" y="43"/>
                  </a:lnTo>
                  <a:lnTo>
                    <a:pt x="200" y="43"/>
                  </a:lnTo>
                  <a:lnTo>
                    <a:pt x="200" y="42"/>
                  </a:lnTo>
                  <a:lnTo>
                    <a:pt x="202" y="41"/>
                  </a:lnTo>
                  <a:lnTo>
                    <a:pt x="202" y="41"/>
                  </a:lnTo>
                  <a:lnTo>
                    <a:pt x="203" y="40"/>
                  </a:lnTo>
                  <a:lnTo>
                    <a:pt x="203" y="39"/>
                  </a:lnTo>
                  <a:lnTo>
                    <a:pt x="202" y="39"/>
                  </a:lnTo>
                  <a:lnTo>
                    <a:pt x="202" y="37"/>
                  </a:lnTo>
                  <a:lnTo>
                    <a:pt x="203" y="36"/>
                  </a:lnTo>
                  <a:lnTo>
                    <a:pt x="203" y="35"/>
                  </a:lnTo>
                  <a:lnTo>
                    <a:pt x="205" y="34"/>
                  </a:lnTo>
                  <a:lnTo>
                    <a:pt x="205" y="32"/>
                  </a:lnTo>
                  <a:lnTo>
                    <a:pt x="206" y="32"/>
                  </a:lnTo>
                  <a:lnTo>
                    <a:pt x="206" y="31"/>
                  </a:lnTo>
                  <a:lnTo>
                    <a:pt x="207" y="30"/>
                  </a:lnTo>
                  <a:lnTo>
                    <a:pt x="207" y="29"/>
                  </a:lnTo>
                  <a:lnTo>
                    <a:pt x="209" y="29"/>
                  </a:lnTo>
                  <a:lnTo>
                    <a:pt x="209" y="28"/>
                  </a:lnTo>
                  <a:lnTo>
                    <a:pt x="218" y="25"/>
                  </a:lnTo>
                  <a:lnTo>
                    <a:pt x="220" y="25"/>
                  </a:lnTo>
                  <a:lnTo>
                    <a:pt x="220" y="25"/>
                  </a:lnTo>
                  <a:lnTo>
                    <a:pt x="222" y="25"/>
                  </a:lnTo>
                  <a:lnTo>
                    <a:pt x="222" y="24"/>
                  </a:lnTo>
                  <a:lnTo>
                    <a:pt x="224" y="24"/>
                  </a:lnTo>
                  <a:lnTo>
                    <a:pt x="224" y="23"/>
                  </a:lnTo>
                  <a:lnTo>
                    <a:pt x="225" y="23"/>
                  </a:lnTo>
                  <a:lnTo>
                    <a:pt x="229" y="22"/>
                  </a:lnTo>
                  <a:lnTo>
                    <a:pt x="230" y="22"/>
                  </a:lnTo>
                  <a:lnTo>
                    <a:pt x="233" y="21"/>
                  </a:lnTo>
                  <a:lnTo>
                    <a:pt x="235" y="20"/>
                  </a:lnTo>
                  <a:lnTo>
                    <a:pt x="239" y="20"/>
                  </a:lnTo>
                  <a:lnTo>
                    <a:pt x="239" y="20"/>
                  </a:lnTo>
                  <a:lnTo>
                    <a:pt x="241" y="20"/>
                  </a:lnTo>
                  <a:lnTo>
                    <a:pt x="239" y="20"/>
                  </a:lnTo>
                  <a:lnTo>
                    <a:pt x="239" y="19"/>
                  </a:lnTo>
                  <a:lnTo>
                    <a:pt x="238" y="18"/>
                  </a:lnTo>
                  <a:lnTo>
                    <a:pt x="238" y="18"/>
                  </a:lnTo>
                  <a:lnTo>
                    <a:pt x="233" y="18"/>
                  </a:lnTo>
                  <a:lnTo>
                    <a:pt x="233" y="17"/>
                  </a:lnTo>
                  <a:lnTo>
                    <a:pt x="231" y="17"/>
                  </a:lnTo>
                  <a:lnTo>
                    <a:pt x="231" y="14"/>
                  </a:lnTo>
                  <a:lnTo>
                    <a:pt x="233" y="14"/>
                  </a:lnTo>
                  <a:lnTo>
                    <a:pt x="233" y="12"/>
                  </a:lnTo>
                  <a:lnTo>
                    <a:pt x="231" y="13"/>
                  </a:lnTo>
                  <a:lnTo>
                    <a:pt x="229" y="13"/>
                  </a:lnTo>
                  <a:lnTo>
                    <a:pt x="229" y="12"/>
                  </a:lnTo>
                  <a:lnTo>
                    <a:pt x="227" y="12"/>
                  </a:lnTo>
                  <a:lnTo>
                    <a:pt x="227" y="9"/>
                  </a:lnTo>
                  <a:lnTo>
                    <a:pt x="225" y="9"/>
                  </a:lnTo>
                  <a:lnTo>
                    <a:pt x="225" y="9"/>
                  </a:lnTo>
                  <a:lnTo>
                    <a:pt x="224" y="9"/>
                  </a:lnTo>
                  <a:lnTo>
                    <a:pt x="224" y="9"/>
                  </a:lnTo>
                  <a:lnTo>
                    <a:pt x="225" y="9"/>
                  </a:lnTo>
                  <a:lnTo>
                    <a:pt x="225" y="6"/>
                  </a:lnTo>
                  <a:lnTo>
                    <a:pt x="215" y="3"/>
                  </a:lnTo>
                  <a:lnTo>
                    <a:pt x="212" y="4"/>
                  </a:lnTo>
                  <a:lnTo>
                    <a:pt x="203" y="4"/>
                  </a:lnTo>
                  <a:lnTo>
                    <a:pt x="202" y="4"/>
                  </a:lnTo>
                  <a:lnTo>
                    <a:pt x="200" y="4"/>
                  </a:lnTo>
                  <a:lnTo>
                    <a:pt x="196" y="3"/>
                  </a:lnTo>
                  <a:lnTo>
                    <a:pt x="195" y="3"/>
                  </a:lnTo>
                  <a:lnTo>
                    <a:pt x="195" y="2"/>
                  </a:lnTo>
                  <a:lnTo>
                    <a:pt x="193" y="2"/>
                  </a:lnTo>
                  <a:lnTo>
                    <a:pt x="189" y="1"/>
                  </a:lnTo>
                  <a:lnTo>
                    <a:pt x="188" y="1"/>
                  </a:lnTo>
                  <a:lnTo>
                    <a:pt x="188" y="0"/>
                  </a:lnTo>
                  <a:lnTo>
                    <a:pt x="184" y="0"/>
                  </a:lnTo>
                  <a:lnTo>
                    <a:pt x="184" y="0"/>
                  </a:lnTo>
                  <a:lnTo>
                    <a:pt x="182" y="0"/>
                  </a:lnTo>
                  <a:lnTo>
                    <a:pt x="182" y="1"/>
                  </a:lnTo>
                  <a:lnTo>
                    <a:pt x="176" y="1"/>
                  </a:lnTo>
                  <a:lnTo>
                    <a:pt x="176" y="0"/>
                  </a:lnTo>
                  <a:lnTo>
                    <a:pt x="175" y="0"/>
                  </a:lnTo>
                  <a:lnTo>
                    <a:pt x="175" y="0"/>
                  </a:lnTo>
                  <a:lnTo>
                    <a:pt x="174" y="0"/>
                  </a:lnTo>
                  <a:lnTo>
                    <a:pt x="174" y="0"/>
                  </a:lnTo>
                  <a:lnTo>
                    <a:pt x="172" y="0"/>
                  </a:lnTo>
                  <a:lnTo>
                    <a:pt x="165" y="2"/>
                  </a:lnTo>
                  <a:lnTo>
                    <a:pt x="165" y="2"/>
                  </a:lnTo>
                  <a:lnTo>
                    <a:pt x="156" y="2"/>
                  </a:lnTo>
                  <a:lnTo>
                    <a:pt x="156" y="3"/>
                  </a:lnTo>
                  <a:lnTo>
                    <a:pt x="154" y="3"/>
                  </a:lnTo>
                  <a:lnTo>
                    <a:pt x="154" y="3"/>
                  </a:lnTo>
                  <a:lnTo>
                    <a:pt x="154" y="3"/>
                  </a:lnTo>
                  <a:lnTo>
                    <a:pt x="150" y="3"/>
                  </a:lnTo>
                  <a:lnTo>
                    <a:pt x="150" y="2"/>
                  </a:lnTo>
                  <a:lnTo>
                    <a:pt x="149" y="2"/>
                  </a:lnTo>
                  <a:lnTo>
                    <a:pt x="149" y="3"/>
                  </a:lnTo>
                  <a:lnTo>
                    <a:pt x="147" y="4"/>
                  </a:lnTo>
                  <a:lnTo>
                    <a:pt x="147" y="5"/>
                  </a:lnTo>
                  <a:lnTo>
                    <a:pt x="144" y="6"/>
                  </a:lnTo>
                  <a:lnTo>
                    <a:pt x="144" y="6"/>
                  </a:lnTo>
                  <a:lnTo>
                    <a:pt x="143" y="6"/>
                  </a:lnTo>
                  <a:lnTo>
                    <a:pt x="143" y="7"/>
                  </a:lnTo>
                  <a:lnTo>
                    <a:pt x="141" y="7"/>
                  </a:lnTo>
                  <a:lnTo>
                    <a:pt x="141" y="8"/>
                  </a:lnTo>
                  <a:lnTo>
                    <a:pt x="137" y="8"/>
                  </a:lnTo>
                  <a:lnTo>
                    <a:pt x="137" y="9"/>
                  </a:lnTo>
                  <a:lnTo>
                    <a:pt x="136" y="9"/>
                  </a:lnTo>
                  <a:lnTo>
                    <a:pt x="136" y="9"/>
                  </a:lnTo>
                  <a:lnTo>
                    <a:pt x="132" y="9"/>
                  </a:lnTo>
                  <a:lnTo>
                    <a:pt x="130" y="9"/>
                  </a:lnTo>
                  <a:lnTo>
                    <a:pt x="126" y="9"/>
                  </a:lnTo>
                  <a:lnTo>
                    <a:pt x="126" y="10"/>
                  </a:lnTo>
                  <a:lnTo>
                    <a:pt x="122" y="10"/>
                  </a:lnTo>
                  <a:lnTo>
                    <a:pt x="122" y="12"/>
                  </a:lnTo>
                  <a:lnTo>
                    <a:pt x="125" y="13"/>
                  </a:lnTo>
                  <a:lnTo>
                    <a:pt x="125" y="13"/>
                  </a:lnTo>
                  <a:lnTo>
                    <a:pt x="126" y="13"/>
                  </a:lnTo>
                  <a:lnTo>
                    <a:pt x="126" y="13"/>
                  </a:lnTo>
                  <a:lnTo>
                    <a:pt x="126" y="13"/>
                  </a:lnTo>
                  <a:lnTo>
                    <a:pt x="126" y="18"/>
                  </a:lnTo>
                  <a:lnTo>
                    <a:pt x="126" y="18"/>
                  </a:lnTo>
                  <a:lnTo>
                    <a:pt x="126" y="19"/>
                  </a:lnTo>
                  <a:lnTo>
                    <a:pt x="125" y="20"/>
                  </a:lnTo>
                  <a:lnTo>
                    <a:pt x="125" y="20"/>
                  </a:lnTo>
                  <a:lnTo>
                    <a:pt x="122" y="20"/>
                  </a:lnTo>
                  <a:lnTo>
                    <a:pt x="118" y="21"/>
                  </a:lnTo>
                  <a:lnTo>
                    <a:pt x="118" y="21"/>
                  </a:lnTo>
                  <a:lnTo>
                    <a:pt x="117" y="21"/>
                  </a:lnTo>
                  <a:lnTo>
                    <a:pt x="114" y="21"/>
                  </a:lnTo>
                  <a:lnTo>
                    <a:pt x="114" y="22"/>
                  </a:lnTo>
                  <a:lnTo>
                    <a:pt x="108" y="22"/>
                  </a:lnTo>
                  <a:lnTo>
                    <a:pt x="107" y="22"/>
                  </a:lnTo>
                  <a:lnTo>
                    <a:pt x="101" y="22"/>
                  </a:lnTo>
                  <a:lnTo>
                    <a:pt x="101" y="23"/>
                  </a:lnTo>
                  <a:lnTo>
                    <a:pt x="99" y="23"/>
                  </a:lnTo>
                  <a:lnTo>
                    <a:pt x="97" y="24"/>
                  </a:lnTo>
                  <a:lnTo>
                    <a:pt x="96" y="24"/>
                  </a:lnTo>
                  <a:lnTo>
                    <a:pt x="96" y="25"/>
                  </a:lnTo>
                  <a:lnTo>
                    <a:pt x="94" y="25"/>
                  </a:lnTo>
                  <a:lnTo>
                    <a:pt x="92" y="25"/>
                  </a:lnTo>
                  <a:lnTo>
                    <a:pt x="91" y="25"/>
                  </a:lnTo>
                  <a:lnTo>
                    <a:pt x="89" y="26"/>
                  </a:lnTo>
                  <a:lnTo>
                    <a:pt x="86" y="26"/>
                  </a:lnTo>
                  <a:lnTo>
                    <a:pt x="84" y="26"/>
                  </a:lnTo>
                  <a:lnTo>
                    <a:pt x="80" y="26"/>
                  </a:lnTo>
                  <a:lnTo>
                    <a:pt x="80" y="26"/>
                  </a:lnTo>
                  <a:lnTo>
                    <a:pt x="80" y="25"/>
                  </a:lnTo>
                  <a:lnTo>
                    <a:pt x="80" y="26"/>
                  </a:lnTo>
                  <a:lnTo>
                    <a:pt x="78" y="26"/>
                  </a:lnTo>
                  <a:lnTo>
                    <a:pt x="78" y="25"/>
                  </a:lnTo>
                  <a:lnTo>
                    <a:pt x="68" y="25"/>
                  </a:lnTo>
                  <a:lnTo>
                    <a:pt x="68" y="21"/>
                  </a:lnTo>
                  <a:lnTo>
                    <a:pt x="68" y="21"/>
                  </a:lnTo>
                  <a:lnTo>
                    <a:pt x="68" y="20"/>
                  </a:lnTo>
                  <a:lnTo>
                    <a:pt x="64" y="20"/>
                  </a:lnTo>
                  <a:lnTo>
                    <a:pt x="64" y="20"/>
                  </a:lnTo>
                  <a:lnTo>
                    <a:pt x="62" y="20"/>
                  </a:lnTo>
                  <a:lnTo>
                    <a:pt x="62" y="21"/>
                  </a:lnTo>
                  <a:lnTo>
                    <a:pt x="60" y="21"/>
                  </a:lnTo>
                  <a:lnTo>
                    <a:pt x="60" y="22"/>
                  </a:lnTo>
                  <a:lnTo>
                    <a:pt x="59" y="22"/>
                  </a:lnTo>
                  <a:lnTo>
                    <a:pt x="59" y="23"/>
                  </a:lnTo>
                  <a:lnTo>
                    <a:pt x="58" y="24"/>
                  </a:lnTo>
                  <a:lnTo>
                    <a:pt x="58" y="25"/>
                  </a:lnTo>
                  <a:lnTo>
                    <a:pt x="57" y="26"/>
                  </a:lnTo>
                  <a:lnTo>
                    <a:pt x="57" y="26"/>
                  </a:lnTo>
                  <a:lnTo>
                    <a:pt x="55" y="26"/>
                  </a:lnTo>
                  <a:lnTo>
                    <a:pt x="55" y="28"/>
                  </a:lnTo>
                  <a:lnTo>
                    <a:pt x="54" y="28"/>
                  </a:lnTo>
                  <a:lnTo>
                    <a:pt x="54" y="30"/>
                  </a:lnTo>
                  <a:lnTo>
                    <a:pt x="52" y="31"/>
                  </a:lnTo>
                  <a:lnTo>
                    <a:pt x="52" y="32"/>
                  </a:lnTo>
                  <a:lnTo>
                    <a:pt x="49" y="32"/>
                  </a:lnTo>
                  <a:lnTo>
                    <a:pt x="49" y="34"/>
                  </a:lnTo>
                  <a:lnTo>
                    <a:pt x="47" y="35"/>
                  </a:lnTo>
                  <a:lnTo>
                    <a:pt x="47" y="36"/>
                  </a:lnTo>
                  <a:lnTo>
                    <a:pt x="47" y="36"/>
                  </a:lnTo>
                  <a:lnTo>
                    <a:pt x="45" y="37"/>
                  </a:lnTo>
                  <a:lnTo>
                    <a:pt x="45" y="39"/>
                  </a:lnTo>
                  <a:lnTo>
                    <a:pt x="44" y="39"/>
                  </a:lnTo>
                  <a:lnTo>
                    <a:pt x="44" y="40"/>
                  </a:lnTo>
                  <a:lnTo>
                    <a:pt x="42" y="41"/>
                  </a:lnTo>
                  <a:lnTo>
                    <a:pt x="40" y="41"/>
                  </a:lnTo>
                  <a:lnTo>
                    <a:pt x="40" y="41"/>
                  </a:lnTo>
                  <a:lnTo>
                    <a:pt x="39" y="41"/>
                  </a:lnTo>
                  <a:lnTo>
                    <a:pt x="39" y="42"/>
                  </a:lnTo>
                  <a:lnTo>
                    <a:pt x="38" y="42"/>
                  </a:lnTo>
                  <a:lnTo>
                    <a:pt x="38" y="43"/>
                  </a:lnTo>
                  <a:lnTo>
                    <a:pt x="37" y="43"/>
                  </a:lnTo>
                  <a:lnTo>
                    <a:pt x="37" y="46"/>
                  </a:lnTo>
                  <a:lnTo>
                    <a:pt x="37" y="45"/>
                  </a:lnTo>
                  <a:lnTo>
                    <a:pt x="34" y="45"/>
                  </a:lnTo>
                  <a:lnTo>
                    <a:pt x="34" y="44"/>
                  </a:lnTo>
                  <a:lnTo>
                    <a:pt x="33" y="43"/>
                  </a:lnTo>
                  <a:lnTo>
                    <a:pt x="34" y="43"/>
                  </a:lnTo>
                  <a:lnTo>
                    <a:pt x="31" y="45"/>
                  </a:lnTo>
                  <a:lnTo>
                    <a:pt x="30" y="45"/>
                  </a:lnTo>
                  <a:lnTo>
                    <a:pt x="30" y="45"/>
                  </a:lnTo>
                  <a:lnTo>
                    <a:pt x="28" y="45"/>
                  </a:lnTo>
                  <a:lnTo>
                    <a:pt x="28" y="46"/>
                  </a:lnTo>
                  <a:lnTo>
                    <a:pt x="26" y="46"/>
                  </a:lnTo>
                  <a:lnTo>
                    <a:pt x="25" y="47"/>
                  </a:lnTo>
                  <a:lnTo>
                    <a:pt x="23" y="47"/>
                  </a:lnTo>
                  <a:lnTo>
                    <a:pt x="23" y="48"/>
                  </a:lnTo>
                  <a:lnTo>
                    <a:pt x="21" y="48"/>
                  </a:lnTo>
                  <a:lnTo>
                    <a:pt x="19" y="48"/>
                  </a:lnTo>
                  <a:lnTo>
                    <a:pt x="9" y="52"/>
                  </a:lnTo>
                  <a:lnTo>
                    <a:pt x="9" y="52"/>
                  </a:lnTo>
                  <a:lnTo>
                    <a:pt x="9" y="52"/>
                  </a:lnTo>
                  <a:lnTo>
                    <a:pt x="9" y="52"/>
                  </a:lnTo>
                  <a:lnTo>
                    <a:pt x="7" y="52"/>
                  </a:lnTo>
                  <a:lnTo>
                    <a:pt x="7" y="53"/>
                  </a:lnTo>
                  <a:lnTo>
                    <a:pt x="5" y="53"/>
                  </a:lnTo>
                  <a:lnTo>
                    <a:pt x="2" y="54"/>
                  </a:lnTo>
                  <a:lnTo>
                    <a:pt x="2" y="54"/>
                  </a:lnTo>
                  <a:lnTo>
                    <a:pt x="2" y="55"/>
                  </a:lnTo>
                  <a:lnTo>
                    <a:pt x="0" y="55"/>
                  </a:lnTo>
                  <a:lnTo>
                    <a:pt x="0" y="55"/>
                  </a:lnTo>
                  <a:lnTo>
                    <a:pt x="9" y="55"/>
                  </a:lnTo>
                  <a:lnTo>
                    <a:pt x="11" y="55"/>
                  </a:lnTo>
                  <a:lnTo>
                    <a:pt x="12" y="55"/>
                  </a:lnTo>
                  <a:lnTo>
                    <a:pt x="12" y="54"/>
                  </a:lnTo>
                  <a:lnTo>
                    <a:pt x="14" y="54"/>
                  </a:lnTo>
                  <a:lnTo>
                    <a:pt x="14" y="53"/>
                  </a:lnTo>
                  <a:lnTo>
                    <a:pt x="16" y="53"/>
                  </a:lnTo>
                  <a:lnTo>
                    <a:pt x="16" y="52"/>
                  </a:lnTo>
                  <a:lnTo>
                    <a:pt x="18" y="52"/>
                  </a:lnTo>
                  <a:lnTo>
                    <a:pt x="25" y="50"/>
                  </a:lnTo>
                  <a:lnTo>
                    <a:pt x="28" y="51"/>
                  </a:lnTo>
                  <a:lnTo>
                    <a:pt x="28" y="52"/>
                  </a:lnTo>
                  <a:lnTo>
                    <a:pt x="30" y="52"/>
                  </a:lnTo>
                  <a:lnTo>
                    <a:pt x="30" y="52"/>
                  </a:lnTo>
                  <a:lnTo>
                    <a:pt x="31" y="52"/>
                  </a:lnTo>
                  <a:lnTo>
                    <a:pt x="31" y="53"/>
                  </a:lnTo>
                  <a:lnTo>
                    <a:pt x="33" y="54"/>
                  </a:lnTo>
                  <a:lnTo>
                    <a:pt x="30" y="55"/>
                  </a:lnTo>
                  <a:lnTo>
                    <a:pt x="28" y="55"/>
                  </a:lnTo>
                  <a:lnTo>
                    <a:pt x="25" y="56"/>
                  </a:lnTo>
                  <a:lnTo>
                    <a:pt x="28" y="56"/>
                  </a:lnTo>
                  <a:lnTo>
                    <a:pt x="30" y="56"/>
                  </a:lnTo>
                  <a:lnTo>
                    <a:pt x="38" y="56"/>
                  </a:lnTo>
                  <a:lnTo>
                    <a:pt x="38" y="57"/>
                  </a:lnTo>
                  <a:lnTo>
                    <a:pt x="39" y="57"/>
                  </a:lnTo>
                  <a:lnTo>
                    <a:pt x="39" y="59"/>
                  </a:lnTo>
                  <a:lnTo>
                    <a:pt x="40" y="59"/>
                  </a:lnTo>
                  <a:lnTo>
                    <a:pt x="40" y="60"/>
                  </a:lnTo>
                  <a:lnTo>
                    <a:pt x="34" y="60"/>
                  </a:lnTo>
                  <a:lnTo>
                    <a:pt x="37" y="60"/>
                  </a:lnTo>
                  <a:lnTo>
                    <a:pt x="37" y="61"/>
                  </a:lnTo>
                  <a:lnTo>
                    <a:pt x="38" y="61"/>
                  </a:lnTo>
                  <a:lnTo>
                    <a:pt x="38" y="64"/>
                  </a:lnTo>
                  <a:lnTo>
                    <a:pt x="39" y="64"/>
                  </a:lnTo>
                  <a:lnTo>
                    <a:pt x="39" y="64"/>
                  </a:lnTo>
                  <a:lnTo>
                    <a:pt x="45" y="64"/>
                  </a:lnTo>
                  <a:lnTo>
                    <a:pt x="45" y="66"/>
                  </a:lnTo>
                  <a:lnTo>
                    <a:pt x="42" y="66"/>
                  </a:lnTo>
                  <a:lnTo>
                    <a:pt x="42" y="67"/>
                  </a:lnTo>
                  <a:lnTo>
                    <a:pt x="44" y="67"/>
                  </a:lnTo>
                  <a:lnTo>
                    <a:pt x="45" y="68"/>
                  </a:lnTo>
                  <a:lnTo>
                    <a:pt x="45" y="69"/>
                  </a:lnTo>
                  <a:lnTo>
                    <a:pt x="47" y="70"/>
                  </a:lnTo>
                  <a:lnTo>
                    <a:pt x="47" y="71"/>
                  </a:lnTo>
                  <a:lnTo>
                    <a:pt x="45" y="71"/>
                  </a:lnTo>
                  <a:lnTo>
                    <a:pt x="47" y="71"/>
                  </a:lnTo>
                  <a:lnTo>
                    <a:pt x="47" y="71"/>
                  </a:lnTo>
                  <a:lnTo>
                    <a:pt x="47" y="72"/>
                  </a:lnTo>
                  <a:lnTo>
                    <a:pt x="47" y="73"/>
                  </a:lnTo>
                  <a:lnTo>
                    <a:pt x="49" y="72"/>
                  </a:lnTo>
                  <a:lnTo>
                    <a:pt x="52" y="72"/>
                  </a:lnTo>
                  <a:lnTo>
                    <a:pt x="54" y="71"/>
                  </a:lnTo>
                  <a:lnTo>
                    <a:pt x="55" y="71"/>
                  </a:lnTo>
                  <a:lnTo>
                    <a:pt x="55" y="71"/>
                  </a:lnTo>
                  <a:lnTo>
                    <a:pt x="64" y="71"/>
                  </a:lnTo>
                  <a:lnTo>
                    <a:pt x="64" y="72"/>
                  </a:lnTo>
                  <a:lnTo>
                    <a:pt x="66" y="72"/>
                  </a:lnTo>
                  <a:lnTo>
                    <a:pt x="66" y="74"/>
                  </a:lnTo>
                  <a:lnTo>
                    <a:pt x="64" y="74"/>
                  </a:lnTo>
                  <a:lnTo>
                    <a:pt x="62" y="75"/>
                  </a:lnTo>
                  <a:lnTo>
                    <a:pt x="64" y="75"/>
                  </a:lnTo>
                  <a:lnTo>
                    <a:pt x="64" y="75"/>
                  </a:lnTo>
                  <a:lnTo>
                    <a:pt x="66" y="75"/>
                  </a:lnTo>
                  <a:lnTo>
                    <a:pt x="64" y="75"/>
                  </a:lnTo>
                  <a:lnTo>
                    <a:pt x="64" y="76"/>
                  </a:lnTo>
                  <a:lnTo>
                    <a:pt x="62" y="76"/>
                  </a:lnTo>
                  <a:lnTo>
                    <a:pt x="62" y="78"/>
                  </a:lnTo>
                  <a:lnTo>
                    <a:pt x="64" y="78"/>
                  </a:lnTo>
                  <a:lnTo>
                    <a:pt x="66" y="77"/>
                  </a:lnTo>
                  <a:lnTo>
                    <a:pt x="70" y="77"/>
                  </a:lnTo>
                  <a:lnTo>
                    <a:pt x="72" y="76"/>
                  </a:lnTo>
                  <a:lnTo>
                    <a:pt x="78" y="76"/>
                  </a:lnTo>
                  <a:lnTo>
                    <a:pt x="80" y="76"/>
                  </a:lnTo>
                  <a:lnTo>
                    <a:pt x="84" y="76"/>
                  </a:lnTo>
                  <a:lnTo>
                    <a:pt x="86" y="75"/>
                  </a:lnTo>
                  <a:lnTo>
                    <a:pt x="91" y="75"/>
                  </a:lnTo>
                  <a:lnTo>
                    <a:pt x="92" y="76"/>
                  </a:lnTo>
                  <a:lnTo>
                    <a:pt x="96" y="76"/>
                  </a:lnTo>
                  <a:lnTo>
                    <a:pt x="99" y="75"/>
                  </a:lnTo>
                  <a:lnTo>
                    <a:pt x="96" y="73"/>
                  </a:lnTo>
                  <a:lnTo>
                    <a:pt x="94" y="73"/>
                  </a:lnTo>
                  <a:lnTo>
                    <a:pt x="94" y="73"/>
                  </a:lnTo>
                  <a:lnTo>
                    <a:pt x="92" y="73"/>
                  </a:lnTo>
                  <a:lnTo>
                    <a:pt x="96" y="71"/>
                  </a:lnTo>
                  <a:lnTo>
                    <a:pt x="96" y="71"/>
                  </a:lnTo>
                  <a:lnTo>
                    <a:pt x="96" y="71"/>
                  </a:lnTo>
                  <a:lnTo>
                    <a:pt x="97" y="71"/>
                  </a:lnTo>
                  <a:lnTo>
                    <a:pt x="97" y="68"/>
                  </a:lnTo>
                  <a:lnTo>
                    <a:pt x="96" y="67"/>
                  </a:lnTo>
                  <a:lnTo>
                    <a:pt x="96" y="63"/>
                  </a:lnTo>
                  <a:lnTo>
                    <a:pt x="99" y="63"/>
                  </a:lnTo>
                  <a:lnTo>
                    <a:pt x="101" y="62"/>
                  </a:lnTo>
                  <a:lnTo>
                    <a:pt x="103" y="62"/>
                  </a:lnTo>
                  <a:lnTo>
                    <a:pt x="107" y="61"/>
                  </a:lnTo>
                  <a:lnTo>
                    <a:pt x="108" y="61"/>
                  </a:lnTo>
                  <a:lnTo>
                    <a:pt x="108" y="59"/>
                  </a:lnTo>
                  <a:lnTo>
                    <a:pt x="110" y="59"/>
                  </a:lnTo>
                  <a:lnTo>
                    <a:pt x="110" y="59"/>
                  </a:lnTo>
                  <a:lnTo>
                    <a:pt x="112" y="59"/>
                  </a:lnTo>
                  <a:lnTo>
                    <a:pt x="112" y="57"/>
                  </a:lnTo>
                  <a:lnTo>
                    <a:pt x="114" y="57"/>
                  </a:lnTo>
                  <a:lnTo>
                    <a:pt x="114" y="56"/>
                  </a:lnTo>
                  <a:lnTo>
                    <a:pt x="115" y="55"/>
                  </a:lnTo>
                  <a:lnTo>
                    <a:pt x="115" y="54"/>
                  </a:lnTo>
                  <a:lnTo>
                    <a:pt x="117" y="54"/>
                  </a:lnTo>
                  <a:lnTo>
                    <a:pt x="117" y="52"/>
                  </a:lnTo>
                  <a:lnTo>
                    <a:pt x="118" y="52"/>
                  </a:lnTo>
                  <a:lnTo>
                    <a:pt x="118" y="52"/>
                  </a:lnTo>
                  <a:lnTo>
                    <a:pt x="118" y="52"/>
                  </a:lnTo>
                  <a:lnTo>
                    <a:pt x="118" y="48"/>
                  </a:lnTo>
                  <a:lnTo>
                    <a:pt x="125" y="48"/>
                  </a:lnTo>
                  <a:lnTo>
                    <a:pt x="126" y="47"/>
                  </a:lnTo>
                  <a:lnTo>
                    <a:pt x="126" y="46"/>
                  </a:lnTo>
                  <a:lnTo>
                    <a:pt x="128" y="45"/>
                  </a:lnTo>
                  <a:lnTo>
                    <a:pt x="128" y="44"/>
                  </a:lnTo>
                  <a:lnTo>
                    <a:pt x="130" y="44"/>
                  </a:lnTo>
                  <a:lnTo>
                    <a:pt x="130" y="43"/>
                  </a:lnTo>
                  <a:lnTo>
                    <a:pt x="132" y="43"/>
                  </a:lnTo>
                  <a:lnTo>
                    <a:pt x="132" y="42"/>
                  </a:lnTo>
                  <a:lnTo>
                    <a:pt x="134" y="42"/>
                  </a:lnTo>
                  <a:lnTo>
                    <a:pt x="134" y="41"/>
                  </a:lnTo>
                  <a:lnTo>
                    <a:pt x="136" y="41"/>
                  </a:lnTo>
                  <a:lnTo>
                    <a:pt x="136" y="41"/>
                  </a:lnTo>
                  <a:lnTo>
                    <a:pt x="137" y="41"/>
                  </a:lnTo>
                  <a:lnTo>
                    <a:pt x="137" y="41"/>
                  </a:lnTo>
                  <a:lnTo>
                    <a:pt x="137" y="41"/>
                  </a:lnTo>
                  <a:lnTo>
                    <a:pt x="137" y="40"/>
                  </a:lnTo>
                  <a:lnTo>
                    <a:pt x="144" y="40"/>
                  </a:lnTo>
                  <a:lnTo>
                    <a:pt x="144" y="39"/>
                  </a:lnTo>
                  <a:lnTo>
                    <a:pt x="150" y="39"/>
                  </a:lnTo>
                  <a:lnTo>
                    <a:pt x="152" y="39"/>
                  </a:lnTo>
                  <a:lnTo>
                    <a:pt x="172" y="39"/>
                  </a:lnTo>
                  <a:lnTo>
                    <a:pt x="172" y="39"/>
                  </a:lnTo>
                  <a:lnTo>
                    <a:pt x="176" y="39"/>
                  </a:lnTo>
                  <a:lnTo>
                    <a:pt x="176" y="40"/>
                  </a:lnTo>
                  <a:lnTo>
                    <a:pt x="178" y="40"/>
                  </a:lnTo>
                  <a:lnTo>
                    <a:pt x="182" y="41"/>
                  </a:lnTo>
                  <a:lnTo>
                    <a:pt x="183" y="41"/>
                  </a:lnTo>
                  <a:lnTo>
                    <a:pt x="183" y="41"/>
                  </a:lnTo>
                  <a:lnTo>
                    <a:pt x="184" y="41"/>
                  </a:lnTo>
                  <a:lnTo>
                    <a:pt x="184" y="42"/>
                  </a:lnTo>
                  <a:lnTo>
                    <a:pt x="186" y="42"/>
                  </a:lnTo>
                  <a:lnTo>
                    <a:pt x="189" y="43"/>
                  </a:lnTo>
                  <a:lnTo>
                    <a:pt x="191" y="43"/>
                  </a:lnTo>
                  <a:lnTo>
                    <a:pt x="191" y="43"/>
                  </a:lnTo>
                  <a:lnTo>
                    <a:pt x="193" y="43"/>
                  </a:lnTo>
                  <a:lnTo>
                    <a:pt x="196" y="45"/>
                  </a:lnTo>
                  <a:lnTo>
                    <a:pt x="198" y="45"/>
                  </a:lnTo>
                  <a:lnTo>
                    <a:pt x="200" y="46"/>
                  </a:lnTo>
                  <a:lnTo>
                    <a:pt x="200" y="45"/>
                  </a:lnTo>
                  <a:lnTo>
                    <a:pt x="196" y="45"/>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5" name="Freeform 77"/>
            <p:cNvSpPr>
              <a:spLocks/>
            </p:cNvSpPr>
            <p:nvPr/>
          </p:nvSpPr>
          <p:spPr bwMode="auto">
            <a:xfrm>
              <a:off x="2888" y="2965"/>
              <a:ext cx="66" cy="101"/>
            </a:xfrm>
            <a:custGeom>
              <a:avLst/>
              <a:gdLst>
                <a:gd name="T0" fmla="*/ 4 w 27"/>
                <a:gd name="T1" fmla="*/ 3 h 20"/>
                <a:gd name="T2" fmla="*/ 5 w 27"/>
                <a:gd name="T3" fmla="*/ 3 h 20"/>
                <a:gd name="T4" fmla="*/ 5 w 27"/>
                <a:gd name="T5" fmla="*/ 2 h 20"/>
                <a:gd name="T6" fmla="*/ 7 w 27"/>
                <a:gd name="T7" fmla="*/ 2 h 20"/>
                <a:gd name="T8" fmla="*/ 7 w 27"/>
                <a:gd name="T9" fmla="*/ 1 h 20"/>
                <a:gd name="T10" fmla="*/ 12 w 27"/>
                <a:gd name="T11" fmla="*/ 0 h 20"/>
                <a:gd name="T12" fmla="*/ 17 w 27"/>
                <a:gd name="T13" fmla="*/ 0 h 20"/>
                <a:gd name="T14" fmla="*/ 17 w 27"/>
                <a:gd name="T15" fmla="*/ 0 h 20"/>
                <a:gd name="T16" fmla="*/ 20 w 27"/>
                <a:gd name="T17" fmla="*/ 0 h 20"/>
                <a:gd name="T18" fmla="*/ 20 w 27"/>
                <a:gd name="T19" fmla="*/ 2 h 20"/>
                <a:gd name="T20" fmla="*/ 21 w 27"/>
                <a:gd name="T21" fmla="*/ 2 h 20"/>
                <a:gd name="T22" fmla="*/ 25 w 27"/>
                <a:gd name="T23" fmla="*/ 2 h 20"/>
                <a:gd name="T24" fmla="*/ 25 w 27"/>
                <a:gd name="T25" fmla="*/ 4 h 20"/>
                <a:gd name="T26" fmla="*/ 26 w 27"/>
                <a:gd name="T27" fmla="*/ 4 h 20"/>
                <a:gd name="T28" fmla="*/ 26 w 27"/>
                <a:gd name="T29" fmla="*/ 6 h 20"/>
                <a:gd name="T30" fmla="*/ 26 w 27"/>
                <a:gd name="T31" fmla="*/ 6 h 20"/>
                <a:gd name="T32" fmla="*/ 25 w 27"/>
                <a:gd name="T33" fmla="*/ 6 h 20"/>
                <a:gd name="T34" fmla="*/ 25 w 27"/>
                <a:gd name="T35" fmla="*/ 6 h 20"/>
                <a:gd name="T36" fmla="*/ 23 w 27"/>
                <a:gd name="T37" fmla="*/ 6 h 20"/>
                <a:gd name="T38" fmla="*/ 23 w 27"/>
                <a:gd name="T39" fmla="*/ 8 h 20"/>
                <a:gd name="T40" fmla="*/ 21 w 27"/>
                <a:gd name="T41" fmla="*/ 8 h 20"/>
                <a:gd name="T42" fmla="*/ 21 w 27"/>
                <a:gd name="T43" fmla="*/ 9 h 20"/>
                <a:gd name="T44" fmla="*/ 20 w 27"/>
                <a:gd name="T45" fmla="*/ 9 h 20"/>
                <a:gd name="T46" fmla="*/ 20 w 27"/>
                <a:gd name="T47" fmla="*/ 9 h 20"/>
                <a:gd name="T48" fmla="*/ 21 w 27"/>
                <a:gd name="T49" fmla="*/ 9 h 20"/>
                <a:gd name="T50" fmla="*/ 21 w 27"/>
                <a:gd name="T51" fmla="*/ 10 h 20"/>
                <a:gd name="T52" fmla="*/ 20 w 27"/>
                <a:gd name="T53" fmla="*/ 10 h 20"/>
                <a:gd name="T54" fmla="*/ 17 w 27"/>
                <a:gd name="T55" fmla="*/ 11 h 20"/>
                <a:gd name="T56" fmla="*/ 15 w 27"/>
                <a:gd name="T57" fmla="*/ 11 h 20"/>
                <a:gd name="T58" fmla="*/ 15 w 27"/>
                <a:gd name="T59" fmla="*/ 13 h 20"/>
                <a:gd name="T60" fmla="*/ 14 w 27"/>
                <a:gd name="T61" fmla="*/ 14 h 20"/>
                <a:gd name="T62" fmla="*/ 14 w 27"/>
                <a:gd name="T63" fmla="*/ 14 h 20"/>
                <a:gd name="T64" fmla="*/ 4 w 27"/>
                <a:gd name="T65" fmla="*/ 14 h 20"/>
                <a:gd name="T66" fmla="*/ 4 w 27"/>
                <a:gd name="T67" fmla="*/ 17 h 20"/>
                <a:gd name="T68" fmla="*/ 2 w 27"/>
                <a:gd name="T69" fmla="*/ 17 h 20"/>
                <a:gd name="T70" fmla="*/ 2 w 27"/>
                <a:gd name="T71" fmla="*/ 18 h 20"/>
                <a:gd name="T72" fmla="*/ 0 w 27"/>
                <a:gd name="T73" fmla="*/ 19 h 20"/>
                <a:gd name="T74" fmla="*/ 0 w 27"/>
                <a:gd name="T75" fmla="*/ 18 h 20"/>
                <a:gd name="T76" fmla="*/ 2 w 27"/>
                <a:gd name="T77" fmla="*/ 17 h 20"/>
                <a:gd name="T78" fmla="*/ 2 w 27"/>
                <a:gd name="T79" fmla="*/ 13 h 20"/>
                <a:gd name="T80" fmla="*/ 0 w 27"/>
                <a:gd name="T81" fmla="*/ 12 h 20"/>
                <a:gd name="T82" fmla="*/ 0 w 27"/>
                <a:gd name="T83" fmla="*/ 10 h 20"/>
                <a:gd name="T84" fmla="*/ 2 w 27"/>
                <a:gd name="T85" fmla="*/ 10 h 20"/>
                <a:gd name="T86" fmla="*/ 2 w 27"/>
                <a:gd name="T87" fmla="*/ 10 h 20"/>
                <a:gd name="T88" fmla="*/ 4 w 27"/>
                <a:gd name="T89" fmla="*/ 9 h 20"/>
                <a:gd name="T90" fmla="*/ 4 w 27"/>
                <a:gd name="T91" fmla="*/ 9 h 20"/>
                <a:gd name="T92" fmla="*/ 5 w 27"/>
                <a:gd name="T93" fmla="*/ 9 h 20"/>
                <a:gd name="T94" fmla="*/ 5 w 27"/>
                <a:gd name="T95" fmla="*/ 6 h 20"/>
                <a:gd name="T96" fmla="*/ 7 w 27"/>
                <a:gd name="T97" fmla="*/ 6 h 20"/>
                <a:gd name="T98" fmla="*/ 7 w 27"/>
                <a:gd name="T99" fmla="*/ 6 h 20"/>
                <a:gd name="T100" fmla="*/ 12 w 27"/>
                <a:gd name="T101" fmla="*/ 6 h 20"/>
                <a:gd name="T102" fmla="*/ 12 w 27"/>
                <a:gd name="T103" fmla="*/ 5 h 20"/>
                <a:gd name="T104" fmla="*/ 9 w 27"/>
                <a:gd name="T105" fmla="*/ 4 h 20"/>
                <a:gd name="T106" fmla="*/ 7 w 27"/>
                <a:gd name="T107" fmla="*/ 4 h 20"/>
                <a:gd name="T108" fmla="*/ 7 w 27"/>
                <a:gd name="T109" fmla="*/ 4 h 20"/>
                <a:gd name="T110" fmla="*/ 5 w 27"/>
                <a:gd name="T111" fmla="*/ 3 h 20"/>
                <a:gd name="T112" fmla="*/ 5 w 27"/>
                <a:gd name="T113" fmla="*/ 3 h 20"/>
                <a:gd name="T114" fmla="*/ 4 w 27"/>
                <a:gd name="T11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 h="20">
                  <a:moveTo>
                    <a:pt x="4" y="3"/>
                  </a:moveTo>
                  <a:lnTo>
                    <a:pt x="5" y="3"/>
                  </a:lnTo>
                  <a:lnTo>
                    <a:pt x="5" y="2"/>
                  </a:lnTo>
                  <a:lnTo>
                    <a:pt x="7" y="2"/>
                  </a:lnTo>
                  <a:lnTo>
                    <a:pt x="7" y="1"/>
                  </a:lnTo>
                  <a:lnTo>
                    <a:pt x="12" y="0"/>
                  </a:lnTo>
                  <a:lnTo>
                    <a:pt x="17" y="0"/>
                  </a:lnTo>
                  <a:lnTo>
                    <a:pt x="17" y="0"/>
                  </a:lnTo>
                  <a:lnTo>
                    <a:pt x="20" y="0"/>
                  </a:lnTo>
                  <a:lnTo>
                    <a:pt x="20" y="2"/>
                  </a:lnTo>
                  <a:lnTo>
                    <a:pt x="21" y="2"/>
                  </a:lnTo>
                  <a:lnTo>
                    <a:pt x="25" y="2"/>
                  </a:lnTo>
                  <a:lnTo>
                    <a:pt x="25" y="4"/>
                  </a:lnTo>
                  <a:lnTo>
                    <a:pt x="26" y="4"/>
                  </a:lnTo>
                  <a:lnTo>
                    <a:pt x="26" y="6"/>
                  </a:lnTo>
                  <a:lnTo>
                    <a:pt x="26" y="6"/>
                  </a:lnTo>
                  <a:lnTo>
                    <a:pt x="25" y="6"/>
                  </a:lnTo>
                  <a:lnTo>
                    <a:pt x="25" y="6"/>
                  </a:lnTo>
                  <a:lnTo>
                    <a:pt x="23" y="6"/>
                  </a:lnTo>
                  <a:lnTo>
                    <a:pt x="23" y="8"/>
                  </a:lnTo>
                  <a:lnTo>
                    <a:pt x="21" y="8"/>
                  </a:lnTo>
                  <a:lnTo>
                    <a:pt x="21" y="9"/>
                  </a:lnTo>
                  <a:lnTo>
                    <a:pt x="20" y="9"/>
                  </a:lnTo>
                  <a:lnTo>
                    <a:pt x="20" y="9"/>
                  </a:lnTo>
                  <a:lnTo>
                    <a:pt x="21" y="9"/>
                  </a:lnTo>
                  <a:lnTo>
                    <a:pt x="21" y="10"/>
                  </a:lnTo>
                  <a:lnTo>
                    <a:pt x="20" y="10"/>
                  </a:lnTo>
                  <a:lnTo>
                    <a:pt x="17" y="11"/>
                  </a:lnTo>
                  <a:lnTo>
                    <a:pt x="15" y="11"/>
                  </a:lnTo>
                  <a:lnTo>
                    <a:pt x="15" y="13"/>
                  </a:lnTo>
                  <a:lnTo>
                    <a:pt x="14" y="14"/>
                  </a:lnTo>
                  <a:lnTo>
                    <a:pt x="14" y="14"/>
                  </a:lnTo>
                  <a:lnTo>
                    <a:pt x="4" y="14"/>
                  </a:lnTo>
                  <a:lnTo>
                    <a:pt x="4" y="17"/>
                  </a:lnTo>
                  <a:lnTo>
                    <a:pt x="2" y="17"/>
                  </a:lnTo>
                  <a:lnTo>
                    <a:pt x="2" y="18"/>
                  </a:lnTo>
                  <a:lnTo>
                    <a:pt x="0" y="19"/>
                  </a:lnTo>
                  <a:lnTo>
                    <a:pt x="0" y="18"/>
                  </a:lnTo>
                  <a:lnTo>
                    <a:pt x="2" y="17"/>
                  </a:lnTo>
                  <a:lnTo>
                    <a:pt x="2" y="13"/>
                  </a:lnTo>
                  <a:lnTo>
                    <a:pt x="0" y="12"/>
                  </a:lnTo>
                  <a:lnTo>
                    <a:pt x="0" y="10"/>
                  </a:lnTo>
                  <a:lnTo>
                    <a:pt x="2" y="10"/>
                  </a:lnTo>
                  <a:lnTo>
                    <a:pt x="2" y="10"/>
                  </a:lnTo>
                  <a:lnTo>
                    <a:pt x="4" y="9"/>
                  </a:lnTo>
                  <a:lnTo>
                    <a:pt x="4" y="9"/>
                  </a:lnTo>
                  <a:lnTo>
                    <a:pt x="5" y="9"/>
                  </a:lnTo>
                  <a:lnTo>
                    <a:pt x="5" y="6"/>
                  </a:lnTo>
                  <a:lnTo>
                    <a:pt x="7" y="6"/>
                  </a:lnTo>
                  <a:lnTo>
                    <a:pt x="7" y="6"/>
                  </a:lnTo>
                  <a:lnTo>
                    <a:pt x="12" y="6"/>
                  </a:lnTo>
                  <a:lnTo>
                    <a:pt x="12" y="5"/>
                  </a:lnTo>
                  <a:lnTo>
                    <a:pt x="9" y="4"/>
                  </a:lnTo>
                  <a:lnTo>
                    <a:pt x="7" y="4"/>
                  </a:lnTo>
                  <a:lnTo>
                    <a:pt x="7" y="4"/>
                  </a:lnTo>
                  <a:lnTo>
                    <a:pt x="5" y="3"/>
                  </a:lnTo>
                  <a:lnTo>
                    <a:pt x="5" y="3"/>
                  </a:lnTo>
                  <a:lnTo>
                    <a:pt x="4" y="3"/>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6" name="Freeform 78"/>
            <p:cNvSpPr>
              <a:spLocks/>
            </p:cNvSpPr>
            <p:nvPr/>
          </p:nvSpPr>
          <p:spPr bwMode="auto">
            <a:xfrm>
              <a:off x="1503" y="3453"/>
              <a:ext cx="605" cy="613"/>
            </a:xfrm>
            <a:custGeom>
              <a:avLst/>
              <a:gdLst>
                <a:gd name="T0" fmla="*/ 130 w 246"/>
                <a:gd name="T1" fmla="*/ 8 h 122"/>
                <a:gd name="T2" fmla="*/ 155 w 246"/>
                <a:gd name="T3" fmla="*/ 14 h 122"/>
                <a:gd name="T4" fmla="*/ 180 w 246"/>
                <a:gd name="T5" fmla="*/ 9 h 122"/>
                <a:gd name="T6" fmla="*/ 200 w 246"/>
                <a:gd name="T7" fmla="*/ 9 h 122"/>
                <a:gd name="T8" fmla="*/ 200 w 246"/>
                <a:gd name="T9" fmla="*/ 17 h 122"/>
                <a:gd name="T10" fmla="*/ 182 w 246"/>
                <a:gd name="T11" fmla="*/ 21 h 122"/>
                <a:gd name="T12" fmla="*/ 199 w 246"/>
                <a:gd name="T13" fmla="*/ 23 h 122"/>
                <a:gd name="T14" fmla="*/ 222 w 246"/>
                <a:gd name="T15" fmla="*/ 23 h 122"/>
                <a:gd name="T16" fmla="*/ 237 w 246"/>
                <a:gd name="T17" fmla="*/ 30 h 122"/>
                <a:gd name="T18" fmla="*/ 234 w 246"/>
                <a:gd name="T19" fmla="*/ 30 h 122"/>
                <a:gd name="T20" fmla="*/ 242 w 246"/>
                <a:gd name="T21" fmla="*/ 36 h 122"/>
                <a:gd name="T22" fmla="*/ 234 w 246"/>
                <a:gd name="T23" fmla="*/ 44 h 122"/>
                <a:gd name="T24" fmla="*/ 220 w 246"/>
                <a:gd name="T25" fmla="*/ 56 h 122"/>
                <a:gd name="T26" fmla="*/ 213 w 246"/>
                <a:gd name="T27" fmla="*/ 68 h 122"/>
                <a:gd name="T28" fmla="*/ 213 w 246"/>
                <a:gd name="T29" fmla="*/ 77 h 122"/>
                <a:gd name="T30" fmla="*/ 213 w 246"/>
                <a:gd name="T31" fmla="*/ 81 h 122"/>
                <a:gd name="T32" fmla="*/ 212 w 246"/>
                <a:gd name="T33" fmla="*/ 88 h 122"/>
                <a:gd name="T34" fmla="*/ 197 w 246"/>
                <a:gd name="T35" fmla="*/ 101 h 122"/>
                <a:gd name="T36" fmla="*/ 180 w 246"/>
                <a:gd name="T37" fmla="*/ 103 h 122"/>
                <a:gd name="T38" fmla="*/ 187 w 246"/>
                <a:gd name="T39" fmla="*/ 107 h 122"/>
                <a:gd name="T40" fmla="*/ 178 w 246"/>
                <a:gd name="T41" fmla="*/ 114 h 122"/>
                <a:gd name="T42" fmla="*/ 158 w 246"/>
                <a:gd name="T43" fmla="*/ 119 h 122"/>
                <a:gd name="T44" fmla="*/ 152 w 246"/>
                <a:gd name="T45" fmla="*/ 114 h 122"/>
                <a:gd name="T46" fmla="*/ 147 w 246"/>
                <a:gd name="T47" fmla="*/ 102 h 122"/>
                <a:gd name="T48" fmla="*/ 139 w 246"/>
                <a:gd name="T49" fmla="*/ 96 h 122"/>
                <a:gd name="T50" fmla="*/ 145 w 246"/>
                <a:gd name="T51" fmla="*/ 92 h 122"/>
                <a:gd name="T52" fmla="*/ 130 w 246"/>
                <a:gd name="T53" fmla="*/ 102 h 122"/>
                <a:gd name="T54" fmla="*/ 143 w 246"/>
                <a:gd name="T55" fmla="*/ 109 h 122"/>
                <a:gd name="T56" fmla="*/ 135 w 246"/>
                <a:gd name="T57" fmla="*/ 114 h 122"/>
                <a:gd name="T58" fmla="*/ 117 w 246"/>
                <a:gd name="T59" fmla="*/ 114 h 122"/>
                <a:gd name="T60" fmla="*/ 92 w 246"/>
                <a:gd name="T61" fmla="*/ 109 h 122"/>
                <a:gd name="T62" fmla="*/ 103 w 246"/>
                <a:gd name="T63" fmla="*/ 106 h 122"/>
                <a:gd name="T64" fmla="*/ 104 w 246"/>
                <a:gd name="T65" fmla="*/ 96 h 122"/>
                <a:gd name="T66" fmla="*/ 89 w 246"/>
                <a:gd name="T67" fmla="*/ 93 h 122"/>
                <a:gd name="T68" fmla="*/ 86 w 246"/>
                <a:gd name="T69" fmla="*/ 84 h 122"/>
                <a:gd name="T70" fmla="*/ 73 w 246"/>
                <a:gd name="T71" fmla="*/ 77 h 122"/>
                <a:gd name="T72" fmla="*/ 100 w 246"/>
                <a:gd name="T73" fmla="*/ 75 h 122"/>
                <a:gd name="T74" fmla="*/ 109 w 246"/>
                <a:gd name="T75" fmla="*/ 66 h 122"/>
                <a:gd name="T76" fmla="*/ 103 w 246"/>
                <a:gd name="T77" fmla="*/ 57 h 122"/>
                <a:gd name="T78" fmla="*/ 106 w 246"/>
                <a:gd name="T79" fmla="*/ 46 h 122"/>
                <a:gd name="T80" fmla="*/ 90 w 246"/>
                <a:gd name="T81" fmla="*/ 43 h 122"/>
                <a:gd name="T82" fmla="*/ 79 w 246"/>
                <a:gd name="T83" fmla="*/ 36 h 122"/>
                <a:gd name="T84" fmla="*/ 57 w 246"/>
                <a:gd name="T85" fmla="*/ 38 h 122"/>
                <a:gd name="T86" fmla="*/ 67 w 246"/>
                <a:gd name="T87" fmla="*/ 46 h 122"/>
                <a:gd name="T88" fmla="*/ 63 w 246"/>
                <a:gd name="T89" fmla="*/ 48 h 122"/>
                <a:gd name="T90" fmla="*/ 89 w 246"/>
                <a:gd name="T91" fmla="*/ 50 h 122"/>
                <a:gd name="T92" fmla="*/ 68 w 246"/>
                <a:gd name="T93" fmla="*/ 54 h 122"/>
                <a:gd name="T94" fmla="*/ 42 w 246"/>
                <a:gd name="T95" fmla="*/ 58 h 122"/>
                <a:gd name="T96" fmla="*/ 34 w 246"/>
                <a:gd name="T97" fmla="*/ 63 h 122"/>
                <a:gd name="T98" fmla="*/ 18 w 246"/>
                <a:gd name="T99" fmla="*/ 52 h 122"/>
                <a:gd name="T100" fmla="*/ 10 w 246"/>
                <a:gd name="T101" fmla="*/ 46 h 122"/>
                <a:gd name="T102" fmla="*/ 26 w 246"/>
                <a:gd name="T103" fmla="*/ 48 h 122"/>
                <a:gd name="T104" fmla="*/ 39 w 246"/>
                <a:gd name="T105" fmla="*/ 50 h 122"/>
                <a:gd name="T106" fmla="*/ 42 w 246"/>
                <a:gd name="T107" fmla="*/ 48 h 122"/>
                <a:gd name="T108" fmla="*/ 32 w 246"/>
                <a:gd name="T109" fmla="*/ 45 h 122"/>
                <a:gd name="T110" fmla="*/ 6 w 246"/>
                <a:gd name="T111" fmla="*/ 38 h 122"/>
                <a:gd name="T112" fmla="*/ 10 w 246"/>
                <a:gd name="T113" fmla="*/ 32 h 122"/>
                <a:gd name="T114" fmla="*/ 21 w 246"/>
                <a:gd name="T115" fmla="*/ 24 h 122"/>
                <a:gd name="T116" fmla="*/ 39 w 246"/>
                <a:gd name="T117" fmla="*/ 25 h 122"/>
                <a:gd name="T118" fmla="*/ 67 w 246"/>
                <a:gd name="T119" fmla="*/ 18 h 122"/>
                <a:gd name="T120" fmla="*/ 77 w 246"/>
                <a:gd name="T121" fmla="*/ 6 h 122"/>
                <a:gd name="T122" fmla="*/ 100 w 246"/>
                <a:gd name="T123" fmla="*/ 2 h 122"/>
                <a:gd name="T124" fmla="*/ 112 w 246"/>
                <a:gd name="T125"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6" h="122">
                  <a:moveTo>
                    <a:pt x="119" y="1"/>
                  </a:moveTo>
                  <a:lnTo>
                    <a:pt x="121" y="1"/>
                  </a:lnTo>
                  <a:lnTo>
                    <a:pt x="123" y="0"/>
                  </a:lnTo>
                  <a:lnTo>
                    <a:pt x="125" y="0"/>
                  </a:lnTo>
                  <a:lnTo>
                    <a:pt x="125" y="2"/>
                  </a:lnTo>
                  <a:lnTo>
                    <a:pt x="127" y="2"/>
                  </a:lnTo>
                  <a:lnTo>
                    <a:pt x="127" y="5"/>
                  </a:lnTo>
                  <a:lnTo>
                    <a:pt x="125" y="5"/>
                  </a:lnTo>
                  <a:lnTo>
                    <a:pt x="125" y="6"/>
                  </a:lnTo>
                  <a:lnTo>
                    <a:pt x="123" y="6"/>
                  </a:lnTo>
                  <a:lnTo>
                    <a:pt x="127" y="8"/>
                  </a:lnTo>
                  <a:lnTo>
                    <a:pt x="130" y="8"/>
                  </a:lnTo>
                  <a:lnTo>
                    <a:pt x="133" y="9"/>
                  </a:lnTo>
                  <a:lnTo>
                    <a:pt x="134" y="9"/>
                  </a:lnTo>
                  <a:lnTo>
                    <a:pt x="134" y="10"/>
                  </a:lnTo>
                  <a:lnTo>
                    <a:pt x="137" y="11"/>
                  </a:lnTo>
                  <a:lnTo>
                    <a:pt x="139" y="11"/>
                  </a:lnTo>
                  <a:lnTo>
                    <a:pt x="144" y="13"/>
                  </a:lnTo>
                  <a:lnTo>
                    <a:pt x="145" y="13"/>
                  </a:lnTo>
                  <a:lnTo>
                    <a:pt x="147" y="13"/>
                  </a:lnTo>
                  <a:lnTo>
                    <a:pt x="148" y="13"/>
                  </a:lnTo>
                  <a:lnTo>
                    <a:pt x="149" y="13"/>
                  </a:lnTo>
                  <a:lnTo>
                    <a:pt x="154" y="13"/>
                  </a:lnTo>
                  <a:lnTo>
                    <a:pt x="155" y="14"/>
                  </a:lnTo>
                  <a:lnTo>
                    <a:pt x="164" y="14"/>
                  </a:lnTo>
                  <a:lnTo>
                    <a:pt x="166" y="13"/>
                  </a:lnTo>
                  <a:lnTo>
                    <a:pt x="168" y="13"/>
                  </a:lnTo>
                  <a:lnTo>
                    <a:pt x="168" y="13"/>
                  </a:lnTo>
                  <a:lnTo>
                    <a:pt x="170" y="13"/>
                  </a:lnTo>
                  <a:lnTo>
                    <a:pt x="173" y="12"/>
                  </a:lnTo>
                  <a:lnTo>
                    <a:pt x="173" y="11"/>
                  </a:lnTo>
                  <a:lnTo>
                    <a:pt x="175" y="11"/>
                  </a:lnTo>
                  <a:lnTo>
                    <a:pt x="175" y="11"/>
                  </a:lnTo>
                  <a:lnTo>
                    <a:pt x="178" y="10"/>
                  </a:lnTo>
                  <a:lnTo>
                    <a:pt x="178" y="9"/>
                  </a:lnTo>
                  <a:lnTo>
                    <a:pt x="180" y="9"/>
                  </a:lnTo>
                  <a:lnTo>
                    <a:pt x="180" y="9"/>
                  </a:lnTo>
                  <a:lnTo>
                    <a:pt x="182" y="8"/>
                  </a:lnTo>
                  <a:lnTo>
                    <a:pt x="182" y="8"/>
                  </a:lnTo>
                  <a:lnTo>
                    <a:pt x="182" y="7"/>
                  </a:lnTo>
                  <a:lnTo>
                    <a:pt x="184" y="7"/>
                  </a:lnTo>
                  <a:lnTo>
                    <a:pt x="185" y="6"/>
                  </a:lnTo>
                  <a:lnTo>
                    <a:pt x="191" y="6"/>
                  </a:lnTo>
                  <a:lnTo>
                    <a:pt x="191" y="7"/>
                  </a:lnTo>
                  <a:lnTo>
                    <a:pt x="195" y="8"/>
                  </a:lnTo>
                  <a:lnTo>
                    <a:pt x="197" y="8"/>
                  </a:lnTo>
                  <a:lnTo>
                    <a:pt x="199" y="9"/>
                  </a:lnTo>
                  <a:lnTo>
                    <a:pt x="200" y="9"/>
                  </a:lnTo>
                  <a:lnTo>
                    <a:pt x="200" y="10"/>
                  </a:lnTo>
                  <a:lnTo>
                    <a:pt x="202" y="10"/>
                  </a:lnTo>
                  <a:lnTo>
                    <a:pt x="202" y="11"/>
                  </a:lnTo>
                  <a:lnTo>
                    <a:pt x="203" y="11"/>
                  </a:lnTo>
                  <a:lnTo>
                    <a:pt x="203" y="13"/>
                  </a:lnTo>
                  <a:lnTo>
                    <a:pt x="205" y="13"/>
                  </a:lnTo>
                  <a:lnTo>
                    <a:pt x="205" y="14"/>
                  </a:lnTo>
                  <a:lnTo>
                    <a:pt x="203" y="15"/>
                  </a:lnTo>
                  <a:lnTo>
                    <a:pt x="203" y="16"/>
                  </a:lnTo>
                  <a:lnTo>
                    <a:pt x="202" y="16"/>
                  </a:lnTo>
                  <a:lnTo>
                    <a:pt x="202" y="16"/>
                  </a:lnTo>
                  <a:lnTo>
                    <a:pt x="200" y="17"/>
                  </a:lnTo>
                  <a:lnTo>
                    <a:pt x="199" y="17"/>
                  </a:lnTo>
                  <a:lnTo>
                    <a:pt x="199" y="18"/>
                  </a:lnTo>
                  <a:lnTo>
                    <a:pt x="197" y="18"/>
                  </a:lnTo>
                  <a:lnTo>
                    <a:pt x="197" y="18"/>
                  </a:lnTo>
                  <a:lnTo>
                    <a:pt x="195" y="18"/>
                  </a:lnTo>
                  <a:lnTo>
                    <a:pt x="195" y="19"/>
                  </a:lnTo>
                  <a:lnTo>
                    <a:pt x="191" y="20"/>
                  </a:lnTo>
                  <a:lnTo>
                    <a:pt x="191" y="21"/>
                  </a:lnTo>
                  <a:lnTo>
                    <a:pt x="189" y="21"/>
                  </a:lnTo>
                  <a:lnTo>
                    <a:pt x="189" y="20"/>
                  </a:lnTo>
                  <a:lnTo>
                    <a:pt x="182" y="20"/>
                  </a:lnTo>
                  <a:lnTo>
                    <a:pt x="182" y="21"/>
                  </a:lnTo>
                  <a:lnTo>
                    <a:pt x="182" y="22"/>
                  </a:lnTo>
                  <a:lnTo>
                    <a:pt x="184" y="22"/>
                  </a:lnTo>
                  <a:lnTo>
                    <a:pt x="184" y="22"/>
                  </a:lnTo>
                  <a:lnTo>
                    <a:pt x="185" y="22"/>
                  </a:lnTo>
                  <a:lnTo>
                    <a:pt x="185" y="22"/>
                  </a:lnTo>
                  <a:lnTo>
                    <a:pt x="187" y="22"/>
                  </a:lnTo>
                  <a:lnTo>
                    <a:pt x="187" y="23"/>
                  </a:lnTo>
                  <a:lnTo>
                    <a:pt x="191" y="23"/>
                  </a:lnTo>
                  <a:lnTo>
                    <a:pt x="191" y="24"/>
                  </a:lnTo>
                  <a:lnTo>
                    <a:pt x="195" y="22"/>
                  </a:lnTo>
                  <a:lnTo>
                    <a:pt x="199" y="22"/>
                  </a:lnTo>
                  <a:lnTo>
                    <a:pt x="199" y="23"/>
                  </a:lnTo>
                  <a:lnTo>
                    <a:pt x="203" y="23"/>
                  </a:lnTo>
                  <a:lnTo>
                    <a:pt x="205" y="24"/>
                  </a:lnTo>
                  <a:lnTo>
                    <a:pt x="209" y="24"/>
                  </a:lnTo>
                  <a:lnTo>
                    <a:pt x="211" y="23"/>
                  </a:lnTo>
                  <a:lnTo>
                    <a:pt x="213" y="23"/>
                  </a:lnTo>
                  <a:lnTo>
                    <a:pt x="215" y="22"/>
                  </a:lnTo>
                  <a:lnTo>
                    <a:pt x="217" y="22"/>
                  </a:lnTo>
                  <a:lnTo>
                    <a:pt x="217" y="22"/>
                  </a:lnTo>
                  <a:lnTo>
                    <a:pt x="221" y="22"/>
                  </a:lnTo>
                  <a:lnTo>
                    <a:pt x="221" y="22"/>
                  </a:lnTo>
                  <a:lnTo>
                    <a:pt x="222" y="22"/>
                  </a:lnTo>
                  <a:lnTo>
                    <a:pt x="222" y="23"/>
                  </a:lnTo>
                  <a:lnTo>
                    <a:pt x="221" y="24"/>
                  </a:lnTo>
                  <a:lnTo>
                    <a:pt x="221" y="26"/>
                  </a:lnTo>
                  <a:lnTo>
                    <a:pt x="220" y="27"/>
                  </a:lnTo>
                  <a:lnTo>
                    <a:pt x="220" y="27"/>
                  </a:lnTo>
                  <a:lnTo>
                    <a:pt x="221" y="27"/>
                  </a:lnTo>
                  <a:lnTo>
                    <a:pt x="222" y="27"/>
                  </a:lnTo>
                  <a:lnTo>
                    <a:pt x="223" y="27"/>
                  </a:lnTo>
                  <a:lnTo>
                    <a:pt x="226" y="29"/>
                  </a:lnTo>
                  <a:lnTo>
                    <a:pt x="228" y="29"/>
                  </a:lnTo>
                  <a:lnTo>
                    <a:pt x="230" y="29"/>
                  </a:lnTo>
                  <a:lnTo>
                    <a:pt x="237" y="29"/>
                  </a:lnTo>
                  <a:lnTo>
                    <a:pt x="237" y="30"/>
                  </a:lnTo>
                  <a:lnTo>
                    <a:pt x="232" y="30"/>
                  </a:lnTo>
                  <a:lnTo>
                    <a:pt x="233" y="29"/>
                  </a:lnTo>
                  <a:lnTo>
                    <a:pt x="234" y="29"/>
                  </a:lnTo>
                  <a:lnTo>
                    <a:pt x="236" y="29"/>
                  </a:lnTo>
                  <a:lnTo>
                    <a:pt x="234" y="29"/>
                  </a:lnTo>
                  <a:lnTo>
                    <a:pt x="236" y="29"/>
                  </a:lnTo>
                  <a:lnTo>
                    <a:pt x="236" y="29"/>
                  </a:lnTo>
                  <a:lnTo>
                    <a:pt x="234" y="30"/>
                  </a:lnTo>
                  <a:lnTo>
                    <a:pt x="233" y="29"/>
                  </a:lnTo>
                  <a:lnTo>
                    <a:pt x="233" y="29"/>
                  </a:lnTo>
                  <a:lnTo>
                    <a:pt x="233" y="29"/>
                  </a:lnTo>
                  <a:lnTo>
                    <a:pt x="234" y="30"/>
                  </a:lnTo>
                  <a:lnTo>
                    <a:pt x="233" y="30"/>
                  </a:lnTo>
                  <a:lnTo>
                    <a:pt x="233" y="34"/>
                  </a:lnTo>
                  <a:lnTo>
                    <a:pt x="236" y="34"/>
                  </a:lnTo>
                  <a:lnTo>
                    <a:pt x="237" y="33"/>
                  </a:lnTo>
                  <a:lnTo>
                    <a:pt x="241" y="33"/>
                  </a:lnTo>
                  <a:lnTo>
                    <a:pt x="241" y="32"/>
                  </a:lnTo>
                  <a:lnTo>
                    <a:pt x="245" y="32"/>
                  </a:lnTo>
                  <a:lnTo>
                    <a:pt x="245" y="33"/>
                  </a:lnTo>
                  <a:lnTo>
                    <a:pt x="244" y="34"/>
                  </a:lnTo>
                  <a:lnTo>
                    <a:pt x="244" y="35"/>
                  </a:lnTo>
                  <a:lnTo>
                    <a:pt x="242" y="36"/>
                  </a:lnTo>
                  <a:lnTo>
                    <a:pt x="242" y="36"/>
                  </a:lnTo>
                  <a:lnTo>
                    <a:pt x="241" y="36"/>
                  </a:lnTo>
                  <a:lnTo>
                    <a:pt x="241" y="36"/>
                  </a:lnTo>
                  <a:lnTo>
                    <a:pt x="242" y="36"/>
                  </a:lnTo>
                  <a:lnTo>
                    <a:pt x="242" y="37"/>
                  </a:lnTo>
                  <a:lnTo>
                    <a:pt x="245" y="38"/>
                  </a:lnTo>
                  <a:lnTo>
                    <a:pt x="244" y="38"/>
                  </a:lnTo>
                  <a:lnTo>
                    <a:pt x="241" y="39"/>
                  </a:lnTo>
                  <a:lnTo>
                    <a:pt x="239" y="39"/>
                  </a:lnTo>
                  <a:lnTo>
                    <a:pt x="237" y="40"/>
                  </a:lnTo>
                  <a:lnTo>
                    <a:pt x="236" y="40"/>
                  </a:lnTo>
                  <a:lnTo>
                    <a:pt x="236" y="43"/>
                  </a:lnTo>
                  <a:lnTo>
                    <a:pt x="234" y="44"/>
                  </a:lnTo>
                  <a:lnTo>
                    <a:pt x="232" y="44"/>
                  </a:lnTo>
                  <a:lnTo>
                    <a:pt x="230" y="45"/>
                  </a:lnTo>
                  <a:lnTo>
                    <a:pt x="228" y="45"/>
                  </a:lnTo>
                  <a:lnTo>
                    <a:pt x="228" y="48"/>
                  </a:lnTo>
                  <a:lnTo>
                    <a:pt x="226" y="48"/>
                  </a:lnTo>
                  <a:lnTo>
                    <a:pt x="226" y="49"/>
                  </a:lnTo>
                  <a:lnTo>
                    <a:pt x="224" y="50"/>
                  </a:lnTo>
                  <a:lnTo>
                    <a:pt x="223" y="50"/>
                  </a:lnTo>
                  <a:lnTo>
                    <a:pt x="223" y="56"/>
                  </a:lnTo>
                  <a:lnTo>
                    <a:pt x="222" y="56"/>
                  </a:lnTo>
                  <a:lnTo>
                    <a:pt x="222" y="56"/>
                  </a:lnTo>
                  <a:lnTo>
                    <a:pt x="220" y="56"/>
                  </a:lnTo>
                  <a:lnTo>
                    <a:pt x="221" y="57"/>
                  </a:lnTo>
                  <a:lnTo>
                    <a:pt x="221" y="59"/>
                  </a:lnTo>
                  <a:lnTo>
                    <a:pt x="221" y="59"/>
                  </a:lnTo>
                  <a:lnTo>
                    <a:pt x="220" y="59"/>
                  </a:lnTo>
                  <a:lnTo>
                    <a:pt x="220" y="59"/>
                  </a:lnTo>
                  <a:lnTo>
                    <a:pt x="215" y="61"/>
                  </a:lnTo>
                  <a:lnTo>
                    <a:pt x="215" y="64"/>
                  </a:lnTo>
                  <a:lnTo>
                    <a:pt x="213" y="64"/>
                  </a:lnTo>
                  <a:lnTo>
                    <a:pt x="213" y="66"/>
                  </a:lnTo>
                  <a:lnTo>
                    <a:pt x="212" y="66"/>
                  </a:lnTo>
                  <a:lnTo>
                    <a:pt x="212" y="68"/>
                  </a:lnTo>
                  <a:lnTo>
                    <a:pt x="213" y="68"/>
                  </a:lnTo>
                  <a:lnTo>
                    <a:pt x="213" y="72"/>
                  </a:lnTo>
                  <a:lnTo>
                    <a:pt x="212" y="72"/>
                  </a:lnTo>
                  <a:lnTo>
                    <a:pt x="212" y="72"/>
                  </a:lnTo>
                  <a:lnTo>
                    <a:pt x="211" y="73"/>
                  </a:lnTo>
                  <a:lnTo>
                    <a:pt x="211" y="73"/>
                  </a:lnTo>
                  <a:lnTo>
                    <a:pt x="212" y="74"/>
                  </a:lnTo>
                  <a:lnTo>
                    <a:pt x="212" y="75"/>
                  </a:lnTo>
                  <a:lnTo>
                    <a:pt x="213" y="75"/>
                  </a:lnTo>
                  <a:lnTo>
                    <a:pt x="212" y="75"/>
                  </a:lnTo>
                  <a:lnTo>
                    <a:pt x="212" y="75"/>
                  </a:lnTo>
                  <a:lnTo>
                    <a:pt x="213" y="76"/>
                  </a:lnTo>
                  <a:lnTo>
                    <a:pt x="213" y="77"/>
                  </a:lnTo>
                  <a:lnTo>
                    <a:pt x="215" y="77"/>
                  </a:lnTo>
                  <a:lnTo>
                    <a:pt x="213" y="77"/>
                  </a:lnTo>
                  <a:lnTo>
                    <a:pt x="213" y="76"/>
                  </a:lnTo>
                  <a:lnTo>
                    <a:pt x="213" y="77"/>
                  </a:lnTo>
                  <a:lnTo>
                    <a:pt x="212" y="77"/>
                  </a:lnTo>
                  <a:lnTo>
                    <a:pt x="212" y="80"/>
                  </a:lnTo>
                  <a:lnTo>
                    <a:pt x="213" y="80"/>
                  </a:lnTo>
                  <a:lnTo>
                    <a:pt x="215" y="80"/>
                  </a:lnTo>
                  <a:lnTo>
                    <a:pt x="217" y="80"/>
                  </a:lnTo>
                  <a:lnTo>
                    <a:pt x="215" y="80"/>
                  </a:lnTo>
                  <a:lnTo>
                    <a:pt x="215" y="81"/>
                  </a:lnTo>
                  <a:lnTo>
                    <a:pt x="213" y="81"/>
                  </a:lnTo>
                  <a:lnTo>
                    <a:pt x="213" y="82"/>
                  </a:lnTo>
                  <a:lnTo>
                    <a:pt x="212" y="82"/>
                  </a:lnTo>
                  <a:lnTo>
                    <a:pt x="212" y="84"/>
                  </a:lnTo>
                  <a:lnTo>
                    <a:pt x="213" y="84"/>
                  </a:lnTo>
                  <a:lnTo>
                    <a:pt x="213" y="84"/>
                  </a:lnTo>
                  <a:lnTo>
                    <a:pt x="215" y="84"/>
                  </a:lnTo>
                  <a:lnTo>
                    <a:pt x="215" y="86"/>
                  </a:lnTo>
                  <a:lnTo>
                    <a:pt x="217" y="87"/>
                  </a:lnTo>
                  <a:lnTo>
                    <a:pt x="217" y="88"/>
                  </a:lnTo>
                  <a:lnTo>
                    <a:pt x="215" y="88"/>
                  </a:lnTo>
                  <a:lnTo>
                    <a:pt x="215" y="88"/>
                  </a:lnTo>
                  <a:lnTo>
                    <a:pt x="212" y="88"/>
                  </a:lnTo>
                  <a:lnTo>
                    <a:pt x="212" y="91"/>
                  </a:lnTo>
                  <a:lnTo>
                    <a:pt x="213" y="91"/>
                  </a:lnTo>
                  <a:lnTo>
                    <a:pt x="213" y="100"/>
                  </a:lnTo>
                  <a:lnTo>
                    <a:pt x="211" y="101"/>
                  </a:lnTo>
                  <a:lnTo>
                    <a:pt x="212" y="100"/>
                  </a:lnTo>
                  <a:lnTo>
                    <a:pt x="212" y="102"/>
                  </a:lnTo>
                  <a:lnTo>
                    <a:pt x="211" y="102"/>
                  </a:lnTo>
                  <a:lnTo>
                    <a:pt x="208" y="102"/>
                  </a:lnTo>
                  <a:lnTo>
                    <a:pt x="206" y="102"/>
                  </a:lnTo>
                  <a:lnTo>
                    <a:pt x="203" y="102"/>
                  </a:lnTo>
                  <a:lnTo>
                    <a:pt x="202" y="101"/>
                  </a:lnTo>
                  <a:lnTo>
                    <a:pt x="197" y="101"/>
                  </a:lnTo>
                  <a:lnTo>
                    <a:pt x="197" y="100"/>
                  </a:lnTo>
                  <a:lnTo>
                    <a:pt x="191" y="100"/>
                  </a:lnTo>
                  <a:lnTo>
                    <a:pt x="189" y="100"/>
                  </a:lnTo>
                  <a:lnTo>
                    <a:pt x="185" y="100"/>
                  </a:lnTo>
                  <a:lnTo>
                    <a:pt x="185" y="100"/>
                  </a:lnTo>
                  <a:lnTo>
                    <a:pt x="182" y="100"/>
                  </a:lnTo>
                  <a:lnTo>
                    <a:pt x="182" y="101"/>
                  </a:lnTo>
                  <a:lnTo>
                    <a:pt x="180" y="101"/>
                  </a:lnTo>
                  <a:lnTo>
                    <a:pt x="180" y="102"/>
                  </a:lnTo>
                  <a:lnTo>
                    <a:pt x="178" y="102"/>
                  </a:lnTo>
                  <a:lnTo>
                    <a:pt x="178" y="103"/>
                  </a:lnTo>
                  <a:lnTo>
                    <a:pt x="180" y="103"/>
                  </a:lnTo>
                  <a:lnTo>
                    <a:pt x="182" y="103"/>
                  </a:lnTo>
                  <a:lnTo>
                    <a:pt x="182" y="103"/>
                  </a:lnTo>
                  <a:lnTo>
                    <a:pt x="182" y="104"/>
                  </a:lnTo>
                  <a:lnTo>
                    <a:pt x="182" y="105"/>
                  </a:lnTo>
                  <a:lnTo>
                    <a:pt x="184" y="105"/>
                  </a:lnTo>
                  <a:lnTo>
                    <a:pt x="184" y="106"/>
                  </a:lnTo>
                  <a:lnTo>
                    <a:pt x="185" y="106"/>
                  </a:lnTo>
                  <a:lnTo>
                    <a:pt x="185" y="107"/>
                  </a:lnTo>
                  <a:lnTo>
                    <a:pt x="189" y="107"/>
                  </a:lnTo>
                  <a:lnTo>
                    <a:pt x="189" y="108"/>
                  </a:lnTo>
                  <a:lnTo>
                    <a:pt x="187" y="109"/>
                  </a:lnTo>
                  <a:lnTo>
                    <a:pt x="187" y="107"/>
                  </a:lnTo>
                  <a:lnTo>
                    <a:pt x="189" y="107"/>
                  </a:lnTo>
                  <a:lnTo>
                    <a:pt x="189" y="109"/>
                  </a:lnTo>
                  <a:lnTo>
                    <a:pt x="187" y="109"/>
                  </a:lnTo>
                  <a:lnTo>
                    <a:pt x="187" y="109"/>
                  </a:lnTo>
                  <a:lnTo>
                    <a:pt x="185" y="109"/>
                  </a:lnTo>
                  <a:lnTo>
                    <a:pt x="185" y="110"/>
                  </a:lnTo>
                  <a:lnTo>
                    <a:pt x="184" y="110"/>
                  </a:lnTo>
                  <a:lnTo>
                    <a:pt x="182" y="111"/>
                  </a:lnTo>
                  <a:lnTo>
                    <a:pt x="182" y="113"/>
                  </a:lnTo>
                  <a:lnTo>
                    <a:pt x="182" y="112"/>
                  </a:lnTo>
                  <a:lnTo>
                    <a:pt x="178" y="114"/>
                  </a:lnTo>
                  <a:lnTo>
                    <a:pt x="178" y="114"/>
                  </a:lnTo>
                  <a:lnTo>
                    <a:pt x="175" y="115"/>
                  </a:lnTo>
                  <a:lnTo>
                    <a:pt x="175" y="116"/>
                  </a:lnTo>
                  <a:lnTo>
                    <a:pt x="172" y="117"/>
                  </a:lnTo>
                  <a:lnTo>
                    <a:pt x="170" y="117"/>
                  </a:lnTo>
                  <a:lnTo>
                    <a:pt x="170" y="118"/>
                  </a:lnTo>
                  <a:lnTo>
                    <a:pt x="168" y="118"/>
                  </a:lnTo>
                  <a:lnTo>
                    <a:pt x="168" y="118"/>
                  </a:lnTo>
                  <a:lnTo>
                    <a:pt x="164" y="118"/>
                  </a:lnTo>
                  <a:lnTo>
                    <a:pt x="164" y="118"/>
                  </a:lnTo>
                  <a:lnTo>
                    <a:pt x="161" y="118"/>
                  </a:lnTo>
                  <a:lnTo>
                    <a:pt x="161" y="119"/>
                  </a:lnTo>
                  <a:lnTo>
                    <a:pt x="158" y="119"/>
                  </a:lnTo>
                  <a:lnTo>
                    <a:pt x="158" y="120"/>
                  </a:lnTo>
                  <a:lnTo>
                    <a:pt x="155" y="120"/>
                  </a:lnTo>
                  <a:lnTo>
                    <a:pt x="154" y="120"/>
                  </a:lnTo>
                  <a:lnTo>
                    <a:pt x="152" y="120"/>
                  </a:lnTo>
                  <a:lnTo>
                    <a:pt x="152" y="121"/>
                  </a:lnTo>
                  <a:lnTo>
                    <a:pt x="152" y="118"/>
                  </a:lnTo>
                  <a:lnTo>
                    <a:pt x="149" y="118"/>
                  </a:lnTo>
                  <a:lnTo>
                    <a:pt x="149" y="116"/>
                  </a:lnTo>
                  <a:lnTo>
                    <a:pt x="152" y="116"/>
                  </a:lnTo>
                  <a:lnTo>
                    <a:pt x="152" y="115"/>
                  </a:lnTo>
                  <a:lnTo>
                    <a:pt x="152" y="115"/>
                  </a:lnTo>
                  <a:lnTo>
                    <a:pt x="152" y="114"/>
                  </a:lnTo>
                  <a:lnTo>
                    <a:pt x="154" y="114"/>
                  </a:lnTo>
                  <a:lnTo>
                    <a:pt x="154" y="114"/>
                  </a:lnTo>
                  <a:lnTo>
                    <a:pt x="155" y="113"/>
                  </a:lnTo>
                  <a:lnTo>
                    <a:pt x="155" y="112"/>
                  </a:lnTo>
                  <a:lnTo>
                    <a:pt x="158" y="111"/>
                  </a:lnTo>
                  <a:lnTo>
                    <a:pt x="158" y="110"/>
                  </a:lnTo>
                  <a:lnTo>
                    <a:pt x="155" y="110"/>
                  </a:lnTo>
                  <a:lnTo>
                    <a:pt x="155" y="105"/>
                  </a:lnTo>
                  <a:lnTo>
                    <a:pt x="154" y="105"/>
                  </a:lnTo>
                  <a:lnTo>
                    <a:pt x="154" y="102"/>
                  </a:lnTo>
                  <a:lnTo>
                    <a:pt x="147" y="102"/>
                  </a:lnTo>
                  <a:lnTo>
                    <a:pt x="147" y="102"/>
                  </a:lnTo>
                  <a:lnTo>
                    <a:pt x="145" y="101"/>
                  </a:lnTo>
                  <a:lnTo>
                    <a:pt x="145" y="100"/>
                  </a:lnTo>
                  <a:lnTo>
                    <a:pt x="144" y="99"/>
                  </a:lnTo>
                  <a:lnTo>
                    <a:pt x="144" y="98"/>
                  </a:lnTo>
                  <a:lnTo>
                    <a:pt x="137" y="98"/>
                  </a:lnTo>
                  <a:lnTo>
                    <a:pt x="137" y="98"/>
                  </a:lnTo>
                  <a:lnTo>
                    <a:pt x="135" y="98"/>
                  </a:lnTo>
                  <a:lnTo>
                    <a:pt x="135" y="98"/>
                  </a:lnTo>
                  <a:lnTo>
                    <a:pt x="134" y="97"/>
                  </a:lnTo>
                  <a:lnTo>
                    <a:pt x="134" y="96"/>
                  </a:lnTo>
                  <a:lnTo>
                    <a:pt x="133" y="96"/>
                  </a:lnTo>
                  <a:lnTo>
                    <a:pt x="139" y="96"/>
                  </a:lnTo>
                  <a:lnTo>
                    <a:pt x="141" y="96"/>
                  </a:lnTo>
                  <a:lnTo>
                    <a:pt x="145" y="96"/>
                  </a:lnTo>
                  <a:lnTo>
                    <a:pt x="147" y="97"/>
                  </a:lnTo>
                  <a:lnTo>
                    <a:pt x="148" y="97"/>
                  </a:lnTo>
                  <a:lnTo>
                    <a:pt x="149" y="96"/>
                  </a:lnTo>
                  <a:lnTo>
                    <a:pt x="149" y="95"/>
                  </a:lnTo>
                  <a:lnTo>
                    <a:pt x="148" y="95"/>
                  </a:lnTo>
                  <a:lnTo>
                    <a:pt x="152" y="95"/>
                  </a:lnTo>
                  <a:lnTo>
                    <a:pt x="152" y="94"/>
                  </a:lnTo>
                  <a:lnTo>
                    <a:pt x="152" y="93"/>
                  </a:lnTo>
                  <a:lnTo>
                    <a:pt x="152" y="92"/>
                  </a:lnTo>
                  <a:lnTo>
                    <a:pt x="145" y="92"/>
                  </a:lnTo>
                  <a:lnTo>
                    <a:pt x="144" y="92"/>
                  </a:lnTo>
                  <a:lnTo>
                    <a:pt x="143" y="92"/>
                  </a:lnTo>
                  <a:lnTo>
                    <a:pt x="141" y="92"/>
                  </a:lnTo>
                  <a:lnTo>
                    <a:pt x="137" y="91"/>
                  </a:lnTo>
                  <a:lnTo>
                    <a:pt x="137" y="93"/>
                  </a:lnTo>
                  <a:lnTo>
                    <a:pt x="135" y="93"/>
                  </a:lnTo>
                  <a:lnTo>
                    <a:pt x="134" y="93"/>
                  </a:lnTo>
                  <a:lnTo>
                    <a:pt x="134" y="95"/>
                  </a:lnTo>
                  <a:lnTo>
                    <a:pt x="131" y="95"/>
                  </a:lnTo>
                  <a:lnTo>
                    <a:pt x="131" y="96"/>
                  </a:lnTo>
                  <a:lnTo>
                    <a:pt x="130" y="97"/>
                  </a:lnTo>
                  <a:lnTo>
                    <a:pt x="130" y="102"/>
                  </a:lnTo>
                  <a:lnTo>
                    <a:pt x="131" y="102"/>
                  </a:lnTo>
                  <a:lnTo>
                    <a:pt x="133" y="102"/>
                  </a:lnTo>
                  <a:lnTo>
                    <a:pt x="133" y="102"/>
                  </a:lnTo>
                  <a:lnTo>
                    <a:pt x="131" y="102"/>
                  </a:lnTo>
                  <a:lnTo>
                    <a:pt x="131" y="105"/>
                  </a:lnTo>
                  <a:lnTo>
                    <a:pt x="130" y="105"/>
                  </a:lnTo>
                  <a:lnTo>
                    <a:pt x="130" y="106"/>
                  </a:lnTo>
                  <a:lnTo>
                    <a:pt x="131" y="107"/>
                  </a:lnTo>
                  <a:lnTo>
                    <a:pt x="133" y="107"/>
                  </a:lnTo>
                  <a:lnTo>
                    <a:pt x="139" y="109"/>
                  </a:lnTo>
                  <a:lnTo>
                    <a:pt x="141" y="109"/>
                  </a:lnTo>
                  <a:lnTo>
                    <a:pt x="143" y="109"/>
                  </a:lnTo>
                  <a:lnTo>
                    <a:pt x="141" y="109"/>
                  </a:lnTo>
                  <a:lnTo>
                    <a:pt x="141" y="110"/>
                  </a:lnTo>
                  <a:lnTo>
                    <a:pt x="143" y="110"/>
                  </a:lnTo>
                  <a:lnTo>
                    <a:pt x="144" y="111"/>
                  </a:lnTo>
                  <a:lnTo>
                    <a:pt x="145" y="111"/>
                  </a:lnTo>
                  <a:lnTo>
                    <a:pt x="144" y="111"/>
                  </a:lnTo>
                  <a:lnTo>
                    <a:pt x="144" y="114"/>
                  </a:lnTo>
                  <a:lnTo>
                    <a:pt x="143" y="114"/>
                  </a:lnTo>
                  <a:lnTo>
                    <a:pt x="141" y="114"/>
                  </a:lnTo>
                  <a:lnTo>
                    <a:pt x="139" y="115"/>
                  </a:lnTo>
                  <a:lnTo>
                    <a:pt x="137" y="114"/>
                  </a:lnTo>
                  <a:lnTo>
                    <a:pt x="135" y="114"/>
                  </a:lnTo>
                  <a:lnTo>
                    <a:pt x="135" y="116"/>
                  </a:lnTo>
                  <a:lnTo>
                    <a:pt x="135" y="114"/>
                  </a:lnTo>
                  <a:lnTo>
                    <a:pt x="134" y="114"/>
                  </a:lnTo>
                  <a:lnTo>
                    <a:pt x="133" y="114"/>
                  </a:lnTo>
                  <a:lnTo>
                    <a:pt x="127" y="114"/>
                  </a:lnTo>
                  <a:lnTo>
                    <a:pt x="127" y="113"/>
                  </a:lnTo>
                  <a:lnTo>
                    <a:pt x="123" y="113"/>
                  </a:lnTo>
                  <a:lnTo>
                    <a:pt x="122" y="114"/>
                  </a:lnTo>
                  <a:lnTo>
                    <a:pt x="117" y="114"/>
                  </a:lnTo>
                  <a:lnTo>
                    <a:pt x="119" y="114"/>
                  </a:lnTo>
                  <a:lnTo>
                    <a:pt x="121" y="113"/>
                  </a:lnTo>
                  <a:lnTo>
                    <a:pt x="117" y="114"/>
                  </a:lnTo>
                  <a:lnTo>
                    <a:pt x="113" y="114"/>
                  </a:lnTo>
                  <a:lnTo>
                    <a:pt x="112" y="114"/>
                  </a:lnTo>
                  <a:lnTo>
                    <a:pt x="104" y="114"/>
                  </a:lnTo>
                  <a:lnTo>
                    <a:pt x="104" y="114"/>
                  </a:lnTo>
                  <a:lnTo>
                    <a:pt x="101" y="114"/>
                  </a:lnTo>
                  <a:lnTo>
                    <a:pt x="101" y="113"/>
                  </a:lnTo>
                  <a:lnTo>
                    <a:pt x="100" y="112"/>
                  </a:lnTo>
                  <a:lnTo>
                    <a:pt x="100" y="111"/>
                  </a:lnTo>
                  <a:lnTo>
                    <a:pt x="97" y="110"/>
                  </a:lnTo>
                  <a:lnTo>
                    <a:pt x="97" y="109"/>
                  </a:lnTo>
                  <a:lnTo>
                    <a:pt x="94" y="109"/>
                  </a:lnTo>
                  <a:lnTo>
                    <a:pt x="92" y="109"/>
                  </a:lnTo>
                  <a:lnTo>
                    <a:pt x="92" y="109"/>
                  </a:lnTo>
                  <a:lnTo>
                    <a:pt x="90" y="109"/>
                  </a:lnTo>
                  <a:lnTo>
                    <a:pt x="90" y="107"/>
                  </a:lnTo>
                  <a:lnTo>
                    <a:pt x="92" y="107"/>
                  </a:lnTo>
                  <a:lnTo>
                    <a:pt x="94" y="107"/>
                  </a:lnTo>
                  <a:lnTo>
                    <a:pt x="95" y="107"/>
                  </a:lnTo>
                  <a:lnTo>
                    <a:pt x="95" y="107"/>
                  </a:lnTo>
                  <a:lnTo>
                    <a:pt x="97" y="106"/>
                  </a:lnTo>
                  <a:lnTo>
                    <a:pt x="97" y="107"/>
                  </a:lnTo>
                  <a:lnTo>
                    <a:pt x="99" y="107"/>
                  </a:lnTo>
                  <a:lnTo>
                    <a:pt x="100" y="107"/>
                  </a:lnTo>
                  <a:lnTo>
                    <a:pt x="103" y="106"/>
                  </a:lnTo>
                  <a:lnTo>
                    <a:pt x="104" y="106"/>
                  </a:lnTo>
                  <a:lnTo>
                    <a:pt x="111" y="103"/>
                  </a:lnTo>
                  <a:lnTo>
                    <a:pt x="111" y="101"/>
                  </a:lnTo>
                  <a:lnTo>
                    <a:pt x="112" y="101"/>
                  </a:lnTo>
                  <a:lnTo>
                    <a:pt x="112" y="100"/>
                  </a:lnTo>
                  <a:lnTo>
                    <a:pt x="111" y="100"/>
                  </a:lnTo>
                  <a:lnTo>
                    <a:pt x="111" y="99"/>
                  </a:lnTo>
                  <a:lnTo>
                    <a:pt x="109" y="99"/>
                  </a:lnTo>
                  <a:lnTo>
                    <a:pt x="109" y="97"/>
                  </a:lnTo>
                  <a:lnTo>
                    <a:pt x="108" y="97"/>
                  </a:lnTo>
                  <a:lnTo>
                    <a:pt x="106" y="96"/>
                  </a:lnTo>
                  <a:lnTo>
                    <a:pt x="104" y="96"/>
                  </a:lnTo>
                  <a:lnTo>
                    <a:pt x="104" y="96"/>
                  </a:lnTo>
                  <a:lnTo>
                    <a:pt x="103" y="96"/>
                  </a:lnTo>
                  <a:lnTo>
                    <a:pt x="101" y="95"/>
                  </a:lnTo>
                  <a:lnTo>
                    <a:pt x="100" y="95"/>
                  </a:lnTo>
                  <a:lnTo>
                    <a:pt x="99" y="95"/>
                  </a:lnTo>
                  <a:lnTo>
                    <a:pt x="97" y="95"/>
                  </a:lnTo>
                  <a:lnTo>
                    <a:pt x="95" y="94"/>
                  </a:lnTo>
                  <a:lnTo>
                    <a:pt x="94" y="94"/>
                  </a:lnTo>
                  <a:lnTo>
                    <a:pt x="94" y="93"/>
                  </a:lnTo>
                  <a:lnTo>
                    <a:pt x="92" y="93"/>
                  </a:lnTo>
                  <a:lnTo>
                    <a:pt x="90" y="93"/>
                  </a:lnTo>
                  <a:lnTo>
                    <a:pt x="89" y="93"/>
                  </a:lnTo>
                  <a:lnTo>
                    <a:pt x="89" y="92"/>
                  </a:lnTo>
                  <a:lnTo>
                    <a:pt x="88" y="92"/>
                  </a:lnTo>
                  <a:lnTo>
                    <a:pt x="88" y="88"/>
                  </a:lnTo>
                  <a:lnTo>
                    <a:pt x="86" y="87"/>
                  </a:lnTo>
                  <a:lnTo>
                    <a:pt x="86" y="86"/>
                  </a:lnTo>
                  <a:lnTo>
                    <a:pt x="88" y="86"/>
                  </a:lnTo>
                  <a:lnTo>
                    <a:pt x="89" y="86"/>
                  </a:lnTo>
                  <a:lnTo>
                    <a:pt x="89" y="85"/>
                  </a:lnTo>
                  <a:lnTo>
                    <a:pt x="90" y="84"/>
                  </a:lnTo>
                  <a:lnTo>
                    <a:pt x="89" y="84"/>
                  </a:lnTo>
                  <a:lnTo>
                    <a:pt x="88" y="84"/>
                  </a:lnTo>
                  <a:lnTo>
                    <a:pt x="86" y="84"/>
                  </a:lnTo>
                  <a:lnTo>
                    <a:pt x="84" y="84"/>
                  </a:lnTo>
                  <a:lnTo>
                    <a:pt x="84" y="84"/>
                  </a:lnTo>
                  <a:lnTo>
                    <a:pt x="83" y="83"/>
                  </a:lnTo>
                  <a:lnTo>
                    <a:pt x="83" y="82"/>
                  </a:lnTo>
                  <a:lnTo>
                    <a:pt x="81" y="82"/>
                  </a:lnTo>
                  <a:lnTo>
                    <a:pt x="79" y="82"/>
                  </a:lnTo>
                  <a:lnTo>
                    <a:pt x="79" y="81"/>
                  </a:lnTo>
                  <a:lnTo>
                    <a:pt x="77" y="80"/>
                  </a:lnTo>
                  <a:lnTo>
                    <a:pt x="77" y="80"/>
                  </a:lnTo>
                  <a:lnTo>
                    <a:pt x="71" y="77"/>
                  </a:lnTo>
                  <a:lnTo>
                    <a:pt x="71" y="77"/>
                  </a:lnTo>
                  <a:lnTo>
                    <a:pt x="73" y="77"/>
                  </a:lnTo>
                  <a:lnTo>
                    <a:pt x="73" y="75"/>
                  </a:lnTo>
                  <a:lnTo>
                    <a:pt x="77" y="75"/>
                  </a:lnTo>
                  <a:lnTo>
                    <a:pt x="77" y="75"/>
                  </a:lnTo>
                  <a:lnTo>
                    <a:pt x="79" y="75"/>
                  </a:lnTo>
                  <a:lnTo>
                    <a:pt x="79" y="78"/>
                  </a:lnTo>
                  <a:lnTo>
                    <a:pt x="86" y="78"/>
                  </a:lnTo>
                  <a:lnTo>
                    <a:pt x="86" y="77"/>
                  </a:lnTo>
                  <a:lnTo>
                    <a:pt x="97" y="77"/>
                  </a:lnTo>
                  <a:lnTo>
                    <a:pt x="97" y="78"/>
                  </a:lnTo>
                  <a:lnTo>
                    <a:pt x="97" y="75"/>
                  </a:lnTo>
                  <a:lnTo>
                    <a:pt x="100" y="75"/>
                  </a:lnTo>
                  <a:lnTo>
                    <a:pt x="100" y="75"/>
                  </a:lnTo>
                  <a:lnTo>
                    <a:pt x="101" y="75"/>
                  </a:lnTo>
                  <a:lnTo>
                    <a:pt x="101" y="72"/>
                  </a:lnTo>
                  <a:lnTo>
                    <a:pt x="103" y="72"/>
                  </a:lnTo>
                  <a:lnTo>
                    <a:pt x="103" y="70"/>
                  </a:lnTo>
                  <a:lnTo>
                    <a:pt x="104" y="70"/>
                  </a:lnTo>
                  <a:lnTo>
                    <a:pt x="104" y="70"/>
                  </a:lnTo>
                  <a:lnTo>
                    <a:pt x="106" y="70"/>
                  </a:lnTo>
                  <a:lnTo>
                    <a:pt x="106" y="68"/>
                  </a:lnTo>
                  <a:lnTo>
                    <a:pt x="108" y="68"/>
                  </a:lnTo>
                  <a:lnTo>
                    <a:pt x="108" y="68"/>
                  </a:lnTo>
                  <a:lnTo>
                    <a:pt x="109" y="67"/>
                  </a:lnTo>
                  <a:lnTo>
                    <a:pt x="109" y="66"/>
                  </a:lnTo>
                  <a:lnTo>
                    <a:pt x="111" y="66"/>
                  </a:lnTo>
                  <a:lnTo>
                    <a:pt x="111" y="66"/>
                  </a:lnTo>
                  <a:lnTo>
                    <a:pt x="112" y="66"/>
                  </a:lnTo>
                  <a:lnTo>
                    <a:pt x="112" y="64"/>
                  </a:lnTo>
                  <a:lnTo>
                    <a:pt x="111" y="64"/>
                  </a:lnTo>
                  <a:lnTo>
                    <a:pt x="111" y="63"/>
                  </a:lnTo>
                  <a:lnTo>
                    <a:pt x="109" y="62"/>
                  </a:lnTo>
                  <a:lnTo>
                    <a:pt x="109" y="61"/>
                  </a:lnTo>
                  <a:lnTo>
                    <a:pt x="113" y="60"/>
                  </a:lnTo>
                  <a:lnTo>
                    <a:pt x="115" y="60"/>
                  </a:lnTo>
                  <a:lnTo>
                    <a:pt x="115" y="57"/>
                  </a:lnTo>
                  <a:lnTo>
                    <a:pt x="103" y="57"/>
                  </a:lnTo>
                  <a:lnTo>
                    <a:pt x="103" y="56"/>
                  </a:lnTo>
                  <a:lnTo>
                    <a:pt x="104" y="56"/>
                  </a:lnTo>
                  <a:lnTo>
                    <a:pt x="106" y="56"/>
                  </a:lnTo>
                  <a:lnTo>
                    <a:pt x="106" y="55"/>
                  </a:lnTo>
                  <a:lnTo>
                    <a:pt x="108" y="55"/>
                  </a:lnTo>
                  <a:lnTo>
                    <a:pt x="108" y="54"/>
                  </a:lnTo>
                  <a:lnTo>
                    <a:pt x="109" y="54"/>
                  </a:lnTo>
                  <a:lnTo>
                    <a:pt x="109" y="48"/>
                  </a:lnTo>
                  <a:lnTo>
                    <a:pt x="108" y="47"/>
                  </a:lnTo>
                  <a:lnTo>
                    <a:pt x="108" y="47"/>
                  </a:lnTo>
                  <a:lnTo>
                    <a:pt x="106" y="47"/>
                  </a:lnTo>
                  <a:lnTo>
                    <a:pt x="106" y="46"/>
                  </a:lnTo>
                  <a:lnTo>
                    <a:pt x="104" y="46"/>
                  </a:lnTo>
                  <a:lnTo>
                    <a:pt x="103" y="46"/>
                  </a:lnTo>
                  <a:lnTo>
                    <a:pt x="95" y="46"/>
                  </a:lnTo>
                  <a:lnTo>
                    <a:pt x="99" y="46"/>
                  </a:lnTo>
                  <a:lnTo>
                    <a:pt x="97" y="46"/>
                  </a:lnTo>
                  <a:lnTo>
                    <a:pt x="97" y="45"/>
                  </a:lnTo>
                  <a:lnTo>
                    <a:pt x="95" y="45"/>
                  </a:lnTo>
                  <a:lnTo>
                    <a:pt x="94" y="45"/>
                  </a:lnTo>
                  <a:lnTo>
                    <a:pt x="92" y="45"/>
                  </a:lnTo>
                  <a:lnTo>
                    <a:pt x="92" y="44"/>
                  </a:lnTo>
                  <a:lnTo>
                    <a:pt x="90" y="44"/>
                  </a:lnTo>
                  <a:lnTo>
                    <a:pt x="90" y="43"/>
                  </a:lnTo>
                  <a:lnTo>
                    <a:pt x="89" y="43"/>
                  </a:lnTo>
                  <a:lnTo>
                    <a:pt x="89" y="42"/>
                  </a:lnTo>
                  <a:lnTo>
                    <a:pt x="88" y="41"/>
                  </a:lnTo>
                  <a:lnTo>
                    <a:pt x="88" y="40"/>
                  </a:lnTo>
                  <a:lnTo>
                    <a:pt x="86" y="39"/>
                  </a:lnTo>
                  <a:lnTo>
                    <a:pt x="86" y="38"/>
                  </a:lnTo>
                  <a:lnTo>
                    <a:pt x="83" y="37"/>
                  </a:lnTo>
                  <a:lnTo>
                    <a:pt x="83" y="36"/>
                  </a:lnTo>
                  <a:lnTo>
                    <a:pt x="81" y="36"/>
                  </a:lnTo>
                  <a:lnTo>
                    <a:pt x="81" y="36"/>
                  </a:lnTo>
                  <a:lnTo>
                    <a:pt x="79" y="36"/>
                  </a:lnTo>
                  <a:lnTo>
                    <a:pt x="79" y="36"/>
                  </a:lnTo>
                  <a:lnTo>
                    <a:pt x="76" y="36"/>
                  </a:lnTo>
                  <a:lnTo>
                    <a:pt x="76" y="35"/>
                  </a:lnTo>
                  <a:lnTo>
                    <a:pt x="70" y="35"/>
                  </a:lnTo>
                  <a:lnTo>
                    <a:pt x="68" y="34"/>
                  </a:lnTo>
                  <a:lnTo>
                    <a:pt x="66" y="34"/>
                  </a:lnTo>
                  <a:lnTo>
                    <a:pt x="66" y="35"/>
                  </a:lnTo>
                  <a:lnTo>
                    <a:pt x="63" y="36"/>
                  </a:lnTo>
                  <a:lnTo>
                    <a:pt x="63" y="36"/>
                  </a:lnTo>
                  <a:lnTo>
                    <a:pt x="61" y="36"/>
                  </a:lnTo>
                  <a:lnTo>
                    <a:pt x="61" y="37"/>
                  </a:lnTo>
                  <a:lnTo>
                    <a:pt x="59" y="38"/>
                  </a:lnTo>
                  <a:lnTo>
                    <a:pt x="57" y="38"/>
                  </a:lnTo>
                  <a:lnTo>
                    <a:pt x="57" y="41"/>
                  </a:lnTo>
                  <a:lnTo>
                    <a:pt x="59" y="41"/>
                  </a:lnTo>
                  <a:lnTo>
                    <a:pt x="61" y="42"/>
                  </a:lnTo>
                  <a:lnTo>
                    <a:pt x="63" y="42"/>
                  </a:lnTo>
                  <a:lnTo>
                    <a:pt x="64" y="42"/>
                  </a:lnTo>
                  <a:lnTo>
                    <a:pt x="64" y="42"/>
                  </a:lnTo>
                  <a:lnTo>
                    <a:pt x="66" y="42"/>
                  </a:lnTo>
                  <a:lnTo>
                    <a:pt x="66" y="43"/>
                  </a:lnTo>
                  <a:lnTo>
                    <a:pt x="68" y="44"/>
                  </a:lnTo>
                  <a:lnTo>
                    <a:pt x="70" y="44"/>
                  </a:lnTo>
                  <a:lnTo>
                    <a:pt x="70" y="45"/>
                  </a:lnTo>
                  <a:lnTo>
                    <a:pt x="67" y="46"/>
                  </a:lnTo>
                  <a:lnTo>
                    <a:pt x="66" y="46"/>
                  </a:lnTo>
                  <a:lnTo>
                    <a:pt x="64" y="46"/>
                  </a:lnTo>
                  <a:lnTo>
                    <a:pt x="63" y="46"/>
                  </a:lnTo>
                  <a:lnTo>
                    <a:pt x="63" y="47"/>
                  </a:lnTo>
                  <a:lnTo>
                    <a:pt x="61" y="47"/>
                  </a:lnTo>
                  <a:lnTo>
                    <a:pt x="61" y="47"/>
                  </a:lnTo>
                  <a:lnTo>
                    <a:pt x="59" y="47"/>
                  </a:lnTo>
                  <a:lnTo>
                    <a:pt x="59" y="49"/>
                  </a:lnTo>
                  <a:lnTo>
                    <a:pt x="54" y="49"/>
                  </a:lnTo>
                  <a:lnTo>
                    <a:pt x="57" y="49"/>
                  </a:lnTo>
                  <a:lnTo>
                    <a:pt x="59" y="48"/>
                  </a:lnTo>
                  <a:lnTo>
                    <a:pt x="63" y="48"/>
                  </a:lnTo>
                  <a:lnTo>
                    <a:pt x="63" y="50"/>
                  </a:lnTo>
                  <a:lnTo>
                    <a:pt x="70" y="50"/>
                  </a:lnTo>
                  <a:lnTo>
                    <a:pt x="71" y="49"/>
                  </a:lnTo>
                  <a:lnTo>
                    <a:pt x="79" y="49"/>
                  </a:lnTo>
                  <a:lnTo>
                    <a:pt x="79" y="48"/>
                  </a:lnTo>
                  <a:lnTo>
                    <a:pt x="81" y="48"/>
                  </a:lnTo>
                  <a:lnTo>
                    <a:pt x="81" y="49"/>
                  </a:lnTo>
                  <a:lnTo>
                    <a:pt x="84" y="49"/>
                  </a:lnTo>
                  <a:lnTo>
                    <a:pt x="84" y="50"/>
                  </a:lnTo>
                  <a:lnTo>
                    <a:pt x="86" y="50"/>
                  </a:lnTo>
                  <a:lnTo>
                    <a:pt x="88" y="50"/>
                  </a:lnTo>
                  <a:lnTo>
                    <a:pt x="89" y="50"/>
                  </a:lnTo>
                  <a:lnTo>
                    <a:pt x="89" y="54"/>
                  </a:lnTo>
                  <a:lnTo>
                    <a:pt x="79" y="58"/>
                  </a:lnTo>
                  <a:lnTo>
                    <a:pt x="79" y="59"/>
                  </a:lnTo>
                  <a:lnTo>
                    <a:pt x="73" y="59"/>
                  </a:lnTo>
                  <a:lnTo>
                    <a:pt x="71" y="58"/>
                  </a:lnTo>
                  <a:lnTo>
                    <a:pt x="66" y="58"/>
                  </a:lnTo>
                  <a:lnTo>
                    <a:pt x="66" y="57"/>
                  </a:lnTo>
                  <a:lnTo>
                    <a:pt x="68" y="57"/>
                  </a:lnTo>
                  <a:lnTo>
                    <a:pt x="70" y="56"/>
                  </a:lnTo>
                  <a:lnTo>
                    <a:pt x="71" y="56"/>
                  </a:lnTo>
                  <a:lnTo>
                    <a:pt x="71" y="55"/>
                  </a:lnTo>
                  <a:lnTo>
                    <a:pt x="68" y="54"/>
                  </a:lnTo>
                  <a:lnTo>
                    <a:pt x="67" y="54"/>
                  </a:lnTo>
                  <a:lnTo>
                    <a:pt x="67" y="54"/>
                  </a:lnTo>
                  <a:lnTo>
                    <a:pt x="66" y="53"/>
                  </a:lnTo>
                  <a:lnTo>
                    <a:pt x="64" y="53"/>
                  </a:lnTo>
                  <a:lnTo>
                    <a:pt x="63" y="52"/>
                  </a:lnTo>
                  <a:lnTo>
                    <a:pt x="55" y="54"/>
                  </a:lnTo>
                  <a:lnTo>
                    <a:pt x="54" y="54"/>
                  </a:lnTo>
                  <a:lnTo>
                    <a:pt x="50" y="56"/>
                  </a:lnTo>
                  <a:lnTo>
                    <a:pt x="50" y="57"/>
                  </a:lnTo>
                  <a:lnTo>
                    <a:pt x="49" y="57"/>
                  </a:lnTo>
                  <a:lnTo>
                    <a:pt x="46" y="58"/>
                  </a:lnTo>
                  <a:lnTo>
                    <a:pt x="42" y="58"/>
                  </a:lnTo>
                  <a:lnTo>
                    <a:pt x="44" y="58"/>
                  </a:lnTo>
                  <a:lnTo>
                    <a:pt x="44" y="59"/>
                  </a:lnTo>
                  <a:lnTo>
                    <a:pt x="42" y="59"/>
                  </a:lnTo>
                  <a:lnTo>
                    <a:pt x="42" y="60"/>
                  </a:lnTo>
                  <a:lnTo>
                    <a:pt x="40" y="60"/>
                  </a:lnTo>
                  <a:lnTo>
                    <a:pt x="40" y="61"/>
                  </a:lnTo>
                  <a:lnTo>
                    <a:pt x="39" y="61"/>
                  </a:lnTo>
                  <a:lnTo>
                    <a:pt x="37" y="61"/>
                  </a:lnTo>
                  <a:lnTo>
                    <a:pt x="35" y="61"/>
                  </a:lnTo>
                  <a:lnTo>
                    <a:pt x="35" y="62"/>
                  </a:lnTo>
                  <a:lnTo>
                    <a:pt x="34" y="62"/>
                  </a:lnTo>
                  <a:lnTo>
                    <a:pt x="34" y="63"/>
                  </a:lnTo>
                  <a:lnTo>
                    <a:pt x="33" y="63"/>
                  </a:lnTo>
                  <a:lnTo>
                    <a:pt x="32" y="63"/>
                  </a:lnTo>
                  <a:lnTo>
                    <a:pt x="32" y="64"/>
                  </a:lnTo>
                  <a:lnTo>
                    <a:pt x="32" y="54"/>
                  </a:lnTo>
                  <a:lnTo>
                    <a:pt x="30" y="54"/>
                  </a:lnTo>
                  <a:lnTo>
                    <a:pt x="28" y="54"/>
                  </a:lnTo>
                  <a:lnTo>
                    <a:pt x="26" y="54"/>
                  </a:lnTo>
                  <a:lnTo>
                    <a:pt x="26" y="53"/>
                  </a:lnTo>
                  <a:lnTo>
                    <a:pt x="23" y="53"/>
                  </a:lnTo>
                  <a:lnTo>
                    <a:pt x="22" y="52"/>
                  </a:lnTo>
                  <a:lnTo>
                    <a:pt x="21" y="52"/>
                  </a:lnTo>
                  <a:lnTo>
                    <a:pt x="18" y="52"/>
                  </a:lnTo>
                  <a:lnTo>
                    <a:pt x="16" y="52"/>
                  </a:lnTo>
                  <a:lnTo>
                    <a:pt x="16" y="51"/>
                  </a:lnTo>
                  <a:lnTo>
                    <a:pt x="14" y="51"/>
                  </a:lnTo>
                  <a:lnTo>
                    <a:pt x="14" y="50"/>
                  </a:lnTo>
                  <a:lnTo>
                    <a:pt x="13" y="50"/>
                  </a:lnTo>
                  <a:lnTo>
                    <a:pt x="13" y="50"/>
                  </a:lnTo>
                  <a:lnTo>
                    <a:pt x="11" y="49"/>
                  </a:lnTo>
                  <a:lnTo>
                    <a:pt x="11" y="48"/>
                  </a:lnTo>
                  <a:lnTo>
                    <a:pt x="11" y="48"/>
                  </a:lnTo>
                  <a:lnTo>
                    <a:pt x="11" y="48"/>
                  </a:lnTo>
                  <a:lnTo>
                    <a:pt x="10" y="47"/>
                  </a:lnTo>
                  <a:lnTo>
                    <a:pt x="10" y="46"/>
                  </a:lnTo>
                  <a:lnTo>
                    <a:pt x="11" y="45"/>
                  </a:lnTo>
                  <a:lnTo>
                    <a:pt x="11" y="45"/>
                  </a:lnTo>
                  <a:lnTo>
                    <a:pt x="13" y="43"/>
                  </a:lnTo>
                  <a:lnTo>
                    <a:pt x="13" y="43"/>
                  </a:lnTo>
                  <a:lnTo>
                    <a:pt x="16" y="44"/>
                  </a:lnTo>
                  <a:lnTo>
                    <a:pt x="16" y="45"/>
                  </a:lnTo>
                  <a:lnTo>
                    <a:pt x="18" y="45"/>
                  </a:lnTo>
                  <a:lnTo>
                    <a:pt x="18" y="45"/>
                  </a:lnTo>
                  <a:lnTo>
                    <a:pt x="24" y="45"/>
                  </a:lnTo>
                  <a:lnTo>
                    <a:pt x="24" y="46"/>
                  </a:lnTo>
                  <a:lnTo>
                    <a:pt x="26" y="47"/>
                  </a:lnTo>
                  <a:lnTo>
                    <a:pt x="26" y="48"/>
                  </a:lnTo>
                  <a:lnTo>
                    <a:pt x="28" y="48"/>
                  </a:lnTo>
                  <a:lnTo>
                    <a:pt x="30" y="48"/>
                  </a:lnTo>
                  <a:lnTo>
                    <a:pt x="30" y="52"/>
                  </a:lnTo>
                  <a:lnTo>
                    <a:pt x="33" y="52"/>
                  </a:lnTo>
                  <a:lnTo>
                    <a:pt x="33" y="52"/>
                  </a:lnTo>
                  <a:lnTo>
                    <a:pt x="33" y="52"/>
                  </a:lnTo>
                  <a:lnTo>
                    <a:pt x="32" y="51"/>
                  </a:lnTo>
                  <a:lnTo>
                    <a:pt x="34" y="50"/>
                  </a:lnTo>
                  <a:lnTo>
                    <a:pt x="35" y="50"/>
                  </a:lnTo>
                  <a:lnTo>
                    <a:pt x="37" y="50"/>
                  </a:lnTo>
                  <a:lnTo>
                    <a:pt x="39" y="50"/>
                  </a:lnTo>
                  <a:lnTo>
                    <a:pt x="39" y="50"/>
                  </a:lnTo>
                  <a:lnTo>
                    <a:pt x="40" y="51"/>
                  </a:lnTo>
                  <a:lnTo>
                    <a:pt x="42" y="51"/>
                  </a:lnTo>
                  <a:lnTo>
                    <a:pt x="44" y="50"/>
                  </a:lnTo>
                  <a:lnTo>
                    <a:pt x="44" y="50"/>
                  </a:lnTo>
                  <a:lnTo>
                    <a:pt x="44" y="50"/>
                  </a:lnTo>
                  <a:lnTo>
                    <a:pt x="46" y="50"/>
                  </a:lnTo>
                  <a:lnTo>
                    <a:pt x="46" y="50"/>
                  </a:lnTo>
                  <a:lnTo>
                    <a:pt x="44" y="49"/>
                  </a:lnTo>
                  <a:lnTo>
                    <a:pt x="44" y="49"/>
                  </a:lnTo>
                  <a:lnTo>
                    <a:pt x="44" y="48"/>
                  </a:lnTo>
                  <a:lnTo>
                    <a:pt x="42" y="48"/>
                  </a:lnTo>
                  <a:lnTo>
                    <a:pt x="42" y="48"/>
                  </a:lnTo>
                  <a:lnTo>
                    <a:pt x="40" y="48"/>
                  </a:lnTo>
                  <a:lnTo>
                    <a:pt x="40" y="47"/>
                  </a:lnTo>
                  <a:lnTo>
                    <a:pt x="39" y="47"/>
                  </a:lnTo>
                  <a:lnTo>
                    <a:pt x="39" y="47"/>
                  </a:lnTo>
                  <a:lnTo>
                    <a:pt x="37" y="47"/>
                  </a:lnTo>
                  <a:lnTo>
                    <a:pt x="37" y="46"/>
                  </a:lnTo>
                  <a:lnTo>
                    <a:pt x="35" y="46"/>
                  </a:lnTo>
                  <a:lnTo>
                    <a:pt x="35" y="45"/>
                  </a:lnTo>
                  <a:lnTo>
                    <a:pt x="33" y="43"/>
                  </a:lnTo>
                  <a:lnTo>
                    <a:pt x="33" y="43"/>
                  </a:lnTo>
                  <a:lnTo>
                    <a:pt x="32" y="43"/>
                  </a:lnTo>
                  <a:lnTo>
                    <a:pt x="32" y="45"/>
                  </a:lnTo>
                  <a:lnTo>
                    <a:pt x="32" y="44"/>
                  </a:lnTo>
                  <a:lnTo>
                    <a:pt x="30" y="44"/>
                  </a:lnTo>
                  <a:lnTo>
                    <a:pt x="30" y="43"/>
                  </a:lnTo>
                  <a:lnTo>
                    <a:pt x="21" y="43"/>
                  </a:lnTo>
                  <a:lnTo>
                    <a:pt x="21" y="42"/>
                  </a:lnTo>
                  <a:lnTo>
                    <a:pt x="13" y="42"/>
                  </a:lnTo>
                  <a:lnTo>
                    <a:pt x="13" y="42"/>
                  </a:lnTo>
                  <a:lnTo>
                    <a:pt x="11" y="42"/>
                  </a:lnTo>
                  <a:lnTo>
                    <a:pt x="11" y="40"/>
                  </a:lnTo>
                  <a:lnTo>
                    <a:pt x="10" y="39"/>
                  </a:lnTo>
                  <a:lnTo>
                    <a:pt x="10" y="38"/>
                  </a:lnTo>
                  <a:lnTo>
                    <a:pt x="6" y="38"/>
                  </a:lnTo>
                  <a:lnTo>
                    <a:pt x="5" y="38"/>
                  </a:lnTo>
                  <a:lnTo>
                    <a:pt x="1" y="38"/>
                  </a:lnTo>
                  <a:lnTo>
                    <a:pt x="1" y="35"/>
                  </a:lnTo>
                  <a:lnTo>
                    <a:pt x="3" y="35"/>
                  </a:lnTo>
                  <a:lnTo>
                    <a:pt x="3" y="34"/>
                  </a:lnTo>
                  <a:lnTo>
                    <a:pt x="1" y="34"/>
                  </a:lnTo>
                  <a:lnTo>
                    <a:pt x="1" y="32"/>
                  </a:lnTo>
                  <a:lnTo>
                    <a:pt x="0" y="32"/>
                  </a:lnTo>
                  <a:lnTo>
                    <a:pt x="0" y="31"/>
                  </a:lnTo>
                  <a:lnTo>
                    <a:pt x="5" y="31"/>
                  </a:lnTo>
                  <a:lnTo>
                    <a:pt x="6" y="32"/>
                  </a:lnTo>
                  <a:lnTo>
                    <a:pt x="10" y="32"/>
                  </a:lnTo>
                  <a:lnTo>
                    <a:pt x="11" y="33"/>
                  </a:lnTo>
                  <a:lnTo>
                    <a:pt x="11" y="33"/>
                  </a:lnTo>
                  <a:lnTo>
                    <a:pt x="11" y="32"/>
                  </a:lnTo>
                  <a:lnTo>
                    <a:pt x="13" y="31"/>
                  </a:lnTo>
                  <a:lnTo>
                    <a:pt x="13" y="31"/>
                  </a:lnTo>
                  <a:lnTo>
                    <a:pt x="21" y="31"/>
                  </a:lnTo>
                  <a:lnTo>
                    <a:pt x="21" y="28"/>
                  </a:lnTo>
                  <a:lnTo>
                    <a:pt x="14" y="27"/>
                  </a:lnTo>
                  <a:lnTo>
                    <a:pt x="18" y="25"/>
                  </a:lnTo>
                  <a:lnTo>
                    <a:pt x="18" y="25"/>
                  </a:lnTo>
                  <a:lnTo>
                    <a:pt x="21" y="24"/>
                  </a:lnTo>
                  <a:lnTo>
                    <a:pt x="21" y="24"/>
                  </a:lnTo>
                  <a:lnTo>
                    <a:pt x="22" y="23"/>
                  </a:lnTo>
                  <a:lnTo>
                    <a:pt x="28" y="23"/>
                  </a:lnTo>
                  <a:lnTo>
                    <a:pt x="28" y="25"/>
                  </a:lnTo>
                  <a:lnTo>
                    <a:pt x="30" y="25"/>
                  </a:lnTo>
                  <a:lnTo>
                    <a:pt x="30" y="26"/>
                  </a:lnTo>
                  <a:lnTo>
                    <a:pt x="33" y="26"/>
                  </a:lnTo>
                  <a:lnTo>
                    <a:pt x="34" y="27"/>
                  </a:lnTo>
                  <a:lnTo>
                    <a:pt x="35" y="27"/>
                  </a:lnTo>
                  <a:lnTo>
                    <a:pt x="37" y="26"/>
                  </a:lnTo>
                  <a:lnTo>
                    <a:pt x="37" y="25"/>
                  </a:lnTo>
                  <a:lnTo>
                    <a:pt x="39" y="25"/>
                  </a:lnTo>
                  <a:lnTo>
                    <a:pt x="39" y="25"/>
                  </a:lnTo>
                  <a:lnTo>
                    <a:pt x="40" y="25"/>
                  </a:lnTo>
                  <a:lnTo>
                    <a:pt x="40" y="24"/>
                  </a:lnTo>
                  <a:lnTo>
                    <a:pt x="44" y="24"/>
                  </a:lnTo>
                  <a:lnTo>
                    <a:pt x="44" y="24"/>
                  </a:lnTo>
                  <a:lnTo>
                    <a:pt x="46" y="24"/>
                  </a:lnTo>
                  <a:lnTo>
                    <a:pt x="46" y="19"/>
                  </a:lnTo>
                  <a:lnTo>
                    <a:pt x="49" y="19"/>
                  </a:lnTo>
                  <a:lnTo>
                    <a:pt x="49" y="18"/>
                  </a:lnTo>
                  <a:lnTo>
                    <a:pt x="50" y="18"/>
                  </a:lnTo>
                  <a:lnTo>
                    <a:pt x="51" y="18"/>
                  </a:lnTo>
                  <a:lnTo>
                    <a:pt x="66" y="18"/>
                  </a:lnTo>
                  <a:lnTo>
                    <a:pt x="67" y="18"/>
                  </a:lnTo>
                  <a:lnTo>
                    <a:pt x="70" y="18"/>
                  </a:lnTo>
                  <a:lnTo>
                    <a:pt x="70" y="15"/>
                  </a:lnTo>
                  <a:lnTo>
                    <a:pt x="68" y="14"/>
                  </a:lnTo>
                  <a:lnTo>
                    <a:pt x="68" y="13"/>
                  </a:lnTo>
                  <a:lnTo>
                    <a:pt x="70" y="13"/>
                  </a:lnTo>
                  <a:lnTo>
                    <a:pt x="71" y="13"/>
                  </a:lnTo>
                  <a:lnTo>
                    <a:pt x="75" y="13"/>
                  </a:lnTo>
                  <a:lnTo>
                    <a:pt x="75" y="11"/>
                  </a:lnTo>
                  <a:lnTo>
                    <a:pt x="76" y="11"/>
                  </a:lnTo>
                  <a:lnTo>
                    <a:pt x="76" y="6"/>
                  </a:lnTo>
                  <a:lnTo>
                    <a:pt x="77" y="6"/>
                  </a:lnTo>
                  <a:lnTo>
                    <a:pt x="77" y="6"/>
                  </a:lnTo>
                  <a:lnTo>
                    <a:pt x="79" y="6"/>
                  </a:lnTo>
                  <a:lnTo>
                    <a:pt x="79" y="5"/>
                  </a:lnTo>
                  <a:lnTo>
                    <a:pt x="84" y="5"/>
                  </a:lnTo>
                  <a:lnTo>
                    <a:pt x="86" y="4"/>
                  </a:lnTo>
                  <a:lnTo>
                    <a:pt x="89" y="4"/>
                  </a:lnTo>
                  <a:lnTo>
                    <a:pt x="89" y="4"/>
                  </a:lnTo>
                  <a:lnTo>
                    <a:pt x="88" y="4"/>
                  </a:lnTo>
                  <a:lnTo>
                    <a:pt x="90" y="4"/>
                  </a:lnTo>
                  <a:lnTo>
                    <a:pt x="92" y="3"/>
                  </a:lnTo>
                  <a:lnTo>
                    <a:pt x="92" y="2"/>
                  </a:lnTo>
                  <a:lnTo>
                    <a:pt x="100" y="2"/>
                  </a:lnTo>
                  <a:lnTo>
                    <a:pt x="100" y="2"/>
                  </a:lnTo>
                  <a:lnTo>
                    <a:pt x="101" y="3"/>
                  </a:lnTo>
                  <a:lnTo>
                    <a:pt x="101" y="4"/>
                  </a:lnTo>
                  <a:lnTo>
                    <a:pt x="100" y="5"/>
                  </a:lnTo>
                  <a:lnTo>
                    <a:pt x="99" y="5"/>
                  </a:lnTo>
                  <a:lnTo>
                    <a:pt x="100" y="5"/>
                  </a:lnTo>
                  <a:lnTo>
                    <a:pt x="101" y="4"/>
                  </a:lnTo>
                  <a:lnTo>
                    <a:pt x="103" y="4"/>
                  </a:lnTo>
                  <a:lnTo>
                    <a:pt x="104" y="4"/>
                  </a:lnTo>
                  <a:lnTo>
                    <a:pt x="108" y="4"/>
                  </a:lnTo>
                  <a:lnTo>
                    <a:pt x="109" y="3"/>
                  </a:lnTo>
                  <a:lnTo>
                    <a:pt x="111" y="3"/>
                  </a:lnTo>
                  <a:lnTo>
                    <a:pt x="112" y="2"/>
                  </a:lnTo>
                  <a:lnTo>
                    <a:pt x="112" y="2"/>
                  </a:lnTo>
                  <a:lnTo>
                    <a:pt x="113" y="2"/>
                  </a:lnTo>
                  <a:lnTo>
                    <a:pt x="117" y="1"/>
                  </a:lnTo>
                  <a:lnTo>
                    <a:pt x="117" y="1"/>
                  </a:lnTo>
                  <a:lnTo>
                    <a:pt x="121" y="0"/>
                  </a:lnTo>
                  <a:lnTo>
                    <a:pt x="119" y="1"/>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7" name="Freeform 79"/>
            <p:cNvSpPr>
              <a:spLocks/>
            </p:cNvSpPr>
            <p:nvPr/>
          </p:nvSpPr>
          <p:spPr bwMode="auto">
            <a:xfrm>
              <a:off x="1970" y="3563"/>
              <a:ext cx="47" cy="5"/>
            </a:xfrm>
            <a:custGeom>
              <a:avLst/>
              <a:gdLst>
                <a:gd name="T0" fmla="*/ 0 w 19"/>
                <a:gd name="T1" fmla="*/ 0 h 1"/>
                <a:gd name="T2" fmla="*/ 0 w 19"/>
                <a:gd name="T3" fmla="*/ 0 h 1"/>
                <a:gd name="T4" fmla="*/ 18 w 19"/>
                <a:gd name="T5" fmla="*/ 0 h 1"/>
                <a:gd name="T6" fmla="*/ 18 w 19"/>
                <a:gd name="T7" fmla="*/ 0 h 1"/>
                <a:gd name="T8" fmla="*/ 0 w 19"/>
                <a:gd name="T9" fmla="*/ 0 h 1"/>
              </a:gdLst>
              <a:ahLst/>
              <a:cxnLst>
                <a:cxn ang="0">
                  <a:pos x="T0" y="T1"/>
                </a:cxn>
                <a:cxn ang="0">
                  <a:pos x="T2" y="T3"/>
                </a:cxn>
                <a:cxn ang="0">
                  <a:pos x="T4" y="T5"/>
                </a:cxn>
                <a:cxn ang="0">
                  <a:pos x="T6" y="T7"/>
                </a:cxn>
                <a:cxn ang="0">
                  <a:pos x="T8" y="T9"/>
                </a:cxn>
              </a:cxnLst>
              <a:rect l="0" t="0" r="r" b="b"/>
              <a:pathLst>
                <a:path w="19" h="1">
                  <a:moveTo>
                    <a:pt x="0" y="0"/>
                  </a:moveTo>
                  <a:lnTo>
                    <a:pt x="0" y="0"/>
                  </a:lnTo>
                  <a:lnTo>
                    <a:pt x="18" y="0"/>
                  </a:lnTo>
                  <a:lnTo>
                    <a:pt x="18" y="0"/>
                  </a:lnTo>
                  <a:lnTo>
                    <a:pt x="0" y="0"/>
                  </a:lnTo>
                </a:path>
              </a:pathLst>
            </a:custGeom>
            <a:solidFill>
              <a:schemeClr val="folHlink"/>
            </a:solidFill>
            <a:ln w="254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8" name="Freeform 80"/>
            <p:cNvSpPr>
              <a:spLocks/>
            </p:cNvSpPr>
            <p:nvPr/>
          </p:nvSpPr>
          <p:spPr bwMode="auto">
            <a:xfrm>
              <a:off x="1446" y="3598"/>
              <a:ext cx="59" cy="96"/>
            </a:xfrm>
            <a:custGeom>
              <a:avLst/>
              <a:gdLst>
                <a:gd name="T0" fmla="*/ 23 w 24"/>
                <a:gd name="T1" fmla="*/ 4 h 19"/>
                <a:gd name="T2" fmla="*/ 21 w 24"/>
                <a:gd name="T3" fmla="*/ 4 h 19"/>
                <a:gd name="T4" fmla="*/ 21 w 24"/>
                <a:gd name="T5" fmla="*/ 3 h 19"/>
                <a:gd name="T6" fmla="*/ 19 w 24"/>
                <a:gd name="T7" fmla="*/ 3 h 19"/>
                <a:gd name="T8" fmla="*/ 19 w 24"/>
                <a:gd name="T9" fmla="*/ 1 h 19"/>
                <a:gd name="T10" fmla="*/ 18 w 24"/>
                <a:gd name="T11" fmla="*/ 1 h 19"/>
                <a:gd name="T12" fmla="*/ 18 w 24"/>
                <a:gd name="T13" fmla="*/ 0 h 19"/>
                <a:gd name="T14" fmla="*/ 16 w 24"/>
                <a:gd name="T15" fmla="*/ 1 h 19"/>
                <a:gd name="T16" fmla="*/ 16 w 24"/>
                <a:gd name="T17" fmla="*/ 2 h 19"/>
                <a:gd name="T18" fmla="*/ 15 w 24"/>
                <a:gd name="T19" fmla="*/ 2 h 19"/>
                <a:gd name="T20" fmla="*/ 15 w 24"/>
                <a:gd name="T21" fmla="*/ 3 h 19"/>
                <a:gd name="T22" fmla="*/ 13 w 24"/>
                <a:gd name="T23" fmla="*/ 3 h 19"/>
                <a:gd name="T24" fmla="*/ 13 w 24"/>
                <a:gd name="T25" fmla="*/ 4 h 19"/>
                <a:gd name="T26" fmla="*/ 12 w 24"/>
                <a:gd name="T27" fmla="*/ 6 h 19"/>
                <a:gd name="T28" fmla="*/ 12 w 24"/>
                <a:gd name="T29" fmla="*/ 7 h 19"/>
                <a:gd name="T30" fmla="*/ 7 w 24"/>
                <a:gd name="T31" fmla="*/ 9 h 19"/>
                <a:gd name="T32" fmla="*/ 7 w 24"/>
                <a:gd name="T33" fmla="*/ 9 h 19"/>
                <a:gd name="T34" fmla="*/ 7 w 24"/>
                <a:gd name="T35" fmla="*/ 14 h 19"/>
                <a:gd name="T36" fmla="*/ 5 w 24"/>
                <a:gd name="T37" fmla="*/ 14 h 19"/>
                <a:gd name="T38" fmla="*/ 5 w 24"/>
                <a:gd name="T39" fmla="*/ 15 h 19"/>
                <a:gd name="T40" fmla="*/ 3 w 24"/>
                <a:gd name="T41" fmla="*/ 15 h 19"/>
                <a:gd name="T42" fmla="*/ 0 w 24"/>
                <a:gd name="T43" fmla="*/ 18 h 19"/>
                <a:gd name="T44" fmla="*/ 7 w 24"/>
                <a:gd name="T45" fmla="*/ 18 h 19"/>
                <a:gd name="T46" fmla="*/ 7 w 24"/>
                <a:gd name="T47" fmla="*/ 16 h 19"/>
                <a:gd name="T48" fmla="*/ 7 w 24"/>
                <a:gd name="T49" fmla="*/ 16 h 19"/>
                <a:gd name="T50" fmla="*/ 10 w 24"/>
                <a:gd name="T51" fmla="*/ 18 h 19"/>
                <a:gd name="T52" fmla="*/ 7 w 24"/>
                <a:gd name="T53" fmla="*/ 16 h 19"/>
                <a:gd name="T54" fmla="*/ 7 w 24"/>
                <a:gd name="T55" fmla="*/ 15 h 19"/>
                <a:gd name="T56" fmla="*/ 7 w 24"/>
                <a:gd name="T57" fmla="*/ 14 h 19"/>
                <a:gd name="T58" fmla="*/ 13 w 24"/>
                <a:gd name="T59" fmla="*/ 14 h 19"/>
                <a:gd name="T60" fmla="*/ 13 w 24"/>
                <a:gd name="T61" fmla="*/ 13 h 19"/>
                <a:gd name="T62" fmla="*/ 15 w 24"/>
                <a:gd name="T63" fmla="*/ 12 h 19"/>
                <a:gd name="T64" fmla="*/ 15 w 24"/>
                <a:gd name="T65" fmla="*/ 10 h 19"/>
                <a:gd name="T66" fmla="*/ 16 w 24"/>
                <a:gd name="T67" fmla="*/ 10 h 19"/>
                <a:gd name="T68" fmla="*/ 16 w 24"/>
                <a:gd name="T69" fmla="*/ 9 h 19"/>
                <a:gd name="T70" fmla="*/ 18 w 24"/>
                <a:gd name="T71" fmla="*/ 9 h 19"/>
                <a:gd name="T72" fmla="*/ 18 w 24"/>
                <a:gd name="T73" fmla="*/ 6 h 19"/>
                <a:gd name="T74" fmla="*/ 21 w 24"/>
                <a:gd name="T75" fmla="*/ 6 h 19"/>
                <a:gd name="T76" fmla="*/ 23 w 24"/>
                <a:gd name="T77" fmla="*/ 4 h 19"/>
                <a:gd name="T78" fmla="*/ 21 w 24"/>
                <a:gd name="T79" fmla="*/ 3 h 19"/>
                <a:gd name="T80" fmla="*/ 23 w 24"/>
                <a:gd name="T81"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 h="19">
                  <a:moveTo>
                    <a:pt x="23" y="4"/>
                  </a:moveTo>
                  <a:lnTo>
                    <a:pt x="21" y="4"/>
                  </a:lnTo>
                  <a:lnTo>
                    <a:pt x="21" y="3"/>
                  </a:lnTo>
                  <a:lnTo>
                    <a:pt x="19" y="3"/>
                  </a:lnTo>
                  <a:lnTo>
                    <a:pt x="19" y="1"/>
                  </a:lnTo>
                  <a:lnTo>
                    <a:pt x="18" y="1"/>
                  </a:lnTo>
                  <a:lnTo>
                    <a:pt x="18" y="0"/>
                  </a:lnTo>
                  <a:lnTo>
                    <a:pt x="16" y="1"/>
                  </a:lnTo>
                  <a:lnTo>
                    <a:pt x="16" y="2"/>
                  </a:lnTo>
                  <a:lnTo>
                    <a:pt x="15" y="2"/>
                  </a:lnTo>
                  <a:lnTo>
                    <a:pt x="15" y="3"/>
                  </a:lnTo>
                  <a:lnTo>
                    <a:pt x="13" y="3"/>
                  </a:lnTo>
                  <a:lnTo>
                    <a:pt x="13" y="4"/>
                  </a:lnTo>
                  <a:lnTo>
                    <a:pt x="12" y="6"/>
                  </a:lnTo>
                  <a:lnTo>
                    <a:pt x="12" y="7"/>
                  </a:lnTo>
                  <a:lnTo>
                    <a:pt x="7" y="9"/>
                  </a:lnTo>
                  <a:lnTo>
                    <a:pt x="7" y="9"/>
                  </a:lnTo>
                  <a:lnTo>
                    <a:pt x="7" y="14"/>
                  </a:lnTo>
                  <a:lnTo>
                    <a:pt x="5" y="14"/>
                  </a:lnTo>
                  <a:lnTo>
                    <a:pt x="5" y="15"/>
                  </a:lnTo>
                  <a:lnTo>
                    <a:pt x="3" y="15"/>
                  </a:lnTo>
                  <a:lnTo>
                    <a:pt x="0" y="18"/>
                  </a:lnTo>
                  <a:lnTo>
                    <a:pt x="7" y="18"/>
                  </a:lnTo>
                  <a:lnTo>
                    <a:pt x="7" y="16"/>
                  </a:lnTo>
                  <a:lnTo>
                    <a:pt x="7" y="16"/>
                  </a:lnTo>
                  <a:lnTo>
                    <a:pt x="10" y="18"/>
                  </a:lnTo>
                  <a:lnTo>
                    <a:pt x="7" y="16"/>
                  </a:lnTo>
                  <a:lnTo>
                    <a:pt x="7" y="15"/>
                  </a:lnTo>
                  <a:lnTo>
                    <a:pt x="7" y="14"/>
                  </a:lnTo>
                  <a:lnTo>
                    <a:pt x="13" y="14"/>
                  </a:lnTo>
                  <a:lnTo>
                    <a:pt x="13" y="13"/>
                  </a:lnTo>
                  <a:lnTo>
                    <a:pt x="15" y="12"/>
                  </a:lnTo>
                  <a:lnTo>
                    <a:pt x="15" y="10"/>
                  </a:lnTo>
                  <a:lnTo>
                    <a:pt x="16" y="10"/>
                  </a:lnTo>
                  <a:lnTo>
                    <a:pt x="16" y="9"/>
                  </a:lnTo>
                  <a:lnTo>
                    <a:pt x="18" y="9"/>
                  </a:lnTo>
                  <a:lnTo>
                    <a:pt x="18" y="6"/>
                  </a:lnTo>
                  <a:lnTo>
                    <a:pt x="21" y="6"/>
                  </a:lnTo>
                  <a:lnTo>
                    <a:pt x="23" y="4"/>
                  </a:lnTo>
                  <a:lnTo>
                    <a:pt x="21" y="3"/>
                  </a:lnTo>
                  <a:lnTo>
                    <a:pt x="23" y="4"/>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29" name="Freeform 81"/>
            <p:cNvSpPr>
              <a:spLocks/>
            </p:cNvSpPr>
            <p:nvPr/>
          </p:nvSpPr>
          <p:spPr bwMode="auto">
            <a:xfrm>
              <a:off x="1493" y="3513"/>
              <a:ext cx="49" cy="100"/>
            </a:xfrm>
            <a:custGeom>
              <a:avLst/>
              <a:gdLst>
                <a:gd name="T0" fmla="*/ 1 w 20"/>
                <a:gd name="T1" fmla="*/ 12 h 20"/>
                <a:gd name="T2" fmla="*/ 8 w 20"/>
                <a:gd name="T3" fmla="*/ 9 h 20"/>
                <a:gd name="T4" fmla="*/ 8 w 20"/>
                <a:gd name="T5" fmla="*/ 3 h 20"/>
                <a:gd name="T6" fmla="*/ 1 w 20"/>
                <a:gd name="T7" fmla="*/ 0 h 20"/>
                <a:gd name="T8" fmla="*/ 14 w 20"/>
                <a:gd name="T9" fmla="*/ 0 h 20"/>
                <a:gd name="T10" fmla="*/ 14 w 20"/>
                <a:gd name="T11" fmla="*/ 3 h 20"/>
                <a:gd name="T12" fmla="*/ 16 w 20"/>
                <a:gd name="T13" fmla="*/ 3 h 20"/>
                <a:gd name="T14" fmla="*/ 19 w 20"/>
                <a:gd name="T15" fmla="*/ 3 h 20"/>
                <a:gd name="T16" fmla="*/ 19 w 20"/>
                <a:gd name="T17" fmla="*/ 6 h 20"/>
                <a:gd name="T18" fmla="*/ 16 w 20"/>
                <a:gd name="T19" fmla="*/ 9 h 20"/>
                <a:gd name="T20" fmla="*/ 16 w 20"/>
                <a:gd name="T21" fmla="*/ 9 h 20"/>
                <a:gd name="T22" fmla="*/ 14 w 20"/>
                <a:gd name="T23" fmla="*/ 12 h 20"/>
                <a:gd name="T24" fmla="*/ 14 w 20"/>
                <a:gd name="T25" fmla="*/ 15 h 20"/>
                <a:gd name="T26" fmla="*/ 12 w 20"/>
                <a:gd name="T27" fmla="*/ 15 h 20"/>
                <a:gd name="T28" fmla="*/ 12 w 20"/>
                <a:gd name="T29" fmla="*/ 19 h 20"/>
                <a:gd name="T30" fmla="*/ 10 w 20"/>
                <a:gd name="T31" fmla="*/ 19 h 20"/>
                <a:gd name="T32" fmla="*/ 10 w 20"/>
                <a:gd name="T33" fmla="*/ 19 h 20"/>
                <a:gd name="T34" fmla="*/ 8 w 20"/>
                <a:gd name="T35" fmla="*/ 19 h 20"/>
                <a:gd name="T36" fmla="*/ 5 w 20"/>
                <a:gd name="T37" fmla="*/ 19 h 20"/>
                <a:gd name="T38" fmla="*/ 0 w 20"/>
                <a:gd name="T39" fmla="*/ 15 h 20"/>
                <a:gd name="T40" fmla="*/ 5 w 20"/>
                <a:gd name="T41" fmla="*/ 9 h 20"/>
                <a:gd name="T42" fmla="*/ 5 w 20"/>
                <a:gd name="T43" fmla="*/ 9 h 20"/>
                <a:gd name="T44" fmla="*/ 8 w 20"/>
                <a:gd name="T45" fmla="*/ 6 h 20"/>
                <a:gd name="T46" fmla="*/ 5 w 20"/>
                <a:gd name="T47" fmla="*/ 6 h 20"/>
                <a:gd name="T48" fmla="*/ 1 w 20"/>
                <a:gd name="T49"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20">
                  <a:moveTo>
                    <a:pt x="1" y="12"/>
                  </a:moveTo>
                  <a:lnTo>
                    <a:pt x="8" y="9"/>
                  </a:lnTo>
                  <a:lnTo>
                    <a:pt x="8" y="3"/>
                  </a:lnTo>
                  <a:lnTo>
                    <a:pt x="1" y="0"/>
                  </a:lnTo>
                  <a:lnTo>
                    <a:pt x="14" y="0"/>
                  </a:lnTo>
                  <a:lnTo>
                    <a:pt x="14" y="3"/>
                  </a:lnTo>
                  <a:lnTo>
                    <a:pt x="16" y="3"/>
                  </a:lnTo>
                  <a:lnTo>
                    <a:pt x="19" y="3"/>
                  </a:lnTo>
                  <a:lnTo>
                    <a:pt x="19" y="6"/>
                  </a:lnTo>
                  <a:lnTo>
                    <a:pt x="16" y="9"/>
                  </a:lnTo>
                  <a:lnTo>
                    <a:pt x="16" y="9"/>
                  </a:lnTo>
                  <a:lnTo>
                    <a:pt x="14" y="12"/>
                  </a:lnTo>
                  <a:lnTo>
                    <a:pt x="14" y="15"/>
                  </a:lnTo>
                  <a:lnTo>
                    <a:pt x="12" y="15"/>
                  </a:lnTo>
                  <a:lnTo>
                    <a:pt x="12" y="19"/>
                  </a:lnTo>
                  <a:lnTo>
                    <a:pt x="10" y="19"/>
                  </a:lnTo>
                  <a:lnTo>
                    <a:pt x="10" y="19"/>
                  </a:lnTo>
                  <a:lnTo>
                    <a:pt x="8" y="19"/>
                  </a:lnTo>
                  <a:lnTo>
                    <a:pt x="5" y="19"/>
                  </a:lnTo>
                  <a:lnTo>
                    <a:pt x="0" y="15"/>
                  </a:lnTo>
                  <a:lnTo>
                    <a:pt x="5" y="9"/>
                  </a:lnTo>
                  <a:lnTo>
                    <a:pt x="5" y="9"/>
                  </a:lnTo>
                  <a:lnTo>
                    <a:pt x="8" y="6"/>
                  </a:lnTo>
                  <a:lnTo>
                    <a:pt x="5" y="6"/>
                  </a:lnTo>
                  <a:lnTo>
                    <a:pt x="1" y="12"/>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0" name="Freeform 82"/>
            <p:cNvSpPr>
              <a:spLocks/>
            </p:cNvSpPr>
            <p:nvPr/>
          </p:nvSpPr>
          <p:spPr bwMode="auto">
            <a:xfrm>
              <a:off x="1618" y="3905"/>
              <a:ext cx="47" cy="96"/>
            </a:xfrm>
            <a:custGeom>
              <a:avLst/>
              <a:gdLst>
                <a:gd name="T0" fmla="*/ 8 w 19"/>
                <a:gd name="T1" fmla="*/ 18 h 19"/>
                <a:gd name="T2" fmla="*/ 2 w 19"/>
                <a:gd name="T3" fmla="*/ 9 h 19"/>
                <a:gd name="T4" fmla="*/ 0 w 19"/>
                <a:gd name="T5" fmla="*/ 9 h 19"/>
                <a:gd name="T6" fmla="*/ 4 w 19"/>
                <a:gd name="T7" fmla="*/ 0 h 19"/>
                <a:gd name="T8" fmla="*/ 8 w 19"/>
                <a:gd name="T9" fmla="*/ 0 h 19"/>
                <a:gd name="T10" fmla="*/ 8 w 19"/>
                <a:gd name="T11" fmla="*/ 18 h 19"/>
                <a:gd name="T12" fmla="*/ 9 w 19"/>
                <a:gd name="T13" fmla="*/ 18 h 19"/>
                <a:gd name="T14" fmla="*/ 2 w 19"/>
                <a:gd name="T15" fmla="*/ 18 h 19"/>
                <a:gd name="T16" fmla="*/ 4 w 19"/>
                <a:gd name="T17" fmla="*/ 18 h 19"/>
                <a:gd name="T18" fmla="*/ 4 w 19"/>
                <a:gd name="T19" fmla="*/ 18 h 19"/>
                <a:gd name="T20" fmla="*/ 9 w 19"/>
                <a:gd name="T21" fmla="*/ 18 h 19"/>
                <a:gd name="T22" fmla="*/ 9 w 19"/>
                <a:gd name="T23" fmla="*/ 9 h 19"/>
                <a:gd name="T24" fmla="*/ 12 w 19"/>
                <a:gd name="T25" fmla="*/ 9 h 19"/>
                <a:gd name="T26" fmla="*/ 12 w 19"/>
                <a:gd name="T27" fmla="*/ 0 h 19"/>
                <a:gd name="T28" fmla="*/ 15 w 19"/>
                <a:gd name="T29" fmla="*/ 0 h 19"/>
                <a:gd name="T30" fmla="*/ 18 w 19"/>
                <a:gd name="T31" fmla="*/ 9 h 19"/>
                <a:gd name="T32" fmla="*/ 18 w 19"/>
                <a:gd name="T33" fmla="*/ 18 h 19"/>
                <a:gd name="T34" fmla="*/ 9 w 19"/>
                <a:gd name="T35" fmla="*/ 18 h 19"/>
                <a:gd name="T36" fmla="*/ 8 w 19"/>
                <a:gd name="T37" fmla="*/ 18 h 19"/>
                <a:gd name="T38" fmla="*/ 8 w 19"/>
                <a:gd name="T3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9">
                  <a:moveTo>
                    <a:pt x="8" y="18"/>
                  </a:moveTo>
                  <a:lnTo>
                    <a:pt x="2" y="9"/>
                  </a:lnTo>
                  <a:lnTo>
                    <a:pt x="0" y="9"/>
                  </a:lnTo>
                  <a:lnTo>
                    <a:pt x="4" y="0"/>
                  </a:lnTo>
                  <a:lnTo>
                    <a:pt x="8" y="0"/>
                  </a:lnTo>
                  <a:lnTo>
                    <a:pt x="8" y="18"/>
                  </a:lnTo>
                  <a:lnTo>
                    <a:pt x="9" y="18"/>
                  </a:lnTo>
                  <a:lnTo>
                    <a:pt x="2" y="18"/>
                  </a:lnTo>
                  <a:lnTo>
                    <a:pt x="4" y="18"/>
                  </a:lnTo>
                  <a:lnTo>
                    <a:pt x="4" y="18"/>
                  </a:lnTo>
                  <a:lnTo>
                    <a:pt x="9" y="18"/>
                  </a:lnTo>
                  <a:lnTo>
                    <a:pt x="9" y="9"/>
                  </a:lnTo>
                  <a:lnTo>
                    <a:pt x="12" y="9"/>
                  </a:lnTo>
                  <a:lnTo>
                    <a:pt x="12" y="0"/>
                  </a:lnTo>
                  <a:lnTo>
                    <a:pt x="15" y="0"/>
                  </a:lnTo>
                  <a:lnTo>
                    <a:pt x="18" y="9"/>
                  </a:lnTo>
                  <a:lnTo>
                    <a:pt x="18" y="18"/>
                  </a:lnTo>
                  <a:lnTo>
                    <a:pt x="9" y="18"/>
                  </a:lnTo>
                  <a:lnTo>
                    <a:pt x="8" y="18"/>
                  </a:lnTo>
                  <a:lnTo>
                    <a:pt x="8" y="18"/>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1" name="Freeform 83"/>
            <p:cNvSpPr>
              <a:spLocks/>
            </p:cNvSpPr>
            <p:nvPr/>
          </p:nvSpPr>
          <p:spPr bwMode="auto">
            <a:xfrm>
              <a:off x="1618" y="3915"/>
              <a:ext cx="47" cy="101"/>
            </a:xfrm>
            <a:custGeom>
              <a:avLst/>
              <a:gdLst>
                <a:gd name="T0" fmla="*/ 0 w 19"/>
                <a:gd name="T1" fmla="*/ 19 h 20"/>
                <a:gd name="T2" fmla="*/ 7 w 19"/>
                <a:gd name="T3" fmla="*/ 19 h 20"/>
                <a:gd name="T4" fmla="*/ 10 w 19"/>
                <a:gd name="T5" fmla="*/ 9 h 20"/>
                <a:gd name="T6" fmla="*/ 18 w 19"/>
                <a:gd name="T7" fmla="*/ 9 h 20"/>
                <a:gd name="T8" fmla="*/ 18 w 19"/>
                <a:gd name="T9" fmla="*/ 0 h 20"/>
                <a:gd name="T10" fmla="*/ 18 w 19"/>
                <a:gd name="T11" fmla="*/ 9 h 20"/>
                <a:gd name="T12" fmla="*/ 10 w 19"/>
                <a:gd name="T13" fmla="*/ 19 h 20"/>
                <a:gd name="T14" fmla="*/ 18 w 19"/>
                <a:gd name="T15" fmla="*/ 19 h 20"/>
                <a:gd name="T16" fmla="*/ 0 w 19"/>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0">
                  <a:moveTo>
                    <a:pt x="0" y="19"/>
                  </a:moveTo>
                  <a:lnTo>
                    <a:pt x="7" y="19"/>
                  </a:lnTo>
                  <a:lnTo>
                    <a:pt x="10" y="9"/>
                  </a:lnTo>
                  <a:lnTo>
                    <a:pt x="18" y="9"/>
                  </a:lnTo>
                  <a:lnTo>
                    <a:pt x="18" y="0"/>
                  </a:lnTo>
                  <a:lnTo>
                    <a:pt x="18" y="9"/>
                  </a:lnTo>
                  <a:lnTo>
                    <a:pt x="10" y="19"/>
                  </a:lnTo>
                  <a:lnTo>
                    <a:pt x="18" y="19"/>
                  </a:lnTo>
                  <a:lnTo>
                    <a:pt x="0" y="19"/>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2" name="Freeform 84"/>
            <p:cNvSpPr>
              <a:spLocks/>
            </p:cNvSpPr>
            <p:nvPr/>
          </p:nvSpPr>
          <p:spPr bwMode="auto">
            <a:xfrm>
              <a:off x="1591" y="3935"/>
              <a:ext cx="49" cy="91"/>
            </a:xfrm>
            <a:custGeom>
              <a:avLst/>
              <a:gdLst>
                <a:gd name="T0" fmla="*/ 17 w 20"/>
                <a:gd name="T1" fmla="*/ 0 h 18"/>
                <a:gd name="T2" fmla="*/ 13 w 20"/>
                <a:gd name="T3" fmla="*/ 1 h 18"/>
                <a:gd name="T4" fmla="*/ 11 w 20"/>
                <a:gd name="T5" fmla="*/ 1 h 18"/>
                <a:gd name="T6" fmla="*/ 7 w 20"/>
                <a:gd name="T7" fmla="*/ 5 h 18"/>
                <a:gd name="T8" fmla="*/ 5 w 20"/>
                <a:gd name="T9" fmla="*/ 5 h 18"/>
                <a:gd name="T10" fmla="*/ 5 w 20"/>
                <a:gd name="T11" fmla="*/ 5 h 18"/>
                <a:gd name="T12" fmla="*/ 2 w 20"/>
                <a:gd name="T13" fmla="*/ 5 h 18"/>
                <a:gd name="T14" fmla="*/ 2 w 20"/>
                <a:gd name="T15" fmla="*/ 7 h 18"/>
                <a:gd name="T16" fmla="*/ 0 w 20"/>
                <a:gd name="T17" fmla="*/ 7 h 18"/>
                <a:gd name="T18" fmla="*/ 0 w 20"/>
                <a:gd name="T19" fmla="*/ 17 h 18"/>
                <a:gd name="T20" fmla="*/ 7 w 20"/>
                <a:gd name="T21" fmla="*/ 17 h 18"/>
                <a:gd name="T22" fmla="*/ 7 w 20"/>
                <a:gd name="T23" fmla="*/ 15 h 18"/>
                <a:gd name="T24" fmla="*/ 11 w 20"/>
                <a:gd name="T25" fmla="*/ 15 h 18"/>
                <a:gd name="T26" fmla="*/ 11 w 20"/>
                <a:gd name="T27" fmla="*/ 5 h 18"/>
                <a:gd name="T28" fmla="*/ 13 w 20"/>
                <a:gd name="T29" fmla="*/ 5 h 18"/>
                <a:gd name="T30" fmla="*/ 13 w 20"/>
                <a:gd name="T31" fmla="*/ 3 h 18"/>
                <a:gd name="T32" fmla="*/ 17 w 20"/>
                <a:gd name="T33" fmla="*/ 3 h 18"/>
                <a:gd name="T34" fmla="*/ 19 w 20"/>
                <a:gd name="T35" fmla="*/ 1 h 18"/>
                <a:gd name="T36" fmla="*/ 17 w 20"/>
                <a:gd name="T37" fmla="*/ 0 h 18"/>
                <a:gd name="T38" fmla="*/ 13 w 20"/>
                <a:gd name="T39" fmla="*/ 0 h 18"/>
                <a:gd name="T40" fmla="*/ 17 w 2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8">
                  <a:moveTo>
                    <a:pt x="17" y="0"/>
                  </a:moveTo>
                  <a:lnTo>
                    <a:pt x="13" y="1"/>
                  </a:lnTo>
                  <a:lnTo>
                    <a:pt x="11" y="1"/>
                  </a:lnTo>
                  <a:lnTo>
                    <a:pt x="7" y="5"/>
                  </a:lnTo>
                  <a:lnTo>
                    <a:pt x="5" y="5"/>
                  </a:lnTo>
                  <a:lnTo>
                    <a:pt x="5" y="5"/>
                  </a:lnTo>
                  <a:lnTo>
                    <a:pt x="2" y="5"/>
                  </a:lnTo>
                  <a:lnTo>
                    <a:pt x="2" y="7"/>
                  </a:lnTo>
                  <a:lnTo>
                    <a:pt x="0" y="7"/>
                  </a:lnTo>
                  <a:lnTo>
                    <a:pt x="0" y="17"/>
                  </a:lnTo>
                  <a:lnTo>
                    <a:pt x="7" y="17"/>
                  </a:lnTo>
                  <a:lnTo>
                    <a:pt x="7" y="15"/>
                  </a:lnTo>
                  <a:lnTo>
                    <a:pt x="11" y="15"/>
                  </a:lnTo>
                  <a:lnTo>
                    <a:pt x="11" y="5"/>
                  </a:lnTo>
                  <a:lnTo>
                    <a:pt x="13" y="5"/>
                  </a:lnTo>
                  <a:lnTo>
                    <a:pt x="13" y="3"/>
                  </a:lnTo>
                  <a:lnTo>
                    <a:pt x="17" y="3"/>
                  </a:lnTo>
                  <a:lnTo>
                    <a:pt x="19" y="1"/>
                  </a:lnTo>
                  <a:lnTo>
                    <a:pt x="17" y="0"/>
                  </a:lnTo>
                  <a:lnTo>
                    <a:pt x="13" y="0"/>
                  </a:lnTo>
                  <a:lnTo>
                    <a:pt x="17" y="0"/>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3" name="Freeform 85"/>
            <p:cNvSpPr>
              <a:spLocks/>
            </p:cNvSpPr>
            <p:nvPr/>
          </p:nvSpPr>
          <p:spPr bwMode="auto">
            <a:xfrm>
              <a:off x="1372" y="3664"/>
              <a:ext cx="54" cy="100"/>
            </a:xfrm>
            <a:custGeom>
              <a:avLst/>
              <a:gdLst>
                <a:gd name="T0" fmla="*/ 12 w 22"/>
                <a:gd name="T1" fmla="*/ 0 h 20"/>
                <a:gd name="T2" fmla="*/ 12 w 22"/>
                <a:gd name="T3" fmla="*/ 3 h 20"/>
                <a:gd name="T4" fmla="*/ 10 w 22"/>
                <a:gd name="T5" fmla="*/ 3 h 20"/>
                <a:gd name="T6" fmla="*/ 10 w 22"/>
                <a:gd name="T7" fmla="*/ 4 h 20"/>
                <a:gd name="T8" fmla="*/ 12 w 22"/>
                <a:gd name="T9" fmla="*/ 4 h 20"/>
                <a:gd name="T10" fmla="*/ 12 w 22"/>
                <a:gd name="T11" fmla="*/ 5 h 20"/>
                <a:gd name="T12" fmla="*/ 14 w 22"/>
                <a:gd name="T13" fmla="*/ 5 h 20"/>
                <a:gd name="T14" fmla="*/ 14 w 22"/>
                <a:gd name="T15" fmla="*/ 7 h 20"/>
                <a:gd name="T16" fmla="*/ 16 w 22"/>
                <a:gd name="T17" fmla="*/ 8 h 20"/>
                <a:gd name="T18" fmla="*/ 16 w 22"/>
                <a:gd name="T19" fmla="*/ 9 h 20"/>
                <a:gd name="T20" fmla="*/ 18 w 22"/>
                <a:gd name="T21" fmla="*/ 9 h 20"/>
                <a:gd name="T22" fmla="*/ 18 w 22"/>
                <a:gd name="T23" fmla="*/ 10 h 20"/>
                <a:gd name="T24" fmla="*/ 21 w 22"/>
                <a:gd name="T25" fmla="*/ 10 h 20"/>
                <a:gd name="T26" fmla="*/ 19 w 22"/>
                <a:gd name="T27" fmla="*/ 11 h 20"/>
                <a:gd name="T28" fmla="*/ 19 w 22"/>
                <a:gd name="T29" fmla="*/ 11 h 20"/>
                <a:gd name="T30" fmla="*/ 18 w 22"/>
                <a:gd name="T31" fmla="*/ 13 h 20"/>
                <a:gd name="T32" fmla="*/ 18 w 22"/>
                <a:gd name="T33" fmla="*/ 14 h 20"/>
                <a:gd name="T34" fmla="*/ 16 w 22"/>
                <a:gd name="T35" fmla="*/ 14 h 20"/>
                <a:gd name="T36" fmla="*/ 16 w 22"/>
                <a:gd name="T37" fmla="*/ 15 h 20"/>
                <a:gd name="T38" fmla="*/ 18 w 22"/>
                <a:gd name="T39" fmla="*/ 15 h 20"/>
                <a:gd name="T40" fmla="*/ 18 w 22"/>
                <a:gd name="T41" fmla="*/ 16 h 20"/>
                <a:gd name="T42" fmla="*/ 16 w 22"/>
                <a:gd name="T43" fmla="*/ 16 h 20"/>
                <a:gd name="T44" fmla="*/ 16 w 22"/>
                <a:gd name="T45" fmla="*/ 17 h 20"/>
                <a:gd name="T46" fmla="*/ 12 w 22"/>
                <a:gd name="T47" fmla="*/ 17 h 20"/>
                <a:gd name="T48" fmla="*/ 12 w 22"/>
                <a:gd name="T49" fmla="*/ 17 h 20"/>
                <a:gd name="T50" fmla="*/ 9 w 22"/>
                <a:gd name="T51" fmla="*/ 17 h 20"/>
                <a:gd name="T52" fmla="*/ 9 w 22"/>
                <a:gd name="T53" fmla="*/ 19 h 20"/>
                <a:gd name="T54" fmla="*/ 6 w 22"/>
                <a:gd name="T55" fmla="*/ 19 h 20"/>
                <a:gd name="T56" fmla="*/ 5 w 22"/>
                <a:gd name="T57" fmla="*/ 17 h 20"/>
                <a:gd name="T58" fmla="*/ 3 w 22"/>
                <a:gd name="T59" fmla="*/ 17 h 20"/>
                <a:gd name="T60" fmla="*/ 3 w 22"/>
                <a:gd name="T61" fmla="*/ 17 h 20"/>
                <a:gd name="T62" fmla="*/ 1 w 22"/>
                <a:gd name="T63" fmla="*/ 17 h 20"/>
                <a:gd name="T64" fmla="*/ 1 w 22"/>
                <a:gd name="T65" fmla="*/ 16 h 20"/>
                <a:gd name="T66" fmla="*/ 0 w 22"/>
                <a:gd name="T67" fmla="*/ 16 h 20"/>
                <a:gd name="T68" fmla="*/ 1 w 22"/>
                <a:gd name="T69" fmla="*/ 15 h 20"/>
                <a:gd name="T70" fmla="*/ 1 w 22"/>
                <a:gd name="T71" fmla="*/ 14 h 20"/>
                <a:gd name="T72" fmla="*/ 5 w 22"/>
                <a:gd name="T73" fmla="*/ 11 h 20"/>
                <a:gd name="T74" fmla="*/ 5 w 22"/>
                <a:gd name="T75" fmla="*/ 11 h 20"/>
                <a:gd name="T76" fmla="*/ 9 w 22"/>
                <a:gd name="T77" fmla="*/ 9 h 20"/>
                <a:gd name="T78" fmla="*/ 9 w 22"/>
                <a:gd name="T79" fmla="*/ 8 h 20"/>
                <a:gd name="T80" fmla="*/ 10 w 22"/>
                <a:gd name="T81" fmla="*/ 8 h 20"/>
                <a:gd name="T82" fmla="*/ 10 w 22"/>
                <a:gd name="T83" fmla="*/ 7 h 20"/>
                <a:gd name="T84" fmla="*/ 12 w 22"/>
                <a:gd name="T85" fmla="*/ 7 h 20"/>
                <a:gd name="T86" fmla="*/ 12 w 22"/>
                <a:gd name="T87" fmla="*/ 2 h 20"/>
                <a:gd name="T88" fmla="*/ 10 w 22"/>
                <a:gd name="T89" fmla="*/ 1 h 20"/>
                <a:gd name="T90" fmla="*/ 10 w 22"/>
                <a:gd name="T91" fmla="*/ 0 h 20"/>
                <a:gd name="T92" fmla="*/ 12 w 22"/>
                <a:gd name="T9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0">
                  <a:moveTo>
                    <a:pt x="12" y="0"/>
                  </a:moveTo>
                  <a:lnTo>
                    <a:pt x="12" y="3"/>
                  </a:lnTo>
                  <a:lnTo>
                    <a:pt x="10" y="3"/>
                  </a:lnTo>
                  <a:lnTo>
                    <a:pt x="10" y="4"/>
                  </a:lnTo>
                  <a:lnTo>
                    <a:pt x="12" y="4"/>
                  </a:lnTo>
                  <a:lnTo>
                    <a:pt x="12" y="5"/>
                  </a:lnTo>
                  <a:lnTo>
                    <a:pt x="14" y="5"/>
                  </a:lnTo>
                  <a:lnTo>
                    <a:pt x="14" y="7"/>
                  </a:lnTo>
                  <a:lnTo>
                    <a:pt x="16" y="8"/>
                  </a:lnTo>
                  <a:lnTo>
                    <a:pt x="16" y="9"/>
                  </a:lnTo>
                  <a:lnTo>
                    <a:pt x="18" y="9"/>
                  </a:lnTo>
                  <a:lnTo>
                    <a:pt x="18" y="10"/>
                  </a:lnTo>
                  <a:lnTo>
                    <a:pt x="21" y="10"/>
                  </a:lnTo>
                  <a:lnTo>
                    <a:pt x="19" y="11"/>
                  </a:lnTo>
                  <a:lnTo>
                    <a:pt x="19" y="11"/>
                  </a:lnTo>
                  <a:lnTo>
                    <a:pt x="18" y="13"/>
                  </a:lnTo>
                  <a:lnTo>
                    <a:pt x="18" y="14"/>
                  </a:lnTo>
                  <a:lnTo>
                    <a:pt x="16" y="14"/>
                  </a:lnTo>
                  <a:lnTo>
                    <a:pt x="16" y="15"/>
                  </a:lnTo>
                  <a:lnTo>
                    <a:pt x="18" y="15"/>
                  </a:lnTo>
                  <a:lnTo>
                    <a:pt x="18" y="16"/>
                  </a:lnTo>
                  <a:lnTo>
                    <a:pt x="16" y="16"/>
                  </a:lnTo>
                  <a:lnTo>
                    <a:pt x="16" y="17"/>
                  </a:lnTo>
                  <a:lnTo>
                    <a:pt x="12" y="17"/>
                  </a:lnTo>
                  <a:lnTo>
                    <a:pt x="12" y="17"/>
                  </a:lnTo>
                  <a:lnTo>
                    <a:pt x="9" y="17"/>
                  </a:lnTo>
                  <a:lnTo>
                    <a:pt x="9" y="19"/>
                  </a:lnTo>
                  <a:lnTo>
                    <a:pt x="6" y="19"/>
                  </a:lnTo>
                  <a:lnTo>
                    <a:pt x="5" y="17"/>
                  </a:lnTo>
                  <a:lnTo>
                    <a:pt x="3" y="17"/>
                  </a:lnTo>
                  <a:lnTo>
                    <a:pt x="3" y="17"/>
                  </a:lnTo>
                  <a:lnTo>
                    <a:pt x="1" y="17"/>
                  </a:lnTo>
                  <a:lnTo>
                    <a:pt x="1" y="16"/>
                  </a:lnTo>
                  <a:lnTo>
                    <a:pt x="0" y="16"/>
                  </a:lnTo>
                  <a:lnTo>
                    <a:pt x="1" y="15"/>
                  </a:lnTo>
                  <a:lnTo>
                    <a:pt x="1" y="14"/>
                  </a:lnTo>
                  <a:lnTo>
                    <a:pt x="5" y="11"/>
                  </a:lnTo>
                  <a:lnTo>
                    <a:pt x="5" y="11"/>
                  </a:lnTo>
                  <a:lnTo>
                    <a:pt x="9" y="9"/>
                  </a:lnTo>
                  <a:lnTo>
                    <a:pt x="9" y="8"/>
                  </a:lnTo>
                  <a:lnTo>
                    <a:pt x="10" y="8"/>
                  </a:lnTo>
                  <a:lnTo>
                    <a:pt x="10" y="7"/>
                  </a:lnTo>
                  <a:lnTo>
                    <a:pt x="12" y="7"/>
                  </a:lnTo>
                  <a:lnTo>
                    <a:pt x="12" y="2"/>
                  </a:lnTo>
                  <a:lnTo>
                    <a:pt x="10" y="1"/>
                  </a:lnTo>
                  <a:lnTo>
                    <a:pt x="10" y="0"/>
                  </a:lnTo>
                  <a:lnTo>
                    <a:pt x="12" y="0"/>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4" name="Freeform 86"/>
            <p:cNvSpPr>
              <a:spLocks/>
            </p:cNvSpPr>
            <p:nvPr/>
          </p:nvSpPr>
          <p:spPr bwMode="auto">
            <a:xfrm>
              <a:off x="1343" y="3724"/>
              <a:ext cx="49" cy="96"/>
            </a:xfrm>
            <a:custGeom>
              <a:avLst/>
              <a:gdLst>
                <a:gd name="T0" fmla="*/ 13 w 20"/>
                <a:gd name="T1" fmla="*/ 0 h 19"/>
                <a:gd name="T2" fmla="*/ 13 w 20"/>
                <a:gd name="T3" fmla="*/ 5 h 19"/>
                <a:gd name="T4" fmla="*/ 7 w 20"/>
                <a:gd name="T5" fmla="*/ 5 h 19"/>
                <a:gd name="T6" fmla="*/ 7 w 20"/>
                <a:gd name="T7" fmla="*/ 7 h 19"/>
                <a:gd name="T8" fmla="*/ 5 w 20"/>
                <a:gd name="T9" fmla="*/ 9 h 19"/>
                <a:gd name="T10" fmla="*/ 1 w 20"/>
                <a:gd name="T11" fmla="*/ 9 h 19"/>
                <a:gd name="T12" fmla="*/ 1 w 20"/>
                <a:gd name="T13" fmla="*/ 10 h 19"/>
                <a:gd name="T14" fmla="*/ 0 w 20"/>
                <a:gd name="T15" fmla="*/ 12 h 19"/>
                <a:gd name="T16" fmla="*/ 0 w 20"/>
                <a:gd name="T17" fmla="*/ 12 h 19"/>
                <a:gd name="T18" fmla="*/ 3 w 20"/>
                <a:gd name="T19" fmla="*/ 16 h 19"/>
                <a:gd name="T20" fmla="*/ 5 w 20"/>
                <a:gd name="T21" fmla="*/ 16 h 19"/>
                <a:gd name="T22" fmla="*/ 5 w 20"/>
                <a:gd name="T23" fmla="*/ 18 h 19"/>
                <a:gd name="T24" fmla="*/ 7 w 20"/>
                <a:gd name="T25" fmla="*/ 18 h 19"/>
                <a:gd name="T26" fmla="*/ 7 w 20"/>
                <a:gd name="T27" fmla="*/ 12 h 19"/>
                <a:gd name="T28" fmla="*/ 9 w 20"/>
                <a:gd name="T29" fmla="*/ 10 h 19"/>
                <a:gd name="T30" fmla="*/ 9 w 20"/>
                <a:gd name="T31" fmla="*/ 7 h 19"/>
                <a:gd name="T32" fmla="*/ 11 w 20"/>
                <a:gd name="T33" fmla="*/ 5 h 19"/>
                <a:gd name="T34" fmla="*/ 11 w 20"/>
                <a:gd name="T35" fmla="*/ 5 h 19"/>
                <a:gd name="T36" fmla="*/ 9 w 20"/>
                <a:gd name="T37" fmla="*/ 5 h 19"/>
                <a:gd name="T38" fmla="*/ 9 w 20"/>
                <a:gd name="T39" fmla="*/ 3 h 19"/>
                <a:gd name="T40" fmla="*/ 11 w 20"/>
                <a:gd name="T41" fmla="*/ 3 h 19"/>
                <a:gd name="T42" fmla="*/ 11 w 20"/>
                <a:gd name="T43" fmla="*/ 5 h 19"/>
                <a:gd name="T44" fmla="*/ 13 w 20"/>
                <a:gd name="T45" fmla="*/ 5 h 19"/>
                <a:gd name="T46" fmla="*/ 13 w 20"/>
                <a:gd name="T47" fmla="*/ 5 h 19"/>
                <a:gd name="T48" fmla="*/ 16 w 20"/>
                <a:gd name="T49" fmla="*/ 5 h 19"/>
                <a:gd name="T50" fmla="*/ 17 w 20"/>
                <a:gd name="T51" fmla="*/ 7 h 19"/>
                <a:gd name="T52" fmla="*/ 19 w 20"/>
                <a:gd name="T53" fmla="*/ 7 h 19"/>
                <a:gd name="T54" fmla="*/ 17 w 20"/>
                <a:gd name="T55" fmla="*/ 5 h 19"/>
                <a:gd name="T56" fmla="*/ 17 w 20"/>
                <a:gd name="T57" fmla="*/ 3 h 19"/>
                <a:gd name="T58" fmla="*/ 16 w 20"/>
                <a:gd name="T59" fmla="*/ 1 h 19"/>
                <a:gd name="T60" fmla="*/ 13 w 20"/>
                <a:gd name="T61" fmla="*/ 1 h 19"/>
                <a:gd name="T62" fmla="*/ 13 w 20"/>
                <a:gd name="T6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19">
                  <a:moveTo>
                    <a:pt x="13" y="0"/>
                  </a:moveTo>
                  <a:lnTo>
                    <a:pt x="13" y="5"/>
                  </a:lnTo>
                  <a:lnTo>
                    <a:pt x="7" y="5"/>
                  </a:lnTo>
                  <a:lnTo>
                    <a:pt x="7" y="7"/>
                  </a:lnTo>
                  <a:lnTo>
                    <a:pt x="5" y="9"/>
                  </a:lnTo>
                  <a:lnTo>
                    <a:pt x="1" y="9"/>
                  </a:lnTo>
                  <a:lnTo>
                    <a:pt x="1" y="10"/>
                  </a:lnTo>
                  <a:lnTo>
                    <a:pt x="0" y="12"/>
                  </a:lnTo>
                  <a:lnTo>
                    <a:pt x="0" y="12"/>
                  </a:lnTo>
                  <a:lnTo>
                    <a:pt x="3" y="16"/>
                  </a:lnTo>
                  <a:lnTo>
                    <a:pt x="5" y="16"/>
                  </a:lnTo>
                  <a:lnTo>
                    <a:pt x="5" y="18"/>
                  </a:lnTo>
                  <a:lnTo>
                    <a:pt x="7" y="18"/>
                  </a:lnTo>
                  <a:lnTo>
                    <a:pt x="7" y="12"/>
                  </a:lnTo>
                  <a:lnTo>
                    <a:pt x="9" y="10"/>
                  </a:lnTo>
                  <a:lnTo>
                    <a:pt x="9" y="7"/>
                  </a:lnTo>
                  <a:lnTo>
                    <a:pt x="11" y="5"/>
                  </a:lnTo>
                  <a:lnTo>
                    <a:pt x="11" y="5"/>
                  </a:lnTo>
                  <a:lnTo>
                    <a:pt x="9" y="5"/>
                  </a:lnTo>
                  <a:lnTo>
                    <a:pt x="9" y="3"/>
                  </a:lnTo>
                  <a:lnTo>
                    <a:pt x="11" y="3"/>
                  </a:lnTo>
                  <a:lnTo>
                    <a:pt x="11" y="5"/>
                  </a:lnTo>
                  <a:lnTo>
                    <a:pt x="13" y="5"/>
                  </a:lnTo>
                  <a:lnTo>
                    <a:pt x="13" y="5"/>
                  </a:lnTo>
                  <a:lnTo>
                    <a:pt x="16" y="5"/>
                  </a:lnTo>
                  <a:lnTo>
                    <a:pt x="17" y="7"/>
                  </a:lnTo>
                  <a:lnTo>
                    <a:pt x="19" y="7"/>
                  </a:lnTo>
                  <a:lnTo>
                    <a:pt x="17" y="5"/>
                  </a:lnTo>
                  <a:lnTo>
                    <a:pt x="17" y="3"/>
                  </a:lnTo>
                  <a:lnTo>
                    <a:pt x="16" y="1"/>
                  </a:lnTo>
                  <a:lnTo>
                    <a:pt x="13" y="1"/>
                  </a:lnTo>
                  <a:lnTo>
                    <a:pt x="13" y="0"/>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5" name="Freeform 87"/>
            <p:cNvSpPr>
              <a:spLocks/>
            </p:cNvSpPr>
            <p:nvPr/>
          </p:nvSpPr>
          <p:spPr bwMode="auto">
            <a:xfrm>
              <a:off x="1296" y="3749"/>
              <a:ext cx="74" cy="96"/>
            </a:xfrm>
            <a:custGeom>
              <a:avLst/>
              <a:gdLst>
                <a:gd name="T0" fmla="*/ 4 w 30"/>
                <a:gd name="T1" fmla="*/ 0 h 19"/>
                <a:gd name="T2" fmla="*/ 4 w 30"/>
                <a:gd name="T3" fmla="*/ 1 h 19"/>
                <a:gd name="T4" fmla="*/ 6 w 30"/>
                <a:gd name="T5" fmla="*/ 2 h 19"/>
                <a:gd name="T6" fmla="*/ 6 w 30"/>
                <a:gd name="T7" fmla="*/ 3 h 19"/>
                <a:gd name="T8" fmla="*/ 10 w 30"/>
                <a:gd name="T9" fmla="*/ 3 h 19"/>
                <a:gd name="T10" fmla="*/ 12 w 30"/>
                <a:gd name="T11" fmla="*/ 2 h 19"/>
                <a:gd name="T12" fmla="*/ 16 w 30"/>
                <a:gd name="T13" fmla="*/ 2 h 19"/>
                <a:gd name="T14" fmla="*/ 18 w 30"/>
                <a:gd name="T15" fmla="*/ 1 h 19"/>
                <a:gd name="T16" fmla="*/ 19 w 30"/>
                <a:gd name="T17" fmla="*/ 1 h 19"/>
                <a:gd name="T18" fmla="*/ 19 w 30"/>
                <a:gd name="T19" fmla="*/ 5 h 19"/>
                <a:gd name="T20" fmla="*/ 25 w 30"/>
                <a:gd name="T21" fmla="*/ 5 h 19"/>
                <a:gd name="T22" fmla="*/ 25 w 30"/>
                <a:gd name="T23" fmla="*/ 6 h 19"/>
                <a:gd name="T24" fmla="*/ 27 w 30"/>
                <a:gd name="T25" fmla="*/ 6 h 19"/>
                <a:gd name="T26" fmla="*/ 27 w 30"/>
                <a:gd name="T27" fmla="*/ 7 h 19"/>
                <a:gd name="T28" fmla="*/ 29 w 30"/>
                <a:gd name="T29" fmla="*/ 9 h 19"/>
                <a:gd name="T30" fmla="*/ 29 w 30"/>
                <a:gd name="T31" fmla="*/ 10 h 19"/>
                <a:gd name="T32" fmla="*/ 19 w 30"/>
                <a:gd name="T33" fmla="*/ 10 h 19"/>
                <a:gd name="T34" fmla="*/ 19 w 30"/>
                <a:gd name="T35" fmla="*/ 12 h 19"/>
                <a:gd name="T36" fmla="*/ 19 w 30"/>
                <a:gd name="T37" fmla="*/ 12 h 19"/>
                <a:gd name="T38" fmla="*/ 19 w 30"/>
                <a:gd name="T39" fmla="*/ 15 h 19"/>
                <a:gd name="T40" fmla="*/ 18 w 30"/>
                <a:gd name="T41" fmla="*/ 16 h 19"/>
                <a:gd name="T42" fmla="*/ 18 w 30"/>
                <a:gd name="T43" fmla="*/ 18 h 19"/>
                <a:gd name="T44" fmla="*/ 18 w 30"/>
                <a:gd name="T45" fmla="*/ 16 h 19"/>
                <a:gd name="T46" fmla="*/ 6 w 30"/>
                <a:gd name="T47" fmla="*/ 16 h 19"/>
                <a:gd name="T48" fmla="*/ 6 w 30"/>
                <a:gd name="T49" fmla="*/ 15 h 19"/>
                <a:gd name="T50" fmla="*/ 4 w 30"/>
                <a:gd name="T51" fmla="*/ 15 h 19"/>
                <a:gd name="T52" fmla="*/ 4 w 30"/>
                <a:gd name="T53" fmla="*/ 14 h 19"/>
                <a:gd name="T54" fmla="*/ 2 w 30"/>
                <a:gd name="T55" fmla="*/ 12 h 19"/>
                <a:gd name="T56" fmla="*/ 2 w 30"/>
                <a:gd name="T57" fmla="*/ 11 h 19"/>
                <a:gd name="T58" fmla="*/ 0 w 30"/>
                <a:gd name="T59" fmla="*/ 11 h 19"/>
                <a:gd name="T60" fmla="*/ 0 w 30"/>
                <a:gd name="T61" fmla="*/ 10 h 19"/>
                <a:gd name="T62" fmla="*/ 0 w 30"/>
                <a:gd name="T63" fmla="*/ 9 h 19"/>
                <a:gd name="T64" fmla="*/ 0 w 30"/>
                <a:gd name="T65" fmla="*/ 6 h 19"/>
                <a:gd name="T66" fmla="*/ 2 w 30"/>
                <a:gd name="T67" fmla="*/ 6 h 19"/>
                <a:gd name="T68" fmla="*/ 4 w 30"/>
                <a:gd name="T69" fmla="*/ 5 h 19"/>
                <a:gd name="T70" fmla="*/ 6 w 30"/>
                <a:gd name="T71" fmla="*/ 5 h 19"/>
                <a:gd name="T72" fmla="*/ 8 w 30"/>
                <a:gd name="T73" fmla="*/ 3 h 19"/>
                <a:gd name="T74" fmla="*/ 9 w 30"/>
                <a:gd name="T75" fmla="*/ 3 h 19"/>
                <a:gd name="T76" fmla="*/ 8 w 30"/>
                <a:gd name="T77" fmla="*/ 3 h 19"/>
                <a:gd name="T78" fmla="*/ 6 w 30"/>
                <a:gd name="T79" fmla="*/ 2 h 19"/>
                <a:gd name="T80" fmla="*/ 4 w 30"/>
                <a:gd name="T81" fmla="*/ 2 h 19"/>
                <a:gd name="T82" fmla="*/ 2 w 30"/>
                <a:gd name="T83" fmla="*/ 1 h 19"/>
                <a:gd name="T84" fmla="*/ 0 w 30"/>
                <a:gd name="T85" fmla="*/ 1 h 19"/>
                <a:gd name="T86" fmla="*/ 4 w 30"/>
                <a:gd name="T87" fmla="*/ 1 h 19"/>
                <a:gd name="T88" fmla="*/ 4 w 30"/>
                <a:gd name="T89" fmla="*/ 0 h 19"/>
                <a:gd name="T90" fmla="*/ 6 w 30"/>
                <a:gd name="T91" fmla="*/ 0 h 19"/>
                <a:gd name="T92" fmla="*/ 4 w 30"/>
                <a:gd name="T9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9">
                  <a:moveTo>
                    <a:pt x="4" y="0"/>
                  </a:moveTo>
                  <a:lnTo>
                    <a:pt x="4" y="1"/>
                  </a:lnTo>
                  <a:lnTo>
                    <a:pt x="6" y="2"/>
                  </a:lnTo>
                  <a:lnTo>
                    <a:pt x="6" y="3"/>
                  </a:lnTo>
                  <a:lnTo>
                    <a:pt x="10" y="3"/>
                  </a:lnTo>
                  <a:lnTo>
                    <a:pt x="12" y="2"/>
                  </a:lnTo>
                  <a:lnTo>
                    <a:pt x="16" y="2"/>
                  </a:lnTo>
                  <a:lnTo>
                    <a:pt x="18" y="1"/>
                  </a:lnTo>
                  <a:lnTo>
                    <a:pt x="19" y="1"/>
                  </a:lnTo>
                  <a:lnTo>
                    <a:pt x="19" y="5"/>
                  </a:lnTo>
                  <a:lnTo>
                    <a:pt x="25" y="5"/>
                  </a:lnTo>
                  <a:lnTo>
                    <a:pt x="25" y="6"/>
                  </a:lnTo>
                  <a:lnTo>
                    <a:pt x="27" y="6"/>
                  </a:lnTo>
                  <a:lnTo>
                    <a:pt x="27" y="7"/>
                  </a:lnTo>
                  <a:lnTo>
                    <a:pt x="29" y="9"/>
                  </a:lnTo>
                  <a:lnTo>
                    <a:pt x="29" y="10"/>
                  </a:lnTo>
                  <a:lnTo>
                    <a:pt x="19" y="10"/>
                  </a:lnTo>
                  <a:lnTo>
                    <a:pt x="19" y="12"/>
                  </a:lnTo>
                  <a:lnTo>
                    <a:pt x="19" y="12"/>
                  </a:lnTo>
                  <a:lnTo>
                    <a:pt x="19" y="15"/>
                  </a:lnTo>
                  <a:lnTo>
                    <a:pt x="18" y="16"/>
                  </a:lnTo>
                  <a:lnTo>
                    <a:pt x="18" y="18"/>
                  </a:lnTo>
                  <a:lnTo>
                    <a:pt x="18" y="16"/>
                  </a:lnTo>
                  <a:lnTo>
                    <a:pt x="6" y="16"/>
                  </a:lnTo>
                  <a:lnTo>
                    <a:pt x="6" y="15"/>
                  </a:lnTo>
                  <a:lnTo>
                    <a:pt x="4" y="15"/>
                  </a:lnTo>
                  <a:lnTo>
                    <a:pt x="4" y="14"/>
                  </a:lnTo>
                  <a:lnTo>
                    <a:pt x="2" y="12"/>
                  </a:lnTo>
                  <a:lnTo>
                    <a:pt x="2" y="11"/>
                  </a:lnTo>
                  <a:lnTo>
                    <a:pt x="0" y="11"/>
                  </a:lnTo>
                  <a:lnTo>
                    <a:pt x="0" y="10"/>
                  </a:lnTo>
                  <a:lnTo>
                    <a:pt x="0" y="9"/>
                  </a:lnTo>
                  <a:lnTo>
                    <a:pt x="0" y="6"/>
                  </a:lnTo>
                  <a:lnTo>
                    <a:pt x="2" y="6"/>
                  </a:lnTo>
                  <a:lnTo>
                    <a:pt x="4" y="5"/>
                  </a:lnTo>
                  <a:lnTo>
                    <a:pt x="6" y="5"/>
                  </a:lnTo>
                  <a:lnTo>
                    <a:pt x="8" y="3"/>
                  </a:lnTo>
                  <a:lnTo>
                    <a:pt x="9" y="3"/>
                  </a:lnTo>
                  <a:lnTo>
                    <a:pt x="8" y="3"/>
                  </a:lnTo>
                  <a:lnTo>
                    <a:pt x="6" y="2"/>
                  </a:lnTo>
                  <a:lnTo>
                    <a:pt x="4" y="2"/>
                  </a:lnTo>
                  <a:lnTo>
                    <a:pt x="2" y="1"/>
                  </a:lnTo>
                  <a:lnTo>
                    <a:pt x="0" y="1"/>
                  </a:lnTo>
                  <a:lnTo>
                    <a:pt x="4" y="1"/>
                  </a:lnTo>
                  <a:lnTo>
                    <a:pt x="4" y="0"/>
                  </a:lnTo>
                  <a:lnTo>
                    <a:pt x="6" y="0"/>
                  </a:lnTo>
                  <a:lnTo>
                    <a:pt x="4" y="0"/>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6" name="Freeform 88"/>
            <p:cNvSpPr>
              <a:spLocks/>
            </p:cNvSpPr>
            <p:nvPr/>
          </p:nvSpPr>
          <p:spPr bwMode="auto">
            <a:xfrm>
              <a:off x="1778" y="4171"/>
              <a:ext cx="49" cy="101"/>
            </a:xfrm>
            <a:custGeom>
              <a:avLst/>
              <a:gdLst>
                <a:gd name="T0" fmla="*/ 19 w 20"/>
                <a:gd name="T1" fmla="*/ 19 h 20"/>
                <a:gd name="T2" fmla="*/ 12 w 20"/>
                <a:gd name="T3" fmla="*/ 14 h 20"/>
                <a:gd name="T4" fmla="*/ 6 w 20"/>
                <a:gd name="T5" fmla="*/ 14 h 20"/>
                <a:gd name="T6" fmla="*/ 0 w 20"/>
                <a:gd name="T7" fmla="*/ 9 h 20"/>
                <a:gd name="T8" fmla="*/ 6 w 20"/>
                <a:gd name="T9" fmla="*/ 4 h 20"/>
                <a:gd name="T10" fmla="*/ 6 w 20"/>
                <a:gd name="T11" fmla="*/ 0 h 20"/>
                <a:gd name="T12" fmla="*/ 12 w 20"/>
                <a:gd name="T13" fmla="*/ 0 h 20"/>
                <a:gd name="T14" fmla="*/ 12 w 20"/>
                <a:gd name="T15" fmla="*/ 14 h 20"/>
                <a:gd name="T16" fmla="*/ 19 w 20"/>
                <a:gd name="T17" fmla="*/ 19 h 20"/>
                <a:gd name="T18" fmla="*/ 12 w 20"/>
                <a:gd name="T19" fmla="*/ 19 h 20"/>
                <a:gd name="T20" fmla="*/ 19 w 20"/>
                <a:gd name="T21"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9" y="19"/>
                  </a:moveTo>
                  <a:lnTo>
                    <a:pt x="12" y="14"/>
                  </a:lnTo>
                  <a:lnTo>
                    <a:pt x="6" y="14"/>
                  </a:lnTo>
                  <a:lnTo>
                    <a:pt x="0" y="9"/>
                  </a:lnTo>
                  <a:lnTo>
                    <a:pt x="6" y="4"/>
                  </a:lnTo>
                  <a:lnTo>
                    <a:pt x="6" y="0"/>
                  </a:lnTo>
                  <a:lnTo>
                    <a:pt x="12" y="0"/>
                  </a:lnTo>
                  <a:lnTo>
                    <a:pt x="12" y="14"/>
                  </a:lnTo>
                  <a:lnTo>
                    <a:pt x="19" y="19"/>
                  </a:lnTo>
                  <a:lnTo>
                    <a:pt x="12" y="19"/>
                  </a:lnTo>
                  <a:lnTo>
                    <a:pt x="19" y="19"/>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7" name="Freeform 89"/>
            <p:cNvSpPr>
              <a:spLocks/>
            </p:cNvSpPr>
            <p:nvPr/>
          </p:nvSpPr>
          <p:spPr bwMode="auto">
            <a:xfrm>
              <a:off x="1832" y="4161"/>
              <a:ext cx="84" cy="101"/>
            </a:xfrm>
            <a:custGeom>
              <a:avLst/>
              <a:gdLst>
                <a:gd name="T0" fmla="*/ 12 w 34"/>
                <a:gd name="T1" fmla="*/ 0 h 20"/>
                <a:gd name="T2" fmla="*/ 10 w 34"/>
                <a:gd name="T3" fmla="*/ 1 h 20"/>
                <a:gd name="T4" fmla="*/ 8 w 34"/>
                <a:gd name="T5" fmla="*/ 1 h 20"/>
                <a:gd name="T6" fmla="*/ 8 w 34"/>
                <a:gd name="T7" fmla="*/ 3 h 20"/>
                <a:gd name="T8" fmla="*/ 7 w 34"/>
                <a:gd name="T9" fmla="*/ 5 h 20"/>
                <a:gd name="T10" fmla="*/ 7 w 34"/>
                <a:gd name="T11" fmla="*/ 7 h 20"/>
                <a:gd name="T12" fmla="*/ 6 w 34"/>
                <a:gd name="T13" fmla="*/ 7 h 20"/>
                <a:gd name="T14" fmla="*/ 3 w 34"/>
                <a:gd name="T15" fmla="*/ 8 h 20"/>
                <a:gd name="T16" fmla="*/ 0 w 34"/>
                <a:gd name="T17" fmla="*/ 8 h 20"/>
                <a:gd name="T18" fmla="*/ 0 w 34"/>
                <a:gd name="T19" fmla="*/ 15 h 20"/>
                <a:gd name="T20" fmla="*/ 3 w 34"/>
                <a:gd name="T21" fmla="*/ 15 h 20"/>
                <a:gd name="T22" fmla="*/ 7 w 34"/>
                <a:gd name="T23" fmla="*/ 17 h 20"/>
                <a:gd name="T24" fmla="*/ 7 w 34"/>
                <a:gd name="T25" fmla="*/ 17 h 20"/>
                <a:gd name="T26" fmla="*/ 8 w 34"/>
                <a:gd name="T27" fmla="*/ 17 h 20"/>
                <a:gd name="T28" fmla="*/ 10 w 34"/>
                <a:gd name="T29" fmla="*/ 19 h 20"/>
                <a:gd name="T30" fmla="*/ 18 w 34"/>
                <a:gd name="T31" fmla="*/ 19 h 20"/>
                <a:gd name="T32" fmla="*/ 18 w 34"/>
                <a:gd name="T33" fmla="*/ 17 h 20"/>
                <a:gd name="T34" fmla="*/ 22 w 34"/>
                <a:gd name="T35" fmla="*/ 17 h 20"/>
                <a:gd name="T36" fmla="*/ 22 w 34"/>
                <a:gd name="T37" fmla="*/ 17 h 20"/>
                <a:gd name="T38" fmla="*/ 24 w 34"/>
                <a:gd name="T39" fmla="*/ 17 h 20"/>
                <a:gd name="T40" fmla="*/ 24 w 34"/>
                <a:gd name="T41" fmla="*/ 16 h 20"/>
                <a:gd name="T42" fmla="*/ 26 w 34"/>
                <a:gd name="T43" fmla="*/ 16 h 20"/>
                <a:gd name="T44" fmla="*/ 29 w 34"/>
                <a:gd name="T45" fmla="*/ 13 h 20"/>
                <a:gd name="T46" fmla="*/ 29 w 34"/>
                <a:gd name="T47" fmla="*/ 12 h 20"/>
                <a:gd name="T48" fmla="*/ 31 w 34"/>
                <a:gd name="T49" fmla="*/ 12 h 20"/>
                <a:gd name="T50" fmla="*/ 31 w 34"/>
                <a:gd name="T51" fmla="*/ 10 h 20"/>
                <a:gd name="T52" fmla="*/ 33 w 34"/>
                <a:gd name="T53" fmla="*/ 10 h 20"/>
                <a:gd name="T54" fmla="*/ 33 w 34"/>
                <a:gd name="T55" fmla="*/ 3 h 20"/>
                <a:gd name="T56" fmla="*/ 29 w 34"/>
                <a:gd name="T57" fmla="*/ 3 h 20"/>
                <a:gd name="T58" fmla="*/ 28 w 34"/>
                <a:gd name="T59" fmla="*/ 2 h 20"/>
                <a:gd name="T60" fmla="*/ 28 w 34"/>
                <a:gd name="T61" fmla="*/ 0 h 20"/>
                <a:gd name="T62" fmla="*/ 26 w 34"/>
                <a:gd name="T63" fmla="*/ 0 h 20"/>
                <a:gd name="T64" fmla="*/ 26 w 34"/>
                <a:gd name="T65" fmla="*/ 2 h 20"/>
                <a:gd name="T66" fmla="*/ 24 w 34"/>
                <a:gd name="T67" fmla="*/ 2 h 20"/>
                <a:gd name="T68" fmla="*/ 24 w 34"/>
                <a:gd name="T69" fmla="*/ 3 h 20"/>
                <a:gd name="T70" fmla="*/ 20 w 34"/>
                <a:gd name="T71" fmla="*/ 3 h 20"/>
                <a:gd name="T72" fmla="*/ 18 w 34"/>
                <a:gd name="T73" fmla="*/ 2 h 20"/>
                <a:gd name="T74" fmla="*/ 17 w 34"/>
                <a:gd name="T75" fmla="*/ 2 h 20"/>
                <a:gd name="T76" fmla="*/ 15 w 34"/>
                <a:gd name="T77" fmla="*/ 1 h 20"/>
                <a:gd name="T78" fmla="*/ 13 w 34"/>
                <a:gd name="T79" fmla="*/ 1 h 20"/>
                <a:gd name="T80" fmla="*/ 13 w 34"/>
                <a:gd name="T81" fmla="*/ 0 h 20"/>
                <a:gd name="T82" fmla="*/ 12 w 34"/>
                <a:gd name="T8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20">
                  <a:moveTo>
                    <a:pt x="12" y="0"/>
                  </a:moveTo>
                  <a:lnTo>
                    <a:pt x="10" y="1"/>
                  </a:lnTo>
                  <a:lnTo>
                    <a:pt x="8" y="1"/>
                  </a:lnTo>
                  <a:lnTo>
                    <a:pt x="8" y="3"/>
                  </a:lnTo>
                  <a:lnTo>
                    <a:pt x="7" y="5"/>
                  </a:lnTo>
                  <a:lnTo>
                    <a:pt x="7" y="7"/>
                  </a:lnTo>
                  <a:lnTo>
                    <a:pt x="6" y="7"/>
                  </a:lnTo>
                  <a:lnTo>
                    <a:pt x="3" y="8"/>
                  </a:lnTo>
                  <a:lnTo>
                    <a:pt x="0" y="8"/>
                  </a:lnTo>
                  <a:lnTo>
                    <a:pt x="0" y="15"/>
                  </a:lnTo>
                  <a:lnTo>
                    <a:pt x="3" y="15"/>
                  </a:lnTo>
                  <a:lnTo>
                    <a:pt x="7" y="17"/>
                  </a:lnTo>
                  <a:lnTo>
                    <a:pt x="7" y="17"/>
                  </a:lnTo>
                  <a:lnTo>
                    <a:pt x="8" y="17"/>
                  </a:lnTo>
                  <a:lnTo>
                    <a:pt x="10" y="19"/>
                  </a:lnTo>
                  <a:lnTo>
                    <a:pt x="18" y="19"/>
                  </a:lnTo>
                  <a:lnTo>
                    <a:pt x="18" y="17"/>
                  </a:lnTo>
                  <a:lnTo>
                    <a:pt x="22" y="17"/>
                  </a:lnTo>
                  <a:lnTo>
                    <a:pt x="22" y="17"/>
                  </a:lnTo>
                  <a:lnTo>
                    <a:pt x="24" y="17"/>
                  </a:lnTo>
                  <a:lnTo>
                    <a:pt x="24" y="16"/>
                  </a:lnTo>
                  <a:lnTo>
                    <a:pt x="26" y="16"/>
                  </a:lnTo>
                  <a:lnTo>
                    <a:pt x="29" y="13"/>
                  </a:lnTo>
                  <a:lnTo>
                    <a:pt x="29" y="12"/>
                  </a:lnTo>
                  <a:lnTo>
                    <a:pt x="31" y="12"/>
                  </a:lnTo>
                  <a:lnTo>
                    <a:pt x="31" y="10"/>
                  </a:lnTo>
                  <a:lnTo>
                    <a:pt x="33" y="10"/>
                  </a:lnTo>
                  <a:lnTo>
                    <a:pt x="33" y="3"/>
                  </a:lnTo>
                  <a:lnTo>
                    <a:pt x="29" y="3"/>
                  </a:lnTo>
                  <a:lnTo>
                    <a:pt x="28" y="2"/>
                  </a:lnTo>
                  <a:lnTo>
                    <a:pt x="28" y="0"/>
                  </a:lnTo>
                  <a:lnTo>
                    <a:pt x="26" y="0"/>
                  </a:lnTo>
                  <a:lnTo>
                    <a:pt x="26" y="2"/>
                  </a:lnTo>
                  <a:lnTo>
                    <a:pt x="24" y="2"/>
                  </a:lnTo>
                  <a:lnTo>
                    <a:pt x="24" y="3"/>
                  </a:lnTo>
                  <a:lnTo>
                    <a:pt x="20" y="3"/>
                  </a:lnTo>
                  <a:lnTo>
                    <a:pt x="18" y="2"/>
                  </a:lnTo>
                  <a:lnTo>
                    <a:pt x="17" y="2"/>
                  </a:lnTo>
                  <a:lnTo>
                    <a:pt x="15" y="1"/>
                  </a:lnTo>
                  <a:lnTo>
                    <a:pt x="13" y="1"/>
                  </a:lnTo>
                  <a:lnTo>
                    <a:pt x="13" y="0"/>
                  </a:lnTo>
                  <a:lnTo>
                    <a:pt x="12" y="0"/>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8" name="Freeform 90"/>
            <p:cNvSpPr>
              <a:spLocks/>
            </p:cNvSpPr>
            <p:nvPr/>
          </p:nvSpPr>
          <p:spPr bwMode="auto">
            <a:xfrm>
              <a:off x="1943" y="4086"/>
              <a:ext cx="61" cy="101"/>
            </a:xfrm>
            <a:custGeom>
              <a:avLst/>
              <a:gdLst>
                <a:gd name="T0" fmla="*/ 12 w 25"/>
                <a:gd name="T1" fmla="*/ 0 h 20"/>
                <a:gd name="T2" fmla="*/ 11 w 25"/>
                <a:gd name="T3" fmla="*/ 3 h 20"/>
                <a:gd name="T4" fmla="*/ 9 w 25"/>
                <a:gd name="T5" fmla="*/ 3 h 20"/>
                <a:gd name="T6" fmla="*/ 7 w 25"/>
                <a:gd name="T7" fmla="*/ 5 h 20"/>
                <a:gd name="T8" fmla="*/ 4 w 25"/>
                <a:gd name="T9" fmla="*/ 6 h 20"/>
                <a:gd name="T10" fmla="*/ 5 w 25"/>
                <a:gd name="T11" fmla="*/ 7 h 20"/>
                <a:gd name="T12" fmla="*/ 7 w 25"/>
                <a:gd name="T13" fmla="*/ 8 h 20"/>
                <a:gd name="T14" fmla="*/ 9 w 25"/>
                <a:gd name="T15" fmla="*/ 9 h 20"/>
                <a:gd name="T16" fmla="*/ 7 w 25"/>
                <a:gd name="T17" fmla="*/ 10 h 20"/>
                <a:gd name="T18" fmla="*/ 11 w 25"/>
                <a:gd name="T19" fmla="*/ 10 h 20"/>
                <a:gd name="T20" fmla="*/ 9 w 25"/>
                <a:gd name="T21" fmla="*/ 12 h 20"/>
                <a:gd name="T22" fmla="*/ 4 w 25"/>
                <a:gd name="T23" fmla="*/ 12 h 20"/>
                <a:gd name="T24" fmla="*/ 2 w 25"/>
                <a:gd name="T25" fmla="*/ 14 h 20"/>
                <a:gd name="T26" fmla="*/ 1 w 25"/>
                <a:gd name="T27" fmla="*/ 15 h 20"/>
                <a:gd name="T28" fmla="*/ 0 w 25"/>
                <a:gd name="T29" fmla="*/ 15 h 20"/>
                <a:gd name="T30" fmla="*/ 1 w 25"/>
                <a:gd name="T31" fmla="*/ 15 h 20"/>
                <a:gd name="T32" fmla="*/ 2 w 25"/>
                <a:gd name="T33" fmla="*/ 16 h 20"/>
                <a:gd name="T34" fmla="*/ 4 w 25"/>
                <a:gd name="T35" fmla="*/ 17 h 20"/>
                <a:gd name="T36" fmla="*/ 5 w 25"/>
                <a:gd name="T37" fmla="*/ 18 h 20"/>
                <a:gd name="T38" fmla="*/ 7 w 25"/>
                <a:gd name="T39" fmla="*/ 19 h 20"/>
                <a:gd name="T40" fmla="*/ 11 w 25"/>
                <a:gd name="T41" fmla="*/ 18 h 20"/>
                <a:gd name="T42" fmla="*/ 12 w 25"/>
                <a:gd name="T43" fmla="*/ 17 h 20"/>
                <a:gd name="T44" fmla="*/ 14 w 25"/>
                <a:gd name="T45" fmla="*/ 15 h 20"/>
                <a:gd name="T46" fmla="*/ 15 w 25"/>
                <a:gd name="T47" fmla="*/ 14 h 20"/>
                <a:gd name="T48" fmla="*/ 17 w 25"/>
                <a:gd name="T49" fmla="*/ 12 h 20"/>
                <a:gd name="T50" fmla="*/ 19 w 25"/>
                <a:gd name="T51" fmla="*/ 10 h 20"/>
                <a:gd name="T52" fmla="*/ 21 w 25"/>
                <a:gd name="T53" fmla="*/ 9 h 20"/>
                <a:gd name="T54" fmla="*/ 23 w 25"/>
                <a:gd name="T55" fmla="*/ 7 h 20"/>
                <a:gd name="T56" fmla="*/ 23 w 25"/>
                <a:gd name="T57" fmla="*/ 6 h 20"/>
                <a:gd name="T58" fmla="*/ 21 w 25"/>
                <a:gd name="T59" fmla="*/ 5 h 20"/>
                <a:gd name="T60" fmla="*/ 19 w 25"/>
                <a:gd name="T61" fmla="*/ 1 h 20"/>
                <a:gd name="T62" fmla="*/ 17 w 25"/>
                <a:gd name="T63" fmla="*/ 0 h 20"/>
                <a:gd name="T64" fmla="*/ 15 w 25"/>
                <a:gd name="T6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0">
                  <a:moveTo>
                    <a:pt x="15" y="0"/>
                  </a:moveTo>
                  <a:lnTo>
                    <a:pt x="12" y="0"/>
                  </a:lnTo>
                  <a:lnTo>
                    <a:pt x="12" y="2"/>
                  </a:lnTo>
                  <a:lnTo>
                    <a:pt x="11" y="3"/>
                  </a:lnTo>
                  <a:lnTo>
                    <a:pt x="11" y="3"/>
                  </a:lnTo>
                  <a:lnTo>
                    <a:pt x="9" y="3"/>
                  </a:lnTo>
                  <a:lnTo>
                    <a:pt x="9" y="5"/>
                  </a:lnTo>
                  <a:lnTo>
                    <a:pt x="7" y="5"/>
                  </a:lnTo>
                  <a:lnTo>
                    <a:pt x="7" y="6"/>
                  </a:lnTo>
                  <a:lnTo>
                    <a:pt x="4" y="6"/>
                  </a:lnTo>
                  <a:lnTo>
                    <a:pt x="4" y="6"/>
                  </a:lnTo>
                  <a:lnTo>
                    <a:pt x="5" y="7"/>
                  </a:lnTo>
                  <a:lnTo>
                    <a:pt x="5" y="8"/>
                  </a:lnTo>
                  <a:lnTo>
                    <a:pt x="7" y="8"/>
                  </a:lnTo>
                  <a:lnTo>
                    <a:pt x="7" y="9"/>
                  </a:lnTo>
                  <a:lnTo>
                    <a:pt x="9" y="9"/>
                  </a:lnTo>
                  <a:lnTo>
                    <a:pt x="9" y="10"/>
                  </a:lnTo>
                  <a:lnTo>
                    <a:pt x="7" y="10"/>
                  </a:lnTo>
                  <a:lnTo>
                    <a:pt x="7" y="10"/>
                  </a:lnTo>
                  <a:lnTo>
                    <a:pt x="11" y="10"/>
                  </a:lnTo>
                  <a:lnTo>
                    <a:pt x="9" y="10"/>
                  </a:lnTo>
                  <a:lnTo>
                    <a:pt x="9" y="12"/>
                  </a:lnTo>
                  <a:lnTo>
                    <a:pt x="7" y="12"/>
                  </a:lnTo>
                  <a:lnTo>
                    <a:pt x="4" y="12"/>
                  </a:lnTo>
                  <a:lnTo>
                    <a:pt x="4" y="14"/>
                  </a:lnTo>
                  <a:lnTo>
                    <a:pt x="2" y="14"/>
                  </a:lnTo>
                  <a:lnTo>
                    <a:pt x="2" y="15"/>
                  </a:lnTo>
                  <a:lnTo>
                    <a:pt x="1" y="15"/>
                  </a:lnTo>
                  <a:lnTo>
                    <a:pt x="0" y="14"/>
                  </a:lnTo>
                  <a:lnTo>
                    <a:pt x="0" y="15"/>
                  </a:lnTo>
                  <a:lnTo>
                    <a:pt x="1" y="15"/>
                  </a:lnTo>
                  <a:lnTo>
                    <a:pt x="1" y="15"/>
                  </a:lnTo>
                  <a:lnTo>
                    <a:pt x="2" y="15"/>
                  </a:lnTo>
                  <a:lnTo>
                    <a:pt x="2" y="16"/>
                  </a:lnTo>
                  <a:lnTo>
                    <a:pt x="4" y="17"/>
                  </a:lnTo>
                  <a:lnTo>
                    <a:pt x="4" y="17"/>
                  </a:lnTo>
                  <a:lnTo>
                    <a:pt x="5" y="17"/>
                  </a:lnTo>
                  <a:lnTo>
                    <a:pt x="5" y="18"/>
                  </a:lnTo>
                  <a:lnTo>
                    <a:pt x="7" y="18"/>
                  </a:lnTo>
                  <a:lnTo>
                    <a:pt x="7" y="19"/>
                  </a:lnTo>
                  <a:lnTo>
                    <a:pt x="9" y="19"/>
                  </a:lnTo>
                  <a:lnTo>
                    <a:pt x="11" y="18"/>
                  </a:lnTo>
                  <a:lnTo>
                    <a:pt x="11" y="17"/>
                  </a:lnTo>
                  <a:lnTo>
                    <a:pt x="12" y="17"/>
                  </a:lnTo>
                  <a:lnTo>
                    <a:pt x="12" y="15"/>
                  </a:lnTo>
                  <a:lnTo>
                    <a:pt x="14" y="15"/>
                  </a:lnTo>
                  <a:lnTo>
                    <a:pt x="14" y="14"/>
                  </a:lnTo>
                  <a:lnTo>
                    <a:pt x="15" y="14"/>
                  </a:lnTo>
                  <a:lnTo>
                    <a:pt x="15" y="13"/>
                  </a:lnTo>
                  <a:lnTo>
                    <a:pt x="17" y="12"/>
                  </a:lnTo>
                  <a:lnTo>
                    <a:pt x="17" y="11"/>
                  </a:lnTo>
                  <a:lnTo>
                    <a:pt x="19" y="10"/>
                  </a:lnTo>
                  <a:lnTo>
                    <a:pt x="19" y="9"/>
                  </a:lnTo>
                  <a:lnTo>
                    <a:pt x="21" y="9"/>
                  </a:lnTo>
                  <a:lnTo>
                    <a:pt x="21" y="7"/>
                  </a:lnTo>
                  <a:lnTo>
                    <a:pt x="23" y="7"/>
                  </a:lnTo>
                  <a:lnTo>
                    <a:pt x="24" y="6"/>
                  </a:lnTo>
                  <a:lnTo>
                    <a:pt x="23" y="6"/>
                  </a:lnTo>
                  <a:lnTo>
                    <a:pt x="21" y="6"/>
                  </a:lnTo>
                  <a:lnTo>
                    <a:pt x="21" y="5"/>
                  </a:lnTo>
                  <a:lnTo>
                    <a:pt x="19" y="5"/>
                  </a:lnTo>
                  <a:lnTo>
                    <a:pt x="19" y="1"/>
                  </a:lnTo>
                  <a:lnTo>
                    <a:pt x="17" y="1"/>
                  </a:lnTo>
                  <a:lnTo>
                    <a:pt x="17" y="0"/>
                  </a:lnTo>
                  <a:lnTo>
                    <a:pt x="15" y="0"/>
                  </a:lnTo>
                  <a:lnTo>
                    <a:pt x="15" y="0"/>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39" name="Freeform 91"/>
            <p:cNvSpPr>
              <a:spLocks/>
            </p:cNvSpPr>
            <p:nvPr/>
          </p:nvSpPr>
          <p:spPr bwMode="auto">
            <a:xfrm>
              <a:off x="1372" y="3347"/>
              <a:ext cx="49" cy="91"/>
            </a:xfrm>
            <a:custGeom>
              <a:avLst/>
              <a:gdLst>
                <a:gd name="T0" fmla="*/ 4 w 20"/>
                <a:gd name="T1" fmla="*/ 17 h 18"/>
                <a:gd name="T2" fmla="*/ 6 w 20"/>
                <a:gd name="T3" fmla="*/ 17 h 18"/>
                <a:gd name="T4" fmla="*/ 6 w 20"/>
                <a:gd name="T5" fmla="*/ 15 h 18"/>
                <a:gd name="T6" fmla="*/ 7 w 20"/>
                <a:gd name="T7" fmla="*/ 14 h 18"/>
                <a:gd name="T8" fmla="*/ 9 w 20"/>
                <a:gd name="T9" fmla="*/ 15 h 18"/>
                <a:gd name="T10" fmla="*/ 10 w 20"/>
                <a:gd name="T11" fmla="*/ 15 h 18"/>
                <a:gd name="T12" fmla="*/ 12 w 20"/>
                <a:gd name="T13" fmla="*/ 16 h 18"/>
                <a:gd name="T14" fmla="*/ 12 w 20"/>
                <a:gd name="T15" fmla="*/ 14 h 18"/>
                <a:gd name="T16" fmla="*/ 14 w 20"/>
                <a:gd name="T17" fmla="*/ 14 h 18"/>
                <a:gd name="T18" fmla="*/ 14 w 20"/>
                <a:gd name="T19" fmla="*/ 14 h 18"/>
                <a:gd name="T20" fmla="*/ 12 w 20"/>
                <a:gd name="T21" fmla="*/ 14 h 18"/>
                <a:gd name="T22" fmla="*/ 12 w 20"/>
                <a:gd name="T23" fmla="*/ 13 h 18"/>
                <a:gd name="T24" fmla="*/ 10 w 20"/>
                <a:gd name="T25" fmla="*/ 13 h 18"/>
                <a:gd name="T26" fmla="*/ 10 w 20"/>
                <a:gd name="T27" fmla="*/ 12 h 18"/>
                <a:gd name="T28" fmla="*/ 12 w 20"/>
                <a:gd name="T29" fmla="*/ 12 h 18"/>
                <a:gd name="T30" fmla="*/ 12 w 20"/>
                <a:gd name="T31" fmla="*/ 10 h 18"/>
                <a:gd name="T32" fmla="*/ 14 w 20"/>
                <a:gd name="T33" fmla="*/ 10 h 18"/>
                <a:gd name="T34" fmla="*/ 14 w 20"/>
                <a:gd name="T35" fmla="*/ 10 h 18"/>
                <a:gd name="T36" fmla="*/ 16 w 20"/>
                <a:gd name="T37" fmla="*/ 9 h 18"/>
                <a:gd name="T38" fmla="*/ 16 w 20"/>
                <a:gd name="T39" fmla="*/ 8 h 18"/>
                <a:gd name="T40" fmla="*/ 18 w 20"/>
                <a:gd name="T41" fmla="*/ 7 h 18"/>
                <a:gd name="T42" fmla="*/ 18 w 20"/>
                <a:gd name="T43" fmla="*/ 6 h 18"/>
                <a:gd name="T44" fmla="*/ 19 w 20"/>
                <a:gd name="T45" fmla="*/ 6 h 18"/>
                <a:gd name="T46" fmla="*/ 19 w 20"/>
                <a:gd name="T47" fmla="*/ 4 h 18"/>
                <a:gd name="T48" fmla="*/ 18 w 20"/>
                <a:gd name="T49" fmla="*/ 4 h 18"/>
                <a:gd name="T50" fmla="*/ 18 w 20"/>
                <a:gd name="T51" fmla="*/ 2 h 18"/>
                <a:gd name="T52" fmla="*/ 16 w 20"/>
                <a:gd name="T53" fmla="*/ 1 h 18"/>
                <a:gd name="T54" fmla="*/ 16 w 20"/>
                <a:gd name="T55" fmla="*/ 0 h 18"/>
                <a:gd name="T56" fmla="*/ 14 w 20"/>
                <a:gd name="T57" fmla="*/ 0 h 18"/>
                <a:gd name="T58" fmla="*/ 12 w 20"/>
                <a:gd name="T59" fmla="*/ 0 h 18"/>
                <a:gd name="T60" fmla="*/ 12 w 20"/>
                <a:gd name="T61" fmla="*/ 1 h 18"/>
                <a:gd name="T62" fmla="*/ 9 w 20"/>
                <a:gd name="T63" fmla="*/ 2 h 18"/>
                <a:gd name="T64" fmla="*/ 9 w 20"/>
                <a:gd name="T65" fmla="*/ 4 h 18"/>
                <a:gd name="T66" fmla="*/ 9 w 20"/>
                <a:gd name="T67" fmla="*/ 2 h 18"/>
                <a:gd name="T68" fmla="*/ 6 w 20"/>
                <a:gd name="T69" fmla="*/ 2 h 18"/>
                <a:gd name="T70" fmla="*/ 4 w 20"/>
                <a:gd name="T71" fmla="*/ 3 h 18"/>
                <a:gd name="T72" fmla="*/ 3 w 20"/>
                <a:gd name="T73" fmla="*/ 3 h 18"/>
                <a:gd name="T74" fmla="*/ 3 w 20"/>
                <a:gd name="T75" fmla="*/ 4 h 18"/>
                <a:gd name="T76" fmla="*/ 1 w 20"/>
                <a:gd name="T77" fmla="*/ 4 h 18"/>
                <a:gd name="T78" fmla="*/ 0 w 20"/>
                <a:gd name="T79" fmla="*/ 4 h 18"/>
                <a:gd name="T80" fmla="*/ 0 w 20"/>
                <a:gd name="T81" fmla="*/ 6 h 18"/>
                <a:gd name="T82" fmla="*/ 3 w 20"/>
                <a:gd name="T83" fmla="*/ 6 h 18"/>
                <a:gd name="T84" fmla="*/ 1 w 20"/>
                <a:gd name="T85" fmla="*/ 7 h 18"/>
                <a:gd name="T86" fmla="*/ 1 w 20"/>
                <a:gd name="T87" fmla="*/ 8 h 18"/>
                <a:gd name="T88" fmla="*/ 4 w 20"/>
                <a:gd name="T89" fmla="*/ 8 h 18"/>
                <a:gd name="T90" fmla="*/ 4 w 20"/>
                <a:gd name="T91" fmla="*/ 10 h 18"/>
                <a:gd name="T92" fmla="*/ 6 w 20"/>
                <a:gd name="T93" fmla="*/ 10 h 18"/>
                <a:gd name="T94" fmla="*/ 6 w 20"/>
                <a:gd name="T95" fmla="*/ 12 h 18"/>
                <a:gd name="T96" fmla="*/ 4 w 20"/>
                <a:gd name="T97" fmla="*/ 13 h 18"/>
                <a:gd name="T98" fmla="*/ 4 w 20"/>
                <a:gd name="T99" fmla="*/ 14 h 18"/>
                <a:gd name="T100" fmla="*/ 3 w 20"/>
                <a:gd name="T101" fmla="*/ 14 h 18"/>
                <a:gd name="T102" fmla="*/ 1 w 20"/>
                <a:gd name="T103" fmla="*/ 14 h 18"/>
                <a:gd name="T104" fmla="*/ 1 w 20"/>
                <a:gd name="T105" fmla="*/ 16 h 18"/>
                <a:gd name="T106" fmla="*/ 3 w 20"/>
                <a:gd name="T107" fmla="*/ 16 h 18"/>
                <a:gd name="T108" fmla="*/ 3 w 20"/>
                <a:gd name="T109" fmla="*/ 17 h 18"/>
                <a:gd name="T110" fmla="*/ 4 w 20"/>
                <a:gd name="T111" fmla="*/ 17 h 18"/>
                <a:gd name="T112" fmla="*/ 4 w 20"/>
                <a:gd name="T113" fmla="*/ 17 h 18"/>
                <a:gd name="T114" fmla="*/ 4 w 20"/>
                <a:gd name="T115"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 h="18">
                  <a:moveTo>
                    <a:pt x="4" y="17"/>
                  </a:moveTo>
                  <a:lnTo>
                    <a:pt x="6" y="17"/>
                  </a:lnTo>
                  <a:lnTo>
                    <a:pt x="6" y="15"/>
                  </a:lnTo>
                  <a:lnTo>
                    <a:pt x="7" y="14"/>
                  </a:lnTo>
                  <a:lnTo>
                    <a:pt x="9" y="15"/>
                  </a:lnTo>
                  <a:lnTo>
                    <a:pt x="10" y="15"/>
                  </a:lnTo>
                  <a:lnTo>
                    <a:pt x="12" y="16"/>
                  </a:lnTo>
                  <a:lnTo>
                    <a:pt x="12" y="14"/>
                  </a:lnTo>
                  <a:lnTo>
                    <a:pt x="14" y="14"/>
                  </a:lnTo>
                  <a:lnTo>
                    <a:pt x="14" y="14"/>
                  </a:lnTo>
                  <a:lnTo>
                    <a:pt x="12" y="14"/>
                  </a:lnTo>
                  <a:lnTo>
                    <a:pt x="12" y="13"/>
                  </a:lnTo>
                  <a:lnTo>
                    <a:pt x="10" y="13"/>
                  </a:lnTo>
                  <a:lnTo>
                    <a:pt x="10" y="12"/>
                  </a:lnTo>
                  <a:lnTo>
                    <a:pt x="12" y="12"/>
                  </a:lnTo>
                  <a:lnTo>
                    <a:pt x="12" y="10"/>
                  </a:lnTo>
                  <a:lnTo>
                    <a:pt x="14" y="10"/>
                  </a:lnTo>
                  <a:lnTo>
                    <a:pt x="14" y="10"/>
                  </a:lnTo>
                  <a:lnTo>
                    <a:pt x="16" y="9"/>
                  </a:lnTo>
                  <a:lnTo>
                    <a:pt x="16" y="8"/>
                  </a:lnTo>
                  <a:lnTo>
                    <a:pt x="18" y="7"/>
                  </a:lnTo>
                  <a:lnTo>
                    <a:pt x="18" y="6"/>
                  </a:lnTo>
                  <a:lnTo>
                    <a:pt x="19" y="6"/>
                  </a:lnTo>
                  <a:lnTo>
                    <a:pt x="19" y="4"/>
                  </a:lnTo>
                  <a:lnTo>
                    <a:pt x="18" y="4"/>
                  </a:lnTo>
                  <a:lnTo>
                    <a:pt x="18" y="2"/>
                  </a:lnTo>
                  <a:lnTo>
                    <a:pt x="16" y="1"/>
                  </a:lnTo>
                  <a:lnTo>
                    <a:pt x="16" y="0"/>
                  </a:lnTo>
                  <a:lnTo>
                    <a:pt x="14" y="0"/>
                  </a:lnTo>
                  <a:lnTo>
                    <a:pt x="12" y="0"/>
                  </a:lnTo>
                  <a:lnTo>
                    <a:pt x="12" y="1"/>
                  </a:lnTo>
                  <a:lnTo>
                    <a:pt x="9" y="2"/>
                  </a:lnTo>
                  <a:lnTo>
                    <a:pt x="9" y="4"/>
                  </a:lnTo>
                  <a:lnTo>
                    <a:pt x="9" y="2"/>
                  </a:lnTo>
                  <a:lnTo>
                    <a:pt x="6" y="2"/>
                  </a:lnTo>
                  <a:lnTo>
                    <a:pt x="4" y="3"/>
                  </a:lnTo>
                  <a:lnTo>
                    <a:pt x="3" y="3"/>
                  </a:lnTo>
                  <a:lnTo>
                    <a:pt x="3" y="4"/>
                  </a:lnTo>
                  <a:lnTo>
                    <a:pt x="1" y="4"/>
                  </a:lnTo>
                  <a:lnTo>
                    <a:pt x="0" y="4"/>
                  </a:lnTo>
                  <a:lnTo>
                    <a:pt x="0" y="6"/>
                  </a:lnTo>
                  <a:lnTo>
                    <a:pt x="3" y="6"/>
                  </a:lnTo>
                  <a:lnTo>
                    <a:pt x="1" y="7"/>
                  </a:lnTo>
                  <a:lnTo>
                    <a:pt x="1" y="8"/>
                  </a:lnTo>
                  <a:lnTo>
                    <a:pt x="4" y="8"/>
                  </a:lnTo>
                  <a:lnTo>
                    <a:pt x="4" y="10"/>
                  </a:lnTo>
                  <a:lnTo>
                    <a:pt x="6" y="10"/>
                  </a:lnTo>
                  <a:lnTo>
                    <a:pt x="6" y="12"/>
                  </a:lnTo>
                  <a:lnTo>
                    <a:pt x="4" y="13"/>
                  </a:lnTo>
                  <a:lnTo>
                    <a:pt x="4" y="14"/>
                  </a:lnTo>
                  <a:lnTo>
                    <a:pt x="3" y="14"/>
                  </a:lnTo>
                  <a:lnTo>
                    <a:pt x="1" y="14"/>
                  </a:lnTo>
                  <a:lnTo>
                    <a:pt x="1" y="16"/>
                  </a:lnTo>
                  <a:lnTo>
                    <a:pt x="3" y="16"/>
                  </a:lnTo>
                  <a:lnTo>
                    <a:pt x="3" y="17"/>
                  </a:lnTo>
                  <a:lnTo>
                    <a:pt x="4" y="17"/>
                  </a:lnTo>
                  <a:lnTo>
                    <a:pt x="4" y="17"/>
                  </a:lnTo>
                  <a:lnTo>
                    <a:pt x="4" y="17"/>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40" name="Freeform 92"/>
            <p:cNvSpPr>
              <a:spLocks/>
            </p:cNvSpPr>
            <p:nvPr/>
          </p:nvSpPr>
          <p:spPr bwMode="auto">
            <a:xfrm>
              <a:off x="1367" y="3433"/>
              <a:ext cx="52" cy="100"/>
            </a:xfrm>
            <a:custGeom>
              <a:avLst/>
              <a:gdLst>
                <a:gd name="T0" fmla="*/ 1 w 21"/>
                <a:gd name="T1" fmla="*/ 1 h 20"/>
                <a:gd name="T2" fmla="*/ 4 w 21"/>
                <a:gd name="T3" fmla="*/ 1 h 20"/>
                <a:gd name="T4" fmla="*/ 6 w 21"/>
                <a:gd name="T5" fmla="*/ 3 h 20"/>
                <a:gd name="T6" fmla="*/ 12 w 21"/>
                <a:gd name="T7" fmla="*/ 3 h 20"/>
                <a:gd name="T8" fmla="*/ 13 w 21"/>
                <a:gd name="T9" fmla="*/ 1 h 20"/>
                <a:gd name="T10" fmla="*/ 16 w 21"/>
                <a:gd name="T11" fmla="*/ 1 h 20"/>
                <a:gd name="T12" fmla="*/ 17 w 21"/>
                <a:gd name="T13" fmla="*/ 0 h 20"/>
                <a:gd name="T14" fmla="*/ 17 w 21"/>
                <a:gd name="T15" fmla="*/ 4 h 20"/>
                <a:gd name="T16" fmla="*/ 20 w 21"/>
                <a:gd name="T17" fmla="*/ 6 h 20"/>
                <a:gd name="T18" fmla="*/ 20 w 21"/>
                <a:gd name="T19" fmla="*/ 7 h 20"/>
                <a:gd name="T20" fmla="*/ 16 w 21"/>
                <a:gd name="T21" fmla="*/ 7 h 20"/>
                <a:gd name="T22" fmla="*/ 16 w 21"/>
                <a:gd name="T23" fmla="*/ 15 h 20"/>
                <a:gd name="T24" fmla="*/ 13 w 21"/>
                <a:gd name="T25" fmla="*/ 17 h 20"/>
                <a:gd name="T26" fmla="*/ 13 w 21"/>
                <a:gd name="T27" fmla="*/ 19 h 20"/>
                <a:gd name="T28" fmla="*/ 12 w 21"/>
                <a:gd name="T29" fmla="*/ 19 h 20"/>
                <a:gd name="T30" fmla="*/ 6 w 21"/>
                <a:gd name="T31" fmla="*/ 19 h 20"/>
                <a:gd name="T32" fmla="*/ 6 w 21"/>
                <a:gd name="T33" fmla="*/ 19 h 20"/>
                <a:gd name="T34" fmla="*/ 4 w 21"/>
                <a:gd name="T35" fmla="*/ 19 h 20"/>
                <a:gd name="T36" fmla="*/ 4 w 21"/>
                <a:gd name="T37" fmla="*/ 14 h 20"/>
                <a:gd name="T38" fmla="*/ 1 w 21"/>
                <a:gd name="T39" fmla="*/ 14 h 20"/>
                <a:gd name="T40" fmla="*/ 1 w 21"/>
                <a:gd name="T41" fmla="*/ 4 h 20"/>
                <a:gd name="T42" fmla="*/ 0 w 21"/>
                <a:gd name="T43" fmla="*/ 4 h 20"/>
                <a:gd name="T44" fmla="*/ 0 w 21"/>
                <a:gd name="T45" fmla="*/ 1 h 20"/>
                <a:gd name="T46" fmla="*/ 1 w 21"/>
                <a:gd name="T4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20">
                  <a:moveTo>
                    <a:pt x="1" y="1"/>
                  </a:moveTo>
                  <a:lnTo>
                    <a:pt x="4" y="1"/>
                  </a:lnTo>
                  <a:lnTo>
                    <a:pt x="6" y="3"/>
                  </a:lnTo>
                  <a:lnTo>
                    <a:pt x="12" y="3"/>
                  </a:lnTo>
                  <a:lnTo>
                    <a:pt x="13" y="1"/>
                  </a:lnTo>
                  <a:lnTo>
                    <a:pt x="16" y="1"/>
                  </a:lnTo>
                  <a:lnTo>
                    <a:pt x="17" y="0"/>
                  </a:lnTo>
                  <a:lnTo>
                    <a:pt x="17" y="4"/>
                  </a:lnTo>
                  <a:lnTo>
                    <a:pt x="20" y="6"/>
                  </a:lnTo>
                  <a:lnTo>
                    <a:pt x="20" y="7"/>
                  </a:lnTo>
                  <a:lnTo>
                    <a:pt x="16" y="7"/>
                  </a:lnTo>
                  <a:lnTo>
                    <a:pt x="16" y="15"/>
                  </a:lnTo>
                  <a:lnTo>
                    <a:pt x="13" y="17"/>
                  </a:lnTo>
                  <a:lnTo>
                    <a:pt x="13" y="19"/>
                  </a:lnTo>
                  <a:lnTo>
                    <a:pt x="12" y="19"/>
                  </a:lnTo>
                  <a:lnTo>
                    <a:pt x="6" y="19"/>
                  </a:lnTo>
                  <a:lnTo>
                    <a:pt x="6" y="19"/>
                  </a:lnTo>
                  <a:lnTo>
                    <a:pt x="4" y="19"/>
                  </a:lnTo>
                  <a:lnTo>
                    <a:pt x="4" y="14"/>
                  </a:lnTo>
                  <a:lnTo>
                    <a:pt x="1" y="14"/>
                  </a:lnTo>
                  <a:lnTo>
                    <a:pt x="1" y="4"/>
                  </a:lnTo>
                  <a:lnTo>
                    <a:pt x="0" y="4"/>
                  </a:lnTo>
                  <a:lnTo>
                    <a:pt x="0" y="1"/>
                  </a:lnTo>
                  <a:lnTo>
                    <a:pt x="1" y="1"/>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41" name="Freeform 93"/>
            <p:cNvSpPr>
              <a:spLocks/>
            </p:cNvSpPr>
            <p:nvPr/>
          </p:nvSpPr>
          <p:spPr bwMode="auto">
            <a:xfrm>
              <a:off x="1152" y="3984"/>
              <a:ext cx="192" cy="288"/>
            </a:xfrm>
            <a:custGeom>
              <a:avLst/>
              <a:gdLst>
                <a:gd name="T0" fmla="*/ 39 w 1921"/>
                <a:gd name="T1" fmla="*/ 2174 h 2257"/>
                <a:gd name="T2" fmla="*/ 82 w 1921"/>
                <a:gd name="T3" fmla="*/ 2256 h 2257"/>
                <a:gd name="T4" fmla="*/ 249 w 1921"/>
                <a:gd name="T5" fmla="*/ 2215 h 2257"/>
                <a:gd name="T6" fmla="*/ 556 w 1921"/>
                <a:gd name="T7" fmla="*/ 1942 h 2257"/>
                <a:gd name="T8" fmla="*/ 514 w 1921"/>
                <a:gd name="T9" fmla="*/ 1907 h 2257"/>
                <a:gd name="T10" fmla="*/ 404 w 1921"/>
                <a:gd name="T11" fmla="*/ 1907 h 2257"/>
                <a:gd name="T12" fmla="*/ 514 w 1921"/>
                <a:gd name="T13" fmla="*/ 1659 h 2257"/>
                <a:gd name="T14" fmla="*/ 509 w 1921"/>
                <a:gd name="T15" fmla="*/ 1610 h 2257"/>
                <a:gd name="T16" fmla="*/ 556 w 1921"/>
                <a:gd name="T17" fmla="*/ 1610 h 2257"/>
                <a:gd name="T18" fmla="*/ 604 w 1921"/>
                <a:gd name="T19" fmla="*/ 1512 h 2257"/>
                <a:gd name="T20" fmla="*/ 659 w 1921"/>
                <a:gd name="T21" fmla="*/ 1512 h 2257"/>
                <a:gd name="T22" fmla="*/ 790 w 1921"/>
                <a:gd name="T23" fmla="*/ 1595 h 2257"/>
                <a:gd name="T24" fmla="*/ 717 w 1921"/>
                <a:gd name="T25" fmla="*/ 1340 h 2257"/>
                <a:gd name="T26" fmla="*/ 618 w 1921"/>
                <a:gd name="T27" fmla="*/ 1210 h 2257"/>
                <a:gd name="T28" fmla="*/ 665 w 1921"/>
                <a:gd name="T29" fmla="*/ 1161 h 2257"/>
                <a:gd name="T30" fmla="*/ 844 w 1921"/>
                <a:gd name="T31" fmla="*/ 1202 h 2257"/>
                <a:gd name="T32" fmla="*/ 916 w 1921"/>
                <a:gd name="T33" fmla="*/ 1096 h 2257"/>
                <a:gd name="T34" fmla="*/ 1004 w 1921"/>
                <a:gd name="T35" fmla="*/ 1117 h 2257"/>
                <a:gd name="T36" fmla="*/ 1020 w 1921"/>
                <a:gd name="T37" fmla="*/ 1089 h 2257"/>
                <a:gd name="T38" fmla="*/ 1050 w 1921"/>
                <a:gd name="T39" fmla="*/ 1096 h 2257"/>
                <a:gd name="T40" fmla="*/ 1050 w 1921"/>
                <a:gd name="T41" fmla="*/ 1047 h 2257"/>
                <a:gd name="T42" fmla="*/ 1169 w 1921"/>
                <a:gd name="T43" fmla="*/ 996 h 2257"/>
                <a:gd name="T44" fmla="*/ 1160 w 1921"/>
                <a:gd name="T45" fmla="*/ 893 h 2257"/>
                <a:gd name="T46" fmla="*/ 1287 w 1921"/>
                <a:gd name="T47" fmla="*/ 954 h 2257"/>
                <a:gd name="T48" fmla="*/ 1358 w 1921"/>
                <a:gd name="T49" fmla="*/ 924 h 2257"/>
                <a:gd name="T50" fmla="*/ 1405 w 1921"/>
                <a:gd name="T51" fmla="*/ 882 h 2257"/>
                <a:gd name="T52" fmla="*/ 1392 w 1921"/>
                <a:gd name="T53" fmla="*/ 769 h 2257"/>
                <a:gd name="T54" fmla="*/ 1477 w 1921"/>
                <a:gd name="T55" fmla="*/ 751 h 2257"/>
                <a:gd name="T56" fmla="*/ 1453 w 1921"/>
                <a:gd name="T57" fmla="*/ 695 h 2257"/>
                <a:gd name="T58" fmla="*/ 1616 w 1921"/>
                <a:gd name="T59" fmla="*/ 671 h 2257"/>
                <a:gd name="T60" fmla="*/ 1728 w 1921"/>
                <a:gd name="T61" fmla="*/ 613 h 2257"/>
                <a:gd name="T62" fmla="*/ 1884 w 1921"/>
                <a:gd name="T63" fmla="*/ 449 h 2257"/>
                <a:gd name="T64" fmla="*/ 1920 w 1921"/>
                <a:gd name="T65" fmla="*/ 10 h 2257"/>
                <a:gd name="T66" fmla="*/ 1873 w 1921"/>
                <a:gd name="T67" fmla="*/ 44 h 2257"/>
                <a:gd name="T68" fmla="*/ 1750 w 1921"/>
                <a:gd name="T69" fmla="*/ 0 h 2257"/>
                <a:gd name="T70" fmla="*/ 1728 w 1921"/>
                <a:gd name="T71" fmla="*/ 139 h 2257"/>
                <a:gd name="T72" fmla="*/ 1616 w 1921"/>
                <a:gd name="T73" fmla="*/ 288 h 2257"/>
                <a:gd name="T74" fmla="*/ 1464 w 1921"/>
                <a:gd name="T75" fmla="*/ 318 h 2257"/>
                <a:gd name="T76" fmla="*/ 1488 w 1921"/>
                <a:gd name="T77" fmla="*/ 393 h 2257"/>
                <a:gd name="T78" fmla="*/ 1340 w 1921"/>
                <a:gd name="T79" fmla="*/ 449 h 2257"/>
                <a:gd name="T80" fmla="*/ 1198 w 1921"/>
                <a:gd name="T81" fmla="*/ 661 h 2257"/>
                <a:gd name="T82" fmla="*/ 1151 w 1921"/>
                <a:gd name="T83" fmla="*/ 661 h 2257"/>
                <a:gd name="T84" fmla="*/ 1063 w 1921"/>
                <a:gd name="T85" fmla="*/ 586 h 2257"/>
                <a:gd name="T86" fmla="*/ 1083 w 1921"/>
                <a:gd name="T87" fmla="*/ 441 h 2257"/>
                <a:gd name="T88" fmla="*/ 1020 w 1921"/>
                <a:gd name="T89" fmla="*/ 411 h 2257"/>
                <a:gd name="T90" fmla="*/ 790 w 1921"/>
                <a:gd name="T91" fmla="*/ 411 h 2257"/>
                <a:gd name="T92" fmla="*/ 774 w 1921"/>
                <a:gd name="T93" fmla="*/ 576 h 2257"/>
                <a:gd name="T94" fmla="*/ 797 w 1921"/>
                <a:gd name="T95" fmla="*/ 703 h 2257"/>
                <a:gd name="T96" fmla="*/ 877 w 1921"/>
                <a:gd name="T97" fmla="*/ 721 h 2257"/>
                <a:gd name="T98" fmla="*/ 971 w 1921"/>
                <a:gd name="T99" fmla="*/ 806 h 2257"/>
                <a:gd name="T100" fmla="*/ 681 w 1921"/>
                <a:gd name="T101" fmla="*/ 979 h 2257"/>
                <a:gd name="T102" fmla="*/ 509 w 1921"/>
                <a:gd name="T103" fmla="*/ 1161 h 2257"/>
                <a:gd name="T104" fmla="*/ 415 w 1921"/>
                <a:gd name="T105" fmla="*/ 1202 h 2257"/>
                <a:gd name="T106" fmla="*/ 304 w 1921"/>
                <a:gd name="T107" fmla="*/ 1174 h 2257"/>
                <a:gd name="T108" fmla="*/ 351 w 1921"/>
                <a:gd name="T109" fmla="*/ 1610 h 2257"/>
                <a:gd name="T110" fmla="*/ 188 w 1921"/>
                <a:gd name="T111" fmla="*/ 1667 h 2257"/>
                <a:gd name="T112" fmla="*/ 150 w 1921"/>
                <a:gd name="T113" fmla="*/ 1781 h 2257"/>
                <a:gd name="T114" fmla="*/ 188 w 1921"/>
                <a:gd name="T115" fmla="*/ 1880 h 2257"/>
                <a:gd name="T116" fmla="*/ 78 w 1921"/>
                <a:gd name="T117" fmla="*/ 1801 h 2257"/>
                <a:gd name="T118" fmla="*/ 0 w 1921"/>
                <a:gd name="T119" fmla="*/ 1880 h 2257"/>
                <a:gd name="T120" fmla="*/ 82 w 1921"/>
                <a:gd name="T121" fmla="*/ 1974 h 2257"/>
                <a:gd name="T122" fmla="*/ 39 w 1921"/>
                <a:gd name="T123" fmla="*/ 2174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1" h="2257">
                  <a:moveTo>
                    <a:pt x="39" y="2174"/>
                  </a:moveTo>
                  <a:lnTo>
                    <a:pt x="82" y="2256"/>
                  </a:lnTo>
                  <a:lnTo>
                    <a:pt x="249" y="2215"/>
                  </a:lnTo>
                  <a:lnTo>
                    <a:pt x="556" y="1942"/>
                  </a:lnTo>
                  <a:lnTo>
                    <a:pt x="514" y="1907"/>
                  </a:lnTo>
                  <a:lnTo>
                    <a:pt x="404" y="1907"/>
                  </a:lnTo>
                  <a:lnTo>
                    <a:pt x="514" y="1659"/>
                  </a:lnTo>
                  <a:lnTo>
                    <a:pt x="509" y="1610"/>
                  </a:lnTo>
                  <a:lnTo>
                    <a:pt x="556" y="1610"/>
                  </a:lnTo>
                  <a:lnTo>
                    <a:pt x="604" y="1512"/>
                  </a:lnTo>
                  <a:lnTo>
                    <a:pt x="659" y="1512"/>
                  </a:lnTo>
                  <a:lnTo>
                    <a:pt x="790" y="1595"/>
                  </a:lnTo>
                  <a:lnTo>
                    <a:pt x="717" y="1340"/>
                  </a:lnTo>
                  <a:lnTo>
                    <a:pt x="618" y="1210"/>
                  </a:lnTo>
                  <a:lnTo>
                    <a:pt x="665" y="1161"/>
                  </a:lnTo>
                  <a:lnTo>
                    <a:pt x="844" y="1202"/>
                  </a:lnTo>
                  <a:lnTo>
                    <a:pt x="916" y="1096"/>
                  </a:lnTo>
                  <a:lnTo>
                    <a:pt x="1004" y="1117"/>
                  </a:lnTo>
                  <a:lnTo>
                    <a:pt x="1020" y="1089"/>
                  </a:lnTo>
                  <a:lnTo>
                    <a:pt x="1050" y="1096"/>
                  </a:lnTo>
                  <a:lnTo>
                    <a:pt x="1050" y="1047"/>
                  </a:lnTo>
                  <a:lnTo>
                    <a:pt x="1169" y="996"/>
                  </a:lnTo>
                  <a:lnTo>
                    <a:pt x="1160" y="893"/>
                  </a:lnTo>
                  <a:lnTo>
                    <a:pt x="1287" y="954"/>
                  </a:lnTo>
                  <a:lnTo>
                    <a:pt x="1358" y="924"/>
                  </a:lnTo>
                  <a:lnTo>
                    <a:pt x="1405" y="882"/>
                  </a:lnTo>
                  <a:lnTo>
                    <a:pt x="1392" y="769"/>
                  </a:lnTo>
                  <a:lnTo>
                    <a:pt x="1477" y="751"/>
                  </a:lnTo>
                  <a:lnTo>
                    <a:pt x="1453" y="695"/>
                  </a:lnTo>
                  <a:lnTo>
                    <a:pt x="1616" y="671"/>
                  </a:lnTo>
                  <a:lnTo>
                    <a:pt x="1728" y="613"/>
                  </a:lnTo>
                  <a:lnTo>
                    <a:pt x="1884" y="449"/>
                  </a:lnTo>
                  <a:lnTo>
                    <a:pt x="1920" y="10"/>
                  </a:lnTo>
                  <a:lnTo>
                    <a:pt x="1873" y="44"/>
                  </a:lnTo>
                  <a:lnTo>
                    <a:pt x="1750" y="0"/>
                  </a:lnTo>
                  <a:lnTo>
                    <a:pt x="1728" y="139"/>
                  </a:lnTo>
                  <a:lnTo>
                    <a:pt x="1616" y="288"/>
                  </a:lnTo>
                  <a:lnTo>
                    <a:pt x="1464" y="318"/>
                  </a:lnTo>
                  <a:lnTo>
                    <a:pt x="1488" y="393"/>
                  </a:lnTo>
                  <a:lnTo>
                    <a:pt x="1340" y="449"/>
                  </a:lnTo>
                  <a:lnTo>
                    <a:pt x="1198" y="661"/>
                  </a:lnTo>
                  <a:lnTo>
                    <a:pt x="1151" y="661"/>
                  </a:lnTo>
                  <a:lnTo>
                    <a:pt x="1063" y="586"/>
                  </a:lnTo>
                  <a:lnTo>
                    <a:pt x="1083" y="441"/>
                  </a:lnTo>
                  <a:lnTo>
                    <a:pt x="1020" y="411"/>
                  </a:lnTo>
                  <a:lnTo>
                    <a:pt x="790" y="411"/>
                  </a:lnTo>
                  <a:lnTo>
                    <a:pt x="774" y="576"/>
                  </a:lnTo>
                  <a:lnTo>
                    <a:pt x="797" y="703"/>
                  </a:lnTo>
                  <a:lnTo>
                    <a:pt x="877" y="721"/>
                  </a:lnTo>
                  <a:lnTo>
                    <a:pt x="971" y="806"/>
                  </a:lnTo>
                  <a:lnTo>
                    <a:pt x="681" y="979"/>
                  </a:lnTo>
                  <a:lnTo>
                    <a:pt x="509" y="1161"/>
                  </a:lnTo>
                  <a:lnTo>
                    <a:pt x="415" y="1202"/>
                  </a:lnTo>
                  <a:lnTo>
                    <a:pt x="304" y="1174"/>
                  </a:lnTo>
                  <a:lnTo>
                    <a:pt x="351" y="1610"/>
                  </a:lnTo>
                  <a:lnTo>
                    <a:pt x="188" y="1667"/>
                  </a:lnTo>
                  <a:lnTo>
                    <a:pt x="150" y="1781"/>
                  </a:lnTo>
                  <a:lnTo>
                    <a:pt x="188" y="1880"/>
                  </a:lnTo>
                  <a:lnTo>
                    <a:pt x="78" y="1801"/>
                  </a:lnTo>
                  <a:lnTo>
                    <a:pt x="0" y="1880"/>
                  </a:lnTo>
                  <a:lnTo>
                    <a:pt x="82" y="1974"/>
                  </a:lnTo>
                  <a:lnTo>
                    <a:pt x="39" y="2174"/>
                  </a:lnTo>
                </a:path>
              </a:pathLst>
            </a:custGeom>
            <a:solidFill>
              <a:schemeClr val="folHlink"/>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grpSp>
      <p:sp>
        <p:nvSpPr>
          <p:cNvPr id="53250" name="Line 2"/>
          <p:cNvSpPr>
            <a:spLocks noChangeShapeType="1"/>
          </p:cNvSpPr>
          <p:nvPr/>
        </p:nvSpPr>
        <p:spPr bwMode="auto">
          <a:xfrm>
            <a:off x="7315200" y="5410200"/>
            <a:ext cx="6858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51" name="Line 3"/>
          <p:cNvSpPr>
            <a:spLocks noChangeShapeType="1"/>
          </p:cNvSpPr>
          <p:nvPr/>
        </p:nvSpPr>
        <p:spPr bwMode="auto">
          <a:xfrm flipV="1">
            <a:off x="7315200" y="4876800"/>
            <a:ext cx="609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52" name="Line 4"/>
          <p:cNvSpPr>
            <a:spLocks noChangeShapeType="1"/>
          </p:cNvSpPr>
          <p:nvPr/>
        </p:nvSpPr>
        <p:spPr bwMode="auto">
          <a:xfrm>
            <a:off x="7315200" y="5410200"/>
            <a:ext cx="5334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53" name="Line 5"/>
          <p:cNvSpPr>
            <a:spLocks noChangeShapeType="1"/>
          </p:cNvSpPr>
          <p:nvPr/>
        </p:nvSpPr>
        <p:spPr bwMode="auto">
          <a:xfrm>
            <a:off x="3810000" y="2895600"/>
            <a:ext cx="106680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54" name="Line 6"/>
          <p:cNvSpPr>
            <a:spLocks noChangeShapeType="1"/>
          </p:cNvSpPr>
          <p:nvPr/>
        </p:nvSpPr>
        <p:spPr bwMode="auto">
          <a:xfrm flipH="1">
            <a:off x="7010400" y="2895600"/>
            <a:ext cx="914400" cy="990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55" name="Line 7"/>
          <p:cNvSpPr>
            <a:spLocks noChangeShapeType="1"/>
          </p:cNvSpPr>
          <p:nvPr/>
        </p:nvSpPr>
        <p:spPr bwMode="auto">
          <a:xfrm flipH="1">
            <a:off x="6172200" y="2895600"/>
            <a:ext cx="15240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56" name="Line 8"/>
          <p:cNvSpPr>
            <a:spLocks noChangeShapeType="1"/>
          </p:cNvSpPr>
          <p:nvPr/>
        </p:nvSpPr>
        <p:spPr bwMode="auto">
          <a:xfrm>
            <a:off x="5029200" y="2895600"/>
            <a:ext cx="30480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57" name="Line 9"/>
          <p:cNvSpPr>
            <a:spLocks noChangeShapeType="1"/>
          </p:cNvSpPr>
          <p:nvPr/>
        </p:nvSpPr>
        <p:spPr bwMode="auto">
          <a:xfrm flipH="1">
            <a:off x="5638800" y="4419600"/>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58" name="AutoShape 10"/>
          <p:cNvSpPr>
            <a:spLocks noChangeArrowheads="1"/>
          </p:cNvSpPr>
          <p:nvPr/>
        </p:nvSpPr>
        <p:spPr bwMode="auto">
          <a:xfrm>
            <a:off x="4656138" y="2205038"/>
            <a:ext cx="914400" cy="762000"/>
          </a:xfrm>
          <a:prstGeom prst="can">
            <a:avLst>
              <a:gd name="adj" fmla="val 25000"/>
            </a:avLst>
          </a:prstGeom>
          <a:gradFill rotWithShape="0">
            <a:gsLst>
              <a:gs pos="0">
                <a:srgbClr val="66FF66"/>
              </a:gs>
              <a:gs pos="100000">
                <a:srgbClr val="0099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endParaRPr lang="ja-JP" altLang="ja-JP" sz="1600">
              <a:solidFill>
                <a:srgbClr val="000000"/>
              </a:solidFill>
              <a:latin typeface="ＭＳ Ｐゴシック" panose="020B0600070205080204" pitchFamily="50" charset="-128"/>
            </a:endParaRPr>
          </a:p>
        </p:txBody>
      </p:sp>
      <p:sp>
        <p:nvSpPr>
          <p:cNvPr id="53259" name="Line 11"/>
          <p:cNvSpPr>
            <a:spLocks noChangeShapeType="1"/>
          </p:cNvSpPr>
          <p:nvPr/>
        </p:nvSpPr>
        <p:spPr bwMode="auto">
          <a:xfrm flipH="1">
            <a:off x="4953000" y="5257800"/>
            <a:ext cx="22860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61" name="AutoShape 13"/>
          <p:cNvSpPr>
            <a:spLocks noChangeArrowheads="1"/>
          </p:cNvSpPr>
          <p:nvPr/>
        </p:nvSpPr>
        <p:spPr bwMode="auto">
          <a:xfrm>
            <a:off x="1295401" y="765175"/>
            <a:ext cx="9553575" cy="381000"/>
          </a:xfrm>
          <a:prstGeom prst="roundRect">
            <a:avLst>
              <a:gd name="adj" fmla="val 16667"/>
            </a:avLst>
          </a:prstGeom>
          <a:solidFill>
            <a:schemeClr val="bg1"/>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anchor="ctr"/>
          <a:lstStyle/>
          <a:p>
            <a:pPr algn="ctr" fontAlgn="base">
              <a:spcBef>
                <a:spcPct val="0"/>
              </a:spcBef>
              <a:spcAft>
                <a:spcPct val="0"/>
              </a:spcAft>
            </a:pPr>
            <a:r>
              <a:rPr lang="ja-JP" altLang="en-US" sz="2000" b="1">
                <a:solidFill>
                  <a:srgbClr val="000000"/>
                </a:solidFill>
              </a:rPr>
              <a:t>インターネット時代の人類の英知・文化を具現するウェブページのアーカイブ化を推進</a:t>
            </a:r>
            <a:endParaRPr lang="ja-JP" altLang="en-US" sz="2000">
              <a:solidFill>
                <a:srgbClr val="000000"/>
              </a:solidFill>
            </a:endParaRPr>
          </a:p>
        </p:txBody>
      </p:sp>
      <p:pic>
        <p:nvPicPr>
          <p:cNvPr id="53262" name="Picture 14" descr="j0168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2314" y="6013450"/>
            <a:ext cx="573087" cy="592138"/>
          </a:xfrm>
          <a:prstGeom prst="rect">
            <a:avLst/>
          </a:prstGeom>
          <a:noFill/>
          <a:extLst>
            <a:ext uri="{909E8E84-426E-40DD-AFC4-6F175D3DCCD1}">
              <a14:hiddenFill xmlns:a14="http://schemas.microsoft.com/office/drawing/2010/main">
                <a:solidFill>
                  <a:srgbClr val="FFFFFF"/>
                </a:solidFill>
              </a14:hiddenFill>
            </a:ext>
          </a:extLst>
        </p:spPr>
      </p:pic>
      <p:sp>
        <p:nvSpPr>
          <p:cNvPr id="53265" name="Line 17"/>
          <p:cNvSpPr>
            <a:spLocks noChangeShapeType="1"/>
          </p:cNvSpPr>
          <p:nvPr/>
        </p:nvSpPr>
        <p:spPr bwMode="auto">
          <a:xfrm>
            <a:off x="5715000" y="5029200"/>
            <a:ext cx="228600" cy="990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66" name="Line 18"/>
          <p:cNvSpPr>
            <a:spLocks noChangeShapeType="1"/>
          </p:cNvSpPr>
          <p:nvPr/>
        </p:nvSpPr>
        <p:spPr bwMode="auto">
          <a:xfrm>
            <a:off x="6324600" y="5105400"/>
            <a:ext cx="381000" cy="990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67" name="Line 19"/>
          <p:cNvSpPr>
            <a:spLocks noChangeShapeType="1"/>
          </p:cNvSpPr>
          <p:nvPr/>
        </p:nvSpPr>
        <p:spPr bwMode="auto">
          <a:xfrm flipH="1">
            <a:off x="4114800" y="5486400"/>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pic>
        <p:nvPicPr>
          <p:cNvPr id="53268" name="Picture 20" descr="j01682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1025" y="6013450"/>
            <a:ext cx="533400" cy="590550"/>
          </a:xfrm>
          <a:prstGeom prst="rect">
            <a:avLst/>
          </a:prstGeom>
          <a:noFill/>
          <a:extLst>
            <a:ext uri="{909E8E84-426E-40DD-AFC4-6F175D3DCCD1}">
              <a14:hiddenFill xmlns:a14="http://schemas.microsoft.com/office/drawing/2010/main">
                <a:solidFill>
                  <a:srgbClr val="FFFFFF"/>
                </a:solidFill>
              </a14:hiddenFill>
            </a:ext>
          </a:extLst>
        </p:spPr>
      </p:pic>
      <p:pic>
        <p:nvPicPr>
          <p:cNvPr id="53269" name="Picture 21" descr="j00889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32538" y="6019801"/>
            <a:ext cx="677862" cy="595313"/>
          </a:xfrm>
          <a:prstGeom prst="rect">
            <a:avLst/>
          </a:prstGeom>
          <a:noFill/>
          <a:extLst>
            <a:ext uri="{909E8E84-426E-40DD-AFC4-6F175D3DCCD1}">
              <a14:hiddenFill xmlns:a14="http://schemas.microsoft.com/office/drawing/2010/main">
                <a:solidFill>
                  <a:srgbClr val="FFFFFF"/>
                </a:solidFill>
              </a14:hiddenFill>
            </a:ext>
          </a:extLst>
        </p:spPr>
      </p:pic>
      <p:pic>
        <p:nvPicPr>
          <p:cNvPr id="53270"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5200" y="6013450"/>
            <a:ext cx="7620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71" name="Cloud"/>
          <p:cNvSpPr>
            <a:spLocks noChangeAspect="1" noEditPoints="1" noChangeArrowheads="1"/>
          </p:cNvSpPr>
          <p:nvPr/>
        </p:nvSpPr>
        <p:spPr bwMode="auto">
          <a:xfrm>
            <a:off x="3657600" y="5029200"/>
            <a:ext cx="3733800" cy="685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12700">
            <a:solidFill>
              <a:srgbClr val="000000"/>
            </a:solidFill>
            <a:miter lim="800000"/>
            <a:headEnd/>
            <a:tailEnd/>
          </a:ln>
          <a:effectLst>
            <a:outerShdw dist="35921" dir="2700000" algn="ctr" rotWithShape="0">
              <a:srgbClr val="808080"/>
            </a:outerShdw>
          </a:effectLst>
        </p:spPr>
        <p:txBody>
          <a:bodyPr anchor="ctr"/>
          <a:lstStyle/>
          <a:p>
            <a:pPr algn="ctr" fontAlgn="base">
              <a:spcBef>
                <a:spcPct val="0"/>
              </a:spcBef>
              <a:spcAft>
                <a:spcPct val="0"/>
              </a:spcAft>
            </a:pPr>
            <a:r>
              <a:rPr lang="ja-JP" altLang="en-US">
                <a:solidFill>
                  <a:srgbClr val="000000"/>
                </a:solidFill>
              </a:rPr>
              <a:t>インターネット</a:t>
            </a:r>
          </a:p>
        </p:txBody>
      </p:sp>
      <p:pic>
        <p:nvPicPr>
          <p:cNvPr id="53272" name="Picture 24" descr="j017178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00800" y="5105401"/>
            <a:ext cx="1087438" cy="557213"/>
          </a:xfrm>
          <a:prstGeom prst="rect">
            <a:avLst/>
          </a:prstGeom>
          <a:noFill/>
          <a:extLst>
            <a:ext uri="{909E8E84-426E-40DD-AFC4-6F175D3DCCD1}">
              <a14:hiddenFill xmlns:a14="http://schemas.microsoft.com/office/drawing/2010/main">
                <a:solidFill>
                  <a:srgbClr val="FFFFFF"/>
                </a:solidFill>
              </a14:hiddenFill>
            </a:ext>
          </a:extLst>
        </p:spPr>
      </p:pic>
      <p:sp>
        <p:nvSpPr>
          <p:cNvPr id="53273" name="AutoShape 25" descr="ブーケ"/>
          <p:cNvSpPr>
            <a:spLocks noChangeArrowheads="1"/>
          </p:cNvSpPr>
          <p:nvPr/>
        </p:nvSpPr>
        <p:spPr bwMode="auto">
          <a:xfrm>
            <a:off x="3810000" y="3357564"/>
            <a:ext cx="4446588" cy="1214437"/>
          </a:xfrm>
          <a:prstGeom prst="roundRect">
            <a:avLst>
              <a:gd name="adj" fmla="val 16667"/>
            </a:avLst>
          </a:prstGeom>
          <a:blipFill dpi="0" rotWithShape="0">
            <a:blip r:embed="rId8"/>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2400" b="1">
                <a:solidFill>
                  <a:srgbClr val="000000"/>
                </a:solidFill>
                <a:latin typeface="HG丸ｺﾞｼｯｸM-PRO" panose="020F0600000000000000" pitchFamily="50" charset="-128"/>
                <a:ea typeface="HG丸ｺﾞｼｯｸM-PRO" panose="020F0600000000000000" pitchFamily="50" charset="-128"/>
              </a:rPr>
              <a:t>国立国会図書館</a:t>
            </a:r>
          </a:p>
          <a:p>
            <a:pPr algn="ctr" fontAlgn="base">
              <a:spcBef>
                <a:spcPct val="0"/>
              </a:spcBef>
              <a:spcAft>
                <a:spcPct val="0"/>
              </a:spcAft>
            </a:pPr>
            <a:r>
              <a:rPr lang="ja-JP" altLang="en-US" sz="2400" b="1">
                <a:solidFill>
                  <a:srgbClr val="000000"/>
                </a:solidFill>
                <a:latin typeface="HG丸ｺﾞｼｯｸM-PRO" panose="020F0600000000000000" pitchFamily="50" charset="-128"/>
                <a:ea typeface="HG丸ｺﾞｼｯｸM-PRO" panose="020F0600000000000000" pitchFamily="50" charset="-128"/>
              </a:rPr>
              <a:t>ウェブ・アーカイブ</a:t>
            </a:r>
          </a:p>
        </p:txBody>
      </p:sp>
      <p:sp>
        <p:nvSpPr>
          <p:cNvPr id="53274" name="Text Box 26"/>
          <p:cNvSpPr txBox="1">
            <a:spLocks noChangeArrowheads="1"/>
          </p:cNvSpPr>
          <p:nvPr/>
        </p:nvSpPr>
        <p:spPr bwMode="auto">
          <a:xfrm>
            <a:off x="2057400" y="1219200"/>
            <a:ext cx="1447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50000"/>
              </a:spcBef>
              <a:spcAft>
                <a:spcPct val="0"/>
              </a:spcAft>
            </a:pPr>
            <a:r>
              <a:rPr lang="ja-JP" altLang="en-US" sz="1600">
                <a:solidFill>
                  <a:srgbClr val="000000"/>
                </a:solidFill>
                <a:latin typeface="ＭＳ Ｐゴシック" panose="020B0600070205080204" pitchFamily="50" charset="-128"/>
              </a:rPr>
              <a:t>行政情報</a:t>
            </a:r>
            <a:r>
              <a:rPr lang="en-US" altLang="ja-JP" sz="1600">
                <a:solidFill>
                  <a:srgbClr val="000000"/>
                </a:solidFill>
                <a:latin typeface="ＭＳ Ｐゴシック" panose="020B0600070205080204" pitchFamily="50" charset="-128"/>
              </a:rPr>
              <a:t>Web</a:t>
            </a:r>
          </a:p>
        </p:txBody>
      </p:sp>
      <p:sp>
        <p:nvSpPr>
          <p:cNvPr id="53275" name="Text Box 27"/>
          <p:cNvSpPr txBox="1">
            <a:spLocks noChangeArrowheads="1"/>
          </p:cNvSpPr>
          <p:nvPr/>
        </p:nvSpPr>
        <p:spPr bwMode="auto">
          <a:xfrm>
            <a:off x="3657600" y="1219200"/>
            <a:ext cx="1447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50000"/>
              </a:spcBef>
              <a:spcAft>
                <a:spcPct val="0"/>
              </a:spcAft>
            </a:pPr>
            <a:r>
              <a:rPr lang="ja-JP" altLang="en-US" sz="1600">
                <a:solidFill>
                  <a:srgbClr val="000000"/>
                </a:solidFill>
                <a:latin typeface="ＭＳ Ｐゴシック" panose="020B0600070205080204" pitchFamily="50" charset="-128"/>
              </a:rPr>
              <a:t>学術情報</a:t>
            </a:r>
            <a:r>
              <a:rPr lang="en-US" altLang="ja-JP" sz="1600">
                <a:solidFill>
                  <a:srgbClr val="000000"/>
                </a:solidFill>
                <a:latin typeface="ＭＳ Ｐゴシック" panose="020B0600070205080204" pitchFamily="50" charset="-128"/>
              </a:rPr>
              <a:t>Web</a:t>
            </a:r>
          </a:p>
        </p:txBody>
      </p:sp>
      <p:sp>
        <p:nvSpPr>
          <p:cNvPr id="53276" name="Text Box 28"/>
          <p:cNvSpPr txBox="1">
            <a:spLocks noChangeArrowheads="1"/>
          </p:cNvSpPr>
          <p:nvPr/>
        </p:nvSpPr>
        <p:spPr bwMode="auto">
          <a:xfrm>
            <a:off x="5257800" y="1219200"/>
            <a:ext cx="1447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50000"/>
              </a:spcBef>
              <a:spcAft>
                <a:spcPct val="0"/>
              </a:spcAft>
            </a:pPr>
            <a:r>
              <a:rPr lang="ja-JP" altLang="en-US" sz="1600">
                <a:solidFill>
                  <a:srgbClr val="000000"/>
                </a:solidFill>
                <a:latin typeface="ＭＳ Ｐゴシック" panose="020B0600070205080204" pitchFamily="50" charset="-128"/>
              </a:rPr>
              <a:t>各種情報</a:t>
            </a:r>
            <a:r>
              <a:rPr lang="en-US" altLang="ja-JP" sz="1600">
                <a:solidFill>
                  <a:srgbClr val="000000"/>
                </a:solidFill>
                <a:latin typeface="ＭＳ Ｐゴシック" panose="020B0600070205080204" pitchFamily="50" charset="-128"/>
              </a:rPr>
              <a:t>Web</a:t>
            </a:r>
          </a:p>
        </p:txBody>
      </p:sp>
      <p:sp>
        <p:nvSpPr>
          <p:cNvPr id="53277" name="Text Box 29"/>
          <p:cNvSpPr txBox="1">
            <a:spLocks noChangeArrowheads="1"/>
          </p:cNvSpPr>
          <p:nvPr/>
        </p:nvSpPr>
        <p:spPr bwMode="auto">
          <a:xfrm>
            <a:off x="6858000" y="1219200"/>
            <a:ext cx="1447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50000"/>
              </a:spcBef>
              <a:spcAft>
                <a:spcPct val="0"/>
              </a:spcAft>
            </a:pPr>
            <a:r>
              <a:rPr lang="ja-JP" altLang="en-US" sz="1600">
                <a:solidFill>
                  <a:srgbClr val="000000"/>
                </a:solidFill>
                <a:latin typeface="ＭＳ Ｐゴシック" panose="020B0600070205080204" pitchFamily="50" charset="-128"/>
              </a:rPr>
              <a:t>企業情報</a:t>
            </a:r>
            <a:r>
              <a:rPr lang="en-US" altLang="ja-JP" sz="1600">
                <a:solidFill>
                  <a:srgbClr val="000000"/>
                </a:solidFill>
                <a:latin typeface="ＭＳ Ｐゴシック" panose="020B0600070205080204" pitchFamily="50" charset="-128"/>
              </a:rPr>
              <a:t>Web</a:t>
            </a:r>
          </a:p>
        </p:txBody>
      </p:sp>
      <p:sp>
        <p:nvSpPr>
          <p:cNvPr id="53278" name="Text Box 30"/>
          <p:cNvSpPr txBox="1">
            <a:spLocks noChangeArrowheads="1"/>
          </p:cNvSpPr>
          <p:nvPr/>
        </p:nvSpPr>
        <p:spPr bwMode="auto">
          <a:xfrm>
            <a:off x="8458200" y="1219200"/>
            <a:ext cx="1447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ja-JP" altLang="en-US" sz="1600">
                <a:solidFill>
                  <a:srgbClr val="000000"/>
                </a:solidFill>
                <a:latin typeface="ＭＳ Ｐゴシック" panose="020B0600070205080204" pitchFamily="50" charset="-128"/>
              </a:rPr>
              <a:t>個人</a:t>
            </a:r>
            <a:r>
              <a:rPr lang="en-US" altLang="ja-JP" sz="1600">
                <a:solidFill>
                  <a:srgbClr val="000000"/>
                </a:solidFill>
                <a:latin typeface="ＭＳ Ｐゴシック" panose="020B0600070205080204" pitchFamily="50" charset="-128"/>
              </a:rPr>
              <a:t>Web</a:t>
            </a:r>
          </a:p>
        </p:txBody>
      </p:sp>
      <p:sp>
        <p:nvSpPr>
          <p:cNvPr id="53280" name="AutoShape 32"/>
          <p:cNvSpPr>
            <a:spLocks noChangeArrowheads="1"/>
          </p:cNvSpPr>
          <p:nvPr/>
        </p:nvSpPr>
        <p:spPr bwMode="auto">
          <a:xfrm>
            <a:off x="4572000" y="2286000"/>
            <a:ext cx="914400" cy="762000"/>
          </a:xfrm>
          <a:prstGeom prst="can">
            <a:avLst>
              <a:gd name="adj" fmla="val 25000"/>
            </a:avLst>
          </a:prstGeom>
          <a:gradFill rotWithShape="0">
            <a:gsLst>
              <a:gs pos="0">
                <a:srgbClr val="66FF66"/>
              </a:gs>
              <a:gs pos="100000">
                <a:srgbClr val="0099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r>
              <a:rPr lang="ja-JP" altLang="en-US" sz="1600">
                <a:solidFill>
                  <a:srgbClr val="000000"/>
                </a:solidFill>
                <a:latin typeface="ＭＳ Ｐゴシック" panose="020B0600070205080204" pitchFamily="50" charset="-128"/>
              </a:rPr>
              <a:t>学術</a:t>
            </a:r>
          </a:p>
          <a:p>
            <a:pPr algn="ctr" fontAlgn="base">
              <a:spcBef>
                <a:spcPct val="0"/>
              </a:spcBef>
              <a:spcAft>
                <a:spcPct val="0"/>
              </a:spcAft>
            </a:pPr>
            <a:r>
              <a:rPr lang="ja-JP" altLang="en-US" sz="1600">
                <a:solidFill>
                  <a:srgbClr val="000000"/>
                </a:solidFill>
                <a:latin typeface="ＭＳ Ｐゴシック" panose="020B0600070205080204" pitchFamily="50" charset="-128"/>
              </a:rPr>
              <a:t>研究機関</a:t>
            </a:r>
          </a:p>
        </p:txBody>
      </p:sp>
      <p:sp>
        <p:nvSpPr>
          <p:cNvPr id="53282" name="AutoShape 34"/>
          <p:cNvSpPr>
            <a:spLocks noChangeArrowheads="1"/>
          </p:cNvSpPr>
          <p:nvPr/>
        </p:nvSpPr>
        <p:spPr bwMode="auto">
          <a:xfrm>
            <a:off x="7467600" y="2286000"/>
            <a:ext cx="914400" cy="762000"/>
          </a:xfrm>
          <a:prstGeom prst="can">
            <a:avLst>
              <a:gd name="adj" fmla="val 25000"/>
            </a:avLst>
          </a:prstGeom>
          <a:gradFill rotWithShape="0">
            <a:gsLst>
              <a:gs pos="0">
                <a:srgbClr val="66FF66"/>
              </a:gs>
              <a:gs pos="100000">
                <a:srgbClr val="0099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endParaRPr lang="ja-JP" altLang="ja-JP" sz="1200">
              <a:solidFill>
                <a:srgbClr val="000000"/>
              </a:solidFill>
              <a:latin typeface="ＭＳ Ｐゴシック" panose="020B0600070205080204" pitchFamily="50" charset="-128"/>
            </a:endParaRPr>
          </a:p>
        </p:txBody>
      </p:sp>
      <p:grpSp>
        <p:nvGrpSpPr>
          <p:cNvPr id="53288" name="Group 40"/>
          <p:cNvGrpSpPr>
            <a:grpSpLocks/>
          </p:cNvGrpSpPr>
          <p:nvPr/>
        </p:nvGrpSpPr>
        <p:grpSpPr bwMode="auto">
          <a:xfrm>
            <a:off x="6934200" y="2667000"/>
            <a:ext cx="381000" cy="76200"/>
            <a:chOff x="3504" y="1584"/>
            <a:chExt cx="240" cy="48"/>
          </a:xfrm>
        </p:grpSpPr>
        <p:sp>
          <p:nvSpPr>
            <p:cNvPr id="53289" name="Oval 41"/>
            <p:cNvSpPr>
              <a:spLocks noChangeArrowheads="1"/>
            </p:cNvSpPr>
            <p:nvPr/>
          </p:nvSpPr>
          <p:spPr bwMode="auto">
            <a:xfrm>
              <a:off x="3504" y="1584"/>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90" name="Oval 42"/>
            <p:cNvSpPr>
              <a:spLocks noChangeArrowheads="1"/>
            </p:cNvSpPr>
            <p:nvPr/>
          </p:nvSpPr>
          <p:spPr bwMode="auto">
            <a:xfrm>
              <a:off x="3600" y="1584"/>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91" name="Oval 43"/>
            <p:cNvSpPr>
              <a:spLocks noChangeArrowheads="1"/>
            </p:cNvSpPr>
            <p:nvPr/>
          </p:nvSpPr>
          <p:spPr bwMode="auto">
            <a:xfrm>
              <a:off x="3696" y="1584"/>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grpSp>
      <p:sp>
        <p:nvSpPr>
          <p:cNvPr id="53293" name="AutoShape 45"/>
          <p:cNvSpPr>
            <a:spLocks noChangeArrowheads="1"/>
          </p:cNvSpPr>
          <p:nvPr/>
        </p:nvSpPr>
        <p:spPr bwMode="auto">
          <a:xfrm>
            <a:off x="4724400" y="1676400"/>
            <a:ext cx="2514600" cy="457200"/>
          </a:xfrm>
          <a:prstGeom prst="downArrow">
            <a:avLst>
              <a:gd name="adj1" fmla="val 53407"/>
              <a:gd name="adj2" fmla="val 45833"/>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95" name="AutoShape 47"/>
          <p:cNvSpPr>
            <a:spLocks noChangeArrowheads="1"/>
          </p:cNvSpPr>
          <p:nvPr/>
        </p:nvSpPr>
        <p:spPr bwMode="auto">
          <a:xfrm>
            <a:off x="8328025" y="4652963"/>
            <a:ext cx="2590800" cy="609600"/>
          </a:xfrm>
          <a:prstGeom prst="roundRect">
            <a:avLst>
              <a:gd name="adj" fmla="val 4699"/>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lvl1pPr marL="101600" indent="-101600">
              <a:defRPr kumimoji="1" sz="2400">
                <a:solidFill>
                  <a:schemeClr val="tx1"/>
                </a:solidFill>
                <a:latin typeface="Times New Roman" panose="02020603050405020304" pitchFamily="18" charset="0"/>
                <a:ea typeface="ＭＳ Ｐゴシック" panose="020B0600070205080204" pitchFamily="50" charset="-128"/>
              </a:defRPr>
            </a:lvl1pPr>
            <a:lvl2pPr>
              <a:defRPr kumimoji="1" sz="2400">
                <a:solidFill>
                  <a:schemeClr val="tx1"/>
                </a:solidFill>
                <a:latin typeface="Times New Roman" panose="02020603050405020304" pitchFamily="18" charset="0"/>
                <a:ea typeface="ＭＳ Ｐゴシック" panose="020B0600070205080204" pitchFamily="50" charset="-128"/>
              </a:defRPr>
            </a:lvl2pPr>
            <a:lvl3pPr>
              <a:defRPr kumimoji="1" sz="2400">
                <a:solidFill>
                  <a:schemeClr val="tx1"/>
                </a:solidFill>
                <a:latin typeface="Times New Roman" panose="02020603050405020304" pitchFamily="18" charset="0"/>
                <a:ea typeface="ＭＳ Ｐゴシック" panose="020B0600070205080204" pitchFamily="50" charset="-128"/>
              </a:defRPr>
            </a:lvl3pPr>
            <a:lvl4pPr>
              <a:defRPr kumimoji="1" sz="2400">
                <a:solidFill>
                  <a:schemeClr val="tx1"/>
                </a:solidFill>
                <a:latin typeface="Times New Roman" panose="02020603050405020304" pitchFamily="18" charset="0"/>
                <a:ea typeface="ＭＳ Ｐゴシック" panose="020B0600070205080204" pitchFamily="50" charset="-128"/>
              </a:defRPr>
            </a:lvl4pPr>
            <a:lvl5pPr>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fontAlgn="base">
              <a:spcBef>
                <a:spcPct val="0"/>
              </a:spcBef>
              <a:spcAft>
                <a:spcPct val="0"/>
              </a:spcAft>
            </a:pPr>
            <a:r>
              <a:rPr lang="ja-JP" altLang="en-US" sz="1200">
                <a:solidFill>
                  <a:srgbClr val="000000"/>
                </a:solidFill>
                <a:ea typeface="HG丸ｺﾞｼｯｸM-PRO" panose="020F0600000000000000" pitchFamily="50" charset="-128"/>
              </a:rPr>
              <a:t>米国</a:t>
            </a:r>
          </a:p>
          <a:p>
            <a:pPr fontAlgn="base">
              <a:spcBef>
                <a:spcPct val="0"/>
              </a:spcBef>
              <a:spcAft>
                <a:spcPct val="0"/>
              </a:spcAft>
              <a:buFontTx/>
              <a:buChar char="•"/>
            </a:pPr>
            <a:r>
              <a:rPr lang="ja-JP" altLang="en-US" sz="1200">
                <a:solidFill>
                  <a:srgbClr val="000000"/>
                </a:solidFill>
                <a:ea typeface="HG丸ｺﾞｼｯｸM-PRO" panose="020F0600000000000000" pitchFamily="50" charset="-128"/>
              </a:rPr>
              <a:t>ＮＰＯ法人「</a:t>
            </a:r>
            <a:r>
              <a:rPr lang="en-US" altLang="ja-JP" sz="1200">
                <a:solidFill>
                  <a:srgbClr val="000000"/>
                </a:solidFill>
                <a:ea typeface="HG丸ｺﾞｼｯｸM-PRO" panose="020F0600000000000000" pitchFamily="50" charset="-128"/>
              </a:rPr>
              <a:t>The Internet Archive</a:t>
            </a:r>
            <a:r>
              <a:rPr lang="ja-JP" altLang="en-US" sz="1200">
                <a:solidFill>
                  <a:srgbClr val="000000"/>
                </a:solidFill>
                <a:ea typeface="HG丸ｺﾞｼｯｸM-PRO" panose="020F0600000000000000" pitchFamily="50" charset="-128"/>
              </a:rPr>
              <a:t>」が</a:t>
            </a:r>
            <a:r>
              <a:rPr lang="en-US" altLang="ja-JP" sz="1200">
                <a:solidFill>
                  <a:srgbClr val="000000"/>
                </a:solidFill>
                <a:ea typeface="HG丸ｺﾞｼｯｸM-PRO" panose="020F0600000000000000" pitchFamily="50" charset="-128"/>
              </a:rPr>
              <a:t>100</a:t>
            </a:r>
            <a:r>
              <a:rPr lang="ja-JP" altLang="en-US" sz="1200">
                <a:solidFill>
                  <a:srgbClr val="000000"/>
                </a:solidFill>
                <a:ea typeface="HG丸ｺﾞｼｯｸM-PRO" panose="020F0600000000000000" pitchFamily="50" charset="-128"/>
              </a:rPr>
              <a:t>億ページ以上を保存・公開中</a:t>
            </a:r>
          </a:p>
        </p:txBody>
      </p:sp>
      <p:sp>
        <p:nvSpPr>
          <p:cNvPr id="53296" name="AutoShape 48"/>
          <p:cNvSpPr>
            <a:spLocks noChangeArrowheads="1"/>
          </p:cNvSpPr>
          <p:nvPr/>
        </p:nvSpPr>
        <p:spPr bwMode="auto">
          <a:xfrm>
            <a:off x="8328025" y="6024563"/>
            <a:ext cx="2590800" cy="609600"/>
          </a:xfrm>
          <a:prstGeom prst="roundRect">
            <a:avLst>
              <a:gd name="adj" fmla="val 6222"/>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lvl1pPr marL="101600" indent="-101600">
              <a:defRPr kumimoji="1" sz="2400">
                <a:solidFill>
                  <a:schemeClr val="tx1"/>
                </a:solidFill>
                <a:latin typeface="Times New Roman" panose="02020603050405020304" pitchFamily="18" charset="0"/>
                <a:ea typeface="ＭＳ Ｐゴシック" panose="020B0600070205080204" pitchFamily="50" charset="-128"/>
              </a:defRPr>
            </a:lvl1pPr>
            <a:lvl2pPr>
              <a:defRPr kumimoji="1" sz="2400">
                <a:solidFill>
                  <a:schemeClr val="tx1"/>
                </a:solidFill>
                <a:latin typeface="Times New Roman" panose="02020603050405020304" pitchFamily="18" charset="0"/>
                <a:ea typeface="ＭＳ Ｐゴシック" panose="020B0600070205080204" pitchFamily="50" charset="-128"/>
              </a:defRPr>
            </a:lvl2pPr>
            <a:lvl3pPr>
              <a:defRPr kumimoji="1" sz="2400">
                <a:solidFill>
                  <a:schemeClr val="tx1"/>
                </a:solidFill>
                <a:latin typeface="Times New Roman" panose="02020603050405020304" pitchFamily="18" charset="0"/>
                <a:ea typeface="ＭＳ Ｐゴシック" panose="020B0600070205080204" pitchFamily="50" charset="-128"/>
              </a:defRPr>
            </a:lvl3pPr>
            <a:lvl4pPr>
              <a:defRPr kumimoji="1" sz="2400">
                <a:solidFill>
                  <a:schemeClr val="tx1"/>
                </a:solidFill>
                <a:latin typeface="Times New Roman" panose="02020603050405020304" pitchFamily="18" charset="0"/>
                <a:ea typeface="ＭＳ Ｐゴシック" panose="020B0600070205080204" pitchFamily="50" charset="-128"/>
              </a:defRPr>
            </a:lvl4pPr>
            <a:lvl5pPr>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fontAlgn="base">
              <a:spcBef>
                <a:spcPct val="0"/>
              </a:spcBef>
              <a:spcAft>
                <a:spcPct val="0"/>
              </a:spcAft>
            </a:pPr>
            <a:r>
              <a:rPr lang="ja-JP" altLang="en-US" sz="1200">
                <a:solidFill>
                  <a:srgbClr val="000000"/>
                </a:solidFill>
                <a:ea typeface="HG丸ｺﾞｼｯｸM-PRO" panose="020F0600000000000000" pitchFamily="50" charset="-128"/>
              </a:rPr>
              <a:t>ＵＮＥＳＣＯ</a:t>
            </a:r>
          </a:p>
          <a:p>
            <a:pPr fontAlgn="base">
              <a:spcBef>
                <a:spcPct val="0"/>
              </a:spcBef>
              <a:spcAft>
                <a:spcPct val="0"/>
              </a:spcAft>
              <a:buFontTx/>
              <a:buChar char="•"/>
            </a:pPr>
            <a:r>
              <a:rPr lang="ja-JP" altLang="en-US" sz="1200">
                <a:solidFill>
                  <a:srgbClr val="000000"/>
                </a:solidFill>
                <a:ea typeface="HG丸ｺﾞｼｯｸM-PRO" panose="020F0600000000000000" pitchFamily="50" charset="-128"/>
              </a:rPr>
              <a:t>デジタルヘリテージ（世界のコンテンツ保存）</a:t>
            </a:r>
          </a:p>
        </p:txBody>
      </p:sp>
      <p:sp>
        <p:nvSpPr>
          <p:cNvPr id="53297" name="AutoShape 49"/>
          <p:cNvSpPr>
            <a:spLocks noChangeArrowheads="1"/>
          </p:cNvSpPr>
          <p:nvPr/>
        </p:nvSpPr>
        <p:spPr bwMode="auto">
          <a:xfrm>
            <a:off x="7807325" y="4729163"/>
            <a:ext cx="457200" cy="457200"/>
          </a:xfrm>
          <a:prstGeom prst="can">
            <a:avLst>
              <a:gd name="adj" fmla="val 25000"/>
            </a:avLst>
          </a:prstGeom>
          <a:gradFill rotWithShape="0">
            <a:gsLst>
              <a:gs pos="0">
                <a:srgbClr val="FFCC00"/>
              </a:gs>
              <a:gs pos="100000">
                <a:srgbClr val="FFCC00">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98" name="AutoShape 50"/>
          <p:cNvSpPr>
            <a:spLocks noChangeArrowheads="1"/>
          </p:cNvSpPr>
          <p:nvPr/>
        </p:nvSpPr>
        <p:spPr bwMode="auto">
          <a:xfrm>
            <a:off x="7807325" y="6100763"/>
            <a:ext cx="457200" cy="457200"/>
          </a:xfrm>
          <a:prstGeom prst="can">
            <a:avLst>
              <a:gd name="adj" fmla="val 25000"/>
            </a:avLst>
          </a:prstGeom>
          <a:gradFill rotWithShape="0">
            <a:gsLst>
              <a:gs pos="0">
                <a:srgbClr val="FFCC00"/>
              </a:gs>
              <a:gs pos="100000">
                <a:srgbClr val="FFCC00">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299" name="AutoShape 51"/>
          <p:cNvSpPr>
            <a:spLocks noChangeArrowheads="1"/>
          </p:cNvSpPr>
          <p:nvPr/>
        </p:nvSpPr>
        <p:spPr bwMode="auto">
          <a:xfrm>
            <a:off x="8328025" y="5338763"/>
            <a:ext cx="2590800" cy="609600"/>
          </a:xfrm>
          <a:prstGeom prst="roundRect">
            <a:avLst>
              <a:gd name="adj" fmla="val 6222"/>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lvl1pPr marL="101600" indent="-101600">
              <a:defRPr kumimoji="1" sz="2400">
                <a:solidFill>
                  <a:schemeClr val="tx1"/>
                </a:solidFill>
                <a:latin typeface="Times New Roman" panose="02020603050405020304" pitchFamily="18" charset="0"/>
                <a:ea typeface="ＭＳ Ｐゴシック" panose="020B0600070205080204" pitchFamily="50" charset="-128"/>
              </a:defRPr>
            </a:lvl1pPr>
            <a:lvl2pPr>
              <a:defRPr kumimoji="1" sz="2400">
                <a:solidFill>
                  <a:schemeClr val="tx1"/>
                </a:solidFill>
                <a:latin typeface="Times New Roman" panose="02020603050405020304" pitchFamily="18" charset="0"/>
                <a:ea typeface="ＭＳ Ｐゴシック" panose="020B0600070205080204" pitchFamily="50" charset="-128"/>
              </a:defRPr>
            </a:lvl2pPr>
            <a:lvl3pPr>
              <a:defRPr kumimoji="1" sz="2400">
                <a:solidFill>
                  <a:schemeClr val="tx1"/>
                </a:solidFill>
                <a:latin typeface="Times New Roman" panose="02020603050405020304" pitchFamily="18" charset="0"/>
                <a:ea typeface="ＭＳ Ｐゴシック" panose="020B0600070205080204" pitchFamily="50" charset="-128"/>
              </a:defRPr>
            </a:lvl3pPr>
            <a:lvl4pPr>
              <a:defRPr kumimoji="1" sz="2400">
                <a:solidFill>
                  <a:schemeClr val="tx1"/>
                </a:solidFill>
                <a:latin typeface="Times New Roman" panose="02020603050405020304" pitchFamily="18" charset="0"/>
                <a:ea typeface="ＭＳ Ｐゴシック" panose="020B0600070205080204" pitchFamily="50" charset="-128"/>
              </a:defRPr>
            </a:lvl4pPr>
            <a:lvl5pPr>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fontAlgn="base">
              <a:spcBef>
                <a:spcPct val="0"/>
              </a:spcBef>
              <a:spcAft>
                <a:spcPct val="0"/>
              </a:spcAft>
            </a:pPr>
            <a:r>
              <a:rPr lang="ja-JP" altLang="en-US" sz="1200">
                <a:solidFill>
                  <a:srgbClr val="000000"/>
                </a:solidFill>
                <a:ea typeface="HG丸ｺﾞｼｯｸM-PRO" panose="020F0600000000000000" pitchFamily="50" charset="-128"/>
              </a:rPr>
              <a:t>欧州</a:t>
            </a:r>
          </a:p>
          <a:p>
            <a:pPr fontAlgn="base">
              <a:spcBef>
                <a:spcPct val="0"/>
              </a:spcBef>
              <a:spcAft>
                <a:spcPct val="0"/>
              </a:spcAft>
              <a:buFontTx/>
              <a:buChar char="•"/>
            </a:pPr>
            <a:r>
              <a:rPr lang="ja-JP" altLang="en-US" sz="1200">
                <a:solidFill>
                  <a:srgbClr val="000000"/>
                </a:solidFill>
                <a:ea typeface="HG丸ｺﾞｼｯｸM-PRO" panose="020F0600000000000000" pitchFamily="50" charset="-128"/>
              </a:rPr>
              <a:t>英国、フランス、北欧諸国の国立図書館等で取組中</a:t>
            </a:r>
          </a:p>
        </p:txBody>
      </p:sp>
      <p:sp>
        <p:nvSpPr>
          <p:cNvPr id="53300" name="AutoShape 52"/>
          <p:cNvSpPr>
            <a:spLocks noChangeArrowheads="1"/>
          </p:cNvSpPr>
          <p:nvPr/>
        </p:nvSpPr>
        <p:spPr bwMode="auto">
          <a:xfrm>
            <a:off x="7807325" y="5414963"/>
            <a:ext cx="457200" cy="457200"/>
          </a:xfrm>
          <a:prstGeom prst="can">
            <a:avLst>
              <a:gd name="adj" fmla="val 25000"/>
            </a:avLst>
          </a:prstGeom>
          <a:gradFill rotWithShape="0">
            <a:gsLst>
              <a:gs pos="0">
                <a:srgbClr val="FFCC00"/>
              </a:gs>
              <a:gs pos="100000">
                <a:srgbClr val="FFCC00">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42" name="AutoShape 94"/>
          <p:cNvSpPr>
            <a:spLocks noChangeArrowheads="1"/>
          </p:cNvSpPr>
          <p:nvPr/>
        </p:nvSpPr>
        <p:spPr bwMode="auto">
          <a:xfrm>
            <a:off x="3216275" y="2205038"/>
            <a:ext cx="914400" cy="762000"/>
          </a:xfrm>
          <a:prstGeom prst="can">
            <a:avLst>
              <a:gd name="adj" fmla="val 25000"/>
            </a:avLst>
          </a:prstGeom>
          <a:gradFill rotWithShape="0">
            <a:gsLst>
              <a:gs pos="0">
                <a:srgbClr val="66FF66"/>
              </a:gs>
              <a:gs pos="100000">
                <a:srgbClr val="0099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endParaRPr lang="ja-JP" altLang="ja-JP" sz="1600">
              <a:solidFill>
                <a:srgbClr val="000000"/>
              </a:solidFill>
              <a:latin typeface="ＭＳ Ｐゴシック" panose="020B0600070205080204" pitchFamily="50" charset="-128"/>
            </a:endParaRPr>
          </a:p>
        </p:txBody>
      </p:sp>
      <p:sp>
        <p:nvSpPr>
          <p:cNvPr id="53343" name="AutoShape 95"/>
          <p:cNvSpPr>
            <a:spLocks noChangeArrowheads="1"/>
          </p:cNvSpPr>
          <p:nvPr/>
        </p:nvSpPr>
        <p:spPr bwMode="auto">
          <a:xfrm>
            <a:off x="5951538" y="2205038"/>
            <a:ext cx="914400" cy="762000"/>
          </a:xfrm>
          <a:prstGeom prst="can">
            <a:avLst>
              <a:gd name="adj" fmla="val 25000"/>
            </a:avLst>
          </a:prstGeom>
          <a:gradFill rotWithShape="0">
            <a:gsLst>
              <a:gs pos="0">
                <a:srgbClr val="66FF66"/>
              </a:gs>
              <a:gs pos="100000">
                <a:srgbClr val="0099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endParaRPr lang="ja-JP" altLang="ja-JP" sz="1600">
              <a:solidFill>
                <a:srgbClr val="000000"/>
              </a:solidFill>
              <a:latin typeface="ＭＳ Ｐゴシック" panose="020B0600070205080204" pitchFamily="50" charset="-128"/>
            </a:endParaRPr>
          </a:p>
        </p:txBody>
      </p:sp>
      <p:sp>
        <p:nvSpPr>
          <p:cNvPr id="53279" name="AutoShape 31"/>
          <p:cNvSpPr>
            <a:spLocks noChangeArrowheads="1"/>
          </p:cNvSpPr>
          <p:nvPr/>
        </p:nvSpPr>
        <p:spPr bwMode="auto">
          <a:xfrm>
            <a:off x="3124200" y="2286000"/>
            <a:ext cx="914400" cy="762000"/>
          </a:xfrm>
          <a:prstGeom prst="can">
            <a:avLst>
              <a:gd name="adj" fmla="val 25000"/>
            </a:avLst>
          </a:prstGeom>
          <a:gradFill rotWithShape="0">
            <a:gsLst>
              <a:gs pos="0">
                <a:srgbClr val="66FF66"/>
              </a:gs>
              <a:gs pos="100000">
                <a:srgbClr val="0099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r>
              <a:rPr lang="ja-JP" altLang="en-US" sz="1600">
                <a:solidFill>
                  <a:srgbClr val="000000"/>
                </a:solidFill>
                <a:latin typeface="ＭＳ Ｐゴシック" panose="020B0600070205080204" pitchFamily="50" charset="-128"/>
              </a:rPr>
              <a:t>公立</a:t>
            </a:r>
          </a:p>
          <a:p>
            <a:pPr algn="ctr" fontAlgn="base">
              <a:spcBef>
                <a:spcPct val="0"/>
              </a:spcBef>
              <a:spcAft>
                <a:spcPct val="0"/>
              </a:spcAft>
            </a:pPr>
            <a:r>
              <a:rPr lang="ja-JP" altLang="en-US" sz="1600">
                <a:solidFill>
                  <a:srgbClr val="000000"/>
                </a:solidFill>
                <a:latin typeface="ＭＳ Ｐゴシック" panose="020B0600070205080204" pitchFamily="50" charset="-128"/>
              </a:rPr>
              <a:t>図書館</a:t>
            </a:r>
          </a:p>
        </p:txBody>
      </p:sp>
      <p:sp>
        <p:nvSpPr>
          <p:cNvPr id="53281" name="AutoShape 33"/>
          <p:cNvSpPr>
            <a:spLocks noChangeArrowheads="1"/>
          </p:cNvSpPr>
          <p:nvPr/>
        </p:nvSpPr>
        <p:spPr bwMode="auto">
          <a:xfrm>
            <a:off x="5867400" y="2286000"/>
            <a:ext cx="914400" cy="762000"/>
          </a:xfrm>
          <a:prstGeom prst="can">
            <a:avLst>
              <a:gd name="adj" fmla="val 25000"/>
            </a:avLst>
          </a:prstGeom>
          <a:gradFill rotWithShape="0">
            <a:gsLst>
              <a:gs pos="0">
                <a:srgbClr val="66FF66"/>
              </a:gs>
              <a:gs pos="100000">
                <a:srgbClr val="0099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r>
              <a:rPr lang="ja-JP" altLang="en-US" sz="1600">
                <a:solidFill>
                  <a:srgbClr val="000000"/>
                </a:solidFill>
                <a:latin typeface="ＭＳ Ｐゴシック" panose="020B0600070205080204" pitchFamily="50" charset="-128"/>
              </a:rPr>
              <a:t>ＮＰＯ等</a:t>
            </a:r>
          </a:p>
        </p:txBody>
      </p:sp>
      <p:sp>
        <p:nvSpPr>
          <p:cNvPr id="53356" name="AutoShape 108"/>
          <p:cNvSpPr>
            <a:spLocks noChangeArrowheads="1"/>
          </p:cNvSpPr>
          <p:nvPr/>
        </p:nvSpPr>
        <p:spPr bwMode="auto">
          <a:xfrm>
            <a:off x="1703388" y="1"/>
            <a:ext cx="8813800" cy="765175"/>
          </a:xfrm>
          <a:prstGeom prst="horizontalScroll">
            <a:avLst>
              <a:gd name="adj" fmla="val 12500"/>
            </a:avLst>
          </a:prstGeom>
          <a:gradFill rotWithShape="1">
            <a:gsLst>
              <a:gs pos="0">
                <a:srgbClr val="FFCC00">
                  <a:alpha val="41000"/>
                </a:srgbClr>
              </a:gs>
              <a:gs pos="100000">
                <a:srgbClr val="FF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2400">
                <a:solidFill>
                  <a:srgbClr val="000000"/>
                </a:solidFill>
                <a:latin typeface="ＤＦ特太ゴシック体" pitchFamily="1" charset="-128"/>
                <a:ea typeface="ＤＦ特太ゴシック体" pitchFamily="1" charset="-128"/>
              </a:rPr>
              <a:t>「日本ウェブ・アーカイブ」構想の推進</a:t>
            </a:r>
          </a:p>
        </p:txBody>
      </p:sp>
      <p:sp>
        <p:nvSpPr>
          <p:cNvPr id="53379" name="Rectangle 131"/>
          <p:cNvSpPr>
            <a:spLocks noGrp="1" noChangeArrowheads="1"/>
          </p:cNvSpPr>
          <p:nvPr>
            <p:ph type="title" sz="quarter"/>
          </p:nvPr>
        </p:nvSpPr>
        <p:spPr bwMode="auto">
          <a:xfrm>
            <a:off x="1638300" y="274638"/>
            <a:ext cx="8915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ja-JP" altLang="ja-JP"/>
          </a:p>
        </p:txBody>
      </p:sp>
      <p:graphicFrame>
        <p:nvGraphicFramePr>
          <p:cNvPr id="53369" name="Object 121"/>
          <p:cNvGraphicFramePr>
            <a:graphicFrameLocks noGrp="1" noChangeAspect="1"/>
          </p:cNvGraphicFramePr>
          <p:nvPr>
            <p:ph sz="quarter" idx="1"/>
          </p:nvPr>
        </p:nvGraphicFramePr>
        <p:xfrm>
          <a:off x="1271589" y="4652963"/>
          <a:ext cx="2160587" cy="1320800"/>
        </p:xfrm>
        <a:graphic>
          <a:graphicData uri="http://schemas.openxmlformats.org/presentationml/2006/ole">
            <mc:AlternateContent xmlns:mc="http://schemas.openxmlformats.org/markup-compatibility/2006">
              <mc:Choice xmlns:v="urn:schemas-microsoft-com:vml" Requires="v">
                <p:oleObj spid="_x0000_s1037" name="ビットマップ イメージ" r:id="rId9" imgW="7059010" imgH="4315427" progId="Paint.Picture">
                  <p:embed/>
                </p:oleObj>
              </mc:Choice>
              <mc:Fallback>
                <p:oleObj name="ビットマップ イメージ" r:id="rId9" imgW="7059010" imgH="4315427" progId="Paint.Picture">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1589" y="4652963"/>
                        <a:ext cx="2160587"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372" name="Object 124"/>
          <p:cNvGraphicFramePr>
            <a:graphicFrameLocks noGrp="1" noChangeAspect="1"/>
          </p:cNvGraphicFramePr>
          <p:nvPr>
            <p:ph sz="quarter" idx="2"/>
          </p:nvPr>
        </p:nvGraphicFramePr>
        <p:xfrm>
          <a:off x="1271589" y="3213101"/>
          <a:ext cx="2160587" cy="1382713"/>
        </p:xfrm>
        <a:graphic>
          <a:graphicData uri="http://schemas.openxmlformats.org/presentationml/2006/ole">
            <mc:AlternateContent xmlns:mc="http://schemas.openxmlformats.org/markup-compatibility/2006">
              <mc:Choice xmlns:v="urn:schemas-microsoft-com:vml" Requires="v">
                <p:oleObj spid="_x0000_s1038" name="ビットマップ イメージ" r:id="rId11" imgW="7342857" imgH="4695238" progId="Paint.Picture">
                  <p:embed/>
                </p:oleObj>
              </mc:Choice>
              <mc:Fallback>
                <p:oleObj name="ビットマップ イメージ" r:id="rId11" imgW="7342857" imgH="4695238" progId="Paint.Picture">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1589" y="3213101"/>
                        <a:ext cx="2160587" cy="1382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375" name="Object 127"/>
          <p:cNvGraphicFramePr>
            <a:graphicFrameLocks noGrp="1" noChangeAspect="1"/>
          </p:cNvGraphicFramePr>
          <p:nvPr>
            <p:ph sz="quarter" idx="3"/>
          </p:nvPr>
        </p:nvGraphicFramePr>
        <p:xfrm>
          <a:off x="8616951" y="1916114"/>
          <a:ext cx="2098675" cy="1195387"/>
        </p:xfrm>
        <a:graphic>
          <a:graphicData uri="http://schemas.openxmlformats.org/presentationml/2006/ole">
            <mc:AlternateContent xmlns:mc="http://schemas.openxmlformats.org/markup-compatibility/2006">
              <mc:Choice xmlns:v="urn:schemas-microsoft-com:vml" Requires="v">
                <p:oleObj spid="_x0000_s1039" name="ビットマップ イメージ" r:id="rId13" imgW="8314286" imgH="4734586" progId="Paint.Picture">
                  <p:embed/>
                </p:oleObj>
              </mc:Choice>
              <mc:Fallback>
                <p:oleObj name="ビットマップ イメージ" r:id="rId13" imgW="8314286" imgH="4734586" progId="Paint.Picture">
                  <p:embed/>
                  <p:pic>
                    <p:nvPicPr>
                      <p:cNvPr id="0" name=""/>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16951" y="1916114"/>
                        <a:ext cx="2098675" cy="1195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378" name="Object 130"/>
          <p:cNvGraphicFramePr>
            <a:graphicFrameLocks noGrp="1" noChangeAspect="1"/>
          </p:cNvGraphicFramePr>
          <p:nvPr>
            <p:ph sz="quarter" idx="4"/>
          </p:nvPr>
        </p:nvGraphicFramePr>
        <p:xfrm>
          <a:off x="8616951" y="3213101"/>
          <a:ext cx="2087563" cy="1273175"/>
        </p:xfrm>
        <a:graphic>
          <a:graphicData uri="http://schemas.openxmlformats.org/presentationml/2006/ole">
            <mc:AlternateContent xmlns:mc="http://schemas.openxmlformats.org/markup-compatibility/2006">
              <mc:Choice xmlns:v="urn:schemas-microsoft-com:vml" Requires="v">
                <p:oleObj spid="_x0000_s1040" name="ビットマップ イメージ" r:id="rId15" imgW="6980952" imgH="4258269" progId="Paint.Picture">
                  <p:embed/>
                </p:oleObj>
              </mc:Choice>
              <mc:Fallback>
                <p:oleObj name="ビットマップ イメージ" r:id="rId15" imgW="6980952" imgH="4258269" progId="Paint.Picture">
                  <p:embed/>
                  <p:pic>
                    <p:nvPicPr>
                      <p:cNvPr id="0" name=""/>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16951" y="3213101"/>
                        <a:ext cx="2087563" cy="1273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90" name="AutoShape 142"/>
          <p:cNvSpPr>
            <a:spLocks noChangeArrowheads="1"/>
          </p:cNvSpPr>
          <p:nvPr/>
        </p:nvSpPr>
        <p:spPr bwMode="auto">
          <a:xfrm rot="8047766">
            <a:off x="8080376" y="3095626"/>
            <a:ext cx="639763" cy="334963"/>
          </a:xfrm>
          <a:custGeom>
            <a:avLst/>
            <a:gdLst>
              <a:gd name="G0" fmla="+- 13474 0 0"/>
              <a:gd name="G1" fmla="+- 7874 0 0"/>
              <a:gd name="G2" fmla="+- 21600 0 7874"/>
              <a:gd name="G3" fmla="+- 10800 0 7874"/>
              <a:gd name="G4" fmla="+- 21600 0 13474"/>
              <a:gd name="G5" fmla="*/ G4 G3 10800"/>
              <a:gd name="G6" fmla="+- 21600 0 G5"/>
              <a:gd name="T0" fmla="*/ 13474 w 21600"/>
              <a:gd name="T1" fmla="*/ 0 h 21600"/>
              <a:gd name="T2" fmla="*/ 0 w 21600"/>
              <a:gd name="T3" fmla="*/ 10800 h 21600"/>
              <a:gd name="T4" fmla="*/ 1347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474" y="0"/>
                </a:moveTo>
                <a:lnTo>
                  <a:pt x="13474" y="7874"/>
                </a:lnTo>
                <a:lnTo>
                  <a:pt x="3375" y="7874"/>
                </a:lnTo>
                <a:lnTo>
                  <a:pt x="3375" y="13726"/>
                </a:lnTo>
                <a:lnTo>
                  <a:pt x="13474" y="13726"/>
                </a:lnTo>
                <a:lnTo>
                  <a:pt x="13474" y="21600"/>
                </a:lnTo>
                <a:lnTo>
                  <a:pt x="21600" y="10800"/>
                </a:lnTo>
                <a:close/>
              </a:path>
              <a:path w="21600" h="21600">
                <a:moveTo>
                  <a:pt x="1350" y="7874"/>
                </a:moveTo>
                <a:lnTo>
                  <a:pt x="1350" y="13726"/>
                </a:lnTo>
                <a:lnTo>
                  <a:pt x="2700" y="13726"/>
                </a:lnTo>
                <a:lnTo>
                  <a:pt x="2700" y="7874"/>
                </a:lnTo>
                <a:close/>
              </a:path>
              <a:path w="21600" h="21600">
                <a:moveTo>
                  <a:pt x="0" y="7874"/>
                </a:moveTo>
                <a:lnTo>
                  <a:pt x="0" y="13726"/>
                </a:lnTo>
                <a:lnTo>
                  <a:pt x="675" y="13726"/>
                </a:lnTo>
                <a:lnTo>
                  <a:pt x="675" y="7874"/>
                </a:lnTo>
                <a:close/>
              </a:path>
            </a:pathLst>
          </a:cu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91" name="AutoShape 143"/>
          <p:cNvSpPr>
            <a:spLocks noChangeArrowheads="1"/>
          </p:cNvSpPr>
          <p:nvPr/>
        </p:nvSpPr>
        <p:spPr bwMode="auto">
          <a:xfrm rot="10800000">
            <a:off x="8112126" y="3789363"/>
            <a:ext cx="504825" cy="334962"/>
          </a:xfrm>
          <a:custGeom>
            <a:avLst/>
            <a:gdLst>
              <a:gd name="G0" fmla="+- 13474 0 0"/>
              <a:gd name="G1" fmla="+- 7874 0 0"/>
              <a:gd name="G2" fmla="+- 21600 0 7874"/>
              <a:gd name="G3" fmla="+- 10800 0 7874"/>
              <a:gd name="G4" fmla="+- 21600 0 13474"/>
              <a:gd name="G5" fmla="*/ G4 G3 10800"/>
              <a:gd name="G6" fmla="+- 21600 0 G5"/>
              <a:gd name="T0" fmla="*/ 13474 w 21600"/>
              <a:gd name="T1" fmla="*/ 0 h 21600"/>
              <a:gd name="T2" fmla="*/ 0 w 21600"/>
              <a:gd name="T3" fmla="*/ 10800 h 21600"/>
              <a:gd name="T4" fmla="*/ 1347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474" y="0"/>
                </a:moveTo>
                <a:lnTo>
                  <a:pt x="13474" y="7874"/>
                </a:lnTo>
                <a:lnTo>
                  <a:pt x="3375" y="7874"/>
                </a:lnTo>
                <a:lnTo>
                  <a:pt x="3375" y="13726"/>
                </a:lnTo>
                <a:lnTo>
                  <a:pt x="13474" y="13726"/>
                </a:lnTo>
                <a:lnTo>
                  <a:pt x="13474" y="21600"/>
                </a:lnTo>
                <a:lnTo>
                  <a:pt x="21600" y="10800"/>
                </a:lnTo>
                <a:close/>
              </a:path>
              <a:path w="21600" h="21600">
                <a:moveTo>
                  <a:pt x="1350" y="7874"/>
                </a:moveTo>
                <a:lnTo>
                  <a:pt x="1350" y="13726"/>
                </a:lnTo>
                <a:lnTo>
                  <a:pt x="2700" y="13726"/>
                </a:lnTo>
                <a:lnTo>
                  <a:pt x="2700" y="7874"/>
                </a:lnTo>
                <a:close/>
              </a:path>
              <a:path w="21600" h="21600">
                <a:moveTo>
                  <a:pt x="0" y="7874"/>
                </a:moveTo>
                <a:lnTo>
                  <a:pt x="0" y="13726"/>
                </a:lnTo>
                <a:lnTo>
                  <a:pt x="675" y="13726"/>
                </a:lnTo>
                <a:lnTo>
                  <a:pt x="675" y="7874"/>
                </a:lnTo>
                <a:close/>
              </a:path>
            </a:pathLst>
          </a:cu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92" name="AutoShape 144"/>
          <p:cNvSpPr>
            <a:spLocks noChangeArrowheads="1"/>
          </p:cNvSpPr>
          <p:nvPr/>
        </p:nvSpPr>
        <p:spPr bwMode="auto">
          <a:xfrm>
            <a:off x="3352800" y="3724276"/>
            <a:ext cx="495300" cy="334963"/>
          </a:xfrm>
          <a:custGeom>
            <a:avLst/>
            <a:gdLst>
              <a:gd name="G0" fmla="+- 13474 0 0"/>
              <a:gd name="G1" fmla="+- 7874 0 0"/>
              <a:gd name="G2" fmla="+- 21600 0 7874"/>
              <a:gd name="G3" fmla="+- 10800 0 7874"/>
              <a:gd name="G4" fmla="+- 21600 0 13474"/>
              <a:gd name="G5" fmla="*/ G4 G3 10800"/>
              <a:gd name="G6" fmla="+- 21600 0 G5"/>
              <a:gd name="T0" fmla="*/ 13474 w 21600"/>
              <a:gd name="T1" fmla="*/ 0 h 21600"/>
              <a:gd name="T2" fmla="*/ 0 w 21600"/>
              <a:gd name="T3" fmla="*/ 10800 h 21600"/>
              <a:gd name="T4" fmla="*/ 1347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474" y="0"/>
                </a:moveTo>
                <a:lnTo>
                  <a:pt x="13474" y="7874"/>
                </a:lnTo>
                <a:lnTo>
                  <a:pt x="3375" y="7874"/>
                </a:lnTo>
                <a:lnTo>
                  <a:pt x="3375" y="13726"/>
                </a:lnTo>
                <a:lnTo>
                  <a:pt x="13474" y="13726"/>
                </a:lnTo>
                <a:lnTo>
                  <a:pt x="13474" y="21600"/>
                </a:lnTo>
                <a:lnTo>
                  <a:pt x="21600" y="10800"/>
                </a:lnTo>
                <a:close/>
              </a:path>
              <a:path w="21600" h="21600">
                <a:moveTo>
                  <a:pt x="1350" y="7874"/>
                </a:moveTo>
                <a:lnTo>
                  <a:pt x="1350" y="13726"/>
                </a:lnTo>
                <a:lnTo>
                  <a:pt x="2700" y="13726"/>
                </a:lnTo>
                <a:lnTo>
                  <a:pt x="2700" y="7874"/>
                </a:lnTo>
                <a:close/>
              </a:path>
              <a:path w="21600" h="21600">
                <a:moveTo>
                  <a:pt x="0" y="7874"/>
                </a:moveTo>
                <a:lnTo>
                  <a:pt x="0" y="13726"/>
                </a:lnTo>
                <a:lnTo>
                  <a:pt x="675" y="13726"/>
                </a:lnTo>
                <a:lnTo>
                  <a:pt x="675" y="7874"/>
                </a:lnTo>
                <a:close/>
              </a:path>
            </a:pathLst>
          </a:cu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53393" name="AutoShape 145"/>
          <p:cNvSpPr>
            <a:spLocks noChangeArrowheads="1"/>
          </p:cNvSpPr>
          <p:nvPr/>
        </p:nvSpPr>
        <p:spPr bwMode="auto">
          <a:xfrm rot="-2290812">
            <a:off x="3349626" y="4481513"/>
            <a:ext cx="576263" cy="334962"/>
          </a:xfrm>
          <a:custGeom>
            <a:avLst/>
            <a:gdLst>
              <a:gd name="G0" fmla="+- 13474 0 0"/>
              <a:gd name="G1" fmla="+- 7874 0 0"/>
              <a:gd name="G2" fmla="+- 21600 0 7874"/>
              <a:gd name="G3" fmla="+- 10800 0 7874"/>
              <a:gd name="G4" fmla="+- 21600 0 13474"/>
              <a:gd name="G5" fmla="*/ G4 G3 10800"/>
              <a:gd name="G6" fmla="+- 21600 0 G5"/>
              <a:gd name="T0" fmla="*/ 13474 w 21600"/>
              <a:gd name="T1" fmla="*/ 0 h 21600"/>
              <a:gd name="T2" fmla="*/ 0 w 21600"/>
              <a:gd name="T3" fmla="*/ 10800 h 21600"/>
              <a:gd name="T4" fmla="*/ 1347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474" y="0"/>
                </a:moveTo>
                <a:lnTo>
                  <a:pt x="13474" y="7874"/>
                </a:lnTo>
                <a:lnTo>
                  <a:pt x="3375" y="7874"/>
                </a:lnTo>
                <a:lnTo>
                  <a:pt x="3375" y="13726"/>
                </a:lnTo>
                <a:lnTo>
                  <a:pt x="13474" y="13726"/>
                </a:lnTo>
                <a:lnTo>
                  <a:pt x="13474" y="21600"/>
                </a:lnTo>
                <a:lnTo>
                  <a:pt x="21600" y="10800"/>
                </a:lnTo>
                <a:close/>
              </a:path>
              <a:path w="21600" h="21600">
                <a:moveTo>
                  <a:pt x="1350" y="7874"/>
                </a:moveTo>
                <a:lnTo>
                  <a:pt x="1350" y="13726"/>
                </a:lnTo>
                <a:lnTo>
                  <a:pt x="2700" y="13726"/>
                </a:lnTo>
                <a:lnTo>
                  <a:pt x="2700" y="7874"/>
                </a:lnTo>
                <a:close/>
              </a:path>
              <a:path w="21600" h="21600">
                <a:moveTo>
                  <a:pt x="0" y="7874"/>
                </a:moveTo>
                <a:lnTo>
                  <a:pt x="0" y="13726"/>
                </a:lnTo>
                <a:lnTo>
                  <a:pt x="675" y="13726"/>
                </a:lnTo>
                <a:lnTo>
                  <a:pt x="675" y="7874"/>
                </a:lnTo>
                <a:close/>
              </a:path>
            </a:pathLst>
          </a:cu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32206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2"/>
          <p:cNvSpPr>
            <a:spLocks noChangeArrowheads="1"/>
          </p:cNvSpPr>
          <p:nvPr/>
        </p:nvSpPr>
        <p:spPr bwMode="auto">
          <a:xfrm>
            <a:off x="4100514" y="863600"/>
            <a:ext cx="6891337" cy="5949950"/>
          </a:xfrm>
          <a:prstGeom prst="roundRect">
            <a:avLst>
              <a:gd name="adj" fmla="val 16667"/>
            </a:avLst>
          </a:prstGeom>
          <a:gradFill rotWithShape="1">
            <a:gsLst>
              <a:gs pos="0">
                <a:srgbClr val="FFCC00">
                  <a:alpha val="50000"/>
                </a:srgbClr>
              </a:gs>
              <a:gs pos="100000">
                <a:srgbClr val="FFFFFF"/>
              </a:gs>
            </a:gsLst>
            <a:path path="shape">
              <a:fillToRect l="50000" t="50000" r="50000" b="50000"/>
            </a:path>
          </a:gradFill>
          <a:ln w="9525"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pic>
        <p:nvPicPr>
          <p:cNvPr id="64515" name="Picture 3" descr="japansp01"/>
          <p:cNvPicPr>
            <a:picLocks noChangeAspect="1" noChangeArrowheads="1"/>
          </p:cNvPicPr>
          <p:nvPr/>
        </p:nvPicPr>
        <p:blipFill>
          <a:blip r:embed="rId2">
            <a:clrChange>
              <a:clrFrom>
                <a:srgbClr val="FEFEFE"/>
              </a:clrFrom>
              <a:clrTo>
                <a:srgbClr val="FEFEFE">
                  <a:alpha val="0"/>
                </a:srgbClr>
              </a:clrTo>
            </a:clrChange>
            <a:grayscl/>
            <a:extLst>
              <a:ext uri="{28A0092B-C50C-407E-A947-70E740481C1C}">
                <a14:useLocalDpi xmlns:a14="http://schemas.microsoft.com/office/drawing/2010/main" val="0"/>
              </a:ext>
            </a:extLst>
          </a:blip>
          <a:srcRect/>
          <a:stretch>
            <a:fillRect/>
          </a:stretch>
        </p:blipFill>
        <p:spPr bwMode="auto">
          <a:xfrm>
            <a:off x="4295775" y="1268414"/>
            <a:ext cx="6484938" cy="5132387"/>
          </a:xfrm>
          <a:prstGeom prst="rect">
            <a:avLst/>
          </a:prstGeom>
          <a:noFill/>
          <a:ln>
            <a:noFill/>
          </a:ln>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chemeClr val="accent2"/>
                </a:solidFill>
                <a:miter lim="800000"/>
                <a:headEnd/>
                <a:tailEnd/>
              </a14:hiddenLine>
            </a:ext>
          </a:extLst>
        </p:spPr>
      </p:pic>
      <p:sp>
        <p:nvSpPr>
          <p:cNvPr id="64516" name="AutoShape 4"/>
          <p:cNvSpPr>
            <a:spLocks noChangeArrowheads="1"/>
          </p:cNvSpPr>
          <p:nvPr/>
        </p:nvSpPr>
        <p:spPr bwMode="auto">
          <a:xfrm>
            <a:off x="1343025" y="1196975"/>
            <a:ext cx="2160588" cy="2089150"/>
          </a:xfrm>
          <a:prstGeom prst="roundRect">
            <a:avLst>
              <a:gd name="adj" fmla="val 16667"/>
            </a:avLst>
          </a:prstGeom>
          <a:gradFill rotWithShape="1">
            <a:gsLst>
              <a:gs pos="0">
                <a:srgbClr val="FFFF99"/>
              </a:gs>
              <a:gs pos="100000">
                <a:srgbClr val="FFFFFF"/>
              </a:gs>
            </a:gsLst>
            <a:path path="shape">
              <a:fillToRect l="50000" t="50000" r="50000" b="50000"/>
            </a:path>
          </a:gra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17" name="AutoShape 5"/>
          <p:cNvSpPr>
            <a:spLocks noChangeArrowheads="1"/>
          </p:cNvSpPr>
          <p:nvPr/>
        </p:nvSpPr>
        <p:spPr bwMode="auto">
          <a:xfrm>
            <a:off x="1314451" y="4365626"/>
            <a:ext cx="2549525" cy="2447925"/>
          </a:xfrm>
          <a:prstGeom prst="roundRect">
            <a:avLst>
              <a:gd name="adj" fmla="val 16667"/>
            </a:avLst>
          </a:prstGeom>
          <a:gradFill rotWithShape="1">
            <a:gsLst>
              <a:gs pos="0">
                <a:srgbClr val="FFFFCC">
                  <a:alpha val="74001"/>
                </a:srgbClr>
              </a:gs>
              <a:gs pos="100000">
                <a:srgbClr val="FFFFFF"/>
              </a:gs>
            </a:gsLst>
            <a:path path="shape">
              <a:fillToRect l="50000" t="50000" r="50000" b="50000"/>
            </a:path>
          </a:gradFill>
          <a:ln w="63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pic>
        <p:nvPicPr>
          <p:cNvPr id="64518" name="Picture 6" descr="japansp01"/>
          <p:cNvPicPr>
            <a:picLocks noChangeAspect="1" noChangeArrowheads="1"/>
          </p:cNvPicPr>
          <p:nvPr/>
        </p:nvPicPr>
        <p:blipFill>
          <a:blip r:embed="rId2" cstate="print">
            <a:clrChange>
              <a:clrFrom>
                <a:srgbClr val="FEFEFE"/>
              </a:clrFrom>
              <a:clrTo>
                <a:srgbClr val="FEFEFE">
                  <a:alpha val="0"/>
                </a:srgbClr>
              </a:clrTo>
            </a:clrChange>
            <a:grayscl/>
            <a:extLst>
              <a:ext uri="{28A0092B-C50C-407E-A947-70E740481C1C}">
                <a14:useLocalDpi xmlns:a14="http://schemas.microsoft.com/office/drawing/2010/main" val="0"/>
              </a:ext>
            </a:extLst>
          </a:blip>
          <a:srcRect/>
          <a:stretch>
            <a:fillRect/>
          </a:stretch>
        </p:blipFill>
        <p:spPr bwMode="auto">
          <a:xfrm>
            <a:off x="1200150" y="4659313"/>
            <a:ext cx="2643188" cy="1936750"/>
          </a:xfrm>
          <a:prstGeom prst="rect">
            <a:avLst/>
          </a:prstGeom>
          <a:noFill/>
          <a:extLst>
            <a:ext uri="{909E8E84-426E-40DD-AFC4-6F175D3DCCD1}">
              <a14:hiddenFill xmlns:a14="http://schemas.microsoft.com/office/drawing/2010/main">
                <a:solidFill>
                  <a:srgbClr val="00CC00"/>
                </a:solidFill>
              </a14:hiddenFill>
            </a:ext>
          </a:extLst>
        </p:spPr>
      </p:pic>
      <p:sp>
        <p:nvSpPr>
          <p:cNvPr id="64519" name="Text Box 7"/>
          <p:cNvSpPr txBox="1">
            <a:spLocks noChangeArrowheads="1"/>
          </p:cNvSpPr>
          <p:nvPr/>
        </p:nvSpPr>
        <p:spPr bwMode="auto">
          <a:xfrm>
            <a:off x="1919289" y="5876925"/>
            <a:ext cx="1728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400">
                <a:solidFill>
                  <a:srgbClr val="000000"/>
                </a:solidFill>
                <a:latin typeface="Arial" panose="020B0604020202020204" pitchFamily="34" charset="0"/>
              </a:rPr>
              <a:t>･･･</a:t>
            </a:r>
            <a:r>
              <a:rPr lang="en-US" altLang="ja-JP" sz="1400">
                <a:solidFill>
                  <a:srgbClr val="000000"/>
                </a:solidFill>
                <a:latin typeface="Arial" panose="020B0604020202020204" pitchFamily="34" charset="0"/>
              </a:rPr>
              <a:t>Japan</a:t>
            </a:r>
            <a:r>
              <a:rPr lang="ja-JP" altLang="en-US" sz="1400">
                <a:solidFill>
                  <a:srgbClr val="000000"/>
                </a:solidFill>
                <a:latin typeface="Arial" panose="020B0604020202020204" pitchFamily="34" charset="0"/>
              </a:rPr>
              <a:t>　</a:t>
            </a:r>
            <a:r>
              <a:rPr lang="en-US" altLang="ja-JP" sz="1400">
                <a:solidFill>
                  <a:srgbClr val="000000"/>
                </a:solidFill>
                <a:latin typeface="Arial" panose="020B0604020202020204" pitchFamily="34" charset="0"/>
              </a:rPr>
              <a:t>as No.1</a:t>
            </a:r>
          </a:p>
        </p:txBody>
      </p:sp>
      <p:sp>
        <p:nvSpPr>
          <p:cNvPr id="64520" name="AutoShape 8"/>
          <p:cNvSpPr>
            <a:spLocks noChangeArrowheads="1"/>
          </p:cNvSpPr>
          <p:nvPr/>
        </p:nvSpPr>
        <p:spPr bwMode="auto">
          <a:xfrm>
            <a:off x="1774825" y="5300664"/>
            <a:ext cx="1657350" cy="490537"/>
          </a:xfrm>
          <a:prstGeom prst="bevel">
            <a:avLst>
              <a:gd name="adj" fmla="val 12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b="1">
                <a:solidFill>
                  <a:srgbClr val="000000"/>
                </a:solidFill>
                <a:latin typeface="Arial" panose="020B0604020202020204" pitchFamily="34" charset="0"/>
              </a:rPr>
              <a:t>経済大国</a:t>
            </a:r>
          </a:p>
        </p:txBody>
      </p:sp>
      <p:sp>
        <p:nvSpPr>
          <p:cNvPr id="64521" name="AutoShape 9"/>
          <p:cNvSpPr>
            <a:spLocks noChangeArrowheads="1"/>
          </p:cNvSpPr>
          <p:nvPr/>
        </p:nvSpPr>
        <p:spPr bwMode="auto">
          <a:xfrm>
            <a:off x="6064251" y="3579813"/>
            <a:ext cx="2995613" cy="469900"/>
          </a:xfrm>
          <a:prstGeom prst="bevel">
            <a:avLst>
              <a:gd name="adj" fmla="val 125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2400" b="1">
                <a:solidFill>
                  <a:srgbClr val="FF0000"/>
                </a:solidFill>
                <a:latin typeface="Arial" panose="020B0604020202020204" pitchFamily="34" charset="0"/>
              </a:rPr>
              <a:t>クールな国</a:t>
            </a:r>
          </a:p>
        </p:txBody>
      </p:sp>
      <p:pic>
        <p:nvPicPr>
          <p:cNvPr id="64522" name="Picture 10" descr="japansp01"/>
          <p:cNvPicPr>
            <a:picLocks noChangeAspect="1" noChangeArrowheads="1"/>
          </p:cNvPicPr>
          <p:nvPr/>
        </p:nvPicPr>
        <p:blipFill>
          <a:blip r:embed="rId2" cstate="print">
            <a:clrChange>
              <a:clrFrom>
                <a:srgbClr val="FEFEFE"/>
              </a:clrFrom>
              <a:clrTo>
                <a:srgbClr val="FEFEFE">
                  <a:alpha val="0"/>
                </a:srgbClr>
              </a:clrTo>
            </a:clrChange>
            <a:grayscl/>
            <a:extLst>
              <a:ext uri="{28A0092B-C50C-407E-A947-70E740481C1C}">
                <a14:useLocalDpi xmlns:a14="http://schemas.microsoft.com/office/drawing/2010/main" val="0"/>
              </a:ext>
            </a:extLst>
          </a:blip>
          <a:srcRect/>
          <a:stretch>
            <a:fillRect/>
          </a:stretch>
        </p:blipFill>
        <p:spPr bwMode="auto">
          <a:xfrm>
            <a:off x="1512889" y="1546225"/>
            <a:ext cx="1976437" cy="1524000"/>
          </a:xfrm>
          <a:prstGeom prst="rect">
            <a:avLst/>
          </a:prstGeom>
          <a:noFill/>
          <a:extLst>
            <a:ext uri="{909E8E84-426E-40DD-AFC4-6F175D3DCCD1}">
              <a14:hiddenFill xmlns:a14="http://schemas.microsoft.com/office/drawing/2010/main">
                <a:solidFill>
                  <a:srgbClr val="00CC00"/>
                </a:solidFill>
              </a14:hiddenFill>
            </a:ext>
          </a:extLst>
        </p:spPr>
      </p:pic>
      <p:sp>
        <p:nvSpPr>
          <p:cNvPr id="64523" name="AutoShape 11" descr="再生紙"/>
          <p:cNvSpPr>
            <a:spLocks noChangeArrowheads="1"/>
          </p:cNvSpPr>
          <p:nvPr/>
        </p:nvSpPr>
        <p:spPr bwMode="auto">
          <a:xfrm>
            <a:off x="1774826" y="2060575"/>
            <a:ext cx="1406525" cy="439738"/>
          </a:xfrm>
          <a:prstGeom prst="bevel">
            <a:avLst>
              <a:gd name="adj" fmla="val 12500"/>
            </a:avLst>
          </a:prstGeom>
          <a:blipFill dpi="0" rotWithShape="1">
            <a:blip r:embed="rId3">
              <a:alphaModFix amt="75000"/>
            </a:blip>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b="1">
                <a:solidFill>
                  <a:srgbClr val="000000"/>
                </a:solidFill>
                <a:latin typeface="Arial" panose="020B0604020202020204" pitchFamily="34" charset="0"/>
              </a:rPr>
              <a:t>経済低迷</a:t>
            </a:r>
          </a:p>
        </p:txBody>
      </p:sp>
      <p:sp>
        <p:nvSpPr>
          <p:cNvPr id="64524" name="Text Box 12"/>
          <p:cNvSpPr txBox="1">
            <a:spLocks noChangeArrowheads="1"/>
          </p:cNvSpPr>
          <p:nvPr/>
        </p:nvSpPr>
        <p:spPr bwMode="auto">
          <a:xfrm>
            <a:off x="1703389" y="2636838"/>
            <a:ext cx="1728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400">
                <a:solidFill>
                  <a:srgbClr val="000000"/>
                </a:solidFill>
                <a:latin typeface="Arial" panose="020B0604020202020204" pitchFamily="34" charset="0"/>
              </a:rPr>
              <a:t>･･･失われた</a:t>
            </a:r>
            <a:r>
              <a:rPr lang="en-US" altLang="ja-JP" sz="1400">
                <a:solidFill>
                  <a:srgbClr val="000000"/>
                </a:solidFill>
                <a:latin typeface="Arial" panose="020B0604020202020204" pitchFamily="34" charset="0"/>
              </a:rPr>
              <a:t>10</a:t>
            </a:r>
            <a:r>
              <a:rPr lang="ja-JP" altLang="en-US" sz="1400">
                <a:solidFill>
                  <a:srgbClr val="000000"/>
                </a:solidFill>
                <a:latin typeface="Arial" panose="020B0604020202020204" pitchFamily="34" charset="0"/>
              </a:rPr>
              <a:t>年</a:t>
            </a:r>
          </a:p>
        </p:txBody>
      </p:sp>
      <p:sp>
        <p:nvSpPr>
          <p:cNvPr id="64525" name="Oval 13"/>
          <p:cNvSpPr>
            <a:spLocks noChangeArrowheads="1"/>
          </p:cNvSpPr>
          <p:nvPr/>
        </p:nvSpPr>
        <p:spPr bwMode="auto">
          <a:xfrm>
            <a:off x="7680326" y="2420938"/>
            <a:ext cx="1027113"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まんが</a:t>
            </a:r>
          </a:p>
        </p:txBody>
      </p:sp>
      <p:sp>
        <p:nvSpPr>
          <p:cNvPr id="64526" name="Oval 14"/>
          <p:cNvSpPr>
            <a:spLocks noChangeArrowheads="1"/>
          </p:cNvSpPr>
          <p:nvPr/>
        </p:nvSpPr>
        <p:spPr bwMode="auto">
          <a:xfrm>
            <a:off x="4295775" y="4076700"/>
            <a:ext cx="863600"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盆栽</a:t>
            </a:r>
          </a:p>
        </p:txBody>
      </p:sp>
      <p:sp>
        <p:nvSpPr>
          <p:cNvPr id="64527" name="Oval 15"/>
          <p:cNvSpPr>
            <a:spLocks noChangeArrowheads="1"/>
          </p:cNvSpPr>
          <p:nvPr/>
        </p:nvSpPr>
        <p:spPr bwMode="auto">
          <a:xfrm>
            <a:off x="5159376" y="3357563"/>
            <a:ext cx="792163"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空手</a:t>
            </a:r>
          </a:p>
        </p:txBody>
      </p:sp>
      <p:sp>
        <p:nvSpPr>
          <p:cNvPr id="64528" name="Oval 16"/>
          <p:cNvSpPr>
            <a:spLocks noChangeArrowheads="1"/>
          </p:cNvSpPr>
          <p:nvPr/>
        </p:nvSpPr>
        <p:spPr bwMode="auto">
          <a:xfrm>
            <a:off x="5880101" y="4797425"/>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寿司</a:t>
            </a:r>
          </a:p>
        </p:txBody>
      </p:sp>
      <p:sp>
        <p:nvSpPr>
          <p:cNvPr id="64529" name="Oval 17"/>
          <p:cNvSpPr>
            <a:spLocks noChangeArrowheads="1"/>
          </p:cNvSpPr>
          <p:nvPr/>
        </p:nvSpPr>
        <p:spPr bwMode="auto">
          <a:xfrm>
            <a:off x="9048751" y="4076701"/>
            <a:ext cx="1184275" cy="49847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メカニカル</a:t>
            </a:r>
          </a:p>
          <a:p>
            <a:pPr algn="ctr" fontAlgn="base">
              <a:spcBef>
                <a:spcPct val="0"/>
              </a:spcBef>
              <a:spcAft>
                <a:spcPct val="0"/>
              </a:spcAft>
            </a:pPr>
            <a:r>
              <a:rPr lang="ja-JP" altLang="en-US" sz="1400">
                <a:solidFill>
                  <a:srgbClr val="000000"/>
                </a:solidFill>
                <a:latin typeface="Arial" panose="020B0604020202020204" pitchFamily="34" charset="0"/>
              </a:rPr>
              <a:t>デザイン</a:t>
            </a:r>
          </a:p>
        </p:txBody>
      </p:sp>
      <p:sp>
        <p:nvSpPr>
          <p:cNvPr id="64530" name="Oval 18"/>
          <p:cNvSpPr>
            <a:spLocks noChangeArrowheads="1"/>
          </p:cNvSpPr>
          <p:nvPr/>
        </p:nvSpPr>
        <p:spPr bwMode="auto">
          <a:xfrm>
            <a:off x="7032626" y="5084763"/>
            <a:ext cx="1262063"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テキスタイル</a:t>
            </a:r>
          </a:p>
        </p:txBody>
      </p:sp>
      <p:sp>
        <p:nvSpPr>
          <p:cNvPr id="64531" name="Oval 19"/>
          <p:cNvSpPr>
            <a:spLocks noChangeArrowheads="1"/>
          </p:cNvSpPr>
          <p:nvPr/>
        </p:nvSpPr>
        <p:spPr bwMode="auto">
          <a:xfrm>
            <a:off x="9696450" y="2852738"/>
            <a:ext cx="922338"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ガンダム</a:t>
            </a:r>
          </a:p>
        </p:txBody>
      </p:sp>
      <p:sp>
        <p:nvSpPr>
          <p:cNvPr id="64532" name="Oval 20"/>
          <p:cNvSpPr>
            <a:spLocks noChangeArrowheads="1"/>
          </p:cNvSpPr>
          <p:nvPr/>
        </p:nvSpPr>
        <p:spPr bwMode="auto">
          <a:xfrm>
            <a:off x="9480550" y="3284538"/>
            <a:ext cx="1296988"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スーパーマリオ</a:t>
            </a:r>
          </a:p>
        </p:txBody>
      </p:sp>
      <p:sp>
        <p:nvSpPr>
          <p:cNvPr id="64533" name="Oval 21"/>
          <p:cNvSpPr>
            <a:spLocks noChangeArrowheads="1"/>
          </p:cNvSpPr>
          <p:nvPr/>
        </p:nvSpPr>
        <p:spPr bwMode="auto">
          <a:xfrm>
            <a:off x="8401051" y="1916114"/>
            <a:ext cx="1230313" cy="50482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千と千尋の</a:t>
            </a:r>
          </a:p>
          <a:p>
            <a:pPr algn="ctr" fontAlgn="base">
              <a:spcBef>
                <a:spcPct val="0"/>
              </a:spcBef>
              <a:spcAft>
                <a:spcPct val="0"/>
              </a:spcAft>
            </a:pPr>
            <a:r>
              <a:rPr lang="ja-JP" altLang="en-US" sz="1400">
                <a:solidFill>
                  <a:srgbClr val="000000"/>
                </a:solidFill>
                <a:latin typeface="Arial" panose="020B0604020202020204" pitchFamily="34" charset="0"/>
              </a:rPr>
              <a:t>神隠し</a:t>
            </a:r>
          </a:p>
        </p:txBody>
      </p:sp>
      <p:sp>
        <p:nvSpPr>
          <p:cNvPr id="64535" name="Oval 23"/>
          <p:cNvSpPr>
            <a:spLocks noChangeArrowheads="1"/>
          </p:cNvSpPr>
          <p:nvPr/>
        </p:nvSpPr>
        <p:spPr bwMode="auto">
          <a:xfrm>
            <a:off x="5159375" y="4292600"/>
            <a:ext cx="954088"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お華</a:t>
            </a:r>
          </a:p>
        </p:txBody>
      </p:sp>
      <p:sp>
        <p:nvSpPr>
          <p:cNvPr id="64536" name="Oval 24"/>
          <p:cNvSpPr>
            <a:spLocks noChangeArrowheads="1"/>
          </p:cNvSpPr>
          <p:nvPr/>
        </p:nvSpPr>
        <p:spPr bwMode="auto">
          <a:xfrm>
            <a:off x="4511676" y="4652963"/>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侘び寂び</a:t>
            </a:r>
          </a:p>
        </p:txBody>
      </p:sp>
      <p:sp>
        <p:nvSpPr>
          <p:cNvPr id="64537" name="AutoShape 25"/>
          <p:cNvSpPr>
            <a:spLocks noChangeArrowheads="1"/>
          </p:cNvSpPr>
          <p:nvPr/>
        </p:nvSpPr>
        <p:spPr bwMode="auto">
          <a:xfrm>
            <a:off x="9285289" y="1200151"/>
            <a:ext cx="1419225" cy="284163"/>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文化的影響力</a:t>
            </a:r>
          </a:p>
        </p:txBody>
      </p:sp>
      <p:sp>
        <p:nvSpPr>
          <p:cNvPr id="64538" name="AutoShape 26"/>
          <p:cNvSpPr>
            <a:spLocks noChangeArrowheads="1"/>
          </p:cNvSpPr>
          <p:nvPr/>
        </p:nvSpPr>
        <p:spPr bwMode="auto">
          <a:xfrm>
            <a:off x="6800851" y="3144838"/>
            <a:ext cx="1497013" cy="284162"/>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自国文化への関心</a:t>
            </a:r>
          </a:p>
        </p:txBody>
      </p:sp>
      <p:sp>
        <p:nvSpPr>
          <p:cNvPr id="64539" name="AutoShape 27"/>
          <p:cNvSpPr>
            <a:spLocks noChangeArrowheads="1"/>
          </p:cNvSpPr>
          <p:nvPr/>
        </p:nvSpPr>
        <p:spPr bwMode="auto">
          <a:xfrm>
            <a:off x="6651625" y="4295776"/>
            <a:ext cx="1893888" cy="284163"/>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日本人であることへの誇り</a:t>
            </a:r>
          </a:p>
        </p:txBody>
      </p:sp>
      <p:sp>
        <p:nvSpPr>
          <p:cNvPr id="64540" name="AutoShape 28"/>
          <p:cNvSpPr>
            <a:spLocks noChangeArrowheads="1"/>
          </p:cNvSpPr>
          <p:nvPr/>
        </p:nvSpPr>
        <p:spPr bwMode="auto">
          <a:xfrm>
            <a:off x="6872289" y="6527801"/>
            <a:ext cx="1419225" cy="284163"/>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人類文化への貢献</a:t>
            </a:r>
          </a:p>
        </p:txBody>
      </p:sp>
      <p:sp>
        <p:nvSpPr>
          <p:cNvPr id="64541" name="AutoShape 29"/>
          <p:cNvSpPr>
            <a:spLocks noChangeArrowheads="1"/>
          </p:cNvSpPr>
          <p:nvPr/>
        </p:nvSpPr>
        <p:spPr bwMode="auto">
          <a:xfrm>
            <a:off x="6653214" y="914401"/>
            <a:ext cx="1735137" cy="282575"/>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世界の人々からの尊敬</a:t>
            </a:r>
          </a:p>
        </p:txBody>
      </p:sp>
      <p:sp>
        <p:nvSpPr>
          <p:cNvPr id="64542" name="AutoShape 30"/>
          <p:cNvSpPr>
            <a:spLocks noChangeArrowheads="1"/>
          </p:cNvSpPr>
          <p:nvPr/>
        </p:nvSpPr>
        <p:spPr bwMode="auto">
          <a:xfrm>
            <a:off x="4495801" y="6240463"/>
            <a:ext cx="1419225" cy="284162"/>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経済力</a:t>
            </a:r>
          </a:p>
        </p:txBody>
      </p:sp>
      <p:sp>
        <p:nvSpPr>
          <p:cNvPr id="64543" name="AutoShape 31"/>
          <p:cNvSpPr>
            <a:spLocks noChangeArrowheads="1"/>
          </p:cNvSpPr>
          <p:nvPr/>
        </p:nvSpPr>
        <p:spPr bwMode="auto">
          <a:xfrm>
            <a:off x="4567239" y="1200151"/>
            <a:ext cx="1419225" cy="284163"/>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観光客誘致</a:t>
            </a:r>
          </a:p>
        </p:txBody>
      </p:sp>
      <p:sp>
        <p:nvSpPr>
          <p:cNvPr id="64544" name="AutoShape 32"/>
          <p:cNvSpPr>
            <a:spLocks noChangeArrowheads="1"/>
          </p:cNvSpPr>
          <p:nvPr/>
        </p:nvSpPr>
        <p:spPr bwMode="auto">
          <a:xfrm>
            <a:off x="9285289" y="6240463"/>
            <a:ext cx="1419225" cy="284162"/>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政治的影響力</a:t>
            </a:r>
          </a:p>
        </p:txBody>
      </p:sp>
      <p:sp>
        <p:nvSpPr>
          <p:cNvPr id="64545" name="AutoShape 33"/>
          <p:cNvSpPr>
            <a:spLocks noChangeArrowheads="1"/>
          </p:cNvSpPr>
          <p:nvPr/>
        </p:nvSpPr>
        <p:spPr bwMode="auto">
          <a:xfrm>
            <a:off x="1631950" y="-26988"/>
            <a:ext cx="8813800" cy="935038"/>
          </a:xfrm>
          <a:prstGeom prst="horizontalScroll">
            <a:avLst>
              <a:gd name="adj" fmla="val 12500"/>
            </a:avLst>
          </a:prstGeom>
          <a:gradFill rotWithShape="1">
            <a:gsLst>
              <a:gs pos="0">
                <a:srgbClr val="FFCC00">
                  <a:alpha val="41000"/>
                </a:srgbClr>
              </a:gs>
              <a:gs pos="100000">
                <a:srgbClr val="FF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2000" b="1">
                <a:solidFill>
                  <a:srgbClr val="000000"/>
                </a:solidFill>
                <a:latin typeface="ＤＦ特太ゴシック体" pitchFamily="1" charset="-128"/>
                <a:ea typeface="ＤＦ特太ゴシック体" pitchFamily="1" charset="-128"/>
              </a:rPr>
              <a:t>日本発ポップカルチャーの総合戦略の確立</a:t>
            </a:r>
          </a:p>
          <a:p>
            <a:pPr algn="ctr" fontAlgn="base">
              <a:lnSpc>
                <a:spcPct val="150000"/>
              </a:lnSpc>
              <a:spcBef>
                <a:spcPct val="0"/>
              </a:spcBef>
              <a:spcAft>
                <a:spcPct val="0"/>
              </a:spcAft>
            </a:pPr>
            <a:r>
              <a:rPr lang="ja-JP" altLang="en-US" sz="1600" b="1">
                <a:solidFill>
                  <a:srgbClr val="000000"/>
                </a:solidFill>
                <a:latin typeface="ＤＦ特太ゴシック体" pitchFamily="1" charset="-128"/>
                <a:ea typeface="ＤＦ特太ゴシック体" pitchFamily="1" charset="-128"/>
              </a:rPr>
              <a:t>～「</a:t>
            </a:r>
            <a:r>
              <a:rPr lang="en-US" altLang="ja-JP" sz="1600" b="1">
                <a:solidFill>
                  <a:srgbClr val="000000"/>
                </a:solidFill>
                <a:latin typeface="ＤＦ特太ゴシック体" pitchFamily="1" charset="-128"/>
                <a:ea typeface="ＤＦ特太ゴシック体" pitchFamily="1" charset="-128"/>
              </a:rPr>
              <a:t>COOL</a:t>
            </a:r>
            <a:r>
              <a:rPr lang="ja-JP" altLang="en-US" sz="1600" b="1">
                <a:solidFill>
                  <a:srgbClr val="000000"/>
                </a:solidFill>
                <a:latin typeface="ＤＦ特太ゴシック体" pitchFamily="1" charset="-128"/>
                <a:ea typeface="ＤＦ特太ゴシック体" pitchFamily="1" charset="-128"/>
              </a:rPr>
              <a:t>」（かっこいい）国家を目指して～</a:t>
            </a:r>
          </a:p>
        </p:txBody>
      </p:sp>
      <p:sp>
        <p:nvSpPr>
          <p:cNvPr id="64546" name="Oval 34"/>
          <p:cNvSpPr>
            <a:spLocks noChangeArrowheads="1"/>
          </p:cNvSpPr>
          <p:nvPr/>
        </p:nvSpPr>
        <p:spPr bwMode="auto">
          <a:xfrm>
            <a:off x="5087938" y="5157788"/>
            <a:ext cx="1281112"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カップヌードル</a:t>
            </a:r>
          </a:p>
        </p:txBody>
      </p:sp>
      <p:sp>
        <p:nvSpPr>
          <p:cNvPr id="64547" name="Oval 35"/>
          <p:cNvSpPr>
            <a:spLocks noChangeArrowheads="1"/>
          </p:cNvSpPr>
          <p:nvPr/>
        </p:nvSpPr>
        <p:spPr bwMode="auto">
          <a:xfrm>
            <a:off x="9120189" y="5084763"/>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ケータイ</a:t>
            </a:r>
          </a:p>
        </p:txBody>
      </p:sp>
      <p:sp>
        <p:nvSpPr>
          <p:cNvPr id="64548" name="Oval 36"/>
          <p:cNvSpPr>
            <a:spLocks noChangeArrowheads="1"/>
          </p:cNvSpPr>
          <p:nvPr/>
        </p:nvSpPr>
        <p:spPr bwMode="auto">
          <a:xfrm>
            <a:off x="8328026" y="4724400"/>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カラオケ</a:t>
            </a:r>
          </a:p>
        </p:txBody>
      </p:sp>
      <p:sp>
        <p:nvSpPr>
          <p:cNvPr id="64549" name="Oval 37"/>
          <p:cNvSpPr>
            <a:spLocks noChangeArrowheads="1"/>
          </p:cNvSpPr>
          <p:nvPr/>
        </p:nvSpPr>
        <p:spPr bwMode="auto">
          <a:xfrm>
            <a:off x="7680326" y="1628775"/>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ルパン三世</a:t>
            </a:r>
          </a:p>
        </p:txBody>
      </p:sp>
      <p:sp>
        <p:nvSpPr>
          <p:cNvPr id="64550" name="Oval 38"/>
          <p:cNvSpPr>
            <a:spLocks noChangeArrowheads="1"/>
          </p:cNvSpPr>
          <p:nvPr/>
        </p:nvSpPr>
        <p:spPr bwMode="auto">
          <a:xfrm>
            <a:off x="4943476" y="2276475"/>
            <a:ext cx="1008063"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イチロー</a:t>
            </a:r>
          </a:p>
        </p:txBody>
      </p:sp>
      <p:sp>
        <p:nvSpPr>
          <p:cNvPr id="64551" name="Oval 39"/>
          <p:cNvSpPr>
            <a:spLocks noChangeArrowheads="1"/>
          </p:cNvSpPr>
          <p:nvPr/>
        </p:nvSpPr>
        <p:spPr bwMode="auto">
          <a:xfrm>
            <a:off x="6600826" y="2060575"/>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北野武</a:t>
            </a:r>
          </a:p>
        </p:txBody>
      </p:sp>
      <p:sp>
        <p:nvSpPr>
          <p:cNvPr id="64552" name="Oval 40"/>
          <p:cNvSpPr>
            <a:spLocks noChangeArrowheads="1"/>
          </p:cNvSpPr>
          <p:nvPr/>
        </p:nvSpPr>
        <p:spPr bwMode="auto">
          <a:xfrm>
            <a:off x="6311901" y="1628775"/>
            <a:ext cx="123507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ラストサムライ</a:t>
            </a:r>
          </a:p>
        </p:txBody>
      </p:sp>
      <p:sp>
        <p:nvSpPr>
          <p:cNvPr id="64553" name="Oval 41"/>
          <p:cNvSpPr>
            <a:spLocks noChangeArrowheads="1"/>
          </p:cNvSpPr>
          <p:nvPr/>
        </p:nvSpPr>
        <p:spPr bwMode="auto">
          <a:xfrm>
            <a:off x="9191626" y="2420938"/>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ポケモン</a:t>
            </a:r>
          </a:p>
        </p:txBody>
      </p:sp>
      <p:sp>
        <p:nvSpPr>
          <p:cNvPr id="64554" name="Oval 42"/>
          <p:cNvSpPr>
            <a:spLocks noChangeArrowheads="1"/>
          </p:cNvSpPr>
          <p:nvPr/>
        </p:nvSpPr>
        <p:spPr bwMode="auto">
          <a:xfrm>
            <a:off x="4583114" y="2636838"/>
            <a:ext cx="935037"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マツイ</a:t>
            </a:r>
          </a:p>
        </p:txBody>
      </p:sp>
      <p:sp>
        <p:nvSpPr>
          <p:cNvPr id="64555" name="Oval 43"/>
          <p:cNvSpPr>
            <a:spLocks noChangeArrowheads="1"/>
          </p:cNvSpPr>
          <p:nvPr/>
        </p:nvSpPr>
        <p:spPr bwMode="auto">
          <a:xfrm>
            <a:off x="5448301" y="2924175"/>
            <a:ext cx="881063"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スモー</a:t>
            </a:r>
          </a:p>
        </p:txBody>
      </p:sp>
      <p:sp>
        <p:nvSpPr>
          <p:cNvPr id="64556" name="Oval 44"/>
          <p:cNvSpPr>
            <a:spLocks noChangeArrowheads="1"/>
          </p:cNvSpPr>
          <p:nvPr/>
        </p:nvSpPr>
        <p:spPr bwMode="auto">
          <a:xfrm>
            <a:off x="4943475" y="3789363"/>
            <a:ext cx="954088"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カブキ</a:t>
            </a:r>
          </a:p>
        </p:txBody>
      </p:sp>
      <p:sp>
        <p:nvSpPr>
          <p:cNvPr id="64557" name="AutoShape 45"/>
          <p:cNvSpPr>
            <a:spLocks noChangeArrowheads="1"/>
          </p:cNvSpPr>
          <p:nvPr/>
        </p:nvSpPr>
        <p:spPr bwMode="auto">
          <a:xfrm>
            <a:off x="4224338" y="1557339"/>
            <a:ext cx="6623050" cy="4625975"/>
          </a:xfrm>
          <a:custGeom>
            <a:avLst/>
            <a:gdLst>
              <a:gd name="G0" fmla="+- 5489 0 0"/>
              <a:gd name="G1" fmla="+- 21600 0 5489"/>
              <a:gd name="G2" fmla="+- 21600 0 548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89" y="10800"/>
                </a:moveTo>
                <a:cubicBezTo>
                  <a:pt x="5489" y="13733"/>
                  <a:pt x="7867" y="16111"/>
                  <a:pt x="10800" y="16111"/>
                </a:cubicBezTo>
                <a:cubicBezTo>
                  <a:pt x="13733" y="16111"/>
                  <a:pt x="16111" y="13733"/>
                  <a:pt x="16111" y="10800"/>
                </a:cubicBezTo>
                <a:cubicBezTo>
                  <a:pt x="16111" y="7867"/>
                  <a:pt x="13733" y="5489"/>
                  <a:pt x="10800" y="5489"/>
                </a:cubicBezTo>
                <a:cubicBezTo>
                  <a:pt x="7867" y="5489"/>
                  <a:pt x="5489" y="7867"/>
                  <a:pt x="5489" y="10800"/>
                </a:cubicBezTo>
                <a:close/>
              </a:path>
            </a:pathLst>
          </a:custGeom>
          <a:noFill/>
          <a:ln w="317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58" name="Oval 46"/>
          <p:cNvSpPr>
            <a:spLocks noChangeArrowheads="1"/>
          </p:cNvSpPr>
          <p:nvPr/>
        </p:nvSpPr>
        <p:spPr bwMode="auto">
          <a:xfrm>
            <a:off x="9191626" y="3644900"/>
            <a:ext cx="9366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ゲーム</a:t>
            </a:r>
          </a:p>
        </p:txBody>
      </p:sp>
      <p:sp>
        <p:nvSpPr>
          <p:cNvPr id="64559" name="Oval 47"/>
          <p:cNvSpPr>
            <a:spLocks noChangeArrowheads="1"/>
          </p:cNvSpPr>
          <p:nvPr/>
        </p:nvSpPr>
        <p:spPr bwMode="auto">
          <a:xfrm>
            <a:off x="9480551" y="4652963"/>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デジカメ</a:t>
            </a:r>
          </a:p>
        </p:txBody>
      </p:sp>
      <p:sp>
        <p:nvSpPr>
          <p:cNvPr id="64560" name="Oval 48"/>
          <p:cNvSpPr>
            <a:spLocks noChangeArrowheads="1"/>
          </p:cNvSpPr>
          <p:nvPr/>
        </p:nvSpPr>
        <p:spPr bwMode="auto">
          <a:xfrm>
            <a:off x="6024564" y="2492375"/>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武士道</a:t>
            </a:r>
          </a:p>
        </p:txBody>
      </p:sp>
      <p:sp>
        <p:nvSpPr>
          <p:cNvPr id="64561" name="Line 49"/>
          <p:cNvSpPr>
            <a:spLocks noChangeShapeType="1"/>
          </p:cNvSpPr>
          <p:nvPr/>
        </p:nvSpPr>
        <p:spPr bwMode="auto">
          <a:xfrm flipH="1" flipV="1">
            <a:off x="5227638" y="1489075"/>
            <a:ext cx="436562" cy="42703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62" name="Line 50"/>
          <p:cNvSpPr>
            <a:spLocks noChangeShapeType="1"/>
          </p:cNvSpPr>
          <p:nvPr/>
        </p:nvSpPr>
        <p:spPr bwMode="auto">
          <a:xfrm flipV="1">
            <a:off x="7535864" y="1273176"/>
            <a:ext cx="1587" cy="2841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63" name="Line 51"/>
          <p:cNvSpPr>
            <a:spLocks noChangeShapeType="1"/>
          </p:cNvSpPr>
          <p:nvPr/>
        </p:nvSpPr>
        <p:spPr bwMode="auto">
          <a:xfrm flipV="1">
            <a:off x="9477376" y="1489075"/>
            <a:ext cx="290513" cy="42703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64" name="Line 52"/>
          <p:cNvSpPr>
            <a:spLocks noChangeShapeType="1"/>
          </p:cNvSpPr>
          <p:nvPr/>
        </p:nvSpPr>
        <p:spPr bwMode="auto">
          <a:xfrm flipH="1">
            <a:off x="5227638" y="5740400"/>
            <a:ext cx="220662" cy="4968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65" name="Line 53"/>
          <p:cNvSpPr>
            <a:spLocks noChangeShapeType="1"/>
          </p:cNvSpPr>
          <p:nvPr/>
        </p:nvSpPr>
        <p:spPr bwMode="auto">
          <a:xfrm>
            <a:off x="7608889" y="6170613"/>
            <a:ext cx="1587" cy="35401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66" name="Line 54"/>
          <p:cNvSpPr>
            <a:spLocks noChangeShapeType="1"/>
          </p:cNvSpPr>
          <p:nvPr/>
        </p:nvSpPr>
        <p:spPr bwMode="auto">
          <a:xfrm>
            <a:off x="9620250" y="5667376"/>
            <a:ext cx="363538" cy="5699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67" name="Line 55"/>
          <p:cNvSpPr>
            <a:spLocks noChangeShapeType="1"/>
          </p:cNvSpPr>
          <p:nvPr/>
        </p:nvSpPr>
        <p:spPr bwMode="auto">
          <a:xfrm>
            <a:off x="7535864" y="2713039"/>
            <a:ext cx="1587" cy="4286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68" name="Line 56"/>
          <p:cNvSpPr>
            <a:spLocks noChangeShapeType="1"/>
          </p:cNvSpPr>
          <p:nvPr/>
        </p:nvSpPr>
        <p:spPr bwMode="auto">
          <a:xfrm flipV="1">
            <a:off x="7535864" y="4586288"/>
            <a:ext cx="1587" cy="355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69" name="AutoShape 57"/>
          <p:cNvSpPr>
            <a:spLocks noChangeArrowheads="1"/>
          </p:cNvSpPr>
          <p:nvPr/>
        </p:nvSpPr>
        <p:spPr bwMode="auto">
          <a:xfrm rot="-2643925">
            <a:off x="3071814" y="3573464"/>
            <a:ext cx="1081087" cy="676275"/>
          </a:xfrm>
          <a:prstGeom prst="rightArrow">
            <a:avLst>
              <a:gd name="adj1" fmla="val 50000"/>
              <a:gd name="adj2" fmla="val 39965"/>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70" name="Text Box 58"/>
          <p:cNvSpPr txBox="1">
            <a:spLocks noChangeArrowheads="1"/>
          </p:cNvSpPr>
          <p:nvPr/>
        </p:nvSpPr>
        <p:spPr bwMode="auto">
          <a:xfrm>
            <a:off x="3503614" y="2133601"/>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a:solidFill>
                  <a:srgbClr val="000000"/>
                </a:solidFill>
                <a:latin typeface="Arial" panose="020B0604020202020204" pitchFamily="34" charset="0"/>
              </a:rPr>
              <a:t>しかし・・・</a:t>
            </a:r>
          </a:p>
        </p:txBody>
      </p:sp>
      <p:sp>
        <p:nvSpPr>
          <p:cNvPr id="64571" name="AutoShape 59"/>
          <p:cNvSpPr>
            <a:spLocks noChangeArrowheads="1"/>
          </p:cNvSpPr>
          <p:nvPr/>
        </p:nvSpPr>
        <p:spPr bwMode="auto">
          <a:xfrm rot="16200000">
            <a:off x="2064545" y="3501232"/>
            <a:ext cx="935037" cy="6477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99">
              <a:alpha val="69000"/>
            </a:srgbClr>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ＭＳ Ｐゴシック" panose="020B0600070205080204" pitchFamily="50" charset="-128"/>
            </a:endParaRPr>
          </a:p>
        </p:txBody>
      </p:sp>
      <p:sp>
        <p:nvSpPr>
          <p:cNvPr id="64572" name="Oval 60"/>
          <p:cNvSpPr>
            <a:spLocks noChangeArrowheads="1"/>
          </p:cNvSpPr>
          <p:nvPr/>
        </p:nvSpPr>
        <p:spPr bwMode="auto">
          <a:xfrm>
            <a:off x="8543926" y="2781300"/>
            <a:ext cx="1027113"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アニメ</a:t>
            </a:r>
          </a:p>
        </p:txBody>
      </p:sp>
      <p:sp>
        <p:nvSpPr>
          <p:cNvPr id="64573" name="Oval 61"/>
          <p:cNvSpPr>
            <a:spLocks noChangeArrowheads="1"/>
          </p:cNvSpPr>
          <p:nvPr/>
        </p:nvSpPr>
        <p:spPr bwMode="auto">
          <a:xfrm>
            <a:off x="4367213" y="3068638"/>
            <a:ext cx="863600"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Ｋ１</a:t>
            </a:r>
          </a:p>
        </p:txBody>
      </p:sp>
      <p:sp>
        <p:nvSpPr>
          <p:cNvPr id="64574" name="Oval 62"/>
          <p:cNvSpPr>
            <a:spLocks noChangeArrowheads="1"/>
          </p:cNvSpPr>
          <p:nvPr/>
        </p:nvSpPr>
        <p:spPr bwMode="auto">
          <a:xfrm>
            <a:off x="8472489" y="5445125"/>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坂本龍一</a:t>
            </a:r>
          </a:p>
        </p:txBody>
      </p:sp>
      <p:sp>
        <p:nvSpPr>
          <p:cNvPr id="64576" name="Oval 64"/>
          <p:cNvSpPr>
            <a:spLocks noChangeArrowheads="1"/>
          </p:cNvSpPr>
          <p:nvPr/>
        </p:nvSpPr>
        <p:spPr bwMode="auto">
          <a:xfrm>
            <a:off x="7248526" y="5589588"/>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村上隆</a:t>
            </a:r>
          </a:p>
        </p:txBody>
      </p:sp>
      <p:sp>
        <p:nvSpPr>
          <p:cNvPr id="64577" name="Oval 65"/>
          <p:cNvSpPr>
            <a:spLocks noChangeArrowheads="1"/>
          </p:cNvSpPr>
          <p:nvPr/>
        </p:nvSpPr>
        <p:spPr bwMode="auto">
          <a:xfrm>
            <a:off x="5448301" y="1916113"/>
            <a:ext cx="1025525"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柳楽優弥</a:t>
            </a:r>
          </a:p>
        </p:txBody>
      </p:sp>
      <p:sp>
        <p:nvSpPr>
          <p:cNvPr id="64578" name="Oval 66"/>
          <p:cNvSpPr>
            <a:spLocks noChangeArrowheads="1"/>
          </p:cNvSpPr>
          <p:nvPr/>
        </p:nvSpPr>
        <p:spPr bwMode="auto">
          <a:xfrm>
            <a:off x="5880101" y="5516563"/>
            <a:ext cx="1281113" cy="355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Arial" panose="020B0604020202020204" pitchFamily="34" charset="0"/>
              </a:rPr>
              <a:t>辻口シェフ</a:t>
            </a:r>
          </a:p>
        </p:txBody>
      </p:sp>
    </p:spTree>
    <p:extLst>
      <p:ext uri="{BB962C8B-B14F-4D97-AF65-F5344CB8AC3E}">
        <p14:creationId xmlns:p14="http://schemas.microsoft.com/office/powerpoint/2010/main" val="171353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スライド番号プレースホルダ 5"/>
          <p:cNvSpPr>
            <a:spLocks noGrp="1"/>
          </p:cNvSpPr>
          <p:nvPr>
            <p:ph type="sldNum" sz="quarter" idx="12"/>
          </p:nvPr>
        </p:nvSpPr>
        <p:spPr/>
        <p:txBody>
          <a:bodyPr/>
          <a:lstStyle/>
          <a:p>
            <a:pPr>
              <a:defRPr/>
            </a:pPr>
            <a:fld id="{3CE793AB-3189-4F15-958F-9A58B0A7A845}" type="slidenum">
              <a:rPr lang="en-US" altLang="ja-JP">
                <a:solidFill>
                  <a:prstClr val="black">
                    <a:tint val="75000"/>
                  </a:prstClr>
                </a:solidFill>
              </a:rPr>
              <a:pPr>
                <a:defRPr/>
              </a:pPr>
              <a:t>12</a:t>
            </a:fld>
            <a:endParaRPr lang="en-US" altLang="ja-JP">
              <a:solidFill>
                <a:prstClr val="black">
                  <a:tint val="75000"/>
                </a:prstClr>
              </a:solidFill>
            </a:endParaRPr>
          </a:p>
        </p:txBody>
      </p:sp>
      <p:sp>
        <p:nvSpPr>
          <p:cNvPr id="75779" name="Rectangle 2"/>
          <p:cNvSpPr>
            <a:spLocks noGrp="1" noChangeArrowheads="1"/>
          </p:cNvSpPr>
          <p:nvPr>
            <p:ph type="title"/>
          </p:nvPr>
        </p:nvSpPr>
        <p:spPr>
          <a:xfrm>
            <a:off x="0" y="1"/>
            <a:ext cx="12192000" cy="920752"/>
          </a:xfrm>
        </p:spPr>
        <p:txBody>
          <a:bodyPr>
            <a:normAutofit/>
          </a:bodyPr>
          <a:lstStyle/>
          <a:p>
            <a:r>
              <a:rPr lang="ja-JP" altLang="en-US" dirty="0"/>
              <a:t>政府の施策（</a:t>
            </a:r>
            <a:r>
              <a:rPr lang="en-US" altLang="ja-JP" dirty="0"/>
              <a:t>2008</a:t>
            </a:r>
            <a:r>
              <a:rPr lang="ja-JP" altLang="en-US" dirty="0"/>
              <a:t>年度）</a:t>
            </a:r>
          </a:p>
        </p:txBody>
      </p:sp>
      <p:sp>
        <p:nvSpPr>
          <p:cNvPr id="1116163" name="Rectangle 3"/>
          <p:cNvSpPr>
            <a:spLocks noChangeArrowheads="1"/>
          </p:cNvSpPr>
          <p:nvPr/>
        </p:nvSpPr>
        <p:spPr bwMode="auto">
          <a:xfrm>
            <a:off x="1847851" y="5464175"/>
            <a:ext cx="1655763" cy="649288"/>
          </a:xfrm>
          <a:prstGeom prst="rect">
            <a:avLst/>
          </a:prstGeom>
          <a:solidFill>
            <a:srgbClr val="CCFFFF"/>
          </a:solidFill>
          <a:ln w="12700">
            <a:noFill/>
            <a:miter lim="800000"/>
            <a:headEnd/>
            <a:tailEnd/>
          </a:ln>
          <a:effectLst>
            <a:outerShdw dist="107763" dir="2700000" algn="ctr" rotWithShape="0">
              <a:srgbClr val="808080">
                <a:alpha val="50000"/>
              </a:srgbClr>
            </a:outerShdw>
          </a:effectLst>
        </p:spPr>
        <p:txBody>
          <a:bodyPr/>
          <a:lstStyle/>
          <a:p>
            <a:pPr marL="342900" indent="-342900">
              <a:lnSpc>
                <a:spcPct val="80000"/>
              </a:lnSpc>
              <a:spcBef>
                <a:spcPct val="20000"/>
              </a:spcBef>
              <a:buClr>
                <a:srgbClr val="EEECE1"/>
              </a:buClr>
              <a:buSzPct val="75000"/>
              <a:defRPr/>
            </a:pPr>
            <a:r>
              <a:rPr lang="ja-JP" altLang="en-US" sz="1400">
                <a:solidFill>
                  <a:srgbClr val="0000FF"/>
                </a:solidFill>
                <a:latin typeface="Verdana" pitchFamily="34" charset="0"/>
              </a:rPr>
              <a:t>経済財政改革の</a:t>
            </a:r>
          </a:p>
          <a:p>
            <a:pPr marL="342900" indent="-342900">
              <a:lnSpc>
                <a:spcPct val="80000"/>
              </a:lnSpc>
              <a:spcBef>
                <a:spcPct val="20000"/>
              </a:spcBef>
              <a:buClr>
                <a:srgbClr val="EEECE1"/>
              </a:buClr>
              <a:buSzPct val="75000"/>
              <a:defRPr/>
            </a:pPr>
            <a:r>
              <a:rPr lang="ja-JP" altLang="en-US" sz="1400">
                <a:solidFill>
                  <a:srgbClr val="0000FF"/>
                </a:solidFill>
                <a:latin typeface="Verdana" pitchFamily="34" charset="0"/>
              </a:rPr>
              <a:t>基本方針</a:t>
            </a:r>
          </a:p>
        </p:txBody>
      </p:sp>
      <p:sp>
        <p:nvSpPr>
          <p:cNvPr id="75781" name="AutoShape 4"/>
          <p:cNvSpPr>
            <a:spLocks noChangeArrowheads="1"/>
          </p:cNvSpPr>
          <p:nvPr/>
        </p:nvSpPr>
        <p:spPr bwMode="auto">
          <a:xfrm rot="5400000">
            <a:off x="3380582" y="5625585"/>
            <a:ext cx="460375" cy="426482"/>
          </a:xfrm>
          <a:prstGeom prst="downArrow">
            <a:avLst>
              <a:gd name="adj1" fmla="val 50000"/>
              <a:gd name="adj2" fmla="val 27328"/>
            </a:avLst>
          </a:prstGeom>
          <a:solidFill>
            <a:srgbClr val="FFCCFF"/>
          </a:solidFill>
          <a:ln w="19050" algn="ctr">
            <a:solidFill>
              <a:srgbClr val="3333CC"/>
            </a:solidFill>
            <a:miter lim="800000"/>
            <a:headEnd/>
            <a:tailEnd/>
          </a:ln>
        </p:spPr>
        <p:txBody>
          <a:bodyPr anchor="ctr">
            <a:spAutoFit/>
          </a:bodyPr>
          <a:lstStyle/>
          <a:p>
            <a:endParaRPr lang="ja-JP" altLang="en-US">
              <a:solidFill>
                <a:prstClr val="black"/>
              </a:solidFill>
            </a:endParaRPr>
          </a:p>
        </p:txBody>
      </p:sp>
      <p:sp>
        <p:nvSpPr>
          <p:cNvPr id="1116165" name="AutoShape 5"/>
          <p:cNvSpPr>
            <a:spLocks noChangeArrowheads="1"/>
          </p:cNvSpPr>
          <p:nvPr/>
        </p:nvSpPr>
        <p:spPr bwMode="auto">
          <a:xfrm>
            <a:off x="1774825" y="1388309"/>
            <a:ext cx="3697288" cy="3098721"/>
          </a:xfrm>
          <a:prstGeom prst="roundRect">
            <a:avLst>
              <a:gd name="adj" fmla="val 16667"/>
            </a:avLst>
          </a:prstGeom>
          <a:solidFill>
            <a:srgbClr val="D9FFB3"/>
          </a:solidFill>
          <a:ln w="38100">
            <a:solidFill>
              <a:srgbClr val="33CC33"/>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400" dirty="0">
                <a:solidFill>
                  <a:srgbClr val="0000FF"/>
                </a:solidFill>
              </a:rPr>
              <a:t>「デジタルアーカイブの推進に向けた申入れ」</a:t>
            </a:r>
            <a:r>
              <a:rPr lang="en-US" altLang="ja-JP" sz="1400" dirty="0">
                <a:solidFill>
                  <a:srgbClr val="0000FF"/>
                </a:solidFill>
              </a:rPr>
              <a:t>(2008</a:t>
            </a:r>
            <a:r>
              <a:rPr lang="ja-JP" altLang="en-US" sz="1400" dirty="0">
                <a:solidFill>
                  <a:srgbClr val="0000FF"/>
                </a:solidFill>
              </a:rPr>
              <a:t>年年</a:t>
            </a:r>
            <a:r>
              <a:rPr lang="en-US" altLang="ja-JP" sz="1400" dirty="0">
                <a:solidFill>
                  <a:srgbClr val="0000FF"/>
                </a:solidFill>
              </a:rPr>
              <a:t>3</a:t>
            </a:r>
            <a:r>
              <a:rPr lang="ja-JP" altLang="en-US" sz="1400" dirty="0">
                <a:solidFill>
                  <a:srgbClr val="0000FF"/>
                </a:solidFill>
              </a:rPr>
              <a:t>月</a:t>
            </a:r>
            <a:r>
              <a:rPr lang="en-US" altLang="ja-JP" sz="1400" dirty="0">
                <a:solidFill>
                  <a:srgbClr val="0000FF"/>
                </a:solidFill>
              </a:rPr>
              <a:t>12</a:t>
            </a:r>
            <a:r>
              <a:rPr lang="ja-JP" altLang="en-US" sz="1400" dirty="0">
                <a:solidFill>
                  <a:srgbClr val="0000FF"/>
                </a:solidFill>
              </a:rPr>
              <a:t>日</a:t>
            </a:r>
            <a:r>
              <a:rPr lang="en-US" altLang="ja-JP" sz="1400" dirty="0">
                <a:solidFill>
                  <a:srgbClr val="0000FF"/>
                </a:solidFill>
              </a:rPr>
              <a:t>)</a:t>
            </a:r>
            <a:r>
              <a:rPr lang="ja-JP" altLang="en-US" sz="1400" dirty="0">
                <a:solidFill>
                  <a:srgbClr val="0000FF"/>
                </a:solidFill>
              </a:rPr>
              <a:t>の要約　自民党デジタルアーカイブ小委員会</a:t>
            </a:r>
            <a:endParaRPr lang="ja-JP" altLang="en-US" sz="1400" dirty="0">
              <a:solidFill>
                <a:prstClr val="black"/>
              </a:solidFill>
            </a:endParaRPr>
          </a:p>
          <a:p>
            <a:pPr>
              <a:defRPr/>
            </a:pPr>
            <a:r>
              <a:rPr lang="ja-JP" altLang="en-US" sz="1200" dirty="0">
                <a:solidFill>
                  <a:prstClr val="black"/>
                </a:solidFill>
              </a:rPr>
              <a:t>平成</a:t>
            </a:r>
            <a:r>
              <a:rPr lang="en-US" altLang="ja-JP" sz="1200" dirty="0">
                <a:solidFill>
                  <a:prstClr val="black"/>
                </a:solidFill>
              </a:rPr>
              <a:t>16</a:t>
            </a:r>
            <a:r>
              <a:rPr lang="ja-JP" altLang="en-US" sz="1200" dirty="0">
                <a:solidFill>
                  <a:prstClr val="black"/>
                </a:solidFill>
              </a:rPr>
              <a:t>年</a:t>
            </a:r>
            <a:r>
              <a:rPr lang="en-US" altLang="ja-JP" sz="1200" dirty="0">
                <a:solidFill>
                  <a:prstClr val="black"/>
                </a:solidFill>
              </a:rPr>
              <a:t>6</a:t>
            </a:r>
            <a:r>
              <a:rPr lang="ja-JP" altLang="en-US" sz="1200" dirty="0">
                <a:solidFill>
                  <a:prstClr val="black"/>
                </a:solidFill>
              </a:rPr>
              <a:t>月の「国立デジタルアーカイブ構想」の提言に沿って、わが国のデジタルアーカイブの総合ポータルとなる</a:t>
            </a:r>
            <a:r>
              <a:rPr lang="en-US" altLang="ja-JP" sz="1200" dirty="0">
                <a:solidFill>
                  <a:prstClr val="black"/>
                </a:solidFill>
              </a:rPr>
              <a:t>PORTA</a:t>
            </a:r>
            <a:r>
              <a:rPr lang="ja-JP" altLang="en-US" sz="1200" dirty="0">
                <a:solidFill>
                  <a:prstClr val="black"/>
                </a:solidFill>
              </a:rPr>
              <a:t>が開設された。</a:t>
            </a:r>
          </a:p>
          <a:p>
            <a:pPr>
              <a:buFontTx/>
              <a:buChar char="•"/>
              <a:defRPr/>
            </a:pPr>
            <a:r>
              <a:rPr lang="ja-JP" altLang="en-US" sz="1400" dirty="0">
                <a:solidFill>
                  <a:prstClr val="black"/>
                </a:solidFill>
              </a:rPr>
              <a:t>国立国会図書館のウェブアーカイブの本格実施のための法制度の実現</a:t>
            </a:r>
          </a:p>
          <a:p>
            <a:pPr>
              <a:buFontTx/>
              <a:buChar char="•"/>
              <a:defRPr/>
            </a:pPr>
            <a:r>
              <a:rPr lang="ja-JP" altLang="en-US" sz="1400" dirty="0">
                <a:solidFill>
                  <a:prstClr val="black"/>
                </a:solidFill>
              </a:rPr>
              <a:t>全国図書館のデジタルアーカイブの統合化</a:t>
            </a:r>
          </a:p>
          <a:p>
            <a:pPr>
              <a:buFontTx/>
              <a:buChar char="•"/>
              <a:defRPr/>
            </a:pPr>
            <a:r>
              <a:rPr lang="ja-JP" altLang="en-US" sz="1400" dirty="0">
                <a:solidFill>
                  <a:prstClr val="black"/>
                </a:solidFill>
              </a:rPr>
              <a:t>国立公文書館と国立国会図書館が協力</a:t>
            </a:r>
          </a:p>
          <a:p>
            <a:pPr>
              <a:buFontTx/>
              <a:buChar char="•"/>
              <a:defRPr/>
            </a:pPr>
            <a:r>
              <a:rPr lang="ja-JP" altLang="en-US" sz="1400" dirty="0">
                <a:solidFill>
                  <a:prstClr val="black"/>
                </a:solidFill>
              </a:rPr>
              <a:t>世界最先端のデジタルアーカイブ技術への対応</a:t>
            </a:r>
          </a:p>
        </p:txBody>
      </p:sp>
      <p:sp>
        <p:nvSpPr>
          <p:cNvPr id="1116166" name="AutoShape 6"/>
          <p:cNvSpPr>
            <a:spLocks noChangeArrowheads="1"/>
          </p:cNvSpPr>
          <p:nvPr/>
        </p:nvSpPr>
        <p:spPr bwMode="auto">
          <a:xfrm>
            <a:off x="5676900" y="1372950"/>
            <a:ext cx="4948238" cy="3200876"/>
          </a:xfrm>
          <a:prstGeom prst="roundRect">
            <a:avLst>
              <a:gd name="adj" fmla="val 16667"/>
            </a:avLst>
          </a:prstGeom>
          <a:solidFill>
            <a:srgbClr val="D9FFB3"/>
          </a:solidFill>
          <a:ln w="38100">
            <a:solidFill>
              <a:srgbClr val="33CC33"/>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400" dirty="0">
                <a:solidFill>
                  <a:srgbClr val="0000FF"/>
                </a:solidFill>
              </a:rPr>
              <a:t>知財計画</a:t>
            </a:r>
            <a:r>
              <a:rPr lang="en-US" altLang="ja-JP" sz="1400" dirty="0">
                <a:solidFill>
                  <a:srgbClr val="0000FF"/>
                </a:solidFill>
              </a:rPr>
              <a:t>2008</a:t>
            </a:r>
            <a:r>
              <a:rPr lang="ja-JP" altLang="en-US" sz="1400" dirty="0">
                <a:solidFill>
                  <a:srgbClr val="0000FF"/>
                </a:solidFill>
              </a:rPr>
              <a:t>（</a:t>
            </a:r>
            <a:r>
              <a:rPr lang="en-US" altLang="ja-JP" sz="1400" dirty="0">
                <a:solidFill>
                  <a:srgbClr val="0000FF"/>
                </a:solidFill>
              </a:rPr>
              <a:t>2008</a:t>
            </a:r>
            <a:r>
              <a:rPr lang="ja-JP" altLang="en-US" sz="1400" dirty="0">
                <a:solidFill>
                  <a:srgbClr val="0000FF"/>
                </a:solidFill>
              </a:rPr>
              <a:t>年</a:t>
            </a:r>
            <a:r>
              <a:rPr lang="en-US" altLang="ja-JP" sz="1400" dirty="0">
                <a:solidFill>
                  <a:srgbClr val="0000FF"/>
                </a:solidFill>
              </a:rPr>
              <a:t>6</a:t>
            </a:r>
            <a:r>
              <a:rPr lang="ja-JP" altLang="en-US" sz="1400" dirty="0">
                <a:solidFill>
                  <a:srgbClr val="0000FF"/>
                </a:solidFill>
              </a:rPr>
              <a:t>月</a:t>
            </a:r>
            <a:r>
              <a:rPr lang="en-US" altLang="ja-JP" sz="1400" dirty="0">
                <a:solidFill>
                  <a:srgbClr val="0000FF"/>
                </a:solidFill>
              </a:rPr>
              <a:t>18</a:t>
            </a:r>
            <a:r>
              <a:rPr lang="ja-JP" altLang="en-US" sz="1400" dirty="0">
                <a:solidFill>
                  <a:srgbClr val="0000FF"/>
                </a:solidFill>
              </a:rPr>
              <a:t>日）知的財産戦略本部</a:t>
            </a:r>
          </a:p>
          <a:p>
            <a:pPr>
              <a:defRPr/>
            </a:pPr>
            <a:r>
              <a:rPr lang="ja-JP" altLang="en-US" sz="1400" dirty="0">
                <a:solidFill>
                  <a:prstClr val="black"/>
                </a:solidFill>
              </a:rPr>
              <a:t>国立国会図書館のデジタルアーカイブ化と図書館資料の利用を進める</a:t>
            </a:r>
          </a:p>
          <a:p>
            <a:pPr>
              <a:buFontTx/>
              <a:buChar char="•"/>
              <a:defRPr/>
            </a:pPr>
            <a:r>
              <a:rPr lang="ja-JP" altLang="en-US" sz="1400" dirty="0">
                <a:solidFill>
                  <a:prstClr val="black"/>
                </a:solidFill>
              </a:rPr>
              <a:t>デジタル化やインターネット情報資源等を収集保存し、一般ユーザーの利用に供する取組みの促進。</a:t>
            </a:r>
          </a:p>
          <a:p>
            <a:pPr>
              <a:buFontTx/>
              <a:buChar char="•"/>
              <a:defRPr/>
            </a:pPr>
            <a:r>
              <a:rPr lang="ja-JP" altLang="en-US" sz="1400" dirty="0">
                <a:solidFill>
                  <a:prstClr val="black"/>
                </a:solidFill>
              </a:rPr>
              <a:t>このため、権利者の経済的利益や出版ビジネスとの関係を考慮</a:t>
            </a:r>
          </a:p>
          <a:p>
            <a:pPr>
              <a:buFontTx/>
              <a:buChar char="•"/>
              <a:defRPr/>
            </a:pPr>
            <a:r>
              <a:rPr lang="en-US" altLang="ja-JP" sz="1400" dirty="0">
                <a:solidFill>
                  <a:prstClr val="black"/>
                </a:solidFill>
              </a:rPr>
              <a:t>NDL</a:t>
            </a:r>
            <a:r>
              <a:rPr lang="ja-JP" altLang="en-US" sz="1400" dirty="0">
                <a:solidFill>
                  <a:prstClr val="black"/>
                </a:solidFill>
              </a:rPr>
              <a:t>蔵書のデジタル化の推進に必要な法的措置を</a:t>
            </a:r>
            <a:r>
              <a:rPr lang="en-US" altLang="ja-JP" sz="1400" dirty="0">
                <a:solidFill>
                  <a:prstClr val="black"/>
                </a:solidFill>
              </a:rPr>
              <a:t>2008</a:t>
            </a:r>
            <a:r>
              <a:rPr lang="ja-JP" altLang="en-US" sz="1400" dirty="0">
                <a:solidFill>
                  <a:prstClr val="black"/>
                </a:solidFill>
              </a:rPr>
              <a:t>年度中に講ずる</a:t>
            </a:r>
          </a:p>
          <a:p>
            <a:pPr>
              <a:buFontTx/>
              <a:buChar char="•"/>
              <a:defRPr/>
            </a:pPr>
            <a:r>
              <a:rPr lang="ja-JP" altLang="en-US" sz="1400" dirty="0">
                <a:solidFill>
                  <a:prstClr val="black"/>
                </a:solidFill>
              </a:rPr>
              <a:t>国立国会図書館と他の図書館等との連携や図書館等利用者への資料提供の在り方については、関係者間の協議を促進し。（</a:t>
            </a:r>
            <a:r>
              <a:rPr lang="en-US" altLang="ja-JP" sz="1400" dirty="0">
                <a:solidFill>
                  <a:prstClr val="black"/>
                </a:solidFill>
              </a:rPr>
              <a:t>113/157</a:t>
            </a:r>
            <a:r>
              <a:rPr lang="ja-JP" altLang="en-US" sz="1400" dirty="0">
                <a:solidFill>
                  <a:prstClr val="black"/>
                </a:solidFill>
              </a:rPr>
              <a:t>ページ）</a:t>
            </a:r>
          </a:p>
          <a:p>
            <a:pPr>
              <a:defRPr/>
            </a:pPr>
            <a:r>
              <a:rPr lang="en-US" altLang="ja-JP" sz="1400" dirty="0">
                <a:solidFill>
                  <a:prstClr val="black"/>
                </a:solidFill>
              </a:rPr>
              <a:t>http://www.ipr.go.jp/sokuhou/2008keikaku.pdf</a:t>
            </a:r>
          </a:p>
        </p:txBody>
      </p:sp>
      <p:sp>
        <p:nvSpPr>
          <p:cNvPr id="1116167" name="AutoShape 7"/>
          <p:cNvSpPr>
            <a:spLocks noChangeArrowheads="1"/>
          </p:cNvSpPr>
          <p:nvPr/>
        </p:nvSpPr>
        <p:spPr bwMode="auto">
          <a:xfrm>
            <a:off x="3822700" y="4745039"/>
            <a:ext cx="6737350" cy="1779587"/>
          </a:xfrm>
          <a:prstGeom prst="roundRect">
            <a:avLst>
              <a:gd name="adj" fmla="val 16667"/>
            </a:avLst>
          </a:prstGeom>
          <a:solidFill>
            <a:srgbClr val="D9FFB3"/>
          </a:solidFill>
          <a:ln w="38100">
            <a:solidFill>
              <a:srgbClr val="33CC33"/>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400" dirty="0">
                <a:solidFill>
                  <a:srgbClr val="0000FF"/>
                </a:solidFill>
              </a:rPr>
              <a:t>重点計画</a:t>
            </a:r>
            <a:r>
              <a:rPr lang="en-US" altLang="ja-JP" sz="1400" dirty="0">
                <a:solidFill>
                  <a:srgbClr val="0000FF"/>
                </a:solidFill>
              </a:rPr>
              <a:t>2008</a:t>
            </a:r>
            <a:r>
              <a:rPr lang="ja-JP" altLang="en-US" sz="1400" dirty="0">
                <a:solidFill>
                  <a:srgbClr val="0000FF"/>
                </a:solidFill>
              </a:rPr>
              <a:t>（</a:t>
            </a:r>
            <a:r>
              <a:rPr lang="en-US" altLang="ja-JP" sz="1400" dirty="0">
                <a:solidFill>
                  <a:srgbClr val="0000FF"/>
                </a:solidFill>
              </a:rPr>
              <a:t>2008</a:t>
            </a:r>
            <a:r>
              <a:rPr lang="ja-JP" altLang="en-US" sz="1400" dirty="0">
                <a:solidFill>
                  <a:srgbClr val="0000FF"/>
                </a:solidFill>
              </a:rPr>
              <a:t>年</a:t>
            </a:r>
            <a:r>
              <a:rPr lang="en-US" altLang="ja-JP" sz="1400" dirty="0">
                <a:solidFill>
                  <a:srgbClr val="0000FF"/>
                </a:solidFill>
              </a:rPr>
              <a:t>8</a:t>
            </a:r>
            <a:r>
              <a:rPr lang="ja-JP" altLang="en-US" sz="1400" dirty="0">
                <a:solidFill>
                  <a:srgbClr val="0000FF"/>
                </a:solidFill>
              </a:rPr>
              <a:t>月</a:t>
            </a:r>
            <a:r>
              <a:rPr lang="en-US" altLang="ja-JP" sz="1400" dirty="0">
                <a:solidFill>
                  <a:srgbClr val="0000FF"/>
                </a:solidFill>
              </a:rPr>
              <a:t>20</a:t>
            </a:r>
            <a:r>
              <a:rPr lang="ja-JP" altLang="en-US" sz="1400" dirty="0">
                <a:solidFill>
                  <a:srgbClr val="0000FF"/>
                </a:solidFill>
              </a:rPr>
              <a:t>日）</a:t>
            </a:r>
            <a:r>
              <a:rPr lang="en-US" altLang="ja-JP" sz="1400" dirty="0">
                <a:solidFill>
                  <a:srgbClr val="0000FF"/>
                </a:solidFill>
              </a:rPr>
              <a:t>IT</a:t>
            </a:r>
            <a:r>
              <a:rPr lang="ja-JP" altLang="en-US" sz="1400" dirty="0">
                <a:solidFill>
                  <a:srgbClr val="0000FF"/>
                </a:solidFill>
              </a:rPr>
              <a:t>戦略本部</a:t>
            </a:r>
          </a:p>
          <a:p>
            <a:pPr>
              <a:defRPr/>
            </a:pPr>
            <a:r>
              <a:rPr lang="ja-JP" altLang="en-US" sz="1400" dirty="0">
                <a:solidFill>
                  <a:prstClr val="black"/>
                </a:solidFill>
              </a:rPr>
              <a:t>「デジタル文明開化プロジェクト」の推進（総務省及び関係省庁） </a:t>
            </a:r>
          </a:p>
          <a:p>
            <a:pPr>
              <a:buFontTx/>
              <a:buChar char="•"/>
              <a:defRPr/>
            </a:pPr>
            <a:r>
              <a:rPr lang="ja-JP" altLang="en-US" sz="1400" dirty="0">
                <a:solidFill>
                  <a:prstClr val="black"/>
                </a:solidFill>
              </a:rPr>
              <a:t>「</a:t>
            </a:r>
            <a:r>
              <a:rPr lang="en-US" altLang="ja-JP" sz="1400" dirty="0">
                <a:solidFill>
                  <a:prstClr val="black"/>
                </a:solidFill>
              </a:rPr>
              <a:t>ICT </a:t>
            </a:r>
            <a:r>
              <a:rPr lang="ja-JP" altLang="en-US" sz="1400" dirty="0">
                <a:solidFill>
                  <a:prstClr val="black"/>
                </a:solidFill>
              </a:rPr>
              <a:t>成長力強化プラン」</a:t>
            </a:r>
            <a:r>
              <a:rPr lang="en-US" altLang="ja-JP" sz="1400" dirty="0">
                <a:solidFill>
                  <a:prstClr val="black"/>
                </a:solidFill>
              </a:rPr>
              <a:t>33</a:t>
            </a:r>
            <a:r>
              <a:rPr lang="ja-JP" altLang="en-US" sz="1400" dirty="0">
                <a:solidFill>
                  <a:prstClr val="black"/>
                </a:solidFill>
              </a:rPr>
              <a:t>に基づき、国立国会図書館、国立公文書館、他府省庁、地方公共団体、図書館・博物館・美術館、大学等との連携を図り、産学官を挙げてデジタル化を推進、日本中の知的財産を総デジタル化してつなぐ</a:t>
            </a:r>
          </a:p>
          <a:p>
            <a:pPr>
              <a:buFontTx/>
              <a:buChar char="•"/>
              <a:defRPr/>
            </a:pPr>
            <a:r>
              <a:rPr lang="ja-JP" altLang="en-US" sz="1400" dirty="0">
                <a:solidFill>
                  <a:prstClr val="black"/>
                </a:solidFill>
              </a:rPr>
              <a:t>「デジタル文明開化プロジェクト」を実施する。</a:t>
            </a:r>
          </a:p>
          <a:p>
            <a:pPr>
              <a:defRPr/>
            </a:pPr>
            <a:r>
              <a:rPr lang="en-US" altLang="ja-JP" sz="1400" dirty="0">
                <a:solidFill>
                  <a:prstClr val="black"/>
                </a:solidFill>
              </a:rPr>
              <a:t>http://www.kantei.go.jp/jp/singi/it2/juuten2008/pubcom.pdf</a:t>
            </a:r>
            <a:endParaRPr lang="en-US" altLang="ja-JP" dirty="0">
              <a:solidFill>
                <a:prstClr val="black"/>
              </a:solidFill>
            </a:endParaRPr>
          </a:p>
        </p:txBody>
      </p:sp>
    </p:spTree>
    <p:extLst>
      <p:ext uri="{BB962C8B-B14F-4D97-AF65-F5344CB8AC3E}">
        <p14:creationId xmlns:p14="http://schemas.microsoft.com/office/powerpoint/2010/main" val="365855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21920" y="29845"/>
            <a:ext cx="11968480" cy="950816"/>
          </a:xfrm>
        </p:spPr>
        <p:txBody>
          <a:bodyPr>
            <a:normAutofit/>
          </a:bodyPr>
          <a:lstStyle/>
          <a:p>
            <a:r>
              <a:rPr lang="ja-JP" altLang="en-US" sz="4000" dirty="0"/>
              <a:t>知財計画</a:t>
            </a:r>
            <a:r>
              <a:rPr lang="ja-JP" altLang="en-US" sz="3200" dirty="0"/>
              <a:t>（政府</a:t>
            </a:r>
            <a:r>
              <a:rPr lang="zh-TW" altLang="en-US" sz="3200" dirty="0"/>
              <a:t>知的財産戦略本部</a:t>
            </a:r>
            <a:r>
              <a:rPr lang="ja-JP" altLang="en-US" sz="3200" dirty="0"/>
              <a:t>）</a:t>
            </a:r>
            <a:endParaRPr kumimoji="1" lang="ja-JP" altLang="en-US" dirty="0"/>
          </a:p>
        </p:txBody>
      </p:sp>
      <p:sp>
        <p:nvSpPr>
          <p:cNvPr id="4" name="コンテンツ プレースホルダ 3"/>
          <p:cNvSpPr>
            <a:spLocks noGrp="1"/>
          </p:cNvSpPr>
          <p:nvPr>
            <p:ph idx="1"/>
          </p:nvPr>
        </p:nvSpPr>
        <p:spPr>
          <a:xfrm>
            <a:off x="-145774" y="1124744"/>
            <a:ext cx="12236174" cy="5590404"/>
          </a:xfrm>
        </p:spPr>
        <p:txBody>
          <a:bodyPr>
            <a:normAutofit lnSpcReduction="10000"/>
          </a:bodyPr>
          <a:lstStyle/>
          <a:p>
            <a:pPr>
              <a:defRPr/>
            </a:pPr>
            <a:r>
              <a:rPr lang="ja-JP" altLang="en-US" dirty="0" smtClean="0">
                <a:solidFill>
                  <a:srgbClr val="0000FF"/>
                </a:solidFill>
              </a:rPr>
              <a:t>知財計画</a:t>
            </a:r>
            <a:r>
              <a:rPr lang="en-US" altLang="ja-JP" dirty="0" smtClean="0">
                <a:solidFill>
                  <a:srgbClr val="0000FF"/>
                </a:solidFill>
              </a:rPr>
              <a:t>2008</a:t>
            </a:r>
            <a:r>
              <a:rPr lang="ja-JP" altLang="en-US" dirty="0" smtClean="0">
                <a:solidFill>
                  <a:srgbClr val="0000FF"/>
                </a:solidFill>
              </a:rPr>
              <a:t>（</a:t>
            </a:r>
            <a:r>
              <a:rPr lang="en-US" altLang="ja-JP" dirty="0">
                <a:solidFill>
                  <a:srgbClr val="0000FF"/>
                </a:solidFill>
              </a:rPr>
              <a:t>2008</a:t>
            </a:r>
            <a:r>
              <a:rPr lang="ja-JP" altLang="en-US" dirty="0" smtClean="0">
                <a:solidFill>
                  <a:srgbClr val="0000FF"/>
                </a:solidFill>
              </a:rPr>
              <a:t>年</a:t>
            </a:r>
            <a:r>
              <a:rPr lang="en-US" altLang="ja-JP" dirty="0" smtClean="0">
                <a:solidFill>
                  <a:srgbClr val="0000FF"/>
                </a:solidFill>
              </a:rPr>
              <a:t>6</a:t>
            </a:r>
            <a:r>
              <a:rPr lang="ja-JP" altLang="en-US" dirty="0" smtClean="0">
                <a:solidFill>
                  <a:srgbClr val="0000FF"/>
                </a:solidFill>
              </a:rPr>
              <a:t>月</a:t>
            </a:r>
            <a:r>
              <a:rPr lang="en-US" altLang="ja-JP" dirty="0" smtClean="0">
                <a:solidFill>
                  <a:srgbClr val="0000FF"/>
                </a:solidFill>
              </a:rPr>
              <a:t>18</a:t>
            </a:r>
            <a:r>
              <a:rPr lang="ja-JP" altLang="en-US" dirty="0" smtClean="0">
                <a:solidFill>
                  <a:srgbClr val="0000FF"/>
                </a:solidFill>
              </a:rPr>
              <a:t>日）</a:t>
            </a:r>
          </a:p>
          <a:p>
            <a:pPr lvl="1">
              <a:defRPr/>
            </a:pPr>
            <a:r>
              <a:rPr lang="ja-JP" altLang="en-US" dirty="0" smtClean="0"/>
              <a:t>国立国会図書館のデジタルアーカイブ化と図書館資料の利用を進める</a:t>
            </a:r>
            <a:endParaRPr lang="en-US" altLang="ja-JP" dirty="0" smtClean="0"/>
          </a:p>
          <a:p>
            <a:pPr lvl="1">
              <a:defRPr/>
            </a:pPr>
            <a:r>
              <a:rPr lang="ja-JP" altLang="en-US" dirty="0" smtClean="0"/>
              <a:t>デジタル化やインターネット情報資源等を収集保存し、一般ユーザーの利用に供する取組みの促進。</a:t>
            </a:r>
            <a:endParaRPr lang="en-US" altLang="ja-JP" dirty="0" smtClean="0"/>
          </a:p>
          <a:p>
            <a:pPr lvl="1">
              <a:defRPr/>
            </a:pPr>
            <a:r>
              <a:rPr lang="ja-JP" altLang="en-US" dirty="0" smtClean="0"/>
              <a:t>このため、</a:t>
            </a:r>
            <a:r>
              <a:rPr lang="ja-JP" altLang="en-US" dirty="0" smtClean="0">
                <a:solidFill>
                  <a:srgbClr val="FF0000"/>
                </a:solidFill>
              </a:rPr>
              <a:t>権利者の経済的利益や出版ビジネスとの関係を考慮</a:t>
            </a:r>
            <a:endParaRPr lang="en-US" altLang="ja-JP" dirty="0" smtClean="0">
              <a:solidFill>
                <a:srgbClr val="FF0000"/>
              </a:solidFill>
            </a:endParaRPr>
          </a:p>
          <a:p>
            <a:pPr lvl="1">
              <a:defRPr/>
            </a:pPr>
            <a:r>
              <a:rPr lang="en-US" altLang="ja-JP" dirty="0" smtClean="0">
                <a:solidFill>
                  <a:srgbClr val="FF0000"/>
                </a:solidFill>
              </a:rPr>
              <a:t>NDL</a:t>
            </a:r>
            <a:r>
              <a:rPr lang="ja-JP" altLang="en-US" dirty="0" smtClean="0">
                <a:solidFill>
                  <a:srgbClr val="FF0000"/>
                </a:solidFill>
              </a:rPr>
              <a:t>蔵書のデジタル化の推進に必要な法的措置</a:t>
            </a:r>
            <a:r>
              <a:rPr lang="ja-JP" altLang="en-US" dirty="0" smtClean="0"/>
              <a:t>を２００８年度中に講ずる</a:t>
            </a:r>
          </a:p>
          <a:p>
            <a:pPr lvl="1">
              <a:defRPr/>
            </a:pPr>
            <a:r>
              <a:rPr lang="ja-JP" altLang="en-US" dirty="0" smtClean="0"/>
              <a:t>国立国会図書館と他の図書館等との連携や図書館等利用者への</a:t>
            </a:r>
            <a:r>
              <a:rPr lang="ja-JP" altLang="en-US" dirty="0" smtClean="0">
                <a:solidFill>
                  <a:srgbClr val="FF0000"/>
                </a:solidFill>
              </a:rPr>
              <a:t>資料提供の在り方については、関係者間の協議を促進</a:t>
            </a:r>
            <a:r>
              <a:rPr lang="ja-JP" altLang="en-US" dirty="0" smtClean="0"/>
              <a:t>する。</a:t>
            </a:r>
            <a:endParaRPr lang="en-US" altLang="ja-JP" dirty="0" smtClean="0"/>
          </a:p>
          <a:p>
            <a:pPr>
              <a:defRPr/>
            </a:pPr>
            <a:r>
              <a:rPr lang="ja-JP" altLang="en-US" dirty="0" smtClean="0">
                <a:solidFill>
                  <a:srgbClr val="0000FF"/>
                </a:solidFill>
              </a:rPr>
              <a:t>知財計画</a:t>
            </a:r>
            <a:r>
              <a:rPr lang="en-US" altLang="ja-JP" dirty="0" smtClean="0">
                <a:solidFill>
                  <a:srgbClr val="0000FF"/>
                </a:solidFill>
              </a:rPr>
              <a:t>2009</a:t>
            </a:r>
            <a:r>
              <a:rPr lang="ja-JP" altLang="en-US" dirty="0" smtClean="0">
                <a:solidFill>
                  <a:srgbClr val="0000FF"/>
                </a:solidFill>
              </a:rPr>
              <a:t>（</a:t>
            </a:r>
            <a:r>
              <a:rPr lang="en-US" altLang="ja-JP" dirty="0">
                <a:solidFill>
                  <a:srgbClr val="0000FF"/>
                </a:solidFill>
              </a:rPr>
              <a:t>2009</a:t>
            </a:r>
            <a:r>
              <a:rPr lang="ja-JP" altLang="en-US" dirty="0" smtClean="0">
                <a:solidFill>
                  <a:srgbClr val="0000FF"/>
                </a:solidFill>
              </a:rPr>
              <a:t>年</a:t>
            </a:r>
            <a:r>
              <a:rPr lang="en-US" altLang="ja-JP" dirty="0" smtClean="0">
                <a:solidFill>
                  <a:srgbClr val="0000FF"/>
                </a:solidFill>
              </a:rPr>
              <a:t>6</a:t>
            </a:r>
            <a:r>
              <a:rPr lang="ja-JP" altLang="en-US" dirty="0" smtClean="0">
                <a:solidFill>
                  <a:srgbClr val="0000FF"/>
                </a:solidFill>
              </a:rPr>
              <a:t>月</a:t>
            </a:r>
            <a:r>
              <a:rPr lang="en-US" altLang="ja-JP" dirty="0" smtClean="0">
                <a:solidFill>
                  <a:srgbClr val="0000FF"/>
                </a:solidFill>
              </a:rPr>
              <a:t>24</a:t>
            </a:r>
            <a:r>
              <a:rPr lang="ja-JP" altLang="en-US" dirty="0" smtClean="0">
                <a:solidFill>
                  <a:srgbClr val="0000FF"/>
                </a:solidFill>
              </a:rPr>
              <a:t>日）</a:t>
            </a:r>
          </a:p>
          <a:p>
            <a:pPr lvl="1"/>
            <a:r>
              <a:rPr lang="ja-JP" altLang="en-US" dirty="0" smtClean="0"/>
              <a:t>内外の書籍情報等のデジタル化の動向を踏まえ、国立国会図書館において、中期計画に基づきデジタルアーカイブ化が進められ、２００９年度には、</a:t>
            </a:r>
            <a:r>
              <a:rPr lang="ja-JP" altLang="en-US" dirty="0" smtClean="0">
                <a:solidFill>
                  <a:srgbClr val="FF0000"/>
                </a:solidFill>
              </a:rPr>
              <a:t>入手困難な図書、雑誌、古典籍資料、学位論文等約９０万冊のデジタルアーカイブ化やシステムの機能拡張が円滑に行われるよう連携を強化</a:t>
            </a:r>
            <a:r>
              <a:rPr lang="ja-JP" altLang="en-US" dirty="0" smtClean="0"/>
              <a:t>する。（内閣官房）</a:t>
            </a:r>
            <a:endParaRPr lang="en-US" altLang="ja-JP" dirty="0" smtClean="0"/>
          </a:p>
          <a:p>
            <a:pPr lvl="1"/>
            <a:r>
              <a:rPr lang="ja-JP" altLang="en-US" dirty="0" smtClean="0"/>
              <a:t>国立国会図書館における文化的・歴史的価値のある音源のデジタルアーカイブ化が円滑に行われるよう連携するとともに、</a:t>
            </a:r>
            <a:r>
              <a:rPr lang="ja-JP" altLang="en-US" dirty="0" smtClean="0">
                <a:solidFill>
                  <a:srgbClr val="FF0000"/>
                </a:solidFill>
              </a:rPr>
              <a:t>音楽資料のアーカイブ化に向けた調査研究を実施</a:t>
            </a:r>
            <a:r>
              <a:rPr lang="ja-JP" altLang="en-US" dirty="0" smtClean="0"/>
              <a:t>する。また、写真のアーカイブ化に向けた取組を進める。（内閣官房、文部科学省）</a:t>
            </a:r>
          </a:p>
        </p:txBody>
      </p:sp>
      <p:sp>
        <p:nvSpPr>
          <p:cNvPr id="5" name="スライド番号プレースホルダ 3"/>
          <p:cNvSpPr>
            <a:spLocks noGrp="1"/>
          </p:cNvSpPr>
          <p:nvPr>
            <p:ph type="sldNum" sz="quarter" idx="4294967295"/>
          </p:nvPr>
        </p:nvSpPr>
        <p:spPr>
          <a:xfrm>
            <a:off x="8077200" y="6356351"/>
            <a:ext cx="2133600" cy="365125"/>
          </a:xfrm>
          <a:prstGeom prst="rect">
            <a:avLst/>
          </a:prstGeom>
        </p:spPr>
        <p:txBody>
          <a:bodyPr/>
          <a:lstStyle/>
          <a:p>
            <a:fld id="{042AED99-7FB4-404E-8A97-64753DCE42EC}"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3025381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8670"/>
          </a:xfrm>
        </p:spPr>
        <p:txBody>
          <a:bodyPr>
            <a:normAutofit/>
          </a:bodyPr>
          <a:lstStyle/>
          <a:p>
            <a:r>
              <a:rPr lang="ja-JP" altLang="en-US" sz="3600" dirty="0"/>
              <a:t>ナショナル・アーカイブ関連の国の動き</a:t>
            </a:r>
          </a:p>
        </p:txBody>
      </p:sp>
      <p:sp>
        <p:nvSpPr>
          <p:cNvPr id="6" name="コンテンツ プレースホルダー 5"/>
          <p:cNvSpPr>
            <a:spLocks noGrp="1"/>
          </p:cNvSpPr>
          <p:nvPr>
            <p:ph idx="1"/>
          </p:nvPr>
        </p:nvSpPr>
        <p:spPr>
          <a:xfrm>
            <a:off x="111211" y="928670"/>
            <a:ext cx="12080789" cy="6244746"/>
          </a:xfrm>
        </p:spPr>
        <p:txBody>
          <a:bodyPr>
            <a:normAutofit fontScale="92500" lnSpcReduction="20000"/>
          </a:bodyPr>
          <a:lstStyle/>
          <a:p>
            <a:pPr marL="342900" lvl="1" indent="-342900"/>
            <a:r>
              <a:rPr lang="ja-JP" altLang="en-US" dirty="0" smtClean="0">
                <a:solidFill>
                  <a:srgbClr val="FF0000"/>
                </a:solidFill>
              </a:rPr>
              <a:t>知的財産政策ビジョン</a:t>
            </a:r>
            <a:r>
              <a:rPr lang="ja-JP" altLang="en-US" dirty="0" smtClean="0"/>
              <a:t>（</a:t>
            </a:r>
            <a:r>
              <a:rPr lang="en-US" altLang="ja-JP" dirty="0" smtClean="0"/>
              <a:t>2013</a:t>
            </a:r>
            <a:r>
              <a:rPr lang="ja-JP" altLang="en-US" dirty="0" smtClean="0"/>
              <a:t>年</a:t>
            </a:r>
            <a:r>
              <a:rPr lang="en-US" altLang="ja-JP" dirty="0" smtClean="0"/>
              <a:t>6</a:t>
            </a:r>
            <a:r>
              <a:rPr lang="ja-JP" altLang="en-US" dirty="0" smtClean="0"/>
              <a:t>月</a:t>
            </a:r>
            <a:r>
              <a:rPr lang="en-US" altLang="ja-JP" dirty="0" smtClean="0"/>
              <a:t>7</a:t>
            </a:r>
            <a:r>
              <a:rPr lang="ja-JP" altLang="en-US" dirty="0" smtClean="0"/>
              <a:t>日知的財産戦略本部）</a:t>
            </a:r>
            <a:endParaRPr lang="en-US" altLang="ja-JP" dirty="0" smtClean="0"/>
          </a:p>
          <a:p>
            <a:pPr marL="342900" lvl="1" indent="-342900"/>
            <a:r>
              <a:rPr lang="ja-JP" altLang="en-US" dirty="0" smtClean="0"/>
              <a:t>国</a:t>
            </a:r>
            <a:r>
              <a:rPr lang="ja-JP" altLang="en-US" dirty="0"/>
              <a:t>の</a:t>
            </a:r>
            <a:r>
              <a:rPr lang="ja-JP" altLang="ja-JP" dirty="0"/>
              <a:t>各施策</a:t>
            </a:r>
            <a:r>
              <a:rPr lang="ja-JP" altLang="en-US" dirty="0"/>
              <a:t>、</a:t>
            </a:r>
            <a:r>
              <a:rPr lang="ja-JP" altLang="en-US" dirty="0" smtClean="0"/>
              <a:t>計画、提言</a:t>
            </a:r>
            <a:endParaRPr lang="ja-JP" altLang="ja-JP" sz="2000" dirty="0"/>
          </a:p>
          <a:p>
            <a:pPr lvl="1"/>
            <a:r>
              <a:rPr lang="zh-TW" altLang="ja-JP" dirty="0" smtClean="0">
                <a:hlinkClick r:id="rId3"/>
              </a:rPr>
              <a:t>世界</a:t>
            </a:r>
            <a:r>
              <a:rPr lang="zh-TW" altLang="ja-JP" dirty="0">
                <a:hlinkClick r:id="rId3"/>
              </a:rPr>
              <a:t>最先端</a:t>
            </a:r>
            <a:r>
              <a:rPr lang="en-US" altLang="ja-JP" dirty="0">
                <a:hlinkClick r:id="rId3"/>
              </a:rPr>
              <a:t>IT</a:t>
            </a:r>
            <a:r>
              <a:rPr lang="zh-TW" altLang="ja-JP" dirty="0">
                <a:hlinkClick r:id="rId3"/>
              </a:rPr>
              <a:t>国家創造宣言</a:t>
            </a:r>
            <a:r>
              <a:rPr lang="zh-TW" altLang="ja-JP" dirty="0"/>
              <a:t>（</a:t>
            </a:r>
            <a:r>
              <a:rPr lang="en-US" altLang="ja-JP" dirty="0" smtClean="0"/>
              <a:t>2013</a:t>
            </a:r>
            <a:r>
              <a:rPr lang="zh-TW" altLang="ja-JP" dirty="0" smtClean="0"/>
              <a:t>年</a:t>
            </a:r>
            <a:r>
              <a:rPr lang="en-US" altLang="ja-JP" dirty="0"/>
              <a:t>6</a:t>
            </a:r>
            <a:r>
              <a:rPr lang="zh-TW" altLang="ja-JP" dirty="0"/>
              <a:t>月</a:t>
            </a:r>
            <a:r>
              <a:rPr lang="en-US" altLang="ja-JP" dirty="0"/>
              <a:t>14</a:t>
            </a:r>
            <a:r>
              <a:rPr lang="zh-TW" altLang="ja-JP" dirty="0"/>
              <a:t>日閣議決定）</a:t>
            </a:r>
            <a:endParaRPr lang="en-US" altLang="zh-TW" dirty="0"/>
          </a:p>
          <a:p>
            <a:pPr lvl="1"/>
            <a:r>
              <a:rPr lang="ja-JP" altLang="ja-JP" dirty="0" smtClean="0"/>
              <a:t>高度</a:t>
            </a:r>
            <a:r>
              <a:rPr lang="ja-JP" altLang="ja-JP" dirty="0"/>
              <a:t>情報通信ネットワーク社会推進戦略</a:t>
            </a:r>
            <a:r>
              <a:rPr lang="ja-JP" altLang="ja-JP" dirty="0" smtClean="0"/>
              <a:t>本部</a:t>
            </a:r>
            <a:endParaRPr lang="en-US" altLang="ja-JP" dirty="0" smtClean="0"/>
          </a:p>
          <a:p>
            <a:pPr lvl="2"/>
            <a:r>
              <a:rPr lang="ja-JP" altLang="ja-JP" dirty="0" smtClean="0">
                <a:hlinkClick r:id="rId4"/>
              </a:rPr>
              <a:t>電子</a:t>
            </a:r>
            <a:r>
              <a:rPr lang="ja-JP" altLang="ja-JP" dirty="0">
                <a:hlinkClick r:id="rId4"/>
              </a:rPr>
              <a:t>行政オープンデータ推進のための</a:t>
            </a:r>
            <a:r>
              <a:rPr lang="ja-JP" altLang="ja-JP" dirty="0" smtClean="0">
                <a:hlinkClick r:id="rId4"/>
              </a:rPr>
              <a:t>ロードマップ</a:t>
            </a:r>
            <a:r>
              <a:rPr lang="ja-JP" altLang="en-US" dirty="0" smtClean="0"/>
              <a:t>（</a:t>
            </a:r>
            <a:r>
              <a:rPr lang="en-US" altLang="ja-JP" dirty="0" smtClean="0"/>
              <a:t>2013</a:t>
            </a:r>
            <a:r>
              <a:rPr lang="ja-JP" altLang="ja-JP" dirty="0"/>
              <a:t>年</a:t>
            </a:r>
            <a:r>
              <a:rPr lang="en-US" altLang="ja-JP" dirty="0"/>
              <a:t>6</a:t>
            </a:r>
            <a:r>
              <a:rPr lang="ja-JP" altLang="ja-JP" dirty="0"/>
              <a:t>月</a:t>
            </a:r>
            <a:r>
              <a:rPr lang="en-US" altLang="ja-JP" dirty="0"/>
              <a:t>14</a:t>
            </a:r>
            <a:r>
              <a:rPr lang="ja-JP" altLang="ja-JP" dirty="0"/>
              <a:t>日高度情報通信ネットワーク社会推進戦略本部</a:t>
            </a:r>
            <a:r>
              <a:rPr lang="ja-JP" altLang="ja-JP" dirty="0" smtClean="0"/>
              <a:t>決定</a:t>
            </a:r>
            <a:r>
              <a:rPr lang="ja-JP" altLang="en-US" dirty="0"/>
              <a:t>）</a:t>
            </a:r>
            <a:endParaRPr lang="ja-JP" altLang="ja-JP" dirty="0"/>
          </a:p>
          <a:p>
            <a:pPr lvl="1"/>
            <a:r>
              <a:rPr lang="ja-JP" altLang="ja-JP" dirty="0" smtClean="0"/>
              <a:t>電子</a:t>
            </a:r>
            <a:r>
              <a:rPr lang="ja-JP" altLang="ja-JP" dirty="0"/>
              <a:t>書籍と出版文化の振興に関する議員連盟（電書議連</a:t>
            </a:r>
            <a:r>
              <a:rPr lang="ja-JP" altLang="ja-JP" dirty="0" smtClean="0"/>
              <a:t>）</a:t>
            </a:r>
            <a:endParaRPr lang="en-US" altLang="ja-JP" dirty="0" smtClean="0"/>
          </a:p>
          <a:p>
            <a:pPr lvl="2"/>
            <a:r>
              <a:rPr lang="ja-JP" altLang="ja-JP" dirty="0"/>
              <a:t>「出版社の権利のあり方に関する提言（中山提言）」（</a:t>
            </a:r>
            <a:r>
              <a:rPr lang="en-US" altLang="ja-JP" dirty="0"/>
              <a:t>2013</a:t>
            </a:r>
            <a:r>
              <a:rPr lang="ja-JP" altLang="ja-JP" dirty="0"/>
              <a:t>年</a:t>
            </a:r>
            <a:r>
              <a:rPr lang="en-US" altLang="ja-JP" dirty="0"/>
              <a:t>4</a:t>
            </a:r>
            <a:r>
              <a:rPr lang="ja-JP" altLang="ja-JP" dirty="0"/>
              <a:t>月</a:t>
            </a:r>
            <a:r>
              <a:rPr lang="en-US" altLang="ja-JP" dirty="0"/>
              <a:t>4</a:t>
            </a:r>
            <a:r>
              <a:rPr lang="ja-JP" altLang="ja-JP" dirty="0"/>
              <a:t>日第</a:t>
            </a:r>
            <a:r>
              <a:rPr lang="en-US" altLang="ja-JP" dirty="0"/>
              <a:t>7</a:t>
            </a:r>
            <a:r>
              <a:rPr lang="ja-JP" altLang="ja-JP" dirty="0"/>
              <a:t>回「印刷文化・電子文化の基盤整備に関する勉強会（中川勉強会</a:t>
            </a:r>
            <a:r>
              <a:rPr lang="ja-JP" altLang="ja-JP" dirty="0" smtClean="0"/>
              <a:t>）</a:t>
            </a:r>
            <a:r>
              <a:rPr lang="ja-JP" altLang="en-US" dirty="0" smtClean="0"/>
              <a:t>）</a:t>
            </a:r>
            <a:endParaRPr lang="ja-JP" altLang="ja-JP" dirty="0"/>
          </a:p>
          <a:p>
            <a:pPr lvl="1"/>
            <a:r>
              <a:rPr lang="ja-JP" altLang="ja-JP" dirty="0" smtClean="0"/>
              <a:t>デジタル</a:t>
            </a:r>
            <a:r>
              <a:rPr lang="ja-JP" altLang="ja-JP" dirty="0"/>
              <a:t>文化資産推進議員連盟</a:t>
            </a:r>
            <a:r>
              <a:rPr lang="ja-JP" altLang="ja-JP" dirty="0" smtClean="0"/>
              <a:t>（</a:t>
            </a:r>
            <a:r>
              <a:rPr lang="zh-TW" altLang="en-US" dirty="0" smtClean="0"/>
              <a:t>文化資産議連</a:t>
            </a:r>
            <a:r>
              <a:rPr lang="ja-JP" altLang="ja-JP" dirty="0" smtClean="0"/>
              <a:t>）</a:t>
            </a:r>
            <a:endParaRPr lang="en-US" altLang="ja-JP" dirty="0" smtClean="0"/>
          </a:p>
          <a:p>
            <a:pPr lvl="2"/>
            <a:r>
              <a:rPr lang="ja-JP" altLang="ja-JP" dirty="0"/>
              <a:t>日本の文化情報戦略基盤「国立デジタル文化資産振興センター（仮称）</a:t>
            </a:r>
            <a:r>
              <a:rPr lang="ja-JP" altLang="ja-JP" dirty="0" smtClean="0"/>
              <a:t>」</a:t>
            </a:r>
            <a:r>
              <a:rPr lang="ja-JP" altLang="en-US" dirty="0"/>
              <a:t>設立</a:t>
            </a:r>
            <a:r>
              <a:rPr lang="ja-JP" altLang="ja-JP" dirty="0" smtClean="0"/>
              <a:t>構想</a:t>
            </a:r>
            <a:r>
              <a:rPr lang="ja-JP" altLang="ja-JP" dirty="0"/>
              <a:t>提言（</a:t>
            </a:r>
            <a:r>
              <a:rPr lang="en-US" altLang="ja-JP" dirty="0"/>
              <a:t>2014</a:t>
            </a:r>
            <a:r>
              <a:rPr lang="ja-JP" altLang="ja-JP" dirty="0"/>
              <a:t>年</a:t>
            </a:r>
            <a:r>
              <a:rPr lang="en-US" altLang="ja-JP" dirty="0"/>
              <a:t>5</a:t>
            </a:r>
            <a:r>
              <a:rPr lang="ja-JP" altLang="ja-JP" dirty="0"/>
              <a:t>月</a:t>
            </a:r>
            <a:r>
              <a:rPr lang="en-US" altLang="ja-JP" dirty="0"/>
              <a:t>23</a:t>
            </a:r>
            <a:r>
              <a:rPr lang="ja-JP" altLang="ja-JP" dirty="0"/>
              <a:t>日デジタル文化資産推進議連資料</a:t>
            </a:r>
            <a:r>
              <a:rPr lang="ja-JP" altLang="ja-JP" dirty="0" smtClean="0"/>
              <a:t>）</a:t>
            </a:r>
            <a:endParaRPr lang="ja-JP" altLang="ja-JP" dirty="0"/>
          </a:p>
          <a:p>
            <a:pPr lvl="1"/>
            <a:r>
              <a:rPr lang="ja-JP" altLang="ja-JP" dirty="0" smtClean="0"/>
              <a:t>知的</a:t>
            </a:r>
            <a:r>
              <a:rPr lang="ja-JP" altLang="ja-JP" dirty="0"/>
              <a:t>財産戦略本部検証・評価・企画</a:t>
            </a:r>
            <a:r>
              <a:rPr lang="ja-JP" altLang="ja-JP" dirty="0" smtClean="0"/>
              <a:t>委員会</a:t>
            </a:r>
            <a:endParaRPr lang="en-US" altLang="ja-JP" dirty="0" smtClean="0"/>
          </a:p>
          <a:p>
            <a:pPr lvl="2"/>
            <a:r>
              <a:rPr lang="ja-JP" altLang="ja-JP" dirty="0" smtClean="0">
                <a:hlinkClick r:id="rId5"/>
              </a:rPr>
              <a:t>アーカイブ</a:t>
            </a:r>
            <a:r>
              <a:rPr lang="ja-JP" altLang="ja-JP" dirty="0">
                <a:hlinkClick r:id="rId5"/>
              </a:rPr>
              <a:t>に関するタスクフォース</a:t>
            </a:r>
            <a:r>
              <a:rPr lang="ja-JP" altLang="ja-JP" dirty="0" smtClean="0">
                <a:hlinkClick r:id="rId5"/>
              </a:rPr>
              <a:t>報告書</a:t>
            </a:r>
            <a:r>
              <a:rPr lang="ja-JP" altLang="ja-JP" dirty="0" smtClean="0"/>
              <a:t>（</a:t>
            </a:r>
            <a:r>
              <a:rPr lang="en-US" altLang="ja-JP" dirty="0"/>
              <a:t>2014</a:t>
            </a:r>
            <a:r>
              <a:rPr lang="ja-JP" altLang="ja-JP" dirty="0"/>
              <a:t>年</a:t>
            </a:r>
            <a:r>
              <a:rPr lang="en-US" altLang="ja-JP" dirty="0"/>
              <a:t>4</a:t>
            </a:r>
            <a:r>
              <a:rPr lang="ja-JP" altLang="ja-JP" dirty="0"/>
              <a:t>月</a:t>
            </a:r>
            <a:r>
              <a:rPr lang="en-US" altLang="ja-JP" dirty="0"/>
              <a:t>11</a:t>
            </a:r>
            <a:r>
              <a:rPr lang="ja-JP" altLang="ja-JP" dirty="0"/>
              <a:t>日知的財産戦略本部検証・評価・企画委員会（第</a:t>
            </a:r>
            <a:r>
              <a:rPr lang="en-US" altLang="ja-JP" dirty="0"/>
              <a:t>7</a:t>
            </a:r>
            <a:r>
              <a:rPr lang="ja-JP" altLang="ja-JP" dirty="0"/>
              <a:t>回）</a:t>
            </a:r>
            <a:r>
              <a:rPr lang="ja-JP" altLang="ja-JP" dirty="0" smtClean="0"/>
              <a:t>）</a:t>
            </a:r>
            <a:endParaRPr lang="en-US" altLang="ja-JP" dirty="0" smtClean="0"/>
          </a:p>
          <a:p>
            <a:pPr lvl="1"/>
            <a:r>
              <a:rPr lang="ja-JP" altLang="ja-JP" dirty="0" smtClean="0"/>
              <a:t>自由</a:t>
            </a:r>
            <a:r>
              <a:rPr lang="ja-JP" altLang="ja-JP" dirty="0"/>
              <a:t>民主党知的財産戦略</a:t>
            </a:r>
            <a:r>
              <a:rPr lang="ja-JP" altLang="ja-JP" dirty="0" smtClean="0"/>
              <a:t>調査会</a:t>
            </a:r>
            <a:endParaRPr lang="en-US" altLang="ja-JP" dirty="0" smtClean="0"/>
          </a:p>
          <a:p>
            <a:pPr lvl="2"/>
            <a:r>
              <a:rPr lang="ja-JP" altLang="ja-JP" dirty="0" smtClean="0">
                <a:hlinkClick r:id="rId6"/>
              </a:rPr>
              <a:t>知的</a:t>
            </a:r>
            <a:r>
              <a:rPr lang="ja-JP" altLang="ja-JP" dirty="0">
                <a:hlinkClick r:id="rId6"/>
              </a:rPr>
              <a:t>財産戦略調査会の提言とりまとめ</a:t>
            </a:r>
            <a:r>
              <a:rPr lang="ja-JP" altLang="ja-JP" dirty="0"/>
              <a:t>（</a:t>
            </a:r>
            <a:r>
              <a:rPr lang="en-US" altLang="ja-JP" dirty="0"/>
              <a:t>2014</a:t>
            </a:r>
            <a:r>
              <a:rPr lang="ja-JP" altLang="ja-JP" dirty="0"/>
              <a:t>年</a:t>
            </a:r>
            <a:r>
              <a:rPr lang="en-US" altLang="ja-JP" dirty="0"/>
              <a:t>5</a:t>
            </a:r>
            <a:r>
              <a:rPr lang="ja-JP" altLang="ja-JP" dirty="0"/>
              <a:t>月</a:t>
            </a:r>
            <a:r>
              <a:rPr lang="en-US" altLang="ja-JP" dirty="0"/>
              <a:t>27</a:t>
            </a:r>
            <a:r>
              <a:rPr lang="ja-JP" altLang="ja-JP" dirty="0"/>
              <a:t>日自由民主党知的財産戦略調査会）</a:t>
            </a:r>
          </a:p>
          <a:p>
            <a:pPr lvl="1"/>
            <a:r>
              <a:rPr lang="zh-TW" altLang="en-US" dirty="0" smtClean="0">
                <a:hlinkClick r:id="rId7"/>
              </a:rPr>
              <a:t>知的</a:t>
            </a:r>
            <a:r>
              <a:rPr lang="zh-TW" altLang="en-US" dirty="0">
                <a:hlinkClick r:id="rId7"/>
              </a:rPr>
              <a:t>財産推進</a:t>
            </a:r>
            <a:r>
              <a:rPr lang="zh-TW" altLang="en-US" dirty="0" smtClean="0">
                <a:hlinkClick r:id="rId7"/>
              </a:rPr>
              <a:t>計画</a:t>
            </a:r>
            <a:r>
              <a:rPr lang="en-US" altLang="zh-TW" dirty="0" smtClean="0">
                <a:hlinkClick r:id="rId7"/>
              </a:rPr>
              <a:t>2014</a:t>
            </a:r>
            <a:r>
              <a:rPr lang="ja-JP" altLang="en-US" dirty="0" smtClean="0"/>
              <a:t>（</a:t>
            </a:r>
            <a:r>
              <a:rPr lang="en-US" altLang="ja-JP" dirty="0" smtClean="0"/>
              <a:t>2014</a:t>
            </a:r>
            <a:r>
              <a:rPr lang="ja-JP" altLang="en-US" dirty="0" smtClean="0"/>
              <a:t>年</a:t>
            </a:r>
            <a:r>
              <a:rPr lang="en-US" altLang="ja-JP" dirty="0" smtClean="0"/>
              <a:t>6</a:t>
            </a:r>
            <a:r>
              <a:rPr lang="ja-JP" altLang="en-US" dirty="0" smtClean="0"/>
              <a:t>月</a:t>
            </a:r>
            <a:r>
              <a:rPr lang="en-US" altLang="ja-JP" dirty="0" smtClean="0"/>
              <a:t>20</a:t>
            </a:r>
            <a:r>
              <a:rPr lang="ja-JP" altLang="en-US" dirty="0" smtClean="0"/>
              <a:t>日</a:t>
            </a:r>
            <a:r>
              <a:rPr lang="ja-JP" altLang="ja-JP" dirty="0"/>
              <a:t>知的財産戦略</a:t>
            </a:r>
            <a:r>
              <a:rPr lang="ja-JP" altLang="ja-JP" dirty="0" smtClean="0"/>
              <a:t>本部</a:t>
            </a:r>
            <a:r>
              <a:rPr lang="ja-JP" altLang="en-US" dirty="0" smtClean="0"/>
              <a:t>決定）</a:t>
            </a:r>
            <a:endParaRPr lang="en-US" altLang="ja-JP" dirty="0" smtClean="0"/>
          </a:p>
          <a:p>
            <a:pPr lvl="1"/>
            <a:r>
              <a:rPr lang="ja-JP" altLang="en-US" dirty="0" smtClean="0">
                <a:hlinkClick r:id="rId8"/>
              </a:rPr>
              <a:t>経済</a:t>
            </a:r>
            <a:r>
              <a:rPr lang="ja-JP" altLang="en-US" dirty="0">
                <a:hlinkClick r:id="rId8"/>
              </a:rPr>
              <a:t>財政運営と改革の基本方針</a:t>
            </a:r>
            <a:r>
              <a:rPr lang="en-US" altLang="ja-JP" dirty="0">
                <a:hlinkClick r:id="rId8"/>
              </a:rPr>
              <a:t>2014</a:t>
            </a:r>
            <a:r>
              <a:rPr lang="ja-JP" altLang="en-US" dirty="0"/>
              <a:t>（</a:t>
            </a:r>
            <a:r>
              <a:rPr lang="en-US" altLang="ja-JP" dirty="0"/>
              <a:t>2014</a:t>
            </a:r>
            <a:r>
              <a:rPr lang="ja-JP" altLang="en-US" dirty="0"/>
              <a:t>年</a:t>
            </a:r>
            <a:r>
              <a:rPr lang="en-US" altLang="ja-JP" dirty="0"/>
              <a:t>6</a:t>
            </a:r>
            <a:r>
              <a:rPr lang="ja-JP" altLang="en-US" dirty="0"/>
              <a:t>月</a:t>
            </a:r>
            <a:r>
              <a:rPr lang="en-US" altLang="ja-JP" dirty="0"/>
              <a:t>24</a:t>
            </a:r>
            <a:r>
              <a:rPr lang="ja-JP" altLang="en-US" dirty="0"/>
              <a:t>日閣議決定</a:t>
            </a:r>
            <a:r>
              <a:rPr lang="ja-JP" altLang="en-US" dirty="0" smtClean="0"/>
              <a:t>）</a:t>
            </a:r>
            <a:endParaRPr lang="en-US" altLang="ja-JP" dirty="0" smtClean="0"/>
          </a:p>
          <a:p>
            <a:pPr lvl="1"/>
            <a:r>
              <a:rPr lang="ja-JP" altLang="ja-JP" dirty="0" smtClean="0"/>
              <a:t>文化</a:t>
            </a:r>
            <a:r>
              <a:rPr lang="ja-JP" altLang="ja-JP" dirty="0"/>
              <a:t>関係資料のアーカイブに関する有識者</a:t>
            </a:r>
            <a:r>
              <a:rPr lang="ja-JP" altLang="ja-JP" dirty="0" smtClean="0"/>
              <a:t>会議</a:t>
            </a:r>
            <a:r>
              <a:rPr lang="ja-JP" altLang="en-US" dirty="0"/>
              <a:t>（</a:t>
            </a:r>
            <a:r>
              <a:rPr lang="en-US" altLang="ja-JP" dirty="0"/>
              <a:t>2014</a:t>
            </a:r>
            <a:r>
              <a:rPr lang="ja-JP" altLang="en-US" dirty="0"/>
              <a:t>年</a:t>
            </a:r>
            <a:r>
              <a:rPr lang="en-US" altLang="ja-JP" dirty="0"/>
              <a:t>6</a:t>
            </a:r>
            <a:r>
              <a:rPr lang="ja-JP" altLang="en-US" dirty="0" smtClean="0"/>
              <a:t>月</a:t>
            </a:r>
            <a:r>
              <a:rPr lang="en-US" altLang="ja-JP" dirty="0" smtClean="0"/>
              <a:t>3</a:t>
            </a:r>
            <a:r>
              <a:rPr lang="ja-JP" altLang="en-US" dirty="0" smtClean="0"/>
              <a:t>日～）</a:t>
            </a:r>
            <a:r>
              <a:rPr lang="ja-JP" altLang="ja-JP" dirty="0"/>
              <a:t>　</a:t>
            </a:r>
          </a:p>
          <a:p>
            <a:pPr lvl="1"/>
            <a:r>
              <a:rPr lang="ja-JP" altLang="ja-JP" dirty="0" smtClean="0"/>
              <a:t>大規模</a:t>
            </a:r>
            <a:r>
              <a:rPr lang="ja-JP" altLang="ja-JP" dirty="0"/>
              <a:t>災害</a:t>
            </a:r>
            <a:r>
              <a:rPr lang="ja-JP" altLang="ja-JP" dirty="0" smtClean="0"/>
              <a:t>情報</a:t>
            </a:r>
            <a:r>
              <a:rPr lang="ja-JP" altLang="en-US" dirty="0" smtClean="0"/>
              <a:t>アーカイブス</a:t>
            </a:r>
            <a:r>
              <a:rPr lang="ja-JP" altLang="ja-JP" dirty="0" smtClean="0"/>
              <a:t>構想</a:t>
            </a:r>
            <a:endParaRPr lang="ja-JP" altLang="ja-JP" dirty="0"/>
          </a:p>
          <a:p>
            <a:pPr lvl="1"/>
            <a:endParaRPr lang="ja-JP" altLang="en-US" dirty="0"/>
          </a:p>
          <a:p>
            <a:endParaRPr kumimoji="1" lang="ja-JP" altLang="en-US" dirty="0"/>
          </a:p>
        </p:txBody>
      </p:sp>
      <p:sp>
        <p:nvSpPr>
          <p:cNvPr id="4" name="スライド番号プレースホルダー 3"/>
          <p:cNvSpPr>
            <a:spLocks noGrp="1"/>
          </p:cNvSpPr>
          <p:nvPr>
            <p:ph type="sldNum" sz="quarter" idx="12"/>
          </p:nvPr>
        </p:nvSpPr>
        <p:spPr>
          <a:xfrm>
            <a:off x="8400256" y="6126164"/>
            <a:ext cx="2133600" cy="595312"/>
          </a:xfrm>
        </p:spPr>
        <p:txBody>
          <a:bodyPr/>
          <a:lstStyle/>
          <a:p>
            <a:fld id="{042AED99-7FB4-404E-8A97-64753DCE42EC}" type="slidenum">
              <a:rPr kumimoji="0" lang="en-US" smtClean="0"/>
              <a:pPr/>
              <a:t>14</a:t>
            </a:fld>
            <a:endParaRPr kumimoji="0" lang="en-US" dirty="0"/>
          </a:p>
        </p:txBody>
      </p:sp>
      <p:sp>
        <p:nvSpPr>
          <p:cNvPr id="5" name="横巻き 4"/>
          <p:cNvSpPr/>
          <p:nvPr/>
        </p:nvSpPr>
        <p:spPr>
          <a:xfrm>
            <a:off x="10306585" y="464335"/>
            <a:ext cx="1456198"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HG丸ｺﾞｼｯｸM-PRO" panose="020F0600000000000000" pitchFamily="50" charset="-128"/>
                <a:ea typeface="HG丸ｺﾞｼｯｸM-PRO" panose="020F0600000000000000" pitchFamily="50" charset="-128"/>
              </a:rPr>
              <a:t>2013</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a:t>
            </a:r>
            <a:r>
              <a:rPr lang="en-US" altLang="ja-JP" sz="1100" b="1" dirty="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年</a:t>
            </a:r>
          </a:p>
        </p:txBody>
      </p:sp>
      <p:sp>
        <p:nvSpPr>
          <p:cNvPr id="7" name="円/楕円 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3655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知的財産政策ビジョン（１）</a:t>
            </a:r>
            <a:r>
              <a:rPr kumimoji="1" lang="en-US" altLang="ja-JP" dirty="0" smtClean="0"/>
              <a:t/>
            </a:r>
            <a:br>
              <a:rPr kumimoji="1" lang="en-US" altLang="ja-JP" dirty="0" smtClean="0"/>
            </a:br>
            <a:r>
              <a:rPr lang="ja-JP" altLang="en-US" sz="3100" dirty="0"/>
              <a:t>（</a:t>
            </a:r>
            <a:r>
              <a:rPr lang="en-US" altLang="ja-JP" sz="3100" dirty="0"/>
              <a:t>2013</a:t>
            </a:r>
            <a:r>
              <a:rPr lang="ja-JP" altLang="en-US" sz="3100" dirty="0"/>
              <a:t>年</a:t>
            </a:r>
            <a:r>
              <a:rPr lang="en-US" altLang="ja-JP" sz="3100" dirty="0"/>
              <a:t>6</a:t>
            </a:r>
            <a:r>
              <a:rPr lang="ja-JP" altLang="en-US" sz="3100" dirty="0"/>
              <a:t>月</a:t>
            </a:r>
            <a:r>
              <a:rPr lang="en-US" altLang="ja-JP" sz="3100" dirty="0"/>
              <a:t>7</a:t>
            </a:r>
            <a:r>
              <a:rPr lang="ja-JP" altLang="en-US" sz="3100" dirty="0"/>
              <a:t>日内閣官房知的財産本部）</a:t>
            </a:r>
          </a:p>
        </p:txBody>
      </p:sp>
      <p:sp>
        <p:nvSpPr>
          <p:cNvPr id="3" name="コンテンツ プレースホルダー 2"/>
          <p:cNvSpPr>
            <a:spLocks noGrp="1"/>
          </p:cNvSpPr>
          <p:nvPr>
            <p:ph sz="half" idx="1"/>
          </p:nvPr>
        </p:nvSpPr>
        <p:spPr>
          <a:xfrm>
            <a:off x="0" y="1052736"/>
            <a:ext cx="5879976" cy="5805264"/>
          </a:xfrm>
        </p:spPr>
        <p:txBody>
          <a:bodyPr>
            <a:normAutofit fontScale="62500" lnSpcReduction="20000"/>
          </a:bodyPr>
          <a:lstStyle/>
          <a:p>
            <a:r>
              <a:rPr lang="ja-JP" altLang="en-US" sz="5100" dirty="0">
                <a:solidFill>
                  <a:srgbClr val="FF0000"/>
                </a:solidFill>
              </a:rPr>
              <a:t>今後</a:t>
            </a:r>
            <a:r>
              <a:rPr lang="en-US" altLang="ja-JP" sz="5100" dirty="0">
                <a:solidFill>
                  <a:srgbClr val="FF0000"/>
                </a:solidFill>
              </a:rPr>
              <a:t>10</a:t>
            </a:r>
            <a:r>
              <a:rPr lang="ja-JP" altLang="en-US" sz="5100" dirty="0">
                <a:solidFill>
                  <a:srgbClr val="FF0000"/>
                </a:solidFill>
              </a:rPr>
              <a:t>年を見据えた取組</a:t>
            </a:r>
            <a:endParaRPr lang="en-US" altLang="ja-JP" sz="5100" dirty="0">
              <a:solidFill>
                <a:srgbClr val="FF0000"/>
              </a:solidFill>
            </a:endParaRPr>
          </a:p>
          <a:p>
            <a:r>
              <a:rPr lang="ja-JP" altLang="en-US" sz="3400" dirty="0"/>
              <a:t>はじめに</a:t>
            </a:r>
            <a:endParaRPr lang="en-US" altLang="ja-JP" sz="3400" dirty="0"/>
          </a:p>
          <a:p>
            <a:pPr lvl="1"/>
            <a:r>
              <a:rPr lang="ja-JP" altLang="en-US" sz="2900" dirty="0"/>
              <a:t>従来の事業モデルの「改善」だけでなく、事業モデルそのものを創造・転換する「イノベーション」を競争力の源泉に</a:t>
            </a:r>
            <a:endParaRPr lang="en-US" altLang="ja-JP" sz="2900" dirty="0"/>
          </a:p>
          <a:p>
            <a:pPr lvl="2"/>
            <a:r>
              <a:rPr lang="ja-JP" altLang="en-US" sz="2500" dirty="0">
                <a:solidFill>
                  <a:srgbClr val="FF0000"/>
                </a:solidFill>
              </a:rPr>
              <a:t>オープン化された知的活動環境を活用し、世界中で創造された価値を取り込んで</a:t>
            </a:r>
            <a:r>
              <a:rPr lang="ja-JP" altLang="en-US" sz="2500" dirty="0"/>
              <a:t>事業に繋げていくことが重要</a:t>
            </a:r>
            <a:endParaRPr lang="en-US" altLang="ja-JP" sz="2500" dirty="0"/>
          </a:p>
          <a:p>
            <a:pPr lvl="1"/>
            <a:r>
              <a:rPr lang="ja-JP" altLang="en-US" sz="2900" dirty="0"/>
              <a:t>③デジタル・ネットワーク社会に対応した環境整備</a:t>
            </a:r>
            <a:endParaRPr lang="en-US" altLang="ja-JP" sz="2900" dirty="0"/>
          </a:p>
          <a:p>
            <a:pPr lvl="2"/>
            <a:r>
              <a:rPr lang="ja-JP" altLang="en-US" sz="2500" dirty="0"/>
              <a:t>利用の都度、</a:t>
            </a:r>
            <a:r>
              <a:rPr lang="ja-JP" altLang="en-US" sz="2500" dirty="0">
                <a:solidFill>
                  <a:srgbClr val="FF0000"/>
                </a:solidFill>
              </a:rPr>
              <a:t>クラウド上のコンテンツにアクセス</a:t>
            </a:r>
            <a:r>
              <a:rPr lang="ja-JP" altLang="en-US" sz="2500" dirty="0"/>
              <a:t>する形態</a:t>
            </a:r>
            <a:endParaRPr lang="en-US" altLang="ja-JP" sz="2500" dirty="0"/>
          </a:p>
          <a:p>
            <a:pPr lvl="2"/>
            <a:r>
              <a:rPr lang="ja-JP" altLang="en-US" sz="2500" dirty="0"/>
              <a:t>クリエーターが作成するコンテンツのみならず、</a:t>
            </a:r>
            <a:r>
              <a:rPr lang="ja-JP" altLang="en-US" sz="2500" dirty="0">
                <a:solidFill>
                  <a:srgbClr val="FF0000"/>
                </a:solidFill>
              </a:rPr>
              <a:t>ユーザーが作成するもの</a:t>
            </a:r>
            <a:r>
              <a:rPr lang="ja-JP" altLang="en-US" sz="2500" dirty="0"/>
              <a:t>や、教育コンテンツ、更には公共セクターが保有する公共データ、ビッグデータ</a:t>
            </a:r>
            <a:endParaRPr lang="en-US" altLang="ja-JP" sz="2500" dirty="0"/>
          </a:p>
          <a:p>
            <a:pPr lvl="2"/>
            <a:r>
              <a:rPr lang="ja-JP" altLang="en-US" sz="2500" dirty="0"/>
              <a:t>活用される場面も、教育・医療・電子商取引にまで多岐にわたるなど、</a:t>
            </a:r>
            <a:r>
              <a:rPr lang="ja-JP" altLang="en-US" sz="2500" dirty="0">
                <a:solidFill>
                  <a:srgbClr val="FF0000"/>
                </a:solidFill>
              </a:rPr>
              <a:t>従来の文芸やエンターテインメントに止まらない</a:t>
            </a:r>
            <a:r>
              <a:rPr lang="ja-JP" altLang="en-US" sz="2500" dirty="0"/>
              <a:t>広がりや変容</a:t>
            </a:r>
            <a:endParaRPr lang="en-US" altLang="ja-JP" sz="2500" dirty="0"/>
          </a:p>
          <a:p>
            <a:pPr lvl="2"/>
            <a:r>
              <a:rPr lang="ja-JP" altLang="en-US" sz="2500" dirty="0">
                <a:solidFill>
                  <a:srgbClr val="FF0000"/>
                </a:solidFill>
              </a:rPr>
              <a:t>検討にあたっては関連産業全体を見通した視点が不可欠</a:t>
            </a:r>
            <a:endParaRPr lang="en-US" altLang="ja-JP" sz="2500" dirty="0">
              <a:solidFill>
                <a:srgbClr val="FF0000"/>
              </a:solidFill>
            </a:endParaRPr>
          </a:p>
          <a:p>
            <a:pPr lvl="2"/>
            <a:r>
              <a:rPr lang="ja-JP" altLang="en-US" sz="2500" dirty="0">
                <a:solidFill>
                  <a:srgbClr val="FF0000"/>
                </a:solidFill>
              </a:rPr>
              <a:t>権利者と利用者の利害対立の構造を超えた柔軟な制度設計</a:t>
            </a:r>
            <a:r>
              <a:rPr lang="ja-JP" altLang="en-US" sz="2500" dirty="0"/>
              <a:t>により、コンテンツの活用と再生産につながるサイクル</a:t>
            </a:r>
            <a:endParaRPr lang="en-US" altLang="ja-JP" sz="2500" dirty="0"/>
          </a:p>
          <a:p>
            <a:pPr lvl="1"/>
            <a:r>
              <a:rPr lang="ja-JP" altLang="en-US" sz="2900" dirty="0"/>
              <a:t>④コンテンツを中心としたソフトパワーの強化</a:t>
            </a:r>
            <a:endParaRPr lang="en-US" altLang="ja-JP" sz="2900" dirty="0"/>
          </a:p>
          <a:p>
            <a:pPr lvl="2"/>
            <a:r>
              <a:rPr lang="ja-JP" altLang="en-US" sz="2500" dirty="0"/>
              <a:t>知的財産としてのマンガ、アニメ、ゲームといったコンテンツに止まらず、我が国独自の文化としての</a:t>
            </a:r>
            <a:r>
              <a:rPr lang="ja-JP" altLang="en-US" sz="2500" dirty="0">
                <a:solidFill>
                  <a:srgbClr val="FF0000"/>
                </a:solidFill>
              </a:rPr>
              <a:t>ファッション、食、伝統芸能・工芸、観光</a:t>
            </a:r>
            <a:r>
              <a:rPr lang="ja-JP" altLang="en-US" sz="2500" dirty="0"/>
              <a:t>などまで含めて</a:t>
            </a:r>
            <a:endParaRPr lang="en-US" altLang="ja-JP" sz="2500" dirty="0"/>
          </a:p>
          <a:p>
            <a:pPr lvl="3"/>
            <a:endParaRPr kumimoji="1" lang="ja-JP" altLang="en-US" dirty="0">
              <a:solidFill>
                <a:srgbClr val="FF0000"/>
              </a:solidFill>
            </a:endParaRPr>
          </a:p>
        </p:txBody>
      </p:sp>
      <p:sp>
        <p:nvSpPr>
          <p:cNvPr id="5" name="コンテンツ プレースホルダー 4"/>
          <p:cNvSpPr>
            <a:spLocks noGrp="1"/>
          </p:cNvSpPr>
          <p:nvPr>
            <p:ph sz="half" idx="2"/>
          </p:nvPr>
        </p:nvSpPr>
        <p:spPr>
          <a:xfrm>
            <a:off x="5879976" y="928670"/>
            <a:ext cx="6139304" cy="5668592"/>
          </a:xfrm>
        </p:spPr>
        <p:txBody>
          <a:bodyPr>
            <a:noAutofit/>
          </a:bodyPr>
          <a:lstStyle/>
          <a:p>
            <a:r>
              <a:rPr lang="ja-JP" altLang="en-US" sz="1400" dirty="0"/>
              <a:t>第１．産業競争力強化のためのグローバル知財システムの構築</a:t>
            </a:r>
            <a:endParaRPr lang="en-US" altLang="ja-JP" sz="1400" dirty="0"/>
          </a:p>
          <a:p>
            <a:pPr lvl="1"/>
            <a:r>
              <a:rPr lang="ja-JP" altLang="en-US" sz="1400" dirty="0"/>
              <a:t>３．</a:t>
            </a:r>
            <a:r>
              <a:rPr lang="ja-JP" altLang="en-US" sz="1400" dirty="0">
                <a:solidFill>
                  <a:srgbClr val="FF0000"/>
                </a:solidFill>
              </a:rPr>
              <a:t>グローバル知財人財の育成・確保</a:t>
            </a:r>
            <a:r>
              <a:rPr lang="ja-JP" altLang="en-US" sz="1400" dirty="0"/>
              <a:t>（</a:t>
            </a:r>
            <a:r>
              <a:rPr lang="en-US" altLang="ja-JP" sz="1400" dirty="0"/>
              <a:t>p.35</a:t>
            </a:r>
            <a:r>
              <a:rPr lang="ja-JP" altLang="en-US" sz="1400" dirty="0"/>
              <a:t>）</a:t>
            </a:r>
            <a:endParaRPr lang="en-US" altLang="ja-JP" sz="1400" dirty="0"/>
          </a:p>
          <a:p>
            <a:r>
              <a:rPr lang="ja-JP" altLang="en-US" sz="1400" dirty="0"/>
              <a:t>第３．デジタル・ネットワーク社会に対応した環境整備（</a:t>
            </a:r>
            <a:r>
              <a:rPr lang="en-US" altLang="ja-JP" sz="1400" dirty="0"/>
              <a:t>p.50</a:t>
            </a:r>
            <a:r>
              <a:rPr lang="ja-JP" altLang="en-US" sz="1400" dirty="0"/>
              <a:t>）</a:t>
            </a:r>
            <a:endParaRPr lang="en-US" altLang="ja-JP" sz="1400" dirty="0"/>
          </a:p>
          <a:p>
            <a:pPr lvl="1"/>
            <a:r>
              <a:rPr lang="ja-JP" altLang="en-US" sz="1400" dirty="0"/>
              <a:t>非営利目的での利用のみならず産業利用も含めたコンテンツ利用の促進</a:t>
            </a:r>
            <a:endParaRPr lang="en-US" altLang="ja-JP" sz="1400" dirty="0"/>
          </a:p>
          <a:p>
            <a:pPr lvl="2"/>
            <a:r>
              <a:rPr lang="ja-JP" altLang="en-US" sz="1200" dirty="0">
                <a:solidFill>
                  <a:srgbClr val="FF0000"/>
                </a:solidFill>
              </a:rPr>
              <a:t>クリエイティブ・コモンズ・ライセンス</a:t>
            </a:r>
            <a:r>
              <a:rPr lang="ja-JP" altLang="en-US" sz="1200" dirty="0"/>
              <a:t>といったパブリックライセンスの普及（文科省）</a:t>
            </a:r>
            <a:endParaRPr lang="en-US" altLang="ja-JP" sz="1200" dirty="0"/>
          </a:p>
          <a:p>
            <a:pPr lvl="2"/>
            <a:r>
              <a:rPr lang="ja-JP" altLang="en-US" sz="1200" dirty="0"/>
              <a:t>公共サービスにおける利用促進のための統一的なルールなどの基盤整備（内閣官房）</a:t>
            </a:r>
            <a:endParaRPr lang="en-US" altLang="ja-JP" sz="1200" dirty="0"/>
          </a:p>
          <a:p>
            <a:pPr lvl="2"/>
            <a:r>
              <a:rPr lang="ja-JP" altLang="en-US" sz="1200" dirty="0"/>
              <a:t>魅力的なコンテンツを通じて</a:t>
            </a:r>
            <a:r>
              <a:rPr lang="ja-JP" altLang="en-US" sz="1200" dirty="0">
                <a:solidFill>
                  <a:srgbClr val="FF0000"/>
                </a:solidFill>
              </a:rPr>
              <a:t>日本のプレゼンスの向上に大きく寄与するコンテンツ産業に対して、資源配分の重点化と政策資源の充実</a:t>
            </a:r>
            <a:r>
              <a:rPr lang="ja-JP" altLang="en-US" sz="1200" dirty="0"/>
              <a:t>を図る。（内閣官房）</a:t>
            </a:r>
            <a:r>
              <a:rPr lang="ja-JP" altLang="en-US" sz="1200" dirty="0">
                <a:solidFill>
                  <a:srgbClr val="FF0000"/>
                </a:solidFill>
              </a:rPr>
              <a:t>⇒デジタル化</a:t>
            </a:r>
            <a:endParaRPr lang="en-US" altLang="ja-JP" sz="1200" dirty="0">
              <a:solidFill>
                <a:srgbClr val="FF0000"/>
              </a:solidFill>
            </a:endParaRPr>
          </a:p>
          <a:p>
            <a:r>
              <a:rPr lang="ja-JP" altLang="en-US" sz="1400" dirty="0"/>
              <a:t>３．コンテンツ産業の市場拡大に向けた環境醸成（１）新しい産業の創出環境の形成に向けた制度整備（</a:t>
            </a:r>
            <a:r>
              <a:rPr lang="en-US" altLang="ja-JP" sz="1400" dirty="0"/>
              <a:t>p.54</a:t>
            </a:r>
            <a:r>
              <a:rPr lang="ja-JP" altLang="en-US" sz="1400" dirty="0"/>
              <a:t>）</a:t>
            </a:r>
            <a:endParaRPr lang="en-US" altLang="ja-JP" sz="1400" dirty="0"/>
          </a:p>
          <a:p>
            <a:pPr lvl="2"/>
            <a:r>
              <a:rPr lang="ja-JP" altLang="en-US" sz="1200" dirty="0">
                <a:solidFill>
                  <a:srgbClr val="FF0000"/>
                </a:solidFill>
              </a:rPr>
              <a:t>クラウドサービスやメディア変換サービス</a:t>
            </a:r>
            <a:r>
              <a:rPr lang="ja-JP" altLang="en-US" sz="1200" dirty="0"/>
              <a:t>といった新たな産業の創出や拡大を促進。（文部科学省）</a:t>
            </a:r>
            <a:endParaRPr lang="en-US" altLang="ja-JP" sz="1200" dirty="0"/>
          </a:p>
          <a:p>
            <a:pPr lvl="1"/>
            <a:r>
              <a:rPr lang="ja-JP" altLang="en-US" sz="1400" dirty="0"/>
              <a:t>（２）クリエーターへの適切な対価還元に向けた制度整備</a:t>
            </a:r>
            <a:endParaRPr lang="en-US" altLang="ja-JP" sz="1400" dirty="0"/>
          </a:p>
          <a:p>
            <a:pPr lvl="2"/>
            <a:r>
              <a:rPr lang="ja-JP" altLang="en-US" sz="1200" dirty="0">
                <a:solidFill>
                  <a:srgbClr val="FF0000"/>
                </a:solidFill>
              </a:rPr>
              <a:t>コンテンツの再生産につながるサイクルを生み出すための仕組みを構築</a:t>
            </a:r>
            <a:r>
              <a:rPr lang="ja-JP" altLang="en-US" sz="1200" dirty="0"/>
              <a:t>する。（文部科学省、経済産業省）</a:t>
            </a:r>
            <a:endParaRPr lang="en-US" altLang="ja-JP" sz="1200" dirty="0"/>
          </a:p>
          <a:p>
            <a:pPr lvl="1"/>
            <a:r>
              <a:rPr lang="ja-JP" altLang="en-US" sz="1400" dirty="0"/>
              <a:t>（３）新しい産業の創出・拡大に向けたコンテンツの権利処理の円滑化</a:t>
            </a:r>
            <a:endParaRPr lang="en-US" altLang="ja-JP" sz="1400" dirty="0"/>
          </a:p>
          <a:p>
            <a:pPr lvl="2"/>
            <a:r>
              <a:rPr lang="ja-JP" altLang="en-US" sz="1200" dirty="0">
                <a:solidFill>
                  <a:srgbClr val="FF0000"/>
                </a:solidFill>
              </a:rPr>
              <a:t>コンテンツにＩＤを付与し、権利処理に係る情報を集約してクラウドなどによりネットワーク上で参照可能とするデータベースの整備</a:t>
            </a:r>
            <a:r>
              <a:rPr lang="ja-JP" altLang="en-US" sz="1200" dirty="0"/>
              <a:t>とコンテンツ利用に係る</a:t>
            </a:r>
            <a:r>
              <a:rPr lang="ja-JP" altLang="en-US" sz="1200" dirty="0">
                <a:solidFill>
                  <a:srgbClr val="FF0000"/>
                </a:solidFill>
              </a:rPr>
              <a:t>対価の徴収・分配システムの整備</a:t>
            </a:r>
            <a:r>
              <a:rPr lang="ja-JP" altLang="en-US" sz="1200" dirty="0"/>
              <a:t>を促進する。（総務省、文部科学省）</a:t>
            </a:r>
            <a:endParaRPr lang="ja-JP" altLang="en-US" sz="1200" dirty="0">
              <a:solidFill>
                <a:srgbClr val="FF0000"/>
              </a:solidFill>
            </a:endParaRPr>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15</a:t>
            </a:fld>
            <a:endParaRPr lang="en-US" dirty="0"/>
          </a:p>
        </p:txBody>
      </p:sp>
      <p:sp>
        <p:nvSpPr>
          <p:cNvPr id="6" name="横巻き 5"/>
          <p:cNvSpPr/>
          <p:nvPr/>
        </p:nvSpPr>
        <p:spPr>
          <a:xfrm>
            <a:off x="9128626" y="494941"/>
            <a:ext cx="1456198"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HG丸ｺﾞｼｯｸM-PRO" panose="020F0600000000000000" pitchFamily="50" charset="-128"/>
                <a:ea typeface="HG丸ｺﾞｼｯｸM-PRO" panose="020F0600000000000000" pitchFamily="50" charset="-128"/>
              </a:rPr>
              <a:t>2013</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a:t>
            </a:r>
            <a:r>
              <a:rPr lang="en-US" altLang="ja-JP" sz="1100" b="1" dirty="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年</a:t>
            </a:r>
          </a:p>
        </p:txBody>
      </p:sp>
      <p:sp>
        <p:nvSpPr>
          <p:cNvPr id="7" name="円/楕円 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3836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知的財産政策ビジョン</a:t>
            </a:r>
            <a:r>
              <a:rPr lang="ja-JP" altLang="en-US" dirty="0" smtClean="0"/>
              <a:t>（</a:t>
            </a:r>
            <a:r>
              <a:rPr lang="en-US" altLang="ja-JP" dirty="0" smtClean="0"/>
              <a:t>2</a:t>
            </a:r>
            <a:r>
              <a:rPr lang="ja-JP" altLang="en-US" dirty="0" smtClean="0"/>
              <a:t>）</a:t>
            </a:r>
            <a:endParaRPr kumimoji="1" lang="ja-JP" altLang="en-US" dirty="0"/>
          </a:p>
        </p:txBody>
      </p:sp>
      <p:sp>
        <p:nvSpPr>
          <p:cNvPr id="3" name="コンテンツ プレースホルダー 2"/>
          <p:cNvSpPr>
            <a:spLocks noGrp="1"/>
          </p:cNvSpPr>
          <p:nvPr>
            <p:ph sz="half" idx="1"/>
          </p:nvPr>
        </p:nvSpPr>
        <p:spPr>
          <a:xfrm>
            <a:off x="162560" y="980728"/>
            <a:ext cx="5857240" cy="5877272"/>
          </a:xfrm>
        </p:spPr>
        <p:txBody>
          <a:bodyPr>
            <a:normAutofit fontScale="62500" lnSpcReduction="20000"/>
          </a:bodyPr>
          <a:lstStyle/>
          <a:p>
            <a:r>
              <a:rPr lang="ja-JP" altLang="en-US" dirty="0"/>
              <a:t>（５）電子書籍の普及</a:t>
            </a:r>
            <a:r>
              <a:rPr lang="ja-JP" altLang="en-US" dirty="0" smtClean="0"/>
              <a:t>促進</a:t>
            </a:r>
            <a:r>
              <a:rPr lang="en-US" altLang="ja-JP" dirty="0" smtClean="0"/>
              <a:t>(p.60)</a:t>
            </a:r>
          </a:p>
          <a:p>
            <a:pPr lvl="1"/>
            <a:r>
              <a:rPr lang="ja-JP" altLang="en-US" dirty="0"/>
              <a:t>海外の巨大プラットフォーム事業者などに対する交渉力</a:t>
            </a:r>
            <a:r>
              <a:rPr lang="ja-JP" altLang="en-US" dirty="0" smtClean="0"/>
              <a:t>向上</a:t>
            </a:r>
            <a:endParaRPr lang="en-US" altLang="ja-JP" dirty="0" smtClean="0"/>
          </a:p>
          <a:p>
            <a:pPr lvl="1"/>
            <a:r>
              <a:rPr lang="ja-JP" altLang="en-US" dirty="0">
                <a:solidFill>
                  <a:srgbClr val="FF0000"/>
                </a:solidFill>
              </a:rPr>
              <a:t>個人の作品や専門書を含む多種多様</a:t>
            </a:r>
            <a:r>
              <a:rPr lang="ja-JP" altLang="en-US" dirty="0" smtClean="0">
                <a:solidFill>
                  <a:srgbClr val="FF0000"/>
                </a:solidFill>
              </a:rPr>
              <a:t>な電子</a:t>
            </a:r>
            <a:r>
              <a:rPr lang="ja-JP" altLang="en-US" dirty="0">
                <a:solidFill>
                  <a:srgbClr val="FF0000"/>
                </a:solidFill>
              </a:rPr>
              <a:t>書籍コンテンツ数の</a:t>
            </a:r>
            <a:r>
              <a:rPr lang="ja-JP" altLang="en-US" dirty="0" smtClean="0">
                <a:solidFill>
                  <a:srgbClr val="FF0000"/>
                </a:solidFill>
              </a:rPr>
              <a:t>拡大</a:t>
            </a:r>
            <a:endParaRPr lang="en-US" altLang="ja-JP" dirty="0" smtClean="0">
              <a:solidFill>
                <a:srgbClr val="FF0000"/>
              </a:solidFill>
            </a:endParaRPr>
          </a:p>
          <a:p>
            <a:pPr lvl="1"/>
            <a:r>
              <a:rPr lang="ja-JP" altLang="en-US" dirty="0"/>
              <a:t>オープン型電子出版環境を実現するため、</a:t>
            </a:r>
            <a:r>
              <a:rPr lang="ja-JP" altLang="en-US" dirty="0">
                <a:solidFill>
                  <a:srgbClr val="FF0000"/>
                </a:solidFill>
              </a:rPr>
              <a:t>電子書籍交換フォーマット</a:t>
            </a:r>
            <a:r>
              <a:rPr lang="ja-JP" altLang="en-US" dirty="0" smtClean="0">
                <a:solidFill>
                  <a:srgbClr val="FF0000"/>
                </a:solidFill>
              </a:rPr>
              <a:t>の標準化</a:t>
            </a:r>
            <a:r>
              <a:rPr lang="ja-JP" altLang="en-US" dirty="0"/>
              <a:t>や国内外への普及</a:t>
            </a:r>
            <a:r>
              <a:rPr lang="ja-JP" altLang="en-US" dirty="0" smtClean="0"/>
              <a:t>促進</a:t>
            </a:r>
            <a:endParaRPr lang="en-US" altLang="ja-JP" dirty="0" smtClean="0"/>
          </a:p>
          <a:p>
            <a:r>
              <a:rPr lang="ja-JP" altLang="en-US" dirty="0"/>
              <a:t>（６）プラットフォームの形成の</a:t>
            </a:r>
            <a:r>
              <a:rPr lang="ja-JP" altLang="en-US" dirty="0" smtClean="0"/>
              <a:t>推進</a:t>
            </a:r>
            <a:endParaRPr lang="en-US" altLang="ja-JP" dirty="0" smtClean="0"/>
          </a:p>
          <a:p>
            <a:pPr lvl="1"/>
            <a:r>
              <a:rPr lang="ja-JP" altLang="en-US" dirty="0" smtClean="0"/>
              <a:t>多様</a:t>
            </a:r>
            <a:r>
              <a:rPr lang="ja-JP" altLang="en-US" dirty="0"/>
              <a:t>なコンテンツを提供するプラットフォーム支援を通じて</a:t>
            </a:r>
            <a:r>
              <a:rPr lang="ja-JP" altLang="en-US" dirty="0">
                <a:solidFill>
                  <a:srgbClr val="FF0000"/>
                </a:solidFill>
              </a:rPr>
              <a:t>コンテンツ</a:t>
            </a:r>
            <a:r>
              <a:rPr lang="ja-JP" altLang="en-US" dirty="0" smtClean="0">
                <a:solidFill>
                  <a:srgbClr val="FF0000"/>
                </a:solidFill>
              </a:rPr>
              <a:t>がプラットフォーム</a:t>
            </a:r>
            <a:r>
              <a:rPr lang="ja-JP" altLang="en-US" dirty="0">
                <a:solidFill>
                  <a:srgbClr val="FF0000"/>
                </a:solidFill>
              </a:rPr>
              <a:t>をリードするエコシステムの実現</a:t>
            </a:r>
            <a:r>
              <a:rPr lang="ja-JP" altLang="en-US" dirty="0"/>
              <a:t>の促進を支援する</a:t>
            </a:r>
            <a:r>
              <a:rPr lang="ja-JP" altLang="en-US" dirty="0" smtClean="0"/>
              <a:t>。</a:t>
            </a:r>
            <a:r>
              <a:rPr lang="zh-TW" altLang="en-US" dirty="0" smtClean="0"/>
              <a:t>（</a:t>
            </a:r>
            <a:r>
              <a:rPr lang="zh-TW" altLang="en-US" dirty="0"/>
              <a:t>総務省、経済産業省</a:t>
            </a:r>
            <a:r>
              <a:rPr lang="zh-TW" altLang="en-US" dirty="0" smtClean="0"/>
              <a:t>）</a:t>
            </a:r>
            <a:endParaRPr lang="en-US" altLang="zh-TW" dirty="0" smtClean="0"/>
          </a:p>
          <a:p>
            <a:r>
              <a:rPr lang="ja-JP" altLang="en-US" dirty="0"/>
              <a:t>（７）</a:t>
            </a:r>
            <a:r>
              <a:rPr lang="ja-JP" altLang="en-US" b="1" dirty="0"/>
              <a:t>ビッグデータビジネスの振興</a:t>
            </a:r>
            <a:endParaRPr lang="en-US" altLang="ja-JP" b="1" dirty="0"/>
          </a:p>
          <a:p>
            <a:pPr lvl="1"/>
            <a:r>
              <a:rPr lang="ja-JP" altLang="en-US" dirty="0">
                <a:solidFill>
                  <a:srgbClr val="FF0000"/>
                </a:solidFill>
              </a:rPr>
              <a:t>大量に生成されるユーザー情報、映像・音声、センサー情報</a:t>
            </a:r>
            <a:r>
              <a:rPr lang="ja-JP" altLang="en-US" dirty="0"/>
              <a:t>といった、価値ある知的財産を生み出す</a:t>
            </a:r>
            <a:r>
              <a:rPr lang="ja-JP" altLang="en-US" dirty="0">
                <a:solidFill>
                  <a:srgbClr val="FF0000"/>
                </a:solidFill>
              </a:rPr>
              <a:t>ビッグデータを経営資源として捉え</a:t>
            </a:r>
            <a:r>
              <a:rPr lang="ja-JP" altLang="en-US" dirty="0"/>
              <a:t>、データの収集・蓄積・分析による</a:t>
            </a:r>
            <a:r>
              <a:rPr lang="ja-JP" altLang="en-US" dirty="0">
                <a:solidFill>
                  <a:srgbClr val="FF0000"/>
                </a:solidFill>
              </a:rPr>
              <a:t>多様な付加価値の創造に資する研究開発などに取り組む</a:t>
            </a:r>
            <a:r>
              <a:rPr lang="ja-JP" altLang="en-US" dirty="0"/>
              <a:t>。（総務省、文部科学省、経済産業省</a:t>
            </a:r>
            <a:r>
              <a:rPr lang="ja-JP" altLang="en-US" dirty="0" smtClean="0"/>
              <a:t>）</a:t>
            </a:r>
            <a:endParaRPr lang="en-US" altLang="ja-JP" dirty="0" smtClean="0"/>
          </a:p>
          <a:p>
            <a:r>
              <a:rPr lang="ja-JP" altLang="en-US" dirty="0"/>
              <a:t>４．デジタル・ネットワーク環境促進の基盤整備</a:t>
            </a:r>
            <a:r>
              <a:rPr lang="en-US" altLang="ja-JP" dirty="0"/>
              <a:t>(p.64)</a:t>
            </a:r>
          </a:p>
          <a:p>
            <a:pPr lvl="1"/>
            <a:r>
              <a:rPr lang="ja-JP" altLang="en-US" dirty="0"/>
              <a:t>（１）</a:t>
            </a:r>
            <a:r>
              <a:rPr lang="ja-JP" altLang="en-US" b="1" dirty="0"/>
              <a:t>文化資産のデジタル・アーカイブ化の促進</a:t>
            </a:r>
            <a:endParaRPr lang="en-US" altLang="ja-JP" b="1" dirty="0"/>
          </a:p>
          <a:p>
            <a:pPr lvl="2"/>
            <a:r>
              <a:rPr lang="ja-JP" altLang="en-US" dirty="0"/>
              <a:t>コンテンツを利用するためのハードの保存や</a:t>
            </a:r>
            <a:r>
              <a:rPr lang="ja-JP" altLang="en-US" dirty="0">
                <a:solidFill>
                  <a:srgbClr val="FF0000"/>
                </a:solidFill>
              </a:rPr>
              <a:t>文化資産としてのデジタル・アーカイブ化</a:t>
            </a:r>
            <a:r>
              <a:rPr lang="ja-JP" altLang="en-US" dirty="0"/>
              <a:t>及びクラウド上に存在する新しいタイプの</a:t>
            </a:r>
            <a:r>
              <a:rPr lang="ja-JP" altLang="en-US" dirty="0">
                <a:solidFill>
                  <a:srgbClr val="FF0000"/>
                </a:solidFill>
              </a:rPr>
              <a:t>コンテンツの記録方法についても検討</a:t>
            </a:r>
            <a:r>
              <a:rPr lang="ja-JP" altLang="en-US" dirty="0"/>
              <a:t>が必要</a:t>
            </a:r>
            <a:endParaRPr lang="en-US" altLang="ja-JP" dirty="0"/>
          </a:p>
          <a:p>
            <a:pPr lvl="2"/>
            <a:r>
              <a:rPr lang="ja-JP" altLang="en-US" dirty="0"/>
              <a:t>文化資産及びこれらの関連資料などのデジタル・アーカイブ化を促進するとともに、</a:t>
            </a:r>
            <a:r>
              <a:rPr lang="ja-JP" altLang="en-US" dirty="0">
                <a:solidFill>
                  <a:srgbClr val="FF0000"/>
                </a:solidFill>
              </a:rPr>
              <a:t>各アーカイブ間の連携を実現するための環境整備及び海外発信の強化</a:t>
            </a:r>
            <a:r>
              <a:rPr lang="ja-JP" altLang="en-US" dirty="0"/>
              <a:t>について検討し、必要な措置を講じる。（内閣官</a:t>
            </a:r>
            <a:r>
              <a:rPr lang="zh-TW" altLang="en-US" dirty="0"/>
              <a:t>房、総務省、文部科学省、経済産業省）</a:t>
            </a:r>
            <a:endParaRPr lang="en-US" altLang="zh-TW" dirty="0"/>
          </a:p>
          <a:p>
            <a:pPr lvl="1"/>
            <a:endParaRPr lang="ja-JP" altLang="en-US" dirty="0"/>
          </a:p>
        </p:txBody>
      </p:sp>
      <p:sp>
        <p:nvSpPr>
          <p:cNvPr id="4" name="コンテンツ プレースホルダー 3"/>
          <p:cNvSpPr>
            <a:spLocks noGrp="1"/>
          </p:cNvSpPr>
          <p:nvPr>
            <p:ph sz="half" idx="2"/>
          </p:nvPr>
        </p:nvSpPr>
        <p:spPr>
          <a:xfrm>
            <a:off x="6172200" y="980728"/>
            <a:ext cx="5847080" cy="5877272"/>
          </a:xfrm>
        </p:spPr>
        <p:txBody>
          <a:bodyPr>
            <a:normAutofit fontScale="62500" lnSpcReduction="20000"/>
          </a:bodyPr>
          <a:lstStyle/>
          <a:p>
            <a:r>
              <a:rPr lang="ja-JP" altLang="en-US" dirty="0" smtClean="0"/>
              <a:t>第４</a:t>
            </a:r>
            <a:r>
              <a:rPr lang="ja-JP" altLang="en-US" dirty="0"/>
              <a:t>．コンテンツを中心としたソフトパワーの</a:t>
            </a:r>
            <a:r>
              <a:rPr lang="ja-JP" altLang="en-US" dirty="0" smtClean="0"/>
              <a:t>強化</a:t>
            </a:r>
            <a:r>
              <a:rPr lang="en-US" altLang="ja-JP" dirty="0" smtClean="0"/>
              <a:t>(p.68)</a:t>
            </a:r>
          </a:p>
          <a:p>
            <a:r>
              <a:rPr lang="ja-JP" altLang="en-US" dirty="0"/>
              <a:t>１．コンテンツ産業を巡る生態系変化への対応</a:t>
            </a:r>
            <a:endParaRPr lang="en-US" altLang="ja-JP" dirty="0" smtClean="0"/>
          </a:p>
          <a:p>
            <a:pPr lvl="1"/>
            <a:r>
              <a:rPr lang="ja-JP" altLang="en-US" dirty="0" smtClean="0">
                <a:solidFill>
                  <a:srgbClr val="FF0000"/>
                </a:solidFill>
              </a:rPr>
              <a:t>コンテンツ関連</a:t>
            </a:r>
            <a:r>
              <a:rPr lang="ja-JP" altLang="en-US" dirty="0">
                <a:solidFill>
                  <a:srgbClr val="FF0000"/>
                </a:solidFill>
              </a:rPr>
              <a:t>施策に対して重点的に資源配分</a:t>
            </a:r>
            <a:r>
              <a:rPr lang="ja-JP" altLang="en-US" dirty="0"/>
              <a:t>するとともに、政府としての総合的</a:t>
            </a:r>
            <a:r>
              <a:rPr lang="ja-JP" altLang="en-US" dirty="0" smtClean="0"/>
              <a:t>な推進</a:t>
            </a:r>
            <a:r>
              <a:rPr lang="ja-JP" altLang="en-US" dirty="0"/>
              <a:t>体制の在り方について検討し、必要な措置を講じる。</a:t>
            </a:r>
            <a:r>
              <a:rPr lang="en-US" altLang="ja-JP" dirty="0"/>
              <a:t>(</a:t>
            </a:r>
            <a:r>
              <a:rPr lang="ja-JP" altLang="en-US" dirty="0"/>
              <a:t>内閣</a:t>
            </a:r>
            <a:r>
              <a:rPr lang="ja-JP" altLang="en-US" dirty="0" smtClean="0"/>
              <a:t>官房</a:t>
            </a:r>
            <a:endParaRPr lang="en-US" altLang="ja-JP" dirty="0" smtClean="0"/>
          </a:p>
          <a:p>
            <a:r>
              <a:rPr lang="ja-JP" altLang="en-US" dirty="0"/>
              <a:t>２．</a:t>
            </a:r>
            <a:r>
              <a:rPr lang="ja-JP" altLang="en-US" dirty="0">
                <a:solidFill>
                  <a:srgbClr val="FF0000"/>
                </a:solidFill>
              </a:rPr>
              <a:t>日本の伝統や文化に根ざした魅力あるコンテンツ・製品などの発掘</a:t>
            </a:r>
            <a:r>
              <a:rPr lang="ja-JP" altLang="en-US" dirty="0" smtClean="0">
                <a:solidFill>
                  <a:srgbClr val="FF0000"/>
                </a:solidFill>
              </a:rPr>
              <a:t>・創造</a:t>
            </a:r>
            <a:endParaRPr lang="en-US" altLang="ja-JP" dirty="0" smtClean="0">
              <a:solidFill>
                <a:srgbClr val="FF0000"/>
              </a:solidFill>
            </a:endParaRPr>
          </a:p>
          <a:p>
            <a:pPr lvl="1"/>
            <a:r>
              <a:rPr lang="ja-JP" altLang="en-US" dirty="0"/>
              <a:t>（１）ターゲット国・地域で売るためのコンテンツ・製品の制作などに</a:t>
            </a:r>
            <a:r>
              <a:rPr lang="ja-JP" altLang="en-US" dirty="0" smtClean="0"/>
              <a:t>係る支援</a:t>
            </a:r>
            <a:endParaRPr lang="en-US" altLang="ja-JP" dirty="0" smtClean="0"/>
          </a:p>
          <a:p>
            <a:pPr lvl="1"/>
            <a:r>
              <a:rPr lang="ja-JP" altLang="en-US" dirty="0"/>
              <a:t>（２）世界のコンテンツの中心となる</a:t>
            </a:r>
            <a:r>
              <a:rPr lang="ja-JP" altLang="en-US" dirty="0">
                <a:solidFill>
                  <a:srgbClr val="FF0000"/>
                </a:solidFill>
              </a:rPr>
              <a:t>人財・開発拠点の</a:t>
            </a:r>
            <a:r>
              <a:rPr lang="ja-JP" altLang="en-US" dirty="0" smtClean="0">
                <a:solidFill>
                  <a:srgbClr val="FF0000"/>
                </a:solidFill>
              </a:rPr>
              <a:t>整備</a:t>
            </a:r>
            <a:endParaRPr lang="en-US" altLang="ja-JP" dirty="0" smtClean="0">
              <a:solidFill>
                <a:srgbClr val="FF0000"/>
              </a:solidFill>
            </a:endParaRPr>
          </a:p>
          <a:p>
            <a:pPr lvl="1"/>
            <a:r>
              <a:rPr lang="ja-JP" altLang="en-US" dirty="0"/>
              <a:t>（３）地域ブランドの</a:t>
            </a:r>
            <a:r>
              <a:rPr lang="ja-JP" altLang="en-US" dirty="0" smtClean="0"/>
              <a:t>確立</a:t>
            </a:r>
            <a:endParaRPr lang="en-US" altLang="ja-JP" dirty="0" smtClean="0"/>
          </a:p>
          <a:p>
            <a:pPr lvl="1"/>
            <a:r>
              <a:rPr lang="ja-JP" altLang="en-US" dirty="0"/>
              <a:t>（４）日本の</a:t>
            </a:r>
            <a:r>
              <a:rPr lang="ja-JP" altLang="en-US" dirty="0">
                <a:solidFill>
                  <a:srgbClr val="FF0000"/>
                </a:solidFill>
              </a:rPr>
              <a:t>高度な技術力を生かしたコンテンツ制作</a:t>
            </a:r>
            <a:r>
              <a:rPr lang="ja-JP" altLang="en-US" dirty="0"/>
              <a:t>の促進</a:t>
            </a:r>
          </a:p>
          <a:p>
            <a:r>
              <a:rPr lang="ja-JP" altLang="en-US" dirty="0"/>
              <a:t>３．日本ブランドのグローバルな</a:t>
            </a:r>
            <a:r>
              <a:rPr lang="ja-JP" altLang="en-US" dirty="0" smtClean="0"/>
              <a:t>発信（</a:t>
            </a:r>
            <a:r>
              <a:rPr lang="en-US" altLang="ja-JP" dirty="0" smtClean="0"/>
              <a:t>p.74</a:t>
            </a:r>
            <a:r>
              <a:rPr lang="ja-JP" altLang="en-US" dirty="0" smtClean="0"/>
              <a:t>）</a:t>
            </a:r>
            <a:endParaRPr lang="en-US" altLang="ja-JP" dirty="0" smtClean="0"/>
          </a:p>
          <a:p>
            <a:r>
              <a:rPr lang="ja-JP" altLang="en-US" dirty="0"/>
              <a:t>４．戦略的な海外展開の</a:t>
            </a:r>
            <a:r>
              <a:rPr lang="ja-JP" altLang="en-US" dirty="0" smtClean="0"/>
              <a:t>推進</a:t>
            </a:r>
            <a:endParaRPr lang="en-US" altLang="ja-JP" dirty="0" smtClean="0"/>
          </a:p>
          <a:p>
            <a:r>
              <a:rPr lang="ja-JP" altLang="en-US" dirty="0"/>
              <a:t>５．国内外から人を日本に呼び込むインバウンドの</a:t>
            </a:r>
            <a:r>
              <a:rPr lang="ja-JP" altLang="en-US" dirty="0" smtClean="0"/>
              <a:t>推進</a:t>
            </a:r>
            <a:endParaRPr lang="en-US" altLang="ja-JP" dirty="0" smtClean="0"/>
          </a:p>
          <a:p>
            <a:r>
              <a:rPr lang="ja-JP" altLang="en-US" dirty="0" smtClean="0"/>
              <a:t>６．模倣品</a:t>
            </a:r>
            <a:r>
              <a:rPr lang="ja-JP" altLang="en-US" dirty="0"/>
              <a:t>・海賊版対策の</a:t>
            </a:r>
            <a:r>
              <a:rPr lang="ja-JP" altLang="en-US" dirty="0" smtClean="0"/>
              <a:t>強化</a:t>
            </a:r>
            <a:endParaRPr lang="en-US" altLang="ja-JP" dirty="0" smtClean="0"/>
          </a:p>
          <a:p>
            <a:r>
              <a:rPr lang="ja-JP" altLang="en-US" dirty="0"/>
              <a:t>７．コンテンツ人財の育成</a:t>
            </a:r>
          </a:p>
          <a:p>
            <a:r>
              <a:rPr lang="ja-JP" altLang="en-US" dirty="0"/>
              <a:t>（１）クリエーターの裾野の</a:t>
            </a:r>
            <a:r>
              <a:rPr lang="ja-JP" altLang="en-US" dirty="0" smtClean="0"/>
              <a:t>拡大</a:t>
            </a:r>
            <a:endParaRPr lang="en-US" altLang="ja-JP" dirty="0" smtClean="0"/>
          </a:p>
          <a:p>
            <a:r>
              <a:rPr lang="ja-JP" altLang="en-US" dirty="0"/>
              <a:t>（２）若手クリエーターの育成</a:t>
            </a:r>
          </a:p>
          <a:p>
            <a:r>
              <a:rPr lang="ja-JP" altLang="en-US" dirty="0"/>
              <a:t>（３）グローバル人財の</a:t>
            </a:r>
            <a:r>
              <a:rPr lang="ja-JP" altLang="en-US" dirty="0" smtClean="0"/>
              <a:t>育成</a:t>
            </a:r>
            <a:endParaRPr lang="en-US" altLang="ja-JP" dirty="0" smtClean="0"/>
          </a:p>
          <a:p>
            <a:r>
              <a:rPr lang="ja-JP" altLang="en-US" dirty="0"/>
              <a:t>（４）コンテンツ制作現場の環境の改善</a:t>
            </a:r>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6" name="円/楕円 5"/>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6606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Autofit/>
          </a:bodyPr>
          <a:lstStyle/>
          <a:p>
            <a:r>
              <a:rPr lang="ja-JP" altLang="en-US" sz="2800" dirty="0"/>
              <a:t>⑨内閣官房高度情報通信ネットワーク社会推進戦略本部（</a:t>
            </a:r>
            <a:r>
              <a:rPr lang="en-US" altLang="ja-JP" sz="2800" dirty="0"/>
              <a:t>IT</a:t>
            </a:r>
            <a:r>
              <a:rPr lang="ja-JP" altLang="en-US" sz="2800" dirty="0"/>
              <a:t>戦略本部）の動き</a:t>
            </a:r>
            <a:endParaRPr lang="ja-JP" altLang="en-US" sz="2400" dirty="0"/>
          </a:p>
        </p:txBody>
      </p:sp>
      <p:sp>
        <p:nvSpPr>
          <p:cNvPr id="3" name="コンテンツ プレースホルダー 2"/>
          <p:cNvSpPr>
            <a:spLocks noGrp="1"/>
          </p:cNvSpPr>
          <p:nvPr>
            <p:ph idx="1"/>
          </p:nvPr>
        </p:nvSpPr>
        <p:spPr>
          <a:xfrm>
            <a:off x="197707" y="1052736"/>
            <a:ext cx="11837773" cy="6077272"/>
          </a:xfrm>
        </p:spPr>
        <p:txBody>
          <a:bodyPr>
            <a:normAutofit fontScale="70000" lnSpcReduction="20000"/>
          </a:bodyPr>
          <a:lstStyle/>
          <a:p>
            <a:r>
              <a:rPr lang="zh-TW" altLang="ja-JP" dirty="0"/>
              <a:t>世界最先端</a:t>
            </a:r>
            <a:r>
              <a:rPr lang="en-US" altLang="ja-JP" dirty="0"/>
              <a:t>IT</a:t>
            </a:r>
            <a:r>
              <a:rPr lang="zh-TW" altLang="ja-JP" dirty="0"/>
              <a:t>国家創造宣言（</a:t>
            </a:r>
            <a:r>
              <a:rPr lang="en-US" altLang="ja-JP" dirty="0" smtClean="0"/>
              <a:t>2013</a:t>
            </a:r>
            <a:r>
              <a:rPr lang="zh-TW" altLang="ja-JP" dirty="0" smtClean="0"/>
              <a:t>年</a:t>
            </a:r>
            <a:r>
              <a:rPr lang="en-US" altLang="ja-JP" dirty="0"/>
              <a:t>6</a:t>
            </a:r>
            <a:r>
              <a:rPr lang="zh-TW" altLang="ja-JP" dirty="0"/>
              <a:t>月</a:t>
            </a:r>
            <a:r>
              <a:rPr lang="en-US" altLang="ja-JP" dirty="0"/>
              <a:t>14</a:t>
            </a:r>
            <a:r>
              <a:rPr lang="zh-TW" altLang="ja-JP" dirty="0"/>
              <a:t>日閣議決定）</a:t>
            </a:r>
            <a:endParaRPr lang="ja-JP" altLang="ja-JP" sz="3000" dirty="0"/>
          </a:p>
          <a:p>
            <a:pPr lvl="1"/>
            <a:r>
              <a:rPr lang="ja-JP" altLang="ja-JP" dirty="0"/>
              <a:t>オープンデータ・ビッグデータの活用の推進</a:t>
            </a:r>
            <a:r>
              <a:rPr lang="en-US" altLang="ja-JP" dirty="0"/>
              <a:t>(p.6)</a:t>
            </a:r>
            <a:endParaRPr lang="ja-JP" altLang="ja-JP" sz="2600" dirty="0"/>
          </a:p>
          <a:p>
            <a:pPr lvl="2"/>
            <a:r>
              <a:rPr lang="ja-JP" altLang="ja-JP" dirty="0">
                <a:solidFill>
                  <a:srgbClr val="FF0000"/>
                </a:solidFill>
              </a:rPr>
              <a:t>公共データの民間開放（オープンデータ）の推進</a:t>
            </a:r>
            <a:endParaRPr lang="ja-JP" altLang="ja-JP" sz="2200" dirty="0">
              <a:solidFill>
                <a:srgbClr val="FF0000"/>
              </a:solidFill>
            </a:endParaRPr>
          </a:p>
          <a:p>
            <a:pPr lvl="2"/>
            <a:r>
              <a:rPr lang="ja-JP" altLang="ja-JP" dirty="0">
                <a:solidFill>
                  <a:srgbClr val="FF0000"/>
                </a:solidFill>
              </a:rPr>
              <a:t>ビッグデータ利活用による新事業・新サービス創出の促進</a:t>
            </a:r>
            <a:endParaRPr lang="ja-JP" altLang="ja-JP" sz="2200" dirty="0">
              <a:solidFill>
                <a:srgbClr val="FF0000"/>
              </a:solidFill>
            </a:endParaRPr>
          </a:p>
          <a:p>
            <a:pPr lvl="1"/>
            <a:r>
              <a:rPr lang="ja-JP" altLang="ja-JP" dirty="0"/>
              <a:t>国・地方を通じた行政情報システムの改革（</a:t>
            </a:r>
            <a:r>
              <a:rPr lang="en-US" altLang="ja-JP" dirty="0"/>
              <a:t>p.18</a:t>
            </a:r>
            <a:r>
              <a:rPr lang="ja-JP" altLang="ja-JP" dirty="0"/>
              <a:t>）</a:t>
            </a:r>
            <a:endParaRPr lang="ja-JP" altLang="ja-JP" sz="2600" dirty="0"/>
          </a:p>
          <a:p>
            <a:pPr lvl="2"/>
            <a:r>
              <a:rPr lang="ja-JP" altLang="ja-JP" dirty="0"/>
              <a:t>モバイル端末の利活用等を通じて、</a:t>
            </a:r>
            <a:r>
              <a:rPr lang="ja-JP" altLang="ja-JP" dirty="0">
                <a:solidFill>
                  <a:srgbClr val="FF0000"/>
                </a:solidFill>
              </a:rPr>
              <a:t>情報のデジタル化（ペーパーレス化）の推進と生産性向上</a:t>
            </a:r>
            <a:endParaRPr lang="ja-JP" altLang="ja-JP" sz="2200" dirty="0">
              <a:solidFill>
                <a:srgbClr val="FF0000"/>
              </a:solidFill>
            </a:endParaRPr>
          </a:p>
          <a:p>
            <a:pPr lvl="2"/>
            <a:r>
              <a:rPr lang="ja-JP" altLang="ja-JP" dirty="0"/>
              <a:t>ワーク・ライフ・バランスや災害時等の業務継続性に配慮</a:t>
            </a:r>
            <a:endParaRPr lang="ja-JP" altLang="ja-JP" sz="2200" dirty="0"/>
          </a:p>
          <a:p>
            <a:pPr lvl="2"/>
            <a:r>
              <a:rPr lang="en-US" altLang="ja-JP" dirty="0"/>
              <a:t>2021 </a:t>
            </a:r>
            <a:r>
              <a:rPr lang="ja-JP" altLang="ja-JP" dirty="0"/>
              <a:t>年度を目途に原則全ての政府情報システムをクラウド化し、拠点分散を図りつつ、災害や情報セキュリティに強い行政基盤を構築</a:t>
            </a:r>
            <a:endParaRPr lang="ja-JP" altLang="ja-JP" sz="2200" dirty="0"/>
          </a:p>
          <a:p>
            <a:pPr lvl="1"/>
            <a:r>
              <a:rPr lang="ja-JP" altLang="ja-JP" dirty="0"/>
              <a:t>国民全体の</a:t>
            </a:r>
            <a:r>
              <a:rPr lang="en-US" altLang="ja-JP" dirty="0"/>
              <a:t> IT </a:t>
            </a:r>
            <a:r>
              <a:rPr lang="ja-JP" altLang="ja-JP" dirty="0"/>
              <a:t>リテラシーの向上（</a:t>
            </a:r>
            <a:r>
              <a:rPr lang="en-US" altLang="ja-JP" dirty="0"/>
              <a:t>p.21</a:t>
            </a:r>
            <a:r>
              <a:rPr lang="ja-JP" altLang="ja-JP" dirty="0"/>
              <a:t>）</a:t>
            </a:r>
            <a:endParaRPr lang="ja-JP" altLang="ja-JP" sz="2600" dirty="0"/>
          </a:p>
          <a:p>
            <a:pPr lvl="2"/>
            <a:r>
              <a:rPr lang="ja-JP" altLang="ja-JP" dirty="0"/>
              <a:t>情報モラルや情報セキュリティに関する知識を含め、</a:t>
            </a:r>
            <a:r>
              <a:rPr lang="ja-JP" altLang="ja-JP" dirty="0">
                <a:solidFill>
                  <a:srgbClr val="FF0000"/>
                </a:solidFill>
              </a:rPr>
              <a:t>国民全体の</a:t>
            </a:r>
            <a:r>
              <a:rPr lang="en-US" altLang="ja-JP" dirty="0">
                <a:solidFill>
                  <a:srgbClr val="FF0000"/>
                </a:solidFill>
              </a:rPr>
              <a:t> IT </a:t>
            </a:r>
            <a:r>
              <a:rPr lang="ja-JP" altLang="ja-JP" dirty="0">
                <a:solidFill>
                  <a:srgbClr val="FF0000"/>
                </a:solidFill>
              </a:rPr>
              <a:t>リテラシーの向上</a:t>
            </a:r>
            <a:endParaRPr lang="ja-JP" altLang="ja-JP" sz="2200" dirty="0">
              <a:solidFill>
                <a:srgbClr val="FF0000"/>
              </a:solidFill>
            </a:endParaRPr>
          </a:p>
          <a:p>
            <a:pPr lvl="1"/>
            <a:r>
              <a:rPr lang="ja-JP" altLang="ja-JP" dirty="0"/>
              <a:t>国際的にも通用・リードする実践的な高度な</a:t>
            </a:r>
            <a:r>
              <a:rPr lang="en-US" altLang="ja-JP" dirty="0"/>
              <a:t> IT </a:t>
            </a:r>
            <a:r>
              <a:rPr lang="ja-JP" altLang="ja-JP" dirty="0"/>
              <a:t>人材の育成（</a:t>
            </a:r>
            <a:r>
              <a:rPr lang="en-US" altLang="ja-JP" dirty="0"/>
              <a:t>p.21</a:t>
            </a:r>
            <a:r>
              <a:rPr lang="ja-JP" altLang="ja-JP" dirty="0"/>
              <a:t>）</a:t>
            </a:r>
            <a:endParaRPr lang="ja-JP" altLang="ja-JP" sz="2600" dirty="0"/>
          </a:p>
          <a:p>
            <a:pPr lvl="2"/>
            <a:r>
              <a:rPr lang="ja-JP" altLang="ja-JP" dirty="0">
                <a:solidFill>
                  <a:srgbClr val="FF0000"/>
                </a:solidFill>
              </a:rPr>
              <a:t>高度な</a:t>
            </a:r>
            <a:r>
              <a:rPr lang="en-US" altLang="ja-JP" dirty="0">
                <a:solidFill>
                  <a:srgbClr val="FF0000"/>
                </a:solidFill>
              </a:rPr>
              <a:t>IT</a:t>
            </a:r>
            <a:r>
              <a:rPr lang="ja-JP" altLang="ja-JP" dirty="0">
                <a:solidFill>
                  <a:srgbClr val="FF0000"/>
                </a:solidFill>
              </a:rPr>
              <a:t>人材の育成が必要。実践の中で技術を習得</a:t>
            </a:r>
            <a:r>
              <a:rPr lang="ja-JP" altLang="ja-JP" dirty="0"/>
              <a:t>。</a:t>
            </a:r>
            <a:endParaRPr lang="ja-JP" altLang="ja-JP" sz="2200" dirty="0"/>
          </a:p>
          <a:p>
            <a:pPr lvl="2"/>
            <a:r>
              <a:rPr lang="en-US" altLang="ja-JP" dirty="0"/>
              <a:t>IT</a:t>
            </a:r>
            <a:r>
              <a:rPr lang="ja-JP" altLang="ja-JP" dirty="0"/>
              <a:t>人材のスキルを共通尺度で明確化する</a:t>
            </a:r>
            <a:r>
              <a:rPr lang="ja-JP" altLang="ja-JP" dirty="0">
                <a:solidFill>
                  <a:srgbClr val="FF0000"/>
                </a:solidFill>
              </a:rPr>
              <a:t>スキル標準を、</a:t>
            </a:r>
            <a:r>
              <a:rPr lang="en-US" altLang="ja-JP" dirty="0">
                <a:solidFill>
                  <a:srgbClr val="FF0000"/>
                </a:solidFill>
              </a:rPr>
              <a:t>IT</a:t>
            </a:r>
            <a:r>
              <a:rPr lang="ja-JP" altLang="ja-JP" dirty="0">
                <a:solidFill>
                  <a:srgbClr val="FF0000"/>
                </a:solidFill>
              </a:rPr>
              <a:t>の技術変化等を踏まえて適切に整備・活</a:t>
            </a:r>
            <a:r>
              <a:rPr lang="ja-JP" altLang="ja-JP" dirty="0"/>
              <a:t>用</a:t>
            </a:r>
            <a:endParaRPr lang="ja-JP" altLang="ja-JP" sz="2200" dirty="0"/>
          </a:p>
          <a:p>
            <a:pPr lvl="1"/>
            <a:r>
              <a:rPr lang="ja-JP" altLang="ja-JP" dirty="0"/>
              <a:t>研究開発の推進・研究開発成果との連携（</a:t>
            </a:r>
            <a:r>
              <a:rPr lang="en-US" altLang="ja-JP" dirty="0"/>
              <a:t>p.23</a:t>
            </a:r>
            <a:r>
              <a:rPr lang="ja-JP" altLang="ja-JP" dirty="0"/>
              <a:t>）</a:t>
            </a:r>
            <a:endParaRPr lang="ja-JP" altLang="ja-JP" sz="2600" dirty="0"/>
          </a:p>
          <a:p>
            <a:pPr lvl="2"/>
            <a:r>
              <a:rPr lang="ja-JP" altLang="ja-JP" dirty="0">
                <a:solidFill>
                  <a:srgbClr val="FF0000"/>
                </a:solidFill>
              </a:rPr>
              <a:t>研究成果を、迅速かつ的確に</a:t>
            </a:r>
            <a:r>
              <a:rPr lang="en-US" altLang="ja-JP" dirty="0">
                <a:solidFill>
                  <a:srgbClr val="FF0000"/>
                </a:solidFill>
              </a:rPr>
              <a:t> IT </a:t>
            </a:r>
            <a:r>
              <a:rPr lang="ja-JP" altLang="ja-JP" dirty="0">
                <a:solidFill>
                  <a:srgbClr val="FF0000"/>
                </a:solidFill>
              </a:rPr>
              <a:t>戦略と連携</a:t>
            </a:r>
            <a:r>
              <a:rPr lang="ja-JP" altLang="ja-JP" dirty="0" smtClean="0"/>
              <a:t>させる</a:t>
            </a:r>
            <a:endParaRPr lang="en-US" altLang="ja-JP" dirty="0" smtClean="0"/>
          </a:p>
          <a:p>
            <a:pPr lvl="2"/>
            <a:endParaRPr lang="ja-JP" altLang="ja-JP" sz="2200" dirty="0"/>
          </a:p>
          <a:p>
            <a:r>
              <a:rPr lang="ja-JP" altLang="ja-JP" dirty="0"/>
              <a:t>電子行政オープンデータ推進のための</a:t>
            </a:r>
            <a:r>
              <a:rPr lang="ja-JP" altLang="ja-JP" dirty="0" smtClean="0"/>
              <a:t>ロードマップ</a:t>
            </a:r>
            <a:r>
              <a:rPr lang="ja-JP" altLang="en-US" dirty="0"/>
              <a:t>（</a:t>
            </a:r>
            <a:r>
              <a:rPr lang="en-US" altLang="ja-JP" dirty="0" smtClean="0"/>
              <a:t>2013</a:t>
            </a:r>
            <a:r>
              <a:rPr lang="ja-JP" altLang="ja-JP" dirty="0"/>
              <a:t>年</a:t>
            </a:r>
            <a:r>
              <a:rPr lang="en-US" altLang="ja-JP" dirty="0"/>
              <a:t>6</a:t>
            </a:r>
            <a:r>
              <a:rPr lang="ja-JP" altLang="ja-JP" dirty="0"/>
              <a:t>月</a:t>
            </a:r>
            <a:r>
              <a:rPr lang="en-US" altLang="ja-JP" dirty="0"/>
              <a:t>14</a:t>
            </a:r>
            <a:r>
              <a:rPr lang="ja-JP" altLang="ja-JP" dirty="0"/>
              <a:t>日高度情報通信ネットワーク社会推進戦略本部</a:t>
            </a:r>
            <a:r>
              <a:rPr lang="ja-JP" altLang="ja-JP" dirty="0" smtClean="0"/>
              <a:t>決定</a:t>
            </a:r>
            <a:r>
              <a:rPr lang="ja-JP" altLang="en-US" dirty="0" smtClean="0"/>
              <a:t>）</a:t>
            </a:r>
            <a:endParaRPr lang="ja-JP" altLang="ja-JP" sz="3000" dirty="0"/>
          </a:p>
          <a:p>
            <a:pPr lvl="1"/>
            <a:r>
              <a:rPr lang="ja-JP" altLang="ja-JP" dirty="0">
                <a:solidFill>
                  <a:srgbClr val="FF0000"/>
                </a:solidFill>
              </a:rPr>
              <a:t>二次利用を促進する利用ルールの整備</a:t>
            </a:r>
            <a:r>
              <a:rPr lang="ja-JP" altLang="ja-JP" dirty="0"/>
              <a:t>（</a:t>
            </a:r>
            <a:r>
              <a:rPr lang="en-US" altLang="ja-JP" dirty="0"/>
              <a:t>p.2</a:t>
            </a:r>
            <a:r>
              <a:rPr lang="ja-JP" altLang="ja-JP" dirty="0"/>
              <a:t>）</a:t>
            </a:r>
            <a:endParaRPr lang="ja-JP" altLang="ja-JP" sz="2600" dirty="0"/>
          </a:p>
          <a:p>
            <a:pPr lvl="1"/>
            <a:r>
              <a:rPr lang="ja-JP" altLang="ja-JP" dirty="0" smtClean="0">
                <a:solidFill>
                  <a:srgbClr val="FF0000"/>
                </a:solidFill>
              </a:rPr>
              <a:t>機械判読に適したデータ形式での公開の拡大</a:t>
            </a:r>
            <a:r>
              <a:rPr lang="en-US" altLang="ja-JP" dirty="0" smtClean="0"/>
              <a:t>(p.3)</a:t>
            </a:r>
            <a:endParaRPr lang="ja-JP" altLang="ja-JP" sz="2600" dirty="0"/>
          </a:p>
          <a:p>
            <a:pPr lvl="1"/>
            <a:r>
              <a:rPr lang="ja-JP" altLang="ja-JP" dirty="0" smtClean="0"/>
              <a:t>データカタログ</a:t>
            </a:r>
            <a:r>
              <a:rPr lang="ja-JP" altLang="ja-JP" dirty="0"/>
              <a:t>（ポータルサイト）の整備</a:t>
            </a:r>
            <a:r>
              <a:rPr lang="en-US" altLang="ja-JP" dirty="0"/>
              <a:t>(p.</a:t>
            </a:r>
            <a:r>
              <a:rPr lang="ja-JP" altLang="ja-JP" dirty="0"/>
              <a:t>４</a:t>
            </a:r>
            <a:r>
              <a:rPr lang="en-US" altLang="ja-JP" dirty="0"/>
              <a:t>)</a:t>
            </a:r>
            <a:endParaRPr lang="ja-JP" altLang="ja-JP" sz="2600" dirty="0"/>
          </a:p>
          <a:p>
            <a:pPr lvl="1"/>
            <a:r>
              <a:rPr lang="ja-JP" altLang="ja-JP" dirty="0">
                <a:solidFill>
                  <a:srgbClr val="FF0000"/>
                </a:solidFill>
              </a:rPr>
              <a:t>公開データの拡大</a:t>
            </a:r>
            <a:r>
              <a:rPr lang="en-US" altLang="ja-JP" dirty="0"/>
              <a:t>(p.5)</a:t>
            </a:r>
            <a:endParaRPr lang="ja-JP" altLang="ja-JP" sz="2600" dirty="0"/>
          </a:p>
          <a:p>
            <a:pPr lvl="1"/>
            <a:r>
              <a:rPr lang="ja-JP" altLang="ja-JP" dirty="0"/>
              <a:t>普及・啓発、評価</a:t>
            </a:r>
            <a:r>
              <a:rPr lang="en-US" altLang="ja-JP" dirty="0"/>
              <a:t>(p.6)</a:t>
            </a:r>
            <a:endParaRPr lang="ja-JP" altLang="ja-JP" sz="2600" dirty="0"/>
          </a:p>
          <a:p>
            <a:pPr marL="0" indent="0">
              <a:buNone/>
            </a:pPr>
            <a:endParaRPr lang="ja-JP" altLang="ja-JP" sz="1800" dirty="0"/>
          </a:p>
        </p:txBody>
      </p:sp>
      <p:sp>
        <p:nvSpPr>
          <p:cNvPr id="5" name="スライド番号プレースホルダー 4"/>
          <p:cNvSpPr>
            <a:spLocks noGrp="1"/>
          </p:cNvSpPr>
          <p:nvPr>
            <p:ph type="sldNum" sz="quarter" idx="12"/>
          </p:nvPr>
        </p:nvSpPr>
        <p:spPr>
          <a:xfrm>
            <a:off x="8354888" y="6126164"/>
            <a:ext cx="2133600" cy="595312"/>
          </a:xfrm>
        </p:spPr>
        <p:txBody>
          <a:bodyPr/>
          <a:lstStyle/>
          <a:p>
            <a:fld id="{042AED99-7FB4-404E-8A97-64753DCE42EC}" type="slidenum">
              <a:rPr kumimoji="0" lang="en-US" smtClean="0"/>
              <a:pPr/>
              <a:t>17</a:t>
            </a:fld>
            <a:endParaRPr kumimoji="0" lang="en-US" dirty="0"/>
          </a:p>
        </p:txBody>
      </p:sp>
      <p:sp>
        <p:nvSpPr>
          <p:cNvPr id="6" name="円/楕円 5"/>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8785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電子行政オープンデータ戦略</a:t>
            </a:r>
            <a:endParaRPr kumimoji="1" lang="ja-JP" altLang="en-US" dirty="0"/>
          </a:p>
        </p:txBody>
      </p:sp>
      <p:sp>
        <p:nvSpPr>
          <p:cNvPr id="3" name="コンテンツ プレースホルダー 2"/>
          <p:cNvSpPr>
            <a:spLocks noGrp="1"/>
          </p:cNvSpPr>
          <p:nvPr>
            <p:ph idx="1"/>
          </p:nvPr>
        </p:nvSpPr>
        <p:spPr>
          <a:xfrm>
            <a:off x="222422" y="1052736"/>
            <a:ext cx="11867978" cy="5805264"/>
          </a:xfrm>
        </p:spPr>
        <p:txBody>
          <a:bodyPr>
            <a:normAutofit fontScale="92500" lnSpcReduction="20000"/>
          </a:bodyPr>
          <a:lstStyle/>
          <a:p>
            <a:r>
              <a:rPr lang="ja-JP" altLang="en-US" dirty="0"/>
              <a:t>○電子行政オープンデータ戦略の概要（抜粋）</a:t>
            </a:r>
            <a:r>
              <a:rPr lang="en-US" altLang="ja-JP" dirty="0"/>
              <a:t>61</a:t>
            </a:r>
          </a:p>
          <a:p>
            <a:pPr lvl="1"/>
            <a:r>
              <a:rPr lang="en-US" altLang="ja-JP" dirty="0"/>
              <a:t>Ⅰ</a:t>
            </a:r>
            <a:r>
              <a:rPr lang="ja-JP" altLang="en-US" dirty="0" err="1"/>
              <a:t>．</a:t>
            </a:r>
            <a:r>
              <a:rPr lang="ja-JP" altLang="en-US" dirty="0"/>
              <a:t>基本的方向性</a:t>
            </a:r>
          </a:p>
          <a:p>
            <a:pPr lvl="1"/>
            <a:r>
              <a:rPr lang="zh-TW" altLang="en-US" dirty="0"/>
              <a:t>＜基本原則＞</a:t>
            </a:r>
          </a:p>
          <a:p>
            <a:pPr lvl="2"/>
            <a:r>
              <a:rPr lang="ja-JP" altLang="en-US" dirty="0"/>
              <a:t>－ 政府自ら</a:t>
            </a:r>
            <a:r>
              <a:rPr lang="ja-JP" altLang="en-US" dirty="0">
                <a:solidFill>
                  <a:srgbClr val="FF0000"/>
                </a:solidFill>
              </a:rPr>
              <a:t>積極的に公共データを公開</a:t>
            </a:r>
            <a:r>
              <a:rPr lang="ja-JP" altLang="en-US" dirty="0"/>
              <a:t>すること</a:t>
            </a:r>
          </a:p>
          <a:p>
            <a:pPr lvl="2"/>
            <a:r>
              <a:rPr lang="ja-JP" altLang="en-US" dirty="0"/>
              <a:t>－ </a:t>
            </a:r>
            <a:r>
              <a:rPr lang="ja-JP" altLang="en-US" dirty="0">
                <a:solidFill>
                  <a:srgbClr val="FF0000"/>
                </a:solidFill>
              </a:rPr>
              <a:t>機械判読可能な形式</a:t>
            </a:r>
            <a:r>
              <a:rPr lang="ja-JP" altLang="en-US" dirty="0"/>
              <a:t>で公開すること</a:t>
            </a:r>
          </a:p>
          <a:p>
            <a:pPr lvl="2"/>
            <a:r>
              <a:rPr lang="ja-JP" altLang="en-US" dirty="0"/>
              <a:t>－ </a:t>
            </a:r>
            <a:r>
              <a:rPr lang="ja-JP" altLang="en-US" dirty="0">
                <a:solidFill>
                  <a:srgbClr val="FF0000"/>
                </a:solidFill>
              </a:rPr>
              <a:t>営利目的、非営利目的を問わず</a:t>
            </a:r>
            <a:r>
              <a:rPr lang="ja-JP" altLang="en-US" dirty="0"/>
              <a:t>活用を促進すること</a:t>
            </a:r>
          </a:p>
          <a:p>
            <a:pPr lvl="2"/>
            <a:r>
              <a:rPr lang="ja-JP" altLang="en-US" dirty="0"/>
              <a:t>－ 取組可能な公共データから速やかに公開等の具体的な取組に着手し、成果を確実に</a:t>
            </a:r>
            <a:r>
              <a:rPr lang="ja-JP" altLang="en-US" dirty="0" smtClean="0"/>
              <a:t>蓄積して</a:t>
            </a:r>
            <a:r>
              <a:rPr lang="ja-JP" altLang="en-US" dirty="0"/>
              <a:t>いく</a:t>
            </a:r>
            <a:r>
              <a:rPr lang="ja-JP" altLang="en-US" dirty="0" smtClean="0"/>
              <a:t>こと</a:t>
            </a:r>
            <a:endParaRPr lang="en-US" altLang="ja-JP" dirty="0" smtClean="0"/>
          </a:p>
          <a:p>
            <a:r>
              <a:rPr lang="en-US" altLang="ja-JP" dirty="0"/>
              <a:t>Ⅱ</a:t>
            </a:r>
            <a:r>
              <a:rPr lang="ja-JP" altLang="en-US" dirty="0" err="1"/>
              <a:t>．</a:t>
            </a:r>
            <a:r>
              <a:rPr lang="ja-JP" altLang="en-US" dirty="0"/>
              <a:t>具体的な施策</a:t>
            </a:r>
          </a:p>
          <a:p>
            <a:pPr lvl="1"/>
            <a:r>
              <a:rPr lang="ja-JP" altLang="en-US" dirty="0" smtClean="0"/>
              <a:t>１</a:t>
            </a:r>
            <a:r>
              <a:rPr lang="ja-JP" altLang="en-US" dirty="0"/>
              <a:t>．公共データ活用の推進</a:t>
            </a:r>
          </a:p>
          <a:p>
            <a:pPr lvl="2"/>
            <a:r>
              <a:rPr lang="ja-JP" altLang="en-US" dirty="0"/>
              <a:t>①公共データ活用ニーズの把握</a:t>
            </a:r>
          </a:p>
          <a:p>
            <a:pPr lvl="2"/>
            <a:r>
              <a:rPr lang="ja-JP" altLang="en-US" dirty="0"/>
              <a:t>②データ提供方法等に係る課題の整理、検討</a:t>
            </a:r>
          </a:p>
          <a:p>
            <a:pPr lvl="2"/>
            <a:r>
              <a:rPr lang="ja-JP" altLang="en-US" dirty="0"/>
              <a:t>③民間サービスの開発</a:t>
            </a:r>
          </a:p>
          <a:p>
            <a:pPr lvl="1"/>
            <a:r>
              <a:rPr lang="ja-JP" altLang="en-US" dirty="0"/>
              <a:t>２．公共データ活用のための環境整備</a:t>
            </a:r>
          </a:p>
          <a:p>
            <a:pPr lvl="2"/>
            <a:r>
              <a:rPr lang="ja-JP" altLang="en-US" dirty="0"/>
              <a:t>①公共データ活用のために必要なルール等の整備</a:t>
            </a:r>
          </a:p>
          <a:p>
            <a:pPr lvl="3"/>
            <a:r>
              <a:rPr lang="ja-JP" altLang="en-US" dirty="0"/>
              <a:t>各府省におけるデータ公開時の著作権の取扱い、利用条件、機械からの</a:t>
            </a:r>
            <a:r>
              <a:rPr lang="ja-JP" altLang="en-US" dirty="0">
                <a:solidFill>
                  <a:srgbClr val="FF0000"/>
                </a:solidFill>
              </a:rPr>
              <a:t>アクセスルール</a:t>
            </a:r>
            <a:r>
              <a:rPr lang="ja-JP" altLang="en-US" dirty="0" smtClean="0"/>
              <a:t>、利用者</a:t>
            </a:r>
            <a:r>
              <a:rPr lang="ja-JP" altLang="en-US" dirty="0"/>
              <a:t>と提供者の責任分担の在り方、機微情報の取扱いの在り方等について、利用者の</a:t>
            </a:r>
            <a:r>
              <a:rPr lang="ja-JP" altLang="en-US" dirty="0" smtClean="0"/>
              <a:t>利便性</a:t>
            </a:r>
            <a:r>
              <a:rPr lang="ja-JP" altLang="en-US" dirty="0"/>
              <a:t>と権利者の権利の保護に十分配意しつつ、公共データ活用のために必要なルール等</a:t>
            </a:r>
            <a:r>
              <a:rPr lang="ja-JP" altLang="en-US" dirty="0" smtClean="0"/>
              <a:t>を整備</a:t>
            </a:r>
            <a:r>
              <a:rPr lang="ja-JP" altLang="en-US" dirty="0"/>
              <a:t>する。</a:t>
            </a:r>
          </a:p>
          <a:p>
            <a:pPr lvl="2"/>
            <a:r>
              <a:rPr lang="ja-JP" altLang="en-US" dirty="0"/>
              <a:t>②データカタログの整備</a:t>
            </a:r>
          </a:p>
          <a:p>
            <a:pPr lvl="2"/>
            <a:r>
              <a:rPr lang="ja-JP" altLang="en-US" dirty="0"/>
              <a:t>③データ形式・構造等の標準化の推進等</a:t>
            </a:r>
          </a:p>
          <a:p>
            <a:pPr lvl="2"/>
            <a:r>
              <a:rPr lang="ja-JP" altLang="en-US" dirty="0"/>
              <a:t>④提供機関支援等についての検討</a:t>
            </a:r>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18</a:t>
            </a:fld>
            <a:endParaRPr lang="en-US" dirty="0"/>
          </a:p>
        </p:txBody>
      </p:sp>
    </p:spTree>
    <p:extLst>
      <p:ext uri="{BB962C8B-B14F-4D97-AF65-F5344CB8AC3E}">
        <p14:creationId xmlns:p14="http://schemas.microsoft.com/office/powerpoint/2010/main" val="1830668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rmAutofit/>
          </a:bodyPr>
          <a:lstStyle/>
          <a:p>
            <a:r>
              <a:rPr lang="ja-JP" altLang="en-US" sz="3600" dirty="0"/>
              <a:t>電子書籍・文化資産の両議員連盟の動き</a:t>
            </a:r>
          </a:p>
        </p:txBody>
      </p:sp>
      <p:sp>
        <p:nvSpPr>
          <p:cNvPr id="3" name="コンテンツ プレースホルダー 2"/>
          <p:cNvSpPr>
            <a:spLocks noGrp="1"/>
          </p:cNvSpPr>
          <p:nvPr>
            <p:ph idx="1"/>
          </p:nvPr>
        </p:nvSpPr>
        <p:spPr>
          <a:xfrm>
            <a:off x="160637" y="928671"/>
            <a:ext cx="11837773" cy="6129657"/>
          </a:xfrm>
        </p:spPr>
        <p:txBody>
          <a:bodyPr>
            <a:normAutofit fontScale="85000" lnSpcReduction="20000"/>
          </a:bodyPr>
          <a:lstStyle/>
          <a:p>
            <a:r>
              <a:rPr lang="ja-JP" altLang="ja-JP" dirty="0"/>
              <a:t>電子書籍と出版文化の振興に関する議員連盟（</a:t>
            </a:r>
            <a:r>
              <a:rPr lang="ja-JP" altLang="ja-JP" dirty="0" smtClean="0"/>
              <a:t>電書議連</a:t>
            </a:r>
            <a:r>
              <a:rPr lang="en-US" altLang="ja-JP" dirty="0" smtClean="0"/>
              <a:t>2013</a:t>
            </a:r>
            <a:r>
              <a:rPr lang="ja-JP" altLang="en-US" dirty="0" smtClean="0"/>
              <a:t>年</a:t>
            </a:r>
            <a:r>
              <a:rPr lang="en-US" altLang="ja-JP" dirty="0" smtClean="0"/>
              <a:t>6</a:t>
            </a:r>
            <a:r>
              <a:rPr lang="ja-JP" altLang="en-US" dirty="0" smtClean="0"/>
              <a:t>月～</a:t>
            </a:r>
            <a:r>
              <a:rPr lang="ja-JP" altLang="ja-JP" dirty="0" smtClean="0"/>
              <a:t>）</a:t>
            </a:r>
            <a:endParaRPr lang="ja-JP" altLang="ja-JP" dirty="0"/>
          </a:p>
          <a:p>
            <a:pPr lvl="1"/>
            <a:r>
              <a:rPr lang="ja-JP" altLang="ja-JP" dirty="0" smtClean="0"/>
              <a:t>印刷</a:t>
            </a:r>
            <a:r>
              <a:rPr lang="ja-JP" altLang="ja-JP" dirty="0"/>
              <a:t>文化・電子文化の基盤整備に関する勉強会（中川</a:t>
            </a:r>
            <a:r>
              <a:rPr lang="ja-JP" altLang="ja-JP" dirty="0" smtClean="0"/>
              <a:t>勉強会</a:t>
            </a:r>
            <a:r>
              <a:rPr lang="en-US" altLang="ja-JP" dirty="0" smtClean="0"/>
              <a:t>2012</a:t>
            </a:r>
            <a:r>
              <a:rPr lang="ja-JP" altLang="en-US" dirty="0" smtClean="0"/>
              <a:t>年</a:t>
            </a:r>
            <a:r>
              <a:rPr lang="en-US" altLang="ja-JP" dirty="0" smtClean="0"/>
              <a:t>2</a:t>
            </a:r>
            <a:r>
              <a:rPr lang="ja-JP" altLang="en-US" dirty="0" smtClean="0"/>
              <a:t>月～</a:t>
            </a:r>
            <a:r>
              <a:rPr lang="ja-JP" altLang="ja-JP" dirty="0" smtClean="0"/>
              <a:t>）で「</a:t>
            </a:r>
            <a:r>
              <a:rPr lang="ja-JP" altLang="ja-JP" dirty="0"/>
              <a:t>ナショナル・アーカイブと権利情報に関するビジョン</a:t>
            </a:r>
            <a:r>
              <a:rPr lang="ja-JP" altLang="ja-JP" dirty="0" smtClean="0"/>
              <a:t>」を</a:t>
            </a:r>
            <a:r>
              <a:rPr lang="ja-JP" altLang="en-US" dirty="0" smtClean="0"/>
              <a:t>提言</a:t>
            </a:r>
            <a:endParaRPr lang="en-US" altLang="ja-JP" dirty="0" smtClean="0"/>
          </a:p>
          <a:p>
            <a:pPr lvl="2"/>
            <a:r>
              <a:rPr lang="ja-JP" altLang="en-US" sz="2200" dirty="0"/>
              <a:t>出版物の権利登録制度と書誌情報等を利用した著作物の特定のしくみ</a:t>
            </a:r>
            <a:endParaRPr lang="ja-JP" altLang="ja-JP" sz="2200" dirty="0"/>
          </a:p>
          <a:p>
            <a:pPr lvl="1"/>
            <a:r>
              <a:rPr lang="ja-JP" altLang="en-US" dirty="0" smtClean="0"/>
              <a:t>平成</a:t>
            </a:r>
            <a:r>
              <a:rPr lang="en-US" altLang="ja-JP" dirty="0"/>
              <a:t>26</a:t>
            </a:r>
            <a:r>
              <a:rPr lang="ja-JP" altLang="en-US" dirty="0"/>
              <a:t>年著作権法改正における参議院での附帯</a:t>
            </a:r>
            <a:r>
              <a:rPr lang="ja-JP" altLang="en-US" dirty="0" smtClean="0"/>
              <a:t>決議（</a:t>
            </a:r>
            <a:r>
              <a:rPr lang="en-US" altLang="ja-JP" dirty="0" smtClean="0"/>
              <a:t>2014</a:t>
            </a:r>
            <a:r>
              <a:rPr lang="ja-JP" altLang="en-US" dirty="0" smtClean="0"/>
              <a:t>年</a:t>
            </a:r>
            <a:r>
              <a:rPr lang="en-US" altLang="ja-JP" dirty="0" smtClean="0"/>
              <a:t>4</a:t>
            </a:r>
            <a:r>
              <a:rPr lang="ja-JP" altLang="en-US" dirty="0" smtClean="0"/>
              <a:t>月）</a:t>
            </a:r>
            <a:endParaRPr lang="en-US" altLang="ja-JP" dirty="0" smtClean="0"/>
          </a:p>
          <a:p>
            <a:pPr lvl="2"/>
            <a:r>
              <a:rPr lang="ja-JP" altLang="en-US" dirty="0"/>
              <a:t> ナショナル・アーカイブの構築に向けて、</a:t>
            </a:r>
            <a:r>
              <a:rPr lang="ja-JP" altLang="en-US" dirty="0">
                <a:solidFill>
                  <a:srgbClr val="FF0000"/>
                </a:solidFill>
              </a:rPr>
              <a:t>国立国会図書館</a:t>
            </a:r>
            <a:r>
              <a:rPr lang="ja-JP" altLang="en-US" dirty="0"/>
              <a:t>を始めとする関係機関と連携・協力しつつ、調査・研究を行うなど取組を推進</a:t>
            </a:r>
            <a:endParaRPr lang="en-US" altLang="ja-JP" dirty="0" smtClean="0"/>
          </a:p>
          <a:p>
            <a:endParaRPr lang="en-US" altLang="ja-JP" dirty="0" smtClean="0"/>
          </a:p>
          <a:p>
            <a:r>
              <a:rPr lang="ja-JP" altLang="ja-JP" dirty="0" smtClean="0"/>
              <a:t>デジタル</a:t>
            </a:r>
            <a:r>
              <a:rPr lang="ja-JP" altLang="ja-JP" dirty="0"/>
              <a:t>文化資産推進議員連盟</a:t>
            </a:r>
            <a:r>
              <a:rPr lang="ja-JP" altLang="ja-JP" dirty="0" smtClean="0"/>
              <a:t>（</a:t>
            </a:r>
            <a:r>
              <a:rPr lang="zh-TW" altLang="en-US" dirty="0" smtClean="0"/>
              <a:t>文化資産議連</a:t>
            </a:r>
            <a:r>
              <a:rPr lang="en-US" altLang="zh-TW" dirty="0" smtClean="0"/>
              <a:t>201</a:t>
            </a:r>
            <a:r>
              <a:rPr lang="en-US" altLang="ja-JP" dirty="0" smtClean="0"/>
              <a:t>2</a:t>
            </a:r>
            <a:r>
              <a:rPr lang="ja-JP" altLang="en-US" dirty="0" smtClean="0"/>
              <a:t>年</a:t>
            </a:r>
            <a:r>
              <a:rPr lang="en-US" altLang="ja-JP" dirty="0" smtClean="0"/>
              <a:t>6</a:t>
            </a:r>
            <a:r>
              <a:rPr lang="ja-JP" altLang="en-US" dirty="0" smtClean="0"/>
              <a:t>月～</a:t>
            </a:r>
            <a:r>
              <a:rPr lang="ja-JP" altLang="ja-JP" dirty="0" smtClean="0"/>
              <a:t>）</a:t>
            </a:r>
            <a:endParaRPr lang="ja-JP" altLang="ja-JP" dirty="0"/>
          </a:p>
          <a:p>
            <a:pPr lvl="1"/>
            <a:r>
              <a:rPr lang="ja-JP" altLang="en-US" dirty="0" smtClean="0"/>
              <a:t>国立</a:t>
            </a:r>
            <a:r>
              <a:rPr lang="ja-JP" altLang="ja-JP" dirty="0" smtClean="0"/>
              <a:t>デジタル文化</a:t>
            </a:r>
            <a:r>
              <a:rPr lang="ja-JP" altLang="en-US" dirty="0"/>
              <a:t>資産</a:t>
            </a:r>
            <a:r>
              <a:rPr lang="ja-JP" altLang="en-US" dirty="0" smtClean="0"/>
              <a:t>振興</a:t>
            </a:r>
            <a:r>
              <a:rPr lang="ja-JP" altLang="ja-JP" dirty="0" smtClean="0"/>
              <a:t>センター（仮称）設立構想についての検討委員会報告</a:t>
            </a:r>
            <a:r>
              <a:rPr lang="ja-JP" altLang="en-US" dirty="0" smtClean="0"/>
              <a:t>（</a:t>
            </a:r>
            <a:r>
              <a:rPr lang="en-US" altLang="ja-JP" dirty="0" smtClean="0"/>
              <a:t>2014</a:t>
            </a:r>
            <a:r>
              <a:rPr lang="ja-JP" altLang="en-US" dirty="0" smtClean="0"/>
              <a:t>年</a:t>
            </a:r>
            <a:r>
              <a:rPr lang="en-US" altLang="ja-JP" dirty="0"/>
              <a:t>5</a:t>
            </a:r>
            <a:r>
              <a:rPr lang="ja-JP" altLang="en-US" dirty="0"/>
              <a:t>月</a:t>
            </a:r>
            <a:r>
              <a:rPr lang="en-US" altLang="ja-JP" dirty="0"/>
              <a:t>23</a:t>
            </a:r>
            <a:r>
              <a:rPr lang="ja-JP" altLang="en-US" dirty="0"/>
              <a:t>日）</a:t>
            </a:r>
            <a:endParaRPr lang="ja-JP" altLang="ja-JP" sz="2600" dirty="0"/>
          </a:p>
          <a:p>
            <a:pPr lvl="1"/>
            <a:r>
              <a:rPr lang="ja-JP" altLang="ja-JP" dirty="0" smtClean="0"/>
              <a:t>センター</a:t>
            </a:r>
            <a:r>
              <a:rPr lang="ja-JP" altLang="ja-JP" dirty="0"/>
              <a:t>主管組織（設立推進体制）</a:t>
            </a:r>
            <a:endParaRPr lang="ja-JP" altLang="ja-JP" sz="2600" dirty="0"/>
          </a:p>
          <a:p>
            <a:pPr lvl="2"/>
            <a:r>
              <a:rPr lang="ja-JP" altLang="ja-JP" dirty="0"/>
              <a:t>産官学が合同で連携する推進体制（文化庁と</a:t>
            </a:r>
            <a:r>
              <a:rPr lang="ja-JP" altLang="ja-JP" dirty="0">
                <a:solidFill>
                  <a:srgbClr val="FF0000"/>
                </a:solidFill>
              </a:rPr>
              <a:t>国立国会図書館</a:t>
            </a:r>
            <a:r>
              <a:rPr lang="ja-JP" altLang="ja-JP" dirty="0"/>
              <a:t>を含む）をスタートアップ</a:t>
            </a:r>
            <a:r>
              <a:rPr lang="ja-JP" altLang="ja-JP" dirty="0" smtClean="0"/>
              <a:t>し</a:t>
            </a:r>
            <a:r>
              <a:rPr lang="en-US" altLang="ja-JP" dirty="0" smtClean="0"/>
              <a:t>2020</a:t>
            </a:r>
            <a:r>
              <a:rPr lang="ja-JP" altLang="en-US" dirty="0" smtClean="0"/>
              <a:t>年東京五輪を契機とした</a:t>
            </a:r>
            <a:r>
              <a:rPr lang="ja-JP" altLang="ja-JP" dirty="0" smtClean="0">
                <a:solidFill>
                  <a:srgbClr val="FF0000"/>
                </a:solidFill>
              </a:rPr>
              <a:t>「</a:t>
            </a:r>
            <a:r>
              <a:rPr lang="ja-JP" altLang="ja-JP" dirty="0">
                <a:solidFill>
                  <a:srgbClr val="FF0000"/>
                </a:solidFill>
              </a:rPr>
              <a:t>文化立国」のための国家戦略を立案</a:t>
            </a:r>
            <a:endParaRPr lang="ja-JP" altLang="ja-JP" sz="2200" dirty="0">
              <a:solidFill>
                <a:srgbClr val="FF0000"/>
              </a:solidFill>
            </a:endParaRPr>
          </a:p>
          <a:p>
            <a:pPr lvl="1"/>
            <a:r>
              <a:rPr lang="ja-JP" altLang="ja-JP" dirty="0" smtClean="0"/>
              <a:t>恒久</a:t>
            </a:r>
            <a:r>
              <a:rPr lang="ja-JP" altLang="ja-JP" dirty="0"/>
              <a:t>保存基盤整備</a:t>
            </a:r>
            <a:endParaRPr lang="ja-JP" altLang="ja-JP" sz="2600" dirty="0"/>
          </a:p>
          <a:p>
            <a:pPr lvl="2"/>
            <a:r>
              <a:rPr lang="ja-JP" altLang="ja-JP" sz="2600" dirty="0">
                <a:solidFill>
                  <a:srgbClr val="FF0000"/>
                </a:solidFill>
              </a:rPr>
              <a:t>多様な文化資源の</a:t>
            </a:r>
            <a:r>
              <a:rPr lang="ja-JP" altLang="en-US" sz="2600" dirty="0">
                <a:solidFill>
                  <a:srgbClr val="FF0000"/>
                </a:solidFill>
              </a:rPr>
              <a:t>デジタル</a:t>
            </a:r>
            <a:r>
              <a:rPr lang="ja-JP" altLang="ja-JP" sz="2600" dirty="0">
                <a:solidFill>
                  <a:srgbClr val="FF0000"/>
                </a:solidFill>
              </a:rPr>
              <a:t>化とデータ蓄積および各種デジタルアーカイブ相互連携基盤整備への早期着手</a:t>
            </a:r>
            <a:r>
              <a:rPr lang="ja-JP" altLang="ja-JP" sz="2600" dirty="0"/>
              <a:t>が急務</a:t>
            </a:r>
            <a:endParaRPr lang="ja-JP" altLang="ja-JP" dirty="0"/>
          </a:p>
          <a:p>
            <a:pPr lvl="2"/>
            <a:r>
              <a:rPr lang="ja-JP" altLang="ja-JP" sz="2600" dirty="0"/>
              <a:t>デジタルコンテンツを最も大量に取り扱う業務実績を有し、今後も書籍分野の文化資源の大規模デジタル化および段階的なウェブ情報の制度的収集を計画する</a:t>
            </a:r>
            <a:r>
              <a:rPr lang="ja-JP" altLang="ja-JP" sz="2600" dirty="0">
                <a:solidFill>
                  <a:srgbClr val="FF0000"/>
                </a:solidFill>
              </a:rPr>
              <a:t>国立国会図書館</a:t>
            </a:r>
            <a:r>
              <a:rPr lang="ja-JP" altLang="ja-JP" sz="2600" dirty="0"/>
              <a:t>が、予算面・人員面の強化をはじめとする</a:t>
            </a:r>
            <a:r>
              <a:rPr lang="ja-JP" altLang="ja-JP" sz="2600" dirty="0">
                <a:solidFill>
                  <a:srgbClr val="FF0000"/>
                </a:solidFill>
              </a:rPr>
              <a:t>条件整備等の措置を前提</a:t>
            </a:r>
            <a:r>
              <a:rPr lang="ja-JP" altLang="ja-JP" sz="2600" dirty="0"/>
              <a:t>として、この役割を担うことが望ましい</a:t>
            </a:r>
            <a:endParaRPr lang="en-US" altLang="ja-JP" sz="2600" dirty="0"/>
          </a:p>
          <a:p>
            <a:pPr lvl="1"/>
            <a:r>
              <a:rPr lang="ja-JP" altLang="en-US" dirty="0" smtClean="0"/>
              <a:t>デジタル文化</a:t>
            </a:r>
            <a:r>
              <a:rPr lang="ja-JP" altLang="en-US" dirty="0"/>
              <a:t>資産</a:t>
            </a:r>
            <a:r>
              <a:rPr lang="ja-JP" altLang="en-US" dirty="0" smtClean="0"/>
              <a:t>の「活用」</a:t>
            </a:r>
            <a:endParaRPr lang="en-US" altLang="ja-JP" dirty="0" smtClean="0"/>
          </a:p>
          <a:p>
            <a:pPr lvl="2"/>
            <a:r>
              <a:rPr lang="ja-JP" altLang="en-US" dirty="0"/>
              <a:t>国内外</a:t>
            </a:r>
            <a:r>
              <a:rPr lang="ja-JP" altLang="en-US" dirty="0" smtClean="0"/>
              <a:t>に文化情報を発信する基盤（ポータル）構築・運用</a:t>
            </a:r>
            <a:endParaRPr lang="en-US" altLang="ja-JP" dirty="0" smtClean="0"/>
          </a:p>
          <a:p>
            <a:pPr lvl="2"/>
            <a:r>
              <a:rPr lang="ja-JP" altLang="en-US" dirty="0">
                <a:solidFill>
                  <a:srgbClr val="FF0000"/>
                </a:solidFill>
              </a:rPr>
              <a:t>集積</a:t>
            </a:r>
            <a:r>
              <a:rPr lang="ja-JP" altLang="en-US" dirty="0" smtClean="0">
                <a:solidFill>
                  <a:srgbClr val="FF0000"/>
                </a:solidFill>
              </a:rPr>
              <a:t>したデジタル文化情報から二次的情報として</a:t>
            </a:r>
            <a:r>
              <a:rPr lang="ja-JP" altLang="en-US" dirty="0">
                <a:solidFill>
                  <a:srgbClr val="FF0000"/>
                </a:solidFill>
              </a:rPr>
              <a:t>新</a:t>
            </a:r>
            <a:r>
              <a:rPr lang="ja-JP" altLang="en-US" dirty="0" smtClean="0">
                <a:solidFill>
                  <a:srgbClr val="FF0000"/>
                </a:solidFill>
              </a:rPr>
              <a:t>た</a:t>
            </a:r>
            <a:r>
              <a:rPr lang="ja-JP" altLang="en-US" dirty="0">
                <a:solidFill>
                  <a:srgbClr val="FF0000"/>
                </a:solidFill>
              </a:rPr>
              <a:t>な</a:t>
            </a:r>
            <a:r>
              <a:rPr lang="ja-JP" altLang="en-US" dirty="0" smtClean="0">
                <a:solidFill>
                  <a:srgbClr val="FF0000"/>
                </a:solidFill>
              </a:rPr>
              <a:t>デジタル文化資産（コンテンツ）を創造</a:t>
            </a:r>
            <a:endParaRPr lang="ja-JP" altLang="ja-JP" dirty="0">
              <a:solidFill>
                <a:srgbClr val="FF0000"/>
              </a:solidFill>
            </a:endParaRPr>
          </a:p>
        </p:txBody>
      </p:sp>
      <p:sp>
        <p:nvSpPr>
          <p:cNvPr id="5" name="スライド番号プレースホルダー 4"/>
          <p:cNvSpPr>
            <a:spLocks noGrp="1"/>
          </p:cNvSpPr>
          <p:nvPr>
            <p:ph type="sldNum" sz="quarter" idx="12"/>
          </p:nvPr>
        </p:nvSpPr>
        <p:spPr>
          <a:xfrm>
            <a:off x="8426896" y="6126164"/>
            <a:ext cx="2133600" cy="595312"/>
          </a:xfrm>
        </p:spPr>
        <p:txBody>
          <a:bodyPr/>
          <a:lstStyle/>
          <a:p>
            <a:fld id="{042AED99-7FB4-404E-8A97-64753DCE42EC}" type="slidenum">
              <a:rPr kumimoji="0" lang="en-US" smtClean="0"/>
              <a:pPr/>
              <a:t>19</a:t>
            </a:fld>
            <a:endParaRPr kumimoji="0" lang="en-US" dirty="0"/>
          </a:p>
        </p:txBody>
      </p:sp>
      <p:sp>
        <p:nvSpPr>
          <p:cNvPr id="6" name="横巻き 5"/>
          <p:cNvSpPr/>
          <p:nvPr/>
        </p:nvSpPr>
        <p:spPr>
          <a:xfrm>
            <a:off x="9128626" y="494941"/>
            <a:ext cx="1456198"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HG丸ｺﾞｼｯｸM-PRO" panose="020F0600000000000000" pitchFamily="50" charset="-128"/>
                <a:ea typeface="HG丸ｺﾞｼｯｸM-PRO" panose="020F0600000000000000" pitchFamily="50" charset="-128"/>
              </a:rPr>
              <a:t>2013</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a:t>
            </a:r>
            <a:r>
              <a:rPr lang="en-US" altLang="ja-JP" sz="1100" b="1" dirty="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年</a:t>
            </a:r>
          </a:p>
        </p:txBody>
      </p:sp>
      <p:sp>
        <p:nvSpPr>
          <p:cNvPr id="7" name="円/楕円 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6220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smtClean="0"/>
              <a:t>国の情報施策の中での</a:t>
            </a:r>
            <a:r>
              <a:rPr lang="en-US" altLang="ja-JP" dirty="0" smtClean="0"/>
              <a:t/>
            </a:r>
            <a:br>
              <a:rPr lang="en-US" altLang="ja-JP" dirty="0" smtClean="0"/>
            </a:br>
            <a:r>
              <a:rPr lang="ja-JP" altLang="en-US" dirty="0" smtClean="0"/>
              <a:t>国立</a:t>
            </a:r>
            <a:r>
              <a:rPr lang="ja-JP" altLang="en-US" dirty="0"/>
              <a:t>国会図書館のサービスシステムの</a:t>
            </a:r>
            <a:r>
              <a:rPr lang="ja-JP" altLang="en-US" dirty="0" smtClean="0"/>
              <a:t>歩み</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3369851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Autofit/>
          </a:bodyPr>
          <a:lstStyle/>
          <a:p>
            <a:r>
              <a:rPr lang="ja-JP" altLang="en-US" sz="2800" dirty="0"/>
              <a:t>③アーカイブに関するタスクフォース報告書</a:t>
            </a:r>
            <a:r>
              <a:rPr lang="en-US" altLang="ja-JP" sz="2800" dirty="0"/>
              <a:t/>
            </a:r>
            <a:br>
              <a:rPr lang="en-US" altLang="ja-JP" sz="2800" dirty="0"/>
            </a:br>
            <a:r>
              <a:rPr lang="ja-JP" altLang="en-US" sz="2800" dirty="0"/>
              <a:t>内閣官房知的財産戦略本部（知財本部）</a:t>
            </a:r>
          </a:p>
        </p:txBody>
      </p:sp>
      <p:sp>
        <p:nvSpPr>
          <p:cNvPr id="3" name="コンテンツ プレースホルダー 2"/>
          <p:cNvSpPr>
            <a:spLocks noGrp="1"/>
          </p:cNvSpPr>
          <p:nvPr>
            <p:ph sz="half" idx="1"/>
          </p:nvPr>
        </p:nvSpPr>
        <p:spPr>
          <a:xfrm>
            <a:off x="123568" y="1052736"/>
            <a:ext cx="6188456" cy="5805264"/>
          </a:xfrm>
        </p:spPr>
        <p:txBody>
          <a:bodyPr>
            <a:noAutofit/>
          </a:bodyPr>
          <a:lstStyle/>
          <a:p>
            <a:r>
              <a:rPr lang="ja-JP" altLang="ja-JP" sz="2000" dirty="0"/>
              <a:t>基本的な考え方</a:t>
            </a:r>
          </a:p>
          <a:p>
            <a:pPr lvl="1"/>
            <a:r>
              <a:rPr lang="ja-JP" altLang="ja-JP" sz="1600" dirty="0"/>
              <a:t>公的アーカイブは情報社会における</a:t>
            </a:r>
            <a:r>
              <a:rPr lang="ja-JP" altLang="ja-JP" sz="1600" dirty="0">
                <a:solidFill>
                  <a:srgbClr val="FF0000"/>
                </a:solidFill>
              </a:rPr>
              <a:t>社会インフラとしての役割</a:t>
            </a:r>
            <a:r>
              <a:rPr lang="ja-JP" altLang="ja-JP" sz="1600" dirty="0"/>
              <a:t>を期待。</a:t>
            </a:r>
            <a:endParaRPr lang="ja-JP" altLang="ja-JP" sz="1800" dirty="0"/>
          </a:p>
          <a:p>
            <a:pPr lvl="1"/>
            <a:r>
              <a:rPr lang="ja-JP" altLang="ja-JP" sz="1600" dirty="0"/>
              <a:t>アーカイブの利活用促進のため、</a:t>
            </a:r>
            <a:r>
              <a:rPr lang="ja-JP" altLang="ja-JP" sz="1600" dirty="0">
                <a:solidFill>
                  <a:srgbClr val="FF0000"/>
                </a:solidFill>
              </a:rPr>
              <a:t>情報が届きやすく（見つけやすく）、利活用がしやすくする</a:t>
            </a:r>
            <a:r>
              <a:rPr lang="ja-JP" altLang="ja-JP" sz="1600" dirty="0"/>
              <a:t>ことが必要である。</a:t>
            </a:r>
            <a:endParaRPr lang="ja-JP" altLang="ja-JP" sz="1800" dirty="0"/>
          </a:p>
          <a:p>
            <a:pPr lvl="1"/>
            <a:r>
              <a:rPr lang="ja-JP" altLang="ja-JP" sz="1600" dirty="0"/>
              <a:t>利活用を図るべき分野を特定するなど戦略的な利活用の活性化を図るべきである。</a:t>
            </a:r>
            <a:endParaRPr lang="ja-JP" altLang="ja-JP" sz="1800" dirty="0"/>
          </a:p>
          <a:p>
            <a:pPr lvl="1"/>
            <a:r>
              <a:rPr lang="ja-JP" altLang="ja-JP" sz="1600" dirty="0"/>
              <a:t>アーカイブの構築・運営に係る</a:t>
            </a:r>
            <a:r>
              <a:rPr lang="ja-JP" altLang="ja-JP" sz="1600" dirty="0">
                <a:solidFill>
                  <a:srgbClr val="FF0000"/>
                </a:solidFill>
              </a:rPr>
              <a:t>各機関の体制の強化</a:t>
            </a:r>
            <a:r>
              <a:rPr lang="ja-JP" altLang="ja-JP" sz="1600" dirty="0"/>
              <a:t>が望まれる。</a:t>
            </a:r>
            <a:endParaRPr lang="ja-JP" altLang="ja-JP" sz="1800" dirty="0"/>
          </a:p>
          <a:p>
            <a:pPr lvl="1"/>
            <a:r>
              <a:rPr lang="ja-JP" altLang="ja-JP" sz="1600" dirty="0"/>
              <a:t>メディア芸術のアーカイブについての充実に向けた取組が必要である。</a:t>
            </a:r>
            <a:endParaRPr lang="ja-JP" altLang="ja-JP" sz="2000" dirty="0"/>
          </a:p>
          <a:p>
            <a:r>
              <a:rPr lang="ja-JP" altLang="ja-JP" sz="2000" dirty="0"/>
              <a:t>連携強化のための横断的取組</a:t>
            </a:r>
          </a:p>
          <a:p>
            <a:pPr lvl="1"/>
            <a:r>
              <a:rPr lang="ja-JP" altLang="ja-JP" sz="1600" dirty="0"/>
              <a:t>分野横断的検索システム</a:t>
            </a:r>
            <a:endParaRPr lang="ja-JP" altLang="ja-JP" sz="1800" dirty="0"/>
          </a:p>
          <a:p>
            <a:pPr lvl="1"/>
            <a:r>
              <a:rPr lang="ja-JP" altLang="ja-JP" sz="1600" dirty="0"/>
              <a:t>目的別利用促進の取組</a:t>
            </a:r>
            <a:endParaRPr lang="ja-JP" altLang="ja-JP" sz="1800" dirty="0"/>
          </a:p>
          <a:p>
            <a:pPr lvl="1"/>
            <a:r>
              <a:rPr lang="ja-JP" altLang="ja-JP" sz="1600" dirty="0"/>
              <a:t>分野別ポータルサイト</a:t>
            </a:r>
            <a:endParaRPr lang="ja-JP" altLang="ja-JP" sz="1800" dirty="0"/>
          </a:p>
          <a:p>
            <a:pPr lvl="1"/>
            <a:r>
              <a:rPr lang="ja-JP" altLang="ja-JP" sz="1600" dirty="0"/>
              <a:t>利用者とアーカイブをつなぐ人材の育成</a:t>
            </a:r>
            <a:endParaRPr lang="ja-JP" altLang="ja-JP" sz="1800" dirty="0"/>
          </a:p>
          <a:p>
            <a:pPr lvl="1"/>
            <a:r>
              <a:rPr lang="ja-JP" altLang="ja-JP" sz="1600" dirty="0"/>
              <a:t>権利処理の円滑化（一元化等）</a:t>
            </a:r>
            <a:endParaRPr lang="ja-JP" altLang="ja-JP" sz="1800" dirty="0"/>
          </a:p>
        </p:txBody>
      </p:sp>
      <p:sp>
        <p:nvSpPr>
          <p:cNvPr id="4" name="コンテンツ プレースホルダー 3"/>
          <p:cNvSpPr>
            <a:spLocks noGrp="1"/>
          </p:cNvSpPr>
          <p:nvPr>
            <p:ph sz="half" idx="2"/>
          </p:nvPr>
        </p:nvSpPr>
        <p:spPr>
          <a:xfrm>
            <a:off x="6172199" y="1052736"/>
            <a:ext cx="5863281" cy="5805264"/>
          </a:xfrm>
        </p:spPr>
        <p:txBody>
          <a:bodyPr>
            <a:noAutofit/>
          </a:bodyPr>
          <a:lstStyle/>
          <a:p>
            <a:r>
              <a:rPr lang="ja-JP" altLang="ja-JP" sz="2000" dirty="0"/>
              <a:t>各アーカイブ機関に求められる取組</a:t>
            </a:r>
          </a:p>
          <a:p>
            <a:pPr lvl="1"/>
            <a:r>
              <a:rPr lang="ja-JP" altLang="ja-JP" sz="1600" dirty="0">
                <a:solidFill>
                  <a:srgbClr val="FF0000"/>
                </a:solidFill>
              </a:rPr>
              <a:t>連携を目指したメタデータの採用</a:t>
            </a:r>
            <a:endParaRPr lang="ja-JP" altLang="ja-JP" sz="1800" dirty="0">
              <a:solidFill>
                <a:srgbClr val="FF0000"/>
              </a:solidFill>
            </a:endParaRPr>
          </a:p>
          <a:p>
            <a:pPr lvl="1"/>
            <a:r>
              <a:rPr lang="ja-JP" altLang="ja-JP" sz="1600" dirty="0"/>
              <a:t>外部ソフトウエア向け</a:t>
            </a:r>
            <a:r>
              <a:rPr lang="ja-JP" altLang="ja-JP" sz="1600" dirty="0">
                <a:solidFill>
                  <a:srgbClr val="FF0000"/>
                </a:solidFill>
              </a:rPr>
              <a:t>インターフェイスの公開や共通化</a:t>
            </a:r>
            <a:r>
              <a:rPr lang="ja-JP" altLang="ja-JP" sz="1600" dirty="0"/>
              <a:t>（</a:t>
            </a:r>
            <a:r>
              <a:rPr lang="en-US" altLang="ja-JP" sz="1600" dirty="0"/>
              <a:t>API</a:t>
            </a:r>
            <a:r>
              <a:rPr lang="ja-JP" altLang="ja-JP" sz="1600" dirty="0"/>
              <a:t>の開放など）</a:t>
            </a:r>
            <a:endParaRPr lang="ja-JP" altLang="ja-JP" sz="1800" dirty="0"/>
          </a:p>
          <a:p>
            <a:pPr lvl="1"/>
            <a:r>
              <a:rPr lang="ja-JP" altLang="ja-JP" sz="1600" dirty="0">
                <a:solidFill>
                  <a:srgbClr val="FF0000"/>
                </a:solidFill>
              </a:rPr>
              <a:t>二次的な利用の手続の円滑化</a:t>
            </a:r>
            <a:endParaRPr lang="ja-JP" altLang="ja-JP" sz="1800" dirty="0">
              <a:solidFill>
                <a:srgbClr val="FF0000"/>
              </a:solidFill>
            </a:endParaRPr>
          </a:p>
          <a:p>
            <a:pPr lvl="1"/>
            <a:r>
              <a:rPr lang="ja-JP" altLang="ja-JP" sz="1600" dirty="0"/>
              <a:t>利活用のビジネスモデルの開発</a:t>
            </a:r>
            <a:endParaRPr lang="ja-JP" altLang="ja-JP" sz="1800" dirty="0"/>
          </a:p>
          <a:p>
            <a:r>
              <a:rPr lang="ja-JP" altLang="ja-JP" sz="2000" dirty="0"/>
              <a:t>アーカイブ促進のための基盤の整備</a:t>
            </a:r>
          </a:p>
          <a:p>
            <a:pPr lvl="1"/>
            <a:r>
              <a:rPr lang="ja-JP" altLang="ja-JP" sz="1600" dirty="0"/>
              <a:t>アーカイブ機関における</a:t>
            </a:r>
            <a:r>
              <a:rPr lang="ja-JP" altLang="ja-JP" sz="1600" dirty="0">
                <a:solidFill>
                  <a:srgbClr val="FF0000"/>
                </a:solidFill>
              </a:rPr>
              <a:t>体制の充実</a:t>
            </a:r>
            <a:endParaRPr lang="ja-JP" altLang="ja-JP" sz="1800" dirty="0">
              <a:solidFill>
                <a:srgbClr val="FF0000"/>
              </a:solidFill>
            </a:endParaRPr>
          </a:p>
          <a:p>
            <a:pPr lvl="1"/>
            <a:r>
              <a:rPr lang="ja-JP" altLang="ja-JP" sz="1600" dirty="0"/>
              <a:t>アーカイブを担う</a:t>
            </a:r>
            <a:r>
              <a:rPr lang="ja-JP" altLang="ja-JP" sz="1600" dirty="0">
                <a:solidFill>
                  <a:srgbClr val="FF0000"/>
                </a:solidFill>
              </a:rPr>
              <a:t>人材の育成</a:t>
            </a:r>
            <a:endParaRPr lang="ja-JP" altLang="ja-JP" sz="1800" dirty="0">
              <a:solidFill>
                <a:srgbClr val="FF0000"/>
              </a:solidFill>
            </a:endParaRPr>
          </a:p>
          <a:p>
            <a:pPr lvl="1"/>
            <a:r>
              <a:rPr lang="ja-JP" altLang="ja-JP" sz="1600" dirty="0"/>
              <a:t>長期保存等の</a:t>
            </a:r>
            <a:r>
              <a:rPr lang="ja-JP" altLang="ja-JP" sz="1600" dirty="0">
                <a:solidFill>
                  <a:srgbClr val="FF0000"/>
                </a:solidFill>
              </a:rPr>
              <a:t>基盤技術の開発</a:t>
            </a:r>
            <a:endParaRPr lang="ja-JP" altLang="ja-JP" sz="1800" dirty="0">
              <a:solidFill>
                <a:srgbClr val="FF0000"/>
              </a:solidFill>
            </a:endParaRPr>
          </a:p>
          <a:p>
            <a:pPr lvl="1"/>
            <a:r>
              <a:rPr lang="ja-JP" altLang="ja-JP" sz="1600" dirty="0">
                <a:solidFill>
                  <a:srgbClr val="FF0000"/>
                </a:solidFill>
              </a:rPr>
              <a:t>孤児著作物のデジタル化ルールの整備</a:t>
            </a:r>
            <a:r>
              <a:rPr lang="ja-JP" altLang="ja-JP" sz="1600" dirty="0"/>
              <a:t>などアーカイブに係る著作権制度改善</a:t>
            </a:r>
            <a:endParaRPr lang="ja-JP" altLang="ja-JP" sz="1800" dirty="0"/>
          </a:p>
          <a:p>
            <a:endParaRPr lang="ja-JP" altLang="ja-JP" sz="1200" dirty="0"/>
          </a:p>
          <a:p>
            <a:endParaRPr lang="ja-JP" altLang="en-US" sz="2000"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z="2500"/>
              <a:pPr/>
              <a:t>20</a:t>
            </a:fld>
            <a:endParaRPr kumimoji="0" lang="en-US" sz="2500" dirty="0"/>
          </a:p>
        </p:txBody>
      </p:sp>
    </p:spTree>
    <p:extLst>
      <p:ext uri="{BB962C8B-B14F-4D97-AF65-F5344CB8AC3E}">
        <p14:creationId xmlns:p14="http://schemas.microsoft.com/office/powerpoint/2010/main" val="4189868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Autofit/>
          </a:bodyPr>
          <a:lstStyle/>
          <a:p>
            <a:r>
              <a:rPr lang="ja-JP" altLang="en-US" sz="3200" dirty="0"/>
              <a:t>④知的財産戦略調査会の提言とりまとめ</a:t>
            </a:r>
            <a:r>
              <a:rPr lang="en-US" altLang="ja-JP" sz="3200" dirty="0"/>
              <a:t/>
            </a:r>
            <a:br>
              <a:rPr lang="en-US" altLang="ja-JP" sz="3200" dirty="0"/>
            </a:br>
            <a:r>
              <a:rPr lang="ja-JP" altLang="en-US" sz="2800" dirty="0"/>
              <a:t>（</a:t>
            </a:r>
            <a:r>
              <a:rPr lang="en-US" altLang="ja-JP" sz="2800" dirty="0"/>
              <a:t>2014</a:t>
            </a:r>
            <a:r>
              <a:rPr lang="ja-JP" altLang="en-US" sz="2800" dirty="0"/>
              <a:t>年</a:t>
            </a:r>
            <a:r>
              <a:rPr lang="en-US" altLang="ja-JP" sz="2800" dirty="0"/>
              <a:t>5</a:t>
            </a:r>
            <a:r>
              <a:rPr lang="ja-JP" altLang="en-US" sz="2800" dirty="0"/>
              <a:t>月</a:t>
            </a:r>
            <a:r>
              <a:rPr lang="en-US" altLang="ja-JP" sz="2800" dirty="0"/>
              <a:t>27</a:t>
            </a:r>
            <a:r>
              <a:rPr lang="ja-JP" altLang="en-US" sz="2800" dirty="0"/>
              <a:t>日自由民主党知的財産戦略調査会）</a:t>
            </a:r>
          </a:p>
        </p:txBody>
      </p:sp>
      <p:sp>
        <p:nvSpPr>
          <p:cNvPr id="3" name="コンテンツ プレースホルダー 2"/>
          <p:cNvSpPr>
            <a:spLocks noGrp="1"/>
          </p:cNvSpPr>
          <p:nvPr>
            <p:ph idx="1"/>
          </p:nvPr>
        </p:nvSpPr>
        <p:spPr>
          <a:xfrm>
            <a:off x="271849" y="1052736"/>
            <a:ext cx="11738919" cy="5521059"/>
          </a:xfrm>
        </p:spPr>
        <p:txBody>
          <a:bodyPr>
            <a:noAutofit/>
          </a:bodyPr>
          <a:lstStyle/>
          <a:p>
            <a:pPr lvl="1"/>
            <a:r>
              <a:rPr lang="ja-JP" altLang="ja-JP" sz="3200" dirty="0"/>
              <a:t>アーカイブの利活用促進に向けた整備の加速化（</a:t>
            </a:r>
            <a:r>
              <a:rPr lang="en-US" altLang="ja-JP" sz="3200" dirty="0"/>
              <a:t>p.8</a:t>
            </a:r>
            <a:r>
              <a:rPr lang="ja-JP" altLang="ja-JP" sz="3200" dirty="0"/>
              <a:t>）</a:t>
            </a:r>
          </a:p>
          <a:p>
            <a:pPr lvl="2"/>
            <a:r>
              <a:rPr lang="ja-JP" altLang="ja-JP" sz="2800" dirty="0"/>
              <a:t>目標</a:t>
            </a:r>
            <a:r>
              <a:rPr lang="ja-JP" altLang="ja-JP" sz="2800" dirty="0" smtClean="0"/>
              <a:t>：</a:t>
            </a:r>
            <a:endParaRPr lang="en-US" altLang="ja-JP" sz="2800" dirty="0" smtClean="0"/>
          </a:p>
          <a:p>
            <a:pPr lvl="3"/>
            <a:r>
              <a:rPr lang="ja-JP" altLang="ja-JP" sz="2400" dirty="0" smtClean="0"/>
              <a:t>コンテンツ</a:t>
            </a:r>
            <a:r>
              <a:rPr lang="ja-JP" altLang="ja-JP" sz="2400" dirty="0"/>
              <a:t>のアーカイブ化を進め、文化、地域情報の海外発信を積極的に展開する。</a:t>
            </a:r>
          </a:p>
          <a:p>
            <a:pPr lvl="2"/>
            <a:r>
              <a:rPr lang="ja-JP" altLang="ja-JP" sz="2800" dirty="0"/>
              <a:t>現状</a:t>
            </a:r>
            <a:r>
              <a:rPr lang="ja-JP" altLang="ja-JP" sz="2800" dirty="0" smtClean="0"/>
              <a:t>：</a:t>
            </a:r>
            <a:endParaRPr lang="en-US" altLang="ja-JP" sz="2800" dirty="0" smtClean="0"/>
          </a:p>
          <a:p>
            <a:pPr lvl="3"/>
            <a:r>
              <a:rPr lang="ja-JP" altLang="ja-JP" sz="2400" dirty="0" smtClean="0">
                <a:solidFill>
                  <a:srgbClr val="FF0000"/>
                </a:solidFill>
              </a:rPr>
              <a:t>書籍</a:t>
            </a:r>
            <a:r>
              <a:rPr lang="ja-JP" altLang="ja-JP" sz="2400" dirty="0">
                <a:solidFill>
                  <a:srgbClr val="FF0000"/>
                </a:solidFill>
              </a:rPr>
              <a:t>、映画、放送番組、音楽、アニメ、漫画、ゲーム、写真など</a:t>
            </a:r>
            <a:r>
              <a:rPr lang="en-US" altLang="ja-JP" sz="2400" dirty="0">
                <a:solidFill>
                  <a:srgbClr val="FF0000"/>
                </a:solidFill>
              </a:rPr>
              <a:t>9</a:t>
            </a:r>
            <a:r>
              <a:rPr lang="ja-JP" altLang="ja-JP" sz="2400" dirty="0">
                <a:solidFill>
                  <a:srgbClr val="FF0000"/>
                </a:solidFill>
              </a:rPr>
              <a:t>の文化資産及びこれらの関連資料などのアーカイブ化が遅れている</a:t>
            </a:r>
            <a:r>
              <a:rPr lang="ja-JP" altLang="ja-JP" sz="2400" dirty="0"/>
              <a:t>。これらのコンテンツのアーカイブ化を促進することは、新たな産業や文化創造の基盤となる知的インフラ構築のために必要不可欠である。</a:t>
            </a:r>
          </a:p>
          <a:p>
            <a:pPr lvl="2"/>
            <a:r>
              <a:rPr lang="ja-JP" altLang="ja-JP" sz="2800" dirty="0"/>
              <a:t>施策</a:t>
            </a:r>
            <a:r>
              <a:rPr lang="ja-JP" altLang="ja-JP" sz="2800" dirty="0" smtClean="0"/>
              <a:t>：</a:t>
            </a:r>
            <a:endParaRPr lang="en-US" altLang="ja-JP" sz="2800" dirty="0" smtClean="0"/>
          </a:p>
          <a:p>
            <a:pPr lvl="3"/>
            <a:r>
              <a:rPr lang="ja-JP" altLang="ja-JP" sz="2400" dirty="0" smtClean="0"/>
              <a:t>アーカイブ</a:t>
            </a:r>
            <a:r>
              <a:rPr lang="ja-JP" altLang="ja-JP" sz="2400" dirty="0"/>
              <a:t>の利活用を促進するため、</a:t>
            </a:r>
            <a:r>
              <a:rPr lang="ja-JP" altLang="ja-JP" sz="2400" dirty="0">
                <a:solidFill>
                  <a:srgbClr val="FF0000"/>
                </a:solidFill>
              </a:rPr>
              <a:t>必要な資金や人材の確保、アーカイブシステムを支える基盤技術の開発・関連法制度の整備等の措置</a:t>
            </a:r>
            <a:r>
              <a:rPr lang="ja-JP" altLang="ja-JP" sz="2400" dirty="0"/>
              <a:t>を積極的に講じる</a:t>
            </a:r>
            <a:r>
              <a:rPr lang="ja-JP" altLang="ja-JP" sz="2400" dirty="0" smtClean="0"/>
              <a:t>。</a:t>
            </a:r>
            <a:endParaRPr lang="ja-JP" altLang="ja-JP" sz="2400" dirty="0"/>
          </a:p>
        </p:txBody>
      </p:sp>
      <p:sp>
        <p:nvSpPr>
          <p:cNvPr id="5" name="スライド番号プレースホルダー 4"/>
          <p:cNvSpPr>
            <a:spLocks noGrp="1"/>
          </p:cNvSpPr>
          <p:nvPr>
            <p:ph type="sldNum" sz="quarter" idx="12"/>
          </p:nvPr>
        </p:nvSpPr>
        <p:spPr>
          <a:xfrm>
            <a:off x="8534400" y="6142038"/>
            <a:ext cx="2133600" cy="595312"/>
          </a:xfrm>
        </p:spPr>
        <p:txBody>
          <a:bodyPr/>
          <a:lstStyle/>
          <a:p>
            <a:fld id="{042AED99-7FB4-404E-8A97-64753DCE42EC}" type="slidenum">
              <a:rPr kumimoji="0" lang="en-US" smtClean="0"/>
              <a:pPr/>
              <a:t>21</a:t>
            </a:fld>
            <a:endParaRPr kumimoji="0" lang="en-US" dirty="0"/>
          </a:p>
        </p:txBody>
      </p:sp>
    </p:spTree>
    <p:extLst>
      <p:ext uri="{BB962C8B-B14F-4D97-AF65-F5344CB8AC3E}">
        <p14:creationId xmlns:p14="http://schemas.microsoft.com/office/powerpoint/2010/main" val="1650117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⑤</a:t>
            </a:r>
            <a:r>
              <a:rPr lang="zh-TW" altLang="en-US" sz="3200" dirty="0"/>
              <a:t>知的財産推進計画２０１４</a:t>
            </a:r>
            <a:r>
              <a:rPr lang="en-US" altLang="zh-TW" sz="3200" dirty="0"/>
              <a:t/>
            </a:r>
            <a:br>
              <a:rPr lang="en-US" altLang="zh-TW" sz="3200" dirty="0"/>
            </a:br>
            <a:r>
              <a:rPr lang="ja-JP" altLang="en-US" sz="3200" dirty="0"/>
              <a:t>（</a:t>
            </a:r>
            <a:r>
              <a:rPr lang="en-US" altLang="ja-JP" sz="3200" dirty="0"/>
              <a:t>2014</a:t>
            </a:r>
            <a:r>
              <a:rPr lang="ja-JP" altLang="en-US" sz="3200" dirty="0"/>
              <a:t>年</a:t>
            </a:r>
            <a:r>
              <a:rPr lang="en-US" altLang="ja-JP" sz="3200" dirty="0"/>
              <a:t>6</a:t>
            </a:r>
            <a:r>
              <a:rPr lang="ja-JP" altLang="en-US" sz="3200" dirty="0"/>
              <a:t>月</a:t>
            </a:r>
            <a:r>
              <a:rPr lang="en-US" altLang="ja-JP" sz="3200" dirty="0"/>
              <a:t>20</a:t>
            </a:r>
            <a:r>
              <a:rPr lang="ja-JP" altLang="en-US" sz="3200" dirty="0"/>
              <a:t>日</a:t>
            </a:r>
            <a:r>
              <a:rPr lang="zh-TW" altLang="en-US" sz="3200" dirty="0"/>
              <a:t>知財本部</a:t>
            </a:r>
            <a:r>
              <a:rPr lang="ja-JP" altLang="en-US" sz="3200" dirty="0"/>
              <a:t>決定）</a:t>
            </a:r>
          </a:p>
        </p:txBody>
      </p:sp>
      <p:sp>
        <p:nvSpPr>
          <p:cNvPr id="3" name="コンテンツ プレースホルダー 2"/>
          <p:cNvSpPr>
            <a:spLocks noGrp="1"/>
          </p:cNvSpPr>
          <p:nvPr>
            <p:ph idx="1"/>
          </p:nvPr>
        </p:nvSpPr>
        <p:spPr>
          <a:xfrm>
            <a:off x="121920" y="1052736"/>
            <a:ext cx="11968480" cy="6120680"/>
          </a:xfrm>
        </p:spPr>
        <p:txBody>
          <a:bodyPr>
            <a:normAutofit fontScale="92500" lnSpcReduction="20000"/>
          </a:bodyPr>
          <a:lstStyle/>
          <a:p>
            <a:r>
              <a:rPr lang="ja-JP" altLang="en-US" dirty="0"/>
              <a:t>第３</a:t>
            </a:r>
            <a:r>
              <a:rPr lang="en-US" altLang="ja-JP" dirty="0"/>
              <a:t>. </a:t>
            </a:r>
            <a:r>
              <a:rPr lang="ja-JP" altLang="en-US" dirty="0"/>
              <a:t>デジタル・ネットワーク社会に対応した環境整備 </a:t>
            </a:r>
          </a:p>
          <a:p>
            <a:pPr lvl="1"/>
            <a:r>
              <a:rPr lang="ja-JP" altLang="en-US" dirty="0"/>
              <a:t>１．デジタル・ネットワークの発達に対応した法制度等の基盤</a:t>
            </a:r>
            <a:r>
              <a:rPr lang="ja-JP" altLang="en-US" dirty="0" smtClean="0"/>
              <a:t>整備</a:t>
            </a:r>
            <a:r>
              <a:rPr lang="ja-JP" altLang="en-US" sz="2600" dirty="0"/>
              <a:t>（</a:t>
            </a:r>
            <a:r>
              <a:rPr lang="en-US" altLang="ja-JP" sz="2600" dirty="0"/>
              <a:t>p.39</a:t>
            </a:r>
            <a:r>
              <a:rPr lang="ja-JP" altLang="en-US" sz="2600" dirty="0"/>
              <a:t>）</a:t>
            </a:r>
            <a:endParaRPr lang="en-US" altLang="ja-JP" sz="2600" dirty="0"/>
          </a:p>
          <a:p>
            <a:pPr lvl="2"/>
            <a:r>
              <a:rPr lang="ja-JP" altLang="en-US" dirty="0"/>
              <a:t>（新しい産業の創出環境の形成に向けた</a:t>
            </a:r>
            <a:r>
              <a:rPr lang="ja-JP" altLang="en-US" dirty="0">
                <a:solidFill>
                  <a:srgbClr val="FF0000"/>
                </a:solidFill>
              </a:rPr>
              <a:t>制度等の構築・整備</a:t>
            </a:r>
            <a:r>
              <a:rPr lang="ja-JP" altLang="en-US" dirty="0"/>
              <a:t>） （文部科学省、</a:t>
            </a:r>
            <a:r>
              <a:rPr lang="ja-JP" altLang="en-US" dirty="0" smtClean="0"/>
              <a:t>経済産業省</a:t>
            </a:r>
            <a:r>
              <a:rPr lang="ja-JP" altLang="en-US" dirty="0"/>
              <a:t>）</a:t>
            </a:r>
            <a:endParaRPr lang="en-US" altLang="ja-JP" dirty="0" smtClean="0"/>
          </a:p>
          <a:p>
            <a:pPr lvl="2"/>
            <a:r>
              <a:rPr lang="ja-JP" altLang="en-US" dirty="0"/>
              <a:t>（コンテンツ提供の</a:t>
            </a:r>
            <a:r>
              <a:rPr lang="ja-JP" altLang="en-US" dirty="0">
                <a:solidFill>
                  <a:srgbClr val="FF0000"/>
                </a:solidFill>
              </a:rPr>
              <a:t>プラットフォーム構築</a:t>
            </a:r>
            <a:r>
              <a:rPr lang="ja-JP" altLang="en-US" dirty="0" smtClean="0"/>
              <a:t>）</a:t>
            </a:r>
            <a:r>
              <a:rPr lang="zh-TW" altLang="en-US" dirty="0"/>
              <a:t> （経済産業省、総務省、</a:t>
            </a:r>
            <a:r>
              <a:rPr lang="zh-TW" altLang="en-US" dirty="0" smtClean="0"/>
              <a:t>文部</a:t>
            </a:r>
            <a:r>
              <a:rPr lang="zh-TW" altLang="en-US" dirty="0"/>
              <a:t>科学省）</a:t>
            </a:r>
            <a:r>
              <a:rPr lang="ja-JP" altLang="en-US" dirty="0" smtClean="0"/>
              <a:t> </a:t>
            </a:r>
            <a:endParaRPr lang="en-US" altLang="ja-JP" dirty="0" smtClean="0"/>
          </a:p>
          <a:p>
            <a:pPr lvl="2"/>
            <a:r>
              <a:rPr lang="ja-JP" altLang="en-US" dirty="0"/>
              <a:t>（</a:t>
            </a:r>
            <a:r>
              <a:rPr lang="ja-JP" altLang="en-US" dirty="0">
                <a:solidFill>
                  <a:srgbClr val="FF0000"/>
                </a:solidFill>
              </a:rPr>
              <a:t>電子書籍の本格的な普及促進</a:t>
            </a:r>
            <a:r>
              <a:rPr lang="ja-JP" altLang="en-US" dirty="0"/>
              <a:t>） （文部</a:t>
            </a:r>
            <a:r>
              <a:rPr lang="ja-JP" altLang="en-US" dirty="0" smtClean="0"/>
              <a:t>科学省</a:t>
            </a:r>
            <a:r>
              <a:rPr lang="ja-JP" altLang="en-US" dirty="0"/>
              <a:t>・経済産業省）</a:t>
            </a:r>
            <a:endParaRPr lang="en-US" altLang="ja-JP" dirty="0" smtClean="0"/>
          </a:p>
          <a:p>
            <a:pPr lvl="2"/>
            <a:r>
              <a:rPr lang="ja-JP" altLang="en-US" dirty="0"/>
              <a:t>（公共データの二次利用の促進・ビッグデータビジネスの振興等</a:t>
            </a:r>
            <a:r>
              <a:rPr lang="ja-JP" altLang="en-US" dirty="0" smtClean="0"/>
              <a:t>）</a:t>
            </a:r>
            <a:r>
              <a:rPr lang="zh-TW" altLang="en-US" dirty="0"/>
              <a:t> （</a:t>
            </a:r>
            <a:r>
              <a:rPr lang="zh-TW" altLang="en-US" dirty="0" smtClean="0"/>
              <a:t>内閣官房</a:t>
            </a:r>
            <a:r>
              <a:rPr lang="zh-TW" altLang="en-US" dirty="0"/>
              <a:t>、総務省、文部科学省、経済産業省）</a:t>
            </a:r>
            <a:endParaRPr lang="en-US" altLang="ja-JP" dirty="0" smtClean="0"/>
          </a:p>
          <a:p>
            <a:pPr lvl="1"/>
            <a:r>
              <a:rPr lang="ja-JP" altLang="en-US" dirty="0"/>
              <a:t>２．アーカイブの利活用促進に向けた整備の</a:t>
            </a:r>
            <a:r>
              <a:rPr lang="ja-JP" altLang="en-US" dirty="0" smtClean="0"/>
              <a:t>加速化（</a:t>
            </a:r>
            <a:r>
              <a:rPr lang="en-US" altLang="ja-JP" dirty="0" smtClean="0"/>
              <a:t>p.43</a:t>
            </a:r>
            <a:r>
              <a:rPr lang="ja-JP" altLang="en-US" dirty="0" smtClean="0"/>
              <a:t>）</a:t>
            </a:r>
            <a:endParaRPr lang="en-US" altLang="ja-JP" dirty="0" smtClean="0"/>
          </a:p>
          <a:p>
            <a:pPr lvl="2"/>
            <a:r>
              <a:rPr lang="ja-JP" altLang="en-US" dirty="0"/>
              <a:t>（アーカイブの戦略的利活用の推進） （文部科学省、経済産業省）</a:t>
            </a:r>
            <a:endParaRPr lang="en-US" altLang="ja-JP" dirty="0" smtClean="0"/>
          </a:p>
          <a:p>
            <a:pPr lvl="3"/>
            <a:r>
              <a:rPr lang="ja-JP" altLang="en-US" dirty="0"/>
              <a:t>アーカイブを通じた日本の文化情報の海外への発信の強化の</a:t>
            </a:r>
            <a:r>
              <a:rPr lang="ja-JP" altLang="en-US" dirty="0" smtClean="0"/>
              <a:t>取組</a:t>
            </a:r>
            <a:endParaRPr lang="en-US" altLang="ja-JP" dirty="0" smtClean="0"/>
          </a:p>
          <a:p>
            <a:pPr lvl="3"/>
            <a:r>
              <a:rPr lang="ja-JP" altLang="en-US" dirty="0">
                <a:solidFill>
                  <a:srgbClr val="FF0000"/>
                </a:solidFill>
              </a:rPr>
              <a:t>多言語化やユーザーコミュニティと連動した</a:t>
            </a:r>
            <a:r>
              <a:rPr lang="ja-JP" altLang="en-US" dirty="0" smtClean="0">
                <a:solidFill>
                  <a:srgbClr val="FF0000"/>
                </a:solidFill>
              </a:rPr>
              <a:t>ポータルサイト</a:t>
            </a:r>
            <a:r>
              <a:rPr lang="ja-JP" altLang="en-US" dirty="0">
                <a:solidFill>
                  <a:srgbClr val="FF0000"/>
                </a:solidFill>
              </a:rPr>
              <a:t>の整備</a:t>
            </a:r>
            <a:r>
              <a:rPr lang="ja-JP" altLang="en-US" dirty="0"/>
              <a:t>などを</a:t>
            </a:r>
            <a:r>
              <a:rPr lang="ja-JP" altLang="en-US" dirty="0" smtClean="0"/>
              <a:t>促進</a:t>
            </a:r>
            <a:endParaRPr lang="en-US" altLang="ja-JP" dirty="0" smtClean="0"/>
          </a:p>
          <a:p>
            <a:pPr lvl="2"/>
            <a:r>
              <a:rPr lang="ja-JP" altLang="en-US" dirty="0"/>
              <a:t>（各種アーカイブの充実</a:t>
            </a:r>
            <a:r>
              <a:rPr lang="ja-JP" altLang="en-US" dirty="0" smtClean="0"/>
              <a:t>）</a:t>
            </a:r>
            <a:endParaRPr lang="en-US" altLang="ja-JP" dirty="0" smtClean="0"/>
          </a:p>
          <a:p>
            <a:pPr lvl="3"/>
            <a:r>
              <a:rPr lang="ja-JP" altLang="en-US" dirty="0"/>
              <a:t>文化創造や新たな産業の基盤となる知的インフラを構築するため、映画、音楽</a:t>
            </a:r>
            <a:r>
              <a:rPr lang="ja-JP" altLang="en-US" dirty="0" smtClean="0"/>
              <a:t>、アニメ</a:t>
            </a:r>
            <a:r>
              <a:rPr lang="ja-JP" altLang="en-US" dirty="0"/>
              <a:t>、マンガ、ゲーム、デザイン、写真、書籍、文化財等の文化資産及び</a:t>
            </a:r>
            <a:r>
              <a:rPr lang="ja-JP" altLang="en-US" dirty="0" smtClean="0"/>
              <a:t>これら</a:t>
            </a:r>
            <a:r>
              <a:rPr lang="ja-JP" altLang="en-US" dirty="0"/>
              <a:t>の関連資料等のデジタルアーカイブ化等を、</a:t>
            </a:r>
            <a:r>
              <a:rPr lang="ja-JP" altLang="en-US" dirty="0">
                <a:solidFill>
                  <a:srgbClr val="FF0000"/>
                </a:solidFill>
              </a:rPr>
              <a:t>国立国会図書館等の関係</a:t>
            </a:r>
            <a:r>
              <a:rPr lang="ja-JP" altLang="en-US" dirty="0" smtClean="0">
                <a:solidFill>
                  <a:srgbClr val="FF0000"/>
                </a:solidFill>
              </a:rPr>
              <a:t>機関と</a:t>
            </a:r>
            <a:r>
              <a:rPr lang="ja-JP" altLang="en-US" dirty="0">
                <a:solidFill>
                  <a:srgbClr val="FF0000"/>
                </a:solidFill>
              </a:rPr>
              <a:t>連携しつつ促進</a:t>
            </a:r>
            <a:r>
              <a:rPr lang="ja-JP" altLang="en-US" dirty="0"/>
              <a:t>する。（短期・中期）（文部科学省）</a:t>
            </a:r>
          </a:p>
          <a:p>
            <a:pPr lvl="3"/>
            <a:r>
              <a:rPr lang="ja-JP" altLang="en-US" dirty="0" smtClean="0"/>
              <a:t>我が国</a:t>
            </a:r>
            <a:r>
              <a:rPr lang="ja-JP" altLang="en-US" dirty="0"/>
              <a:t>のアーカイブ関連施策の推進において、出版物等の分野で</a:t>
            </a:r>
            <a:r>
              <a:rPr lang="ja-JP" altLang="en-US" dirty="0">
                <a:solidFill>
                  <a:srgbClr val="FF0000"/>
                </a:solidFill>
              </a:rPr>
              <a:t>国立国会</a:t>
            </a:r>
            <a:r>
              <a:rPr lang="ja-JP" altLang="en-US" dirty="0" smtClean="0">
                <a:solidFill>
                  <a:srgbClr val="FF0000"/>
                </a:solidFill>
              </a:rPr>
              <a:t>図書館</a:t>
            </a:r>
            <a:r>
              <a:rPr lang="ja-JP" altLang="en-US" dirty="0"/>
              <a:t>が果たしてきた中核的な役割に鑑み、</a:t>
            </a:r>
            <a:r>
              <a:rPr lang="ja-JP" altLang="en-US" dirty="0">
                <a:solidFill>
                  <a:srgbClr val="FF0000"/>
                </a:solidFill>
              </a:rPr>
              <a:t>国立国会図書館</a:t>
            </a:r>
            <a:r>
              <a:rPr lang="ja-JP" altLang="en-US" dirty="0"/>
              <a:t>による各種資料の</a:t>
            </a:r>
            <a:r>
              <a:rPr lang="ja-JP" altLang="en-US" dirty="0" smtClean="0"/>
              <a:t>収集の</a:t>
            </a:r>
            <a:r>
              <a:rPr lang="ja-JP" altLang="en-US" dirty="0"/>
              <a:t>充実、デジタルアーカイブ化及び適切な利活用の促進等が、</a:t>
            </a:r>
            <a:r>
              <a:rPr lang="ja-JP" altLang="en-US" dirty="0">
                <a:solidFill>
                  <a:srgbClr val="FF0000"/>
                </a:solidFill>
              </a:rPr>
              <a:t>関係府省と</a:t>
            </a:r>
            <a:r>
              <a:rPr lang="ja-JP" altLang="en-US" dirty="0" smtClean="0">
                <a:solidFill>
                  <a:srgbClr val="FF0000"/>
                </a:solidFill>
              </a:rPr>
              <a:t>連携しつつ</a:t>
            </a:r>
            <a:r>
              <a:rPr lang="ja-JP" altLang="en-US" dirty="0">
                <a:solidFill>
                  <a:srgbClr val="FF0000"/>
                </a:solidFill>
              </a:rPr>
              <a:t>、引き続き行なわれることを期待</a:t>
            </a:r>
            <a:r>
              <a:rPr lang="ja-JP" altLang="en-US" dirty="0"/>
              <a:t>する。</a:t>
            </a:r>
            <a:endParaRPr lang="en-US" altLang="ja-JP" dirty="0" smtClean="0"/>
          </a:p>
          <a:p>
            <a:pPr lvl="2"/>
            <a:r>
              <a:rPr lang="ja-JP" altLang="en-US" dirty="0"/>
              <a:t>（アーカイブの利活用促進のための</a:t>
            </a:r>
            <a:r>
              <a:rPr lang="ja-JP" altLang="en-US" dirty="0">
                <a:solidFill>
                  <a:srgbClr val="FF0000"/>
                </a:solidFill>
              </a:rPr>
              <a:t>環境整備</a:t>
            </a:r>
            <a:r>
              <a:rPr lang="ja-JP" altLang="en-US" dirty="0"/>
              <a:t>等</a:t>
            </a:r>
            <a:r>
              <a:rPr lang="ja-JP" altLang="en-US" dirty="0" smtClean="0"/>
              <a:t>）</a:t>
            </a:r>
            <a:r>
              <a:rPr lang="zh-TW" altLang="en-US" dirty="0" smtClean="0"/>
              <a:t>（</a:t>
            </a:r>
            <a:r>
              <a:rPr lang="zh-TW" altLang="en-US" dirty="0"/>
              <a:t>総務省、文部科学省、経済産業省）</a:t>
            </a:r>
            <a:endParaRPr lang="en-US" altLang="ja-JP" dirty="0" smtClean="0"/>
          </a:p>
          <a:p>
            <a:pPr lvl="2"/>
            <a:r>
              <a:rPr lang="ja-JP" altLang="en-US" dirty="0" smtClean="0"/>
              <a:t>（アーカイブ</a:t>
            </a:r>
            <a:r>
              <a:rPr lang="ja-JP" altLang="en-US" dirty="0"/>
              <a:t>の利活用促進のための</a:t>
            </a:r>
            <a:r>
              <a:rPr lang="ja-JP" altLang="en-US" dirty="0">
                <a:solidFill>
                  <a:srgbClr val="FF0000"/>
                </a:solidFill>
              </a:rPr>
              <a:t>著作権制度の見直し</a:t>
            </a:r>
            <a:r>
              <a:rPr lang="ja-JP" altLang="en-US" dirty="0" smtClean="0"/>
              <a:t>）</a:t>
            </a:r>
            <a:r>
              <a:rPr lang="zh-CN" altLang="en-US" dirty="0"/>
              <a:t>（文部科学省</a:t>
            </a:r>
            <a:r>
              <a:rPr lang="zh-CN" altLang="en-US" dirty="0" smtClean="0"/>
              <a:t>）</a:t>
            </a:r>
            <a:endParaRPr lang="en-US" altLang="ja-JP" dirty="0" smtClean="0"/>
          </a:p>
          <a:p>
            <a:pPr lvl="2"/>
            <a:r>
              <a:rPr lang="ja-JP" altLang="en-US" dirty="0"/>
              <a:t>（</a:t>
            </a:r>
            <a:r>
              <a:rPr lang="ja-JP" altLang="en-US" dirty="0">
                <a:solidFill>
                  <a:srgbClr val="FF0000"/>
                </a:solidFill>
              </a:rPr>
              <a:t>メディア芸術分野</a:t>
            </a:r>
            <a:r>
              <a:rPr lang="ja-JP" altLang="en-US" dirty="0"/>
              <a:t>等における取組の加速化</a:t>
            </a:r>
            <a:r>
              <a:rPr lang="ja-JP" altLang="en-US" dirty="0" smtClean="0"/>
              <a:t>）</a:t>
            </a:r>
            <a:r>
              <a:rPr lang="zh-CN" altLang="en-US" dirty="0"/>
              <a:t> （文部科学省）</a:t>
            </a:r>
            <a:endParaRPr lang="en-US" altLang="ja-JP" dirty="0" smtClean="0"/>
          </a:p>
          <a:p>
            <a:pPr lvl="2"/>
            <a:r>
              <a:rPr lang="ja-JP" altLang="en-US" dirty="0"/>
              <a:t>（アーカイブに関する</a:t>
            </a:r>
            <a:r>
              <a:rPr lang="ja-JP" altLang="en-US" dirty="0">
                <a:solidFill>
                  <a:srgbClr val="FF0000"/>
                </a:solidFill>
              </a:rPr>
              <a:t>基盤技術</a:t>
            </a:r>
            <a:r>
              <a:rPr lang="ja-JP" altLang="en-US" dirty="0"/>
              <a:t>の開発等</a:t>
            </a:r>
            <a:r>
              <a:rPr lang="ja-JP" altLang="en-US" dirty="0" smtClean="0"/>
              <a:t>）（</a:t>
            </a:r>
            <a:r>
              <a:rPr lang="ja-JP" altLang="en-US" dirty="0"/>
              <a:t>総務省、文部科学省、</a:t>
            </a:r>
            <a:r>
              <a:rPr lang="ja-JP" altLang="en-US" dirty="0" smtClean="0"/>
              <a:t>経済</a:t>
            </a:r>
            <a:r>
              <a:rPr lang="ja-JP" altLang="en-US" dirty="0"/>
              <a:t>産業省</a:t>
            </a:r>
            <a:r>
              <a:rPr lang="ja-JP" altLang="en-US" dirty="0" smtClean="0"/>
              <a:t>）</a:t>
            </a:r>
            <a:endParaRPr lang="en-US" altLang="ja-JP" dirty="0" smtClean="0"/>
          </a:p>
          <a:p>
            <a:pPr lvl="2"/>
            <a:r>
              <a:rPr lang="ja-JP" altLang="en-US" dirty="0"/>
              <a:t>（アーカイブ</a:t>
            </a:r>
            <a:r>
              <a:rPr lang="ja-JP" altLang="en-US" dirty="0">
                <a:solidFill>
                  <a:srgbClr val="FF0000"/>
                </a:solidFill>
              </a:rPr>
              <a:t>関連人財の育成</a:t>
            </a:r>
            <a:r>
              <a:rPr lang="ja-JP" altLang="en-US" dirty="0"/>
              <a:t>等） （文部科学省、総務省） </a:t>
            </a:r>
            <a:endParaRPr lang="en-US" altLang="ja-JP" dirty="0" smtClean="0"/>
          </a:p>
        </p:txBody>
      </p:sp>
      <p:sp>
        <p:nvSpPr>
          <p:cNvPr id="5" name="スライド番号プレースホルダー 4"/>
          <p:cNvSpPr>
            <a:spLocks noGrp="1"/>
          </p:cNvSpPr>
          <p:nvPr>
            <p:ph type="sldNum" sz="quarter" idx="12"/>
          </p:nvPr>
        </p:nvSpPr>
        <p:spPr>
          <a:xfrm>
            <a:off x="8533331" y="6241256"/>
            <a:ext cx="2133600" cy="595312"/>
          </a:xfrm>
        </p:spPr>
        <p:txBody>
          <a:bodyPr/>
          <a:lstStyle/>
          <a:p>
            <a:fld id="{042AED99-7FB4-404E-8A97-64753DCE42EC}" type="slidenum">
              <a:rPr lang="en-US" smtClean="0"/>
              <a:pPr/>
              <a:t>22</a:t>
            </a:fld>
            <a:endParaRPr lang="en-US" dirty="0"/>
          </a:p>
        </p:txBody>
      </p:sp>
    </p:spTree>
    <p:extLst>
      <p:ext uri="{BB962C8B-B14F-4D97-AF65-F5344CB8AC3E}">
        <p14:creationId xmlns:p14="http://schemas.microsoft.com/office/powerpoint/2010/main" val="2121419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80512" cy="928670"/>
          </a:xfrm>
        </p:spPr>
        <p:txBody>
          <a:bodyPr>
            <a:noAutofit/>
          </a:bodyPr>
          <a:lstStyle/>
          <a:p>
            <a:r>
              <a:rPr lang="ja-JP" altLang="en-US" sz="2800" dirty="0"/>
              <a:t>⑥経済財政運営と改革の基本方針</a:t>
            </a:r>
            <a:r>
              <a:rPr lang="en-US" altLang="ja-JP" sz="2800" dirty="0"/>
              <a:t>2014</a:t>
            </a:r>
            <a:r>
              <a:rPr lang="ja-JP" altLang="en-US" sz="2800" dirty="0"/>
              <a:t>（骨太の方針）</a:t>
            </a:r>
            <a:r>
              <a:rPr lang="en-US" altLang="ja-JP" sz="2800" dirty="0"/>
              <a:t/>
            </a:r>
            <a:br>
              <a:rPr lang="en-US" altLang="ja-JP" sz="2800" dirty="0"/>
            </a:br>
            <a:r>
              <a:rPr lang="ja-JP" altLang="en-US" sz="2800" dirty="0"/>
              <a:t>（</a:t>
            </a:r>
            <a:r>
              <a:rPr lang="en-US" altLang="ja-JP" sz="2800" dirty="0"/>
              <a:t>2014</a:t>
            </a:r>
            <a:r>
              <a:rPr lang="ja-JP" altLang="en-US" sz="2800" dirty="0"/>
              <a:t>年</a:t>
            </a:r>
            <a:r>
              <a:rPr lang="en-US" altLang="ja-JP" sz="2800" dirty="0"/>
              <a:t>6</a:t>
            </a:r>
            <a:r>
              <a:rPr lang="ja-JP" altLang="en-US" sz="2800" dirty="0"/>
              <a:t>月</a:t>
            </a:r>
            <a:r>
              <a:rPr lang="en-US" altLang="ja-JP" sz="2800" dirty="0"/>
              <a:t>24</a:t>
            </a:r>
            <a:r>
              <a:rPr lang="ja-JP" altLang="en-US" sz="2800" dirty="0"/>
              <a:t>日閣議決定）</a:t>
            </a:r>
          </a:p>
        </p:txBody>
      </p:sp>
      <p:sp>
        <p:nvSpPr>
          <p:cNvPr id="3" name="コンテンツ プレースホルダー 2"/>
          <p:cNvSpPr>
            <a:spLocks noGrp="1"/>
          </p:cNvSpPr>
          <p:nvPr>
            <p:ph idx="1"/>
          </p:nvPr>
        </p:nvSpPr>
        <p:spPr>
          <a:xfrm>
            <a:off x="172995" y="1052737"/>
            <a:ext cx="11850129" cy="5668739"/>
          </a:xfrm>
        </p:spPr>
        <p:txBody>
          <a:bodyPr>
            <a:normAutofit/>
          </a:bodyPr>
          <a:lstStyle/>
          <a:p>
            <a:r>
              <a:rPr lang="ja-JP" altLang="en-US" dirty="0"/>
              <a:t>（スポーツ・文化芸術の振興） </a:t>
            </a:r>
            <a:r>
              <a:rPr lang="ja-JP" altLang="en-US" dirty="0" smtClean="0"/>
              <a:t>（</a:t>
            </a:r>
            <a:r>
              <a:rPr lang="en-US" altLang="ja-JP" dirty="0" smtClean="0"/>
              <a:t>p.8</a:t>
            </a:r>
            <a:r>
              <a:rPr lang="ja-JP" altLang="en-US" dirty="0" smtClean="0"/>
              <a:t>） </a:t>
            </a:r>
            <a:endParaRPr lang="ja-JP" altLang="en-US" dirty="0"/>
          </a:p>
          <a:p>
            <a:pPr lvl="1"/>
            <a:r>
              <a:rPr lang="ja-JP" altLang="en-US" dirty="0"/>
              <a:t>また、文化芸術立国を目指し、地方公共団体や民間団体等、文化芸術の振興に取り組む様々な主体との適切な連携の下、観光等他の分野との協働や産業振興等の視点も踏まえつつ、</a:t>
            </a:r>
            <a:r>
              <a:rPr lang="ja-JP" altLang="en-US" dirty="0">
                <a:solidFill>
                  <a:srgbClr val="FF0000"/>
                </a:solidFill>
              </a:rPr>
              <a:t>「日本遺産（</a:t>
            </a:r>
            <a:r>
              <a:rPr lang="en-US" altLang="ja-JP" dirty="0">
                <a:solidFill>
                  <a:srgbClr val="FF0000"/>
                </a:solidFill>
              </a:rPr>
              <a:t>Japan Heritage</a:t>
            </a:r>
            <a:r>
              <a:rPr lang="ja-JP" altLang="en-US" dirty="0">
                <a:solidFill>
                  <a:srgbClr val="FF0000"/>
                </a:solidFill>
              </a:rPr>
              <a:t>）」など魅力ある日本文化の発信</a:t>
            </a:r>
            <a:r>
              <a:rPr lang="ja-JP" altLang="en-US" dirty="0"/>
              <a:t>、子どもの文化芸術体験機会の確保、国立文化施設の機能強化、文化芸術の担い手の育成、</a:t>
            </a:r>
            <a:r>
              <a:rPr lang="ja-JP" altLang="en-US" dirty="0">
                <a:solidFill>
                  <a:srgbClr val="FF0000"/>
                </a:solidFill>
              </a:rPr>
              <a:t>文化財の保存・活用・継承等</a:t>
            </a:r>
            <a:r>
              <a:rPr lang="ja-JP" altLang="en-US" dirty="0"/>
              <a:t>に取り組む。</a:t>
            </a:r>
            <a:endParaRPr kumimoji="1" lang="ja-JP" altLang="en-US" dirty="0"/>
          </a:p>
        </p:txBody>
      </p:sp>
      <p:sp>
        <p:nvSpPr>
          <p:cNvPr id="5" name="スライド番号プレースホルダー 4"/>
          <p:cNvSpPr>
            <a:spLocks noGrp="1"/>
          </p:cNvSpPr>
          <p:nvPr>
            <p:ph type="sldNum" sz="quarter" idx="12"/>
          </p:nvPr>
        </p:nvSpPr>
        <p:spPr>
          <a:xfrm>
            <a:off x="8354888" y="6126164"/>
            <a:ext cx="2133600" cy="595312"/>
          </a:xfrm>
        </p:spPr>
        <p:txBody>
          <a:bodyPr/>
          <a:lstStyle/>
          <a:p>
            <a:fld id="{042AED99-7FB4-404E-8A97-64753DCE42EC}" type="slidenum">
              <a:rPr lang="en-US" smtClean="0"/>
              <a:pPr/>
              <a:t>23</a:t>
            </a:fld>
            <a:endParaRPr lang="en-US" dirty="0"/>
          </a:p>
        </p:txBody>
      </p:sp>
    </p:spTree>
    <p:extLst>
      <p:ext uri="{BB962C8B-B14F-4D97-AF65-F5344CB8AC3E}">
        <p14:creationId xmlns:p14="http://schemas.microsoft.com/office/powerpoint/2010/main" val="3455843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8670"/>
          </a:xfrm>
        </p:spPr>
        <p:txBody>
          <a:bodyPr>
            <a:noAutofit/>
          </a:bodyPr>
          <a:lstStyle/>
          <a:p>
            <a:r>
              <a:rPr lang="ja-JP" altLang="en-US" sz="3200" dirty="0"/>
              <a:t>⑦文化関係資料のアーカイブに関する有識者会議（文化庁</a:t>
            </a:r>
            <a:r>
              <a:rPr lang="ja-JP" altLang="en-US" sz="3200" dirty="0" smtClean="0"/>
              <a:t>）</a:t>
            </a:r>
            <a:r>
              <a:rPr lang="en-US" altLang="ja-JP" sz="3200" dirty="0" smtClean="0"/>
              <a:t/>
            </a:r>
            <a:br>
              <a:rPr lang="en-US" altLang="ja-JP" sz="3200" dirty="0" smtClean="0"/>
            </a:br>
            <a:r>
              <a:rPr lang="ja-JP" altLang="en-US" sz="3200" dirty="0" smtClean="0"/>
              <a:t>（</a:t>
            </a:r>
            <a:r>
              <a:rPr lang="en-US" altLang="ja-JP" sz="3200" dirty="0"/>
              <a:t>2014</a:t>
            </a:r>
            <a:r>
              <a:rPr lang="ja-JP" altLang="en-US" sz="3200" dirty="0"/>
              <a:t>年）</a:t>
            </a:r>
            <a:endParaRPr lang="ja-JP" altLang="en-US" sz="2800" dirty="0"/>
          </a:p>
        </p:txBody>
      </p:sp>
      <p:sp>
        <p:nvSpPr>
          <p:cNvPr id="3" name="コンテンツ プレースホルダー 2"/>
          <p:cNvSpPr>
            <a:spLocks noGrp="1"/>
          </p:cNvSpPr>
          <p:nvPr>
            <p:ph sz="half" idx="1"/>
          </p:nvPr>
        </p:nvSpPr>
        <p:spPr>
          <a:xfrm>
            <a:off x="296562" y="2262580"/>
            <a:ext cx="5875638" cy="4595420"/>
          </a:xfrm>
        </p:spPr>
        <p:txBody>
          <a:bodyPr>
            <a:noAutofit/>
          </a:bodyPr>
          <a:lstStyle/>
          <a:p>
            <a:r>
              <a:rPr lang="ja-JP" altLang="en-US" sz="1600" dirty="0"/>
              <a:t>個別分野の文化関係資料のアーカイブの推進</a:t>
            </a:r>
            <a:endParaRPr lang="en-US" altLang="ja-JP" sz="1600" dirty="0"/>
          </a:p>
          <a:p>
            <a:pPr lvl="1"/>
            <a:r>
              <a:rPr lang="ja-JP" altLang="en-US" sz="1400" dirty="0">
                <a:solidFill>
                  <a:srgbClr val="FF0000"/>
                </a:solidFill>
              </a:rPr>
              <a:t>文化財をはじめ、放送脚本・台本、写真フィルム、音楽資料など</a:t>
            </a:r>
            <a:endParaRPr lang="en-US" altLang="ja-JP" sz="1400" dirty="0">
              <a:solidFill>
                <a:srgbClr val="FF0000"/>
              </a:solidFill>
            </a:endParaRPr>
          </a:p>
          <a:p>
            <a:pPr lvl="1"/>
            <a:r>
              <a:rPr lang="ja-JP" altLang="en-US" sz="1400" dirty="0"/>
              <a:t>メディア芸術、デザイン等のモデル分野の「拠点」</a:t>
            </a:r>
            <a:endParaRPr lang="en-US" altLang="ja-JP" sz="1400" dirty="0"/>
          </a:p>
          <a:p>
            <a:pPr lvl="2"/>
            <a:r>
              <a:rPr lang="ja-JP" altLang="en-US" sz="1200" dirty="0"/>
              <a:t>デザイン分野の中核施設となる</a:t>
            </a:r>
            <a:r>
              <a:rPr lang="ja-JP" altLang="en-US" sz="1200" dirty="0">
                <a:solidFill>
                  <a:srgbClr val="FF0000"/>
                </a:solidFill>
              </a:rPr>
              <a:t>「国立デザインミュージアム（仮称）」を設立</a:t>
            </a:r>
            <a:r>
              <a:rPr lang="ja-JP" altLang="en-US" sz="1200" dirty="0"/>
              <a:t>し、デザインに関わる諸施設とネットワークを形成</a:t>
            </a:r>
            <a:endParaRPr lang="en-US" altLang="ja-JP" sz="1200" dirty="0"/>
          </a:p>
          <a:p>
            <a:r>
              <a:rPr lang="ja-JP" altLang="en-US" sz="1600" dirty="0"/>
              <a:t>様々な分野のアーカイブの横断的な利活用を推進するための方策</a:t>
            </a:r>
            <a:endParaRPr lang="en-US" altLang="ja-JP" sz="1600" dirty="0"/>
          </a:p>
          <a:p>
            <a:pPr lvl="1"/>
            <a:r>
              <a:rPr lang="ja-JP" altLang="en-US" sz="1400" dirty="0">
                <a:solidFill>
                  <a:srgbClr val="FF0000"/>
                </a:solidFill>
              </a:rPr>
              <a:t>組織、分野を超えた「文化ナショナルアーカイブ」を整備</a:t>
            </a:r>
            <a:endParaRPr lang="en-US" altLang="ja-JP" sz="1400" dirty="0">
              <a:solidFill>
                <a:srgbClr val="FF0000"/>
              </a:solidFill>
            </a:endParaRPr>
          </a:p>
          <a:p>
            <a:pPr lvl="1"/>
            <a:r>
              <a:rPr lang="ja-JP" altLang="en-US" sz="1400" dirty="0"/>
              <a:t>様々な分野のアーカイブについて</a:t>
            </a:r>
            <a:r>
              <a:rPr lang="ja-JP" altLang="en-US" sz="1400" dirty="0">
                <a:solidFill>
                  <a:srgbClr val="FF0000"/>
                </a:solidFill>
              </a:rPr>
              <a:t>共通のプラットフォームを提供し、分野横断的に検索を可能にする</a:t>
            </a:r>
            <a:r>
              <a:rPr lang="ja-JP" altLang="en-US" sz="1400" dirty="0"/>
              <a:t>システム</a:t>
            </a:r>
            <a:endParaRPr lang="en-US" altLang="ja-JP" sz="1400" dirty="0"/>
          </a:p>
          <a:p>
            <a:pPr lvl="2"/>
            <a:r>
              <a:rPr lang="ja-JP" altLang="en-US" sz="1200" dirty="0"/>
              <a:t>システム基盤の共通化、メタデータの標準化・簡素化等を図り、デジタル情報の流通性を高めていく</a:t>
            </a:r>
            <a:endParaRPr lang="en-US" altLang="ja-JP" sz="1200" dirty="0"/>
          </a:p>
          <a:p>
            <a:pPr lvl="1"/>
            <a:r>
              <a:rPr lang="ja-JP" altLang="en-US" sz="1400" dirty="0">
                <a:solidFill>
                  <a:srgbClr val="FF0000"/>
                </a:solidFill>
              </a:rPr>
              <a:t>「見るだけのアーカイブ」から「使い、創り、繋がり、伝えるアーカイブ」へ</a:t>
            </a:r>
            <a:r>
              <a:rPr lang="ja-JP" altLang="en-US" sz="1400" dirty="0"/>
              <a:t>の転換</a:t>
            </a:r>
            <a:endParaRPr lang="en-US" altLang="ja-JP" sz="1400" dirty="0"/>
          </a:p>
          <a:p>
            <a:pPr lvl="1"/>
            <a:r>
              <a:rPr lang="ja-JP" altLang="en-US" sz="1400" dirty="0"/>
              <a:t>出版物等のデジタル資料に関するアーカイブを整備している国立国会図書館をはじめ、</a:t>
            </a:r>
            <a:r>
              <a:rPr lang="ja-JP" altLang="en-US" sz="1400" dirty="0">
                <a:solidFill>
                  <a:srgbClr val="FF0000"/>
                </a:solidFill>
              </a:rPr>
              <a:t>関係機関のアーカイブとの有機的・効率的な連携を図る</a:t>
            </a:r>
            <a:r>
              <a:rPr lang="ja-JP" altLang="en-US" sz="1400" dirty="0"/>
              <a:t>ことが必要</a:t>
            </a:r>
            <a:endParaRPr lang="en-US" altLang="ja-JP" sz="1400" dirty="0"/>
          </a:p>
          <a:p>
            <a:pPr lvl="1"/>
            <a:r>
              <a:rPr lang="ja-JP" altLang="en-US" sz="1400" dirty="0"/>
              <a:t>「文化遺産オンライン」を基に構築</a:t>
            </a:r>
            <a:endParaRPr lang="en-US" altLang="ja-JP" sz="1400" dirty="0"/>
          </a:p>
          <a:p>
            <a:pPr lvl="2"/>
            <a:r>
              <a:rPr lang="ja-JP" altLang="en-US" sz="1200" dirty="0"/>
              <a:t>文化財のほか、音楽、写真、映画、漫画、アニメーション、ゲーム、デザイン等の多様な分野に拡大</a:t>
            </a:r>
            <a:endParaRPr lang="en-US" altLang="ja-JP" sz="1200" dirty="0"/>
          </a:p>
        </p:txBody>
      </p:sp>
      <p:sp>
        <p:nvSpPr>
          <p:cNvPr id="4" name="コンテンツ プレースホルダー 3"/>
          <p:cNvSpPr>
            <a:spLocks noGrp="1"/>
          </p:cNvSpPr>
          <p:nvPr>
            <p:ph sz="half" idx="2"/>
          </p:nvPr>
        </p:nvSpPr>
        <p:spPr>
          <a:xfrm>
            <a:off x="6019799" y="2262580"/>
            <a:ext cx="6052751" cy="4548247"/>
          </a:xfrm>
        </p:spPr>
        <p:txBody>
          <a:bodyPr>
            <a:normAutofit/>
          </a:bodyPr>
          <a:lstStyle/>
          <a:p>
            <a:r>
              <a:rPr lang="ja-JP" altLang="en-US" sz="1800" dirty="0"/>
              <a:t>文化関係資料のアーカイブに関わる人材育成、普及啓発等</a:t>
            </a:r>
            <a:endParaRPr lang="en-US" altLang="ja-JP" sz="1800" dirty="0"/>
          </a:p>
          <a:p>
            <a:pPr lvl="1"/>
            <a:r>
              <a:rPr lang="ja-JP" altLang="en-US" sz="1600" dirty="0"/>
              <a:t>アーカイブに所蔵された</a:t>
            </a:r>
            <a:r>
              <a:rPr lang="ja-JP" altLang="en-US" sz="1600" dirty="0">
                <a:solidFill>
                  <a:srgbClr val="FF0000"/>
                </a:solidFill>
              </a:rPr>
              <a:t>資料に関する知識と読解力を有し、またデジタル情報技術の知識等も備えた高度な専門的人材</a:t>
            </a:r>
            <a:endParaRPr lang="en-US" altLang="ja-JP" sz="1600" dirty="0">
              <a:solidFill>
                <a:srgbClr val="FF0000"/>
              </a:solidFill>
            </a:endParaRPr>
          </a:p>
          <a:p>
            <a:r>
              <a:rPr lang="ja-JP" altLang="en-US" sz="1800" dirty="0"/>
              <a:t>引き続き議論が必要な事項</a:t>
            </a:r>
            <a:endParaRPr lang="en-US" altLang="ja-JP" sz="1800" dirty="0"/>
          </a:p>
          <a:p>
            <a:pPr lvl="1"/>
            <a:r>
              <a:rPr lang="ja-JP" altLang="en-US" sz="1600" dirty="0"/>
              <a:t>・メディア芸術やデザイン等のモデル分野における「拠点」指定事業に係る制度設計、運用等</a:t>
            </a:r>
          </a:p>
          <a:p>
            <a:pPr lvl="1"/>
            <a:r>
              <a:rPr lang="ja-JP" altLang="en-US" sz="1600" dirty="0"/>
              <a:t>・</a:t>
            </a:r>
            <a:r>
              <a:rPr lang="ja-JP" altLang="en-US" sz="1600" dirty="0">
                <a:solidFill>
                  <a:srgbClr val="FF0000"/>
                </a:solidFill>
              </a:rPr>
              <a:t>「文化ナショナルアーカイブ」の構築方法、運営体制</a:t>
            </a:r>
            <a:r>
              <a:rPr lang="ja-JP" altLang="en-US" sz="1600" dirty="0"/>
              <a:t>等</a:t>
            </a:r>
          </a:p>
          <a:p>
            <a:pPr lvl="1"/>
            <a:r>
              <a:rPr lang="ja-JP" altLang="en-US" sz="1600" dirty="0"/>
              <a:t>・</a:t>
            </a:r>
            <a:r>
              <a:rPr lang="ja-JP" altLang="en-US" sz="1600" dirty="0">
                <a:solidFill>
                  <a:srgbClr val="FF0000"/>
                </a:solidFill>
              </a:rPr>
              <a:t>国立国会図書館等の関係機関のアーカイブとの連携</a:t>
            </a:r>
            <a:r>
              <a:rPr lang="ja-JP" altLang="en-US" sz="1600" dirty="0"/>
              <a:t>等</a:t>
            </a:r>
          </a:p>
          <a:p>
            <a:pPr lvl="1"/>
            <a:r>
              <a:rPr lang="ja-JP" altLang="en-US" sz="1600" dirty="0"/>
              <a:t>・アーカイブに関わる人材育成のための具体策</a:t>
            </a:r>
          </a:p>
          <a:p>
            <a:pPr lvl="1"/>
            <a:r>
              <a:rPr lang="ja-JP" altLang="en-US" sz="1600" dirty="0"/>
              <a:t>・優れたコレクションに係る認定制度等</a:t>
            </a:r>
          </a:p>
          <a:p>
            <a:pPr lvl="1"/>
            <a:r>
              <a:rPr lang="ja-JP" altLang="en-US" sz="1600" dirty="0"/>
              <a:t>・「国立デザインミュージアム」の将来構想等</a:t>
            </a:r>
          </a:p>
          <a:p>
            <a:pPr lvl="1"/>
            <a:r>
              <a:rPr lang="ja-JP" altLang="en-US" sz="1600" dirty="0"/>
              <a:t>・アーカイブの構築における著作権の取扱等</a:t>
            </a:r>
            <a:endParaRPr lang="en-US" altLang="ja-JP" sz="1600"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z="1050"/>
              <a:pPr/>
              <a:t>24</a:t>
            </a:fld>
            <a:endParaRPr kumimoji="0" lang="en-US" sz="1050" dirty="0"/>
          </a:p>
        </p:txBody>
      </p:sp>
      <p:sp>
        <p:nvSpPr>
          <p:cNvPr id="6" name="横巻き 5"/>
          <p:cNvSpPr/>
          <p:nvPr/>
        </p:nvSpPr>
        <p:spPr>
          <a:xfrm>
            <a:off x="9479906" y="584079"/>
            <a:ext cx="2376264" cy="612623"/>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200" b="1" dirty="0">
                <a:solidFill>
                  <a:srgbClr val="FF0000"/>
                </a:solidFill>
                <a:latin typeface="Meiryo UI" panose="020B0604030504040204" pitchFamily="50" charset="-128"/>
                <a:ea typeface="Meiryo UI" panose="020B0604030504040204" pitchFamily="50" charset="-128"/>
              </a:rPr>
              <a:t>2014</a:t>
            </a:r>
            <a:r>
              <a:rPr lang="ja-JP" altLang="en-US" sz="1200" b="1" dirty="0">
                <a:solidFill>
                  <a:srgbClr val="FF0000"/>
                </a:solidFill>
                <a:latin typeface="Meiryo UI" panose="020B0604030504040204" pitchFamily="50" charset="-128"/>
                <a:ea typeface="Meiryo UI" panose="020B0604030504040204" pitchFamily="50" charset="-128"/>
              </a:rPr>
              <a:t>年</a:t>
            </a:r>
            <a:r>
              <a:rPr lang="en-US" altLang="ja-JP" sz="1200" b="1" dirty="0">
                <a:solidFill>
                  <a:srgbClr val="FF0000"/>
                </a:solidFill>
                <a:latin typeface="Meiryo UI" panose="020B0604030504040204" pitchFamily="50" charset="-128"/>
                <a:ea typeface="Meiryo UI" panose="020B0604030504040204" pitchFamily="50" charset="-128"/>
              </a:rPr>
              <a:t>8</a:t>
            </a:r>
            <a:r>
              <a:rPr lang="ja-JP" altLang="en-US" sz="1200" b="1" dirty="0">
                <a:solidFill>
                  <a:srgbClr val="FF0000"/>
                </a:solidFill>
                <a:latin typeface="Meiryo UI" panose="020B0604030504040204" pitchFamily="50" charset="-128"/>
                <a:ea typeface="Meiryo UI" panose="020B0604030504040204" pitchFamily="50" charset="-128"/>
              </a:rPr>
              <a:t>月</a:t>
            </a:r>
            <a:r>
              <a:rPr lang="en-US" altLang="ja-JP" sz="1200" b="1" dirty="0">
                <a:solidFill>
                  <a:srgbClr val="FF0000"/>
                </a:solidFill>
                <a:latin typeface="Meiryo UI" panose="020B0604030504040204" pitchFamily="50" charset="-128"/>
                <a:ea typeface="Meiryo UI" panose="020B0604030504040204" pitchFamily="50" charset="-128"/>
              </a:rPr>
              <a:t>27</a:t>
            </a:r>
            <a:r>
              <a:rPr lang="ja-JP" altLang="en-US" sz="1200" b="1" dirty="0">
                <a:solidFill>
                  <a:srgbClr val="FF0000"/>
                </a:solidFill>
                <a:latin typeface="Meiryo UI" panose="020B0604030504040204" pitchFamily="50" charset="-128"/>
                <a:ea typeface="Meiryo UI" panose="020B0604030504040204" pitchFamily="50" charset="-128"/>
              </a:rPr>
              <a:t>日修正</a:t>
            </a:r>
          </a:p>
        </p:txBody>
      </p:sp>
      <p:sp>
        <p:nvSpPr>
          <p:cNvPr id="7" name="正方形/長方形 6"/>
          <p:cNvSpPr/>
          <p:nvPr/>
        </p:nvSpPr>
        <p:spPr>
          <a:xfrm>
            <a:off x="86497" y="979743"/>
            <a:ext cx="11874844" cy="677108"/>
          </a:xfrm>
          <a:prstGeom prst="rect">
            <a:avLst/>
          </a:prstGeom>
        </p:spPr>
        <p:txBody>
          <a:bodyPr wrap="square">
            <a:spAutoFit/>
          </a:bodyPr>
          <a:lstStyle/>
          <a:p>
            <a:pPr marL="342900" lvl="1" indent="-342900">
              <a:buFont typeface="Arial" pitchFamily="34" charset="0"/>
              <a:buChar char="•"/>
            </a:pPr>
            <a:r>
              <a:rPr lang="ja-JP" altLang="en-US" sz="1200" dirty="0">
                <a:latin typeface="Meiryo UI" panose="020B0604030504040204" pitchFamily="50" charset="-128"/>
                <a:ea typeface="Meiryo UI" panose="020B0604030504040204" pitchFamily="50" charset="-128"/>
              </a:rPr>
              <a:t>「</a:t>
            </a:r>
            <a:r>
              <a:rPr lang="ja-JP" altLang="ja-JP" sz="1200" dirty="0">
                <a:latin typeface="Meiryo UI" panose="020B0604030504040204" pitchFamily="50" charset="-128"/>
                <a:ea typeface="Meiryo UI" panose="020B0604030504040204" pitchFamily="50" charset="-128"/>
              </a:rPr>
              <a:t>文化関係資料のアーカイブに関する</a:t>
            </a:r>
            <a:r>
              <a:rPr lang="ja-JP" altLang="en-US" sz="1200" dirty="0">
                <a:latin typeface="Meiryo UI" panose="020B0604030504040204" pitchFamily="50" charset="-128"/>
                <a:ea typeface="Meiryo UI" panose="020B0604030504040204" pitchFamily="50" charset="-128"/>
              </a:rPr>
              <a:t>中間とりまとめ」（案）</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2014</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31</a:t>
            </a:r>
            <a:r>
              <a:rPr lang="ja-JP" altLang="en-US" sz="1400" dirty="0">
                <a:latin typeface="Meiryo UI" panose="020B0604030504040204" pitchFamily="50" charset="-128"/>
                <a:ea typeface="Meiryo UI" panose="020B0604030504040204" pitchFamily="50" charset="-128"/>
              </a:rPr>
              <a:t>日</a:t>
            </a:r>
            <a:r>
              <a:rPr lang="ja-JP" altLang="ja-JP" sz="1200" dirty="0">
                <a:latin typeface="Meiryo UI" panose="020B0604030504040204" pitchFamily="50" charset="-128"/>
                <a:ea typeface="Meiryo UI" panose="020B0604030504040204" pitchFamily="50" charset="-128"/>
              </a:rPr>
              <a:t>文化関係資料のアーカイブに関する有識者会議</a:t>
            </a:r>
            <a:r>
              <a:rPr lang="ja-JP" altLang="en-US" sz="1200" dirty="0">
                <a:latin typeface="Meiryo UI" panose="020B0604030504040204" pitchFamily="50" charset="-128"/>
                <a:ea typeface="Meiryo UI" panose="020B0604030504040204" pitchFamily="50" charset="-128"/>
              </a:rPr>
              <a:t>）</a:t>
            </a:r>
            <a:endParaRPr lang="ja-JP" altLang="ja-JP" sz="2000" dirty="0">
              <a:latin typeface="Meiryo UI" panose="020B0604030504040204" pitchFamily="50" charset="-128"/>
              <a:ea typeface="Meiryo UI" panose="020B0604030504040204" pitchFamily="50" charset="-128"/>
            </a:endParaRPr>
          </a:p>
          <a:p>
            <a:pPr lvl="1"/>
            <a:r>
              <a:rPr lang="ja-JP" altLang="ja-JP" sz="1200" dirty="0">
                <a:latin typeface="Meiryo UI" panose="020B0604030504040204" pitchFamily="50" charset="-128"/>
                <a:ea typeface="Meiryo UI" panose="020B0604030504040204" pitchFamily="50" charset="-128"/>
              </a:rPr>
              <a:t>我が国の文化関係資料のアーカイブに関する現状、課題等を踏まえ、中長期的な視点も含めた文化関係資料のアーカイブの取組の総合的な推進方策を検討</a:t>
            </a:r>
            <a:endParaRPr lang="en-US" altLang="ja-JP" sz="1200" dirty="0">
              <a:latin typeface="Meiryo UI" panose="020B0604030504040204" pitchFamily="50" charset="-128"/>
              <a:ea typeface="Meiryo UI" panose="020B0604030504040204" pitchFamily="50" charset="-128"/>
            </a:endParaRPr>
          </a:p>
          <a:p>
            <a:pPr lvl="1"/>
            <a:r>
              <a:rPr lang="ja-JP" altLang="ja-JP" sz="1200" dirty="0">
                <a:latin typeface="Meiryo UI" panose="020B0604030504040204" pitchFamily="50" charset="-128"/>
                <a:ea typeface="Meiryo UI" panose="020B0604030504040204" pitchFamily="50" charset="-128"/>
              </a:rPr>
              <a:t>文化遺産オンライン、メディア芸術アーカイブ事業（マンガ・アニメ・ゲーム）</a:t>
            </a:r>
            <a:r>
              <a:rPr lang="ja-JP" altLang="en-US" sz="1200" dirty="0">
                <a:latin typeface="Meiryo UI" panose="020B0604030504040204" pitchFamily="50" charset="-128"/>
                <a:ea typeface="Meiryo UI" panose="020B0604030504040204" pitchFamily="50" charset="-128"/>
              </a:rPr>
              <a:t> 、デザイン分野</a:t>
            </a:r>
            <a:r>
              <a:rPr lang="ja-JP" altLang="ja-JP" sz="1200" dirty="0">
                <a:latin typeface="Meiryo UI" panose="020B0604030504040204" pitchFamily="50" charset="-128"/>
                <a:ea typeface="Meiryo UI" panose="020B0604030504040204" pitchFamily="50" charset="-128"/>
              </a:rPr>
              <a:t>の今後の展開に関して方策を検討。</a:t>
            </a:r>
            <a:endParaRPr lang="en-US" altLang="ja-JP" sz="1200" dirty="0">
              <a:latin typeface="Meiryo UI" panose="020B0604030504040204" pitchFamily="50" charset="-128"/>
              <a:ea typeface="Meiryo UI" panose="020B0604030504040204" pitchFamily="50" charset="-128"/>
            </a:endParaRPr>
          </a:p>
        </p:txBody>
      </p:sp>
      <p:sp>
        <p:nvSpPr>
          <p:cNvPr id="8" name="コンテンツ プレースホルダー 3"/>
          <p:cNvSpPr txBox="1">
            <a:spLocks/>
          </p:cNvSpPr>
          <p:nvPr/>
        </p:nvSpPr>
        <p:spPr>
          <a:xfrm>
            <a:off x="6384032" y="5170224"/>
            <a:ext cx="4038600" cy="16406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endParaRPr lang="ja-JP" altLang="en-US"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1392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497" y="0"/>
            <a:ext cx="12105503" cy="928670"/>
          </a:xfrm>
        </p:spPr>
        <p:txBody>
          <a:bodyPr>
            <a:noAutofit/>
          </a:bodyPr>
          <a:lstStyle/>
          <a:p>
            <a:r>
              <a:rPr lang="ja-JP" altLang="en-US" sz="3200" dirty="0"/>
              <a:t>「文化芸術の振興に関する基本的な方針（第</a:t>
            </a:r>
            <a:r>
              <a:rPr lang="en-US" altLang="ja-JP" sz="3200" dirty="0"/>
              <a:t>4</a:t>
            </a:r>
            <a:r>
              <a:rPr lang="ja-JP" altLang="en-US" sz="3200" dirty="0"/>
              <a:t>次基本方針）</a:t>
            </a:r>
            <a:r>
              <a:rPr lang="ja-JP" altLang="en-US" sz="3200" dirty="0" smtClean="0"/>
              <a:t>」</a:t>
            </a:r>
            <a:r>
              <a:rPr lang="en-US" altLang="ja-JP" sz="3200" dirty="0" smtClean="0"/>
              <a:t/>
            </a:r>
            <a:br>
              <a:rPr lang="en-US" altLang="ja-JP" sz="3200" dirty="0" smtClean="0"/>
            </a:br>
            <a:r>
              <a:rPr lang="ja-JP" altLang="en-US" sz="3200" dirty="0" smtClean="0"/>
              <a:t>（</a:t>
            </a:r>
            <a:r>
              <a:rPr lang="en-US" altLang="ja-JP" sz="3200" dirty="0"/>
              <a:t>2015</a:t>
            </a:r>
            <a:r>
              <a:rPr lang="ja-JP" altLang="en-US" sz="3200" dirty="0"/>
              <a:t>年５月</a:t>
            </a:r>
            <a:r>
              <a:rPr lang="en-US" altLang="ja-JP" sz="3200" dirty="0"/>
              <a:t>2</a:t>
            </a:r>
            <a:r>
              <a:rPr lang="ja-JP" altLang="en-US" sz="3200" dirty="0"/>
              <a:t>２日閣議決定）</a:t>
            </a:r>
            <a:r>
              <a:rPr lang="en-US" altLang="ja-JP" sz="3200" dirty="0"/>
              <a:t> </a:t>
            </a:r>
            <a:endParaRPr lang="ja-JP" altLang="en-US" sz="3200" dirty="0"/>
          </a:p>
        </p:txBody>
      </p:sp>
      <p:sp>
        <p:nvSpPr>
          <p:cNvPr id="3" name="コンテンツ プレースホルダー 2"/>
          <p:cNvSpPr>
            <a:spLocks noGrp="1"/>
          </p:cNvSpPr>
          <p:nvPr>
            <p:ph sz="half" idx="1"/>
          </p:nvPr>
        </p:nvSpPr>
        <p:spPr>
          <a:xfrm>
            <a:off x="86496" y="1000621"/>
            <a:ext cx="5933303" cy="5616624"/>
          </a:xfrm>
        </p:spPr>
        <p:txBody>
          <a:bodyPr>
            <a:noAutofit/>
          </a:bodyPr>
          <a:lstStyle/>
          <a:p>
            <a:r>
              <a:rPr lang="ja-JP" altLang="en-US" sz="1800" dirty="0"/>
              <a:t>対象期間を、</a:t>
            </a:r>
            <a:r>
              <a:rPr lang="en-US" altLang="ja-JP" sz="1800" dirty="0">
                <a:solidFill>
                  <a:srgbClr val="FF0000"/>
                </a:solidFill>
              </a:rPr>
              <a:t>2020</a:t>
            </a:r>
            <a:r>
              <a:rPr lang="ja-JP" altLang="en-US" sz="1800" dirty="0">
                <a:solidFill>
                  <a:srgbClr val="FF0000"/>
                </a:solidFill>
              </a:rPr>
              <a:t>年度までのおおむね６年間</a:t>
            </a:r>
            <a:r>
              <a:rPr lang="ja-JP" altLang="en-US" sz="1800" dirty="0"/>
              <a:t>（平成</a:t>
            </a:r>
            <a:r>
              <a:rPr lang="en-US" altLang="ja-JP" sz="1800" dirty="0"/>
              <a:t>27</a:t>
            </a:r>
            <a:r>
              <a:rPr lang="ja-JP" altLang="en-US" sz="1800" dirty="0"/>
              <a:t>年度～平成</a:t>
            </a:r>
            <a:r>
              <a:rPr lang="en-US" altLang="ja-JP" sz="1800" dirty="0"/>
              <a:t>32</a:t>
            </a:r>
            <a:r>
              <a:rPr lang="ja-JP" altLang="en-US" sz="1800" dirty="0"/>
              <a:t>年度）</a:t>
            </a:r>
            <a:endParaRPr lang="en-US" altLang="ja-JP" sz="1800" dirty="0"/>
          </a:p>
          <a:p>
            <a:r>
              <a:rPr lang="ja-JP" altLang="en-US" sz="1800" dirty="0"/>
              <a:t>我が国が目指す「文化芸術立国」の姿</a:t>
            </a:r>
            <a:endParaRPr lang="en-US" altLang="ja-JP" sz="1800" dirty="0"/>
          </a:p>
          <a:p>
            <a:pPr lvl="1"/>
            <a:r>
              <a:rPr lang="ja-JP" altLang="en-US" sz="1600" dirty="0">
                <a:solidFill>
                  <a:srgbClr val="FF0000"/>
                </a:solidFill>
              </a:rPr>
              <a:t>✔あらゆる人々が全国様々な場で創作活動への参加、鑑賞体験ができる機会の提供</a:t>
            </a:r>
          </a:p>
          <a:p>
            <a:pPr lvl="2"/>
            <a:r>
              <a:rPr lang="ja-JP" altLang="en-US" sz="1400" dirty="0"/>
              <a:t>子供から高齢者まで，あらゆる人々が我が国の様々な場で，創作活動へ参加，鑑賞体験できる機会等を，国や地方公共団体はもとより，</a:t>
            </a:r>
            <a:r>
              <a:rPr lang="en-US" altLang="ja-JP" sz="1400" dirty="0"/>
              <a:t>NPO</a:t>
            </a:r>
            <a:r>
              <a:rPr lang="ja-JP" altLang="en-US" sz="1400" dirty="0" err="1"/>
              <a:t>，</a:t>
            </a:r>
            <a:r>
              <a:rPr lang="ja-JP" altLang="en-US" sz="1400" dirty="0"/>
              <a:t>企業等様々な民間主体が提供している。</a:t>
            </a:r>
          </a:p>
          <a:p>
            <a:pPr lvl="1"/>
            <a:r>
              <a:rPr lang="ja-JP" altLang="en-US" sz="1600" dirty="0">
                <a:solidFill>
                  <a:srgbClr val="FF0000"/>
                </a:solidFill>
              </a:rPr>
              <a:t>✔ </a:t>
            </a:r>
            <a:r>
              <a:rPr lang="en-US" altLang="ja-JP" sz="1600" dirty="0">
                <a:solidFill>
                  <a:srgbClr val="FF0000"/>
                </a:solidFill>
              </a:rPr>
              <a:t>2020</a:t>
            </a:r>
            <a:r>
              <a:rPr lang="ja-JP" altLang="en-US" sz="1600" dirty="0">
                <a:solidFill>
                  <a:srgbClr val="FF0000"/>
                </a:solidFill>
              </a:rPr>
              <a:t>年東京大会を契機とする文化プログラムの全国展開</a:t>
            </a:r>
          </a:p>
          <a:p>
            <a:pPr lvl="2"/>
            <a:r>
              <a:rPr lang="ja-JP" altLang="en-US" sz="1400" dirty="0"/>
              <a:t>全国の地方公共団体，多くの文化芸術団体，文化施設，芸術家等の関係者により，世界に誇る日本各地の文化力を生かしながら，</a:t>
            </a:r>
            <a:r>
              <a:rPr lang="en-US" altLang="ja-JP" sz="1400" dirty="0"/>
              <a:t>2020</a:t>
            </a:r>
            <a:r>
              <a:rPr lang="ja-JP" altLang="en-US" sz="1400" dirty="0"/>
              <a:t>年東京大会を契機とする文化プログラムの全国展開等がなされている</a:t>
            </a:r>
          </a:p>
          <a:p>
            <a:pPr lvl="1"/>
            <a:r>
              <a:rPr lang="ja-JP" altLang="en-US" sz="1600" dirty="0">
                <a:solidFill>
                  <a:srgbClr val="FF0000"/>
                </a:solidFill>
              </a:rPr>
              <a:t>✔被災地からは復興の姿を、地域の文化芸術の魅力と一体となり国内外へ発信</a:t>
            </a:r>
          </a:p>
          <a:p>
            <a:pPr lvl="2"/>
            <a:r>
              <a:rPr lang="ja-JP" altLang="en-US" sz="1400" dirty="0"/>
              <a:t>日本全国津々浦々から，世界中に各地の文化芸術の魅力が発信されている。 東日本大震災の被災地からは，力強く復興している姿を，地域の文化芸術の魅力と一体となって，国内外へ発信している。</a:t>
            </a:r>
          </a:p>
          <a:p>
            <a:pPr lvl="1"/>
            <a:r>
              <a:rPr lang="ja-JP" altLang="en-US" sz="1600" dirty="0">
                <a:solidFill>
                  <a:srgbClr val="FF0000"/>
                </a:solidFill>
              </a:rPr>
              <a:t>✔文化芸術関係の新たな雇用や産業が現在よりも大幅に創出</a:t>
            </a:r>
            <a:endParaRPr lang="en-US" altLang="ja-JP" sz="1600" dirty="0">
              <a:solidFill>
                <a:srgbClr val="FF0000"/>
              </a:solidFill>
            </a:endParaRPr>
          </a:p>
          <a:p>
            <a:pPr lvl="2"/>
            <a:r>
              <a:rPr lang="en-US" altLang="ja-JP" sz="1400" dirty="0"/>
              <a:t>2020</a:t>
            </a:r>
            <a:r>
              <a:rPr lang="ja-JP" altLang="en-US" sz="1400" dirty="0"/>
              <a:t>年東京大会を契機とする文化プログラムの全国展開等に伴い，国内外の多くの人々が，それらに生き生きと参画しているとともに，文化芸術に従事する者が安心して，希望を持ちながら働いている。そして，文化芸術関係の新たな雇用や，産業が現在よりも大幅に創出されている。</a:t>
            </a:r>
          </a:p>
        </p:txBody>
      </p:sp>
      <p:sp>
        <p:nvSpPr>
          <p:cNvPr id="4" name="コンテンツ プレースホルダー 3"/>
          <p:cNvSpPr>
            <a:spLocks noGrp="1"/>
          </p:cNvSpPr>
          <p:nvPr>
            <p:ph sz="half" idx="2"/>
          </p:nvPr>
        </p:nvSpPr>
        <p:spPr>
          <a:xfrm>
            <a:off x="6019799" y="1052736"/>
            <a:ext cx="6085703" cy="5616624"/>
          </a:xfrm>
        </p:spPr>
        <p:txBody>
          <a:bodyPr>
            <a:normAutofit fontScale="47500" lnSpcReduction="20000"/>
          </a:bodyPr>
          <a:lstStyle/>
          <a:p>
            <a:r>
              <a:rPr lang="ja-JP" altLang="en-US" dirty="0">
                <a:solidFill>
                  <a:srgbClr val="FF0000"/>
                </a:solidFill>
              </a:rPr>
              <a:t>第３ 文化芸術振興に関する基本的</a:t>
            </a:r>
            <a:r>
              <a:rPr lang="ja-JP" altLang="en-US" dirty="0" smtClean="0">
                <a:solidFill>
                  <a:srgbClr val="FF0000"/>
                </a:solidFill>
              </a:rPr>
              <a:t>施策</a:t>
            </a:r>
            <a:endParaRPr lang="en-US" altLang="ja-JP" dirty="0" smtClean="0">
              <a:solidFill>
                <a:srgbClr val="FF0000"/>
              </a:solidFill>
            </a:endParaRPr>
          </a:p>
          <a:p>
            <a:pPr lvl="1"/>
            <a:r>
              <a:rPr lang="ja-JP" altLang="en-US" dirty="0"/>
              <a:t>１ 文化芸術各分野の</a:t>
            </a:r>
            <a:r>
              <a:rPr lang="ja-JP" altLang="en-US" dirty="0" smtClean="0"/>
              <a:t>振興</a:t>
            </a:r>
            <a:endParaRPr lang="en-US" altLang="ja-JP" dirty="0" smtClean="0"/>
          </a:p>
          <a:p>
            <a:pPr lvl="2"/>
            <a:r>
              <a:rPr lang="ja-JP" altLang="en-US" dirty="0"/>
              <a:t>（１）芸術の</a:t>
            </a:r>
            <a:r>
              <a:rPr lang="ja-JP" altLang="en-US" dirty="0" smtClean="0"/>
              <a:t>振興</a:t>
            </a:r>
            <a:endParaRPr lang="en-US" altLang="ja-JP" dirty="0" smtClean="0"/>
          </a:p>
          <a:p>
            <a:pPr lvl="2"/>
            <a:r>
              <a:rPr lang="ja-JP" altLang="en-US" dirty="0"/>
              <a:t>（２）メディア芸術の</a:t>
            </a:r>
            <a:r>
              <a:rPr lang="ja-JP" altLang="en-US" dirty="0" smtClean="0"/>
              <a:t>振興</a:t>
            </a:r>
            <a:endParaRPr lang="en-US" altLang="ja-JP" dirty="0" smtClean="0"/>
          </a:p>
          <a:p>
            <a:pPr lvl="2"/>
            <a:r>
              <a:rPr lang="ja-JP" altLang="en-US" dirty="0"/>
              <a:t>（２）メディア芸術の</a:t>
            </a:r>
            <a:r>
              <a:rPr lang="ja-JP" altLang="en-US" dirty="0" smtClean="0"/>
              <a:t>振興</a:t>
            </a:r>
            <a:endParaRPr lang="en-US" altLang="ja-JP" dirty="0" smtClean="0"/>
          </a:p>
          <a:p>
            <a:pPr lvl="2"/>
            <a:r>
              <a:rPr lang="ja-JP" altLang="en-US" dirty="0"/>
              <a:t>（４）芸能の</a:t>
            </a:r>
            <a:r>
              <a:rPr lang="ja-JP" altLang="en-US" dirty="0" smtClean="0"/>
              <a:t>振興</a:t>
            </a:r>
            <a:endParaRPr lang="en-US" altLang="ja-JP" dirty="0" smtClean="0"/>
          </a:p>
          <a:p>
            <a:pPr lvl="2"/>
            <a:r>
              <a:rPr lang="ja-JP" altLang="en-US" dirty="0"/>
              <a:t>（５）生活文化，国民娯楽及び出版物等の</a:t>
            </a:r>
            <a:r>
              <a:rPr lang="ja-JP" altLang="en-US" dirty="0" smtClean="0"/>
              <a:t>普及</a:t>
            </a:r>
            <a:endParaRPr lang="en-US" altLang="ja-JP" dirty="0" smtClean="0"/>
          </a:p>
          <a:p>
            <a:pPr lvl="2"/>
            <a:r>
              <a:rPr lang="ja-JP" altLang="en-US" dirty="0"/>
              <a:t>（６）文化財等の保存及び</a:t>
            </a:r>
            <a:r>
              <a:rPr lang="ja-JP" altLang="en-US" dirty="0" smtClean="0"/>
              <a:t>活用</a:t>
            </a:r>
            <a:endParaRPr lang="en-US" altLang="ja-JP" dirty="0" smtClean="0"/>
          </a:p>
          <a:p>
            <a:pPr lvl="1"/>
            <a:r>
              <a:rPr lang="ja-JP" altLang="en-US" dirty="0"/>
              <a:t>２ 地域における文化芸術</a:t>
            </a:r>
            <a:r>
              <a:rPr lang="ja-JP" altLang="en-US" dirty="0" smtClean="0"/>
              <a:t>振興</a:t>
            </a:r>
            <a:endParaRPr lang="en-US" altLang="ja-JP" dirty="0" smtClean="0"/>
          </a:p>
          <a:p>
            <a:pPr lvl="1"/>
            <a:r>
              <a:rPr lang="ja-JP" altLang="en-US" dirty="0"/>
              <a:t>３ 国際交流等の</a:t>
            </a:r>
            <a:r>
              <a:rPr lang="ja-JP" altLang="en-US" dirty="0" smtClean="0"/>
              <a:t>推進</a:t>
            </a:r>
            <a:endParaRPr lang="en-US" altLang="ja-JP" dirty="0" smtClean="0"/>
          </a:p>
          <a:p>
            <a:pPr lvl="1"/>
            <a:r>
              <a:rPr lang="ja-JP" altLang="en-US" dirty="0"/>
              <a:t>４ 芸術家等の養成及び確保</a:t>
            </a:r>
            <a:r>
              <a:rPr lang="ja-JP" altLang="en-US" dirty="0" smtClean="0"/>
              <a:t>等</a:t>
            </a:r>
            <a:endParaRPr lang="en-US" altLang="ja-JP" dirty="0" smtClean="0"/>
          </a:p>
          <a:p>
            <a:pPr lvl="1"/>
            <a:r>
              <a:rPr lang="ja-JP" altLang="en-US" dirty="0">
                <a:solidFill>
                  <a:srgbClr val="FF0000"/>
                </a:solidFill>
              </a:rPr>
              <a:t>５ 国語の正しい</a:t>
            </a:r>
            <a:r>
              <a:rPr lang="ja-JP" altLang="en-US" dirty="0" smtClean="0">
                <a:solidFill>
                  <a:srgbClr val="FF0000"/>
                </a:solidFill>
              </a:rPr>
              <a:t>理解</a:t>
            </a:r>
            <a:endParaRPr lang="en-US" altLang="ja-JP" dirty="0" smtClean="0">
              <a:solidFill>
                <a:srgbClr val="FF0000"/>
              </a:solidFill>
            </a:endParaRPr>
          </a:p>
          <a:p>
            <a:pPr lvl="1"/>
            <a:r>
              <a:rPr lang="ja-JP" altLang="en-US" dirty="0"/>
              <a:t>６ 日本語教育の普及及び</a:t>
            </a:r>
            <a:r>
              <a:rPr lang="ja-JP" altLang="en-US" dirty="0" smtClean="0"/>
              <a:t>充実</a:t>
            </a:r>
            <a:endParaRPr lang="en-US" altLang="ja-JP" dirty="0" smtClean="0"/>
          </a:p>
          <a:p>
            <a:pPr lvl="1"/>
            <a:r>
              <a:rPr lang="ja-JP" altLang="en-US" dirty="0"/>
              <a:t>７ 著作権等の保護及び</a:t>
            </a:r>
            <a:r>
              <a:rPr lang="ja-JP" altLang="en-US" dirty="0" smtClean="0"/>
              <a:t>利用</a:t>
            </a:r>
            <a:endParaRPr lang="en-US" altLang="ja-JP" dirty="0" smtClean="0"/>
          </a:p>
          <a:p>
            <a:pPr lvl="1"/>
            <a:r>
              <a:rPr lang="ja-JP" altLang="en-US" dirty="0"/>
              <a:t>８ 国民の文化芸術活動の</a:t>
            </a:r>
            <a:r>
              <a:rPr lang="ja-JP" altLang="en-US" dirty="0" smtClean="0"/>
              <a:t>充実</a:t>
            </a:r>
            <a:endParaRPr lang="en-US" altLang="ja-JP" dirty="0" smtClean="0"/>
          </a:p>
          <a:p>
            <a:pPr lvl="2"/>
            <a:r>
              <a:rPr lang="ja-JP" altLang="en-US" dirty="0"/>
              <a:t>（１）国民の鑑賞等の機会の</a:t>
            </a:r>
            <a:r>
              <a:rPr lang="ja-JP" altLang="en-US" dirty="0" smtClean="0"/>
              <a:t>充実</a:t>
            </a:r>
            <a:endParaRPr lang="en-US" altLang="ja-JP" dirty="0" smtClean="0"/>
          </a:p>
          <a:p>
            <a:pPr lvl="2"/>
            <a:r>
              <a:rPr lang="ja-JP" altLang="en-US" dirty="0"/>
              <a:t>（２）高齢者，障害者等の文化芸術活動の</a:t>
            </a:r>
            <a:r>
              <a:rPr lang="ja-JP" altLang="en-US" dirty="0" smtClean="0"/>
              <a:t>充実</a:t>
            </a:r>
            <a:endParaRPr lang="en-US" altLang="ja-JP" dirty="0" smtClean="0"/>
          </a:p>
          <a:p>
            <a:pPr lvl="2"/>
            <a:r>
              <a:rPr lang="ja-JP" altLang="en-US" dirty="0"/>
              <a:t>（３）青少年の文化芸術活動の</a:t>
            </a:r>
            <a:r>
              <a:rPr lang="ja-JP" altLang="en-US" dirty="0" smtClean="0"/>
              <a:t>充実</a:t>
            </a:r>
            <a:endParaRPr lang="en-US" altLang="ja-JP" dirty="0" smtClean="0"/>
          </a:p>
          <a:p>
            <a:pPr lvl="2"/>
            <a:r>
              <a:rPr lang="ja-JP" altLang="en-US" dirty="0"/>
              <a:t>（４）学校教育における文化芸術活動の</a:t>
            </a:r>
            <a:r>
              <a:rPr lang="ja-JP" altLang="en-US" dirty="0" smtClean="0"/>
              <a:t>充実</a:t>
            </a:r>
            <a:endParaRPr lang="en-US" altLang="ja-JP" dirty="0" smtClean="0"/>
          </a:p>
          <a:p>
            <a:pPr lvl="1"/>
            <a:r>
              <a:rPr lang="ja-JP" altLang="en-US" dirty="0" smtClean="0"/>
              <a:t>９</a:t>
            </a:r>
            <a:r>
              <a:rPr lang="ja-JP" altLang="en-US" dirty="0"/>
              <a:t>文化芸術拠点の充実</a:t>
            </a:r>
            <a:r>
              <a:rPr lang="ja-JP" altLang="en-US" dirty="0" smtClean="0"/>
              <a:t>等</a:t>
            </a:r>
            <a:endParaRPr lang="en-US" altLang="ja-JP" dirty="0" smtClean="0"/>
          </a:p>
          <a:p>
            <a:pPr lvl="2"/>
            <a:r>
              <a:rPr lang="ja-JP" altLang="en-US" dirty="0" smtClean="0"/>
              <a:t>（</a:t>
            </a:r>
            <a:r>
              <a:rPr lang="ja-JP" altLang="en-US" dirty="0"/>
              <a:t>１）劇場，音楽堂等の</a:t>
            </a:r>
            <a:r>
              <a:rPr lang="ja-JP" altLang="en-US" dirty="0" smtClean="0"/>
              <a:t>活性化</a:t>
            </a:r>
            <a:endParaRPr lang="en-US" altLang="ja-JP" dirty="0" smtClean="0"/>
          </a:p>
          <a:p>
            <a:pPr lvl="2"/>
            <a:r>
              <a:rPr lang="ja-JP" altLang="en-US" dirty="0">
                <a:solidFill>
                  <a:srgbClr val="FF0000"/>
                </a:solidFill>
              </a:rPr>
              <a:t>（２）美術館，博物館，図書館等の</a:t>
            </a:r>
            <a:r>
              <a:rPr lang="ja-JP" altLang="en-US" dirty="0" smtClean="0">
                <a:solidFill>
                  <a:srgbClr val="FF0000"/>
                </a:solidFill>
              </a:rPr>
              <a:t>充実</a:t>
            </a:r>
            <a:endParaRPr lang="en-US" altLang="ja-JP" dirty="0" smtClean="0">
              <a:solidFill>
                <a:srgbClr val="FF0000"/>
              </a:solidFill>
            </a:endParaRPr>
          </a:p>
          <a:p>
            <a:pPr lvl="2"/>
            <a:r>
              <a:rPr lang="ja-JP" altLang="en-US" dirty="0"/>
              <a:t>（３）地域における文化芸術活動の場の</a:t>
            </a:r>
            <a:r>
              <a:rPr lang="ja-JP" altLang="en-US" dirty="0" smtClean="0"/>
              <a:t>充実</a:t>
            </a:r>
            <a:endParaRPr lang="en-US" altLang="ja-JP" dirty="0" smtClean="0"/>
          </a:p>
          <a:p>
            <a:pPr lvl="2"/>
            <a:r>
              <a:rPr lang="ja-JP" altLang="en-US" dirty="0"/>
              <a:t>（３）地域における文化芸術活動の場の</a:t>
            </a:r>
            <a:r>
              <a:rPr lang="ja-JP" altLang="en-US" dirty="0" smtClean="0"/>
              <a:t>充実</a:t>
            </a:r>
            <a:endParaRPr lang="en-US" altLang="ja-JP" dirty="0" smtClean="0"/>
          </a:p>
          <a:p>
            <a:pPr lvl="1"/>
            <a:r>
              <a:rPr lang="ja-JP" altLang="en-US" dirty="0"/>
              <a:t>１０ その他の基盤の整備</a:t>
            </a:r>
            <a:r>
              <a:rPr lang="ja-JP" altLang="en-US" dirty="0" smtClean="0"/>
              <a:t>等</a:t>
            </a:r>
            <a:endParaRPr lang="en-US" altLang="ja-JP" dirty="0" smtClean="0"/>
          </a:p>
          <a:p>
            <a:pPr lvl="2"/>
            <a:r>
              <a:rPr lang="ja-JP" altLang="en-US" dirty="0"/>
              <a:t>（１）情報通信技術の活用の</a:t>
            </a:r>
            <a:r>
              <a:rPr lang="ja-JP" altLang="en-US" dirty="0" smtClean="0"/>
              <a:t>推進</a:t>
            </a:r>
            <a:endParaRPr lang="en-US" altLang="ja-JP" dirty="0"/>
          </a:p>
          <a:p>
            <a:pPr lvl="2"/>
            <a:r>
              <a:rPr lang="ja-JP" altLang="en-US" dirty="0">
                <a:solidFill>
                  <a:srgbClr val="FF0000"/>
                </a:solidFill>
              </a:rPr>
              <a:t>（２）地方公共団体及び民間の団体等への情報提供</a:t>
            </a:r>
            <a:r>
              <a:rPr lang="ja-JP" altLang="en-US" dirty="0" smtClean="0">
                <a:solidFill>
                  <a:srgbClr val="FF0000"/>
                </a:solidFill>
              </a:rPr>
              <a:t>等</a:t>
            </a:r>
            <a:endParaRPr lang="en-US" altLang="ja-JP" dirty="0" smtClean="0">
              <a:solidFill>
                <a:srgbClr val="FF0000"/>
              </a:solidFill>
            </a:endParaRPr>
          </a:p>
          <a:p>
            <a:pPr lvl="2"/>
            <a:r>
              <a:rPr lang="ja-JP" altLang="en-US" dirty="0"/>
              <a:t>（３）民間の支援活動の活性化</a:t>
            </a:r>
            <a:r>
              <a:rPr lang="ja-JP" altLang="en-US" dirty="0" smtClean="0"/>
              <a:t>等</a:t>
            </a:r>
            <a:endParaRPr lang="en-US" altLang="ja-JP" dirty="0" smtClean="0"/>
          </a:p>
          <a:p>
            <a:pPr lvl="2"/>
            <a:r>
              <a:rPr lang="ja-JP" altLang="en-US" dirty="0"/>
              <a:t>（４）関係機関等の連携</a:t>
            </a:r>
            <a:r>
              <a:rPr lang="ja-JP" altLang="en-US" dirty="0" smtClean="0"/>
              <a:t>等</a:t>
            </a:r>
            <a:endParaRPr lang="en-US" altLang="ja-JP" dirty="0" smtClean="0"/>
          </a:p>
          <a:p>
            <a:pPr lvl="2"/>
            <a:r>
              <a:rPr lang="ja-JP" altLang="en-US" dirty="0"/>
              <a:t>（５）</a:t>
            </a:r>
            <a:r>
              <a:rPr lang="ja-JP" altLang="en-US" dirty="0" smtClean="0"/>
              <a:t>顕彰</a:t>
            </a:r>
            <a:endParaRPr lang="en-US" altLang="ja-JP" dirty="0" smtClean="0"/>
          </a:p>
          <a:p>
            <a:pPr lvl="2"/>
            <a:r>
              <a:rPr lang="ja-JP" altLang="en-US" dirty="0"/>
              <a:t>（６）政策形成への民意の反映等</a:t>
            </a:r>
            <a:endParaRPr lang="en-US" altLang="ja-JP" dirty="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25</a:t>
            </a:fld>
            <a:endParaRPr kumimoji="0" lang="en-US" dirty="0"/>
          </a:p>
        </p:txBody>
      </p:sp>
      <p:sp>
        <p:nvSpPr>
          <p:cNvPr id="7" name="円/楕円 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6140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7452" y="0"/>
            <a:ext cx="11367456" cy="928670"/>
          </a:xfrm>
        </p:spPr>
        <p:txBody>
          <a:bodyPr>
            <a:noAutofit/>
          </a:bodyPr>
          <a:lstStyle/>
          <a:p>
            <a:r>
              <a:rPr lang="ja-JP" altLang="en-US" sz="3200" dirty="0"/>
              <a:t>文化芸術の振興に関する基本的な方針の重点戦略、図書館関連の記述の抜粋</a:t>
            </a:r>
          </a:p>
        </p:txBody>
      </p:sp>
      <p:sp>
        <p:nvSpPr>
          <p:cNvPr id="3" name="コンテンツ プレースホルダー 2"/>
          <p:cNvSpPr>
            <a:spLocks noGrp="1"/>
          </p:cNvSpPr>
          <p:nvPr>
            <p:ph sz="half" idx="1"/>
          </p:nvPr>
        </p:nvSpPr>
        <p:spPr>
          <a:xfrm>
            <a:off x="100785" y="1052737"/>
            <a:ext cx="5933303" cy="5668739"/>
          </a:xfrm>
        </p:spPr>
        <p:txBody>
          <a:bodyPr>
            <a:noAutofit/>
          </a:bodyPr>
          <a:lstStyle/>
          <a:p>
            <a:r>
              <a:rPr lang="ja-JP" altLang="en-US" sz="2000" dirty="0"/>
              <a:t>重点戦略４：国内外の文化的多様性や相互理解の促進</a:t>
            </a:r>
            <a:endParaRPr lang="en-US" altLang="ja-JP" sz="2000" dirty="0"/>
          </a:p>
          <a:p>
            <a:pPr lvl="1"/>
            <a:r>
              <a:rPr lang="ja-JP" altLang="en-US" sz="1800" dirty="0"/>
              <a:t>貴重な各種文化芸術資源を継承し，次代の文化芸術創造の基盤となる知的</a:t>
            </a:r>
            <a:r>
              <a:rPr lang="ja-JP" altLang="en-US" sz="1800" dirty="0" smtClean="0"/>
              <a:t>インフラ</a:t>
            </a:r>
            <a:r>
              <a:rPr lang="ja-JP" altLang="en-US" sz="1800" dirty="0"/>
              <a:t>を構築するため</a:t>
            </a:r>
            <a:r>
              <a:rPr lang="ja-JP" altLang="en-US" sz="1800" dirty="0" smtClean="0"/>
              <a:t>，</a:t>
            </a:r>
            <a:endParaRPr lang="en-US" altLang="ja-JP" sz="1800" dirty="0" smtClean="0"/>
          </a:p>
          <a:p>
            <a:pPr lvl="1"/>
            <a:r>
              <a:rPr lang="ja-JP" altLang="en-US" sz="1800" dirty="0" smtClean="0">
                <a:solidFill>
                  <a:srgbClr val="FF0000"/>
                </a:solidFill>
              </a:rPr>
              <a:t>映画</a:t>
            </a:r>
            <a:r>
              <a:rPr lang="ja-JP" altLang="en-US" sz="1800" dirty="0">
                <a:solidFill>
                  <a:srgbClr val="FF0000"/>
                </a:solidFill>
              </a:rPr>
              <a:t>，舞台芸術，アニメ，マンガ，ゲーム，デザイン，</a:t>
            </a:r>
            <a:r>
              <a:rPr lang="ja-JP" altLang="en-US" sz="1800" dirty="0" smtClean="0">
                <a:solidFill>
                  <a:srgbClr val="FF0000"/>
                </a:solidFill>
              </a:rPr>
              <a:t>写真</a:t>
            </a:r>
            <a:r>
              <a:rPr lang="ja-JP" altLang="en-US" sz="1800" dirty="0">
                <a:solidFill>
                  <a:srgbClr val="FF0000"/>
                </a:solidFill>
              </a:rPr>
              <a:t>，建築，文化財等の文化資産及びこれらの関連資料等の収集・保存及び</a:t>
            </a:r>
            <a:r>
              <a:rPr lang="ja-JP" altLang="en-US" sz="1800" dirty="0" smtClean="0">
                <a:solidFill>
                  <a:srgbClr val="FF0000"/>
                </a:solidFill>
              </a:rPr>
              <a:t>デジタルアーカイブ化</a:t>
            </a:r>
            <a:r>
              <a:rPr lang="ja-JP" altLang="en-US" sz="1800" dirty="0">
                <a:solidFill>
                  <a:srgbClr val="FF0000"/>
                </a:solidFill>
              </a:rPr>
              <a:t>等を促進</a:t>
            </a:r>
            <a:r>
              <a:rPr lang="ja-JP" altLang="en-US" sz="1800" dirty="0"/>
              <a:t>するとともに</a:t>
            </a:r>
            <a:r>
              <a:rPr lang="ja-JP" altLang="en-US" sz="1800" dirty="0" smtClean="0"/>
              <a:t>，</a:t>
            </a:r>
            <a:endParaRPr lang="en-US" altLang="ja-JP" sz="1800" dirty="0" smtClean="0"/>
          </a:p>
          <a:p>
            <a:pPr lvl="1"/>
            <a:r>
              <a:rPr lang="ja-JP" altLang="en-US" sz="1800" dirty="0" smtClean="0">
                <a:solidFill>
                  <a:srgbClr val="FF0000"/>
                </a:solidFill>
              </a:rPr>
              <a:t>国立</a:t>
            </a:r>
            <a:r>
              <a:rPr lang="ja-JP" altLang="en-US" sz="1800" dirty="0">
                <a:solidFill>
                  <a:srgbClr val="FF0000"/>
                </a:solidFill>
              </a:rPr>
              <a:t>国会図書館等の関係機関と連携</a:t>
            </a:r>
            <a:r>
              <a:rPr lang="ja-JP" altLang="en-US" sz="1800" dirty="0" smtClean="0">
                <a:solidFill>
                  <a:srgbClr val="FF0000"/>
                </a:solidFill>
              </a:rPr>
              <a:t>しつつ</a:t>
            </a:r>
            <a:r>
              <a:rPr lang="ja-JP" altLang="en-US" sz="1800" dirty="0">
                <a:solidFill>
                  <a:srgbClr val="FF0000"/>
                </a:solidFill>
              </a:rPr>
              <a:t>分野横断的整備を検討</a:t>
            </a:r>
            <a:r>
              <a:rPr lang="ja-JP" altLang="en-US" sz="1800" dirty="0"/>
              <a:t>する</a:t>
            </a:r>
            <a:r>
              <a:rPr lang="ja-JP" altLang="en-US" sz="1800" dirty="0" smtClean="0"/>
              <a:t>。</a:t>
            </a:r>
            <a:endParaRPr lang="en-US" altLang="ja-JP" sz="1800" dirty="0" smtClean="0"/>
          </a:p>
          <a:p>
            <a:pPr lvl="1"/>
            <a:r>
              <a:rPr lang="ja-JP" altLang="en-US" sz="1800" dirty="0" smtClean="0"/>
              <a:t>特</a:t>
            </a:r>
            <a:r>
              <a:rPr lang="ja-JP" altLang="en-US" sz="1800" dirty="0"/>
              <a:t>に，メディア芸術について，</a:t>
            </a:r>
            <a:r>
              <a:rPr lang="ja-JP" altLang="en-US" sz="1800" dirty="0">
                <a:solidFill>
                  <a:srgbClr val="FF0000"/>
                </a:solidFill>
              </a:rPr>
              <a:t>関連の文化</a:t>
            </a:r>
            <a:r>
              <a:rPr lang="ja-JP" altLang="en-US" sz="1800" dirty="0" smtClean="0">
                <a:solidFill>
                  <a:srgbClr val="FF0000"/>
                </a:solidFill>
              </a:rPr>
              <a:t>施設や</a:t>
            </a:r>
            <a:r>
              <a:rPr lang="ja-JP" altLang="en-US" sz="1800" dirty="0">
                <a:solidFill>
                  <a:srgbClr val="FF0000"/>
                </a:solidFill>
              </a:rPr>
              <a:t>大学等の連携・協力を推進</a:t>
            </a:r>
            <a:r>
              <a:rPr lang="ja-JP" altLang="en-US" sz="1800" dirty="0"/>
              <a:t>することにより，</a:t>
            </a:r>
            <a:r>
              <a:rPr lang="ja-JP" altLang="en-US" sz="1800" dirty="0">
                <a:solidFill>
                  <a:srgbClr val="FF0000"/>
                </a:solidFill>
              </a:rPr>
              <a:t>情報拠点を構築</a:t>
            </a:r>
            <a:r>
              <a:rPr lang="ja-JP" altLang="en-US" sz="1800" dirty="0"/>
              <a:t>し，我が国の</a:t>
            </a:r>
            <a:r>
              <a:rPr lang="ja-JP" altLang="en-US" sz="1800" dirty="0" smtClean="0"/>
              <a:t>メディア</a:t>
            </a:r>
            <a:r>
              <a:rPr lang="ja-JP" altLang="en-US" sz="1800" dirty="0"/>
              <a:t>芸術を広く</a:t>
            </a:r>
            <a:r>
              <a:rPr lang="ja-JP" altLang="en-US" sz="1800" dirty="0">
                <a:solidFill>
                  <a:srgbClr val="FF0000"/>
                </a:solidFill>
              </a:rPr>
              <a:t>海外に発信</a:t>
            </a:r>
            <a:r>
              <a:rPr lang="ja-JP" altLang="en-US" sz="1800" dirty="0"/>
              <a:t>する</a:t>
            </a:r>
            <a:r>
              <a:rPr lang="ja-JP" altLang="en-US" sz="1800" dirty="0" smtClean="0"/>
              <a:t>。</a:t>
            </a:r>
            <a:endParaRPr lang="en-US" altLang="ja-JP" sz="1800" dirty="0"/>
          </a:p>
          <a:p>
            <a:r>
              <a:rPr lang="ja-JP" altLang="en-US" sz="2000" dirty="0" smtClean="0"/>
              <a:t>５ </a:t>
            </a:r>
            <a:r>
              <a:rPr lang="ja-JP" altLang="en-US" sz="2000" dirty="0"/>
              <a:t>国語の正しい</a:t>
            </a:r>
            <a:r>
              <a:rPr lang="ja-JP" altLang="en-US" sz="2000" dirty="0" smtClean="0"/>
              <a:t>理解</a:t>
            </a:r>
            <a:endParaRPr lang="en-US" altLang="ja-JP" sz="2000" dirty="0" smtClean="0"/>
          </a:p>
          <a:p>
            <a:pPr lvl="1"/>
            <a:r>
              <a:rPr lang="ja-JP" altLang="en-US" sz="1800" dirty="0"/>
              <a:t>「文字・活字文化</a:t>
            </a:r>
            <a:r>
              <a:rPr lang="ja-JP" altLang="en-US" sz="1800" dirty="0">
                <a:solidFill>
                  <a:srgbClr val="FF0000"/>
                </a:solidFill>
              </a:rPr>
              <a:t>振興法」（平成</a:t>
            </a:r>
            <a:r>
              <a:rPr lang="en-US" altLang="ja-JP" sz="1800" dirty="0">
                <a:solidFill>
                  <a:srgbClr val="FF0000"/>
                </a:solidFill>
              </a:rPr>
              <a:t>17 </a:t>
            </a:r>
            <a:r>
              <a:rPr lang="ja-JP" altLang="en-US" sz="1800" dirty="0">
                <a:solidFill>
                  <a:srgbClr val="FF0000"/>
                </a:solidFill>
              </a:rPr>
              <a:t>年法律第</a:t>
            </a:r>
            <a:r>
              <a:rPr lang="en-US" altLang="ja-JP" sz="1800" dirty="0">
                <a:solidFill>
                  <a:srgbClr val="FF0000"/>
                </a:solidFill>
              </a:rPr>
              <a:t>91 </a:t>
            </a:r>
            <a:r>
              <a:rPr lang="ja-JP" altLang="en-US" sz="1800" dirty="0">
                <a:solidFill>
                  <a:srgbClr val="FF0000"/>
                </a:solidFill>
              </a:rPr>
              <a:t>号）に基づき，図書館や</a:t>
            </a:r>
            <a:r>
              <a:rPr lang="ja-JP" altLang="en-US" sz="1800" dirty="0" smtClean="0">
                <a:solidFill>
                  <a:srgbClr val="FF0000"/>
                </a:solidFill>
              </a:rPr>
              <a:t>学校等</a:t>
            </a:r>
            <a:r>
              <a:rPr lang="ja-JP" altLang="en-US" sz="1800" dirty="0">
                <a:solidFill>
                  <a:srgbClr val="FF0000"/>
                </a:solidFill>
              </a:rPr>
              <a:t>において，国民が豊かな文字・活字文化の恵沢を享受できるよう，環境の</a:t>
            </a:r>
            <a:r>
              <a:rPr lang="ja-JP" altLang="en-US" sz="1800" dirty="0" smtClean="0">
                <a:solidFill>
                  <a:srgbClr val="FF0000"/>
                </a:solidFill>
              </a:rPr>
              <a:t>整備</a:t>
            </a:r>
            <a:r>
              <a:rPr lang="ja-JP" altLang="en-US" sz="1800" dirty="0"/>
              <a:t>を</a:t>
            </a:r>
            <a:r>
              <a:rPr lang="ja-JP" altLang="en-US" sz="1800" dirty="0" smtClean="0"/>
              <a:t>図る</a:t>
            </a:r>
            <a:endParaRPr lang="en-US" altLang="ja-JP" sz="1800" dirty="0" smtClean="0"/>
          </a:p>
        </p:txBody>
      </p:sp>
      <p:sp>
        <p:nvSpPr>
          <p:cNvPr id="4" name="コンテンツ プレースホルダー 3"/>
          <p:cNvSpPr>
            <a:spLocks noGrp="1"/>
          </p:cNvSpPr>
          <p:nvPr>
            <p:ph sz="half" idx="2"/>
          </p:nvPr>
        </p:nvSpPr>
        <p:spPr>
          <a:xfrm>
            <a:off x="6172200" y="1052737"/>
            <a:ext cx="5912708" cy="5668739"/>
          </a:xfrm>
        </p:spPr>
        <p:txBody>
          <a:bodyPr>
            <a:noAutofit/>
          </a:bodyPr>
          <a:lstStyle/>
          <a:p>
            <a:r>
              <a:rPr lang="ja-JP" altLang="en-US" sz="1800" dirty="0"/>
              <a:t>９文化芸術拠点の充実等</a:t>
            </a:r>
            <a:endParaRPr lang="en-US" altLang="ja-JP" sz="1800" dirty="0"/>
          </a:p>
          <a:p>
            <a:r>
              <a:rPr lang="ja-JP" altLang="en-US" sz="1800" dirty="0"/>
              <a:t>（２）</a:t>
            </a:r>
            <a:r>
              <a:rPr lang="ja-JP" altLang="en-US" sz="1800" dirty="0">
                <a:solidFill>
                  <a:srgbClr val="FF0000"/>
                </a:solidFill>
              </a:rPr>
              <a:t>美術館，博物館，図書館等の充実</a:t>
            </a:r>
            <a:endParaRPr lang="en-US" altLang="ja-JP" sz="1800" dirty="0">
              <a:solidFill>
                <a:srgbClr val="FF0000"/>
              </a:solidFill>
            </a:endParaRPr>
          </a:p>
          <a:p>
            <a:pPr lvl="1"/>
            <a:r>
              <a:rPr lang="ja-JP" altLang="en-US" sz="1600" dirty="0"/>
              <a:t>図書館が，資料や情報等の継続的な</a:t>
            </a:r>
            <a:r>
              <a:rPr lang="ja-JP" altLang="en-US" sz="1600" dirty="0">
                <a:solidFill>
                  <a:srgbClr val="FF0000"/>
                </a:solidFill>
              </a:rPr>
              <a:t>収集，調査研究への支援や資料の利用相談，時事情報の提供等の機能を充実</a:t>
            </a:r>
            <a:r>
              <a:rPr lang="ja-JP" altLang="en-US" sz="1600" dirty="0"/>
              <a:t>させることにより，</a:t>
            </a:r>
            <a:r>
              <a:rPr lang="ja-JP" altLang="en-US" sz="1600" dirty="0">
                <a:solidFill>
                  <a:srgbClr val="FF0000"/>
                </a:solidFill>
              </a:rPr>
              <a:t>地域を支える情報拠点となる</a:t>
            </a:r>
            <a:r>
              <a:rPr lang="ja-JP" altLang="en-US" sz="1600" dirty="0"/>
              <a:t>よう，</a:t>
            </a:r>
            <a:r>
              <a:rPr lang="ja-JP" altLang="en-US" sz="1600" dirty="0">
                <a:solidFill>
                  <a:srgbClr val="FF0000"/>
                </a:solidFill>
              </a:rPr>
              <a:t>先進事例の収集・情報提供や図書館の充実方策を提示</a:t>
            </a:r>
            <a:r>
              <a:rPr lang="ja-JP" altLang="en-US" sz="1600" dirty="0"/>
              <a:t>するなどの支援を行う。</a:t>
            </a:r>
          </a:p>
          <a:p>
            <a:pPr lvl="1"/>
            <a:r>
              <a:rPr lang="ja-JP" altLang="en-US" sz="1600" dirty="0">
                <a:solidFill>
                  <a:srgbClr val="FF0000"/>
                </a:solidFill>
              </a:rPr>
              <a:t>地域や住民にとって役に立つ，魅力ある図書館づくりの核となる司書等の資質向上を図るため，研修等の充実</a:t>
            </a:r>
            <a:r>
              <a:rPr lang="ja-JP" altLang="en-US" sz="1600" dirty="0"/>
              <a:t>を図る。</a:t>
            </a:r>
          </a:p>
          <a:p>
            <a:pPr lvl="1"/>
            <a:r>
              <a:rPr lang="ja-JP" altLang="en-US" sz="1600" dirty="0"/>
              <a:t>各地域に所在する貴重な文化芸術資源の計画的・戦略的な保存・活用を図るため，</a:t>
            </a:r>
            <a:r>
              <a:rPr lang="ja-JP" altLang="en-US" sz="1600" dirty="0">
                <a:solidFill>
                  <a:srgbClr val="FF0000"/>
                </a:solidFill>
              </a:rPr>
              <a:t>博物館・図書館・公文書館（ＭＬＡ）等の連携の促進に努める</a:t>
            </a:r>
            <a:r>
              <a:rPr lang="ja-JP" altLang="en-US" sz="1600" dirty="0"/>
              <a:t>。</a:t>
            </a:r>
            <a:endParaRPr lang="en-US" altLang="ja-JP" sz="1600" dirty="0"/>
          </a:p>
          <a:p>
            <a:r>
              <a:rPr lang="ja-JP" altLang="en-US" sz="1800" dirty="0"/>
              <a:t>１０ その他の基盤の整備等</a:t>
            </a:r>
            <a:endParaRPr lang="en-US" altLang="ja-JP" sz="1800" dirty="0"/>
          </a:p>
          <a:p>
            <a:r>
              <a:rPr lang="ja-JP" altLang="en-US" sz="1800" dirty="0"/>
              <a:t>（２）地方公共団体及び民間の団体等への情報提供等</a:t>
            </a:r>
            <a:endParaRPr lang="en-US" altLang="ja-JP" sz="1800" dirty="0"/>
          </a:p>
          <a:p>
            <a:pPr lvl="1"/>
            <a:r>
              <a:rPr lang="ja-JP" altLang="en-US" sz="1600" dirty="0"/>
              <a:t>国内外の文化芸術に関する各種の情報や資料の収集・保存（アーカイブの構築）及び活用方法について検討を行い，</a:t>
            </a:r>
            <a:r>
              <a:rPr lang="ja-JP" altLang="en-US" sz="1600" dirty="0">
                <a:solidFill>
                  <a:srgbClr val="FF0000"/>
                </a:solidFill>
              </a:rPr>
              <a:t>国立国会図書館をはじめとする関係機関と連携し，国と民間，国と地方公共団体との役割分担を図りつつ，国民に提供する。</a:t>
            </a:r>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7" name="円/楕円 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9921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8670"/>
          </a:xfrm>
        </p:spPr>
        <p:txBody>
          <a:bodyPr>
            <a:noAutofit/>
          </a:bodyPr>
          <a:lstStyle/>
          <a:p>
            <a:r>
              <a:rPr lang="ja-JP" altLang="en-US" dirty="0" smtClean="0"/>
              <a:t>⑧内閣府防災の</a:t>
            </a:r>
            <a:r>
              <a:rPr lang="ja-JP" altLang="en-US" dirty="0"/>
              <a:t>動き</a:t>
            </a:r>
            <a:endParaRPr lang="ja-JP" altLang="en-US" sz="4000" dirty="0"/>
          </a:p>
        </p:txBody>
      </p:sp>
      <p:sp>
        <p:nvSpPr>
          <p:cNvPr id="3" name="コンテンツ プレースホルダー 2"/>
          <p:cNvSpPr>
            <a:spLocks noGrp="1"/>
          </p:cNvSpPr>
          <p:nvPr>
            <p:ph idx="1"/>
          </p:nvPr>
        </p:nvSpPr>
        <p:spPr>
          <a:xfrm>
            <a:off x="0" y="928670"/>
            <a:ext cx="12192000" cy="6201338"/>
          </a:xfrm>
        </p:spPr>
        <p:txBody>
          <a:bodyPr>
            <a:normAutofit/>
          </a:bodyPr>
          <a:lstStyle/>
          <a:p>
            <a:r>
              <a:rPr lang="ja-JP" altLang="ja-JP" dirty="0" smtClean="0"/>
              <a:t>大規模</a:t>
            </a:r>
            <a:r>
              <a:rPr lang="ja-JP" altLang="ja-JP" dirty="0"/>
              <a:t>災害情報</a:t>
            </a:r>
            <a:r>
              <a:rPr lang="ja-JP" altLang="ja-JP" dirty="0" smtClean="0"/>
              <a:t>アーカイ</a:t>
            </a:r>
            <a:r>
              <a:rPr lang="ja-JP" altLang="en-US" dirty="0" smtClean="0"/>
              <a:t>ブ</a:t>
            </a:r>
            <a:r>
              <a:rPr lang="ja-JP" altLang="ja-JP" dirty="0" smtClean="0"/>
              <a:t>ス</a:t>
            </a:r>
            <a:r>
              <a:rPr lang="ja-JP" altLang="ja-JP" dirty="0"/>
              <a:t>構想</a:t>
            </a:r>
            <a:endParaRPr lang="ja-JP" altLang="ja-JP" sz="3000" dirty="0"/>
          </a:p>
          <a:p>
            <a:pPr lvl="1"/>
            <a:r>
              <a:rPr lang="ja-JP" altLang="ja-JP" dirty="0">
                <a:solidFill>
                  <a:srgbClr val="FF0000"/>
                </a:solidFill>
              </a:rPr>
              <a:t>大規模災害に関する情報（記録）</a:t>
            </a:r>
            <a:r>
              <a:rPr lang="ja-JP" altLang="ja-JP" dirty="0"/>
              <a:t>を後世に残すとともに、調査、研究、対策検討に活用できるようにする</a:t>
            </a:r>
            <a:endParaRPr lang="ja-JP" altLang="ja-JP" sz="2600" dirty="0"/>
          </a:p>
          <a:p>
            <a:pPr lvl="1"/>
            <a:r>
              <a:rPr lang="ja-JP" altLang="ja-JP" dirty="0"/>
              <a:t>「ひなぎく」のシステムをベースとして、対象とする災害を拡大し、記録に残すシステムを恒久化</a:t>
            </a:r>
            <a:r>
              <a:rPr lang="ja-JP" altLang="ja-JP" dirty="0" smtClean="0"/>
              <a:t>する</a:t>
            </a:r>
            <a:endParaRPr lang="en-US" altLang="ja-JP" dirty="0" smtClean="0"/>
          </a:p>
          <a:p>
            <a:r>
              <a:rPr lang="ja-JP" altLang="en-US" dirty="0"/>
              <a:t>大規模災害情報の収集・保存・活用方策に関する</a:t>
            </a:r>
            <a:r>
              <a:rPr lang="ja-JP" altLang="en-US" dirty="0" smtClean="0"/>
              <a:t>検討会の設置</a:t>
            </a:r>
            <a:endParaRPr lang="en-US" altLang="ja-JP" dirty="0" smtClean="0"/>
          </a:p>
          <a:p>
            <a:pPr lvl="1"/>
            <a:r>
              <a:rPr lang="ja-JP" altLang="en-US" dirty="0" smtClean="0"/>
              <a:t>（</a:t>
            </a:r>
            <a:r>
              <a:rPr lang="en-US" altLang="zh-TW" dirty="0" smtClean="0"/>
              <a:t>2015</a:t>
            </a:r>
            <a:r>
              <a:rPr lang="ja-JP" altLang="en-US" dirty="0" smtClean="0"/>
              <a:t>年</a:t>
            </a:r>
            <a:r>
              <a:rPr lang="en-US" altLang="ja-JP" dirty="0" smtClean="0"/>
              <a:t>1</a:t>
            </a:r>
            <a:r>
              <a:rPr lang="zh-TW" altLang="en-US" dirty="0" smtClean="0"/>
              <a:t>月</a:t>
            </a:r>
            <a:r>
              <a:rPr lang="en-US" altLang="zh-TW" dirty="0" smtClean="0"/>
              <a:t>6</a:t>
            </a:r>
            <a:r>
              <a:rPr lang="zh-TW" altLang="en-US" dirty="0" smtClean="0"/>
              <a:t>日 </a:t>
            </a:r>
            <a:r>
              <a:rPr lang="zh-TW" altLang="en-US" dirty="0"/>
              <a:t>内閣府政策統括官（防災担当）決定</a:t>
            </a:r>
            <a:r>
              <a:rPr lang="ja-JP" altLang="en-US" dirty="0" smtClean="0"/>
              <a:t>）</a:t>
            </a:r>
            <a:endParaRPr lang="en-US" altLang="ja-JP" dirty="0" smtClean="0"/>
          </a:p>
          <a:p>
            <a:pPr lvl="1"/>
            <a:r>
              <a:rPr lang="ja-JP" altLang="en-US" dirty="0"/>
              <a:t>平時、発災時、発災後の各場面において、様々な災害情報を</a:t>
            </a:r>
            <a:r>
              <a:rPr lang="ja-JP" altLang="en-US" dirty="0" smtClean="0"/>
              <a:t>いか</a:t>
            </a:r>
            <a:r>
              <a:rPr lang="ja-JP" altLang="en-US" dirty="0"/>
              <a:t>に活用するか、そのための災害情報の収集及び保存方策はいかにあるべき </a:t>
            </a:r>
            <a:r>
              <a:rPr lang="ja-JP" altLang="en-US" dirty="0" err="1"/>
              <a:t>か等</a:t>
            </a:r>
            <a:r>
              <a:rPr lang="ja-JP" altLang="en-US" dirty="0"/>
              <a:t>災害情報の収集、保存及び活用の在り方について検討するとともに</a:t>
            </a:r>
            <a:r>
              <a:rPr lang="ja-JP" altLang="en-US" dirty="0" smtClean="0"/>
              <a:t>、</a:t>
            </a:r>
            <a:endParaRPr lang="en-US" altLang="ja-JP" dirty="0" smtClean="0"/>
          </a:p>
          <a:p>
            <a:pPr lvl="1"/>
            <a:r>
              <a:rPr lang="ja-JP" altLang="en-US" dirty="0" smtClean="0"/>
              <a:t>大 </a:t>
            </a:r>
            <a:r>
              <a:rPr lang="ja-JP" altLang="en-US" dirty="0"/>
              <a:t>規模災害に関する情報を収集し保存する仕組み（大規模災害情報アーカイブ ス）に関する諸課題を検討</a:t>
            </a:r>
            <a:r>
              <a:rPr lang="ja-JP" altLang="en-US" dirty="0" smtClean="0"/>
              <a:t>する</a:t>
            </a:r>
            <a:endParaRPr lang="ja-JP" altLang="ja-JP" sz="2600" dirty="0"/>
          </a:p>
          <a:p>
            <a:pPr marL="0" indent="0">
              <a:buNone/>
            </a:pPr>
            <a:endParaRPr lang="ja-JP" altLang="ja-JP" sz="1800" dirty="0"/>
          </a:p>
        </p:txBody>
      </p:sp>
      <p:sp>
        <p:nvSpPr>
          <p:cNvPr id="5" name="スライド番号プレースホルダー 4"/>
          <p:cNvSpPr>
            <a:spLocks noGrp="1"/>
          </p:cNvSpPr>
          <p:nvPr>
            <p:ph type="sldNum" sz="quarter" idx="12"/>
          </p:nvPr>
        </p:nvSpPr>
        <p:spPr>
          <a:xfrm>
            <a:off x="8426896" y="6237312"/>
            <a:ext cx="2133600" cy="595312"/>
          </a:xfrm>
        </p:spPr>
        <p:txBody>
          <a:bodyPr/>
          <a:lstStyle/>
          <a:p>
            <a:fld id="{042AED99-7FB4-404E-8A97-64753DCE42EC}" type="slidenum">
              <a:rPr kumimoji="0" lang="en-US" smtClean="0"/>
              <a:pPr/>
              <a:t>27</a:t>
            </a:fld>
            <a:endParaRPr kumimoji="0" lang="en-US" dirty="0"/>
          </a:p>
        </p:txBody>
      </p:sp>
    </p:spTree>
    <p:extLst>
      <p:ext uri="{BB962C8B-B14F-4D97-AF65-F5344CB8AC3E}">
        <p14:creationId xmlns:p14="http://schemas.microsoft.com/office/powerpoint/2010/main" val="1054972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12192000" cy="908720"/>
          </a:xfrm>
        </p:spPr>
        <p:txBody>
          <a:bodyPr>
            <a:normAutofit fontScale="90000"/>
          </a:bodyPr>
          <a:lstStyle/>
          <a:p>
            <a:r>
              <a:rPr kumimoji="1" lang="en-US" altLang="ja-JP" dirty="0" smtClean="0"/>
              <a:t>SINET</a:t>
            </a:r>
            <a:r>
              <a:rPr kumimoji="1" lang="ja-JP" altLang="en-US" dirty="0" smtClean="0"/>
              <a:t>の持続的整備に向けて</a:t>
            </a:r>
            <a:r>
              <a:rPr kumimoji="1" lang="en-US" altLang="ja-JP" dirty="0" smtClean="0"/>
              <a:t/>
            </a:r>
            <a:br>
              <a:rPr kumimoji="1" lang="en-US" altLang="ja-JP" dirty="0" smtClean="0"/>
            </a:br>
            <a:r>
              <a:rPr lang="ja-JP" altLang="en-US" sz="3100" dirty="0"/>
              <a:t>（</a:t>
            </a:r>
            <a:r>
              <a:rPr lang="en-US" altLang="ja-JP" sz="3100" dirty="0"/>
              <a:t>2014</a:t>
            </a:r>
            <a:r>
              <a:rPr lang="ja-JP" altLang="en-US" sz="3100" dirty="0"/>
              <a:t>年</a:t>
            </a:r>
            <a:r>
              <a:rPr lang="en-US" altLang="ja-JP" sz="3100" dirty="0"/>
              <a:t>5</a:t>
            </a:r>
            <a:r>
              <a:rPr lang="ja-JP" altLang="en-US" sz="3100" dirty="0"/>
              <a:t>月</a:t>
            </a:r>
            <a:r>
              <a:rPr lang="en-US" altLang="ja-JP" sz="3100" dirty="0"/>
              <a:t>9</a:t>
            </a:r>
            <a:r>
              <a:rPr lang="ja-JP" altLang="en-US" sz="3100" dirty="0"/>
              <a:t>日日本学術会議情報学委員会提言）</a:t>
            </a:r>
          </a:p>
        </p:txBody>
      </p:sp>
      <p:sp>
        <p:nvSpPr>
          <p:cNvPr id="6" name="コンテンツ プレースホルダー 5"/>
          <p:cNvSpPr>
            <a:spLocks noGrp="1"/>
          </p:cNvSpPr>
          <p:nvPr>
            <p:ph sz="half" idx="1"/>
          </p:nvPr>
        </p:nvSpPr>
        <p:spPr>
          <a:xfrm>
            <a:off x="0" y="1052736"/>
            <a:ext cx="6019800" cy="5805264"/>
          </a:xfrm>
        </p:spPr>
        <p:txBody>
          <a:bodyPr>
            <a:normAutofit fontScale="70000" lnSpcReduction="20000"/>
          </a:bodyPr>
          <a:lstStyle/>
          <a:p>
            <a:r>
              <a:rPr lang="ja-JP" altLang="en-US" dirty="0"/>
              <a:t>我が国の学術情報基盤の在り方に</a:t>
            </a:r>
            <a:r>
              <a:rPr lang="ja-JP" altLang="en-US" dirty="0" smtClean="0"/>
              <a:t>ついて</a:t>
            </a:r>
            <a:endParaRPr lang="en-US" altLang="ja-JP" dirty="0" smtClean="0"/>
          </a:p>
          <a:p>
            <a:pPr lvl="1"/>
            <a:r>
              <a:rPr lang="en-US" altLang="ja-JP" dirty="0"/>
              <a:t>SINET</a:t>
            </a:r>
            <a:r>
              <a:rPr lang="ja-JP" altLang="en-US" dirty="0"/>
              <a:t>の持続的整備に向けて</a:t>
            </a:r>
            <a:endParaRPr lang="en-US" altLang="ja-JP" dirty="0" smtClean="0"/>
          </a:p>
          <a:p>
            <a:r>
              <a:rPr lang="ja-JP" altLang="en-US" dirty="0"/>
              <a:t>提言の</a:t>
            </a:r>
            <a:r>
              <a:rPr lang="ja-JP" altLang="en-US" dirty="0" smtClean="0"/>
              <a:t>内容</a:t>
            </a:r>
            <a:endParaRPr lang="en-US" altLang="ja-JP" dirty="0" smtClean="0"/>
          </a:p>
          <a:p>
            <a:pPr lvl="1"/>
            <a:r>
              <a:rPr lang="ja-JP" altLang="en-US" dirty="0"/>
              <a:t>学術情報基盤の持続的な運営経費の</a:t>
            </a:r>
            <a:r>
              <a:rPr lang="ja-JP" altLang="en-US" dirty="0" smtClean="0"/>
              <a:t>確保</a:t>
            </a:r>
            <a:endParaRPr lang="en-US" altLang="ja-JP" dirty="0" smtClean="0"/>
          </a:p>
          <a:p>
            <a:pPr lvl="1"/>
            <a:r>
              <a:rPr lang="ja-JP" altLang="en-US" dirty="0"/>
              <a:t>世界最高水準の国内ネットワークの</a:t>
            </a:r>
            <a:r>
              <a:rPr lang="ja-JP" altLang="en-US" dirty="0" smtClean="0"/>
              <a:t>実現</a:t>
            </a:r>
            <a:endParaRPr lang="en-US" altLang="ja-JP" dirty="0" smtClean="0"/>
          </a:p>
          <a:p>
            <a:pPr lvl="1"/>
            <a:r>
              <a:rPr lang="ja-JP" altLang="en-US" dirty="0"/>
              <a:t>国際ネットワークの</a:t>
            </a:r>
            <a:r>
              <a:rPr lang="ja-JP" altLang="en-US" dirty="0" smtClean="0"/>
              <a:t>強化</a:t>
            </a:r>
            <a:endParaRPr lang="en-US" altLang="ja-JP" dirty="0" smtClean="0"/>
          </a:p>
          <a:p>
            <a:pPr lvl="1"/>
            <a:r>
              <a:rPr lang="ja-JP" altLang="en-US" dirty="0"/>
              <a:t>クラウド基盤の</a:t>
            </a:r>
            <a:r>
              <a:rPr lang="ja-JP" altLang="en-US" dirty="0" smtClean="0"/>
              <a:t>整備</a:t>
            </a:r>
            <a:endParaRPr lang="en-US" altLang="ja-JP" dirty="0" smtClean="0"/>
          </a:p>
          <a:p>
            <a:pPr lvl="2"/>
            <a:r>
              <a:rPr lang="ja-JP" altLang="en-US" dirty="0" smtClean="0"/>
              <a:t>超高速ネットワーク</a:t>
            </a:r>
            <a:r>
              <a:rPr lang="ja-JP" altLang="en-US" dirty="0"/>
              <a:t>の特徴を最大限に活かしたクラウド基盤の整備をその利活用も含めて</a:t>
            </a:r>
            <a:r>
              <a:rPr lang="ja-JP" altLang="en-US" dirty="0" smtClean="0"/>
              <a:t>実施する</a:t>
            </a:r>
            <a:endParaRPr lang="en-US" altLang="ja-JP" dirty="0" smtClean="0"/>
          </a:p>
          <a:p>
            <a:pPr lvl="1"/>
            <a:r>
              <a:rPr lang="ja-JP" altLang="en-US" dirty="0"/>
              <a:t>セキュリティ機能の</a:t>
            </a:r>
            <a:r>
              <a:rPr lang="ja-JP" altLang="en-US" dirty="0" smtClean="0"/>
              <a:t>確保</a:t>
            </a:r>
            <a:endParaRPr lang="en-US" altLang="ja-JP" dirty="0" smtClean="0"/>
          </a:p>
          <a:p>
            <a:pPr lvl="1"/>
            <a:r>
              <a:rPr lang="ja-JP" altLang="en-US" dirty="0"/>
              <a:t>学術情報の活用基盤の</a:t>
            </a:r>
            <a:r>
              <a:rPr lang="ja-JP" altLang="en-US" dirty="0" smtClean="0"/>
              <a:t>高度化</a:t>
            </a:r>
            <a:endParaRPr lang="en-US" altLang="ja-JP" dirty="0" smtClean="0"/>
          </a:p>
          <a:p>
            <a:pPr lvl="2"/>
            <a:r>
              <a:rPr lang="ja-JP" altLang="en-US" dirty="0"/>
              <a:t>学術情報は、今後急激に増大し多様化する</a:t>
            </a:r>
            <a:r>
              <a:rPr lang="ja-JP" altLang="en-US" dirty="0" smtClean="0"/>
              <a:t>。学術</a:t>
            </a:r>
            <a:r>
              <a:rPr lang="ja-JP" altLang="en-US" dirty="0"/>
              <a:t>情報の検索・活用基盤を高度な</a:t>
            </a:r>
            <a:r>
              <a:rPr lang="en-US" altLang="ja-JP" dirty="0" smtClean="0"/>
              <a:t>IT</a:t>
            </a:r>
            <a:r>
              <a:rPr lang="ja-JP" altLang="en-US" dirty="0" smtClean="0"/>
              <a:t>の</a:t>
            </a:r>
            <a:r>
              <a:rPr lang="ja-JP" altLang="en-US" dirty="0"/>
              <a:t>研究開発と連動</a:t>
            </a:r>
            <a:r>
              <a:rPr lang="ja-JP" altLang="en-US" dirty="0" smtClean="0"/>
              <a:t>して構築する</a:t>
            </a:r>
            <a:endParaRPr lang="en-US" altLang="ja-JP" dirty="0" smtClean="0"/>
          </a:p>
          <a:p>
            <a:r>
              <a:rPr lang="ja-JP" altLang="en-US" dirty="0"/>
              <a:t>今後の学術情報基盤整備の</a:t>
            </a:r>
            <a:r>
              <a:rPr lang="ja-JP" altLang="en-US" dirty="0" smtClean="0"/>
              <a:t>必要性（</a:t>
            </a:r>
            <a:r>
              <a:rPr lang="en-US" altLang="ja-JP" dirty="0" smtClean="0"/>
              <a:t>P.13</a:t>
            </a:r>
            <a:r>
              <a:rPr lang="ja-JP" altLang="en-US" dirty="0" smtClean="0"/>
              <a:t>）</a:t>
            </a:r>
            <a:endParaRPr lang="en-US" altLang="ja-JP" dirty="0" smtClean="0"/>
          </a:p>
          <a:p>
            <a:pPr lvl="1"/>
            <a:r>
              <a:rPr lang="ja-JP" altLang="en-US" dirty="0"/>
              <a:t>国内ネットワークの</a:t>
            </a:r>
            <a:r>
              <a:rPr lang="ja-JP" altLang="en-US" dirty="0" smtClean="0"/>
              <a:t>強化</a:t>
            </a:r>
            <a:endParaRPr lang="en-US" altLang="ja-JP" dirty="0" smtClean="0"/>
          </a:p>
          <a:p>
            <a:pPr lvl="2"/>
            <a:r>
              <a:rPr lang="ja-JP" altLang="en-US" dirty="0"/>
              <a:t>各機関の経費負担を抑えつつ高速化に</a:t>
            </a:r>
            <a:r>
              <a:rPr lang="ja-JP" altLang="en-US" dirty="0" smtClean="0"/>
              <a:t>対応</a:t>
            </a:r>
            <a:endParaRPr lang="en-US" altLang="ja-JP" dirty="0" smtClean="0"/>
          </a:p>
          <a:p>
            <a:pPr lvl="1"/>
            <a:r>
              <a:rPr lang="ja-JP" altLang="en-US" dirty="0"/>
              <a:t>国際ネットワークの</a:t>
            </a:r>
            <a:r>
              <a:rPr lang="ja-JP" altLang="en-US" dirty="0" smtClean="0"/>
              <a:t>強化</a:t>
            </a:r>
            <a:endParaRPr lang="en-US" altLang="ja-JP" dirty="0" smtClean="0"/>
          </a:p>
          <a:p>
            <a:pPr lvl="1"/>
            <a:r>
              <a:rPr lang="ja-JP" altLang="en-US" dirty="0" smtClean="0"/>
              <a:t>クラウド</a:t>
            </a:r>
            <a:r>
              <a:rPr lang="ja-JP" altLang="en-US" dirty="0"/>
              <a:t>の利</a:t>
            </a:r>
            <a:r>
              <a:rPr lang="ja-JP" altLang="en-US" dirty="0" smtClean="0"/>
              <a:t>活用</a:t>
            </a:r>
            <a:r>
              <a:rPr lang="ja-JP" altLang="en-US" dirty="0"/>
              <a:t>の</a:t>
            </a:r>
            <a:r>
              <a:rPr lang="ja-JP" altLang="en-US" dirty="0" smtClean="0"/>
              <a:t>促進</a:t>
            </a:r>
            <a:endParaRPr lang="en-US" altLang="ja-JP" dirty="0" smtClean="0"/>
          </a:p>
          <a:p>
            <a:pPr lvl="2"/>
            <a:r>
              <a:rPr lang="en-US" altLang="ja-JP" dirty="0" smtClean="0"/>
              <a:t>JST</a:t>
            </a:r>
            <a:r>
              <a:rPr lang="ja-JP" altLang="en-US" dirty="0" smtClean="0"/>
              <a:t>に</a:t>
            </a:r>
            <a:r>
              <a:rPr lang="ja-JP" altLang="en-US" dirty="0"/>
              <a:t>おいてビッグデータ統合利活用のための次世代基盤技術</a:t>
            </a:r>
            <a:r>
              <a:rPr lang="ja-JP" altLang="en-US" dirty="0" smtClean="0"/>
              <a:t>に関する</a:t>
            </a:r>
            <a:r>
              <a:rPr lang="ja-JP" altLang="en-US" dirty="0"/>
              <a:t>研究領域が発足</a:t>
            </a:r>
            <a:endParaRPr lang="en-US" altLang="ja-JP" dirty="0" smtClean="0"/>
          </a:p>
          <a:p>
            <a:pPr lvl="1"/>
            <a:r>
              <a:rPr lang="ja-JP" altLang="en-US" dirty="0"/>
              <a:t>セキュリティの</a:t>
            </a:r>
            <a:r>
              <a:rPr lang="ja-JP" altLang="en-US" dirty="0" smtClean="0"/>
              <a:t>強化</a:t>
            </a:r>
            <a:endParaRPr lang="en-US" altLang="ja-JP" dirty="0" smtClean="0"/>
          </a:p>
          <a:p>
            <a:pPr lvl="1"/>
            <a:r>
              <a:rPr lang="ja-JP" altLang="en-US" dirty="0"/>
              <a:t>利用者認証連携の</a:t>
            </a:r>
            <a:r>
              <a:rPr lang="ja-JP" altLang="en-US" dirty="0" smtClean="0"/>
              <a:t>促進</a:t>
            </a:r>
            <a:endParaRPr lang="en-US" altLang="ja-JP" dirty="0" smtClean="0"/>
          </a:p>
        </p:txBody>
      </p:sp>
      <p:sp>
        <p:nvSpPr>
          <p:cNvPr id="7" name="コンテンツ プレースホルダー 6"/>
          <p:cNvSpPr>
            <a:spLocks noGrp="1"/>
          </p:cNvSpPr>
          <p:nvPr>
            <p:ph sz="half" idx="2"/>
          </p:nvPr>
        </p:nvSpPr>
        <p:spPr>
          <a:xfrm>
            <a:off x="5879976" y="1052736"/>
            <a:ext cx="6312024" cy="5805264"/>
          </a:xfrm>
        </p:spPr>
        <p:txBody>
          <a:bodyPr>
            <a:normAutofit fontScale="70000" lnSpcReduction="20000"/>
          </a:bodyPr>
          <a:lstStyle/>
          <a:p>
            <a:pPr lvl="1"/>
            <a:r>
              <a:rPr lang="ja-JP" altLang="en-US" dirty="0">
                <a:solidFill>
                  <a:srgbClr val="FF0000"/>
                </a:solidFill>
              </a:rPr>
              <a:t>学術情報の公開と共有の</a:t>
            </a:r>
            <a:r>
              <a:rPr lang="ja-JP" altLang="en-US" dirty="0" smtClean="0">
                <a:solidFill>
                  <a:srgbClr val="FF0000"/>
                </a:solidFill>
              </a:rPr>
              <a:t>拡充</a:t>
            </a:r>
            <a:r>
              <a:rPr lang="ja-JP" altLang="en-US" dirty="0" smtClean="0"/>
              <a:t>（</a:t>
            </a:r>
            <a:r>
              <a:rPr lang="en-US" altLang="ja-JP" dirty="0" smtClean="0"/>
              <a:t>p.16</a:t>
            </a:r>
            <a:r>
              <a:rPr lang="ja-JP" altLang="en-US" dirty="0" smtClean="0"/>
              <a:t>）</a:t>
            </a:r>
            <a:endParaRPr lang="en-US" altLang="ja-JP" dirty="0" smtClean="0"/>
          </a:p>
          <a:p>
            <a:pPr lvl="2"/>
            <a:r>
              <a:rPr lang="ja-JP" altLang="en-US" dirty="0"/>
              <a:t>高度な研究成果の発信手段として、</a:t>
            </a:r>
            <a:r>
              <a:rPr lang="ja-JP" altLang="en-US" dirty="0">
                <a:solidFill>
                  <a:srgbClr val="FF0000"/>
                </a:solidFill>
              </a:rPr>
              <a:t>動画像、音声情報、発表資料、更に</a:t>
            </a:r>
            <a:r>
              <a:rPr lang="ja-JP" altLang="en-US" dirty="0" smtClean="0">
                <a:solidFill>
                  <a:srgbClr val="FF0000"/>
                </a:solidFill>
              </a:rPr>
              <a:t>は研究</a:t>
            </a:r>
            <a:r>
              <a:rPr lang="ja-JP" altLang="en-US" dirty="0">
                <a:solidFill>
                  <a:srgbClr val="FF0000"/>
                </a:solidFill>
              </a:rPr>
              <a:t>データなどの関連情報をも対象とした公開・共有</a:t>
            </a:r>
            <a:r>
              <a:rPr lang="ja-JP" altLang="en-US" dirty="0"/>
              <a:t>の仕組みが求められる</a:t>
            </a:r>
            <a:r>
              <a:rPr lang="ja-JP" altLang="en-US" dirty="0" smtClean="0"/>
              <a:t>。</a:t>
            </a:r>
            <a:endParaRPr lang="en-US" altLang="ja-JP" dirty="0" smtClean="0"/>
          </a:p>
          <a:p>
            <a:pPr lvl="2"/>
            <a:r>
              <a:rPr lang="ja-JP" altLang="en-US" dirty="0">
                <a:solidFill>
                  <a:srgbClr val="FF0000"/>
                </a:solidFill>
              </a:rPr>
              <a:t>多様で不均質な</a:t>
            </a:r>
            <a:r>
              <a:rPr lang="ja-JP" altLang="en-US" dirty="0" smtClean="0">
                <a:solidFill>
                  <a:srgbClr val="FF0000"/>
                </a:solidFill>
              </a:rPr>
              <a:t>コンテンツ</a:t>
            </a:r>
            <a:r>
              <a:rPr lang="ja-JP" altLang="en-US" dirty="0">
                <a:solidFill>
                  <a:srgbClr val="FF0000"/>
                </a:solidFill>
              </a:rPr>
              <a:t>を管理するための</a:t>
            </a:r>
            <a:r>
              <a:rPr lang="ja-JP" altLang="en-US" dirty="0" smtClean="0">
                <a:solidFill>
                  <a:srgbClr val="FF0000"/>
                </a:solidFill>
              </a:rPr>
              <a:t>メタデータ</a:t>
            </a:r>
            <a:r>
              <a:rPr lang="ja-JP" altLang="en-US" dirty="0" smtClean="0"/>
              <a:t>の</a:t>
            </a:r>
            <a:r>
              <a:rPr lang="ja-JP" altLang="en-US" dirty="0"/>
              <a:t>整備を</a:t>
            </a:r>
            <a:r>
              <a:rPr lang="ja-JP" altLang="en-US" dirty="0" smtClean="0"/>
              <a:t>進める</a:t>
            </a:r>
            <a:endParaRPr lang="en-US" altLang="ja-JP" dirty="0" smtClean="0"/>
          </a:p>
          <a:p>
            <a:pPr lvl="2"/>
            <a:r>
              <a:rPr lang="ja-JP" altLang="en-US" dirty="0">
                <a:solidFill>
                  <a:srgbClr val="FF0000"/>
                </a:solidFill>
              </a:rPr>
              <a:t>大容量のデータを</a:t>
            </a:r>
            <a:r>
              <a:rPr lang="ja-JP" altLang="en-US" dirty="0" smtClean="0">
                <a:solidFill>
                  <a:srgbClr val="FF0000"/>
                </a:solidFill>
              </a:rPr>
              <a:t>効率よく</a:t>
            </a:r>
            <a:r>
              <a:rPr lang="ja-JP" altLang="en-US" dirty="0">
                <a:solidFill>
                  <a:srgbClr val="FF0000"/>
                </a:solidFill>
              </a:rPr>
              <a:t>収集するために</a:t>
            </a:r>
            <a:r>
              <a:rPr lang="ja-JP" altLang="en-US" dirty="0"/>
              <a:t>アカデミック</a:t>
            </a:r>
            <a:r>
              <a:rPr lang="ja-JP" altLang="en-US" dirty="0">
                <a:solidFill>
                  <a:srgbClr val="FF0000"/>
                </a:solidFill>
              </a:rPr>
              <a:t>クラウドの有効活用</a:t>
            </a:r>
            <a:r>
              <a:rPr lang="ja-JP" altLang="en-US" dirty="0"/>
              <a:t>を</a:t>
            </a:r>
            <a:r>
              <a:rPr lang="ja-JP" altLang="en-US" dirty="0" smtClean="0"/>
              <a:t>図る</a:t>
            </a:r>
            <a:endParaRPr lang="en-US" altLang="ja-JP" dirty="0" smtClean="0"/>
          </a:p>
          <a:p>
            <a:pPr lvl="2"/>
            <a:r>
              <a:rPr lang="ja-JP" altLang="en-US" dirty="0"/>
              <a:t>膨大なコンテンツ群の中から</a:t>
            </a:r>
            <a:r>
              <a:rPr lang="ja-JP" altLang="en-US" dirty="0" smtClean="0">
                <a:solidFill>
                  <a:srgbClr val="FF0000"/>
                </a:solidFill>
              </a:rPr>
              <a:t>適切</a:t>
            </a:r>
            <a:r>
              <a:rPr lang="ja-JP" altLang="en-US" dirty="0">
                <a:solidFill>
                  <a:srgbClr val="FF0000"/>
                </a:solidFill>
              </a:rPr>
              <a:t>なデータを検索・発見するサービス</a:t>
            </a:r>
            <a:r>
              <a:rPr lang="ja-JP" altLang="en-US" dirty="0"/>
              <a:t>を整備</a:t>
            </a:r>
            <a:r>
              <a:rPr lang="ja-JP" altLang="en-US" dirty="0" smtClean="0"/>
              <a:t>する</a:t>
            </a:r>
            <a:endParaRPr lang="en-US" altLang="ja-JP" dirty="0" smtClean="0"/>
          </a:p>
          <a:p>
            <a:pPr lvl="2"/>
            <a:r>
              <a:rPr lang="ja-JP" altLang="en-US" dirty="0">
                <a:solidFill>
                  <a:srgbClr val="FF0000"/>
                </a:solidFill>
              </a:rPr>
              <a:t>様々な</a:t>
            </a:r>
            <a:r>
              <a:rPr lang="ja-JP" altLang="en-US" dirty="0" smtClean="0">
                <a:solidFill>
                  <a:srgbClr val="FF0000"/>
                </a:solidFill>
              </a:rPr>
              <a:t>コンテンツ</a:t>
            </a:r>
            <a:r>
              <a:rPr lang="ja-JP" altLang="en-US" dirty="0">
                <a:solidFill>
                  <a:srgbClr val="FF0000"/>
                </a:solidFill>
              </a:rPr>
              <a:t>を関連付けて</a:t>
            </a:r>
            <a:r>
              <a:rPr lang="ja-JP" altLang="en-US" dirty="0"/>
              <a:t>、利用者がもとめる</a:t>
            </a:r>
            <a:r>
              <a:rPr lang="ja-JP" altLang="en-US" dirty="0">
                <a:solidFill>
                  <a:srgbClr val="FF0000"/>
                </a:solidFill>
              </a:rPr>
              <a:t>情報をパッケージとして提供</a:t>
            </a:r>
            <a:r>
              <a:rPr lang="ja-JP" altLang="en-US" dirty="0"/>
              <a:t>できるような</a:t>
            </a:r>
            <a:r>
              <a:rPr lang="ja-JP" altLang="en-US" dirty="0" smtClean="0"/>
              <a:t>システム</a:t>
            </a:r>
            <a:r>
              <a:rPr lang="ja-JP" altLang="en-US" dirty="0"/>
              <a:t>が</a:t>
            </a:r>
            <a:r>
              <a:rPr lang="ja-JP" altLang="en-US" dirty="0" smtClean="0"/>
              <a:t>必要</a:t>
            </a:r>
            <a:endParaRPr lang="en-US" altLang="ja-JP" dirty="0" smtClean="0"/>
          </a:p>
          <a:p>
            <a:pPr lvl="2"/>
            <a:r>
              <a:rPr lang="ja-JP" altLang="en-US" dirty="0"/>
              <a:t>教育のビッグデータ基盤の提供と</a:t>
            </a:r>
            <a:r>
              <a:rPr lang="ja-JP" altLang="en-US" dirty="0" smtClean="0"/>
              <a:t>活用を研究</a:t>
            </a:r>
            <a:r>
              <a:rPr lang="ja-JP" altLang="en-US" dirty="0"/>
              <a:t>活動に展開し、</a:t>
            </a:r>
            <a:r>
              <a:rPr lang="ja-JP" altLang="en-US" dirty="0">
                <a:solidFill>
                  <a:srgbClr val="FF0000"/>
                </a:solidFill>
              </a:rPr>
              <a:t>機関を横断した情報</a:t>
            </a:r>
            <a:r>
              <a:rPr lang="ja-JP" altLang="en-US" dirty="0" smtClean="0">
                <a:solidFill>
                  <a:srgbClr val="FF0000"/>
                </a:solidFill>
              </a:rPr>
              <a:t>共有を</a:t>
            </a:r>
            <a:r>
              <a:rPr lang="ja-JP" altLang="en-US" dirty="0">
                <a:solidFill>
                  <a:srgbClr val="FF0000"/>
                </a:solidFill>
              </a:rPr>
              <a:t>可能に</a:t>
            </a:r>
            <a:r>
              <a:rPr lang="ja-JP" altLang="en-US" dirty="0"/>
              <a:t>するシステム</a:t>
            </a:r>
            <a:r>
              <a:rPr lang="ja-JP" altLang="en-US" dirty="0" smtClean="0"/>
              <a:t>も</a:t>
            </a:r>
            <a:endParaRPr lang="en-US" altLang="ja-JP" dirty="0" smtClean="0"/>
          </a:p>
          <a:p>
            <a:pPr lvl="2"/>
            <a:r>
              <a:rPr lang="ja-JP" altLang="en-US" dirty="0">
                <a:solidFill>
                  <a:srgbClr val="FF0000"/>
                </a:solidFill>
              </a:rPr>
              <a:t>⇒文献以外の関連情報を容易に入手し利活用が可能となることで研究</a:t>
            </a:r>
            <a:r>
              <a:rPr lang="ja-JP" altLang="en-US" dirty="0" smtClean="0">
                <a:solidFill>
                  <a:srgbClr val="FF0000"/>
                </a:solidFill>
              </a:rPr>
              <a:t>活動が</a:t>
            </a:r>
            <a:r>
              <a:rPr lang="ja-JP" altLang="en-US" dirty="0">
                <a:solidFill>
                  <a:srgbClr val="FF0000"/>
                </a:solidFill>
              </a:rPr>
              <a:t>さらに高度化する</a:t>
            </a:r>
            <a:endParaRPr lang="en-US" altLang="ja-JP" dirty="0" smtClean="0">
              <a:solidFill>
                <a:srgbClr val="FF0000"/>
              </a:solidFill>
            </a:endParaRPr>
          </a:p>
          <a:p>
            <a:r>
              <a:rPr lang="ja-JP" altLang="en-US" dirty="0" smtClean="0"/>
              <a:t>学術</a:t>
            </a:r>
            <a:r>
              <a:rPr lang="ja-JP" altLang="en-US" dirty="0"/>
              <a:t>研究の大型プロジェクトの推進に関する基本構想ロードマップの策定</a:t>
            </a:r>
            <a:r>
              <a:rPr lang="ja-JP" altLang="en-US" dirty="0" smtClean="0"/>
              <a:t>（パブコメ中）</a:t>
            </a:r>
            <a:r>
              <a:rPr lang="ja-JP" altLang="en-US" dirty="0"/>
              <a:t>（</a:t>
            </a:r>
            <a:r>
              <a:rPr lang="en-US" altLang="ja-JP" dirty="0"/>
              <a:t>2014</a:t>
            </a:r>
            <a:r>
              <a:rPr lang="ja-JP" altLang="en-US" dirty="0"/>
              <a:t>年</a:t>
            </a:r>
            <a:r>
              <a:rPr lang="en-US" altLang="ja-JP" dirty="0"/>
              <a:t>7</a:t>
            </a:r>
            <a:r>
              <a:rPr lang="ja-JP" altLang="en-US" dirty="0" smtClean="0"/>
              <a:t>月科学技術・学術審議会　学術分科会　研究環境基盤部会）</a:t>
            </a:r>
            <a:endParaRPr lang="en-US" altLang="ja-JP" dirty="0"/>
          </a:p>
          <a:p>
            <a:pPr lvl="1"/>
            <a:r>
              <a:rPr lang="ja-JP" altLang="en-US" dirty="0"/>
              <a:t>（新規</a:t>
            </a:r>
            <a:r>
              <a:rPr lang="en-US" altLang="ja-JP" dirty="0"/>
              <a:t>10</a:t>
            </a:r>
            <a:r>
              <a:rPr lang="ja-JP" altLang="en-US" dirty="0"/>
              <a:t>事業のうちの１つ）</a:t>
            </a:r>
            <a:endParaRPr lang="en-US" altLang="ja-JP" dirty="0"/>
          </a:p>
          <a:p>
            <a:pPr lvl="1"/>
            <a:r>
              <a:rPr lang="ja-JP" altLang="en-US" dirty="0"/>
              <a:t>新しいステージに向けた学術情報ネットワーク（</a:t>
            </a:r>
            <a:r>
              <a:rPr lang="en-US" altLang="ja-JP" dirty="0"/>
              <a:t>SINET</a:t>
            </a:r>
            <a:r>
              <a:rPr lang="ja-JP" altLang="en-US" dirty="0"/>
              <a:t>）</a:t>
            </a:r>
            <a:r>
              <a:rPr lang="en-US" altLang="ja-JP" dirty="0"/>
              <a:t>532</a:t>
            </a:r>
            <a:r>
              <a:rPr lang="ja-JP" altLang="en-US" dirty="0"/>
              <a:t>億円（</a:t>
            </a:r>
            <a:r>
              <a:rPr lang="en-US" altLang="ja-JP" dirty="0"/>
              <a:t>H28-H32</a:t>
            </a:r>
            <a:r>
              <a:rPr lang="ja-JP" altLang="en-US" dirty="0"/>
              <a:t>）</a:t>
            </a:r>
            <a:endParaRPr lang="en-US" altLang="ja-JP" dirty="0"/>
          </a:p>
          <a:p>
            <a:pPr lvl="2"/>
            <a:r>
              <a:rPr lang="ja-JP" altLang="en-US" dirty="0"/>
              <a:t>全学術分野にとって重要な</a:t>
            </a:r>
            <a:r>
              <a:rPr lang="ja-JP" altLang="en-US" dirty="0">
                <a:solidFill>
                  <a:srgbClr val="FF0000"/>
                </a:solidFill>
              </a:rPr>
              <a:t>国家的インフラ整備計画</a:t>
            </a:r>
          </a:p>
          <a:p>
            <a:pPr lvl="2"/>
            <a:r>
              <a:rPr lang="ja-JP" altLang="en-US" dirty="0">
                <a:solidFill>
                  <a:srgbClr val="FF0000"/>
                </a:solidFill>
              </a:rPr>
              <a:t>大量の研究データを有効に利用</a:t>
            </a:r>
            <a:r>
              <a:rPr lang="ja-JP" altLang="en-US" dirty="0"/>
              <a:t>して幅広い科学分野の研究を推進するための基盤</a:t>
            </a:r>
            <a:endParaRPr lang="en-US" altLang="ja-JP" dirty="0"/>
          </a:p>
          <a:p>
            <a:pPr lvl="3"/>
            <a:r>
              <a:rPr lang="ja-JP" altLang="en-US" dirty="0"/>
              <a:t>研究設備とその整備を可能とするためのネットワーク技術の研究</a:t>
            </a:r>
            <a:endParaRPr lang="en-US" altLang="ja-JP" dirty="0"/>
          </a:p>
          <a:p>
            <a:pPr lvl="2"/>
            <a:r>
              <a:rPr lang="ja-JP" altLang="en-US" dirty="0">
                <a:solidFill>
                  <a:srgbClr val="FF0000"/>
                </a:solidFill>
              </a:rPr>
              <a:t>一分野や研究組織の視点にとどまらず国として</a:t>
            </a:r>
            <a:r>
              <a:rPr lang="ja-JP" altLang="en-US" dirty="0"/>
              <a:t>取り組むべき政策</a:t>
            </a:r>
          </a:p>
          <a:p>
            <a:pPr lvl="1"/>
            <a:r>
              <a:rPr kumimoji="1" lang="ja-JP" altLang="en-US" i="1" dirty="0" smtClean="0"/>
              <a:t>日本語の歴史的典籍の国際共同研究ネットワーク構築計画　</a:t>
            </a:r>
            <a:r>
              <a:rPr kumimoji="1" lang="en-US" altLang="ja-JP" i="1" dirty="0" smtClean="0"/>
              <a:t>88</a:t>
            </a:r>
            <a:r>
              <a:rPr kumimoji="1" lang="ja-JP" altLang="en-US" i="1" dirty="0" smtClean="0"/>
              <a:t>億円（</a:t>
            </a:r>
            <a:r>
              <a:rPr kumimoji="1" lang="en-US" altLang="ja-JP" i="1" dirty="0" smtClean="0"/>
              <a:t>H25-H35</a:t>
            </a:r>
            <a:r>
              <a:rPr kumimoji="1" lang="ja-JP" altLang="en-US" i="1" dirty="0" smtClean="0"/>
              <a:t>）</a:t>
            </a:r>
            <a:endParaRPr kumimoji="1" lang="en-US" altLang="ja-JP" i="1" dirty="0" smtClean="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28</a:t>
            </a:fld>
            <a:endParaRPr lang="en-US" dirty="0"/>
          </a:p>
        </p:txBody>
      </p:sp>
      <p:sp>
        <p:nvSpPr>
          <p:cNvPr id="8" name="横巻き 7"/>
          <p:cNvSpPr/>
          <p:nvPr/>
        </p:nvSpPr>
        <p:spPr>
          <a:xfrm>
            <a:off x="10098693" y="370269"/>
            <a:ext cx="1891480"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年</a:t>
            </a:r>
            <a:r>
              <a:rPr lang="en-US" altLang="ja-JP" sz="1100" b="1" dirty="0">
                <a:solidFill>
                  <a:srgbClr val="FF0000"/>
                </a:solidFill>
                <a:latin typeface="HG丸ｺﾞｼｯｸM-PRO" panose="020F0600000000000000" pitchFamily="50" charset="-128"/>
                <a:ea typeface="HG丸ｺﾞｼｯｸM-PRO" panose="020F0600000000000000" pitchFamily="50" charset="-128"/>
              </a:rPr>
              <a:t>7</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月</a:t>
            </a:r>
            <a:r>
              <a:rPr lang="en-US" altLang="ja-JP" sz="1100" b="1" dirty="0">
                <a:solidFill>
                  <a:srgbClr val="FF0000"/>
                </a:solidFill>
                <a:latin typeface="HG丸ｺﾞｼｯｸM-PRO" panose="020F0600000000000000" pitchFamily="50" charset="-128"/>
                <a:ea typeface="HG丸ｺﾞｼｯｸM-PRO" panose="020F0600000000000000" pitchFamily="50" charset="-128"/>
              </a:rPr>
              <a:t>18</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日追加</a:t>
            </a:r>
          </a:p>
        </p:txBody>
      </p:sp>
      <p:sp>
        <p:nvSpPr>
          <p:cNvPr id="9" name="横巻き 8"/>
          <p:cNvSpPr/>
          <p:nvPr/>
        </p:nvSpPr>
        <p:spPr>
          <a:xfrm>
            <a:off x="1977108" y="5653757"/>
            <a:ext cx="4752528" cy="134825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latin typeface="Meiryo UI" panose="020B0604030504040204" pitchFamily="50" charset="-128"/>
                <a:ea typeface="Meiryo UI" panose="020B0604030504040204" pitchFamily="50" charset="-128"/>
              </a:rPr>
              <a:t>SINET</a:t>
            </a:r>
            <a:r>
              <a:rPr lang="ja-JP" altLang="en-US" sz="1200" dirty="0">
                <a:latin typeface="Meiryo UI" panose="020B0604030504040204" pitchFamily="50" charset="-128"/>
                <a:ea typeface="Meiryo UI" panose="020B0604030504040204" pitchFamily="50" charset="-128"/>
              </a:rPr>
              <a:t>の整備に関する提言、ロードマップは、大学を中心とした機関での学術分野にフォーカスしたもので、デジタル文化資産の保存・活用基盤での課題と整備すべき内容は、かなり重なっている。デジタル文化資産分野の施策は学術分野の成果を活用することで、効率的・効果的に構築できるのではないか。</a:t>
            </a:r>
          </a:p>
        </p:txBody>
      </p:sp>
    </p:spTree>
    <p:extLst>
      <p:ext uri="{BB962C8B-B14F-4D97-AF65-F5344CB8AC3E}">
        <p14:creationId xmlns:p14="http://schemas.microsoft.com/office/powerpoint/2010/main" val="3070879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32238" y="35064"/>
            <a:ext cx="10556789" cy="928670"/>
          </a:xfrm>
        </p:spPr>
        <p:txBody>
          <a:bodyPr>
            <a:noAutofit/>
          </a:bodyPr>
          <a:lstStyle/>
          <a:p>
            <a:r>
              <a:rPr lang="ja-JP" altLang="en-US" sz="3600" dirty="0"/>
              <a:t>⑨科学技術イノベーション総合戦略</a:t>
            </a:r>
            <a:r>
              <a:rPr lang="en-US" altLang="ja-JP" sz="3600" dirty="0"/>
              <a:t>2014</a:t>
            </a:r>
            <a:br>
              <a:rPr lang="en-US" altLang="ja-JP" sz="3600" dirty="0"/>
            </a:br>
            <a:r>
              <a:rPr lang="ja-JP" altLang="en-US" sz="2800" dirty="0"/>
              <a:t>（</a:t>
            </a:r>
            <a:r>
              <a:rPr lang="en-US" altLang="ja-JP" sz="2800" dirty="0"/>
              <a:t>2014</a:t>
            </a:r>
            <a:r>
              <a:rPr lang="ja-JP" altLang="en-US" sz="2800" dirty="0"/>
              <a:t>年</a:t>
            </a:r>
            <a:r>
              <a:rPr lang="en-US" altLang="ja-JP" sz="2800" dirty="0"/>
              <a:t>6</a:t>
            </a:r>
            <a:r>
              <a:rPr lang="ja-JP" altLang="en-US" sz="2800" dirty="0"/>
              <a:t>月</a:t>
            </a:r>
            <a:r>
              <a:rPr lang="en-US" altLang="ja-JP" sz="2800" dirty="0"/>
              <a:t>24</a:t>
            </a:r>
            <a:r>
              <a:rPr lang="ja-JP" altLang="en-US" sz="2800" dirty="0"/>
              <a:t>日閣議決定）</a:t>
            </a:r>
          </a:p>
        </p:txBody>
      </p:sp>
      <p:sp>
        <p:nvSpPr>
          <p:cNvPr id="3" name="コンテンツ プレースホルダー 2"/>
          <p:cNvSpPr>
            <a:spLocks noGrp="1"/>
          </p:cNvSpPr>
          <p:nvPr>
            <p:ph idx="1"/>
          </p:nvPr>
        </p:nvSpPr>
        <p:spPr>
          <a:xfrm>
            <a:off x="111211" y="1052736"/>
            <a:ext cx="12080789" cy="6192688"/>
          </a:xfrm>
        </p:spPr>
        <p:txBody>
          <a:bodyPr>
            <a:normAutofit fontScale="70000" lnSpcReduction="20000"/>
          </a:bodyPr>
          <a:lstStyle/>
          <a:p>
            <a:r>
              <a:rPr lang="ja-JP" altLang="en-US" dirty="0" smtClean="0"/>
              <a:t>科学技術イノベーション立国を目指して</a:t>
            </a:r>
            <a:endParaRPr lang="en-US" altLang="ja-JP" dirty="0" smtClean="0"/>
          </a:p>
          <a:p>
            <a:pPr lvl="1"/>
            <a:r>
              <a:rPr lang="ja-JP" altLang="en-US" dirty="0" smtClean="0"/>
              <a:t>イノベーション創出環境の改革</a:t>
            </a:r>
            <a:r>
              <a:rPr lang="en-US" altLang="ja-JP" dirty="0" smtClean="0"/>
              <a:t>(p.2)</a:t>
            </a:r>
          </a:p>
          <a:p>
            <a:pPr lvl="2"/>
            <a:r>
              <a:rPr lang="ja-JP" altLang="en-US" dirty="0" smtClean="0"/>
              <a:t>大学や産業界といった個別の枠組みを超えてオールジャパンの視点から人・資金・仕組みの各面で全体最適化を実現する</a:t>
            </a:r>
            <a:endParaRPr lang="en-US" altLang="ja-JP" dirty="0" smtClean="0"/>
          </a:p>
          <a:p>
            <a:pPr lvl="1"/>
            <a:r>
              <a:rPr lang="ja-JP" altLang="en-US" dirty="0" smtClean="0"/>
              <a:t>基本的方向性</a:t>
            </a:r>
            <a:endParaRPr lang="en-US" altLang="ja-JP" dirty="0" smtClean="0"/>
          </a:p>
          <a:p>
            <a:pPr lvl="2"/>
            <a:r>
              <a:rPr lang="ja-JP" altLang="en-US" dirty="0" smtClean="0"/>
              <a:t>政策課題</a:t>
            </a:r>
            <a:r>
              <a:rPr lang="ja-JP" altLang="en-US" dirty="0"/>
              <a:t>解決</a:t>
            </a:r>
            <a:r>
              <a:rPr lang="ja-JP" altLang="en-US" dirty="0" smtClean="0"/>
              <a:t>に向けた</a:t>
            </a:r>
            <a:r>
              <a:rPr lang="en-US" altLang="ja-JP" dirty="0" smtClean="0"/>
              <a:t>3</a:t>
            </a:r>
            <a:r>
              <a:rPr lang="ja-JP" altLang="en-US" dirty="0" err="1" smtClean="0"/>
              <a:t>つの</a:t>
            </a:r>
            <a:r>
              <a:rPr lang="ja-JP" altLang="en-US" dirty="0" smtClean="0"/>
              <a:t>戦略的視点（スマート化、システム化、グローバル化）</a:t>
            </a:r>
            <a:endParaRPr lang="en-US" altLang="ja-JP" dirty="0" smtClean="0"/>
          </a:p>
          <a:p>
            <a:pPr lvl="3"/>
            <a:r>
              <a:rPr lang="ja-JP" altLang="en-US" dirty="0" smtClean="0"/>
              <a:t>＜視点</a:t>
            </a:r>
            <a:r>
              <a:rPr lang="en-US" altLang="ja-JP" dirty="0" smtClean="0"/>
              <a:t>1</a:t>
            </a:r>
            <a:r>
              <a:rPr lang="ja-JP" altLang="en-US" dirty="0" smtClean="0"/>
              <a:t>＞</a:t>
            </a:r>
            <a:r>
              <a:rPr lang="ja-JP" altLang="en-US" dirty="0" smtClean="0">
                <a:solidFill>
                  <a:srgbClr val="FF0000"/>
                </a:solidFill>
              </a:rPr>
              <a:t>スマート化「目指すは各産業の知識産業化」</a:t>
            </a:r>
            <a:r>
              <a:rPr lang="ja-JP" altLang="en-US" dirty="0" smtClean="0"/>
              <a:t>（</a:t>
            </a:r>
            <a:r>
              <a:rPr lang="en-US" altLang="ja-JP" dirty="0" smtClean="0"/>
              <a:t>p.6</a:t>
            </a:r>
            <a:r>
              <a:rPr lang="ja-JP" altLang="en-US" dirty="0" smtClean="0"/>
              <a:t>）</a:t>
            </a:r>
            <a:endParaRPr lang="en-US" altLang="ja-JP" dirty="0" smtClean="0"/>
          </a:p>
          <a:p>
            <a:pPr lvl="4"/>
            <a:r>
              <a:rPr lang="en-US" altLang="ja-JP" dirty="0" smtClean="0"/>
              <a:t>IT</a:t>
            </a:r>
            <a:r>
              <a:rPr lang="ja-JP" altLang="en-US" dirty="0" smtClean="0"/>
              <a:t>で情報をつなぐだけでなく、</a:t>
            </a:r>
            <a:r>
              <a:rPr lang="ja-JP" altLang="en-US" dirty="0" smtClean="0">
                <a:solidFill>
                  <a:srgbClr val="FF0000"/>
                </a:solidFill>
              </a:rPr>
              <a:t>情報を蓄積し活用する</a:t>
            </a:r>
            <a:r>
              <a:rPr lang="ja-JP" altLang="en-US" dirty="0" smtClean="0"/>
              <a:t>ことにより、単なる効率化・省力化・生産性向上のみでなく、産業自体を知識産業化</a:t>
            </a:r>
            <a:endParaRPr lang="en-US" altLang="ja-JP" dirty="0" smtClean="0"/>
          </a:p>
          <a:p>
            <a:r>
              <a:rPr lang="ja-JP" altLang="en-US" dirty="0"/>
              <a:t>科学技術</a:t>
            </a:r>
            <a:r>
              <a:rPr lang="ja-JP" altLang="en-US" dirty="0" smtClean="0"/>
              <a:t>イノベーションが取り組むべき課題</a:t>
            </a:r>
            <a:endParaRPr lang="en-US" altLang="ja-JP" dirty="0" smtClean="0"/>
          </a:p>
          <a:p>
            <a:pPr lvl="1"/>
            <a:r>
              <a:rPr lang="ja-JP" altLang="en-US" dirty="0" smtClean="0"/>
              <a:t>府省連携施策の先導</a:t>
            </a:r>
            <a:endParaRPr lang="en-US" altLang="ja-JP" dirty="0" smtClean="0"/>
          </a:p>
          <a:p>
            <a:pPr lvl="2"/>
            <a:r>
              <a:rPr lang="ja-JP" altLang="en-US" dirty="0" smtClean="0"/>
              <a:t>「大括り</a:t>
            </a:r>
            <a:r>
              <a:rPr lang="ja-JP" altLang="en-US" dirty="0"/>
              <a:t>化」した府省連携施策についても、</a:t>
            </a:r>
            <a:r>
              <a:rPr lang="ja-JP" altLang="en-US" dirty="0">
                <a:solidFill>
                  <a:srgbClr val="FF0000"/>
                </a:solidFill>
              </a:rPr>
              <a:t>研究開発課題のみでなく、規制改革、国際</a:t>
            </a:r>
            <a:r>
              <a:rPr lang="ja-JP" altLang="en-US" dirty="0" smtClean="0">
                <a:solidFill>
                  <a:srgbClr val="FF0000"/>
                </a:solidFill>
              </a:rPr>
              <a:t>標準化戦略</a:t>
            </a:r>
            <a:r>
              <a:rPr lang="ja-JP" altLang="en-US" dirty="0">
                <a:solidFill>
                  <a:srgbClr val="FF0000"/>
                </a:solidFill>
              </a:rPr>
              <a:t>、知財戦略等を含む「プログラム化」された連携が徹底されるよう</a:t>
            </a:r>
            <a:r>
              <a:rPr lang="ja-JP" altLang="en-US" dirty="0"/>
              <a:t>、一層その連携強化・進化</a:t>
            </a:r>
            <a:r>
              <a:rPr lang="ja-JP" altLang="en-US" dirty="0" smtClean="0"/>
              <a:t>させる（</a:t>
            </a:r>
            <a:r>
              <a:rPr lang="en-US" altLang="ja-JP" dirty="0" smtClean="0"/>
              <a:t>p.9</a:t>
            </a:r>
            <a:r>
              <a:rPr lang="ja-JP" altLang="en-US" dirty="0" smtClean="0"/>
              <a:t>）</a:t>
            </a:r>
            <a:endParaRPr lang="en-US" altLang="ja-JP" dirty="0" smtClean="0"/>
          </a:p>
          <a:p>
            <a:pPr lvl="1"/>
            <a:r>
              <a:rPr lang="ja-JP" altLang="en-US" dirty="0" smtClean="0"/>
              <a:t>地域資源を活用した新産業の育成（</a:t>
            </a:r>
            <a:r>
              <a:rPr lang="en-US" altLang="ja-JP" dirty="0" smtClean="0"/>
              <a:t>p.33</a:t>
            </a:r>
            <a:r>
              <a:rPr lang="ja-JP" altLang="en-US" dirty="0" smtClean="0"/>
              <a:t>）</a:t>
            </a:r>
            <a:endParaRPr lang="en-US" altLang="ja-JP" dirty="0" smtClean="0"/>
          </a:p>
          <a:p>
            <a:pPr lvl="2"/>
            <a:r>
              <a:rPr lang="ja-JP" altLang="en-US" dirty="0">
                <a:solidFill>
                  <a:srgbClr val="FF0000"/>
                </a:solidFill>
              </a:rPr>
              <a:t>ユーザー価値探索のための大規模データの収集・解析等に関する研究</a:t>
            </a:r>
            <a:r>
              <a:rPr lang="ja-JP" altLang="en-US" dirty="0" smtClean="0">
                <a:solidFill>
                  <a:srgbClr val="FF0000"/>
                </a:solidFill>
              </a:rPr>
              <a:t>開発</a:t>
            </a:r>
            <a:r>
              <a:rPr lang="ja-JP" altLang="en-US" dirty="0" smtClean="0"/>
              <a:t>（各府省）</a:t>
            </a:r>
            <a:endParaRPr lang="en-US" altLang="ja-JP" dirty="0" smtClean="0"/>
          </a:p>
          <a:p>
            <a:pPr lvl="1"/>
            <a:r>
              <a:rPr lang="ja-JP" altLang="en-US" dirty="0"/>
              <a:t>東日本大震災からの早期の復興</a:t>
            </a:r>
            <a:r>
              <a:rPr lang="ja-JP" altLang="en-US" dirty="0" smtClean="0"/>
              <a:t>再生</a:t>
            </a:r>
            <a:endParaRPr lang="en-US" altLang="ja-JP" dirty="0" smtClean="0"/>
          </a:p>
          <a:p>
            <a:pPr lvl="2"/>
            <a:r>
              <a:rPr lang="ja-JP" altLang="en-US" dirty="0">
                <a:solidFill>
                  <a:srgbClr val="FF0000"/>
                </a:solidFill>
              </a:rPr>
              <a:t>迅速</a:t>
            </a:r>
            <a:r>
              <a:rPr lang="ja-JP" altLang="en-US" dirty="0" smtClean="0">
                <a:solidFill>
                  <a:srgbClr val="FF0000"/>
                </a:solidFill>
              </a:rPr>
              <a:t>かつ的確な避難行動をとるための備えと情報提供</a:t>
            </a:r>
            <a:r>
              <a:rPr lang="ja-JP" altLang="en-US" dirty="0" smtClean="0"/>
              <a:t>（</a:t>
            </a:r>
            <a:r>
              <a:rPr lang="en-US" altLang="ja-JP" dirty="0" smtClean="0"/>
              <a:t>2018</a:t>
            </a:r>
            <a:r>
              <a:rPr lang="ja-JP" altLang="en-US" dirty="0" smtClean="0"/>
              <a:t>年実用化）（</a:t>
            </a:r>
            <a:r>
              <a:rPr lang="en-US" altLang="ja-JP" dirty="0" smtClean="0"/>
              <a:t>p.42</a:t>
            </a:r>
            <a:r>
              <a:rPr lang="ja-JP" altLang="en-US" dirty="0" smtClean="0"/>
              <a:t>）</a:t>
            </a:r>
            <a:endParaRPr lang="en-US" altLang="ja-JP" dirty="0" smtClean="0"/>
          </a:p>
          <a:p>
            <a:pPr lvl="1"/>
            <a:r>
              <a:rPr lang="ja-JP" altLang="en-US" dirty="0" smtClean="0"/>
              <a:t>政策課題</a:t>
            </a:r>
            <a:r>
              <a:rPr lang="ja-JP" altLang="en-US" dirty="0"/>
              <a:t>解決</a:t>
            </a:r>
            <a:r>
              <a:rPr lang="ja-JP" altLang="en-US" dirty="0" smtClean="0"/>
              <a:t>への視点「社会活動へ貢献するための知の創造」（</a:t>
            </a:r>
            <a:r>
              <a:rPr lang="en-US" altLang="ja-JP" dirty="0" smtClean="0"/>
              <a:t>p.45</a:t>
            </a:r>
            <a:r>
              <a:rPr lang="ja-JP" altLang="en-US" dirty="0" smtClean="0"/>
              <a:t>）</a:t>
            </a:r>
            <a:endParaRPr lang="en-US" altLang="ja-JP" dirty="0" smtClean="0"/>
          </a:p>
          <a:p>
            <a:pPr lvl="2"/>
            <a:r>
              <a:rPr lang="ja-JP" altLang="en-US" dirty="0"/>
              <a:t>人の知識や物質情報等、</a:t>
            </a:r>
            <a:r>
              <a:rPr lang="ja-JP" altLang="en-US" dirty="0">
                <a:solidFill>
                  <a:srgbClr val="FF0000"/>
                </a:solidFill>
              </a:rPr>
              <a:t>多種多様な</a:t>
            </a:r>
            <a:r>
              <a:rPr lang="ja-JP" altLang="en-US" dirty="0" smtClean="0">
                <a:solidFill>
                  <a:srgbClr val="FF0000"/>
                </a:solidFill>
              </a:rPr>
              <a:t>データベース</a:t>
            </a:r>
            <a:r>
              <a:rPr lang="ja-JP" altLang="en-US" dirty="0">
                <a:solidFill>
                  <a:srgbClr val="FF0000"/>
                </a:solidFill>
              </a:rPr>
              <a:t>を統合し、組み合わせて解析することで新しいモノ・概念を作り出す</a:t>
            </a:r>
            <a:endParaRPr lang="en-US" altLang="ja-JP" dirty="0" smtClean="0">
              <a:solidFill>
                <a:srgbClr val="FF0000"/>
              </a:solidFill>
            </a:endParaRPr>
          </a:p>
          <a:p>
            <a:r>
              <a:rPr lang="ja-JP" altLang="en-US" dirty="0"/>
              <a:t>科学技術</a:t>
            </a:r>
            <a:r>
              <a:rPr lang="ja-JP" altLang="en-US" dirty="0" smtClean="0"/>
              <a:t>イノベーションに適した環境創出</a:t>
            </a:r>
            <a:endParaRPr lang="en-US" altLang="ja-JP" dirty="0" smtClean="0"/>
          </a:p>
          <a:p>
            <a:pPr lvl="1"/>
            <a:r>
              <a:rPr lang="ja-JP" altLang="en-US" dirty="0"/>
              <a:t>組織の「強み」や地域の特性を生かしたイノベーションハブの</a:t>
            </a:r>
            <a:r>
              <a:rPr lang="ja-JP" altLang="en-US" dirty="0" smtClean="0"/>
              <a:t>形成（</a:t>
            </a:r>
            <a:r>
              <a:rPr lang="en-US" altLang="ja-JP" dirty="0" smtClean="0"/>
              <a:t>p.64</a:t>
            </a:r>
            <a:r>
              <a:rPr lang="ja-JP" altLang="en-US" dirty="0" smtClean="0"/>
              <a:t>）</a:t>
            </a:r>
            <a:endParaRPr lang="en-US" altLang="ja-JP" dirty="0" smtClean="0"/>
          </a:p>
          <a:p>
            <a:pPr lvl="2"/>
            <a:r>
              <a:rPr lang="ja-JP" altLang="en-US" dirty="0"/>
              <a:t>イノベーションに向けて</a:t>
            </a:r>
            <a:r>
              <a:rPr lang="ja-JP" altLang="en-US" dirty="0">
                <a:solidFill>
                  <a:srgbClr val="FF0000"/>
                </a:solidFill>
              </a:rPr>
              <a:t>知識・技術、アイデアやノウハウを持った担い手が集う「場」</a:t>
            </a:r>
            <a:r>
              <a:rPr lang="ja-JP" altLang="en-US" dirty="0"/>
              <a:t>や、これら担い手を</a:t>
            </a:r>
            <a:r>
              <a:rPr lang="ja-JP" altLang="en-US" dirty="0">
                <a:solidFill>
                  <a:srgbClr val="FF0000"/>
                </a:solidFill>
              </a:rPr>
              <a:t>バーチャルに結ぶ</a:t>
            </a:r>
            <a:r>
              <a:rPr lang="ja-JP" altLang="en-US" dirty="0" smtClean="0">
                <a:solidFill>
                  <a:srgbClr val="FF0000"/>
                </a:solidFill>
              </a:rPr>
              <a:t>ネットワーク</a:t>
            </a:r>
            <a:r>
              <a:rPr lang="ja-JP" altLang="en-US" dirty="0">
                <a:solidFill>
                  <a:srgbClr val="FF0000"/>
                </a:solidFill>
              </a:rPr>
              <a:t>の結節点となる</a:t>
            </a:r>
            <a:r>
              <a:rPr lang="ja-JP" altLang="en-US" dirty="0" smtClean="0">
                <a:solidFill>
                  <a:srgbClr val="FF0000"/>
                </a:solidFill>
              </a:rPr>
              <a:t>拠点</a:t>
            </a:r>
            <a:endParaRPr lang="en-US" altLang="ja-JP" dirty="0" smtClean="0">
              <a:solidFill>
                <a:srgbClr val="FF0000"/>
              </a:solidFill>
            </a:endParaRPr>
          </a:p>
          <a:p>
            <a:pPr lvl="1"/>
            <a:r>
              <a:rPr lang="ja-JP" altLang="en-US" dirty="0"/>
              <a:t>国際標準化・知的財産戦略の</a:t>
            </a:r>
            <a:r>
              <a:rPr lang="ja-JP" altLang="en-US" dirty="0" smtClean="0"/>
              <a:t>強化（</a:t>
            </a:r>
            <a:r>
              <a:rPr lang="en-US" altLang="ja-JP" dirty="0" smtClean="0"/>
              <a:t>p.70</a:t>
            </a:r>
            <a:r>
              <a:rPr lang="ja-JP" altLang="en-US" dirty="0" smtClean="0"/>
              <a:t>）</a:t>
            </a:r>
            <a:endParaRPr lang="en-US" altLang="ja-JP" dirty="0" smtClean="0"/>
          </a:p>
          <a:p>
            <a:pPr lvl="2"/>
            <a:r>
              <a:rPr lang="ja-JP" altLang="en-US" dirty="0"/>
              <a:t>知的財産戦略本部や関係府省と協力し、</a:t>
            </a:r>
            <a:r>
              <a:rPr lang="ja-JP" altLang="en-US" dirty="0" smtClean="0">
                <a:solidFill>
                  <a:srgbClr val="FF0000"/>
                </a:solidFill>
              </a:rPr>
              <a:t>国際標準化</a:t>
            </a:r>
            <a:r>
              <a:rPr lang="ja-JP" altLang="en-US" dirty="0">
                <a:solidFill>
                  <a:srgbClr val="FF0000"/>
                </a:solidFill>
              </a:rPr>
              <a:t>・知的財産に係る取組に関する施策の誘導、効果の把握、施策の改善を推進</a:t>
            </a:r>
            <a:endParaRPr lang="en-US" altLang="ja-JP" dirty="0" smtClean="0">
              <a:solidFill>
                <a:srgbClr val="FF0000"/>
              </a:solidFill>
            </a:endParaRPr>
          </a:p>
          <a:p>
            <a:r>
              <a:rPr kumimoji="1" lang="ja-JP" altLang="en-US" dirty="0" smtClean="0"/>
              <a:t>総合</a:t>
            </a:r>
            <a:r>
              <a:rPr lang="ja-JP" altLang="en-US" dirty="0"/>
              <a:t>科学技術</a:t>
            </a:r>
            <a:r>
              <a:rPr lang="ja-JP" altLang="en-US" dirty="0" smtClean="0"/>
              <a:t>イノベーション会議の</a:t>
            </a:r>
            <a:r>
              <a:rPr lang="ja-JP" altLang="en-US" dirty="0" smtClean="0">
                <a:solidFill>
                  <a:srgbClr val="FF0000"/>
                </a:solidFill>
              </a:rPr>
              <a:t>司令塔機能の発揮</a:t>
            </a:r>
            <a:endParaRPr lang="en-US" altLang="ja-JP" dirty="0" smtClean="0">
              <a:solidFill>
                <a:srgbClr val="FF0000"/>
              </a:solidFill>
            </a:endParaRPr>
          </a:p>
          <a:p>
            <a:pPr lvl="1"/>
            <a:r>
              <a:rPr lang="ja-JP" altLang="en-US" dirty="0"/>
              <a:t>過去の成功モデルから脱却し、</a:t>
            </a:r>
            <a:r>
              <a:rPr lang="ja-JP" altLang="en-US" dirty="0">
                <a:solidFill>
                  <a:srgbClr val="FF0000"/>
                </a:solidFill>
              </a:rPr>
              <a:t>新たな価値の創造に向けた挑戦を続け、持続的な</a:t>
            </a:r>
            <a:r>
              <a:rPr lang="ja-JP" altLang="en-US" dirty="0" smtClean="0">
                <a:solidFill>
                  <a:srgbClr val="FF0000"/>
                </a:solidFill>
              </a:rPr>
              <a:t>イノベーション</a:t>
            </a:r>
            <a:r>
              <a:rPr lang="ja-JP" altLang="en-US" dirty="0">
                <a:solidFill>
                  <a:srgbClr val="FF0000"/>
                </a:solidFill>
              </a:rPr>
              <a:t>の創出や最適な研究環境作り</a:t>
            </a:r>
            <a:r>
              <a:rPr lang="ja-JP" altLang="en-US" dirty="0"/>
              <a:t>に取り組む</a:t>
            </a:r>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29</a:t>
            </a:fld>
            <a:endParaRPr lang="en-US" dirty="0"/>
          </a:p>
        </p:txBody>
      </p:sp>
      <p:sp>
        <p:nvSpPr>
          <p:cNvPr id="5" name="横巻き 4"/>
          <p:cNvSpPr/>
          <p:nvPr/>
        </p:nvSpPr>
        <p:spPr>
          <a:xfrm>
            <a:off x="9982200" y="514285"/>
            <a:ext cx="1891480"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年</a:t>
            </a:r>
            <a:r>
              <a:rPr lang="en-US" altLang="ja-JP" sz="1100" b="1" dirty="0">
                <a:solidFill>
                  <a:srgbClr val="FF0000"/>
                </a:solidFill>
                <a:latin typeface="HG丸ｺﾞｼｯｸM-PRO" panose="020F0600000000000000" pitchFamily="50" charset="-128"/>
                <a:ea typeface="HG丸ｺﾞｼｯｸM-PRO" panose="020F0600000000000000" pitchFamily="50" charset="-128"/>
              </a:rPr>
              <a:t>7</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月</a:t>
            </a:r>
            <a:r>
              <a:rPr lang="en-US" altLang="ja-JP" sz="1100" b="1" dirty="0">
                <a:solidFill>
                  <a:srgbClr val="FF0000"/>
                </a:solidFill>
                <a:latin typeface="HG丸ｺﾞｼｯｸM-PRO" panose="020F0600000000000000" pitchFamily="50" charset="-128"/>
                <a:ea typeface="HG丸ｺﾞｼｯｸM-PRO" panose="020F0600000000000000" pitchFamily="50" charset="-128"/>
              </a:rPr>
              <a:t>18</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日追加</a:t>
            </a:r>
          </a:p>
        </p:txBody>
      </p:sp>
    </p:spTree>
    <p:extLst>
      <p:ext uri="{BB962C8B-B14F-4D97-AF65-F5344CB8AC3E}">
        <p14:creationId xmlns:p14="http://schemas.microsoft.com/office/powerpoint/2010/main" val="4237218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15480" y="0"/>
            <a:ext cx="9252520" cy="928670"/>
          </a:xfrm>
        </p:spPr>
        <p:txBody>
          <a:bodyPr>
            <a:normAutofit/>
          </a:bodyPr>
          <a:lstStyle/>
          <a:p>
            <a:r>
              <a:rPr lang="ja-JP" altLang="en-US" sz="3600" dirty="0"/>
              <a:t>国立国会図書館のサービスシステムの歩み</a:t>
            </a:r>
          </a:p>
        </p:txBody>
      </p:sp>
      <p:sp>
        <p:nvSpPr>
          <p:cNvPr id="3" name="コンテンツ プレースホルダ 2"/>
          <p:cNvSpPr>
            <a:spLocks noGrp="1"/>
          </p:cNvSpPr>
          <p:nvPr>
            <p:ph sz="half" idx="1"/>
          </p:nvPr>
        </p:nvSpPr>
        <p:spPr>
          <a:xfrm>
            <a:off x="1703512" y="1052736"/>
            <a:ext cx="4468688" cy="5805264"/>
          </a:xfrm>
        </p:spPr>
        <p:txBody>
          <a:bodyPr>
            <a:normAutofit fontScale="70000" lnSpcReduction="20000"/>
          </a:bodyPr>
          <a:lstStyle/>
          <a:p>
            <a:r>
              <a:rPr lang="ja-JP" altLang="en-US" dirty="0"/>
              <a:t>国立国会図書館における電子図書館の発展の概要</a:t>
            </a:r>
          </a:p>
          <a:p>
            <a:pPr lvl="1"/>
            <a:r>
              <a:rPr lang="ja-JP" altLang="en-US" dirty="0" smtClean="0"/>
              <a:t>第</a:t>
            </a:r>
            <a:r>
              <a:rPr lang="en-US" altLang="ja-JP" dirty="0" smtClean="0"/>
              <a:t>1</a:t>
            </a:r>
            <a:r>
              <a:rPr lang="ja-JP" altLang="en-US" dirty="0"/>
              <a:t>ステージ</a:t>
            </a:r>
            <a:r>
              <a:rPr lang="en-US" altLang="ja-JP" sz="1300" dirty="0"/>
              <a:t>【1994</a:t>
            </a:r>
            <a:r>
              <a:rPr lang="ja-JP" altLang="en-US" sz="1300" dirty="0"/>
              <a:t>～</a:t>
            </a:r>
            <a:r>
              <a:rPr lang="en-US" altLang="ja-JP" sz="1300" dirty="0"/>
              <a:t>2002】</a:t>
            </a:r>
            <a:r>
              <a:rPr lang="en-US" altLang="ja-JP" dirty="0"/>
              <a:t>‐</a:t>
            </a:r>
            <a:r>
              <a:rPr lang="ja-JP" altLang="en-US" dirty="0"/>
              <a:t>揺籃期・</a:t>
            </a:r>
            <a:r>
              <a:rPr lang="ja-JP" altLang="en-US" dirty="0" smtClean="0"/>
              <a:t>始動期</a:t>
            </a:r>
            <a:endParaRPr lang="en-US" altLang="ja-JP" dirty="0"/>
          </a:p>
          <a:p>
            <a:pPr lvl="1"/>
            <a:r>
              <a:rPr lang="ja-JP" altLang="en-US" dirty="0" smtClean="0"/>
              <a:t>第２ステージ</a:t>
            </a:r>
            <a:r>
              <a:rPr lang="en-US" altLang="ja-JP" sz="1300" dirty="0"/>
              <a:t>【2002</a:t>
            </a:r>
            <a:r>
              <a:rPr lang="ja-JP" altLang="en-US" sz="1300" dirty="0"/>
              <a:t>～</a:t>
            </a:r>
            <a:r>
              <a:rPr lang="en-US" altLang="ja-JP" sz="1300" dirty="0"/>
              <a:t>2008】‐</a:t>
            </a:r>
            <a:r>
              <a:rPr lang="ja-JP" altLang="en-US" dirty="0" smtClean="0"/>
              <a:t>サービス離陸期</a:t>
            </a:r>
            <a:endParaRPr lang="en-US" altLang="ja-JP" dirty="0"/>
          </a:p>
          <a:p>
            <a:pPr lvl="1"/>
            <a:r>
              <a:rPr lang="ja-JP" altLang="en-US" dirty="0" smtClean="0"/>
              <a:t>第３</a:t>
            </a:r>
            <a:r>
              <a:rPr lang="ja-JP" altLang="en-US" dirty="0"/>
              <a:t>ステージ</a:t>
            </a:r>
            <a:r>
              <a:rPr lang="en-US" altLang="ja-JP" sz="1300" dirty="0"/>
              <a:t>【2008</a:t>
            </a:r>
            <a:r>
              <a:rPr lang="ja-JP" altLang="en-US" sz="1300" dirty="0"/>
              <a:t>～</a:t>
            </a:r>
            <a:r>
              <a:rPr lang="en-US" altLang="ja-JP" sz="1300" dirty="0"/>
              <a:t>2012】‐</a:t>
            </a:r>
            <a:r>
              <a:rPr lang="ja-JP" altLang="en-US" dirty="0"/>
              <a:t>サービス</a:t>
            </a:r>
            <a:r>
              <a:rPr lang="ja-JP" altLang="en-US" dirty="0" smtClean="0"/>
              <a:t>発展期</a:t>
            </a:r>
            <a:endParaRPr lang="en-US" altLang="ja-JP" dirty="0"/>
          </a:p>
          <a:p>
            <a:pPr lvl="1"/>
            <a:r>
              <a:rPr lang="ja-JP" altLang="en-US" dirty="0" smtClean="0"/>
              <a:t>第</a:t>
            </a:r>
            <a:r>
              <a:rPr lang="en-US" altLang="ja-JP" dirty="0" smtClean="0"/>
              <a:t>4</a:t>
            </a:r>
            <a:r>
              <a:rPr lang="ja-JP" altLang="en-US" dirty="0"/>
              <a:t>ステージ</a:t>
            </a:r>
            <a:r>
              <a:rPr lang="en-US" altLang="ja-JP" sz="1300" dirty="0"/>
              <a:t>【2012</a:t>
            </a:r>
            <a:r>
              <a:rPr lang="ja-JP" altLang="en-US" sz="1300" dirty="0"/>
              <a:t>～</a:t>
            </a:r>
            <a:r>
              <a:rPr lang="en-US" altLang="ja-JP" sz="1300" dirty="0"/>
              <a:t>2014】-</a:t>
            </a:r>
            <a:r>
              <a:rPr lang="ja-JP" altLang="en-US" dirty="0"/>
              <a:t>総括と再始動期、見直し期</a:t>
            </a:r>
          </a:p>
          <a:p>
            <a:pPr lvl="1"/>
            <a:r>
              <a:rPr lang="ja-JP" altLang="en-US" dirty="0" smtClean="0"/>
              <a:t> </a:t>
            </a:r>
            <a:r>
              <a:rPr lang="en-US" altLang="ja-JP" dirty="0"/>
              <a:t>(</a:t>
            </a:r>
            <a:r>
              <a:rPr lang="ja-JP" altLang="en-US" dirty="0"/>
              <a:t>国立国会図書館月報</a:t>
            </a:r>
            <a:r>
              <a:rPr lang="en-US" altLang="ja-JP" dirty="0"/>
              <a:t>2015.4 No.648)</a:t>
            </a:r>
          </a:p>
          <a:p>
            <a:r>
              <a:rPr lang="en-US" altLang="ja-JP" dirty="0"/>
              <a:t>【1994</a:t>
            </a:r>
            <a:r>
              <a:rPr lang="ja-JP" altLang="en-US" dirty="0"/>
              <a:t>～</a:t>
            </a:r>
            <a:r>
              <a:rPr lang="en-US" altLang="ja-JP" dirty="0"/>
              <a:t>2002】</a:t>
            </a:r>
            <a:r>
              <a:rPr lang="ja-JP" altLang="en-US" dirty="0"/>
              <a:t>パイロット電子図書館プロジェクト</a:t>
            </a:r>
          </a:p>
          <a:p>
            <a:pPr lvl="1"/>
            <a:r>
              <a:rPr lang="ja-JP" altLang="en-US" dirty="0" smtClean="0"/>
              <a:t>電子</a:t>
            </a:r>
            <a:r>
              <a:rPr lang="ja-JP" altLang="en-US" dirty="0"/>
              <a:t>図書館構想</a:t>
            </a:r>
          </a:p>
          <a:p>
            <a:pPr lvl="1"/>
            <a:r>
              <a:rPr lang="ja-JP" altLang="en-US" dirty="0" smtClean="0"/>
              <a:t>パイロット</a:t>
            </a:r>
            <a:r>
              <a:rPr lang="ja-JP" altLang="en-US" dirty="0"/>
              <a:t>電子図書館、全国公共図書館総合目録、近代デジタルライブラリ、</a:t>
            </a:r>
            <a:r>
              <a:rPr lang="en-US" altLang="ja-JP" dirty="0"/>
              <a:t>WARP</a:t>
            </a:r>
          </a:p>
          <a:p>
            <a:r>
              <a:rPr lang="en-US" altLang="ja-JP" dirty="0"/>
              <a:t>【2002</a:t>
            </a:r>
            <a:r>
              <a:rPr lang="ja-JP" altLang="en-US" dirty="0"/>
              <a:t>～</a:t>
            </a:r>
            <a:r>
              <a:rPr lang="en-US" altLang="ja-JP" dirty="0"/>
              <a:t>2008】</a:t>
            </a:r>
            <a:r>
              <a:rPr lang="ja-JP" altLang="en-US" dirty="0"/>
              <a:t>電子図書館中期計画</a:t>
            </a:r>
            <a:r>
              <a:rPr lang="en-US" altLang="ja-JP" dirty="0"/>
              <a:t>2004</a:t>
            </a:r>
            <a:r>
              <a:rPr lang="ja-JP" altLang="en-US" dirty="0"/>
              <a:t>の実現</a:t>
            </a:r>
          </a:p>
          <a:p>
            <a:pPr lvl="1"/>
            <a:r>
              <a:rPr lang="ja-JP" altLang="en-US" dirty="0" smtClean="0"/>
              <a:t>デジタルアーカイブ</a:t>
            </a:r>
            <a:r>
              <a:rPr lang="ja-JP" altLang="en-US" dirty="0"/>
              <a:t>の構築</a:t>
            </a:r>
          </a:p>
          <a:p>
            <a:pPr lvl="2"/>
            <a:r>
              <a:rPr lang="en-US" altLang="ja-JP" dirty="0" smtClean="0"/>
              <a:t>WARP</a:t>
            </a:r>
            <a:r>
              <a:rPr lang="ja-JP" altLang="en-US" dirty="0" err="1"/>
              <a:t>、</a:t>
            </a:r>
            <a:r>
              <a:rPr lang="ja-JP" altLang="en-US" dirty="0"/>
              <a:t>デジタルデポジットシステム</a:t>
            </a:r>
          </a:p>
          <a:p>
            <a:pPr lvl="1"/>
            <a:r>
              <a:rPr lang="ja-JP" altLang="en-US" dirty="0" smtClean="0"/>
              <a:t>ナレッジデータベース</a:t>
            </a:r>
            <a:r>
              <a:rPr lang="ja-JP" altLang="en-US" dirty="0"/>
              <a:t>の構築</a:t>
            </a:r>
          </a:p>
          <a:p>
            <a:pPr lvl="2"/>
            <a:r>
              <a:rPr lang="ja-JP" altLang="en-US" dirty="0" smtClean="0"/>
              <a:t>レファレンス</a:t>
            </a:r>
            <a:r>
              <a:rPr lang="ja-JP" altLang="en-US" dirty="0"/>
              <a:t>協同データベース</a:t>
            </a:r>
          </a:p>
          <a:p>
            <a:pPr lvl="2"/>
            <a:r>
              <a:rPr lang="ja-JP" altLang="en-US" dirty="0" smtClean="0"/>
              <a:t>リサーチナビ</a:t>
            </a:r>
            <a:endParaRPr lang="ja-JP" altLang="en-US" dirty="0"/>
          </a:p>
          <a:p>
            <a:pPr lvl="1"/>
            <a:r>
              <a:rPr lang="ja-JP" altLang="en-US" dirty="0" smtClean="0"/>
              <a:t>デジタルアーカイブ</a:t>
            </a:r>
            <a:r>
              <a:rPr lang="ja-JP" altLang="en-US" dirty="0"/>
              <a:t>のポータルの構築</a:t>
            </a:r>
          </a:p>
          <a:p>
            <a:pPr lvl="2"/>
            <a:r>
              <a:rPr lang="en-US" altLang="ja-JP" dirty="0" smtClean="0"/>
              <a:t>PORTA</a:t>
            </a:r>
            <a:endParaRPr lang="en-US" altLang="ja-JP" dirty="0"/>
          </a:p>
        </p:txBody>
      </p:sp>
      <p:sp>
        <p:nvSpPr>
          <p:cNvPr id="4" name="コンテンツ プレースホルダ 3"/>
          <p:cNvSpPr>
            <a:spLocks noGrp="1"/>
          </p:cNvSpPr>
          <p:nvPr>
            <p:ph sz="half" idx="2"/>
          </p:nvPr>
        </p:nvSpPr>
        <p:spPr>
          <a:xfrm>
            <a:off x="6172200" y="1158858"/>
            <a:ext cx="4460304" cy="5562617"/>
          </a:xfrm>
        </p:spPr>
        <p:txBody>
          <a:bodyPr>
            <a:normAutofit fontScale="70000" lnSpcReduction="20000"/>
          </a:bodyPr>
          <a:lstStyle/>
          <a:p>
            <a:r>
              <a:rPr lang="en-US" altLang="ja-JP" dirty="0"/>
              <a:t>【2009</a:t>
            </a:r>
            <a:r>
              <a:rPr lang="ja-JP" altLang="en-US" dirty="0"/>
              <a:t>～</a:t>
            </a:r>
            <a:r>
              <a:rPr lang="en-US" altLang="ja-JP" dirty="0"/>
              <a:t>2012】</a:t>
            </a:r>
            <a:r>
              <a:rPr lang="ja-JP" altLang="en-US" dirty="0"/>
              <a:t>トータルな図書館サービスシステムの構築</a:t>
            </a:r>
          </a:p>
          <a:p>
            <a:pPr lvl="1"/>
            <a:r>
              <a:rPr lang="ja-JP" altLang="en-US" dirty="0" smtClean="0"/>
              <a:t>トータル</a:t>
            </a:r>
            <a:r>
              <a:rPr lang="ja-JP" altLang="en-US" dirty="0"/>
              <a:t>な図書館サービスシステムの構築</a:t>
            </a:r>
            <a:r>
              <a:rPr lang="ja-JP" altLang="en-US" dirty="0" smtClean="0"/>
              <a:t>（業務基盤システムリニューアル</a:t>
            </a:r>
            <a:r>
              <a:rPr lang="ja-JP" altLang="en-US" dirty="0"/>
              <a:t>）</a:t>
            </a:r>
          </a:p>
          <a:p>
            <a:pPr lvl="1"/>
            <a:r>
              <a:rPr lang="ja-JP" altLang="en-US" dirty="0" smtClean="0"/>
              <a:t>国立</a:t>
            </a:r>
            <a:r>
              <a:rPr lang="ja-JP" altLang="en-US" dirty="0"/>
              <a:t>国会図書館サーチ</a:t>
            </a:r>
          </a:p>
          <a:p>
            <a:pPr lvl="1"/>
            <a:r>
              <a:rPr lang="ja-JP" altLang="en-US" dirty="0" smtClean="0"/>
              <a:t>リサーチナビ</a:t>
            </a:r>
            <a:r>
              <a:rPr lang="ja-JP" altLang="en-US" dirty="0"/>
              <a:t>の機能強化</a:t>
            </a:r>
          </a:p>
          <a:p>
            <a:pPr lvl="1"/>
            <a:r>
              <a:rPr lang="en-US" altLang="ja-JP" dirty="0" smtClean="0"/>
              <a:t>NDL</a:t>
            </a:r>
            <a:r>
              <a:rPr lang="ja-JP" altLang="en-US" dirty="0"/>
              <a:t>デジタルコレクション</a:t>
            </a:r>
          </a:p>
          <a:p>
            <a:pPr lvl="1"/>
            <a:r>
              <a:rPr lang="ja-JP" altLang="en-US" dirty="0" smtClean="0"/>
              <a:t>デジタル化</a:t>
            </a:r>
            <a:r>
              <a:rPr lang="ja-JP" altLang="en-US" dirty="0"/>
              <a:t>における連携・協力</a:t>
            </a:r>
          </a:p>
          <a:p>
            <a:pPr lvl="1"/>
            <a:r>
              <a:rPr lang="ja-JP" altLang="en-US" dirty="0" smtClean="0"/>
              <a:t>デジタルアーカイブ</a:t>
            </a:r>
            <a:r>
              <a:rPr lang="ja-JP" altLang="en-US" dirty="0"/>
              <a:t>のポータルの発展形</a:t>
            </a:r>
          </a:p>
          <a:p>
            <a:pPr lvl="2"/>
            <a:r>
              <a:rPr lang="ja-JP" altLang="en-US" dirty="0" smtClean="0"/>
              <a:t>知識</a:t>
            </a:r>
            <a:r>
              <a:rPr lang="ja-JP" altLang="en-US" dirty="0"/>
              <a:t>インフラの構築を目指して</a:t>
            </a:r>
          </a:p>
          <a:p>
            <a:pPr lvl="2"/>
            <a:r>
              <a:rPr lang="ja-JP" altLang="en-US" dirty="0" smtClean="0"/>
              <a:t>東日本</a:t>
            </a:r>
            <a:r>
              <a:rPr lang="ja-JP" altLang="en-US" dirty="0"/>
              <a:t>大震災アーカイブ</a:t>
            </a:r>
          </a:p>
          <a:p>
            <a:r>
              <a:rPr lang="en-US" altLang="ja-JP" dirty="0"/>
              <a:t>【2012-2014】</a:t>
            </a:r>
            <a:r>
              <a:rPr lang="ja-JP" altLang="en-US" dirty="0"/>
              <a:t>総括と再始動期、見直し期</a:t>
            </a:r>
          </a:p>
          <a:p>
            <a:r>
              <a:rPr lang="ja-JP" altLang="en-US" dirty="0"/>
              <a:t>    リニューアル総括</a:t>
            </a:r>
          </a:p>
          <a:p>
            <a:r>
              <a:rPr lang="ja-JP" altLang="en-US" dirty="0"/>
              <a:t>    業務システム・最適化計画</a:t>
            </a:r>
            <a:r>
              <a:rPr lang="en-US" altLang="ja-JP" dirty="0"/>
              <a:t>2013-2017</a:t>
            </a:r>
          </a:p>
          <a:p>
            <a:pPr lvl="1"/>
            <a:endParaRPr lang="en-US" altLang="ja-JP" dirty="0" smtClean="0"/>
          </a:p>
        </p:txBody>
      </p:sp>
      <p:sp>
        <p:nvSpPr>
          <p:cNvPr id="5" name="フッター プレースホルダ 4"/>
          <p:cNvSpPr>
            <a:spLocks noGrp="1"/>
          </p:cNvSpPr>
          <p:nvPr>
            <p:ph type="ftr" sz="quarter" idx="11"/>
          </p:nvPr>
        </p:nvSpPr>
        <p:spPr/>
        <p:txBody>
          <a:bodyPr/>
          <a:lstStyle/>
          <a:p>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7" name="正方形/長方形 6"/>
          <p:cNvSpPr/>
          <p:nvPr/>
        </p:nvSpPr>
        <p:spPr>
          <a:xfrm>
            <a:off x="5888251" y="3244334"/>
            <a:ext cx="255198" cy="369332"/>
          </a:xfrm>
          <a:prstGeom prst="rect">
            <a:avLst/>
          </a:prstGeom>
        </p:spPr>
        <p:txBody>
          <a:bodyPr wrap="none">
            <a:spAutoFit/>
          </a:bodyPr>
          <a:lstStyle/>
          <a:p>
            <a:r>
              <a:rPr lang="en-US" altLang="ja-JP" dirty="0"/>
              <a:t>‐</a:t>
            </a:r>
            <a:endParaRPr lang="ja-JP" altLang="en-US" dirty="0"/>
          </a:p>
        </p:txBody>
      </p:sp>
      <p:sp>
        <p:nvSpPr>
          <p:cNvPr id="8" name="横巻き 7"/>
          <p:cNvSpPr/>
          <p:nvPr/>
        </p:nvSpPr>
        <p:spPr>
          <a:xfrm>
            <a:off x="6882594" y="5800236"/>
            <a:ext cx="3294678" cy="864096"/>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latin typeface="+mj-ea"/>
                <a:ea typeface="+mj-ea"/>
              </a:rPr>
              <a:t>詳細は、別途</a:t>
            </a:r>
            <a:endParaRPr lang="ja-JP" altLang="ja-JP" dirty="0">
              <a:latin typeface="+mj-ea"/>
              <a:ea typeface="+mj-ea"/>
            </a:endParaRPr>
          </a:p>
        </p:txBody>
      </p:sp>
      <p:sp>
        <p:nvSpPr>
          <p:cNvPr id="9" name="横巻き 8"/>
          <p:cNvSpPr/>
          <p:nvPr/>
        </p:nvSpPr>
        <p:spPr>
          <a:xfrm>
            <a:off x="9624392" y="720833"/>
            <a:ext cx="880134" cy="461763"/>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100" b="1" dirty="0">
                <a:solidFill>
                  <a:srgbClr val="FF0000"/>
                </a:solidFill>
                <a:latin typeface="HG丸ｺﾞｼｯｸM-PRO" panose="020F0600000000000000" pitchFamily="50" charset="-128"/>
                <a:ea typeface="HG丸ｺﾞｼｯｸM-PRO" panose="020F0600000000000000" pitchFamily="50" charset="-128"/>
              </a:rPr>
              <a:t>再掲</a:t>
            </a:r>
          </a:p>
        </p:txBody>
      </p:sp>
    </p:spTree>
    <p:extLst>
      <p:ext uri="{BB962C8B-B14F-4D97-AF65-F5344CB8AC3E}">
        <p14:creationId xmlns:p14="http://schemas.microsoft.com/office/powerpoint/2010/main" val="311904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083733" y="0"/>
            <a:ext cx="11108267" cy="928670"/>
          </a:xfrm>
        </p:spPr>
        <p:txBody>
          <a:bodyPr>
            <a:noAutofit/>
          </a:bodyPr>
          <a:lstStyle/>
          <a:p>
            <a:r>
              <a:rPr lang="ja-JP" altLang="en-US" sz="3600" dirty="0"/>
              <a:t>☆</a:t>
            </a:r>
            <a:r>
              <a:rPr lang="ja-JP" altLang="en-US" sz="3600" dirty="0" smtClean="0"/>
              <a:t>文化</a:t>
            </a:r>
            <a:r>
              <a:rPr lang="ja-JP" altLang="en-US" sz="3600" dirty="0"/>
              <a:t>資産アーカイブ構築の一環で国が支援</a:t>
            </a:r>
            <a:r>
              <a:rPr lang="en-US" altLang="ja-JP" sz="3600" dirty="0"/>
              <a:t/>
            </a:r>
            <a:br>
              <a:rPr lang="en-US" altLang="ja-JP" sz="3600" dirty="0"/>
            </a:br>
            <a:r>
              <a:rPr lang="en-US" altLang="ja-JP" sz="3200" dirty="0"/>
              <a:t>【</a:t>
            </a:r>
            <a:r>
              <a:rPr lang="ja-JP" altLang="en-US" sz="3200" dirty="0"/>
              <a:t>知財計画</a:t>
            </a:r>
            <a:r>
              <a:rPr lang="en-US" altLang="ja-JP" sz="3200" dirty="0"/>
              <a:t>2015】</a:t>
            </a:r>
            <a:endParaRPr lang="ja-JP" altLang="en-US" sz="3200" dirty="0"/>
          </a:p>
        </p:txBody>
      </p:sp>
      <p:sp>
        <p:nvSpPr>
          <p:cNvPr id="6" name="コンテンツ プレースホルダー 5"/>
          <p:cNvSpPr>
            <a:spLocks noGrp="1"/>
          </p:cNvSpPr>
          <p:nvPr>
            <p:ph sz="half" idx="1"/>
          </p:nvPr>
        </p:nvSpPr>
        <p:spPr>
          <a:xfrm>
            <a:off x="1631504" y="980728"/>
            <a:ext cx="4388296" cy="5877272"/>
          </a:xfrm>
        </p:spPr>
        <p:txBody>
          <a:bodyPr>
            <a:noAutofit/>
          </a:bodyPr>
          <a:lstStyle/>
          <a:p>
            <a:r>
              <a:rPr lang="ja-JP" altLang="en-US" sz="1100" dirty="0"/>
              <a:t>地域中小企業の知財戦略強化と地方における産学・</a:t>
            </a:r>
            <a:r>
              <a:rPr lang="ja-JP" altLang="en-US" sz="1100" dirty="0" err="1"/>
              <a:t>産産</a:t>
            </a:r>
            <a:r>
              <a:rPr lang="ja-JP" altLang="en-US" sz="1100" dirty="0"/>
              <a:t>連携の促進</a:t>
            </a:r>
          </a:p>
          <a:p>
            <a:r>
              <a:rPr lang="ja-JP" altLang="en-US" sz="1100" dirty="0"/>
              <a:t>（統合ポータルの構築）</a:t>
            </a:r>
            <a:endParaRPr lang="en-US" altLang="ja-JP" sz="1100" dirty="0"/>
          </a:p>
          <a:p>
            <a:pPr lvl="1"/>
            <a:r>
              <a:rPr lang="ja-JP" altLang="en-US" sz="1100" dirty="0"/>
              <a:t>分散横断検索が可能な統合ポータルの構築（短期・中期）（国立国会図書館、文部科学省、総務省）</a:t>
            </a:r>
          </a:p>
          <a:p>
            <a:r>
              <a:rPr lang="ja-JP" altLang="en-US" sz="1100" dirty="0"/>
              <a:t>（分野ごとのアグリゲーターによる取組）</a:t>
            </a:r>
            <a:endParaRPr lang="en-US" altLang="ja-JP" sz="1100" dirty="0"/>
          </a:p>
          <a:p>
            <a:pPr lvl="1"/>
            <a:r>
              <a:rPr lang="ja-JP" altLang="en-US" sz="1100" dirty="0"/>
              <a:t>メタデータ形式の標準化などのアーカイブ構築の方針の策定、収蔵資料のデジタル化への協力、メタデータの集約化を行う。（短期・中期）（国立国会図書館、文部科学省、総務省）</a:t>
            </a:r>
          </a:p>
          <a:p>
            <a:r>
              <a:rPr lang="zh-TW" altLang="en-US" sz="1100" dirty="0"/>
              <a:t>（書籍分野）</a:t>
            </a:r>
            <a:endParaRPr lang="en-US" altLang="zh-TW" sz="1100" dirty="0"/>
          </a:p>
          <a:p>
            <a:pPr lvl="1"/>
            <a:r>
              <a:rPr lang="ja-JP" altLang="en-US" sz="1100" dirty="0"/>
              <a:t>公共・大学図書館等の所蔵資料のデジタル化を促進するため、アーカイブ構築の手順等についての研修等を行う。（短期）（国立国会図書館、文部科学省）</a:t>
            </a:r>
          </a:p>
          <a:p>
            <a:pPr lvl="1"/>
            <a:r>
              <a:rPr lang="ja-JP" altLang="en-US" sz="1100" dirty="0"/>
              <a:t>統合ポータルとの連携強化のため、公共・大学図書館等に対し、デジタル化した資料へのメタデータ付与や外部連携インターフェース（</a:t>
            </a:r>
            <a:r>
              <a:rPr lang="en-US" altLang="ja-JP" sz="1100" dirty="0"/>
              <a:t>API</a:t>
            </a:r>
            <a:r>
              <a:rPr lang="ja-JP" altLang="en-US" sz="1100" dirty="0"/>
              <a:t>）を付した形での公開を支援するため助言等を行うとともに、所蔵資料のデジタル化及びアーカイブ連携のための取組を促進するため、必要な情報の周知を図る。 （短期）（国立国会図書館、文部科学省）</a:t>
            </a:r>
          </a:p>
          <a:p>
            <a:r>
              <a:rPr lang="ja-JP" altLang="en-US" sz="1100" dirty="0"/>
              <a:t>（文化財分野）</a:t>
            </a:r>
            <a:endParaRPr lang="en-US" altLang="ja-JP" sz="1100" dirty="0"/>
          </a:p>
          <a:p>
            <a:pPr lvl="1"/>
            <a:r>
              <a:rPr lang="ja-JP" altLang="en-US" sz="1100" dirty="0"/>
              <a:t>全国の博物館・美術館等において文化財等のデジタルアーカイブ化とそのデータの利活用が促進されるよう、国におけるこれまでの取組を踏まえて、地方の博物館・美術館等に対して必要な情報の周知を図る。（短期）（文部科学省）</a:t>
            </a:r>
          </a:p>
        </p:txBody>
      </p:sp>
      <p:sp>
        <p:nvSpPr>
          <p:cNvPr id="2" name="コンテンツ プレースホルダー 1"/>
          <p:cNvSpPr>
            <a:spLocks noGrp="1"/>
          </p:cNvSpPr>
          <p:nvPr>
            <p:ph sz="half" idx="2"/>
          </p:nvPr>
        </p:nvSpPr>
        <p:spPr>
          <a:xfrm>
            <a:off x="5879976" y="980728"/>
            <a:ext cx="4680520" cy="5877272"/>
          </a:xfrm>
        </p:spPr>
        <p:txBody>
          <a:bodyPr>
            <a:noAutofit/>
          </a:bodyPr>
          <a:lstStyle/>
          <a:p>
            <a:r>
              <a:rPr lang="ja-JP" altLang="en-US" sz="1100" dirty="0"/>
              <a:t>知財人財の戦略的な育成・活用</a:t>
            </a:r>
            <a:endParaRPr lang="en-US" altLang="ja-JP" sz="1100" dirty="0"/>
          </a:p>
          <a:p>
            <a:pPr lvl="1"/>
            <a:r>
              <a:rPr lang="ja-JP" altLang="en-US" sz="1100" dirty="0"/>
              <a:t>アーカイブ利活用促進に関連して、専門家の不足を解消するといった観点から、教育機関での組織的な育成や司書・学芸員等現職人財への研修等、アーカイブ専門人財の育成が重要</a:t>
            </a:r>
            <a:endParaRPr lang="en-US" altLang="ja-JP" sz="1100" dirty="0"/>
          </a:p>
          <a:p>
            <a:r>
              <a:rPr lang="ja-JP" altLang="en-US" sz="1100" dirty="0"/>
              <a:t>（標準化に係る国際交渉を担う人財等の育成）</a:t>
            </a:r>
          </a:p>
          <a:p>
            <a:pPr lvl="1"/>
            <a:r>
              <a:rPr lang="ja-JP" altLang="en-US" sz="1100" dirty="0"/>
              <a:t>国際標準化機関（</a:t>
            </a:r>
            <a:r>
              <a:rPr lang="en-US" altLang="ja-JP" sz="1100" dirty="0"/>
              <a:t>ISO/IEC</a:t>
            </a:r>
            <a:r>
              <a:rPr lang="ja-JP" altLang="en-US" sz="1100" dirty="0"/>
              <a:t>）における専門委員会等の国際会議で国際幹事や議長を担える人財や、国際標準化実務の遂行能力に加え、グローバルに通用する交渉力及びマネジメント力を備えた人財を育成するため、若手標準化人財の研修制度の拡充を検討する。</a:t>
            </a:r>
            <a:endParaRPr lang="en-US" altLang="ja-JP" sz="1100" dirty="0"/>
          </a:p>
          <a:p>
            <a:pPr lvl="1"/>
            <a:r>
              <a:rPr lang="ja-JP" altLang="en-US" sz="1100" dirty="0"/>
              <a:t>また、標準化をビジネスツールとして戦略的に活用することができる人財を育成するため、管理職、営業職等を対象とした人財育成プログラムを実施するとともに、大学における標準化講座の導入を促進する。（短期・中期）（経済産業省）</a:t>
            </a:r>
          </a:p>
          <a:p>
            <a:r>
              <a:rPr lang="ja-JP" altLang="en-US" sz="1100" dirty="0"/>
              <a:t>（アーカイブ関連人財の育成）</a:t>
            </a:r>
          </a:p>
          <a:p>
            <a:pPr lvl="1"/>
            <a:r>
              <a:rPr lang="ja-JP" altLang="en-US" sz="1100" dirty="0"/>
              <a:t>これまでのアーカイブの構築を通じて得られたノウハウや成果を活用しつつ、アーカイブの構築をけん引する人財や利活用をサポートする人財の育成を支援するため、美術館・博物館、大学・研究機関、民間施設の関係者に対し、アーカイブの必要性やアーカイブ人財の重要性の認識を広めるためのシンポジウム開催等の取組を実施する。（短期・中期）（国立国会図書館、文部科学省、総務省）</a:t>
            </a:r>
            <a:endParaRPr lang="en-US" altLang="ja-JP" sz="1100" dirty="0"/>
          </a:p>
          <a:p>
            <a:r>
              <a:rPr lang="ja-JP" altLang="en-US" sz="1100" dirty="0"/>
              <a:t>（利用に係る著作権者の意思表示）</a:t>
            </a:r>
            <a:endParaRPr lang="en-US" altLang="ja-JP" sz="1100" dirty="0"/>
          </a:p>
          <a:p>
            <a:pPr lvl="1"/>
            <a:r>
              <a:rPr lang="ja-JP" altLang="en-US" sz="1100" dirty="0"/>
              <a:t>利用目的に応じたポータルサイトの構築を容易にするため、関係省庁等連絡会等における統合ポータルに掲載されているメタデータのオープン化に向けた課題の検討や統合ポータルからデータセットを抽出する機能の普及等の環境整備を進める。（短期・中期）（国立国会図書館、内閣官房、関係府省）</a:t>
            </a:r>
          </a:p>
        </p:txBody>
      </p:sp>
      <p:sp>
        <p:nvSpPr>
          <p:cNvPr id="3" name="フッター プレースホルダー 2"/>
          <p:cNvSpPr>
            <a:spLocks noGrp="1"/>
          </p:cNvSpPr>
          <p:nvPr>
            <p:ph type="ftr" sz="quarter" idx="11"/>
          </p:nvPr>
        </p:nvSpPr>
        <p:spPr/>
        <p:txBody>
          <a:bodyPr/>
          <a:lstStyle/>
          <a:p>
            <a:pPr>
              <a:defRPr/>
            </a:pPr>
            <a:endParaRPr lang="ja-JP" altLang="en-US" dirty="0"/>
          </a:p>
        </p:txBody>
      </p:sp>
      <p:sp>
        <p:nvSpPr>
          <p:cNvPr id="4" name="スライド番号プレースホルダー 3"/>
          <p:cNvSpPr>
            <a:spLocks noGrp="1"/>
          </p:cNvSpPr>
          <p:nvPr>
            <p:ph type="sldNum" sz="quarter" idx="12"/>
          </p:nvPr>
        </p:nvSpPr>
        <p:spPr/>
        <p:txBody>
          <a:bodyPr/>
          <a:lstStyle/>
          <a:p>
            <a:pPr>
              <a:defRPr/>
            </a:pPr>
            <a:fld id="{3C3BFEE1-B11D-4F33-BE4E-1752C7FA7201}" type="slidenum">
              <a:rPr lang="ja-JP" altLang="en-US" smtClean="0"/>
              <a:pPr>
                <a:defRPr/>
              </a:pPr>
              <a:t>30</a:t>
            </a:fld>
            <a:endParaRPr lang="ja-JP" altLang="en-US" dirty="0"/>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99" y="980728"/>
            <a:ext cx="11915775" cy="5616624"/>
          </a:xfrm>
          <a:prstGeom prst="rect">
            <a:avLst/>
          </a:prstGeom>
        </p:spPr>
      </p:pic>
      <p:sp>
        <p:nvSpPr>
          <p:cNvPr id="8" name="円/楕円 7"/>
          <p:cNvSpPr/>
          <p:nvPr/>
        </p:nvSpPr>
        <p:spPr>
          <a:xfrm>
            <a:off x="94593" y="61915"/>
            <a:ext cx="622859" cy="5711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258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half" idx="1"/>
          </p:nvPr>
        </p:nvSpPr>
        <p:spPr>
          <a:xfrm>
            <a:off x="162560" y="971866"/>
            <a:ext cx="5857240" cy="5886133"/>
          </a:xfrm>
        </p:spPr>
        <p:txBody>
          <a:bodyPr>
            <a:normAutofit fontScale="47500" lnSpcReduction="20000"/>
          </a:bodyPr>
          <a:lstStyle/>
          <a:p>
            <a:r>
              <a:rPr lang="ja-JP" altLang="en-US" dirty="0"/>
              <a:t>知財人財の戦略的な育成・活用</a:t>
            </a:r>
          </a:p>
          <a:p>
            <a:pPr lvl="1"/>
            <a:r>
              <a:rPr lang="ja-JP" altLang="en-US" dirty="0" smtClean="0"/>
              <a:t>大学</a:t>
            </a:r>
            <a:r>
              <a:rPr lang="ja-JP" altLang="en-US" dirty="0"/>
              <a:t>等の教育機関での組織的な育成。</a:t>
            </a:r>
          </a:p>
          <a:p>
            <a:r>
              <a:rPr lang="ja-JP" altLang="en-US" dirty="0" smtClean="0"/>
              <a:t>アーカイブ</a:t>
            </a:r>
            <a:r>
              <a:rPr lang="ja-JP" altLang="en-US" dirty="0"/>
              <a:t>利活用促進に関連して、専門家の不足を解消するといった観点から、</a:t>
            </a:r>
          </a:p>
          <a:p>
            <a:r>
              <a:rPr lang="ja-JP" altLang="en-US" dirty="0" smtClean="0"/>
              <a:t>	美術館</a:t>
            </a:r>
            <a:r>
              <a:rPr lang="ja-JP" altLang="en-US" dirty="0"/>
              <a:t>・博物館、大学・研究機関、民間施設の関係者向け</a:t>
            </a:r>
          </a:p>
          <a:p>
            <a:r>
              <a:rPr lang="ja-JP" altLang="en-US" dirty="0" smtClean="0"/>
              <a:t>		（</a:t>
            </a:r>
            <a:r>
              <a:rPr lang="ja-JP" altLang="en-US" dirty="0"/>
              <a:t>アーカイブ関連人財の育成）</a:t>
            </a:r>
          </a:p>
          <a:p>
            <a:r>
              <a:rPr lang="ja-JP" altLang="en-US" dirty="0"/>
              <a:t>・美術館・博物館、大学・研究機関、民間施設の関係者に対し、アーカイブの必要性やアーカイブ人財の重要性の認識を広めるためのシンポジウム開催等を実施する。</a:t>
            </a:r>
          </a:p>
          <a:p>
            <a:r>
              <a:rPr lang="ja-JP" altLang="en-US" dirty="0"/>
              <a:t>		これまでのアーカイブの構築を通じて得られたノウハウや成果を活用しつつ、アーカイブの構築をけん引する人財や利活用をサポートする人財の育成を支援するため、</a:t>
            </a:r>
          </a:p>
          <a:p>
            <a:r>
              <a:rPr lang="ja-JP" altLang="en-US" dirty="0"/>
              <a:t>		（短期・中期）（国立国会図書館、文部科学省、総務省）</a:t>
            </a:r>
          </a:p>
          <a:p>
            <a:r>
              <a:rPr lang="ja-JP" altLang="en-US" dirty="0"/>
              <a:t>	司書や学芸員等現職人材向け</a:t>
            </a:r>
          </a:p>
          <a:p>
            <a:r>
              <a:rPr lang="ja-JP" altLang="en-US" dirty="0"/>
              <a:t>		デジタルアーカイブに関する専門的知識を有する人財の育成がより充実されるよう促していく。</a:t>
            </a:r>
          </a:p>
          <a:p>
            <a:r>
              <a:rPr lang="ja-JP" altLang="en-US" dirty="0"/>
              <a:t>		・デジタルアーカイブに関連する大学における司書や学芸員の養成課程等において、省令改正により、</a:t>
            </a:r>
            <a:r>
              <a:rPr lang="en-US" altLang="ja-JP" dirty="0"/>
              <a:t>2012 </a:t>
            </a:r>
            <a:r>
              <a:rPr lang="ja-JP" altLang="en-US" dirty="0"/>
              <a:t>年度からデジタルアーカイブ関係の内容を含む科目が新設されたことを踏まえ、</a:t>
            </a:r>
          </a:p>
          <a:p>
            <a:r>
              <a:rPr lang="ja-JP" altLang="en-US" dirty="0"/>
              <a:t>		（短期・中期）（文部科学省）</a:t>
            </a:r>
          </a:p>
          <a:p>
            <a:r>
              <a:rPr lang="ja-JP" altLang="en-US" dirty="0"/>
              <a:t>	若手の標準化人財</a:t>
            </a:r>
          </a:p>
          <a:p>
            <a:r>
              <a:rPr lang="ja-JP" altLang="en-US" dirty="0"/>
              <a:t>ビジネスツールとして戦略的に活用する管理職、営業職等</a:t>
            </a:r>
          </a:p>
          <a:p>
            <a:r>
              <a:rPr lang="ja-JP" altLang="en-US" dirty="0"/>
              <a:t>		標準化をビジネスツールとして戦略的に活用することができる人財を育成するため、</a:t>
            </a:r>
          </a:p>
          <a:p>
            <a:r>
              <a:rPr lang="ja-JP" altLang="en-US" dirty="0"/>
              <a:t>		（短期・中期）（経済産業省）</a:t>
            </a:r>
            <a:endParaRPr kumimoji="1" lang="ja-JP" altLang="en-US" dirty="0"/>
          </a:p>
        </p:txBody>
      </p:sp>
      <p:sp>
        <p:nvSpPr>
          <p:cNvPr id="4" name="コンテンツ プレースホルダー 3"/>
          <p:cNvSpPr>
            <a:spLocks noGrp="1"/>
          </p:cNvSpPr>
          <p:nvPr>
            <p:ph sz="half" idx="2"/>
          </p:nvPr>
        </p:nvSpPr>
        <p:spPr>
          <a:xfrm>
            <a:off x="6172200" y="971867"/>
            <a:ext cx="5847080" cy="5886132"/>
          </a:xfrm>
        </p:spPr>
        <p:txBody>
          <a:bodyPr>
            <a:normAutofit fontScale="47500" lnSpcReduction="20000"/>
          </a:bodyPr>
          <a:lstStyle/>
          <a:p>
            <a:r>
              <a:rPr lang="ja-JP" altLang="en-US" dirty="0"/>
              <a:t>文化財分野</a:t>
            </a:r>
          </a:p>
          <a:p>
            <a:r>
              <a:rPr lang="ja-JP" altLang="en-US" dirty="0"/>
              <a:t>	文化資源や国宝・重要文化財以外の地域の文化資源に関するデータの集約。画像掲載率の向上を図る。</a:t>
            </a:r>
          </a:p>
          <a:p>
            <a:r>
              <a:rPr lang="ja-JP" altLang="en-US" dirty="0"/>
              <a:t>多言語化を含め利活用に資する取組を推進する。</a:t>
            </a:r>
          </a:p>
          <a:p>
            <a:r>
              <a:rPr lang="ja-JP" altLang="en-US" dirty="0"/>
              <a:t>		</a:t>
            </a:r>
            <a:r>
              <a:rPr lang="en-US" altLang="ja-JP" dirty="0"/>
              <a:t>2020 </a:t>
            </a:r>
            <a:r>
              <a:rPr lang="ja-JP" altLang="en-US" dirty="0"/>
              <a:t>年東京オリンピック・パラリンピック競技大会に向けて、文化財情報を海外に発信するため、</a:t>
            </a:r>
          </a:p>
          <a:p>
            <a:r>
              <a:rPr lang="ja-JP" altLang="en-US" dirty="0"/>
              <a:t>		（短期）（文部科学省）</a:t>
            </a:r>
          </a:p>
          <a:p>
            <a:r>
              <a:rPr lang="ja-JP" altLang="en-US" dirty="0"/>
              <a:t>	地方の博物館・美術館等に対して必要な情報の周知を図る。</a:t>
            </a:r>
          </a:p>
          <a:p>
            <a:r>
              <a:rPr lang="ja-JP" altLang="en-US" dirty="0"/>
              <a:t>		全国の博物館・美術館等において文化財等のデジタルアーカイブ化とそのデータの利活用が促進されるよう</a:t>
            </a:r>
          </a:p>
          <a:p>
            <a:r>
              <a:rPr lang="ja-JP" altLang="en-US" dirty="0"/>
              <a:t>		（短期）（文部科学省）</a:t>
            </a:r>
            <a:endParaRPr kumimoji="1" lang="ja-JP" altLang="en-US" dirty="0"/>
          </a:p>
        </p:txBody>
      </p:sp>
    </p:spTree>
    <p:extLst>
      <p:ext uri="{BB962C8B-B14F-4D97-AF65-F5344CB8AC3E}">
        <p14:creationId xmlns:p14="http://schemas.microsoft.com/office/powerpoint/2010/main" val="398632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p>
            <a:r>
              <a:rPr kumimoji="1" lang="ja-JP" altLang="en-US" dirty="0" smtClean="0"/>
              <a:t>「知的財産政策ビジョン」</a:t>
            </a:r>
            <a:endParaRPr kumimoji="1" lang="ja-JP" altLang="en-US" dirty="0"/>
          </a:p>
        </p:txBody>
      </p:sp>
      <p:pic>
        <p:nvPicPr>
          <p:cNvPr id="4" name="コンテンツ プレースホルダー 3">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82385" y="29845"/>
            <a:ext cx="11488189" cy="6828155"/>
          </a:xfrm>
        </p:spPr>
      </p:pic>
    </p:spTree>
    <p:extLst>
      <p:ext uri="{BB962C8B-B14F-4D97-AF65-F5344CB8AC3E}">
        <p14:creationId xmlns:p14="http://schemas.microsoft.com/office/powerpoint/2010/main" val="248356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325563"/>
          </a:xfrm>
        </p:spPr>
        <p:txBody>
          <a:bodyPr>
            <a:normAutofit/>
          </a:bodyPr>
          <a:lstStyle/>
          <a:p>
            <a:r>
              <a:rPr lang="ja-JP" altLang="en-US" sz="4000" dirty="0">
                <a:latin typeface="HG丸ｺﾞｼｯｸM-PRO" pitchFamily="50" charset="-128"/>
                <a:ea typeface="HG丸ｺﾞｼｯｸM-PRO" pitchFamily="50" charset="-128"/>
              </a:rPr>
              <a:t>国のアーカイブ関連政策</a:t>
            </a:r>
            <a:endParaRPr lang="en-US" altLang="zh-TW" sz="4000" dirty="0"/>
          </a:p>
        </p:txBody>
      </p:sp>
      <p:sp>
        <p:nvSpPr>
          <p:cNvPr id="3" name="コンテンツ プレースホルダー 2"/>
          <p:cNvSpPr>
            <a:spLocks noGrp="1"/>
          </p:cNvSpPr>
          <p:nvPr>
            <p:ph idx="1"/>
          </p:nvPr>
        </p:nvSpPr>
        <p:spPr>
          <a:xfrm>
            <a:off x="437321" y="995680"/>
            <a:ext cx="8362121" cy="5354321"/>
          </a:xfrm>
        </p:spPr>
        <p:txBody>
          <a:bodyPr>
            <a:noAutofit/>
          </a:bodyPr>
          <a:lstStyle/>
          <a:p>
            <a:r>
              <a:rPr lang="ja-JP" altLang="en-US" sz="3200" dirty="0"/>
              <a:t>世界最先端</a:t>
            </a:r>
            <a:r>
              <a:rPr lang="en-US" altLang="ja-JP" sz="3200" dirty="0"/>
              <a:t>IT</a:t>
            </a:r>
            <a:r>
              <a:rPr lang="ja-JP" altLang="en-US" sz="3200" dirty="0"/>
              <a:t>国家創造宣言</a:t>
            </a:r>
            <a:r>
              <a:rPr lang="ja-JP" altLang="en-US" sz="1800" dirty="0"/>
              <a:t>（</a:t>
            </a:r>
            <a:r>
              <a:rPr lang="en-US" altLang="ja-JP" sz="1800" dirty="0"/>
              <a:t>2013</a:t>
            </a:r>
            <a:r>
              <a:rPr lang="ja-JP" altLang="en-US" sz="1800" dirty="0"/>
              <a:t>年</a:t>
            </a:r>
            <a:r>
              <a:rPr lang="en-US" altLang="ja-JP" sz="1800" dirty="0"/>
              <a:t>6</a:t>
            </a:r>
            <a:r>
              <a:rPr lang="ja-JP" altLang="en-US" sz="1800" dirty="0"/>
              <a:t>月</a:t>
            </a:r>
            <a:r>
              <a:rPr lang="en-US" altLang="ja-JP" sz="1800" dirty="0"/>
              <a:t>14</a:t>
            </a:r>
            <a:r>
              <a:rPr lang="ja-JP" altLang="en-US" sz="1800" dirty="0"/>
              <a:t>日閣議決定）</a:t>
            </a:r>
            <a:endParaRPr lang="ja-JP" altLang="en-US" sz="3200" dirty="0"/>
          </a:p>
          <a:p>
            <a:r>
              <a:rPr lang="ja-JP" altLang="en-US" sz="3200" dirty="0" smtClean="0"/>
              <a:t>知的</a:t>
            </a:r>
            <a:r>
              <a:rPr lang="ja-JP" altLang="en-US" sz="3200" dirty="0"/>
              <a:t>財産政策ビジョン</a:t>
            </a:r>
            <a:r>
              <a:rPr lang="ja-JP" altLang="en-US" sz="2000" dirty="0"/>
              <a:t>（</a:t>
            </a:r>
            <a:r>
              <a:rPr lang="en-US" altLang="ja-JP" sz="2000" dirty="0"/>
              <a:t>2013</a:t>
            </a:r>
            <a:r>
              <a:rPr lang="ja-JP" altLang="en-US" sz="2000" dirty="0"/>
              <a:t>年</a:t>
            </a:r>
            <a:r>
              <a:rPr lang="en-US" altLang="ja-JP" sz="2000" dirty="0"/>
              <a:t>6</a:t>
            </a:r>
            <a:r>
              <a:rPr lang="ja-JP" altLang="en-US" sz="2000" dirty="0"/>
              <a:t>月</a:t>
            </a:r>
            <a:r>
              <a:rPr lang="en-US" altLang="ja-JP" sz="2000" dirty="0"/>
              <a:t>7</a:t>
            </a:r>
            <a:r>
              <a:rPr lang="ja-JP" altLang="en-US" sz="2000" dirty="0"/>
              <a:t>日知的財産戦略本部）</a:t>
            </a:r>
            <a:endParaRPr lang="ja-JP" altLang="en-US" sz="3200" dirty="0"/>
          </a:p>
          <a:p>
            <a:pPr lvl="1"/>
            <a:r>
              <a:rPr lang="ja-JP" altLang="en-US" dirty="0"/>
              <a:t>★今後</a:t>
            </a:r>
            <a:r>
              <a:rPr lang="en-US" altLang="ja-JP" dirty="0"/>
              <a:t>10</a:t>
            </a:r>
            <a:r>
              <a:rPr lang="ja-JP" altLang="en-US" dirty="0"/>
              <a:t>年を見据えた知的財産に関する政策</a:t>
            </a:r>
          </a:p>
          <a:p>
            <a:pPr lvl="1"/>
            <a:r>
              <a:rPr lang="ja-JP" altLang="en-US" dirty="0" smtClean="0"/>
              <a:t>・</a:t>
            </a:r>
            <a:r>
              <a:rPr lang="ja-JP" altLang="en-US" dirty="0"/>
              <a:t>オープン化された知的活動環境を活用し、世界中で創造された価値を取り込んで事業に繋げていくことが重要</a:t>
            </a:r>
            <a:endParaRPr lang="en-US" altLang="ja-JP" dirty="0" smtClean="0"/>
          </a:p>
          <a:p>
            <a:r>
              <a:rPr lang="ja-JP" altLang="en-US" sz="3200" dirty="0" smtClean="0"/>
              <a:t>知的財産推進計画</a:t>
            </a:r>
            <a:r>
              <a:rPr lang="en-US" altLang="ja-JP" sz="3200" dirty="0" smtClean="0"/>
              <a:t>2015</a:t>
            </a:r>
          </a:p>
          <a:p>
            <a:pPr lvl="1"/>
            <a:r>
              <a:rPr lang="ja-JP" altLang="en-US" dirty="0" smtClean="0"/>
              <a:t>重要</a:t>
            </a:r>
            <a:r>
              <a:rPr lang="en-US" altLang="ja-JP" dirty="0" smtClean="0"/>
              <a:t>8</a:t>
            </a:r>
            <a:r>
              <a:rPr lang="ja-JP" altLang="en-US" dirty="0" smtClean="0"/>
              <a:t>施策の一つ「</a:t>
            </a:r>
            <a:r>
              <a:rPr lang="ja-JP" altLang="en-US" dirty="0" smtClean="0">
                <a:solidFill>
                  <a:schemeClr val="accent5"/>
                </a:solidFill>
              </a:rPr>
              <a:t>アーカイブの利活用促進に向けた整備の加速化</a:t>
            </a:r>
            <a:r>
              <a:rPr lang="ja-JP" altLang="en-US" dirty="0" smtClean="0"/>
              <a:t>」における取り組むべき主な施策：</a:t>
            </a:r>
            <a:endParaRPr lang="en-US" altLang="ja-JP" dirty="0" smtClean="0"/>
          </a:p>
          <a:p>
            <a:pPr lvl="2"/>
            <a:r>
              <a:rPr lang="ja-JP" altLang="en-US" dirty="0" smtClean="0"/>
              <a:t>書籍、文化財、放送番組、マンガ・アニメなど多岐にわたるアーカイブ連携・横断の促進（</a:t>
            </a:r>
            <a:r>
              <a:rPr lang="ja-JP" altLang="en-US" dirty="0" smtClean="0">
                <a:solidFill>
                  <a:schemeClr val="accent5"/>
                </a:solidFill>
              </a:rPr>
              <a:t>統合ポータルの構築</a:t>
            </a:r>
            <a:r>
              <a:rPr lang="ja-JP" altLang="en-US" dirty="0" smtClean="0"/>
              <a:t>）</a:t>
            </a:r>
            <a:endParaRPr lang="en-US" altLang="ja-JP" dirty="0" smtClean="0"/>
          </a:p>
          <a:p>
            <a:pPr lvl="2"/>
            <a:r>
              <a:rPr lang="ja-JP" altLang="en-US" dirty="0" smtClean="0"/>
              <a:t>分野ごとの取組の促進</a:t>
            </a:r>
            <a:endParaRPr lang="en-US" altLang="ja-JP" dirty="0" smtClean="0"/>
          </a:p>
          <a:p>
            <a:pPr lvl="3"/>
            <a:r>
              <a:rPr lang="ja-JP" altLang="en-US" sz="2200" dirty="0" smtClean="0"/>
              <a:t>書籍等：公共・大学図書館等の資料のデジタル化への支援、</a:t>
            </a:r>
            <a:r>
              <a:rPr lang="en-US" altLang="ja-JP" sz="2200" dirty="0" smtClean="0">
                <a:latin typeface="Century" panose="02040604050505020304" pitchFamily="18" charset="0"/>
              </a:rPr>
              <a:t>NDL</a:t>
            </a:r>
            <a:r>
              <a:rPr lang="ja-JP" altLang="en-US" sz="2200" dirty="0" smtClean="0"/>
              <a:t>資料のデジタル化の継続とデータの利活用促進</a:t>
            </a:r>
            <a:endParaRPr lang="en-US" altLang="ja-JP" sz="2200" dirty="0" smtClean="0"/>
          </a:p>
          <a:p>
            <a:pPr lvl="2"/>
            <a:r>
              <a:rPr lang="ja-JP" altLang="en-US" dirty="0" smtClean="0"/>
              <a:t>アーカイブ構築と利活用促進のための著作権制度の整備</a:t>
            </a:r>
            <a:endParaRPr lang="en-US" altLang="ja-JP" dirty="0" smtClean="0"/>
          </a:p>
          <a:p>
            <a:pPr lvl="2"/>
            <a:r>
              <a:rPr lang="ja-JP" altLang="en-US" dirty="0" smtClean="0"/>
              <a:t>関係省庁等連絡会及び実務者協議会の設置　など</a:t>
            </a:r>
            <a:endParaRPr lang="en-US" altLang="ja-JP" dirty="0" smtClean="0"/>
          </a:p>
        </p:txBody>
      </p:sp>
      <p:sp>
        <p:nvSpPr>
          <p:cNvPr id="4" name="スライド番号プレースホルダー 3"/>
          <p:cNvSpPr>
            <a:spLocks noGrp="1"/>
          </p:cNvSpPr>
          <p:nvPr>
            <p:ph type="sldNum" sz="quarter" idx="12"/>
          </p:nvPr>
        </p:nvSpPr>
        <p:spPr/>
        <p:txBody>
          <a:bodyPr/>
          <a:lstStyle/>
          <a:p>
            <a:fld id="{B0626CC5-66B8-4CC4-A2C2-B860A7882944}" type="slidenum">
              <a:rPr lang="ja-JP" altLang="en-US" smtClean="0"/>
              <a:pPr/>
              <a:t>33</a:t>
            </a:fld>
            <a:endParaRPr lang="ja-JP" altLang="en-US" dirty="0"/>
          </a:p>
        </p:txBody>
      </p:sp>
      <p:pic>
        <p:nvPicPr>
          <p:cNvPr id="6" name="図 5"/>
          <p:cNvPicPr>
            <a:picLocks noChangeAspect="1"/>
          </p:cNvPicPr>
          <p:nvPr/>
        </p:nvPicPr>
        <p:blipFill>
          <a:blip r:embed="rId3"/>
          <a:stretch>
            <a:fillRect/>
          </a:stretch>
        </p:blipFill>
        <p:spPr>
          <a:xfrm>
            <a:off x="8651529" y="1736725"/>
            <a:ext cx="3423341" cy="3974540"/>
          </a:xfrm>
          <a:prstGeom prst="rect">
            <a:avLst/>
          </a:prstGeom>
        </p:spPr>
      </p:pic>
      <p:sp>
        <p:nvSpPr>
          <p:cNvPr id="7" name="円/楕円 6"/>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0404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325563"/>
          </a:xfrm>
        </p:spPr>
        <p:txBody>
          <a:bodyPr>
            <a:normAutofit/>
          </a:bodyPr>
          <a:lstStyle/>
          <a:p>
            <a:r>
              <a:rPr lang="zh-TW" altLang="en-US" sz="4000" dirty="0"/>
              <a:t>知的財産推進計画</a:t>
            </a:r>
            <a:r>
              <a:rPr lang="en-US" altLang="zh-TW" sz="4000" dirty="0"/>
              <a:t>2015</a:t>
            </a:r>
          </a:p>
        </p:txBody>
      </p:sp>
      <p:sp>
        <p:nvSpPr>
          <p:cNvPr id="3" name="コンテンツ プレースホルダー 2"/>
          <p:cNvSpPr>
            <a:spLocks noGrp="1"/>
          </p:cNvSpPr>
          <p:nvPr>
            <p:ph idx="1"/>
          </p:nvPr>
        </p:nvSpPr>
        <p:spPr>
          <a:xfrm>
            <a:off x="437321" y="1736725"/>
            <a:ext cx="8362121" cy="4613275"/>
          </a:xfrm>
        </p:spPr>
        <p:txBody>
          <a:bodyPr>
            <a:noAutofit/>
          </a:bodyPr>
          <a:lstStyle/>
          <a:p>
            <a:r>
              <a:rPr lang="ja-JP" altLang="en-US" sz="3200" dirty="0" smtClean="0"/>
              <a:t>重要</a:t>
            </a:r>
            <a:r>
              <a:rPr lang="en-US" altLang="ja-JP" sz="3200" dirty="0" smtClean="0"/>
              <a:t>8</a:t>
            </a:r>
            <a:r>
              <a:rPr lang="ja-JP" altLang="en-US" sz="3200" dirty="0" smtClean="0"/>
              <a:t>施策の一つ「</a:t>
            </a:r>
            <a:r>
              <a:rPr lang="ja-JP" altLang="en-US" sz="3200" dirty="0" smtClean="0">
                <a:solidFill>
                  <a:schemeClr val="accent5"/>
                </a:solidFill>
              </a:rPr>
              <a:t>アーカイブの利活用促進に向けた整備の加速化</a:t>
            </a:r>
            <a:r>
              <a:rPr lang="ja-JP" altLang="en-US" sz="3200" dirty="0" smtClean="0"/>
              <a:t>」における取り組むべき主な施策：</a:t>
            </a:r>
            <a:endParaRPr lang="en-US" altLang="ja-JP" sz="3200" dirty="0" smtClean="0"/>
          </a:p>
          <a:p>
            <a:pPr lvl="1"/>
            <a:r>
              <a:rPr lang="ja-JP" altLang="en-US" sz="2800" dirty="0" smtClean="0"/>
              <a:t>書籍、文化財、放送番組、マンガ・アニメなど多岐にわたるアーカイブ連携・横断の促進（</a:t>
            </a:r>
            <a:r>
              <a:rPr lang="ja-JP" altLang="en-US" sz="2800" dirty="0" smtClean="0">
                <a:solidFill>
                  <a:schemeClr val="accent5"/>
                </a:solidFill>
              </a:rPr>
              <a:t>統合ポータルの構築</a:t>
            </a:r>
            <a:r>
              <a:rPr lang="ja-JP" altLang="en-US" sz="2800" dirty="0" smtClean="0"/>
              <a:t>）</a:t>
            </a:r>
            <a:endParaRPr lang="en-US" altLang="ja-JP" sz="2800" dirty="0" smtClean="0"/>
          </a:p>
          <a:p>
            <a:pPr lvl="1"/>
            <a:r>
              <a:rPr lang="ja-JP" altLang="en-US" sz="2800" dirty="0" smtClean="0"/>
              <a:t>分野ごとの取組の促進</a:t>
            </a:r>
            <a:endParaRPr lang="en-US" altLang="ja-JP" sz="2800" dirty="0" smtClean="0"/>
          </a:p>
          <a:p>
            <a:pPr lvl="2"/>
            <a:r>
              <a:rPr lang="ja-JP" altLang="en-US" sz="2400" dirty="0" smtClean="0"/>
              <a:t>書籍等：公共・大学図書館等の資料のデジタル化への支援、</a:t>
            </a:r>
            <a:r>
              <a:rPr lang="en-US" altLang="ja-JP" sz="2400" dirty="0" smtClean="0">
                <a:latin typeface="Century" panose="02040604050505020304" pitchFamily="18" charset="0"/>
              </a:rPr>
              <a:t>NDL</a:t>
            </a:r>
            <a:r>
              <a:rPr lang="ja-JP" altLang="en-US" sz="2400" dirty="0" smtClean="0"/>
              <a:t>資料のデジタル化の継続とデータの利活用促進</a:t>
            </a:r>
            <a:endParaRPr lang="en-US" altLang="ja-JP" sz="2400" dirty="0" smtClean="0"/>
          </a:p>
          <a:p>
            <a:pPr lvl="1"/>
            <a:r>
              <a:rPr lang="ja-JP" altLang="en-US" sz="2800" dirty="0" smtClean="0"/>
              <a:t>アーカイブ構築と利活用促進のための著作権制度の整備</a:t>
            </a:r>
            <a:endParaRPr lang="en-US" altLang="ja-JP" sz="2800" dirty="0" smtClean="0"/>
          </a:p>
          <a:p>
            <a:pPr lvl="1"/>
            <a:r>
              <a:rPr lang="ja-JP" altLang="en-US" sz="2800" dirty="0" smtClean="0"/>
              <a:t>関係省庁等連絡会及び実務者協議会の設置　など</a:t>
            </a:r>
            <a:endParaRPr lang="en-US" altLang="ja-JP" sz="2800" dirty="0" smtClean="0"/>
          </a:p>
        </p:txBody>
      </p:sp>
      <p:sp>
        <p:nvSpPr>
          <p:cNvPr id="4" name="スライド番号プレースホルダー 3"/>
          <p:cNvSpPr>
            <a:spLocks noGrp="1"/>
          </p:cNvSpPr>
          <p:nvPr>
            <p:ph type="sldNum" sz="quarter" idx="12"/>
          </p:nvPr>
        </p:nvSpPr>
        <p:spPr/>
        <p:txBody>
          <a:bodyPr/>
          <a:lstStyle/>
          <a:p>
            <a:fld id="{B0626CC5-66B8-4CC4-A2C2-B860A7882944}" type="slidenum">
              <a:rPr lang="ja-JP" altLang="en-US" smtClean="0"/>
              <a:pPr/>
              <a:t>34</a:t>
            </a:fld>
            <a:endParaRPr lang="ja-JP" altLang="en-US" dirty="0"/>
          </a:p>
        </p:txBody>
      </p:sp>
      <p:pic>
        <p:nvPicPr>
          <p:cNvPr id="6" name="図 5"/>
          <p:cNvPicPr>
            <a:picLocks noChangeAspect="1"/>
          </p:cNvPicPr>
          <p:nvPr/>
        </p:nvPicPr>
        <p:blipFill>
          <a:blip r:embed="rId3"/>
          <a:stretch>
            <a:fillRect/>
          </a:stretch>
        </p:blipFill>
        <p:spPr>
          <a:xfrm>
            <a:off x="8651529" y="1736725"/>
            <a:ext cx="3423341" cy="3974540"/>
          </a:xfrm>
          <a:prstGeom prst="rect">
            <a:avLst/>
          </a:prstGeom>
        </p:spPr>
      </p:pic>
      <p:sp>
        <p:nvSpPr>
          <p:cNvPr id="7" name="円/楕円 6"/>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01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Autofit/>
          </a:bodyPr>
          <a:lstStyle/>
          <a:p>
            <a:r>
              <a:rPr lang="ja-JP" altLang="en-US" sz="3200" dirty="0"/>
              <a:t>デジタルアーカイブの連携に関する関係省庁等連絡会及び実務者協議会の体制に</a:t>
            </a:r>
            <a:r>
              <a:rPr lang="ja-JP" altLang="en-US" sz="3200" dirty="0" smtClean="0"/>
              <a:t>ついて（２０１</a:t>
            </a:r>
            <a:r>
              <a:rPr lang="ja-JP" altLang="en-US" sz="3200" dirty="0"/>
              <a:t>５</a:t>
            </a:r>
            <a:r>
              <a:rPr lang="ja-JP" altLang="en-US" sz="3200" dirty="0" smtClean="0"/>
              <a:t>年</a:t>
            </a:r>
            <a:r>
              <a:rPr lang="ja-JP" altLang="en-US" sz="3200" dirty="0"/>
              <a:t>９月４日 ）</a:t>
            </a:r>
            <a:endParaRPr kumimoji="1" lang="ja-JP" altLang="en-US" sz="3200" dirty="0"/>
          </a:p>
        </p:txBody>
      </p:sp>
      <p:sp>
        <p:nvSpPr>
          <p:cNvPr id="7" name="コンテンツ プレースホルダー 6"/>
          <p:cNvSpPr>
            <a:spLocks noGrp="1"/>
          </p:cNvSpPr>
          <p:nvPr>
            <p:ph idx="1"/>
          </p:nvPr>
        </p:nvSpPr>
        <p:spPr>
          <a:xfrm>
            <a:off x="838200" y="3239542"/>
            <a:ext cx="10515600" cy="2937421"/>
          </a:xfrm>
        </p:spPr>
        <p:txBody>
          <a:bodyPr/>
          <a:lstStyle/>
          <a:p>
            <a:endParaRPr kumimoji="1" lang="ja-JP" altLang="en-US"/>
          </a:p>
        </p:txBody>
      </p:sp>
      <p:pic>
        <p:nvPicPr>
          <p:cNvPr id="11" name="図 10"/>
          <p:cNvPicPr>
            <a:picLocks noChangeAspect="1"/>
          </p:cNvPicPr>
          <p:nvPr/>
        </p:nvPicPr>
        <p:blipFill>
          <a:blip r:embed="rId2"/>
          <a:stretch>
            <a:fillRect/>
          </a:stretch>
        </p:blipFill>
        <p:spPr>
          <a:xfrm>
            <a:off x="121920" y="772159"/>
            <a:ext cx="11866880" cy="5962469"/>
          </a:xfrm>
          <a:prstGeom prst="rect">
            <a:avLst/>
          </a:prstGeom>
        </p:spPr>
      </p:pic>
    </p:spTree>
    <p:extLst>
      <p:ext uri="{BB962C8B-B14F-4D97-AF65-F5344CB8AC3E}">
        <p14:creationId xmlns:p14="http://schemas.microsoft.com/office/powerpoint/2010/main" val="12583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関係府省の取り組みの現状</a:t>
            </a:r>
            <a:endParaRPr kumimoji="1" lang="ja-JP" altLang="en-US" dirty="0"/>
          </a:p>
        </p:txBody>
      </p:sp>
      <p:sp>
        <p:nvSpPr>
          <p:cNvPr id="3" name="コンテンツ プレースホルダー 2"/>
          <p:cNvSpPr>
            <a:spLocks noGrp="1"/>
          </p:cNvSpPr>
          <p:nvPr>
            <p:ph idx="1"/>
          </p:nvPr>
        </p:nvSpPr>
        <p:spPr>
          <a:xfrm>
            <a:off x="319314" y="965200"/>
            <a:ext cx="11553372" cy="5725886"/>
          </a:xfrm>
        </p:spPr>
        <p:txBody>
          <a:bodyPr>
            <a:normAutofit/>
          </a:bodyPr>
          <a:lstStyle/>
          <a:p>
            <a:r>
              <a:rPr kumimoji="1" lang="ja-JP" altLang="en-US" dirty="0" smtClean="0"/>
              <a:t>文化庁</a:t>
            </a:r>
            <a:endParaRPr kumimoji="1" lang="en-US" altLang="ja-JP" dirty="0" smtClean="0"/>
          </a:p>
          <a:p>
            <a:pPr lvl="1"/>
            <a:r>
              <a:rPr lang="ja-JP" altLang="en-US" dirty="0"/>
              <a:t>メディア芸術等分野（メディア芸術連携促進等</a:t>
            </a:r>
            <a:r>
              <a:rPr lang="ja-JP" altLang="en-US" dirty="0" smtClean="0"/>
              <a:t>事業）</a:t>
            </a:r>
            <a:endParaRPr lang="en-US" altLang="ja-JP" dirty="0" smtClean="0"/>
          </a:p>
          <a:p>
            <a:pPr lvl="1"/>
            <a:r>
              <a:rPr lang="ja-JP" altLang="en-US" dirty="0" smtClean="0"/>
              <a:t>アーカイブ</a:t>
            </a:r>
            <a:r>
              <a:rPr lang="ja-JP" altLang="en-US" dirty="0"/>
              <a:t>構築に関する調査研究事業等</a:t>
            </a:r>
            <a:r>
              <a:rPr lang="ja-JP" altLang="en-US" dirty="0" smtClean="0"/>
              <a:t>）</a:t>
            </a:r>
            <a:endParaRPr lang="en-US" altLang="ja-JP" dirty="0" smtClean="0"/>
          </a:p>
          <a:p>
            <a:pPr lvl="1"/>
            <a:r>
              <a:rPr lang="ja-JP" altLang="en-US" dirty="0" smtClean="0"/>
              <a:t>文化</a:t>
            </a:r>
            <a:r>
              <a:rPr lang="ja-JP" altLang="en-US" dirty="0"/>
              <a:t>財分野（文化遺産オンライン構想の推進等</a:t>
            </a:r>
            <a:r>
              <a:rPr lang="ja-JP" altLang="en-US" dirty="0" smtClean="0"/>
              <a:t>）</a:t>
            </a:r>
            <a:endParaRPr lang="en-US" altLang="ja-JP" dirty="0" smtClean="0"/>
          </a:p>
          <a:p>
            <a:r>
              <a:rPr lang="ja-JP" altLang="en-US" dirty="0" smtClean="0">
                <a:solidFill>
                  <a:prstClr val="black"/>
                </a:solidFill>
              </a:rPr>
              <a:t>経済産業省</a:t>
            </a:r>
            <a:endParaRPr lang="en-US" altLang="ja-JP" dirty="0" smtClean="0">
              <a:solidFill>
                <a:prstClr val="black"/>
              </a:solidFill>
            </a:endParaRPr>
          </a:p>
          <a:p>
            <a:pPr lvl="1"/>
            <a:r>
              <a:rPr lang="ja-JP" altLang="en-US" dirty="0"/>
              <a:t>一元的なコンテンツ情報の発信（コンテンツポータルサイト「</a:t>
            </a:r>
            <a:r>
              <a:rPr lang="en-US" altLang="ja-JP" dirty="0"/>
              <a:t>JAPACON</a:t>
            </a:r>
            <a:r>
              <a:rPr lang="ja-JP" altLang="en-US" dirty="0"/>
              <a:t>」との連携等</a:t>
            </a:r>
            <a:r>
              <a:rPr lang="ja-JP" altLang="en-US" dirty="0" smtClean="0"/>
              <a:t>）</a:t>
            </a:r>
            <a:endParaRPr lang="en-US" altLang="ja-JP" dirty="0" smtClean="0"/>
          </a:p>
          <a:p>
            <a:pPr lvl="1"/>
            <a:r>
              <a:rPr lang="ja-JP" altLang="en-US" dirty="0" smtClean="0"/>
              <a:t>コンテンツ</a:t>
            </a:r>
            <a:r>
              <a:rPr lang="ja-JP" altLang="en-US" dirty="0"/>
              <a:t>技術の発掘と活用（コンテンツ技術の集積・発信、技術マップ</a:t>
            </a:r>
            <a:r>
              <a:rPr lang="en-US" altLang="ja-JP" dirty="0"/>
              <a:t>2015</a:t>
            </a:r>
            <a:r>
              <a:rPr lang="ja-JP" altLang="en-US" dirty="0"/>
              <a:t>の策定等</a:t>
            </a:r>
            <a:r>
              <a:rPr lang="ja-JP" altLang="en-US" dirty="0" smtClean="0"/>
              <a:t>）</a:t>
            </a:r>
            <a:endParaRPr lang="en-US" altLang="ja-JP" dirty="0" smtClean="0"/>
          </a:p>
          <a:p>
            <a:r>
              <a:rPr lang="ja-JP" altLang="en-US" dirty="0" smtClean="0"/>
              <a:t>総務省</a:t>
            </a:r>
            <a:endParaRPr lang="en-US" altLang="ja-JP" dirty="0" smtClean="0"/>
          </a:p>
          <a:p>
            <a:pPr lvl="1"/>
            <a:r>
              <a:rPr lang="ja-JP" altLang="en-US" dirty="0"/>
              <a:t>放送コンテンツの</a:t>
            </a:r>
            <a:r>
              <a:rPr lang="ja-JP" altLang="en-US" dirty="0" smtClean="0"/>
              <a:t>アーカイブ化（</a:t>
            </a:r>
            <a:r>
              <a:rPr lang="ja-JP" altLang="en-US" dirty="0"/>
              <a:t>放送番組センター、</a:t>
            </a:r>
            <a:r>
              <a:rPr lang="en-US" altLang="ja-JP" dirty="0"/>
              <a:t>NHK</a:t>
            </a:r>
            <a:r>
              <a:rPr lang="ja-JP" altLang="en-US" dirty="0"/>
              <a:t>アーカイブス</a:t>
            </a:r>
            <a:r>
              <a:rPr lang="ja-JP" altLang="en-US" dirty="0" smtClean="0"/>
              <a:t>）</a:t>
            </a:r>
            <a:endParaRPr lang="en-US" altLang="ja-JP" dirty="0"/>
          </a:p>
          <a:p>
            <a:pPr lvl="1"/>
            <a:r>
              <a:rPr lang="ja-JP" altLang="en-US" dirty="0" smtClean="0"/>
              <a:t>被災</a:t>
            </a:r>
            <a:r>
              <a:rPr lang="ja-JP" altLang="en-US" dirty="0"/>
              <a:t>自治体における震災アーカイブ構築事業（被災地域デジタル化推進、震災関連アーカイブ構築・運用ガイドライン）</a:t>
            </a:r>
          </a:p>
        </p:txBody>
      </p:sp>
    </p:spTree>
    <p:extLst>
      <p:ext uri="{BB962C8B-B14F-4D97-AF65-F5344CB8AC3E}">
        <p14:creationId xmlns:p14="http://schemas.microsoft.com/office/powerpoint/2010/main" val="1805493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t>
            </a:r>
            <a:r>
              <a:rPr kumimoji="1" lang="ja-JP" altLang="en-US" dirty="0" smtClean="0"/>
              <a:t>参考</a:t>
            </a:r>
            <a:r>
              <a:rPr kumimoji="1" lang="en-US" altLang="ja-JP" dirty="0" smtClean="0"/>
              <a:t>】</a:t>
            </a:r>
            <a:r>
              <a:rPr kumimoji="1" lang="ja-JP" altLang="en-US" dirty="0" smtClean="0"/>
              <a:t>アーカイブ立国宣言</a:t>
            </a:r>
            <a:r>
              <a:rPr lang="en-US" altLang="ja-JP" dirty="0"/>
              <a:t/>
            </a:r>
            <a:br>
              <a:rPr lang="en-US" altLang="ja-JP" dirty="0"/>
            </a:br>
            <a:r>
              <a:rPr lang="ja-JP" altLang="en-US" dirty="0" smtClean="0"/>
              <a:t>（</a:t>
            </a:r>
            <a:r>
              <a:rPr lang="en-US" altLang="ja-JP" dirty="0"/>
              <a:t>2015</a:t>
            </a:r>
            <a:r>
              <a:rPr lang="ja-JP" altLang="en-US" dirty="0"/>
              <a:t>年</a:t>
            </a:r>
            <a:r>
              <a:rPr lang="en-US" altLang="ja-JP" dirty="0"/>
              <a:t>1</a:t>
            </a:r>
            <a:r>
              <a:rPr lang="ja-JP" altLang="en-US" dirty="0"/>
              <a:t>月</a:t>
            </a:r>
            <a:r>
              <a:rPr lang="en-US" altLang="ja-JP" dirty="0"/>
              <a:t>26</a:t>
            </a:r>
            <a:r>
              <a:rPr lang="ja-JP" altLang="en-US" dirty="0" smtClean="0"/>
              <a:t>日</a:t>
            </a:r>
            <a:r>
              <a:rPr lang="ja-JP" altLang="en-US" dirty="0"/>
              <a:t>アーカイブサミット</a:t>
            </a:r>
            <a:r>
              <a:rPr lang="en-US" altLang="ja-JP" dirty="0"/>
              <a:t>2015 </a:t>
            </a:r>
            <a:r>
              <a:rPr lang="ja-JP" altLang="en-US" dirty="0" smtClean="0"/>
              <a:t>）</a:t>
            </a:r>
            <a:endParaRPr kumimoji="1" lang="ja-JP" altLang="en-US" dirty="0"/>
          </a:p>
        </p:txBody>
      </p:sp>
      <p:sp>
        <p:nvSpPr>
          <p:cNvPr id="3" name="コンテンツ プレースホルダー 2"/>
          <p:cNvSpPr>
            <a:spLocks noGrp="1"/>
          </p:cNvSpPr>
          <p:nvPr>
            <p:ph sz="half" idx="1"/>
          </p:nvPr>
        </p:nvSpPr>
        <p:spPr>
          <a:xfrm>
            <a:off x="162560" y="2189200"/>
            <a:ext cx="6009640" cy="4650064"/>
          </a:xfrm>
        </p:spPr>
        <p:txBody>
          <a:bodyPr>
            <a:normAutofit fontScale="92500" lnSpcReduction="20000"/>
          </a:bodyPr>
          <a:lstStyle/>
          <a:p>
            <a:r>
              <a:rPr lang="ja-JP" altLang="en-US" dirty="0" smtClean="0"/>
              <a:t>提言２：デジタルアーカイブ</a:t>
            </a:r>
            <a:r>
              <a:rPr lang="ja-JP" altLang="en-US" dirty="0"/>
              <a:t>を支える人材の育成</a:t>
            </a:r>
          </a:p>
          <a:p>
            <a:pPr lvl="1"/>
            <a:r>
              <a:rPr lang="ja-JP" altLang="en-US" dirty="0" smtClean="0">
                <a:solidFill>
                  <a:srgbClr val="FF0000"/>
                </a:solidFill>
              </a:rPr>
              <a:t>専門</a:t>
            </a:r>
            <a:r>
              <a:rPr lang="ja-JP" altLang="en-US" dirty="0">
                <a:solidFill>
                  <a:srgbClr val="FF0000"/>
                </a:solidFill>
              </a:rPr>
              <a:t>分野に関する知見</a:t>
            </a:r>
            <a:r>
              <a:rPr lang="ja-JP" altLang="en-US" dirty="0"/>
              <a:t>（文化・芸術・学術）</a:t>
            </a:r>
          </a:p>
          <a:p>
            <a:pPr lvl="1"/>
            <a:r>
              <a:rPr lang="ja-JP" altLang="en-US" dirty="0"/>
              <a:t>文献を含めて、</a:t>
            </a:r>
            <a:r>
              <a:rPr lang="ja-JP" altLang="en-US" dirty="0">
                <a:solidFill>
                  <a:srgbClr val="FF0000"/>
                </a:solidFill>
              </a:rPr>
              <a:t>文化資産の収集・保存・修復・公開の技能</a:t>
            </a:r>
          </a:p>
          <a:p>
            <a:pPr lvl="2"/>
            <a:r>
              <a:rPr lang="ja-JP" altLang="en-US" dirty="0"/>
              <a:t>図書館が扱うものは、文献だけではない。</a:t>
            </a:r>
          </a:p>
          <a:p>
            <a:pPr lvl="1"/>
            <a:r>
              <a:rPr lang="ja-JP" altLang="en-US" dirty="0" smtClean="0">
                <a:solidFill>
                  <a:srgbClr val="FF0000"/>
                </a:solidFill>
              </a:rPr>
              <a:t>文化</a:t>
            </a:r>
            <a:r>
              <a:rPr lang="ja-JP" altLang="en-US" dirty="0">
                <a:solidFill>
                  <a:srgbClr val="FF0000"/>
                </a:solidFill>
              </a:rPr>
              <a:t>資産を取り扱うための知識・技能</a:t>
            </a:r>
            <a:r>
              <a:rPr lang="ja-JP" altLang="en-US" dirty="0"/>
              <a:t>	</a:t>
            </a:r>
          </a:p>
          <a:p>
            <a:pPr lvl="2"/>
            <a:r>
              <a:rPr lang="ja-JP" altLang="en-US" dirty="0"/>
              <a:t>保存・修復技術</a:t>
            </a:r>
          </a:p>
          <a:p>
            <a:pPr lvl="2"/>
            <a:r>
              <a:rPr lang="ja-JP" altLang="en-US" dirty="0"/>
              <a:t>文化資産に価値を見出し、情報として記述する</a:t>
            </a:r>
            <a:r>
              <a:rPr lang="ja-JP" altLang="en-US" dirty="0">
                <a:solidFill>
                  <a:srgbClr val="FF0000"/>
                </a:solidFill>
              </a:rPr>
              <a:t>カタロガー</a:t>
            </a:r>
          </a:p>
          <a:p>
            <a:pPr lvl="2"/>
            <a:r>
              <a:rPr lang="ja-JP" altLang="en-US" dirty="0"/>
              <a:t>文化資産の価値を顕在化させて共有するための企画・発信する</a:t>
            </a:r>
            <a:r>
              <a:rPr lang="ja-JP" altLang="en-US" dirty="0">
                <a:solidFill>
                  <a:srgbClr val="FF0000"/>
                </a:solidFill>
              </a:rPr>
              <a:t>キュレーター</a:t>
            </a:r>
          </a:p>
          <a:p>
            <a:pPr lvl="2"/>
            <a:r>
              <a:rPr lang="ja-JP" altLang="en-US" dirty="0"/>
              <a:t>文化資源と人々をつなぎ、新たな価値を創出する</a:t>
            </a:r>
            <a:r>
              <a:rPr lang="ja-JP" altLang="en-US" dirty="0">
                <a:solidFill>
                  <a:srgbClr val="FF0000"/>
                </a:solidFill>
              </a:rPr>
              <a:t>コーディネータ、エンベデッドライブラリアン</a:t>
            </a:r>
          </a:p>
          <a:p>
            <a:pPr lvl="2"/>
            <a:r>
              <a:rPr lang="ja-JP" altLang="en-US" dirty="0"/>
              <a:t>文化資産を扱う活動の使命を明らかにし、その達成に向け経営資源を配分し、事業を統括する</a:t>
            </a:r>
            <a:r>
              <a:rPr lang="ja-JP" altLang="en-US" dirty="0" smtClean="0">
                <a:solidFill>
                  <a:srgbClr val="FF0000"/>
                </a:solidFill>
              </a:rPr>
              <a:t>マネージャー</a:t>
            </a:r>
            <a:endParaRPr lang="en-US" altLang="ja-JP" dirty="0">
              <a:solidFill>
                <a:srgbClr val="FF0000"/>
              </a:solidFill>
            </a:endParaRPr>
          </a:p>
        </p:txBody>
      </p:sp>
      <p:sp>
        <p:nvSpPr>
          <p:cNvPr id="4" name="コンテンツ プレースホルダー 3"/>
          <p:cNvSpPr>
            <a:spLocks noGrp="1"/>
          </p:cNvSpPr>
          <p:nvPr>
            <p:ph sz="half" idx="2"/>
          </p:nvPr>
        </p:nvSpPr>
        <p:spPr>
          <a:xfrm>
            <a:off x="5882640" y="2189200"/>
            <a:ext cx="6136640" cy="4650065"/>
          </a:xfrm>
        </p:spPr>
        <p:txBody>
          <a:bodyPr>
            <a:normAutofit fontScale="92500" lnSpcReduction="20000"/>
          </a:bodyPr>
          <a:lstStyle/>
          <a:p>
            <a:pPr lvl="1"/>
            <a:r>
              <a:rPr lang="ja-JP" altLang="en-US" dirty="0" smtClean="0">
                <a:solidFill>
                  <a:srgbClr val="FF0000"/>
                </a:solidFill>
              </a:rPr>
              <a:t>デジタル</a:t>
            </a:r>
            <a:r>
              <a:rPr lang="ja-JP" altLang="en-US" dirty="0">
                <a:solidFill>
                  <a:srgbClr val="FF0000"/>
                </a:solidFill>
              </a:rPr>
              <a:t>技術を活用したアーカイブ化のための</a:t>
            </a:r>
            <a:r>
              <a:rPr lang="ja-JP" altLang="en-US" dirty="0" smtClean="0">
                <a:solidFill>
                  <a:srgbClr val="FF0000"/>
                </a:solidFill>
              </a:rPr>
              <a:t>知見</a:t>
            </a:r>
            <a:endParaRPr lang="en-US" altLang="ja-JP" dirty="0"/>
          </a:p>
          <a:p>
            <a:pPr lvl="2"/>
            <a:r>
              <a:rPr lang="ja-JP" altLang="en-US" dirty="0"/>
              <a:t>文化資産を取り扱う様々な局面で</a:t>
            </a:r>
            <a:r>
              <a:rPr lang="en-US" altLang="ja-JP" dirty="0"/>
              <a:t>IT</a:t>
            </a:r>
            <a:r>
              <a:rPr lang="ja-JP" altLang="en-US" dirty="0"/>
              <a:t>を活用し、文化資産をデジタル化し情報メディアに乗せていく技術を有する</a:t>
            </a:r>
            <a:r>
              <a:rPr lang="ja-JP" altLang="en-US" dirty="0">
                <a:solidFill>
                  <a:srgbClr val="FF0000"/>
                </a:solidFill>
              </a:rPr>
              <a:t>アーキビスト</a:t>
            </a:r>
          </a:p>
          <a:p>
            <a:pPr lvl="2"/>
            <a:r>
              <a:rPr lang="ja-JP" altLang="en-US" dirty="0"/>
              <a:t>著作権をはじめとする知的財産権、肖像権、契約など各種法律分野に関する知識</a:t>
            </a:r>
          </a:p>
          <a:p>
            <a:pPr lvl="1"/>
            <a:endParaRPr lang="en-US" altLang="ja-JP" dirty="0" smtClean="0"/>
          </a:p>
          <a:p>
            <a:pPr lvl="1"/>
            <a:r>
              <a:rPr lang="ja-JP" altLang="en-US" dirty="0" smtClean="0"/>
              <a:t>文化</a:t>
            </a:r>
            <a:r>
              <a:rPr lang="ja-JP" altLang="en-US" dirty="0"/>
              <a:t>資産を情報として収集・組織化・保存し、公開することを実現する</a:t>
            </a:r>
            <a:r>
              <a:rPr lang="ja-JP" altLang="en-US" dirty="0">
                <a:solidFill>
                  <a:srgbClr val="FF0000"/>
                </a:solidFill>
              </a:rPr>
              <a:t>システムの開発・運用管理の知識・技能</a:t>
            </a:r>
            <a:r>
              <a:rPr lang="ja-JP" altLang="en-US" dirty="0"/>
              <a:t>	</a:t>
            </a:r>
          </a:p>
          <a:p>
            <a:pPr lvl="2"/>
            <a:r>
              <a:rPr lang="ja-JP" altLang="en-US" dirty="0"/>
              <a:t>効率的・効果的なシステム開発を行う</a:t>
            </a:r>
            <a:r>
              <a:rPr lang="ja-JP" altLang="en-US" dirty="0">
                <a:solidFill>
                  <a:srgbClr val="FF0000"/>
                </a:solidFill>
              </a:rPr>
              <a:t>システムライブラリアン</a:t>
            </a:r>
          </a:p>
          <a:p>
            <a:pPr lvl="2"/>
            <a:r>
              <a:rPr lang="ja-JP" altLang="en-US" dirty="0"/>
              <a:t>先進技術の研究開発および実用化を目指す研究者</a:t>
            </a:r>
          </a:p>
          <a:p>
            <a:endParaRPr kumimoji="1" lang="ja-JP" altLang="en-US" dirty="0"/>
          </a:p>
        </p:txBody>
      </p:sp>
      <p:sp>
        <p:nvSpPr>
          <p:cNvPr id="5" name="正方形/長方形 4"/>
          <p:cNvSpPr/>
          <p:nvPr/>
        </p:nvSpPr>
        <p:spPr>
          <a:xfrm>
            <a:off x="441960" y="1029175"/>
            <a:ext cx="11577320" cy="923330"/>
          </a:xfrm>
          <a:prstGeom prst="rect">
            <a:avLst/>
          </a:prstGeom>
        </p:spPr>
        <p:txBody>
          <a:bodyPr wrap="square">
            <a:spAutoFit/>
          </a:bodyPr>
          <a:lstStyle/>
          <a:p>
            <a:r>
              <a:rPr lang="ja-JP" altLang="en-US" dirty="0">
                <a:latin typeface="Meiryo UI" panose="020B0604030504040204" pitchFamily="50" charset="-128"/>
                <a:ea typeface="Meiryo UI" panose="020B0604030504040204" pitchFamily="50" charset="-128"/>
              </a:rPr>
              <a:t>提言</a:t>
            </a:r>
          </a:p>
          <a:p>
            <a:pPr lvl="1"/>
            <a:r>
              <a:rPr lang="ja-JP" altLang="en-US" dirty="0" smtClean="0">
                <a:latin typeface="Meiryo UI" panose="020B0604030504040204" pitchFamily="50" charset="-128"/>
                <a:ea typeface="Meiryo UI" panose="020B0604030504040204" pitchFamily="50" charset="-128"/>
              </a:rPr>
              <a:t>国立</a:t>
            </a:r>
            <a:r>
              <a:rPr lang="ja-JP" altLang="en-US" dirty="0">
                <a:latin typeface="Meiryo UI" panose="020B0604030504040204" pitchFamily="50" charset="-128"/>
                <a:ea typeface="Meiryo UI" panose="020B0604030504040204" pitchFamily="50" charset="-128"/>
              </a:rPr>
              <a:t>デジタルアーカイブセンターの</a:t>
            </a:r>
            <a:r>
              <a:rPr lang="ja-JP" altLang="en-US" dirty="0" smtClean="0">
                <a:latin typeface="Meiryo UI" panose="020B0604030504040204" pitchFamily="50" charset="-128"/>
                <a:ea typeface="Meiryo UI" panose="020B0604030504040204" pitchFamily="50" charset="-128"/>
              </a:rPr>
              <a:t>設立、デジタルアーカイブ</a:t>
            </a:r>
            <a:r>
              <a:rPr lang="ja-JP" altLang="en-US" dirty="0">
                <a:latin typeface="Meiryo UI" panose="020B0604030504040204" pitchFamily="50" charset="-128"/>
                <a:ea typeface="Meiryo UI" panose="020B0604030504040204" pitchFamily="50" charset="-128"/>
              </a:rPr>
              <a:t>を支える人材の</a:t>
            </a:r>
            <a:r>
              <a:rPr lang="ja-JP" altLang="en-US" dirty="0" smtClean="0">
                <a:latin typeface="Meiryo UI" panose="020B0604030504040204" pitchFamily="50" charset="-128"/>
                <a:ea typeface="Meiryo UI" panose="020B0604030504040204" pitchFamily="50" charset="-128"/>
              </a:rPr>
              <a:t>育成、文化</a:t>
            </a:r>
            <a:r>
              <a:rPr lang="ja-JP" altLang="en-US" dirty="0">
                <a:latin typeface="Meiryo UI" panose="020B0604030504040204" pitchFamily="50" charset="-128"/>
                <a:ea typeface="Meiryo UI" panose="020B0604030504040204" pitchFamily="50" charset="-128"/>
              </a:rPr>
              <a:t>資源デジタルアーカイブの</a:t>
            </a:r>
            <a:r>
              <a:rPr lang="ja-JP" altLang="en-US" dirty="0" smtClean="0">
                <a:latin typeface="Meiryo UI" panose="020B0604030504040204" pitchFamily="50" charset="-128"/>
                <a:ea typeface="Meiryo UI" panose="020B0604030504040204" pitchFamily="50" charset="-128"/>
              </a:rPr>
              <a:t>オープンデータ化、抜本的</a:t>
            </a:r>
            <a:r>
              <a:rPr lang="ja-JP" altLang="en-US" dirty="0">
                <a:latin typeface="Meiryo UI" panose="020B0604030504040204" pitchFamily="50" charset="-128"/>
                <a:ea typeface="Meiryo UI" panose="020B0604030504040204" pitchFamily="50" charset="-128"/>
              </a:rPr>
              <a:t>な孤児作品対策</a:t>
            </a:r>
            <a:endParaRPr lang="en-US" altLang="ja-JP"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791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「日本語の歴史的典籍の国際共同研究ネットワーク構築計画」</a:t>
            </a:r>
            <a:endParaRPr kumimoji="1" lang="ja-JP" altLang="en-US" sz="3600" dirty="0"/>
          </a:p>
        </p:txBody>
      </p:sp>
      <p:sp>
        <p:nvSpPr>
          <p:cNvPr id="3" name="コンテンツ プレースホルダー 2"/>
          <p:cNvSpPr>
            <a:spLocks noGrp="1"/>
          </p:cNvSpPr>
          <p:nvPr>
            <p:ph idx="1"/>
          </p:nvPr>
        </p:nvSpPr>
        <p:spPr>
          <a:xfrm>
            <a:off x="304800" y="965200"/>
            <a:ext cx="11628120" cy="5211763"/>
          </a:xfrm>
        </p:spPr>
        <p:txBody>
          <a:bodyPr>
            <a:normAutofit/>
          </a:bodyPr>
          <a:lstStyle/>
          <a:p>
            <a:r>
              <a:rPr lang="ja-JP" altLang="en-US" dirty="0" smtClean="0"/>
              <a:t>概要</a:t>
            </a:r>
            <a:endParaRPr lang="en-US" altLang="ja-JP" dirty="0" smtClean="0"/>
          </a:p>
          <a:p>
            <a:pPr lvl="1"/>
            <a:r>
              <a:rPr lang="ja-JP" altLang="en-US" dirty="0" smtClean="0"/>
              <a:t>研究</a:t>
            </a:r>
            <a:r>
              <a:rPr lang="ja-JP" altLang="en-US" dirty="0"/>
              <a:t>基盤整備として、「日本語の歴史的典籍」約</a:t>
            </a:r>
            <a:r>
              <a:rPr lang="en-US" altLang="ja-JP" dirty="0"/>
              <a:t>30</a:t>
            </a:r>
            <a:r>
              <a:rPr lang="ja-JP" altLang="en-US" dirty="0"/>
              <a:t>万点を画像データ化し、既存の書誌情報データベースと統合させた「日本語の歴史的典籍データベース」の</a:t>
            </a:r>
            <a:r>
              <a:rPr lang="ja-JP" altLang="en-US" dirty="0" smtClean="0"/>
              <a:t>構築</a:t>
            </a:r>
            <a:endParaRPr lang="en-US" altLang="ja-JP" dirty="0" smtClean="0"/>
          </a:p>
          <a:p>
            <a:pPr lvl="1"/>
            <a:r>
              <a:rPr lang="ja-JP" altLang="en-US" dirty="0"/>
              <a:t>国内外の大学等と連携し、</a:t>
            </a:r>
            <a:r>
              <a:rPr lang="ja-JP" altLang="en-US" dirty="0">
                <a:hlinkClick r:id="rId2"/>
              </a:rPr>
              <a:t>「日本語の歴史的典籍」</a:t>
            </a:r>
            <a:r>
              <a:rPr lang="ja-JP" altLang="en-US" dirty="0"/>
              <a:t>に関する国際共同研究ネットワークを</a:t>
            </a:r>
            <a:r>
              <a:rPr lang="ja-JP" altLang="en-US" dirty="0" smtClean="0"/>
              <a:t>構築</a:t>
            </a:r>
            <a:endParaRPr lang="en-US" altLang="ja-JP" dirty="0" smtClean="0"/>
          </a:p>
          <a:p>
            <a:pPr lvl="1"/>
            <a:r>
              <a:rPr lang="ja-JP" altLang="en-US" dirty="0" smtClean="0"/>
              <a:t>「</a:t>
            </a:r>
            <a:r>
              <a:rPr lang="ja-JP" altLang="en-US" dirty="0"/>
              <a:t>日本語の歴史的典籍」には、あらゆる分野の書物が含まれており、研究分野は人文科学全体、さらには自然科学系の諸分野にも及ぶことから、それぞれの分野における研究の深化はもちろんのこと、</a:t>
            </a:r>
            <a:r>
              <a:rPr lang="ja-JP" altLang="en-US" dirty="0">
                <a:solidFill>
                  <a:srgbClr val="FF0000"/>
                </a:solidFill>
              </a:rPr>
              <a:t>異分野を融合させた研究の展開</a:t>
            </a:r>
            <a:r>
              <a:rPr lang="ja-JP" altLang="en-US" dirty="0"/>
              <a:t>も</a:t>
            </a:r>
            <a:r>
              <a:rPr lang="ja-JP" altLang="en-US" dirty="0" smtClean="0"/>
              <a:t>期待</a:t>
            </a:r>
            <a:endParaRPr lang="en-US" altLang="ja-JP" dirty="0" smtClean="0"/>
          </a:p>
          <a:p>
            <a:endParaRPr kumimoji="1" lang="ja-JP" altLang="en-US" dirty="0"/>
          </a:p>
        </p:txBody>
      </p:sp>
    </p:spTree>
    <p:extLst>
      <p:ext uri="{BB962C8B-B14F-4D97-AF65-F5344CB8AC3E}">
        <p14:creationId xmlns:p14="http://schemas.microsoft.com/office/powerpoint/2010/main" val="224288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ja-JP" altLang="en-US" sz="4000" dirty="0" smtClean="0"/>
              <a:t>「知</a:t>
            </a:r>
            <a:r>
              <a:rPr lang="ja-JP" altLang="en-US" sz="4000" dirty="0"/>
              <a:t>財計画</a:t>
            </a:r>
            <a:r>
              <a:rPr lang="en-US" altLang="ja-JP" sz="4000" dirty="0" smtClean="0"/>
              <a:t>2016</a:t>
            </a:r>
            <a:r>
              <a:rPr lang="ja-JP" altLang="en-US" sz="4000" dirty="0" smtClean="0"/>
              <a:t>」内のアーカイブ関連記述目次</a:t>
            </a:r>
            <a:r>
              <a:rPr lang="en-US" altLang="ja-JP" sz="4000" dirty="0"/>
              <a:t/>
            </a:r>
            <a:br>
              <a:rPr lang="en-US" altLang="ja-JP" sz="4000" dirty="0"/>
            </a:br>
            <a:r>
              <a:rPr lang="ja-JP" altLang="en-US" sz="3100" dirty="0"/>
              <a:t>（</a:t>
            </a:r>
            <a:r>
              <a:rPr lang="en-US" altLang="ja-JP" sz="3100" dirty="0"/>
              <a:t>2016</a:t>
            </a:r>
            <a:r>
              <a:rPr lang="ja-JP" altLang="en-US" sz="3100" dirty="0"/>
              <a:t>年</a:t>
            </a:r>
            <a:r>
              <a:rPr lang="en-US" altLang="ja-JP" sz="3100" dirty="0"/>
              <a:t>5</a:t>
            </a:r>
            <a:r>
              <a:rPr lang="ja-JP" altLang="en-US" sz="3100" dirty="0"/>
              <a:t>月内閣官房</a:t>
            </a:r>
            <a:r>
              <a:rPr lang="zh-TW" altLang="en-US" sz="3100" dirty="0"/>
              <a:t>知的財産戦略本部</a:t>
            </a:r>
            <a:r>
              <a:rPr lang="ja-JP" altLang="en-US" sz="3100" dirty="0"/>
              <a:t>）</a:t>
            </a:r>
            <a:endParaRPr kumimoji="1" lang="ja-JP" altLang="en-US" sz="3100" dirty="0"/>
          </a:p>
        </p:txBody>
      </p:sp>
      <p:sp>
        <p:nvSpPr>
          <p:cNvPr id="4" name="コンテンツ プレースホルダー 3"/>
          <p:cNvSpPr>
            <a:spLocks noGrp="1"/>
          </p:cNvSpPr>
          <p:nvPr>
            <p:ph sz="half" idx="1"/>
          </p:nvPr>
        </p:nvSpPr>
        <p:spPr/>
        <p:txBody>
          <a:bodyPr>
            <a:normAutofit fontScale="92500"/>
          </a:bodyPr>
          <a:lstStyle/>
          <a:p>
            <a:r>
              <a:rPr lang="ja-JP" altLang="en-US" dirty="0"/>
              <a:t>第３．コンテンツの新規展開の推進</a:t>
            </a:r>
            <a:endParaRPr lang="en-US" altLang="ja-JP" dirty="0"/>
          </a:p>
          <a:p>
            <a:r>
              <a:rPr lang="ja-JP" altLang="en-US" dirty="0"/>
              <a:t>２．アーカイブの利活用の促進</a:t>
            </a:r>
          </a:p>
          <a:p>
            <a:r>
              <a:rPr lang="ja-JP" altLang="en-US" dirty="0"/>
              <a:t>（１）現状と</a:t>
            </a:r>
            <a:r>
              <a:rPr lang="ja-JP" altLang="en-US" dirty="0" smtClean="0"/>
              <a:t>課題</a:t>
            </a:r>
            <a:endParaRPr lang="en-US" altLang="ja-JP" dirty="0" smtClean="0"/>
          </a:p>
          <a:p>
            <a:pPr lvl="1"/>
            <a:r>
              <a:rPr lang="ja-JP" altLang="en-US" dirty="0"/>
              <a:t>デジタルアーカイブ構築に関して</a:t>
            </a:r>
            <a:endParaRPr lang="en-US" altLang="ja-JP" dirty="0"/>
          </a:p>
          <a:p>
            <a:pPr lvl="1"/>
            <a:r>
              <a:rPr lang="ja-JP" altLang="en-US" dirty="0"/>
              <a:t>アーカイブ利活用促進に</a:t>
            </a:r>
            <a:r>
              <a:rPr lang="ja-JP" altLang="en-US" dirty="0" smtClean="0"/>
              <a:t>関して</a:t>
            </a:r>
            <a:endParaRPr lang="en-US" altLang="ja-JP" dirty="0"/>
          </a:p>
          <a:p>
            <a:r>
              <a:rPr lang="ja-JP" altLang="en-US" dirty="0" smtClean="0"/>
              <a:t>（</a:t>
            </a:r>
            <a:r>
              <a:rPr lang="ja-JP" altLang="en-US" dirty="0"/>
              <a:t>２）今後取り組むべき施策</a:t>
            </a:r>
            <a:endParaRPr lang="en-US" altLang="ja-JP" dirty="0"/>
          </a:p>
          <a:p>
            <a:r>
              <a:rPr lang="ja-JP" altLang="en-US" dirty="0"/>
              <a:t>＜＜アーカイブ間の連携の促進＞</a:t>
            </a:r>
            <a:r>
              <a:rPr lang="ja-JP" altLang="en-US" dirty="0" smtClean="0"/>
              <a:t>＞</a:t>
            </a:r>
            <a:endParaRPr lang="en-US" altLang="ja-JP" dirty="0" smtClean="0"/>
          </a:p>
          <a:p>
            <a:pPr lvl="1"/>
            <a:r>
              <a:rPr lang="ja-JP" altLang="en-US" dirty="0"/>
              <a:t>（関係省庁等連絡会及び実務者協議会の開催）</a:t>
            </a:r>
            <a:endParaRPr lang="en-US" altLang="ja-JP" dirty="0"/>
          </a:p>
          <a:p>
            <a:pPr lvl="1"/>
            <a:r>
              <a:rPr lang="ja-JP" altLang="en-US" dirty="0"/>
              <a:t>（統合ポータルの構築）</a:t>
            </a:r>
            <a:endParaRPr lang="en-US" altLang="ja-JP" dirty="0"/>
          </a:p>
          <a:p>
            <a:pPr lvl="1"/>
            <a:r>
              <a:rPr lang="ja-JP" altLang="en-US" dirty="0"/>
              <a:t>（利活用の推進のための連携）</a:t>
            </a:r>
            <a:endParaRPr lang="en-US" altLang="ja-JP" dirty="0"/>
          </a:p>
          <a:p>
            <a:pPr lvl="1"/>
            <a:r>
              <a:rPr lang="ja-JP" altLang="en-US" dirty="0"/>
              <a:t>（地方におけるアーカイブ連携の促進</a:t>
            </a:r>
            <a:r>
              <a:rPr lang="ja-JP" altLang="en-US" dirty="0" smtClean="0"/>
              <a:t>）</a:t>
            </a:r>
            <a:endParaRPr lang="en-US" altLang="ja-JP" dirty="0" smtClean="0"/>
          </a:p>
          <a:p>
            <a:endParaRPr lang="en-US" altLang="ja-JP" dirty="0"/>
          </a:p>
          <a:p>
            <a:endParaRPr kumimoji="1" lang="ja-JP" altLang="en-US" dirty="0"/>
          </a:p>
        </p:txBody>
      </p:sp>
      <p:sp>
        <p:nvSpPr>
          <p:cNvPr id="5" name="コンテンツ プレースホルダー 4"/>
          <p:cNvSpPr>
            <a:spLocks noGrp="1"/>
          </p:cNvSpPr>
          <p:nvPr>
            <p:ph sz="half" idx="2"/>
          </p:nvPr>
        </p:nvSpPr>
        <p:spPr>
          <a:xfrm>
            <a:off x="5902036" y="971867"/>
            <a:ext cx="6289964" cy="5205096"/>
          </a:xfrm>
        </p:spPr>
        <p:txBody>
          <a:bodyPr>
            <a:normAutofit fontScale="92500"/>
          </a:bodyPr>
          <a:lstStyle/>
          <a:p>
            <a:r>
              <a:rPr lang="ja-JP" altLang="en-US" dirty="0"/>
              <a:t>＜＜分野ごとの取組の促進＞＞</a:t>
            </a:r>
            <a:endParaRPr lang="en-US" altLang="ja-JP" dirty="0"/>
          </a:p>
          <a:p>
            <a:pPr lvl="1"/>
            <a:r>
              <a:rPr lang="ja-JP" altLang="en-US" dirty="0"/>
              <a:t>（分野ごとのアグリゲーターによる取組）</a:t>
            </a:r>
            <a:endParaRPr lang="en-US" altLang="ja-JP" dirty="0"/>
          </a:p>
          <a:p>
            <a:pPr lvl="1"/>
            <a:r>
              <a:rPr lang="zh-TW" altLang="en-US" dirty="0"/>
              <a:t>（書籍等分野）</a:t>
            </a:r>
            <a:endParaRPr lang="en-US" altLang="zh-TW" dirty="0"/>
          </a:p>
          <a:p>
            <a:pPr lvl="1"/>
            <a:r>
              <a:rPr lang="zh-TW" altLang="en-US" dirty="0"/>
              <a:t>（文化財分野）</a:t>
            </a:r>
            <a:endParaRPr lang="en-US" altLang="zh-TW" dirty="0"/>
          </a:p>
          <a:p>
            <a:pPr lvl="1"/>
            <a:r>
              <a:rPr lang="ja-JP" altLang="en-US" dirty="0"/>
              <a:t>（メディア芸術等分野）</a:t>
            </a:r>
            <a:endParaRPr lang="en-US" altLang="ja-JP" dirty="0"/>
          </a:p>
          <a:p>
            <a:pPr lvl="1"/>
            <a:r>
              <a:rPr lang="ja-JP" altLang="en-US" dirty="0"/>
              <a:t>（放送コンテンツ分野）</a:t>
            </a:r>
            <a:endParaRPr lang="en-US" altLang="ja-JP" dirty="0"/>
          </a:p>
          <a:p>
            <a:r>
              <a:rPr lang="ja-JP" altLang="en-US" dirty="0" smtClean="0"/>
              <a:t>＜</a:t>
            </a:r>
            <a:r>
              <a:rPr lang="ja-JP" altLang="en-US" dirty="0"/>
              <a:t>＜アーカイブ利活用に向けた基盤整備＞＞</a:t>
            </a:r>
            <a:endParaRPr lang="en-US" altLang="ja-JP" dirty="0"/>
          </a:p>
          <a:p>
            <a:pPr lvl="1"/>
            <a:r>
              <a:rPr lang="ja-JP" altLang="en-US" dirty="0"/>
              <a:t>（メタデータオープン化の課題と対応策の検討）</a:t>
            </a:r>
            <a:endParaRPr lang="en-US" altLang="ja-JP" dirty="0"/>
          </a:p>
          <a:p>
            <a:pPr lvl="1"/>
            <a:r>
              <a:rPr lang="ja-JP" altLang="en-US" dirty="0"/>
              <a:t>（集約されたメタデータの利活用の促進）</a:t>
            </a:r>
          </a:p>
          <a:p>
            <a:pPr lvl="1"/>
            <a:r>
              <a:rPr lang="ja-JP" altLang="en-US" dirty="0"/>
              <a:t>（アーカイブの構築と利活用の促進のための著作権制度の整備）</a:t>
            </a:r>
          </a:p>
          <a:p>
            <a:pPr lvl="1"/>
            <a:r>
              <a:rPr lang="ja-JP" altLang="en-US" dirty="0"/>
              <a:t>（利活用の促進のための周辺環境の整備</a:t>
            </a:r>
            <a:r>
              <a:rPr lang="ja-JP" altLang="en-US" dirty="0" smtClean="0"/>
              <a:t>）</a:t>
            </a:r>
            <a:endParaRPr lang="ja-JP" altLang="en-US" dirty="0"/>
          </a:p>
        </p:txBody>
      </p:sp>
      <p:sp>
        <p:nvSpPr>
          <p:cNvPr id="6" name="正方形/長方形 5"/>
          <p:cNvSpPr/>
          <p:nvPr/>
        </p:nvSpPr>
        <p:spPr>
          <a:xfrm>
            <a:off x="4447309" y="6045185"/>
            <a:ext cx="7398327" cy="646331"/>
          </a:xfrm>
          <a:prstGeom prst="rect">
            <a:avLst/>
          </a:prstGeom>
        </p:spPr>
        <p:txBody>
          <a:bodyPr wrap="square">
            <a:spAutoFit/>
          </a:bodyPr>
          <a:lstStyle/>
          <a:p>
            <a:r>
              <a:rPr lang="zh-TW" altLang="en-US" dirty="0">
                <a:latin typeface="Meiryo UI" panose="020B0604030504040204" pitchFamily="50" charset="-128"/>
                <a:ea typeface="Meiryo UI" panose="020B0604030504040204" pitchFamily="50" charset="-128"/>
                <a:cs typeface="Meiryo UI" panose="020B0604030504040204" pitchFamily="50" charset="-128"/>
              </a:rPr>
              <a:t>知的財産戦略本部</a:t>
            </a:r>
            <a:r>
              <a:rPr lang="zh-TW" altLang="en-US" dirty="0" smtClean="0">
                <a:latin typeface="Meiryo UI" panose="020B0604030504040204" pitchFamily="50" charset="-128"/>
                <a:ea typeface="Meiryo UI" panose="020B0604030504040204" pitchFamily="50" charset="-128"/>
                <a:cs typeface="Meiryo UI" panose="020B0604030504040204" pitchFamily="50" charset="-128"/>
              </a:rPr>
              <a:t>会合議事次第</a:t>
            </a:r>
            <a:r>
              <a:rPr lang="ja-JP" altLang="en-US" dirty="0">
                <a:latin typeface="Meiryo UI" panose="020B0604030504040204" pitchFamily="50" charset="-128"/>
                <a:ea typeface="Meiryo UI" panose="020B0604030504040204" pitchFamily="50" charset="-128"/>
                <a:cs typeface="Meiryo UI" panose="020B0604030504040204" pitchFamily="50" charset="-128"/>
              </a:rPr>
              <a:t>（平成</a:t>
            </a:r>
            <a:r>
              <a:rPr lang="en-US" altLang="ja-JP" dirty="0">
                <a:latin typeface="Meiryo UI" panose="020B0604030504040204" pitchFamily="50" charset="-128"/>
                <a:ea typeface="Meiryo UI" panose="020B0604030504040204" pitchFamily="50" charset="-128"/>
                <a:cs typeface="Meiryo UI" panose="020B0604030504040204" pitchFamily="50" charset="-128"/>
              </a:rPr>
              <a:t>28</a:t>
            </a:r>
            <a:r>
              <a:rPr lang="ja-JP" altLang="en-US" dirty="0">
                <a:latin typeface="Meiryo UI" panose="020B0604030504040204" pitchFamily="50" charset="-128"/>
                <a:ea typeface="Meiryo UI" panose="020B0604030504040204" pitchFamily="50" charset="-128"/>
                <a:cs typeface="Meiryo UI" panose="020B0604030504040204" pitchFamily="50" charset="-128"/>
              </a:rPr>
              <a:t>年</a:t>
            </a:r>
            <a:r>
              <a:rPr lang="en-US" altLang="ja-JP" dirty="0">
                <a:latin typeface="Meiryo UI" panose="020B0604030504040204" pitchFamily="50" charset="-128"/>
                <a:ea typeface="Meiryo UI" panose="020B0604030504040204" pitchFamily="50" charset="-128"/>
                <a:cs typeface="Meiryo UI" panose="020B0604030504040204" pitchFamily="50" charset="-128"/>
              </a:rPr>
              <a:t>5</a:t>
            </a:r>
            <a:r>
              <a:rPr lang="ja-JP" altLang="en-US" dirty="0">
                <a:latin typeface="Meiryo UI" panose="020B0604030504040204" pitchFamily="50" charset="-128"/>
                <a:ea typeface="Meiryo UI" panose="020B0604030504040204" pitchFamily="50" charset="-128"/>
                <a:cs typeface="Meiryo UI" panose="020B0604030504040204" pitchFamily="50" charset="-128"/>
              </a:rPr>
              <a:t>月</a:t>
            </a:r>
            <a:r>
              <a:rPr lang="en-US" altLang="ja-JP" dirty="0">
                <a:latin typeface="Meiryo UI" panose="020B0604030504040204" pitchFamily="50" charset="-128"/>
                <a:ea typeface="Meiryo UI" panose="020B0604030504040204" pitchFamily="50" charset="-128"/>
                <a:cs typeface="Meiryo UI" panose="020B0604030504040204" pitchFamily="50" charset="-128"/>
              </a:rPr>
              <a:t>9</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hlinkClick r:id="rId2"/>
            </a:endParaRPr>
          </a:p>
          <a:p>
            <a:r>
              <a:rPr lang="en-US" altLang="ja-JP" dirty="0" smtClean="0">
                <a:latin typeface="Meiryo UI" panose="020B0604030504040204" pitchFamily="50" charset="-128"/>
                <a:ea typeface="Meiryo UI" panose="020B0604030504040204" pitchFamily="50" charset="-128"/>
                <a:cs typeface="Meiryo UI" panose="020B0604030504040204" pitchFamily="50" charset="-128"/>
                <a:hlinkClick r:id="rId2"/>
              </a:rPr>
              <a:t>http</a:t>
            </a:r>
            <a:r>
              <a:rPr lang="en-US" altLang="ja-JP" dirty="0">
                <a:latin typeface="Meiryo UI" panose="020B0604030504040204" pitchFamily="50" charset="-128"/>
                <a:ea typeface="Meiryo UI" panose="020B0604030504040204" pitchFamily="50" charset="-128"/>
                <a:cs typeface="Meiryo UI" panose="020B0604030504040204" pitchFamily="50" charset="-128"/>
                <a:hlinkClick r:id="rId2"/>
              </a:rPr>
              <a:t>://</a:t>
            </a:r>
            <a:r>
              <a:rPr lang="en-US" altLang="ja-JP" dirty="0" smtClean="0">
                <a:latin typeface="Meiryo UI" panose="020B0604030504040204" pitchFamily="50" charset="-128"/>
                <a:ea typeface="Meiryo UI" panose="020B0604030504040204" pitchFamily="50" charset="-128"/>
                <a:cs typeface="Meiryo UI" panose="020B0604030504040204" pitchFamily="50" charset="-128"/>
                <a:hlinkClick r:id="rId2"/>
              </a:rPr>
              <a:t>www.kantei.go.jp/jp/singi/titeki2/160509/gijisidai.html</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6224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国の情報政策</a:t>
            </a:r>
            <a:endParaRPr kumimoji="1" lang="ja-JP" altLang="en-US" dirty="0"/>
          </a:p>
        </p:txBody>
      </p:sp>
      <p:sp>
        <p:nvSpPr>
          <p:cNvPr id="4" name="フッター プレースホルダー 3"/>
          <p:cNvSpPr>
            <a:spLocks noGrp="1"/>
          </p:cNvSpPr>
          <p:nvPr>
            <p:ph type="ftr" sz="quarter" idx="11"/>
          </p:nvPr>
        </p:nvSpPr>
        <p:spPr/>
        <p:txBody>
          <a:bodyPr/>
          <a:lstStyle/>
          <a:p>
            <a:endParaRPr kumimoji="0" lang="en-US"/>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4</a:t>
            </a:fld>
            <a:endParaRPr kumimoji="0" lang="en-US"/>
          </a:p>
        </p:txBody>
      </p:sp>
      <p:pic>
        <p:nvPicPr>
          <p:cNvPr id="6" name="図 5">
            <a:hlinkClick r:id="rId3" action="ppaction://hlinkfile"/>
          </p:cNvPr>
          <p:cNvPicPr>
            <a:picLocks noChangeAspect="1"/>
          </p:cNvPicPr>
          <p:nvPr/>
        </p:nvPicPr>
        <p:blipFill>
          <a:blip r:embed="rId4"/>
          <a:stretch>
            <a:fillRect/>
          </a:stretch>
        </p:blipFill>
        <p:spPr>
          <a:xfrm>
            <a:off x="121920" y="958528"/>
            <a:ext cx="11968480" cy="5899472"/>
          </a:xfrm>
          <a:prstGeom prst="rect">
            <a:avLst/>
          </a:prstGeom>
        </p:spPr>
      </p:pic>
      <p:sp>
        <p:nvSpPr>
          <p:cNvPr id="7" name="正方形/長方形 6"/>
          <p:cNvSpPr/>
          <p:nvPr/>
        </p:nvSpPr>
        <p:spPr>
          <a:xfrm>
            <a:off x="1801930" y="6430900"/>
            <a:ext cx="648072" cy="216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hlinkClick r:id="rId5"/>
              </a:rPr>
              <a:t>PDF</a:t>
            </a:r>
            <a:endParaRPr lang="ja-JP" altLang="en-US" dirty="0"/>
          </a:p>
        </p:txBody>
      </p:sp>
      <p:sp>
        <p:nvSpPr>
          <p:cNvPr id="8" name="正方形/長方形 7"/>
          <p:cNvSpPr/>
          <p:nvPr/>
        </p:nvSpPr>
        <p:spPr>
          <a:xfrm>
            <a:off x="2576993" y="6430900"/>
            <a:ext cx="926719" cy="216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a:t>Xmind</a:t>
            </a:r>
            <a:endParaRPr lang="ja-JP" altLang="en-US" dirty="0"/>
          </a:p>
        </p:txBody>
      </p:sp>
      <p:sp>
        <p:nvSpPr>
          <p:cNvPr id="9" name="円/楕円 8"/>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69553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Autofit/>
          </a:bodyPr>
          <a:lstStyle/>
          <a:p>
            <a:r>
              <a:rPr lang="ja-JP" altLang="en-US" sz="3200" dirty="0"/>
              <a:t>第３．コンテンツの新規展開の推進</a:t>
            </a:r>
            <a:r>
              <a:rPr lang="en-US" altLang="ja-JP" sz="3200" dirty="0"/>
              <a:t/>
            </a:r>
            <a:br>
              <a:rPr lang="en-US" altLang="ja-JP" sz="3200" dirty="0"/>
            </a:br>
            <a:r>
              <a:rPr lang="ja-JP" altLang="en-US" sz="3200" dirty="0"/>
              <a:t>２．アーカイブの利活用の促進</a:t>
            </a:r>
          </a:p>
        </p:txBody>
      </p:sp>
      <p:sp>
        <p:nvSpPr>
          <p:cNvPr id="3" name="コンテンツ プレースホルダー 2"/>
          <p:cNvSpPr>
            <a:spLocks noGrp="1"/>
          </p:cNvSpPr>
          <p:nvPr>
            <p:ph sz="half" idx="1"/>
          </p:nvPr>
        </p:nvSpPr>
        <p:spPr/>
        <p:txBody>
          <a:bodyPr>
            <a:normAutofit lnSpcReduction="10000"/>
          </a:bodyPr>
          <a:lstStyle/>
          <a:p>
            <a:r>
              <a:rPr lang="ja-JP" altLang="en-US" dirty="0" smtClean="0"/>
              <a:t>（</a:t>
            </a:r>
            <a:r>
              <a:rPr lang="ja-JP" altLang="en-US" dirty="0"/>
              <a:t>１）現状と課題</a:t>
            </a:r>
            <a:endParaRPr lang="en-US" altLang="ja-JP" dirty="0" smtClean="0"/>
          </a:p>
          <a:p>
            <a:pPr lvl="1"/>
            <a:r>
              <a:rPr lang="ja-JP" altLang="en-US" dirty="0" smtClean="0"/>
              <a:t>国立</a:t>
            </a:r>
            <a:r>
              <a:rPr lang="ja-JP" altLang="en-US" dirty="0"/>
              <a:t>国会図書館、関係府省の連携の枠組みの下でのアーカイブ間の連携促進、</a:t>
            </a:r>
            <a:r>
              <a:rPr lang="ja-JP" altLang="en-US" dirty="0" smtClean="0"/>
              <a:t>各分野の</a:t>
            </a:r>
            <a:r>
              <a:rPr lang="ja-JP" altLang="en-US" dirty="0"/>
              <a:t>アーカイブ構築の促進、アーカイブ利活用のための基盤整備の推進 </a:t>
            </a:r>
            <a:r>
              <a:rPr lang="ja-JP" altLang="en-US" dirty="0" smtClean="0"/>
              <a:t>等</a:t>
            </a:r>
            <a:endParaRPr lang="en-US" altLang="ja-JP" dirty="0" smtClean="0"/>
          </a:p>
          <a:p>
            <a:pPr lvl="1"/>
            <a:r>
              <a:rPr lang="ja-JP" altLang="en-US" dirty="0" smtClean="0"/>
              <a:t>デジタルアーカイブ構築に関して</a:t>
            </a:r>
            <a:endParaRPr lang="en-US" altLang="ja-JP" dirty="0" smtClean="0"/>
          </a:p>
          <a:p>
            <a:pPr lvl="2"/>
            <a:r>
              <a:rPr lang="ja-JP" altLang="en-US" dirty="0" smtClean="0"/>
              <a:t>複数</a:t>
            </a:r>
            <a:r>
              <a:rPr lang="ja-JP" altLang="en-US" dirty="0"/>
              <a:t>の連携モデルからの選択又はそれらの組み合わせにより、</a:t>
            </a:r>
            <a:r>
              <a:rPr lang="ja-JP" altLang="en-US" dirty="0">
                <a:solidFill>
                  <a:srgbClr val="FF0000"/>
                </a:solidFill>
              </a:rPr>
              <a:t>分野と地方の両方から連携</a:t>
            </a:r>
            <a:r>
              <a:rPr lang="ja-JP" altLang="en-US" dirty="0"/>
              <a:t>に必要な検討を</a:t>
            </a:r>
            <a:r>
              <a:rPr lang="ja-JP" altLang="en-US" dirty="0" smtClean="0"/>
              <a:t>進める</a:t>
            </a:r>
            <a:endParaRPr lang="en-US" altLang="ja-JP" dirty="0" smtClean="0"/>
          </a:p>
          <a:p>
            <a:pPr lvl="2"/>
            <a:r>
              <a:rPr lang="ja-JP" altLang="en-US" dirty="0" smtClean="0"/>
              <a:t>分野</a:t>
            </a:r>
            <a:r>
              <a:rPr lang="ja-JP" altLang="en-US" dirty="0"/>
              <a:t>や地方に応じて、</a:t>
            </a:r>
            <a:r>
              <a:rPr lang="ja-JP" altLang="en-US" dirty="0">
                <a:solidFill>
                  <a:srgbClr val="FF0000"/>
                </a:solidFill>
              </a:rPr>
              <a:t>国立国会図書館サーチとの直接的な連携、分野を束ねる</a:t>
            </a:r>
            <a:r>
              <a:rPr lang="ja-JP" altLang="en-US" dirty="0" smtClean="0">
                <a:solidFill>
                  <a:srgbClr val="FF0000"/>
                </a:solidFill>
              </a:rPr>
              <a:t>アグリゲーター</a:t>
            </a:r>
            <a:r>
              <a:rPr lang="ja-JP" altLang="en-US" dirty="0">
                <a:solidFill>
                  <a:srgbClr val="FF0000"/>
                </a:solidFill>
              </a:rPr>
              <a:t>との連携、地域を束ねるアグリゲーターとの連携</a:t>
            </a:r>
            <a:r>
              <a:rPr lang="ja-JP" altLang="en-US" dirty="0"/>
              <a:t>、といった複数の連携モデルからの</a:t>
            </a:r>
            <a:r>
              <a:rPr lang="ja-JP" altLang="en-US" dirty="0" smtClean="0"/>
              <a:t>選択</a:t>
            </a:r>
            <a:r>
              <a:rPr lang="ja-JP" altLang="en-US" dirty="0"/>
              <a:t>又はそれらの</a:t>
            </a:r>
            <a:r>
              <a:rPr lang="ja-JP" altLang="en-US" dirty="0" smtClean="0"/>
              <a:t>組み合わせ</a:t>
            </a:r>
            <a:endParaRPr kumimoji="1" lang="ja-JP" altLang="en-US" dirty="0"/>
          </a:p>
        </p:txBody>
      </p:sp>
      <p:sp>
        <p:nvSpPr>
          <p:cNvPr id="5" name="コンテンツ プレースホルダー 4"/>
          <p:cNvSpPr>
            <a:spLocks noGrp="1"/>
          </p:cNvSpPr>
          <p:nvPr>
            <p:ph sz="half" idx="2"/>
          </p:nvPr>
        </p:nvSpPr>
        <p:spPr/>
        <p:txBody>
          <a:bodyPr>
            <a:normAutofit lnSpcReduction="10000"/>
          </a:bodyPr>
          <a:lstStyle/>
          <a:p>
            <a:pPr lvl="1"/>
            <a:r>
              <a:rPr lang="ja-JP" altLang="en-US" dirty="0"/>
              <a:t>アーカイブ利活用促進に</a:t>
            </a:r>
            <a:r>
              <a:rPr lang="ja-JP" altLang="en-US" dirty="0" smtClean="0"/>
              <a:t>関して</a:t>
            </a:r>
            <a:endParaRPr lang="en-US" altLang="ja-JP" dirty="0" smtClean="0"/>
          </a:p>
          <a:p>
            <a:pPr lvl="2"/>
            <a:r>
              <a:rPr lang="ja-JP" altLang="en-US" dirty="0"/>
              <a:t>メタデータを自由に二次利用可能な条件で公開</a:t>
            </a:r>
            <a:r>
              <a:rPr lang="ja-JP" altLang="en-US" dirty="0" smtClean="0"/>
              <a:t>するオープン化</a:t>
            </a:r>
            <a:r>
              <a:rPr lang="ja-JP" altLang="en-US" dirty="0"/>
              <a:t>が世界的な方向であり、</a:t>
            </a:r>
            <a:r>
              <a:rPr lang="ja-JP" altLang="en-US" dirty="0">
                <a:solidFill>
                  <a:srgbClr val="FF0000"/>
                </a:solidFill>
              </a:rPr>
              <a:t>公的機関を対象にメタデータのオープン化に必要な</a:t>
            </a:r>
            <a:r>
              <a:rPr lang="ja-JP" altLang="en-US" dirty="0" smtClean="0">
                <a:solidFill>
                  <a:srgbClr val="FF0000"/>
                </a:solidFill>
              </a:rPr>
              <a:t>対応</a:t>
            </a:r>
            <a:r>
              <a:rPr lang="ja-JP" altLang="en-US" dirty="0" smtClean="0"/>
              <a:t>に</a:t>
            </a:r>
            <a:r>
              <a:rPr lang="ja-JP" altLang="en-US" dirty="0"/>
              <a:t>つ</a:t>
            </a:r>
            <a:r>
              <a:rPr lang="ja-JP" altLang="en-US" dirty="0" smtClean="0"/>
              <a:t>いて</a:t>
            </a:r>
            <a:r>
              <a:rPr lang="ja-JP" altLang="en-US" dirty="0"/>
              <a:t>検討</a:t>
            </a:r>
            <a:r>
              <a:rPr lang="ja-JP" altLang="en-US" dirty="0" smtClean="0"/>
              <a:t>する</a:t>
            </a:r>
            <a:endParaRPr lang="en-US" altLang="ja-JP" dirty="0" smtClean="0"/>
          </a:p>
          <a:p>
            <a:pPr lvl="2"/>
            <a:r>
              <a:rPr lang="ja-JP" altLang="en-US" dirty="0"/>
              <a:t>サムネイル／プレビューについても、権利者の</a:t>
            </a:r>
            <a:r>
              <a:rPr lang="ja-JP" altLang="en-US" dirty="0" smtClean="0"/>
              <a:t>利益</a:t>
            </a:r>
            <a:r>
              <a:rPr lang="ja-JP" altLang="en-US" dirty="0"/>
              <a:t>に配慮しつつ、</a:t>
            </a:r>
            <a:r>
              <a:rPr lang="ja-JP" altLang="en-US" dirty="0">
                <a:solidFill>
                  <a:srgbClr val="FF0000"/>
                </a:solidFill>
              </a:rPr>
              <a:t>コンテンツの解説や紹介等のための一般的な利用を容易に行うことが</a:t>
            </a:r>
            <a:r>
              <a:rPr lang="ja-JP" altLang="en-US" dirty="0" smtClean="0">
                <a:solidFill>
                  <a:srgbClr val="FF0000"/>
                </a:solidFill>
              </a:rPr>
              <a:t>できるよう</a:t>
            </a:r>
            <a:r>
              <a:rPr lang="ja-JP" altLang="en-US" dirty="0"/>
              <a:t>、運用面、制度面での</a:t>
            </a:r>
            <a:r>
              <a:rPr lang="ja-JP" altLang="en-US" dirty="0" smtClean="0"/>
              <a:t>整備</a:t>
            </a:r>
            <a:endParaRPr lang="en-US" altLang="ja-JP" dirty="0" smtClean="0"/>
          </a:p>
          <a:p>
            <a:pPr lvl="2"/>
            <a:r>
              <a:rPr lang="ja-JP" altLang="en-US" dirty="0" smtClean="0">
                <a:solidFill>
                  <a:srgbClr val="FF0000"/>
                </a:solidFill>
              </a:rPr>
              <a:t>公的</a:t>
            </a:r>
            <a:r>
              <a:rPr lang="ja-JP" altLang="en-US" dirty="0">
                <a:solidFill>
                  <a:srgbClr val="FF0000"/>
                </a:solidFill>
              </a:rPr>
              <a:t>機関のものや公的助成</a:t>
            </a:r>
            <a:r>
              <a:rPr lang="ja-JP" altLang="en-US" dirty="0" smtClean="0">
                <a:solidFill>
                  <a:srgbClr val="FF0000"/>
                </a:solidFill>
              </a:rPr>
              <a:t>を受けて</a:t>
            </a:r>
            <a:r>
              <a:rPr lang="ja-JP" altLang="en-US" dirty="0">
                <a:solidFill>
                  <a:srgbClr val="FF0000"/>
                </a:solidFill>
              </a:rPr>
              <a:t>作成されたデジタルコンテンツ</a:t>
            </a:r>
            <a:r>
              <a:rPr lang="ja-JP" altLang="en-US" dirty="0"/>
              <a:t>については、より自由な利用条件で公開される</a:t>
            </a:r>
            <a:r>
              <a:rPr lang="ja-JP" altLang="en-US" dirty="0" smtClean="0"/>
              <a:t>ことが</a:t>
            </a:r>
            <a:r>
              <a:rPr lang="ja-JP" altLang="en-US" dirty="0"/>
              <a:t>望ましく、これを推進する方向で検討を</a:t>
            </a:r>
            <a:r>
              <a:rPr lang="ja-JP" altLang="en-US" dirty="0" smtClean="0"/>
              <a:t>進める</a:t>
            </a:r>
            <a:endParaRPr lang="en-US" altLang="ja-JP" dirty="0" smtClean="0"/>
          </a:p>
          <a:p>
            <a:pPr lvl="2"/>
            <a:r>
              <a:rPr lang="ja-JP" altLang="en-US" dirty="0">
                <a:solidFill>
                  <a:srgbClr val="FF0000"/>
                </a:solidFill>
              </a:rPr>
              <a:t>目的に応じたポータルの効果的な構築</a:t>
            </a:r>
            <a:r>
              <a:rPr lang="ja-JP" altLang="en-US" dirty="0" smtClean="0">
                <a:solidFill>
                  <a:srgbClr val="FF0000"/>
                </a:solidFill>
              </a:rPr>
              <a:t>、メタデータ</a:t>
            </a:r>
            <a:r>
              <a:rPr lang="ja-JP" altLang="en-US" dirty="0">
                <a:solidFill>
                  <a:srgbClr val="FF0000"/>
                </a:solidFill>
              </a:rPr>
              <a:t>の複合的利用による新しい付加価値サービスの提供等</a:t>
            </a:r>
            <a:r>
              <a:rPr lang="ja-JP" altLang="en-US" dirty="0"/>
              <a:t>、集約・共有された</a:t>
            </a:r>
            <a:r>
              <a:rPr lang="ja-JP" altLang="en-US" dirty="0" smtClean="0"/>
              <a:t>メタデータ</a:t>
            </a:r>
            <a:r>
              <a:rPr lang="ja-JP" altLang="en-US" dirty="0"/>
              <a:t>の利活用事例について共有し、分かりやすく発信していく</a:t>
            </a:r>
            <a:endParaRPr kumimoji="1" lang="ja-JP" altLang="en-US" dirty="0"/>
          </a:p>
        </p:txBody>
      </p:sp>
    </p:spTree>
    <p:extLst>
      <p:ext uri="{BB962C8B-B14F-4D97-AF65-F5344CB8AC3E}">
        <p14:creationId xmlns:p14="http://schemas.microsoft.com/office/powerpoint/2010/main" val="757724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464" y="96982"/>
            <a:ext cx="9631845" cy="6638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823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Autofit/>
          </a:bodyPr>
          <a:lstStyle/>
          <a:p>
            <a:r>
              <a:rPr lang="ja-JP" altLang="en-US" sz="3200" dirty="0"/>
              <a:t>第３．コンテンツの新規展開の推進</a:t>
            </a:r>
            <a:r>
              <a:rPr lang="en-US" altLang="ja-JP" sz="3200" dirty="0"/>
              <a:t/>
            </a:r>
            <a:br>
              <a:rPr lang="en-US" altLang="ja-JP" sz="3200" dirty="0"/>
            </a:br>
            <a:r>
              <a:rPr lang="ja-JP" altLang="en-US" sz="3200" dirty="0"/>
              <a:t>２．アーカイブの利活用の促進</a:t>
            </a:r>
            <a:endParaRPr kumimoji="1" lang="ja-JP" altLang="en-US" sz="3200" dirty="0"/>
          </a:p>
        </p:txBody>
      </p:sp>
      <p:sp>
        <p:nvSpPr>
          <p:cNvPr id="4" name="コンテンツ プレースホルダー 3"/>
          <p:cNvSpPr>
            <a:spLocks noGrp="1"/>
          </p:cNvSpPr>
          <p:nvPr>
            <p:ph sz="half" idx="1"/>
          </p:nvPr>
        </p:nvSpPr>
        <p:spPr/>
        <p:txBody>
          <a:bodyPr>
            <a:normAutofit fontScale="92500" lnSpcReduction="20000"/>
          </a:bodyPr>
          <a:lstStyle/>
          <a:p>
            <a:r>
              <a:rPr lang="ja-JP" altLang="en-US" dirty="0"/>
              <a:t>（２）今後取り組むべき</a:t>
            </a:r>
            <a:r>
              <a:rPr lang="ja-JP" altLang="en-US" dirty="0" smtClean="0"/>
              <a:t>施策</a:t>
            </a:r>
            <a:endParaRPr lang="en-US" altLang="ja-JP" dirty="0" smtClean="0"/>
          </a:p>
          <a:p>
            <a:r>
              <a:rPr lang="ja-JP" altLang="en-US" dirty="0"/>
              <a:t>＜＜アーカイブ間の連携の促進＞</a:t>
            </a:r>
            <a:r>
              <a:rPr lang="ja-JP" altLang="en-US" dirty="0" smtClean="0"/>
              <a:t>＞</a:t>
            </a:r>
            <a:endParaRPr lang="en-US" altLang="ja-JP" dirty="0" smtClean="0"/>
          </a:p>
          <a:p>
            <a:r>
              <a:rPr lang="ja-JP" altLang="en-US" dirty="0"/>
              <a:t>（関係省庁等連絡会及び実務者協議会の開催</a:t>
            </a:r>
            <a:r>
              <a:rPr lang="ja-JP" altLang="en-US" dirty="0" smtClean="0"/>
              <a:t>）</a:t>
            </a:r>
            <a:endParaRPr lang="en-US" altLang="ja-JP" dirty="0" smtClean="0"/>
          </a:p>
          <a:p>
            <a:pPr lvl="1"/>
            <a:r>
              <a:rPr lang="ja-JP" altLang="en-US" dirty="0" smtClean="0"/>
              <a:t>（</a:t>
            </a:r>
            <a:r>
              <a:rPr lang="ja-JP" altLang="en-US" dirty="0"/>
              <a:t>短期）（内閣府、国立国会図書館、文部科学省、総務省、経済産業省</a:t>
            </a:r>
            <a:r>
              <a:rPr lang="ja-JP" altLang="en-US" dirty="0" smtClean="0"/>
              <a:t>）</a:t>
            </a:r>
            <a:endParaRPr lang="en-US" altLang="ja-JP" dirty="0" smtClean="0"/>
          </a:p>
          <a:p>
            <a:r>
              <a:rPr lang="ja-JP" altLang="en-US" dirty="0"/>
              <a:t>（統合ポータルの構築</a:t>
            </a:r>
            <a:r>
              <a:rPr lang="ja-JP" altLang="en-US" dirty="0" smtClean="0"/>
              <a:t>）</a:t>
            </a:r>
            <a:endParaRPr lang="en-US" altLang="ja-JP" dirty="0" smtClean="0"/>
          </a:p>
          <a:p>
            <a:pPr lvl="1"/>
            <a:r>
              <a:rPr lang="ja-JP" altLang="en-US" dirty="0"/>
              <a:t>国立国会図書館サーチと、</a:t>
            </a:r>
            <a:r>
              <a:rPr lang="ja-JP" altLang="en-US" dirty="0" smtClean="0"/>
              <a:t>文化財</a:t>
            </a:r>
            <a:r>
              <a:rPr lang="ja-JP" altLang="en-US" dirty="0">
                <a:solidFill>
                  <a:srgbClr val="FF0000"/>
                </a:solidFill>
              </a:rPr>
              <a:t>分野における文化遺産オンラインを始めとする各分野のアグリゲーターが運用して</a:t>
            </a:r>
            <a:r>
              <a:rPr lang="ja-JP" altLang="en-US" dirty="0" smtClean="0">
                <a:solidFill>
                  <a:srgbClr val="FF0000"/>
                </a:solidFill>
              </a:rPr>
              <a:t>いる</a:t>
            </a:r>
            <a:r>
              <a:rPr lang="ja-JP" altLang="en-US" dirty="0">
                <a:solidFill>
                  <a:srgbClr val="FF0000"/>
                </a:solidFill>
              </a:rPr>
              <a:t>主要アーカイブとの間でメタデータレベルでのアーカイブ</a:t>
            </a:r>
            <a:r>
              <a:rPr lang="ja-JP" altLang="en-US" dirty="0" smtClean="0">
                <a:solidFill>
                  <a:srgbClr val="FF0000"/>
                </a:solidFill>
              </a:rPr>
              <a:t>連携</a:t>
            </a:r>
            <a:endParaRPr lang="en-US" altLang="ja-JP" dirty="0" smtClean="0">
              <a:solidFill>
                <a:srgbClr val="FF0000"/>
              </a:solidFill>
            </a:endParaRPr>
          </a:p>
          <a:p>
            <a:pPr lvl="1"/>
            <a:r>
              <a:rPr lang="ja-JP" altLang="en-US" dirty="0"/>
              <a:t>アグリゲーターの先行事例と</a:t>
            </a:r>
            <a:r>
              <a:rPr lang="ja-JP" altLang="en-US" dirty="0" smtClean="0"/>
              <a:t>な</a:t>
            </a:r>
            <a:r>
              <a:rPr lang="ja-JP" altLang="en-US" dirty="0"/>
              <a:t>る</a:t>
            </a:r>
            <a:r>
              <a:rPr lang="ja-JP" altLang="en-US" dirty="0" smtClean="0">
                <a:solidFill>
                  <a:srgbClr val="FF0000"/>
                </a:solidFill>
              </a:rPr>
              <a:t>特定</a:t>
            </a:r>
            <a:r>
              <a:rPr lang="ja-JP" altLang="en-US" dirty="0">
                <a:solidFill>
                  <a:srgbClr val="FF0000"/>
                </a:solidFill>
              </a:rPr>
              <a:t>の分野又は地方におけるポータルサイトの整備のための取組</a:t>
            </a:r>
            <a:r>
              <a:rPr lang="ja-JP" altLang="en-US" dirty="0"/>
              <a:t>を進める</a:t>
            </a:r>
            <a:r>
              <a:rPr lang="ja-JP" altLang="en-US" dirty="0" smtClean="0"/>
              <a:t>。</a:t>
            </a:r>
            <a:endParaRPr lang="en-US" altLang="ja-JP" dirty="0" smtClean="0"/>
          </a:p>
          <a:p>
            <a:pPr lvl="2"/>
            <a:r>
              <a:rPr lang="ja-JP" altLang="en-US" dirty="0" smtClean="0"/>
              <a:t>（</a:t>
            </a:r>
            <a:r>
              <a:rPr lang="ja-JP" altLang="en-US" dirty="0"/>
              <a:t>短期・</a:t>
            </a:r>
            <a:r>
              <a:rPr lang="ja-JP" altLang="en-US" dirty="0" smtClean="0"/>
              <a:t>中</a:t>
            </a:r>
            <a:r>
              <a:rPr lang="zh-CN" altLang="en-US" dirty="0" smtClean="0"/>
              <a:t>期</a:t>
            </a:r>
            <a:r>
              <a:rPr lang="zh-CN" altLang="en-US" dirty="0"/>
              <a:t>）（国立国会図書館、文部科学省、総務省）</a:t>
            </a:r>
            <a:endParaRPr kumimoji="1" lang="ja-JP" altLang="en-US" dirty="0"/>
          </a:p>
        </p:txBody>
      </p:sp>
      <p:sp>
        <p:nvSpPr>
          <p:cNvPr id="5" name="コンテンツ プレースホルダー 4"/>
          <p:cNvSpPr>
            <a:spLocks noGrp="1"/>
          </p:cNvSpPr>
          <p:nvPr>
            <p:ph sz="half" idx="2"/>
          </p:nvPr>
        </p:nvSpPr>
        <p:spPr/>
        <p:txBody>
          <a:bodyPr>
            <a:normAutofit fontScale="92500" lnSpcReduction="20000"/>
          </a:bodyPr>
          <a:lstStyle/>
          <a:p>
            <a:r>
              <a:rPr lang="ja-JP" altLang="en-US" dirty="0"/>
              <a:t>（利活用の推進のための連携</a:t>
            </a:r>
            <a:r>
              <a:rPr lang="ja-JP" altLang="en-US" dirty="0" smtClean="0"/>
              <a:t>）</a:t>
            </a:r>
            <a:endParaRPr lang="en-US" altLang="ja-JP" dirty="0" smtClean="0"/>
          </a:p>
          <a:p>
            <a:pPr lvl="1"/>
            <a:r>
              <a:rPr lang="ja-JP" altLang="en-US" dirty="0"/>
              <a:t>集約・共有された</a:t>
            </a:r>
            <a:r>
              <a:rPr lang="ja-JP" altLang="en-US" dirty="0">
                <a:solidFill>
                  <a:srgbClr val="FF0000"/>
                </a:solidFill>
              </a:rPr>
              <a:t>コンテンツ及びメタデータの利活用事例や連携の効果を</a:t>
            </a:r>
            <a:r>
              <a:rPr lang="ja-JP" altLang="en-US" dirty="0" smtClean="0">
                <a:solidFill>
                  <a:srgbClr val="FF0000"/>
                </a:solidFill>
              </a:rPr>
              <a:t>示す</a:t>
            </a:r>
            <a:r>
              <a:rPr lang="ja-JP" altLang="en-US" dirty="0">
                <a:solidFill>
                  <a:srgbClr val="FF0000"/>
                </a:solidFill>
              </a:rPr>
              <a:t>事例の収集及び共有化</a:t>
            </a:r>
            <a:r>
              <a:rPr lang="ja-JP" altLang="en-US" dirty="0"/>
              <a:t>を図るとともに、利活用推進のための具体的課題、対応策を</a:t>
            </a:r>
            <a:r>
              <a:rPr lang="ja-JP" altLang="en-US" dirty="0" smtClean="0"/>
              <a:t>検討</a:t>
            </a:r>
            <a:r>
              <a:rPr lang="ja-JP" altLang="en-US" dirty="0"/>
              <a:t>し、必要な措置を講ずる</a:t>
            </a:r>
            <a:r>
              <a:rPr lang="ja-JP" altLang="en-US" dirty="0" smtClean="0"/>
              <a:t>。</a:t>
            </a:r>
            <a:endParaRPr lang="en-US" altLang="ja-JP" dirty="0" smtClean="0"/>
          </a:p>
          <a:p>
            <a:pPr lvl="2"/>
            <a:r>
              <a:rPr lang="ja-JP" altLang="en-US" dirty="0" smtClean="0"/>
              <a:t>（</a:t>
            </a:r>
            <a:r>
              <a:rPr lang="ja-JP" altLang="en-US" dirty="0"/>
              <a:t>短期）（国立国会図書館、内閣府、関係府省</a:t>
            </a:r>
            <a:r>
              <a:rPr lang="ja-JP" altLang="en-US" dirty="0" smtClean="0"/>
              <a:t>）</a:t>
            </a:r>
            <a:endParaRPr lang="en-US" altLang="ja-JP" dirty="0" smtClean="0"/>
          </a:p>
          <a:p>
            <a:r>
              <a:rPr lang="ja-JP" altLang="en-US" dirty="0"/>
              <a:t>（地方におけるアーカイブ連携の促進</a:t>
            </a:r>
            <a:r>
              <a:rPr lang="ja-JP" altLang="en-US" dirty="0" smtClean="0"/>
              <a:t>）</a:t>
            </a:r>
            <a:endParaRPr lang="en-US" altLang="ja-JP" dirty="0" smtClean="0"/>
          </a:p>
          <a:p>
            <a:pPr lvl="1"/>
            <a:r>
              <a:rPr lang="ja-JP" altLang="en-US" dirty="0"/>
              <a:t>自治体が保有する情報を蓄積する公共クラウドやふるさとデジタル図書館等の取組を</a:t>
            </a:r>
            <a:r>
              <a:rPr lang="ja-JP" altLang="en-US" dirty="0" smtClean="0"/>
              <a:t>通じ</a:t>
            </a:r>
            <a:r>
              <a:rPr lang="ja-JP" altLang="en-US" dirty="0"/>
              <a:t>、</a:t>
            </a:r>
            <a:r>
              <a:rPr lang="ja-JP" altLang="en-US" dirty="0">
                <a:solidFill>
                  <a:srgbClr val="FF0000"/>
                </a:solidFill>
              </a:rPr>
              <a:t>地方ゆかりの文化情報等のコンテンツの収集や利活用を促進</a:t>
            </a:r>
            <a:r>
              <a:rPr lang="ja-JP" altLang="en-US" dirty="0"/>
              <a:t>する。（短期・中期）（</a:t>
            </a:r>
            <a:r>
              <a:rPr lang="ja-JP" altLang="en-US" dirty="0" smtClean="0"/>
              <a:t>総務省）</a:t>
            </a:r>
            <a:endParaRPr lang="en-US" altLang="ja-JP" dirty="0" smtClean="0"/>
          </a:p>
          <a:p>
            <a:pPr lvl="1"/>
            <a:r>
              <a:rPr lang="ja-JP" altLang="en-US" dirty="0">
                <a:solidFill>
                  <a:srgbClr val="FF0000"/>
                </a:solidFill>
              </a:rPr>
              <a:t>地方に</a:t>
            </a:r>
            <a:r>
              <a:rPr lang="ja-JP" altLang="en-US" dirty="0" smtClean="0">
                <a:solidFill>
                  <a:srgbClr val="FF0000"/>
                </a:solidFill>
              </a:rPr>
              <a:t>おける</a:t>
            </a:r>
            <a:r>
              <a:rPr lang="ja-JP" altLang="en-US" dirty="0">
                <a:solidFill>
                  <a:srgbClr val="FF0000"/>
                </a:solidFill>
              </a:rPr>
              <a:t>各機関の協力や連携の在り方を検討</a:t>
            </a:r>
            <a:r>
              <a:rPr lang="ja-JP" altLang="en-US" dirty="0"/>
              <a:t>する</a:t>
            </a:r>
            <a:r>
              <a:rPr lang="ja-JP" altLang="en-US" dirty="0" smtClean="0"/>
              <a:t>。</a:t>
            </a:r>
            <a:endParaRPr lang="en-US" altLang="ja-JP" dirty="0" smtClean="0"/>
          </a:p>
          <a:p>
            <a:pPr lvl="2"/>
            <a:r>
              <a:rPr lang="ja-JP" altLang="en-US" dirty="0" smtClean="0"/>
              <a:t>（</a:t>
            </a:r>
            <a:r>
              <a:rPr lang="ja-JP" altLang="en-US" dirty="0"/>
              <a:t>短期・中期）（国立国会図書館、内閣府</a:t>
            </a:r>
            <a:r>
              <a:rPr lang="ja-JP" altLang="en-US" dirty="0" smtClean="0"/>
              <a:t>、関係府省）</a:t>
            </a:r>
            <a:endParaRPr kumimoji="1" lang="ja-JP" altLang="en-US" dirty="0"/>
          </a:p>
        </p:txBody>
      </p:sp>
    </p:spTree>
    <p:extLst>
      <p:ext uri="{BB962C8B-B14F-4D97-AF65-F5344CB8AC3E}">
        <p14:creationId xmlns:p14="http://schemas.microsoft.com/office/powerpoint/2010/main" val="1733085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第３．コンテンツの新規展開の推進</a:t>
            </a:r>
            <a:r>
              <a:rPr lang="en-US" altLang="ja-JP" sz="3200" dirty="0"/>
              <a:t/>
            </a:r>
            <a:br>
              <a:rPr lang="en-US" altLang="ja-JP" sz="3200" dirty="0"/>
            </a:br>
            <a:r>
              <a:rPr lang="ja-JP" altLang="en-US" sz="3200" dirty="0"/>
              <a:t>２．アーカイブの利活用の促進</a:t>
            </a:r>
            <a:endParaRPr kumimoji="1" lang="ja-JP" altLang="en-US" sz="3200" dirty="0"/>
          </a:p>
        </p:txBody>
      </p:sp>
      <p:sp>
        <p:nvSpPr>
          <p:cNvPr id="3" name="コンテンツ プレースホルダー 2"/>
          <p:cNvSpPr>
            <a:spLocks noGrp="1"/>
          </p:cNvSpPr>
          <p:nvPr>
            <p:ph sz="half" idx="1"/>
          </p:nvPr>
        </p:nvSpPr>
        <p:spPr/>
        <p:txBody>
          <a:bodyPr>
            <a:normAutofit fontScale="62500" lnSpcReduction="20000"/>
          </a:bodyPr>
          <a:lstStyle/>
          <a:p>
            <a:r>
              <a:rPr lang="ja-JP" altLang="en-US" dirty="0"/>
              <a:t>（２）今後取り組むべき施策</a:t>
            </a:r>
            <a:endParaRPr lang="en-US" altLang="ja-JP" dirty="0"/>
          </a:p>
          <a:p>
            <a:r>
              <a:rPr lang="ja-JP" altLang="en-US" dirty="0"/>
              <a:t>＜＜分野ごとの取組の促進＞</a:t>
            </a:r>
            <a:r>
              <a:rPr lang="ja-JP" altLang="en-US" dirty="0" smtClean="0"/>
              <a:t>＞</a:t>
            </a:r>
            <a:endParaRPr lang="en-US" altLang="ja-JP" dirty="0" smtClean="0"/>
          </a:p>
          <a:p>
            <a:r>
              <a:rPr lang="ja-JP" altLang="en-US" dirty="0"/>
              <a:t>（分野ごとのアグリゲーターによる取組</a:t>
            </a:r>
            <a:r>
              <a:rPr lang="ja-JP" altLang="en-US" dirty="0" smtClean="0"/>
              <a:t>）</a:t>
            </a:r>
            <a:endParaRPr lang="en-US" altLang="ja-JP" dirty="0" smtClean="0"/>
          </a:p>
          <a:p>
            <a:pPr lvl="1"/>
            <a:r>
              <a:rPr lang="ja-JP" altLang="en-US" dirty="0">
                <a:solidFill>
                  <a:srgbClr val="FF0000"/>
                </a:solidFill>
              </a:rPr>
              <a:t>収集対象の選定</a:t>
            </a:r>
            <a:r>
              <a:rPr lang="ja-JP" altLang="en-US" dirty="0" smtClean="0">
                <a:solidFill>
                  <a:srgbClr val="FF0000"/>
                </a:solidFill>
              </a:rPr>
              <a:t>やメタデータ</a:t>
            </a:r>
            <a:r>
              <a:rPr lang="ja-JP" altLang="en-US" dirty="0">
                <a:solidFill>
                  <a:srgbClr val="FF0000"/>
                </a:solidFill>
              </a:rPr>
              <a:t>形式の標準化等のアーカイブ構築の方針の策定等</a:t>
            </a:r>
            <a:r>
              <a:rPr lang="ja-JP" altLang="en-US" dirty="0"/>
              <a:t>、分野内のアーカイブ</a:t>
            </a:r>
            <a:r>
              <a:rPr lang="ja-JP" altLang="en-US" dirty="0" smtClean="0"/>
              <a:t>機関に</a:t>
            </a:r>
            <a:r>
              <a:rPr lang="ja-JP" altLang="en-US" dirty="0"/>
              <a:t>おける収蔵資料のデジタル化への協力、メタデータの集約化を行う</a:t>
            </a:r>
            <a:r>
              <a:rPr lang="ja-JP" altLang="en-US" dirty="0" smtClean="0"/>
              <a:t>。</a:t>
            </a:r>
            <a:endParaRPr lang="en-US" altLang="ja-JP" dirty="0" smtClean="0"/>
          </a:p>
          <a:p>
            <a:pPr lvl="2"/>
            <a:r>
              <a:rPr lang="ja-JP" altLang="en-US" dirty="0" smtClean="0"/>
              <a:t>（</a:t>
            </a:r>
            <a:r>
              <a:rPr lang="ja-JP" altLang="en-US" dirty="0"/>
              <a:t>短期・中期）（</a:t>
            </a:r>
            <a:r>
              <a:rPr lang="ja-JP" altLang="en-US" dirty="0" smtClean="0"/>
              <a:t>国立</a:t>
            </a:r>
            <a:r>
              <a:rPr lang="ja-JP" altLang="en-US" dirty="0"/>
              <a:t>国会図書館、文部科学省、総務省</a:t>
            </a:r>
            <a:r>
              <a:rPr lang="ja-JP" altLang="en-US" dirty="0" smtClean="0"/>
              <a:t>）</a:t>
            </a:r>
            <a:endParaRPr lang="en-US" altLang="ja-JP" dirty="0" smtClean="0"/>
          </a:p>
          <a:p>
            <a:r>
              <a:rPr lang="zh-TW" altLang="en-US" dirty="0"/>
              <a:t>（書籍等分野</a:t>
            </a:r>
            <a:r>
              <a:rPr lang="zh-TW" altLang="en-US" dirty="0" smtClean="0"/>
              <a:t>）</a:t>
            </a:r>
            <a:endParaRPr lang="en-US" altLang="zh-TW" dirty="0" smtClean="0"/>
          </a:p>
          <a:p>
            <a:pPr lvl="1"/>
            <a:r>
              <a:rPr lang="ja-JP" altLang="en-US" dirty="0"/>
              <a:t>コンテンツの拡充に向けて、</a:t>
            </a:r>
            <a:r>
              <a:rPr lang="ja-JP" altLang="en-US" dirty="0">
                <a:solidFill>
                  <a:srgbClr val="FF0000"/>
                </a:solidFill>
              </a:rPr>
              <a:t>公共・大学図書館等の所蔵資料のデジタル化を促進する</a:t>
            </a:r>
            <a:r>
              <a:rPr lang="ja-JP" altLang="en-US" dirty="0" smtClean="0">
                <a:solidFill>
                  <a:srgbClr val="FF0000"/>
                </a:solidFill>
              </a:rPr>
              <a:t>ため</a:t>
            </a:r>
            <a:r>
              <a:rPr lang="ja-JP" altLang="en-US" dirty="0">
                <a:solidFill>
                  <a:srgbClr val="FF0000"/>
                </a:solidFill>
              </a:rPr>
              <a:t>、アーカイブ構築の手順等についての研修等</a:t>
            </a:r>
            <a:r>
              <a:rPr lang="ja-JP" altLang="en-US" dirty="0"/>
              <a:t>を行う</a:t>
            </a:r>
            <a:r>
              <a:rPr lang="ja-JP" altLang="en-US" dirty="0" smtClean="0"/>
              <a:t>。</a:t>
            </a:r>
            <a:endParaRPr lang="en-US" altLang="ja-JP" dirty="0" smtClean="0"/>
          </a:p>
          <a:p>
            <a:pPr lvl="2"/>
            <a:r>
              <a:rPr lang="ja-JP" altLang="en-US" dirty="0" smtClean="0"/>
              <a:t>（</a:t>
            </a:r>
            <a:r>
              <a:rPr lang="ja-JP" altLang="en-US" dirty="0"/>
              <a:t>短期）（国立国会図書館、</a:t>
            </a:r>
            <a:r>
              <a:rPr lang="ja-JP" altLang="en-US" dirty="0" smtClean="0"/>
              <a:t>文部科学省）</a:t>
            </a:r>
            <a:endParaRPr lang="en-US" altLang="ja-JP" dirty="0" smtClean="0"/>
          </a:p>
          <a:p>
            <a:pPr lvl="1"/>
            <a:r>
              <a:rPr lang="ja-JP" altLang="en-US" dirty="0"/>
              <a:t>統合ポータルとの連携強化のため、</a:t>
            </a:r>
            <a:r>
              <a:rPr lang="ja-JP" altLang="en-US" dirty="0">
                <a:solidFill>
                  <a:srgbClr val="FF0000"/>
                </a:solidFill>
              </a:rPr>
              <a:t>公共・大学図書館等に対し、デジタル化した資料へメタデータ付与や外部連携インターフェース（ＡＰＩ）を付した形での公開を支援するための助言等</a:t>
            </a:r>
            <a:r>
              <a:rPr lang="ja-JP" altLang="en-US" dirty="0"/>
              <a:t>を行うとともに、所蔵資料のデジタル化及びアーカイブ連携のための取組を促進するため、</a:t>
            </a:r>
            <a:r>
              <a:rPr lang="ja-JP" altLang="en-US" dirty="0">
                <a:solidFill>
                  <a:srgbClr val="FF0000"/>
                </a:solidFill>
              </a:rPr>
              <a:t>必要な情報の周知</a:t>
            </a:r>
            <a:r>
              <a:rPr lang="ja-JP" altLang="en-US" dirty="0"/>
              <a:t>を図る。</a:t>
            </a:r>
            <a:endParaRPr lang="en-US" altLang="ja-JP" dirty="0"/>
          </a:p>
          <a:p>
            <a:pPr lvl="2"/>
            <a:r>
              <a:rPr lang="ja-JP" altLang="en-US" dirty="0"/>
              <a:t>（短期）（国立国会図書館、文部科学省）</a:t>
            </a:r>
            <a:endParaRPr lang="en-US" altLang="ja-JP" dirty="0"/>
          </a:p>
          <a:p>
            <a:pPr lvl="1"/>
            <a:r>
              <a:rPr lang="ja-JP" altLang="en-US" dirty="0"/>
              <a:t>国立国会図書館所蔵資料のデジタル化に引き続き取り組むとともに、</a:t>
            </a:r>
            <a:r>
              <a:rPr lang="ja-JP" altLang="en-US" dirty="0">
                <a:solidFill>
                  <a:srgbClr val="FF0000"/>
                </a:solidFill>
              </a:rPr>
              <a:t>デジタル化データの利活用の促進に向けた取組を強化</a:t>
            </a:r>
            <a:r>
              <a:rPr lang="ja-JP" altLang="en-US" dirty="0"/>
              <a:t>する。</a:t>
            </a:r>
            <a:endParaRPr lang="en-US" altLang="ja-JP" dirty="0"/>
          </a:p>
          <a:p>
            <a:pPr lvl="2"/>
            <a:r>
              <a:rPr lang="ja-JP" altLang="en-US" dirty="0"/>
              <a:t>（短期）（国立国会図書館）</a:t>
            </a:r>
            <a:endParaRPr lang="en-US" altLang="ja-JP" dirty="0"/>
          </a:p>
          <a:p>
            <a:pPr lvl="2"/>
            <a:endParaRPr lang="zh-TW" altLang="en-US" dirty="0"/>
          </a:p>
        </p:txBody>
      </p:sp>
      <p:sp>
        <p:nvSpPr>
          <p:cNvPr id="4" name="コンテンツ プレースホルダー 3"/>
          <p:cNvSpPr>
            <a:spLocks noGrp="1"/>
          </p:cNvSpPr>
          <p:nvPr>
            <p:ph sz="half" idx="2"/>
          </p:nvPr>
        </p:nvSpPr>
        <p:spPr/>
        <p:txBody>
          <a:bodyPr>
            <a:normAutofit fontScale="62500" lnSpcReduction="20000"/>
          </a:bodyPr>
          <a:lstStyle/>
          <a:p>
            <a:r>
              <a:rPr lang="zh-TW" altLang="en-US" dirty="0" smtClean="0"/>
              <a:t>（</a:t>
            </a:r>
            <a:r>
              <a:rPr lang="zh-TW" altLang="en-US" dirty="0"/>
              <a:t>文化財分野</a:t>
            </a:r>
            <a:r>
              <a:rPr lang="zh-TW" altLang="en-US" dirty="0" smtClean="0"/>
              <a:t>）</a:t>
            </a:r>
            <a:endParaRPr lang="en-US" altLang="zh-TW" dirty="0" smtClean="0"/>
          </a:p>
          <a:p>
            <a:pPr lvl="1"/>
            <a:r>
              <a:rPr lang="en-US" altLang="ja-JP" dirty="0"/>
              <a:t>2020 </a:t>
            </a:r>
            <a:r>
              <a:rPr lang="ja-JP" altLang="en-US" dirty="0"/>
              <a:t>年東京オリンピック・パラリンピック競技大会に向けて、文化財情報を海外に</a:t>
            </a:r>
            <a:r>
              <a:rPr lang="ja-JP" altLang="en-US" dirty="0" smtClean="0"/>
              <a:t>発信する</a:t>
            </a:r>
            <a:r>
              <a:rPr lang="ja-JP" altLang="en-US" dirty="0"/>
              <a:t>ため</a:t>
            </a:r>
            <a:r>
              <a:rPr lang="ja-JP" altLang="en-US" dirty="0" smtClean="0"/>
              <a:t>、</a:t>
            </a:r>
            <a:r>
              <a:rPr lang="ja-JP" altLang="en-US" dirty="0">
                <a:solidFill>
                  <a:srgbClr val="FF0000"/>
                </a:solidFill>
              </a:rPr>
              <a:t>地域の文化資源に</a:t>
            </a:r>
            <a:r>
              <a:rPr lang="ja-JP" altLang="en-US" dirty="0" smtClean="0">
                <a:solidFill>
                  <a:srgbClr val="FF0000"/>
                </a:solidFill>
              </a:rPr>
              <a:t>関する</a:t>
            </a:r>
            <a:r>
              <a:rPr lang="ja-JP" altLang="en-US" dirty="0">
                <a:solidFill>
                  <a:srgbClr val="FF0000"/>
                </a:solidFill>
              </a:rPr>
              <a:t>データの集約、画像掲載率の向上、多言語化を含め利活用に資する取組</a:t>
            </a:r>
            <a:r>
              <a:rPr lang="ja-JP" altLang="en-US" dirty="0"/>
              <a:t>を推進する。</a:t>
            </a:r>
          </a:p>
          <a:p>
            <a:pPr lvl="2"/>
            <a:r>
              <a:rPr lang="zh-CN" altLang="en-US" dirty="0"/>
              <a:t>（短期）（文部科学省</a:t>
            </a:r>
            <a:r>
              <a:rPr lang="zh-CN" altLang="en-US" dirty="0" smtClean="0"/>
              <a:t>）</a:t>
            </a:r>
            <a:endParaRPr lang="en-US" altLang="zh-CN" dirty="0" smtClean="0"/>
          </a:p>
          <a:p>
            <a:pPr lvl="1"/>
            <a:r>
              <a:rPr lang="ja-JP" altLang="en-US" dirty="0"/>
              <a:t>全国の博物館・美術館等において文化財等のデジタルアーカイブ化とそのデータの利</a:t>
            </a:r>
            <a:r>
              <a:rPr lang="ja-JP" altLang="en-US" dirty="0" smtClean="0"/>
              <a:t>活用</a:t>
            </a:r>
            <a:r>
              <a:rPr lang="ja-JP" altLang="en-US" dirty="0"/>
              <a:t>が促進されるよう</a:t>
            </a:r>
            <a:r>
              <a:rPr lang="ja-JP" altLang="en-US" dirty="0" smtClean="0"/>
              <a:t>、</a:t>
            </a:r>
            <a:r>
              <a:rPr lang="ja-JP" altLang="en-US" dirty="0">
                <a:solidFill>
                  <a:srgbClr val="FF0000"/>
                </a:solidFill>
              </a:rPr>
              <a:t>地方の博物館・美術館</a:t>
            </a:r>
            <a:r>
              <a:rPr lang="ja-JP" altLang="en-US" dirty="0" smtClean="0">
                <a:solidFill>
                  <a:srgbClr val="FF0000"/>
                </a:solidFill>
              </a:rPr>
              <a:t>等に</a:t>
            </a:r>
            <a:r>
              <a:rPr lang="ja-JP" altLang="en-US" dirty="0">
                <a:solidFill>
                  <a:srgbClr val="FF0000"/>
                </a:solidFill>
              </a:rPr>
              <a:t>対して必要な情報の周知を図る</a:t>
            </a:r>
            <a:r>
              <a:rPr lang="ja-JP" altLang="en-US" dirty="0"/>
              <a:t>。また、各館における</a:t>
            </a:r>
            <a:r>
              <a:rPr lang="ja-JP" altLang="en-US" dirty="0">
                <a:solidFill>
                  <a:srgbClr val="FF0000"/>
                </a:solidFill>
              </a:rPr>
              <a:t>紙媒体の収蔵品目録の</a:t>
            </a:r>
            <a:r>
              <a:rPr lang="ja-JP" altLang="en-US" dirty="0" smtClean="0">
                <a:solidFill>
                  <a:srgbClr val="FF0000"/>
                </a:solidFill>
              </a:rPr>
              <a:t>データベース化</a:t>
            </a:r>
            <a:r>
              <a:rPr lang="ja-JP" altLang="en-US" dirty="0">
                <a:solidFill>
                  <a:srgbClr val="FF0000"/>
                </a:solidFill>
              </a:rPr>
              <a:t>等、デジタルアーカイブ化と利活用促進のための具体策を検討し、その推進</a:t>
            </a:r>
            <a:r>
              <a:rPr lang="ja-JP" altLang="en-US" dirty="0"/>
              <a:t>を図る。</a:t>
            </a:r>
          </a:p>
          <a:p>
            <a:pPr lvl="2"/>
            <a:r>
              <a:rPr lang="zh-CN" altLang="en-US" dirty="0"/>
              <a:t>（短期）（文部科学省</a:t>
            </a:r>
            <a:r>
              <a:rPr lang="zh-CN" altLang="en-US" dirty="0" smtClean="0"/>
              <a:t>）</a:t>
            </a:r>
            <a:endParaRPr lang="en-US" altLang="zh-CN" dirty="0" smtClean="0"/>
          </a:p>
          <a:p>
            <a:r>
              <a:rPr lang="ja-JP" altLang="en-US" dirty="0"/>
              <a:t>（メディア芸術等分野</a:t>
            </a:r>
            <a:r>
              <a:rPr lang="ja-JP" altLang="en-US" dirty="0" smtClean="0"/>
              <a:t>）</a:t>
            </a:r>
            <a:endParaRPr lang="en-US" altLang="ja-JP" dirty="0" smtClean="0"/>
          </a:p>
          <a:p>
            <a:pPr lvl="1"/>
            <a:r>
              <a:rPr lang="ja-JP" altLang="en-US" dirty="0"/>
              <a:t>メディア芸術</a:t>
            </a:r>
            <a:r>
              <a:rPr lang="ja-JP" altLang="en-US" dirty="0" smtClean="0"/>
              <a:t>データベース</a:t>
            </a:r>
            <a:r>
              <a:rPr lang="ja-JP" altLang="en-US" dirty="0"/>
              <a:t>の利用実態調査結果を含め、改善点等を検討するとともに、</a:t>
            </a:r>
            <a:r>
              <a:rPr lang="ja-JP" altLang="en-US" dirty="0">
                <a:solidFill>
                  <a:srgbClr val="FF0000"/>
                </a:solidFill>
              </a:rPr>
              <a:t>外部との連携を可能</a:t>
            </a:r>
            <a:r>
              <a:rPr lang="ja-JP" altLang="en-US" dirty="0" smtClean="0">
                <a:solidFill>
                  <a:srgbClr val="FF0000"/>
                </a:solidFill>
              </a:rPr>
              <a:t>とする</a:t>
            </a:r>
            <a:r>
              <a:rPr lang="ja-JP" altLang="en-US" dirty="0">
                <a:solidFill>
                  <a:srgbClr val="FF0000"/>
                </a:solidFill>
              </a:rPr>
              <a:t>ためのシステム改修等、更なる内容の充実化とその利活用促進</a:t>
            </a:r>
            <a:r>
              <a:rPr lang="ja-JP" altLang="en-US" dirty="0"/>
              <a:t>を図る</a:t>
            </a:r>
            <a:r>
              <a:rPr lang="ja-JP" altLang="en-US" dirty="0" smtClean="0"/>
              <a:t>。</a:t>
            </a:r>
            <a:endParaRPr lang="en-US" altLang="ja-JP" dirty="0" smtClean="0"/>
          </a:p>
          <a:p>
            <a:pPr lvl="2"/>
            <a:r>
              <a:rPr lang="ja-JP" altLang="en-US" dirty="0" smtClean="0"/>
              <a:t>（</a:t>
            </a:r>
            <a:r>
              <a:rPr lang="ja-JP" altLang="en-US" dirty="0"/>
              <a:t>短期）（</a:t>
            </a:r>
            <a:r>
              <a:rPr lang="ja-JP" altLang="en-US" dirty="0" smtClean="0"/>
              <a:t>文部</a:t>
            </a:r>
            <a:r>
              <a:rPr lang="ja-JP" altLang="en-US" dirty="0"/>
              <a:t>科学省）</a:t>
            </a:r>
          </a:p>
          <a:p>
            <a:pPr lvl="1"/>
            <a:r>
              <a:rPr lang="ja-JP" altLang="en-US" dirty="0"/>
              <a:t>・東京国立近代美術館フィルムセンターにおいて、</a:t>
            </a:r>
            <a:r>
              <a:rPr lang="ja-JP" altLang="en-US" dirty="0">
                <a:solidFill>
                  <a:srgbClr val="FF0000"/>
                </a:solidFill>
              </a:rPr>
              <a:t>映画フィルムの収集や保存のための</a:t>
            </a:r>
            <a:r>
              <a:rPr lang="ja-JP" altLang="en-US" dirty="0" smtClean="0">
                <a:solidFill>
                  <a:srgbClr val="FF0000"/>
                </a:solidFill>
              </a:rPr>
              <a:t>デジタル化</a:t>
            </a:r>
            <a:r>
              <a:rPr lang="ja-JP" altLang="en-US" dirty="0">
                <a:solidFill>
                  <a:srgbClr val="FF0000"/>
                </a:solidFill>
              </a:rPr>
              <a:t>を引き続き実施</a:t>
            </a:r>
            <a:r>
              <a:rPr lang="ja-JP" altLang="en-US" dirty="0"/>
              <a:t>する</a:t>
            </a:r>
            <a:r>
              <a:rPr lang="ja-JP" altLang="en-US" dirty="0" smtClean="0"/>
              <a:t>。</a:t>
            </a:r>
            <a:endParaRPr lang="en-US" altLang="ja-JP" dirty="0" smtClean="0"/>
          </a:p>
          <a:p>
            <a:pPr lvl="2"/>
            <a:r>
              <a:rPr lang="ja-JP" altLang="en-US" dirty="0" smtClean="0"/>
              <a:t>（</a:t>
            </a:r>
            <a:r>
              <a:rPr lang="ja-JP" altLang="en-US" dirty="0"/>
              <a:t>短期）（文部科学省）</a:t>
            </a:r>
          </a:p>
          <a:p>
            <a:pPr lvl="1"/>
            <a:r>
              <a:rPr lang="ja-JP" altLang="en-US" dirty="0"/>
              <a:t>・民間主体でのアーカイブ構築を促進するため、</a:t>
            </a:r>
            <a:r>
              <a:rPr lang="ja-JP" altLang="en-US" dirty="0">
                <a:solidFill>
                  <a:srgbClr val="FF0000"/>
                </a:solidFill>
              </a:rPr>
              <a:t>デザイン等のモデル分野における中核</a:t>
            </a:r>
            <a:r>
              <a:rPr lang="ja-JP" altLang="en-US" dirty="0" smtClean="0">
                <a:solidFill>
                  <a:srgbClr val="FF0000"/>
                </a:solidFill>
              </a:rPr>
              <a:t>拠点</a:t>
            </a:r>
            <a:r>
              <a:rPr lang="ja-JP" altLang="en-US" dirty="0">
                <a:solidFill>
                  <a:srgbClr val="FF0000"/>
                </a:solidFill>
              </a:rPr>
              <a:t>の形成を支援</a:t>
            </a:r>
            <a:r>
              <a:rPr lang="ja-JP" altLang="en-US" dirty="0"/>
              <a:t>する</a:t>
            </a:r>
            <a:r>
              <a:rPr lang="ja-JP" altLang="en-US" dirty="0" smtClean="0"/>
              <a:t>。</a:t>
            </a:r>
            <a:endParaRPr lang="en-US" altLang="ja-JP" dirty="0" smtClean="0"/>
          </a:p>
          <a:p>
            <a:pPr lvl="2"/>
            <a:r>
              <a:rPr lang="ja-JP" altLang="en-US" dirty="0" smtClean="0"/>
              <a:t>（</a:t>
            </a:r>
            <a:r>
              <a:rPr lang="ja-JP" altLang="en-US" dirty="0"/>
              <a:t>短期）（文部科学省</a:t>
            </a:r>
            <a:r>
              <a:rPr lang="ja-JP" altLang="en-US" dirty="0" smtClean="0"/>
              <a:t>）</a:t>
            </a:r>
            <a:endParaRPr lang="en-US" altLang="ja-JP" dirty="0" smtClean="0"/>
          </a:p>
          <a:p>
            <a:r>
              <a:rPr lang="ja-JP" altLang="en-US" dirty="0"/>
              <a:t>（放送コンテンツ分野</a:t>
            </a:r>
            <a:r>
              <a:rPr lang="ja-JP" altLang="en-US" dirty="0" smtClean="0"/>
              <a:t>）</a:t>
            </a:r>
            <a:endParaRPr lang="en-US" altLang="ja-JP" dirty="0" smtClean="0"/>
          </a:p>
          <a:p>
            <a:pPr lvl="1"/>
            <a:r>
              <a:rPr lang="ja-JP" altLang="en-US" dirty="0" smtClean="0"/>
              <a:t>（短</a:t>
            </a:r>
            <a:r>
              <a:rPr lang="zh-TW" altLang="en-US" dirty="0" smtClean="0"/>
              <a:t>期</a:t>
            </a:r>
            <a:r>
              <a:rPr lang="zh-TW" altLang="en-US" dirty="0"/>
              <a:t>）（総務省）</a:t>
            </a:r>
            <a:endParaRPr kumimoji="1" lang="ja-JP" altLang="en-US" dirty="0"/>
          </a:p>
        </p:txBody>
      </p:sp>
    </p:spTree>
    <p:extLst>
      <p:ext uri="{BB962C8B-B14F-4D97-AF65-F5344CB8AC3E}">
        <p14:creationId xmlns:p14="http://schemas.microsoft.com/office/powerpoint/2010/main" val="3558496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第３．コンテンツの新規展開の推進</a:t>
            </a:r>
            <a:r>
              <a:rPr lang="en-US" altLang="ja-JP" sz="3200" dirty="0"/>
              <a:t/>
            </a:r>
            <a:br>
              <a:rPr lang="en-US" altLang="ja-JP" sz="3200" dirty="0"/>
            </a:br>
            <a:r>
              <a:rPr lang="ja-JP" altLang="en-US" sz="3200" dirty="0"/>
              <a:t>２．アーカイブの利活用の促進</a:t>
            </a:r>
            <a:endParaRPr kumimoji="1" lang="ja-JP" altLang="en-US" sz="3200" dirty="0"/>
          </a:p>
        </p:txBody>
      </p:sp>
      <p:sp>
        <p:nvSpPr>
          <p:cNvPr id="3" name="コンテンツ プレースホルダー 2"/>
          <p:cNvSpPr>
            <a:spLocks noGrp="1"/>
          </p:cNvSpPr>
          <p:nvPr>
            <p:ph sz="half" idx="1"/>
          </p:nvPr>
        </p:nvSpPr>
        <p:spPr/>
        <p:txBody>
          <a:bodyPr>
            <a:normAutofit lnSpcReduction="10000"/>
          </a:bodyPr>
          <a:lstStyle/>
          <a:p>
            <a:r>
              <a:rPr lang="ja-JP" altLang="en-US" dirty="0"/>
              <a:t>（２）今後取り組むべき施策</a:t>
            </a:r>
            <a:endParaRPr lang="en-US" altLang="ja-JP" dirty="0"/>
          </a:p>
          <a:p>
            <a:r>
              <a:rPr lang="ja-JP" altLang="en-US" dirty="0" smtClean="0"/>
              <a:t>＜</a:t>
            </a:r>
            <a:r>
              <a:rPr lang="ja-JP" altLang="en-US" dirty="0"/>
              <a:t>＜アーカイブ利活用に向けた基盤整備＞</a:t>
            </a:r>
            <a:r>
              <a:rPr lang="ja-JP" altLang="en-US" dirty="0" smtClean="0"/>
              <a:t>＞</a:t>
            </a:r>
            <a:endParaRPr lang="en-US" altLang="ja-JP" dirty="0" smtClean="0"/>
          </a:p>
          <a:p>
            <a:r>
              <a:rPr lang="ja-JP" altLang="en-US" dirty="0"/>
              <a:t>（メタデータオープン化の課題と対応策の検討</a:t>
            </a:r>
            <a:r>
              <a:rPr lang="ja-JP" altLang="en-US" dirty="0" smtClean="0"/>
              <a:t>）</a:t>
            </a:r>
            <a:endParaRPr lang="en-US" altLang="ja-JP" dirty="0" smtClean="0"/>
          </a:p>
          <a:p>
            <a:pPr lvl="1"/>
            <a:r>
              <a:rPr lang="ja-JP" altLang="en-US" dirty="0" smtClean="0"/>
              <a:t>実務者協</a:t>
            </a:r>
            <a:r>
              <a:rPr lang="ja-JP" altLang="en-US" dirty="0"/>
              <a:t>議会等において、統合ポータルとの連携によって集約される</a:t>
            </a:r>
            <a:r>
              <a:rPr lang="ja-JP" altLang="en-US" dirty="0">
                <a:solidFill>
                  <a:srgbClr val="FF0000"/>
                </a:solidFill>
              </a:rPr>
              <a:t>メタデータの</a:t>
            </a:r>
            <a:r>
              <a:rPr lang="ja-JP" altLang="en-US" dirty="0" smtClean="0">
                <a:solidFill>
                  <a:srgbClr val="FF0000"/>
                </a:solidFill>
              </a:rPr>
              <a:t>オープン化</a:t>
            </a:r>
            <a:r>
              <a:rPr lang="ja-JP" altLang="en-US" dirty="0">
                <a:solidFill>
                  <a:srgbClr val="FF0000"/>
                </a:solidFill>
              </a:rPr>
              <a:t>の促進に向けた課題の整理と対応策の検討、サムネイル／プレビューの取扱い</a:t>
            </a:r>
            <a:r>
              <a:rPr lang="ja-JP" altLang="en-US" dirty="0" smtClean="0">
                <a:solidFill>
                  <a:srgbClr val="FF0000"/>
                </a:solidFill>
              </a:rPr>
              <a:t>の検討</a:t>
            </a:r>
            <a:r>
              <a:rPr lang="ja-JP" altLang="en-US" dirty="0">
                <a:solidFill>
                  <a:srgbClr val="FF0000"/>
                </a:solidFill>
              </a:rPr>
              <a:t>、デジタルコンテンツの拡充とその利用条件の表示促進</a:t>
            </a:r>
            <a:r>
              <a:rPr lang="ja-JP" altLang="en-US" dirty="0"/>
              <a:t>の検討を行い、</a:t>
            </a:r>
            <a:r>
              <a:rPr lang="ja-JP" altLang="en-US" dirty="0" smtClean="0"/>
              <a:t>メタデータ及び</a:t>
            </a:r>
            <a:r>
              <a:rPr lang="ja-JP" altLang="en-US" dirty="0"/>
              <a:t>コンテンツの流通促進を図る</a:t>
            </a:r>
            <a:r>
              <a:rPr lang="ja-JP" altLang="en-US" dirty="0" smtClean="0"/>
              <a:t>。</a:t>
            </a:r>
            <a:endParaRPr lang="en-US" altLang="ja-JP" dirty="0" smtClean="0"/>
          </a:p>
          <a:p>
            <a:pPr lvl="2"/>
            <a:r>
              <a:rPr lang="ja-JP" altLang="en-US" dirty="0" smtClean="0"/>
              <a:t>（</a:t>
            </a:r>
            <a:r>
              <a:rPr lang="ja-JP" altLang="en-US" dirty="0"/>
              <a:t>短期・中期）（国立国会図書館、内閣府、関係府省）</a:t>
            </a:r>
            <a:endParaRPr kumimoji="1" lang="ja-JP" altLang="en-US" dirty="0"/>
          </a:p>
        </p:txBody>
      </p:sp>
      <p:sp>
        <p:nvSpPr>
          <p:cNvPr id="4" name="コンテンツ プレースホルダー 3"/>
          <p:cNvSpPr>
            <a:spLocks noGrp="1"/>
          </p:cNvSpPr>
          <p:nvPr>
            <p:ph sz="half" idx="2"/>
          </p:nvPr>
        </p:nvSpPr>
        <p:spPr/>
        <p:txBody>
          <a:bodyPr>
            <a:normAutofit lnSpcReduction="10000"/>
          </a:bodyPr>
          <a:lstStyle/>
          <a:p>
            <a:r>
              <a:rPr lang="ja-JP" altLang="en-US" dirty="0"/>
              <a:t>（集約されたメタデータの利活用の促進）</a:t>
            </a:r>
          </a:p>
          <a:p>
            <a:pPr lvl="1"/>
            <a:r>
              <a:rPr lang="ja-JP" altLang="en-US" dirty="0" smtClean="0"/>
              <a:t>統合</a:t>
            </a:r>
            <a:r>
              <a:rPr lang="ja-JP" altLang="en-US" dirty="0"/>
              <a:t>ポータルから</a:t>
            </a:r>
            <a:r>
              <a:rPr lang="ja-JP" altLang="en-US" dirty="0">
                <a:solidFill>
                  <a:srgbClr val="FF0000"/>
                </a:solidFill>
              </a:rPr>
              <a:t>データセットを抽出する機能の普及等の環境整備を進める</a:t>
            </a:r>
            <a:r>
              <a:rPr lang="ja-JP" altLang="en-US" dirty="0"/>
              <a:t>とともに</a:t>
            </a:r>
            <a:r>
              <a:rPr lang="ja-JP" altLang="en-US" dirty="0" smtClean="0"/>
              <a:t>、統合</a:t>
            </a:r>
            <a:r>
              <a:rPr lang="ja-JP" altLang="en-US" dirty="0"/>
              <a:t>ポータルで集約され提供される</a:t>
            </a:r>
            <a:r>
              <a:rPr lang="ja-JP" altLang="en-US" dirty="0">
                <a:solidFill>
                  <a:srgbClr val="FF0000"/>
                </a:solidFill>
              </a:rPr>
              <a:t>メタデータを活用した目的別ポータルの構築や利</a:t>
            </a:r>
            <a:r>
              <a:rPr lang="ja-JP" altLang="en-US" dirty="0" smtClean="0">
                <a:solidFill>
                  <a:srgbClr val="FF0000"/>
                </a:solidFill>
              </a:rPr>
              <a:t>活用</a:t>
            </a:r>
            <a:r>
              <a:rPr lang="ja-JP" altLang="en-US" dirty="0">
                <a:solidFill>
                  <a:srgbClr val="FF0000"/>
                </a:solidFill>
              </a:rPr>
              <a:t>事例の共有に向けた取組</a:t>
            </a:r>
            <a:r>
              <a:rPr lang="ja-JP" altLang="en-US" dirty="0"/>
              <a:t>を行う</a:t>
            </a:r>
            <a:r>
              <a:rPr lang="ja-JP" altLang="en-US" dirty="0" smtClean="0"/>
              <a:t>。</a:t>
            </a:r>
            <a:endParaRPr lang="en-US" altLang="ja-JP" dirty="0" smtClean="0"/>
          </a:p>
          <a:p>
            <a:pPr lvl="2"/>
            <a:r>
              <a:rPr lang="ja-JP" altLang="en-US" dirty="0" smtClean="0"/>
              <a:t>（</a:t>
            </a:r>
            <a:r>
              <a:rPr lang="ja-JP" altLang="en-US" dirty="0"/>
              <a:t>短期・中期）（国立国会図書館、内閣府、関係府省</a:t>
            </a:r>
            <a:r>
              <a:rPr lang="ja-JP" altLang="en-US" dirty="0" smtClean="0"/>
              <a:t>）</a:t>
            </a:r>
            <a:endParaRPr lang="en-US" altLang="ja-JP" dirty="0" smtClean="0"/>
          </a:p>
        </p:txBody>
      </p:sp>
    </p:spTree>
    <p:extLst>
      <p:ext uri="{BB962C8B-B14F-4D97-AF65-F5344CB8AC3E}">
        <p14:creationId xmlns:p14="http://schemas.microsoft.com/office/powerpoint/2010/main" val="2627261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第３．コンテンツの新規展開の推進</a:t>
            </a:r>
            <a:r>
              <a:rPr lang="en-US" altLang="ja-JP" sz="3200" dirty="0"/>
              <a:t/>
            </a:r>
            <a:br>
              <a:rPr lang="en-US" altLang="ja-JP" sz="3200" dirty="0"/>
            </a:br>
            <a:r>
              <a:rPr lang="ja-JP" altLang="en-US" sz="3200" dirty="0"/>
              <a:t>２．アーカイブの利活用の促進</a:t>
            </a:r>
            <a:endParaRPr kumimoji="1" lang="ja-JP" altLang="en-US" sz="3200" dirty="0"/>
          </a:p>
        </p:txBody>
      </p:sp>
      <p:sp>
        <p:nvSpPr>
          <p:cNvPr id="3" name="コンテンツ プレースホルダー 2"/>
          <p:cNvSpPr>
            <a:spLocks noGrp="1"/>
          </p:cNvSpPr>
          <p:nvPr>
            <p:ph sz="half" idx="1"/>
          </p:nvPr>
        </p:nvSpPr>
        <p:spPr/>
        <p:txBody>
          <a:bodyPr>
            <a:normAutofit fontScale="92500" lnSpcReduction="20000"/>
          </a:bodyPr>
          <a:lstStyle/>
          <a:p>
            <a:r>
              <a:rPr lang="ja-JP" altLang="en-US" dirty="0"/>
              <a:t>（アーカイブの構築と利活用の促進のための著作権制度の整備）</a:t>
            </a:r>
          </a:p>
          <a:p>
            <a:pPr lvl="1"/>
            <a:r>
              <a:rPr lang="ja-JP" altLang="en-US" dirty="0"/>
              <a:t>美術館等が所蔵する著作物に関し、</a:t>
            </a:r>
            <a:r>
              <a:rPr lang="ja-JP" altLang="en-US" dirty="0">
                <a:solidFill>
                  <a:srgbClr val="FF0000"/>
                </a:solidFill>
              </a:rPr>
              <a:t>解説・紹介のために当該著作物のデジタルデータの利用を可能とすることについて具体的な制度の検討</a:t>
            </a:r>
            <a:r>
              <a:rPr lang="ja-JP" altLang="en-US" dirty="0"/>
              <a:t>を行い、必要な措置を講ずる。</a:t>
            </a:r>
            <a:endParaRPr lang="en-US" altLang="ja-JP" dirty="0"/>
          </a:p>
          <a:p>
            <a:pPr lvl="2"/>
            <a:r>
              <a:rPr lang="ja-JP" altLang="en-US" dirty="0"/>
              <a:t>（短期・</a:t>
            </a:r>
            <a:r>
              <a:rPr lang="zh-CN" altLang="en-US" dirty="0"/>
              <a:t>中期）（文部科学省）</a:t>
            </a:r>
            <a:endParaRPr lang="ja-JP" altLang="en-US" dirty="0"/>
          </a:p>
          <a:p>
            <a:pPr lvl="1"/>
            <a:r>
              <a:rPr lang="ja-JP" altLang="en-US" dirty="0" smtClean="0">
                <a:solidFill>
                  <a:srgbClr val="FF0000"/>
                </a:solidFill>
              </a:rPr>
              <a:t>権利者</a:t>
            </a:r>
            <a:r>
              <a:rPr lang="ja-JP" altLang="en-US" dirty="0">
                <a:solidFill>
                  <a:srgbClr val="FF0000"/>
                </a:solidFill>
              </a:rPr>
              <a:t>不明著作物等の利用を円滑化するため、著作権者不明等の場合の裁定制度に</a:t>
            </a:r>
            <a:r>
              <a:rPr lang="ja-JP" altLang="en-US" dirty="0" smtClean="0">
                <a:solidFill>
                  <a:srgbClr val="FF0000"/>
                </a:solidFill>
              </a:rPr>
              <a:t>おける</a:t>
            </a:r>
            <a:r>
              <a:rPr lang="ja-JP" altLang="en-US" dirty="0">
                <a:solidFill>
                  <a:srgbClr val="FF0000"/>
                </a:solidFill>
              </a:rPr>
              <a:t>補償金供託について、一定の場合に後払いを可能とすること等の見直しについて</a:t>
            </a:r>
            <a:r>
              <a:rPr lang="ja-JP" altLang="en-US" dirty="0" smtClean="0">
                <a:solidFill>
                  <a:srgbClr val="FF0000"/>
                </a:solidFill>
              </a:rPr>
              <a:t>内容を</a:t>
            </a:r>
            <a:r>
              <a:rPr lang="ja-JP" altLang="en-US" dirty="0">
                <a:solidFill>
                  <a:srgbClr val="FF0000"/>
                </a:solidFill>
              </a:rPr>
              <a:t>検討</a:t>
            </a:r>
            <a:r>
              <a:rPr lang="ja-JP" altLang="en-US" dirty="0"/>
              <a:t>し、次期通常国会への法案提出を視野に、必要な措置を講ずる</a:t>
            </a:r>
            <a:r>
              <a:rPr lang="ja-JP" altLang="en-US" dirty="0" smtClean="0"/>
              <a:t>。</a:t>
            </a:r>
            <a:endParaRPr lang="en-US" altLang="ja-JP" dirty="0" smtClean="0"/>
          </a:p>
          <a:p>
            <a:pPr lvl="1"/>
            <a:r>
              <a:rPr lang="ja-JP" altLang="en-US" dirty="0" smtClean="0"/>
              <a:t>また</a:t>
            </a:r>
            <a:r>
              <a:rPr lang="ja-JP" altLang="en-US" dirty="0"/>
              <a:t>、利用者</a:t>
            </a:r>
            <a:r>
              <a:rPr lang="ja-JP" altLang="en-US" dirty="0" smtClean="0"/>
              <a:t>による</a:t>
            </a:r>
            <a:r>
              <a:rPr lang="ja-JP" altLang="en-US" dirty="0">
                <a:solidFill>
                  <a:srgbClr val="FF0000"/>
                </a:solidFill>
              </a:rPr>
              <a:t>権利者探索コスト低減のための民間団体の取組に対する支援の在り方について</a:t>
            </a:r>
            <a:r>
              <a:rPr lang="en-US" altLang="ja-JP" dirty="0" smtClean="0">
                <a:solidFill>
                  <a:srgbClr val="FF0000"/>
                </a:solidFill>
              </a:rPr>
              <a:t>2016</a:t>
            </a:r>
            <a:r>
              <a:rPr lang="ja-JP" altLang="en-US" dirty="0" smtClean="0">
                <a:solidFill>
                  <a:srgbClr val="FF0000"/>
                </a:solidFill>
              </a:rPr>
              <a:t>年度中</a:t>
            </a:r>
            <a:r>
              <a:rPr lang="ja-JP" altLang="en-US" dirty="0">
                <a:solidFill>
                  <a:srgbClr val="FF0000"/>
                </a:solidFill>
              </a:rPr>
              <a:t>に検討</a:t>
            </a:r>
            <a:r>
              <a:rPr lang="ja-JP" altLang="en-US" dirty="0"/>
              <a:t>を行い、必要な措置を講ずる</a:t>
            </a:r>
            <a:r>
              <a:rPr lang="ja-JP" altLang="en-US" dirty="0" smtClean="0"/>
              <a:t>。</a:t>
            </a:r>
            <a:endParaRPr lang="en-US" altLang="ja-JP" dirty="0" smtClean="0"/>
          </a:p>
          <a:p>
            <a:pPr lvl="2"/>
            <a:r>
              <a:rPr lang="ja-JP" altLang="en-US" dirty="0" smtClean="0"/>
              <a:t>（</a:t>
            </a:r>
            <a:r>
              <a:rPr lang="ja-JP" altLang="en-US" dirty="0"/>
              <a:t>短期・中期）（文部科学省）</a:t>
            </a:r>
            <a:endParaRPr kumimoji="1" lang="ja-JP" altLang="en-US" dirty="0"/>
          </a:p>
        </p:txBody>
      </p:sp>
      <p:sp>
        <p:nvSpPr>
          <p:cNvPr id="4" name="コンテンツ プレースホルダー 3"/>
          <p:cNvSpPr>
            <a:spLocks noGrp="1"/>
          </p:cNvSpPr>
          <p:nvPr>
            <p:ph sz="half" idx="2"/>
          </p:nvPr>
        </p:nvSpPr>
        <p:spPr/>
        <p:txBody>
          <a:bodyPr>
            <a:normAutofit fontScale="92500" lnSpcReduction="20000"/>
          </a:bodyPr>
          <a:lstStyle/>
          <a:p>
            <a:r>
              <a:rPr lang="ja-JP" altLang="en-US" dirty="0"/>
              <a:t>（利活用の促進のための周辺環境の整備）</a:t>
            </a:r>
          </a:p>
          <a:p>
            <a:pPr lvl="1"/>
            <a:r>
              <a:rPr lang="ja-JP" altLang="en-US" dirty="0" smtClean="0"/>
              <a:t>権利</a:t>
            </a:r>
            <a:r>
              <a:rPr lang="ja-JP" altLang="en-US" dirty="0"/>
              <a:t>処理手続を円滑化し、コンテンツの活用を促進するため、</a:t>
            </a:r>
            <a:r>
              <a:rPr lang="ja-JP" altLang="en-US" dirty="0">
                <a:solidFill>
                  <a:srgbClr val="FF0000"/>
                </a:solidFill>
              </a:rPr>
              <a:t>コンテンツ等の権利</a:t>
            </a:r>
            <a:r>
              <a:rPr lang="ja-JP" altLang="en-US" dirty="0" smtClean="0">
                <a:solidFill>
                  <a:srgbClr val="FF0000"/>
                </a:solidFill>
              </a:rPr>
              <a:t>情報を</a:t>
            </a:r>
            <a:r>
              <a:rPr lang="ja-JP" altLang="en-US" dirty="0">
                <a:solidFill>
                  <a:srgbClr val="FF0000"/>
                </a:solidFill>
              </a:rPr>
              <a:t>集約化したデータベースの整備を官民が連携</a:t>
            </a:r>
            <a:r>
              <a:rPr lang="ja-JP" altLang="en-US" dirty="0"/>
              <a:t>して分野ごとに進めていく</a:t>
            </a:r>
            <a:r>
              <a:rPr lang="ja-JP" altLang="en-US" dirty="0" smtClean="0"/>
              <a:t>。</a:t>
            </a:r>
            <a:endParaRPr lang="en-US" altLang="ja-JP" dirty="0" smtClean="0"/>
          </a:p>
          <a:p>
            <a:pPr lvl="2"/>
            <a:r>
              <a:rPr lang="ja-JP" altLang="en-US" dirty="0" smtClean="0"/>
              <a:t>（</a:t>
            </a:r>
            <a:r>
              <a:rPr lang="ja-JP" altLang="en-US" dirty="0"/>
              <a:t>短期・中期</a:t>
            </a:r>
            <a:r>
              <a:rPr lang="ja-JP" altLang="en-US" dirty="0" smtClean="0"/>
              <a:t>）（</a:t>
            </a:r>
            <a:r>
              <a:rPr lang="ja-JP" altLang="en-US" dirty="0"/>
              <a:t>文部科学省、経済産業省）</a:t>
            </a:r>
            <a:r>
              <a:rPr lang="en-US" altLang="ja-JP" dirty="0"/>
              <a:t>【</a:t>
            </a:r>
            <a:r>
              <a:rPr lang="ja-JP" altLang="en-US" dirty="0"/>
              <a:t>再掲</a:t>
            </a:r>
            <a:r>
              <a:rPr lang="en-US" altLang="ja-JP" dirty="0"/>
              <a:t>】</a:t>
            </a:r>
          </a:p>
          <a:p>
            <a:pPr lvl="1"/>
            <a:r>
              <a:rPr lang="ja-JP" altLang="en-US" dirty="0" smtClean="0"/>
              <a:t>デジタルコンテンツ</a:t>
            </a:r>
            <a:r>
              <a:rPr lang="ja-JP" altLang="en-US" dirty="0"/>
              <a:t>の利活用を促進するため、実務者協議会等と連携しつつ、国際</a:t>
            </a:r>
            <a:r>
              <a:rPr lang="ja-JP" altLang="en-US" dirty="0" smtClean="0"/>
              <a:t>標準化機関（</a:t>
            </a:r>
            <a:r>
              <a:rPr lang="en-US" altLang="ja-JP" dirty="0" smtClean="0"/>
              <a:t>ISO)</a:t>
            </a:r>
            <a:r>
              <a:rPr lang="ja-JP" altLang="en-US" dirty="0" smtClean="0"/>
              <a:t>に</a:t>
            </a:r>
            <a:r>
              <a:rPr lang="ja-JP" altLang="en-US" dirty="0"/>
              <a:t>おける技術</a:t>
            </a:r>
            <a:r>
              <a:rPr lang="ja-JP" altLang="en-US" dirty="0" smtClean="0"/>
              <a:t>委員会</a:t>
            </a:r>
            <a:r>
              <a:rPr lang="en-US" altLang="ja-JP" dirty="0" smtClean="0"/>
              <a:t>TC46 </a:t>
            </a:r>
            <a:r>
              <a:rPr lang="ja-JP" altLang="en-US" dirty="0"/>
              <a:t>の国内委員会における</a:t>
            </a:r>
            <a:r>
              <a:rPr lang="ja-JP" altLang="en-US" dirty="0">
                <a:solidFill>
                  <a:srgbClr val="FF0000"/>
                </a:solidFill>
              </a:rPr>
              <a:t>デジタルコンテンツ</a:t>
            </a:r>
            <a:r>
              <a:rPr lang="ja-JP" altLang="en-US" dirty="0" smtClean="0">
                <a:solidFill>
                  <a:srgbClr val="FF0000"/>
                </a:solidFill>
              </a:rPr>
              <a:t>の二次</a:t>
            </a:r>
            <a:r>
              <a:rPr lang="ja-JP" altLang="en-US" dirty="0">
                <a:solidFill>
                  <a:srgbClr val="FF0000"/>
                </a:solidFill>
              </a:rPr>
              <a:t>利用を促進するための権利表示の国際標準化に対する取組等を推進</a:t>
            </a:r>
            <a:r>
              <a:rPr lang="ja-JP" altLang="en-US" dirty="0"/>
              <a:t>する</a:t>
            </a:r>
            <a:r>
              <a:rPr lang="ja-JP" altLang="en-US" dirty="0" smtClean="0"/>
              <a:t>。</a:t>
            </a:r>
            <a:endParaRPr lang="en-US" altLang="ja-JP" dirty="0" smtClean="0"/>
          </a:p>
          <a:p>
            <a:pPr lvl="2"/>
            <a:r>
              <a:rPr lang="ja-JP" altLang="en-US" dirty="0" smtClean="0"/>
              <a:t>（</a:t>
            </a:r>
            <a:r>
              <a:rPr lang="ja-JP" altLang="en-US" dirty="0"/>
              <a:t>短期・</a:t>
            </a:r>
            <a:r>
              <a:rPr lang="ja-JP" altLang="en-US" dirty="0" smtClean="0"/>
              <a:t>中</a:t>
            </a:r>
            <a:r>
              <a:rPr lang="zh-TW" altLang="en-US" dirty="0" smtClean="0"/>
              <a:t>期</a:t>
            </a:r>
            <a:r>
              <a:rPr lang="zh-TW" altLang="en-US" dirty="0"/>
              <a:t>）（経済産業省）</a:t>
            </a:r>
            <a:endParaRPr kumimoji="1" lang="ja-JP" altLang="en-US" dirty="0"/>
          </a:p>
        </p:txBody>
      </p:sp>
    </p:spTree>
    <p:extLst>
      <p:ext uri="{BB962C8B-B14F-4D97-AF65-F5344CB8AC3E}">
        <p14:creationId xmlns:p14="http://schemas.microsoft.com/office/powerpoint/2010/main" val="559732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第３．コンテンツの新規展開の推進</a:t>
            </a:r>
            <a:r>
              <a:rPr lang="en-US" altLang="ja-JP" sz="3200" dirty="0"/>
              <a:t/>
            </a:r>
            <a:br>
              <a:rPr lang="en-US" altLang="ja-JP" sz="3200" dirty="0"/>
            </a:br>
            <a:r>
              <a:rPr lang="ja-JP" altLang="en-US" sz="3200" dirty="0"/>
              <a:t>２．アーカイブの利活用の促進</a:t>
            </a:r>
            <a:endParaRPr kumimoji="1" lang="ja-JP" altLang="en-US" sz="3200" dirty="0"/>
          </a:p>
        </p:txBody>
      </p:sp>
      <p:sp>
        <p:nvSpPr>
          <p:cNvPr id="3" name="コンテンツ プレースホルダー 2"/>
          <p:cNvSpPr>
            <a:spLocks noGrp="1"/>
          </p:cNvSpPr>
          <p:nvPr>
            <p:ph sz="half" idx="1"/>
          </p:nvPr>
        </p:nvSpPr>
        <p:spPr/>
        <p:txBody>
          <a:bodyPr>
            <a:normAutofit/>
          </a:bodyPr>
          <a:lstStyle/>
          <a:p>
            <a:r>
              <a:rPr lang="ja-JP" altLang="en-US" dirty="0"/>
              <a:t>（アーカイブ関連人材の育成</a:t>
            </a:r>
            <a:r>
              <a:rPr lang="ja-JP" altLang="en-US" dirty="0" smtClean="0"/>
              <a:t>）</a:t>
            </a:r>
            <a:endParaRPr lang="en-US" altLang="ja-JP" dirty="0" smtClean="0"/>
          </a:p>
          <a:p>
            <a:pPr lvl="1"/>
            <a:r>
              <a:rPr lang="ja-JP" altLang="en-US" dirty="0"/>
              <a:t>こ</a:t>
            </a:r>
            <a:r>
              <a:rPr lang="ja-JP" altLang="en-US" dirty="0" smtClean="0"/>
              <a:t>れまでの</a:t>
            </a:r>
            <a:r>
              <a:rPr lang="ja-JP" altLang="en-US" dirty="0"/>
              <a:t>アーカイブの構築を通じて得られたノウハウや成果を活用しつつ、</a:t>
            </a:r>
            <a:r>
              <a:rPr lang="ja-JP" altLang="en-US" dirty="0" smtClean="0">
                <a:solidFill>
                  <a:srgbClr val="FF0000"/>
                </a:solidFill>
              </a:rPr>
              <a:t>アーカイブ</a:t>
            </a:r>
            <a:r>
              <a:rPr lang="ja-JP" altLang="en-US" dirty="0">
                <a:solidFill>
                  <a:srgbClr val="FF0000"/>
                </a:solidFill>
              </a:rPr>
              <a:t>の構築をけん引する人材や利活用をサポートする人材の育成を支援</a:t>
            </a:r>
            <a:r>
              <a:rPr lang="ja-JP" altLang="en-US" dirty="0"/>
              <a:t>するため、美術館</a:t>
            </a:r>
            <a:r>
              <a:rPr lang="ja-JP" altLang="en-US" dirty="0" smtClean="0"/>
              <a:t>・博物館</a:t>
            </a:r>
            <a:r>
              <a:rPr lang="ja-JP" altLang="en-US" dirty="0"/>
              <a:t>、大学・研究機関、民間施設の関係者に対し、アーカイブの必要性や</a:t>
            </a:r>
            <a:r>
              <a:rPr lang="ja-JP" altLang="en-US" dirty="0" smtClean="0"/>
              <a:t>アーカイブ人材</a:t>
            </a:r>
            <a:r>
              <a:rPr lang="ja-JP" altLang="en-US" dirty="0"/>
              <a:t>の重要性の認識を広めるための</a:t>
            </a:r>
            <a:r>
              <a:rPr lang="ja-JP" altLang="en-US" dirty="0">
                <a:solidFill>
                  <a:srgbClr val="FF0000"/>
                </a:solidFill>
              </a:rPr>
              <a:t>シンポジウム、研修開催等の取組を実施</a:t>
            </a:r>
            <a:r>
              <a:rPr lang="ja-JP" altLang="en-US" dirty="0"/>
              <a:t>する</a:t>
            </a:r>
            <a:r>
              <a:rPr lang="ja-JP" altLang="en-US" dirty="0" smtClean="0"/>
              <a:t>。</a:t>
            </a:r>
            <a:endParaRPr lang="en-US" altLang="ja-JP" dirty="0" smtClean="0"/>
          </a:p>
          <a:p>
            <a:pPr lvl="2"/>
            <a:r>
              <a:rPr lang="ja-JP" altLang="en-US" dirty="0" smtClean="0"/>
              <a:t>（</a:t>
            </a:r>
            <a:r>
              <a:rPr lang="ja-JP" altLang="en-US" dirty="0"/>
              <a:t>短期</a:t>
            </a:r>
            <a:r>
              <a:rPr lang="ja-JP" altLang="en-US" dirty="0" smtClean="0"/>
              <a:t>・</a:t>
            </a:r>
            <a:r>
              <a:rPr lang="zh-CN" altLang="en-US" dirty="0" smtClean="0"/>
              <a:t>中期</a:t>
            </a:r>
            <a:r>
              <a:rPr lang="zh-CN" altLang="en-US" dirty="0"/>
              <a:t>）（国立国会図書館、文部科学省、総務省）</a:t>
            </a:r>
          </a:p>
          <a:p>
            <a:pPr lvl="1"/>
            <a:endParaRPr kumimoji="1" lang="ja-JP" altLang="en-US" dirty="0"/>
          </a:p>
        </p:txBody>
      </p:sp>
      <p:sp>
        <p:nvSpPr>
          <p:cNvPr id="4" name="コンテンツ プレースホルダー 3"/>
          <p:cNvSpPr>
            <a:spLocks noGrp="1"/>
          </p:cNvSpPr>
          <p:nvPr>
            <p:ph sz="half" idx="2"/>
          </p:nvPr>
        </p:nvSpPr>
        <p:spPr/>
        <p:txBody>
          <a:bodyPr>
            <a:normAutofit/>
          </a:bodyPr>
          <a:lstStyle/>
          <a:p>
            <a:pPr lvl="1"/>
            <a:r>
              <a:rPr lang="ja-JP" altLang="en-US" dirty="0"/>
              <a:t>デジタルアーカイブに関連する</a:t>
            </a:r>
            <a:r>
              <a:rPr lang="ja-JP" altLang="en-US" dirty="0">
                <a:solidFill>
                  <a:srgbClr val="FF0000"/>
                </a:solidFill>
              </a:rPr>
              <a:t>大学における司書や学芸員の養成課程等</a:t>
            </a:r>
            <a:r>
              <a:rPr lang="ja-JP" altLang="en-US" dirty="0"/>
              <a:t>において、省令改正により、</a:t>
            </a:r>
            <a:r>
              <a:rPr lang="en-US" altLang="ja-JP" dirty="0"/>
              <a:t>2012 </a:t>
            </a:r>
            <a:r>
              <a:rPr lang="ja-JP" altLang="en-US" dirty="0"/>
              <a:t>年度からデジタルアーカイブ関係の内容を含む科目が新設されたことを踏まえ、</a:t>
            </a:r>
            <a:r>
              <a:rPr lang="ja-JP" altLang="en-US" dirty="0">
                <a:solidFill>
                  <a:srgbClr val="FF0000"/>
                </a:solidFill>
              </a:rPr>
              <a:t>デジタルアーカイブに関する専門的知識を有する人材の育成がより充実されるよう</a:t>
            </a:r>
            <a:r>
              <a:rPr lang="ja-JP" altLang="en-US" dirty="0"/>
              <a:t>促していく。</a:t>
            </a:r>
            <a:endParaRPr lang="en-US" altLang="ja-JP" dirty="0"/>
          </a:p>
          <a:p>
            <a:pPr lvl="2"/>
            <a:r>
              <a:rPr lang="ja-JP" altLang="en-US" dirty="0"/>
              <a:t>（短期・中期）（文部科学省）</a:t>
            </a:r>
            <a:endParaRPr lang="en-US" altLang="ja-JP" dirty="0"/>
          </a:p>
          <a:p>
            <a:endParaRPr kumimoji="1" lang="ja-JP" altLang="en-US" dirty="0"/>
          </a:p>
        </p:txBody>
      </p:sp>
    </p:spTree>
    <p:extLst>
      <p:ext uri="{BB962C8B-B14F-4D97-AF65-F5344CB8AC3E}">
        <p14:creationId xmlns:p14="http://schemas.microsoft.com/office/powerpoint/2010/main" val="3777244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第３．コンテンツの新規展開の推進</a:t>
            </a:r>
            <a:r>
              <a:rPr lang="en-US" altLang="ja-JP" sz="3200" dirty="0"/>
              <a:t/>
            </a:r>
            <a:br>
              <a:rPr lang="en-US" altLang="ja-JP" sz="3200" dirty="0"/>
            </a:br>
            <a:r>
              <a:rPr lang="ja-JP" altLang="en-US" sz="3200" dirty="0"/>
              <a:t>２．アーカイブの利活用の促進</a:t>
            </a:r>
            <a:endParaRPr kumimoji="1" lang="ja-JP" altLang="en-US" sz="3200" dirty="0"/>
          </a:p>
        </p:txBody>
      </p:sp>
      <p:sp>
        <p:nvSpPr>
          <p:cNvPr id="3" name="コンテンツ プレースホルダー 2"/>
          <p:cNvSpPr>
            <a:spLocks noGrp="1"/>
          </p:cNvSpPr>
          <p:nvPr>
            <p:ph sz="half" idx="1"/>
          </p:nvPr>
        </p:nvSpPr>
        <p:spPr/>
        <p:txBody>
          <a:bodyPr>
            <a:normAutofit fontScale="92500" lnSpcReduction="20000"/>
          </a:bodyPr>
          <a:lstStyle/>
          <a:p>
            <a:r>
              <a:rPr lang="ja-JP" altLang="en-US" dirty="0"/>
              <a:t>（アーカイブ関連人材の育成</a:t>
            </a:r>
            <a:r>
              <a:rPr lang="ja-JP" altLang="en-US" dirty="0" smtClean="0"/>
              <a:t>）</a:t>
            </a:r>
            <a:endParaRPr lang="en-US" altLang="ja-JP" dirty="0" smtClean="0"/>
          </a:p>
          <a:p>
            <a:pPr lvl="1"/>
            <a:r>
              <a:rPr lang="ja-JP" altLang="en-US" dirty="0"/>
              <a:t>こ</a:t>
            </a:r>
            <a:r>
              <a:rPr lang="ja-JP" altLang="en-US" dirty="0" smtClean="0"/>
              <a:t>れまでの</a:t>
            </a:r>
            <a:r>
              <a:rPr lang="ja-JP" altLang="en-US" dirty="0"/>
              <a:t>アーカイブの構築を通じて得られたノウハウや成果を活用しつつ、</a:t>
            </a:r>
            <a:r>
              <a:rPr lang="ja-JP" altLang="en-US" dirty="0" smtClean="0">
                <a:solidFill>
                  <a:srgbClr val="FF0000"/>
                </a:solidFill>
              </a:rPr>
              <a:t>アーカイブ</a:t>
            </a:r>
            <a:r>
              <a:rPr lang="ja-JP" altLang="en-US" dirty="0">
                <a:solidFill>
                  <a:srgbClr val="FF0000"/>
                </a:solidFill>
              </a:rPr>
              <a:t>の構築をけん引する人材や利活用をサポートする人材の育成を支援</a:t>
            </a:r>
            <a:r>
              <a:rPr lang="ja-JP" altLang="en-US" dirty="0"/>
              <a:t>するため、美術館</a:t>
            </a:r>
            <a:r>
              <a:rPr lang="ja-JP" altLang="en-US" dirty="0" smtClean="0"/>
              <a:t>・博物館</a:t>
            </a:r>
            <a:r>
              <a:rPr lang="ja-JP" altLang="en-US" dirty="0"/>
              <a:t>、大学・研究機関、民間施設の関係者に対し、アーカイブの必要性や</a:t>
            </a:r>
            <a:r>
              <a:rPr lang="ja-JP" altLang="en-US" dirty="0" smtClean="0"/>
              <a:t>アーカイブ人材</a:t>
            </a:r>
            <a:r>
              <a:rPr lang="ja-JP" altLang="en-US" dirty="0"/>
              <a:t>の重要性の認識を広めるための</a:t>
            </a:r>
            <a:r>
              <a:rPr lang="ja-JP" altLang="en-US" dirty="0">
                <a:solidFill>
                  <a:srgbClr val="FF0000"/>
                </a:solidFill>
              </a:rPr>
              <a:t>シンポジウム、研修開催等の取組を実施</a:t>
            </a:r>
            <a:r>
              <a:rPr lang="ja-JP" altLang="en-US" dirty="0"/>
              <a:t>する</a:t>
            </a:r>
            <a:r>
              <a:rPr lang="ja-JP" altLang="en-US" dirty="0" smtClean="0"/>
              <a:t>。</a:t>
            </a:r>
            <a:endParaRPr lang="en-US" altLang="ja-JP" dirty="0" smtClean="0"/>
          </a:p>
          <a:p>
            <a:pPr lvl="2"/>
            <a:r>
              <a:rPr lang="ja-JP" altLang="en-US" dirty="0" smtClean="0"/>
              <a:t>（</a:t>
            </a:r>
            <a:r>
              <a:rPr lang="ja-JP" altLang="en-US" dirty="0"/>
              <a:t>短期</a:t>
            </a:r>
            <a:r>
              <a:rPr lang="ja-JP" altLang="en-US" dirty="0" smtClean="0"/>
              <a:t>・</a:t>
            </a:r>
            <a:r>
              <a:rPr lang="zh-CN" altLang="en-US" dirty="0" smtClean="0"/>
              <a:t>中期</a:t>
            </a:r>
            <a:r>
              <a:rPr lang="zh-CN" altLang="en-US" dirty="0"/>
              <a:t>）（国立国会図書館、文部科学省、総務省）</a:t>
            </a:r>
          </a:p>
          <a:p>
            <a:pPr lvl="1"/>
            <a:r>
              <a:rPr lang="ja-JP" altLang="en-US" dirty="0" smtClean="0"/>
              <a:t>デジタルアーカイブ</a:t>
            </a:r>
            <a:r>
              <a:rPr lang="ja-JP" altLang="en-US" dirty="0"/>
              <a:t>に関連する</a:t>
            </a:r>
            <a:r>
              <a:rPr lang="ja-JP" altLang="en-US" dirty="0">
                <a:solidFill>
                  <a:srgbClr val="FF0000"/>
                </a:solidFill>
              </a:rPr>
              <a:t>大学における司書や学芸員の養成課程等</a:t>
            </a:r>
            <a:r>
              <a:rPr lang="ja-JP" altLang="en-US" dirty="0"/>
              <a:t>において、</a:t>
            </a:r>
            <a:r>
              <a:rPr lang="ja-JP" altLang="en-US" dirty="0" smtClean="0"/>
              <a:t>省令改正</a:t>
            </a:r>
            <a:r>
              <a:rPr lang="ja-JP" altLang="en-US" dirty="0"/>
              <a:t>により、</a:t>
            </a:r>
            <a:r>
              <a:rPr lang="en-US" altLang="ja-JP" dirty="0"/>
              <a:t>2012 </a:t>
            </a:r>
            <a:r>
              <a:rPr lang="ja-JP" altLang="en-US" dirty="0"/>
              <a:t>年度からデジタルアーカイブ関係の内容を含む科目が新設された</a:t>
            </a:r>
            <a:r>
              <a:rPr lang="ja-JP" altLang="en-US" dirty="0" smtClean="0"/>
              <a:t>ことを</a:t>
            </a:r>
            <a:r>
              <a:rPr lang="ja-JP" altLang="en-US" dirty="0"/>
              <a:t>踏まえ、</a:t>
            </a:r>
            <a:r>
              <a:rPr lang="ja-JP" altLang="en-US" dirty="0">
                <a:solidFill>
                  <a:srgbClr val="FF0000"/>
                </a:solidFill>
              </a:rPr>
              <a:t>デジタルアーカイブに関する専門的知識を有する人材の育成がより充実</a:t>
            </a:r>
            <a:r>
              <a:rPr lang="ja-JP" altLang="en-US" dirty="0" smtClean="0">
                <a:solidFill>
                  <a:srgbClr val="FF0000"/>
                </a:solidFill>
              </a:rPr>
              <a:t>される</a:t>
            </a:r>
            <a:r>
              <a:rPr lang="ja-JP" altLang="en-US" dirty="0">
                <a:solidFill>
                  <a:srgbClr val="FF0000"/>
                </a:solidFill>
              </a:rPr>
              <a:t>よう</a:t>
            </a:r>
            <a:r>
              <a:rPr lang="ja-JP" altLang="en-US" dirty="0"/>
              <a:t>促していく</a:t>
            </a:r>
            <a:r>
              <a:rPr lang="ja-JP" altLang="en-US" dirty="0" smtClean="0"/>
              <a:t>。</a:t>
            </a:r>
            <a:endParaRPr lang="en-US" altLang="ja-JP" dirty="0" smtClean="0"/>
          </a:p>
          <a:p>
            <a:pPr lvl="2"/>
            <a:r>
              <a:rPr lang="ja-JP" altLang="en-US" dirty="0" smtClean="0"/>
              <a:t>（</a:t>
            </a:r>
            <a:r>
              <a:rPr lang="ja-JP" altLang="en-US" dirty="0"/>
              <a:t>短期・中期）（文部科学省）</a:t>
            </a:r>
            <a:endParaRPr lang="en-US" altLang="ja-JP" dirty="0" smtClean="0"/>
          </a:p>
          <a:p>
            <a:pPr lvl="1"/>
            <a:endParaRPr kumimoji="1" lang="ja-JP" altLang="en-US" dirty="0"/>
          </a:p>
        </p:txBody>
      </p:sp>
      <p:sp>
        <p:nvSpPr>
          <p:cNvPr id="4" name="コンテンツ プレースホルダー 3"/>
          <p:cNvSpPr>
            <a:spLocks noGrp="1"/>
          </p:cNvSpPr>
          <p:nvPr>
            <p:ph sz="half" idx="2"/>
          </p:nvPr>
        </p:nvSpPr>
        <p:spPr/>
        <p:txBody>
          <a:bodyPr>
            <a:normAutofit fontScale="92500" lnSpcReduction="20000"/>
          </a:bodyPr>
          <a:lstStyle/>
          <a:p>
            <a:endParaRPr kumimoji="1" lang="ja-JP" altLang="en-US"/>
          </a:p>
        </p:txBody>
      </p:sp>
    </p:spTree>
    <p:extLst>
      <p:ext uri="{BB962C8B-B14F-4D97-AF65-F5344CB8AC3E}">
        <p14:creationId xmlns:p14="http://schemas.microsoft.com/office/powerpoint/2010/main" val="166080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en-US" altLang="ja-JP" dirty="0" smtClean="0"/>
              <a:t>e-Japan</a:t>
            </a:r>
            <a:r>
              <a:rPr kumimoji="1" lang="ja-JP" altLang="en-US" dirty="0" smtClean="0"/>
              <a:t>戦略</a:t>
            </a:r>
            <a:r>
              <a:rPr lang="ja-JP" altLang="en-US" sz="3200" dirty="0"/>
              <a:t>（政府</a:t>
            </a:r>
            <a:r>
              <a:rPr lang="en-US" altLang="ja-JP" sz="3200" dirty="0"/>
              <a:t>IT</a:t>
            </a:r>
            <a:r>
              <a:rPr lang="ja-JP" altLang="en-US" sz="3200" dirty="0"/>
              <a:t>戦略本部）</a:t>
            </a:r>
            <a:endParaRPr kumimoji="1" lang="ja-JP" altLang="en-US" dirty="0"/>
          </a:p>
        </p:txBody>
      </p:sp>
      <p:sp>
        <p:nvSpPr>
          <p:cNvPr id="4" name="コンテンツ プレースホルダ 3"/>
          <p:cNvSpPr>
            <a:spLocks noGrp="1"/>
          </p:cNvSpPr>
          <p:nvPr>
            <p:ph idx="1"/>
          </p:nvPr>
        </p:nvSpPr>
        <p:spPr>
          <a:xfrm>
            <a:off x="121920" y="1124744"/>
            <a:ext cx="11968480" cy="5733256"/>
          </a:xfrm>
        </p:spPr>
        <p:txBody>
          <a:bodyPr>
            <a:normAutofit fontScale="92500" lnSpcReduction="20000"/>
          </a:bodyPr>
          <a:lstStyle/>
          <a:p>
            <a:pPr marL="0" indent="0"/>
            <a:r>
              <a:rPr lang="en-US" altLang="ja-JP" dirty="0" smtClean="0"/>
              <a:t>e-Japan </a:t>
            </a:r>
            <a:r>
              <a:rPr lang="ja-JP" altLang="en-US" dirty="0" smtClean="0"/>
              <a:t>戦略</a:t>
            </a:r>
            <a:r>
              <a:rPr lang="en-US" altLang="ja-JP" dirty="0" smtClean="0"/>
              <a:t>Ⅱ</a:t>
            </a:r>
            <a:r>
              <a:rPr lang="ja-JP" altLang="en-US" dirty="0" smtClean="0"/>
              <a:t>加速化パッケージ（</a:t>
            </a:r>
            <a:r>
              <a:rPr lang="en-US" altLang="ja-JP" dirty="0"/>
              <a:t>2004</a:t>
            </a:r>
            <a:r>
              <a:rPr lang="ja-JP" altLang="en-US" dirty="0" smtClean="0"/>
              <a:t>年</a:t>
            </a:r>
            <a:r>
              <a:rPr lang="en-US" altLang="ja-JP" dirty="0" smtClean="0"/>
              <a:t>2</a:t>
            </a:r>
            <a:r>
              <a:rPr lang="ja-JP" altLang="en-US" dirty="0" smtClean="0"/>
              <a:t>月</a:t>
            </a:r>
            <a:r>
              <a:rPr lang="en-US" altLang="ja-JP" dirty="0" smtClean="0"/>
              <a:t>6</a:t>
            </a:r>
            <a:r>
              <a:rPr lang="ja-JP" altLang="en-US" dirty="0" smtClean="0"/>
              <a:t>日）</a:t>
            </a:r>
          </a:p>
          <a:p>
            <a:pPr marL="400050" lvl="1" indent="0"/>
            <a:r>
              <a:rPr lang="ja-JP" altLang="en-US" dirty="0" smtClean="0"/>
              <a:t>「</a:t>
            </a:r>
            <a:r>
              <a:rPr lang="en-US" altLang="ja-JP" dirty="0" smtClean="0"/>
              <a:t>e-Japan </a:t>
            </a:r>
            <a:r>
              <a:rPr lang="ja-JP" altLang="en-US" dirty="0" smtClean="0"/>
              <a:t>戦略</a:t>
            </a:r>
            <a:r>
              <a:rPr lang="en-US" altLang="ja-JP" dirty="0" smtClean="0"/>
              <a:t>Ⅱ</a:t>
            </a:r>
            <a:r>
              <a:rPr lang="ja-JP" altLang="en-US" dirty="0" smtClean="0"/>
              <a:t>」（</a:t>
            </a:r>
            <a:r>
              <a:rPr lang="en-US" altLang="ja-JP" dirty="0" smtClean="0"/>
              <a:t>2003 </a:t>
            </a:r>
            <a:r>
              <a:rPr lang="ja-JP" altLang="en-US" dirty="0" smtClean="0"/>
              <a:t>年７月、ＩＴ戦略本部決定）を加速させ、「</a:t>
            </a:r>
            <a:r>
              <a:rPr lang="en-US" altLang="ja-JP" dirty="0" smtClean="0"/>
              <a:t>2005 </a:t>
            </a:r>
            <a:r>
              <a:rPr lang="ja-JP" altLang="en-US" dirty="0" smtClean="0"/>
              <a:t>年までに世界最先端のＩＴ国家になる」との目標を達成する</a:t>
            </a:r>
          </a:p>
          <a:p>
            <a:pPr marL="400050" lvl="1" indent="0"/>
            <a:r>
              <a:rPr lang="ja-JP" altLang="en-US" dirty="0" smtClean="0"/>
              <a:t>（５）政府コンテンツのデジタルアーカイブ構築と一般利用の拡大</a:t>
            </a:r>
          </a:p>
          <a:p>
            <a:pPr marL="800100" lvl="2" indent="0"/>
            <a:r>
              <a:rPr lang="ja-JP" altLang="en-US" dirty="0" smtClean="0">
                <a:solidFill>
                  <a:srgbClr val="FF0000"/>
                </a:solidFill>
              </a:rPr>
              <a:t>国立国会図書館における政府刊行物アーカイブ</a:t>
            </a:r>
            <a:r>
              <a:rPr lang="ja-JP" altLang="en-US" dirty="0" smtClean="0"/>
              <a:t>（文書や記録を電子的に集積し保管する書庫）構築及び同図書館の</a:t>
            </a:r>
            <a:r>
              <a:rPr lang="ja-JP" altLang="en-US" dirty="0" smtClean="0">
                <a:solidFill>
                  <a:srgbClr val="FF0000"/>
                </a:solidFill>
              </a:rPr>
              <a:t>ウェブページ・アーカイブを活用した政府各機関ホームページの長期的保存</a:t>
            </a:r>
            <a:r>
              <a:rPr lang="ja-JP" altLang="en-US" dirty="0" smtClean="0"/>
              <a:t>により、国等の有するコンテンツの利用機会の拡大と保存を図るため、同図書館も参加した連絡会議を設置し、アーカイブの構築や公開に関するルールの明確化など、同図書館への協力体制を</a:t>
            </a:r>
            <a:r>
              <a:rPr lang="en-US" altLang="ja-JP" dirty="0" smtClean="0"/>
              <a:t>2004 </a:t>
            </a:r>
            <a:r>
              <a:rPr lang="ja-JP" altLang="en-US" dirty="0" smtClean="0"/>
              <a:t>年度中に確立する。（内閣官房及び全府省）</a:t>
            </a:r>
          </a:p>
          <a:p>
            <a:pPr marL="0" indent="0"/>
            <a:r>
              <a:rPr lang="en-US" altLang="ja-JP" dirty="0" smtClean="0"/>
              <a:t>e-Japan </a:t>
            </a:r>
            <a:r>
              <a:rPr lang="ja-JP" altLang="en-US" dirty="0" smtClean="0"/>
              <a:t>重点計画</a:t>
            </a:r>
            <a:r>
              <a:rPr lang="ja-JP" altLang="en-US" dirty="0" err="1" smtClean="0"/>
              <a:t>ー</a:t>
            </a:r>
            <a:r>
              <a:rPr lang="en-US" altLang="ja-JP" dirty="0" smtClean="0"/>
              <a:t>2004</a:t>
            </a:r>
            <a:r>
              <a:rPr lang="ja-JP" altLang="en-US" dirty="0" smtClean="0"/>
              <a:t>（</a:t>
            </a:r>
            <a:r>
              <a:rPr lang="en-US" altLang="ja-JP" dirty="0"/>
              <a:t>2004</a:t>
            </a:r>
            <a:r>
              <a:rPr lang="ja-JP" altLang="en-US" dirty="0" smtClean="0"/>
              <a:t>年</a:t>
            </a:r>
            <a:r>
              <a:rPr lang="en-US" altLang="ja-JP" dirty="0" smtClean="0"/>
              <a:t>6</a:t>
            </a:r>
            <a:r>
              <a:rPr lang="ja-JP" altLang="en-US" dirty="0" smtClean="0"/>
              <a:t>月</a:t>
            </a:r>
            <a:r>
              <a:rPr lang="en-US" altLang="ja-JP" dirty="0" smtClean="0"/>
              <a:t>15</a:t>
            </a:r>
            <a:r>
              <a:rPr lang="ja-JP" altLang="en-US" dirty="0" smtClean="0"/>
              <a:t>日）</a:t>
            </a:r>
          </a:p>
          <a:p>
            <a:pPr marL="400050" lvl="1" indent="0"/>
            <a:r>
              <a:rPr lang="ja-JP" altLang="en-US" dirty="0" smtClean="0"/>
              <a:t>ア）</a:t>
            </a:r>
            <a:r>
              <a:rPr lang="ja-JP" altLang="en-US" dirty="0" smtClean="0">
                <a:solidFill>
                  <a:srgbClr val="FF0000"/>
                </a:solidFill>
              </a:rPr>
              <a:t>政府コンテンツのデジタルアーカイブ構築と一般利用の拡大</a:t>
            </a:r>
            <a:r>
              <a:rPr lang="ja-JP" altLang="en-US" dirty="0" smtClean="0"/>
              <a:t>（内閣官房及び全府省）</a:t>
            </a:r>
          </a:p>
          <a:p>
            <a:pPr marL="800100" lvl="2" indent="0"/>
            <a:r>
              <a:rPr lang="ja-JP" altLang="en-US" dirty="0" smtClean="0"/>
              <a:t>国立国会図書館における政府刊行物アーカイブ（文書や記録を電子的に集積し保管する書庫）構築及び同図書館のウェブページ・アーカイブを活用した政府各機関ホームページの長期的保存により、国等の有するコンテンツの利用機会の拡大と保存を図るため、同図書館も参加した連絡会議を設置し、アーカイブの構築や公開に関するルールの明確化など、同図書館への協力体制を</a:t>
            </a:r>
            <a:r>
              <a:rPr lang="en-US" altLang="ja-JP" dirty="0" smtClean="0"/>
              <a:t>2004 </a:t>
            </a:r>
            <a:r>
              <a:rPr lang="ja-JP" altLang="en-US" dirty="0" smtClean="0"/>
              <a:t>年度中に確立する。また、同連絡会議の場において、</a:t>
            </a:r>
            <a:r>
              <a:rPr lang="ja-JP" altLang="en-US" dirty="0" smtClean="0">
                <a:solidFill>
                  <a:srgbClr val="FF0000"/>
                </a:solidFill>
              </a:rPr>
              <a:t>国立国会図書館で検討しているアーカイブの統合ポータルサイトとの連携のあり方についても検討</a:t>
            </a:r>
            <a:r>
              <a:rPr lang="ja-JP" altLang="en-US" dirty="0" smtClean="0"/>
              <a:t>する。</a:t>
            </a:r>
          </a:p>
          <a:p>
            <a:pPr marL="0" indent="0"/>
            <a:r>
              <a:rPr lang="en-US" altLang="ja-JP" dirty="0" smtClean="0"/>
              <a:t>IT </a:t>
            </a:r>
            <a:r>
              <a:rPr lang="ja-JP" altLang="en-US" dirty="0" smtClean="0"/>
              <a:t>政策パッケージ</a:t>
            </a:r>
            <a:r>
              <a:rPr lang="en-US" altLang="ja-JP" dirty="0" smtClean="0"/>
              <a:t>-2005</a:t>
            </a:r>
            <a:r>
              <a:rPr lang="ja-JP" altLang="en-US" dirty="0" smtClean="0"/>
              <a:t>（</a:t>
            </a:r>
            <a:r>
              <a:rPr lang="en-US" altLang="ja-JP" dirty="0"/>
              <a:t>2005</a:t>
            </a:r>
            <a:r>
              <a:rPr lang="ja-JP" altLang="en-US" dirty="0" smtClean="0"/>
              <a:t>年</a:t>
            </a:r>
            <a:r>
              <a:rPr lang="en-US" altLang="ja-JP" dirty="0" smtClean="0"/>
              <a:t>2 </a:t>
            </a:r>
            <a:r>
              <a:rPr lang="ja-JP" altLang="en-US" dirty="0" smtClean="0"/>
              <a:t>月</a:t>
            </a:r>
            <a:r>
              <a:rPr lang="en-US" altLang="ja-JP" dirty="0" smtClean="0"/>
              <a:t>24 </a:t>
            </a:r>
            <a:r>
              <a:rPr lang="ja-JP" altLang="en-US" dirty="0" smtClean="0"/>
              <a:t>日）</a:t>
            </a:r>
          </a:p>
          <a:p>
            <a:pPr marL="400050" lvl="1" indent="0"/>
            <a:r>
              <a:rPr lang="en-US" altLang="ja-JP" dirty="0" smtClean="0"/>
              <a:t>― </a:t>
            </a:r>
            <a:r>
              <a:rPr lang="ja-JP" altLang="en-US" dirty="0" smtClean="0"/>
              <a:t>世界最先端の</a:t>
            </a:r>
            <a:r>
              <a:rPr lang="en-US" altLang="ja-JP" dirty="0" smtClean="0"/>
              <a:t>IT </a:t>
            </a:r>
            <a:r>
              <a:rPr lang="ja-JP" altLang="en-US" dirty="0" smtClean="0"/>
              <a:t>国家の実現に向けて </a:t>
            </a:r>
            <a:r>
              <a:rPr lang="en-US" altLang="ja-JP" dirty="0" smtClean="0"/>
              <a:t>―</a:t>
            </a:r>
          </a:p>
          <a:p>
            <a:pPr marL="400050" lvl="1" indent="0"/>
            <a:r>
              <a:rPr lang="ja-JP" altLang="en-US" dirty="0" smtClean="0"/>
              <a:t>（４）</a:t>
            </a:r>
            <a:r>
              <a:rPr lang="ja-JP" altLang="en-US" dirty="0" smtClean="0">
                <a:solidFill>
                  <a:srgbClr val="FF0000"/>
                </a:solidFill>
              </a:rPr>
              <a:t>政府のデジタルコンテンツのアーカイブ化の推進</a:t>
            </a:r>
            <a:r>
              <a:rPr lang="ja-JP" altLang="en-US" dirty="0" smtClean="0"/>
              <a:t>（内閣官房及び全府省）</a:t>
            </a:r>
          </a:p>
          <a:p>
            <a:pPr marL="800100" lvl="2" indent="0"/>
            <a:r>
              <a:rPr lang="ja-JP" altLang="en-US" dirty="0" smtClean="0"/>
              <a:t>国立国会図書館におけるネットワーク系電子出版物の収集やデジタルアーカイブの統合ポータルサイトの構築等の取り組みを活用し、</a:t>
            </a:r>
            <a:r>
              <a:rPr lang="ja-JP" altLang="en-US" dirty="0" smtClean="0">
                <a:solidFill>
                  <a:srgbClr val="FF0000"/>
                </a:solidFill>
              </a:rPr>
              <a:t>国等の有するデジタルコンテンツのアーカイブ化を一層強化</a:t>
            </a:r>
            <a:r>
              <a:rPr lang="ja-JP" altLang="en-US" dirty="0" smtClean="0"/>
              <a:t>するため、デジタルアーカイブの推進に関する関係省庁連絡会議において、政府等のデジタルアーカイブ構築・運用に関する基本方針を</a:t>
            </a:r>
            <a:r>
              <a:rPr lang="en-US" altLang="ja-JP" dirty="0" smtClean="0"/>
              <a:t>2005 </a:t>
            </a:r>
            <a:r>
              <a:rPr lang="ja-JP" altLang="en-US" dirty="0" smtClean="0"/>
              <a:t>年中に策定する。</a:t>
            </a:r>
          </a:p>
        </p:txBody>
      </p:sp>
      <p:sp>
        <p:nvSpPr>
          <p:cNvPr id="5" name="スライド番号プレースホルダ 3"/>
          <p:cNvSpPr>
            <a:spLocks noGrp="1"/>
          </p:cNvSpPr>
          <p:nvPr>
            <p:ph type="sldNum" sz="quarter" idx="4294967295"/>
          </p:nvPr>
        </p:nvSpPr>
        <p:spPr>
          <a:xfrm>
            <a:off x="8077200" y="6356351"/>
            <a:ext cx="2133600" cy="365125"/>
          </a:xfrm>
          <a:prstGeom prst="rect">
            <a:avLst/>
          </a:prstGeom>
        </p:spPr>
        <p:txBody>
          <a:bodyPr/>
          <a:lstStyle/>
          <a:p>
            <a:fld id="{042AED99-7FB4-404E-8A97-64753DCE42EC}" type="slidenum">
              <a:rPr lang="en-US" smtClean="0">
                <a:solidFill>
                  <a:prstClr val="black">
                    <a:tint val="75000"/>
                  </a:prstClr>
                </a:solidFill>
              </a:rPr>
              <a:pPr/>
              <a:t>5</a:t>
            </a:fld>
            <a:endParaRPr lang="en-US" dirty="0">
              <a:solidFill>
                <a:prstClr val="black">
                  <a:tint val="75000"/>
                </a:prstClr>
              </a:solidFill>
            </a:endParaRPr>
          </a:p>
        </p:txBody>
      </p:sp>
      <p:sp>
        <p:nvSpPr>
          <p:cNvPr id="6" name="円/楕円 5"/>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3786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日付プレースホルダー 3"/>
          <p:cNvSpPr>
            <a:spLocks noGrp="1"/>
          </p:cNvSpPr>
          <p:nvPr>
            <p:ph type="dt" sz="half" idx="10"/>
          </p:nvPr>
        </p:nvSpPr>
        <p:spPr>
          <a:xfrm>
            <a:off x="473078" y="6311901"/>
            <a:ext cx="2540000" cy="457200"/>
          </a:xfrm>
        </p:spPr>
        <p:txBody>
          <a:bodyPr/>
          <a:lstStyle/>
          <a:p>
            <a:r>
              <a:rPr lang="ja-JP" altLang="en-US" dirty="0">
                <a:solidFill>
                  <a:srgbClr val="800000"/>
                </a:solidFill>
              </a:rPr>
              <a:t>2004/05/27</a:t>
            </a:r>
            <a:r>
              <a:rPr lang="ja-JP" altLang="en-US" dirty="0" smtClean="0">
                <a:solidFill>
                  <a:srgbClr val="800000"/>
                </a:solidFill>
              </a:rPr>
              <a:t>改訂</a:t>
            </a:r>
            <a:endParaRPr lang="en-US" altLang="ja-JP" dirty="0" smtClean="0">
              <a:solidFill>
                <a:srgbClr val="800000"/>
              </a:solidFill>
            </a:endParaRPr>
          </a:p>
          <a:p>
            <a:r>
              <a:rPr lang="ja-JP" altLang="en-US" dirty="0" smtClean="0">
                <a:solidFill>
                  <a:srgbClr val="800000"/>
                </a:solidFill>
              </a:rPr>
              <a:t> </a:t>
            </a:r>
            <a:r>
              <a:rPr lang="ja-JP" altLang="en-US" dirty="0">
                <a:solidFill>
                  <a:srgbClr val="800000"/>
                </a:solidFill>
              </a:rPr>
              <a:t>2003/03/02作成</a:t>
            </a:r>
            <a:endParaRPr lang="en-US" altLang="ja-JP" dirty="0">
              <a:solidFill>
                <a:srgbClr val="800000"/>
              </a:solidFill>
            </a:endParaRPr>
          </a:p>
        </p:txBody>
      </p:sp>
      <p:sp>
        <p:nvSpPr>
          <p:cNvPr id="64652" name="Freeform 140"/>
          <p:cNvSpPr>
            <a:spLocks/>
          </p:cNvSpPr>
          <p:nvPr/>
        </p:nvSpPr>
        <p:spPr bwMode="auto">
          <a:xfrm>
            <a:off x="6858000" y="457200"/>
            <a:ext cx="1981200" cy="5181600"/>
          </a:xfrm>
          <a:custGeom>
            <a:avLst/>
            <a:gdLst>
              <a:gd name="T0" fmla="*/ 0 w 1542"/>
              <a:gd name="T1" fmla="*/ 0 h 2868"/>
              <a:gd name="T2" fmla="*/ 12 w 1542"/>
              <a:gd name="T3" fmla="*/ 2856 h 2868"/>
              <a:gd name="T4" fmla="*/ 1542 w 1542"/>
              <a:gd name="T5" fmla="*/ 2868 h 2868"/>
            </a:gdLst>
            <a:ahLst/>
            <a:cxnLst>
              <a:cxn ang="0">
                <a:pos x="T0" y="T1"/>
              </a:cxn>
              <a:cxn ang="0">
                <a:pos x="T2" y="T3"/>
              </a:cxn>
              <a:cxn ang="0">
                <a:pos x="T4" y="T5"/>
              </a:cxn>
            </a:cxnLst>
            <a:rect l="0" t="0" r="r" b="b"/>
            <a:pathLst>
              <a:path w="1542" h="2868">
                <a:moveTo>
                  <a:pt x="0" y="0"/>
                </a:moveTo>
                <a:lnTo>
                  <a:pt x="12" y="2856"/>
                </a:lnTo>
                <a:lnTo>
                  <a:pt x="1542" y="2868"/>
                </a:lnTo>
              </a:path>
            </a:pathLst>
          </a:custGeom>
          <a:noFill/>
          <a:ln w="28575">
            <a:solidFill>
              <a:schemeClr val="tx1"/>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ja-JP" altLang="en-US" sz="800" b="1">
              <a:solidFill>
                <a:srgbClr val="003366"/>
              </a:solidFill>
            </a:endParaRPr>
          </a:p>
        </p:txBody>
      </p:sp>
      <p:sp>
        <p:nvSpPr>
          <p:cNvPr id="64648" name="Rectangle 136"/>
          <p:cNvSpPr>
            <a:spLocks noChangeArrowheads="1"/>
          </p:cNvSpPr>
          <p:nvPr/>
        </p:nvSpPr>
        <p:spPr bwMode="auto">
          <a:xfrm>
            <a:off x="4419601" y="3886200"/>
            <a:ext cx="1514475" cy="990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ja-JP" altLang="ja-JP" sz="800">
              <a:solidFill>
                <a:srgbClr val="003366"/>
              </a:solidFill>
              <a:latin typeface="ＭＳ 明朝" panose="02020609040205080304" pitchFamily="17" charset="-128"/>
              <a:ea typeface="ＭＳ 明朝" panose="02020609040205080304" pitchFamily="17" charset="-128"/>
            </a:endParaRPr>
          </a:p>
        </p:txBody>
      </p:sp>
      <p:sp>
        <p:nvSpPr>
          <p:cNvPr id="64579" name="Rectangle 67"/>
          <p:cNvSpPr>
            <a:spLocks noChangeArrowheads="1"/>
          </p:cNvSpPr>
          <p:nvPr/>
        </p:nvSpPr>
        <p:spPr bwMode="auto">
          <a:xfrm>
            <a:off x="4419601" y="1752600"/>
            <a:ext cx="1514475" cy="20193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電子政府構築計画</a:t>
            </a:r>
          </a:p>
        </p:txBody>
      </p:sp>
      <p:sp>
        <p:nvSpPr>
          <p:cNvPr id="64639" name="Rectangle 127"/>
          <p:cNvSpPr>
            <a:spLocks noChangeArrowheads="1"/>
          </p:cNvSpPr>
          <p:nvPr/>
        </p:nvSpPr>
        <p:spPr bwMode="auto">
          <a:xfrm>
            <a:off x="3352800" y="838200"/>
            <a:ext cx="990600" cy="3276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e-Japan</a:t>
            </a:r>
            <a:r>
              <a:rPr lang="ja-JP" altLang="en-US" sz="800">
                <a:solidFill>
                  <a:srgbClr val="003366"/>
                </a:solidFill>
                <a:latin typeface="ＭＳ 明朝" panose="02020609040205080304" pitchFamily="17" charset="-128"/>
                <a:ea typeface="ＭＳ 明朝" panose="02020609040205080304" pitchFamily="17" charset="-128"/>
              </a:rPr>
              <a:t>重点計画</a:t>
            </a:r>
            <a:r>
              <a:rPr lang="en-US" altLang="ja-JP" sz="800">
                <a:solidFill>
                  <a:srgbClr val="003366"/>
                </a:solidFill>
                <a:latin typeface="ＭＳ 明朝" panose="02020609040205080304" pitchFamily="17" charset="-128"/>
                <a:ea typeface="ＭＳ 明朝" panose="02020609040205080304" pitchFamily="17" charset="-128"/>
              </a:rPr>
              <a:t>2003 </a:t>
            </a:r>
            <a:br>
              <a:rPr lang="en-US" altLang="ja-JP"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先導的</a:t>
            </a:r>
            <a:r>
              <a:rPr lang="en-US" altLang="ja-JP" sz="800">
                <a:solidFill>
                  <a:srgbClr val="003366"/>
                </a:solidFill>
                <a:latin typeface="ＭＳ 明朝" panose="02020609040205080304" pitchFamily="17" charset="-128"/>
                <a:ea typeface="ＭＳ 明朝" panose="02020609040205080304" pitchFamily="17" charset="-128"/>
              </a:rPr>
              <a:t>7</a:t>
            </a:r>
            <a:r>
              <a:rPr lang="ja-JP" altLang="en-US" sz="800">
                <a:solidFill>
                  <a:srgbClr val="003366"/>
                </a:solidFill>
                <a:latin typeface="ＭＳ 明朝" panose="02020609040205080304" pitchFamily="17" charset="-128"/>
                <a:ea typeface="ＭＳ 明朝" panose="02020609040205080304" pitchFamily="17" charset="-128"/>
              </a:rPr>
              <a:t>分野</a:t>
            </a:r>
          </a:p>
        </p:txBody>
      </p:sp>
      <p:sp>
        <p:nvSpPr>
          <p:cNvPr id="64514" name="Rectangle 2"/>
          <p:cNvSpPr>
            <a:spLocks noGrp="1" noChangeArrowheads="1"/>
          </p:cNvSpPr>
          <p:nvPr>
            <p:ph type="title"/>
          </p:nvPr>
        </p:nvSpPr>
        <p:spPr>
          <a:xfrm>
            <a:off x="3048000" y="152400"/>
            <a:ext cx="6508750" cy="304800"/>
          </a:xfrm>
          <a:noFill/>
          <a:ln/>
        </p:spPr>
        <p:txBody>
          <a:bodyPr>
            <a:normAutofit fontScale="90000"/>
          </a:bodyPr>
          <a:lstStyle/>
          <a:p>
            <a:r>
              <a:rPr lang="en-US" altLang="ja-JP">
                <a:latin typeface="ＭＳ Ｐゴシック" panose="020B0600070205080204" pitchFamily="50" charset="-128"/>
              </a:rPr>
              <a:t>e-Japan2003</a:t>
            </a:r>
            <a:r>
              <a:rPr lang="ja-JP" altLang="en-US">
                <a:latin typeface="ＭＳ Ｐゴシック" panose="020B0600070205080204" pitchFamily="50" charset="-128"/>
              </a:rPr>
              <a:t>と</a:t>
            </a:r>
            <a:r>
              <a:rPr lang="en-US" altLang="ja-JP">
                <a:latin typeface="ＭＳ Ｐゴシック" panose="020B0600070205080204" pitchFamily="50" charset="-128"/>
              </a:rPr>
              <a:t>NDL</a:t>
            </a:r>
            <a:r>
              <a:rPr lang="ja-JP" altLang="en-US">
                <a:latin typeface="ＭＳ Ｐゴシック" panose="020B0600070205080204" pitchFamily="50" charset="-128"/>
              </a:rPr>
              <a:t>事業との関係</a:t>
            </a:r>
          </a:p>
        </p:txBody>
      </p:sp>
      <p:sp>
        <p:nvSpPr>
          <p:cNvPr id="64564" name="Rectangle 52"/>
          <p:cNvSpPr>
            <a:spLocks noChangeArrowheads="1"/>
          </p:cNvSpPr>
          <p:nvPr/>
        </p:nvSpPr>
        <p:spPr bwMode="auto">
          <a:xfrm>
            <a:off x="1676401" y="1905000"/>
            <a:ext cx="14128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e-Japan</a:t>
            </a:r>
            <a:r>
              <a:rPr lang="ja-JP" altLang="en-US" sz="800">
                <a:solidFill>
                  <a:srgbClr val="003366"/>
                </a:solidFill>
                <a:latin typeface="ＭＳ 明朝" panose="02020609040205080304" pitchFamily="17" charset="-128"/>
                <a:ea typeface="ＭＳ 明朝" panose="02020609040205080304" pitchFamily="17" charset="-128"/>
              </a:rPr>
              <a:t>戦略</a:t>
            </a:r>
            <a:r>
              <a:rPr lang="en-US" altLang="ja-JP" sz="800">
                <a:solidFill>
                  <a:srgbClr val="003366"/>
                </a:solidFill>
                <a:latin typeface="ＭＳ 明朝" panose="02020609040205080304" pitchFamily="17" charset="-128"/>
                <a:ea typeface="ＭＳ 明朝" panose="02020609040205080304" pitchFamily="17" charset="-128"/>
              </a:rPr>
              <a:t>Ⅱ</a:t>
            </a:r>
            <a:r>
              <a:rPr lang="ja-JP" altLang="en-US" sz="800">
                <a:solidFill>
                  <a:srgbClr val="003366"/>
                </a:solidFill>
                <a:latin typeface="ＭＳ 明朝" panose="02020609040205080304" pitchFamily="17" charset="-128"/>
                <a:ea typeface="ＭＳ 明朝" panose="02020609040205080304" pitchFamily="17" charset="-128"/>
              </a:rPr>
              <a:t>（</a:t>
            </a:r>
            <a:r>
              <a:rPr lang="en-US" altLang="ja-JP" sz="800">
                <a:solidFill>
                  <a:srgbClr val="003366"/>
                </a:solidFill>
                <a:latin typeface="ＭＳ 明朝" panose="02020609040205080304" pitchFamily="17" charset="-128"/>
                <a:ea typeface="ＭＳ 明朝" panose="02020609040205080304" pitchFamily="17" charset="-128"/>
              </a:rPr>
              <a:t>H15.7.2</a:t>
            </a:r>
            <a:r>
              <a:rPr lang="ja-JP" altLang="en-US" sz="800">
                <a:solidFill>
                  <a:srgbClr val="003366"/>
                </a:solidFill>
                <a:latin typeface="ＭＳ 明朝" panose="02020609040205080304" pitchFamily="17" charset="-128"/>
                <a:ea typeface="ＭＳ 明朝" panose="02020609040205080304" pitchFamily="17" charset="-128"/>
              </a:rPr>
              <a:t>）</a:t>
            </a:r>
          </a:p>
        </p:txBody>
      </p:sp>
      <p:sp>
        <p:nvSpPr>
          <p:cNvPr id="64565" name="Rectangle 53"/>
          <p:cNvSpPr>
            <a:spLocks noChangeArrowheads="1"/>
          </p:cNvSpPr>
          <p:nvPr/>
        </p:nvSpPr>
        <p:spPr bwMode="auto">
          <a:xfrm>
            <a:off x="2362201" y="4343401"/>
            <a:ext cx="1412875" cy="4683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2002</a:t>
            </a:r>
            <a:r>
              <a:rPr lang="ja-JP" altLang="en-US" sz="800">
                <a:solidFill>
                  <a:srgbClr val="003366"/>
                </a:solidFill>
                <a:latin typeface="ＭＳ 明朝" panose="02020609040205080304" pitchFamily="17" charset="-128"/>
                <a:ea typeface="ＭＳ 明朝" panose="02020609040205080304" pitchFamily="17" charset="-128"/>
              </a:rPr>
              <a:t>年申し入れ</a:t>
            </a:r>
            <a:br>
              <a:rPr lang="ja-JP" altLang="en-US"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美術館・図書館・博物館の</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ネットワーク化</a:t>
            </a:r>
          </a:p>
        </p:txBody>
      </p:sp>
      <p:sp>
        <p:nvSpPr>
          <p:cNvPr id="64566" name="Rectangle 54"/>
          <p:cNvSpPr>
            <a:spLocks noChangeArrowheads="1"/>
          </p:cNvSpPr>
          <p:nvPr/>
        </p:nvSpPr>
        <p:spPr bwMode="auto">
          <a:xfrm>
            <a:off x="4495801" y="1981201"/>
            <a:ext cx="13112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IT</a:t>
            </a:r>
            <a:r>
              <a:rPr lang="ja-JP" altLang="en-US" sz="800">
                <a:solidFill>
                  <a:srgbClr val="003366"/>
                </a:solidFill>
                <a:latin typeface="ＭＳ 明朝" panose="02020609040205080304" pitchFamily="17" charset="-128"/>
                <a:ea typeface="ＭＳ 明朝" panose="02020609040205080304" pitchFamily="17" charset="-128"/>
              </a:rPr>
              <a:t>化に対応した業務改革</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官房基幹業務</a:t>
            </a:r>
          </a:p>
        </p:txBody>
      </p:sp>
      <p:sp>
        <p:nvSpPr>
          <p:cNvPr id="64568" name="Rectangle 56"/>
          <p:cNvSpPr>
            <a:spLocks noChangeArrowheads="1"/>
          </p:cNvSpPr>
          <p:nvPr/>
        </p:nvSpPr>
        <p:spPr bwMode="auto">
          <a:xfrm>
            <a:off x="8686800" y="2057400"/>
            <a:ext cx="1752600" cy="17526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電子</a:t>
            </a:r>
            <a:r>
              <a:rPr lang="en-US" altLang="ja-JP" sz="800">
                <a:solidFill>
                  <a:srgbClr val="003366"/>
                </a:solidFill>
                <a:latin typeface="ＭＳ 明朝" panose="02020609040205080304" pitchFamily="17" charset="-128"/>
                <a:ea typeface="ＭＳ 明朝" panose="02020609040205080304" pitchFamily="17" charset="-128"/>
              </a:rPr>
              <a:t>NDL</a:t>
            </a:r>
            <a:r>
              <a:rPr lang="ja-JP" altLang="en-US" sz="800">
                <a:solidFill>
                  <a:srgbClr val="003366"/>
                </a:solidFill>
                <a:latin typeface="ＭＳ 明朝" panose="02020609040205080304" pitchFamily="17" charset="-128"/>
                <a:ea typeface="ＭＳ 明朝" panose="02020609040205080304" pitchFamily="17" charset="-128"/>
              </a:rPr>
              <a:t>構築計画</a:t>
            </a:r>
            <a:r>
              <a:rPr lang="en-US" altLang="ja-JP" sz="800">
                <a:solidFill>
                  <a:srgbClr val="003366"/>
                </a:solidFill>
                <a:latin typeface="ＭＳ 明朝" panose="02020609040205080304" pitchFamily="17" charset="-128"/>
                <a:ea typeface="ＭＳ 明朝" panose="02020609040205080304" pitchFamily="17" charset="-128"/>
              </a:rPr>
              <a:t>(?)</a:t>
            </a:r>
            <a:br>
              <a:rPr lang="en-US" altLang="ja-JP" sz="800">
                <a:solidFill>
                  <a:srgbClr val="003366"/>
                </a:solidFill>
                <a:latin typeface="ＭＳ 明朝" panose="02020609040205080304" pitchFamily="17" charset="-128"/>
                <a:ea typeface="ＭＳ 明朝" panose="02020609040205080304" pitchFamily="17" charset="-128"/>
              </a:rPr>
            </a:br>
            <a:r>
              <a:rPr lang="en-US" altLang="ja-JP" sz="800">
                <a:solidFill>
                  <a:srgbClr val="003366"/>
                </a:solidFill>
                <a:latin typeface="ＭＳ 明朝" panose="02020609040205080304" pitchFamily="17" charset="-128"/>
                <a:ea typeface="ＭＳ 明朝" panose="02020609040205080304" pitchFamily="17" charset="-128"/>
              </a:rPr>
              <a:t>e-JAPAN</a:t>
            </a:r>
            <a:r>
              <a:rPr lang="ja-JP" altLang="en-US" sz="800">
                <a:solidFill>
                  <a:srgbClr val="003366"/>
                </a:solidFill>
                <a:latin typeface="ＭＳ 明朝" panose="02020609040205080304" pitchFamily="17" charset="-128"/>
                <a:ea typeface="ＭＳ 明朝" panose="02020609040205080304" pitchFamily="17" charset="-128"/>
              </a:rPr>
              <a:t>の各府省電子政府構築計画に相当するもの</a:t>
            </a:r>
          </a:p>
        </p:txBody>
      </p:sp>
      <p:sp>
        <p:nvSpPr>
          <p:cNvPr id="64569" name="Rectangle 57"/>
          <p:cNvSpPr>
            <a:spLocks noChangeArrowheads="1"/>
          </p:cNvSpPr>
          <p:nvPr/>
        </p:nvSpPr>
        <p:spPr bwMode="auto">
          <a:xfrm>
            <a:off x="8763000" y="2530476"/>
            <a:ext cx="1600200" cy="34607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官房業務の改革</a:t>
            </a:r>
            <a:r>
              <a:rPr lang="en-US" altLang="ja-JP" sz="800">
                <a:solidFill>
                  <a:srgbClr val="003366"/>
                </a:solidFill>
                <a:latin typeface="ＭＳ 明朝" panose="02020609040205080304" pitchFamily="17" charset="-128"/>
                <a:ea typeface="ＭＳ 明朝" panose="02020609040205080304" pitchFamily="17" charset="-128"/>
              </a:rPr>
              <a:t>(BackOffice</a:t>
            </a:r>
            <a:r>
              <a:rPr lang="ja-JP" altLang="en-US" sz="800">
                <a:solidFill>
                  <a:srgbClr val="003366"/>
                </a:solidFill>
                <a:latin typeface="ＭＳ 明朝" panose="02020609040205080304" pitchFamily="17" charset="-128"/>
                <a:ea typeface="ＭＳ 明朝" panose="02020609040205080304" pitchFamily="17" charset="-128"/>
              </a:rPr>
              <a:t>業務の簡素化・効率化</a:t>
            </a:r>
            <a:r>
              <a:rPr lang="en-US" altLang="ja-JP" sz="800">
                <a:solidFill>
                  <a:srgbClr val="003366"/>
                </a:solidFill>
                <a:latin typeface="ＭＳ 明朝" panose="02020609040205080304" pitchFamily="17" charset="-128"/>
                <a:ea typeface="ＭＳ 明朝" panose="02020609040205080304" pitchFamily="17" charset="-128"/>
              </a:rPr>
              <a:t>)</a:t>
            </a:r>
          </a:p>
        </p:txBody>
      </p:sp>
      <p:sp>
        <p:nvSpPr>
          <p:cNvPr id="64575" name="Rectangle 63"/>
          <p:cNvSpPr>
            <a:spLocks noChangeArrowheads="1"/>
          </p:cNvSpPr>
          <p:nvPr/>
        </p:nvSpPr>
        <p:spPr bwMode="auto">
          <a:xfrm>
            <a:off x="7467600" y="3910013"/>
            <a:ext cx="2438400" cy="4683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・図書等のデジタル化</a:t>
            </a:r>
            <a:br>
              <a:rPr lang="ja-JP" altLang="en-US"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・オンライン情報資源の収集</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・情報資源に到達するための情報の充実</a:t>
            </a:r>
          </a:p>
        </p:txBody>
      </p:sp>
      <p:sp>
        <p:nvSpPr>
          <p:cNvPr id="64577" name="Rectangle 65"/>
          <p:cNvSpPr>
            <a:spLocks noChangeArrowheads="1"/>
          </p:cNvSpPr>
          <p:nvPr/>
        </p:nvSpPr>
        <p:spPr bwMode="auto">
          <a:xfrm>
            <a:off x="5562601" y="762000"/>
            <a:ext cx="3460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CIO</a:t>
            </a:r>
          </a:p>
        </p:txBody>
      </p:sp>
      <p:sp>
        <p:nvSpPr>
          <p:cNvPr id="64578" name="Rectangle 66"/>
          <p:cNvSpPr>
            <a:spLocks noChangeArrowheads="1"/>
          </p:cNvSpPr>
          <p:nvPr/>
        </p:nvSpPr>
        <p:spPr bwMode="auto">
          <a:xfrm>
            <a:off x="7924801" y="701676"/>
            <a:ext cx="80327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CIO</a:t>
            </a:r>
            <a:br>
              <a:rPr lang="en-US" altLang="ja-JP"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（総務部長）</a:t>
            </a:r>
          </a:p>
        </p:txBody>
      </p:sp>
      <p:sp>
        <p:nvSpPr>
          <p:cNvPr id="64583" name="Rectangle 71"/>
          <p:cNvSpPr>
            <a:spLocks noChangeArrowheads="1"/>
          </p:cNvSpPr>
          <p:nvPr/>
        </p:nvSpPr>
        <p:spPr bwMode="auto">
          <a:xfrm>
            <a:off x="7543800" y="3484564"/>
            <a:ext cx="1295400"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・デジタルアーカイブ</a:t>
            </a:r>
            <a:br>
              <a:rPr lang="ja-JP" altLang="en-US"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ポータル</a:t>
            </a:r>
          </a:p>
        </p:txBody>
      </p:sp>
      <p:cxnSp>
        <p:nvCxnSpPr>
          <p:cNvPr id="64586" name="AutoShape 74"/>
          <p:cNvCxnSpPr>
            <a:cxnSpLocks noChangeShapeType="1"/>
            <a:stCxn id="64564" idx="2"/>
            <a:endCxn id="64639" idx="1"/>
          </p:cNvCxnSpPr>
          <p:nvPr/>
        </p:nvCxnSpPr>
        <p:spPr bwMode="auto">
          <a:xfrm rot="16200000" flipH="1">
            <a:off x="2693988" y="1817688"/>
            <a:ext cx="347662" cy="96996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89" name="AutoShape 77"/>
          <p:cNvCxnSpPr>
            <a:cxnSpLocks noChangeShapeType="1"/>
            <a:stCxn id="64627" idx="3"/>
            <a:endCxn id="64579" idx="1"/>
          </p:cNvCxnSpPr>
          <p:nvPr/>
        </p:nvCxnSpPr>
        <p:spPr bwMode="auto">
          <a:xfrm flipV="1">
            <a:off x="4229220" y="2762251"/>
            <a:ext cx="190381" cy="402431"/>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91" name="AutoShape 79"/>
          <p:cNvCxnSpPr>
            <a:cxnSpLocks noChangeShapeType="1"/>
            <a:stCxn id="64577" idx="1"/>
            <a:endCxn id="64579" idx="0"/>
          </p:cNvCxnSpPr>
          <p:nvPr/>
        </p:nvCxnSpPr>
        <p:spPr bwMode="auto">
          <a:xfrm rot="10800000" flipV="1">
            <a:off x="5176838" y="874714"/>
            <a:ext cx="385762" cy="877887"/>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95" name="Rectangle 83"/>
          <p:cNvSpPr>
            <a:spLocks noChangeArrowheads="1"/>
          </p:cNvSpPr>
          <p:nvPr/>
        </p:nvSpPr>
        <p:spPr bwMode="auto">
          <a:xfrm>
            <a:off x="8077201" y="1295400"/>
            <a:ext cx="650875" cy="2238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CIO</a:t>
            </a:r>
            <a:r>
              <a:rPr lang="ja-JP" altLang="en-US" sz="800">
                <a:solidFill>
                  <a:srgbClr val="003366"/>
                </a:solidFill>
                <a:latin typeface="ＭＳ 明朝" panose="02020609040205080304" pitchFamily="17" charset="-128"/>
                <a:ea typeface="ＭＳ 明朝" panose="02020609040205080304" pitchFamily="17" charset="-128"/>
              </a:rPr>
              <a:t>補佐官</a:t>
            </a:r>
          </a:p>
        </p:txBody>
      </p:sp>
      <p:sp>
        <p:nvSpPr>
          <p:cNvPr id="64596" name="Rectangle 84"/>
          <p:cNvSpPr>
            <a:spLocks noChangeArrowheads="1"/>
          </p:cNvSpPr>
          <p:nvPr/>
        </p:nvSpPr>
        <p:spPr bwMode="auto">
          <a:xfrm>
            <a:off x="5257801" y="1219200"/>
            <a:ext cx="6508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CIO</a:t>
            </a:r>
            <a:r>
              <a:rPr lang="ja-JP" altLang="en-US" sz="800">
                <a:solidFill>
                  <a:srgbClr val="003366"/>
                </a:solidFill>
                <a:latin typeface="ＭＳ 明朝" panose="02020609040205080304" pitchFamily="17" charset="-128"/>
                <a:ea typeface="ＭＳ 明朝" panose="02020609040205080304" pitchFamily="17" charset="-128"/>
              </a:rPr>
              <a:t>補佐官</a:t>
            </a:r>
          </a:p>
        </p:txBody>
      </p:sp>
      <p:sp>
        <p:nvSpPr>
          <p:cNvPr id="64597" name="Rectangle 85"/>
          <p:cNvSpPr>
            <a:spLocks noChangeArrowheads="1"/>
          </p:cNvSpPr>
          <p:nvPr/>
        </p:nvSpPr>
        <p:spPr bwMode="auto">
          <a:xfrm>
            <a:off x="6477001" y="1219200"/>
            <a:ext cx="10572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CIO</a:t>
            </a:r>
            <a:r>
              <a:rPr lang="ja-JP" altLang="en-US" sz="800">
                <a:solidFill>
                  <a:srgbClr val="003366"/>
                </a:solidFill>
                <a:latin typeface="ＭＳ 明朝" panose="02020609040205080304" pitchFamily="17" charset="-128"/>
                <a:ea typeface="ＭＳ 明朝" panose="02020609040205080304" pitchFamily="17" charset="-128"/>
              </a:rPr>
              <a:t>補佐官連絡会議</a:t>
            </a:r>
          </a:p>
        </p:txBody>
      </p:sp>
      <p:cxnSp>
        <p:nvCxnSpPr>
          <p:cNvPr id="64598" name="AutoShape 86"/>
          <p:cNvCxnSpPr>
            <a:cxnSpLocks noChangeShapeType="1"/>
            <a:stCxn id="64577" idx="2"/>
            <a:endCxn id="64596" idx="0"/>
          </p:cNvCxnSpPr>
          <p:nvPr/>
        </p:nvCxnSpPr>
        <p:spPr bwMode="auto">
          <a:xfrm rot="5400000">
            <a:off x="5542757" y="1026319"/>
            <a:ext cx="233362" cy="152400"/>
          </a:xfrm>
          <a:prstGeom prst="curvedConnector3">
            <a:avLst>
              <a:gd name="adj1" fmla="val 4966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99" name="AutoShape 87"/>
          <p:cNvCxnSpPr>
            <a:cxnSpLocks noChangeShapeType="1"/>
            <a:stCxn id="64578" idx="2"/>
            <a:endCxn id="64595" idx="0"/>
          </p:cNvCxnSpPr>
          <p:nvPr/>
        </p:nvCxnSpPr>
        <p:spPr bwMode="auto">
          <a:xfrm rot="16200000" flipH="1">
            <a:off x="8240713" y="1133475"/>
            <a:ext cx="247650" cy="762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00" name="AutoShape 88"/>
          <p:cNvCxnSpPr>
            <a:cxnSpLocks noChangeShapeType="1"/>
            <a:stCxn id="64595" idx="1"/>
            <a:endCxn id="64597" idx="3"/>
          </p:cNvCxnSpPr>
          <p:nvPr/>
        </p:nvCxnSpPr>
        <p:spPr bwMode="auto">
          <a:xfrm rot="10800000">
            <a:off x="7534276" y="1331913"/>
            <a:ext cx="542925" cy="762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01" name="AutoShape 89"/>
          <p:cNvCxnSpPr>
            <a:cxnSpLocks noChangeShapeType="1"/>
            <a:stCxn id="64596" idx="3"/>
            <a:endCxn id="64597" idx="1"/>
          </p:cNvCxnSpPr>
          <p:nvPr/>
        </p:nvCxnSpPr>
        <p:spPr bwMode="auto">
          <a:xfrm>
            <a:off x="5908676" y="1331913"/>
            <a:ext cx="5683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03" name="Rectangle 91"/>
          <p:cNvSpPr>
            <a:spLocks noChangeArrowheads="1"/>
          </p:cNvSpPr>
          <p:nvPr/>
        </p:nvSpPr>
        <p:spPr bwMode="auto">
          <a:xfrm>
            <a:off x="6477001" y="1524000"/>
            <a:ext cx="10572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CIO</a:t>
            </a:r>
            <a:r>
              <a:rPr lang="ja-JP" altLang="en-US" sz="800">
                <a:solidFill>
                  <a:srgbClr val="003366"/>
                </a:solidFill>
                <a:latin typeface="ＭＳ 明朝" panose="02020609040205080304" pitchFamily="17" charset="-128"/>
                <a:ea typeface="ＭＳ 明朝" panose="02020609040205080304" pitchFamily="17" charset="-128"/>
              </a:rPr>
              <a:t>連絡会議幹事会</a:t>
            </a:r>
          </a:p>
        </p:txBody>
      </p:sp>
      <p:sp>
        <p:nvSpPr>
          <p:cNvPr id="64604" name="Rectangle 92"/>
          <p:cNvSpPr>
            <a:spLocks noChangeArrowheads="1"/>
          </p:cNvSpPr>
          <p:nvPr/>
        </p:nvSpPr>
        <p:spPr bwMode="auto">
          <a:xfrm>
            <a:off x="6553201" y="457200"/>
            <a:ext cx="7524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CIO</a:t>
            </a:r>
            <a:r>
              <a:rPr lang="ja-JP" altLang="en-US" sz="800">
                <a:solidFill>
                  <a:srgbClr val="003366"/>
                </a:solidFill>
                <a:latin typeface="ＭＳ 明朝" panose="02020609040205080304" pitchFamily="17" charset="-128"/>
                <a:ea typeface="ＭＳ 明朝" panose="02020609040205080304" pitchFamily="17" charset="-128"/>
              </a:rPr>
              <a:t>連絡会議</a:t>
            </a:r>
          </a:p>
        </p:txBody>
      </p:sp>
      <p:cxnSp>
        <p:nvCxnSpPr>
          <p:cNvPr id="64605" name="AutoShape 93"/>
          <p:cNvCxnSpPr>
            <a:cxnSpLocks noChangeShapeType="1"/>
            <a:stCxn id="64577" idx="0"/>
            <a:endCxn id="64604" idx="1"/>
          </p:cNvCxnSpPr>
          <p:nvPr/>
        </p:nvCxnSpPr>
        <p:spPr bwMode="auto">
          <a:xfrm rot="16200000">
            <a:off x="6048376" y="257176"/>
            <a:ext cx="192087" cy="81756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06" name="AutoShape 94"/>
          <p:cNvCxnSpPr>
            <a:cxnSpLocks noChangeShapeType="1"/>
            <a:stCxn id="64578" idx="0"/>
            <a:endCxn id="64604" idx="3"/>
          </p:cNvCxnSpPr>
          <p:nvPr/>
        </p:nvCxnSpPr>
        <p:spPr bwMode="auto">
          <a:xfrm rot="5400000" flipH="1">
            <a:off x="7750176" y="125413"/>
            <a:ext cx="131762" cy="102076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11" name="AutoShape 99"/>
          <p:cNvCxnSpPr>
            <a:cxnSpLocks noChangeShapeType="1"/>
            <a:stCxn id="64640" idx="3"/>
            <a:endCxn id="64583" idx="1"/>
          </p:cNvCxnSpPr>
          <p:nvPr/>
        </p:nvCxnSpPr>
        <p:spPr bwMode="auto">
          <a:xfrm>
            <a:off x="5629276" y="3254376"/>
            <a:ext cx="1914525" cy="403225"/>
          </a:xfrm>
          <a:prstGeom prst="straightConnector1">
            <a:avLst/>
          </a:prstGeom>
          <a:noFill/>
          <a:ln w="38100">
            <a:solidFill>
              <a:srgbClr val="FF0B0B"/>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12" name="AutoShape 100"/>
          <p:cNvCxnSpPr>
            <a:cxnSpLocks noChangeShapeType="1"/>
            <a:stCxn id="64577" idx="3"/>
            <a:endCxn id="64578" idx="1"/>
          </p:cNvCxnSpPr>
          <p:nvPr/>
        </p:nvCxnSpPr>
        <p:spPr bwMode="auto">
          <a:xfrm>
            <a:off x="5908676" y="874713"/>
            <a:ext cx="2016125" cy="0"/>
          </a:xfrm>
          <a:prstGeom prst="straightConnector1">
            <a:avLst/>
          </a:prstGeom>
          <a:noFill/>
          <a:ln w="38100">
            <a:solidFill>
              <a:srgbClr val="FF0B0B"/>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13" name="AutoShape 101"/>
          <p:cNvCxnSpPr>
            <a:cxnSpLocks noChangeShapeType="1"/>
            <a:stCxn id="64574" idx="3"/>
            <a:endCxn id="64575" idx="1"/>
          </p:cNvCxnSpPr>
          <p:nvPr/>
        </p:nvCxnSpPr>
        <p:spPr bwMode="auto">
          <a:xfrm flipV="1">
            <a:off x="5756276" y="4144963"/>
            <a:ext cx="1711325" cy="68262"/>
          </a:xfrm>
          <a:prstGeom prst="straightConnector1">
            <a:avLst/>
          </a:prstGeom>
          <a:noFill/>
          <a:ln w="38100">
            <a:solidFill>
              <a:srgbClr val="FF0B0B"/>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19" name="Rectangle 107"/>
          <p:cNvSpPr>
            <a:spLocks noChangeArrowheads="1"/>
          </p:cNvSpPr>
          <p:nvPr/>
        </p:nvSpPr>
        <p:spPr bwMode="auto">
          <a:xfrm>
            <a:off x="1524001" y="3886201"/>
            <a:ext cx="17684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自民党</a:t>
            </a:r>
            <a:r>
              <a:rPr lang="en-US" altLang="ja-JP" sz="800">
                <a:solidFill>
                  <a:srgbClr val="003366"/>
                </a:solidFill>
                <a:latin typeface="ＭＳ 明朝" panose="02020609040205080304" pitchFamily="17" charset="-128"/>
                <a:ea typeface="ＭＳ 明朝" panose="02020609040205080304" pitchFamily="17" charset="-128"/>
              </a:rPr>
              <a:t>e-Japan</a:t>
            </a:r>
            <a:r>
              <a:rPr lang="ja-JP" altLang="en-US" sz="800">
                <a:solidFill>
                  <a:srgbClr val="003366"/>
                </a:solidFill>
                <a:latin typeface="ＭＳ 明朝" panose="02020609040205080304" pitchFamily="17" charset="-128"/>
                <a:ea typeface="ＭＳ 明朝" panose="02020609040205080304" pitchFamily="17" charset="-128"/>
              </a:rPr>
              <a:t>重点計画特命委員会</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デジタルアーカイブ小委員会</a:t>
            </a:r>
          </a:p>
        </p:txBody>
      </p:sp>
      <p:sp>
        <p:nvSpPr>
          <p:cNvPr id="64620" name="Rectangle 108"/>
          <p:cNvSpPr>
            <a:spLocks noChangeArrowheads="1"/>
          </p:cNvSpPr>
          <p:nvPr/>
        </p:nvSpPr>
        <p:spPr bwMode="auto">
          <a:xfrm>
            <a:off x="1524000" y="457201"/>
            <a:ext cx="3810000"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hlinkClick r:id="rId2"/>
              </a:rPr>
              <a:t>高度情報通信ネットワーク社会形成基本法（ＩＴ基本法）</a:t>
            </a:r>
            <a:r>
              <a:rPr lang="ja-JP" altLang="en-US" sz="800">
                <a:solidFill>
                  <a:srgbClr val="003366"/>
                </a:solidFill>
                <a:latin typeface="ＭＳ 明朝" panose="02020609040205080304" pitchFamily="17" charset="-128"/>
                <a:ea typeface="ＭＳ 明朝" panose="02020609040205080304" pitchFamily="17" charset="-128"/>
              </a:rPr>
              <a:t>（</a:t>
            </a:r>
            <a:r>
              <a:rPr lang="en-US" altLang="ja-JP" sz="800">
                <a:solidFill>
                  <a:srgbClr val="003366"/>
                </a:solidFill>
                <a:latin typeface="ＭＳ 明朝" panose="02020609040205080304" pitchFamily="17" charset="-128"/>
                <a:ea typeface="ＭＳ 明朝" panose="02020609040205080304" pitchFamily="17" charset="-128"/>
              </a:rPr>
              <a:t>H12.11.29</a:t>
            </a:r>
            <a:r>
              <a:rPr lang="ja-JP" altLang="en-US" sz="800">
                <a:solidFill>
                  <a:srgbClr val="003366"/>
                </a:solidFill>
                <a:latin typeface="ＭＳ 明朝" panose="02020609040205080304" pitchFamily="17" charset="-128"/>
                <a:ea typeface="ＭＳ 明朝" panose="02020609040205080304" pitchFamily="17" charset="-128"/>
              </a:rPr>
              <a:t>）</a:t>
            </a:r>
          </a:p>
          <a:p>
            <a:pPr algn="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高度情報通信ネットワーク社会推進戦略本部（</a:t>
            </a:r>
            <a:r>
              <a:rPr lang="en-US" altLang="ja-JP" sz="800">
                <a:solidFill>
                  <a:srgbClr val="003366"/>
                </a:solidFill>
                <a:latin typeface="ＭＳ 明朝" panose="02020609040205080304" pitchFamily="17" charset="-128"/>
                <a:ea typeface="ＭＳ 明朝" panose="02020609040205080304" pitchFamily="17" charset="-128"/>
              </a:rPr>
              <a:t>IT</a:t>
            </a:r>
            <a:r>
              <a:rPr lang="ja-JP" altLang="en-US" sz="800">
                <a:solidFill>
                  <a:srgbClr val="003366"/>
                </a:solidFill>
                <a:latin typeface="ＭＳ 明朝" panose="02020609040205080304" pitchFamily="17" charset="-128"/>
                <a:ea typeface="ＭＳ 明朝" panose="02020609040205080304" pitchFamily="17" charset="-128"/>
              </a:rPr>
              <a:t>戦略本部）（</a:t>
            </a:r>
            <a:r>
              <a:rPr lang="en-US" altLang="ja-JP" sz="800">
                <a:solidFill>
                  <a:srgbClr val="003366"/>
                </a:solidFill>
                <a:latin typeface="ＭＳ 明朝" panose="02020609040205080304" pitchFamily="17" charset="-128"/>
                <a:ea typeface="ＭＳ 明朝" panose="02020609040205080304" pitchFamily="17" charset="-128"/>
              </a:rPr>
              <a:t>H13.1.6</a:t>
            </a:r>
            <a:r>
              <a:rPr lang="ja-JP" altLang="en-US" sz="800">
                <a:solidFill>
                  <a:srgbClr val="003366"/>
                </a:solidFill>
                <a:latin typeface="ＭＳ 明朝" panose="02020609040205080304" pitchFamily="17" charset="-128"/>
                <a:ea typeface="ＭＳ 明朝" panose="02020609040205080304" pitchFamily="17" charset="-128"/>
              </a:rPr>
              <a:t>設置）</a:t>
            </a:r>
          </a:p>
        </p:txBody>
      </p:sp>
      <p:cxnSp>
        <p:nvCxnSpPr>
          <p:cNvPr id="64621" name="AutoShape 109"/>
          <p:cNvCxnSpPr>
            <a:cxnSpLocks noChangeShapeType="1"/>
            <a:stCxn id="64620" idx="2"/>
            <a:endCxn id="64667" idx="0"/>
          </p:cNvCxnSpPr>
          <p:nvPr/>
        </p:nvCxnSpPr>
        <p:spPr bwMode="auto">
          <a:xfrm rot="5400000">
            <a:off x="2799557" y="361157"/>
            <a:ext cx="187325" cy="107156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22" name="Rectangle 110"/>
          <p:cNvSpPr>
            <a:spLocks noChangeArrowheads="1"/>
          </p:cNvSpPr>
          <p:nvPr/>
        </p:nvSpPr>
        <p:spPr bwMode="auto">
          <a:xfrm>
            <a:off x="3505201" y="1300164"/>
            <a:ext cx="396875" cy="2238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医療</a:t>
            </a:r>
          </a:p>
        </p:txBody>
      </p:sp>
      <p:sp>
        <p:nvSpPr>
          <p:cNvPr id="64623" name="Rectangle 111"/>
          <p:cNvSpPr>
            <a:spLocks noChangeArrowheads="1"/>
          </p:cNvSpPr>
          <p:nvPr/>
        </p:nvSpPr>
        <p:spPr bwMode="auto">
          <a:xfrm>
            <a:off x="3505201" y="1604964"/>
            <a:ext cx="295275" cy="2238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食</a:t>
            </a:r>
          </a:p>
        </p:txBody>
      </p:sp>
      <p:sp>
        <p:nvSpPr>
          <p:cNvPr id="64624" name="Rectangle 112"/>
          <p:cNvSpPr>
            <a:spLocks noChangeArrowheads="1"/>
          </p:cNvSpPr>
          <p:nvPr/>
        </p:nvSpPr>
        <p:spPr bwMode="auto">
          <a:xfrm>
            <a:off x="3505201" y="1909764"/>
            <a:ext cx="396875" cy="2238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生活</a:t>
            </a:r>
          </a:p>
        </p:txBody>
      </p:sp>
      <p:sp>
        <p:nvSpPr>
          <p:cNvPr id="64625" name="Rectangle 113"/>
          <p:cNvSpPr>
            <a:spLocks noChangeArrowheads="1"/>
          </p:cNvSpPr>
          <p:nvPr/>
        </p:nvSpPr>
        <p:spPr bwMode="auto">
          <a:xfrm>
            <a:off x="3505201" y="2154239"/>
            <a:ext cx="6000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中小企業</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金融</a:t>
            </a:r>
          </a:p>
        </p:txBody>
      </p:sp>
      <p:sp>
        <p:nvSpPr>
          <p:cNvPr id="64626" name="Rectangle 114"/>
          <p:cNvSpPr>
            <a:spLocks noChangeArrowheads="1"/>
          </p:cNvSpPr>
          <p:nvPr/>
        </p:nvSpPr>
        <p:spPr bwMode="auto">
          <a:xfrm>
            <a:off x="3505201" y="3585597"/>
            <a:ext cx="595035" cy="215444"/>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知識創発</a:t>
            </a:r>
          </a:p>
        </p:txBody>
      </p:sp>
      <p:sp>
        <p:nvSpPr>
          <p:cNvPr id="64627" name="Rectangle 115"/>
          <p:cNvSpPr>
            <a:spLocks noChangeArrowheads="1"/>
          </p:cNvSpPr>
          <p:nvPr/>
        </p:nvSpPr>
        <p:spPr bwMode="auto">
          <a:xfrm>
            <a:off x="3429001" y="3056959"/>
            <a:ext cx="800219" cy="215444"/>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行政サービス</a:t>
            </a:r>
          </a:p>
        </p:txBody>
      </p:sp>
      <p:sp>
        <p:nvSpPr>
          <p:cNvPr id="64628" name="Rectangle 116"/>
          <p:cNvSpPr>
            <a:spLocks noChangeArrowheads="1"/>
          </p:cNvSpPr>
          <p:nvPr/>
        </p:nvSpPr>
        <p:spPr bwMode="auto">
          <a:xfrm>
            <a:off x="3505201" y="2595564"/>
            <a:ext cx="701675" cy="2238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就労・労働</a:t>
            </a:r>
          </a:p>
        </p:txBody>
      </p:sp>
      <p:cxnSp>
        <p:nvCxnSpPr>
          <p:cNvPr id="64635" name="AutoShape 123"/>
          <p:cNvCxnSpPr>
            <a:cxnSpLocks noChangeShapeType="1"/>
            <a:stCxn id="64565" idx="0"/>
            <a:endCxn id="64626" idx="2"/>
          </p:cNvCxnSpPr>
          <p:nvPr/>
        </p:nvCxnSpPr>
        <p:spPr bwMode="auto">
          <a:xfrm rot="5400000" flipH="1" flipV="1">
            <a:off x="3164500" y="3705181"/>
            <a:ext cx="542359" cy="73408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40" name="Rectangle 128"/>
          <p:cNvSpPr>
            <a:spLocks noChangeArrowheads="1"/>
          </p:cNvSpPr>
          <p:nvPr/>
        </p:nvSpPr>
        <p:spPr bwMode="auto">
          <a:xfrm>
            <a:off x="4572001" y="2774951"/>
            <a:ext cx="1057275" cy="95726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国民の利便性向上</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（ワンストップサービスの拡大）</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a:t>
            </a:r>
            <a:r>
              <a:rPr lang="en-US" altLang="ja-JP" sz="800">
                <a:solidFill>
                  <a:srgbClr val="003366"/>
                </a:solidFill>
                <a:latin typeface="ＭＳ 明朝" panose="02020609040205080304" pitchFamily="17" charset="-128"/>
                <a:ea typeface="ＭＳ 明朝" panose="02020609040205080304" pitchFamily="17" charset="-128"/>
              </a:rPr>
              <a:t>e-GOV</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　政府情報</a:t>
            </a:r>
            <a:r>
              <a:rPr lang="en-US" altLang="ja-JP" sz="800">
                <a:solidFill>
                  <a:srgbClr val="003366"/>
                </a:solidFill>
                <a:latin typeface="ＭＳ 明朝" panose="02020609040205080304" pitchFamily="17" charset="-128"/>
                <a:ea typeface="ＭＳ 明朝" panose="02020609040205080304" pitchFamily="17" charset="-128"/>
              </a:rPr>
              <a:t>portal</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　政府情報アーカイブ</a:t>
            </a:r>
          </a:p>
        </p:txBody>
      </p:sp>
      <p:cxnSp>
        <p:nvCxnSpPr>
          <p:cNvPr id="64641" name="AutoShape 129"/>
          <p:cNvCxnSpPr>
            <a:cxnSpLocks noChangeShapeType="1"/>
            <a:stCxn id="64619" idx="2"/>
            <a:endCxn id="64565" idx="1"/>
          </p:cNvCxnSpPr>
          <p:nvPr/>
        </p:nvCxnSpPr>
        <p:spPr bwMode="auto">
          <a:xfrm rot="5400000">
            <a:off x="2212182" y="4382294"/>
            <a:ext cx="346075" cy="46038"/>
          </a:xfrm>
          <a:prstGeom prst="curvedConnector4">
            <a:avLst>
              <a:gd name="adj1" fmla="val 16056"/>
              <a:gd name="adj2" fmla="val 59655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44" name="Rectangle 132"/>
          <p:cNvSpPr>
            <a:spLocks noChangeArrowheads="1"/>
          </p:cNvSpPr>
          <p:nvPr/>
        </p:nvSpPr>
        <p:spPr bwMode="auto">
          <a:xfrm>
            <a:off x="4572000" y="4572000"/>
            <a:ext cx="1143000"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知的財産権・著作権</a:t>
            </a:r>
          </a:p>
        </p:txBody>
      </p:sp>
      <p:sp>
        <p:nvSpPr>
          <p:cNvPr id="64645" name="Rectangle 133"/>
          <p:cNvSpPr>
            <a:spLocks noChangeArrowheads="1"/>
          </p:cNvSpPr>
          <p:nvPr/>
        </p:nvSpPr>
        <p:spPr bwMode="auto">
          <a:xfrm>
            <a:off x="4572001" y="2362201"/>
            <a:ext cx="12096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共通基盤</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情報セキュリティ対策</a:t>
            </a:r>
          </a:p>
        </p:txBody>
      </p:sp>
      <p:sp>
        <p:nvSpPr>
          <p:cNvPr id="64646" name="Rectangle 134"/>
          <p:cNvSpPr>
            <a:spLocks noChangeArrowheads="1"/>
          </p:cNvSpPr>
          <p:nvPr/>
        </p:nvSpPr>
        <p:spPr bwMode="auto">
          <a:xfrm>
            <a:off x="9067801" y="2895600"/>
            <a:ext cx="12096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情報セキュリティ対策</a:t>
            </a:r>
          </a:p>
        </p:txBody>
      </p:sp>
      <p:cxnSp>
        <p:nvCxnSpPr>
          <p:cNvPr id="64647" name="AutoShape 135"/>
          <p:cNvCxnSpPr>
            <a:cxnSpLocks noChangeShapeType="1"/>
            <a:stCxn id="64645" idx="3"/>
            <a:endCxn id="64646" idx="1"/>
          </p:cNvCxnSpPr>
          <p:nvPr/>
        </p:nvCxnSpPr>
        <p:spPr bwMode="auto">
          <a:xfrm>
            <a:off x="5781676" y="2535239"/>
            <a:ext cx="3286125" cy="473075"/>
          </a:xfrm>
          <a:prstGeom prst="straightConnector1">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74" name="Rectangle 62"/>
          <p:cNvSpPr>
            <a:spLocks noChangeArrowheads="1"/>
          </p:cNvSpPr>
          <p:nvPr/>
        </p:nvSpPr>
        <p:spPr bwMode="auto">
          <a:xfrm>
            <a:off x="4572001" y="3962401"/>
            <a:ext cx="1184275" cy="50006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文化遺産のオンライン構想</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デジタルアーカイブ</a:t>
            </a:r>
          </a:p>
        </p:txBody>
      </p:sp>
      <p:cxnSp>
        <p:nvCxnSpPr>
          <p:cNvPr id="64649" name="AutoShape 137"/>
          <p:cNvCxnSpPr>
            <a:cxnSpLocks noChangeShapeType="1"/>
            <a:stCxn id="64626" idx="3"/>
            <a:endCxn id="64648" idx="1"/>
          </p:cNvCxnSpPr>
          <p:nvPr/>
        </p:nvCxnSpPr>
        <p:spPr bwMode="auto">
          <a:xfrm>
            <a:off x="4100236" y="3693320"/>
            <a:ext cx="319365" cy="688181"/>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50" name="Rectangle 138"/>
          <p:cNvSpPr>
            <a:spLocks noChangeArrowheads="1"/>
          </p:cNvSpPr>
          <p:nvPr/>
        </p:nvSpPr>
        <p:spPr bwMode="auto">
          <a:xfrm>
            <a:off x="7467600" y="4414839"/>
            <a:ext cx="1600200" cy="2238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著作権処理・著作権管理</a:t>
            </a:r>
          </a:p>
        </p:txBody>
      </p:sp>
      <p:cxnSp>
        <p:nvCxnSpPr>
          <p:cNvPr id="64651" name="AutoShape 139"/>
          <p:cNvCxnSpPr>
            <a:cxnSpLocks noChangeShapeType="1"/>
            <a:stCxn id="64644" idx="3"/>
            <a:endCxn id="64650" idx="1"/>
          </p:cNvCxnSpPr>
          <p:nvPr/>
        </p:nvCxnSpPr>
        <p:spPr bwMode="auto">
          <a:xfrm flipV="1">
            <a:off x="5715000" y="4527551"/>
            <a:ext cx="1752600" cy="157163"/>
          </a:xfrm>
          <a:prstGeom prst="straightConnector1">
            <a:avLst/>
          </a:prstGeom>
          <a:noFill/>
          <a:ln w="38100">
            <a:solidFill>
              <a:srgbClr val="FF0B0B"/>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53" name="Text Box 141"/>
          <p:cNvSpPr txBox="1">
            <a:spLocks noChangeArrowheads="1"/>
          </p:cNvSpPr>
          <p:nvPr/>
        </p:nvSpPr>
        <p:spPr bwMode="auto">
          <a:xfrm>
            <a:off x="5410200" y="457201"/>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000" b="1">
                <a:solidFill>
                  <a:srgbClr val="003366"/>
                </a:solidFill>
              </a:rPr>
              <a:t>政府</a:t>
            </a:r>
          </a:p>
        </p:txBody>
      </p:sp>
      <p:sp>
        <p:nvSpPr>
          <p:cNvPr id="64654" name="Text Box 142"/>
          <p:cNvSpPr txBox="1">
            <a:spLocks noChangeArrowheads="1"/>
          </p:cNvSpPr>
          <p:nvPr/>
        </p:nvSpPr>
        <p:spPr bwMode="auto">
          <a:xfrm>
            <a:off x="8001000" y="457201"/>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ja-JP" sz="1000" b="1">
                <a:solidFill>
                  <a:srgbClr val="003366"/>
                </a:solidFill>
              </a:rPr>
              <a:t>NDL</a:t>
            </a:r>
          </a:p>
        </p:txBody>
      </p:sp>
      <p:cxnSp>
        <p:nvCxnSpPr>
          <p:cNvPr id="64655" name="AutoShape 143"/>
          <p:cNvCxnSpPr>
            <a:cxnSpLocks noChangeShapeType="1"/>
          </p:cNvCxnSpPr>
          <p:nvPr/>
        </p:nvCxnSpPr>
        <p:spPr bwMode="auto">
          <a:xfrm>
            <a:off x="8839201" y="914400"/>
            <a:ext cx="568325" cy="0"/>
          </a:xfrm>
          <a:prstGeom prst="straightConnector1">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56" name="Text Box 144"/>
          <p:cNvSpPr txBox="1">
            <a:spLocks noChangeArrowheads="1"/>
          </p:cNvSpPr>
          <p:nvPr/>
        </p:nvSpPr>
        <p:spPr bwMode="auto">
          <a:xfrm>
            <a:off x="9296400" y="762001"/>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000" b="1">
                <a:solidFill>
                  <a:srgbClr val="003366"/>
                </a:solidFill>
              </a:rPr>
              <a:t>政府の施策と</a:t>
            </a:r>
            <a:r>
              <a:rPr lang="en-US" altLang="ja-JP" sz="1000" b="1">
                <a:solidFill>
                  <a:srgbClr val="003366"/>
                </a:solidFill>
              </a:rPr>
              <a:t>NDL</a:t>
            </a:r>
            <a:r>
              <a:rPr lang="ja-JP" altLang="en-US" sz="1000" b="1">
                <a:solidFill>
                  <a:srgbClr val="003366"/>
                </a:solidFill>
              </a:rPr>
              <a:t>の事業との関連</a:t>
            </a:r>
          </a:p>
        </p:txBody>
      </p:sp>
      <p:sp>
        <p:nvSpPr>
          <p:cNvPr id="64657" name="Rectangle 145"/>
          <p:cNvSpPr>
            <a:spLocks noChangeArrowheads="1"/>
          </p:cNvSpPr>
          <p:nvPr/>
        </p:nvSpPr>
        <p:spPr bwMode="auto">
          <a:xfrm>
            <a:off x="8839200" y="685800"/>
            <a:ext cx="1676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800" b="1">
              <a:solidFill>
                <a:srgbClr val="003366"/>
              </a:solidFill>
            </a:endParaRPr>
          </a:p>
        </p:txBody>
      </p:sp>
      <p:sp>
        <p:nvSpPr>
          <p:cNvPr id="64662" name="Rectangle 150"/>
          <p:cNvSpPr>
            <a:spLocks noChangeArrowheads="1"/>
          </p:cNvSpPr>
          <p:nvPr/>
        </p:nvSpPr>
        <p:spPr bwMode="auto">
          <a:xfrm>
            <a:off x="6400801" y="1828800"/>
            <a:ext cx="12604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CIO</a:t>
            </a:r>
            <a:r>
              <a:rPr lang="ja-JP" altLang="en-US" sz="800">
                <a:solidFill>
                  <a:srgbClr val="003366"/>
                </a:solidFill>
                <a:latin typeface="ＭＳ 明朝" panose="02020609040205080304" pitchFamily="17" charset="-128"/>
                <a:ea typeface="ＭＳ 明朝" panose="02020609040205080304" pitchFamily="17" charset="-128"/>
              </a:rPr>
              <a:t>連絡会議担当者会議</a:t>
            </a:r>
          </a:p>
        </p:txBody>
      </p:sp>
      <p:cxnSp>
        <p:nvCxnSpPr>
          <p:cNvPr id="64663" name="AutoShape 151"/>
          <p:cNvCxnSpPr>
            <a:cxnSpLocks noChangeShapeType="1"/>
            <a:stCxn id="64577" idx="2"/>
            <a:endCxn id="64603" idx="1"/>
          </p:cNvCxnSpPr>
          <p:nvPr/>
        </p:nvCxnSpPr>
        <p:spPr bwMode="auto">
          <a:xfrm rot="16200000" flipH="1">
            <a:off x="5780882" y="940595"/>
            <a:ext cx="650875" cy="74136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64" name="AutoShape 152"/>
          <p:cNvCxnSpPr>
            <a:cxnSpLocks noChangeShapeType="1"/>
            <a:stCxn id="64578" idx="2"/>
            <a:endCxn id="64603" idx="3"/>
          </p:cNvCxnSpPr>
          <p:nvPr/>
        </p:nvCxnSpPr>
        <p:spPr bwMode="auto">
          <a:xfrm rot="5400000">
            <a:off x="7635876" y="946151"/>
            <a:ext cx="588963" cy="79216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65" name="AutoShape 153"/>
          <p:cNvCxnSpPr>
            <a:cxnSpLocks noChangeShapeType="1"/>
            <a:stCxn id="64603" idx="1"/>
            <a:endCxn id="64662" idx="1"/>
          </p:cNvCxnSpPr>
          <p:nvPr/>
        </p:nvCxnSpPr>
        <p:spPr bwMode="auto">
          <a:xfrm rot="10800000" flipV="1">
            <a:off x="6400800" y="1636713"/>
            <a:ext cx="76200" cy="304800"/>
          </a:xfrm>
          <a:prstGeom prst="curvedConnector3">
            <a:avLst>
              <a:gd name="adj1" fmla="val 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66" name="AutoShape 154"/>
          <p:cNvCxnSpPr>
            <a:cxnSpLocks noChangeShapeType="1"/>
            <a:stCxn id="64603" idx="3"/>
            <a:endCxn id="64662" idx="3"/>
          </p:cNvCxnSpPr>
          <p:nvPr/>
        </p:nvCxnSpPr>
        <p:spPr bwMode="auto">
          <a:xfrm>
            <a:off x="7534275" y="1636713"/>
            <a:ext cx="127000" cy="304800"/>
          </a:xfrm>
          <a:prstGeom prst="curvedConnector3">
            <a:avLst>
              <a:gd name="adj1" fmla="val 28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67" name="Rectangle 155"/>
          <p:cNvSpPr>
            <a:spLocks noChangeArrowheads="1"/>
          </p:cNvSpPr>
          <p:nvPr/>
        </p:nvSpPr>
        <p:spPr bwMode="auto">
          <a:xfrm>
            <a:off x="1676401" y="990600"/>
            <a:ext cx="13620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e-Japan</a:t>
            </a:r>
            <a:r>
              <a:rPr lang="ja-JP" altLang="en-US" sz="800">
                <a:solidFill>
                  <a:srgbClr val="003366"/>
                </a:solidFill>
                <a:latin typeface="ＭＳ 明朝" panose="02020609040205080304" pitchFamily="17" charset="-128"/>
                <a:ea typeface="ＭＳ 明朝" panose="02020609040205080304" pitchFamily="17" charset="-128"/>
              </a:rPr>
              <a:t>戦略（</a:t>
            </a:r>
            <a:r>
              <a:rPr lang="en-US" altLang="ja-JP" sz="800">
                <a:solidFill>
                  <a:srgbClr val="003366"/>
                </a:solidFill>
                <a:latin typeface="ＭＳ 明朝" panose="02020609040205080304" pitchFamily="17" charset="-128"/>
                <a:ea typeface="ＭＳ 明朝" panose="02020609040205080304" pitchFamily="17" charset="-128"/>
              </a:rPr>
              <a:t>H13.1.22</a:t>
            </a:r>
            <a:r>
              <a:rPr lang="ja-JP" altLang="en-US" sz="800">
                <a:solidFill>
                  <a:srgbClr val="003366"/>
                </a:solidFill>
                <a:latin typeface="ＭＳ 明朝" panose="02020609040205080304" pitchFamily="17" charset="-128"/>
                <a:ea typeface="ＭＳ 明朝" panose="02020609040205080304" pitchFamily="17" charset="-128"/>
              </a:rPr>
              <a:t>）</a:t>
            </a:r>
          </a:p>
        </p:txBody>
      </p:sp>
      <p:cxnSp>
        <p:nvCxnSpPr>
          <p:cNvPr id="64668" name="AutoShape 156"/>
          <p:cNvCxnSpPr>
            <a:cxnSpLocks noChangeShapeType="1"/>
            <a:stCxn id="64667" idx="2"/>
            <a:endCxn id="64564" idx="0"/>
          </p:cNvCxnSpPr>
          <p:nvPr/>
        </p:nvCxnSpPr>
        <p:spPr bwMode="auto">
          <a:xfrm rot="16200000" flipH="1">
            <a:off x="2024857" y="1547019"/>
            <a:ext cx="690562" cy="25400"/>
          </a:xfrm>
          <a:prstGeom prst="curvedConnector3">
            <a:avLst>
              <a:gd name="adj1" fmla="val 49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69" name="Rectangle 157"/>
          <p:cNvSpPr>
            <a:spLocks noChangeArrowheads="1"/>
          </p:cNvSpPr>
          <p:nvPr/>
        </p:nvSpPr>
        <p:spPr bwMode="auto">
          <a:xfrm>
            <a:off x="2362201" y="4876800"/>
            <a:ext cx="1616075" cy="5905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2003</a:t>
            </a:r>
            <a:r>
              <a:rPr lang="ja-JP" altLang="en-US" sz="800">
                <a:solidFill>
                  <a:srgbClr val="003366"/>
                </a:solidFill>
                <a:latin typeface="ＭＳ 明朝" panose="02020609040205080304" pitchFamily="17" charset="-128"/>
                <a:ea typeface="ＭＳ 明朝" panose="02020609040205080304" pitchFamily="17" charset="-128"/>
              </a:rPr>
              <a:t>年申し入れ</a:t>
            </a:r>
            <a:br>
              <a:rPr lang="ja-JP" altLang="en-US"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国立デジタル・アーカイブ構想</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民間デジタルアーカイブの構築</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ジャパンウェブアーカイブ構想</a:t>
            </a:r>
          </a:p>
        </p:txBody>
      </p:sp>
      <p:sp>
        <p:nvSpPr>
          <p:cNvPr id="64670" name="Rectangle 158"/>
          <p:cNvSpPr>
            <a:spLocks noChangeArrowheads="1"/>
          </p:cNvSpPr>
          <p:nvPr/>
        </p:nvSpPr>
        <p:spPr bwMode="auto">
          <a:xfrm>
            <a:off x="9448800" y="152400"/>
            <a:ext cx="946150" cy="3365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0"/>
              </a:spcBef>
              <a:spcAft>
                <a:spcPct val="0"/>
              </a:spcAft>
            </a:pPr>
            <a:r>
              <a:rPr lang="ja-JP" altLang="en-US" sz="800" dirty="0">
                <a:solidFill>
                  <a:srgbClr val="003366"/>
                </a:solidFill>
                <a:latin typeface="ＭＳ 明朝" panose="02020609040205080304" pitchFamily="17" charset="-128"/>
                <a:ea typeface="ＭＳ 明朝" panose="02020609040205080304" pitchFamily="17" charset="-128"/>
              </a:rPr>
              <a:t>平成</a:t>
            </a:r>
            <a:r>
              <a:rPr lang="en-US" altLang="ja-JP" sz="800" dirty="0">
                <a:solidFill>
                  <a:srgbClr val="003366"/>
                </a:solidFill>
                <a:latin typeface="ＭＳ 明朝" panose="02020609040205080304" pitchFamily="17" charset="-128"/>
                <a:ea typeface="ＭＳ 明朝" panose="02020609040205080304" pitchFamily="17" charset="-128"/>
              </a:rPr>
              <a:t>16</a:t>
            </a:r>
            <a:r>
              <a:rPr lang="ja-JP" altLang="en-US" sz="800" dirty="0">
                <a:solidFill>
                  <a:srgbClr val="003366"/>
                </a:solidFill>
                <a:latin typeface="ＭＳ 明朝" panose="02020609040205080304" pitchFamily="17" charset="-128"/>
                <a:ea typeface="ＭＳ 明朝" panose="02020609040205080304" pitchFamily="17" charset="-128"/>
              </a:rPr>
              <a:t>年</a:t>
            </a:r>
            <a:r>
              <a:rPr lang="en-US" altLang="ja-JP" sz="800" dirty="0">
                <a:solidFill>
                  <a:srgbClr val="003366"/>
                </a:solidFill>
                <a:latin typeface="ＭＳ 明朝" panose="02020609040205080304" pitchFamily="17" charset="-128"/>
                <a:ea typeface="ＭＳ 明朝" panose="02020609040205080304" pitchFamily="17" charset="-128"/>
              </a:rPr>
              <a:t>5</a:t>
            </a:r>
            <a:r>
              <a:rPr lang="ja-JP" altLang="en-US" sz="800" dirty="0">
                <a:solidFill>
                  <a:srgbClr val="003366"/>
                </a:solidFill>
                <a:latin typeface="ＭＳ 明朝" panose="02020609040205080304" pitchFamily="17" charset="-128"/>
                <a:ea typeface="ＭＳ 明朝" panose="02020609040205080304" pitchFamily="17" charset="-128"/>
              </a:rPr>
              <a:t>月</a:t>
            </a:r>
            <a:r>
              <a:rPr lang="en-US" altLang="ja-JP" sz="800" dirty="0">
                <a:solidFill>
                  <a:srgbClr val="003366"/>
                </a:solidFill>
                <a:latin typeface="ＭＳ 明朝" panose="02020609040205080304" pitchFamily="17" charset="-128"/>
                <a:ea typeface="ＭＳ 明朝" panose="02020609040205080304" pitchFamily="17" charset="-128"/>
              </a:rPr>
              <a:t>27</a:t>
            </a:r>
            <a:r>
              <a:rPr lang="ja-JP" altLang="en-US" sz="800" dirty="0">
                <a:solidFill>
                  <a:srgbClr val="003366"/>
                </a:solidFill>
                <a:latin typeface="ＭＳ 明朝" panose="02020609040205080304" pitchFamily="17" charset="-128"/>
                <a:ea typeface="ＭＳ 明朝" panose="02020609040205080304" pitchFamily="17" charset="-128"/>
              </a:rPr>
              <a:t>日</a:t>
            </a:r>
          </a:p>
          <a:p>
            <a:pPr algn="r" fontAlgn="base">
              <a:spcBef>
                <a:spcPct val="0"/>
              </a:spcBef>
              <a:spcAft>
                <a:spcPct val="0"/>
              </a:spcAft>
            </a:pPr>
            <a:r>
              <a:rPr lang="ja-JP" altLang="en-US" sz="800" dirty="0">
                <a:solidFill>
                  <a:srgbClr val="003366"/>
                </a:solidFill>
                <a:latin typeface="ＭＳ 明朝" panose="02020609040205080304" pitchFamily="17" charset="-128"/>
                <a:ea typeface="ＭＳ 明朝" panose="02020609040205080304" pitchFamily="17" charset="-128"/>
              </a:rPr>
              <a:t>電子情報企画室</a:t>
            </a:r>
          </a:p>
        </p:txBody>
      </p:sp>
      <p:sp>
        <p:nvSpPr>
          <p:cNvPr id="64671" name="Rectangle 159"/>
          <p:cNvSpPr>
            <a:spLocks noChangeArrowheads="1"/>
          </p:cNvSpPr>
          <p:nvPr/>
        </p:nvSpPr>
        <p:spPr bwMode="auto">
          <a:xfrm>
            <a:off x="1828801" y="2930526"/>
            <a:ext cx="10064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情報セキュリティ</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対策推進会議</a:t>
            </a:r>
          </a:p>
        </p:txBody>
      </p:sp>
      <p:sp>
        <p:nvSpPr>
          <p:cNvPr id="64672" name="AutoShape 160"/>
          <p:cNvSpPr>
            <a:spLocks noChangeArrowheads="1"/>
          </p:cNvSpPr>
          <p:nvPr/>
        </p:nvSpPr>
        <p:spPr bwMode="auto">
          <a:xfrm>
            <a:off x="1524000" y="2362200"/>
            <a:ext cx="1143000" cy="304800"/>
          </a:xfrm>
          <a:prstGeom prst="wedgeRoundRectCallout">
            <a:avLst>
              <a:gd name="adj1" fmla="val 4167"/>
              <a:gd name="adj2" fmla="val 122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ja-JP" altLang="en-US" sz="800">
                <a:solidFill>
                  <a:srgbClr val="003366"/>
                </a:solidFill>
              </a:rPr>
              <a:t>内閣官房情報セキュリティ対策推進室</a:t>
            </a:r>
          </a:p>
        </p:txBody>
      </p:sp>
      <p:sp>
        <p:nvSpPr>
          <p:cNvPr id="64673" name="AutoShape 161"/>
          <p:cNvSpPr>
            <a:spLocks noChangeArrowheads="1"/>
          </p:cNvSpPr>
          <p:nvPr/>
        </p:nvSpPr>
        <p:spPr bwMode="auto">
          <a:xfrm>
            <a:off x="1752600" y="152400"/>
            <a:ext cx="1143000" cy="228600"/>
          </a:xfrm>
          <a:prstGeom prst="wedgeRoundRectCallout">
            <a:avLst>
              <a:gd name="adj1" fmla="val 64167"/>
              <a:gd name="adj2" fmla="val 76389"/>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ja-JP" altLang="en-US" sz="800">
                <a:solidFill>
                  <a:srgbClr val="003366"/>
                </a:solidFill>
              </a:rPr>
              <a:t>内閣官房</a:t>
            </a:r>
            <a:r>
              <a:rPr lang="en-US" altLang="ja-JP" sz="800">
                <a:solidFill>
                  <a:srgbClr val="003366"/>
                </a:solidFill>
              </a:rPr>
              <a:t>IT</a:t>
            </a:r>
            <a:r>
              <a:rPr lang="ja-JP" altLang="en-US" sz="800">
                <a:solidFill>
                  <a:srgbClr val="003366"/>
                </a:solidFill>
              </a:rPr>
              <a:t>担当室</a:t>
            </a:r>
          </a:p>
        </p:txBody>
      </p:sp>
      <p:sp>
        <p:nvSpPr>
          <p:cNvPr id="64674" name="AutoShape 162"/>
          <p:cNvSpPr>
            <a:spLocks noChangeArrowheads="1"/>
          </p:cNvSpPr>
          <p:nvPr/>
        </p:nvSpPr>
        <p:spPr bwMode="auto">
          <a:xfrm>
            <a:off x="7848600" y="152400"/>
            <a:ext cx="1143000" cy="304800"/>
          </a:xfrm>
          <a:prstGeom prst="wedgeRoundRectCallout">
            <a:avLst>
              <a:gd name="adj1" fmla="val -106667"/>
              <a:gd name="adj2" fmla="val 5416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ja-JP" altLang="en-US" sz="800">
                <a:solidFill>
                  <a:srgbClr val="003366"/>
                </a:solidFill>
              </a:rPr>
              <a:t>内閣官房</a:t>
            </a:r>
            <a:r>
              <a:rPr lang="en-US" altLang="ja-JP" sz="800">
                <a:solidFill>
                  <a:srgbClr val="003366"/>
                </a:solidFill>
              </a:rPr>
              <a:t>IT</a:t>
            </a:r>
            <a:r>
              <a:rPr lang="ja-JP" altLang="en-US" sz="800">
                <a:solidFill>
                  <a:srgbClr val="003366"/>
                </a:solidFill>
              </a:rPr>
              <a:t>担当室</a:t>
            </a:r>
            <a:br>
              <a:rPr lang="ja-JP" altLang="en-US" sz="800">
                <a:solidFill>
                  <a:srgbClr val="003366"/>
                </a:solidFill>
              </a:rPr>
            </a:br>
            <a:r>
              <a:rPr lang="ja-JP" altLang="en-US" sz="800">
                <a:solidFill>
                  <a:srgbClr val="003366"/>
                </a:solidFill>
              </a:rPr>
              <a:t>総務省行政管理局</a:t>
            </a:r>
          </a:p>
        </p:txBody>
      </p:sp>
      <p:sp>
        <p:nvSpPr>
          <p:cNvPr id="64675" name="Rectangle 163"/>
          <p:cNvSpPr>
            <a:spLocks noChangeArrowheads="1"/>
          </p:cNvSpPr>
          <p:nvPr/>
        </p:nvSpPr>
        <p:spPr bwMode="auto">
          <a:xfrm>
            <a:off x="1600201" y="3505200"/>
            <a:ext cx="15144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情報セキュリティ専門調査会</a:t>
            </a:r>
          </a:p>
        </p:txBody>
      </p:sp>
      <p:cxnSp>
        <p:nvCxnSpPr>
          <p:cNvPr id="64676" name="AutoShape 164"/>
          <p:cNvCxnSpPr>
            <a:cxnSpLocks noChangeShapeType="1"/>
            <a:stCxn id="64671" idx="2"/>
            <a:endCxn id="64675" idx="0"/>
          </p:cNvCxnSpPr>
          <p:nvPr/>
        </p:nvCxnSpPr>
        <p:spPr bwMode="auto">
          <a:xfrm rot="16200000" flipH="1">
            <a:off x="2230438" y="3378200"/>
            <a:ext cx="228600" cy="25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77" name="AutoShape 165"/>
          <p:cNvCxnSpPr>
            <a:cxnSpLocks noChangeShapeType="1"/>
            <a:stCxn id="64675" idx="3"/>
            <a:endCxn id="64645" idx="1"/>
          </p:cNvCxnSpPr>
          <p:nvPr/>
        </p:nvCxnSpPr>
        <p:spPr bwMode="auto">
          <a:xfrm flipV="1">
            <a:off x="3114676" y="2535239"/>
            <a:ext cx="1457325" cy="108267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78" name="AutoShape 166"/>
          <p:cNvCxnSpPr>
            <a:cxnSpLocks noChangeShapeType="1"/>
            <a:stCxn id="64619" idx="2"/>
            <a:endCxn id="64669" idx="1"/>
          </p:cNvCxnSpPr>
          <p:nvPr/>
        </p:nvCxnSpPr>
        <p:spPr bwMode="auto">
          <a:xfrm rot="5400000">
            <a:off x="1915319" y="4679156"/>
            <a:ext cx="939800" cy="46038"/>
          </a:xfrm>
          <a:prstGeom prst="curvedConnector4">
            <a:avLst>
              <a:gd name="adj1" fmla="val 34292"/>
              <a:gd name="adj2" fmla="val 59655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79" name="Rectangle 167"/>
          <p:cNvSpPr>
            <a:spLocks noChangeArrowheads="1"/>
          </p:cNvSpPr>
          <p:nvPr/>
        </p:nvSpPr>
        <p:spPr bwMode="auto">
          <a:xfrm>
            <a:off x="4419601" y="5257800"/>
            <a:ext cx="24796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e-JAPAN</a:t>
            </a:r>
            <a:r>
              <a:rPr lang="ja-JP" altLang="en-US" sz="800">
                <a:solidFill>
                  <a:srgbClr val="003366"/>
                </a:solidFill>
                <a:latin typeface="ＭＳ 明朝" panose="02020609040205080304" pitchFamily="17" charset="-128"/>
                <a:ea typeface="ＭＳ 明朝" panose="02020609040205080304" pitchFamily="17" charset="-128"/>
              </a:rPr>
              <a:t>重点計画</a:t>
            </a:r>
            <a:r>
              <a:rPr lang="en-US" altLang="ja-JP" sz="800">
                <a:solidFill>
                  <a:srgbClr val="003366"/>
                </a:solidFill>
                <a:latin typeface="ＭＳ 明朝" panose="02020609040205080304" pitchFamily="17" charset="-128"/>
                <a:ea typeface="ＭＳ 明朝" panose="02020609040205080304" pitchFamily="17" charset="-128"/>
              </a:rPr>
              <a:t>2004</a:t>
            </a:r>
            <a:r>
              <a:rPr lang="ja-JP" altLang="en-US" sz="800">
                <a:solidFill>
                  <a:srgbClr val="003366"/>
                </a:solidFill>
                <a:latin typeface="ＭＳ 明朝" panose="02020609040205080304" pitchFamily="17" charset="-128"/>
                <a:ea typeface="ＭＳ 明朝" panose="02020609040205080304" pitchFamily="17" charset="-128"/>
              </a:rPr>
              <a:t>（意見招請中</a:t>
            </a:r>
            <a:r>
              <a:rPr lang="en-US" altLang="ja-JP" sz="800">
                <a:solidFill>
                  <a:srgbClr val="003366"/>
                </a:solidFill>
                <a:latin typeface="ＭＳ 明朝" panose="02020609040205080304" pitchFamily="17" charset="-128"/>
                <a:ea typeface="ＭＳ 明朝" panose="02020609040205080304" pitchFamily="17" charset="-128"/>
              </a:rPr>
              <a:t>H15.5.31</a:t>
            </a:r>
            <a:r>
              <a:rPr lang="ja-JP" altLang="en-US" sz="800">
                <a:solidFill>
                  <a:srgbClr val="003366"/>
                </a:solidFill>
                <a:latin typeface="ＭＳ 明朝" panose="02020609040205080304" pitchFamily="17" charset="-128"/>
                <a:ea typeface="ＭＳ 明朝" panose="02020609040205080304" pitchFamily="17" charset="-128"/>
              </a:rPr>
              <a:t>まで）</a:t>
            </a:r>
          </a:p>
        </p:txBody>
      </p:sp>
      <p:sp>
        <p:nvSpPr>
          <p:cNvPr id="64680" name="Rectangle 168"/>
          <p:cNvSpPr>
            <a:spLocks noChangeArrowheads="1"/>
          </p:cNvSpPr>
          <p:nvPr/>
        </p:nvSpPr>
        <p:spPr bwMode="auto">
          <a:xfrm>
            <a:off x="9144001" y="3276600"/>
            <a:ext cx="11080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図書館サービス業務</a:t>
            </a:r>
          </a:p>
        </p:txBody>
      </p:sp>
      <p:sp>
        <p:nvSpPr>
          <p:cNvPr id="64681" name="Rectangle 169"/>
          <p:cNvSpPr>
            <a:spLocks noChangeArrowheads="1"/>
          </p:cNvSpPr>
          <p:nvPr/>
        </p:nvSpPr>
        <p:spPr bwMode="auto">
          <a:xfrm>
            <a:off x="7543801" y="2967038"/>
            <a:ext cx="1311275" cy="4683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電子図書館基盤システム</a:t>
            </a:r>
            <a:br>
              <a:rPr lang="ja-JP" altLang="en-US"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a:t>
            </a:r>
            <a:r>
              <a:rPr lang="en-US" altLang="ja-JP" sz="800">
                <a:solidFill>
                  <a:srgbClr val="003366"/>
                </a:solidFill>
                <a:latin typeface="ＭＳ 明朝" panose="02020609040205080304" pitchFamily="17" charset="-128"/>
                <a:ea typeface="ＭＳ 明朝" panose="02020609040205080304" pitchFamily="17" charset="-128"/>
              </a:rPr>
              <a:t>NDL-OPAC</a:t>
            </a:r>
            <a:br>
              <a:rPr lang="en-US" altLang="ja-JP"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・遠隔複写申込み</a:t>
            </a:r>
          </a:p>
        </p:txBody>
      </p:sp>
      <p:cxnSp>
        <p:nvCxnSpPr>
          <p:cNvPr id="64682" name="AutoShape 170"/>
          <p:cNvCxnSpPr>
            <a:cxnSpLocks noChangeShapeType="1"/>
            <a:stCxn id="64680" idx="1"/>
            <a:endCxn id="64583" idx="3"/>
          </p:cNvCxnSpPr>
          <p:nvPr/>
        </p:nvCxnSpPr>
        <p:spPr bwMode="auto">
          <a:xfrm rot="10800000" flipV="1">
            <a:off x="8839200" y="3389314"/>
            <a:ext cx="304800" cy="268287"/>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83" name="AutoShape 171"/>
          <p:cNvCxnSpPr>
            <a:cxnSpLocks noChangeShapeType="1"/>
            <a:stCxn id="64680" idx="1"/>
            <a:endCxn id="64681" idx="3"/>
          </p:cNvCxnSpPr>
          <p:nvPr/>
        </p:nvCxnSpPr>
        <p:spPr bwMode="auto">
          <a:xfrm rot="10800000">
            <a:off x="8855076" y="3201989"/>
            <a:ext cx="288925" cy="18732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84" name="AutoShape 172"/>
          <p:cNvCxnSpPr>
            <a:cxnSpLocks noChangeShapeType="1"/>
            <a:stCxn id="64640" idx="3"/>
            <a:endCxn id="64681" idx="1"/>
          </p:cNvCxnSpPr>
          <p:nvPr/>
        </p:nvCxnSpPr>
        <p:spPr bwMode="auto">
          <a:xfrm flipV="1">
            <a:off x="5629276" y="3201989"/>
            <a:ext cx="1914525" cy="52387"/>
          </a:xfrm>
          <a:prstGeom prst="straightConnector1">
            <a:avLst/>
          </a:prstGeom>
          <a:noFill/>
          <a:ln w="38100">
            <a:solidFill>
              <a:srgbClr val="FF0B0B"/>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85" name="AutoShape 173"/>
          <p:cNvCxnSpPr>
            <a:cxnSpLocks noChangeShapeType="1"/>
            <a:stCxn id="64680" idx="1"/>
            <a:endCxn id="64575" idx="3"/>
          </p:cNvCxnSpPr>
          <p:nvPr/>
        </p:nvCxnSpPr>
        <p:spPr bwMode="auto">
          <a:xfrm rot="10800000" flipH="1" flipV="1">
            <a:off x="9144000" y="3389313"/>
            <a:ext cx="762000" cy="755650"/>
          </a:xfrm>
          <a:prstGeom prst="curvedConnector5">
            <a:avLst>
              <a:gd name="adj1" fmla="val -30000"/>
              <a:gd name="adj2" fmla="val 41806"/>
              <a:gd name="adj3" fmla="val 13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86" name="AutoShape 174"/>
          <p:cNvCxnSpPr>
            <a:cxnSpLocks noChangeShapeType="1"/>
            <a:stCxn id="64575" idx="2"/>
            <a:endCxn id="64650" idx="0"/>
          </p:cNvCxnSpPr>
          <p:nvPr/>
        </p:nvCxnSpPr>
        <p:spPr bwMode="auto">
          <a:xfrm rot="5400000">
            <a:off x="8458994" y="4187032"/>
            <a:ext cx="36513" cy="419100"/>
          </a:xfrm>
          <a:prstGeom prst="curvedConnector3">
            <a:avLst>
              <a:gd name="adj1" fmla="val 4782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87" name="Rectangle 175"/>
          <p:cNvSpPr>
            <a:spLocks noChangeArrowheads="1"/>
          </p:cNvSpPr>
          <p:nvPr/>
        </p:nvSpPr>
        <p:spPr bwMode="auto">
          <a:xfrm>
            <a:off x="2362201" y="5486401"/>
            <a:ext cx="9048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2004</a:t>
            </a:r>
            <a:r>
              <a:rPr lang="ja-JP" altLang="en-US" sz="800">
                <a:solidFill>
                  <a:srgbClr val="003366"/>
                </a:solidFill>
                <a:latin typeface="ＭＳ 明朝" panose="02020609040205080304" pitchFamily="17" charset="-128"/>
                <a:ea typeface="ＭＳ 明朝" panose="02020609040205080304" pitchFamily="17" charset="-128"/>
              </a:rPr>
              <a:t>年申し入れ</a:t>
            </a:r>
            <a:br>
              <a:rPr lang="ja-JP" altLang="en-US" sz="800">
                <a:solidFill>
                  <a:srgbClr val="003366"/>
                </a:solidFill>
                <a:latin typeface="ＭＳ 明朝" panose="02020609040205080304" pitchFamily="17" charset="-128"/>
                <a:ea typeface="ＭＳ 明朝" panose="02020609040205080304" pitchFamily="17" charset="-128"/>
              </a:rPr>
            </a:br>
            <a:endParaRPr lang="ja-JP" altLang="en-US" sz="800">
              <a:solidFill>
                <a:srgbClr val="003366"/>
              </a:solidFill>
              <a:latin typeface="ＭＳ 明朝" panose="02020609040205080304" pitchFamily="17" charset="-128"/>
              <a:ea typeface="ＭＳ 明朝" panose="02020609040205080304" pitchFamily="17" charset="-128"/>
            </a:endParaRPr>
          </a:p>
        </p:txBody>
      </p:sp>
      <p:cxnSp>
        <p:nvCxnSpPr>
          <p:cNvPr id="64688" name="AutoShape 176"/>
          <p:cNvCxnSpPr>
            <a:cxnSpLocks noChangeShapeType="1"/>
            <a:stCxn id="64619" idx="2"/>
            <a:endCxn id="64687" idx="1"/>
          </p:cNvCxnSpPr>
          <p:nvPr/>
        </p:nvCxnSpPr>
        <p:spPr bwMode="auto">
          <a:xfrm rot="5400000">
            <a:off x="1671638" y="4922838"/>
            <a:ext cx="1427163" cy="46038"/>
          </a:xfrm>
          <a:prstGeom prst="curvedConnector4">
            <a:avLst>
              <a:gd name="adj1" fmla="val 43940"/>
              <a:gd name="adj2" fmla="val 59655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689" name="AutoShape 177"/>
          <p:cNvCxnSpPr>
            <a:cxnSpLocks noChangeShapeType="1"/>
            <a:stCxn id="64639" idx="2"/>
            <a:endCxn id="64679" idx="1"/>
          </p:cNvCxnSpPr>
          <p:nvPr/>
        </p:nvCxnSpPr>
        <p:spPr bwMode="auto">
          <a:xfrm rot="16200000" flipH="1">
            <a:off x="3505994" y="4456907"/>
            <a:ext cx="1255713" cy="5715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90" name="Rectangle 178"/>
          <p:cNvSpPr>
            <a:spLocks noChangeArrowheads="1"/>
          </p:cNvSpPr>
          <p:nvPr/>
        </p:nvSpPr>
        <p:spPr bwMode="auto">
          <a:xfrm>
            <a:off x="4419601" y="4953000"/>
            <a:ext cx="20224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e-JAPAN</a:t>
            </a:r>
            <a:r>
              <a:rPr lang="ja-JP" altLang="en-US" sz="800">
                <a:solidFill>
                  <a:srgbClr val="003366"/>
                </a:solidFill>
                <a:latin typeface="ＭＳ 明朝" panose="02020609040205080304" pitchFamily="17" charset="-128"/>
                <a:ea typeface="ＭＳ 明朝" panose="02020609040205080304" pitchFamily="17" charset="-128"/>
              </a:rPr>
              <a:t>加速化パッケージ</a:t>
            </a:r>
            <a:r>
              <a:rPr lang="en-US" altLang="ja-JP" sz="800">
                <a:solidFill>
                  <a:srgbClr val="003366"/>
                </a:solidFill>
                <a:latin typeface="ＭＳ 明朝" panose="02020609040205080304" pitchFamily="17" charset="-128"/>
                <a:ea typeface="ＭＳ 明朝" panose="02020609040205080304" pitchFamily="17" charset="-128"/>
              </a:rPr>
              <a:t>Ⅱ</a:t>
            </a:r>
            <a:r>
              <a:rPr lang="ja-JP" altLang="en-US" sz="800">
                <a:solidFill>
                  <a:srgbClr val="003366"/>
                </a:solidFill>
                <a:latin typeface="ＭＳ 明朝" panose="02020609040205080304" pitchFamily="17" charset="-128"/>
                <a:ea typeface="ＭＳ 明朝" panose="02020609040205080304" pitchFamily="17" charset="-128"/>
              </a:rPr>
              <a:t>（</a:t>
            </a:r>
            <a:r>
              <a:rPr lang="en-US" altLang="ja-JP" sz="800">
                <a:solidFill>
                  <a:srgbClr val="003366"/>
                </a:solidFill>
                <a:latin typeface="ＭＳ 明朝" panose="02020609040205080304" pitchFamily="17" charset="-128"/>
                <a:ea typeface="ＭＳ 明朝" panose="02020609040205080304" pitchFamily="17" charset="-128"/>
              </a:rPr>
              <a:t>H16.2.6</a:t>
            </a:r>
            <a:r>
              <a:rPr lang="ja-JP" altLang="en-US" sz="800">
                <a:solidFill>
                  <a:srgbClr val="003366"/>
                </a:solidFill>
                <a:latin typeface="ＭＳ 明朝" panose="02020609040205080304" pitchFamily="17" charset="-128"/>
                <a:ea typeface="ＭＳ 明朝" panose="02020609040205080304" pitchFamily="17" charset="-128"/>
              </a:rPr>
              <a:t>）</a:t>
            </a:r>
          </a:p>
        </p:txBody>
      </p:sp>
      <p:cxnSp>
        <p:nvCxnSpPr>
          <p:cNvPr id="64691" name="AutoShape 179"/>
          <p:cNvCxnSpPr>
            <a:cxnSpLocks noChangeShapeType="1"/>
            <a:stCxn id="64639" idx="2"/>
            <a:endCxn id="64690" idx="1"/>
          </p:cNvCxnSpPr>
          <p:nvPr/>
        </p:nvCxnSpPr>
        <p:spPr bwMode="auto">
          <a:xfrm rot="16200000" flipH="1">
            <a:off x="3658394" y="4304507"/>
            <a:ext cx="950913" cy="5715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92" name="AutoShape 180"/>
          <p:cNvSpPr>
            <a:spLocks noChangeArrowheads="1"/>
          </p:cNvSpPr>
          <p:nvPr/>
        </p:nvSpPr>
        <p:spPr bwMode="auto">
          <a:xfrm>
            <a:off x="6096000" y="3276600"/>
            <a:ext cx="1371600" cy="381000"/>
          </a:xfrm>
          <a:prstGeom prst="flowChartDocumen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800">
                <a:solidFill>
                  <a:srgbClr val="003366"/>
                </a:solidFill>
                <a:latin typeface="ＭＳ Ｐ明朝" panose="02020600040205080304" pitchFamily="18" charset="-128"/>
                <a:ea typeface="ＭＳ Ｐ明朝" panose="02020600040205080304" pitchFamily="18" charset="-128"/>
              </a:rPr>
              <a:t>業務</a:t>
            </a:r>
            <a:r>
              <a:rPr lang="en-US" altLang="ja-JP" sz="800">
                <a:solidFill>
                  <a:srgbClr val="003366"/>
                </a:solidFill>
                <a:latin typeface="ＭＳ Ｐ明朝" panose="02020600040205080304" pitchFamily="18" charset="-128"/>
                <a:ea typeface="ＭＳ Ｐ明朝" panose="02020600040205080304" pitchFamily="18" charset="-128"/>
              </a:rPr>
              <a:t>/</a:t>
            </a:r>
            <a:r>
              <a:rPr lang="ja-JP" altLang="en-US" sz="800">
                <a:solidFill>
                  <a:srgbClr val="003366"/>
                </a:solidFill>
                <a:latin typeface="ＭＳ Ｐ明朝" panose="02020600040205080304" pitchFamily="18" charset="-128"/>
                <a:ea typeface="ＭＳ Ｐ明朝" panose="02020600040205080304" pitchFamily="18" charset="-128"/>
              </a:rPr>
              <a:t>システム最適化計画</a:t>
            </a:r>
          </a:p>
          <a:p>
            <a:pPr algn="ctr" fontAlgn="base">
              <a:spcBef>
                <a:spcPct val="0"/>
              </a:spcBef>
              <a:spcAft>
                <a:spcPct val="0"/>
              </a:spcAft>
            </a:pPr>
            <a:r>
              <a:rPr lang="ja-JP" altLang="en-US" sz="800">
                <a:solidFill>
                  <a:srgbClr val="003366"/>
                </a:solidFill>
                <a:latin typeface="ＭＳ Ｐ明朝" panose="02020600040205080304" pitchFamily="18" charset="-128"/>
                <a:ea typeface="ＭＳ Ｐ明朝" panose="02020600040205080304" pitchFamily="18" charset="-128"/>
              </a:rPr>
              <a:t>ガイドライン（仕様書の標準化）</a:t>
            </a:r>
          </a:p>
        </p:txBody>
      </p:sp>
      <p:cxnSp>
        <p:nvCxnSpPr>
          <p:cNvPr id="64693" name="AutoShape 181"/>
          <p:cNvCxnSpPr>
            <a:cxnSpLocks noChangeShapeType="1"/>
            <a:stCxn id="64579" idx="3"/>
            <a:endCxn id="64692" idx="1"/>
          </p:cNvCxnSpPr>
          <p:nvPr/>
        </p:nvCxnSpPr>
        <p:spPr bwMode="auto">
          <a:xfrm>
            <a:off x="5934076" y="2762250"/>
            <a:ext cx="161925" cy="70485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94" name="AutoShape 182"/>
          <p:cNvSpPr>
            <a:spLocks noChangeArrowheads="1"/>
          </p:cNvSpPr>
          <p:nvPr/>
        </p:nvSpPr>
        <p:spPr bwMode="auto">
          <a:xfrm>
            <a:off x="6096000" y="2743200"/>
            <a:ext cx="1143000" cy="381000"/>
          </a:xfrm>
          <a:prstGeom prst="flowChartDocumen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800">
                <a:solidFill>
                  <a:srgbClr val="003366"/>
                </a:solidFill>
                <a:ea typeface="ＭＳ Ｐ明朝" panose="02020600040205080304" pitchFamily="18" charset="-128"/>
              </a:rPr>
              <a:t>行政ポータル整備方針</a:t>
            </a:r>
          </a:p>
        </p:txBody>
      </p:sp>
      <p:cxnSp>
        <p:nvCxnSpPr>
          <p:cNvPr id="64695" name="AutoShape 183"/>
          <p:cNvCxnSpPr>
            <a:cxnSpLocks noChangeShapeType="1"/>
            <a:stCxn id="64640" idx="3"/>
            <a:endCxn id="64694" idx="1"/>
          </p:cNvCxnSpPr>
          <p:nvPr/>
        </p:nvCxnSpPr>
        <p:spPr bwMode="auto">
          <a:xfrm flipV="1">
            <a:off x="5629276" y="2933701"/>
            <a:ext cx="466725" cy="32067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96" name="AutoShape 184"/>
          <p:cNvSpPr>
            <a:spLocks noChangeArrowheads="1"/>
          </p:cNvSpPr>
          <p:nvPr/>
        </p:nvSpPr>
        <p:spPr bwMode="auto">
          <a:xfrm>
            <a:off x="6096000" y="3733800"/>
            <a:ext cx="1295400" cy="838200"/>
          </a:xfrm>
          <a:prstGeom prst="flowChartDocumen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en-US" altLang="ja-JP" sz="600">
                <a:solidFill>
                  <a:srgbClr val="003366"/>
                </a:solidFill>
                <a:latin typeface="ＭＳ 明朝" panose="02020609040205080304" pitchFamily="17" charset="-128"/>
                <a:ea typeface="ＭＳ 明朝" panose="02020609040205080304" pitchFamily="17" charset="-128"/>
              </a:rPr>
              <a:t>--</a:t>
            </a:r>
            <a:r>
              <a:rPr lang="ja-JP" altLang="en-US" sz="600">
                <a:solidFill>
                  <a:srgbClr val="003366"/>
                </a:solidFill>
                <a:latin typeface="ＭＳ 明朝" panose="02020609040205080304" pitchFamily="17" charset="-128"/>
                <a:ea typeface="ＭＳ 明朝" panose="02020609040205080304" pitchFamily="17" charset="-128"/>
              </a:rPr>
              <a:t>各府省計画</a:t>
            </a:r>
          </a:p>
          <a:p>
            <a:pPr fontAlgn="base">
              <a:spcBef>
                <a:spcPct val="0"/>
              </a:spcBef>
              <a:spcAft>
                <a:spcPct val="0"/>
              </a:spcAft>
            </a:pPr>
            <a:r>
              <a:rPr lang="en-US" altLang="ja-JP" sz="600">
                <a:solidFill>
                  <a:srgbClr val="003366"/>
                </a:solidFill>
                <a:latin typeface="ＭＳ 明朝" panose="02020609040205080304" pitchFamily="17" charset="-128"/>
                <a:ea typeface="ＭＳ 明朝" panose="02020609040205080304" pitchFamily="17" charset="-128"/>
              </a:rPr>
              <a:t>--</a:t>
            </a:r>
            <a:r>
              <a:rPr lang="ja-JP" altLang="en-US" sz="600">
                <a:solidFill>
                  <a:srgbClr val="003366"/>
                </a:solidFill>
                <a:latin typeface="ＭＳ 明朝" panose="02020609040205080304" pitchFamily="17" charset="-128"/>
                <a:ea typeface="ＭＳ 明朝" panose="02020609040205080304" pitchFamily="17" charset="-128"/>
              </a:rPr>
              <a:t>共管手続の窓口の一本化</a:t>
            </a:r>
          </a:p>
          <a:p>
            <a:pPr fontAlgn="base">
              <a:spcBef>
                <a:spcPct val="0"/>
              </a:spcBef>
              <a:spcAft>
                <a:spcPct val="0"/>
              </a:spcAft>
            </a:pPr>
            <a:r>
              <a:rPr lang="en-US" altLang="ja-JP" sz="600">
                <a:solidFill>
                  <a:srgbClr val="003366"/>
                </a:solidFill>
                <a:latin typeface="ＭＳ 明朝" panose="02020609040205080304" pitchFamily="17" charset="-128"/>
                <a:ea typeface="ＭＳ 明朝" panose="02020609040205080304" pitchFamily="17" charset="-128"/>
              </a:rPr>
              <a:t>--</a:t>
            </a:r>
            <a:r>
              <a:rPr lang="ja-JP" altLang="en-US" sz="600">
                <a:solidFill>
                  <a:srgbClr val="003366"/>
                </a:solidFill>
                <a:latin typeface="ＭＳ 明朝" panose="02020609040205080304" pitchFamily="17" charset="-128"/>
                <a:ea typeface="ＭＳ 明朝" panose="02020609040205080304" pitchFamily="17" charset="-128"/>
              </a:rPr>
              <a:t>内部業務の見直し</a:t>
            </a:r>
          </a:p>
          <a:p>
            <a:pPr fontAlgn="base">
              <a:spcBef>
                <a:spcPct val="0"/>
              </a:spcBef>
              <a:spcAft>
                <a:spcPct val="0"/>
              </a:spcAft>
            </a:pPr>
            <a:r>
              <a:rPr lang="en-US" altLang="ja-JP" sz="600">
                <a:solidFill>
                  <a:srgbClr val="003366"/>
                </a:solidFill>
                <a:latin typeface="ＭＳ 明朝" panose="02020609040205080304" pitchFamily="17" charset="-128"/>
                <a:ea typeface="ＭＳ 明朝" panose="02020609040205080304" pitchFamily="17" charset="-128"/>
              </a:rPr>
              <a:t>-</a:t>
            </a:r>
            <a:r>
              <a:rPr lang="ja-JP" altLang="en-US" sz="600">
                <a:solidFill>
                  <a:srgbClr val="003366"/>
                </a:solidFill>
                <a:latin typeface="ＭＳ 明朝" panose="02020609040205080304" pitchFamily="17" charset="-128"/>
                <a:ea typeface="ＭＳ 明朝" panose="02020609040205080304" pitchFamily="17" charset="-128"/>
              </a:rPr>
              <a:t>業務・システム最適化計画</a:t>
            </a:r>
          </a:p>
          <a:p>
            <a:pPr fontAlgn="base">
              <a:spcBef>
                <a:spcPct val="0"/>
              </a:spcBef>
              <a:spcAft>
                <a:spcPct val="0"/>
              </a:spcAft>
            </a:pPr>
            <a:r>
              <a:rPr lang="en-US" altLang="ja-JP" sz="600">
                <a:solidFill>
                  <a:srgbClr val="003366"/>
                </a:solidFill>
                <a:latin typeface="ＭＳ 明朝" panose="02020609040205080304" pitchFamily="17" charset="-128"/>
                <a:ea typeface="ＭＳ 明朝" panose="02020609040205080304" pitchFamily="17" charset="-128"/>
              </a:rPr>
              <a:t>-</a:t>
            </a:r>
            <a:r>
              <a:rPr lang="ja-JP" altLang="en-US" sz="600">
                <a:solidFill>
                  <a:srgbClr val="003366"/>
                </a:solidFill>
                <a:latin typeface="ＭＳ 明朝" panose="02020609040205080304" pitchFamily="17" charset="-128"/>
                <a:ea typeface="ＭＳ 明朝" panose="02020609040205080304" pitchFamily="17" charset="-128"/>
              </a:rPr>
              <a:t>人事・給与等業務・システム</a:t>
            </a:r>
            <a:br>
              <a:rPr lang="ja-JP" altLang="en-US" sz="600">
                <a:solidFill>
                  <a:srgbClr val="003366"/>
                </a:solidFill>
                <a:latin typeface="ＭＳ 明朝" panose="02020609040205080304" pitchFamily="17" charset="-128"/>
                <a:ea typeface="ＭＳ 明朝" panose="02020609040205080304" pitchFamily="17" charset="-128"/>
              </a:rPr>
            </a:br>
            <a:r>
              <a:rPr lang="ja-JP" altLang="en-US" sz="600">
                <a:solidFill>
                  <a:srgbClr val="003366"/>
                </a:solidFill>
                <a:latin typeface="ＭＳ 明朝" panose="02020609040205080304" pitchFamily="17" charset="-128"/>
                <a:ea typeface="ＭＳ 明朝" panose="02020609040205080304" pitchFamily="17" charset="-128"/>
              </a:rPr>
              <a:t>最適化計画</a:t>
            </a:r>
          </a:p>
          <a:p>
            <a:pPr fontAlgn="base">
              <a:spcBef>
                <a:spcPct val="0"/>
              </a:spcBef>
              <a:spcAft>
                <a:spcPct val="0"/>
              </a:spcAft>
            </a:pPr>
            <a:r>
              <a:rPr lang="ja-JP" altLang="en-US" sz="600">
                <a:solidFill>
                  <a:srgbClr val="003366"/>
                </a:solidFill>
                <a:latin typeface="ＭＳ 明朝" panose="02020609040205080304" pitchFamily="17" charset="-128"/>
                <a:ea typeface="ＭＳ 明朝" panose="02020609040205080304" pitchFamily="17" charset="-128"/>
              </a:rPr>
              <a:t>・・・</a:t>
            </a:r>
          </a:p>
        </p:txBody>
      </p:sp>
      <p:cxnSp>
        <p:nvCxnSpPr>
          <p:cNvPr id="64697" name="AutoShape 185"/>
          <p:cNvCxnSpPr>
            <a:cxnSpLocks noChangeShapeType="1"/>
            <a:stCxn id="64579" idx="3"/>
            <a:endCxn id="64696" idx="1"/>
          </p:cNvCxnSpPr>
          <p:nvPr/>
        </p:nvCxnSpPr>
        <p:spPr bwMode="auto">
          <a:xfrm>
            <a:off x="5934076" y="2762250"/>
            <a:ext cx="161925" cy="139065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698" name="Rectangle 186"/>
          <p:cNvSpPr>
            <a:spLocks noChangeArrowheads="1"/>
          </p:cNvSpPr>
          <p:nvPr/>
        </p:nvSpPr>
        <p:spPr bwMode="auto">
          <a:xfrm>
            <a:off x="1676401" y="5943601"/>
            <a:ext cx="20224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「ミレニアム・プロジェクトについて」</a:t>
            </a:r>
            <a:br>
              <a:rPr lang="ja-JP" altLang="en-US" sz="800">
                <a:solidFill>
                  <a:srgbClr val="003366"/>
                </a:solidFill>
                <a:latin typeface="ＭＳ 明朝" panose="02020609040205080304" pitchFamily="17" charset="-128"/>
                <a:ea typeface="ＭＳ 明朝" panose="02020609040205080304" pitchFamily="17" charset="-128"/>
              </a:rPr>
            </a:br>
            <a:r>
              <a:rPr lang="en-US" altLang="ja-JP" sz="800">
                <a:solidFill>
                  <a:srgbClr val="003366"/>
                </a:solidFill>
                <a:latin typeface="ＭＳ 明朝" panose="02020609040205080304" pitchFamily="17" charset="-128"/>
                <a:ea typeface="ＭＳ 明朝" panose="02020609040205080304" pitchFamily="17" charset="-128"/>
              </a:rPr>
              <a:t>(H11.12.19 </a:t>
            </a:r>
            <a:r>
              <a:rPr lang="ja-JP" altLang="en-US" sz="800">
                <a:solidFill>
                  <a:srgbClr val="003366"/>
                </a:solidFill>
                <a:latin typeface="ＭＳ 明朝" panose="02020609040205080304" pitchFamily="17" charset="-128"/>
                <a:ea typeface="ＭＳ 明朝" panose="02020609040205080304" pitchFamily="17" charset="-128"/>
              </a:rPr>
              <a:t>内閣総理大臣決定</a:t>
            </a:r>
            <a:r>
              <a:rPr lang="en-US" altLang="ja-JP" sz="800">
                <a:solidFill>
                  <a:srgbClr val="003366"/>
                </a:solidFill>
                <a:latin typeface="ＭＳ 明朝" panose="02020609040205080304" pitchFamily="17" charset="-128"/>
                <a:ea typeface="ＭＳ 明朝" panose="02020609040205080304" pitchFamily="17" charset="-128"/>
              </a:rPr>
              <a:t>)</a:t>
            </a:r>
          </a:p>
        </p:txBody>
      </p:sp>
      <p:sp>
        <p:nvSpPr>
          <p:cNvPr id="64699" name="Rectangle 187"/>
          <p:cNvSpPr>
            <a:spLocks noChangeArrowheads="1"/>
          </p:cNvSpPr>
          <p:nvPr/>
        </p:nvSpPr>
        <p:spPr bwMode="auto">
          <a:xfrm>
            <a:off x="5943601" y="5715001"/>
            <a:ext cx="13112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GPKI</a:t>
            </a:r>
            <a:r>
              <a:rPr lang="ja-JP" altLang="en-US" sz="800">
                <a:solidFill>
                  <a:srgbClr val="003366"/>
                </a:solidFill>
                <a:latin typeface="ＭＳ 明朝" panose="02020609040205080304" pitchFamily="17" charset="-128"/>
                <a:ea typeface="ＭＳ 明朝" panose="02020609040205080304" pitchFamily="17" charset="-128"/>
              </a:rPr>
              <a:t>による府省認証局</a:t>
            </a:r>
            <a:br>
              <a:rPr lang="ja-JP" altLang="en-US"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及びブリッジ認証局設置</a:t>
            </a:r>
          </a:p>
        </p:txBody>
      </p:sp>
      <p:cxnSp>
        <p:nvCxnSpPr>
          <p:cNvPr id="64700" name="AutoShape 188"/>
          <p:cNvCxnSpPr>
            <a:cxnSpLocks noChangeShapeType="1"/>
            <a:stCxn id="64698" idx="3"/>
            <a:endCxn id="64705" idx="1"/>
          </p:cNvCxnSpPr>
          <p:nvPr/>
        </p:nvCxnSpPr>
        <p:spPr bwMode="auto">
          <a:xfrm flipV="1">
            <a:off x="3698876" y="5888038"/>
            <a:ext cx="263525" cy="2286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701" name="Rectangle 189"/>
          <p:cNvSpPr>
            <a:spLocks noChangeArrowheads="1"/>
          </p:cNvSpPr>
          <p:nvPr/>
        </p:nvSpPr>
        <p:spPr bwMode="auto">
          <a:xfrm>
            <a:off x="1676400" y="6340476"/>
            <a:ext cx="1981200" cy="4683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「行政機関の保有する情報の公開に関する法律」</a:t>
            </a:r>
            <a:br>
              <a:rPr lang="ja-JP" altLang="en-US" sz="800">
                <a:solidFill>
                  <a:srgbClr val="003366"/>
                </a:solidFill>
                <a:latin typeface="ＭＳ 明朝" panose="02020609040205080304" pitchFamily="17" charset="-128"/>
                <a:ea typeface="ＭＳ 明朝" panose="02020609040205080304" pitchFamily="17" charset="-128"/>
              </a:rPr>
            </a:br>
            <a:r>
              <a:rPr lang="en-US" altLang="ja-JP" sz="800">
                <a:solidFill>
                  <a:srgbClr val="003366"/>
                </a:solidFill>
                <a:latin typeface="ＭＳ 明朝" panose="02020609040205080304" pitchFamily="17" charset="-128"/>
                <a:ea typeface="ＭＳ 明朝" panose="02020609040205080304" pitchFamily="17" charset="-128"/>
              </a:rPr>
              <a:t>(H11.5.7</a:t>
            </a:r>
            <a:r>
              <a:rPr lang="ja-JP" altLang="en-US" sz="800">
                <a:solidFill>
                  <a:srgbClr val="003366"/>
                </a:solidFill>
                <a:latin typeface="ＭＳ 明朝" panose="02020609040205080304" pitchFamily="17" charset="-128"/>
                <a:ea typeface="ＭＳ 明朝" panose="02020609040205080304" pitchFamily="17" charset="-128"/>
              </a:rPr>
              <a:t>成立</a:t>
            </a:r>
            <a:r>
              <a:rPr lang="en-US" altLang="ja-JP" sz="800">
                <a:solidFill>
                  <a:srgbClr val="003366"/>
                </a:solidFill>
                <a:latin typeface="ＭＳ 明朝" panose="02020609040205080304" pitchFamily="17" charset="-128"/>
                <a:ea typeface="ＭＳ 明朝" panose="02020609040205080304" pitchFamily="17" charset="-128"/>
              </a:rPr>
              <a:t>)</a:t>
            </a:r>
          </a:p>
        </p:txBody>
      </p:sp>
      <p:sp>
        <p:nvSpPr>
          <p:cNvPr id="64703" name="AutoShape 191"/>
          <p:cNvSpPr>
            <a:spLocks noChangeArrowheads="1"/>
          </p:cNvSpPr>
          <p:nvPr/>
        </p:nvSpPr>
        <p:spPr bwMode="auto">
          <a:xfrm>
            <a:off x="3810000" y="6324600"/>
            <a:ext cx="1066800" cy="381000"/>
          </a:xfrm>
          <a:prstGeom prst="flowChartDocumen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800">
                <a:solidFill>
                  <a:srgbClr val="003366"/>
                </a:solidFill>
                <a:latin typeface="ＭＳ Ｐ明朝" panose="02020600040205080304" pitchFamily="18" charset="-128"/>
                <a:ea typeface="ＭＳ Ｐ明朝" panose="02020600040205080304" pitchFamily="18" charset="-128"/>
              </a:rPr>
              <a:t>行政文書</a:t>
            </a:r>
            <a:r>
              <a:rPr lang="en-US" altLang="ja-JP" sz="800">
                <a:solidFill>
                  <a:srgbClr val="003366"/>
                </a:solidFill>
                <a:latin typeface="ＭＳ Ｐ明朝" panose="02020600040205080304" pitchFamily="18" charset="-128"/>
                <a:ea typeface="ＭＳ Ｐ明朝" panose="02020600040205080304" pitchFamily="18" charset="-128"/>
              </a:rPr>
              <a:t>DB</a:t>
            </a:r>
            <a:r>
              <a:rPr lang="ja-JP" altLang="en-US" sz="800">
                <a:solidFill>
                  <a:srgbClr val="003366"/>
                </a:solidFill>
                <a:latin typeface="ＭＳ Ｐ明朝" panose="02020600040205080304" pitchFamily="18" charset="-128"/>
                <a:ea typeface="ＭＳ Ｐ明朝" panose="02020600040205080304" pitchFamily="18" charset="-128"/>
              </a:rPr>
              <a:t>の構築</a:t>
            </a:r>
            <a:br>
              <a:rPr lang="ja-JP" altLang="en-US" sz="800">
                <a:solidFill>
                  <a:srgbClr val="003366"/>
                </a:solidFill>
                <a:latin typeface="ＭＳ Ｐ明朝" panose="02020600040205080304" pitchFamily="18" charset="-128"/>
                <a:ea typeface="ＭＳ Ｐ明朝" panose="02020600040205080304" pitchFamily="18" charset="-128"/>
              </a:rPr>
            </a:br>
            <a:r>
              <a:rPr lang="ja-JP" altLang="en-US" sz="800">
                <a:solidFill>
                  <a:srgbClr val="003366"/>
                </a:solidFill>
                <a:latin typeface="ＭＳ Ｐ明朝" panose="02020600040205080304" pitchFamily="18" charset="-128"/>
                <a:ea typeface="ＭＳ Ｐ明朝" panose="02020600040205080304" pitchFamily="18" charset="-128"/>
              </a:rPr>
              <a:t>行政文書台帳の公開</a:t>
            </a:r>
          </a:p>
        </p:txBody>
      </p:sp>
      <p:cxnSp>
        <p:nvCxnSpPr>
          <p:cNvPr id="64704" name="AutoShape 192"/>
          <p:cNvCxnSpPr>
            <a:cxnSpLocks noChangeShapeType="1"/>
            <a:stCxn id="64701" idx="3"/>
            <a:endCxn id="64703" idx="1"/>
          </p:cNvCxnSpPr>
          <p:nvPr/>
        </p:nvCxnSpPr>
        <p:spPr bwMode="auto">
          <a:xfrm flipV="1">
            <a:off x="3657600" y="6515101"/>
            <a:ext cx="152400" cy="6032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705" name="Rectangle 193"/>
          <p:cNvSpPr>
            <a:spLocks noChangeArrowheads="1"/>
          </p:cNvSpPr>
          <p:nvPr/>
        </p:nvSpPr>
        <p:spPr bwMode="auto">
          <a:xfrm>
            <a:off x="3962401" y="5715001"/>
            <a:ext cx="18192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電子署名及び認証業務に関する法律</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a:t>
            </a:r>
            <a:r>
              <a:rPr lang="en-US" altLang="ja-JP" sz="800">
                <a:solidFill>
                  <a:srgbClr val="003366"/>
                </a:solidFill>
                <a:latin typeface="ＭＳ 明朝" panose="02020609040205080304" pitchFamily="17" charset="-128"/>
                <a:ea typeface="ＭＳ 明朝" panose="02020609040205080304" pitchFamily="17" charset="-128"/>
              </a:rPr>
              <a:t>H13.4.1 </a:t>
            </a:r>
            <a:r>
              <a:rPr lang="ja-JP" altLang="en-US" sz="800">
                <a:solidFill>
                  <a:srgbClr val="003366"/>
                </a:solidFill>
                <a:latin typeface="ＭＳ 明朝" panose="02020609040205080304" pitchFamily="17" charset="-128"/>
                <a:ea typeface="ＭＳ 明朝" panose="02020609040205080304" pitchFamily="17" charset="-128"/>
              </a:rPr>
              <a:t>施行）</a:t>
            </a:r>
          </a:p>
        </p:txBody>
      </p:sp>
      <p:cxnSp>
        <p:nvCxnSpPr>
          <p:cNvPr id="64706" name="AutoShape 194"/>
          <p:cNvCxnSpPr>
            <a:cxnSpLocks noChangeShapeType="1"/>
            <a:stCxn id="64705" idx="3"/>
            <a:endCxn id="64699" idx="1"/>
          </p:cNvCxnSpPr>
          <p:nvPr/>
        </p:nvCxnSpPr>
        <p:spPr bwMode="auto">
          <a:xfrm>
            <a:off x="5781676" y="5888038"/>
            <a:ext cx="1619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707" name="Rectangle 195"/>
          <p:cNvSpPr>
            <a:spLocks noChangeArrowheads="1"/>
          </p:cNvSpPr>
          <p:nvPr/>
        </p:nvSpPr>
        <p:spPr bwMode="auto">
          <a:xfrm>
            <a:off x="8001001" y="1618992"/>
            <a:ext cx="877163" cy="1846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600">
                <a:solidFill>
                  <a:srgbClr val="003366"/>
                </a:solidFill>
                <a:latin typeface="ＭＳ 明朝" panose="02020609040205080304" pitchFamily="17" charset="-128"/>
                <a:ea typeface="ＭＳ 明朝" panose="02020609040205080304" pitchFamily="17" charset="-128"/>
              </a:rPr>
              <a:t>（企画・協力課長）</a:t>
            </a:r>
          </a:p>
        </p:txBody>
      </p:sp>
      <p:sp>
        <p:nvSpPr>
          <p:cNvPr id="64708" name="Rectangle 196"/>
          <p:cNvSpPr>
            <a:spLocks noChangeArrowheads="1"/>
          </p:cNvSpPr>
          <p:nvPr/>
        </p:nvSpPr>
        <p:spPr bwMode="auto">
          <a:xfrm>
            <a:off x="8001000" y="1833304"/>
            <a:ext cx="1107996" cy="1846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600">
                <a:solidFill>
                  <a:srgbClr val="003366"/>
                </a:solidFill>
                <a:latin typeface="ＭＳ 明朝" panose="02020609040205080304" pitchFamily="17" charset="-128"/>
                <a:ea typeface="ＭＳ 明朝" panose="02020609040205080304" pitchFamily="17" charset="-128"/>
              </a:rPr>
              <a:t>（企画・協力課課長補佐）</a:t>
            </a:r>
          </a:p>
        </p:txBody>
      </p:sp>
      <p:cxnSp>
        <p:nvCxnSpPr>
          <p:cNvPr id="64709" name="AutoShape 197"/>
          <p:cNvCxnSpPr>
            <a:cxnSpLocks noChangeShapeType="1"/>
            <a:stCxn id="64603" idx="3"/>
            <a:endCxn id="64707" idx="1"/>
          </p:cNvCxnSpPr>
          <p:nvPr/>
        </p:nvCxnSpPr>
        <p:spPr bwMode="auto">
          <a:xfrm>
            <a:off x="7534276" y="1635919"/>
            <a:ext cx="466725" cy="75406"/>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710" name="AutoShape 198"/>
          <p:cNvCxnSpPr>
            <a:cxnSpLocks noChangeShapeType="1"/>
            <a:stCxn id="64662" idx="3"/>
            <a:endCxn id="64708" idx="1"/>
          </p:cNvCxnSpPr>
          <p:nvPr/>
        </p:nvCxnSpPr>
        <p:spPr bwMode="auto">
          <a:xfrm flipV="1">
            <a:off x="7661276" y="1925637"/>
            <a:ext cx="339725" cy="1508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712" name="AutoShape 200"/>
          <p:cNvCxnSpPr>
            <a:cxnSpLocks noChangeShapeType="1"/>
            <a:stCxn id="64566" idx="3"/>
            <a:endCxn id="64569" idx="1"/>
          </p:cNvCxnSpPr>
          <p:nvPr/>
        </p:nvCxnSpPr>
        <p:spPr bwMode="auto">
          <a:xfrm>
            <a:off x="5807076" y="2154239"/>
            <a:ext cx="2955925" cy="549275"/>
          </a:xfrm>
          <a:prstGeom prst="straightConnector1">
            <a:avLst/>
          </a:prstGeom>
          <a:noFill/>
          <a:ln w="38100">
            <a:solidFill>
              <a:srgbClr val="FF0B0B"/>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713" name="Rectangle 201"/>
          <p:cNvSpPr>
            <a:spLocks noChangeArrowheads="1"/>
          </p:cNvSpPr>
          <p:nvPr/>
        </p:nvSpPr>
        <p:spPr bwMode="auto">
          <a:xfrm>
            <a:off x="6096001" y="6172201"/>
            <a:ext cx="1158875" cy="4683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電子署名（</a:t>
            </a:r>
            <a:r>
              <a:rPr lang="en-US" altLang="ja-JP" sz="800">
                <a:solidFill>
                  <a:srgbClr val="003366"/>
                </a:solidFill>
                <a:latin typeface="ＭＳ 明朝" panose="02020609040205080304" pitchFamily="17" charset="-128"/>
                <a:ea typeface="ＭＳ 明朝" panose="02020609040205080304" pitchFamily="17" charset="-128"/>
              </a:rPr>
              <a:t>G2G,G2B</a:t>
            </a:r>
            <a:r>
              <a:rPr lang="ja-JP" altLang="en-US" sz="800">
                <a:solidFill>
                  <a:srgbClr val="003366"/>
                </a:solidFill>
                <a:latin typeface="ＭＳ 明朝" panose="02020609040205080304" pitchFamily="17" charset="-128"/>
                <a:ea typeface="ＭＳ 明朝" panose="02020609040205080304" pitchFamily="17" charset="-128"/>
              </a:rPr>
              <a:t>）</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電子申請</a:t>
            </a:r>
            <a:r>
              <a:rPr lang="en-US" altLang="ja-JP" sz="800">
                <a:solidFill>
                  <a:srgbClr val="003366"/>
                </a:solidFill>
                <a:latin typeface="ＭＳ 明朝" panose="02020609040205080304" pitchFamily="17" charset="-128"/>
                <a:ea typeface="ＭＳ 明朝" panose="02020609040205080304" pitchFamily="17" charset="-128"/>
              </a:rPr>
              <a:t>(G2B,G2C)</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電子入札</a:t>
            </a:r>
            <a:r>
              <a:rPr lang="en-US" altLang="ja-JP" sz="800">
                <a:solidFill>
                  <a:srgbClr val="003366"/>
                </a:solidFill>
                <a:latin typeface="ＭＳ 明朝" panose="02020609040205080304" pitchFamily="17" charset="-128"/>
                <a:ea typeface="ＭＳ 明朝" panose="02020609040205080304" pitchFamily="17" charset="-128"/>
              </a:rPr>
              <a:t>(G2B)</a:t>
            </a:r>
          </a:p>
        </p:txBody>
      </p:sp>
      <p:cxnSp>
        <p:nvCxnSpPr>
          <p:cNvPr id="64714" name="AutoShape 202"/>
          <p:cNvCxnSpPr>
            <a:cxnSpLocks noChangeShapeType="1"/>
            <a:stCxn id="64699" idx="2"/>
            <a:endCxn id="64713" idx="1"/>
          </p:cNvCxnSpPr>
          <p:nvPr/>
        </p:nvCxnSpPr>
        <p:spPr bwMode="auto">
          <a:xfrm rot="5400000">
            <a:off x="6174582" y="5982494"/>
            <a:ext cx="346075" cy="503238"/>
          </a:xfrm>
          <a:prstGeom prst="curvedConnector4">
            <a:avLst>
              <a:gd name="adj1" fmla="val 16056"/>
              <a:gd name="adj2" fmla="val 14542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715" name="Rectangle 203"/>
          <p:cNvSpPr>
            <a:spLocks noChangeArrowheads="1"/>
          </p:cNvSpPr>
          <p:nvPr/>
        </p:nvSpPr>
        <p:spPr bwMode="auto">
          <a:xfrm>
            <a:off x="2133601" y="1447801"/>
            <a:ext cx="11588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E-JAPAN2002</a:t>
            </a:r>
            <a:r>
              <a:rPr lang="ja-JP" altLang="en-US" sz="800">
                <a:solidFill>
                  <a:srgbClr val="003366"/>
                </a:solidFill>
                <a:latin typeface="ＭＳ 明朝" panose="02020609040205080304" pitchFamily="17" charset="-128"/>
                <a:ea typeface="ＭＳ 明朝" panose="02020609040205080304" pitchFamily="17" charset="-128"/>
              </a:rPr>
              <a:t>重点計画</a:t>
            </a:r>
            <a:br>
              <a:rPr lang="ja-JP" altLang="en-US"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a:t>
            </a:r>
            <a:r>
              <a:rPr lang="en-US" altLang="ja-JP" sz="800">
                <a:solidFill>
                  <a:srgbClr val="003366"/>
                </a:solidFill>
                <a:latin typeface="ＭＳ 明朝" panose="02020609040205080304" pitchFamily="17" charset="-128"/>
                <a:ea typeface="ＭＳ 明朝" panose="02020609040205080304" pitchFamily="17" charset="-128"/>
              </a:rPr>
              <a:t>H14.6.18</a:t>
            </a:r>
            <a:r>
              <a:rPr lang="ja-JP" altLang="en-US" sz="800">
                <a:solidFill>
                  <a:srgbClr val="003366"/>
                </a:solidFill>
                <a:latin typeface="ＭＳ 明朝" panose="02020609040205080304" pitchFamily="17" charset="-128"/>
                <a:ea typeface="ＭＳ 明朝" panose="02020609040205080304" pitchFamily="17" charset="-128"/>
              </a:rPr>
              <a:t>）</a:t>
            </a:r>
          </a:p>
        </p:txBody>
      </p:sp>
      <p:cxnSp>
        <p:nvCxnSpPr>
          <p:cNvPr id="64716" name="AutoShape 204"/>
          <p:cNvCxnSpPr>
            <a:cxnSpLocks noChangeShapeType="1"/>
            <a:stCxn id="64667" idx="2"/>
            <a:endCxn id="64715" idx="0"/>
          </p:cNvCxnSpPr>
          <p:nvPr/>
        </p:nvCxnSpPr>
        <p:spPr bwMode="auto">
          <a:xfrm rot="16200000" flipH="1">
            <a:off x="2418557" y="1153319"/>
            <a:ext cx="233362" cy="355600"/>
          </a:xfrm>
          <a:prstGeom prst="curvedConnector3">
            <a:avLst>
              <a:gd name="adj1" fmla="val 4966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717" name="AutoShape 205"/>
          <p:cNvSpPr>
            <a:spLocks noChangeArrowheads="1"/>
          </p:cNvSpPr>
          <p:nvPr/>
        </p:nvSpPr>
        <p:spPr bwMode="auto">
          <a:xfrm>
            <a:off x="7315200" y="4724401"/>
            <a:ext cx="3352800" cy="1918811"/>
          </a:xfrm>
          <a:prstGeom prst="verticalScroll">
            <a:avLst>
              <a:gd name="adj" fmla="val 125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ja-JP" altLang="en-US" sz="800">
                <a:solidFill>
                  <a:srgbClr val="003366"/>
                </a:solidFill>
                <a:latin typeface="ＭＳ Ｐ明朝" panose="02020600040205080304" pitchFamily="18" charset="-128"/>
                <a:ea typeface="ＭＳ Ｐ明朝" panose="02020600040205080304" pitchFamily="18" charset="-128"/>
              </a:rPr>
              <a:t>ポイント</a:t>
            </a:r>
            <a:br>
              <a:rPr lang="ja-JP" altLang="en-US" sz="800">
                <a:solidFill>
                  <a:srgbClr val="003366"/>
                </a:solidFill>
                <a:latin typeface="ＭＳ Ｐ明朝" panose="02020600040205080304" pitchFamily="18" charset="-128"/>
                <a:ea typeface="ＭＳ Ｐ明朝" panose="02020600040205080304" pitchFamily="18" charset="-128"/>
              </a:rPr>
            </a:br>
            <a:r>
              <a:rPr lang="ja-JP" altLang="en-US" sz="800">
                <a:solidFill>
                  <a:srgbClr val="003366"/>
                </a:solidFill>
                <a:latin typeface="ＭＳ Ｐ明朝" panose="02020600040205080304" pitchFamily="18" charset="-128"/>
                <a:ea typeface="ＭＳ Ｐ明朝" panose="02020600040205080304" pitchFamily="18" charset="-128"/>
              </a:rPr>
              <a:t>＜</a:t>
            </a:r>
            <a:r>
              <a:rPr lang="en-US" altLang="ja-JP" sz="800">
                <a:solidFill>
                  <a:srgbClr val="003366"/>
                </a:solidFill>
                <a:latin typeface="ＭＳ Ｐ明朝" panose="02020600040205080304" pitchFamily="18" charset="-128"/>
                <a:ea typeface="ＭＳ Ｐ明朝" panose="02020600040205080304" pitchFamily="18" charset="-128"/>
              </a:rPr>
              <a:t>e-JAPAN</a:t>
            </a:r>
            <a:r>
              <a:rPr lang="ja-JP" altLang="en-US" sz="800">
                <a:solidFill>
                  <a:srgbClr val="003366"/>
                </a:solidFill>
                <a:latin typeface="ＭＳ Ｐ明朝" panose="02020600040205080304" pitchFamily="18" charset="-128"/>
                <a:ea typeface="ＭＳ Ｐ明朝" panose="02020600040205080304" pitchFamily="18" charset="-128"/>
              </a:rPr>
              <a:t>の成果で</a:t>
            </a:r>
            <a:r>
              <a:rPr lang="en-US" altLang="ja-JP" sz="800">
                <a:solidFill>
                  <a:srgbClr val="003366"/>
                </a:solidFill>
                <a:latin typeface="ＭＳ Ｐ明朝" panose="02020600040205080304" pitchFamily="18" charset="-128"/>
                <a:ea typeface="ＭＳ Ｐ明朝" panose="02020600040205080304" pitchFamily="18" charset="-128"/>
              </a:rPr>
              <a:t>NDL</a:t>
            </a:r>
            <a:r>
              <a:rPr lang="ja-JP" altLang="en-US" sz="800">
                <a:solidFill>
                  <a:srgbClr val="003366"/>
                </a:solidFill>
                <a:latin typeface="ＭＳ Ｐ明朝" panose="02020600040205080304" pitchFamily="18" charset="-128"/>
                <a:ea typeface="ＭＳ Ｐ明朝" panose="02020600040205080304" pitchFamily="18" charset="-128"/>
              </a:rPr>
              <a:t>が活用すべきものは＞</a:t>
            </a:r>
            <a:br>
              <a:rPr lang="ja-JP" altLang="en-US" sz="800">
                <a:solidFill>
                  <a:srgbClr val="003366"/>
                </a:solidFill>
                <a:latin typeface="ＭＳ Ｐ明朝" panose="02020600040205080304" pitchFamily="18" charset="-128"/>
                <a:ea typeface="ＭＳ Ｐ明朝" panose="02020600040205080304" pitchFamily="18" charset="-128"/>
              </a:rPr>
            </a:br>
            <a:r>
              <a:rPr lang="ja-JP" altLang="en-US" sz="800">
                <a:solidFill>
                  <a:srgbClr val="003366"/>
                </a:solidFill>
                <a:latin typeface="ＭＳ Ｐ明朝" panose="02020600040205080304" pitchFamily="18" charset="-128"/>
                <a:ea typeface="ＭＳ Ｐ明朝" panose="02020600040205080304" pitchFamily="18" charset="-128"/>
              </a:rPr>
              <a:t>・行政と同一システムにすることにより効率化を要請されているものがある</a:t>
            </a:r>
          </a:p>
          <a:p>
            <a:pPr fontAlgn="base">
              <a:spcBef>
                <a:spcPct val="0"/>
              </a:spcBef>
              <a:spcAft>
                <a:spcPct val="0"/>
              </a:spcAft>
            </a:pPr>
            <a:r>
              <a:rPr lang="ja-JP" altLang="en-US" sz="800">
                <a:solidFill>
                  <a:srgbClr val="003366"/>
                </a:solidFill>
                <a:latin typeface="ＭＳ Ｐ明朝" panose="02020600040205080304" pitchFamily="18" charset="-128"/>
                <a:ea typeface="ＭＳ Ｐ明朝" panose="02020600040205080304" pitchFamily="18" charset="-128"/>
              </a:rPr>
              <a:t>・業務・システムに関する仕様を国として統一することにより内容確認しやすくすることを求められている（調達、第三者評価）</a:t>
            </a:r>
          </a:p>
          <a:p>
            <a:pPr fontAlgn="base">
              <a:spcBef>
                <a:spcPct val="0"/>
              </a:spcBef>
              <a:spcAft>
                <a:spcPct val="0"/>
              </a:spcAft>
            </a:pPr>
            <a:r>
              <a:rPr lang="ja-JP" altLang="en-US" sz="800">
                <a:solidFill>
                  <a:srgbClr val="003366"/>
                </a:solidFill>
                <a:latin typeface="ＭＳ Ｐ明朝" panose="02020600040205080304" pitchFamily="18" charset="-128"/>
                <a:ea typeface="ＭＳ Ｐ明朝" panose="02020600040205080304" pitchFamily="18" charset="-128"/>
              </a:rPr>
              <a:t>・国民に対するサービスで、同種のものは、行政と立法は同レベルであることを望まれている</a:t>
            </a:r>
          </a:p>
          <a:p>
            <a:pPr fontAlgn="base">
              <a:spcBef>
                <a:spcPct val="0"/>
              </a:spcBef>
              <a:spcAft>
                <a:spcPct val="0"/>
              </a:spcAft>
            </a:pPr>
            <a:r>
              <a:rPr lang="ja-JP" altLang="en-US" sz="800">
                <a:solidFill>
                  <a:srgbClr val="003366"/>
                </a:solidFill>
                <a:latin typeface="ＭＳ Ｐ明朝" panose="02020600040205080304" pitchFamily="18" charset="-128"/>
                <a:ea typeface="ＭＳ Ｐ明朝" panose="02020600040205080304" pitchFamily="18" charset="-128"/>
              </a:rPr>
              <a:t>・電子図書館事業では、</a:t>
            </a:r>
            <a:r>
              <a:rPr lang="en-US" altLang="ja-JP" sz="800">
                <a:solidFill>
                  <a:srgbClr val="003366"/>
                </a:solidFill>
                <a:latin typeface="ＭＳ Ｐ明朝" panose="02020600040205080304" pitchFamily="18" charset="-128"/>
                <a:ea typeface="ＭＳ Ｐ明朝" panose="02020600040205080304" pitchFamily="18" charset="-128"/>
              </a:rPr>
              <a:t>e-JAPAN</a:t>
            </a:r>
            <a:r>
              <a:rPr lang="ja-JP" altLang="en-US" sz="800">
                <a:solidFill>
                  <a:srgbClr val="003366"/>
                </a:solidFill>
                <a:latin typeface="ＭＳ Ｐ明朝" panose="02020600040205080304" pitchFamily="18" charset="-128"/>
                <a:ea typeface="ＭＳ Ｐ明朝" panose="02020600040205080304" pitchFamily="18" charset="-128"/>
              </a:rPr>
              <a:t>施策での政府の成果の活用が期待できる</a:t>
            </a:r>
          </a:p>
          <a:p>
            <a:pPr fontAlgn="base">
              <a:spcBef>
                <a:spcPct val="0"/>
              </a:spcBef>
              <a:spcAft>
                <a:spcPct val="0"/>
              </a:spcAft>
            </a:pPr>
            <a:r>
              <a:rPr lang="ja-JP" altLang="en-US" sz="800">
                <a:solidFill>
                  <a:srgbClr val="003366"/>
                </a:solidFill>
                <a:latin typeface="ＭＳ Ｐ明朝" panose="02020600040205080304" pitchFamily="18" charset="-128"/>
                <a:ea typeface="ＭＳ Ｐ明朝" panose="02020600040205080304" pitchFamily="18" charset="-128"/>
              </a:rPr>
              <a:t>・新しいサービスを展開するには、業務の効率化により資源の確保が必須</a:t>
            </a:r>
          </a:p>
        </p:txBody>
      </p:sp>
      <p:sp>
        <p:nvSpPr>
          <p:cNvPr id="64718" name="Rectangle 206"/>
          <p:cNvSpPr>
            <a:spLocks noChangeArrowheads="1"/>
          </p:cNvSpPr>
          <p:nvPr/>
        </p:nvSpPr>
        <p:spPr bwMode="auto">
          <a:xfrm>
            <a:off x="5029201" y="6324601"/>
            <a:ext cx="9048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ペーパーレス化</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電子決裁</a:t>
            </a:r>
          </a:p>
        </p:txBody>
      </p:sp>
      <p:cxnSp>
        <p:nvCxnSpPr>
          <p:cNvPr id="64719" name="AutoShape 207"/>
          <p:cNvCxnSpPr>
            <a:cxnSpLocks noChangeShapeType="1"/>
            <a:stCxn id="64698" idx="3"/>
            <a:endCxn id="64703" idx="1"/>
          </p:cNvCxnSpPr>
          <p:nvPr/>
        </p:nvCxnSpPr>
        <p:spPr bwMode="auto">
          <a:xfrm>
            <a:off x="3698876" y="6116638"/>
            <a:ext cx="111125" cy="39846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6040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406650" y="152400"/>
            <a:ext cx="7378700" cy="304800"/>
          </a:xfrm>
          <a:ln/>
        </p:spPr>
        <p:txBody>
          <a:bodyPr>
            <a:normAutofit fontScale="90000"/>
          </a:bodyPr>
          <a:lstStyle/>
          <a:p>
            <a:r>
              <a:rPr lang="en-US" altLang="ja-JP">
                <a:latin typeface="ＭＳ Ｐゴシック" panose="020B0600070205080204" pitchFamily="50" charset="-128"/>
              </a:rPr>
              <a:t>e-Japan2003 </a:t>
            </a:r>
            <a:r>
              <a:rPr lang="ja-JP" altLang="en-US">
                <a:latin typeface="ＭＳ Ｐゴシック" panose="020B0600070205080204" pitchFamily="50" charset="-128"/>
              </a:rPr>
              <a:t>「</a:t>
            </a:r>
            <a:r>
              <a:rPr lang="ja-JP" altLang="en-US">
                <a:solidFill>
                  <a:schemeClr val="tx1"/>
                </a:solidFill>
                <a:latin typeface="ＭＳ Ｐゴシック" panose="020B0600070205080204" pitchFamily="50" charset="-128"/>
              </a:rPr>
              <a:t>知識創発</a:t>
            </a:r>
            <a:r>
              <a:rPr lang="ja-JP" altLang="en-US">
                <a:latin typeface="ＭＳ Ｐゴシック" panose="020B0600070205080204" pitchFamily="50" charset="-128"/>
              </a:rPr>
              <a:t>」と</a:t>
            </a:r>
            <a:r>
              <a:rPr lang="en-US" altLang="ja-JP">
                <a:latin typeface="ＭＳ Ｐゴシック" panose="020B0600070205080204" pitchFamily="50" charset="-128"/>
              </a:rPr>
              <a:t>NDL</a:t>
            </a:r>
            <a:r>
              <a:rPr lang="ja-JP" altLang="en-US">
                <a:latin typeface="ＭＳ Ｐゴシック" panose="020B0600070205080204" pitchFamily="50" charset="-128"/>
              </a:rPr>
              <a:t>電子図書館事業との関係　</a:t>
            </a:r>
            <a:r>
              <a:rPr lang="en-US" altLang="ja-JP" sz="900">
                <a:latin typeface="ＭＳ Ｐゴシック" panose="020B0600070205080204" pitchFamily="50" charset="-128"/>
              </a:rPr>
              <a:t>【</a:t>
            </a:r>
            <a:r>
              <a:rPr lang="ja-JP" altLang="en-US" sz="900">
                <a:latin typeface="ＭＳ Ｐゴシック" panose="020B0600070205080204" pitchFamily="50" charset="-128"/>
              </a:rPr>
              <a:t>平成</a:t>
            </a:r>
            <a:r>
              <a:rPr lang="en-US" altLang="ja-JP" sz="900">
                <a:latin typeface="ＭＳ Ｐゴシック" panose="020B0600070205080204" pitchFamily="50" charset="-128"/>
              </a:rPr>
              <a:t>15</a:t>
            </a:r>
            <a:r>
              <a:rPr lang="ja-JP" altLang="en-US" sz="900">
                <a:latin typeface="ＭＳ Ｐゴシック" panose="020B0600070205080204" pitchFamily="50" charset="-128"/>
              </a:rPr>
              <a:t>年３月</a:t>
            </a:r>
            <a:r>
              <a:rPr lang="en-US" altLang="ja-JP" sz="900">
                <a:latin typeface="ＭＳ Ｐゴシック" panose="020B0600070205080204" pitchFamily="50" charset="-128"/>
              </a:rPr>
              <a:t>】</a:t>
            </a:r>
            <a:r>
              <a:rPr lang="ja-JP" altLang="en-US" sz="900">
                <a:latin typeface="ＭＳ Ｐゴシック" panose="020B0600070205080204" pitchFamily="50" charset="-128"/>
              </a:rPr>
              <a:t>　</a:t>
            </a:r>
            <a:r>
              <a:rPr lang="ja-JP" altLang="en-US">
                <a:latin typeface="ＭＳ Ｐゴシック" panose="020B0600070205080204" pitchFamily="50" charset="-128"/>
              </a:rPr>
              <a:t>（参考）</a:t>
            </a:r>
          </a:p>
        </p:txBody>
      </p:sp>
      <p:sp>
        <p:nvSpPr>
          <p:cNvPr id="84995" name="Rectangle 3"/>
          <p:cNvSpPr>
            <a:spLocks noChangeArrowheads="1"/>
          </p:cNvSpPr>
          <p:nvPr/>
        </p:nvSpPr>
        <p:spPr bwMode="auto">
          <a:xfrm>
            <a:off x="1676400" y="1203326"/>
            <a:ext cx="3733800" cy="1446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政府</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・デジタルアーカイブに保有する情報の統一コードを実現する技術開発及び普及促進の支援。</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・デジタルコンテンツの著作権等知的所有権に関する法制度の整備及び国際連携を強化し、知的財産権を守る技術の開発を支援</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民間</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・デジタルコンテンツの著作権等知的財産権を守る不正コピー防止等の技術や保有する情報の統一コード整備、及びシステム開発と運用</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・著作物の流通条件の明確化、権利処理のための制度的、技術的枠組み、課金システム等の構築</a:t>
            </a:r>
          </a:p>
          <a:p>
            <a:pPr fontAlgn="base">
              <a:spcBef>
                <a:spcPct val="0"/>
              </a:spcBef>
              <a:spcAft>
                <a:spcPct val="0"/>
              </a:spcAft>
            </a:pPr>
            <a:endParaRPr lang="en-US" altLang="ja-JP" sz="800">
              <a:solidFill>
                <a:srgbClr val="003366"/>
              </a:solidFill>
              <a:latin typeface="ＭＳ 明朝" panose="02020609040205080304" pitchFamily="17" charset="-128"/>
              <a:ea typeface="ＭＳ 明朝" panose="02020609040205080304" pitchFamily="17" charset="-128"/>
            </a:endParaRPr>
          </a:p>
        </p:txBody>
      </p:sp>
      <p:sp>
        <p:nvSpPr>
          <p:cNvPr id="84996" name="Rectangle 4"/>
          <p:cNvSpPr>
            <a:spLocks noChangeArrowheads="1"/>
          </p:cNvSpPr>
          <p:nvPr/>
        </p:nvSpPr>
        <p:spPr bwMode="auto">
          <a:xfrm>
            <a:off x="6929439" y="2916239"/>
            <a:ext cx="2022475" cy="2238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統一コード→提供目録としての書誌調整</a:t>
            </a:r>
            <a:endParaRPr lang="ja-JP" altLang="en-US" sz="800">
              <a:solidFill>
                <a:srgbClr val="003366"/>
              </a:solidFill>
              <a:ea typeface="ＭＳ 明朝" panose="02020609040205080304" pitchFamily="17" charset="-128"/>
            </a:endParaRPr>
          </a:p>
        </p:txBody>
      </p:sp>
      <p:sp>
        <p:nvSpPr>
          <p:cNvPr id="84997" name="Rectangle 5"/>
          <p:cNvSpPr>
            <a:spLocks noChangeArrowheads="1"/>
          </p:cNvSpPr>
          <p:nvPr/>
        </p:nvSpPr>
        <p:spPr bwMode="auto">
          <a:xfrm>
            <a:off x="5791201" y="685800"/>
            <a:ext cx="9048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知の保存と提供</a:t>
            </a:r>
            <a:endParaRPr lang="ja-JP" altLang="en-US" sz="800">
              <a:solidFill>
                <a:srgbClr val="003366"/>
              </a:solidFill>
              <a:ea typeface="ＭＳ 明朝" panose="02020609040205080304" pitchFamily="17" charset="-128"/>
            </a:endParaRPr>
          </a:p>
        </p:txBody>
      </p:sp>
      <p:sp>
        <p:nvSpPr>
          <p:cNvPr id="84998" name="Rectangle 6"/>
          <p:cNvSpPr>
            <a:spLocks noChangeArrowheads="1"/>
          </p:cNvSpPr>
          <p:nvPr/>
        </p:nvSpPr>
        <p:spPr bwMode="auto">
          <a:xfrm>
            <a:off x="6934201" y="1066800"/>
            <a:ext cx="16668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表層</a:t>
            </a:r>
            <a:r>
              <a:rPr lang="en-US" altLang="ja-JP" sz="800">
                <a:solidFill>
                  <a:srgbClr val="003366"/>
                </a:solidFill>
                <a:latin typeface="ＭＳ 明朝" panose="02020609040205080304" pitchFamily="17" charset="-128"/>
                <a:ea typeface="ＭＳ 明朝" panose="02020609040205080304" pitchFamily="17" charset="-128"/>
              </a:rPr>
              <a:t>Web</a:t>
            </a:r>
            <a:r>
              <a:rPr lang="ja-JP" altLang="en-US" sz="800">
                <a:solidFill>
                  <a:srgbClr val="003366"/>
                </a:solidFill>
                <a:latin typeface="ＭＳ 明朝" panose="02020609040205080304" pitchFamily="17" charset="-128"/>
                <a:ea typeface="ＭＳ 明朝" panose="02020609040205080304" pitchFamily="17" charset="-128"/>
              </a:rPr>
              <a:t>の選択的収集保存と提供</a:t>
            </a:r>
            <a:endParaRPr lang="ja-JP" altLang="en-US" sz="800">
              <a:solidFill>
                <a:srgbClr val="003366"/>
              </a:solidFill>
              <a:ea typeface="ＭＳ 明朝" panose="02020609040205080304" pitchFamily="17" charset="-128"/>
            </a:endParaRPr>
          </a:p>
        </p:txBody>
      </p:sp>
      <p:sp>
        <p:nvSpPr>
          <p:cNvPr id="84999" name="Rectangle 7"/>
          <p:cNvSpPr>
            <a:spLocks noChangeArrowheads="1"/>
          </p:cNvSpPr>
          <p:nvPr/>
        </p:nvSpPr>
        <p:spPr bwMode="auto">
          <a:xfrm>
            <a:off x="6934201" y="1371600"/>
            <a:ext cx="16668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深層</a:t>
            </a:r>
            <a:r>
              <a:rPr lang="en-US" altLang="ja-JP" sz="800">
                <a:solidFill>
                  <a:srgbClr val="003366"/>
                </a:solidFill>
                <a:latin typeface="ＭＳ 明朝" panose="02020609040205080304" pitchFamily="17" charset="-128"/>
                <a:ea typeface="ＭＳ 明朝" panose="02020609040205080304" pitchFamily="17" charset="-128"/>
              </a:rPr>
              <a:t>Web</a:t>
            </a:r>
            <a:r>
              <a:rPr lang="ja-JP" altLang="en-US" sz="800">
                <a:solidFill>
                  <a:srgbClr val="003366"/>
                </a:solidFill>
                <a:latin typeface="ＭＳ 明朝" panose="02020609040205080304" pitchFamily="17" charset="-128"/>
                <a:ea typeface="ＭＳ 明朝" panose="02020609040205080304" pitchFamily="17" charset="-128"/>
              </a:rPr>
              <a:t>の選択的収集保存と提供</a:t>
            </a:r>
          </a:p>
        </p:txBody>
      </p:sp>
      <p:sp>
        <p:nvSpPr>
          <p:cNvPr id="85000" name="Rectangle 8"/>
          <p:cNvSpPr>
            <a:spLocks noChangeArrowheads="1"/>
          </p:cNvSpPr>
          <p:nvPr/>
        </p:nvSpPr>
        <p:spPr bwMode="auto">
          <a:xfrm>
            <a:off x="6934201" y="1981200"/>
            <a:ext cx="22256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Dnavi</a:t>
            </a:r>
            <a:r>
              <a:rPr lang="ja-JP" altLang="en-US" sz="800">
                <a:solidFill>
                  <a:srgbClr val="003366"/>
                </a:solidFill>
                <a:latin typeface="ＭＳ 明朝" panose="02020609040205080304" pitchFamily="17" charset="-128"/>
                <a:ea typeface="ＭＳ 明朝" panose="02020609040205080304" pitchFamily="17" charset="-128"/>
              </a:rPr>
              <a:t>でのカレントの深層</a:t>
            </a:r>
            <a:r>
              <a:rPr lang="en-US" altLang="ja-JP" sz="800">
                <a:solidFill>
                  <a:srgbClr val="003366"/>
                </a:solidFill>
                <a:latin typeface="ＭＳ 明朝" panose="02020609040205080304" pitchFamily="17" charset="-128"/>
                <a:ea typeface="ＭＳ 明朝" panose="02020609040205080304" pitchFamily="17" charset="-128"/>
              </a:rPr>
              <a:t>Web</a:t>
            </a:r>
            <a:r>
              <a:rPr lang="ja-JP" altLang="en-US" sz="800">
                <a:solidFill>
                  <a:srgbClr val="003366"/>
                </a:solidFill>
                <a:latin typeface="ＭＳ 明朝" panose="02020609040205080304" pitchFamily="17" charset="-128"/>
                <a:ea typeface="ＭＳ 明朝" panose="02020609040205080304" pitchFamily="17" charset="-128"/>
              </a:rPr>
              <a:t>へのナビゲート</a:t>
            </a:r>
          </a:p>
        </p:txBody>
      </p:sp>
      <p:sp>
        <p:nvSpPr>
          <p:cNvPr id="85001" name="Rectangle 9"/>
          <p:cNvSpPr>
            <a:spLocks noChangeArrowheads="1"/>
          </p:cNvSpPr>
          <p:nvPr/>
        </p:nvSpPr>
        <p:spPr bwMode="auto">
          <a:xfrm>
            <a:off x="6934201" y="1676400"/>
            <a:ext cx="18192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バルク収集保存と過去の情報の提供</a:t>
            </a:r>
          </a:p>
        </p:txBody>
      </p:sp>
      <p:sp>
        <p:nvSpPr>
          <p:cNvPr id="85002" name="Rectangle 10"/>
          <p:cNvSpPr>
            <a:spLocks noChangeArrowheads="1"/>
          </p:cNvSpPr>
          <p:nvPr/>
        </p:nvSpPr>
        <p:spPr bwMode="auto">
          <a:xfrm>
            <a:off x="6934201" y="2362201"/>
            <a:ext cx="31400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著作権等の権利処理、著作権保護システム、著作権管理システム</a:t>
            </a:r>
            <a:br>
              <a:rPr lang="ja-JP" altLang="en-US" sz="800">
                <a:solidFill>
                  <a:srgbClr val="003366"/>
                </a:solidFill>
                <a:latin typeface="ＭＳ 明朝" panose="02020609040205080304" pitchFamily="17" charset="-128"/>
                <a:ea typeface="ＭＳ 明朝" panose="02020609040205080304" pitchFamily="17" charset="-128"/>
              </a:rPr>
            </a:br>
            <a:r>
              <a:rPr lang="ja-JP" altLang="en-US" sz="800">
                <a:solidFill>
                  <a:srgbClr val="003366"/>
                </a:solidFill>
                <a:latin typeface="ＭＳ 明朝" panose="02020609040205080304" pitchFamily="17" charset="-128"/>
                <a:ea typeface="ＭＳ 明朝" panose="02020609040205080304" pitchFamily="17" charset="-128"/>
              </a:rPr>
              <a:t>、課金システム</a:t>
            </a:r>
          </a:p>
        </p:txBody>
      </p:sp>
      <p:sp>
        <p:nvSpPr>
          <p:cNvPr id="85003" name="Rectangle 11"/>
          <p:cNvSpPr>
            <a:spLocks noChangeArrowheads="1"/>
          </p:cNvSpPr>
          <p:nvPr/>
        </p:nvSpPr>
        <p:spPr bwMode="auto">
          <a:xfrm>
            <a:off x="5791200" y="2971801"/>
            <a:ext cx="833438"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ea typeface="ＭＳ 明朝" panose="02020609040205080304" pitchFamily="17" charset="-128"/>
              </a:rPr>
              <a:t>知の共有のための基盤整備</a:t>
            </a:r>
          </a:p>
        </p:txBody>
      </p:sp>
      <p:sp>
        <p:nvSpPr>
          <p:cNvPr id="85004" name="Rectangle 12"/>
          <p:cNvSpPr>
            <a:spLocks noChangeArrowheads="1"/>
          </p:cNvSpPr>
          <p:nvPr/>
        </p:nvSpPr>
        <p:spPr bwMode="auto">
          <a:xfrm>
            <a:off x="5791201" y="2438400"/>
            <a:ext cx="6000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ea typeface="ＭＳ 明朝" panose="02020609040205080304" pitchFamily="17" charset="-128"/>
              </a:rPr>
              <a:t>知の保護</a:t>
            </a:r>
          </a:p>
        </p:txBody>
      </p:sp>
      <p:sp>
        <p:nvSpPr>
          <p:cNvPr id="85005" name="Rectangle 13"/>
          <p:cNvSpPr>
            <a:spLocks noChangeArrowheads="1"/>
          </p:cNvSpPr>
          <p:nvPr/>
        </p:nvSpPr>
        <p:spPr bwMode="auto">
          <a:xfrm>
            <a:off x="6929439" y="3754438"/>
            <a:ext cx="2632075" cy="5905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ea typeface="ＭＳ 明朝" panose="02020609040205080304" pitchFamily="17" charset="-128"/>
              </a:rPr>
              <a:t>統一インターフェース→</a:t>
            </a:r>
          </a:p>
          <a:p>
            <a:pPr fontAlgn="base">
              <a:spcBef>
                <a:spcPct val="0"/>
              </a:spcBef>
              <a:spcAft>
                <a:spcPct val="0"/>
              </a:spcAft>
            </a:pPr>
            <a:r>
              <a:rPr lang="ja-JP" altLang="en-US" sz="800">
                <a:solidFill>
                  <a:srgbClr val="003366"/>
                </a:solidFill>
                <a:ea typeface="ＭＳ 明朝" panose="02020609040205080304" pitchFamily="17" charset="-128"/>
              </a:rPr>
              <a:t>・二次情報アクセスに関する通信プロトコル</a:t>
            </a:r>
          </a:p>
          <a:p>
            <a:pPr fontAlgn="base">
              <a:spcBef>
                <a:spcPct val="0"/>
              </a:spcBef>
              <a:spcAft>
                <a:spcPct val="0"/>
              </a:spcAft>
            </a:pPr>
            <a:r>
              <a:rPr lang="ja-JP" altLang="en-US" sz="800">
                <a:solidFill>
                  <a:srgbClr val="003366"/>
                </a:solidFill>
                <a:ea typeface="ＭＳ 明朝" panose="02020609040205080304" pitchFamily="17" charset="-128"/>
              </a:rPr>
              <a:t>・一次情報アクセスに関する通信プロトコル</a:t>
            </a:r>
          </a:p>
          <a:p>
            <a:pPr fontAlgn="base">
              <a:spcBef>
                <a:spcPct val="0"/>
              </a:spcBef>
              <a:spcAft>
                <a:spcPct val="0"/>
              </a:spcAft>
            </a:pPr>
            <a:r>
              <a:rPr lang="ja-JP" altLang="en-US" sz="800">
                <a:solidFill>
                  <a:srgbClr val="003366"/>
                </a:solidFill>
                <a:ea typeface="ＭＳ 明朝" panose="02020609040205080304" pitchFamily="17" charset="-128"/>
              </a:rPr>
              <a:t>・二次情報と一次情報の連動のための通信プロトコル</a:t>
            </a:r>
          </a:p>
        </p:txBody>
      </p:sp>
      <p:sp>
        <p:nvSpPr>
          <p:cNvPr id="85006" name="Rectangle 14"/>
          <p:cNvSpPr>
            <a:spLocks noChangeArrowheads="1"/>
          </p:cNvSpPr>
          <p:nvPr/>
        </p:nvSpPr>
        <p:spPr bwMode="auto">
          <a:xfrm>
            <a:off x="5791200" y="5318125"/>
            <a:ext cx="833438"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ja-JP" altLang="en-US" sz="800">
                <a:solidFill>
                  <a:srgbClr val="003366"/>
                </a:solidFill>
                <a:ea typeface="ＭＳ 明朝" panose="02020609040205080304" pitchFamily="17" charset="-128"/>
              </a:rPr>
              <a:t>知の共有</a:t>
            </a:r>
          </a:p>
        </p:txBody>
      </p:sp>
      <p:sp>
        <p:nvSpPr>
          <p:cNvPr id="85007" name="Rectangle 15"/>
          <p:cNvSpPr>
            <a:spLocks noChangeArrowheads="1"/>
          </p:cNvSpPr>
          <p:nvPr/>
        </p:nvSpPr>
        <p:spPr bwMode="auto">
          <a:xfrm>
            <a:off x="6934200" y="5257800"/>
            <a:ext cx="1620838"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ea typeface="ＭＳ 明朝" panose="02020609040205080304" pitchFamily="17" charset="-128"/>
              </a:rPr>
              <a:t>NDL</a:t>
            </a:r>
            <a:r>
              <a:rPr lang="ja-JP" altLang="en-US" sz="800">
                <a:solidFill>
                  <a:srgbClr val="003366"/>
                </a:solidFill>
                <a:ea typeface="ＭＳ 明朝" panose="02020609040205080304" pitchFamily="17" charset="-128"/>
              </a:rPr>
              <a:t>内各種提供目録の連携検索</a:t>
            </a:r>
          </a:p>
        </p:txBody>
      </p:sp>
      <p:sp>
        <p:nvSpPr>
          <p:cNvPr id="85008" name="Rectangle 16"/>
          <p:cNvSpPr>
            <a:spLocks noChangeArrowheads="1"/>
          </p:cNvSpPr>
          <p:nvPr/>
        </p:nvSpPr>
        <p:spPr bwMode="auto">
          <a:xfrm>
            <a:off x="6929438" y="3221038"/>
            <a:ext cx="1554162" cy="4683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ea typeface="ＭＳ 明朝" panose="02020609040205080304" pitchFamily="17" charset="-128"/>
              </a:rPr>
              <a:t>統一</a:t>
            </a:r>
            <a:r>
              <a:rPr lang="en-US" altLang="ja-JP" sz="800">
                <a:solidFill>
                  <a:srgbClr val="003366"/>
                </a:solidFill>
                <a:ea typeface="ＭＳ 明朝" panose="02020609040205080304" pitchFamily="17" charset="-128"/>
              </a:rPr>
              <a:t>DB</a:t>
            </a:r>
            <a:r>
              <a:rPr lang="ja-JP" altLang="en-US" sz="800">
                <a:solidFill>
                  <a:srgbClr val="003366"/>
                </a:solidFill>
                <a:ea typeface="ＭＳ 明朝" panose="02020609040205080304" pitchFamily="17" charset="-128"/>
              </a:rPr>
              <a:t>仕様→</a:t>
            </a:r>
          </a:p>
          <a:p>
            <a:pPr fontAlgn="base">
              <a:spcBef>
                <a:spcPct val="0"/>
              </a:spcBef>
              <a:spcAft>
                <a:spcPct val="0"/>
              </a:spcAft>
            </a:pPr>
            <a:r>
              <a:rPr lang="ja-JP" altLang="en-US" sz="800">
                <a:solidFill>
                  <a:srgbClr val="003366"/>
                </a:solidFill>
                <a:ea typeface="ＭＳ 明朝" panose="02020609040205080304" pitchFamily="17" charset="-128"/>
              </a:rPr>
              <a:t>・二次情報</a:t>
            </a:r>
            <a:r>
              <a:rPr lang="en-US" altLang="ja-JP" sz="800">
                <a:solidFill>
                  <a:srgbClr val="003366"/>
                </a:solidFill>
                <a:ea typeface="ＭＳ 明朝" panose="02020609040205080304" pitchFamily="17" charset="-128"/>
              </a:rPr>
              <a:t>DB</a:t>
            </a:r>
            <a:r>
              <a:rPr lang="ja-JP" altLang="en-US" sz="800">
                <a:solidFill>
                  <a:srgbClr val="003366"/>
                </a:solidFill>
                <a:ea typeface="ＭＳ 明朝" panose="02020609040205080304" pitchFamily="17" charset="-128"/>
              </a:rPr>
              <a:t>の仕様の共通化</a:t>
            </a:r>
          </a:p>
          <a:p>
            <a:pPr fontAlgn="base">
              <a:spcBef>
                <a:spcPct val="0"/>
              </a:spcBef>
              <a:spcAft>
                <a:spcPct val="0"/>
              </a:spcAft>
            </a:pPr>
            <a:r>
              <a:rPr lang="ja-JP" altLang="en-US" sz="800">
                <a:solidFill>
                  <a:srgbClr val="003366"/>
                </a:solidFill>
                <a:ea typeface="ＭＳ 明朝" panose="02020609040205080304" pitchFamily="17" charset="-128"/>
              </a:rPr>
              <a:t>・一次情報</a:t>
            </a:r>
            <a:r>
              <a:rPr lang="en-US" altLang="ja-JP" sz="800">
                <a:solidFill>
                  <a:srgbClr val="003366"/>
                </a:solidFill>
                <a:ea typeface="ＭＳ 明朝" panose="02020609040205080304" pitchFamily="17" charset="-128"/>
              </a:rPr>
              <a:t>DB</a:t>
            </a:r>
            <a:r>
              <a:rPr lang="ja-JP" altLang="en-US" sz="800">
                <a:solidFill>
                  <a:srgbClr val="003366"/>
                </a:solidFill>
                <a:ea typeface="ＭＳ 明朝" panose="02020609040205080304" pitchFamily="17" charset="-128"/>
              </a:rPr>
              <a:t>の仕様の共通化</a:t>
            </a:r>
          </a:p>
        </p:txBody>
      </p:sp>
      <p:sp>
        <p:nvSpPr>
          <p:cNvPr id="85009" name="Rectangle 17"/>
          <p:cNvSpPr>
            <a:spLocks noChangeArrowheads="1"/>
          </p:cNvSpPr>
          <p:nvPr/>
        </p:nvSpPr>
        <p:spPr bwMode="auto">
          <a:xfrm>
            <a:off x="6934200" y="6477000"/>
            <a:ext cx="3144838"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ea typeface="ＭＳ 明朝" panose="02020609040205080304" pitchFamily="17" charset="-128"/>
              </a:rPr>
              <a:t>NDL</a:t>
            </a:r>
            <a:r>
              <a:rPr lang="ja-JP" altLang="en-US" sz="800">
                <a:solidFill>
                  <a:srgbClr val="003366"/>
                </a:solidFill>
                <a:ea typeface="ＭＳ 明朝" panose="02020609040205080304" pitchFamily="17" charset="-128"/>
              </a:rPr>
              <a:t>と他機関の提供目録から電子化一次情報へのアクセスの連携</a:t>
            </a:r>
          </a:p>
        </p:txBody>
      </p:sp>
      <p:sp>
        <p:nvSpPr>
          <p:cNvPr id="85010" name="Rectangle 18"/>
          <p:cNvSpPr>
            <a:spLocks noChangeArrowheads="1"/>
          </p:cNvSpPr>
          <p:nvPr/>
        </p:nvSpPr>
        <p:spPr bwMode="auto">
          <a:xfrm>
            <a:off x="6934200" y="6172200"/>
            <a:ext cx="1824038"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ea typeface="ＭＳ 明朝" panose="02020609040205080304" pitchFamily="17" charset="-128"/>
              </a:rPr>
              <a:t>NDL</a:t>
            </a:r>
            <a:r>
              <a:rPr lang="ja-JP" altLang="en-US" sz="800">
                <a:solidFill>
                  <a:srgbClr val="003366"/>
                </a:solidFill>
                <a:ea typeface="ＭＳ 明朝" panose="02020609040205080304" pitchFamily="17" charset="-128"/>
              </a:rPr>
              <a:t>と他機関の提供目録の連携検索</a:t>
            </a:r>
          </a:p>
        </p:txBody>
      </p:sp>
      <p:sp>
        <p:nvSpPr>
          <p:cNvPr id="85011" name="Rectangle 19"/>
          <p:cNvSpPr>
            <a:spLocks noChangeArrowheads="1"/>
          </p:cNvSpPr>
          <p:nvPr/>
        </p:nvSpPr>
        <p:spPr bwMode="auto">
          <a:xfrm>
            <a:off x="6934200" y="5791200"/>
            <a:ext cx="2738438"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ea typeface="ＭＳ 明朝" panose="02020609040205080304" pitchFamily="17" charset="-128"/>
              </a:rPr>
              <a:t>NDL</a:t>
            </a:r>
            <a:r>
              <a:rPr lang="ja-JP" altLang="en-US" sz="800">
                <a:solidFill>
                  <a:srgbClr val="003366"/>
                </a:solidFill>
                <a:ea typeface="ＭＳ 明朝" panose="02020609040205080304" pitchFamily="17" charset="-128"/>
              </a:rPr>
              <a:t>内提供目録から電子化一次情報へのアクセスの連携</a:t>
            </a:r>
          </a:p>
        </p:txBody>
      </p:sp>
      <p:sp>
        <p:nvSpPr>
          <p:cNvPr id="85012" name="Rectangle 20"/>
          <p:cNvSpPr>
            <a:spLocks noChangeArrowheads="1"/>
          </p:cNvSpPr>
          <p:nvPr/>
        </p:nvSpPr>
        <p:spPr bwMode="auto">
          <a:xfrm>
            <a:off x="6934201" y="4419600"/>
            <a:ext cx="36480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提供目録、電子化一次情報それぞれの検索ユーザインターフェースの共通化</a:t>
            </a:r>
            <a:endParaRPr lang="ja-JP" altLang="en-US" sz="800">
              <a:solidFill>
                <a:srgbClr val="003366"/>
              </a:solidFill>
              <a:ea typeface="ＭＳ 明朝" panose="02020609040205080304" pitchFamily="17" charset="-128"/>
            </a:endParaRPr>
          </a:p>
        </p:txBody>
      </p:sp>
      <p:sp>
        <p:nvSpPr>
          <p:cNvPr id="85013" name="Rectangle 21"/>
          <p:cNvSpPr>
            <a:spLocks noChangeArrowheads="1"/>
          </p:cNvSpPr>
          <p:nvPr/>
        </p:nvSpPr>
        <p:spPr bwMode="auto">
          <a:xfrm>
            <a:off x="6934201" y="762000"/>
            <a:ext cx="11588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NDL</a:t>
            </a:r>
            <a:r>
              <a:rPr lang="ja-JP" altLang="en-US" sz="800">
                <a:solidFill>
                  <a:srgbClr val="003366"/>
                </a:solidFill>
                <a:latin typeface="ＭＳ 明朝" panose="02020609040205080304" pitchFamily="17" charset="-128"/>
                <a:ea typeface="ＭＳ 明朝" panose="02020609040205080304" pitchFamily="17" charset="-128"/>
              </a:rPr>
              <a:t>所蔵書の蔵書目録</a:t>
            </a:r>
            <a:endParaRPr lang="ja-JP" altLang="en-US" sz="800">
              <a:solidFill>
                <a:srgbClr val="003366"/>
              </a:solidFill>
              <a:ea typeface="ＭＳ 明朝" panose="02020609040205080304" pitchFamily="17" charset="-128"/>
            </a:endParaRPr>
          </a:p>
        </p:txBody>
      </p:sp>
      <p:cxnSp>
        <p:nvCxnSpPr>
          <p:cNvPr id="85014" name="AutoShape 22"/>
          <p:cNvCxnSpPr>
            <a:cxnSpLocks noChangeShapeType="1"/>
            <a:stCxn id="84997" idx="3"/>
            <a:endCxn id="85013" idx="1"/>
          </p:cNvCxnSpPr>
          <p:nvPr/>
        </p:nvCxnSpPr>
        <p:spPr bwMode="auto">
          <a:xfrm>
            <a:off x="6696076" y="798513"/>
            <a:ext cx="238125" cy="762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5" name="AutoShape 23"/>
          <p:cNvCxnSpPr>
            <a:cxnSpLocks noChangeShapeType="1"/>
            <a:stCxn id="84997" idx="3"/>
            <a:endCxn id="84998" idx="1"/>
          </p:cNvCxnSpPr>
          <p:nvPr/>
        </p:nvCxnSpPr>
        <p:spPr bwMode="auto">
          <a:xfrm>
            <a:off x="6696076" y="798513"/>
            <a:ext cx="238125" cy="3810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6" name="AutoShape 24"/>
          <p:cNvCxnSpPr>
            <a:cxnSpLocks noChangeShapeType="1"/>
            <a:stCxn id="84997" idx="3"/>
            <a:endCxn id="84999" idx="1"/>
          </p:cNvCxnSpPr>
          <p:nvPr/>
        </p:nvCxnSpPr>
        <p:spPr bwMode="auto">
          <a:xfrm>
            <a:off x="6696076" y="798513"/>
            <a:ext cx="238125" cy="6858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7" name="AutoShape 25"/>
          <p:cNvCxnSpPr>
            <a:cxnSpLocks noChangeShapeType="1"/>
            <a:stCxn id="84997" idx="3"/>
            <a:endCxn id="85001" idx="1"/>
          </p:cNvCxnSpPr>
          <p:nvPr/>
        </p:nvCxnSpPr>
        <p:spPr bwMode="auto">
          <a:xfrm>
            <a:off x="6696076" y="798513"/>
            <a:ext cx="238125" cy="990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8" name="AutoShape 26"/>
          <p:cNvCxnSpPr>
            <a:cxnSpLocks noChangeShapeType="1"/>
            <a:stCxn id="84997" idx="3"/>
            <a:endCxn id="85000" idx="1"/>
          </p:cNvCxnSpPr>
          <p:nvPr/>
        </p:nvCxnSpPr>
        <p:spPr bwMode="auto">
          <a:xfrm>
            <a:off x="6696076" y="798513"/>
            <a:ext cx="238125" cy="12954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19" name="AutoShape 27"/>
          <p:cNvCxnSpPr>
            <a:cxnSpLocks noChangeShapeType="1"/>
            <a:endCxn id="85002" idx="1"/>
          </p:cNvCxnSpPr>
          <p:nvPr/>
        </p:nvCxnSpPr>
        <p:spPr bwMode="auto">
          <a:xfrm>
            <a:off x="6400800" y="2530476"/>
            <a:ext cx="533400" cy="476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0" name="AutoShape 28"/>
          <p:cNvCxnSpPr>
            <a:cxnSpLocks noChangeShapeType="1"/>
            <a:stCxn id="85003" idx="3"/>
            <a:endCxn id="84996" idx="1"/>
          </p:cNvCxnSpPr>
          <p:nvPr/>
        </p:nvCxnSpPr>
        <p:spPr bwMode="auto">
          <a:xfrm flipV="1">
            <a:off x="6624638" y="3028950"/>
            <a:ext cx="304800" cy="11588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1" name="AutoShape 29"/>
          <p:cNvCxnSpPr>
            <a:cxnSpLocks noChangeShapeType="1"/>
            <a:stCxn id="85003" idx="3"/>
            <a:endCxn id="85008" idx="1"/>
          </p:cNvCxnSpPr>
          <p:nvPr/>
        </p:nvCxnSpPr>
        <p:spPr bwMode="auto">
          <a:xfrm>
            <a:off x="6624638" y="3144838"/>
            <a:ext cx="304800" cy="3111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2" name="AutoShape 30"/>
          <p:cNvCxnSpPr>
            <a:cxnSpLocks noChangeShapeType="1"/>
            <a:stCxn id="85003" idx="3"/>
            <a:endCxn id="85005" idx="1"/>
          </p:cNvCxnSpPr>
          <p:nvPr/>
        </p:nvCxnSpPr>
        <p:spPr bwMode="auto">
          <a:xfrm>
            <a:off x="6624638" y="3144839"/>
            <a:ext cx="304800" cy="9048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3" name="AutoShape 31"/>
          <p:cNvCxnSpPr>
            <a:cxnSpLocks noChangeShapeType="1"/>
            <a:stCxn id="85003" idx="3"/>
            <a:endCxn id="85012" idx="1"/>
          </p:cNvCxnSpPr>
          <p:nvPr/>
        </p:nvCxnSpPr>
        <p:spPr bwMode="auto">
          <a:xfrm>
            <a:off x="6624638" y="3144839"/>
            <a:ext cx="309562" cy="1387475"/>
          </a:xfrm>
          <a:prstGeom prst="bentConnector3">
            <a:avLst>
              <a:gd name="adj1" fmla="val 497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4" name="AutoShape 32"/>
          <p:cNvCxnSpPr>
            <a:cxnSpLocks noChangeShapeType="1"/>
            <a:stCxn id="85006" idx="3"/>
            <a:endCxn id="85007" idx="1"/>
          </p:cNvCxnSpPr>
          <p:nvPr/>
        </p:nvCxnSpPr>
        <p:spPr bwMode="auto">
          <a:xfrm flipV="1">
            <a:off x="6624638" y="5370514"/>
            <a:ext cx="309562" cy="60325"/>
          </a:xfrm>
          <a:prstGeom prst="bentConnector3">
            <a:avLst>
              <a:gd name="adj1" fmla="val 497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5" name="AutoShape 33"/>
          <p:cNvCxnSpPr>
            <a:cxnSpLocks noChangeShapeType="1"/>
            <a:stCxn id="85006" idx="3"/>
            <a:endCxn id="85011" idx="1"/>
          </p:cNvCxnSpPr>
          <p:nvPr/>
        </p:nvCxnSpPr>
        <p:spPr bwMode="auto">
          <a:xfrm>
            <a:off x="6624638" y="5430839"/>
            <a:ext cx="309562" cy="473075"/>
          </a:xfrm>
          <a:prstGeom prst="bentConnector3">
            <a:avLst>
              <a:gd name="adj1" fmla="val 497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6" name="AutoShape 34"/>
          <p:cNvCxnSpPr>
            <a:cxnSpLocks noChangeShapeType="1"/>
            <a:stCxn id="85006" idx="3"/>
            <a:endCxn id="85010" idx="1"/>
          </p:cNvCxnSpPr>
          <p:nvPr/>
        </p:nvCxnSpPr>
        <p:spPr bwMode="auto">
          <a:xfrm>
            <a:off x="6624638" y="5430839"/>
            <a:ext cx="309562" cy="854075"/>
          </a:xfrm>
          <a:prstGeom prst="bentConnector3">
            <a:avLst>
              <a:gd name="adj1" fmla="val 497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7" name="AutoShape 35"/>
          <p:cNvCxnSpPr>
            <a:cxnSpLocks noChangeShapeType="1"/>
            <a:stCxn id="85006" idx="3"/>
            <a:endCxn id="85009" idx="1"/>
          </p:cNvCxnSpPr>
          <p:nvPr/>
        </p:nvCxnSpPr>
        <p:spPr bwMode="auto">
          <a:xfrm>
            <a:off x="6624638" y="5430839"/>
            <a:ext cx="309562" cy="1158875"/>
          </a:xfrm>
          <a:prstGeom prst="bentConnector3">
            <a:avLst>
              <a:gd name="adj1" fmla="val 497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8" name="AutoShape 36"/>
          <p:cNvCxnSpPr>
            <a:cxnSpLocks noChangeShapeType="1"/>
            <a:stCxn id="84995" idx="3"/>
            <a:endCxn id="84997" idx="1"/>
          </p:cNvCxnSpPr>
          <p:nvPr/>
        </p:nvCxnSpPr>
        <p:spPr bwMode="auto">
          <a:xfrm flipV="1">
            <a:off x="5410200" y="798513"/>
            <a:ext cx="381000" cy="112871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29" name="AutoShape 37"/>
          <p:cNvCxnSpPr>
            <a:cxnSpLocks noChangeShapeType="1"/>
            <a:stCxn id="84995" idx="3"/>
            <a:endCxn id="85004" idx="1"/>
          </p:cNvCxnSpPr>
          <p:nvPr/>
        </p:nvCxnSpPr>
        <p:spPr bwMode="auto">
          <a:xfrm>
            <a:off x="5410200" y="1927225"/>
            <a:ext cx="381000" cy="62388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30" name="AutoShape 38"/>
          <p:cNvCxnSpPr>
            <a:cxnSpLocks noChangeShapeType="1"/>
            <a:stCxn id="84995" idx="3"/>
            <a:endCxn id="85003" idx="1"/>
          </p:cNvCxnSpPr>
          <p:nvPr/>
        </p:nvCxnSpPr>
        <p:spPr bwMode="auto">
          <a:xfrm>
            <a:off x="5410200" y="1927226"/>
            <a:ext cx="381000" cy="12176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31" name="AutoShape 39"/>
          <p:cNvCxnSpPr>
            <a:cxnSpLocks noChangeShapeType="1"/>
            <a:stCxn id="84995" idx="3"/>
            <a:endCxn id="85006" idx="1"/>
          </p:cNvCxnSpPr>
          <p:nvPr/>
        </p:nvCxnSpPr>
        <p:spPr bwMode="auto">
          <a:xfrm>
            <a:off x="5410200" y="1927226"/>
            <a:ext cx="381000" cy="35036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032" name="Rectangle 40"/>
          <p:cNvSpPr>
            <a:spLocks noChangeArrowheads="1"/>
          </p:cNvSpPr>
          <p:nvPr/>
        </p:nvSpPr>
        <p:spPr bwMode="auto">
          <a:xfrm>
            <a:off x="8763000" y="4800600"/>
            <a:ext cx="808038"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ea typeface="ＭＳ 明朝" panose="02020609040205080304" pitchFamily="17" charset="-128"/>
              </a:rPr>
              <a:t>NDL</a:t>
            </a:r>
            <a:r>
              <a:rPr lang="ja-JP" altLang="en-US" sz="800">
                <a:solidFill>
                  <a:srgbClr val="003366"/>
                </a:solidFill>
                <a:ea typeface="ＭＳ 明朝" panose="02020609040205080304" pitchFamily="17" charset="-128"/>
              </a:rPr>
              <a:t>蔵書目録</a:t>
            </a:r>
          </a:p>
        </p:txBody>
      </p:sp>
      <p:sp>
        <p:nvSpPr>
          <p:cNvPr id="85033" name="Rectangle 41"/>
          <p:cNvSpPr>
            <a:spLocks noChangeArrowheads="1"/>
          </p:cNvSpPr>
          <p:nvPr/>
        </p:nvSpPr>
        <p:spPr bwMode="auto">
          <a:xfrm>
            <a:off x="8763001" y="5105400"/>
            <a:ext cx="18192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ea typeface="ＭＳ 明朝" panose="02020609040205080304" pitchFamily="17" charset="-128"/>
              </a:rPr>
              <a:t>電子ジャーナル等外部情報提供目録</a:t>
            </a:r>
          </a:p>
        </p:txBody>
      </p:sp>
      <p:sp>
        <p:nvSpPr>
          <p:cNvPr id="85034" name="Rectangle 42"/>
          <p:cNvSpPr>
            <a:spLocks noChangeArrowheads="1"/>
          </p:cNvSpPr>
          <p:nvPr/>
        </p:nvSpPr>
        <p:spPr bwMode="auto">
          <a:xfrm>
            <a:off x="8763001" y="5349876"/>
            <a:ext cx="1717675" cy="3460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ea typeface="ＭＳ 明朝" panose="02020609040205080304" pitchFamily="17" charset="-128"/>
              </a:rPr>
              <a:t>貴重書、近デジ等電子化一次情報</a:t>
            </a:r>
            <a:br>
              <a:rPr lang="ja-JP" altLang="en-US" sz="800">
                <a:solidFill>
                  <a:srgbClr val="003366"/>
                </a:solidFill>
                <a:ea typeface="ＭＳ 明朝" panose="02020609040205080304" pitchFamily="17" charset="-128"/>
              </a:rPr>
            </a:br>
            <a:r>
              <a:rPr lang="ja-JP" altLang="en-US" sz="800">
                <a:solidFill>
                  <a:srgbClr val="003366"/>
                </a:solidFill>
                <a:ea typeface="ＭＳ 明朝" panose="02020609040205080304" pitchFamily="17" charset="-128"/>
              </a:rPr>
              <a:t>提供目録</a:t>
            </a:r>
          </a:p>
        </p:txBody>
      </p:sp>
      <p:cxnSp>
        <p:nvCxnSpPr>
          <p:cNvPr id="85035" name="AutoShape 43"/>
          <p:cNvCxnSpPr>
            <a:cxnSpLocks noChangeShapeType="1"/>
            <a:stCxn id="85007" idx="3"/>
            <a:endCxn id="85032" idx="1"/>
          </p:cNvCxnSpPr>
          <p:nvPr/>
        </p:nvCxnSpPr>
        <p:spPr bwMode="auto">
          <a:xfrm flipV="1">
            <a:off x="8555038" y="4913313"/>
            <a:ext cx="207962" cy="457200"/>
          </a:xfrm>
          <a:prstGeom prst="bentConnector3">
            <a:avLst>
              <a:gd name="adj1" fmla="val 496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36" name="AutoShape 44"/>
          <p:cNvCxnSpPr>
            <a:cxnSpLocks noChangeShapeType="1"/>
            <a:stCxn id="85007" idx="3"/>
            <a:endCxn id="85033" idx="1"/>
          </p:cNvCxnSpPr>
          <p:nvPr/>
        </p:nvCxnSpPr>
        <p:spPr bwMode="auto">
          <a:xfrm flipV="1">
            <a:off x="8555038" y="5218113"/>
            <a:ext cx="207962" cy="152400"/>
          </a:xfrm>
          <a:prstGeom prst="bentConnector3">
            <a:avLst>
              <a:gd name="adj1" fmla="val 496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37" name="AutoShape 45"/>
          <p:cNvCxnSpPr>
            <a:cxnSpLocks noChangeShapeType="1"/>
            <a:stCxn id="85007" idx="3"/>
            <a:endCxn id="85034" idx="1"/>
          </p:cNvCxnSpPr>
          <p:nvPr/>
        </p:nvCxnSpPr>
        <p:spPr bwMode="auto">
          <a:xfrm>
            <a:off x="8555038" y="5370513"/>
            <a:ext cx="207962" cy="152400"/>
          </a:xfrm>
          <a:prstGeom prst="bentConnector3">
            <a:avLst>
              <a:gd name="adj1" fmla="val 496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038" name="Rectangle 46"/>
          <p:cNvSpPr>
            <a:spLocks noChangeArrowheads="1"/>
          </p:cNvSpPr>
          <p:nvPr/>
        </p:nvSpPr>
        <p:spPr bwMode="auto">
          <a:xfrm>
            <a:off x="1676401" y="412751"/>
            <a:ext cx="2835275" cy="4683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ja-JP" sz="800">
                <a:solidFill>
                  <a:srgbClr val="003366"/>
                </a:solidFill>
                <a:latin typeface="ＭＳ 明朝" panose="02020609040205080304" pitchFamily="17" charset="-128"/>
                <a:ea typeface="ＭＳ 明朝" panose="02020609040205080304" pitchFamily="17" charset="-128"/>
              </a:rPr>
              <a:t>e-JAPAN2003</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知識創発</a:t>
            </a:r>
          </a:p>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「知」を保護し「知」を共有する。知の大海で未来を拓く</a:t>
            </a:r>
          </a:p>
        </p:txBody>
      </p:sp>
      <p:cxnSp>
        <p:nvCxnSpPr>
          <p:cNvPr id="85039" name="AutoShape 47"/>
          <p:cNvCxnSpPr>
            <a:cxnSpLocks noChangeShapeType="1"/>
            <a:stCxn id="85038" idx="2"/>
            <a:endCxn id="84995" idx="0"/>
          </p:cNvCxnSpPr>
          <p:nvPr/>
        </p:nvCxnSpPr>
        <p:spPr bwMode="auto">
          <a:xfrm rot="16200000" flipH="1">
            <a:off x="3157538" y="817563"/>
            <a:ext cx="322262" cy="449262"/>
          </a:xfrm>
          <a:prstGeom prst="bentConnector3">
            <a:avLst>
              <a:gd name="adj1" fmla="val 4975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040" name="Rectangle 48"/>
          <p:cNvSpPr>
            <a:spLocks noChangeArrowheads="1"/>
          </p:cNvSpPr>
          <p:nvPr/>
        </p:nvSpPr>
        <p:spPr bwMode="auto">
          <a:xfrm>
            <a:off x="6934201" y="457200"/>
            <a:ext cx="1616075"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レファレンス情報の収集と提供</a:t>
            </a:r>
            <a:endParaRPr lang="ja-JP" altLang="en-US" sz="800">
              <a:solidFill>
                <a:srgbClr val="003366"/>
              </a:solidFill>
              <a:ea typeface="ＭＳ 明朝" panose="02020609040205080304" pitchFamily="17" charset="-128"/>
            </a:endParaRPr>
          </a:p>
        </p:txBody>
      </p:sp>
      <p:cxnSp>
        <p:nvCxnSpPr>
          <p:cNvPr id="85041" name="AutoShape 49"/>
          <p:cNvCxnSpPr>
            <a:cxnSpLocks noChangeShapeType="1"/>
            <a:stCxn id="84997" idx="3"/>
            <a:endCxn id="85040" idx="1"/>
          </p:cNvCxnSpPr>
          <p:nvPr/>
        </p:nvCxnSpPr>
        <p:spPr bwMode="auto">
          <a:xfrm flipV="1">
            <a:off x="6696076" y="569913"/>
            <a:ext cx="238125" cy="228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042" name="Rectangle 50"/>
          <p:cNvSpPr>
            <a:spLocks noChangeArrowheads="1"/>
          </p:cNvSpPr>
          <p:nvPr/>
        </p:nvSpPr>
        <p:spPr bwMode="auto">
          <a:xfrm>
            <a:off x="6934201" y="4876800"/>
            <a:ext cx="1350963" cy="2238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ja-JP" altLang="en-US" sz="800">
                <a:solidFill>
                  <a:srgbClr val="003366"/>
                </a:solidFill>
                <a:ea typeface="ＭＳ 明朝" panose="02020609040205080304" pitchFamily="17" charset="-128"/>
              </a:rPr>
              <a:t>電子化一次情報</a:t>
            </a:r>
            <a:r>
              <a:rPr lang="en-US" altLang="ja-JP" sz="800">
                <a:solidFill>
                  <a:srgbClr val="003366"/>
                </a:solidFill>
                <a:ea typeface="ＭＳ 明朝" panose="02020609040205080304" pitchFamily="17" charset="-128"/>
              </a:rPr>
              <a:t>DB</a:t>
            </a:r>
            <a:r>
              <a:rPr lang="ja-JP" altLang="en-US" sz="800">
                <a:solidFill>
                  <a:srgbClr val="003366"/>
                </a:solidFill>
                <a:ea typeface="ＭＳ 明朝" panose="02020609040205080304" pitchFamily="17" charset="-128"/>
              </a:rPr>
              <a:t>の構築</a:t>
            </a:r>
          </a:p>
        </p:txBody>
      </p:sp>
      <p:cxnSp>
        <p:nvCxnSpPr>
          <p:cNvPr id="85043" name="AutoShape 51"/>
          <p:cNvCxnSpPr>
            <a:cxnSpLocks noChangeShapeType="1"/>
            <a:stCxn id="85006" idx="3"/>
            <a:endCxn id="85042" idx="1"/>
          </p:cNvCxnSpPr>
          <p:nvPr/>
        </p:nvCxnSpPr>
        <p:spPr bwMode="auto">
          <a:xfrm flipV="1">
            <a:off x="6624638" y="4989514"/>
            <a:ext cx="309562" cy="441325"/>
          </a:xfrm>
          <a:prstGeom prst="bentConnector3">
            <a:avLst>
              <a:gd name="adj1" fmla="val 497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044" name="Rectangle 52"/>
          <p:cNvSpPr>
            <a:spLocks noChangeArrowheads="1"/>
          </p:cNvSpPr>
          <p:nvPr/>
        </p:nvSpPr>
        <p:spPr bwMode="auto">
          <a:xfrm>
            <a:off x="9448800" y="152400"/>
            <a:ext cx="946150" cy="3365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平成</a:t>
            </a:r>
            <a:r>
              <a:rPr lang="en-US" altLang="ja-JP" sz="800">
                <a:solidFill>
                  <a:srgbClr val="003366"/>
                </a:solidFill>
                <a:latin typeface="ＭＳ 明朝" panose="02020609040205080304" pitchFamily="17" charset="-128"/>
                <a:ea typeface="ＭＳ 明朝" panose="02020609040205080304" pitchFamily="17" charset="-128"/>
              </a:rPr>
              <a:t>16</a:t>
            </a:r>
            <a:r>
              <a:rPr lang="ja-JP" altLang="en-US" sz="800">
                <a:solidFill>
                  <a:srgbClr val="003366"/>
                </a:solidFill>
                <a:latin typeface="ＭＳ 明朝" panose="02020609040205080304" pitchFamily="17" charset="-128"/>
                <a:ea typeface="ＭＳ 明朝" panose="02020609040205080304" pitchFamily="17" charset="-128"/>
              </a:rPr>
              <a:t>年</a:t>
            </a:r>
            <a:r>
              <a:rPr lang="en-US" altLang="ja-JP" sz="800">
                <a:solidFill>
                  <a:srgbClr val="003366"/>
                </a:solidFill>
                <a:latin typeface="ＭＳ 明朝" panose="02020609040205080304" pitchFamily="17" charset="-128"/>
                <a:ea typeface="ＭＳ 明朝" panose="02020609040205080304" pitchFamily="17" charset="-128"/>
              </a:rPr>
              <a:t>5</a:t>
            </a:r>
            <a:r>
              <a:rPr lang="ja-JP" altLang="en-US" sz="800">
                <a:solidFill>
                  <a:srgbClr val="003366"/>
                </a:solidFill>
                <a:latin typeface="ＭＳ 明朝" panose="02020609040205080304" pitchFamily="17" charset="-128"/>
                <a:ea typeface="ＭＳ 明朝" panose="02020609040205080304" pitchFamily="17" charset="-128"/>
              </a:rPr>
              <a:t>月</a:t>
            </a:r>
            <a:r>
              <a:rPr lang="en-US" altLang="ja-JP" sz="800">
                <a:solidFill>
                  <a:srgbClr val="003366"/>
                </a:solidFill>
                <a:latin typeface="ＭＳ 明朝" panose="02020609040205080304" pitchFamily="17" charset="-128"/>
                <a:ea typeface="ＭＳ 明朝" panose="02020609040205080304" pitchFamily="17" charset="-128"/>
              </a:rPr>
              <a:t>27</a:t>
            </a:r>
            <a:r>
              <a:rPr lang="ja-JP" altLang="en-US" sz="800">
                <a:solidFill>
                  <a:srgbClr val="003366"/>
                </a:solidFill>
                <a:latin typeface="ＭＳ 明朝" panose="02020609040205080304" pitchFamily="17" charset="-128"/>
                <a:ea typeface="ＭＳ 明朝" panose="02020609040205080304" pitchFamily="17" charset="-128"/>
              </a:rPr>
              <a:t>日</a:t>
            </a:r>
          </a:p>
          <a:p>
            <a:pPr algn="r" fontAlgn="base">
              <a:spcBef>
                <a:spcPct val="0"/>
              </a:spcBef>
              <a:spcAft>
                <a:spcPct val="0"/>
              </a:spcAft>
            </a:pPr>
            <a:r>
              <a:rPr lang="ja-JP" altLang="en-US" sz="800">
                <a:solidFill>
                  <a:srgbClr val="003366"/>
                </a:solidFill>
                <a:latin typeface="ＭＳ 明朝" panose="02020609040205080304" pitchFamily="17" charset="-128"/>
                <a:ea typeface="ＭＳ 明朝" panose="02020609040205080304" pitchFamily="17" charset="-128"/>
              </a:rPr>
              <a:t>電子情報企画室</a:t>
            </a:r>
          </a:p>
        </p:txBody>
      </p:sp>
      <p:sp>
        <p:nvSpPr>
          <p:cNvPr id="85045" name="Rectangle 53"/>
          <p:cNvSpPr>
            <a:spLocks noChangeArrowheads="1"/>
          </p:cNvSpPr>
          <p:nvPr/>
        </p:nvSpPr>
        <p:spPr bwMode="auto">
          <a:xfrm>
            <a:off x="1524000" y="2819400"/>
            <a:ext cx="3505200" cy="3048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85000"/>
              </a:lnSpc>
              <a:defRPr kumimoji="1" sz="1400">
                <a:solidFill>
                  <a:schemeClr val="tx2"/>
                </a:solidFill>
                <a:latin typeface="Times New Roman" panose="02020603050405020304" pitchFamily="18" charset="0"/>
                <a:ea typeface="ＭＳ Ｐゴシック" panose="020B0600070205080204" pitchFamily="50" charset="-128"/>
              </a:defRPr>
            </a:lvl1pPr>
            <a:lvl2pPr>
              <a:lnSpc>
                <a:spcPct val="85000"/>
              </a:lnSpc>
              <a:defRPr kumimoji="1" sz="1400">
                <a:solidFill>
                  <a:schemeClr val="tx2"/>
                </a:solidFill>
                <a:latin typeface="Times New Roman" panose="02020603050405020304" pitchFamily="18" charset="0"/>
                <a:ea typeface="ＭＳ Ｐゴシック" panose="020B0600070205080204" pitchFamily="50" charset="-128"/>
              </a:defRPr>
            </a:lvl2pPr>
            <a:lvl3pPr>
              <a:lnSpc>
                <a:spcPct val="85000"/>
              </a:lnSpc>
              <a:defRPr kumimoji="1" sz="1400">
                <a:solidFill>
                  <a:schemeClr val="tx2"/>
                </a:solidFill>
                <a:latin typeface="Times New Roman" panose="02020603050405020304" pitchFamily="18" charset="0"/>
                <a:ea typeface="ＭＳ Ｐゴシック" panose="020B0600070205080204" pitchFamily="50" charset="-128"/>
              </a:defRPr>
            </a:lvl3pPr>
            <a:lvl4pPr>
              <a:lnSpc>
                <a:spcPct val="85000"/>
              </a:lnSpc>
              <a:defRPr kumimoji="1" sz="1400">
                <a:solidFill>
                  <a:schemeClr val="tx2"/>
                </a:solidFill>
                <a:latin typeface="Times New Roman" panose="02020603050405020304" pitchFamily="18" charset="0"/>
                <a:ea typeface="ＭＳ Ｐゴシック" panose="020B0600070205080204" pitchFamily="50" charset="-128"/>
              </a:defRPr>
            </a:lvl4pPr>
            <a:lvl5pPr>
              <a:lnSpc>
                <a:spcPct val="85000"/>
              </a:lnSpc>
              <a:defRPr kumimoji="1" sz="1400">
                <a:solidFill>
                  <a:schemeClr val="tx2"/>
                </a:solidFill>
                <a:latin typeface="Times New Roman" panose="02020603050405020304" pitchFamily="18" charset="0"/>
                <a:ea typeface="ＭＳ Ｐゴシック" panose="020B0600070205080204" pitchFamily="50" charset="-128"/>
              </a:defRPr>
            </a:lvl5pPr>
            <a:lvl6pPr marL="457200" algn="ctr" fontAlgn="base">
              <a:lnSpc>
                <a:spcPct val="85000"/>
              </a:lnSpc>
              <a:spcBef>
                <a:spcPct val="0"/>
              </a:spcBef>
              <a:spcAft>
                <a:spcPct val="0"/>
              </a:spcAft>
              <a:defRPr kumimoji="1" sz="1400">
                <a:solidFill>
                  <a:schemeClr val="tx2"/>
                </a:solidFill>
                <a:latin typeface="Times New Roman" panose="02020603050405020304" pitchFamily="18" charset="0"/>
                <a:ea typeface="ＭＳ Ｐゴシック" panose="020B0600070205080204" pitchFamily="50" charset="-128"/>
              </a:defRPr>
            </a:lvl6pPr>
            <a:lvl7pPr marL="914400" algn="ctr" fontAlgn="base">
              <a:lnSpc>
                <a:spcPct val="85000"/>
              </a:lnSpc>
              <a:spcBef>
                <a:spcPct val="0"/>
              </a:spcBef>
              <a:spcAft>
                <a:spcPct val="0"/>
              </a:spcAft>
              <a:defRPr kumimoji="1" sz="1400">
                <a:solidFill>
                  <a:schemeClr val="tx2"/>
                </a:solidFill>
                <a:latin typeface="Times New Roman" panose="02020603050405020304" pitchFamily="18" charset="0"/>
                <a:ea typeface="ＭＳ Ｐゴシック" panose="020B0600070205080204" pitchFamily="50" charset="-128"/>
              </a:defRPr>
            </a:lvl7pPr>
            <a:lvl8pPr marL="1371600" algn="ctr" fontAlgn="base">
              <a:lnSpc>
                <a:spcPct val="85000"/>
              </a:lnSpc>
              <a:spcBef>
                <a:spcPct val="0"/>
              </a:spcBef>
              <a:spcAft>
                <a:spcPct val="0"/>
              </a:spcAft>
              <a:defRPr kumimoji="1" sz="1400">
                <a:solidFill>
                  <a:schemeClr val="tx2"/>
                </a:solidFill>
                <a:latin typeface="Times New Roman" panose="02020603050405020304" pitchFamily="18" charset="0"/>
                <a:ea typeface="ＭＳ Ｐゴシック" panose="020B0600070205080204" pitchFamily="50" charset="-128"/>
              </a:defRPr>
            </a:lvl8pPr>
            <a:lvl9pPr marL="1828800" algn="ctr" fontAlgn="base">
              <a:lnSpc>
                <a:spcPct val="85000"/>
              </a:lnSpc>
              <a:spcBef>
                <a:spcPct val="0"/>
              </a:spcBef>
              <a:spcAft>
                <a:spcPct val="0"/>
              </a:spcAft>
              <a:defRPr kumimoji="1" sz="1400">
                <a:solidFill>
                  <a:schemeClr val="tx2"/>
                </a:solidFill>
                <a:latin typeface="Times New Roman" panose="02020603050405020304" pitchFamily="18" charset="0"/>
                <a:ea typeface="ＭＳ Ｐゴシック" panose="020B0600070205080204" pitchFamily="50" charset="-128"/>
              </a:defRPr>
            </a:lvl9pPr>
          </a:lstStyle>
          <a:p>
            <a:pPr algn="ctr" fontAlgn="base">
              <a:spcBef>
                <a:spcPct val="0"/>
              </a:spcBef>
              <a:spcAft>
                <a:spcPct val="0"/>
              </a:spcAft>
            </a:pPr>
            <a:r>
              <a:rPr lang="ja-JP" altLang="en-US" sz="1200">
                <a:solidFill>
                  <a:srgbClr val="003366"/>
                </a:solidFill>
                <a:latin typeface="ＭＳ Ｐゴシック" panose="020B0600070205080204" pitchFamily="50" charset="-128"/>
              </a:rPr>
              <a:t>行政サービスに関連する計画項目</a:t>
            </a:r>
            <a:r>
              <a:rPr lang="ja-JP" altLang="en-US" sz="800">
                <a:solidFill>
                  <a:srgbClr val="003366"/>
                </a:solidFill>
                <a:latin typeface="ＭＳ Ｐゴシック" panose="020B0600070205080204" pitchFamily="50" charset="-128"/>
              </a:rPr>
              <a:t>　</a:t>
            </a:r>
            <a:r>
              <a:rPr lang="ja-JP" altLang="en-US" sz="1200">
                <a:solidFill>
                  <a:srgbClr val="003366"/>
                </a:solidFill>
                <a:latin typeface="ＭＳ Ｐゴシック" panose="020B0600070205080204" pitchFamily="50" charset="-128"/>
              </a:rPr>
              <a:t>（参考）</a:t>
            </a:r>
          </a:p>
        </p:txBody>
      </p:sp>
      <p:sp>
        <p:nvSpPr>
          <p:cNvPr id="85048" name="Text Box 56"/>
          <p:cNvSpPr txBox="1">
            <a:spLocks noChangeArrowheads="1"/>
          </p:cNvSpPr>
          <p:nvPr/>
        </p:nvSpPr>
        <p:spPr bwMode="auto">
          <a:xfrm>
            <a:off x="1524000" y="3124200"/>
            <a:ext cx="3962400" cy="3430588"/>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800" dirty="0">
                <a:solidFill>
                  <a:srgbClr val="003366"/>
                </a:solidFill>
              </a:rPr>
              <a:t>ミレニアムプロジェクト、</a:t>
            </a:r>
            <a:r>
              <a:rPr lang="en-US" altLang="ja-JP" sz="800" dirty="0">
                <a:solidFill>
                  <a:srgbClr val="003366"/>
                </a:solidFill>
              </a:rPr>
              <a:t>e-JAPAN</a:t>
            </a:r>
            <a:br>
              <a:rPr lang="en-US" altLang="ja-JP" sz="800" dirty="0">
                <a:solidFill>
                  <a:srgbClr val="003366"/>
                </a:solidFill>
              </a:rPr>
            </a:br>
            <a:r>
              <a:rPr lang="en-US" altLang="ja-JP" sz="800" dirty="0">
                <a:solidFill>
                  <a:srgbClr val="003366"/>
                </a:solidFill>
              </a:rPr>
              <a:t>	</a:t>
            </a:r>
            <a:r>
              <a:rPr lang="ja-JP" altLang="en-US" sz="800" dirty="0">
                <a:solidFill>
                  <a:srgbClr val="003366"/>
                </a:solidFill>
              </a:rPr>
              <a:t>文書決裁システム構築</a:t>
            </a:r>
            <a:br>
              <a:rPr lang="ja-JP" altLang="en-US" sz="800" dirty="0">
                <a:solidFill>
                  <a:srgbClr val="003366"/>
                </a:solidFill>
              </a:rPr>
            </a:br>
            <a:r>
              <a:rPr lang="ja-JP" altLang="en-US" sz="800" dirty="0">
                <a:solidFill>
                  <a:srgbClr val="003366"/>
                </a:solidFill>
              </a:rPr>
              <a:t>	文書管理システム構築</a:t>
            </a:r>
            <a:br>
              <a:rPr lang="ja-JP" altLang="en-US" sz="800" dirty="0">
                <a:solidFill>
                  <a:srgbClr val="003366"/>
                </a:solidFill>
              </a:rPr>
            </a:br>
            <a:r>
              <a:rPr lang="ja-JP" altLang="en-US" sz="800" dirty="0">
                <a:solidFill>
                  <a:srgbClr val="003366"/>
                </a:solidFill>
              </a:rPr>
              <a:t>	「行政機関の保有する情報の公開に関する法律」施行</a:t>
            </a:r>
            <a:br>
              <a:rPr lang="ja-JP" altLang="en-US" sz="800" dirty="0">
                <a:solidFill>
                  <a:srgbClr val="003366"/>
                </a:solidFill>
              </a:rPr>
            </a:br>
            <a:r>
              <a:rPr lang="ja-JP" altLang="en-US" sz="800" dirty="0">
                <a:solidFill>
                  <a:srgbClr val="003366"/>
                </a:solidFill>
              </a:rPr>
              <a:t>	政府認証基盤</a:t>
            </a:r>
            <a:r>
              <a:rPr lang="en-US" altLang="ja-JP" sz="800" dirty="0">
                <a:solidFill>
                  <a:srgbClr val="003366"/>
                </a:solidFill>
              </a:rPr>
              <a:t>(GPKI)</a:t>
            </a:r>
            <a:r>
              <a:rPr lang="ja-JP" altLang="en-US" sz="800" dirty="0">
                <a:solidFill>
                  <a:srgbClr val="003366"/>
                </a:solidFill>
              </a:rPr>
              <a:t>　ブリッジ認証局</a:t>
            </a:r>
            <a:br>
              <a:rPr lang="ja-JP" altLang="en-US" sz="800" dirty="0">
                <a:solidFill>
                  <a:srgbClr val="003366"/>
                </a:solidFill>
              </a:rPr>
            </a:br>
            <a:r>
              <a:rPr lang="ja-JP" altLang="en-US" sz="800" dirty="0">
                <a:solidFill>
                  <a:srgbClr val="003366"/>
                </a:solidFill>
              </a:rPr>
              <a:t>	電子署名・認証に関する法制度</a:t>
            </a:r>
            <a:br>
              <a:rPr lang="ja-JP" altLang="en-US" sz="800" dirty="0">
                <a:solidFill>
                  <a:srgbClr val="003366"/>
                </a:solidFill>
              </a:rPr>
            </a:br>
            <a:r>
              <a:rPr lang="ja-JP" altLang="en-US" sz="800" dirty="0">
                <a:solidFill>
                  <a:srgbClr val="003366"/>
                </a:solidFill>
              </a:rPr>
              <a:t>	商業登記制度に基礎を置く電子認証システムの運用</a:t>
            </a:r>
            <a:br>
              <a:rPr lang="ja-JP" altLang="en-US" sz="800" dirty="0">
                <a:solidFill>
                  <a:srgbClr val="003366"/>
                </a:solidFill>
              </a:rPr>
            </a:br>
            <a:r>
              <a:rPr lang="en-US" altLang="ja-JP" sz="800" dirty="0">
                <a:solidFill>
                  <a:srgbClr val="003366"/>
                </a:solidFill>
              </a:rPr>
              <a:t>e-JAPAN2002	</a:t>
            </a:r>
            <a:br>
              <a:rPr lang="en-US" altLang="ja-JP" sz="800" dirty="0">
                <a:solidFill>
                  <a:srgbClr val="003366"/>
                </a:solidFill>
              </a:rPr>
            </a:br>
            <a:r>
              <a:rPr lang="en-US" altLang="ja-JP" sz="800" dirty="0">
                <a:solidFill>
                  <a:srgbClr val="003366"/>
                </a:solidFill>
              </a:rPr>
              <a:t>	</a:t>
            </a:r>
            <a:r>
              <a:rPr lang="ja-JP" altLang="en-US" sz="800" dirty="0">
                <a:solidFill>
                  <a:srgbClr val="003366"/>
                </a:solidFill>
              </a:rPr>
              <a:t>政府認証基盤</a:t>
            </a:r>
            <a:r>
              <a:rPr lang="en-US" altLang="ja-JP" sz="800" dirty="0">
                <a:solidFill>
                  <a:srgbClr val="003366"/>
                </a:solidFill>
              </a:rPr>
              <a:t>(GPKI)</a:t>
            </a:r>
            <a:r>
              <a:rPr lang="ja-JP" altLang="en-US" sz="800" dirty="0">
                <a:solidFill>
                  <a:srgbClr val="003366"/>
                </a:solidFill>
              </a:rPr>
              <a:t>　府省認証局</a:t>
            </a:r>
            <a:br>
              <a:rPr lang="ja-JP" altLang="en-US" sz="800" dirty="0">
                <a:solidFill>
                  <a:srgbClr val="003366"/>
                </a:solidFill>
              </a:rPr>
            </a:br>
            <a:r>
              <a:rPr lang="ja-JP" altLang="en-US" sz="800" dirty="0">
                <a:solidFill>
                  <a:srgbClr val="003366"/>
                </a:solidFill>
              </a:rPr>
              <a:t>	申請・届出等手続きの電子化、文書の電子化、ペーパーレス化</a:t>
            </a:r>
            <a:br>
              <a:rPr lang="ja-JP" altLang="en-US" sz="800" dirty="0">
                <a:solidFill>
                  <a:srgbClr val="003366"/>
                </a:solidFill>
              </a:rPr>
            </a:br>
            <a:r>
              <a:rPr lang="ja-JP" altLang="en-US" sz="800" dirty="0">
                <a:solidFill>
                  <a:srgbClr val="003366"/>
                </a:solidFill>
              </a:rPr>
              <a:t>	行政情報の電子的提供</a:t>
            </a:r>
            <a:br>
              <a:rPr lang="ja-JP" altLang="en-US" sz="800" dirty="0">
                <a:solidFill>
                  <a:srgbClr val="003366"/>
                </a:solidFill>
              </a:rPr>
            </a:br>
            <a:r>
              <a:rPr lang="ja-JP" altLang="en-US" sz="800" dirty="0">
                <a:solidFill>
                  <a:srgbClr val="003366"/>
                </a:solidFill>
              </a:rPr>
              <a:t>	情報セキュリティポリシーの見直し</a:t>
            </a:r>
            <a:br>
              <a:rPr lang="ja-JP" altLang="en-US" sz="800" dirty="0">
                <a:solidFill>
                  <a:srgbClr val="003366"/>
                </a:solidFill>
              </a:rPr>
            </a:br>
            <a:r>
              <a:rPr lang="ja-JP" altLang="en-US" sz="800" dirty="0">
                <a:solidFill>
                  <a:srgbClr val="003366"/>
                </a:solidFill>
              </a:rPr>
              <a:t>	情報セキュリティポリシーに基づいた実施</a:t>
            </a:r>
            <a:br>
              <a:rPr lang="ja-JP" altLang="en-US" sz="800" dirty="0">
                <a:solidFill>
                  <a:srgbClr val="003366"/>
                </a:solidFill>
              </a:rPr>
            </a:br>
            <a:r>
              <a:rPr lang="en-US" altLang="ja-JP" sz="800" dirty="0">
                <a:solidFill>
                  <a:srgbClr val="003366"/>
                </a:solidFill>
              </a:rPr>
              <a:t>e-JAPAN2003	</a:t>
            </a:r>
            <a:br>
              <a:rPr lang="en-US" altLang="ja-JP" sz="800" dirty="0">
                <a:solidFill>
                  <a:srgbClr val="003366"/>
                </a:solidFill>
              </a:rPr>
            </a:br>
            <a:r>
              <a:rPr lang="en-US" altLang="ja-JP" sz="800" dirty="0">
                <a:solidFill>
                  <a:srgbClr val="003366"/>
                </a:solidFill>
              </a:rPr>
              <a:t>	</a:t>
            </a:r>
            <a:r>
              <a:rPr lang="ja-JP" altLang="en-US" sz="800" dirty="0">
                <a:solidFill>
                  <a:srgbClr val="003366"/>
                </a:solidFill>
              </a:rPr>
              <a:t>総合的なワンストップサービスの推進</a:t>
            </a:r>
            <a:br>
              <a:rPr lang="ja-JP" altLang="en-US" sz="800" dirty="0">
                <a:solidFill>
                  <a:srgbClr val="003366"/>
                </a:solidFill>
              </a:rPr>
            </a:br>
            <a:r>
              <a:rPr lang="ja-JP" altLang="en-US" sz="800" dirty="0">
                <a:solidFill>
                  <a:srgbClr val="003366"/>
                </a:solidFill>
              </a:rPr>
              <a:t>	内部管理業務の業務・システムの最適化</a:t>
            </a:r>
            <a:br>
              <a:rPr lang="ja-JP" altLang="en-US" sz="800" dirty="0">
                <a:solidFill>
                  <a:srgbClr val="003366"/>
                </a:solidFill>
              </a:rPr>
            </a:br>
            <a:r>
              <a:rPr lang="ja-JP" altLang="en-US" sz="800" dirty="0">
                <a:solidFill>
                  <a:srgbClr val="003366"/>
                </a:solidFill>
              </a:rPr>
              <a:t>	個別業務・システムの最適化</a:t>
            </a:r>
            <a:br>
              <a:rPr lang="ja-JP" altLang="en-US" sz="800" dirty="0">
                <a:solidFill>
                  <a:srgbClr val="003366"/>
                </a:solidFill>
              </a:rPr>
            </a:br>
            <a:r>
              <a:rPr lang="ja-JP" altLang="en-US" sz="800" dirty="0">
                <a:solidFill>
                  <a:srgbClr val="003366"/>
                </a:solidFill>
              </a:rPr>
              <a:t>	外部委託（アウトソーシング）の推進</a:t>
            </a:r>
            <a:br>
              <a:rPr lang="ja-JP" altLang="en-US" sz="800" dirty="0">
                <a:solidFill>
                  <a:srgbClr val="003366"/>
                </a:solidFill>
              </a:rPr>
            </a:br>
            <a:r>
              <a:rPr lang="ja-JP" altLang="en-US" sz="800" dirty="0">
                <a:solidFill>
                  <a:srgbClr val="003366"/>
                </a:solidFill>
              </a:rPr>
              <a:t>	政府調達の電子化</a:t>
            </a:r>
            <a:br>
              <a:rPr lang="ja-JP" altLang="en-US" sz="800" dirty="0">
                <a:solidFill>
                  <a:srgbClr val="003366"/>
                </a:solidFill>
              </a:rPr>
            </a:br>
            <a:r>
              <a:rPr lang="ja-JP" altLang="en-US" sz="800" dirty="0">
                <a:solidFill>
                  <a:srgbClr val="003366"/>
                </a:solidFill>
              </a:rPr>
              <a:t>	情報システムに係る政府調達の改善</a:t>
            </a:r>
            <a:br>
              <a:rPr lang="ja-JP" altLang="en-US" sz="800" dirty="0">
                <a:solidFill>
                  <a:srgbClr val="003366"/>
                </a:solidFill>
              </a:rPr>
            </a:br>
            <a:r>
              <a:rPr lang="ja-JP" altLang="en-US" sz="800" dirty="0">
                <a:solidFill>
                  <a:srgbClr val="003366"/>
                </a:solidFill>
              </a:rPr>
              <a:t>	ベンチャー企業からの政府調達の拡大</a:t>
            </a:r>
            <a:br>
              <a:rPr lang="ja-JP" altLang="en-US" sz="800" dirty="0">
                <a:solidFill>
                  <a:srgbClr val="003366"/>
                </a:solidFill>
              </a:rPr>
            </a:br>
            <a:r>
              <a:rPr lang="ja-JP" altLang="en-US" sz="800" dirty="0">
                <a:solidFill>
                  <a:srgbClr val="003366"/>
                </a:solidFill>
              </a:rPr>
              <a:t>	</a:t>
            </a:r>
            <a:r>
              <a:rPr lang="en-US" altLang="ja-JP" sz="800" dirty="0">
                <a:solidFill>
                  <a:srgbClr val="003366"/>
                </a:solidFill>
              </a:rPr>
              <a:t>CIO</a:t>
            </a:r>
            <a:r>
              <a:rPr lang="ja-JP" altLang="en-US" sz="800" dirty="0">
                <a:solidFill>
                  <a:srgbClr val="003366"/>
                </a:solidFill>
              </a:rPr>
              <a:t>補佐官の設置</a:t>
            </a:r>
            <a:br>
              <a:rPr lang="ja-JP" altLang="en-US" sz="800" dirty="0">
                <a:solidFill>
                  <a:srgbClr val="003366"/>
                </a:solidFill>
              </a:rPr>
            </a:br>
            <a:r>
              <a:rPr lang="ja-JP" altLang="en-US" sz="800" dirty="0">
                <a:solidFill>
                  <a:srgbClr val="003366"/>
                </a:solidFill>
              </a:rPr>
              <a:t>	</a:t>
            </a:r>
            <a:r>
              <a:rPr lang="en-US" altLang="ja-JP" sz="800" dirty="0">
                <a:solidFill>
                  <a:srgbClr val="003366"/>
                </a:solidFill>
              </a:rPr>
              <a:t>CIO</a:t>
            </a:r>
            <a:r>
              <a:rPr lang="ja-JP" altLang="en-US" sz="800" dirty="0">
                <a:solidFill>
                  <a:srgbClr val="003366"/>
                </a:solidFill>
              </a:rPr>
              <a:t>補佐官等連絡会議の設置</a:t>
            </a:r>
            <a:br>
              <a:rPr lang="ja-JP" altLang="en-US" sz="800" dirty="0">
                <a:solidFill>
                  <a:srgbClr val="003366"/>
                </a:solidFill>
              </a:rPr>
            </a:br>
            <a:r>
              <a:rPr lang="ja-JP" altLang="en-US" sz="800" dirty="0">
                <a:solidFill>
                  <a:srgbClr val="003366"/>
                </a:solidFill>
              </a:rPr>
              <a:t>	電子政府の情報セキュリティ確保のための体制整備の推進</a:t>
            </a:r>
            <a:br>
              <a:rPr lang="ja-JP" altLang="en-US" sz="800" dirty="0">
                <a:solidFill>
                  <a:srgbClr val="003366"/>
                </a:solidFill>
              </a:rPr>
            </a:br>
            <a:r>
              <a:rPr lang="ja-JP" altLang="en-US" sz="800" dirty="0">
                <a:solidFill>
                  <a:srgbClr val="003366"/>
                </a:solidFill>
              </a:rPr>
              <a:t>	緊急時連絡・連携体制の確立</a:t>
            </a:r>
            <a:br>
              <a:rPr lang="ja-JP" altLang="en-US" sz="800" dirty="0">
                <a:solidFill>
                  <a:srgbClr val="003366"/>
                </a:solidFill>
              </a:rPr>
            </a:br>
            <a:r>
              <a:rPr lang="ja-JP" altLang="en-US" sz="800" dirty="0">
                <a:solidFill>
                  <a:srgbClr val="003366"/>
                </a:solidFill>
              </a:rPr>
              <a:t>	安全性・信頼性の高い製品の提供促進</a:t>
            </a:r>
            <a:br>
              <a:rPr lang="ja-JP" altLang="en-US" sz="800" dirty="0">
                <a:solidFill>
                  <a:srgbClr val="003366"/>
                </a:solidFill>
              </a:rPr>
            </a:br>
            <a:r>
              <a:rPr lang="ja-JP" altLang="en-US" sz="800" dirty="0">
                <a:solidFill>
                  <a:srgbClr val="003366"/>
                </a:solidFill>
              </a:rPr>
              <a:t>	ソフトウェアの欠陥に対する対処の促進</a:t>
            </a:r>
          </a:p>
        </p:txBody>
      </p:sp>
      <p:sp>
        <p:nvSpPr>
          <p:cNvPr id="55" name="正方形/長方形 54"/>
          <p:cNvSpPr/>
          <p:nvPr/>
        </p:nvSpPr>
        <p:spPr>
          <a:xfrm>
            <a:off x="521893" y="6475414"/>
            <a:ext cx="5569345" cy="369332"/>
          </a:xfrm>
          <a:prstGeom prst="rect">
            <a:avLst/>
          </a:prstGeom>
        </p:spPr>
        <p:txBody>
          <a:bodyPr wrap="none">
            <a:spAutoFit/>
          </a:bodyPr>
          <a:lstStyle/>
          <a:p>
            <a:r>
              <a:rPr lang="en-US" altLang="ja-JP" dirty="0">
                <a:hlinkClick r:id="rId2"/>
              </a:rPr>
              <a:t>https://</a:t>
            </a:r>
            <a:r>
              <a:rPr lang="en-US" altLang="ja-JP" dirty="0" smtClean="0">
                <a:hlinkClick r:id="rId2"/>
              </a:rPr>
              <a:t>docs.com/user806115/3651/e-japan2003-ndl02</a:t>
            </a:r>
            <a:r>
              <a:rPr lang="ja-JP" altLang="en-US" dirty="0" smtClean="0"/>
              <a:t>　</a:t>
            </a:r>
            <a:endParaRPr lang="en-US" altLang="ja-JP" dirty="0" smtClean="0"/>
          </a:p>
        </p:txBody>
      </p:sp>
    </p:spTree>
    <p:extLst>
      <p:ext uri="{BB962C8B-B14F-4D97-AF65-F5344CB8AC3E}">
        <p14:creationId xmlns:p14="http://schemas.microsoft.com/office/powerpoint/2010/main" val="344071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スライド番号プレースホルダー 5"/>
          <p:cNvSpPr>
            <a:spLocks noGrp="1"/>
          </p:cNvSpPr>
          <p:nvPr>
            <p:ph type="sldNum" sz="quarter" idx="12"/>
          </p:nvPr>
        </p:nvSpPr>
        <p:spPr/>
        <p:txBody>
          <a:bodyPr/>
          <a:lstStyle/>
          <a:p>
            <a:fld id="{177D4B19-ACDE-42C1-A71C-7B62061DA6CD}" type="slidenum">
              <a:rPr lang="en-US" altLang="ja-JP">
                <a:solidFill>
                  <a:srgbClr val="800000"/>
                </a:solidFill>
              </a:rPr>
              <a:pPr/>
              <a:t>8</a:t>
            </a:fld>
            <a:endParaRPr lang="en-US" altLang="ja-JP">
              <a:solidFill>
                <a:srgbClr val="800000"/>
              </a:solidFill>
            </a:endParaRPr>
          </a:p>
        </p:txBody>
      </p:sp>
      <p:sp>
        <p:nvSpPr>
          <p:cNvPr id="74804" name="Rectangle 52"/>
          <p:cNvSpPr>
            <a:spLocks noChangeArrowheads="1"/>
          </p:cNvSpPr>
          <p:nvPr/>
        </p:nvSpPr>
        <p:spPr bwMode="auto">
          <a:xfrm>
            <a:off x="3276600" y="1828800"/>
            <a:ext cx="1752600" cy="2514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500" b="1">
                <a:solidFill>
                  <a:srgbClr val="003366"/>
                </a:solidFill>
              </a:rPr>
              <a:t>サービスプロバイダ</a:t>
            </a:r>
            <a:r>
              <a:rPr lang="en-US" altLang="ja-JP" sz="500" b="1">
                <a:solidFill>
                  <a:srgbClr val="003366"/>
                </a:solidFill>
              </a:rPr>
              <a:t>(</a:t>
            </a:r>
            <a:r>
              <a:rPr lang="ja-JP" altLang="en-US" sz="500" b="1">
                <a:solidFill>
                  <a:srgbClr val="003366"/>
                </a:solidFill>
              </a:rPr>
              <a:t>利用者ニーズに合せたアクセス手段の提供）</a:t>
            </a:r>
          </a:p>
        </p:txBody>
      </p:sp>
      <p:sp>
        <p:nvSpPr>
          <p:cNvPr id="74754" name="Rectangle 2"/>
          <p:cNvSpPr>
            <a:spLocks noGrp="1" noChangeArrowheads="1"/>
          </p:cNvSpPr>
          <p:nvPr>
            <p:ph type="title"/>
          </p:nvPr>
        </p:nvSpPr>
        <p:spPr>
          <a:xfrm>
            <a:off x="2406650" y="152400"/>
            <a:ext cx="7378700" cy="304800"/>
          </a:xfrm>
          <a:noFill/>
          <a:ln/>
        </p:spPr>
        <p:txBody>
          <a:bodyPr/>
          <a:lstStyle/>
          <a:p>
            <a:r>
              <a:rPr lang="ja-JP" altLang="en-US" sz="1000"/>
              <a:t>電子図書館サービス　組織間連携イメージ</a:t>
            </a:r>
          </a:p>
        </p:txBody>
      </p:sp>
      <p:sp>
        <p:nvSpPr>
          <p:cNvPr id="74803" name="Oval 51"/>
          <p:cNvSpPr>
            <a:spLocks noChangeArrowheads="1"/>
          </p:cNvSpPr>
          <p:nvPr/>
        </p:nvSpPr>
        <p:spPr bwMode="auto">
          <a:xfrm>
            <a:off x="1905000" y="1981200"/>
            <a:ext cx="609600" cy="1600200"/>
          </a:xfrm>
          <a:prstGeom prst="ellipse">
            <a:avLst/>
          </a:prstGeom>
          <a:solidFill>
            <a:srgbClr val="FF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ja-JP" altLang="en-US" sz="800" b="1">
                <a:solidFill>
                  <a:srgbClr val="003366"/>
                </a:solidFill>
              </a:rPr>
              <a:t>ユーザ</a:t>
            </a:r>
          </a:p>
        </p:txBody>
      </p:sp>
      <p:sp>
        <p:nvSpPr>
          <p:cNvPr id="74805" name="Rectangle 53"/>
          <p:cNvSpPr>
            <a:spLocks noChangeArrowheads="1"/>
          </p:cNvSpPr>
          <p:nvPr/>
        </p:nvSpPr>
        <p:spPr bwMode="auto">
          <a:xfrm>
            <a:off x="5791200" y="2514600"/>
            <a:ext cx="3200400" cy="3200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500" b="1">
                <a:solidFill>
                  <a:srgbClr val="003366"/>
                </a:solidFill>
              </a:rPr>
              <a:t>データプロバイダ（ナレッジデータベース：電子化一次情報）</a:t>
            </a:r>
          </a:p>
        </p:txBody>
      </p:sp>
      <p:sp>
        <p:nvSpPr>
          <p:cNvPr id="74806" name="AutoShape 54"/>
          <p:cNvSpPr>
            <a:spLocks noChangeArrowheads="1"/>
          </p:cNvSpPr>
          <p:nvPr/>
        </p:nvSpPr>
        <p:spPr bwMode="auto">
          <a:xfrm>
            <a:off x="6019800" y="28575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r>
              <a:rPr lang="ja-JP" altLang="en-US" sz="500" b="1">
                <a:solidFill>
                  <a:srgbClr val="003366"/>
                </a:solidFill>
              </a:rPr>
              <a:t>二次情報</a:t>
            </a:r>
          </a:p>
          <a:p>
            <a:pPr algn="ctr" fontAlgn="base">
              <a:spcBef>
                <a:spcPct val="0"/>
              </a:spcBef>
              <a:spcAft>
                <a:spcPct val="0"/>
              </a:spcAft>
            </a:pPr>
            <a:r>
              <a:rPr lang="en-US" altLang="ja-JP" sz="500" b="1">
                <a:solidFill>
                  <a:srgbClr val="003366"/>
                </a:solidFill>
              </a:rPr>
              <a:t>NDL-OPAC</a:t>
            </a:r>
            <a:r>
              <a:rPr lang="ja-JP" altLang="en-US" sz="500" b="1">
                <a:solidFill>
                  <a:srgbClr val="003366"/>
                </a:solidFill>
              </a:rPr>
              <a:t>等</a:t>
            </a:r>
          </a:p>
        </p:txBody>
      </p:sp>
      <p:sp>
        <p:nvSpPr>
          <p:cNvPr id="74807" name="Rectangle 55"/>
          <p:cNvSpPr>
            <a:spLocks noChangeArrowheads="1"/>
          </p:cNvSpPr>
          <p:nvPr/>
        </p:nvSpPr>
        <p:spPr bwMode="auto">
          <a:xfrm>
            <a:off x="5791200" y="533400"/>
            <a:ext cx="3200400" cy="1752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500" b="1">
                <a:solidFill>
                  <a:srgbClr val="003366"/>
                </a:solidFill>
              </a:rPr>
              <a:t>データプロバイダ（ナレッジデータベース：主題情報、レファレンス情報）</a:t>
            </a:r>
          </a:p>
        </p:txBody>
      </p:sp>
      <p:sp>
        <p:nvSpPr>
          <p:cNvPr id="74809" name="AutoShape 57"/>
          <p:cNvSpPr>
            <a:spLocks noChangeArrowheads="1"/>
          </p:cNvSpPr>
          <p:nvPr/>
        </p:nvSpPr>
        <p:spPr bwMode="auto">
          <a:xfrm>
            <a:off x="7543800" y="26670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p>
          <a:p>
            <a:pPr algn="ctr" fontAlgn="base">
              <a:spcBef>
                <a:spcPct val="0"/>
              </a:spcBef>
              <a:spcAft>
                <a:spcPct val="0"/>
              </a:spcAft>
            </a:pPr>
            <a:r>
              <a:rPr lang="ja-JP" altLang="en-US" sz="500" b="1">
                <a:solidFill>
                  <a:srgbClr val="003366"/>
                </a:solidFill>
              </a:rPr>
              <a:t>近代デジタルライブラリリ</a:t>
            </a:r>
          </a:p>
        </p:txBody>
      </p:sp>
      <p:sp>
        <p:nvSpPr>
          <p:cNvPr id="74810" name="AutoShape 58"/>
          <p:cNvSpPr>
            <a:spLocks noChangeArrowheads="1"/>
          </p:cNvSpPr>
          <p:nvPr/>
        </p:nvSpPr>
        <p:spPr bwMode="auto">
          <a:xfrm>
            <a:off x="7543800" y="28956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p>
          <a:p>
            <a:pPr algn="ctr" fontAlgn="base">
              <a:spcBef>
                <a:spcPct val="0"/>
              </a:spcBef>
              <a:spcAft>
                <a:spcPct val="0"/>
              </a:spcAft>
            </a:pPr>
            <a:r>
              <a:rPr lang="ja-JP" altLang="en-US" sz="500" b="1">
                <a:solidFill>
                  <a:srgbClr val="003366"/>
                </a:solidFill>
              </a:rPr>
              <a:t>貴重賞</a:t>
            </a:r>
            <a:r>
              <a:rPr lang="en-US" altLang="ja-JP" sz="500" b="1">
                <a:solidFill>
                  <a:srgbClr val="003366"/>
                </a:solidFill>
              </a:rPr>
              <a:t>DB</a:t>
            </a:r>
          </a:p>
        </p:txBody>
      </p:sp>
      <p:sp>
        <p:nvSpPr>
          <p:cNvPr id="74811" name="AutoShape 59"/>
          <p:cNvSpPr>
            <a:spLocks noChangeArrowheads="1"/>
          </p:cNvSpPr>
          <p:nvPr/>
        </p:nvSpPr>
        <p:spPr bwMode="auto">
          <a:xfrm>
            <a:off x="7543800" y="36576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A</a:t>
            </a:r>
            <a:r>
              <a:rPr lang="ja-JP" altLang="en-US" sz="500" b="1">
                <a:solidFill>
                  <a:srgbClr val="003366"/>
                </a:solidFill>
              </a:rPr>
              <a:t>図書館</a:t>
            </a:r>
          </a:p>
          <a:p>
            <a:pPr algn="ctr" fontAlgn="base">
              <a:spcBef>
                <a:spcPct val="0"/>
              </a:spcBef>
              <a:spcAft>
                <a:spcPct val="0"/>
              </a:spcAft>
            </a:pPr>
            <a:r>
              <a:rPr lang="ja-JP" altLang="en-US" sz="500" b="1">
                <a:solidFill>
                  <a:srgbClr val="003366"/>
                </a:solidFill>
              </a:rPr>
              <a:t>近代デジタルライブラリリ</a:t>
            </a:r>
          </a:p>
        </p:txBody>
      </p:sp>
      <p:sp>
        <p:nvSpPr>
          <p:cNvPr id="74812" name="AutoShape 60"/>
          <p:cNvSpPr>
            <a:spLocks noChangeArrowheads="1"/>
          </p:cNvSpPr>
          <p:nvPr/>
        </p:nvSpPr>
        <p:spPr bwMode="auto">
          <a:xfrm>
            <a:off x="7543800" y="31242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p>
          <a:p>
            <a:pPr algn="ctr" fontAlgn="base">
              <a:spcBef>
                <a:spcPct val="0"/>
              </a:spcBef>
              <a:spcAft>
                <a:spcPct val="0"/>
              </a:spcAft>
            </a:pPr>
            <a:r>
              <a:rPr lang="ja-JP" altLang="en-US" sz="500" b="1">
                <a:solidFill>
                  <a:srgbClr val="003366"/>
                </a:solidFill>
              </a:rPr>
              <a:t>その他電子化蔵相</a:t>
            </a:r>
          </a:p>
        </p:txBody>
      </p:sp>
      <p:sp>
        <p:nvSpPr>
          <p:cNvPr id="74813" name="AutoShape 61"/>
          <p:cNvSpPr>
            <a:spLocks noChangeArrowheads="1"/>
          </p:cNvSpPr>
          <p:nvPr/>
        </p:nvSpPr>
        <p:spPr bwMode="auto">
          <a:xfrm>
            <a:off x="7543800" y="38862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A</a:t>
            </a:r>
            <a:r>
              <a:rPr lang="ja-JP" altLang="en-US" sz="500" b="1">
                <a:solidFill>
                  <a:srgbClr val="003366"/>
                </a:solidFill>
              </a:rPr>
              <a:t>図書館</a:t>
            </a:r>
          </a:p>
          <a:p>
            <a:pPr algn="ctr" fontAlgn="base">
              <a:spcBef>
                <a:spcPct val="0"/>
              </a:spcBef>
              <a:spcAft>
                <a:spcPct val="0"/>
              </a:spcAft>
            </a:pPr>
            <a:r>
              <a:rPr lang="ja-JP" altLang="en-US" sz="500" b="1">
                <a:solidFill>
                  <a:srgbClr val="003366"/>
                </a:solidFill>
              </a:rPr>
              <a:t>貴重書</a:t>
            </a:r>
            <a:r>
              <a:rPr lang="en-US" altLang="ja-JP" sz="500" b="1">
                <a:solidFill>
                  <a:srgbClr val="003366"/>
                </a:solidFill>
              </a:rPr>
              <a:t>DB</a:t>
            </a:r>
          </a:p>
        </p:txBody>
      </p:sp>
      <p:sp>
        <p:nvSpPr>
          <p:cNvPr id="74815" name="AutoShape 63"/>
          <p:cNvSpPr>
            <a:spLocks noChangeArrowheads="1"/>
          </p:cNvSpPr>
          <p:nvPr/>
        </p:nvSpPr>
        <p:spPr bwMode="auto">
          <a:xfrm>
            <a:off x="7543800" y="41910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B</a:t>
            </a:r>
            <a:r>
              <a:rPr lang="ja-JP" altLang="en-US" sz="500" b="1">
                <a:solidFill>
                  <a:srgbClr val="003366"/>
                </a:solidFill>
              </a:rPr>
              <a:t>図書館</a:t>
            </a:r>
          </a:p>
          <a:p>
            <a:pPr algn="ctr" fontAlgn="base">
              <a:spcBef>
                <a:spcPct val="0"/>
              </a:spcBef>
              <a:spcAft>
                <a:spcPct val="0"/>
              </a:spcAft>
            </a:pPr>
            <a:r>
              <a:rPr lang="ja-JP" altLang="en-US" sz="500" b="1">
                <a:solidFill>
                  <a:srgbClr val="003366"/>
                </a:solidFill>
              </a:rPr>
              <a:t>近代デジタルライブラリリ</a:t>
            </a:r>
          </a:p>
        </p:txBody>
      </p:sp>
      <p:sp>
        <p:nvSpPr>
          <p:cNvPr id="74816" name="AutoShape 64"/>
          <p:cNvSpPr>
            <a:spLocks noChangeArrowheads="1"/>
          </p:cNvSpPr>
          <p:nvPr/>
        </p:nvSpPr>
        <p:spPr bwMode="auto">
          <a:xfrm>
            <a:off x="7543800" y="44196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B</a:t>
            </a:r>
            <a:r>
              <a:rPr lang="ja-JP" altLang="en-US" sz="500" b="1">
                <a:solidFill>
                  <a:srgbClr val="003366"/>
                </a:solidFill>
              </a:rPr>
              <a:t>図書館</a:t>
            </a:r>
          </a:p>
          <a:p>
            <a:pPr algn="ctr" fontAlgn="base">
              <a:spcBef>
                <a:spcPct val="0"/>
              </a:spcBef>
              <a:spcAft>
                <a:spcPct val="0"/>
              </a:spcAft>
            </a:pPr>
            <a:r>
              <a:rPr lang="ja-JP" altLang="en-US" sz="500" b="1">
                <a:solidFill>
                  <a:srgbClr val="003366"/>
                </a:solidFill>
              </a:rPr>
              <a:t>貴重書</a:t>
            </a:r>
            <a:r>
              <a:rPr lang="en-US" altLang="ja-JP" sz="500" b="1">
                <a:solidFill>
                  <a:srgbClr val="003366"/>
                </a:solidFill>
              </a:rPr>
              <a:t>DB</a:t>
            </a:r>
          </a:p>
        </p:txBody>
      </p:sp>
      <p:sp>
        <p:nvSpPr>
          <p:cNvPr id="74817" name="AutoShape 65"/>
          <p:cNvSpPr>
            <a:spLocks noChangeArrowheads="1"/>
          </p:cNvSpPr>
          <p:nvPr/>
        </p:nvSpPr>
        <p:spPr bwMode="auto">
          <a:xfrm>
            <a:off x="7543800" y="33528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p>
          <a:p>
            <a:pPr algn="ctr" fontAlgn="base">
              <a:spcBef>
                <a:spcPct val="0"/>
              </a:spcBef>
              <a:spcAft>
                <a:spcPct val="0"/>
              </a:spcAft>
            </a:pPr>
            <a:r>
              <a:rPr lang="ja-JP" altLang="en-US" sz="500" b="1">
                <a:solidFill>
                  <a:srgbClr val="003366"/>
                </a:solidFill>
              </a:rPr>
              <a:t>ネット系収集デジタルコンテンツ</a:t>
            </a:r>
          </a:p>
        </p:txBody>
      </p:sp>
      <p:sp>
        <p:nvSpPr>
          <p:cNvPr id="74818" name="AutoShape 66"/>
          <p:cNvSpPr>
            <a:spLocks noChangeArrowheads="1"/>
          </p:cNvSpPr>
          <p:nvPr/>
        </p:nvSpPr>
        <p:spPr bwMode="auto">
          <a:xfrm>
            <a:off x="7543800" y="47244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X</a:t>
            </a:r>
            <a:r>
              <a:rPr lang="ja-JP" altLang="en-US" sz="500" b="1">
                <a:solidFill>
                  <a:srgbClr val="003366"/>
                </a:solidFill>
              </a:rPr>
              <a:t>省</a:t>
            </a:r>
          </a:p>
          <a:p>
            <a:pPr algn="ctr" fontAlgn="base">
              <a:spcBef>
                <a:spcPct val="0"/>
              </a:spcBef>
              <a:spcAft>
                <a:spcPct val="0"/>
              </a:spcAft>
            </a:pPr>
            <a:r>
              <a:rPr lang="ja-JP" altLang="en-US" sz="500" b="1">
                <a:solidFill>
                  <a:srgbClr val="003366"/>
                </a:solidFill>
              </a:rPr>
              <a:t>白書・審議会資料等</a:t>
            </a:r>
          </a:p>
        </p:txBody>
      </p:sp>
      <p:sp>
        <p:nvSpPr>
          <p:cNvPr id="74819" name="AutoShape 67"/>
          <p:cNvSpPr>
            <a:spLocks noChangeArrowheads="1"/>
          </p:cNvSpPr>
          <p:nvPr/>
        </p:nvSpPr>
        <p:spPr bwMode="auto">
          <a:xfrm>
            <a:off x="7543800" y="50292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Y</a:t>
            </a:r>
            <a:r>
              <a:rPr lang="ja-JP" altLang="en-US" sz="500" b="1">
                <a:solidFill>
                  <a:srgbClr val="003366"/>
                </a:solidFill>
              </a:rPr>
              <a:t>省</a:t>
            </a:r>
          </a:p>
          <a:p>
            <a:pPr algn="ctr" fontAlgn="base">
              <a:spcBef>
                <a:spcPct val="0"/>
              </a:spcBef>
              <a:spcAft>
                <a:spcPct val="0"/>
              </a:spcAft>
            </a:pPr>
            <a:r>
              <a:rPr lang="ja-JP" altLang="en-US" sz="500" b="1">
                <a:solidFill>
                  <a:srgbClr val="003366"/>
                </a:solidFill>
              </a:rPr>
              <a:t>白書・審議会資料等</a:t>
            </a:r>
          </a:p>
        </p:txBody>
      </p:sp>
      <p:sp>
        <p:nvSpPr>
          <p:cNvPr id="74821" name="AutoShape 69"/>
          <p:cNvSpPr>
            <a:spLocks noChangeArrowheads="1"/>
          </p:cNvSpPr>
          <p:nvPr/>
        </p:nvSpPr>
        <p:spPr bwMode="auto">
          <a:xfrm>
            <a:off x="6172200" y="7620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p>
          <a:p>
            <a:pPr algn="ctr" fontAlgn="base">
              <a:spcBef>
                <a:spcPct val="0"/>
              </a:spcBef>
              <a:spcAft>
                <a:spcPct val="0"/>
              </a:spcAft>
            </a:pPr>
            <a:r>
              <a:rPr lang="ja-JP" altLang="en-US" sz="500" b="1">
                <a:solidFill>
                  <a:srgbClr val="003366"/>
                </a:solidFill>
              </a:rPr>
              <a:t>人文関連レファレンス情報</a:t>
            </a:r>
          </a:p>
        </p:txBody>
      </p:sp>
      <p:sp>
        <p:nvSpPr>
          <p:cNvPr id="74822" name="AutoShape 70"/>
          <p:cNvSpPr>
            <a:spLocks noChangeArrowheads="1"/>
          </p:cNvSpPr>
          <p:nvPr/>
        </p:nvSpPr>
        <p:spPr bwMode="auto">
          <a:xfrm>
            <a:off x="6172200" y="9906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p>
          <a:p>
            <a:pPr algn="ctr" fontAlgn="base">
              <a:spcBef>
                <a:spcPct val="0"/>
              </a:spcBef>
              <a:spcAft>
                <a:spcPct val="0"/>
              </a:spcAft>
            </a:pPr>
            <a:r>
              <a:rPr lang="ja-JP" altLang="en-US" sz="500" b="1">
                <a:solidFill>
                  <a:srgbClr val="003366"/>
                </a:solidFill>
              </a:rPr>
              <a:t>科学技術関連レファレンス情報</a:t>
            </a:r>
          </a:p>
        </p:txBody>
      </p:sp>
      <p:sp>
        <p:nvSpPr>
          <p:cNvPr id="74823" name="AutoShape 71"/>
          <p:cNvSpPr>
            <a:spLocks noChangeArrowheads="1"/>
          </p:cNvSpPr>
          <p:nvPr/>
        </p:nvSpPr>
        <p:spPr bwMode="auto">
          <a:xfrm>
            <a:off x="3429000" y="21336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p>
          <a:p>
            <a:pPr algn="ctr" fontAlgn="base">
              <a:spcBef>
                <a:spcPct val="0"/>
              </a:spcBef>
              <a:spcAft>
                <a:spcPct val="0"/>
              </a:spcAft>
            </a:pPr>
            <a:r>
              <a:rPr lang="ja-JP" altLang="en-US" sz="500" b="1">
                <a:solidFill>
                  <a:srgbClr val="003366"/>
                </a:solidFill>
              </a:rPr>
              <a:t>人文関連ポータル</a:t>
            </a:r>
          </a:p>
        </p:txBody>
      </p:sp>
      <p:sp>
        <p:nvSpPr>
          <p:cNvPr id="74824" name="AutoShape 72"/>
          <p:cNvSpPr>
            <a:spLocks noChangeArrowheads="1"/>
          </p:cNvSpPr>
          <p:nvPr/>
        </p:nvSpPr>
        <p:spPr bwMode="auto">
          <a:xfrm>
            <a:off x="3429000" y="23622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XX</a:t>
            </a:r>
            <a:r>
              <a:rPr lang="ja-JP" altLang="en-US" sz="500" b="1">
                <a:solidFill>
                  <a:srgbClr val="003366"/>
                </a:solidFill>
              </a:rPr>
              <a:t>機関</a:t>
            </a:r>
          </a:p>
          <a:p>
            <a:pPr algn="ctr" fontAlgn="base">
              <a:spcBef>
                <a:spcPct val="0"/>
              </a:spcBef>
              <a:spcAft>
                <a:spcPct val="0"/>
              </a:spcAft>
            </a:pPr>
            <a:r>
              <a:rPr lang="ja-JP" altLang="en-US" sz="500" b="1">
                <a:solidFill>
                  <a:srgbClr val="003366"/>
                </a:solidFill>
              </a:rPr>
              <a:t>人文関連ポータル</a:t>
            </a:r>
          </a:p>
        </p:txBody>
      </p:sp>
      <p:sp>
        <p:nvSpPr>
          <p:cNvPr id="74825" name="AutoShape 73"/>
          <p:cNvSpPr>
            <a:spLocks noChangeArrowheads="1"/>
          </p:cNvSpPr>
          <p:nvPr/>
        </p:nvSpPr>
        <p:spPr bwMode="auto">
          <a:xfrm>
            <a:off x="3429000" y="26670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p>
          <a:p>
            <a:pPr algn="ctr" fontAlgn="base">
              <a:spcBef>
                <a:spcPct val="0"/>
              </a:spcBef>
              <a:spcAft>
                <a:spcPct val="0"/>
              </a:spcAft>
            </a:pPr>
            <a:r>
              <a:rPr lang="ja-JP" altLang="en-US" sz="500" b="1">
                <a:solidFill>
                  <a:srgbClr val="003366"/>
                </a:solidFill>
              </a:rPr>
              <a:t>通信事業事業関連ポータル</a:t>
            </a:r>
          </a:p>
        </p:txBody>
      </p:sp>
      <p:sp>
        <p:nvSpPr>
          <p:cNvPr id="74826" name="AutoShape 74"/>
          <p:cNvSpPr>
            <a:spLocks noChangeArrowheads="1"/>
          </p:cNvSpPr>
          <p:nvPr/>
        </p:nvSpPr>
        <p:spPr bwMode="auto">
          <a:xfrm>
            <a:off x="3429000" y="2895600"/>
            <a:ext cx="1066800" cy="190500"/>
          </a:xfrm>
          <a:prstGeom prst="roundRect">
            <a:avLst>
              <a:gd name="adj" fmla="val 16667"/>
            </a:avLst>
          </a:prstGeom>
          <a:solidFill>
            <a:srgbClr val="CCFF99"/>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NDL</a:t>
            </a:r>
          </a:p>
          <a:p>
            <a:pPr algn="ctr" fontAlgn="base">
              <a:spcBef>
                <a:spcPct val="0"/>
              </a:spcBef>
              <a:spcAft>
                <a:spcPct val="0"/>
              </a:spcAft>
            </a:pPr>
            <a:r>
              <a:rPr lang="ja-JP" altLang="en-US" sz="500" b="1">
                <a:solidFill>
                  <a:srgbClr val="003366"/>
                </a:solidFill>
              </a:rPr>
              <a:t>近代文学企画展</a:t>
            </a:r>
            <a:r>
              <a:rPr lang="en-US" altLang="ja-JP" sz="500" b="1">
                <a:solidFill>
                  <a:srgbClr val="003366"/>
                </a:solidFill>
              </a:rPr>
              <a:t>(</a:t>
            </a:r>
            <a:r>
              <a:rPr lang="ja-JP" altLang="en-US" sz="500" b="1">
                <a:solidFill>
                  <a:srgbClr val="003366"/>
                </a:solidFill>
              </a:rPr>
              <a:t>例</a:t>
            </a:r>
            <a:r>
              <a:rPr lang="en-US" altLang="ja-JP" sz="500" b="1">
                <a:solidFill>
                  <a:srgbClr val="003366"/>
                </a:solidFill>
              </a:rPr>
              <a:t>)</a:t>
            </a:r>
          </a:p>
        </p:txBody>
      </p:sp>
      <p:sp>
        <p:nvSpPr>
          <p:cNvPr id="74827" name="AutoShape 75"/>
          <p:cNvSpPr>
            <a:spLocks noChangeArrowheads="1"/>
          </p:cNvSpPr>
          <p:nvPr/>
        </p:nvSpPr>
        <p:spPr bwMode="auto">
          <a:xfrm>
            <a:off x="6172200" y="12954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A</a:t>
            </a:r>
            <a:r>
              <a:rPr lang="ja-JP" altLang="en-US" sz="500" b="1">
                <a:solidFill>
                  <a:srgbClr val="003366"/>
                </a:solidFill>
              </a:rPr>
              <a:t>図書館</a:t>
            </a:r>
          </a:p>
          <a:p>
            <a:pPr algn="ctr" fontAlgn="base">
              <a:spcBef>
                <a:spcPct val="0"/>
              </a:spcBef>
              <a:spcAft>
                <a:spcPct val="0"/>
              </a:spcAft>
            </a:pPr>
            <a:r>
              <a:rPr lang="ja-JP" altLang="en-US" sz="500" b="1">
                <a:solidFill>
                  <a:srgbClr val="003366"/>
                </a:solidFill>
              </a:rPr>
              <a:t>人文関連レファレンス情報</a:t>
            </a:r>
          </a:p>
        </p:txBody>
      </p:sp>
      <p:sp>
        <p:nvSpPr>
          <p:cNvPr id="74828" name="AutoShape 76"/>
          <p:cNvSpPr>
            <a:spLocks noChangeArrowheads="1"/>
          </p:cNvSpPr>
          <p:nvPr/>
        </p:nvSpPr>
        <p:spPr bwMode="auto">
          <a:xfrm>
            <a:off x="6172200" y="15240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A</a:t>
            </a:r>
            <a:r>
              <a:rPr lang="ja-JP" altLang="en-US" sz="500" b="1">
                <a:solidFill>
                  <a:srgbClr val="003366"/>
                </a:solidFill>
              </a:rPr>
              <a:t>図書館</a:t>
            </a:r>
          </a:p>
          <a:p>
            <a:pPr algn="ctr" fontAlgn="base">
              <a:spcBef>
                <a:spcPct val="0"/>
              </a:spcBef>
              <a:spcAft>
                <a:spcPct val="0"/>
              </a:spcAft>
            </a:pPr>
            <a:r>
              <a:rPr lang="ja-JP" altLang="en-US" sz="500" b="1">
                <a:solidFill>
                  <a:srgbClr val="003366"/>
                </a:solidFill>
              </a:rPr>
              <a:t>科学技術関連レファレンス情報</a:t>
            </a:r>
          </a:p>
        </p:txBody>
      </p:sp>
      <p:cxnSp>
        <p:nvCxnSpPr>
          <p:cNvPr id="74829" name="AutoShape 77"/>
          <p:cNvCxnSpPr>
            <a:cxnSpLocks noChangeShapeType="1"/>
            <a:stCxn id="74803" idx="6"/>
            <a:endCxn id="74823" idx="1"/>
          </p:cNvCxnSpPr>
          <p:nvPr/>
        </p:nvCxnSpPr>
        <p:spPr bwMode="auto">
          <a:xfrm flipV="1">
            <a:off x="2514600" y="2228850"/>
            <a:ext cx="914400" cy="55245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30" name="AutoShape 78"/>
          <p:cNvCxnSpPr>
            <a:cxnSpLocks noChangeShapeType="1"/>
            <a:stCxn id="74803" idx="6"/>
            <a:endCxn id="74824" idx="1"/>
          </p:cNvCxnSpPr>
          <p:nvPr/>
        </p:nvCxnSpPr>
        <p:spPr bwMode="auto">
          <a:xfrm flipV="1">
            <a:off x="2514600" y="2457450"/>
            <a:ext cx="914400" cy="32385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31" name="AutoShape 79"/>
          <p:cNvCxnSpPr>
            <a:cxnSpLocks noChangeShapeType="1"/>
            <a:stCxn id="74803" idx="6"/>
            <a:endCxn id="74825" idx="1"/>
          </p:cNvCxnSpPr>
          <p:nvPr/>
        </p:nvCxnSpPr>
        <p:spPr bwMode="auto">
          <a:xfrm flipV="1">
            <a:off x="2514600" y="2762250"/>
            <a:ext cx="914400" cy="1905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32" name="AutoShape 80"/>
          <p:cNvCxnSpPr>
            <a:cxnSpLocks noChangeShapeType="1"/>
            <a:stCxn id="74803" idx="6"/>
            <a:endCxn id="74826" idx="1"/>
          </p:cNvCxnSpPr>
          <p:nvPr/>
        </p:nvCxnSpPr>
        <p:spPr bwMode="auto">
          <a:xfrm>
            <a:off x="2514600" y="2781300"/>
            <a:ext cx="914400" cy="2095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33" name="AutoShape 81"/>
          <p:cNvCxnSpPr>
            <a:cxnSpLocks noChangeShapeType="1"/>
            <a:stCxn id="74823" idx="3"/>
            <a:endCxn id="74821" idx="1"/>
          </p:cNvCxnSpPr>
          <p:nvPr/>
        </p:nvCxnSpPr>
        <p:spPr bwMode="auto">
          <a:xfrm flipV="1">
            <a:off x="4495800" y="857250"/>
            <a:ext cx="1676400" cy="13716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34" name="AutoShape 82"/>
          <p:cNvCxnSpPr>
            <a:cxnSpLocks noChangeShapeType="1"/>
            <a:stCxn id="74823" idx="3"/>
            <a:endCxn id="74827" idx="1"/>
          </p:cNvCxnSpPr>
          <p:nvPr/>
        </p:nvCxnSpPr>
        <p:spPr bwMode="auto">
          <a:xfrm flipV="1">
            <a:off x="4495800" y="1390650"/>
            <a:ext cx="1676400" cy="8382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35" name="AutoShape 83"/>
          <p:cNvCxnSpPr>
            <a:cxnSpLocks noChangeShapeType="1"/>
            <a:stCxn id="74824" idx="3"/>
            <a:endCxn id="74821" idx="1"/>
          </p:cNvCxnSpPr>
          <p:nvPr/>
        </p:nvCxnSpPr>
        <p:spPr bwMode="auto">
          <a:xfrm flipV="1">
            <a:off x="4495800" y="857250"/>
            <a:ext cx="1676400" cy="16002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36" name="AutoShape 84"/>
          <p:cNvCxnSpPr>
            <a:cxnSpLocks noChangeShapeType="1"/>
            <a:stCxn id="74825" idx="3"/>
            <a:endCxn id="74828" idx="1"/>
          </p:cNvCxnSpPr>
          <p:nvPr/>
        </p:nvCxnSpPr>
        <p:spPr bwMode="auto">
          <a:xfrm flipV="1">
            <a:off x="4495800" y="1619250"/>
            <a:ext cx="1676400" cy="11430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37" name="AutoShape 85"/>
          <p:cNvCxnSpPr>
            <a:cxnSpLocks noChangeShapeType="1"/>
            <a:stCxn id="74824" idx="3"/>
            <a:endCxn id="74827" idx="1"/>
          </p:cNvCxnSpPr>
          <p:nvPr/>
        </p:nvCxnSpPr>
        <p:spPr bwMode="auto">
          <a:xfrm flipV="1">
            <a:off x="4495800" y="1390650"/>
            <a:ext cx="1676400" cy="10668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38" name="AutoShape 86"/>
          <p:cNvCxnSpPr>
            <a:cxnSpLocks noChangeShapeType="1"/>
            <a:stCxn id="74825" idx="3"/>
            <a:endCxn id="74822" idx="1"/>
          </p:cNvCxnSpPr>
          <p:nvPr/>
        </p:nvCxnSpPr>
        <p:spPr bwMode="auto">
          <a:xfrm flipV="1">
            <a:off x="4495800" y="1085850"/>
            <a:ext cx="1676400" cy="16764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839" name="AutoShape 87"/>
          <p:cNvSpPr>
            <a:spLocks noChangeArrowheads="1"/>
          </p:cNvSpPr>
          <p:nvPr/>
        </p:nvSpPr>
        <p:spPr bwMode="auto">
          <a:xfrm>
            <a:off x="5181600" y="3276600"/>
            <a:ext cx="381000" cy="19050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vert="eaVert" wrap="none" anchor="ctr"/>
          <a:lstStyle/>
          <a:p>
            <a:pPr algn="ctr" fontAlgn="base">
              <a:spcBef>
                <a:spcPct val="0"/>
              </a:spcBef>
              <a:spcAft>
                <a:spcPct val="0"/>
              </a:spcAft>
            </a:pPr>
            <a:r>
              <a:rPr lang="ja-JP" altLang="en-US" sz="800" b="1">
                <a:solidFill>
                  <a:srgbClr val="003366"/>
                </a:solidFill>
              </a:rPr>
              <a:t>ＯＡＩ－ＰＨＭ</a:t>
            </a:r>
          </a:p>
          <a:p>
            <a:pPr algn="ctr" fontAlgn="base">
              <a:spcBef>
                <a:spcPct val="0"/>
              </a:spcBef>
              <a:spcAft>
                <a:spcPct val="0"/>
              </a:spcAft>
            </a:pPr>
            <a:r>
              <a:rPr lang="en-US" altLang="ja-JP" sz="800" b="1">
                <a:solidFill>
                  <a:srgbClr val="003366"/>
                </a:solidFill>
              </a:rPr>
              <a:t>(OAI Protocol for Metadata Hervesting)</a:t>
            </a:r>
          </a:p>
          <a:p>
            <a:pPr algn="ctr" fontAlgn="base">
              <a:spcBef>
                <a:spcPct val="0"/>
              </a:spcBef>
              <a:spcAft>
                <a:spcPct val="0"/>
              </a:spcAft>
            </a:pPr>
            <a:r>
              <a:rPr lang="ja-JP" altLang="en-US" sz="800" b="1">
                <a:solidFill>
                  <a:srgbClr val="003366"/>
                </a:solidFill>
              </a:rPr>
              <a:t>等のプロトコル</a:t>
            </a:r>
          </a:p>
        </p:txBody>
      </p:sp>
      <p:sp>
        <p:nvSpPr>
          <p:cNvPr id="74840" name="AutoShape 88"/>
          <p:cNvSpPr>
            <a:spLocks noChangeArrowheads="1"/>
          </p:cNvSpPr>
          <p:nvPr/>
        </p:nvSpPr>
        <p:spPr bwMode="auto">
          <a:xfrm>
            <a:off x="6019800" y="36576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ja-JP" altLang="en-US" sz="500" b="1">
                <a:solidFill>
                  <a:srgbClr val="003366"/>
                </a:solidFill>
              </a:rPr>
              <a:t>Ａ図書館　二次情報</a:t>
            </a:r>
          </a:p>
          <a:p>
            <a:pPr algn="ctr" fontAlgn="base">
              <a:spcBef>
                <a:spcPct val="0"/>
              </a:spcBef>
              <a:spcAft>
                <a:spcPct val="0"/>
              </a:spcAft>
            </a:pPr>
            <a:r>
              <a:rPr lang="ja-JP" altLang="en-US" sz="500" b="1">
                <a:solidFill>
                  <a:srgbClr val="003366"/>
                </a:solidFill>
              </a:rPr>
              <a:t>蔵書目録</a:t>
            </a:r>
          </a:p>
        </p:txBody>
      </p:sp>
      <p:sp>
        <p:nvSpPr>
          <p:cNvPr id="74841" name="AutoShape 89"/>
          <p:cNvSpPr>
            <a:spLocks noChangeArrowheads="1"/>
          </p:cNvSpPr>
          <p:nvPr/>
        </p:nvSpPr>
        <p:spPr bwMode="auto">
          <a:xfrm>
            <a:off x="6019800" y="41910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B</a:t>
            </a:r>
            <a:r>
              <a:rPr lang="ja-JP" altLang="en-US" sz="500" b="1">
                <a:solidFill>
                  <a:srgbClr val="003366"/>
                </a:solidFill>
              </a:rPr>
              <a:t>図書館　二次情報</a:t>
            </a:r>
          </a:p>
          <a:p>
            <a:pPr algn="ctr" fontAlgn="base">
              <a:spcBef>
                <a:spcPct val="0"/>
              </a:spcBef>
              <a:spcAft>
                <a:spcPct val="0"/>
              </a:spcAft>
            </a:pPr>
            <a:r>
              <a:rPr lang="ja-JP" altLang="en-US" sz="500" b="1">
                <a:solidFill>
                  <a:srgbClr val="003366"/>
                </a:solidFill>
              </a:rPr>
              <a:t>蔵書目録</a:t>
            </a:r>
          </a:p>
        </p:txBody>
      </p:sp>
      <p:sp>
        <p:nvSpPr>
          <p:cNvPr id="74842" name="AutoShape 90"/>
          <p:cNvSpPr>
            <a:spLocks noChangeArrowheads="1"/>
          </p:cNvSpPr>
          <p:nvPr/>
        </p:nvSpPr>
        <p:spPr bwMode="auto">
          <a:xfrm>
            <a:off x="6019800" y="47244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X</a:t>
            </a:r>
            <a:r>
              <a:rPr lang="ja-JP" altLang="en-US" sz="500" b="1">
                <a:solidFill>
                  <a:srgbClr val="003366"/>
                </a:solidFill>
              </a:rPr>
              <a:t>省　二次情報</a:t>
            </a:r>
          </a:p>
          <a:p>
            <a:pPr algn="ctr" fontAlgn="base">
              <a:spcBef>
                <a:spcPct val="0"/>
              </a:spcBef>
              <a:spcAft>
                <a:spcPct val="0"/>
              </a:spcAft>
            </a:pPr>
            <a:r>
              <a:rPr lang="ja-JP" altLang="en-US" sz="500" b="1">
                <a:solidFill>
                  <a:srgbClr val="003366"/>
                </a:solidFill>
              </a:rPr>
              <a:t>蔵書目録</a:t>
            </a:r>
          </a:p>
        </p:txBody>
      </p:sp>
      <p:cxnSp>
        <p:nvCxnSpPr>
          <p:cNvPr id="74843" name="AutoShape 91"/>
          <p:cNvCxnSpPr>
            <a:cxnSpLocks noChangeShapeType="1"/>
            <a:stCxn id="74823" idx="3"/>
            <a:endCxn id="74806" idx="1"/>
          </p:cNvCxnSpPr>
          <p:nvPr/>
        </p:nvCxnSpPr>
        <p:spPr bwMode="auto">
          <a:xfrm>
            <a:off x="4495800" y="2228850"/>
            <a:ext cx="1524000" cy="7239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44" name="AutoShape 92"/>
          <p:cNvCxnSpPr>
            <a:cxnSpLocks noChangeShapeType="1"/>
            <a:stCxn id="74823" idx="3"/>
            <a:endCxn id="74840" idx="1"/>
          </p:cNvCxnSpPr>
          <p:nvPr/>
        </p:nvCxnSpPr>
        <p:spPr bwMode="auto">
          <a:xfrm>
            <a:off x="4495800" y="2228850"/>
            <a:ext cx="1524000" cy="15240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45" name="AutoShape 93"/>
          <p:cNvCxnSpPr>
            <a:cxnSpLocks noChangeShapeType="1"/>
            <a:stCxn id="74823" idx="3"/>
            <a:endCxn id="74841" idx="1"/>
          </p:cNvCxnSpPr>
          <p:nvPr/>
        </p:nvCxnSpPr>
        <p:spPr bwMode="auto">
          <a:xfrm>
            <a:off x="4495800" y="2228850"/>
            <a:ext cx="1524000" cy="20574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46" name="AutoShape 94"/>
          <p:cNvCxnSpPr>
            <a:cxnSpLocks noChangeShapeType="1"/>
            <a:stCxn id="74824" idx="3"/>
            <a:endCxn id="74806" idx="1"/>
          </p:cNvCxnSpPr>
          <p:nvPr/>
        </p:nvCxnSpPr>
        <p:spPr bwMode="auto">
          <a:xfrm>
            <a:off x="4495800" y="2457450"/>
            <a:ext cx="1524000" cy="4953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47" name="AutoShape 95"/>
          <p:cNvCxnSpPr>
            <a:cxnSpLocks noChangeShapeType="1"/>
            <a:stCxn id="74824" idx="3"/>
            <a:endCxn id="74840" idx="1"/>
          </p:cNvCxnSpPr>
          <p:nvPr/>
        </p:nvCxnSpPr>
        <p:spPr bwMode="auto">
          <a:xfrm>
            <a:off x="4495800" y="2457450"/>
            <a:ext cx="1524000" cy="1295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48" name="AutoShape 96"/>
          <p:cNvCxnSpPr>
            <a:cxnSpLocks noChangeShapeType="1"/>
            <a:stCxn id="74824" idx="3"/>
            <a:endCxn id="74841" idx="1"/>
          </p:cNvCxnSpPr>
          <p:nvPr/>
        </p:nvCxnSpPr>
        <p:spPr bwMode="auto">
          <a:xfrm>
            <a:off x="4495800" y="2457450"/>
            <a:ext cx="1524000" cy="1828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49" name="AutoShape 97"/>
          <p:cNvCxnSpPr>
            <a:cxnSpLocks noChangeShapeType="1"/>
            <a:stCxn id="74825" idx="3"/>
            <a:endCxn id="74806" idx="1"/>
          </p:cNvCxnSpPr>
          <p:nvPr/>
        </p:nvCxnSpPr>
        <p:spPr bwMode="auto">
          <a:xfrm>
            <a:off x="4495800" y="2762250"/>
            <a:ext cx="1524000" cy="1905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1" name="AutoShape 99"/>
          <p:cNvCxnSpPr>
            <a:cxnSpLocks noChangeShapeType="1"/>
            <a:stCxn id="74825" idx="3"/>
            <a:endCxn id="74841" idx="1"/>
          </p:cNvCxnSpPr>
          <p:nvPr/>
        </p:nvCxnSpPr>
        <p:spPr bwMode="auto">
          <a:xfrm>
            <a:off x="4495800" y="2762250"/>
            <a:ext cx="1524000" cy="15240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2" name="AutoShape 100"/>
          <p:cNvCxnSpPr>
            <a:cxnSpLocks noChangeShapeType="1"/>
            <a:stCxn id="74826" idx="3"/>
            <a:endCxn id="74806" idx="1"/>
          </p:cNvCxnSpPr>
          <p:nvPr/>
        </p:nvCxnSpPr>
        <p:spPr bwMode="auto">
          <a:xfrm flipV="1">
            <a:off x="4495800" y="2952750"/>
            <a:ext cx="1524000" cy="381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4" name="AutoShape 102"/>
          <p:cNvCxnSpPr>
            <a:cxnSpLocks noChangeShapeType="1"/>
            <a:stCxn id="74826" idx="3"/>
            <a:endCxn id="74841" idx="1"/>
          </p:cNvCxnSpPr>
          <p:nvPr/>
        </p:nvCxnSpPr>
        <p:spPr bwMode="auto">
          <a:xfrm>
            <a:off x="4495800" y="2990850"/>
            <a:ext cx="1524000" cy="12954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5" name="AutoShape 103"/>
          <p:cNvCxnSpPr>
            <a:cxnSpLocks noChangeShapeType="1"/>
            <a:stCxn id="74806" idx="3"/>
            <a:endCxn id="74809" idx="1"/>
          </p:cNvCxnSpPr>
          <p:nvPr/>
        </p:nvCxnSpPr>
        <p:spPr bwMode="auto">
          <a:xfrm flipV="1">
            <a:off x="7086600" y="2762250"/>
            <a:ext cx="457200" cy="1905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6" name="AutoShape 104"/>
          <p:cNvCxnSpPr>
            <a:cxnSpLocks noChangeShapeType="1"/>
            <a:stCxn id="74806" idx="3"/>
            <a:endCxn id="74810" idx="1"/>
          </p:cNvCxnSpPr>
          <p:nvPr/>
        </p:nvCxnSpPr>
        <p:spPr bwMode="auto">
          <a:xfrm>
            <a:off x="7086600" y="2952750"/>
            <a:ext cx="457200" cy="381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7" name="AutoShape 105"/>
          <p:cNvCxnSpPr>
            <a:cxnSpLocks noChangeShapeType="1"/>
            <a:stCxn id="74806" idx="3"/>
            <a:endCxn id="74812" idx="1"/>
          </p:cNvCxnSpPr>
          <p:nvPr/>
        </p:nvCxnSpPr>
        <p:spPr bwMode="auto">
          <a:xfrm>
            <a:off x="7086600" y="2952750"/>
            <a:ext cx="457200" cy="2667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8" name="AutoShape 106"/>
          <p:cNvCxnSpPr>
            <a:cxnSpLocks noChangeShapeType="1"/>
            <a:stCxn id="74840" idx="3"/>
            <a:endCxn id="74811" idx="1"/>
          </p:cNvCxnSpPr>
          <p:nvPr/>
        </p:nvCxnSpPr>
        <p:spPr bwMode="auto">
          <a:xfrm>
            <a:off x="7086600" y="3752850"/>
            <a:ext cx="45720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9" name="AutoShape 107"/>
          <p:cNvCxnSpPr>
            <a:cxnSpLocks noChangeShapeType="1"/>
            <a:stCxn id="74806" idx="3"/>
            <a:endCxn id="74817" idx="1"/>
          </p:cNvCxnSpPr>
          <p:nvPr/>
        </p:nvCxnSpPr>
        <p:spPr bwMode="auto">
          <a:xfrm>
            <a:off x="7086600" y="2952750"/>
            <a:ext cx="457200" cy="4953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60" name="AutoShape 108"/>
          <p:cNvCxnSpPr>
            <a:cxnSpLocks noChangeShapeType="1"/>
            <a:stCxn id="74840" idx="3"/>
            <a:endCxn id="74813" idx="1"/>
          </p:cNvCxnSpPr>
          <p:nvPr/>
        </p:nvCxnSpPr>
        <p:spPr bwMode="auto">
          <a:xfrm>
            <a:off x="7086600" y="3752850"/>
            <a:ext cx="457200" cy="2286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61" name="AutoShape 109"/>
          <p:cNvCxnSpPr>
            <a:cxnSpLocks noChangeShapeType="1"/>
            <a:stCxn id="74841" idx="3"/>
            <a:endCxn id="74815" idx="1"/>
          </p:cNvCxnSpPr>
          <p:nvPr/>
        </p:nvCxnSpPr>
        <p:spPr bwMode="auto">
          <a:xfrm>
            <a:off x="7086600" y="4286250"/>
            <a:ext cx="45720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62" name="AutoShape 110"/>
          <p:cNvCxnSpPr>
            <a:cxnSpLocks noChangeShapeType="1"/>
            <a:stCxn id="74841" idx="3"/>
            <a:endCxn id="74816" idx="1"/>
          </p:cNvCxnSpPr>
          <p:nvPr/>
        </p:nvCxnSpPr>
        <p:spPr bwMode="auto">
          <a:xfrm>
            <a:off x="7086600" y="4286250"/>
            <a:ext cx="457200" cy="2286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63" name="AutoShape 111"/>
          <p:cNvCxnSpPr>
            <a:cxnSpLocks noChangeShapeType="1"/>
            <a:stCxn id="74842" idx="3"/>
            <a:endCxn id="74818" idx="1"/>
          </p:cNvCxnSpPr>
          <p:nvPr/>
        </p:nvCxnSpPr>
        <p:spPr bwMode="auto">
          <a:xfrm>
            <a:off x="7086600" y="4819650"/>
            <a:ext cx="457200" cy="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64" name="AutoShape 112"/>
          <p:cNvCxnSpPr>
            <a:cxnSpLocks noChangeShapeType="1"/>
            <a:stCxn id="74842" idx="3"/>
            <a:endCxn id="74819" idx="1"/>
          </p:cNvCxnSpPr>
          <p:nvPr/>
        </p:nvCxnSpPr>
        <p:spPr bwMode="auto">
          <a:xfrm>
            <a:off x="7086600" y="4819650"/>
            <a:ext cx="457200" cy="3048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65" name="AutoShape 113"/>
          <p:cNvCxnSpPr>
            <a:cxnSpLocks noChangeShapeType="1"/>
            <a:stCxn id="74825" idx="3"/>
            <a:endCxn id="74842" idx="1"/>
          </p:cNvCxnSpPr>
          <p:nvPr/>
        </p:nvCxnSpPr>
        <p:spPr bwMode="auto">
          <a:xfrm>
            <a:off x="4495800" y="2762250"/>
            <a:ext cx="1524000" cy="20574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866" name="AutoShape 114"/>
          <p:cNvSpPr>
            <a:spLocks noChangeArrowheads="1"/>
          </p:cNvSpPr>
          <p:nvPr/>
        </p:nvSpPr>
        <p:spPr bwMode="auto">
          <a:xfrm>
            <a:off x="3429000" y="3200400"/>
            <a:ext cx="1066800" cy="190500"/>
          </a:xfrm>
          <a:prstGeom prst="roundRect">
            <a:avLst>
              <a:gd name="adj" fmla="val 16667"/>
            </a:avLst>
          </a:prstGeom>
          <a:solidFill>
            <a:srgbClr val="FFFFCC"/>
          </a:solidFill>
          <a:ln w="9525">
            <a:solidFill>
              <a:schemeClr val="tx1"/>
            </a:solidFill>
            <a:round/>
            <a:headEnd/>
            <a:tailEnd/>
          </a:ln>
          <a:effectLst>
            <a:outerShdw dist="45791" dir="3378596" algn="ctr" rotWithShape="0">
              <a:schemeClr val="bg2"/>
            </a:outerShdw>
          </a:effectLst>
        </p:spPr>
        <p:txBody>
          <a:bodyPr wrap="none" anchor="ctr"/>
          <a:lstStyle/>
          <a:p>
            <a:pPr algn="ctr" fontAlgn="base">
              <a:spcBef>
                <a:spcPct val="0"/>
              </a:spcBef>
              <a:spcAft>
                <a:spcPct val="0"/>
              </a:spcAft>
            </a:pPr>
            <a:r>
              <a:rPr lang="en-US" altLang="ja-JP" sz="500" b="1">
                <a:solidFill>
                  <a:srgbClr val="003366"/>
                </a:solidFill>
              </a:rPr>
              <a:t>XX</a:t>
            </a:r>
            <a:r>
              <a:rPr lang="ja-JP" altLang="en-US" sz="500" b="1">
                <a:solidFill>
                  <a:srgbClr val="003366"/>
                </a:solidFill>
              </a:rPr>
              <a:t>機関</a:t>
            </a:r>
          </a:p>
          <a:p>
            <a:pPr algn="ctr" fontAlgn="base">
              <a:spcBef>
                <a:spcPct val="0"/>
              </a:spcBef>
              <a:spcAft>
                <a:spcPct val="0"/>
              </a:spcAft>
            </a:pPr>
            <a:r>
              <a:rPr lang="en-US" altLang="ja-JP" sz="500" b="1">
                <a:solidFill>
                  <a:srgbClr val="003366"/>
                </a:solidFill>
              </a:rPr>
              <a:t>XXX</a:t>
            </a:r>
            <a:r>
              <a:rPr lang="ja-JP" altLang="en-US" sz="500" b="1">
                <a:solidFill>
                  <a:srgbClr val="003366"/>
                </a:solidFill>
              </a:rPr>
              <a:t>テーマ企画展</a:t>
            </a:r>
          </a:p>
        </p:txBody>
      </p:sp>
      <p:cxnSp>
        <p:nvCxnSpPr>
          <p:cNvPr id="74867" name="AutoShape 115"/>
          <p:cNvCxnSpPr>
            <a:cxnSpLocks noChangeShapeType="1"/>
            <a:stCxn id="74803" idx="6"/>
            <a:endCxn id="74866" idx="1"/>
          </p:cNvCxnSpPr>
          <p:nvPr/>
        </p:nvCxnSpPr>
        <p:spPr bwMode="auto">
          <a:xfrm>
            <a:off x="2514600" y="2781300"/>
            <a:ext cx="914400" cy="51435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68" name="AutoShape 116"/>
          <p:cNvCxnSpPr>
            <a:cxnSpLocks noChangeShapeType="1"/>
            <a:stCxn id="74866" idx="3"/>
            <a:endCxn id="74806" idx="1"/>
          </p:cNvCxnSpPr>
          <p:nvPr/>
        </p:nvCxnSpPr>
        <p:spPr bwMode="auto">
          <a:xfrm flipV="1">
            <a:off x="4495800" y="2952750"/>
            <a:ext cx="1524000" cy="342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69" name="AutoShape 117"/>
          <p:cNvCxnSpPr>
            <a:cxnSpLocks noChangeShapeType="1"/>
            <a:stCxn id="74866" idx="3"/>
            <a:endCxn id="74841" idx="1"/>
          </p:cNvCxnSpPr>
          <p:nvPr/>
        </p:nvCxnSpPr>
        <p:spPr bwMode="auto">
          <a:xfrm>
            <a:off x="4495800" y="3295650"/>
            <a:ext cx="1524000" cy="990600"/>
          </a:xfrm>
          <a:prstGeom prst="straightConnector1">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70" name="AutoShape 118"/>
          <p:cNvCxnSpPr>
            <a:cxnSpLocks noChangeShapeType="1"/>
            <a:stCxn id="74826" idx="3"/>
            <a:endCxn id="74821" idx="1"/>
          </p:cNvCxnSpPr>
          <p:nvPr/>
        </p:nvCxnSpPr>
        <p:spPr bwMode="auto">
          <a:xfrm flipV="1">
            <a:off x="4495800" y="857250"/>
            <a:ext cx="1676400" cy="21336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71" name="AutoShape 119"/>
          <p:cNvCxnSpPr>
            <a:cxnSpLocks noChangeShapeType="1"/>
            <a:stCxn id="74826" idx="3"/>
            <a:endCxn id="74827" idx="1"/>
          </p:cNvCxnSpPr>
          <p:nvPr/>
        </p:nvCxnSpPr>
        <p:spPr bwMode="auto">
          <a:xfrm flipV="1">
            <a:off x="4495800" y="1390650"/>
            <a:ext cx="1676400" cy="16002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72" name="AutoShape 120"/>
          <p:cNvCxnSpPr>
            <a:cxnSpLocks noChangeShapeType="1"/>
            <a:stCxn id="74826" idx="3"/>
            <a:endCxn id="74840" idx="1"/>
          </p:cNvCxnSpPr>
          <p:nvPr/>
        </p:nvCxnSpPr>
        <p:spPr bwMode="auto">
          <a:xfrm>
            <a:off x="4495800" y="2990850"/>
            <a:ext cx="1524000" cy="7620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4613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 name="AutoShape 43"/>
          <p:cNvSpPr>
            <a:spLocks noChangeArrowheads="1"/>
          </p:cNvSpPr>
          <p:nvPr/>
        </p:nvSpPr>
        <p:spPr bwMode="auto">
          <a:xfrm>
            <a:off x="3524250" y="0"/>
            <a:ext cx="5143500" cy="837010"/>
          </a:xfrm>
          <a:prstGeom prst="horizontalScroll">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1350">
              <a:solidFill>
                <a:srgbClr val="000000"/>
              </a:solidFill>
            </a:endParaRPr>
          </a:p>
        </p:txBody>
      </p:sp>
      <p:sp>
        <p:nvSpPr>
          <p:cNvPr id="2052" name="AutoShape 4"/>
          <p:cNvSpPr>
            <a:spLocks noChangeArrowheads="1"/>
          </p:cNvSpPr>
          <p:nvPr/>
        </p:nvSpPr>
        <p:spPr bwMode="auto">
          <a:xfrm>
            <a:off x="3605212" y="134541"/>
            <a:ext cx="5062538" cy="566738"/>
          </a:xfrm>
          <a:prstGeom prst="plaque">
            <a:avLst>
              <a:gd name="adj" fmla="val 16667"/>
            </a:avLst>
          </a:prstGeom>
          <a:noFill/>
          <a:ln>
            <a:noFill/>
          </a:ln>
          <a:effectLst>
            <a:prstShdw prst="shdw17" dist="17961" dir="2700000">
              <a:srgbClr val="99CCFF">
                <a:gamma/>
                <a:shade val="60000"/>
                <a:invGamma/>
              </a:srgbClr>
            </a:prstShdw>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9050">
                <a:solidFill>
                  <a:srgbClr val="008080"/>
                </a:solidFill>
                <a:miter lim="800000"/>
                <a:headEnd/>
                <a:tailEnd/>
              </a14:hiddenLine>
            </a:ext>
          </a:extLst>
        </p:spPr>
        <p:txBody>
          <a:bodyPr/>
          <a:lstStyle/>
          <a:p>
            <a:pPr algn="ctr" fontAlgn="base">
              <a:spcBef>
                <a:spcPct val="0"/>
              </a:spcBef>
              <a:spcAft>
                <a:spcPct val="0"/>
              </a:spcAft>
            </a:pPr>
            <a:r>
              <a:rPr lang="ja-JP" altLang="en-US" sz="1500">
                <a:solidFill>
                  <a:srgbClr val="000000"/>
                </a:solidFill>
                <a:latin typeface="ＤＨＰ特太ゴシック体" pitchFamily="2" charset="-128"/>
                <a:ea typeface="ＤＨＰ特太ゴシック体" pitchFamily="2" charset="-128"/>
              </a:rPr>
              <a:t>デジタル・アーカイブの推進に向けた申入れの要点</a:t>
            </a:r>
          </a:p>
          <a:p>
            <a:pPr algn="ctr" fontAlgn="base">
              <a:lnSpc>
                <a:spcPct val="130000"/>
              </a:lnSpc>
              <a:spcBef>
                <a:spcPct val="0"/>
              </a:spcBef>
              <a:spcAft>
                <a:spcPct val="0"/>
              </a:spcAft>
            </a:pPr>
            <a:r>
              <a:rPr lang="ja-JP" altLang="en-US" sz="1050">
                <a:solidFill>
                  <a:srgbClr val="000000"/>
                </a:solidFill>
                <a:latin typeface="ＤＨＰ特太ゴシック体" pitchFamily="2" charset="-128"/>
                <a:ea typeface="ＤＨＰ特太ゴシック体" pitchFamily="2" charset="-128"/>
              </a:rPr>
              <a:t>自由民主党 政務調査会   デジタル・アーカイブ小委員会</a:t>
            </a:r>
          </a:p>
        </p:txBody>
      </p:sp>
      <p:sp>
        <p:nvSpPr>
          <p:cNvPr id="2053" name="AutoShape 5"/>
          <p:cNvSpPr>
            <a:spLocks noChangeArrowheads="1"/>
          </p:cNvSpPr>
          <p:nvPr/>
        </p:nvSpPr>
        <p:spPr bwMode="auto">
          <a:xfrm>
            <a:off x="3855244" y="944166"/>
            <a:ext cx="4139804" cy="429429"/>
          </a:xfrm>
          <a:prstGeom prst="bevel">
            <a:avLst>
              <a:gd name="adj" fmla="val 125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8000">
                      <a:gamma/>
                      <a:shade val="60000"/>
                      <a:invGamma/>
                    </a:srgbClr>
                  </a:outerShdw>
                </a:effectLst>
              </a14:hiddenEffects>
            </a:ext>
          </a:extLst>
        </p:spPr>
        <p:txBody>
          <a:bodyPr>
            <a:spAutoFit/>
          </a:bodyPr>
          <a:lstStyle/>
          <a:p>
            <a:pPr fontAlgn="base">
              <a:spcBef>
                <a:spcPct val="0"/>
              </a:spcBef>
              <a:spcAft>
                <a:spcPct val="0"/>
              </a:spcAft>
            </a:pPr>
            <a:r>
              <a:rPr lang="ja-JP" altLang="en-US" sz="1500">
                <a:solidFill>
                  <a:srgbClr val="FFFFFF"/>
                </a:solidFill>
                <a:latin typeface="ＤＨＰ特太ゴシック体" pitchFamily="2" charset="-128"/>
                <a:ea typeface="ＤＨＰ特太ゴシック体" pitchFamily="2" charset="-128"/>
              </a:rPr>
              <a:t>国立国会図書館によるウェブアーカイブの構築</a:t>
            </a:r>
          </a:p>
        </p:txBody>
      </p:sp>
      <p:sp>
        <p:nvSpPr>
          <p:cNvPr id="2054" name="Text Box 6"/>
          <p:cNvSpPr txBox="1">
            <a:spLocks noChangeArrowheads="1"/>
          </p:cNvSpPr>
          <p:nvPr/>
        </p:nvSpPr>
        <p:spPr bwMode="auto">
          <a:xfrm>
            <a:off x="3989784" y="1403748"/>
            <a:ext cx="4893865" cy="1187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defRPr kumimoji="1">
                <a:solidFill>
                  <a:schemeClr val="tx1"/>
                </a:solidFill>
                <a:latin typeface="Arial" panose="020B0604020202020204" pitchFamily="34" charset="0"/>
                <a:ea typeface="ＭＳ Ｐゴシック" panose="020B0600070205080204" pitchFamily="50" charset="-128"/>
              </a:defRPr>
            </a:lvl1pPr>
            <a:lvl2pPr marL="479425">
              <a:defRPr kumimoji="1">
                <a:solidFill>
                  <a:schemeClr val="tx1"/>
                </a:solidFill>
                <a:latin typeface="Arial" panose="020B0604020202020204" pitchFamily="34" charset="0"/>
                <a:ea typeface="ＭＳ Ｐゴシック" panose="020B0600070205080204" pitchFamily="50" charset="-128"/>
              </a:defRPr>
            </a:lvl2pPr>
            <a:lvl3pPr>
              <a:defRPr kumimoji="1">
                <a:solidFill>
                  <a:schemeClr val="tx1"/>
                </a:solidFill>
                <a:latin typeface="Arial" panose="020B0604020202020204" pitchFamily="34" charset="0"/>
                <a:ea typeface="ＭＳ Ｐゴシック" panose="020B0600070205080204" pitchFamily="50" charset="-128"/>
              </a:defRPr>
            </a:lvl3pPr>
            <a:lvl4pPr>
              <a:defRPr kumimoji="1">
                <a:solidFill>
                  <a:schemeClr val="tx1"/>
                </a:solidFill>
                <a:latin typeface="Arial" panose="020B0604020202020204" pitchFamily="34" charset="0"/>
                <a:ea typeface="ＭＳ Ｐゴシック" panose="020B0600070205080204" pitchFamily="50" charset="-128"/>
              </a:defRPr>
            </a:lvl4pPr>
            <a:lvl5pPr>
              <a:defRPr kumimoji="1">
                <a:solidFill>
                  <a:schemeClr val="tx1"/>
                </a:solidFill>
                <a:latin typeface="Arial" panose="020B0604020202020204" pitchFamily="34" charset="0"/>
                <a:ea typeface="ＭＳ Ｐゴシック" panose="020B0600070205080204" pitchFamily="50" charset="-128"/>
              </a:defRPr>
            </a:lvl5pPr>
            <a:lvl6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fontAlgn="base">
              <a:lnSpc>
                <a:spcPct val="110000"/>
              </a:lnSpc>
              <a:spcBef>
                <a:spcPct val="0"/>
              </a:spcBef>
              <a:spcAft>
                <a:spcPct val="0"/>
              </a:spcAft>
            </a:pPr>
            <a:r>
              <a:rPr lang="en-US" altLang="ja-JP" sz="1200" b="1" dirty="0">
                <a:solidFill>
                  <a:srgbClr val="000000"/>
                </a:solidFill>
                <a:latin typeface="Times New Roman" panose="02020603050405020304" pitchFamily="18" charset="0"/>
              </a:rPr>
              <a:t>  ① </a:t>
            </a:r>
            <a:r>
              <a:rPr lang="ja-JP" altLang="en-US" sz="1200" b="1" dirty="0">
                <a:solidFill>
                  <a:srgbClr val="000000"/>
                </a:solidFill>
                <a:latin typeface="Times New Roman" panose="02020603050405020304" pitchFamily="18" charset="0"/>
              </a:rPr>
              <a:t>国立国会図書館によるウェブアーカイブ構築のための法律を</a:t>
            </a:r>
          </a:p>
          <a:p>
            <a:pPr fontAlgn="base">
              <a:lnSpc>
                <a:spcPct val="110000"/>
              </a:lnSpc>
              <a:spcBef>
                <a:spcPct val="0"/>
              </a:spcBef>
              <a:spcAft>
                <a:spcPct val="0"/>
              </a:spcAft>
            </a:pPr>
            <a:r>
              <a:rPr lang="ja-JP" altLang="en-US" sz="1200" b="1" dirty="0">
                <a:solidFill>
                  <a:srgbClr val="000000"/>
                </a:solidFill>
                <a:latin typeface="Times New Roman" panose="02020603050405020304" pitchFamily="18" charset="0"/>
              </a:rPr>
              <a:t>       次期通常国会に提出</a:t>
            </a:r>
          </a:p>
          <a:p>
            <a:pPr fontAlgn="base">
              <a:spcBef>
                <a:spcPct val="0"/>
              </a:spcBef>
              <a:spcAft>
                <a:spcPct val="0"/>
              </a:spcAft>
            </a:pPr>
            <a:r>
              <a:rPr lang="ja-JP" altLang="en-US" sz="1200" b="1" dirty="0">
                <a:solidFill>
                  <a:srgbClr val="000000"/>
                </a:solidFill>
                <a:latin typeface="Times New Roman" panose="02020603050405020304" pitchFamily="18" charset="0"/>
              </a:rPr>
              <a:t>  ② システム開発、アーカイブの整備と運営のための平成１７年度</a:t>
            </a:r>
          </a:p>
          <a:p>
            <a:pPr fontAlgn="base">
              <a:spcBef>
                <a:spcPct val="0"/>
              </a:spcBef>
              <a:spcAft>
                <a:spcPct val="0"/>
              </a:spcAft>
            </a:pPr>
            <a:r>
              <a:rPr lang="ja-JP" altLang="en-US" sz="1200" b="1" dirty="0">
                <a:solidFill>
                  <a:srgbClr val="000000"/>
                </a:solidFill>
                <a:latin typeface="Times New Roman" panose="02020603050405020304" pitchFamily="18" charset="0"/>
              </a:rPr>
              <a:t>      予算確保</a:t>
            </a:r>
          </a:p>
          <a:p>
            <a:pPr fontAlgn="base">
              <a:spcBef>
                <a:spcPct val="0"/>
              </a:spcBef>
              <a:spcAft>
                <a:spcPct val="0"/>
              </a:spcAft>
            </a:pPr>
            <a:r>
              <a:rPr lang="ja-JP" altLang="en-US" sz="1200" b="1" dirty="0">
                <a:solidFill>
                  <a:srgbClr val="000000"/>
                </a:solidFill>
                <a:latin typeface="Times New Roman" panose="02020603050405020304" pitchFamily="18" charset="0"/>
              </a:rPr>
              <a:t>  ③ 政府の国立国会図書館に対する技術面、ウェブページ提供等</a:t>
            </a:r>
          </a:p>
          <a:p>
            <a:pPr fontAlgn="base">
              <a:spcBef>
                <a:spcPct val="0"/>
              </a:spcBef>
              <a:spcAft>
                <a:spcPct val="0"/>
              </a:spcAft>
            </a:pPr>
            <a:r>
              <a:rPr lang="ja-JP" altLang="en-US" sz="1200" b="1" dirty="0">
                <a:solidFill>
                  <a:srgbClr val="000000"/>
                </a:solidFill>
                <a:latin typeface="Times New Roman" panose="02020603050405020304" pitchFamily="18" charset="0"/>
              </a:rPr>
              <a:t>       での協力</a:t>
            </a:r>
          </a:p>
        </p:txBody>
      </p:sp>
      <p:sp>
        <p:nvSpPr>
          <p:cNvPr id="2085" name="AutoShape 37"/>
          <p:cNvSpPr>
            <a:spLocks noChangeArrowheads="1"/>
          </p:cNvSpPr>
          <p:nvPr/>
        </p:nvSpPr>
        <p:spPr bwMode="auto">
          <a:xfrm>
            <a:off x="3855244" y="2862263"/>
            <a:ext cx="2978944" cy="429429"/>
          </a:xfrm>
          <a:prstGeom prst="bevel">
            <a:avLst>
              <a:gd name="adj" fmla="val 125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8000">
                      <a:gamma/>
                      <a:shade val="60000"/>
                      <a:invGamma/>
                    </a:srgbClr>
                  </a:outerShdw>
                </a:effectLst>
              </a14:hiddenEffects>
            </a:ext>
          </a:extLst>
        </p:spPr>
        <p:txBody>
          <a:bodyPr>
            <a:spAutoFit/>
          </a:bodyPr>
          <a:lstStyle/>
          <a:p>
            <a:pPr fontAlgn="base">
              <a:spcBef>
                <a:spcPct val="0"/>
              </a:spcBef>
              <a:spcAft>
                <a:spcPct val="0"/>
              </a:spcAft>
            </a:pPr>
            <a:r>
              <a:rPr lang="ja-JP" altLang="en-US" sz="1500">
                <a:solidFill>
                  <a:srgbClr val="FFFFFF"/>
                </a:solidFill>
                <a:latin typeface="ＤＨＰ特太ゴシック体" pitchFamily="2" charset="-128"/>
                <a:ea typeface="ＤＨＰ特太ゴシック体" pitchFamily="2" charset="-128"/>
              </a:rPr>
              <a:t>日本発ポップカルチャーの強化</a:t>
            </a:r>
          </a:p>
        </p:txBody>
      </p:sp>
      <p:sp>
        <p:nvSpPr>
          <p:cNvPr id="2086" name="Text Box 38"/>
          <p:cNvSpPr txBox="1">
            <a:spLocks noChangeArrowheads="1"/>
          </p:cNvSpPr>
          <p:nvPr/>
        </p:nvSpPr>
        <p:spPr bwMode="auto">
          <a:xfrm>
            <a:off x="3989784" y="3320653"/>
            <a:ext cx="4773215" cy="1022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defRPr kumimoji="1">
                <a:solidFill>
                  <a:schemeClr val="tx1"/>
                </a:solidFill>
                <a:latin typeface="Arial" panose="020B0604020202020204" pitchFamily="34" charset="0"/>
                <a:ea typeface="ＭＳ Ｐゴシック" panose="020B0600070205080204" pitchFamily="50" charset="-128"/>
              </a:defRPr>
            </a:lvl1pPr>
            <a:lvl2pPr marL="479425">
              <a:defRPr kumimoji="1">
                <a:solidFill>
                  <a:schemeClr val="tx1"/>
                </a:solidFill>
                <a:latin typeface="Arial" panose="020B0604020202020204" pitchFamily="34" charset="0"/>
                <a:ea typeface="ＭＳ Ｐゴシック" panose="020B0600070205080204" pitchFamily="50" charset="-128"/>
              </a:defRPr>
            </a:lvl2pPr>
            <a:lvl3pPr>
              <a:defRPr kumimoji="1">
                <a:solidFill>
                  <a:schemeClr val="tx1"/>
                </a:solidFill>
                <a:latin typeface="Arial" panose="020B0604020202020204" pitchFamily="34" charset="0"/>
                <a:ea typeface="ＭＳ Ｐゴシック" panose="020B0600070205080204" pitchFamily="50" charset="-128"/>
              </a:defRPr>
            </a:lvl3pPr>
            <a:lvl4pPr>
              <a:defRPr kumimoji="1">
                <a:solidFill>
                  <a:schemeClr val="tx1"/>
                </a:solidFill>
                <a:latin typeface="Arial" panose="020B0604020202020204" pitchFamily="34" charset="0"/>
                <a:ea typeface="ＭＳ Ｐゴシック" panose="020B0600070205080204" pitchFamily="50" charset="-128"/>
              </a:defRPr>
            </a:lvl4pPr>
            <a:lvl5pPr>
              <a:defRPr kumimoji="1">
                <a:solidFill>
                  <a:schemeClr val="tx1"/>
                </a:solidFill>
                <a:latin typeface="Arial" panose="020B0604020202020204" pitchFamily="34" charset="0"/>
                <a:ea typeface="ＭＳ Ｐゴシック" panose="020B0600070205080204" pitchFamily="50" charset="-128"/>
              </a:defRPr>
            </a:lvl5pPr>
            <a:lvl6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fontAlgn="base">
              <a:spcBef>
                <a:spcPct val="0"/>
              </a:spcBef>
              <a:spcAft>
                <a:spcPct val="0"/>
              </a:spcAft>
            </a:pPr>
            <a:r>
              <a:rPr lang="en-US" altLang="ja-JP" sz="1200" b="1" dirty="0">
                <a:solidFill>
                  <a:srgbClr val="000000"/>
                </a:solidFill>
                <a:latin typeface="Times New Roman" panose="02020603050405020304" pitchFamily="18" charset="0"/>
              </a:rPr>
              <a:t>  ① </a:t>
            </a:r>
            <a:r>
              <a:rPr lang="ja-JP" altLang="en-US" sz="1200" b="1" dirty="0">
                <a:solidFill>
                  <a:srgbClr val="000000"/>
                </a:solidFill>
                <a:latin typeface="Times New Roman" panose="02020603050405020304" pitchFamily="18" charset="0"/>
              </a:rPr>
              <a:t>総合的・戦略的な「日本発ポップカルチャー政策憲章」を本年末</a:t>
            </a:r>
          </a:p>
          <a:p>
            <a:pPr fontAlgn="base">
              <a:spcBef>
                <a:spcPct val="0"/>
              </a:spcBef>
              <a:spcAft>
                <a:spcPct val="0"/>
              </a:spcAft>
            </a:pPr>
            <a:r>
              <a:rPr lang="ja-JP" altLang="en-US" sz="1200" b="1" dirty="0">
                <a:solidFill>
                  <a:srgbClr val="000000"/>
                </a:solidFill>
                <a:latin typeface="Times New Roman" panose="02020603050405020304" pitchFamily="18" charset="0"/>
              </a:rPr>
              <a:t>       を目途に策定</a:t>
            </a:r>
          </a:p>
          <a:p>
            <a:pPr fontAlgn="base">
              <a:spcBef>
                <a:spcPct val="0"/>
              </a:spcBef>
              <a:spcAft>
                <a:spcPct val="0"/>
              </a:spcAft>
            </a:pPr>
            <a:r>
              <a:rPr lang="ja-JP" altLang="en-US" sz="1200" b="1" dirty="0">
                <a:solidFill>
                  <a:srgbClr val="000000"/>
                </a:solidFill>
                <a:latin typeface="Times New Roman" panose="02020603050405020304" pitchFamily="18" charset="0"/>
              </a:rPr>
              <a:t>  ② 顕彰による才能発掘、若年層への教育等の国をあげたポップ</a:t>
            </a:r>
          </a:p>
          <a:p>
            <a:pPr fontAlgn="base">
              <a:spcBef>
                <a:spcPct val="0"/>
              </a:spcBef>
              <a:spcAft>
                <a:spcPct val="0"/>
              </a:spcAft>
            </a:pPr>
            <a:r>
              <a:rPr lang="ja-JP" altLang="en-US" sz="1200" b="1" dirty="0">
                <a:solidFill>
                  <a:srgbClr val="000000"/>
                </a:solidFill>
                <a:latin typeface="Times New Roman" panose="02020603050405020304" pitchFamily="18" charset="0"/>
              </a:rPr>
              <a:t>       カルチャー創造力の涵養 </a:t>
            </a:r>
          </a:p>
        </p:txBody>
      </p:sp>
      <p:sp>
        <p:nvSpPr>
          <p:cNvPr id="2087" name="AutoShape 39"/>
          <p:cNvSpPr>
            <a:spLocks noChangeArrowheads="1"/>
          </p:cNvSpPr>
          <p:nvPr/>
        </p:nvSpPr>
        <p:spPr bwMode="auto">
          <a:xfrm>
            <a:off x="3855244" y="4644629"/>
            <a:ext cx="3302794" cy="429429"/>
          </a:xfrm>
          <a:prstGeom prst="bevel">
            <a:avLst>
              <a:gd name="adj" fmla="val 125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8000">
                      <a:gamma/>
                      <a:shade val="60000"/>
                      <a:invGamma/>
                    </a:srgbClr>
                  </a:outerShdw>
                </a:effectLst>
              </a14:hiddenEffects>
            </a:ext>
          </a:extLst>
        </p:spPr>
        <p:txBody>
          <a:bodyPr>
            <a:spAutoFit/>
          </a:bodyPr>
          <a:lstStyle/>
          <a:p>
            <a:pPr fontAlgn="base">
              <a:spcBef>
                <a:spcPct val="0"/>
              </a:spcBef>
              <a:spcAft>
                <a:spcPct val="0"/>
              </a:spcAft>
            </a:pPr>
            <a:r>
              <a:rPr lang="ja-JP" altLang="en-US" sz="1500">
                <a:solidFill>
                  <a:srgbClr val="FFFFFF"/>
                </a:solidFill>
                <a:latin typeface="ＤＨＰ特太ゴシック体" pitchFamily="2" charset="-128"/>
                <a:ea typeface="ＤＨＰ特太ゴシック体" pitchFamily="2" charset="-128"/>
              </a:rPr>
              <a:t>アーカイブを自在に活用できる環境</a:t>
            </a:r>
          </a:p>
        </p:txBody>
      </p:sp>
      <p:sp>
        <p:nvSpPr>
          <p:cNvPr id="2088" name="Text Box 40"/>
          <p:cNvSpPr txBox="1">
            <a:spLocks noChangeArrowheads="1"/>
          </p:cNvSpPr>
          <p:nvPr/>
        </p:nvSpPr>
        <p:spPr bwMode="auto">
          <a:xfrm>
            <a:off x="3989785" y="5103019"/>
            <a:ext cx="4773214"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defRPr kumimoji="1">
                <a:solidFill>
                  <a:schemeClr val="tx1"/>
                </a:solidFill>
                <a:latin typeface="Arial" panose="020B0604020202020204" pitchFamily="34" charset="0"/>
                <a:ea typeface="ＭＳ Ｐゴシック" panose="020B0600070205080204" pitchFamily="50" charset="-128"/>
              </a:defRPr>
            </a:lvl1pPr>
            <a:lvl2pPr marL="479425">
              <a:defRPr kumimoji="1">
                <a:solidFill>
                  <a:schemeClr val="tx1"/>
                </a:solidFill>
                <a:latin typeface="Arial" panose="020B0604020202020204" pitchFamily="34" charset="0"/>
                <a:ea typeface="ＭＳ Ｐゴシック" panose="020B0600070205080204" pitchFamily="50" charset="-128"/>
              </a:defRPr>
            </a:lvl2pPr>
            <a:lvl3pPr>
              <a:defRPr kumimoji="1">
                <a:solidFill>
                  <a:schemeClr val="tx1"/>
                </a:solidFill>
                <a:latin typeface="Arial" panose="020B0604020202020204" pitchFamily="34" charset="0"/>
                <a:ea typeface="ＭＳ Ｐゴシック" panose="020B0600070205080204" pitchFamily="50" charset="-128"/>
              </a:defRPr>
            </a:lvl3pPr>
            <a:lvl4pPr>
              <a:defRPr kumimoji="1">
                <a:solidFill>
                  <a:schemeClr val="tx1"/>
                </a:solidFill>
                <a:latin typeface="Arial" panose="020B0604020202020204" pitchFamily="34" charset="0"/>
                <a:ea typeface="ＭＳ Ｐゴシック" panose="020B0600070205080204" pitchFamily="50" charset="-128"/>
              </a:defRPr>
            </a:lvl4pPr>
            <a:lvl5pPr>
              <a:defRPr kumimoji="1">
                <a:solidFill>
                  <a:schemeClr val="tx1"/>
                </a:solidFill>
                <a:latin typeface="Arial" panose="020B0604020202020204" pitchFamily="34" charset="0"/>
                <a:ea typeface="ＭＳ Ｐゴシック" panose="020B0600070205080204" pitchFamily="50" charset="-128"/>
              </a:defRPr>
            </a:lvl5pPr>
            <a:lvl6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fontAlgn="base">
              <a:lnSpc>
                <a:spcPct val="120000"/>
              </a:lnSpc>
              <a:spcBef>
                <a:spcPct val="0"/>
              </a:spcBef>
              <a:spcAft>
                <a:spcPct val="0"/>
              </a:spcAft>
            </a:pPr>
            <a:r>
              <a:rPr lang="en-US" altLang="ja-JP" sz="1200" b="1" dirty="0">
                <a:solidFill>
                  <a:srgbClr val="000000"/>
                </a:solidFill>
                <a:latin typeface="Times New Roman" panose="02020603050405020304" pitchFamily="18" charset="0"/>
              </a:rPr>
              <a:t>  ① </a:t>
            </a:r>
            <a:r>
              <a:rPr lang="ja-JP" altLang="en-US" sz="1200" b="1" dirty="0">
                <a:solidFill>
                  <a:srgbClr val="000000"/>
                </a:solidFill>
                <a:latin typeface="Times New Roman" panose="02020603050405020304" pitchFamily="18" charset="0"/>
              </a:rPr>
              <a:t>公共アーカイブの構築と相互連携の促進</a:t>
            </a:r>
          </a:p>
          <a:p>
            <a:pPr fontAlgn="base">
              <a:spcBef>
                <a:spcPct val="0"/>
              </a:spcBef>
              <a:spcAft>
                <a:spcPct val="0"/>
              </a:spcAft>
            </a:pPr>
            <a:r>
              <a:rPr lang="ja-JP" altLang="en-US" sz="1200" b="1" dirty="0">
                <a:solidFill>
                  <a:srgbClr val="000000"/>
                </a:solidFill>
                <a:latin typeface="Times New Roman" panose="02020603050405020304" pitchFamily="18" charset="0"/>
              </a:rPr>
              <a:t>  ② 国立国会図書館による日本のアーカイブ全体への公共ポータル</a:t>
            </a:r>
          </a:p>
          <a:p>
            <a:pPr fontAlgn="base">
              <a:spcBef>
                <a:spcPct val="0"/>
              </a:spcBef>
              <a:spcAft>
                <a:spcPct val="0"/>
              </a:spcAft>
            </a:pPr>
            <a:r>
              <a:rPr lang="ja-JP" altLang="en-US" sz="1200" b="1" dirty="0">
                <a:solidFill>
                  <a:srgbClr val="000000"/>
                </a:solidFill>
                <a:latin typeface="Times New Roman" panose="02020603050405020304" pitchFamily="18" charset="0"/>
              </a:rPr>
              <a:t>       サイトの構築</a:t>
            </a:r>
          </a:p>
          <a:p>
            <a:pPr fontAlgn="base">
              <a:spcBef>
                <a:spcPct val="0"/>
              </a:spcBef>
              <a:spcAft>
                <a:spcPct val="0"/>
              </a:spcAft>
            </a:pPr>
            <a:r>
              <a:rPr lang="ja-JP" altLang="en-US" sz="1200" b="1" dirty="0">
                <a:solidFill>
                  <a:srgbClr val="000000"/>
                </a:solidFill>
                <a:latin typeface="Times New Roman" panose="02020603050405020304" pitchFamily="18" charset="0"/>
              </a:rPr>
              <a:t>  ③ ユビキタスなコンテンツ利用環境の実現に向けた技術開発</a:t>
            </a:r>
          </a:p>
          <a:p>
            <a:pPr fontAlgn="base">
              <a:spcBef>
                <a:spcPct val="0"/>
              </a:spcBef>
              <a:spcAft>
                <a:spcPct val="0"/>
              </a:spcAft>
            </a:pPr>
            <a:r>
              <a:rPr lang="ja-JP" altLang="en-US" sz="1200" b="1" dirty="0">
                <a:solidFill>
                  <a:srgbClr val="000000"/>
                </a:solidFill>
                <a:latin typeface="Times New Roman" panose="02020603050405020304" pitchFamily="18" charset="0"/>
              </a:rPr>
              <a:t>  ④ 高齢者も自在にコンテンツを利用できるユーザーインターフェイス</a:t>
            </a:r>
          </a:p>
          <a:p>
            <a:pPr fontAlgn="base">
              <a:spcBef>
                <a:spcPct val="0"/>
              </a:spcBef>
              <a:spcAft>
                <a:spcPct val="0"/>
              </a:spcAft>
            </a:pPr>
            <a:r>
              <a:rPr lang="ja-JP" altLang="en-US" sz="1200" b="1" dirty="0">
                <a:solidFill>
                  <a:srgbClr val="000000"/>
                </a:solidFill>
                <a:latin typeface="Times New Roman" panose="02020603050405020304" pitchFamily="18" charset="0"/>
              </a:rPr>
              <a:t>       の開発促進</a:t>
            </a:r>
          </a:p>
          <a:p>
            <a:pPr fontAlgn="base">
              <a:spcBef>
                <a:spcPct val="0"/>
              </a:spcBef>
              <a:spcAft>
                <a:spcPct val="0"/>
              </a:spcAft>
            </a:pPr>
            <a:r>
              <a:rPr lang="ja-JP" altLang="en-US" sz="1200" b="1"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52127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49443</TotalTime>
  <Words>16795</Words>
  <Application>Microsoft Office PowerPoint</Application>
  <PresentationFormat>ワイド画面</PresentationFormat>
  <Paragraphs>1311</Paragraphs>
  <Slides>47</Slides>
  <Notes>27</Notes>
  <HiddenSlides>1</HiddenSlides>
  <MMClips>0</MMClips>
  <ScaleCrop>false</ScaleCrop>
  <HeadingPairs>
    <vt:vector size="10" baseType="variant">
      <vt:variant>
        <vt:lpstr>使用されているフォント</vt:lpstr>
      </vt:variant>
      <vt:variant>
        <vt:i4>14</vt:i4>
      </vt:variant>
      <vt:variant>
        <vt:lpstr>テーマ</vt:lpstr>
      </vt:variant>
      <vt:variant>
        <vt:i4>1</vt:i4>
      </vt:variant>
      <vt:variant>
        <vt:lpstr>埋め込まれた OLE サーバー</vt:lpstr>
      </vt:variant>
      <vt:variant>
        <vt:i4>1</vt:i4>
      </vt:variant>
      <vt:variant>
        <vt:lpstr>スライド タイトル</vt:lpstr>
      </vt:variant>
      <vt:variant>
        <vt:i4>47</vt:i4>
      </vt:variant>
      <vt:variant>
        <vt:lpstr>目的別スライド ショー</vt:lpstr>
      </vt:variant>
      <vt:variant>
        <vt:i4>1</vt:i4>
      </vt:variant>
    </vt:vector>
  </HeadingPairs>
  <TitlesOfParts>
    <vt:vector size="64" baseType="lpstr">
      <vt:lpstr>Arial Unicode MS</vt:lpstr>
      <vt:lpstr>ＤＦ特太ゴシック体</vt:lpstr>
      <vt:lpstr>ＤＨＰ特太ゴシック体</vt:lpstr>
      <vt:lpstr>HG丸ｺﾞｼｯｸM-PRO</vt:lpstr>
      <vt:lpstr>Meiryo UI</vt:lpstr>
      <vt:lpstr>ＭＳ Ｐゴシック</vt:lpstr>
      <vt:lpstr>ＭＳ Ｐ明朝</vt:lpstr>
      <vt:lpstr>ＭＳ 明朝</vt:lpstr>
      <vt:lpstr>新細明體</vt:lpstr>
      <vt:lpstr>Arial</vt:lpstr>
      <vt:lpstr>Calibri</vt:lpstr>
      <vt:lpstr>Century</vt:lpstr>
      <vt:lpstr>Times New Roman</vt:lpstr>
      <vt:lpstr>Verdana</vt:lpstr>
      <vt:lpstr>Office テーマ</vt:lpstr>
      <vt:lpstr>ビットマップ イメージ</vt:lpstr>
      <vt:lpstr>国の情報政策の経緯【詳細】</vt:lpstr>
      <vt:lpstr>国の情報施策の中での 国立国会図書館のサービスシステムの歩み</vt:lpstr>
      <vt:lpstr>国立国会図書館のサービスシステムの歩み</vt:lpstr>
      <vt:lpstr>国の情報政策</vt:lpstr>
      <vt:lpstr>e-Japan戦略（政府IT戦略本部）</vt:lpstr>
      <vt:lpstr>e-Japan2003とNDL事業との関係</vt:lpstr>
      <vt:lpstr>e-Japan2003 「知識創発」とNDL電子図書館事業との関係　【平成15年３月】　（参考）</vt:lpstr>
      <vt:lpstr>電子図書館サービス　組織間連携イメージ</vt:lpstr>
      <vt:lpstr>PowerPoint プレゼンテーション</vt:lpstr>
      <vt:lpstr>PowerPoint プレゼンテーション</vt:lpstr>
      <vt:lpstr>PowerPoint プレゼンテーション</vt:lpstr>
      <vt:lpstr>政府の施策（2008年度）</vt:lpstr>
      <vt:lpstr>知財計画（政府知的財産戦略本部）</vt:lpstr>
      <vt:lpstr>ナショナル・アーカイブ関連の国の動き</vt:lpstr>
      <vt:lpstr>知的財産政策ビジョン（１） （2013年6月7日内閣官房知的財産本部）</vt:lpstr>
      <vt:lpstr>知的財産政策ビジョン（2）</vt:lpstr>
      <vt:lpstr>⑨内閣官房高度情報通信ネットワーク社会推進戦略本部（IT戦略本部）の動き</vt:lpstr>
      <vt:lpstr>電子行政オープンデータ戦略</vt:lpstr>
      <vt:lpstr>電子書籍・文化資産の両議員連盟の動き</vt:lpstr>
      <vt:lpstr>③アーカイブに関するタスクフォース報告書 内閣官房知的財産戦略本部（知財本部）</vt:lpstr>
      <vt:lpstr>④知的財産戦略調査会の提言とりまとめ （2014年5月27日自由民主党知的財産戦略調査会）</vt:lpstr>
      <vt:lpstr>⑤知的財産推進計画２０１４ （2014年6月20日知財本部決定）</vt:lpstr>
      <vt:lpstr>⑥経済財政運営と改革の基本方針2014（骨太の方針） （2014年6月24日閣議決定）</vt:lpstr>
      <vt:lpstr>⑦文化関係資料のアーカイブに関する有識者会議（文化庁） （2014年）</vt:lpstr>
      <vt:lpstr>「文化芸術の振興に関する基本的な方針（第4次基本方針）」 （2015年５月2２日閣議決定） </vt:lpstr>
      <vt:lpstr>文化芸術の振興に関する基本的な方針の重点戦略、図書館関連の記述の抜粋</vt:lpstr>
      <vt:lpstr>⑧内閣府防災の動き</vt:lpstr>
      <vt:lpstr>SINETの持続的整備に向けて （2014年5月9日日本学術会議情報学委員会提言）</vt:lpstr>
      <vt:lpstr>⑨科学技術イノベーション総合戦略2014 （2014年6月24日閣議決定）</vt:lpstr>
      <vt:lpstr>☆文化資産アーカイブ構築の一環で国が支援 【知財計画2015】</vt:lpstr>
      <vt:lpstr>PowerPoint プレゼンテーション</vt:lpstr>
      <vt:lpstr>「知的財産政策ビジョン」</vt:lpstr>
      <vt:lpstr>国のアーカイブ関連政策</vt:lpstr>
      <vt:lpstr>知的財産推進計画2015</vt:lpstr>
      <vt:lpstr>デジタルアーカイブの連携に関する関係省庁等連絡会及び実務者協議会の体制について（２０１５年９月４日 ）</vt:lpstr>
      <vt:lpstr>関係府省の取り組みの現状</vt:lpstr>
      <vt:lpstr>【参考】アーカイブ立国宣言 （2015年1月26日アーカイブサミット2015 ）</vt:lpstr>
      <vt:lpstr>「日本語の歴史的典籍の国際共同研究ネットワーク構築計画」</vt:lpstr>
      <vt:lpstr>「知財計画2016」内のアーカイブ関連記述目次 （2016年5月内閣官房知的財産戦略本部）</vt:lpstr>
      <vt:lpstr>第３．コンテンツの新規展開の推進 ２．アーカイブの利活用の促進</vt:lpstr>
      <vt:lpstr>PowerPoint プレゼンテーション</vt:lpstr>
      <vt:lpstr>第３．コンテンツの新規展開の推進 ２．アーカイブの利活用の促進</vt:lpstr>
      <vt:lpstr>第３．コンテンツの新規展開の推進 ２．アーカイブの利活用の促進</vt:lpstr>
      <vt:lpstr>第３．コンテンツの新規展開の推進 ２．アーカイブの利活用の促進</vt:lpstr>
      <vt:lpstr>第３．コンテンツの新規展開の推進 ２．アーカイブの利活用の促進</vt:lpstr>
      <vt:lpstr>第３．コンテンツの新規展開の推進 ２．アーカイブの利活用の促進</vt:lpstr>
      <vt:lpstr>第３．コンテンツの新規展開の推進 ２．アーカイブの利活用の促進</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917</cp:revision>
  <cp:lastPrinted>2016-03-18T02:42:44Z</cp:lastPrinted>
  <dcterms:created xsi:type="dcterms:W3CDTF">2015-08-12T01:03:55Z</dcterms:created>
  <dcterms:modified xsi:type="dcterms:W3CDTF">2016-05-29T03:34:58Z</dcterms:modified>
</cp:coreProperties>
</file>