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handoutMasterIdLst>
    <p:handoutMasterId r:id="rId25"/>
  </p:handoutMasterIdLst>
  <p:sldIdLst>
    <p:sldId id="648" r:id="rId2"/>
    <p:sldId id="813" r:id="rId3"/>
    <p:sldId id="850" r:id="rId4"/>
    <p:sldId id="838" r:id="rId5"/>
    <p:sldId id="851" r:id="rId6"/>
    <p:sldId id="856" r:id="rId7"/>
    <p:sldId id="801" r:id="rId8"/>
    <p:sldId id="857" r:id="rId9"/>
    <p:sldId id="803" r:id="rId10"/>
    <p:sldId id="804" r:id="rId11"/>
    <p:sldId id="793" r:id="rId12"/>
    <p:sldId id="839" r:id="rId13"/>
    <p:sldId id="806" r:id="rId14"/>
    <p:sldId id="842" r:id="rId15"/>
    <p:sldId id="817" r:id="rId16"/>
    <p:sldId id="832" r:id="rId17"/>
    <p:sldId id="863" r:id="rId18"/>
    <p:sldId id="864" r:id="rId19"/>
    <p:sldId id="844" r:id="rId20"/>
    <p:sldId id="833" r:id="rId21"/>
    <p:sldId id="822" r:id="rId22"/>
    <p:sldId id="861" r:id="rId23"/>
  </p:sldIdLst>
  <p:sldSz cx="9144000" cy="6858000" type="screen4x3"/>
  <p:notesSz cx="6802438" cy="9937750"/>
  <p:custShowLst>
    <p:custShow name="目的別スライド ショー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3788" autoAdjust="0"/>
  </p:normalViewPr>
  <p:slideViewPr>
    <p:cSldViewPr>
      <p:cViewPr varScale="1">
        <p:scale>
          <a:sx n="67" d="100"/>
          <a:sy n="67" d="100"/>
        </p:scale>
        <p:origin x="9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1320" y="-204"/>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4" y="4"/>
            <a:ext cx="6802415" cy="497288"/>
          </a:xfrm>
          <a:prstGeom prst="rect">
            <a:avLst/>
          </a:prstGeom>
        </p:spPr>
        <p:txBody>
          <a:bodyPr vert="horz" lIns="91641" tIns="45809" rIns="91641" bIns="45809" rtlCol="0"/>
          <a:lstStyle>
            <a:lvl1pPr algn="l">
              <a:defRPr sz="1200"/>
            </a:lvl1pPr>
          </a:lstStyle>
          <a:p>
            <a:pPr algn="r"/>
            <a:r>
              <a:rPr lang="ja-JP" altLang="en-US" dirty="0" smtClean="0">
                <a:latin typeface="HG丸ｺﾞｼｯｸM-PRO" pitchFamily="50" charset="-128"/>
                <a:ea typeface="HG丸ｺﾞｼｯｸM-PRO" pitchFamily="50" charset="-128"/>
              </a:rPr>
              <a:t>基本問題検討会議第</a:t>
            </a:r>
            <a:r>
              <a:rPr lang="en-US" altLang="ja-JP" dirty="0">
                <a:latin typeface="HG丸ｺﾞｼｯｸM-PRO" pitchFamily="50" charset="-128"/>
                <a:ea typeface="HG丸ｺﾞｼｯｸM-PRO" pitchFamily="50" charset="-128"/>
              </a:rPr>
              <a:t>3</a:t>
            </a:r>
            <a:r>
              <a:rPr lang="ja-JP" altLang="en-US" dirty="0" smtClean="0">
                <a:latin typeface="HG丸ｺﾞｼｯｸM-PRO" pitchFamily="50" charset="-128"/>
                <a:ea typeface="HG丸ｺﾞｼｯｸM-PRO" pitchFamily="50" charset="-128"/>
              </a:rPr>
              <a:t>回資料</a:t>
            </a:r>
            <a:endParaRPr lang="en-US" altLang="ja-JP" dirty="0" smtClean="0">
              <a:latin typeface="HG丸ｺﾞｼｯｸM-PRO" pitchFamily="50" charset="-128"/>
              <a:ea typeface="HG丸ｺﾞｼｯｸM-PRO" pitchFamily="50" charset="-128"/>
            </a:endParaRPr>
          </a:p>
          <a:p>
            <a:pPr algn="r"/>
            <a:r>
              <a:rPr lang="ja-JP" altLang="en-US" dirty="0">
                <a:latin typeface="HG丸ｺﾞｼｯｸM-PRO" pitchFamily="50" charset="-128"/>
                <a:ea typeface="HG丸ｺﾞｼｯｸM-PRO" pitchFamily="50" charset="-128"/>
              </a:rPr>
              <a:t>平成</a:t>
            </a:r>
            <a:r>
              <a:rPr lang="en-US" altLang="ja-JP" dirty="0">
                <a:latin typeface="HG丸ｺﾞｼｯｸM-PRO" pitchFamily="50" charset="-128"/>
                <a:ea typeface="HG丸ｺﾞｼｯｸM-PRO" pitchFamily="50" charset="-128"/>
              </a:rPr>
              <a:t>2</a:t>
            </a:r>
            <a:r>
              <a:rPr lang="ja-JP" altLang="en-US" dirty="0">
                <a:latin typeface="HG丸ｺﾞｼｯｸM-PRO" pitchFamily="50" charset="-128"/>
                <a:ea typeface="HG丸ｺﾞｼｯｸM-PRO" pitchFamily="50" charset="-128"/>
              </a:rPr>
              <a:t>６年</a:t>
            </a:r>
            <a:r>
              <a:rPr lang="en-US" altLang="ja-JP" dirty="0">
                <a:latin typeface="HG丸ｺﾞｼｯｸM-PRO" pitchFamily="50" charset="-128"/>
                <a:ea typeface="HG丸ｺﾞｼｯｸM-PRO" pitchFamily="50" charset="-128"/>
              </a:rPr>
              <a:t>6</a:t>
            </a:r>
            <a:r>
              <a:rPr lang="ja-JP" altLang="en-US" dirty="0">
                <a:latin typeface="HG丸ｺﾞｼｯｸM-PRO" pitchFamily="50" charset="-128"/>
                <a:ea typeface="HG丸ｺﾞｼｯｸM-PRO" pitchFamily="50" charset="-128"/>
              </a:rPr>
              <a:t>月</a:t>
            </a:r>
            <a:r>
              <a:rPr lang="en-US" altLang="ja-JP" dirty="0">
                <a:latin typeface="HG丸ｺﾞｼｯｸM-PRO" pitchFamily="50" charset="-128"/>
                <a:ea typeface="HG丸ｺﾞｼｯｸM-PRO" pitchFamily="50" charset="-128"/>
              </a:rPr>
              <a:t>27</a:t>
            </a:r>
            <a:r>
              <a:rPr lang="ja-JP" altLang="en-US" dirty="0" smtClean="0">
                <a:latin typeface="HG丸ｺﾞｼｯｸM-PRO" pitchFamily="50" charset="-128"/>
                <a:ea typeface="HG丸ｺﾞｼｯｸM-PRO" pitchFamily="50" charset="-128"/>
              </a:rPr>
              <a:t>日</a:t>
            </a:r>
            <a:endParaRPr lang="en-US" altLang="ja-JP" dirty="0">
              <a:latin typeface="HG丸ｺﾞｼｯｸM-PRO" pitchFamily="50" charset="-128"/>
              <a:ea typeface="HG丸ｺﾞｼｯｸM-PRO" pitchFamily="50" charset="-128"/>
            </a:endParaRPr>
          </a:p>
          <a:p>
            <a:endParaRPr kumimoji="1" lang="ja-JP" altLang="en-US" dirty="0"/>
          </a:p>
        </p:txBody>
      </p:sp>
      <p:sp>
        <p:nvSpPr>
          <p:cNvPr id="4" name="フッター プレースホルダ 3"/>
          <p:cNvSpPr>
            <a:spLocks noGrp="1"/>
          </p:cNvSpPr>
          <p:nvPr>
            <p:ph type="ftr" sz="quarter" idx="2"/>
          </p:nvPr>
        </p:nvSpPr>
        <p:spPr>
          <a:xfrm>
            <a:off x="38" y="9438885"/>
            <a:ext cx="2947403" cy="497287"/>
          </a:xfrm>
          <a:prstGeom prst="rect">
            <a:avLst/>
          </a:prstGeom>
        </p:spPr>
        <p:txBody>
          <a:bodyPr vert="horz" lIns="91641" tIns="45809" rIns="91641" bIns="45809" rtlCol="0" anchor="b"/>
          <a:lstStyle>
            <a:lvl1pPr algn="l">
              <a:defRPr sz="1200"/>
            </a:lvl1pPr>
          </a:lstStyle>
          <a:p>
            <a:endParaRPr kumimoji="1" lang="ja-JP" altLang="en-US" dirty="0"/>
          </a:p>
        </p:txBody>
      </p:sp>
      <p:sp>
        <p:nvSpPr>
          <p:cNvPr id="5" name="スライド番号プレースホルダ 4"/>
          <p:cNvSpPr>
            <a:spLocks noGrp="1"/>
          </p:cNvSpPr>
          <p:nvPr>
            <p:ph type="sldNum" sz="quarter" idx="3"/>
          </p:nvPr>
        </p:nvSpPr>
        <p:spPr>
          <a:xfrm>
            <a:off x="3853454" y="9438885"/>
            <a:ext cx="2947403" cy="497287"/>
          </a:xfrm>
          <a:prstGeom prst="rect">
            <a:avLst/>
          </a:prstGeom>
        </p:spPr>
        <p:txBody>
          <a:bodyPr vert="horz" lIns="91641" tIns="45809" rIns="91641" bIns="45809" rtlCol="0" anchor="b"/>
          <a:lstStyle>
            <a:lvl1pPr algn="r">
              <a:defRPr sz="1200"/>
            </a:lvl1pPr>
          </a:lstStyle>
          <a:p>
            <a:fld id="{A9C73684-AB55-4D2B-94BF-7127F22A62D2}" type="slidenum">
              <a:rPr kumimoji="1" lang="ja-JP" altLang="en-US" smtClean="0"/>
              <a:pPr/>
              <a:t>‹#›</a:t>
            </a:fld>
            <a:endParaRPr kumimoji="1" lang="ja-JP" altLang="en-US"/>
          </a:p>
        </p:txBody>
      </p:sp>
    </p:spTree>
    <p:extLst>
      <p:ext uri="{BB962C8B-B14F-4D97-AF65-F5344CB8AC3E}">
        <p14:creationId xmlns:p14="http://schemas.microsoft.com/office/powerpoint/2010/main" val="59782062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38" y="17"/>
            <a:ext cx="2947723" cy="496889"/>
          </a:xfrm>
          <a:prstGeom prst="rect">
            <a:avLst/>
          </a:prstGeom>
        </p:spPr>
        <p:txBody>
          <a:bodyPr vert="horz" lIns="91641" tIns="45809" rIns="91641" bIns="45809"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040929" y="17"/>
            <a:ext cx="3759956" cy="496889"/>
          </a:xfrm>
          <a:prstGeom prst="rect">
            <a:avLst/>
          </a:prstGeom>
        </p:spPr>
        <p:txBody>
          <a:bodyPr vert="horz" lIns="91641" tIns="45809" rIns="91641" bIns="45809" rtlCol="0"/>
          <a:lstStyle>
            <a:lvl1pPr algn="r">
              <a:defRPr sz="1200"/>
            </a:lvl1pPr>
          </a:lstStyle>
          <a:p>
            <a:endParaRPr kumimoji="1" lang="ja-JP" altLang="en-US" dirty="0"/>
          </a:p>
        </p:txBody>
      </p:sp>
      <p:sp>
        <p:nvSpPr>
          <p:cNvPr id="4" name="スライド イメージ プレースホルダ 3"/>
          <p:cNvSpPr>
            <a:spLocks noGrp="1" noRot="1" noChangeAspect="1"/>
          </p:cNvSpPr>
          <p:nvPr>
            <p:ph type="sldImg" idx="2"/>
          </p:nvPr>
        </p:nvSpPr>
        <p:spPr>
          <a:xfrm>
            <a:off x="915988" y="746125"/>
            <a:ext cx="4970462" cy="3727450"/>
          </a:xfrm>
          <a:prstGeom prst="rect">
            <a:avLst/>
          </a:prstGeom>
          <a:noFill/>
          <a:ln w="12700">
            <a:solidFill>
              <a:prstClr val="black"/>
            </a:solidFill>
          </a:ln>
        </p:spPr>
        <p:txBody>
          <a:bodyPr vert="horz" lIns="91641" tIns="45809" rIns="91641" bIns="45809" rtlCol="0" anchor="ctr"/>
          <a:lstStyle/>
          <a:p>
            <a:endParaRPr lang="ja-JP" altLang="en-US"/>
          </a:p>
        </p:txBody>
      </p:sp>
      <p:sp>
        <p:nvSpPr>
          <p:cNvPr id="5" name="ノート プレースホルダ 4"/>
          <p:cNvSpPr>
            <a:spLocks noGrp="1"/>
          </p:cNvSpPr>
          <p:nvPr>
            <p:ph type="body" sz="quarter" idx="3"/>
          </p:nvPr>
        </p:nvSpPr>
        <p:spPr>
          <a:xfrm>
            <a:off x="680245" y="4720467"/>
            <a:ext cx="5441950" cy="4471987"/>
          </a:xfrm>
          <a:prstGeom prst="rect">
            <a:avLst/>
          </a:prstGeom>
        </p:spPr>
        <p:txBody>
          <a:bodyPr vert="horz" lIns="91641" tIns="45809" rIns="91641" bIns="45809"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38" y="9439159"/>
            <a:ext cx="2947723" cy="496889"/>
          </a:xfrm>
          <a:prstGeom prst="rect">
            <a:avLst/>
          </a:prstGeom>
        </p:spPr>
        <p:txBody>
          <a:bodyPr vert="horz" lIns="91641" tIns="45809" rIns="91641" bIns="45809"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53161" y="9439159"/>
            <a:ext cx="2947723" cy="496889"/>
          </a:xfrm>
          <a:prstGeom prst="rect">
            <a:avLst/>
          </a:prstGeom>
        </p:spPr>
        <p:txBody>
          <a:bodyPr vert="horz" lIns="91641" tIns="45809" rIns="91641" bIns="45809" rtlCol="0" anchor="b"/>
          <a:lstStyle>
            <a:lvl1pPr algn="r">
              <a:defRPr sz="1200"/>
            </a:lvl1pPr>
          </a:lstStyle>
          <a:p>
            <a:fld id="{816A9BB7-DD5C-41DE-9B80-A8A5AECCA2DE}" type="slidenum">
              <a:rPr kumimoji="1" lang="ja-JP" altLang="en-US" smtClean="0"/>
              <a:pPr/>
              <a:t>‹#›</a:t>
            </a:fld>
            <a:endParaRPr kumimoji="1" lang="ja-JP" altLang="en-US"/>
          </a:p>
        </p:txBody>
      </p:sp>
    </p:spTree>
    <p:extLst>
      <p:ext uri="{BB962C8B-B14F-4D97-AF65-F5344CB8AC3E}">
        <p14:creationId xmlns:p14="http://schemas.microsoft.com/office/powerpoint/2010/main" val="259152319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6856">
              <a:defRPr/>
            </a:pP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endParaRPr kumimoji="1" lang="en-US" altLang="ja-JP" dirty="0"/>
          </a:p>
        </p:txBody>
      </p:sp>
    </p:spTree>
    <p:extLst>
      <p:ext uri="{BB962C8B-B14F-4D97-AF65-F5344CB8AC3E}">
        <p14:creationId xmlns:p14="http://schemas.microsoft.com/office/powerpoint/2010/main" val="759218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11</a:t>
            </a:fld>
            <a:endParaRPr kumimoji="1" lang="ja-JP" altLang="en-US"/>
          </a:p>
        </p:txBody>
      </p:sp>
    </p:spTree>
    <p:extLst>
      <p:ext uri="{BB962C8B-B14F-4D97-AF65-F5344CB8AC3E}">
        <p14:creationId xmlns:p14="http://schemas.microsoft.com/office/powerpoint/2010/main" val="3535921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14</a:t>
            </a:fld>
            <a:endParaRPr kumimoji="1" lang="ja-JP" altLang="en-US"/>
          </a:p>
        </p:txBody>
      </p:sp>
    </p:spTree>
    <p:extLst>
      <p:ext uri="{BB962C8B-B14F-4D97-AF65-F5344CB8AC3E}">
        <p14:creationId xmlns:p14="http://schemas.microsoft.com/office/powerpoint/2010/main" val="163831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15</a:t>
            </a:fld>
            <a:endParaRPr kumimoji="1" lang="ja-JP" altLang="en-US"/>
          </a:p>
        </p:txBody>
      </p:sp>
    </p:spTree>
    <p:extLst>
      <p:ext uri="{BB962C8B-B14F-4D97-AF65-F5344CB8AC3E}">
        <p14:creationId xmlns:p14="http://schemas.microsoft.com/office/powerpoint/2010/main" val="92554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16</a:t>
            </a:fld>
            <a:endParaRPr kumimoji="1" lang="ja-JP" altLang="en-US"/>
          </a:p>
        </p:txBody>
      </p:sp>
    </p:spTree>
    <p:extLst>
      <p:ext uri="{BB962C8B-B14F-4D97-AF65-F5344CB8AC3E}">
        <p14:creationId xmlns:p14="http://schemas.microsoft.com/office/powerpoint/2010/main" val="382889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17</a:t>
            </a:fld>
            <a:endParaRPr kumimoji="1" lang="ja-JP" altLang="en-US"/>
          </a:p>
        </p:txBody>
      </p:sp>
    </p:spTree>
    <p:extLst>
      <p:ext uri="{BB962C8B-B14F-4D97-AF65-F5344CB8AC3E}">
        <p14:creationId xmlns:p14="http://schemas.microsoft.com/office/powerpoint/2010/main" val="355614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18</a:t>
            </a:fld>
            <a:endParaRPr kumimoji="1" lang="ja-JP" altLang="en-US"/>
          </a:p>
        </p:txBody>
      </p:sp>
    </p:spTree>
    <p:extLst>
      <p:ext uri="{BB962C8B-B14F-4D97-AF65-F5344CB8AC3E}">
        <p14:creationId xmlns:p14="http://schemas.microsoft.com/office/powerpoint/2010/main" val="88393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19</a:t>
            </a:fld>
            <a:endParaRPr kumimoji="1" lang="ja-JP" altLang="en-US"/>
          </a:p>
        </p:txBody>
      </p:sp>
    </p:spTree>
    <p:extLst>
      <p:ext uri="{BB962C8B-B14F-4D97-AF65-F5344CB8AC3E}">
        <p14:creationId xmlns:p14="http://schemas.microsoft.com/office/powerpoint/2010/main" val="3148750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20</a:t>
            </a:fld>
            <a:endParaRPr kumimoji="1" lang="ja-JP" altLang="en-US"/>
          </a:p>
        </p:txBody>
      </p:sp>
    </p:spTree>
    <p:extLst>
      <p:ext uri="{BB962C8B-B14F-4D97-AF65-F5344CB8AC3E}">
        <p14:creationId xmlns:p14="http://schemas.microsoft.com/office/powerpoint/2010/main" val="1161020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21</a:t>
            </a:fld>
            <a:endParaRPr kumimoji="1" lang="ja-JP" altLang="en-US"/>
          </a:p>
        </p:txBody>
      </p:sp>
    </p:spTree>
    <p:extLst>
      <p:ext uri="{BB962C8B-B14F-4D97-AF65-F5344CB8AC3E}">
        <p14:creationId xmlns:p14="http://schemas.microsoft.com/office/powerpoint/2010/main" val="887148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6"/>
          <p:cNvSpPr>
            <a:spLocks noGrp="1"/>
          </p:cNvSpPr>
          <p:nvPr>
            <p:ph type="sldNum" sz="quarter" idx="5"/>
          </p:nvPr>
        </p:nvSpPr>
        <p:spPr/>
        <p:txBody>
          <a:bodyPr/>
          <a:lstStyle/>
          <a:p>
            <a:pPr>
              <a:defRPr/>
            </a:pPr>
            <a:fld id="{3E003050-89F4-40C5-8287-70D24E050799}" type="slidenum">
              <a:rPr lang="ja-JP" altLang="en-US"/>
              <a:pPr>
                <a:defRPr/>
              </a:pPr>
              <a:t>22</a:t>
            </a:fld>
            <a:endParaRPr lang="ja-JP" altLang="en-US"/>
          </a:p>
        </p:txBody>
      </p:sp>
      <p:sp>
        <p:nvSpPr>
          <p:cNvPr id="57345"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141860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a:t>
            </a:fld>
            <a:endParaRPr kumimoji="1" lang="ja-JP" altLang="en-US"/>
          </a:p>
        </p:txBody>
      </p:sp>
    </p:spTree>
    <p:extLst>
      <p:ext uri="{BB962C8B-B14F-4D97-AF65-F5344CB8AC3E}">
        <p14:creationId xmlns:p14="http://schemas.microsoft.com/office/powerpoint/2010/main" val="259780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8845B3BF-D5F5-4859-A282-2FC917ABA98D}" type="slidenum">
              <a:rPr lang="en-US" altLang="ja-JP">
                <a:solidFill>
                  <a:srgbClr val="000000"/>
                </a:solidFill>
              </a:rPr>
              <a:pPr/>
              <a:t>3</a:t>
            </a:fld>
            <a:endParaRPr lang="en-US" altLang="ja-JP">
              <a:solidFill>
                <a:srgbClr val="000000"/>
              </a:solidFill>
            </a:endParaRPr>
          </a:p>
        </p:txBody>
      </p:sp>
      <p:sp>
        <p:nvSpPr>
          <p:cNvPr id="868354" name="Rectangle 2"/>
          <p:cNvSpPr>
            <a:spLocks noGrp="1" noRot="1" noChangeAspect="1" noChangeArrowheads="1" noTextEdit="1"/>
          </p:cNvSpPr>
          <p:nvPr>
            <p:ph type="sldImg"/>
          </p:nvPr>
        </p:nvSpPr>
        <p:spPr>
          <a:xfrm>
            <a:off x="901700" y="741363"/>
            <a:ext cx="4933950" cy="3700462"/>
          </a:xfrm>
          <a:ln/>
        </p:spPr>
      </p:sp>
      <p:sp>
        <p:nvSpPr>
          <p:cNvPr id="868355" name="Rectangle 3"/>
          <p:cNvSpPr>
            <a:spLocks noGrp="1" noChangeArrowheads="1"/>
          </p:cNvSpPr>
          <p:nvPr>
            <p:ph type="body" idx="1"/>
          </p:nvPr>
        </p:nvSpPr>
        <p:spPr/>
        <p:txBody>
          <a:bodyPr/>
          <a:lstStyle/>
          <a:p>
            <a:pPr>
              <a:lnSpc>
                <a:spcPct val="90000"/>
              </a:lnSpc>
            </a:pPr>
            <a:endParaRPr lang="en-US" altLang="ja-JP" dirty="0"/>
          </a:p>
        </p:txBody>
      </p:sp>
    </p:spTree>
    <p:extLst>
      <p:ext uri="{BB962C8B-B14F-4D97-AF65-F5344CB8AC3E}">
        <p14:creationId xmlns:p14="http://schemas.microsoft.com/office/powerpoint/2010/main" val="171299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pPr defTabSz="945129"/>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9875" name="Rectangle 6"/>
          <p:cNvSpPr>
            <a:spLocks noGrp="1" noChangeArrowheads="1"/>
          </p:cNvSpPr>
          <p:nvPr>
            <p:ph type="ftr" sz="quarter" idx="4"/>
          </p:nvPr>
        </p:nvSpPr>
        <p:spPr>
          <a:noFill/>
        </p:spPr>
        <p:txBody>
          <a:bodyPr/>
          <a:lstStyle/>
          <a:p>
            <a:pPr defTabSz="945129"/>
            <a:r>
              <a:rPr lang="en-US" altLang="ja-JP" dirty="0" smtClean="0">
                <a:ea typeface="ＭＳ Ｐゴシック" charset="-128"/>
              </a:rPr>
              <a:t>National Diet Library (NDL)</a:t>
            </a:r>
          </a:p>
        </p:txBody>
      </p:sp>
      <p:sp>
        <p:nvSpPr>
          <p:cNvPr id="79876" name="Rectangle 7"/>
          <p:cNvSpPr>
            <a:spLocks noGrp="1" noChangeArrowheads="1"/>
          </p:cNvSpPr>
          <p:nvPr>
            <p:ph type="sldNum" sz="quarter" idx="5"/>
          </p:nvPr>
        </p:nvSpPr>
        <p:spPr>
          <a:noFill/>
        </p:spPr>
        <p:txBody>
          <a:bodyPr/>
          <a:lstStyle/>
          <a:p>
            <a:pPr defTabSz="945129"/>
            <a:fld id="{7837BDA7-BA14-4A8E-AF2F-11FD8FE1D7ED}" type="slidenum">
              <a:rPr lang="en-US" altLang="ja-JP" smtClean="0">
                <a:ea typeface="ＭＳ Ｐゴシック" charset="-128"/>
              </a:rPr>
              <a:pPr defTabSz="945129"/>
              <a:t>4</a:t>
            </a:fld>
            <a:endParaRPr lang="en-US" altLang="ja-JP" dirty="0" smtClean="0">
              <a:ea typeface="ＭＳ Ｐゴシック" charset="-128"/>
            </a:endParaRPr>
          </a:p>
        </p:txBody>
      </p:sp>
      <p:sp>
        <p:nvSpPr>
          <p:cNvPr id="79877" name="Rectangle 2"/>
          <p:cNvSpPr>
            <a:spLocks noGrp="1" noRot="1" noChangeAspect="1" noChangeArrowheads="1" noTextEdit="1"/>
          </p:cNvSpPr>
          <p:nvPr>
            <p:ph type="sldImg"/>
          </p:nvPr>
        </p:nvSpPr>
        <p:spPr>
          <a:xfrm>
            <a:off x="1511300" y="327025"/>
            <a:ext cx="3644900" cy="2735263"/>
          </a:xfrm>
          <a:ln/>
        </p:spPr>
      </p:sp>
      <p:sp>
        <p:nvSpPr>
          <p:cNvPr id="79878" name="Rectangle 3"/>
          <p:cNvSpPr>
            <a:spLocks noGrp="1" noChangeArrowheads="1"/>
          </p:cNvSpPr>
          <p:nvPr>
            <p:ph type="body" idx="1"/>
          </p:nvPr>
        </p:nvSpPr>
        <p:spPr>
          <a:xfrm>
            <a:off x="342902" y="3135314"/>
            <a:ext cx="6121400" cy="5992812"/>
          </a:xfrm>
          <a:noFill/>
          <a:ln/>
        </p:spPr>
        <p:txBody>
          <a:bodyPr/>
          <a:lstStyle/>
          <a:p>
            <a:pPr eaLnBrk="1" hangingPunct="1"/>
            <a:endParaRPr lang="en-US" altLang="ja-JP" dirty="0" smtClean="0">
              <a:ea typeface="ＭＳ Ｐ明朝" charset="-128"/>
            </a:endParaRPr>
          </a:p>
        </p:txBody>
      </p:sp>
      <p:sp>
        <p:nvSpPr>
          <p:cNvPr id="79879" name="日付プレースホルダ 6"/>
          <p:cNvSpPr>
            <a:spLocks noGrp="1"/>
          </p:cNvSpPr>
          <p:nvPr>
            <p:ph type="dt" sz="quarter" idx="1"/>
          </p:nvPr>
        </p:nvSpPr>
        <p:spPr>
          <a:noFill/>
        </p:spPr>
        <p:txBody>
          <a:bodyPr/>
          <a:lstStyle/>
          <a:p>
            <a:pPr defTabSz="945129"/>
            <a:r>
              <a:rPr lang="en-US" altLang="ja-JP" dirty="0" smtClean="0">
                <a:ea typeface="ＭＳ Ｐゴシック" charset="-128"/>
              </a:rPr>
              <a:t>2009/10/30</a:t>
            </a:r>
          </a:p>
        </p:txBody>
      </p:sp>
    </p:spTree>
    <p:extLst>
      <p:ext uri="{BB962C8B-B14F-4D97-AF65-F5344CB8AC3E}">
        <p14:creationId xmlns:p14="http://schemas.microsoft.com/office/powerpoint/2010/main" val="360123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6</a:t>
            </a:fld>
            <a:endParaRPr kumimoji="1" lang="ja-JP" altLang="en-US"/>
          </a:p>
        </p:txBody>
      </p:sp>
    </p:spTree>
    <p:extLst>
      <p:ext uri="{BB962C8B-B14F-4D97-AF65-F5344CB8AC3E}">
        <p14:creationId xmlns:p14="http://schemas.microsoft.com/office/powerpoint/2010/main" val="357599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lvl="0"/>
            <a:endParaRPr lang="ja-JP" altLang="en-US" dirty="0" smtClean="0">
              <a:solidFill>
                <a:srgbClr val="FF0000"/>
              </a:solidFill>
            </a:endParaRPr>
          </a:p>
        </p:txBody>
      </p:sp>
      <p:sp>
        <p:nvSpPr>
          <p:cNvPr id="5" name="日付プレースホルダ 4"/>
          <p:cNvSpPr>
            <a:spLocks noGrp="1"/>
          </p:cNvSpPr>
          <p:nvPr>
            <p:ph type="dt" idx="11"/>
          </p:nvPr>
        </p:nvSpPr>
        <p:spPr/>
        <p:txBody>
          <a:bodyPr/>
          <a:lstStyle/>
          <a:p>
            <a:r>
              <a:rPr kumimoji="1" lang="ja-JP" altLang="en-US" dirty="0"/>
              <a:t>平成</a:t>
            </a:r>
            <a:r>
              <a:rPr kumimoji="1" lang="en-US" altLang="ja-JP" dirty="0"/>
              <a:t>26</a:t>
            </a:r>
            <a:r>
              <a:rPr kumimoji="1" lang="ja-JP" altLang="en-US" dirty="0"/>
              <a:t>年</a:t>
            </a:r>
            <a:r>
              <a:rPr kumimoji="1" lang="en-US" altLang="ja-JP" dirty="0"/>
              <a:t>6</a:t>
            </a:r>
            <a:r>
              <a:rPr kumimoji="1" lang="ja-JP" altLang="en-US" dirty="0"/>
              <a:t>月</a:t>
            </a:r>
            <a:r>
              <a:rPr kumimoji="1" lang="en-US" altLang="ja-JP" dirty="0"/>
              <a:t>3</a:t>
            </a:r>
            <a:r>
              <a:rPr kumimoji="1" lang="ja-JP" altLang="en-US" dirty="0"/>
              <a:t>日</a:t>
            </a:r>
            <a:endParaRPr kumimoji="1" lang="en-US" altLang="ja-JP" dirty="0"/>
          </a:p>
          <a:p>
            <a:r>
              <a:rPr lang="ja-JP" altLang="en-US" dirty="0">
                <a:latin typeface="HG丸ｺﾞｼｯｸM-PRO" pitchFamily="50" charset="-128"/>
                <a:ea typeface="HG丸ｺﾞｼｯｸM-PRO" pitchFamily="50" charset="-128"/>
              </a:rPr>
              <a:t>文化関係資料のアーカイブに関する有識者会議</a:t>
            </a:r>
            <a:endParaRPr lang="en-US" altLang="ja-JP"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7</a:t>
            </a:fld>
            <a:endParaRPr kumimoji="1" lang="ja-JP" altLang="en-US"/>
          </a:p>
        </p:txBody>
      </p:sp>
    </p:spTree>
    <p:extLst>
      <p:ext uri="{BB962C8B-B14F-4D97-AF65-F5344CB8AC3E}">
        <p14:creationId xmlns:p14="http://schemas.microsoft.com/office/powerpoint/2010/main" val="57002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ja-JP" sz="1200" kern="1200" dirty="0">
              <a:solidFill>
                <a:schemeClr val="tx1"/>
              </a:solidFill>
              <a:effectLst/>
              <a:latin typeface="+mn-lt"/>
              <a:ea typeface="+mn-ea"/>
              <a:cs typeface="+mn-cs"/>
            </a:endParaRPr>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8</a:t>
            </a:fld>
            <a:endParaRPr kumimoji="1" lang="ja-JP" altLang="en-US"/>
          </a:p>
        </p:txBody>
      </p:sp>
    </p:spTree>
    <p:extLst>
      <p:ext uri="{BB962C8B-B14F-4D97-AF65-F5344CB8AC3E}">
        <p14:creationId xmlns:p14="http://schemas.microsoft.com/office/powerpoint/2010/main" val="297776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9</a:t>
            </a:fld>
            <a:endParaRPr kumimoji="1" lang="ja-JP" altLang="en-US"/>
          </a:p>
        </p:txBody>
      </p:sp>
    </p:spTree>
    <p:extLst>
      <p:ext uri="{BB962C8B-B14F-4D97-AF65-F5344CB8AC3E}">
        <p14:creationId xmlns:p14="http://schemas.microsoft.com/office/powerpoint/2010/main" val="274794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10</a:t>
            </a:fld>
            <a:endParaRPr kumimoji="1" lang="ja-JP" altLang="en-US"/>
          </a:p>
        </p:txBody>
      </p:sp>
    </p:spTree>
    <p:extLst>
      <p:ext uri="{BB962C8B-B14F-4D97-AF65-F5344CB8AC3E}">
        <p14:creationId xmlns:p14="http://schemas.microsoft.com/office/powerpoint/2010/main" val="402454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print"/>
          <a:srcRect/>
          <a:stretch>
            <a:fillRect/>
          </a:stretch>
        </p:blipFill>
        <p:spPr bwMode="auto">
          <a:xfrm>
            <a:off x="0" y="1412776"/>
            <a:ext cx="9144000" cy="1928826"/>
          </a:xfrm>
          <a:prstGeom prst="rect">
            <a:avLst/>
          </a:prstGeom>
          <a:noFill/>
          <a:ln w="9525">
            <a:noFill/>
            <a:miter lim="800000"/>
            <a:headEnd/>
            <a:tailEnd/>
          </a:ln>
        </p:spPr>
      </p:pic>
      <p:sp>
        <p:nvSpPr>
          <p:cNvPr id="10" name="正方形/長方形 9"/>
          <p:cNvSpPr/>
          <p:nvPr userDrawn="1"/>
        </p:nvSpPr>
        <p:spPr>
          <a:xfrm>
            <a:off x="0" y="3357562"/>
            <a:ext cx="9144000" cy="1357312"/>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sp>
        <p:nvSpPr>
          <p:cNvPr id="2" name="タイトル 1"/>
          <p:cNvSpPr>
            <a:spLocks noGrp="1"/>
          </p:cNvSpPr>
          <p:nvPr>
            <p:ph type="ctrTitle"/>
          </p:nvPr>
        </p:nvSpPr>
        <p:spPr>
          <a:xfrm>
            <a:off x="714348" y="1643050"/>
            <a:ext cx="7772400" cy="1470025"/>
          </a:xfrm>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285852" y="3500438"/>
            <a:ext cx="6400800" cy="107157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2013/4/2</a:t>
            </a:r>
            <a:endParaRPr lang="en-US"/>
          </a:p>
        </p:txBody>
      </p:sp>
      <p:sp>
        <p:nvSpPr>
          <p:cNvPr id="5" name="フッター プレースホルダ 4"/>
          <p:cNvSpPr>
            <a:spLocks noGrp="1"/>
          </p:cNvSpPr>
          <p:nvPr>
            <p:ph type="ftr" sz="quarter" idx="11"/>
          </p:nvPr>
        </p:nvSpPr>
        <p:spPr/>
        <p:txBody>
          <a:bodyPr/>
          <a:lstStyle/>
          <a:p>
            <a:r>
              <a:rPr kumimoji="0" lang="en-US" altLang="ja-JP"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11" name="正方形/長方形 10"/>
          <p:cNvSpPr/>
          <p:nvPr userDrawn="1"/>
        </p:nvSpPr>
        <p:spPr>
          <a:xfrm>
            <a:off x="0" y="0"/>
            <a:ext cx="9144000" cy="1428736"/>
          </a:xfrm>
          <a:prstGeom prst="rect">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altLang="ja-JP" sz="3600" dirty="0">
              <a:solidFill>
                <a:schemeClr val="bg1"/>
              </a:solidFill>
              <a:latin typeface="Arial Unicode MS" pitchFamily="50" charset="-128"/>
              <a:ea typeface="Arial Unicode MS" pitchFamily="50" charset="-128"/>
              <a:cs typeface="Arial Unicode MS" pitchFamily="50"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2013/4/2</a:t>
            </a:r>
            <a:endParaRPr lang="en-US"/>
          </a:p>
        </p:txBody>
      </p:sp>
      <p:sp>
        <p:nvSpPr>
          <p:cNvPr id="5" name="フッター プレースホルダ 4"/>
          <p:cNvSpPr>
            <a:spLocks noGrp="1"/>
          </p:cNvSpPr>
          <p:nvPr>
            <p:ph type="ftr" sz="quarter" idx="11"/>
          </p:nvPr>
        </p:nvSpPr>
        <p:spPr/>
        <p:txBody>
          <a:bodyPr/>
          <a:lstStyle/>
          <a:p>
            <a:r>
              <a:rPr kumimoji="0" lang="en-US" altLang="ja-JP"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2013/4/2</a:t>
            </a:r>
            <a:endParaRPr lang="en-US"/>
          </a:p>
        </p:txBody>
      </p:sp>
      <p:sp>
        <p:nvSpPr>
          <p:cNvPr id="5" name="フッター プレースホルダ 4"/>
          <p:cNvSpPr>
            <a:spLocks noGrp="1"/>
          </p:cNvSpPr>
          <p:nvPr>
            <p:ph type="ftr" sz="quarter" idx="11"/>
          </p:nvPr>
        </p:nvSpPr>
        <p:spPr/>
        <p:txBody>
          <a:bodyPr/>
          <a:lstStyle/>
          <a:p>
            <a:r>
              <a:rPr kumimoji="0" lang="en-US" altLang="ja-JP"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2013/4/2</a:t>
            </a:r>
            <a:endParaRPr lang="en-US"/>
          </a:p>
        </p:txBody>
      </p:sp>
      <p:sp>
        <p:nvSpPr>
          <p:cNvPr id="5" name="フッター プレースホルダ 4"/>
          <p:cNvSpPr>
            <a:spLocks noGrp="1"/>
          </p:cNvSpPr>
          <p:nvPr>
            <p:ph type="ftr" sz="quarter" idx="11"/>
          </p:nvPr>
        </p:nvSpPr>
        <p:spPr/>
        <p:txBody>
          <a:bodyPr/>
          <a:lstStyle/>
          <a:p>
            <a:r>
              <a:rPr kumimoji="0" lang="en-US" altLang="ja-JP" smtClean="0"/>
              <a:t>National Diet Library (NDL)</a:t>
            </a:r>
            <a:endParaRPr kumimoji="0" lang="en-US"/>
          </a:p>
        </p:txBody>
      </p:sp>
      <p:sp>
        <p:nvSpPr>
          <p:cNvPr id="6" name="スライド番号プレースホルダ 5"/>
          <p:cNvSpPr>
            <a:spLocks noGrp="1"/>
          </p:cNvSpPr>
          <p:nvPr>
            <p:ph type="sldNum" sz="quarter" idx="12"/>
          </p:nvPr>
        </p:nvSpPr>
        <p:spPr>
          <a:xfrm>
            <a:off x="6553200" y="6126164"/>
            <a:ext cx="2133600" cy="595312"/>
          </a:xfrm>
        </p:spPr>
        <p:txBody>
          <a:bodyPr/>
          <a:lstStyle>
            <a:lvl1pPr>
              <a:defRPr sz="2500" baseline="0">
                <a:solidFill>
                  <a:schemeClr val="tx1"/>
                </a:solidFill>
              </a:defRPr>
            </a:lvl1pPr>
          </a:lstStyle>
          <a:p>
            <a:fld id="{042AED99-7FB4-404E-8A97-64753DCE42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 テキストの書式設定</a:t>
            </a:r>
          </a:p>
        </p:txBody>
      </p:sp>
      <p:sp>
        <p:nvSpPr>
          <p:cNvPr id="4" name="日付プレースホルダ 3"/>
          <p:cNvSpPr>
            <a:spLocks noGrp="1"/>
          </p:cNvSpPr>
          <p:nvPr>
            <p:ph type="dt" sz="half" idx="10"/>
          </p:nvPr>
        </p:nvSpPr>
        <p:spPr/>
        <p:txBody>
          <a:bodyPr/>
          <a:lstStyle/>
          <a:p>
            <a:r>
              <a:rPr lang="en-US" altLang="ja-JP" smtClean="0"/>
              <a:t>2013/4/2</a:t>
            </a:r>
            <a:endParaRPr lang="en-US"/>
          </a:p>
        </p:txBody>
      </p:sp>
      <p:sp>
        <p:nvSpPr>
          <p:cNvPr id="5" name="フッター プレースホルダ 4"/>
          <p:cNvSpPr>
            <a:spLocks noGrp="1"/>
          </p:cNvSpPr>
          <p:nvPr>
            <p:ph type="ftr" sz="quarter" idx="11"/>
          </p:nvPr>
        </p:nvSpPr>
        <p:spPr/>
        <p:txBody>
          <a:bodyPr/>
          <a:lstStyle/>
          <a:p>
            <a:r>
              <a:rPr kumimoji="0" lang="en-US" altLang="ja-JP"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lang="en-US" altLang="ja-JP" smtClean="0"/>
              <a:t>2013/4/2</a:t>
            </a:r>
            <a:endParaRPr lang="en-US"/>
          </a:p>
        </p:txBody>
      </p:sp>
      <p:sp>
        <p:nvSpPr>
          <p:cNvPr id="6" name="フッター プレースホルダ 5"/>
          <p:cNvSpPr>
            <a:spLocks noGrp="1"/>
          </p:cNvSpPr>
          <p:nvPr>
            <p:ph type="ftr" sz="quarter" idx="11"/>
          </p:nvPr>
        </p:nvSpPr>
        <p:spPr/>
        <p:txBody>
          <a:bodyPr/>
          <a:lstStyle/>
          <a:p>
            <a:r>
              <a:rPr kumimoji="0" lang="en-US" altLang="ja-JP"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lang="en-US" altLang="ja-JP" smtClean="0"/>
              <a:t>2013/4/2</a:t>
            </a:r>
            <a:endParaRPr lang="en-US"/>
          </a:p>
        </p:txBody>
      </p:sp>
      <p:sp>
        <p:nvSpPr>
          <p:cNvPr id="8" name="フッター プレースホルダ 7"/>
          <p:cNvSpPr>
            <a:spLocks noGrp="1"/>
          </p:cNvSpPr>
          <p:nvPr>
            <p:ph type="ftr" sz="quarter" idx="11"/>
          </p:nvPr>
        </p:nvSpPr>
        <p:spPr/>
        <p:txBody>
          <a:bodyPr/>
          <a:lstStyle/>
          <a:p>
            <a:r>
              <a:rPr kumimoji="0" lang="en-US" altLang="ja-JP" smtClean="0"/>
              <a:t>National Diet Library (NDL)</a:t>
            </a:r>
            <a:endParaRPr kumimoji="0" lang="en-US" dirty="0"/>
          </a:p>
        </p:txBody>
      </p:sp>
      <p:sp>
        <p:nvSpPr>
          <p:cNvPr id="9" name="スライド番号プレースホルダ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日付プレースホルダ 2"/>
          <p:cNvSpPr>
            <a:spLocks noGrp="1"/>
          </p:cNvSpPr>
          <p:nvPr>
            <p:ph type="dt" sz="half" idx="10"/>
          </p:nvPr>
        </p:nvSpPr>
        <p:spPr/>
        <p:txBody>
          <a:bodyPr/>
          <a:lstStyle/>
          <a:p>
            <a:r>
              <a:rPr lang="en-US" altLang="ja-JP" smtClean="0"/>
              <a:t>2013/4/2</a:t>
            </a:r>
            <a:endParaRPr lang="en-US"/>
          </a:p>
        </p:txBody>
      </p:sp>
      <p:sp>
        <p:nvSpPr>
          <p:cNvPr id="4" name="フッター プレースホルダ 3"/>
          <p:cNvSpPr>
            <a:spLocks noGrp="1"/>
          </p:cNvSpPr>
          <p:nvPr>
            <p:ph type="ftr" sz="quarter" idx="11"/>
          </p:nvPr>
        </p:nvSpPr>
        <p:spPr/>
        <p:txBody>
          <a:bodyPr/>
          <a:lstStyle/>
          <a:p>
            <a:r>
              <a:rPr kumimoji="0" lang="en-US" altLang="ja-JP"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lang="en-US" altLang="ja-JP" smtClean="0"/>
              <a:t>2013/4/2</a:t>
            </a:r>
            <a:endParaRPr lang="en-US"/>
          </a:p>
        </p:txBody>
      </p:sp>
      <p:sp>
        <p:nvSpPr>
          <p:cNvPr id="3" name="フッター プレースホルダ 2"/>
          <p:cNvSpPr>
            <a:spLocks noGrp="1"/>
          </p:cNvSpPr>
          <p:nvPr>
            <p:ph type="ftr" sz="quarter" idx="11"/>
          </p:nvPr>
        </p:nvSpPr>
        <p:spPr/>
        <p:txBody>
          <a:bodyPr/>
          <a:lstStyle/>
          <a:p>
            <a:r>
              <a:rPr kumimoji="0" lang="en-US" altLang="ja-JP" smtClean="0"/>
              <a:t>National Diet Library (NDL)</a:t>
            </a:r>
            <a:endParaRPr kumimoji="0" lang="en-US"/>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dirty="0"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2013/4/2</a:t>
            </a:r>
            <a:endParaRPr lang="en-US"/>
          </a:p>
        </p:txBody>
      </p:sp>
      <p:sp>
        <p:nvSpPr>
          <p:cNvPr id="6" name="フッター プレースホルダ 5"/>
          <p:cNvSpPr>
            <a:spLocks noGrp="1"/>
          </p:cNvSpPr>
          <p:nvPr>
            <p:ph type="ftr" sz="quarter" idx="11"/>
          </p:nvPr>
        </p:nvSpPr>
        <p:spPr/>
        <p:txBody>
          <a:bodyPr/>
          <a:lstStyle/>
          <a:p>
            <a:r>
              <a:rPr kumimoji="0" lang="en-US" altLang="ja-JP"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2013/4/2</a:t>
            </a:r>
            <a:endParaRPr lang="en-US"/>
          </a:p>
        </p:txBody>
      </p:sp>
      <p:sp>
        <p:nvSpPr>
          <p:cNvPr id="6" name="フッター プレースホルダ 5"/>
          <p:cNvSpPr>
            <a:spLocks noGrp="1"/>
          </p:cNvSpPr>
          <p:nvPr>
            <p:ph type="ftr" sz="quarter" idx="11"/>
          </p:nvPr>
        </p:nvSpPr>
        <p:spPr/>
        <p:txBody>
          <a:bodyPr/>
          <a:lstStyle/>
          <a:p>
            <a:r>
              <a:rPr kumimoji="0" lang="en-US" altLang="ja-JP"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20" y="0"/>
            <a:ext cx="8301038" cy="92867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2013/4/2</a:t>
            </a:r>
            <a:endParaRPr lang="en-US" dirty="0">
              <a:solidFill>
                <a:schemeClr val="tx2">
                  <a:shade val="90000"/>
                </a:schemeClr>
              </a:solidFill>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altLang="ja-JP" smtClean="0">
                <a:solidFill>
                  <a:schemeClr val="tx2">
                    <a:shade val="90000"/>
                  </a:schemeClr>
                </a:solidFill>
              </a:rPr>
              <a:t>National Diet Library (NDL)</a:t>
            </a:r>
            <a:endParaRPr kumimoji="0" lang="en-US" dirty="0">
              <a:solidFill>
                <a:schemeClr val="tx2">
                  <a:shade val="90000"/>
                </a:schemeClr>
              </a:solidFill>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pic>
        <p:nvPicPr>
          <p:cNvPr id="9" name="Picture 2"/>
          <p:cNvPicPr>
            <a:picLocks noChangeAspect="1" noChangeArrowheads="1"/>
          </p:cNvPicPr>
          <p:nvPr/>
        </p:nvPicPr>
        <p:blipFill>
          <a:blip r:embed="rId13" cstate="print"/>
          <a:srcRect/>
          <a:stretch>
            <a:fillRect/>
          </a:stretch>
        </p:blipFill>
        <p:spPr bwMode="auto">
          <a:xfrm>
            <a:off x="0" y="0"/>
            <a:ext cx="9144000" cy="9286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kn.ndl.go.jp/"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hyperlink" Target="http://www5.cao.go.jp/keizai-shimon/kaigi/cabinet/2014/2014_basicpolicies.pdf" TargetMode="External"/><Relationship Id="rId3" Type="http://schemas.openxmlformats.org/officeDocument/2006/relationships/hyperlink" Target="http://www.kantei.go.jp/jp/singi/it2/kettei/pdf/20130614/siryou1.pdf" TargetMode="External"/><Relationship Id="rId7" Type="http://schemas.openxmlformats.org/officeDocument/2006/relationships/hyperlink" Target="http://www.kantei.go.jp/jp/singi/titeki2/kettei/chizaikeikaku2014.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jimin.jp/news/policy/pdf/pdf178_1.pdf" TargetMode="External"/><Relationship Id="rId5" Type="http://schemas.openxmlformats.org/officeDocument/2006/relationships/hyperlink" Target="http://www.kantei.go.jp/jp/singi/titeki2/tyousakai/kensho_hyoka_kikaku/dai7/siryou2-2.pdf" TargetMode="External"/><Relationship Id="rId4" Type="http://schemas.openxmlformats.org/officeDocument/2006/relationships/hyperlink" Target="http://www.kantei.go.jp/jp/singi/it2/kettei/pdf/20130614/siryou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7504" y="1643050"/>
            <a:ext cx="8712968" cy="1470025"/>
          </a:xfrm>
        </p:spPr>
        <p:txBody>
          <a:bodyPr>
            <a:normAutofit/>
          </a:bodyPr>
          <a:lstStyle/>
          <a:p>
            <a:r>
              <a:rPr lang="ja-JP" altLang="en-US" sz="4000" dirty="0" smtClean="0"/>
              <a:t>「見たことのない図書館」を考える</a:t>
            </a:r>
            <a:r>
              <a:rPr lang="en-US" altLang="ja-JP" sz="4000" dirty="0" smtClean="0"/>
              <a:t/>
            </a:r>
            <a:br>
              <a:rPr lang="en-US" altLang="ja-JP" sz="4000" dirty="0" smtClean="0"/>
            </a:br>
            <a:r>
              <a:rPr lang="en-US" altLang="ja-JP" sz="2700" dirty="0" smtClean="0"/>
              <a:t>―</a:t>
            </a:r>
            <a:r>
              <a:rPr lang="ja-JP" altLang="en-US" sz="2700" dirty="0"/>
              <a:t>電子図書館事業</a:t>
            </a:r>
            <a:r>
              <a:rPr lang="en-US" altLang="ja-JP" sz="2700" dirty="0"/>
              <a:t>20</a:t>
            </a:r>
            <a:r>
              <a:rPr lang="ja-JP" altLang="en-US" sz="2700" dirty="0"/>
              <a:t>年を迎えた新たな方向性の模索</a:t>
            </a:r>
            <a:r>
              <a:rPr lang="en-US" altLang="ja-JP" sz="2700" dirty="0"/>
              <a:t>―</a:t>
            </a:r>
          </a:p>
        </p:txBody>
      </p:sp>
      <p:sp>
        <p:nvSpPr>
          <p:cNvPr id="4" name="Text Box 5"/>
          <p:cNvSpPr txBox="1">
            <a:spLocks noChangeArrowheads="1"/>
          </p:cNvSpPr>
          <p:nvPr/>
        </p:nvSpPr>
        <p:spPr bwMode="auto">
          <a:xfrm>
            <a:off x="2339752" y="5157192"/>
            <a:ext cx="4824536" cy="954107"/>
          </a:xfrm>
          <a:prstGeom prst="rect">
            <a:avLst/>
          </a:prstGeom>
          <a:noFill/>
          <a:ln w="9525">
            <a:noFill/>
            <a:miter lim="800000"/>
            <a:headEnd/>
            <a:tailEnd/>
          </a:ln>
        </p:spPr>
        <p:txBody>
          <a:bodyPr wrap="square">
            <a:spAutoFit/>
          </a:bodyPr>
          <a:lstStyle/>
          <a:p>
            <a:pPr algn="ctr"/>
            <a:r>
              <a:rPr lang="ja-JP" altLang="en-US" sz="2800" dirty="0">
                <a:latin typeface="HG丸ｺﾞｼｯｸM-PRO" panose="020F0600000000000000" pitchFamily="50" charset="-128"/>
                <a:ea typeface="HG丸ｺﾞｼｯｸM-PRO" panose="020F0600000000000000" pitchFamily="50" charset="-128"/>
              </a:rPr>
              <a:t>国立国会図書館</a:t>
            </a:r>
            <a:endParaRPr lang="en-US" altLang="ja-JP" sz="2800" dirty="0">
              <a:latin typeface="HG丸ｺﾞｼｯｸM-PRO" panose="020F0600000000000000" pitchFamily="50" charset="-128"/>
              <a:ea typeface="HG丸ｺﾞｼｯｸM-PRO" panose="020F0600000000000000" pitchFamily="50" charset="-128"/>
            </a:endParaRPr>
          </a:p>
          <a:p>
            <a:pPr algn="ctr"/>
            <a:r>
              <a:rPr lang="ja-JP" altLang="en-US" sz="2800" dirty="0">
                <a:latin typeface="HG丸ｺﾞｼｯｸM-PRO" panose="020F0600000000000000" pitchFamily="50" charset="-128"/>
                <a:ea typeface="HG丸ｺﾞｼｯｸM-PRO" panose="020F0600000000000000" pitchFamily="50" charset="-128"/>
              </a:rPr>
              <a:t>専門調査員　中山</a:t>
            </a:r>
            <a:r>
              <a:rPr lang="ja-JP" altLang="en-US" sz="2800" dirty="0" smtClean="0">
                <a:latin typeface="HG丸ｺﾞｼｯｸM-PRO" panose="020F0600000000000000" pitchFamily="50" charset="-128"/>
                <a:ea typeface="HG丸ｺﾞｼｯｸM-PRO" panose="020F0600000000000000" pitchFamily="50" charset="-128"/>
              </a:rPr>
              <a:t>正樹</a:t>
            </a:r>
            <a:endParaRPr lang="ja-JP" altLang="en-US" sz="2800" dirty="0">
              <a:latin typeface="HG丸ｺﾞｼｯｸM-PRO" panose="020F0600000000000000" pitchFamily="50" charset="-128"/>
              <a:ea typeface="HG丸ｺﾞｼｯｸM-PRO" panose="020F0600000000000000" pitchFamily="50" charset="-128"/>
            </a:endParaRPr>
          </a:p>
        </p:txBody>
      </p:sp>
      <p:sp>
        <p:nvSpPr>
          <p:cNvPr id="6" name="サブタイトル 5"/>
          <p:cNvSpPr>
            <a:spLocks noGrp="1"/>
          </p:cNvSpPr>
          <p:nvPr>
            <p:ph type="subTitle" idx="1"/>
          </p:nvPr>
        </p:nvSpPr>
        <p:spPr>
          <a:xfrm>
            <a:off x="1115616" y="3500438"/>
            <a:ext cx="7056784" cy="1071570"/>
          </a:xfrm>
        </p:spPr>
        <p:txBody>
          <a:bodyPr anchor="ctr">
            <a:normAutofit fontScale="85000" lnSpcReduction="10000"/>
          </a:bodyPr>
          <a:lstStyle/>
          <a:p>
            <a:pPr>
              <a:defRPr/>
            </a:pPr>
            <a:r>
              <a:rPr lang="en-US" altLang="ja-JP" dirty="0" smtClean="0"/>
              <a:t>2015</a:t>
            </a:r>
            <a:r>
              <a:rPr lang="ja-JP" altLang="en-US" dirty="0" smtClean="0"/>
              <a:t>年</a:t>
            </a:r>
            <a:r>
              <a:rPr lang="en-US" altLang="ja-JP" dirty="0" smtClean="0"/>
              <a:t>1</a:t>
            </a:r>
            <a:r>
              <a:rPr lang="ja-JP" altLang="en-US" dirty="0" smtClean="0"/>
              <a:t>月</a:t>
            </a:r>
            <a:r>
              <a:rPr lang="en-US" altLang="ja-JP" dirty="0" smtClean="0"/>
              <a:t>10</a:t>
            </a:r>
            <a:r>
              <a:rPr lang="ja-JP" altLang="en-US" dirty="0" smtClean="0"/>
              <a:t>日</a:t>
            </a:r>
            <a:endParaRPr lang="en-US" altLang="ja-JP" dirty="0" smtClean="0"/>
          </a:p>
          <a:p>
            <a:pPr>
              <a:defRPr/>
            </a:pPr>
            <a:r>
              <a:rPr lang="en-US" altLang="ja-JP" dirty="0"/>
              <a:t>2014</a:t>
            </a:r>
            <a:r>
              <a:rPr lang="ja-JP" altLang="en-US" dirty="0" smtClean="0"/>
              <a:t>年度同志社大学図書館司書課程講演会</a:t>
            </a:r>
            <a:endParaRPr lang="en-US" altLang="ja-JP" dirty="0" smtClean="0"/>
          </a:p>
        </p:txBody>
      </p:sp>
    </p:spTree>
    <p:extLst>
      <p:ext uri="{BB962C8B-B14F-4D97-AF65-F5344CB8AC3E}">
        <p14:creationId xmlns:p14="http://schemas.microsoft.com/office/powerpoint/2010/main" val="423842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lang="ja-JP" altLang="en-US" sz="3600" dirty="0" smtClean="0"/>
              <a:t>電子</a:t>
            </a:r>
            <a:r>
              <a:rPr lang="ja-JP" altLang="en-US" sz="3600" dirty="0"/>
              <a:t>書籍</a:t>
            </a:r>
            <a:r>
              <a:rPr lang="ja-JP" altLang="en-US" sz="3600" dirty="0" smtClean="0"/>
              <a:t>・文化資産の両議員</a:t>
            </a:r>
            <a:r>
              <a:rPr lang="ja-JP" altLang="en-US" sz="3600" dirty="0"/>
              <a:t>連盟</a:t>
            </a:r>
            <a:r>
              <a:rPr kumimoji="1" lang="ja-JP" altLang="en-US" sz="3600" dirty="0" smtClean="0"/>
              <a:t>の動き</a:t>
            </a:r>
            <a:endParaRPr kumimoji="1" lang="ja-JP" altLang="en-US" sz="3600" dirty="0"/>
          </a:p>
        </p:txBody>
      </p:sp>
      <p:sp>
        <p:nvSpPr>
          <p:cNvPr id="3" name="コンテンツ プレースホルダー 2"/>
          <p:cNvSpPr>
            <a:spLocks noGrp="1"/>
          </p:cNvSpPr>
          <p:nvPr>
            <p:ph idx="1"/>
          </p:nvPr>
        </p:nvSpPr>
        <p:spPr>
          <a:xfrm>
            <a:off x="179512" y="1062901"/>
            <a:ext cx="8881312" cy="5995426"/>
          </a:xfrm>
        </p:spPr>
        <p:txBody>
          <a:bodyPr>
            <a:normAutofit fontScale="62500" lnSpcReduction="20000"/>
          </a:bodyPr>
          <a:lstStyle/>
          <a:p>
            <a:r>
              <a:rPr lang="ja-JP" altLang="ja-JP" dirty="0"/>
              <a:t>電子書籍と出版文化の振興に関する議員連盟（</a:t>
            </a:r>
            <a:r>
              <a:rPr lang="ja-JP" altLang="ja-JP" dirty="0" smtClean="0"/>
              <a:t>電書議連</a:t>
            </a:r>
            <a:r>
              <a:rPr lang="en-US" altLang="ja-JP" dirty="0" smtClean="0"/>
              <a:t>2013</a:t>
            </a:r>
            <a:r>
              <a:rPr lang="ja-JP" altLang="en-US" dirty="0" smtClean="0"/>
              <a:t>年</a:t>
            </a:r>
            <a:r>
              <a:rPr lang="en-US" altLang="ja-JP" dirty="0" smtClean="0"/>
              <a:t>6</a:t>
            </a:r>
            <a:r>
              <a:rPr lang="ja-JP" altLang="en-US" dirty="0" smtClean="0"/>
              <a:t>月～</a:t>
            </a:r>
            <a:r>
              <a:rPr lang="ja-JP" altLang="ja-JP" dirty="0" smtClean="0"/>
              <a:t>）</a:t>
            </a:r>
            <a:endParaRPr lang="ja-JP" altLang="ja-JP" dirty="0"/>
          </a:p>
          <a:p>
            <a:pPr lvl="1"/>
            <a:r>
              <a:rPr lang="ja-JP" altLang="ja-JP" dirty="0" smtClean="0"/>
              <a:t>印刷</a:t>
            </a:r>
            <a:r>
              <a:rPr lang="ja-JP" altLang="ja-JP" dirty="0"/>
              <a:t>文化・電子文化の基盤整備に関する勉強会（中川</a:t>
            </a:r>
            <a:r>
              <a:rPr lang="ja-JP" altLang="ja-JP" dirty="0" smtClean="0"/>
              <a:t>勉強会</a:t>
            </a:r>
            <a:r>
              <a:rPr lang="en-US" altLang="ja-JP" dirty="0" smtClean="0"/>
              <a:t>2012</a:t>
            </a:r>
            <a:r>
              <a:rPr lang="ja-JP" altLang="en-US" dirty="0" smtClean="0"/>
              <a:t>年</a:t>
            </a:r>
            <a:r>
              <a:rPr lang="en-US" altLang="ja-JP" dirty="0" smtClean="0"/>
              <a:t>2</a:t>
            </a:r>
            <a:r>
              <a:rPr lang="ja-JP" altLang="en-US" dirty="0" smtClean="0"/>
              <a:t>月～</a:t>
            </a:r>
            <a:r>
              <a:rPr lang="ja-JP" altLang="ja-JP" dirty="0" smtClean="0"/>
              <a:t>）で「</a:t>
            </a:r>
            <a:r>
              <a:rPr lang="ja-JP" altLang="ja-JP" dirty="0"/>
              <a:t>ナショナル・アーカイブと権利情報に関するビジョン</a:t>
            </a:r>
            <a:r>
              <a:rPr lang="ja-JP" altLang="ja-JP" dirty="0" smtClean="0"/>
              <a:t>」を</a:t>
            </a:r>
            <a:r>
              <a:rPr lang="ja-JP" altLang="en-US" dirty="0" smtClean="0"/>
              <a:t>提言</a:t>
            </a:r>
            <a:endParaRPr lang="en-US" altLang="ja-JP" dirty="0" smtClean="0"/>
          </a:p>
          <a:p>
            <a:pPr lvl="2"/>
            <a:r>
              <a:rPr lang="ja-JP" altLang="en-US" sz="2200" dirty="0"/>
              <a:t>出版物の権利登録制度と書誌情報等を利用した著作物の特定のしくみ</a:t>
            </a:r>
            <a:endParaRPr lang="ja-JP" altLang="ja-JP" sz="2200" dirty="0"/>
          </a:p>
          <a:p>
            <a:pPr lvl="1"/>
            <a:r>
              <a:rPr lang="ja-JP" altLang="en-US" dirty="0" smtClean="0"/>
              <a:t>平成</a:t>
            </a:r>
            <a:r>
              <a:rPr lang="en-US" altLang="ja-JP" dirty="0"/>
              <a:t>26</a:t>
            </a:r>
            <a:r>
              <a:rPr lang="ja-JP" altLang="en-US" dirty="0"/>
              <a:t>年著作権法改正における参議院での附帯</a:t>
            </a:r>
            <a:r>
              <a:rPr lang="ja-JP" altLang="en-US" dirty="0" smtClean="0"/>
              <a:t>決議（</a:t>
            </a:r>
            <a:r>
              <a:rPr lang="en-US" altLang="ja-JP" dirty="0" smtClean="0"/>
              <a:t>2014</a:t>
            </a:r>
            <a:r>
              <a:rPr lang="ja-JP" altLang="en-US" dirty="0" smtClean="0"/>
              <a:t>年</a:t>
            </a:r>
            <a:r>
              <a:rPr lang="en-US" altLang="ja-JP" dirty="0" smtClean="0"/>
              <a:t>4</a:t>
            </a:r>
            <a:r>
              <a:rPr lang="ja-JP" altLang="en-US" dirty="0" smtClean="0"/>
              <a:t>月）</a:t>
            </a:r>
            <a:endParaRPr lang="en-US" altLang="ja-JP" dirty="0" smtClean="0"/>
          </a:p>
          <a:p>
            <a:pPr lvl="2"/>
            <a:r>
              <a:rPr lang="ja-JP" altLang="en-US" dirty="0"/>
              <a:t> ナショナル・アーカイブの構築に向けて、</a:t>
            </a:r>
            <a:r>
              <a:rPr lang="ja-JP" altLang="en-US" dirty="0">
                <a:solidFill>
                  <a:srgbClr val="FF0000"/>
                </a:solidFill>
              </a:rPr>
              <a:t>国立国会図書館</a:t>
            </a:r>
            <a:r>
              <a:rPr lang="ja-JP" altLang="en-US" dirty="0"/>
              <a:t>を始めとする関係機関と連携・協力しつつ、調査・研究を行うなど取組を推進</a:t>
            </a:r>
            <a:endParaRPr lang="en-US" altLang="ja-JP" dirty="0" smtClean="0"/>
          </a:p>
          <a:p>
            <a:r>
              <a:rPr lang="ja-JP" altLang="ja-JP" dirty="0" smtClean="0"/>
              <a:t>デジタル</a:t>
            </a:r>
            <a:r>
              <a:rPr lang="ja-JP" altLang="ja-JP" dirty="0"/>
              <a:t>文化資産推進議員連盟</a:t>
            </a:r>
            <a:r>
              <a:rPr lang="ja-JP" altLang="ja-JP" dirty="0" smtClean="0"/>
              <a:t>（</a:t>
            </a:r>
            <a:r>
              <a:rPr lang="zh-TW" altLang="en-US" dirty="0" smtClean="0"/>
              <a:t>文化資産議連</a:t>
            </a:r>
            <a:r>
              <a:rPr lang="en-US" altLang="zh-TW" dirty="0" smtClean="0"/>
              <a:t>201</a:t>
            </a:r>
            <a:r>
              <a:rPr lang="en-US" altLang="ja-JP" dirty="0" smtClean="0"/>
              <a:t>2</a:t>
            </a:r>
            <a:r>
              <a:rPr lang="ja-JP" altLang="en-US" dirty="0" smtClean="0"/>
              <a:t>年</a:t>
            </a:r>
            <a:r>
              <a:rPr lang="en-US" altLang="ja-JP" dirty="0" smtClean="0"/>
              <a:t>6</a:t>
            </a:r>
            <a:r>
              <a:rPr lang="ja-JP" altLang="en-US" dirty="0" smtClean="0"/>
              <a:t>月～</a:t>
            </a:r>
            <a:r>
              <a:rPr lang="ja-JP" altLang="ja-JP" dirty="0" smtClean="0"/>
              <a:t>）</a:t>
            </a:r>
            <a:endParaRPr lang="ja-JP" altLang="ja-JP" dirty="0"/>
          </a:p>
          <a:p>
            <a:pPr lvl="1"/>
            <a:r>
              <a:rPr lang="ja-JP" altLang="en-US" dirty="0" smtClean="0"/>
              <a:t>国立</a:t>
            </a:r>
            <a:r>
              <a:rPr lang="ja-JP" altLang="ja-JP" dirty="0" smtClean="0"/>
              <a:t>デジタル文化</a:t>
            </a:r>
            <a:r>
              <a:rPr lang="ja-JP" altLang="en-US" dirty="0"/>
              <a:t>資産</a:t>
            </a:r>
            <a:r>
              <a:rPr lang="ja-JP" altLang="en-US" dirty="0" smtClean="0"/>
              <a:t>振興</a:t>
            </a:r>
            <a:r>
              <a:rPr lang="ja-JP" altLang="ja-JP" dirty="0" smtClean="0"/>
              <a:t>センター（仮称）設立構想についての検討委員会報告</a:t>
            </a:r>
            <a:r>
              <a:rPr lang="ja-JP" altLang="en-US" dirty="0" smtClean="0"/>
              <a:t>（</a:t>
            </a:r>
            <a:r>
              <a:rPr lang="en-US" altLang="ja-JP" dirty="0" smtClean="0"/>
              <a:t>2014</a:t>
            </a:r>
            <a:r>
              <a:rPr lang="ja-JP" altLang="en-US" dirty="0" smtClean="0"/>
              <a:t>年</a:t>
            </a:r>
            <a:r>
              <a:rPr lang="en-US" altLang="ja-JP" dirty="0"/>
              <a:t>5</a:t>
            </a:r>
            <a:r>
              <a:rPr lang="ja-JP" altLang="en-US" dirty="0"/>
              <a:t>月</a:t>
            </a:r>
            <a:r>
              <a:rPr lang="en-US" altLang="ja-JP" dirty="0"/>
              <a:t>23</a:t>
            </a:r>
            <a:r>
              <a:rPr lang="ja-JP" altLang="en-US" dirty="0"/>
              <a:t>日）</a:t>
            </a:r>
            <a:endParaRPr lang="ja-JP" altLang="ja-JP" sz="2600" dirty="0" smtClean="0"/>
          </a:p>
          <a:p>
            <a:pPr lvl="1"/>
            <a:r>
              <a:rPr lang="ja-JP" altLang="ja-JP" dirty="0" smtClean="0"/>
              <a:t>センター</a:t>
            </a:r>
            <a:r>
              <a:rPr lang="ja-JP" altLang="ja-JP" dirty="0"/>
              <a:t>主管組織（設立推進体制）</a:t>
            </a:r>
            <a:endParaRPr lang="ja-JP" altLang="ja-JP" sz="2600" dirty="0"/>
          </a:p>
          <a:p>
            <a:pPr lvl="2"/>
            <a:r>
              <a:rPr lang="ja-JP" altLang="ja-JP" dirty="0"/>
              <a:t>産官学が合同で連携する推進体制（文化庁と</a:t>
            </a:r>
            <a:r>
              <a:rPr lang="ja-JP" altLang="ja-JP" dirty="0">
                <a:solidFill>
                  <a:srgbClr val="FF0000"/>
                </a:solidFill>
              </a:rPr>
              <a:t>国立国会図書館</a:t>
            </a:r>
            <a:r>
              <a:rPr lang="ja-JP" altLang="ja-JP" dirty="0"/>
              <a:t>を含む）をスタートアップ</a:t>
            </a:r>
            <a:r>
              <a:rPr lang="ja-JP" altLang="ja-JP" dirty="0" smtClean="0"/>
              <a:t>し</a:t>
            </a:r>
            <a:r>
              <a:rPr lang="en-US" altLang="ja-JP" dirty="0" smtClean="0"/>
              <a:t>2020</a:t>
            </a:r>
            <a:r>
              <a:rPr lang="ja-JP" altLang="en-US" dirty="0" smtClean="0"/>
              <a:t>年東京五輪を契機とした</a:t>
            </a:r>
            <a:r>
              <a:rPr lang="ja-JP" altLang="ja-JP" dirty="0" smtClean="0"/>
              <a:t>「</a:t>
            </a:r>
            <a:r>
              <a:rPr lang="ja-JP" altLang="ja-JP" dirty="0"/>
              <a:t>文化立国」のための国家戦略を立案</a:t>
            </a:r>
            <a:endParaRPr lang="ja-JP" altLang="ja-JP" sz="2200" dirty="0"/>
          </a:p>
          <a:p>
            <a:pPr lvl="1"/>
            <a:r>
              <a:rPr lang="ja-JP" altLang="ja-JP" dirty="0" smtClean="0"/>
              <a:t>恒久</a:t>
            </a:r>
            <a:r>
              <a:rPr lang="ja-JP" altLang="ja-JP" dirty="0"/>
              <a:t>保存基盤整備</a:t>
            </a:r>
            <a:endParaRPr lang="ja-JP" altLang="ja-JP" sz="2600" dirty="0"/>
          </a:p>
          <a:p>
            <a:pPr lvl="2"/>
            <a:r>
              <a:rPr lang="ja-JP" altLang="ja-JP" sz="2600" dirty="0" smtClean="0"/>
              <a:t>多様</a:t>
            </a:r>
            <a:r>
              <a:rPr lang="ja-JP" altLang="ja-JP" sz="2600" dirty="0"/>
              <a:t>な文化資源</a:t>
            </a:r>
            <a:r>
              <a:rPr lang="ja-JP" altLang="ja-JP" sz="2600" dirty="0" smtClean="0"/>
              <a:t>の</a:t>
            </a:r>
            <a:r>
              <a:rPr lang="ja-JP" altLang="en-US" sz="2600" dirty="0" smtClean="0"/>
              <a:t>デジタル</a:t>
            </a:r>
            <a:r>
              <a:rPr lang="ja-JP" altLang="ja-JP" sz="2600" dirty="0" smtClean="0"/>
              <a:t>化</a:t>
            </a:r>
            <a:r>
              <a:rPr lang="ja-JP" altLang="ja-JP" sz="2600" dirty="0"/>
              <a:t>とデータ蓄積および各種デジタルアーカイブ相互連携基盤整備への早期着手が急務</a:t>
            </a:r>
            <a:endParaRPr lang="ja-JP" altLang="ja-JP" dirty="0"/>
          </a:p>
          <a:p>
            <a:pPr lvl="2"/>
            <a:r>
              <a:rPr lang="ja-JP" altLang="ja-JP" sz="2600" dirty="0" smtClean="0"/>
              <a:t>デジタルコンテンツ</a:t>
            </a:r>
            <a:r>
              <a:rPr lang="ja-JP" altLang="ja-JP" sz="2600" dirty="0"/>
              <a:t>を最も大量に取り扱う業務実績を有し、今後も書籍分野の文化資源の大規模デジタル化および段階的なウェブ情報の制度的収集を計画する</a:t>
            </a:r>
            <a:r>
              <a:rPr lang="ja-JP" altLang="ja-JP" sz="2600" dirty="0">
                <a:solidFill>
                  <a:srgbClr val="FF0000"/>
                </a:solidFill>
              </a:rPr>
              <a:t>国立国会図書館</a:t>
            </a:r>
            <a:r>
              <a:rPr lang="ja-JP" altLang="ja-JP" sz="2600" dirty="0"/>
              <a:t>が、予算面・人員面の強化をはじめとする条件整備等の措置を前提として、この役割を担うことが</a:t>
            </a:r>
            <a:r>
              <a:rPr lang="ja-JP" altLang="ja-JP" sz="2600" dirty="0" smtClean="0"/>
              <a:t>望ましい</a:t>
            </a:r>
            <a:endParaRPr lang="en-US" altLang="ja-JP" sz="2600" dirty="0" smtClean="0"/>
          </a:p>
          <a:p>
            <a:pPr lvl="1"/>
            <a:r>
              <a:rPr lang="ja-JP" altLang="en-US" dirty="0" smtClean="0"/>
              <a:t>デジタル文化</a:t>
            </a:r>
            <a:r>
              <a:rPr lang="ja-JP" altLang="en-US" dirty="0"/>
              <a:t>資産</a:t>
            </a:r>
            <a:r>
              <a:rPr lang="ja-JP" altLang="en-US" dirty="0" smtClean="0"/>
              <a:t>の「活用」</a:t>
            </a:r>
            <a:endParaRPr lang="en-US" altLang="ja-JP" dirty="0" smtClean="0"/>
          </a:p>
          <a:p>
            <a:pPr lvl="2"/>
            <a:r>
              <a:rPr lang="ja-JP" altLang="en-US" dirty="0"/>
              <a:t>国内外</a:t>
            </a:r>
            <a:r>
              <a:rPr lang="ja-JP" altLang="en-US" dirty="0" smtClean="0"/>
              <a:t>に文化情報を発信する基盤（ポータル）構築・運用</a:t>
            </a:r>
            <a:endParaRPr lang="en-US" altLang="ja-JP" dirty="0" smtClean="0"/>
          </a:p>
          <a:p>
            <a:pPr lvl="2"/>
            <a:r>
              <a:rPr lang="ja-JP" altLang="en-US" dirty="0"/>
              <a:t>集積</a:t>
            </a:r>
            <a:r>
              <a:rPr lang="ja-JP" altLang="en-US" dirty="0" smtClean="0"/>
              <a:t>したデジタル文化情報から二次的情報として</a:t>
            </a:r>
            <a:r>
              <a:rPr lang="ja-JP" altLang="en-US" dirty="0"/>
              <a:t>新</a:t>
            </a:r>
            <a:r>
              <a:rPr lang="ja-JP" altLang="en-US" dirty="0" smtClean="0"/>
              <a:t>た</a:t>
            </a:r>
            <a:r>
              <a:rPr lang="ja-JP" altLang="en-US" dirty="0"/>
              <a:t>な</a:t>
            </a:r>
            <a:r>
              <a:rPr lang="ja-JP" altLang="en-US" dirty="0" smtClean="0"/>
              <a:t>デジタル文化資産（コンテンツ）を創造</a:t>
            </a:r>
            <a:endParaRPr lang="ja-JP" altLang="ja-JP" dirty="0"/>
          </a:p>
        </p:txBody>
      </p:sp>
      <p:sp>
        <p:nvSpPr>
          <p:cNvPr id="5" name="スライド番号プレースホルダー 4"/>
          <p:cNvSpPr>
            <a:spLocks noGrp="1"/>
          </p:cNvSpPr>
          <p:nvPr>
            <p:ph type="sldNum" sz="quarter" idx="12"/>
          </p:nvPr>
        </p:nvSpPr>
        <p:spPr>
          <a:xfrm>
            <a:off x="6902896" y="6126164"/>
            <a:ext cx="2133600" cy="595312"/>
          </a:xfrm>
        </p:spPr>
        <p:txBody>
          <a:bodyPr/>
          <a:lstStyle/>
          <a:p>
            <a:fld id="{042AED99-7FB4-404E-8A97-64753DCE42EC}" type="slidenum">
              <a:rPr kumimoji="0" lang="en-US" smtClean="0"/>
              <a:pPr/>
              <a:t>10</a:t>
            </a:fld>
            <a:endParaRPr kumimoji="0" lang="en-US" dirty="0"/>
          </a:p>
        </p:txBody>
      </p:sp>
      <p:sp>
        <p:nvSpPr>
          <p:cNvPr id="6" name="横巻き 5"/>
          <p:cNvSpPr/>
          <p:nvPr/>
        </p:nvSpPr>
        <p:spPr>
          <a:xfrm>
            <a:off x="7604626" y="494940"/>
            <a:ext cx="1456198"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a:t>
            </a: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411590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0" y="-14920"/>
            <a:ext cx="9144000" cy="851102"/>
          </a:xfrm>
        </p:spPr>
        <p:txBody>
          <a:bodyPr>
            <a:normAutofit fontScale="90000"/>
          </a:bodyPr>
          <a:lstStyle/>
          <a:p>
            <a:r>
              <a:rPr lang="ja-JP" altLang="en-US" sz="3600" dirty="0">
                <a:latin typeface="+mn-ea"/>
              </a:rPr>
              <a:t>電子書籍</a:t>
            </a:r>
            <a:r>
              <a:rPr lang="ja-JP" altLang="en-US" sz="3600" dirty="0" smtClean="0">
                <a:latin typeface="+mn-ea"/>
              </a:rPr>
              <a:t>分野のアーカイブの機能</a:t>
            </a:r>
            <a:r>
              <a:rPr lang="en-US" altLang="ja-JP" sz="3600" dirty="0" smtClean="0">
                <a:latin typeface="+mn-ea"/>
              </a:rPr>
              <a:t/>
            </a:r>
            <a:br>
              <a:rPr lang="en-US" altLang="ja-JP" sz="3600" dirty="0" smtClean="0">
                <a:latin typeface="+mn-ea"/>
              </a:rPr>
            </a:br>
            <a:r>
              <a:rPr lang="ja-JP" altLang="en-US" sz="3600" dirty="0" smtClean="0">
                <a:latin typeface="+mn-ea"/>
              </a:rPr>
              <a:t>－出版界との役割分担－</a:t>
            </a:r>
            <a:endParaRPr kumimoji="1" lang="ja-JP" altLang="en-US" sz="3600"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11</a:t>
            </a:fld>
            <a:endParaRPr lang="en-US" dirty="0"/>
          </a:p>
        </p:txBody>
      </p:sp>
      <p:sp>
        <p:nvSpPr>
          <p:cNvPr id="24" name="AutoShape 8"/>
          <p:cNvSpPr>
            <a:spLocks noChangeArrowheads="1"/>
          </p:cNvSpPr>
          <p:nvPr/>
        </p:nvSpPr>
        <p:spPr bwMode="auto">
          <a:xfrm>
            <a:off x="81120" y="1878655"/>
            <a:ext cx="5321281" cy="4842820"/>
          </a:xfrm>
          <a:prstGeom prst="roundRect">
            <a:avLst>
              <a:gd name="adj" fmla="val 25048"/>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b="1" dirty="0" smtClean="0">
                <a:latin typeface="HG丸ｺﾞｼｯｸM-PRO" pitchFamily="50" charset="-128"/>
                <a:ea typeface="HG丸ｺﾞｼｯｸM-PRO" pitchFamily="50" charset="-128"/>
              </a:rPr>
              <a:t>出版界</a:t>
            </a:r>
            <a:endParaRPr lang="en-US" altLang="ja-JP" sz="1600" dirty="0" smtClean="0">
              <a:latin typeface="HG丸ｺﾞｼｯｸM-PRO" pitchFamily="50" charset="-128"/>
              <a:ea typeface="HG丸ｺﾞｼｯｸM-PRO" pitchFamily="50" charset="-128"/>
            </a:endParaRPr>
          </a:p>
        </p:txBody>
      </p:sp>
      <p:sp>
        <p:nvSpPr>
          <p:cNvPr id="25" name="AutoShape 8"/>
          <p:cNvSpPr>
            <a:spLocks noChangeArrowheads="1"/>
          </p:cNvSpPr>
          <p:nvPr/>
        </p:nvSpPr>
        <p:spPr bwMode="auto">
          <a:xfrm>
            <a:off x="131082" y="3645025"/>
            <a:ext cx="5160998" cy="122255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b="1" dirty="0" smtClean="0">
                <a:latin typeface="HG丸ｺﾞｼｯｸM-PRO" pitchFamily="50" charset="-128"/>
                <a:ea typeface="HG丸ｺﾞｼｯｸM-PRO" pitchFamily="50" charset="-128"/>
              </a:rPr>
              <a:t>電子出版支援組織</a:t>
            </a:r>
            <a:endParaRPr lang="en-US" altLang="ja-JP" sz="1600" dirty="0" smtClean="0">
              <a:latin typeface="HG丸ｺﾞｼｯｸM-PRO" pitchFamily="50" charset="-128"/>
              <a:ea typeface="HG丸ｺﾞｼｯｸM-PRO" pitchFamily="50" charset="-128"/>
            </a:endParaRPr>
          </a:p>
        </p:txBody>
      </p:sp>
      <p:sp>
        <p:nvSpPr>
          <p:cNvPr id="26" name="AutoShape 8"/>
          <p:cNvSpPr>
            <a:spLocks noChangeArrowheads="1"/>
          </p:cNvSpPr>
          <p:nvPr/>
        </p:nvSpPr>
        <p:spPr bwMode="auto">
          <a:xfrm>
            <a:off x="5562136" y="2256984"/>
            <a:ext cx="3519133" cy="4310236"/>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b="1" dirty="0" smtClean="0">
                <a:latin typeface="HG丸ｺﾞｼｯｸM-PRO" pitchFamily="50" charset="-128"/>
                <a:ea typeface="HG丸ｺﾞｼｯｸM-PRO" pitchFamily="50" charset="-128"/>
              </a:rPr>
              <a:t>国立国会図書館</a:t>
            </a:r>
            <a:endParaRPr lang="en-US" altLang="ja-JP" sz="1600" dirty="0" smtClean="0">
              <a:latin typeface="HG丸ｺﾞｼｯｸM-PRO" pitchFamily="50" charset="-128"/>
              <a:ea typeface="HG丸ｺﾞｼｯｸM-PRO" pitchFamily="50" charset="-128"/>
            </a:endParaRPr>
          </a:p>
        </p:txBody>
      </p:sp>
      <p:sp>
        <p:nvSpPr>
          <p:cNvPr id="27" name="AutoShape 8"/>
          <p:cNvSpPr>
            <a:spLocks noChangeArrowheads="1"/>
          </p:cNvSpPr>
          <p:nvPr/>
        </p:nvSpPr>
        <p:spPr bwMode="auto">
          <a:xfrm>
            <a:off x="2716376" y="4941168"/>
            <a:ext cx="2474018" cy="967621"/>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b="1" dirty="0" smtClean="0">
                <a:latin typeface="HG丸ｺﾞｼｯｸM-PRO" pitchFamily="50" charset="-128"/>
                <a:ea typeface="HG丸ｺﾞｼｯｸM-PRO" pitchFamily="50" charset="-128"/>
              </a:rPr>
              <a:t>権利情報管理組織</a:t>
            </a:r>
            <a:endParaRPr lang="en-US" altLang="ja-JP" sz="1600" b="1"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endParaRPr lang="en-US" altLang="ja-JP" sz="1600"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endParaRPr lang="en-US" altLang="ja-JP" sz="1600" dirty="0" smtClean="0">
              <a:latin typeface="HG丸ｺﾞｼｯｸM-PRO" pitchFamily="50" charset="-128"/>
              <a:ea typeface="HG丸ｺﾞｼｯｸM-PRO" pitchFamily="50" charset="-128"/>
            </a:endParaRPr>
          </a:p>
        </p:txBody>
      </p:sp>
      <p:sp>
        <p:nvSpPr>
          <p:cNvPr id="28" name="AutoShape 8"/>
          <p:cNvSpPr>
            <a:spLocks noChangeArrowheads="1"/>
          </p:cNvSpPr>
          <p:nvPr/>
        </p:nvSpPr>
        <p:spPr bwMode="auto">
          <a:xfrm>
            <a:off x="2123728" y="2276872"/>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b="1" dirty="0" smtClean="0">
                <a:latin typeface="HG丸ｺﾞｼｯｸM-PRO" pitchFamily="50" charset="-128"/>
                <a:ea typeface="HG丸ｺﾞｼｯｸM-PRO" pitchFamily="50" charset="-128"/>
              </a:rPr>
              <a:t>電子書籍販売</a:t>
            </a:r>
            <a:endParaRPr lang="en-US" altLang="ja-JP" sz="1600" b="1" dirty="0" smtClean="0">
              <a:latin typeface="HG丸ｺﾞｼｯｸM-PRO" pitchFamily="50" charset="-128"/>
              <a:ea typeface="HG丸ｺﾞｼｯｸM-PRO" pitchFamily="50" charset="-128"/>
            </a:endParaRPr>
          </a:p>
        </p:txBody>
      </p:sp>
      <p:sp>
        <p:nvSpPr>
          <p:cNvPr id="29" name="正方形/長方形 28"/>
          <p:cNvSpPr/>
          <p:nvPr/>
        </p:nvSpPr>
        <p:spPr>
          <a:xfrm>
            <a:off x="7416870" y="4135700"/>
            <a:ext cx="1392547"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ja-JP" altLang="en-US" sz="1400" dirty="0" smtClean="0"/>
              <a:t>①コンテンツの生成機能</a:t>
            </a:r>
            <a:endParaRPr kumimoji="1" lang="en-US" altLang="ja-JP" sz="1400" dirty="0" smtClean="0"/>
          </a:p>
          <a:p>
            <a:pPr algn="ctr"/>
            <a:r>
              <a:rPr kumimoji="1" lang="ja-JP" altLang="en-US" sz="1400" dirty="0" smtClean="0"/>
              <a:t>所蔵資料のデジタル化）</a:t>
            </a:r>
            <a:endParaRPr kumimoji="1" lang="en-US" altLang="ja-JP" sz="1400" dirty="0"/>
          </a:p>
        </p:txBody>
      </p:sp>
      <p:sp>
        <p:nvSpPr>
          <p:cNvPr id="30" name="正方形/長方形 29"/>
          <p:cNvSpPr/>
          <p:nvPr/>
        </p:nvSpPr>
        <p:spPr>
          <a:xfrm>
            <a:off x="2811707" y="4164687"/>
            <a:ext cx="228644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kumimoji="1" lang="ja-JP" altLang="en-US" sz="1400" dirty="0" smtClean="0"/>
              <a:t>②収集・一時保存機能</a:t>
            </a:r>
            <a:endParaRPr kumimoji="1" lang="en-US" altLang="ja-JP" sz="1400" dirty="0" smtClean="0"/>
          </a:p>
          <a:p>
            <a:pPr algn="ctr"/>
            <a:r>
              <a:rPr kumimoji="1" lang="ja-JP" altLang="en-US" sz="1400" dirty="0" smtClean="0"/>
              <a:t>（提供用コンテンツの管理）</a:t>
            </a:r>
            <a:endParaRPr kumimoji="1" lang="ja-JP" altLang="en-US" sz="1400" dirty="0"/>
          </a:p>
        </p:txBody>
      </p:sp>
      <p:sp>
        <p:nvSpPr>
          <p:cNvPr id="31" name="正方形/長方形 30"/>
          <p:cNvSpPr/>
          <p:nvPr/>
        </p:nvSpPr>
        <p:spPr>
          <a:xfrm>
            <a:off x="3380303" y="5337503"/>
            <a:ext cx="1889371"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kumimoji="1" lang="ja-JP" altLang="en-US" sz="1400" dirty="0" smtClean="0"/>
              <a:t>④権利情報・管理情報の収集・管理機能</a:t>
            </a:r>
            <a:endParaRPr kumimoji="1" lang="en-US" altLang="ja-JP" sz="1400" dirty="0" smtClean="0"/>
          </a:p>
          <a:p>
            <a:pPr algn="ctr"/>
            <a:r>
              <a:rPr kumimoji="1" lang="ja-JP" altLang="en-US" sz="1400" dirty="0" smtClean="0"/>
              <a:t>（出版情報・権利情報・販売情報の管理）</a:t>
            </a:r>
            <a:endParaRPr kumimoji="1" lang="en-US" altLang="ja-JP" sz="1400" dirty="0" smtClean="0"/>
          </a:p>
        </p:txBody>
      </p:sp>
      <p:sp>
        <p:nvSpPr>
          <p:cNvPr id="32" name="正方形/長方形 31"/>
          <p:cNvSpPr/>
          <p:nvPr/>
        </p:nvSpPr>
        <p:spPr>
          <a:xfrm>
            <a:off x="5716758" y="5169032"/>
            <a:ext cx="2581610"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a:r>
              <a:rPr kumimoji="1" lang="ja-JP" altLang="en-US" sz="1400" dirty="0" smtClean="0"/>
              <a:t>③恒久保存機能</a:t>
            </a:r>
            <a:endParaRPr kumimoji="1" lang="en-US" altLang="ja-JP" sz="1400" dirty="0" smtClean="0"/>
          </a:p>
          <a:p>
            <a:pPr algn="ctr"/>
            <a:r>
              <a:rPr kumimoji="1" lang="ja-JP" altLang="en-US" sz="1400" dirty="0" smtClean="0"/>
              <a:t>（保存コンテンツの管理）</a:t>
            </a:r>
            <a:endParaRPr kumimoji="1" lang="en-US" altLang="ja-JP" sz="1400" dirty="0"/>
          </a:p>
          <a:p>
            <a:pPr algn="ctr"/>
            <a:endParaRPr kumimoji="1" lang="en-US" altLang="ja-JP" sz="1400" dirty="0" smtClean="0"/>
          </a:p>
          <a:p>
            <a:pPr algn="ctr"/>
            <a:endParaRPr kumimoji="1" lang="ja-JP" altLang="en-US" sz="1400" dirty="0"/>
          </a:p>
        </p:txBody>
      </p:sp>
      <p:sp>
        <p:nvSpPr>
          <p:cNvPr id="33" name="正方形/長方形 32"/>
          <p:cNvSpPr/>
          <p:nvPr/>
        </p:nvSpPr>
        <p:spPr>
          <a:xfrm>
            <a:off x="545149" y="4158503"/>
            <a:ext cx="2014119"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ja-JP" altLang="en-US" sz="1400" dirty="0" smtClean="0"/>
              <a:t>①コンテンツの生成機能</a:t>
            </a:r>
            <a:endParaRPr kumimoji="1" lang="en-US" altLang="ja-JP" sz="1400" dirty="0" smtClean="0"/>
          </a:p>
          <a:p>
            <a:pPr algn="ctr"/>
            <a:r>
              <a:rPr kumimoji="1" lang="ja-JP" altLang="en-US" sz="1400" dirty="0" smtClean="0"/>
              <a:t>（電子書籍化）</a:t>
            </a:r>
            <a:endParaRPr kumimoji="1" lang="ja-JP" altLang="en-US" sz="1400" dirty="0"/>
          </a:p>
        </p:txBody>
      </p:sp>
      <p:sp>
        <p:nvSpPr>
          <p:cNvPr id="34" name="AutoShape 8"/>
          <p:cNvSpPr>
            <a:spLocks noChangeArrowheads="1"/>
          </p:cNvSpPr>
          <p:nvPr/>
        </p:nvSpPr>
        <p:spPr bwMode="auto">
          <a:xfrm>
            <a:off x="347752" y="5251594"/>
            <a:ext cx="173417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dirty="0" smtClean="0">
                <a:latin typeface="HG丸ｺﾞｼｯｸM-PRO" pitchFamily="50" charset="-128"/>
                <a:ea typeface="HG丸ｺﾞｼｯｸM-PRO" pitchFamily="50" charset="-128"/>
              </a:rPr>
              <a:t>出版者</a:t>
            </a:r>
            <a:endParaRPr lang="en-US" altLang="ja-JP" sz="1600"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endParaRPr lang="ja-JP" altLang="en-US" sz="1600" dirty="0">
              <a:latin typeface="HG丸ｺﾞｼｯｸM-PRO" pitchFamily="50" charset="-128"/>
              <a:ea typeface="HG丸ｺﾞｼｯｸM-PRO" pitchFamily="50" charset="-128"/>
            </a:endParaRPr>
          </a:p>
        </p:txBody>
      </p:sp>
      <p:sp>
        <p:nvSpPr>
          <p:cNvPr id="35" name="正方形/長方形 34"/>
          <p:cNvSpPr/>
          <p:nvPr/>
        </p:nvSpPr>
        <p:spPr>
          <a:xfrm>
            <a:off x="5640710" y="2859790"/>
            <a:ext cx="2581678" cy="73866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kumimoji="1" lang="ja-JP" altLang="en-US" sz="1400" dirty="0" smtClean="0"/>
              <a:t>⑤配信・流通機能</a:t>
            </a:r>
            <a:endParaRPr kumimoji="1" lang="en-US" altLang="ja-JP" sz="1400" dirty="0" smtClean="0"/>
          </a:p>
          <a:p>
            <a:pPr algn="ctr"/>
            <a:r>
              <a:rPr lang="ja-JP" altLang="en-US" sz="1400" dirty="0" smtClean="0">
                <a:latin typeface="HG丸ｺﾞｼｯｸM-PRO" pitchFamily="50" charset="-128"/>
                <a:ea typeface="HG丸ｺﾞｼｯｸM-PRO" pitchFamily="50" charset="-128"/>
              </a:rPr>
              <a:t>（所在情報、</a:t>
            </a:r>
            <a:r>
              <a:rPr kumimoji="1" lang="en-US" altLang="ja-JP" sz="1400" dirty="0" smtClean="0">
                <a:latin typeface="HG丸ｺﾞｼｯｸM-PRO" pitchFamily="50" charset="-128"/>
                <a:ea typeface="HG丸ｺﾞｼｯｸM-PRO" pitchFamily="50" charset="-128"/>
              </a:rPr>
              <a:t>PD</a:t>
            </a:r>
            <a:r>
              <a:rPr kumimoji="1" lang="ja-JP" altLang="en-US" sz="1400" dirty="0">
                <a:latin typeface="HG丸ｺﾞｼｯｸM-PRO" pitchFamily="50" charset="-128"/>
                <a:ea typeface="HG丸ｺﾞｼｯｸM-PRO" pitchFamily="50" charset="-128"/>
              </a:rPr>
              <a:t>・</a:t>
            </a:r>
            <a:r>
              <a:rPr kumimoji="1" lang="ja-JP" altLang="en-US" sz="1400" dirty="0" smtClean="0">
                <a:latin typeface="HG丸ｺﾞｼｯｸM-PRO" pitchFamily="50" charset="-128"/>
                <a:ea typeface="HG丸ｺﾞｼｯｸM-PRO" pitchFamily="50" charset="-128"/>
              </a:rPr>
              <a:t>絶版資料の配信</a:t>
            </a:r>
            <a:r>
              <a:rPr lang="ja-JP" altLang="en-US" sz="1400" dirty="0" smtClean="0">
                <a:latin typeface="HG丸ｺﾞｼｯｸM-PRO" pitchFamily="50" charset="-128"/>
                <a:ea typeface="HG丸ｺﾞｼｯｸM-PRO" pitchFamily="50" charset="-128"/>
              </a:rPr>
              <a:t>）</a:t>
            </a:r>
            <a:endParaRPr kumimoji="1" lang="en-US" altLang="ja-JP" sz="1400" dirty="0" smtClean="0"/>
          </a:p>
        </p:txBody>
      </p:sp>
      <p:sp>
        <p:nvSpPr>
          <p:cNvPr id="36" name="AutoShape 8"/>
          <p:cNvSpPr>
            <a:spLocks noChangeArrowheads="1"/>
          </p:cNvSpPr>
          <p:nvPr/>
        </p:nvSpPr>
        <p:spPr bwMode="auto">
          <a:xfrm>
            <a:off x="1887936" y="837194"/>
            <a:ext cx="5749283" cy="935622"/>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b="1" dirty="0" smtClean="0">
                <a:latin typeface="HG丸ｺﾞｼｯｸM-PRO" pitchFamily="50" charset="-128"/>
                <a:ea typeface="HG丸ｺﾞｼｯｸM-PRO" pitchFamily="50" charset="-128"/>
              </a:rPr>
              <a:t>利用者</a:t>
            </a:r>
            <a:endParaRPr lang="en-US" altLang="ja-JP" sz="1600" dirty="0" smtClean="0">
              <a:latin typeface="HG丸ｺﾞｼｯｸM-PRO" pitchFamily="50" charset="-128"/>
              <a:ea typeface="HG丸ｺﾞｼｯｸM-PRO" pitchFamily="50" charset="-128"/>
            </a:endParaRPr>
          </a:p>
        </p:txBody>
      </p:sp>
      <p:sp>
        <p:nvSpPr>
          <p:cNvPr id="37" name="左矢印 36"/>
          <p:cNvSpPr/>
          <p:nvPr/>
        </p:nvSpPr>
        <p:spPr>
          <a:xfrm>
            <a:off x="3251569" y="1356357"/>
            <a:ext cx="716164"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8" name="AutoShape 8"/>
          <p:cNvSpPr>
            <a:spLocks noChangeArrowheads="1"/>
          </p:cNvSpPr>
          <p:nvPr/>
        </p:nvSpPr>
        <p:spPr bwMode="auto">
          <a:xfrm>
            <a:off x="3967733" y="912708"/>
            <a:ext cx="2022685" cy="860108"/>
          </a:xfrm>
          <a:prstGeom prst="roundRect">
            <a:avLst>
              <a:gd name="adj" fmla="val 25048"/>
            </a:avLst>
          </a:prstGeom>
          <a:solidFill>
            <a:schemeClr val="bg1"/>
          </a:solidFill>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400" b="1" dirty="0" smtClean="0">
                <a:latin typeface="HG丸ｺﾞｼｯｸM-PRO" pitchFamily="50" charset="-128"/>
                <a:ea typeface="HG丸ｺﾞｼｯｸM-PRO" pitchFamily="50" charset="-128"/>
              </a:rPr>
              <a:t>図書館</a:t>
            </a:r>
            <a:endParaRPr lang="en-US" altLang="ja-JP" sz="1400" b="1"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400" b="1" dirty="0" smtClean="0">
                <a:latin typeface="HG丸ｺﾞｼｯｸM-PRO" pitchFamily="50" charset="-128"/>
                <a:ea typeface="HG丸ｺﾞｼｯｸM-PRO" pitchFamily="50" charset="-128"/>
              </a:rPr>
              <a:t>（公共・大学</a:t>
            </a:r>
            <a:r>
              <a:rPr lang="ja-JP" altLang="en-US" sz="1400" b="1" dirty="0">
                <a:latin typeface="HG丸ｺﾞｼｯｸM-PRO" pitchFamily="50" charset="-128"/>
                <a:ea typeface="HG丸ｺﾞｼｯｸM-PRO" pitchFamily="50" charset="-128"/>
              </a:rPr>
              <a:t>・</a:t>
            </a:r>
            <a:endParaRPr lang="en-US" altLang="ja-JP" sz="1400" b="1"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400" b="1" dirty="0" smtClean="0">
                <a:latin typeface="HG丸ｺﾞｼｯｸM-PRO" pitchFamily="50" charset="-128"/>
                <a:ea typeface="HG丸ｺﾞｼｯｸM-PRO" pitchFamily="50" charset="-128"/>
              </a:rPr>
              <a:t>学校・専門他）</a:t>
            </a:r>
            <a:endParaRPr lang="ja-JP" altLang="en-US" sz="1400" b="1" dirty="0">
              <a:latin typeface="HG丸ｺﾞｼｯｸM-PRO" pitchFamily="50" charset="-128"/>
              <a:ea typeface="HG丸ｺﾞｼｯｸM-PRO" pitchFamily="50" charset="-128"/>
            </a:endParaRPr>
          </a:p>
        </p:txBody>
      </p:sp>
      <p:sp>
        <p:nvSpPr>
          <p:cNvPr id="39" name="AutoShape 8"/>
          <p:cNvSpPr>
            <a:spLocks noChangeArrowheads="1"/>
          </p:cNvSpPr>
          <p:nvPr/>
        </p:nvSpPr>
        <p:spPr bwMode="auto">
          <a:xfrm>
            <a:off x="6267751" y="1293236"/>
            <a:ext cx="1479623" cy="358378"/>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400" b="1" dirty="0">
                <a:latin typeface="HG丸ｺﾞｼｯｸM-PRO" pitchFamily="50" charset="-128"/>
                <a:ea typeface="HG丸ｺﾞｼｯｸM-PRO" pitchFamily="50" charset="-128"/>
              </a:rPr>
              <a:t>視覚</a:t>
            </a:r>
            <a:r>
              <a:rPr lang="ja-JP" altLang="en-US" sz="1400" b="1" dirty="0" smtClean="0">
                <a:latin typeface="HG丸ｺﾞｼｯｸM-PRO" pitchFamily="50" charset="-128"/>
                <a:ea typeface="HG丸ｺﾞｼｯｸM-PRO" pitchFamily="50" charset="-128"/>
              </a:rPr>
              <a:t>障害者等</a:t>
            </a:r>
            <a:endParaRPr lang="ja-JP" altLang="en-US" sz="1400" b="1" dirty="0">
              <a:latin typeface="HG丸ｺﾞｼｯｸM-PRO" pitchFamily="50" charset="-128"/>
              <a:ea typeface="HG丸ｺﾞｼｯｸM-PRO" pitchFamily="50" charset="-128"/>
            </a:endParaRPr>
          </a:p>
        </p:txBody>
      </p:sp>
      <p:sp>
        <p:nvSpPr>
          <p:cNvPr id="40" name="AutoShape 8"/>
          <p:cNvSpPr>
            <a:spLocks noChangeArrowheads="1"/>
          </p:cNvSpPr>
          <p:nvPr/>
        </p:nvSpPr>
        <p:spPr bwMode="auto">
          <a:xfrm>
            <a:off x="2037022" y="1273709"/>
            <a:ext cx="1214241" cy="394216"/>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400" b="1" dirty="0" smtClean="0">
                <a:latin typeface="HG丸ｺﾞｼｯｸM-PRO" pitchFamily="50" charset="-128"/>
                <a:ea typeface="HG丸ｺﾞｼｯｸM-PRO" pitchFamily="50" charset="-128"/>
              </a:rPr>
              <a:t>一般利用者</a:t>
            </a:r>
            <a:r>
              <a:rPr lang="ja-JP" altLang="en-US" sz="1600" dirty="0" smtClean="0">
                <a:latin typeface="HG丸ｺﾞｼｯｸM-PRO" pitchFamily="50" charset="-128"/>
                <a:ea typeface="HG丸ｺﾞｼｯｸM-PRO" pitchFamily="50" charset="-128"/>
              </a:rPr>
              <a:t>　　　</a:t>
            </a:r>
            <a:endParaRPr lang="ja-JP" altLang="en-US" sz="1600" dirty="0">
              <a:latin typeface="HG丸ｺﾞｼｯｸM-PRO" pitchFamily="50" charset="-128"/>
              <a:ea typeface="HG丸ｺﾞｼｯｸM-PRO" pitchFamily="50" charset="-128"/>
            </a:endParaRPr>
          </a:p>
        </p:txBody>
      </p:sp>
      <p:sp>
        <p:nvSpPr>
          <p:cNvPr id="41" name="AutoShape 8"/>
          <p:cNvSpPr>
            <a:spLocks noChangeArrowheads="1"/>
          </p:cNvSpPr>
          <p:nvPr/>
        </p:nvSpPr>
        <p:spPr bwMode="auto">
          <a:xfrm>
            <a:off x="2276128" y="2429272"/>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b="1" dirty="0" smtClean="0">
                <a:latin typeface="HG丸ｺﾞｼｯｸM-PRO" pitchFamily="50" charset="-128"/>
                <a:ea typeface="HG丸ｺﾞｼｯｸM-PRO" pitchFamily="50" charset="-128"/>
              </a:rPr>
              <a:t>電子書籍販売</a:t>
            </a:r>
            <a:endParaRPr lang="en-US" altLang="ja-JP" sz="1600" b="1" dirty="0" smtClean="0">
              <a:latin typeface="HG丸ｺﾞｼｯｸM-PRO" pitchFamily="50" charset="-128"/>
              <a:ea typeface="HG丸ｺﾞｼｯｸM-PRO" pitchFamily="50" charset="-128"/>
            </a:endParaRPr>
          </a:p>
        </p:txBody>
      </p:sp>
      <p:sp>
        <p:nvSpPr>
          <p:cNvPr id="42" name="AutoShape 8"/>
          <p:cNvSpPr>
            <a:spLocks noChangeArrowheads="1"/>
          </p:cNvSpPr>
          <p:nvPr/>
        </p:nvSpPr>
        <p:spPr bwMode="auto">
          <a:xfrm>
            <a:off x="2493403" y="2600089"/>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b="1" dirty="0" smtClean="0">
                <a:latin typeface="HG丸ｺﾞｼｯｸM-PRO" pitchFamily="50" charset="-128"/>
                <a:ea typeface="HG丸ｺﾞｼｯｸM-PRO" pitchFamily="50" charset="-128"/>
              </a:rPr>
              <a:t>電子書籍販売会社</a:t>
            </a:r>
            <a:endParaRPr lang="en-US" altLang="ja-JP" sz="1600" b="1" dirty="0" smtClean="0">
              <a:latin typeface="HG丸ｺﾞｼｯｸM-PRO" pitchFamily="50" charset="-128"/>
              <a:ea typeface="HG丸ｺﾞｼｯｸM-PRO" pitchFamily="50" charset="-128"/>
            </a:endParaRPr>
          </a:p>
        </p:txBody>
      </p:sp>
      <p:sp>
        <p:nvSpPr>
          <p:cNvPr id="43" name="左矢印 42"/>
          <p:cNvSpPr/>
          <p:nvPr/>
        </p:nvSpPr>
        <p:spPr>
          <a:xfrm rot="5400000">
            <a:off x="6669650" y="973038"/>
            <a:ext cx="401050" cy="2153658"/>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44" name="左矢印 43"/>
          <p:cNvSpPr/>
          <p:nvPr/>
        </p:nvSpPr>
        <p:spPr>
          <a:xfrm rot="5400000">
            <a:off x="3789353" y="951309"/>
            <a:ext cx="373547" cy="2153658"/>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5" name="AutoShape 8"/>
          <p:cNvSpPr>
            <a:spLocks noChangeArrowheads="1"/>
          </p:cNvSpPr>
          <p:nvPr/>
        </p:nvSpPr>
        <p:spPr bwMode="auto">
          <a:xfrm>
            <a:off x="500152" y="5403994"/>
            <a:ext cx="173417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dirty="0" smtClean="0">
                <a:latin typeface="HG丸ｺﾞｼｯｸM-PRO" pitchFamily="50" charset="-128"/>
                <a:ea typeface="HG丸ｺﾞｼｯｸM-PRO" pitchFamily="50" charset="-128"/>
              </a:rPr>
              <a:t>出版者</a:t>
            </a:r>
            <a:endParaRPr lang="en-US" altLang="ja-JP" sz="1600"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endParaRPr lang="ja-JP" altLang="en-US" sz="1600" dirty="0">
              <a:latin typeface="HG丸ｺﾞｼｯｸM-PRO" pitchFamily="50" charset="-128"/>
              <a:ea typeface="HG丸ｺﾞｼｯｸM-PRO" pitchFamily="50" charset="-128"/>
            </a:endParaRPr>
          </a:p>
        </p:txBody>
      </p:sp>
      <p:sp>
        <p:nvSpPr>
          <p:cNvPr id="46" name="AutoShape 8"/>
          <p:cNvSpPr>
            <a:spLocks noChangeArrowheads="1"/>
          </p:cNvSpPr>
          <p:nvPr/>
        </p:nvSpPr>
        <p:spPr bwMode="auto">
          <a:xfrm>
            <a:off x="652552" y="5556394"/>
            <a:ext cx="173417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fontAlgn="auto">
              <a:spcBef>
                <a:spcPts val="0"/>
              </a:spcBef>
              <a:spcAft>
                <a:spcPts val="0"/>
              </a:spcAft>
              <a:defRPr/>
            </a:pPr>
            <a:r>
              <a:rPr lang="ja-JP" altLang="en-US" sz="1600" dirty="0" smtClean="0">
                <a:latin typeface="HG丸ｺﾞｼｯｸM-PRO" pitchFamily="50" charset="-128"/>
                <a:ea typeface="HG丸ｺﾞｼｯｸM-PRO" pitchFamily="50" charset="-128"/>
              </a:rPr>
              <a:t>出版者</a:t>
            </a:r>
            <a:endParaRPr lang="en-US" altLang="ja-JP" sz="1600"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endParaRPr lang="ja-JP" altLang="en-US" sz="1600" dirty="0">
              <a:latin typeface="HG丸ｺﾞｼｯｸM-PRO" pitchFamily="50" charset="-128"/>
              <a:ea typeface="HG丸ｺﾞｼｯｸM-PRO" pitchFamily="50" charset="-128"/>
            </a:endParaRPr>
          </a:p>
        </p:txBody>
      </p:sp>
      <p:sp>
        <p:nvSpPr>
          <p:cNvPr id="47" name="左矢印 46"/>
          <p:cNvSpPr/>
          <p:nvPr/>
        </p:nvSpPr>
        <p:spPr>
          <a:xfrm rot="5400000">
            <a:off x="754724" y="4885978"/>
            <a:ext cx="593407" cy="206812"/>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8" name="左右矢印 47"/>
          <p:cNvSpPr/>
          <p:nvPr/>
        </p:nvSpPr>
        <p:spPr>
          <a:xfrm>
            <a:off x="2123728" y="5383947"/>
            <a:ext cx="612752" cy="223502"/>
          </a:xfrm>
          <a:prstGeom prst="leftRightArrow">
            <a:avLst>
              <a:gd name="adj1" fmla="val 50000"/>
              <a:gd name="adj2" fmla="val 7317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49" name="左矢印 48"/>
          <p:cNvSpPr/>
          <p:nvPr/>
        </p:nvSpPr>
        <p:spPr>
          <a:xfrm rot="5400000">
            <a:off x="2642374" y="3091902"/>
            <a:ext cx="553393" cy="40539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0" name="正方形/長方形 49"/>
          <p:cNvSpPr/>
          <p:nvPr/>
        </p:nvSpPr>
        <p:spPr>
          <a:xfrm>
            <a:off x="3131840" y="3017897"/>
            <a:ext cx="1854394"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kumimoji="1" lang="ja-JP" altLang="en-US" sz="1400" dirty="0" smtClean="0"/>
              <a:t>⑤配信・流通機能</a:t>
            </a:r>
            <a:endParaRPr kumimoji="1" lang="en-US" altLang="ja-JP" sz="1400" dirty="0" smtClean="0"/>
          </a:p>
          <a:p>
            <a:pPr algn="ctr"/>
            <a:r>
              <a:rPr lang="ja-JP" altLang="en-US" sz="1400" dirty="0" smtClean="0">
                <a:latin typeface="HG丸ｺﾞｼｯｸM-PRO" pitchFamily="50" charset="-128"/>
                <a:ea typeface="HG丸ｺﾞｼｯｸM-PRO" pitchFamily="50" charset="-128"/>
              </a:rPr>
              <a:t>（電子書籍配信）</a:t>
            </a:r>
            <a:endParaRPr kumimoji="1" lang="en-US" altLang="ja-JP" sz="1400" dirty="0"/>
          </a:p>
        </p:txBody>
      </p:sp>
      <p:sp>
        <p:nvSpPr>
          <p:cNvPr id="51" name="フローチャート : 磁気ディスク 13"/>
          <p:cNvSpPr/>
          <p:nvPr/>
        </p:nvSpPr>
        <p:spPr>
          <a:xfrm>
            <a:off x="6640352" y="5699871"/>
            <a:ext cx="1972173" cy="656479"/>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1400" dirty="0" smtClean="0"/>
              <a:t>恒久保存用アーカイブ</a:t>
            </a:r>
            <a:endParaRPr kumimoji="1" lang="ja-JP" altLang="en-US" sz="1400" dirty="0"/>
          </a:p>
        </p:txBody>
      </p:sp>
      <p:sp>
        <p:nvSpPr>
          <p:cNvPr id="52" name="フローチャート : 磁気ディスク 53"/>
          <p:cNvSpPr/>
          <p:nvPr/>
        </p:nvSpPr>
        <p:spPr>
          <a:xfrm>
            <a:off x="4043232" y="6233684"/>
            <a:ext cx="1931653" cy="519160"/>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kumimoji="1" lang="ja-JP" altLang="en-US" sz="1400" dirty="0" smtClean="0"/>
              <a:t>権利情報</a:t>
            </a:r>
            <a:r>
              <a:rPr kumimoji="1" lang="en-US" altLang="ja-JP" sz="1400" dirty="0" smtClean="0"/>
              <a:t>DB</a:t>
            </a:r>
          </a:p>
        </p:txBody>
      </p:sp>
      <p:sp>
        <p:nvSpPr>
          <p:cNvPr id="53" name="フローチャート : 磁気ディスク 13"/>
          <p:cNvSpPr/>
          <p:nvPr/>
        </p:nvSpPr>
        <p:spPr>
          <a:xfrm>
            <a:off x="2330313" y="3659068"/>
            <a:ext cx="1959299" cy="488477"/>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kumimoji="1" lang="ja-JP" altLang="en-US" sz="1400" dirty="0" smtClean="0"/>
              <a:t>提供用コンテンツ</a:t>
            </a:r>
            <a:endParaRPr kumimoji="1" lang="ja-JP" altLang="en-US" sz="1400" dirty="0"/>
          </a:p>
        </p:txBody>
      </p:sp>
      <p:sp>
        <p:nvSpPr>
          <p:cNvPr id="54" name="正方形/長方形 53"/>
          <p:cNvSpPr/>
          <p:nvPr/>
        </p:nvSpPr>
        <p:spPr>
          <a:xfrm>
            <a:off x="5688871" y="4214939"/>
            <a:ext cx="1529453" cy="73866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kumimoji="1" lang="ja-JP" altLang="en-US" sz="1400" dirty="0" smtClean="0"/>
              <a:t>②収集機能</a:t>
            </a:r>
            <a:endParaRPr kumimoji="1" lang="en-US" altLang="ja-JP" sz="1400" dirty="0" smtClean="0"/>
          </a:p>
          <a:p>
            <a:pPr algn="ctr"/>
            <a:r>
              <a:rPr kumimoji="1" lang="ja-JP" altLang="en-US" sz="1400" dirty="0" smtClean="0"/>
              <a:t>（オンライン資料の収集）</a:t>
            </a:r>
            <a:endParaRPr kumimoji="1" lang="ja-JP" altLang="en-US" sz="1400" dirty="0"/>
          </a:p>
        </p:txBody>
      </p:sp>
      <p:sp>
        <p:nvSpPr>
          <p:cNvPr id="55" name="フローチャート : 磁気ディスク 53"/>
          <p:cNvSpPr/>
          <p:nvPr/>
        </p:nvSpPr>
        <p:spPr>
          <a:xfrm>
            <a:off x="7112769" y="3584338"/>
            <a:ext cx="1923727" cy="497577"/>
          </a:xfrm>
          <a:prstGeom prst="flowChartMagneticDisk">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kumimoji="1" lang="ja-JP" altLang="en-US" sz="1400" dirty="0" smtClean="0"/>
              <a:t>書誌情報・所在情報</a:t>
            </a:r>
            <a:endParaRPr kumimoji="1" lang="en-US" altLang="ja-JP" sz="1400" dirty="0" smtClean="0"/>
          </a:p>
        </p:txBody>
      </p:sp>
      <p:sp>
        <p:nvSpPr>
          <p:cNvPr id="56" name="曲折矢印 55"/>
          <p:cNvSpPr/>
          <p:nvPr/>
        </p:nvSpPr>
        <p:spPr>
          <a:xfrm flipH="1" flipV="1">
            <a:off x="5932602" y="3999510"/>
            <a:ext cx="3103992" cy="2760523"/>
          </a:xfrm>
          <a:prstGeom prst="bentArrow">
            <a:avLst>
              <a:gd name="adj1" fmla="val 1914"/>
              <a:gd name="adj2" fmla="val 5441"/>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p:nvSpPr>
        <p:spPr>
          <a:xfrm>
            <a:off x="6419408" y="1848332"/>
            <a:ext cx="800219" cy="461665"/>
          </a:xfrm>
          <a:prstGeom prst="rect">
            <a:avLst/>
          </a:prstGeom>
        </p:spPr>
        <p:txBody>
          <a:bodyPr wrap="none">
            <a:spAutoFit/>
          </a:bodyPr>
          <a:lstStyle/>
          <a:p>
            <a:pPr marL="342900" indent="-342900" algn="ctr" fontAlgn="auto">
              <a:spcBef>
                <a:spcPts val="0"/>
              </a:spcBef>
              <a:spcAft>
                <a:spcPts val="0"/>
              </a:spcAft>
              <a:defRPr/>
            </a:pPr>
            <a:r>
              <a:rPr lang="ja-JP" altLang="en-US" sz="1200" dirty="0" smtClean="0">
                <a:latin typeface="HG丸ｺﾞｼｯｸM-PRO" pitchFamily="50" charset="-128"/>
                <a:ea typeface="HG丸ｺﾞｼｯｸM-PRO" pitchFamily="50" charset="-128"/>
              </a:rPr>
              <a:t>所在情報</a:t>
            </a:r>
            <a:endParaRPr lang="en-US" altLang="ja-JP" sz="1200"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200" dirty="0" smtClean="0">
                <a:latin typeface="HG丸ｺﾞｼｯｸM-PRO" pitchFamily="50" charset="-128"/>
                <a:ea typeface="HG丸ｺﾞｼｯｸM-PRO" pitchFamily="50" charset="-128"/>
              </a:rPr>
              <a:t>絶版資料</a:t>
            </a:r>
            <a:endParaRPr lang="ja-JP" altLang="en-US" sz="1200" dirty="0">
              <a:latin typeface="HG丸ｺﾞｼｯｸM-PRO" pitchFamily="50" charset="-128"/>
              <a:ea typeface="HG丸ｺﾞｼｯｸM-PRO" pitchFamily="50" charset="-128"/>
            </a:endParaRPr>
          </a:p>
        </p:txBody>
      </p:sp>
      <p:sp>
        <p:nvSpPr>
          <p:cNvPr id="61" name="曲折矢印 60"/>
          <p:cNvSpPr/>
          <p:nvPr/>
        </p:nvSpPr>
        <p:spPr>
          <a:xfrm flipH="1">
            <a:off x="4788089" y="3174914"/>
            <a:ext cx="1163556" cy="1969747"/>
          </a:xfrm>
          <a:prstGeom prst="bentArrow">
            <a:avLst>
              <a:gd name="adj1" fmla="val 5594"/>
              <a:gd name="adj2" fmla="val 11750"/>
              <a:gd name="adj3" fmla="val 9395"/>
              <a:gd name="adj4" fmla="val 4375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solidFill>
                <a:schemeClr val="tx1"/>
              </a:solidFill>
            </a:endParaRPr>
          </a:p>
        </p:txBody>
      </p:sp>
      <p:sp>
        <p:nvSpPr>
          <p:cNvPr id="62" name="正方形/長方形 61"/>
          <p:cNvSpPr/>
          <p:nvPr/>
        </p:nvSpPr>
        <p:spPr>
          <a:xfrm>
            <a:off x="3547022" y="1897309"/>
            <a:ext cx="800219" cy="276999"/>
          </a:xfrm>
          <a:prstGeom prst="rect">
            <a:avLst/>
          </a:prstGeom>
        </p:spPr>
        <p:txBody>
          <a:bodyPr wrap="none">
            <a:spAutoFit/>
          </a:bodyPr>
          <a:lstStyle/>
          <a:p>
            <a:pPr marL="342900" indent="-342900" algn="ctr" fontAlgn="auto">
              <a:spcBef>
                <a:spcPts val="0"/>
              </a:spcBef>
              <a:spcAft>
                <a:spcPts val="0"/>
              </a:spcAft>
              <a:defRPr/>
            </a:pPr>
            <a:r>
              <a:rPr lang="ja-JP" altLang="en-US" sz="1200" dirty="0" smtClean="0">
                <a:latin typeface="HG丸ｺﾞｼｯｸM-PRO" pitchFamily="50" charset="-128"/>
                <a:ea typeface="HG丸ｺﾞｼｯｸM-PRO" pitchFamily="50" charset="-128"/>
              </a:rPr>
              <a:t>電子書籍</a:t>
            </a:r>
            <a:endParaRPr lang="ja-JP" altLang="en-US" sz="1200" dirty="0">
              <a:latin typeface="HG丸ｺﾞｼｯｸM-PRO" pitchFamily="50" charset="-128"/>
              <a:ea typeface="HG丸ｺﾞｼｯｸM-PRO" pitchFamily="50" charset="-128"/>
            </a:endParaRPr>
          </a:p>
        </p:txBody>
      </p:sp>
      <p:sp>
        <p:nvSpPr>
          <p:cNvPr id="63" name="左矢印 62"/>
          <p:cNvSpPr/>
          <p:nvPr/>
        </p:nvSpPr>
        <p:spPr>
          <a:xfrm rot="10800000">
            <a:off x="5932602" y="1369645"/>
            <a:ext cx="436020" cy="3254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5" name="曲折矢印 64"/>
          <p:cNvSpPr/>
          <p:nvPr/>
        </p:nvSpPr>
        <p:spPr>
          <a:xfrm rot="16200000">
            <a:off x="4199604" y="1869360"/>
            <a:ext cx="219044" cy="6215488"/>
          </a:xfrm>
          <a:prstGeom prst="bentArrow">
            <a:avLst>
              <a:gd name="adj1" fmla="val 32201"/>
              <a:gd name="adj2" fmla="val 50000"/>
              <a:gd name="adj3" fmla="val 44955"/>
              <a:gd name="adj4" fmla="val 4375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solidFill>
                <a:schemeClr val="tx1"/>
              </a:solidFill>
            </a:endParaRPr>
          </a:p>
        </p:txBody>
      </p:sp>
      <p:sp>
        <p:nvSpPr>
          <p:cNvPr id="66" name="左矢印 65"/>
          <p:cNvSpPr/>
          <p:nvPr/>
        </p:nvSpPr>
        <p:spPr>
          <a:xfrm rot="10800000">
            <a:off x="5053884" y="4326753"/>
            <a:ext cx="593407" cy="206812"/>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67" name="左矢印 66"/>
          <p:cNvSpPr/>
          <p:nvPr/>
        </p:nvSpPr>
        <p:spPr>
          <a:xfrm rot="10800000">
            <a:off x="2554454" y="4247136"/>
            <a:ext cx="243684" cy="222681"/>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58" name="横巻き 57"/>
          <p:cNvSpPr/>
          <p:nvPr/>
        </p:nvSpPr>
        <p:spPr>
          <a:xfrm>
            <a:off x="8070215" y="596131"/>
            <a:ext cx="98232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195375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フローチャート : 磁気ディスク 36"/>
          <p:cNvSpPr/>
          <p:nvPr/>
        </p:nvSpPr>
        <p:spPr>
          <a:xfrm>
            <a:off x="3707904" y="911439"/>
            <a:ext cx="4968552" cy="4320480"/>
          </a:xfrm>
          <a:prstGeom prst="flowChartMagneticDisk">
            <a:avLst/>
          </a:prstGeom>
        </p:spPr>
        <p:style>
          <a:lnRef idx="1">
            <a:schemeClr val="accent5"/>
          </a:lnRef>
          <a:fillRef idx="3">
            <a:schemeClr val="accent5"/>
          </a:fillRef>
          <a:effectRef idx="2">
            <a:schemeClr val="accent5"/>
          </a:effectRef>
          <a:fontRef idx="minor">
            <a:schemeClr val="lt1"/>
          </a:fontRef>
        </p:style>
        <p:txBody>
          <a:bodyPr wrap="square" rtlCol="0" anchor="t">
            <a:noAutofit/>
          </a:bodyPr>
          <a:lstStyle/>
          <a:p>
            <a:pPr algn="ctr"/>
            <a:endParaRPr kumimoji="1" lang="ja-JP" altLang="en-US" sz="1100" dirty="0"/>
          </a:p>
        </p:txBody>
      </p:sp>
      <p:sp>
        <p:nvSpPr>
          <p:cNvPr id="35" name="フローチャート : 磁気ディスク 34"/>
          <p:cNvSpPr/>
          <p:nvPr/>
        </p:nvSpPr>
        <p:spPr>
          <a:xfrm>
            <a:off x="251520" y="1055455"/>
            <a:ext cx="3384376" cy="4176464"/>
          </a:xfrm>
          <a:prstGeom prst="flowChartMagneticDisk">
            <a:avLst/>
          </a:prstGeom>
        </p:spPr>
        <p:style>
          <a:lnRef idx="1">
            <a:schemeClr val="accent3"/>
          </a:lnRef>
          <a:fillRef idx="2">
            <a:schemeClr val="accent3"/>
          </a:fillRef>
          <a:effectRef idx="1">
            <a:schemeClr val="accent3"/>
          </a:effectRef>
          <a:fontRef idx="minor">
            <a:schemeClr val="dk1"/>
          </a:fontRef>
        </p:style>
        <p:txBody>
          <a:bodyPr wrap="square" rtlCol="0" anchor="t">
            <a:noAutofit/>
          </a:bodyPr>
          <a:lstStyle/>
          <a:p>
            <a:pPr algn="ctr"/>
            <a:endParaRPr kumimoji="1" lang="ja-JP" altLang="en-US" sz="1100" dirty="0"/>
          </a:p>
        </p:txBody>
      </p:sp>
      <p:sp>
        <p:nvSpPr>
          <p:cNvPr id="2" name="タイトル 1"/>
          <p:cNvSpPr>
            <a:spLocks noGrp="1"/>
          </p:cNvSpPr>
          <p:nvPr>
            <p:ph type="title"/>
          </p:nvPr>
        </p:nvSpPr>
        <p:spPr>
          <a:xfrm>
            <a:off x="0" y="0"/>
            <a:ext cx="9144000" cy="928670"/>
          </a:xfrm>
        </p:spPr>
        <p:txBody>
          <a:bodyPr>
            <a:noAutofit/>
          </a:bodyPr>
          <a:lstStyle/>
          <a:p>
            <a:r>
              <a:rPr kumimoji="1" lang="ja-JP" altLang="en-US" sz="2800" dirty="0" smtClean="0"/>
              <a:t>電子書籍・文化財の各ナショナルアーカイブ構想</a:t>
            </a:r>
            <a:r>
              <a:rPr kumimoji="1" lang="en-US" altLang="ja-JP" sz="2800" dirty="0" smtClean="0"/>
              <a:t/>
            </a:r>
            <a:br>
              <a:rPr kumimoji="1" lang="en-US" altLang="ja-JP" sz="2800" dirty="0" smtClean="0"/>
            </a:br>
            <a:r>
              <a:rPr kumimoji="1" lang="ja-JP" altLang="en-US" sz="2800" dirty="0" smtClean="0"/>
              <a:t>のカバレージ</a:t>
            </a:r>
            <a:endParaRPr kumimoji="1" lang="ja-JP" altLang="en-US" sz="2800" dirty="0"/>
          </a:p>
        </p:txBody>
      </p:sp>
      <p:sp>
        <p:nvSpPr>
          <p:cNvPr id="8" name="フローチャート : 磁気ディスク 7"/>
          <p:cNvSpPr/>
          <p:nvPr/>
        </p:nvSpPr>
        <p:spPr>
          <a:xfrm>
            <a:off x="1259632" y="2639631"/>
            <a:ext cx="4104456" cy="2448272"/>
          </a:xfrm>
          <a:prstGeom prst="flowChartMagneticDisk">
            <a:avLst/>
          </a:prstGeom>
          <a:solidFill>
            <a:schemeClr val="accent6">
              <a:lumMod val="60000"/>
              <a:lumOff val="40000"/>
              <a:alpha val="36000"/>
            </a:schemeClr>
          </a:solidFill>
        </p:spPr>
        <p:style>
          <a:lnRef idx="1">
            <a:schemeClr val="accent2"/>
          </a:lnRef>
          <a:fillRef idx="2">
            <a:schemeClr val="accent2"/>
          </a:fillRef>
          <a:effectRef idx="1">
            <a:schemeClr val="accent2"/>
          </a:effectRef>
          <a:fontRef idx="minor">
            <a:schemeClr val="dk1"/>
          </a:fontRef>
        </p:style>
        <p:txBody>
          <a:bodyPr wrap="square" rtlCol="0" anchor="t">
            <a:noAutofit/>
          </a:bodyPr>
          <a:lstStyle/>
          <a:p>
            <a:pPr algn="ctr"/>
            <a:endParaRPr kumimoji="1" lang="ja-JP" altLang="en-US" sz="1100" dirty="0"/>
          </a:p>
        </p:txBody>
      </p:sp>
      <p:sp>
        <p:nvSpPr>
          <p:cNvPr id="9" name="フローチャート : 磁気ディスク 8"/>
          <p:cNvSpPr/>
          <p:nvPr/>
        </p:nvSpPr>
        <p:spPr>
          <a:xfrm>
            <a:off x="323528" y="4779546"/>
            <a:ext cx="1872208" cy="648072"/>
          </a:xfrm>
          <a:prstGeom prst="flowChartMagneticDisk">
            <a:avLst/>
          </a:prstGeom>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endParaRPr kumimoji="1" lang="en-US" altLang="ja-JP" sz="800" dirty="0" smtClean="0"/>
          </a:p>
          <a:p>
            <a:pPr algn="ctr"/>
            <a:r>
              <a:rPr kumimoji="1" lang="ja-JP" altLang="en-US" sz="1200" dirty="0" smtClean="0"/>
              <a:t>権利情報</a:t>
            </a:r>
            <a:endParaRPr kumimoji="1" lang="en-US" altLang="ja-JP" sz="1200" dirty="0" smtClean="0"/>
          </a:p>
          <a:p>
            <a:pPr algn="ctr"/>
            <a:r>
              <a:rPr kumimoji="1" lang="ja-JP" altLang="en-US" sz="1200" dirty="0" smtClean="0"/>
              <a:t>データベース</a:t>
            </a:r>
            <a:endParaRPr kumimoji="1" lang="ja-JP" altLang="en-US" sz="1200" dirty="0"/>
          </a:p>
        </p:txBody>
      </p:sp>
      <p:sp>
        <p:nvSpPr>
          <p:cNvPr id="11" name="フローチャート : 磁気ディスク 10"/>
          <p:cNvSpPr/>
          <p:nvPr/>
        </p:nvSpPr>
        <p:spPr>
          <a:xfrm>
            <a:off x="6156176" y="2999671"/>
            <a:ext cx="972616"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博物館</a:t>
            </a:r>
            <a:endParaRPr kumimoji="1" lang="en-US" altLang="ja-JP" sz="1100" dirty="0" smtClean="0"/>
          </a:p>
          <a:p>
            <a:pPr algn="ctr"/>
            <a:r>
              <a:rPr kumimoji="1" lang="ja-JP" altLang="en-US" sz="1100" dirty="0" smtClean="0"/>
              <a:t>美術館</a:t>
            </a:r>
            <a:endParaRPr kumimoji="1" lang="ja-JP" altLang="en-US" sz="1100" dirty="0"/>
          </a:p>
        </p:txBody>
      </p:sp>
      <p:sp>
        <p:nvSpPr>
          <p:cNvPr id="12" name="フローチャート : 磁気ディスク 11"/>
          <p:cNvSpPr/>
          <p:nvPr/>
        </p:nvSpPr>
        <p:spPr>
          <a:xfrm>
            <a:off x="4860032" y="2999671"/>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公共図書館</a:t>
            </a:r>
            <a:endParaRPr kumimoji="1" lang="en-US" altLang="ja-JP" sz="1100" dirty="0" smtClean="0"/>
          </a:p>
        </p:txBody>
      </p:sp>
      <p:sp>
        <p:nvSpPr>
          <p:cNvPr id="13" name="フローチャート : 磁気ディスク 12"/>
          <p:cNvSpPr/>
          <p:nvPr/>
        </p:nvSpPr>
        <p:spPr>
          <a:xfrm>
            <a:off x="2627784" y="3647743"/>
            <a:ext cx="936104"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en-US" altLang="ja-JP" sz="1100" dirty="0" smtClean="0"/>
              <a:t>NDL</a:t>
            </a:r>
            <a:r>
              <a:rPr kumimoji="1" lang="ja-JP" altLang="en-US" sz="1100" dirty="0" smtClean="0"/>
              <a:t>デジタル化資料</a:t>
            </a:r>
            <a:endParaRPr kumimoji="1" lang="en-US" altLang="ja-JP" sz="1100" dirty="0" smtClean="0"/>
          </a:p>
        </p:txBody>
      </p:sp>
      <p:sp>
        <p:nvSpPr>
          <p:cNvPr id="14" name="フローチャート : 磁気ディスク 13"/>
          <p:cNvSpPr/>
          <p:nvPr/>
        </p:nvSpPr>
        <p:spPr>
          <a:xfrm>
            <a:off x="3779912" y="3431719"/>
            <a:ext cx="1008112" cy="864096"/>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ウェブサイト情報</a:t>
            </a:r>
            <a:endParaRPr kumimoji="1" lang="en-US" altLang="ja-JP" sz="1100" dirty="0" smtClean="0"/>
          </a:p>
        </p:txBody>
      </p:sp>
      <p:sp>
        <p:nvSpPr>
          <p:cNvPr id="15" name="フローチャート : 磁気ディスク 14"/>
          <p:cNvSpPr/>
          <p:nvPr/>
        </p:nvSpPr>
        <p:spPr>
          <a:xfrm>
            <a:off x="1403648" y="3647743"/>
            <a:ext cx="1152128" cy="792088"/>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収集オンライン資料</a:t>
            </a:r>
            <a:endParaRPr kumimoji="1" lang="en-US" altLang="ja-JP" sz="1100" dirty="0" smtClean="0"/>
          </a:p>
          <a:p>
            <a:pPr algn="ctr"/>
            <a:r>
              <a:rPr kumimoji="1" lang="ja-JP" altLang="en-US" sz="1100" dirty="0" smtClean="0"/>
              <a:t>電子書籍</a:t>
            </a:r>
            <a:endParaRPr kumimoji="1" lang="en-US" altLang="ja-JP" sz="1100" dirty="0" smtClean="0"/>
          </a:p>
          <a:p>
            <a:pPr algn="ctr"/>
            <a:r>
              <a:rPr kumimoji="1" lang="ja-JP" altLang="en-US" sz="1100" dirty="0" smtClean="0"/>
              <a:t>電子雑誌</a:t>
            </a:r>
            <a:endParaRPr kumimoji="1" lang="en-US" altLang="ja-JP" sz="1100" dirty="0" smtClean="0"/>
          </a:p>
        </p:txBody>
      </p:sp>
      <p:sp>
        <p:nvSpPr>
          <p:cNvPr id="16" name="フローチャート : 磁気ディスク 15"/>
          <p:cNvSpPr/>
          <p:nvPr/>
        </p:nvSpPr>
        <p:spPr>
          <a:xfrm>
            <a:off x="7236296" y="2999671"/>
            <a:ext cx="936104"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公文書館</a:t>
            </a:r>
            <a:endParaRPr kumimoji="1" lang="ja-JP" altLang="en-US" sz="1100" dirty="0"/>
          </a:p>
        </p:txBody>
      </p:sp>
      <p:sp>
        <p:nvSpPr>
          <p:cNvPr id="26" name="フローチャート : 磁気ディスク 25"/>
          <p:cNvSpPr/>
          <p:nvPr/>
        </p:nvSpPr>
        <p:spPr>
          <a:xfrm>
            <a:off x="4860032" y="3719751"/>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大学図書館</a:t>
            </a:r>
            <a:endParaRPr kumimoji="1" lang="en-US" altLang="ja-JP" sz="1100" dirty="0" smtClean="0"/>
          </a:p>
          <a:p>
            <a:pPr algn="ctr"/>
            <a:r>
              <a:rPr kumimoji="1" lang="ja-JP" altLang="en-US" sz="1100" dirty="0" smtClean="0"/>
              <a:t>研究機関</a:t>
            </a:r>
            <a:endParaRPr kumimoji="1" lang="en-US" altLang="ja-JP" sz="1100" dirty="0" smtClean="0"/>
          </a:p>
          <a:p>
            <a:pPr algn="ctr"/>
            <a:r>
              <a:rPr kumimoji="1" lang="ja-JP" altLang="en-US" sz="1100" dirty="0" smtClean="0"/>
              <a:t>教育機関</a:t>
            </a:r>
            <a:endParaRPr kumimoji="1" lang="en-US" altLang="ja-JP" sz="1100" dirty="0" smtClean="0"/>
          </a:p>
        </p:txBody>
      </p:sp>
      <p:sp>
        <p:nvSpPr>
          <p:cNvPr id="27" name="フローチャート : 磁気ディスク 26"/>
          <p:cNvSpPr/>
          <p:nvPr/>
        </p:nvSpPr>
        <p:spPr>
          <a:xfrm>
            <a:off x="7380312" y="3804822"/>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寺社・仏閣</a:t>
            </a:r>
            <a:endParaRPr kumimoji="1" lang="en-US" altLang="ja-JP" sz="1100" dirty="0" smtClean="0"/>
          </a:p>
        </p:txBody>
      </p:sp>
      <p:sp>
        <p:nvSpPr>
          <p:cNvPr id="28" name="フローチャート : 磁気ディスク 27"/>
          <p:cNvSpPr/>
          <p:nvPr/>
        </p:nvSpPr>
        <p:spPr>
          <a:xfrm>
            <a:off x="6179096" y="3832888"/>
            <a:ext cx="1057200"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民間企業</a:t>
            </a:r>
            <a:endParaRPr kumimoji="1" lang="en-US" altLang="ja-JP" sz="1100" dirty="0" smtClean="0"/>
          </a:p>
          <a:p>
            <a:pPr algn="ctr"/>
            <a:r>
              <a:rPr kumimoji="1" lang="ja-JP" altLang="en-US" sz="1100" dirty="0" smtClean="0"/>
              <a:t>個人サイト</a:t>
            </a:r>
            <a:endParaRPr kumimoji="1" lang="ja-JP" altLang="en-US" sz="1100" dirty="0"/>
          </a:p>
        </p:txBody>
      </p:sp>
      <p:sp>
        <p:nvSpPr>
          <p:cNvPr id="29" name="フローチャート : 磁気ディスク 28"/>
          <p:cNvSpPr/>
          <p:nvPr/>
        </p:nvSpPr>
        <p:spPr>
          <a:xfrm>
            <a:off x="251520" y="3647743"/>
            <a:ext cx="936104" cy="792088"/>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出版社</a:t>
            </a:r>
            <a:endParaRPr kumimoji="1" lang="en-US" altLang="ja-JP" sz="1100" dirty="0" smtClean="0"/>
          </a:p>
          <a:p>
            <a:pPr algn="ctr"/>
            <a:r>
              <a:rPr kumimoji="1" lang="ja-JP" altLang="en-US" sz="1100" dirty="0" smtClean="0"/>
              <a:t>・電子書籍</a:t>
            </a:r>
            <a:endParaRPr kumimoji="1" lang="en-US" altLang="ja-JP" sz="1100" dirty="0" smtClean="0"/>
          </a:p>
          <a:p>
            <a:pPr algn="ctr"/>
            <a:r>
              <a:rPr kumimoji="1" lang="ja-JP" altLang="en-US" sz="1100" dirty="0" smtClean="0"/>
              <a:t>・電子雑誌</a:t>
            </a:r>
            <a:endParaRPr kumimoji="1" lang="ja-JP" altLang="en-US" sz="1100" dirty="0"/>
          </a:p>
        </p:txBody>
      </p:sp>
      <p:sp>
        <p:nvSpPr>
          <p:cNvPr id="38" name="正方形/長方形 37"/>
          <p:cNvSpPr/>
          <p:nvPr/>
        </p:nvSpPr>
        <p:spPr>
          <a:xfrm>
            <a:off x="1477423" y="2999671"/>
            <a:ext cx="3139001" cy="646331"/>
          </a:xfrm>
          <a:prstGeom prst="rect">
            <a:avLst/>
          </a:prstGeom>
        </p:spPr>
        <p:txBody>
          <a:bodyPr wrap="none">
            <a:spAutoFit/>
          </a:bodyPr>
          <a:lstStyle/>
          <a:p>
            <a:pPr algn="ctr"/>
            <a:r>
              <a:rPr kumimoji="1" lang="en-US" altLang="ja-JP" b="1" dirty="0" smtClean="0"/>
              <a:t>NDL</a:t>
            </a:r>
            <a:r>
              <a:rPr kumimoji="1" lang="ja-JP" altLang="en-US" b="1" dirty="0" smtClean="0"/>
              <a:t>デジタルアーカイブ（現行）</a:t>
            </a:r>
            <a:endParaRPr kumimoji="1" lang="en-US" altLang="ja-JP" b="1" dirty="0" smtClean="0"/>
          </a:p>
          <a:p>
            <a:pPr algn="ctr"/>
            <a:endParaRPr kumimoji="1" lang="ja-JP" altLang="en-US" dirty="0"/>
          </a:p>
        </p:txBody>
      </p:sp>
      <p:sp>
        <p:nvSpPr>
          <p:cNvPr id="39" name="正方形/長方形 38"/>
          <p:cNvSpPr/>
          <p:nvPr/>
        </p:nvSpPr>
        <p:spPr>
          <a:xfrm>
            <a:off x="179517" y="1631519"/>
            <a:ext cx="2690160" cy="646331"/>
          </a:xfrm>
          <a:prstGeom prst="rect">
            <a:avLst/>
          </a:prstGeom>
        </p:spPr>
        <p:txBody>
          <a:bodyPr wrap="none">
            <a:spAutoFit/>
          </a:bodyPr>
          <a:lstStyle/>
          <a:p>
            <a:pPr algn="ctr"/>
            <a:r>
              <a:rPr kumimoji="1" lang="ja-JP" altLang="en-US" b="1" dirty="0" smtClean="0"/>
              <a:t>電子</a:t>
            </a:r>
            <a:r>
              <a:rPr kumimoji="1" lang="ja-JP" altLang="en-US" b="1" dirty="0"/>
              <a:t>書籍</a:t>
            </a:r>
            <a:r>
              <a:rPr kumimoji="1" lang="ja-JP" altLang="en-US" b="1" dirty="0" smtClean="0"/>
              <a:t>の</a:t>
            </a:r>
            <a:endParaRPr kumimoji="1" lang="en-US" altLang="ja-JP" b="1" dirty="0" smtClean="0"/>
          </a:p>
          <a:p>
            <a:pPr algn="ctr"/>
            <a:r>
              <a:rPr kumimoji="1" lang="ja-JP" altLang="en-US" b="1" dirty="0" smtClean="0"/>
              <a:t>ナショナルアーカイブ構想</a:t>
            </a:r>
            <a:endParaRPr kumimoji="1" lang="en-US" altLang="ja-JP" b="1" dirty="0" smtClean="0"/>
          </a:p>
        </p:txBody>
      </p:sp>
      <p:sp>
        <p:nvSpPr>
          <p:cNvPr id="41" name="正方形/長方形 40"/>
          <p:cNvSpPr/>
          <p:nvPr/>
        </p:nvSpPr>
        <p:spPr>
          <a:xfrm>
            <a:off x="4483670" y="1991559"/>
            <a:ext cx="3619902" cy="369332"/>
          </a:xfrm>
          <a:prstGeom prst="rect">
            <a:avLst/>
          </a:prstGeom>
        </p:spPr>
        <p:txBody>
          <a:bodyPr wrap="none">
            <a:spAutoFit/>
          </a:bodyPr>
          <a:lstStyle/>
          <a:p>
            <a:pPr algn="ctr"/>
            <a:r>
              <a:rPr kumimoji="1" lang="ja-JP" altLang="en-US" b="1" dirty="0" smtClean="0"/>
              <a:t>文化財のナショナルアーカイブ構想</a:t>
            </a:r>
            <a:endParaRPr kumimoji="1" lang="en-US" altLang="ja-JP" b="1" dirty="0" smtClean="0"/>
          </a:p>
        </p:txBody>
      </p:sp>
      <p:sp>
        <p:nvSpPr>
          <p:cNvPr id="43" name="フローチャート : 磁気ディスク 42"/>
          <p:cNvSpPr/>
          <p:nvPr/>
        </p:nvSpPr>
        <p:spPr>
          <a:xfrm>
            <a:off x="251520" y="5591959"/>
            <a:ext cx="8424936" cy="1008112"/>
          </a:xfrm>
          <a:prstGeom prst="flowChartMagneticDisk">
            <a:avLst/>
          </a:prstGeom>
        </p:spPr>
        <p:style>
          <a:lnRef idx="1">
            <a:schemeClr val="dk1"/>
          </a:lnRef>
          <a:fillRef idx="2">
            <a:schemeClr val="dk1"/>
          </a:fillRef>
          <a:effectRef idx="1">
            <a:schemeClr val="dk1"/>
          </a:effectRef>
          <a:fontRef idx="minor">
            <a:schemeClr val="dk1"/>
          </a:fontRef>
        </p:style>
        <p:txBody>
          <a:bodyPr wrap="square" rtlCol="0" anchor="ctr">
            <a:noAutofit/>
          </a:bodyPr>
          <a:lstStyle/>
          <a:p>
            <a:pPr algn="ctr"/>
            <a:endParaRPr kumimoji="1" lang="ja-JP" altLang="en-US" sz="1100" dirty="0"/>
          </a:p>
        </p:txBody>
      </p:sp>
      <p:sp>
        <p:nvSpPr>
          <p:cNvPr id="44" name="正方形/長方形 43"/>
          <p:cNvSpPr/>
          <p:nvPr/>
        </p:nvSpPr>
        <p:spPr>
          <a:xfrm>
            <a:off x="3491880" y="5591959"/>
            <a:ext cx="1338828"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lgn="ctr"/>
            <a:r>
              <a:rPr kumimoji="1" lang="ja-JP" altLang="en-US" dirty="0" smtClean="0"/>
              <a:t>文化的資産</a:t>
            </a:r>
            <a:endParaRPr kumimoji="1" lang="ja-JP" altLang="en-US" dirty="0"/>
          </a:p>
        </p:txBody>
      </p:sp>
      <p:sp>
        <p:nvSpPr>
          <p:cNvPr id="45" name="フローチャート : 磁気ディスク 44"/>
          <p:cNvSpPr/>
          <p:nvPr/>
        </p:nvSpPr>
        <p:spPr>
          <a:xfrm>
            <a:off x="467544" y="5879991"/>
            <a:ext cx="936104" cy="648072"/>
          </a:xfrm>
          <a:prstGeom prst="flowChartMagneticDisk">
            <a:avLst/>
          </a:prstGeom>
        </p:spPr>
        <p:style>
          <a:lnRef idx="1">
            <a:schemeClr val="dk1"/>
          </a:lnRef>
          <a:fillRef idx="2">
            <a:schemeClr val="dk1"/>
          </a:fillRef>
          <a:effectRef idx="1">
            <a:schemeClr val="dk1"/>
          </a:effectRef>
          <a:fontRef idx="minor">
            <a:schemeClr val="dk1"/>
          </a:fontRef>
        </p:style>
        <p:txBody>
          <a:bodyPr wrap="square" rtlCol="0" anchor="ctr">
            <a:noAutofit/>
          </a:bodyPr>
          <a:lstStyle/>
          <a:p>
            <a:pPr algn="ctr"/>
            <a:r>
              <a:rPr kumimoji="1" lang="ja-JP" altLang="en-US" sz="1100" dirty="0" smtClean="0"/>
              <a:t>刊行物</a:t>
            </a:r>
            <a:endParaRPr kumimoji="1" lang="en-US" altLang="ja-JP" sz="1100" dirty="0" smtClean="0"/>
          </a:p>
          <a:p>
            <a:pPr algn="ctr"/>
            <a:r>
              <a:rPr kumimoji="1" lang="ja-JP" altLang="en-US" sz="1100" dirty="0" smtClean="0"/>
              <a:t>記録文書</a:t>
            </a:r>
            <a:endParaRPr kumimoji="1" lang="en-US" altLang="ja-JP" sz="1100" dirty="0" smtClean="0"/>
          </a:p>
        </p:txBody>
      </p:sp>
      <p:sp>
        <p:nvSpPr>
          <p:cNvPr id="50" name="フローチャート : 磁気ディスク 49"/>
          <p:cNvSpPr/>
          <p:nvPr/>
        </p:nvSpPr>
        <p:spPr>
          <a:xfrm>
            <a:off x="1475656" y="5879991"/>
            <a:ext cx="936104" cy="648072"/>
          </a:xfrm>
          <a:prstGeom prst="flowChartMagneticDisk">
            <a:avLst/>
          </a:prstGeom>
        </p:spPr>
        <p:style>
          <a:lnRef idx="1">
            <a:schemeClr val="dk1"/>
          </a:lnRef>
          <a:fillRef idx="2">
            <a:schemeClr val="dk1"/>
          </a:fillRef>
          <a:effectRef idx="1">
            <a:schemeClr val="dk1"/>
          </a:effectRef>
          <a:fontRef idx="minor">
            <a:schemeClr val="dk1"/>
          </a:fontRef>
        </p:style>
        <p:txBody>
          <a:bodyPr wrap="square" rtlCol="0" anchor="ctr">
            <a:noAutofit/>
          </a:bodyPr>
          <a:lstStyle/>
          <a:p>
            <a:pPr algn="ctr"/>
            <a:r>
              <a:rPr kumimoji="1" lang="ja-JP" altLang="en-US" sz="1100" dirty="0" smtClean="0"/>
              <a:t>ウェブサイト</a:t>
            </a:r>
            <a:endParaRPr kumimoji="1" lang="en-US" altLang="ja-JP" sz="1100" dirty="0" smtClean="0"/>
          </a:p>
        </p:txBody>
      </p:sp>
      <p:sp>
        <p:nvSpPr>
          <p:cNvPr id="52" name="フローチャート : 磁気ディスク 51"/>
          <p:cNvSpPr/>
          <p:nvPr/>
        </p:nvSpPr>
        <p:spPr>
          <a:xfrm>
            <a:off x="2555776" y="5879991"/>
            <a:ext cx="1008112" cy="648072"/>
          </a:xfrm>
          <a:prstGeom prst="flowChartMagneticDisk">
            <a:avLst/>
          </a:prstGeom>
        </p:spPr>
        <p:style>
          <a:lnRef idx="1">
            <a:schemeClr val="dk1"/>
          </a:lnRef>
          <a:fillRef idx="2">
            <a:schemeClr val="dk1"/>
          </a:fillRef>
          <a:effectRef idx="1">
            <a:schemeClr val="dk1"/>
          </a:effectRef>
          <a:fontRef idx="minor">
            <a:schemeClr val="dk1"/>
          </a:fontRef>
        </p:style>
        <p:txBody>
          <a:bodyPr wrap="square" rtlCol="0" anchor="ctr">
            <a:noAutofit/>
          </a:bodyPr>
          <a:lstStyle/>
          <a:p>
            <a:pPr algn="ctr"/>
            <a:r>
              <a:rPr kumimoji="1" lang="ja-JP" altLang="en-US" sz="1100" dirty="0" smtClean="0"/>
              <a:t>ファクトデータ</a:t>
            </a:r>
            <a:endParaRPr kumimoji="1" lang="en-US" altLang="ja-JP" sz="1100" dirty="0" smtClean="0"/>
          </a:p>
        </p:txBody>
      </p:sp>
      <p:sp>
        <p:nvSpPr>
          <p:cNvPr id="53" name="直方体 52"/>
          <p:cNvSpPr/>
          <p:nvPr/>
        </p:nvSpPr>
        <p:spPr>
          <a:xfrm>
            <a:off x="3707904" y="5951999"/>
            <a:ext cx="936104" cy="57606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t>所蔵品</a:t>
            </a:r>
            <a:endParaRPr kumimoji="1" lang="ja-JP" altLang="en-US" sz="1200" dirty="0"/>
          </a:p>
        </p:txBody>
      </p:sp>
      <p:sp>
        <p:nvSpPr>
          <p:cNvPr id="54" name="直方体 53"/>
          <p:cNvSpPr/>
          <p:nvPr/>
        </p:nvSpPr>
        <p:spPr>
          <a:xfrm>
            <a:off x="4788024" y="5951999"/>
            <a:ext cx="1080120" cy="57606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t>所蔵資料</a:t>
            </a:r>
            <a:endParaRPr kumimoji="1" lang="ja-JP" altLang="en-US" sz="1200" dirty="0"/>
          </a:p>
        </p:txBody>
      </p:sp>
      <p:sp>
        <p:nvSpPr>
          <p:cNvPr id="55" name="フローチャート : 磁気ディスク 54"/>
          <p:cNvSpPr/>
          <p:nvPr/>
        </p:nvSpPr>
        <p:spPr>
          <a:xfrm>
            <a:off x="5940152" y="5879991"/>
            <a:ext cx="936104" cy="648072"/>
          </a:xfrm>
          <a:prstGeom prst="flowChartMagneticDisk">
            <a:avLst/>
          </a:prstGeom>
        </p:spPr>
        <p:style>
          <a:lnRef idx="1">
            <a:schemeClr val="dk1"/>
          </a:lnRef>
          <a:fillRef idx="2">
            <a:schemeClr val="dk1"/>
          </a:fillRef>
          <a:effectRef idx="1">
            <a:schemeClr val="dk1"/>
          </a:effectRef>
          <a:fontRef idx="minor">
            <a:schemeClr val="dk1"/>
          </a:fontRef>
        </p:style>
        <p:txBody>
          <a:bodyPr wrap="square" rtlCol="0" anchor="ctr">
            <a:noAutofit/>
          </a:bodyPr>
          <a:lstStyle/>
          <a:p>
            <a:pPr algn="ctr"/>
            <a:r>
              <a:rPr kumimoji="1" lang="ja-JP" altLang="en-US" sz="1100" dirty="0" smtClean="0"/>
              <a:t>映画</a:t>
            </a:r>
            <a:endParaRPr kumimoji="1" lang="en-US" altLang="ja-JP" sz="1100" dirty="0" smtClean="0"/>
          </a:p>
          <a:p>
            <a:pPr algn="ctr"/>
            <a:r>
              <a:rPr kumimoji="1" lang="ja-JP" altLang="en-US" sz="1100" dirty="0" smtClean="0"/>
              <a:t>記録映像</a:t>
            </a:r>
            <a:endParaRPr kumimoji="1" lang="en-US" altLang="ja-JP" sz="1100" dirty="0" smtClean="0"/>
          </a:p>
        </p:txBody>
      </p:sp>
      <p:sp>
        <p:nvSpPr>
          <p:cNvPr id="56" name="フローチャート : 磁気ディスク 55"/>
          <p:cNvSpPr/>
          <p:nvPr/>
        </p:nvSpPr>
        <p:spPr>
          <a:xfrm>
            <a:off x="6948264" y="5879991"/>
            <a:ext cx="936104" cy="648072"/>
          </a:xfrm>
          <a:prstGeom prst="flowChartMagneticDisk">
            <a:avLst/>
          </a:prstGeom>
        </p:spPr>
        <p:style>
          <a:lnRef idx="1">
            <a:schemeClr val="dk1"/>
          </a:lnRef>
          <a:fillRef idx="2">
            <a:schemeClr val="dk1"/>
          </a:fillRef>
          <a:effectRef idx="1">
            <a:schemeClr val="dk1"/>
          </a:effectRef>
          <a:fontRef idx="minor">
            <a:schemeClr val="dk1"/>
          </a:fontRef>
        </p:style>
        <p:txBody>
          <a:bodyPr wrap="square" rtlCol="0" anchor="ctr">
            <a:noAutofit/>
          </a:bodyPr>
          <a:lstStyle/>
          <a:p>
            <a:pPr algn="ctr"/>
            <a:r>
              <a:rPr kumimoji="1" lang="ja-JP" altLang="en-US" sz="1100" dirty="0" smtClean="0"/>
              <a:t>音楽</a:t>
            </a:r>
            <a:endParaRPr kumimoji="1" lang="en-US" altLang="ja-JP" sz="1100" dirty="0" smtClean="0"/>
          </a:p>
          <a:p>
            <a:pPr algn="ctr"/>
            <a:r>
              <a:rPr kumimoji="1" lang="ja-JP" altLang="en-US" sz="1100" dirty="0" smtClean="0"/>
              <a:t>記録音声</a:t>
            </a:r>
            <a:endParaRPr kumimoji="1" lang="en-US" altLang="ja-JP" sz="1100" dirty="0" smtClean="0"/>
          </a:p>
        </p:txBody>
      </p:sp>
      <p:sp>
        <p:nvSpPr>
          <p:cNvPr id="57" name="上矢印 56"/>
          <p:cNvSpPr/>
          <p:nvPr/>
        </p:nvSpPr>
        <p:spPr>
          <a:xfrm>
            <a:off x="1835696" y="5015895"/>
            <a:ext cx="4752528" cy="504056"/>
          </a:xfrm>
          <a:prstGeom prst="upArrow">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アーカイブ化</a:t>
            </a:r>
            <a:endParaRPr kumimoji="1" lang="ja-JP" altLang="en-US" dirty="0"/>
          </a:p>
        </p:txBody>
      </p:sp>
      <p:sp>
        <p:nvSpPr>
          <p:cNvPr id="58" name="フローチャート : 定義済み処理 57"/>
          <p:cNvSpPr/>
          <p:nvPr/>
        </p:nvSpPr>
        <p:spPr>
          <a:xfrm>
            <a:off x="683568" y="2495615"/>
            <a:ext cx="3240360" cy="504056"/>
          </a:xfrm>
          <a:prstGeom prst="flowChartPredefinedProcess">
            <a:avLst/>
          </a:prstGeom>
          <a:solidFill>
            <a:schemeClr val="accent6">
              <a:lumMod val="60000"/>
              <a:lumOff val="40000"/>
              <a:alpha val="58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dirty="0" smtClean="0"/>
              <a:t>情報資源へのナビゲーションサービス</a:t>
            </a:r>
            <a:endParaRPr kumimoji="1" lang="en-US" altLang="ja-JP" sz="1100" dirty="0" smtClean="0"/>
          </a:p>
          <a:p>
            <a:pPr algn="ctr"/>
            <a:r>
              <a:rPr kumimoji="1" lang="ja-JP" altLang="en-US" sz="1400" dirty="0" smtClean="0"/>
              <a:t>（</a:t>
            </a:r>
            <a:r>
              <a:rPr kumimoji="1" lang="en-US" altLang="ja-JP" sz="1400" dirty="0" err="1" smtClean="0"/>
              <a:t>NDLSearch</a:t>
            </a:r>
            <a:r>
              <a:rPr kumimoji="1" lang="ja-JP" altLang="en-US" sz="1400" dirty="0" smtClean="0"/>
              <a:t>）</a:t>
            </a:r>
            <a:endParaRPr kumimoji="1" lang="ja-JP" altLang="en-US" sz="1400" dirty="0"/>
          </a:p>
        </p:txBody>
      </p:sp>
      <p:sp>
        <p:nvSpPr>
          <p:cNvPr id="62" name="フローチャート : 定義済み処理 61"/>
          <p:cNvSpPr/>
          <p:nvPr/>
        </p:nvSpPr>
        <p:spPr>
          <a:xfrm>
            <a:off x="5796136" y="1271479"/>
            <a:ext cx="3168352" cy="504056"/>
          </a:xfrm>
          <a:prstGeom prst="flowChartPredefined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smtClean="0"/>
              <a:t>文化遺産のポータルサービス</a:t>
            </a:r>
            <a:endParaRPr kumimoji="1" lang="en-US" altLang="ja-JP" sz="1200" dirty="0" smtClean="0"/>
          </a:p>
          <a:p>
            <a:pPr algn="ctr"/>
            <a:r>
              <a:rPr kumimoji="1" lang="ja-JP" altLang="en-US" sz="1200" dirty="0" smtClean="0"/>
              <a:t>（文化遺産オンライン）</a:t>
            </a:r>
            <a:endParaRPr kumimoji="1" lang="ja-JP" altLang="en-US" sz="1200" dirty="0"/>
          </a:p>
        </p:txBody>
      </p:sp>
      <p:sp>
        <p:nvSpPr>
          <p:cNvPr id="42" name="フローチャート : 磁気ディスク 41"/>
          <p:cNvSpPr/>
          <p:nvPr/>
        </p:nvSpPr>
        <p:spPr>
          <a:xfrm>
            <a:off x="5534744" y="4543197"/>
            <a:ext cx="3024336" cy="1008112"/>
          </a:xfrm>
          <a:prstGeom prst="flowChartMagneticDisk">
            <a:avLst/>
          </a:prstGeom>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kumimoji="1" lang="en-US" altLang="ja-JP" sz="1400" b="1" dirty="0" smtClean="0"/>
          </a:p>
          <a:p>
            <a:pPr algn="ctr"/>
            <a:r>
              <a:rPr kumimoji="1" lang="ja-JP" altLang="en-US" sz="1400" b="1" dirty="0"/>
              <a:t>恒久</a:t>
            </a:r>
            <a:r>
              <a:rPr kumimoji="1" lang="ja-JP" altLang="en-US" sz="1400" b="1" dirty="0" smtClean="0"/>
              <a:t>保存のデータ保管庫</a:t>
            </a:r>
            <a:endParaRPr kumimoji="1" lang="en-US" altLang="ja-JP" sz="1400" b="1" dirty="0" smtClean="0"/>
          </a:p>
          <a:p>
            <a:pPr algn="ctr"/>
            <a:r>
              <a:rPr kumimoji="1" lang="ja-JP" altLang="en-US" sz="1400" b="1" dirty="0" smtClean="0"/>
              <a:t>（電子出版物も含めた国全体の文化財のアーカイブ）</a:t>
            </a:r>
            <a:endParaRPr kumimoji="1" lang="ja-JP" altLang="en-US" sz="1400" b="1" dirty="0"/>
          </a:p>
        </p:txBody>
      </p:sp>
      <p:sp>
        <p:nvSpPr>
          <p:cNvPr id="46" name="フローチャート : 磁気ディスク 45"/>
          <p:cNvSpPr/>
          <p:nvPr/>
        </p:nvSpPr>
        <p:spPr>
          <a:xfrm>
            <a:off x="3779912" y="4367823"/>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100" dirty="0" smtClean="0"/>
              <a:t>大震災関連情報</a:t>
            </a:r>
            <a:endParaRPr kumimoji="1" lang="en-US" altLang="ja-JP" sz="1100" dirty="0" smtClean="0"/>
          </a:p>
        </p:txBody>
      </p:sp>
      <p:sp>
        <p:nvSpPr>
          <p:cNvPr id="40" name="横巻き 39"/>
          <p:cNvSpPr/>
          <p:nvPr/>
        </p:nvSpPr>
        <p:spPr>
          <a:xfrm>
            <a:off x="7884368" y="620688"/>
            <a:ext cx="1080120" cy="47727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b="1" dirty="0" smtClean="0">
                <a:solidFill>
                  <a:srgbClr val="FF0000"/>
                </a:solidFill>
              </a:rPr>
              <a:t>2013</a:t>
            </a:r>
            <a:r>
              <a:rPr lang="ja-JP" altLang="en-US" sz="1600" b="1" dirty="0" smtClean="0">
                <a:solidFill>
                  <a:srgbClr val="FF0000"/>
                </a:solidFill>
              </a:rPr>
              <a:t>年</a:t>
            </a:r>
          </a:p>
        </p:txBody>
      </p:sp>
      <p:sp>
        <p:nvSpPr>
          <p:cNvPr id="5" name="スライド番号プレースホルダ 4"/>
          <p:cNvSpPr>
            <a:spLocks noGrp="1"/>
          </p:cNvSpPr>
          <p:nvPr>
            <p:ph type="sldNum" sz="quarter" idx="12"/>
          </p:nvPr>
        </p:nvSpPr>
        <p:spPr>
          <a:xfrm>
            <a:off x="7046912" y="6290072"/>
            <a:ext cx="2133600" cy="595312"/>
          </a:xfrm>
          <a:noFill/>
          <a:ln>
            <a:noFill/>
          </a:ln>
          <a:effectLst/>
        </p:spPr>
        <p:style>
          <a:lnRef idx="1">
            <a:schemeClr val="dk1"/>
          </a:lnRef>
          <a:fillRef idx="2">
            <a:schemeClr val="dk1"/>
          </a:fillRef>
          <a:effectRef idx="1">
            <a:schemeClr val="dk1"/>
          </a:effectRef>
          <a:fontRef idx="minor">
            <a:schemeClr val="dk1"/>
          </a:fontRef>
        </p:style>
        <p:txBody>
          <a:bodyPr/>
          <a:lstStyle/>
          <a:p>
            <a:fld id="{042AED99-7FB4-404E-8A97-64753DCE42EC}" type="slidenum">
              <a:rPr kumimoji="0" lang="en-US" smtClean="0"/>
              <a:pPr/>
              <a:t>12</a:t>
            </a:fld>
            <a:endParaRPr kumimoji="0" lang="en-US" dirty="0"/>
          </a:p>
        </p:txBody>
      </p:sp>
    </p:spTree>
    <p:extLst>
      <p:ext uri="{BB962C8B-B14F-4D97-AF65-F5344CB8AC3E}">
        <p14:creationId xmlns:p14="http://schemas.microsoft.com/office/powerpoint/2010/main" val="344284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3"/>
          <p:cNvSpPr>
            <a:spLocks noGrp="1"/>
          </p:cNvSpPr>
          <p:nvPr>
            <p:ph type="title"/>
          </p:nvPr>
        </p:nvSpPr>
        <p:spPr>
          <a:xfrm>
            <a:off x="285720" y="0"/>
            <a:ext cx="8301038" cy="928670"/>
          </a:xfrm>
        </p:spPr>
        <p:txBody>
          <a:bodyPr>
            <a:normAutofit/>
          </a:bodyPr>
          <a:lstStyle/>
          <a:p>
            <a:r>
              <a:rPr lang="ja-JP" altLang="en-US" sz="3600" dirty="0"/>
              <a:t>各種アーカイブ構築施策の一元化</a:t>
            </a:r>
            <a:endParaRPr kumimoji="1" lang="ja-JP" altLang="en-US" sz="3600" dirty="0"/>
          </a:p>
        </p:txBody>
      </p:sp>
      <p:sp>
        <p:nvSpPr>
          <p:cNvPr id="52" name="スライド番号プレースホルダー 2"/>
          <p:cNvSpPr>
            <a:spLocks noGrp="1"/>
          </p:cNvSpPr>
          <p:nvPr>
            <p:ph type="sldNum" sz="quarter" idx="12"/>
          </p:nvPr>
        </p:nvSpPr>
        <p:spPr>
          <a:xfrm>
            <a:off x="6353215" y="6356350"/>
            <a:ext cx="2133600" cy="365125"/>
          </a:xfrm>
        </p:spPr>
        <p:txBody>
          <a:bodyPr/>
          <a:lstStyle/>
          <a:p>
            <a:fld id="{042AED99-7FB4-404E-8A97-64753DCE42EC}" type="slidenum">
              <a:rPr kumimoji="0" lang="en-US" smtClean="0"/>
              <a:pPr/>
              <a:t>13</a:t>
            </a:fld>
            <a:endParaRPr kumimoji="0" lang="en-US"/>
          </a:p>
        </p:txBody>
      </p:sp>
      <p:sp>
        <p:nvSpPr>
          <p:cNvPr id="53" name="AutoShape 8"/>
          <p:cNvSpPr>
            <a:spLocks noChangeArrowheads="1"/>
          </p:cNvSpPr>
          <p:nvPr/>
        </p:nvSpPr>
        <p:spPr bwMode="auto">
          <a:xfrm>
            <a:off x="4283968" y="965754"/>
            <a:ext cx="4768567" cy="5742183"/>
          </a:xfrm>
          <a:prstGeom prst="roundRect">
            <a:avLst>
              <a:gd name="adj" fmla="val 6109"/>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sz="1600" b="1" dirty="0" smtClean="0">
                <a:latin typeface="HG丸ｺﾞｼｯｸM-PRO" pitchFamily="50" charset="-128"/>
                <a:ea typeface="HG丸ｺﾞｼｯｸM-PRO" pitchFamily="50" charset="-128"/>
              </a:rPr>
              <a:t>日本の文化情報基盤</a:t>
            </a:r>
            <a:r>
              <a:rPr lang="ja-JP" altLang="en-US" sz="1100" b="1" dirty="0" smtClean="0">
                <a:latin typeface="HG丸ｺﾞｼｯｸM-PRO" pitchFamily="50" charset="-128"/>
                <a:ea typeface="HG丸ｺﾞｼｯｸM-PRO" pitchFamily="50" charset="-128"/>
              </a:rPr>
              <a:t>（司令塔：内閣官房？）</a:t>
            </a:r>
            <a:endParaRPr lang="en-US" altLang="ja-JP" sz="1100" b="1" dirty="0" smtClean="0">
              <a:latin typeface="HG丸ｺﾞｼｯｸM-PRO" pitchFamily="50" charset="-128"/>
              <a:ea typeface="HG丸ｺﾞｼｯｸM-PRO" pitchFamily="50" charset="-128"/>
            </a:endParaRPr>
          </a:p>
        </p:txBody>
      </p:sp>
      <p:sp>
        <p:nvSpPr>
          <p:cNvPr id="54" name="AutoShape 8"/>
          <p:cNvSpPr>
            <a:spLocks noChangeArrowheads="1"/>
          </p:cNvSpPr>
          <p:nvPr/>
        </p:nvSpPr>
        <p:spPr bwMode="auto">
          <a:xfrm>
            <a:off x="233262" y="965754"/>
            <a:ext cx="3638149" cy="5755721"/>
          </a:xfrm>
          <a:prstGeom prst="roundRect">
            <a:avLst>
              <a:gd name="adj" fmla="val 11339"/>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sz="1600" b="1" dirty="0" smtClean="0">
                <a:latin typeface="HG丸ｺﾞｼｯｸM-PRO" pitchFamily="50" charset="-128"/>
                <a:ea typeface="HG丸ｺﾞｼｯｸM-PRO" pitchFamily="50" charset="-128"/>
              </a:rPr>
              <a:t>個別の情報基盤</a:t>
            </a:r>
            <a:r>
              <a:rPr lang="ja-JP" altLang="en-US" sz="1400" b="1" dirty="0" smtClean="0">
                <a:latin typeface="HG丸ｺﾞｼｯｸM-PRO" pitchFamily="50" charset="-128"/>
                <a:ea typeface="HG丸ｺﾞｼｯｸM-PRO" pitchFamily="50" charset="-128"/>
              </a:rPr>
              <a:t>（個別所管体制）</a:t>
            </a:r>
            <a:endParaRPr lang="en-US" altLang="ja-JP" sz="1600" b="1" dirty="0" smtClean="0">
              <a:latin typeface="HG丸ｺﾞｼｯｸM-PRO" pitchFamily="50" charset="-128"/>
              <a:ea typeface="HG丸ｺﾞｼｯｸM-PRO" pitchFamily="50" charset="-128"/>
            </a:endParaRPr>
          </a:p>
        </p:txBody>
      </p:sp>
      <p:sp>
        <p:nvSpPr>
          <p:cNvPr id="55" name="AutoShape 8"/>
          <p:cNvSpPr>
            <a:spLocks noChangeArrowheads="1"/>
          </p:cNvSpPr>
          <p:nvPr/>
        </p:nvSpPr>
        <p:spPr bwMode="auto">
          <a:xfrm>
            <a:off x="4790371" y="1441865"/>
            <a:ext cx="4153644" cy="1940387"/>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sz="1200" b="1" dirty="0" smtClean="0">
                <a:latin typeface="HG丸ｺﾞｼｯｸM-PRO" pitchFamily="50" charset="-128"/>
                <a:ea typeface="HG丸ｺﾞｼｯｸM-PRO" pitchFamily="50" charset="-128"/>
              </a:rPr>
              <a:t>活用基盤整備</a:t>
            </a:r>
            <a:endParaRPr lang="en-US" altLang="ja-JP" sz="1100" dirty="0" smtClean="0">
              <a:latin typeface="HG丸ｺﾞｼｯｸM-PRO" pitchFamily="50" charset="-128"/>
              <a:ea typeface="HG丸ｺﾞｼｯｸM-PRO" pitchFamily="50" charset="-128"/>
            </a:endParaRPr>
          </a:p>
        </p:txBody>
      </p:sp>
      <p:sp>
        <p:nvSpPr>
          <p:cNvPr id="56" name="AutoShape 8"/>
          <p:cNvSpPr>
            <a:spLocks noChangeArrowheads="1"/>
          </p:cNvSpPr>
          <p:nvPr/>
        </p:nvSpPr>
        <p:spPr bwMode="auto">
          <a:xfrm>
            <a:off x="5060455" y="1739452"/>
            <a:ext cx="3039937" cy="702996"/>
          </a:xfrm>
          <a:prstGeom prst="roundRect">
            <a:avLst>
              <a:gd name="adj" fmla="val 25048"/>
            </a:avLst>
          </a:prstGeom>
          <a:ln>
            <a:headEnd/>
            <a:tailEnd/>
          </a:ln>
        </p:spPr>
        <p:style>
          <a:lnRef idx="1">
            <a:schemeClr val="accent5"/>
          </a:lnRef>
          <a:fillRef idx="3">
            <a:schemeClr val="accent5"/>
          </a:fillRef>
          <a:effectRef idx="2">
            <a:schemeClr val="accent5"/>
          </a:effectRef>
          <a:fontRef idx="minor">
            <a:schemeClr val="lt1"/>
          </a:fontRef>
        </p:style>
        <p:txBody>
          <a:bodyPr wrap="square" anchor="t" anchorCtr="0">
            <a:noAutofit/>
          </a:bodyPr>
          <a:lstStyle/>
          <a:p>
            <a:pPr marL="342900" indent="-342900" algn="ctr" fontAlgn="auto">
              <a:spcBef>
                <a:spcPts val="0"/>
              </a:spcBef>
              <a:spcAft>
                <a:spcPts val="0"/>
              </a:spcAft>
              <a:defRPr/>
            </a:pPr>
            <a:r>
              <a:rPr lang="ja-JP" altLang="en-US" sz="1600" b="1" dirty="0" smtClean="0">
                <a:latin typeface="HG丸ｺﾞｼｯｸM-PRO" pitchFamily="50" charset="-128"/>
                <a:ea typeface="HG丸ｺﾞｼｯｸM-PRO" pitchFamily="50" charset="-128"/>
              </a:rPr>
              <a:t>日本文化の発信サイト</a:t>
            </a:r>
            <a:endParaRPr lang="en-US" altLang="ja-JP" sz="1600" b="1" dirty="0">
              <a:latin typeface="HG丸ｺﾞｼｯｸM-PRO" pitchFamily="50" charset="-128"/>
              <a:ea typeface="HG丸ｺﾞｼｯｸM-PRO" pitchFamily="50" charset="-128"/>
            </a:endParaRPr>
          </a:p>
        </p:txBody>
      </p:sp>
      <p:sp>
        <p:nvSpPr>
          <p:cNvPr id="57" name="フッター プレースホルダー 1"/>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9" name="AutoShape 8"/>
          <p:cNvSpPr>
            <a:spLocks noChangeArrowheads="1"/>
          </p:cNvSpPr>
          <p:nvPr/>
        </p:nvSpPr>
        <p:spPr bwMode="auto">
          <a:xfrm>
            <a:off x="467544" y="1844824"/>
            <a:ext cx="864096" cy="4740257"/>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sz="1200" b="1" dirty="0" smtClean="0">
                <a:latin typeface="HG丸ｺﾞｼｯｸM-PRO" pitchFamily="50" charset="-128"/>
                <a:ea typeface="HG丸ｺﾞｼｯｸM-PRO" pitchFamily="50" charset="-128"/>
              </a:rPr>
              <a:t>出版関連</a:t>
            </a:r>
            <a:endParaRPr lang="en-US" altLang="ja-JP" sz="1100" dirty="0" smtClean="0">
              <a:latin typeface="HG丸ｺﾞｼｯｸM-PRO" pitchFamily="50" charset="-128"/>
              <a:ea typeface="HG丸ｺﾞｼｯｸM-PRO" pitchFamily="50" charset="-128"/>
            </a:endParaRPr>
          </a:p>
        </p:txBody>
      </p:sp>
      <p:sp>
        <p:nvSpPr>
          <p:cNvPr id="60" name="AutoShape 8"/>
          <p:cNvSpPr>
            <a:spLocks noChangeArrowheads="1"/>
          </p:cNvSpPr>
          <p:nvPr/>
        </p:nvSpPr>
        <p:spPr bwMode="auto">
          <a:xfrm>
            <a:off x="1561356" y="1844825"/>
            <a:ext cx="864096" cy="4746650"/>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gn="ctr" fontAlgn="auto">
              <a:spcBef>
                <a:spcPts val="0"/>
              </a:spcBef>
              <a:spcAft>
                <a:spcPts val="0"/>
              </a:spcAft>
              <a:defRPr/>
            </a:pPr>
            <a:r>
              <a:rPr lang="ja-JP" altLang="en-US" sz="1200" b="1" dirty="0" smtClean="0">
                <a:latin typeface="HG丸ｺﾞｼｯｸM-PRO" pitchFamily="50" charset="-128"/>
                <a:ea typeface="HG丸ｺﾞｼｯｸM-PRO" pitchFamily="50" charset="-128"/>
              </a:rPr>
              <a:t>文化財</a:t>
            </a:r>
            <a:endParaRPr lang="en-US" altLang="ja-JP" sz="1200" b="1"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200" b="1" dirty="0" smtClean="0">
                <a:latin typeface="HG丸ｺﾞｼｯｸM-PRO" pitchFamily="50" charset="-128"/>
                <a:ea typeface="HG丸ｺﾞｼｯｸM-PRO" pitchFamily="50" charset="-128"/>
              </a:rPr>
              <a:t>関連</a:t>
            </a:r>
            <a:endParaRPr lang="en-US" altLang="ja-JP" sz="1100" dirty="0" smtClean="0">
              <a:latin typeface="HG丸ｺﾞｼｯｸM-PRO" pitchFamily="50" charset="-128"/>
              <a:ea typeface="HG丸ｺﾞｼｯｸM-PRO" pitchFamily="50" charset="-128"/>
            </a:endParaRPr>
          </a:p>
        </p:txBody>
      </p:sp>
      <p:sp>
        <p:nvSpPr>
          <p:cNvPr id="61" name="AutoShape 8"/>
          <p:cNvSpPr>
            <a:spLocks noChangeArrowheads="1"/>
          </p:cNvSpPr>
          <p:nvPr/>
        </p:nvSpPr>
        <p:spPr bwMode="auto">
          <a:xfrm>
            <a:off x="2590800" y="1844825"/>
            <a:ext cx="864096" cy="4728368"/>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gn="ctr" fontAlgn="auto">
              <a:spcBef>
                <a:spcPts val="0"/>
              </a:spcBef>
              <a:spcAft>
                <a:spcPts val="0"/>
              </a:spcAft>
              <a:defRPr/>
            </a:pPr>
            <a:r>
              <a:rPr lang="ja-JP" altLang="en-US" sz="1200" b="1" dirty="0" smtClean="0">
                <a:latin typeface="HG丸ｺﾞｼｯｸM-PRO" pitchFamily="50" charset="-128"/>
                <a:ea typeface="HG丸ｺﾞｼｯｸM-PRO" pitchFamily="50" charset="-128"/>
              </a:rPr>
              <a:t>大規模</a:t>
            </a:r>
            <a:endParaRPr lang="en-US" altLang="ja-JP" sz="1200" b="1" dirty="0" smtClean="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200" b="1" dirty="0" smtClean="0">
                <a:latin typeface="HG丸ｺﾞｼｯｸM-PRO" pitchFamily="50" charset="-128"/>
                <a:ea typeface="HG丸ｺﾞｼｯｸM-PRO" pitchFamily="50" charset="-128"/>
              </a:rPr>
              <a:t>災害</a:t>
            </a:r>
            <a:r>
              <a:rPr lang="ja-JP" altLang="en-US" sz="1200" b="1" dirty="0">
                <a:latin typeface="HG丸ｺﾞｼｯｸM-PRO" pitchFamily="50" charset="-128"/>
                <a:ea typeface="HG丸ｺﾞｼｯｸM-PRO" pitchFamily="50" charset="-128"/>
              </a:rPr>
              <a:t>関連</a:t>
            </a:r>
            <a:endParaRPr lang="en-US" altLang="ja-JP" sz="1100" dirty="0" smtClean="0">
              <a:latin typeface="HG丸ｺﾞｼｯｸM-PRO" pitchFamily="50" charset="-128"/>
              <a:ea typeface="HG丸ｺﾞｼｯｸM-PRO" pitchFamily="50" charset="-128"/>
            </a:endParaRPr>
          </a:p>
        </p:txBody>
      </p:sp>
      <p:sp>
        <p:nvSpPr>
          <p:cNvPr id="62" name="右矢印 61"/>
          <p:cNvSpPr/>
          <p:nvPr/>
        </p:nvSpPr>
        <p:spPr>
          <a:xfrm>
            <a:off x="3779912" y="2504514"/>
            <a:ext cx="858439" cy="3384376"/>
          </a:xfrm>
          <a:prstGeom prst="rightArrow">
            <a:avLst/>
          </a:prstGeom>
        </p:spPr>
        <p:style>
          <a:lnRef idx="1">
            <a:schemeClr val="dk1"/>
          </a:lnRef>
          <a:fillRef idx="3">
            <a:schemeClr val="dk1"/>
          </a:fillRef>
          <a:effectRef idx="2">
            <a:schemeClr val="dk1"/>
          </a:effectRef>
          <a:fontRef idx="minor">
            <a:schemeClr val="lt1"/>
          </a:fontRef>
        </p:style>
        <p:txBody>
          <a:bodyPr vert="eaVert" rtlCol="0" anchor="ctr"/>
          <a:lstStyle/>
          <a:p>
            <a:pPr algn="ctr"/>
            <a:r>
              <a:rPr kumimoji="1" lang="ja-JP" altLang="en-US" sz="1400" dirty="0" smtClean="0"/>
              <a:t>各施策の一本化</a:t>
            </a:r>
            <a:endParaRPr kumimoji="1" lang="ja-JP" altLang="en-US" sz="1400" dirty="0"/>
          </a:p>
        </p:txBody>
      </p:sp>
      <p:sp>
        <p:nvSpPr>
          <p:cNvPr id="63" name="AutoShape 8"/>
          <p:cNvSpPr>
            <a:spLocks noChangeArrowheads="1"/>
          </p:cNvSpPr>
          <p:nvPr/>
        </p:nvSpPr>
        <p:spPr bwMode="auto">
          <a:xfrm>
            <a:off x="4790370" y="3518646"/>
            <a:ext cx="3442255" cy="3066436"/>
          </a:xfrm>
          <a:prstGeom prst="roundRect">
            <a:avLst>
              <a:gd name="adj" fmla="val 8169"/>
            </a:avLst>
          </a:prstGeom>
          <a:solidFill>
            <a:schemeClr val="accent2">
              <a:lumMod val="40000"/>
              <a:lumOff val="60000"/>
            </a:schemeClr>
          </a:solidFill>
          <a:ln w="25400">
            <a:solidFill>
              <a:schemeClr val="accent2"/>
            </a:solidFill>
            <a:headEnd/>
            <a:tailEnd/>
          </a:ln>
        </p:spPr>
        <p:style>
          <a:lnRef idx="1">
            <a:schemeClr val="accent4"/>
          </a:lnRef>
          <a:fillRef idx="2">
            <a:schemeClr val="accent4"/>
          </a:fillRef>
          <a:effectRef idx="1">
            <a:schemeClr val="accent4"/>
          </a:effectRef>
          <a:fontRef idx="minor">
            <a:schemeClr val="dk1"/>
          </a:fontRef>
        </p:style>
        <p:txBody>
          <a:bodyPr wrap="square" anchor="t" anchorCtr="0">
            <a:noAutofit/>
          </a:bodyPr>
          <a:lstStyle/>
          <a:p>
            <a:pPr marL="342900" indent="-342900" fontAlgn="auto">
              <a:spcBef>
                <a:spcPts val="0"/>
              </a:spcBef>
              <a:spcAft>
                <a:spcPts val="0"/>
              </a:spcAft>
              <a:defRPr/>
            </a:pPr>
            <a:r>
              <a:rPr lang="ja-JP" altLang="en-US" sz="1200" b="1" dirty="0" smtClean="0">
                <a:latin typeface="HG丸ｺﾞｼｯｸM-PRO" pitchFamily="50" charset="-128"/>
                <a:ea typeface="HG丸ｺﾞｼｯｸM-PRO" pitchFamily="50" charset="-128"/>
              </a:rPr>
              <a:t>恒久的保存基盤（主管：国立国会図書館）</a:t>
            </a:r>
            <a:endParaRPr lang="en-US" altLang="ja-JP" sz="1100" dirty="0" smtClean="0">
              <a:latin typeface="HG丸ｺﾞｼｯｸM-PRO" pitchFamily="50" charset="-128"/>
              <a:ea typeface="HG丸ｺﾞｼｯｸM-PRO" pitchFamily="50" charset="-128"/>
            </a:endParaRPr>
          </a:p>
        </p:txBody>
      </p:sp>
      <p:sp>
        <p:nvSpPr>
          <p:cNvPr id="64" name="フローチャート : 磁気ディスク 53"/>
          <p:cNvSpPr/>
          <p:nvPr/>
        </p:nvSpPr>
        <p:spPr>
          <a:xfrm>
            <a:off x="467544" y="5791132"/>
            <a:ext cx="849522" cy="753154"/>
          </a:xfrm>
          <a:prstGeom prst="flowChartMagneticDisk">
            <a:avLst/>
          </a:prstGeom>
          <a:solidFill>
            <a:schemeClr val="accent2">
              <a:lumMod val="40000"/>
              <a:lumOff val="60000"/>
            </a:schemeClr>
          </a:solidFill>
          <a:ln w="25400">
            <a:solidFill>
              <a:schemeClr val="accent2">
                <a:alpha val="95000"/>
              </a:schemeClr>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kumimoji="1" lang="ja-JP" altLang="en-US" sz="1100" b="1" dirty="0" smtClean="0"/>
              <a:t>書籍関連</a:t>
            </a:r>
            <a:endParaRPr kumimoji="1" lang="en-US" altLang="ja-JP" sz="1100" b="1" dirty="0" smtClean="0"/>
          </a:p>
          <a:p>
            <a:pPr algn="ctr"/>
            <a:r>
              <a:rPr kumimoji="1" lang="ja-JP" altLang="en-US" sz="1100" b="1" dirty="0" smtClean="0"/>
              <a:t>アーカイブ</a:t>
            </a:r>
            <a:endParaRPr kumimoji="1" lang="en-US" altLang="ja-JP" sz="1100" b="1" dirty="0" smtClean="0"/>
          </a:p>
        </p:txBody>
      </p:sp>
      <p:sp>
        <p:nvSpPr>
          <p:cNvPr id="65" name="フローチャート : 磁気ディスク 53"/>
          <p:cNvSpPr/>
          <p:nvPr/>
        </p:nvSpPr>
        <p:spPr>
          <a:xfrm>
            <a:off x="1585221" y="5799175"/>
            <a:ext cx="849522" cy="761151"/>
          </a:xfrm>
          <a:prstGeom prst="flowChartMagneticDisk">
            <a:avLst/>
          </a:prstGeom>
          <a:solidFill>
            <a:schemeClr val="accent3">
              <a:lumMod val="40000"/>
              <a:lumOff val="60000"/>
            </a:schemeClr>
          </a:solidFill>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kumimoji="1" lang="ja-JP" altLang="en-US" sz="1100" b="1" dirty="0" smtClean="0"/>
              <a:t>文化財</a:t>
            </a:r>
            <a:endParaRPr kumimoji="1" lang="en-US" altLang="ja-JP" sz="1100" b="1" dirty="0" smtClean="0"/>
          </a:p>
          <a:p>
            <a:pPr algn="ctr"/>
            <a:r>
              <a:rPr kumimoji="1" lang="ja-JP" altLang="en-US" sz="1100" b="1" dirty="0" smtClean="0"/>
              <a:t>アーカイブ</a:t>
            </a:r>
            <a:endParaRPr kumimoji="1" lang="en-US" altLang="ja-JP" sz="1100" b="1" dirty="0" smtClean="0"/>
          </a:p>
        </p:txBody>
      </p:sp>
      <p:sp>
        <p:nvSpPr>
          <p:cNvPr id="66" name="フローチャート : 磁気ディスク 53"/>
          <p:cNvSpPr/>
          <p:nvPr/>
        </p:nvSpPr>
        <p:spPr>
          <a:xfrm>
            <a:off x="2618276" y="5834554"/>
            <a:ext cx="849522" cy="690394"/>
          </a:xfrm>
          <a:prstGeom prst="flowChartMagneticDisk">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algn="ctr"/>
            <a:r>
              <a:rPr kumimoji="1" lang="ja-JP" altLang="en-US" sz="1100" b="1" dirty="0" smtClean="0"/>
              <a:t>災害関係アーカイブ</a:t>
            </a:r>
            <a:endParaRPr kumimoji="1" lang="en-US" altLang="ja-JP" sz="1100" b="1" dirty="0" smtClean="0"/>
          </a:p>
          <a:p>
            <a:pPr algn="ctr"/>
            <a:r>
              <a:rPr kumimoji="1" lang="ja-JP" altLang="en-US" sz="1100" b="1" dirty="0" smtClean="0"/>
              <a:t>（大震災を含む）</a:t>
            </a:r>
            <a:endParaRPr kumimoji="1" lang="en-US" altLang="ja-JP" sz="1100" b="1" dirty="0" smtClean="0"/>
          </a:p>
        </p:txBody>
      </p:sp>
      <p:sp>
        <p:nvSpPr>
          <p:cNvPr id="67" name="フローチャート : 磁気ディスク 53"/>
          <p:cNvSpPr/>
          <p:nvPr/>
        </p:nvSpPr>
        <p:spPr>
          <a:xfrm>
            <a:off x="5150852" y="5875988"/>
            <a:ext cx="2687660" cy="668298"/>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kumimoji="1" lang="ja-JP" altLang="en-US" sz="1300" b="1" dirty="0">
                <a:solidFill>
                  <a:schemeClr val="dk1"/>
                </a:solidFill>
              </a:rPr>
              <a:t>デジタルコンテンツ</a:t>
            </a:r>
            <a:endParaRPr kumimoji="1" lang="en-US" altLang="ja-JP" sz="1300" b="1" dirty="0">
              <a:solidFill>
                <a:schemeClr val="dk1"/>
              </a:solidFill>
            </a:endParaRPr>
          </a:p>
          <a:p>
            <a:pPr algn="ctr">
              <a:lnSpc>
                <a:spcPts val="1600"/>
              </a:lnSpc>
            </a:pPr>
            <a:r>
              <a:rPr kumimoji="1" lang="ja-JP" altLang="en-US" sz="1300" b="1" dirty="0">
                <a:solidFill>
                  <a:schemeClr val="dk1"/>
                </a:solidFill>
              </a:rPr>
              <a:t>永久保存庫</a:t>
            </a:r>
            <a:endParaRPr kumimoji="1" lang="en-US" altLang="ja-JP" sz="1300" b="1" dirty="0">
              <a:solidFill>
                <a:schemeClr val="dk1"/>
              </a:solidFill>
            </a:endParaRPr>
          </a:p>
        </p:txBody>
      </p:sp>
      <p:sp>
        <p:nvSpPr>
          <p:cNvPr id="68" name="AutoShape 8"/>
          <p:cNvSpPr>
            <a:spLocks noChangeArrowheads="1"/>
          </p:cNvSpPr>
          <p:nvPr/>
        </p:nvSpPr>
        <p:spPr bwMode="auto">
          <a:xfrm>
            <a:off x="425249" y="2423880"/>
            <a:ext cx="948686" cy="1094765"/>
          </a:xfrm>
          <a:prstGeom prst="roundRect">
            <a:avLst>
              <a:gd name="adj" fmla="val 25048"/>
            </a:avLst>
          </a:prstGeom>
          <a:solidFill>
            <a:schemeClr val="accent2">
              <a:lumMod val="40000"/>
              <a:lumOff val="60000"/>
            </a:schemeClr>
          </a:solidFill>
          <a:ln w="25400">
            <a:solidFill>
              <a:schemeClr val="accent2"/>
            </a:solidFill>
            <a:headEnd/>
            <a:tailEnd/>
          </a:ln>
        </p:spPr>
        <p:style>
          <a:lnRef idx="1">
            <a:schemeClr val="accent3"/>
          </a:lnRef>
          <a:fillRef idx="2">
            <a:schemeClr val="accent3"/>
          </a:fillRef>
          <a:effectRef idx="1">
            <a:schemeClr val="accent3"/>
          </a:effectRef>
          <a:fontRef idx="minor">
            <a:schemeClr val="dk1"/>
          </a:fontRef>
        </p:style>
        <p:txBody>
          <a:bodyPr wrap="square" lIns="36000" rIns="36000" anchor="t" anchorCtr="0">
            <a:noAutofit/>
          </a:bodyPr>
          <a:lstStyle/>
          <a:p>
            <a:pPr algn="ctr"/>
            <a:r>
              <a:rPr kumimoji="1" lang="ja-JP" altLang="en-US" sz="1200" b="1" dirty="0"/>
              <a:t>文献・ｳｪﾌﾞ情報関連</a:t>
            </a:r>
            <a:endParaRPr kumimoji="1" lang="en-US" altLang="ja-JP" sz="1200" b="1" dirty="0"/>
          </a:p>
          <a:p>
            <a:pPr algn="ctr"/>
            <a:r>
              <a:rPr kumimoji="1" lang="ja-JP" altLang="en-US" sz="1200" b="1" dirty="0"/>
              <a:t>ポータル</a:t>
            </a:r>
            <a:endParaRPr kumimoji="1" lang="en-US" altLang="ja-JP" sz="1200" b="1" dirty="0"/>
          </a:p>
          <a:p>
            <a:pPr algn="ctr"/>
            <a:r>
              <a:rPr kumimoji="1" lang="ja-JP" altLang="en-US" sz="1050" b="1" dirty="0" smtClean="0"/>
              <a:t>（国立国会</a:t>
            </a:r>
            <a:endParaRPr kumimoji="1" lang="en-US" altLang="ja-JP" sz="1050" b="1" dirty="0"/>
          </a:p>
          <a:p>
            <a:pPr algn="ctr"/>
            <a:r>
              <a:rPr kumimoji="1" lang="ja-JP" altLang="en-US" sz="1050" b="1" dirty="0" smtClean="0"/>
              <a:t>図書館ｻｰﾁ</a:t>
            </a:r>
            <a:r>
              <a:rPr kumimoji="1" lang="ja-JP" altLang="en-US" sz="1050" b="1" dirty="0"/>
              <a:t>）</a:t>
            </a:r>
            <a:endParaRPr kumimoji="1" lang="en-US" altLang="ja-JP" sz="1050" b="1" dirty="0"/>
          </a:p>
        </p:txBody>
      </p:sp>
      <p:sp>
        <p:nvSpPr>
          <p:cNvPr id="69" name="AutoShape 8"/>
          <p:cNvSpPr>
            <a:spLocks noChangeArrowheads="1"/>
          </p:cNvSpPr>
          <p:nvPr/>
        </p:nvSpPr>
        <p:spPr bwMode="auto">
          <a:xfrm>
            <a:off x="1571904" y="2420888"/>
            <a:ext cx="895843" cy="1097758"/>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kumimoji="1" lang="ja-JP" altLang="en-US" sz="1200" b="1" dirty="0" smtClean="0"/>
              <a:t>文化財ポータル</a:t>
            </a:r>
            <a:endParaRPr kumimoji="1" lang="en-US" altLang="ja-JP" sz="1200" b="1" dirty="0" smtClean="0"/>
          </a:p>
          <a:p>
            <a:pPr algn="ctr"/>
            <a:r>
              <a:rPr kumimoji="1" lang="ja-JP" altLang="en-US" sz="1200" b="1" dirty="0"/>
              <a:t>（</a:t>
            </a:r>
            <a:r>
              <a:rPr kumimoji="1" lang="ja-JP" altLang="en-US" sz="1200" b="1" dirty="0" smtClean="0"/>
              <a:t>文化遺産オンライン）</a:t>
            </a:r>
            <a:endParaRPr kumimoji="1" lang="en-US" altLang="ja-JP" sz="1200" b="1" dirty="0"/>
          </a:p>
        </p:txBody>
      </p:sp>
      <p:sp>
        <p:nvSpPr>
          <p:cNvPr id="70" name="AutoShape 8"/>
          <p:cNvSpPr>
            <a:spLocks noChangeArrowheads="1"/>
          </p:cNvSpPr>
          <p:nvPr/>
        </p:nvSpPr>
        <p:spPr bwMode="auto">
          <a:xfrm>
            <a:off x="2561401" y="2410545"/>
            <a:ext cx="948686" cy="1432664"/>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kumimoji="1" lang="ja-JP" altLang="en-US" sz="1200" b="1" dirty="0"/>
              <a:t>大規模災害情報</a:t>
            </a:r>
            <a:endParaRPr kumimoji="1" lang="en-US" altLang="ja-JP" sz="1200" b="1" dirty="0"/>
          </a:p>
          <a:p>
            <a:pPr algn="ctr"/>
            <a:r>
              <a:rPr kumimoji="1" lang="ja-JP" altLang="en-US" sz="1200" b="1" dirty="0" smtClean="0"/>
              <a:t>ポータル</a:t>
            </a:r>
            <a:endParaRPr kumimoji="1" lang="en-US" altLang="ja-JP" sz="1200" b="1" dirty="0" smtClean="0"/>
          </a:p>
          <a:p>
            <a:pPr algn="ctr"/>
            <a:r>
              <a:rPr kumimoji="1" lang="ja-JP" altLang="en-US" sz="1200" b="1" dirty="0" smtClean="0"/>
              <a:t>（ひなぎく・地震関係ポータル）</a:t>
            </a:r>
            <a:endParaRPr kumimoji="1" lang="en-US" altLang="ja-JP" sz="1200" b="1" dirty="0"/>
          </a:p>
        </p:txBody>
      </p:sp>
      <p:sp>
        <p:nvSpPr>
          <p:cNvPr id="71" name="AutoShape 8"/>
          <p:cNvSpPr>
            <a:spLocks noChangeArrowheads="1"/>
          </p:cNvSpPr>
          <p:nvPr/>
        </p:nvSpPr>
        <p:spPr bwMode="auto">
          <a:xfrm>
            <a:off x="5075879" y="3895535"/>
            <a:ext cx="2762633" cy="503433"/>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square" anchor="t" anchorCtr="0">
            <a:noAutofit/>
          </a:bodyPr>
          <a:lstStyle/>
          <a:p>
            <a:pPr algn="ctr"/>
            <a:r>
              <a:rPr kumimoji="1" lang="ja-JP" altLang="en-US" sz="1300" b="1" dirty="0">
                <a:solidFill>
                  <a:schemeClr val="dk1"/>
                </a:solidFill>
              </a:rPr>
              <a:t>汎用検索・ナビゲーション機能</a:t>
            </a:r>
            <a:endParaRPr kumimoji="1" lang="en-US" altLang="ja-JP" sz="1300" b="1" dirty="0">
              <a:solidFill>
                <a:schemeClr val="dk1"/>
              </a:solidFill>
            </a:endParaRPr>
          </a:p>
          <a:p>
            <a:pPr algn="ctr"/>
            <a:r>
              <a:rPr kumimoji="1" lang="ja-JP" altLang="en-US" sz="1200" b="1" dirty="0">
                <a:solidFill>
                  <a:schemeClr val="dk1"/>
                </a:solidFill>
              </a:rPr>
              <a:t>（国立国会図書館サーチ）</a:t>
            </a:r>
            <a:endParaRPr kumimoji="1" lang="en-US" altLang="ja-JP" sz="1200" b="1" dirty="0">
              <a:solidFill>
                <a:schemeClr val="dk1"/>
              </a:solidFill>
            </a:endParaRPr>
          </a:p>
        </p:txBody>
      </p:sp>
      <p:sp>
        <p:nvSpPr>
          <p:cNvPr id="73" name="AutoShape 8"/>
          <p:cNvSpPr>
            <a:spLocks noChangeArrowheads="1"/>
          </p:cNvSpPr>
          <p:nvPr/>
        </p:nvSpPr>
        <p:spPr bwMode="auto">
          <a:xfrm>
            <a:off x="4808865" y="2174451"/>
            <a:ext cx="941869" cy="1094765"/>
          </a:xfrm>
          <a:prstGeom prst="roundRect">
            <a:avLst>
              <a:gd name="adj" fmla="val 25048"/>
            </a:avLst>
          </a:prstGeom>
          <a:solidFill>
            <a:schemeClr val="accent2">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wrap="square" lIns="0" rIns="0" anchor="ctr" anchorCtr="0">
            <a:noAutofit/>
          </a:bodyPr>
          <a:lstStyle/>
          <a:p>
            <a:pPr algn="ctr"/>
            <a:r>
              <a:rPr kumimoji="1" lang="ja-JP" altLang="en-US" sz="1000" b="1" dirty="0"/>
              <a:t>文献・ｳｪﾌﾞ情報関連</a:t>
            </a:r>
            <a:endParaRPr kumimoji="1" lang="en-US" altLang="ja-JP" sz="1000" b="1" dirty="0"/>
          </a:p>
          <a:p>
            <a:pPr algn="ctr"/>
            <a:r>
              <a:rPr kumimoji="1" lang="ja-JP" altLang="en-US" sz="1000" b="1" dirty="0"/>
              <a:t>ポータル</a:t>
            </a:r>
            <a:endParaRPr kumimoji="1" lang="en-US" altLang="ja-JP" sz="1000" b="1" dirty="0"/>
          </a:p>
          <a:p>
            <a:pPr algn="ctr"/>
            <a:r>
              <a:rPr kumimoji="1" lang="ja-JP" altLang="en-US" sz="1100" b="1" dirty="0" smtClean="0">
                <a:latin typeface="+mn-ea"/>
              </a:rPr>
              <a:t>（</a:t>
            </a:r>
            <a:r>
              <a:rPr kumimoji="1" lang="en-US" altLang="ja-JP" sz="1100" b="1" dirty="0" smtClean="0">
                <a:latin typeface="+mn-ea"/>
              </a:rPr>
              <a:t>NDL)</a:t>
            </a:r>
            <a:endParaRPr kumimoji="1" lang="en-US" altLang="ja-JP" sz="1100" b="1" dirty="0">
              <a:latin typeface="+mn-ea"/>
            </a:endParaRPr>
          </a:p>
        </p:txBody>
      </p:sp>
      <p:sp>
        <p:nvSpPr>
          <p:cNvPr id="74" name="AutoShape 8"/>
          <p:cNvSpPr>
            <a:spLocks noChangeArrowheads="1"/>
          </p:cNvSpPr>
          <p:nvPr/>
        </p:nvSpPr>
        <p:spPr bwMode="auto">
          <a:xfrm>
            <a:off x="6002324" y="2147784"/>
            <a:ext cx="1496129" cy="1097758"/>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36000" rIns="36000" anchor="t" anchorCtr="0">
            <a:noAutofit/>
          </a:bodyPr>
          <a:lstStyle/>
          <a:p>
            <a:pPr algn="ctr"/>
            <a:r>
              <a:rPr kumimoji="1" lang="ja-JP" altLang="en-US" sz="1200" b="1" dirty="0" smtClean="0"/>
              <a:t>文化財ポータル</a:t>
            </a:r>
            <a:endParaRPr kumimoji="1" lang="en-US" altLang="ja-JP" sz="1200" b="1" dirty="0" smtClean="0"/>
          </a:p>
          <a:p>
            <a:pPr marL="342900" indent="-342900" algn="ctr" fontAlgn="auto">
              <a:spcBef>
                <a:spcPts val="0"/>
              </a:spcBef>
              <a:spcAft>
                <a:spcPts val="0"/>
              </a:spcAft>
              <a:defRPr/>
            </a:pPr>
            <a:r>
              <a:rPr kumimoji="1" lang="ja-JP" altLang="en-US" sz="1200" b="1" dirty="0" smtClean="0"/>
              <a:t>メディア芸術</a:t>
            </a:r>
            <a:r>
              <a:rPr kumimoji="1" lang="ja-JP" altLang="en-US" sz="1200" b="1" dirty="0"/>
              <a:t>関連</a:t>
            </a:r>
            <a:endParaRPr kumimoji="1" lang="en-US" altLang="ja-JP" sz="1200" b="1" dirty="0"/>
          </a:p>
          <a:p>
            <a:pPr marL="342900" indent="-342900" algn="ctr" fontAlgn="auto">
              <a:spcBef>
                <a:spcPts val="0"/>
              </a:spcBef>
              <a:spcAft>
                <a:spcPts val="0"/>
              </a:spcAft>
              <a:defRPr/>
            </a:pPr>
            <a:r>
              <a:rPr kumimoji="1" lang="ja-JP" altLang="en-US" sz="1200" b="1" dirty="0"/>
              <a:t>ポータル</a:t>
            </a:r>
            <a:endParaRPr kumimoji="1" lang="en-US" altLang="ja-JP" sz="1200" b="1" dirty="0" smtClean="0"/>
          </a:p>
          <a:p>
            <a:pPr algn="ctr"/>
            <a:r>
              <a:rPr kumimoji="1" lang="ja-JP" altLang="en-US" sz="1000" b="1" dirty="0" smtClean="0"/>
              <a:t>（文化遺産オンライン）</a:t>
            </a:r>
            <a:endParaRPr kumimoji="1" lang="en-US" altLang="ja-JP" sz="1000" b="1" dirty="0" smtClean="0"/>
          </a:p>
          <a:p>
            <a:pPr algn="ctr"/>
            <a:r>
              <a:rPr kumimoji="1" lang="ja-JP" altLang="en-US" sz="1100" b="1" dirty="0" smtClean="0"/>
              <a:t>（文化庁）</a:t>
            </a:r>
            <a:endParaRPr kumimoji="1" lang="en-US" altLang="ja-JP" sz="1100" b="1" dirty="0"/>
          </a:p>
        </p:txBody>
      </p:sp>
      <p:sp>
        <p:nvSpPr>
          <p:cNvPr id="75" name="AutoShape 8"/>
          <p:cNvSpPr>
            <a:spLocks noChangeArrowheads="1"/>
          </p:cNvSpPr>
          <p:nvPr/>
        </p:nvSpPr>
        <p:spPr bwMode="auto">
          <a:xfrm>
            <a:off x="7781181" y="2123018"/>
            <a:ext cx="1101393" cy="1139772"/>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36000" rIns="36000" anchor="ctr" anchorCtr="0">
            <a:noAutofit/>
          </a:bodyPr>
          <a:lstStyle/>
          <a:p>
            <a:pPr algn="ctr"/>
            <a:r>
              <a:rPr kumimoji="1" lang="ja-JP" altLang="en-US" sz="1200" b="1" dirty="0"/>
              <a:t>大規模災害</a:t>
            </a:r>
            <a:r>
              <a:rPr kumimoji="1" lang="ja-JP" altLang="en-US" sz="1200" b="1" dirty="0" smtClean="0"/>
              <a:t>情報</a:t>
            </a:r>
            <a:endParaRPr kumimoji="1" lang="en-US" altLang="ja-JP" sz="1200" b="1" dirty="0" smtClean="0"/>
          </a:p>
          <a:p>
            <a:pPr algn="ctr"/>
            <a:r>
              <a:rPr kumimoji="1" lang="ja-JP" altLang="en-US" sz="1200" b="1" dirty="0" smtClean="0"/>
              <a:t>ポータル</a:t>
            </a:r>
            <a:endParaRPr kumimoji="1" lang="en-US" altLang="ja-JP" sz="1200" b="1" dirty="0" smtClean="0"/>
          </a:p>
          <a:p>
            <a:pPr algn="ctr"/>
            <a:r>
              <a:rPr kumimoji="1" lang="ja-JP" altLang="en-US" sz="1100" b="1" dirty="0"/>
              <a:t>（</a:t>
            </a:r>
            <a:r>
              <a:rPr kumimoji="1" lang="ja-JP" altLang="en-US" sz="1100" b="1" dirty="0" smtClean="0"/>
              <a:t>内閣府防災</a:t>
            </a:r>
            <a:r>
              <a:rPr kumimoji="1" lang="ja-JP" altLang="en-US" sz="1100" b="1" dirty="0"/>
              <a:t>）</a:t>
            </a:r>
            <a:endParaRPr kumimoji="1" lang="en-US" altLang="ja-JP" sz="1100" b="1" dirty="0" smtClean="0"/>
          </a:p>
        </p:txBody>
      </p:sp>
      <p:sp>
        <p:nvSpPr>
          <p:cNvPr id="76" name="AutoShape 8"/>
          <p:cNvSpPr>
            <a:spLocks noChangeArrowheads="1"/>
          </p:cNvSpPr>
          <p:nvPr/>
        </p:nvSpPr>
        <p:spPr bwMode="auto">
          <a:xfrm>
            <a:off x="8350687" y="3530152"/>
            <a:ext cx="613801" cy="3066436"/>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vert="eaVert" wrap="square" anchor="t" anchorCtr="0">
            <a:noAutofit/>
          </a:bodyPr>
          <a:lstStyle/>
          <a:p>
            <a:pPr marL="342900" indent="-342900" fontAlgn="auto">
              <a:spcBef>
                <a:spcPts val="0"/>
              </a:spcBef>
              <a:spcAft>
                <a:spcPts val="0"/>
              </a:spcAft>
              <a:defRPr/>
            </a:pPr>
            <a:r>
              <a:rPr lang="ja-JP" altLang="en-US" sz="1200" b="1" dirty="0" smtClean="0">
                <a:latin typeface="HG丸ｺﾞｼｯｸM-PRO" pitchFamily="50" charset="-128"/>
                <a:ea typeface="HG丸ｺﾞｼｯｸM-PRO" pitchFamily="50" charset="-128"/>
              </a:rPr>
              <a:t>海外の日本関係情報・国内アーカイブ機関</a:t>
            </a:r>
            <a:endParaRPr lang="en-US" altLang="ja-JP" sz="1100" dirty="0" smtClean="0">
              <a:latin typeface="HG丸ｺﾞｼｯｸM-PRO" pitchFamily="50" charset="-128"/>
              <a:ea typeface="HG丸ｺﾞｼｯｸM-PRO" pitchFamily="50" charset="-128"/>
            </a:endParaRPr>
          </a:p>
        </p:txBody>
      </p:sp>
      <p:sp>
        <p:nvSpPr>
          <p:cNvPr id="77" name="フローチャート : 磁気ディスク 53"/>
          <p:cNvSpPr/>
          <p:nvPr/>
        </p:nvSpPr>
        <p:spPr>
          <a:xfrm>
            <a:off x="2655167" y="5288000"/>
            <a:ext cx="746407" cy="504169"/>
          </a:xfrm>
          <a:prstGeom prst="flowChartMagneticDisk">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algn="ctr"/>
            <a:r>
              <a:rPr kumimoji="1" lang="ja-JP" altLang="en-US" sz="1100" b="1" dirty="0" smtClean="0"/>
              <a:t>権利情報</a:t>
            </a:r>
            <a:endParaRPr kumimoji="1" lang="en-US" altLang="ja-JP" sz="1100" b="1" dirty="0" smtClean="0"/>
          </a:p>
        </p:txBody>
      </p:sp>
      <p:sp>
        <p:nvSpPr>
          <p:cNvPr id="78" name="フローチャート : 磁気ディスク 53"/>
          <p:cNvSpPr/>
          <p:nvPr/>
        </p:nvSpPr>
        <p:spPr>
          <a:xfrm>
            <a:off x="501798" y="5347599"/>
            <a:ext cx="816143" cy="457701"/>
          </a:xfrm>
          <a:prstGeom prst="flowChartMagneticDisk">
            <a:avLst/>
          </a:prstGeom>
          <a:solidFill>
            <a:schemeClr val="accent2">
              <a:lumMod val="40000"/>
              <a:lumOff val="60000"/>
            </a:schemeClr>
          </a:solidFill>
          <a:ln w="25400">
            <a:solidFill>
              <a:schemeClr val="accent2">
                <a:alpha val="95000"/>
              </a:schemeClr>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kumimoji="1" lang="ja-JP" altLang="en-US" sz="1100" b="1" dirty="0" smtClean="0"/>
              <a:t>権利情報</a:t>
            </a:r>
            <a:endParaRPr kumimoji="1" lang="en-US" altLang="ja-JP" sz="1100" b="1" dirty="0" smtClean="0"/>
          </a:p>
        </p:txBody>
      </p:sp>
      <p:sp>
        <p:nvSpPr>
          <p:cNvPr id="79" name="フローチャート : 磁気ディスク 53"/>
          <p:cNvSpPr/>
          <p:nvPr/>
        </p:nvSpPr>
        <p:spPr>
          <a:xfrm>
            <a:off x="1644347" y="5347599"/>
            <a:ext cx="750226" cy="446832"/>
          </a:xfrm>
          <a:prstGeom prst="flowChartMagneticDisk">
            <a:avLst/>
          </a:prstGeom>
          <a:solidFill>
            <a:schemeClr val="accent3">
              <a:lumMod val="40000"/>
              <a:lumOff val="60000"/>
            </a:schemeClr>
          </a:solidFill>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kumimoji="1" lang="ja-JP" altLang="en-US" sz="1100" b="1" dirty="0" smtClean="0"/>
              <a:t>権利情報</a:t>
            </a:r>
            <a:endParaRPr kumimoji="1" lang="en-US" altLang="ja-JP" sz="1100" b="1" dirty="0" smtClean="0"/>
          </a:p>
        </p:txBody>
      </p:sp>
      <p:sp>
        <p:nvSpPr>
          <p:cNvPr id="80" name="フローチャート : 磁気ディスク 53"/>
          <p:cNvSpPr/>
          <p:nvPr/>
        </p:nvSpPr>
        <p:spPr>
          <a:xfrm>
            <a:off x="5750734" y="5036528"/>
            <a:ext cx="1485562" cy="379552"/>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kumimoji="1" lang="ja-JP" altLang="en-US" sz="1200" b="1" dirty="0">
                <a:solidFill>
                  <a:schemeClr val="dk1"/>
                </a:solidFill>
              </a:rPr>
              <a:t>権利情報管理</a:t>
            </a:r>
            <a:endParaRPr kumimoji="1" lang="en-US" altLang="ja-JP" sz="1200" b="1" dirty="0">
              <a:solidFill>
                <a:schemeClr val="dk1"/>
              </a:solidFill>
            </a:endParaRPr>
          </a:p>
        </p:txBody>
      </p:sp>
      <p:sp>
        <p:nvSpPr>
          <p:cNvPr id="81" name="左矢印 80"/>
          <p:cNvSpPr/>
          <p:nvPr/>
        </p:nvSpPr>
        <p:spPr>
          <a:xfrm>
            <a:off x="7924555" y="3903551"/>
            <a:ext cx="535877" cy="69498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1050" dirty="0"/>
          </a:p>
        </p:txBody>
      </p:sp>
      <p:sp>
        <p:nvSpPr>
          <p:cNvPr id="82" name="上矢印 81"/>
          <p:cNvSpPr/>
          <p:nvPr/>
        </p:nvSpPr>
        <p:spPr>
          <a:xfrm>
            <a:off x="5591048" y="3242196"/>
            <a:ext cx="1938543" cy="376889"/>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400" dirty="0" smtClean="0"/>
              <a:t>API</a:t>
            </a:r>
            <a:r>
              <a:rPr kumimoji="1" lang="ja-JP" altLang="en-US" sz="1400" dirty="0" smtClean="0"/>
              <a:t>連携</a:t>
            </a:r>
            <a:endParaRPr kumimoji="1" lang="ja-JP" altLang="en-US" sz="1400" dirty="0"/>
          </a:p>
        </p:txBody>
      </p:sp>
      <p:sp>
        <p:nvSpPr>
          <p:cNvPr id="83" name="AutoShape 8"/>
          <p:cNvSpPr>
            <a:spLocks noChangeArrowheads="1"/>
          </p:cNvSpPr>
          <p:nvPr/>
        </p:nvSpPr>
        <p:spPr bwMode="auto">
          <a:xfrm>
            <a:off x="362041" y="4672011"/>
            <a:ext cx="1041607" cy="370383"/>
          </a:xfrm>
          <a:prstGeom prst="roundRect">
            <a:avLst>
              <a:gd name="adj" fmla="val 25048"/>
            </a:avLst>
          </a:prstGeom>
          <a:solidFill>
            <a:schemeClr val="accent2">
              <a:lumMod val="40000"/>
              <a:lumOff val="60000"/>
            </a:schemeClr>
          </a:solidFill>
          <a:ln w="25400">
            <a:solidFill>
              <a:schemeClr val="accent2">
                <a:alpha val="95000"/>
              </a:schemeClr>
            </a:solidFill>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algn="ctr"/>
            <a:r>
              <a:rPr kumimoji="1" lang="ja-JP" altLang="en-US" sz="1200" b="1" dirty="0" smtClean="0"/>
              <a:t>デジタル化</a:t>
            </a:r>
            <a:endParaRPr kumimoji="1" lang="en-US" altLang="ja-JP" sz="1200" b="1" dirty="0" smtClean="0"/>
          </a:p>
        </p:txBody>
      </p:sp>
      <p:sp>
        <p:nvSpPr>
          <p:cNvPr id="84" name="AutoShape 8"/>
          <p:cNvSpPr>
            <a:spLocks noChangeArrowheads="1"/>
          </p:cNvSpPr>
          <p:nvPr/>
        </p:nvSpPr>
        <p:spPr bwMode="auto">
          <a:xfrm>
            <a:off x="389573" y="4271658"/>
            <a:ext cx="948686" cy="322929"/>
          </a:xfrm>
          <a:prstGeom prst="roundRect">
            <a:avLst>
              <a:gd name="adj" fmla="val 25048"/>
            </a:avLst>
          </a:prstGeom>
          <a:solidFill>
            <a:schemeClr val="accent2">
              <a:lumMod val="40000"/>
              <a:lumOff val="60000"/>
            </a:schemeClr>
          </a:solidFill>
          <a:ln w="25400">
            <a:solidFill>
              <a:schemeClr val="accent2">
                <a:alpha val="95000"/>
              </a:schemeClr>
            </a:solidFill>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algn="ctr"/>
            <a:r>
              <a:rPr kumimoji="1" lang="ja-JP" altLang="en-US" sz="1200" b="1" dirty="0" smtClean="0"/>
              <a:t>収集</a:t>
            </a:r>
            <a:endParaRPr kumimoji="1" lang="en-US" altLang="ja-JP" sz="1200" b="1" dirty="0" smtClean="0"/>
          </a:p>
        </p:txBody>
      </p:sp>
      <p:sp>
        <p:nvSpPr>
          <p:cNvPr id="85" name="AutoShape 8"/>
          <p:cNvSpPr>
            <a:spLocks noChangeArrowheads="1"/>
          </p:cNvSpPr>
          <p:nvPr/>
        </p:nvSpPr>
        <p:spPr bwMode="auto">
          <a:xfrm>
            <a:off x="379256" y="3861048"/>
            <a:ext cx="948686" cy="322929"/>
          </a:xfrm>
          <a:prstGeom prst="roundRect">
            <a:avLst>
              <a:gd name="adj" fmla="val 25048"/>
            </a:avLst>
          </a:prstGeom>
          <a:solidFill>
            <a:schemeClr val="accent2">
              <a:lumMod val="40000"/>
              <a:lumOff val="60000"/>
            </a:schemeClr>
          </a:solidFill>
          <a:ln w="25400">
            <a:solidFill>
              <a:schemeClr val="accent2">
                <a:alpha val="95000"/>
              </a:schemeClr>
            </a:solidFill>
            <a:headEnd/>
            <a:tailEnd/>
          </a:ln>
        </p:spPr>
        <p:style>
          <a:lnRef idx="1">
            <a:schemeClr val="accent3"/>
          </a:lnRef>
          <a:fillRef idx="2">
            <a:schemeClr val="accent3"/>
          </a:fillRef>
          <a:effectRef idx="1">
            <a:schemeClr val="accent3"/>
          </a:effectRef>
          <a:fontRef idx="minor">
            <a:schemeClr val="dk1"/>
          </a:fontRef>
        </p:style>
        <p:txBody>
          <a:bodyPr wrap="square" lIns="36000" rIns="36000" anchor="t" anchorCtr="0">
            <a:noAutofit/>
          </a:bodyPr>
          <a:lstStyle/>
          <a:p>
            <a:pPr algn="ctr"/>
            <a:r>
              <a:rPr kumimoji="1" lang="ja-JP" altLang="en-US" sz="1000" b="1" dirty="0" smtClean="0"/>
              <a:t>組織化・知識化</a:t>
            </a:r>
            <a:endParaRPr kumimoji="1" lang="en-US" altLang="ja-JP" sz="1000" b="1" dirty="0"/>
          </a:p>
        </p:txBody>
      </p:sp>
      <p:sp>
        <p:nvSpPr>
          <p:cNvPr id="86" name="AutoShape 8"/>
          <p:cNvSpPr>
            <a:spLocks noChangeArrowheads="1"/>
          </p:cNvSpPr>
          <p:nvPr/>
        </p:nvSpPr>
        <p:spPr bwMode="auto">
          <a:xfrm>
            <a:off x="6929813" y="4509120"/>
            <a:ext cx="1041607" cy="49464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kumimoji="1" lang="ja-JP" altLang="en-US" sz="1300" b="1" dirty="0">
                <a:solidFill>
                  <a:schemeClr val="dk1"/>
                </a:solidFill>
              </a:rPr>
              <a:t>蔵書の</a:t>
            </a:r>
            <a:endParaRPr kumimoji="1" lang="en-US" altLang="ja-JP" sz="1300" b="1" dirty="0">
              <a:solidFill>
                <a:schemeClr val="dk1"/>
              </a:solidFill>
            </a:endParaRPr>
          </a:p>
          <a:p>
            <a:pPr algn="ctr">
              <a:lnSpc>
                <a:spcPts val="1600"/>
              </a:lnSpc>
            </a:pPr>
            <a:r>
              <a:rPr kumimoji="1" lang="ja-JP" altLang="en-US" sz="1300" b="1" dirty="0">
                <a:solidFill>
                  <a:schemeClr val="dk1"/>
                </a:solidFill>
              </a:rPr>
              <a:t>デジタル化</a:t>
            </a:r>
            <a:endParaRPr kumimoji="1" lang="en-US" altLang="ja-JP" sz="1300" b="1" dirty="0">
              <a:solidFill>
                <a:schemeClr val="dk1"/>
              </a:solidFill>
            </a:endParaRPr>
          </a:p>
        </p:txBody>
      </p:sp>
      <p:sp>
        <p:nvSpPr>
          <p:cNvPr id="87" name="AutoShape 8"/>
          <p:cNvSpPr>
            <a:spLocks noChangeArrowheads="1"/>
          </p:cNvSpPr>
          <p:nvPr/>
        </p:nvSpPr>
        <p:spPr bwMode="auto">
          <a:xfrm>
            <a:off x="5931880" y="4567669"/>
            <a:ext cx="948686"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kumimoji="1" lang="ja-JP" altLang="en-US" sz="1300" b="1" dirty="0">
                <a:solidFill>
                  <a:schemeClr val="dk1"/>
                </a:solidFill>
              </a:rPr>
              <a:t>収集</a:t>
            </a:r>
            <a:endParaRPr kumimoji="1" lang="en-US" altLang="ja-JP" sz="1300" b="1" dirty="0">
              <a:solidFill>
                <a:schemeClr val="dk1"/>
              </a:solidFill>
            </a:endParaRPr>
          </a:p>
        </p:txBody>
      </p:sp>
      <p:sp>
        <p:nvSpPr>
          <p:cNvPr id="88" name="AutoShape 8"/>
          <p:cNvSpPr>
            <a:spLocks noChangeArrowheads="1"/>
          </p:cNvSpPr>
          <p:nvPr/>
        </p:nvSpPr>
        <p:spPr bwMode="auto">
          <a:xfrm>
            <a:off x="4932040" y="4509120"/>
            <a:ext cx="948686" cy="49608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kumimoji="1" lang="ja-JP" altLang="en-US" sz="1300" b="1" dirty="0" smtClean="0">
                <a:solidFill>
                  <a:schemeClr val="dk1"/>
                </a:solidFill>
              </a:rPr>
              <a:t>組織化</a:t>
            </a:r>
            <a:endParaRPr kumimoji="1" lang="en-US" altLang="ja-JP" sz="1300" b="1" dirty="0">
              <a:solidFill>
                <a:schemeClr val="dk1"/>
              </a:solidFill>
            </a:endParaRPr>
          </a:p>
          <a:p>
            <a:pPr algn="ctr">
              <a:lnSpc>
                <a:spcPts val="1600"/>
              </a:lnSpc>
            </a:pPr>
            <a:r>
              <a:rPr kumimoji="1" lang="ja-JP" altLang="en-US" sz="1300" b="1" dirty="0" smtClean="0">
                <a:solidFill>
                  <a:schemeClr val="dk1"/>
                </a:solidFill>
              </a:rPr>
              <a:t>知識化</a:t>
            </a:r>
            <a:endParaRPr kumimoji="1" lang="en-US" altLang="ja-JP" sz="1300" b="1" dirty="0">
              <a:solidFill>
                <a:schemeClr val="dk1"/>
              </a:solidFill>
            </a:endParaRPr>
          </a:p>
        </p:txBody>
      </p:sp>
      <p:sp>
        <p:nvSpPr>
          <p:cNvPr id="89" name="AutoShape 8"/>
          <p:cNvSpPr>
            <a:spLocks noChangeArrowheads="1"/>
          </p:cNvSpPr>
          <p:nvPr/>
        </p:nvSpPr>
        <p:spPr bwMode="auto">
          <a:xfrm>
            <a:off x="1514169" y="4744019"/>
            <a:ext cx="1041607" cy="370383"/>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kumimoji="1" lang="ja-JP" altLang="en-US" sz="1200" b="1" dirty="0" smtClean="0"/>
              <a:t>デジタル化</a:t>
            </a:r>
            <a:endParaRPr kumimoji="1" lang="en-US" altLang="ja-JP" sz="1200" b="1" dirty="0" smtClean="0"/>
          </a:p>
        </p:txBody>
      </p:sp>
      <p:sp>
        <p:nvSpPr>
          <p:cNvPr id="90" name="AutoShape 8"/>
          <p:cNvSpPr>
            <a:spLocks noChangeArrowheads="1"/>
          </p:cNvSpPr>
          <p:nvPr/>
        </p:nvSpPr>
        <p:spPr bwMode="auto">
          <a:xfrm>
            <a:off x="1541701" y="4343666"/>
            <a:ext cx="948686" cy="322929"/>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kumimoji="1" lang="ja-JP" altLang="en-US" sz="1200" b="1" dirty="0" smtClean="0"/>
              <a:t>収集</a:t>
            </a:r>
            <a:endParaRPr kumimoji="1" lang="en-US" altLang="ja-JP" sz="1200" b="1" dirty="0" smtClean="0"/>
          </a:p>
        </p:txBody>
      </p:sp>
      <p:sp>
        <p:nvSpPr>
          <p:cNvPr id="91" name="AutoShape 8"/>
          <p:cNvSpPr>
            <a:spLocks noChangeArrowheads="1"/>
          </p:cNvSpPr>
          <p:nvPr/>
        </p:nvSpPr>
        <p:spPr bwMode="auto">
          <a:xfrm>
            <a:off x="1531384" y="3933056"/>
            <a:ext cx="948686" cy="322929"/>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0" rIns="0" anchor="t" anchorCtr="0">
            <a:noAutofit/>
          </a:bodyPr>
          <a:lstStyle/>
          <a:p>
            <a:pPr algn="ctr"/>
            <a:r>
              <a:rPr kumimoji="1" lang="ja-JP" altLang="en-US" sz="1000" b="1" dirty="0"/>
              <a:t>組織化・知識化</a:t>
            </a:r>
            <a:endParaRPr kumimoji="1" lang="en-US" altLang="ja-JP" sz="1000" b="1" dirty="0"/>
          </a:p>
        </p:txBody>
      </p:sp>
      <p:sp>
        <p:nvSpPr>
          <p:cNvPr id="92" name="AutoShape 8"/>
          <p:cNvSpPr>
            <a:spLocks noChangeArrowheads="1"/>
          </p:cNvSpPr>
          <p:nvPr/>
        </p:nvSpPr>
        <p:spPr bwMode="auto">
          <a:xfrm>
            <a:off x="2522281" y="4744019"/>
            <a:ext cx="1041607" cy="370383"/>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kumimoji="1" lang="ja-JP" altLang="en-US" sz="1200" b="1" dirty="0" smtClean="0"/>
              <a:t>デジタル化</a:t>
            </a:r>
            <a:endParaRPr kumimoji="1" lang="en-US" altLang="ja-JP" sz="1200" b="1" dirty="0" smtClean="0"/>
          </a:p>
        </p:txBody>
      </p:sp>
      <p:sp>
        <p:nvSpPr>
          <p:cNvPr id="93" name="AutoShape 8"/>
          <p:cNvSpPr>
            <a:spLocks noChangeArrowheads="1"/>
          </p:cNvSpPr>
          <p:nvPr/>
        </p:nvSpPr>
        <p:spPr bwMode="auto">
          <a:xfrm>
            <a:off x="2549813" y="4343666"/>
            <a:ext cx="948686" cy="322929"/>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kumimoji="1" lang="ja-JP" altLang="en-US" sz="1200" b="1" dirty="0" smtClean="0"/>
              <a:t>収集</a:t>
            </a:r>
            <a:endParaRPr kumimoji="1" lang="en-US" altLang="ja-JP" sz="1200" b="1" dirty="0" smtClean="0"/>
          </a:p>
        </p:txBody>
      </p:sp>
      <p:sp>
        <p:nvSpPr>
          <p:cNvPr id="94" name="AutoShape 8"/>
          <p:cNvSpPr>
            <a:spLocks noChangeArrowheads="1"/>
          </p:cNvSpPr>
          <p:nvPr/>
        </p:nvSpPr>
        <p:spPr bwMode="auto">
          <a:xfrm>
            <a:off x="2539496" y="3933056"/>
            <a:ext cx="948686" cy="322929"/>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0" rIns="0" anchor="t" anchorCtr="0">
            <a:noAutofit/>
          </a:bodyPr>
          <a:lstStyle/>
          <a:p>
            <a:pPr algn="ctr"/>
            <a:r>
              <a:rPr kumimoji="1" lang="ja-JP" altLang="en-US" sz="1000" b="1" dirty="0"/>
              <a:t>組織化・知識化</a:t>
            </a:r>
            <a:endParaRPr kumimoji="1" lang="en-US" altLang="ja-JP" sz="1000" b="1" dirty="0"/>
          </a:p>
        </p:txBody>
      </p:sp>
      <p:sp>
        <p:nvSpPr>
          <p:cNvPr id="95" name="AutoShape 8"/>
          <p:cNvSpPr>
            <a:spLocks noChangeArrowheads="1"/>
          </p:cNvSpPr>
          <p:nvPr/>
        </p:nvSpPr>
        <p:spPr bwMode="auto">
          <a:xfrm>
            <a:off x="5940152" y="5482335"/>
            <a:ext cx="948686"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kumimoji="1" lang="ja-JP" altLang="en-US" sz="1300" b="1" dirty="0">
                <a:solidFill>
                  <a:schemeClr val="dk1"/>
                </a:solidFill>
              </a:rPr>
              <a:t>長期保存</a:t>
            </a:r>
            <a:endParaRPr kumimoji="1" lang="en-US" altLang="ja-JP" sz="1300" b="1" dirty="0">
              <a:solidFill>
                <a:schemeClr val="dk1"/>
              </a:solidFill>
            </a:endParaRPr>
          </a:p>
        </p:txBody>
      </p:sp>
      <p:sp>
        <p:nvSpPr>
          <p:cNvPr id="96" name="角丸四角形 95"/>
          <p:cNvSpPr/>
          <p:nvPr/>
        </p:nvSpPr>
        <p:spPr>
          <a:xfrm>
            <a:off x="7971420" y="1340768"/>
            <a:ext cx="1065076"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文化情報デジタル化</a:t>
            </a:r>
            <a:endParaRPr kumimoji="1" lang="ja-JP" altLang="en-US" sz="1400" b="1" dirty="0">
              <a:solidFill>
                <a:schemeClr val="tx1"/>
              </a:solidFill>
            </a:endParaRPr>
          </a:p>
        </p:txBody>
      </p:sp>
      <p:sp>
        <p:nvSpPr>
          <p:cNvPr id="48" name="横巻き 47"/>
          <p:cNvSpPr/>
          <p:nvPr/>
        </p:nvSpPr>
        <p:spPr>
          <a:xfrm>
            <a:off x="8100391" y="596131"/>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58" name="スライド番号プレースホルダー 2"/>
          <p:cNvSpPr txBox="1">
            <a:spLocks/>
          </p:cNvSpPr>
          <p:nvPr/>
        </p:nvSpPr>
        <p:spPr>
          <a:xfrm>
            <a:off x="7046912" y="652025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2AED99-7FB4-404E-8A97-64753DCE42EC}" type="slidenum">
              <a:rPr lang="en-US" sz="2500" smtClean="0">
                <a:solidFill>
                  <a:schemeClr val="tx1"/>
                </a:solidFill>
              </a:rPr>
              <a:pPr/>
              <a:t>13</a:t>
            </a:fld>
            <a:endParaRPr lang="en-US" sz="2500" dirty="0">
              <a:solidFill>
                <a:schemeClr val="tx1"/>
              </a:solidFill>
            </a:endParaRPr>
          </a:p>
        </p:txBody>
      </p:sp>
    </p:spTree>
    <p:extLst>
      <p:ext uri="{BB962C8B-B14F-4D97-AF65-F5344CB8AC3E}">
        <p14:creationId xmlns:p14="http://schemas.microsoft.com/office/powerpoint/2010/main" val="3602308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8"/>
          <p:cNvSpPr>
            <a:spLocks noChangeArrowheads="1"/>
          </p:cNvSpPr>
          <p:nvPr/>
        </p:nvSpPr>
        <p:spPr bwMode="auto">
          <a:xfrm>
            <a:off x="59334" y="2595540"/>
            <a:ext cx="8441127" cy="2617114"/>
          </a:xfrm>
          <a:prstGeom prst="roundRect">
            <a:avLst>
              <a:gd name="adj" fmla="val 11240"/>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nSpc>
                <a:spcPts val="1600"/>
              </a:lnSpc>
            </a:pPr>
            <a:r>
              <a:rPr lang="ja-JP" altLang="en-US" sz="1600" b="1" dirty="0" smtClean="0">
                <a:solidFill>
                  <a:srgbClr val="FF0000"/>
                </a:solidFill>
                <a:latin typeface="HG丸ｺﾞｼｯｸM-PRO" pitchFamily="50" charset="-128"/>
                <a:ea typeface="HG丸ｺﾞｼｯｸM-PRO" pitchFamily="50" charset="-128"/>
              </a:rPr>
              <a:t>●</a:t>
            </a:r>
            <a:r>
              <a:rPr kumimoji="1" lang="ja-JP" altLang="en-US" sz="1600" b="1" dirty="0" smtClean="0">
                <a:latin typeface="HG丸ｺﾞｼｯｸM-PRO" panose="020F0600000000000000" pitchFamily="50" charset="-128"/>
                <a:ea typeface="HG丸ｺﾞｼｯｸM-PRO" panose="020F0600000000000000" pitchFamily="50" charset="-128"/>
              </a:rPr>
              <a:t>知識創造基盤</a:t>
            </a:r>
            <a:r>
              <a:rPr kumimoji="1" lang="ja-JP" altLang="en-US" sz="1200" b="1" dirty="0" smtClean="0">
                <a:latin typeface="HG丸ｺﾞｼｯｸM-PRO" panose="020F0600000000000000" pitchFamily="50" charset="-128"/>
                <a:ea typeface="HG丸ｺﾞｼｯｸM-PRO" panose="020F0600000000000000" pitchFamily="50" charset="-128"/>
              </a:rPr>
              <a:t>（分野毎）</a:t>
            </a:r>
            <a:r>
              <a:rPr kumimoji="1" lang="ja-JP" altLang="en-US" sz="1600" dirty="0">
                <a:latin typeface="HG丸ｺﾞｼｯｸM-PRO" panose="020F0600000000000000" pitchFamily="50" charset="-128"/>
                <a:ea typeface="HG丸ｺﾞｼｯｸM-PRO" panose="020F0600000000000000" pitchFamily="50" charset="-128"/>
              </a:rPr>
              <a:t>（</a:t>
            </a:r>
            <a:r>
              <a:rPr kumimoji="1" lang="en-US" altLang="ja-JP" sz="1600" dirty="0">
                <a:latin typeface="HG丸ｺﾞｼｯｸM-PRO" panose="020F0600000000000000" pitchFamily="50" charset="-128"/>
                <a:ea typeface="HG丸ｺﾞｼｯｸM-PRO" panose="020F0600000000000000" pitchFamily="50" charset="-128"/>
              </a:rPr>
              <a:t>innovation</a:t>
            </a:r>
            <a:r>
              <a:rPr kumimoji="1" lang="ja-JP" altLang="en-US" sz="1600" dirty="0" smtClean="0">
                <a:latin typeface="HG丸ｺﾞｼｯｸM-PRO" panose="020F0600000000000000" pitchFamily="50" charset="-128"/>
                <a:ea typeface="HG丸ｺﾞｼｯｸM-PRO" panose="020F0600000000000000" pitchFamily="50" charset="-128"/>
              </a:rPr>
              <a:t>）</a:t>
            </a:r>
            <a:endParaRPr kumimoji="1" lang="en-US" altLang="ja-JP" sz="1600" b="1" dirty="0" smtClean="0">
              <a:latin typeface="HG丸ｺﾞｼｯｸM-PRO" panose="020F0600000000000000" pitchFamily="50" charset="-128"/>
              <a:ea typeface="HG丸ｺﾞｼｯｸM-PRO" panose="020F0600000000000000" pitchFamily="50" charset="-128"/>
            </a:endParaRPr>
          </a:p>
        </p:txBody>
      </p:sp>
      <p:sp>
        <p:nvSpPr>
          <p:cNvPr id="7" name="正方形/長方形 6"/>
          <p:cNvSpPr/>
          <p:nvPr/>
        </p:nvSpPr>
        <p:spPr>
          <a:xfrm>
            <a:off x="150691" y="3068960"/>
            <a:ext cx="8309741" cy="981190"/>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t"/>
          <a:lstStyle/>
          <a:p>
            <a:pPr algn="ctr"/>
            <a:r>
              <a:rPr kumimoji="1" lang="ja-JP" altLang="en-US" sz="1400" dirty="0" smtClean="0"/>
              <a:t>創造活動</a:t>
            </a:r>
            <a:endParaRPr kumimoji="1" lang="ja-JP" altLang="en-US" sz="1400" dirty="0"/>
          </a:p>
        </p:txBody>
      </p:sp>
      <p:sp>
        <p:nvSpPr>
          <p:cNvPr id="80" name="正方形/長方形 79"/>
          <p:cNvSpPr/>
          <p:nvPr/>
        </p:nvSpPr>
        <p:spPr>
          <a:xfrm>
            <a:off x="172342" y="4109327"/>
            <a:ext cx="8288090" cy="981190"/>
          </a:xfrm>
          <a:prstGeom prst="rect">
            <a:avLst/>
          </a:prstGeom>
        </p:spPr>
        <p:style>
          <a:lnRef idx="1">
            <a:schemeClr val="accent5"/>
          </a:lnRef>
          <a:fillRef idx="2">
            <a:schemeClr val="accent5"/>
          </a:fillRef>
          <a:effectRef idx="1">
            <a:schemeClr val="accent5"/>
          </a:effectRef>
          <a:fontRef idx="minor">
            <a:schemeClr val="dk1"/>
          </a:fontRef>
        </p:style>
        <p:txBody>
          <a:bodyPr vert="eaVert" rtlCol="0" anchor="t"/>
          <a:lstStyle/>
          <a:p>
            <a:pPr algn="ctr"/>
            <a:r>
              <a:rPr kumimoji="1" lang="ja-JP" altLang="en-US" sz="1400" dirty="0" smtClean="0"/>
              <a:t>創造活動</a:t>
            </a:r>
            <a:endParaRPr kumimoji="1" lang="en-US" altLang="ja-JP" sz="1400" dirty="0" smtClean="0"/>
          </a:p>
          <a:p>
            <a:pPr algn="ctr"/>
            <a:r>
              <a:rPr kumimoji="1" lang="ja-JP" altLang="en-US" sz="1400" dirty="0" smtClean="0"/>
              <a:t>支援</a:t>
            </a:r>
            <a:endParaRPr kumimoji="1" lang="ja-JP" altLang="en-US" sz="1400" dirty="0"/>
          </a:p>
        </p:txBody>
      </p:sp>
      <p:sp>
        <p:nvSpPr>
          <p:cNvPr id="188" name="AutoShape 8"/>
          <p:cNvSpPr>
            <a:spLocks noChangeArrowheads="1"/>
          </p:cNvSpPr>
          <p:nvPr/>
        </p:nvSpPr>
        <p:spPr bwMode="auto">
          <a:xfrm>
            <a:off x="44402" y="1352399"/>
            <a:ext cx="8416030" cy="1153283"/>
          </a:xfrm>
          <a:prstGeom prst="roundRect">
            <a:avLst>
              <a:gd name="adj" fmla="val 16633"/>
            </a:avLst>
          </a:prstGeom>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marR="0" lvl="0" indent="-342900" defTabSz="914400" eaLnBrk="1" fontAlgn="auto" latinLnBrk="0" hangingPunct="1">
              <a:lnSpc>
                <a:spcPts val="2000"/>
              </a:lnSpc>
              <a:spcBef>
                <a:spcPts val="0"/>
              </a:spcBef>
              <a:spcAft>
                <a:spcPts val="0"/>
              </a:spcAft>
              <a:buClrTx/>
              <a:buSzTx/>
              <a:buFontTx/>
              <a:buNone/>
              <a:tabLst/>
              <a:defRPr/>
            </a:pPr>
            <a:r>
              <a:rPr kumimoji="0" lang="ja-JP" altLang="en-US" sz="1800" b="1" i="0" u="none" strike="noStrike" kern="0" cap="none" spc="0" normalizeH="0" baseline="0" noProof="0" dirty="0" smtClean="0">
                <a:ln>
                  <a:noFill/>
                </a:ln>
                <a:solidFill>
                  <a:srgbClr val="FF0000"/>
                </a:solidFill>
                <a:effectLst/>
                <a:uLnTx/>
                <a:uFillTx/>
                <a:latin typeface="HG丸ｺﾞｼｯｸM-PRO" pitchFamily="50" charset="-128"/>
                <a:ea typeface="HG丸ｺﾞｼｯｸM-PRO" pitchFamily="50" charset="-128"/>
              </a:rPr>
              <a:t>●</a:t>
            </a:r>
            <a:r>
              <a:rPr kumimoji="0" lang="ja-JP" altLang="en-US" sz="1600" b="1" i="0" u="none" strike="noStrike" kern="0" cap="none" spc="0" normalizeH="0" baseline="0" noProof="0" dirty="0" smtClean="0">
                <a:ln>
                  <a:noFill/>
                </a:ln>
                <a:solidFill>
                  <a:prstClr val="black"/>
                </a:solidFill>
                <a:effectLst/>
                <a:uLnTx/>
                <a:uFillTx/>
                <a:latin typeface="HG丸ｺﾞｼｯｸM-PRO" pitchFamily="50" charset="-128"/>
                <a:ea typeface="HG丸ｺﾞｼｯｸM-PRO" pitchFamily="50" charset="-128"/>
              </a:rPr>
              <a:t>情報発信基盤</a:t>
            </a:r>
            <a:r>
              <a:rPr kumimoji="0" lang="ja-JP" altLang="en-US" sz="1200" b="1" i="0" u="none" strike="noStrike" kern="0" cap="none" spc="0" normalizeH="0" baseline="0" noProof="0" dirty="0" smtClean="0">
                <a:ln>
                  <a:noFill/>
                </a:ln>
                <a:solidFill>
                  <a:prstClr val="black"/>
                </a:solidFill>
                <a:effectLst/>
                <a:uLnTx/>
                <a:uFillTx/>
                <a:latin typeface="HG丸ｺﾞｼｯｸM-PRO" pitchFamily="50" charset="-128"/>
                <a:ea typeface="HG丸ｺﾞｼｯｸM-PRO" pitchFamily="50" charset="-128"/>
              </a:rPr>
              <a:t>（目的毎）</a:t>
            </a:r>
            <a:endParaRPr kumimoji="0" lang="en-US" altLang="ja-JP"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2" name="タイトル 1"/>
          <p:cNvSpPr>
            <a:spLocks noGrp="1"/>
          </p:cNvSpPr>
          <p:nvPr>
            <p:ph type="title"/>
          </p:nvPr>
        </p:nvSpPr>
        <p:spPr>
          <a:xfrm>
            <a:off x="0" y="0"/>
            <a:ext cx="9144000" cy="928670"/>
          </a:xfrm>
        </p:spPr>
        <p:txBody>
          <a:bodyPr>
            <a:noAutofit/>
          </a:bodyPr>
          <a:lstStyle/>
          <a:p>
            <a:r>
              <a:rPr lang="ja-JP" altLang="en-US" sz="2800" dirty="0"/>
              <a:t>文化財を含めたナショナルアーカイブの機能イメージ　</a:t>
            </a:r>
            <a:endParaRPr kumimoji="1" lang="ja-JP" altLang="en-US" sz="2800"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14</a:t>
            </a:fld>
            <a:endParaRPr lang="en-US" dirty="0"/>
          </a:p>
        </p:txBody>
      </p:sp>
      <p:sp>
        <p:nvSpPr>
          <p:cNvPr id="6" name="AutoShape 8"/>
          <p:cNvSpPr>
            <a:spLocks noChangeArrowheads="1"/>
          </p:cNvSpPr>
          <p:nvPr/>
        </p:nvSpPr>
        <p:spPr bwMode="auto">
          <a:xfrm>
            <a:off x="141250" y="5344454"/>
            <a:ext cx="8359212" cy="1207146"/>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1600" b="1" dirty="0" smtClean="0">
                <a:solidFill>
                  <a:srgbClr val="FF0000"/>
                </a:solidFill>
                <a:latin typeface="HG丸ｺﾞｼｯｸM-PRO" pitchFamily="50" charset="-128"/>
                <a:ea typeface="HG丸ｺﾞｼｯｸM-PRO" pitchFamily="50" charset="-128"/>
              </a:rPr>
              <a:t>●</a:t>
            </a:r>
            <a:r>
              <a:rPr lang="ja-JP" altLang="en-US" sz="1600" b="1" dirty="0" smtClean="0">
                <a:solidFill>
                  <a:prstClr val="black"/>
                </a:solidFill>
                <a:latin typeface="HG丸ｺﾞｼｯｸM-PRO" pitchFamily="50" charset="-128"/>
                <a:ea typeface="HG丸ｺﾞｼｯｸM-PRO" pitchFamily="50" charset="-128"/>
              </a:rPr>
              <a:t> 恒久的保存基盤</a:t>
            </a:r>
            <a:r>
              <a:rPr lang="ja-JP" altLang="en-US" sz="1200" b="1" dirty="0" smtClean="0">
                <a:solidFill>
                  <a:prstClr val="black"/>
                </a:solidFill>
                <a:latin typeface="HG丸ｺﾞｼｯｸM-PRO" pitchFamily="50" charset="-128"/>
                <a:ea typeface="HG丸ｺﾞｼｯｸM-PRO" pitchFamily="50" charset="-128"/>
              </a:rPr>
              <a:t>（目的・分野を問わず）</a:t>
            </a:r>
            <a:endParaRPr lang="en-US" altLang="ja-JP" sz="500" b="1" dirty="0" smtClean="0">
              <a:solidFill>
                <a:prstClr val="black"/>
              </a:solidFill>
              <a:latin typeface="HG丸ｺﾞｼｯｸM-PRO" pitchFamily="50" charset="-128"/>
              <a:ea typeface="HG丸ｺﾞｼｯｸM-PRO" pitchFamily="50" charset="-128"/>
            </a:endParaRPr>
          </a:p>
        </p:txBody>
      </p:sp>
      <p:sp>
        <p:nvSpPr>
          <p:cNvPr id="8" name="スライド番号プレースホルダー 4"/>
          <p:cNvSpPr txBox="1">
            <a:spLocks/>
          </p:cNvSpPr>
          <p:nvPr/>
        </p:nvSpPr>
        <p:spPr>
          <a:xfrm>
            <a:off x="6553200" y="6126164"/>
            <a:ext cx="2133600" cy="595312"/>
          </a:xfrm>
          <a:prstGeom prst="rect">
            <a:avLst/>
          </a:prstGeom>
        </p:spPr>
        <p:txBody>
          <a:bodyPr vert="horz" lIns="91440" tIns="45720" rIns="91440" bIns="45720" rtlCol="0" anchor="ctr"/>
          <a:lstStyle>
            <a:defPPr>
              <a:defRPr lang="en-US"/>
            </a:defPPr>
            <a:lvl1pPr marL="0" algn="r" defTabSz="914400" rtl="0" eaLnBrk="1" latinLnBrk="0" hangingPunct="1">
              <a:defRPr sz="25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2AED99-7FB4-404E-8A97-64753DCE42EC}" type="slidenum">
              <a:rPr lang="en-US" smtClean="0">
                <a:solidFill>
                  <a:prstClr val="black">
                    <a:tint val="75000"/>
                  </a:prstClr>
                </a:solidFill>
              </a:rPr>
              <a:pPr/>
              <a:t>14</a:t>
            </a:fld>
            <a:endParaRPr lang="en-US">
              <a:solidFill>
                <a:prstClr val="black">
                  <a:tint val="75000"/>
                </a:prstClr>
              </a:solidFill>
            </a:endParaRPr>
          </a:p>
        </p:txBody>
      </p:sp>
      <p:sp>
        <p:nvSpPr>
          <p:cNvPr id="9" name="AutoShape 8"/>
          <p:cNvSpPr>
            <a:spLocks noChangeArrowheads="1"/>
          </p:cNvSpPr>
          <p:nvPr/>
        </p:nvSpPr>
        <p:spPr bwMode="auto">
          <a:xfrm>
            <a:off x="324144" y="3207724"/>
            <a:ext cx="2013864" cy="705328"/>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rmAutofit fontScale="92500" lnSpcReduction="20000"/>
          </a:bodyPr>
          <a:lstStyle/>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文化財（有形・無形）の</a:t>
            </a:r>
            <a:endParaRPr lang="en-US" altLang="ja-JP" sz="1400" dirty="0" smtClean="0">
              <a:solidFill>
                <a:prstClr val="white"/>
              </a:solidFill>
              <a:latin typeface="HG丸ｺﾞｼｯｸM-PRO" pitchFamily="50" charset="-128"/>
              <a:ea typeface="HG丸ｺﾞｼｯｸM-PRO" pitchFamily="50" charset="-128"/>
            </a:endParaRPr>
          </a:p>
          <a:p>
            <a:pPr marL="342900" indent="-342900" algn="ctr">
              <a:defRPr/>
            </a:pPr>
            <a:r>
              <a:rPr lang="ja-JP" altLang="en-US" sz="1400" dirty="0">
                <a:solidFill>
                  <a:prstClr val="white"/>
                </a:solidFill>
                <a:latin typeface="HG丸ｺﾞｼｯｸM-PRO" pitchFamily="50" charset="-128"/>
                <a:ea typeface="HG丸ｺﾞｼｯｸM-PRO" pitchFamily="50" charset="-128"/>
              </a:rPr>
              <a:t>映像化</a:t>
            </a:r>
            <a:r>
              <a:rPr lang="ja-JP" altLang="en-US" sz="1400" dirty="0" smtClean="0">
                <a:solidFill>
                  <a:prstClr val="white"/>
                </a:solidFill>
                <a:latin typeface="HG丸ｺﾞｼｯｸM-PRO" pitchFamily="50" charset="-128"/>
                <a:ea typeface="HG丸ｺﾞｼｯｸM-PRO" pitchFamily="50" charset="-128"/>
              </a:rPr>
              <a:t>・画像化・</a:t>
            </a:r>
            <a:endParaRPr lang="en-US" altLang="ja-JP" sz="1400" dirty="0" smtClean="0">
              <a:solidFill>
                <a:prstClr val="white"/>
              </a:solidFill>
              <a:latin typeface="HG丸ｺﾞｼｯｸM-PRO" pitchFamily="50" charset="-128"/>
              <a:ea typeface="HG丸ｺﾞｼｯｸM-PRO" pitchFamily="50" charset="-128"/>
            </a:endParaRPr>
          </a:p>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テキスト化</a:t>
            </a:r>
            <a:endParaRPr lang="en-US" altLang="ja-JP" sz="1400" dirty="0" smtClean="0">
              <a:solidFill>
                <a:prstClr val="white"/>
              </a:solidFill>
              <a:latin typeface="HG丸ｺﾞｼｯｸM-PRO" pitchFamily="50" charset="-128"/>
              <a:ea typeface="HG丸ｺﾞｼｯｸM-PRO" pitchFamily="50" charset="-128"/>
            </a:endParaRPr>
          </a:p>
        </p:txBody>
      </p:sp>
      <p:sp>
        <p:nvSpPr>
          <p:cNvPr id="43" name="左矢印 42"/>
          <p:cNvSpPr/>
          <p:nvPr/>
        </p:nvSpPr>
        <p:spPr>
          <a:xfrm rot="5400000">
            <a:off x="6827486" y="4537397"/>
            <a:ext cx="560801" cy="1582746"/>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endParaRPr>
          </a:p>
        </p:txBody>
      </p:sp>
      <p:sp>
        <p:nvSpPr>
          <p:cNvPr id="44" name="左矢印 43"/>
          <p:cNvSpPr/>
          <p:nvPr/>
        </p:nvSpPr>
        <p:spPr>
          <a:xfrm rot="16200000">
            <a:off x="682101" y="4381391"/>
            <a:ext cx="1449655" cy="761035"/>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endParaRPr>
          </a:p>
        </p:txBody>
      </p:sp>
      <p:sp>
        <p:nvSpPr>
          <p:cNvPr id="52" name="AutoShape 8"/>
          <p:cNvSpPr>
            <a:spLocks noChangeArrowheads="1"/>
          </p:cNvSpPr>
          <p:nvPr/>
        </p:nvSpPr>
        <p:spPr bwMode="auto">
          <a:xfrm>
            <a:off x="2441145" y="4050150"/>
            <a:ext cx="1433891" cy="543857"/>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Autofit/>
          </a:bodyPr>
          <a:lstStyle/>
          <a:p>
            <a:pPr marL="342900" indent="-342900" algn="ctr">
              <a:defRPr/>
            </a:pPr>
            <a:r>
              <a:rPr lang="ja-JP" altLang="en-US" sz="1100" dirty="0" smtClean="0">
                <a:solidFill>
                  <a:prstClr val="white"/>
                </a:solidFill>
                <a:latin typeface="HG丸ｺﾞｼｯｸM-PRO" pitchFamily="50" charset="-128"/>
                <a:ea typeface="HG丸ｺﾞｼｯｸM-PRO" pitchFamily="50" charset="-128"/>
              </a:rPr>
              <a:t>基本情報付与</a:t>
            </a:r>
            <a:endParaRPr lang="en-US" altLang="ja-JP" sz="1100" dirty="0" smtClean="0">
              <a:solidFill>
                <a:prstClr val="white"/>
              </a:solidFill>
              <a:latin typeface="HG丸ｺﾞｼｯｸM-PRO" pitchFamily="50" charset="-128"/>
              <a:ea typeface="HG丸ｺﾞｼｯｸM-PRO" pitchFamily="50" charset="-128"/>
            </a:endParaRPr>
          </a:p>
          <a:p>
            <a:pPr marL="342900" indent="-342900" algn="ctr">
              <a:defRPr/>
            </a:pPr>
            <a:r>
              <a:rPr lang="ja-JP" altLang="en-US" sz="1100" dirty="0" smtClean="0">
                <a:solidFill>
                  <a:prstClr val="white"/>
                </a:solidFill>
                <a:latin typeface="HG丸ｺﾞｼｯｸM-PRO" pitchFamily="50" charset="-128"/>
                <a:ea typeface="HG丸ｺﾞｼｯｸM-PRO" pitchFamily="50" charset="-128"/>
              </a:rPr>
              <a:t>（メタデータ付与）</a:t>
            </a:r>
            <a:endParaRPr lang="ja-JP" altLang="en-US" sz="1100" dirty="0">
              <a:solidFill>
                <a:prstClr val="white"/>
              </a:solidFill>
              <a:latin typeface="HG丸ｺﾞｼｯｸM-PRO" pitchFamily="50" charset="-128"/>
              <a:ea typeface="HG丸ｺﾞｼｯｸM-PRO" pitchFamily="50" charset="-128"/>
            </a:endParaRPr>
          </a:p>
        </p:txBody>
      </p:sp>
      <p:sp>
        <p:nvSpPr>
          <p:cNvPr id="59" name="AutoShape 8"/>
          <p:cNvSpPr>
            <a:spLocks noChangeArrowheads="1"/>
          </p:cNvSpPr>
          <p:nvPr/>
        </p:nvSpPr>
        <p:spPr bwMode="auto">
          <a:xfrm>
            <a:off x="2475284" y="4670381"/>
            <a:ext cx="5049044" cy="377988"/>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Autofit/>
          </a:bodyPr>
          <a:lstStyle/>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辞書・典拠・シソーラス類の作成</a:t>
            </a:r>
            <a:endParaRPr lang="ja-JP" altLang="en-US" sz="1400" dirty="0">
              <a:solidFill>
                <a:prstClr val="white"/>
              </a:solidFill>
              <a:latin typeface="HG丸ｺﾞｼｯｸM-PRO" pitchFamily="50" charset="-128"/>
              <a:ea typeface="HG丸ｺﾞｼｯｸM-PRO" pitchFamily="50" charset="-128"/>
            </a:endParaRPr>
          </a:p>
        </p:txBody>
      </p:sp>
      <p:sp>
        <p:nvSpPr>
          <p:cNvPr id="107" name="テキスト ボックス 106"/>
          <p:cNvSpPr txBox="1"/>
          <p:nvPr/>
        </p:nvSpPr>
        <p:spPr>
          <a:xfrm>
            <a:off x="7417577" y="6336456"/>
            <a:ext cx="1042855"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出版界</a:t>
            </a:r>
            <a:r>
              <a:rPr kumimoji="1" lang="ja-JP" altLang="en-US" sz="1000" dirty="0"/>
              <a:t>（</a:t>
            </a:r>
            <a:r>
              <a:rPr kumimoji="1" lang="ja-JP" altLang="en-US" sz="1000" dirty="0" smtClean="0"/>
              <a:t>電子書籍・電子雑誌）</a:t>
            </a:r>
            <a:endParaRPr kumimoji="1" lang="ja-JP" altLang="en-US" sz="1000" dirty="0"/>
          </a:p>
        </p:txBody>
      </p:sp>
      <p:sp>
        <p:nvSpPr>
          <p:cNvPr id="108" name="テキスト ボックス 107"/>
          <p:cNvSpPr txBox="1"/>
          <p:nvPr/>
        </p:nvSpPr>
        <p:spPr>
          <a:xfrm>
            <a:off x="5903701" y="6351545"/>
            <a:ext cx="1467826"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学術分野（科学技術・人文科学・社会科学・・）</a:t>
            </a:r>
            <a:endParaRPr kumimoji="1" lang="ja-JP" altLang="en-US" sz="1000" dirty="0"/>
          </a:p>
        </p:txBody>
      </p:sp>
      <p:sp>
        <p:nvSpPr>
          <p:cNvPr id="109" name="テキスト ボックス 108"/>
          <p:cNvSpPr txBox="1"/>
          <p:nvPr/>
        </p:nvSpPr>
        <p:spPr>
          <a:xfrm>
            <a:off x="20230" y="6402092"/>
            <a:ext cx="89149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美術館・博物館・ギャラリ</a:t>
            </a:r>
            <a:endParaRPr kumimoji="1" lang="ja-JP" altLang="en-US" sz="1000" dirty="0"/>
          </a:p>
        </p:txBody>
      </p:sp>
      <p:sp>
        <p:nvSpPr>
          <p:cNvPr id="110" name="テキスト ボックス 109"/>
          <p:cNvSpPr txBox="1"/>
          <p:nvPr/>
        </p:nvSpPr>
        <p:spPr>
          <a:xfrm>
            <a:off x="4713861" y="6358073"/>
            <a:ext cx="114689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災害情報関連（災害・復興の記録）</a:t>
            </a:r>
            <a:endParaRPr kumimoji="1" lang="ja-JP" altLang="en-US" sz="1000" dirty="0"/>
          </a:p>
        </p:txBody>
      </p:sp>
      <p:sp>
        <p:nvSpPr>
          <p:cNvPr id="138" name="テキスト ボックス 137"/>
          <p:cNvSpPr txBox="1"/>
          <p:nvPr/>
        </p:nvSpPr>
        <p:spPr>
          <a:xfrm>
            <a:off x="3041810" y="6375376"/>
            <a:ext cx="1647830"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現代文化（ポップカルチャー・</a:t>
            </a:r>
            <a:r>
              <a:rPr kumimoji="1" lang="en-US" altLang="ja-JP" sz="1000" dirty="0" smtClean="0"/>
              <a:t>MANGA</a:t>
            </a:r>
            <a:r>
              <a:rPr kumimoji="1" lang="ja-JP" altLang="en-US" sz="1000" dirty="0" smtClean="0"/>
              <a:t>・デザイン）</a:t>
            </a:r>
            <a:endParaRPr kumimoji="1" lang="ja-JP" altLang="en-US" sz="1000" dirty="0"/>
          </a:p>
        </p:txBody>
      </p:sp>
      <p:sp>
        <p:nvSpPr>
          <p:cNvPr id="182" name="AutoShape 8"/>
          <p:cNvSpPr>
            <a:spLocks noChangeArrowheads="1"/>
          </p:cNvSpPr>
          <p:nvPr/>
        </p:nvSpPr>
        <p:spPr bwMode="auto">
          <a:xfrm>
            <a:off x="2808557" y="5657944"/>
            <a:ext cx="5219827" cy="315067"/>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none" anchor="t">
            <a:normAutofit fontScale="92500" lnSpcReduction="20000"/>
          </a:bodyPr>
          <a:lstStyle/>
          <a:p>
            <a:pPr marL="342900" indent="-342900" algn="ctr">
              <a:defRPr/>
            </a:pPr>
            <a:r>
              <a:rPr lang="ja-JP" altLang="en-US" sz="1400" dirty="0" smtClean="0">
                <a:solidFill>
                  <a:schemeClr val="bg1"/>
                </a:solidFill>
                <a:latin typeface="HG丸ｺﾞｼｯｸM-PRO" pitchFamily="50" charset="-128"/>
                <a:ea typeface="HG丸ｺﾞｼｯｸM-PRO" pitchFamily="50" charset="-128"/>
              </a:rPr>
              <a:t>情報検索・コンテンツ提供システム（網羅性を保証した検索</a:t>
            </a:r>
            <a:r>
              <a:rPr lang="en-US" altLang="ja-JP" sz="1400" dirty="0" smtClean="0">
                <a:solidFill>
                  <a:schemeClr val="bg1"/>
                </a:solidFill>
                <a:latin typeface="HG丸ｺﾞｼｯｸM-PRO" pitchFamily="50" charset="-128"/>
                <a:ea typeface="HG丸ｺﾞｼｯｸM-PRO" pitchFamily="50" charset="-128"/>
              </a:rPr>
              <a:t>API</a:t>
            </a:r>
            <a:r>
              <a:rPr lang="ja-JP" altLang="en-US" sz="1400" dirty="0" smtClean="0">
                <a:solidFill>
                  <a:schemeClr val="bg1"/>
                </a:solidFill>
                <a:latin typeface="HG丸ｺﾞｼｯｸM-PRO" pitchFamily="50" charset="-128"/>
                <a:ea typeface="HG丸ｺﾞｼｯｸM-PRO" pitchFamily="50" charset="-128"/>
              </a:rPr>
              <a:t>）</a:t>
            </a:r>
            <a:endParaRPr lang="en-US" altLang="ja-JP" sz="1400" dirty="0" smtClean="0">
              <a:solidFill>
                <a:schemeClr val="bg1"/>
              </a:solidFill>
              <a:latin typeface="HG丸ｺﾞｼｯｸM-PRO" pitchFamily="50" charset="-128"/>
              <a:ea typeface="HG丸ｺﾞｼｯｸM-PRO" pitchFamily="50" charset="-128"/>
            </a:endParaRPr>
          </a:p>
        </p:txBody>
      </p:sp>
      <p:sp>
        <p:nvSpPr>
          <p:cNvPr id="187" name="AutoShape 8"/>
          <p:cNvSpPr>
            <a:spLocks noChangeArrowheads="1"/>
          </p:cNvSpPr>
          <p:nvPr/>
        </p:nvSpPr>
        <p:spPr bwMode="auto">
          <a:xfrm>
            <a:off x="1255563" y="1700185"/>
            <a:ext cx="945202" cy="442966"/>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文献・</a:t>
            </a:r>
            <a:r>
              <a:rPr kumimoji="1" lang="en-US" altLang="ja-JP" sz="1200" b="1" kern="0" dirty="0" smtClean="0">
                <a:solidFill>
                  <a:prstClr val="black"/>
                </a:solidFill>
                <a:latin typeface="Calibri"/>
                <a:ea typeface="ＭＳ Ｐゴシック" panose="020B0600070205080204" pitchFamily="50" charset="-128"/>
              </a:rPr>
              <a:t>Web</a:t>
            </a: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情報サイト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89" name="AutoShape 8"/>
          <p:cNvSpPr>
            <a:spLocks noChangeArrowheads="1"/>
          </p:cNvSpPr>
          <p:nvPr/>
        </p:nvSpPr>
        <p:spPr bwMode="auto">
          <a:xfrm>
            <a:off x="499164" y="5694318"/>
            <a:ext cx="2128620" cy="340025"/>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none" anchor="t">
            <a:normAutofit lnSpcReduction="10000"/>
          </a:bodyPr>
          <a:lstStyle/>
          <a:p>
            <a:pPr marL="342900" indent="-342900" algn="ctr">
              <a:defRPr/>
            </a:pPr>
            <a:r>
              <a:rPr lang="ja-JP" altLang="en-US" sz="1400" dirty="0" smtClean="0">
                <a:solidFill>
                  <a:schemeClr val="bg1"/>
                </a:solidFill>
                <a:latin typeface="HG丸ｺﾞｼｯｸM-PRO" pitchFamily="50" charset="-128"/>
                <a:ea typeface="HG丸ｺﾞｼｯｸM-PRO" pitchFamily="50" charset="-128"/>
              </a:rPr>
              <a:t>収集業務・システム</a:t>
            </a:r>
            <a:endParaRPr lang="en-US" altLang="ja-JP" sz="1400" dirty="0" smtClean="0">
              <a:solidFill>
                <a:schemeClr val="bg1"/>
              </a:solidFill>
              <a:latin typeface="HG丸ｺﾞｼｯｸM-PRO" pitchFamily="50" charset="-128"/>
              <a:ea typeface="HG丸ｺﾞｼｯｸM-PRO" pitchFamily="50" charset="-128"/>
            </a:endParaRPr>
          </a:p>
        </p:txBody>
      </p:sp>
      <p:sp>
        <p:nvSpPr>
          <p:cNvPr id="190" name="AutoShape 8"/>
          <p:cNvSpPr>
            <a:spLocks noChangeArrowheads="1"/>
          </p:cNvSpPr>
          <p:nvPr/>
        </p:nvSpPr>
        <p:spPr bwMode="auto">
          <a:xfrm>
            <a:off x="1187624" y="6046496"/>
            <a:ext cx="6888776" cy="267597"/>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none" anchor="t">
            <a:normAutofit fontScale="77500" lnSpcReduction="20000"/>
          </a:bodyPr>
          <a:lstStyle/>
          <a:p>
            <a:pPr marL="342900" indent="-342900" algn="ctr">
              <a:defRPr/>
            </a:pPr>
            <a:r>
              <a:rPr lang="ja-JP" altLang="en-US" sz="1400" dirty="0">
                <a:solidFill>
                  <a:schemeClr val="bg1"/>
                </a:solidFill>
                <a:latin typeface="HG丸ｺﾞｼｯｸM-PRO" pitchFamily="50" charset="-128"/>
                <a:ea typeface="HG丸ｺﾞｼｯｸM-PRO" pitchFamily="50" charset="-128"/>
              </a:rPr>
              <a:t>永久</a:t>
            </a:r>
            <a:r>
              <a:rPr lang="ja-JP" altLang="en-US" sz="1400" dirty="0" smtClean="0">
                <a:solidFill>
                  <a:schemeClr val="bg1"/>
                </a:solidFill>
                <a:latin typeface="HG丸ｺﾞｼｯｸM-PRO" pitchFamily="50" charset="-128"/>
                <a:ea typeface="HG丸ｺﾞｼｯｸM-PRO" pitchFamily="50" charset="-128"/>
              </a:rPr>
              <a:t>保存システム（マイグレーション・エミュレーション・ディザスタリカバリを含む）</a:t>
            </a:r>
            <a:endParaRPr lang="en-US" altLang="ja-JP" sz="1400" dirty="0" smtClean="0">
              <a:solidFill>
                <a:schemeClr val="bg1"/>
              </a:solidFill>
              <a:latin typeface="HG丸ｺﾞｼｯｸM-PRO" pitchFamily="50" charset="-128"/>
              <a:ea typeface="HG丸ｺﾞｼｯｸM-PRO" pitchFamily="50" charset="-128"/>
            </a:endParaRPr>
          </a:p>
        </p:txBody>
      </p:sp>
      <p:sp>
        <p:nvSpPr>
          <p:cNvPr id="207" name="AutoShape 8"/>
          <p:cNvSpPr>
            <a:spLocks noChangeArrowheads="1"/>
          </p:cNvSpPr>
          <p:nvPr/>
        </p:nvSpPr>
        <p:spPr bwMode="auto">
          <a:xfrm>
            <a:off x="7788228" y="823659"/>
            <a:ext cx="1253486" cy="396781"/>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国際文化交流</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208" name="AutoShape 8"/>
          <p:cNvSpPr>
            <a:spLocks noChangeArrowheads="1"/>
          </p:cNvSpPr>
          <p:nvPr/>
        </p:nvSpPr>
        <p:spPr bwMode="auto">
          <a:xfrm>
            <a:off x="4932164" y="883972"/>
            <a:ext cx="928591"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教育活用</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209" name="AutoShape 8"/>
          <p:cNvSpPr>
            <a:spLocks noChangeArrowheads="1"/>
          </p:cNvSpPr>
          <p:nvPr/>
        </p:nvSpPr>
        <p:spPr bwMode="auto">
          <a:xfrm>
            <a:off x="2794916" y="894243"/>
            <a:ext cx="1080120"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地域活性化</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210" name="AutoShape 8"/>
          <p:cNvSpPr>
            <a:spLocks noChangeArrowheads="1"/>
          </p:cNvSpPr>
          <p:nvPr/>
        </p:nvSpPr>
        <p:spPr bwMode="auto">
          <a:xfrm>
            <a:off x="1516444" y="863172"/>
            <a:ext cx="1204052" cy="451776"/>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新産業創出</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Calibri"/>
                <a:ea typeface="ＭＳ Ｐゴシック" panose="020B0600070205080204" pitchFamily="50" charset="-128"/>
              </a:rPr>
              <a:t>イノベーション</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212" name="AutoShape 8"/>
          <p:cNvSpPr>
            <a:spLocks noChangeArrowheads="1"/>
          </p:cNvSpPr>
          <p:nvPr/>
        </p:nvSpPr>
        <p:spPr bwMode="auto">
          <a:xfrm>
            <a:off x="323528" y="841554"/>
            <a:ext cx="1111340" cy="460043"/>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新たな知識の創造</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213" name="左カーブ矢印 212"/>
          <p:cNvSpPr/>
          <p:nvPr/>
        </p:nvSpPr>
        <p:spPr>
          <a:xfrm flipH="1">
            <a:off x="122582" y="1088481"/>
            <a:ext cx="588377" cy="5128804"/>
          </a:xfrm>
          <a:prstGeom prst="curvedLeftArrow">
            <a:avLst>
              <a:gd name="adj1" fmla="val 34492"/>
              <a:gd name="adj2" fmla="val 103930"/>
              <a:gd name="adj3" fmla="val 29639"/>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prstClr val="black"/>
              </a:solidFill>
            </a:endParaRPr>
          </a:p>
        </p:txBody>
      </p:sp>
      <p:sp>
        <p:nvSpPr>
          <p:cNvPr id="228" name="左矢印 227"/>
          <p:cNvSpPr/>
          <p:nvPr/>
        </p:nvSpPr>
        <p:spPr>
          <a:xfrm rot="5400000">
            <a:off x="4523794" y="796715"/>
            <a:ext cx="316470" cy="134814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050" dirty="0"/>
          </a:p>
        </p:txBody>
      </p:sp>
      <p:sp>
        <p:nvSpPr>
          <p:cNvPr id="31" name="AutoShape 8"/>
          <p:cNvSpPr>
            <a:spLocks noChangeArrowheads="1"/>
          </p:cNvSpPr>
          <p:nvPr/>
        </p:nvSpPr>
        <p:spPr bwMode="auto">
          <a:xfrm>
            <a:off x="2470878" y="3199963"/>
            <a:ext cx="2585178" cy="721605"/>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Autofit/>
          </a:bodyPr>
          <a:lstStyle/>
          <a:p>
            <a:pPr marL="342900" indent="-342900" algn="ctr">
              <a:defRPr/>
            </a:pPr>
            <a:r>
              <a:rPr lang="ja-JP" altLang="en-US" dirty="0" smtClean="0">
                <a:solidFill>
                  <a:prstClr val="white"/>
                </a:solidFill>
                <a:latin typeface="HG丸ｺﾞｼｯｸM-PRO" pitchFamily="50" charset="-128"/>
                <a:ea typeface="HG丸ｺﾞｼｯｸM-PRO" pitchFamily="50" charset="-128"/>
              </a:rPr>
              <a:t>新たな知識の創作活動</a:t>
            </a:r>
            <a:endParaRPr lang="en-US" altLang="ja-JP" dirty="0" smtClean="0">
              <a:solidFill>
                <a:prstClr val="white"/>
              </a:solidFill>
              <a:latin typeface="HG丸ｺﾞｼｯｸM-PRO" pitchFamily="50" charset="-128"/>
              <a:ea typeface="HG丸ｺﾞｼｯｸM-PRO" pitchFamily="50" charset="-128"/>
            </a:endParaRPr>
          </a:p>
        </p:txBody>
      </p:sp>
      <p:sp>
        <p:nvSpPr>
          <p:cNvPr id="16" name="AutoShape 8"/>
          <p:cNvSpPr>
            <a:spLocks noChangeArrowheads="1"/>
          </p:cNvSpPr>
          <p:nvPr/>
        </p:nvSpPr>
        <p:spPr bwMode="auto">
          <a:xfrm>
            <a:off x="5116832" y="3214642"/>
            <a:ext cx="1726499" cy="694630"/>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rmAutofit/>
          </a:bodyPr>
          <a:lstStyle/>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付加価値情報付け</a:t>
            </a:r>
            <a:endParaRPr lang="en-US" altLang="ja-JP" sz="1400" dirty="0" smtClean="0">
              <a:solidFill>
                <a:prstClr val="white"/>
              </a:solidFill>
              <a:latin typeface="HG丸ｺﾞｼｯｸM-PRO" pitchFamily="50" charset="-128"/>
              <a:ea typeface="HG丸ｺﾞｼｯｸM-PRO" pitchFamily="50" charset="-128"/>
            </a:endParaRPr>
          </a:p>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情報間の関連付け</a:t>
            </a:r>
            <a:endParaRPr lang="en-US" altLang="ja-JP" sz="1400" dirty="0" smtClean="0">
              <a:solidFill>
                <a:prstClr val="white"/>
              </a:solidFill>
              <a:latin typeface="HG丸ｺﾞｼｯｸM-PRO" pitchFamily="50" charset="-128"/>
              <a:ea typeface="HG丸ｺﾞｼｯｸM-PRO" pitchFamily="50" charset="-128"/>
            </a:endParaRPr>
          </a:p>
        </p:txBody>
      </p:sp>
      <p:sp>
        <p:nvSpPr>
          <p:cNvPr id="151" name="テキスト ボックス 150"/>
          <p:cNvSpPr txBox="1"/>
          <p:nvPr/>
        </p:nvSpPr>
        <p:spPr>
          <a:xfrm>
            <a:off x="1897240" y="6381328"/>
            <a:ext cx="1144204"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寺社・仏閣</a:t>
            </a:r>
            <a:r>
              <a:rPr kumimoji="1" lang="ja-JP" altLang="en-US" sz="1000" dirty="0"/>
              <a:t>・</a:t>
            </a:r>
            <a:r>
              <a:rPr kumimoji="1" lang="ja-JP" altLang="en-US" sz="1000" dirty="0" smtClean="0"/>
              <a:t>伝統文化（無形・有形）</a:t>
            </a:r>
            <a:endParaRPr kumimoji="1" lang="ja-JP" altLang="en-US" sz="1000" dirty="0"/>
          </a:p>
        </p:txBody>
      </p:sp>
      <p:sp>
        <p:nvSpPr>
          <p:cNvPr id="15" name="AutoShape 8"/>
          <p:cNvSpPr>
            <a:spLocks noChangeArrowheads="1"/>
          </p:cNvSpPr>
          <p:nvPr/>
        </p:nvSpPr>
        <p:spPr bwMode="auto">
          <a:xfrm>
            <a:off x="3978269" y="4036936"/>
            <a:ext cx="2043073" cy="557071"/>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fontScale="92500" lnSpcReduction="10000"/>
          </a:bodyPr>
          <a:lstStyle/>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組織化・構造化</a:t>
            </a:r>
            <a:endParaRPr lang="en-US" altLang="ja-JP" sz="1400" dirty="0" smtClean="0">
              <a:solidFill>
                <a:prstClr val="white"/>
              </a:solidFill>
              <a:latin typeface="HG丸ｺﾞｼｯｸM-PRO" pitchFamily="50" charset="-128"/>
              <a:ea typeface="HG丸ｺﾞｼｯｸM-PRO" pitchFamily="50" charset="-128"/>
            </a:endParaRPr>
          </a:p>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（マイクロコンテンツ化）</a:t>
            </a:r>
            <a:endParaRPr lang="en-US" altLang="ja-JP" sz="1400" dirty="0" smtClean="0">
              <a:solidFill>
                <a:prstClr val="white"/>
              </a:solidFill>
              <a:latin typeface="HG丸ｺﾞｼｯｸM-PRO" pitchFamily="50" charset="-128"/>
              <a:ea typeface="HG丸ｺﾞｼｯｸM-PRO" pitchFamily="50" charset="-128"/>
            </a:endParaRPr>
          </a:p>
        </p:txBody>
      </p:sp>
      <p:sp>
        <p:nvSpPr>
          <p:cNvPr id="152" name="AutoShape 8"/>
          <p:cNvSpPr>
            <a:spLocks noChangeArrowheads="1"/>
          </p:cNvSpPr>
          <p:nvPr/>
        </p:nvSpPr>
        <p:spPr bwMode="auto">
          <a:xfrm>
            <a:off x="6948264" y="3197455"/>
            <a:ext cx="1047746" cy="687986"/>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rmAutofit/>
          </a:bodyPr>
          <a:lstStyle/>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デジタル</a:t>
            </a:r>
            <a:endParaRPr lang="en-US" altLang="ja-JP" sz="1400" dirty="0" smtClean="0">
              <a:solidFill>
                <a:prstClr val="white"/>
              </a:solidFill>
              <a:latin typeface="HG丸ｺﾞｼｯｸM-PRO" pitchFamily="50" charset="-128"/>
              <a:ea typeface="HG丸ｺﾞｼｯｸM-PRO" pitchFamily="50" charset="-128"/>
            </a:endParaRPr>
          </a:p>
          <a:p>
            <a:pPr marL="342900" indent="-342900" algn="ctr">
              <a:defRPr/>
            </a:pPr>
            <a:r>
              <a:rPr lang="ja-JP" altLang="en-US" sz="1400" dirty="0" smtClean="0">
                <a:solidFill>
                  <a:prstClr val="white"/>
                </a:solidFill>
                <a:latin typeface="HG丸ｺﾞｼｯｸM-PRO" pitchFamily="50" charset="-128"/>
                <a:ea typeface="HG丸ｺﾞｼｯｸM-PRO" pitchFamily="50" charset="-128"/>
              </a:rPr>
              <a:t>ギャラリ</a:t>
            </a:r>
            <a:endParaRPr lang="ja-JP" altLang="en-US" sz="1400" dirty="0">
              <a:solidFill>
                <a:prstClr val="white"/>
              </a:solidFill>
              <a:latin typeface="HG丸ｺﾞｼｯｸM-PRO" pitchFamily="50" charset="-128"/>
              <a:ea typeface="HG丸ｺﾞｼｯｸM-PRO" pitchFamily="50" charset="-128"/>
            </a:endParaRPr>
          </a:p>
        </p:txBody>
      </p:sp>
      <p:sp>
        <p:nvSpPr>
          <p:cNvPr id="171" name="AutoShape 8"/>
          <p:cNvSpPr>
            <a:spLocks noChangeArrowheads="1"/>
          </p:cNvSpPr>
          <p:nvPr/>
        </p:nvSpPr>
        <p:spPr bwMode="auto">
          <a:xfrm>
            <a:off x="2366614" y="1737977"/>
            <a:ext cx="945202" cy="442966"/>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学術情報</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rPr>
              <a:t>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0" name="左矢印 169"/>
          <p:cNvSpPr/>
          <p:nvPr/>
        </p:nvSpPr>
        <p:spPr>
          <a:xfrm rot="16200000">
            <a:off x="4043006" y="4555668"/>
            <a:ext cx="416918" cy="160918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endParaRPr>
          </a:p>
        </p:txBody>
      </p:sp>
      <p:sp>
        <p:nvSpPr>
          <p:cNvPr id="172" name="AutoShape 8"/>
          <p:cNvSpPr>
            <a:spLocks noChangeArrowheads="1"/>
          </p:cNvSpPr>
          <p:nvPr/>
        </p:nvSpPr>
        <p:spPr bwMode="auto">
          <a:xfrm>
            <a:off x="3493063" y="1700454"/>
            <a:ext cx="945202" cy="442966"/>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科学技術</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情報サイト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3" name="AutoShape 8"/>
          <p:cNvSpPr>
            <a:spLocks noChangeArrowheads="1"/>
          </p:cNvSpPr>
          <p:nvPr/>
        </p:nvSpPr>
        <p:spPr bwMode="auto">
          <a:xfrm>
            <a:off x="5724128" y="1689890"/>
            <a:ext cx="1087766" cy="442966"/>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文化財情報</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rPr>
              <a:t>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4" name="AutoShape 8"/>
          <p:cNvSpPr>
            <a:spLocks noChangeArrowheads="1"/>
          </p:cNvSpPr>
          <p:nvPr/>
        </p:nvSpPr>
        <p:spPr bwMode="auto">
          <a:xfrm>
            <a:off x="4564354" y="1710830"/>
            <a:ext cx="1087766" cy="442966"/>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災害情報</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rPr>
              <a:t>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91" name="AutoShape 8"/>
          <p:cNvSpPr>
            <a:spLocks noChangeArrowheads="1"/>
          </p:cNvSpPr>
          <p:nvPr/>
        </p:nvSpPr>
        <p:spPr bwMode="auto">
          <a:xfrm>
            <a:off x="1259632" y="2204864"/>
            <a:ext cx="6696744" cy="288903"/>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情報探索支援・レファレンスサービス</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214" name="左矢印 213"/>
          <p:cNvSpPr/>
          <p:nvPr/>
        </p:nvSpPr>
        <p:spPr>
          <a:xfrm rot="5400000">
            <a:off x="4311017" y="1288122"/>
            <a:ext cx="361855" cy="2665210"/>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050" dirty="0">
              <a:solidFill>
                <a:prstClr val="black"/>
              </a:solidFill>
            </a:endParaRPr>
          </a:p>
        </p:txBody>
      </p:sp>
      <p:sp>
        <p:nvSpPr>
          <p:cNvPr id="176" name="テキスト ボックス 175"/>
          <p:cNvSpPr txBox="1"/>
          <p:nvPr/>
        </p:nvSpPr>
        <p:spPr>
          <a:xfrm>
            <a:off x="966769" y="6389918"/>
            <a:ext cx="926516"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00" dirty="0" smtClean="0"/>
              <a:t>図書館・文書館・資料館</a:t>
            </a:r>
            <a:endParaRPr kumimoji="1" lang="ja-JP" altLang="en-US" sz="1000" dirty="0"/>
          </a:p>
        </p:txBody>
      </p:sp>
      <p:sp>
        <p:nvSpPr>
          <p:cNvPr id="177" name="AutoShape 8"/>
          <p:cNvSpPr>
            <a:spLocks noChangeArrowheads="1"/>
          </p:cNvSpPr>
          <p:nvPr/>
        </p:nvSpPr>
        <p:spPr bwMode="auto">
          <a:xfrm>
            <a:off x="6868610" y="1700974"/>
            <a:ext cx="1087766" cy="442966"/>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日本文化の発信サイト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8" name="AutoShape 8"/>
          <p:cNvSpPr>
            <a:spLocks noChangeArrowheads="1"/>
          </p:cNvSpPr>
          <p:nvPr/>
        </p:nvSpPr>
        <p:spPr bwMode="auto">
          <a:xfrm>
            <a:off x="3949456" y="887560"/>
            <a:ext cx="928591"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防災・減災</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179" name="テキスト ボックス 178"/>
          <p:cNvSpPr txBox="1"/>
          <p:nvPr/>
        </p:nvSpPr>
        <p:spPr>
          <a:xfrm>
            <a:off x="8634619" y="5639346"/>
            <a:ext cx="338554" cy="1097219"/>
          </a:xfrm>
          <a:prstGeom prst="rect">
            <a:avLst/>
          </a:prstGeom>
        </p:spPr>
        <p:style>
          <a:lnRef idx="2">
            <a:schemeClr val="accent2"/>
          </a:lnRef>
          <a:fillRef idx="1">
            <a:schemeClr val="lt1"/>
          </a:fillRef>
          <a:effectRef idx="0">
            <a:schemeClr val="accent2"/>
          </a:effectRef>
          <a:fontRef idx="minor">
            <a:schemeClr val="dk1"/>
          </a:fontRef>
        </p:style>
        <p:txBody>
          <a:bodyPr vert="eaVert" wrap="square" rtlCol="0">
            <a:spAutoFit/>
          </a:bodyPr>
          <a:lstStyle/>
          <a:p>
            <a:r>
              <a:rPr kumimoji="1" lang="ja-JP" altLang="en-US" sz="1000" dirty="0" smtClean="0"/>
              <a:t>海外のアーカイブ</a:t>
            </a:r>
            <a:endParaRPr kumimoji="1" lang="ja-JP" altLang="en-US" sz="1000" dirty="0"/>
          </a:p>
        </p:txBody>
      </p:sp>
      <p:sp>
        <p:nvSpPr>
          <p:cNvPr id="180" name="左矢印 179"/>
          <p:cNvSpPr/>
          <p:nvPr/>
        </p:nvSpPr>
        <p:spPr>
          <a:xfrm>
            <a:off x="8279430" y="5660564"/>
            <a:ext cx="342052" cy="663493"/>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050" dirty="0">
              <a:solidFill>
                <a:prstClr val="black"/>
              </a:solidFill>
            </a:endParaRPr>
          </a:p>
        </p:txBody>
      </p:sp>
      <p:sp>
        <p:nvSpPr>
          <p:cNvPr id="183" name="AutoShape 8"/>
          <p:cNvSpPr>
            <a:spLocks noChangeArrowheads="1"/>
          </p:cNvSpPr>
          <p:nvPr/>
        </p:nvSpPr>
        <p:spPr bwMode="auto">
          <a:xfrm>
            <a:off x="5962743" y="886697"/>
            <a:ext cx="949023" cy="34650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教養・娯楽</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184" name="AutoShape 8"/>
          <p:cNvSpPr>
            <a:spLocks noChangeArrowheads="1"/>
          </p:cNvSpPr>
          <p:nvPr/>
        </p:nvSpPr>
        <p:spPr bwMode="auto">
          <a:xfrm>
            <a:off x="6977330" y="882147"/>
            <a:ext cx="763022" cy="338293"/>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Calibri"/>
                <a:ea typeface="ＭＳ Ｐゴシック" panose="020B0600070205080204" pitchFamily="50" charset="-128"/>
              </a:rPr>
              <a:t>観光</a:t>
            </a:r>
            <a:endParaRPr kumimoji="1" lang="en-US" altLang="ja-JP" sz="1200" b="0"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endParaRPr>
          </a:p>
        </p:txBody>
      </p:sp>
      <p:sp>
        <p:nvSpPr>
          <p:cNvPr id="81" name="横巻き 80"/>
          <p:cNvSpPr/>
          <p:nvPr/>
        </p:nvSpPr>
        <p:spPr>
          <a:xfrm>
            <a:off x="8106713" y="1184304"/>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2015</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3560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Autofit/>
          </a:bodyPr>
          <a:lstStyle/>
          <a:p>
            <a:r>
              <a:rPr lang="ja-JP" altLang="en-US" sz="3200" dirty="0"/>
              <a:t>ナショナルアーカイブで何をできるようにするか</a:t>
            </a:r>
            <a:endParaRPr kumimoji="1" lang="ja-JP" altLang="en-US" sz="3200" dirty="0"/>
          </a:p>
        </p:txBody>
      </p:sp>
      <p:sp>
        <p:nvSpPr>
          <p:cNvPr id="6" name="コンテンツ プレースホルダー 5"/>
          <p:cNvSpPr>
            <a:spLocks noGrp="1"/>
          </p:cNvSpPr>
          <p:nvPr>
            <p:ph idx="1"/>
          </p:nvPr>
        </p:nvSpPr>
        <p:spPr>
          <a:xfrm>
            <a:off x="457200" y="928670"/>
            <a:ext cx="8229600" cy="6100730"/>
          </a:xfrm>
        </p:spPr>
        <p:txBody>
          <a:bodyPr>
            <a:normAutofit fontScale="92500" lnSpcReduction="20000"/>
          </a:bodyPr>
          <a:lstStyle/>
          <a:p>
            <a:r>
              <a:rPr lang="ja-JP" altLang="en-US" dirty="0" smtClean="0"/>
              <a:t>情報を探し出す作業の効率化・質の向上</a:t>
            </a:r>
            <a:endParaRPr lang="en-US" altLang="ja-JP" dirty="0" smtClean="0"/>
          </a:p>
          <a:p>
            <a:pPr lvl="1"/>
            <a:r>
              <a:rPr lang="ja-JP" altLang="en-US" dirty="0" smtClean="0"/>
              <a:t>網羅的な情報から、利用者の属性、スキル、利用場所に応じた的確な情報を絞り込んで提示</a:t>
            </a:r>
            <a:endParaRPr lang="en-US" altLang="ja-JP" dirty="0" smtClean="0"/>
          </a:p>
          <a:p>
            <a:pPr lvl="1"/>
            <a:r>
              <a:rPr lang="ja-JP" altLang="en-US" dirty="0" smtClean="0"/>
              <a:t>対話及びあいまいな条件による本文情報への的確なナビゲーション</a:t>
            </a:r>
            <a:endParaRPr lang="en-US" altLang="ja-JP" dirty="0" smtClean="0"/>
          </a:p>
          <a:p>
            <a:r>
              <a:rPr lang="ja-JP" altLang="en-US" dirty="0" smtClean="0"/>
              <a:t>情報を探し出せるようにするための作業の効率化・質の向上</a:t>
            </a:r>
            <a:endParaRPr lang="en-US" altLang="ja-JP" dirty="0" smtClean="0"/>
          </a:p>
          <a:p>
            <a:pPr lvl="1"/>
            <a:r>
              <a:rPr lang="ja-JP" altLang="en-US" dirty="0" smtClean="0"/>
              <a:t>主題分類単位の検索で網羅性を確保</a:t>
            </a:r>
            <a:endParaRPr lang="en-US" altLang="ja-JP" dirty="0" smtClean="0"/>
          </a:p>
          <a:p>
            <a:pPr lvl="1"/>
            <a:r>
              <a:rPr lang="ja-JP" altLang="en-US" dirty="0"/>
              <a:t>専門家、図書館員等のノウハウの形式知化・</a:t>
            </a:r>
            <a:r>
              <a:rPr lang="en-US" altLang="ja-JP" dirty="0"/>
              <a:t>DB</a:t>
            </a:r>
            <a:r>
              <a:rPr lang="ja-JP" altLang="en-US" dirty="0"/>
              <a:t>化</a:t>
            </a:r>
            <a:endParaRPr lang="en-US" altLang="ja-JP" dirty="0"/>
          </a:p>
          <a:p>
            <a:pPr lvl="1"/>
            <a:r>
              <a:rPr lang="ja-JP" altLang="en-US" dirty="0" smtClean="0"/>
              <a:t>可能な限り自動化</a:t>
            </a:r>
            <a:endParaRPr lang="en-US" altLang="ja-JP" dirty="0" smtClean="0"/>
          </a:p>
          <a:p>
            <a:pPr lvl="2"/>
            <a:r>
              <a:rPr lang="ja-JP" altLang="en-US" dirty="0" smtClean="0"/>
              <a:t>メタデータ付与、組織化、構造化、本文情報間の関連付け</a:t>
            </a:r>
            <a:endParaRPr lang="en-US" altLang="ja-JP" dirty="0" smtClean="0"/>
          </a:p>
          <a:p>
            <a:r>
              <a:rPr lang="ja-JP" altLang="en-US" dirty="0"/>
              <a:t>新たな知識創造のコミュニティ</a:t>
            </a:r>
            <a:r>
              <a:rPr lang="ja-JP" altLang="en-US" dirty="0" smtClean="0"/>
              <a:t>を</a:t>
            </a:r>
            <a:r>
              <a:rPr lang="ja-JP" altLang="en-US" dirty="0"/>
              <a:t>構築</a:t>
            </a:r>
            <a:endParaRPr lang="en-US" altLang="ja-JP" dirty="0"/>
          </a:p>
          <a:p>
            <a:pPr lvl="1"/>
            <a:r>
              <a:rPr lang="ja-JP" altLang="en-US" dirty="0" smtClean="0"/>
              <a:t>人と情報の関係、情報と情報の関係をリンクさせ、人と人を関連付け</a:t>
            </a:r>
            <a:endParaRPr lang="en-US" altLang="ja-JP" dirty="0" smtClean="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15</a:t>
            </a:fld>
            <a:endParaRPr lang="en-US" dirty="0"/>
          </a:p>
        </p:txBody>
      </p:sp>
    </p:spTree>
    <p:extLst>
      <p:ext uri="{BB962C8B-B14F-4D97-AF65-F5344CB8AC3E}">
        <p14:creationId xmlns:p14="http://schemas.microsoft.com/office/powerpoint/2010/main" val="4258726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fontScale="90000"/>
          </a:bodyPr>
          <a:lstStyle/>
          <a:p>
            <a:r>
              <a:rPr lang="ja-JP" altLang="en-US" dirty="0"/>
              <a:t>ナショナルアーカイブで何が変わる</a:t>
            </a:r>
            <a:r>
              <a:rPr lang="ja-JP" altLang="en-US" dirty="0" smtClean="0"/>
              <a:t>か</a:t>
            </a:r>
            <a:endParaRPr kumimoji="1" lang="ja-JP" altLang="en-US" dirty="0"/>
          </a:p>
        </p:txBody>
      </p:sp>
      <p:sp>
        <p:nvSpPr>
          <p:cNvPr id="6" name="コンテンツ プレースホルダー 5"/>
          <p:cNvSpPr>
            <a:spLocks noGrp="1"/>
          </p:cNvSpPr>
          <p:nvPr>
            <p:ph idx="1"/>
          </p:nvPr>
        </p:nvSpPr>
        <p:spPr>
          <a:xfrm>
            <a:off x="457200" y="1124744"/>
            <a:ext cx="8229600" cy="5596732"/>
          </a:xfrm>
        </p:spPr>
        <p:txBody>
          <a:bodyPr>
            <a:normAutofit fontScale="92500" lnSpcReduction="10000"/>
          </a:bodyPr>
          <a:lstStyle/>
          <a:p>
            <a:r>
              <a:rPr lang="ja-JP" altLang="en-US" dirty="0" smtClean="0"/>
              <a:t>新しい</a:t>
            </a:r>
            <a:r>
              <a:rPr lang="ja-JP" altLang="en-US" dirty="0"/>
              <a:t>発想により、様々なイノベーションが期待できる</a:t>
            </a:r>
            <a:endParaRPr lang="en-US" altLang="ja-JP" dirty="0"/>
          </a:p>
          <a:p>
            <a:pPr lvl="1"/>
            <a:r>
              <a:rPr lang="ja-JP" altLang="en-US" dirty="0"/>
              <a:t>有用な情報が網羅的に関連付けられて利用可能になることにより、今までは困難であった新しいサービスやビジネスが生み出される可能性がある</a:t>
            </a:r>
            <a:endParaRPr lang="en-US" altLang="ja-JP" dirty="0"/>
          </a:p>
          <a:p>
            <a:r>
              <a:rPr lang="ja-JP" altLang="en-US" dirty="0"/>
              <a:t>国民による創造的な活動の促進</a:t>
            </a:r>
            <a:endParaRPr lang="en-US" altLang="ja-JP" dirty="0"/>
          </a:p>
          <a:p>
            <a:pPr lvl="1"/>
            <a:r>
              <a:rPr lang="ja-JP" altLang="en-US" dirty="0"/>
              <a:t>情報を探すための工数を、創造的な活動に時間に振り向けることができる</a:t>
            </a:r>
            <a:endParaRPr lang="en-US" altLang="ja-JP" dirty="0"/>
          </a:p>
          <a:p>
            <a:pPr lvl="1"/>
            <a:r>
              <a:rPr lang="ja-JP" altLang="en-US" dirty="0" smtClean="0"/>
              <a:t>利用</a:t>
            </a:r>
            <a:r>
              <a:rPr lang="ja-JP" altLang="en-US" dirty="0"/>
              <a:t>可能</a:t>
            </a:r>
            <a:r>
              <a:rPr lang="ja-JP" altLang="en-US" dirty="0" smtClean="0"/>
              <a:t>な限られた情報</a:t>
            </a:r>
            <a:r>
              <a:rPr lang="ja-JP" altLang="en-US" dirty="0"/>
              <a:t>に基づいた</a:t>
            </a:r>
            <a:r>
              <a:rPr lang="ja-JP" altLang="en-US" dirty="0" smtClean="0"/>
              <a:t>研究か</a:t>
            </a:r>
            <a:r>
              <a:rPr lang="ja-JP" altLang="en-US" dirty="0"/>
              <a:t>ら</a:t>
            </a:r>
            <a:r>
              <a:rPr lang="ja-JP" altLang="en-US" dirty="0" smtClean="0"/>
              <a:t>、</a:t>
            </a:r>
            <a:r>
              <a:rPr lang="ja-JP" altLang="en-US" dirty="0"/>
              <a:t>網羅性の高い情報が利用可能になることにより、より高度な研究へシフト</a:t>
            </a:r>
            <a:endParaRPr lang="en-US" altLang="ja-JP" dirty="0"/>
          </a:p>
          <a:p>
            <a:pPr lvl="1"/>
            <a:r>
              <a:rPr lang="ja-JP" altLang="en-US" dirty="0"/>
              <a:t>情報に紐づいた人同士のコミュニティにより創造活動が活性化</a:t>
            </a:r>
            <a:r>
              <a:rPr lang="ja-JP" altLang="en-US" dirty="0" smtClean="0"/>
              <a:t>する</a:t>
            </a:r>
            <a:endParaRPr lang="en-US" altLang="ja-JP"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16</a:t>
            </a:fld>
            <a:endParaRPr lang="en-US" dirty="0"/>
          </a:p>
        </p:txBody>
      </p:sp>
    </p:spTree>
    <p:extLst>
      <p:ext uri="{BB962C8B-B14F-4D97-AF65-F5344CB8AC3E}">
        <p14:creationId xmlns:p14="http://schemas.microsoft.com/office/powerpoint/2010/main" val="2480670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AutoShape 8"/>
          <p:cNvSpPr>
            <a:spLocks noChangeArrowheads="1"/>
          </p:cNvSpPr>
          <p:nvPr/>
        </p:nvSpPr>
        <p:spPr bwMode="auto">
          <a:xfrm>
            <a:off x="131659" y="3781101"/>
            <a:ext cx="2212514" cy="1504110"/>
          </a:xfrm>
          <a:prstGeom prst="roundRect">
            <a:avLst>
              <a:gd name="adj" fmla="val 25048"/>
            </a:avLst>
          </a:prstGeom>
          <a:ln>
            <a:headEnd/>
            <a:tailEnd/>
          </a:ln>
        </p:spPr>
        <p:style>
          <a:lnRef idx="0">
            <a:schemeClr val="accent2"/>
          </a:lnRef>
          <a:fillRef idx="3">
            <a:schemeClr val="accent2"/>
          </a:fillRef>
          <a:effectRef idx="3">
            <a:schemeClr val="accent2"/>
          </a:effectRef>
          <a:fontRef idx="minor">
            <a:schemeClr val="lt1"/>
          </a:fontRef>
        </p:style>
        <p:txBody>
          <a:bodyPr wrap="none" anchor="t">
            <a:noAutofit/>
          </a:bodyPr>
          <a:lstStyle/>
          <a:p>
            <a:pPr marL="342900" indent="-342900" algn="ctr">
              <a:defRPr/>
            </a:pPr>
            <a:r>
              <a:rPr lang="ja-JP" altLang="en-US" dirty="0" smtClean="0">
                <a:solidFill>
                  <a:prstClr val="white"/>
                </a:solidFill>
                <a:latin typeface="HG丸ｺﾞｼｯｸM-PRO" pitchFamily="50" charset="-128"/>
                <a:ea typeface="HG丸ｺﾞｼｯｸM-PRO" pitchFamily="50" charset="-128"/>
              </a:rPr>
              <a:t>デジタル化スペース</a:t>
            </a:r>
            <a:endParaRPr lang="en-US" altLang="ja-JP" dirty="0" smtClean="0">
              <a:solidFill>
                <a:prstClr val="white"/>
              </a:solidFill>
              <a:latin typeface="HG丸ｺﾞｼｯｸM-PRO" pitchFamily="50" charset="-128"/>
              <a:ea typeface="HG丸ｺﾞｼｯｸM-PRO" pitchFamily="50" charset="-128"/>
            </a:endParaRPr>
          </a:p>
        </p:txBody>
      </p:sp>
      <p:sp>
        <p:nvSpPr>
          <p:cNvPr id="89" name="AutoShape 8"/>
          <p:cNvSpPr>
            <a:spLocks noChangeArrowheads="1"/>
          </p:cNvSpPr>
          <p:nvPr/>
        </p:nvSpPr>
        <p:spPr bwMode="auto">
          <a:xfrm>
            <a:off x="168356" y="1365575"/>
            <a:ext cx="8104574" cy="1092537"/>
          </a:xfrm>
          <a:prstGeom prst="roundRect">
            <a:avLst>
              <a:gd name="adj" fmla="val 17874"/>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Autofit/>
          </a:bodyPr>
          <a:lstStyle/>
          <a:p>
            <a:pPr marL="342900" indent="-342900">
              <a:defRPr/>
            </a:pPr>
            <a:r>
              <a:rPr lang="ja-JP" altLang="en-US" dirty="0" smtClean="0">
                <a:solidFill>
                  <a:prstClr val="white"/>
                </a:solidFill>
                <a:latin typeface="HG丸ｺﾞｼｯｸM-PRO" pitchFamily="50" charset="-128"/>
                <a:ea typeface="HG丸ｺﾞｼｯｸM-PRO" pitchFamily="50" charset="-128"/>
              </a:rPr>
              <a:t>仮想空間</a:t>
            </a:r>
            <a:endParaRPr lang="en-US" altLang="ja-JP" dirty="0" smtClean="0">
              <a:solidFill>
                <a:prstClr val="white"/>
              </a:solidFill>
              <a:latin typeface="HG丸ｺﾞｼｯｸM-PRO" pitchFamily="50" charset="-128"/>
              <a:ea typeface="HG丸ｺﾞｼｯｸM-PRO" pitchFamily="50" charset="-128"/>
            </a:endParaRPr>
          </a:p>
        </p:txBody>
      </p:sp>
      <p:sp>
        <p:nvSpPr>
          <p:cNvPr id="83" name="AutoShape 8"/>
          <p:cNvSpPr>
            <a:spLocks noChangeArrowheads="1"/>
          </p:cNvSpPr>
          <p:nvPr/>
        </p:nvSpPr>
        <p:spPr bwMode="auto">
          <a:xfrm>
            <a:off x="109476" y="2530744"/>
            <a:ext cx="2212514" cy="1190348"/>
          </a:xfrm>
          <a:prstGeom prst="roundRect">
            <a:avLst>
              <a:gd name="adj" fmla="val 25048"/>
            </a:avLst>
          </a:prstGeom>
          <a:ln>
            <a:headEnd/>
            <a:tailEnd/>
          </a:ln>
        </p:spPr>
        <p:style>
          <a:lnRef idx="0">
            <a:schemeClr val="accent2"/>
          </a:lnRef>
          <a:fillRef idx="3">
            <a:schemeClr val="accent2"/>
          </a:fillRef>
          <a:effectRef idx="3">
            <a:schemeClr val="accent2"/>
          </a:effectRef>
          <a:fontRef idx="minor">
            <a:schemeClr val="lt1"/>
          </a:fontRef>
        </p:style>
        <p:txBody>
          <a:bodyPr wrap="none" anchor="t">
            <a:noAutofit/>
          </a:bodyPr>
          <a:lstStyle/>
          <a:p>
            <a:pPr marL="342900" indent="-342900" algn="ctr">
              <a:defRPr/>
            </a:pPr>
            <a:r>
              <a:rPr lang="ja-JP" altLang="en-US" dirty="0" smtClean="0">
                <a:solidFill>
                  <a:prstClr val="white"/>
                </a:solidFill>
                <a:latin typeface="HG丸ｺﾞｼｯｸM-PRO" pitchFamily="50" charset="-128"/>
                <a:ea typeface="HG丸ｺﾞｼｯｸM-PRO" pitchFamily="50" charset="-128"/>
              </a:rPr>
              <a:t>現物展示スペース</a:t>
            </a:r>
            <a:endParaRPr lang="en-US" altLang="ja-JP" dirty="0" smtClean="0">
              <a:solidFill>
                <a:prstClr val="white"/>
              </a:solidFill>
              <a:latin typeface="HG丸ｺﾞｼｯｸM-PRO" pitchFamily="50" charset="-128"/>
              <a:ea typeface="HG丸ｺﾞｼｯｸM-PRO" pitchFamily="50" charset="-128"/>
            </a:endParaRPr>
          </a:p>
        </p:txBody>
      </p:sp>
      <p:sp>
        <p:nvSpPr>
          <p:cNvPr id="82" name="AutoShape 8"/>
          <p:cNvSpPr>
            <a:spLocks noChangeArrowheads="1"/>
          </p:cNvSpPr>
          <p:nvPr/>
        </p:nvSpPr>
        <p:spPr bwMode="auto">
          <a:xfrm>
            <a:off x="5927783" y="2506204"/>
            <a:ext cx="2345147" cy="2623766"/>
          </a:xfrm>
          <a:prstGeom prst="roundRect">
            <a:avLst>
              <a:gd name="adj" fmla="val 14589"/>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Autofit/>
          </a:bodyPr>
          <a:lstStyle/>
          <a:p>
            <a:pPr marL="342900" indent="-342900" algn="ctr">
              <a:defRPr/>
            </a:pPr>
            <a:r>
              <a:rPr lang="ja-JP" altLang="en-US" dirty="0" smtClean="0">
                <a:solidFill>
                  <a:prstClr val="white"/>
                </a:solidFill>
                <a:latin typeface="HG丸ｺﾞｼｯｸM-PRO" pitchFamily="50" charset="-128"/>
                <a:ea typeface="HG丸ｺﾞｼｯｸM-PRO" pitchFamily="50" charset="-128"/>
              </a:rPr>
              <a:t>仮想空間</a:t>
            </a:r>
            <a:endParaRPr lang="en-US" altLang="ja-JP" dirty="0" smtClean="0">
              <a:solidFill>
                <a:prstClr val="white"/>
              </a:solidFill>
              <a:latin typeface="HG丸ｺﾞｼｯｸM-PRO" pitchFamily="50" charset="-128"/>
              <a:ea typeface="HG丸ｺﾞｼｯｸM-PRO" pitchFamily="50" charset="-128"/>
            </a:endParaRPr>
          </a:p>
        </p:txBody>
      </p:sp>
      <p:sp>
        <p:nvSpPr>
          <p:cNvPr id="81" name="AutoShape 8"/>
          <p:cNvSpPr>
            <a:spLocks noChangeArrowheads="1"/>
          </p:cNvSpPr>
          <p:nvPr/>
        </p:nvSpPr>
        <p:spPr bwMode="auto">
          <a:xfrm>
            <a:off x="2278831" y="2535967"/>
            <a:ext cx="3578414" cy="2623766"/>
          </a:xfrm>
          <a:prstGeom prst="roundRect">
            <a:avLst>
              <a:gd name="adj" fmla="val 15090"/>
            </a:avLst>
          </a:prstGeom>
          <a:ln>
            <a:headEnd/>
            <a:tailEnd/>
          </a:ln>
        </p:spPr>
        <p:style>
          <a:lnRef idx="0">
            <a:schemeClr val="accent2"/>
          </a:lnRef>
          <a:fillRef idx="3">
            <a:schemeClr val="accent2"/>
          </a:fillRef>
          <a:effectRef idx="3">
            <a:schemeClr val="accent2"/>
          </a:effectRef>
          <a:fontRef idx="minor">
            <a:schemeClr val="lt1"/>
          </a:fontRef>
        </p:style>
        <p:txBody>
          <a:bodyPr wrap="none" anchor="t">
            <a:noAutofit/>
          </a:bodyPr>
          <a:lstStyle/>
          <a:p>
            <a:pPr marL="342900" indent="-342900" algn="ctr">
              <a:defRPr/>
            </a:pPr>
            <a:r>
              <a:rPr lang="ja-JP" altLang="en-US" dirty="0" smtClean="0">
                <a:solidFill>
                  <a:prstClr val="white"/>
                </a:solidFill>
                <a:latin typeface="HG丸ｺﾞｼｯｸM-PRO" pitchFamily="50" charset="-128"/>
                <a:ea typeface="HG丸ｺﾞｼｯｸM-PRO" pitchFamily="50" charset="-128"/>
              </a:rPr>
              <a:t>専門家が集う場・個別研究室</a:t>
            </a:r>
            <a:endParaRPr lang="en-US" altLang="ja-JP" dirty="0" smtClean="0">
              <a:solidFill>
                <a:prstClr val="white"/>
              </a:solidFill>
              <a:latin typeface="HG丸ｺﾞｼｯｸM-PRO" pitchFamily="50" charset="-128"/>
              <a:ea typeface="HG丸ｺﾞｼｯｸM-PRO" pitchFamily="50" charset="-128"/>
            </a:endParaRPr>
          </a:p>
        </p:txBody>
      </p:sp>
      <p:sp>
        <p:nvSpPr>
          <p:cNvPr id="2" name="タイトル 1"/>
          <p:cNvSpPr>
            <a:spLocks noGrp="1"/>
          </p:cNvSpPr>
          <p:nvPr>
            <p:ph type="title"/>
          </p:nvPr>
        </p:nvSpPr>
        <p:spPr>
          <a:xfrm>
            <a:off x="0" y="0"/>
            <a:ext cx="9144000" cy="928670"/>
          </a:xfrm>
        </p:spPr>
        <p:txBody>
          <a:bodyPr>
            <a:noAutofit/>
          </a:bodyPr>
          <a:lstStyle/>
          <a:p>
            <a:r>
              <a:rPr kumimoji="1" lang="ja-JP" altLang="en-US" sz="3600" dirty="0" smtClean="0"/>
              <a:t>ナショナルアーカイブイメージを</a:t>
            </a:r>
            <a:r>
              <a:rPr kumimoji="1" lang="en-US" altLang="ja-JP" sz="3600" dirty="0" smtClean="0"/>
              <a:t/>
            </a:r>
            <a:br>
              <a:rPr kumimoji="1" lang="en-US" altLang="ja-JP" sz="3600" dirty="0" smtClean="0"/>
            </a:br>
            <a:r>
              <a:rPr kumimoji="1" lang="ja-JP" altLang="en-US" sz="3600" dirty="0" smtClean="0"/>
              <a:t>図書館等にマッピングすると</a:t>
            </a:r>
            <a:endParaRPr kumimoji="1" lang="ja-JP" altLang="en-US" sz="3600"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17</a:t>
            </a:fld>
            <a:endParaRPr lang="en-US" dirty="0"/>
          </a:p>
        </p:txBody>
      </p:sp>
      <p:sp>
        <p:nvSpPr>
          <p:cNvPr id="6" name="AutoShape 8"/>
          <p:cNvSpPr>
            <a:spLocks noChangeArrowheads="1"/>
          </p:cNvSpPr>
          <p:nvPr/>
        </p:nvSpPr>
        <p:spPr bwMode="auto">
          <a:xfrm>
            <a:off x="141250" y="5344454"/>
            <a:ext cx="8359212" cy="1443988"/>
          </a:xfrm>
          <a:prstGeom prst="roundRect">
            <a:avLst>
              <a:gd name="adj" fmla="val 8169"/>
            </a:avLst>
          </a:prstGeom>
          <a:ln>
            <a:headEnd/>
            <a:tailEnd/>
          </a:ln>
        </p:spPr>
        <p:style>
          <a:lnRef idx="0">
            <a:schemeClr val="accent2"/>
          </a:lnRef>
          <a:fillRef idx="3">
            <a:schemeClr val="accent2"/>
          </a:fillRef>
          <a:effectRef idx="3">
            <a:schemeClr val="accent2"/>
          </a:effectRef>
          <a:fontRef idx="minor">
            <a:schemeClr val="lt1"/>
          </a:fontRef>
        </p:style>
        <p:txBody>
          <a:bodyPr wrap="square" anchor="t" anchorCtr="0">
            <a:noAutofit/>
          </a:bodyPr>
          <a:lstStyle/>
          <a:p>
            <a:pPr marL="342900" indent="-342900">
              <a:defRPr/>
            </a:pPr>
            <a:r>
              <a:rPr lang="ja-JP" altLang="en-US" sz="1600" dirty="0" smtClean="0">
                <a:solidFill>
                  <a:schemeClr val="bg1"/>
                </a:solidFill>
                <a:latin typeface="HG丸ｺﾞｼｯｸM-PRO" pitchFamily="50" charset="-128"/>
                <a:ea typeface="HG丸ｺﾞｼｯｸM-PRO" pitchFamily="50" charset="-128"/>
              </a:rPr>
              <a:t>アーカイブスペース</a:t>
            </a:r>
            <a:endParaRPr lang="en-US" altLang="ja-JP" sz="500" dirty="0" smtClean="0">
              <a:solidFill>
                <a:schemeClr val="bg1"/>
              </a:solidFill>
              <a:latin typeface="HG丸ｺﾞｼｯｸM-PRO" pitchFamily="50" charset="-128"/>
              <a:ea typeface="HG丸ｺﾞｼｯｸM-PRO" pitchFamily="50" charset="-128"/>
            </a:endParaRPr>
          </a:p>
        </p:txBody>
      </p:sp>
      <p:sp>
        <p:nvSpPr>
          <p:cNvPr id="8" name="スライド番号プレースホルダー 4"/>
          <p:cNvSpPr txBox="1">
            <a:spLocks/>
          </p:cNvSpPr>
          <p:nvPr/>
        </p:nvSpPr>
        <p:spPr>
          <a:xfrm>
            <a:off x="6553200" y="6126164"/>
            <a:ext cx="2133600" cy="595312"/>
          </a:xfrm>
          <a:prstGeom prst="rect">
            <a:avLst/>
          </a:prstGeom>
        </p:spPr>
        <p:txBody>
          <a:bodyPr vert="horz" lIns="91440" tIns="45720" rIns="91440" bIns="45720" rtlCol="0" anchor="ctr"/>
          <a:lstStyle>
            <a:defPPr>
              <a:defRPr lang="en-US"/>
            </a:defPPr>
            <a:lvl1pPr marL="0" algn="r" defTabSz="914400" rtl="0" eaLnBrk="1" latinLnBrk="0" hangingPunct="1">
              <a:defRPr sz="25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2AED99-7FB4-404E-8A97-64753DCE42EC}" type="slidenum">
              <a:rPr lang="en-US" smtClean="0">
                <a:solidFill>
                  <a:prstClr val="black">
                    <a:tint val="75000"/>
                  </a:prstClr>
                </a:solidFill>
              </a:rPr>
              <a:pPr/>
              <a:t>17</a:t>
            </a:fld>
            <a:endParaRPr lang="en-US">
              <a:solidFill>
                <a:prstClr val="black">
                  <a:tint val="75000"/>
                </a:prstClr>
              </a:solidFill>
            </a:endParaRPr>
          </a:p>
        </p:txBody>
      </p:sp>
      <p:sp>
        <p:nvSpPr>
          <p:cNvPr id="9" name="AutoShape 8"/>
          <p:cNvSpPr>
            <a:spLocks noChangeArrowheads="1"/>
          </p:cNvSpPr>
          <p:nvPr/>
        </p:nvSpPr>
        <p:spPr bwMode="auto">
          <a:xfrm>
            <a:off x="230093" y="4399295"/>
            <a:ext cx="2013864" cy="705328"/>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none" anchor="t">
            <a:normAutofit fontScale="92500" lnSpcReduction="20000"/>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文化財（有形・無形）の</a:t>
            </a:r>
            <a:endParaRPr lang="en-US" altLang="ja-JP" sz="1400" dirty="0" smtClean="0">
              <a:solidFill>
                <a:schemeClr val="tx1"/>
              </a:solidFill>
              <a:latin typeface="HG丸ｺﾞｼｯｸM-PRO" pitchFamily="50" charset="-128"/>
              <a:ea typeface="HG丸ｺﾞｼｯｸM-PRO" pitchFamily="50" charset="-128"/>
            </a:endParaRPr>
          </a:p>
          <a:p>
            <a:pPr marL="342900" indent="-342900" algn="ctr">
              <a:defRPr/>
            </a:pPr>
            <a:r>
              <a:rPr lang="ja-JP" altLang="en-US" sz="1400" dirty="0">
                <a:solidFill>
                  <a:schemeClr val="tx1"/>
                </a:solidFill>
                <a:latin typeface="HG丸ｺﾞｼｯｸM-PRO" pitchFamily="50" charset="-128"/>
                <a:ea typeface="HG丸ｺﾞｼｯｸM-PRO" pitchFamily="50" charset="-128"/>
              </a:rPr>
              <a:t>映像化</a:t>
            </a:r>
            <a:r>
              <a:rPr lang="ja-JP" altLang="en-US" sz="1400" dirty="0" smtClean="0">
                <a:solidFill>
                  <a:schemeClr val="tx1"/>
                </a:solidFill>
                <a:latin typeface="HG丸ｺﾞｼｯｸM-PRO" pitchFamily="50" charset="-128"/>
                <a:ea typeface="HG丸ｺﾞｼｯｸM-PRO" pitchFamily="50" charset="-128"/>
              </a:rPr>
              <a:t>・画像化・</a:t>
            </a:r>
            <a:endParaRPr lang="en-US" altLang="ja-JP" sz="1400" dirty="0" smtClean="0">
              <a:solidFill>
                <a:schemeClr val="tx1"/>
              </a:solidFill>
              <a:latin typeface="HG丸ｺﾞｼｯｸM-PRO" pitchFamily="50" charset="-128"/>
              <a:ea typeface="HG丸ｺﾞｼｯｸM-PRO" pitchFamily="50" charset="-128"/>
            </a:endParaRPr>
          </a:p>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テキスト化</a:t>
            </a:r>
            <a:endParaRPr lang="en-US" altLang="ja-JP" sz="1400" dirty="0" smtClean="0">
              <a:solidFill>
                <a:schemeClr val="tx1"/>
              </a:solidFill>
              <a:latin typeface="HG丸ｺﾞｼｯｸM-PRO" pitchFamily="50" charset="-128"/>
              <a:ea typeface="HG丸ｺﾞｼｯｸM-PRO" pitchFamily="50" charset="-128"/>
            </a:endParaRPr>
          </a:p>
        </p:txBody>
      </p:sp>
      <p:sp>
        <p:nvSpPr>
          <p:cNvPr id="43" name="左矢印 42"/>
          <p:cNvSpPr/>
          <p:nvPr/>
        </p:nvSpPr>
        <p:spPr>
          <a:xfrm rot="5400000">
            <a:off x="6827486" y="4537397"/>
            <a:ext cx="560801" cy="1582746"/>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endParaRPr>
          </a:p>
        </p:txBody>
      </p:sp>
      <p:sp>
        <p:nvSpPr>
          <p:cNvPr id="44" name="左矢印 43"/>
          <p:cNvSpPr/>
          <p:nvPr/>
        </p:nvSpPr>
        <p:spPr>
          <a:xfrm rot="16200000">
            <a:off x="1239462" y="4938749"/>
            <a:ext cx="334936" cy="761035"/>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endParaRPr>
          </a:p>
        </p:txBody>
      </p:sp>
      <p:sp>
        <p:nvSpPr>
          <p:cNvPr id="52" name="AutoShape 8"/>
          <p:cNvSpPr>
            <a:spLocks noChangeArrowheads="1"/>
          </p:cNvSpPr>
          <p:nvPr/>
        </p:nvSpPr>
        <p:spPr bwMode="auto">
          <a:xfrm>
            <a:off x="2441145" y="4050150"/>
            <a:ext cx="1433891" cy="543857"/>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none" anchor="t">
            <a:noAutofit/>
          </a:bodyPr>
          <a:lstStyle/>
          <a:p>
            <a:pPr marL="342900" indent="-342900" algn="ctr">
              <a:defRPr/>
            </a:pPr>
            <a:r>
              <a:rPr lang="ja-JP" altLang="en-US" sz="1100" dirty="0" smtClean="0">
                <a:solidFill>
                  <a:schemeClr val="tx1"/>
                </a:solidFill>
                <a:latin typeface="HG丸ｺﾞｼｯｸM-PRO" pitchFamily="50" charset="-128"/>
                <a:ea typeface="HG丸ｺﾞｼｯｸM-PRO" pitchFamily="50" charset="-128"/>
              </a:rPr>
              <a:t>基本情報付与</a:t>
            </a:r>
            <a:endParaRPr lang="en-US" altLang="ja-JP" sz="1100" dirty="0" smtClean="0">
              <a:solidFill>
                <a:schemeClr val="tx1"/>
              </a:solidFill>
              <a:latin typeface="HG丸ｺﾞｼｯｸM-PRO" pitchFamily="50" charset="-128"/>
              <a:ea typeface="HG丸ｺﾞｼｯｸM-PRO" pitchFamily="50" charset="-128"/>
            </a:endParaRPr>
          </a:p>
          <a:p>
            <a:pPr marL="342900" indent="-342900" algn="ctr">
              <a:defRPr/>
            </a:pPr>
            <a:r>
              <a:rPr lang="ja-JP" altLang="en-US" sz="1100" dirty="0" smtClean="0">
                <a:solidFill>
                  <a:schemeClr val="tx1"/>
                </a:solidFill>
                <a:latin typeface="HG丸ｺﾞｼｯｸM-PRO" pitchFamily="50" charset="-128"/>
                <a:ea typeface="HG丸ｺﾞｼｯｸM-PRO" pitchFamily="50" charset="-128"/>
              </a:rPr>
              <a:t>（メタデータ付与）</a:t>
            </a:r>
            <a:endParaRPr lang="ja-JP" altLang="en-US" sz="1100" dirty="0">
              <a:solidFill>
                <a:schemeClr val="tx1"/>
              </a:solidFill>
              <a:latin typeface="HG丸ｺﾞｼｯｸM-PRO" pitchFamily="50" charset="-128"/>
              <a:ea typeface="HG丸ｺﾞｼｯｸM-PRO" pitchFamily="50" charset="-128"/>
            </a:endParaRPr>
          </a:p>
        </p:txBody>
      </p:sp>
      <p:sp>
        <p:nvSpPr>
          <p:cNvPr id="59" name="AutoShape 8"/>
          <p:cNvSpPr>
            <a:spLocks noChangeArrowheads="1"/>
          </p:cNvSpPr>
          <p:nvPr/>
        </p:nvSpPr>
        <p:spPr bwMode="auto">
          <a:xfrm>
            <a:off x="2475284" y="4670381"/>
            <a:ext cx="5049044" cy="377988"/>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none" anchor="t">
            <a:noAutofit/>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辞書・典拠・シソーラス類の作成</a:t>
            </a:r>
            <a:endParaRPr lang="ja-JP" altLang="en-US" sz="1400" dirty="0">
              <a:solidFill>
                <a:schemeClr val="tx1"/>
              </a:solidFill>
              <a:latin typeface="HG丸ｺﾞｼｯｸM-PRO" pitchFamily="50" charset="-128"/>
              <a:ea typeface="HG丸ｺﾞｼｯｸM-PRO" pitchFamily="50" charset="-128"/>
            </a:endParaRPr>
          </a:p>
        </p:txBody>
      </p:sp>
      <p:sp>
        <p:nvSpPr>
          <p:cNvPr id="182" name="AutoShape 8"/>
          <p:cNvSpPr>
            <a:spLocks noChangeArrowheads="1"/>
          </p:cNvSpPr>
          <p:nvPr/>
        </p:nvSpPr>
        <p:spPr bwMode="auto">
          <a:xfrm>
            <a:off x="2808557" y="5657944"/>
            <a:ext cx="5219827" cy="31506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none" anchor="t">
            <a:normAutofit fontScale="92500" lnSpcReduction="20000"/>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情報検索・コンテンツ提供システム（網羅性を保証した検索</a:t>
            </a:r>
            <a:r>
              <a:rPr lang="en-US" altLang="ja-JP" sz="1400" dirty="0" smtClean="0">
                <a:solidFill>
                  <a:schemeClr val="tx1"/>
                </a:solidFill>
                <a:latin typeface="HG丸ｺﾞｼｯｸM-PRO" pitchFamily="50" charset="-128"/>
                <a:ea typeface="HG丸ｺﾞｼｯｸM-PRO" pitchFamily="50" charset="-128"/>
              </a:rPr>
              <a:t>API</a:t>
            </a:r>
            <a:r>
              <a:rPr lang="ja-JP" altLang="en-US" sz="1400" dirty="0" smtClean="0">
                <a:solidFill>
                  <a:schemeClr val="tx1"/>
                </a:solidFill>
                <a:latin typeface="HG丸ｺﾞｼｯｸM-PRO" pitchFamily="50" charset="-128"/>
                <a:ea typeface="HG丸ｺﾞｼｯｸM-PRO" pitchFamily="50" charset="-128"/>
              </a:rPr>
              <a:t>）</a:t>
            </a:r>
            <a:endParaRPr lang="en-US" altLang="ja-JP" sz="1400" dirty="0" smtClean="0">
              <a:solidFill>
                <a:schemeClr val="tx1"/>
              </a:solidFill>
              <a:latin typeface="HG丸ｺﾞｼｯｸM-PRO" pitchFamily="50" charset="-128"/>
              <a:ea typeface="HG丸ｺﾞｼｯｸM-PRO" pitchFamily="50" charset="-128"/>
            </a:endParaRPr>
          </a:p>
        </p:txBody>
      </p:sp>
      <p:sp>
        <p:nvSpPr>
          <p:cNvPr id="187" name="AutoShape 8"/>
          <p:cNvSpPr>
            <a:spLocks noChangeArrowheads="1"/>
          </p:cNvSpPr>
          <p:nvPr/>
        </p:nvSpPr>
        <p:spPr bwMode="auto">
          <a:xfrm>
            <a:off x="1255563" y="1700185"/>
            <a:ext cx="945202" cy="44296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schemeClr val="tx1"/>
                </a:solidFill>
                <a:latin typeface="Calibri"/>
                <a:ea typeface="ＭＳ Ｐゴシック" panose="020B0600070205080204" pitchFamily="50" charset="-128"/>
              </a:rPr>
              <a:t>文献・</a:t>
            </a:r>
            <a:r>
              <a:rPr kumimoji="1" lang="en-US" altLang="ja-JP" sz="1200" b="1" kern="0" dirty="0" smtClean="0">
                <a:solidFill>
                  <a:schemeClr val="tx1"/>
                </a:solidFill>
                <a:latin typeface="Calibri"/>
                <a:ea typeface="ＭＳ Ｐゴシック" panose="020B0600070205080204" pitchFamily="50" charset="-128"/>
              </a:rPr>
              <a:t>Web</a:t>
            </a: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chemeClr val="tx1"/>
                </a:solidFill>
                <a:effectLst/>
                <a:uLnTx/>
                <a:uFillTx/>
                <a:latin typeface="Calibri"/>
                <a:ea typeface="ＭＳ Ｐゴシック" panose="020B0600070205080204" pitchFamily="50" charset="-128"/>
              </a:rPr>
              <a:t>情報サイト</a:t>
            </a:r>
            <a:endParaRPr kumimoji="1" lang="en-US" altLang="ja-JP" sz="1200" b="1" i="0" u="none" strike="noStrike" kern="0" cap="none" spc="0" normalizeH="0" baseline="0" noProof="0" dirty="0">
              <a:ln>
                <a:noFill/>
              </a:ln>
              <a:solidFill>
                <a:schemeClr val="tx1"/>
              </a:solidFill>
              <a:effectLst/>
              <a:uLnTx/>
              <a:uFillTx/>
              <a:latin typeface="Calibri"/>
              <a:ea typeface="ＭＳ Ｐゴシック" panose="020B0600070205080204" pitchFamily="50" charset="-128"/>
            </a:endParaRPr>
          </a:p>
        </p:txBody>
      </p:sp>
      <p:sp>
        <p:nvSpPr>
          <p:cNvPr id="189" name="AutoShape 8"/>
          <p:cNvSpPr>
            <a:spLocks noChangeArrowheads="1"/>
          </p:cNvSpPr>
          <p:nvPr/>
        </p:nvSpPr>
        <p:spPr bwMode="auto">
          <a:xfrm>
            <a:off x="499164" y="5694318"/>
            <a:ext cx="2128620" cy="34002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none" anchor="t">
            <a:normAutofit lnSpcReduction="10000"/>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収集業務・システム</a:t>
            </a:r>
            <a:endParaRPr lang="en-US" altLang="ja-JP" sz="1400" dirty="0" smtClean="0">
              <a:solidFill>
                <a:schemeClr val="tx1"/>
              </a:solidFill>
              <a:latin typeface="HG丸ｺﾞｼｯｸM-PRO" pitchFamily="50" charset="-128"/>
              <a:ea typeface="HG丸ｺﾞｼｯｸM-PRO" pitchFamily="50" charset="-128"/>
            </a:endParaRPr>
          </a:p>
        </p:txBody>
      </p:sp>
      <p:sp>
        <p:nvSpPr>
          <p:cNvPr id="190" name="AutoShape 8"/>
          <p:cNvSpPr>
            <a:spLocks noChangeArrowheads="1"/>
          </p:cNvSpPr>
          <p:nvPr/>
        </p:nvSpPr>
        <p:spPr bwMode="auto">
          <a:xfrm>
            <a:off x="1187624" y="6046496"/>
            <a:ext cx="6888776" cy="26759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none" anchor="t">
            <a:normAutofit fontScale="77500" lnSpcReduction="20000"/>
          </a:bodyPr>
          <a:lstStyle/>
          <a:p>
            <a:pPr marL="342900" indent="-342900" algn="ctr">
              <a:defRPr/>
            </a:pPr>
            <a:r>
              <a:rPr lang="ja-JP" altLang="en-US" sz="1400" dirty="0">
                <a:solidFill>
                  <a:schemeClr val="tx1"/>
                </a:solidFill>
                <a:latin typeface="HG丸ｺﾞｼｯｸM-PRO" pitchFamily="50" charset="-128"/>
                <a:ea typeface="HG丸ｺﾞｼｯｸM-PRO" pitchFamily="50" charset="-128"/>
              </a:rPr>
              <a:t>永久</a:t>
            </a:r>
            <a:r>
              <a:rPr lang="ja-JP" altLang="en-US" sz="1400" dirty="0" smtClean="0">
                <a:solidFill>
                  <a:schemeClr val="tx1"/>
                </a:solidFill>
                <a:latin typeface="HG丸ｺﾞｼｯｸM-PRO" pitchFamily="50" charset="-128"/>
                <a:ea typeface="HG丸ｺﾞｼｯｸM-PRO" pitchFamily="50" charset="-128"/>
              </a:rPr>
              <a:t>保存システム（マイグレーション・エミュレーション・ディザスタリカバリを含む）</a:t>
            </a:r>
            <a:endParaRPr lang="en-US" altLang="ja-JP" sz="1400" dirty="0" smtClean="0">
              <a:solidFill>
                <a:schemeClr val="tx1"/>
              </a:solidFill>
              <a:latin typeface="HG丸ｺﾞｼｯｸM-PRO" pitchFamily="50" charset="-128"/>
              <a:ea typeface="HG丸ｺﾞｼｯｸM-PRO" pitchFamily="50" charset="-128"/>
            </a:endParaRPr>
          </a:p>
        </p:txBody>
      </p:sp>
      <p:sp>
        <p:nvSpPr>
          <p:cNvPr id="213" name="左カーブ矢印 212"/>
          <p:cNvSpPr/>
          <p:nvPr/>
        </p:nvSpPr>
        <p:spPr>
          <a:xfrm flipH="1">
            <a:off x="122582" y="1088481"/>
            <a:ext cx="588377" cy="5128804"/>
          </a:xfrm>
          <a:prstGeom prst="curvedLeftArrow">
            <a:avLst>
              <a:gd name="adj1" fmla="val 34492"/>
              <a:gd name="adj2" fmla="val 103930"/>
              <a:gd name="adj3" fmla="val 29639"/>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prstClr val="black"/>
              </a:solidFill>
            </a:endParaRPr>
          </a:p>
        </p:txBody>
      </p:sp>
      <p:sp>
        <p:nvSpPr>
          <p:cNvPr id="228" name="左矢印 227"/>
          <p:cNvSpPr/>
          <p:nvPr/>
        </p:nvSpPr>
        <p:spPr>
          <a:xfrm rot="5400000">
            <a:off x="4523794" y="796715"/>
            <a:ext cx="316470" cy="134814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050" dirty="0"/>
          </a:p>
        </p:txBody>
      </p:sp>
      <p:sp>
        <p:nvSpPr>
          <p:cNvPr id="31" name="AutoShape 8"/>
          <p:cNvSpPr>
            <a:spLocks noChangeArrowheads="1"/>
          </p:cNvSpPr>
          <p:nvPr/>
        </p:nvSpPr>
        <p:spPr bwMode="auto">
          <a:xfrm>
            <a:off x="2470878" y="3199963"/>
            <a:ext cx="2585178" cy="721605"/>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none" anchor="t">
            <a:noAutofit/>
          </a:bodyPr>
          <a:lstStyle/>
          <a:p>
            <a:pPr marL="342900" indent="-342900" algn="ctr">
              <a:defRPr/>
            </a:pPr>
            <a:r>
              <a:rPr lang="ja-JP" altLang="en-US" dirty="0" smtClean="0">
                <a:solidFill>
                  <a:schemeClr val="tx1"/>
                </a:solidFill>
                <a:latin typeface="HG丸ｺﾞｼｯｸM-PRO" pitchFamily="50" charset="-128"/>
                <a:ea typeface="HG丸ｺﾞｼｯｸM-PRO" pitchFamily="50" charset="-128"/>
              </a:rPr>
              <a:t>新たな知識の創作活動</a:t>
            </a:r>
            <a:endParaRPr lang="en-US" altLang="ja-JP" dirty="0" smtClean="0">
              <a:solidFill>
                <a:schemeClr val="tx1"/>
              </a:solidFill>
              <a:latin typeface="HG丸ｺﾞｼｯｸM-PRO" pitchFamily="50" charset="-128"/>
              <a:ea typeface="HG丸ｺﾞｼｯｸM-PRO" pitchFamily="50" charset="-128"/>
            </a:endParaRPr>
          </a:p>
        </p:txBody>
      </p:sp>
      <p:sp>
        <p:nvSpPr>
          <p:cNvPr id="16" name="AutoShape 8"/>
          <p:cNvSpPr>
            <a:spLocks noChangeArrowheads="1"/>
          </p:cNvSpPr>
          <p:nvPr/>
        </p:nvSpPr>
        <p:spPr bwMode="auto">
          <a:xfrm>
            <a:off x="5116832" y="3214642"/>
            <a:ext cx="1726499" cy="694630"/>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none" anchor="t">
            <a:normAutofit/>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付加価値情報付け</a:t>
            </a:r>
            <a:endParaRPr lang="en-US" altLang="ja-JP" sz="1400" dirty="0" smtClean="0">
              <a:solidFill>
                <a:schemeClr val="tx1"/>
              </a:solidFill>
              <a:latin typeface="HG丸ｺﾞｼｯｸM-PRO" pitchFamily="50" charset="-128"/>
              <a:ea typeface="HG丸ｺﾞｼｯｸM-PRO" pitchFamily="50" charset="-128"/>
            </a:endParaRPr>
          </a:p>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情報間の関連付け</a:t>
            </a:r>
            <a:endParaRPr lang="en-US" altLang="ja-JP" sz="1400" dirty="0" smtClean="0">
              <a:solidFill>
                <a:schemeClr val="tx1"/>
              </a:solidFill>
              <a:latin typeface="HG丸ｺﾞｼｯｸM-PRO" pitchFamily="50" charset="-128"/>
              <a:ea typeface="HG丸ｺﾞｼｯｸM-PRO" pitchFamily="50" charset="-128"/>
            </a:endParaRPr>
          </a:p>
        </p:txBody>
      </p:sp>
      <p:sp>
        <p:nvSpPr>
          <p:cNvPr id="15" name="AutoShape 8"/>
          <p:cNvSpPr>
            <a:spLocks noChangeArrowheads="1"/>
          </p:cNvSpPr>
          <p:nvPr/>
        </p:nvSpPr>
        <p:spPr bwMode="auto">
          <a:xfrm>
            <a:off x="3978269" y="4036936"/>
            <a:ext cx="2043073" cy="557071"/>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none" anchor="t">
            <a:normAutofit fontScale="92500" lnSpcReduction="10000"/>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組織化・構造化</a:t>
            </a:r>
            <a:endParaRPr lang="en-US" altLang="ja-JP" sz="1400" dirty="0" smtClean="0">
              <a:solidFill>
                <a:schemeClr val="tx1"/>
              </a:solidFill>
              <a:latin typeface="HG丸ｺﾞｼｯｸM-PRO" pitchFamily="50" charset="-128"/>
              <a:ea typeface="HG丸ｺﾞｼｯｸM-PRO" pitchFamily="50" charset="-128"/>
            </a:endParaRPr>
          </a:p>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（マイクロコンテンツ化）</a:t>
            </a:r>
            <a:endParaRPr lang="en-US" altLang="ja-JP" sz="1400" dirty="0" smtClean="0">
              <a:solidFill>
                <a:schemeClr val="tx1"/>
              </a:solidFill>
              <a:latin typeface="HG丸ｺﾞｼｯｸM-PRO" pitchFamily="50" charset="-128"/>
              <a:ea typeface="HG丸ｺﾞｼｯｸM-PRO" pitchFamily="50" charset="-128"/>
            </a:endParaRPr>
          </a:p>
        </p:txBody>
      </p:sp>
      <p:sp>
        <p:nvSpPr>
          <p:cNvPr id="152" name="AutoShape 8"/>
          <p:cNvSpPr>
            <a:spLocks noChangeArrowheads="1"/>
          </p:cNvSpPr>
          <p:nvPr/>
        </p:nvSpPr>
        <p:spPr bwMode="auto">
          <a:xfrm>
            <a:off x="6948264" y="3197455"/>
            <a:ext cx="1047746" cy="687986"/>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none" anchor="t">
            <a:normAutofit/>
          </a:bodyPr>
          <a:lstStyle/>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デジタル</a:t>
            </a:r>
            <a:endParaRPr lang="en-US" altLang="ja-JP" sz="1400" dirty="0" smtClean="0">
              <a:solidFill>
                <a:schemeClr val="tx1"/>
              </a:solidFill>
              <a:latin typeface="HG丸ｺﾞｼｯｸM-PRO" pitchFamily="50" charset="-128"/>
              <a:ea typeface="HG丸ｺﾞｼｯｸM-PRO" pitchFamily="50" charset="-128"/>
            </a:endParaRPr>
          </a:p>
          <a:p>
            <a:pPr marL="342900" indent="-342900" algn="ctr">
              <a:defRPr/>
            </a:pPr>
            <a:r>
              <a:rPr lang="ja-JP" altLang="en-US" sz="1400" dirty="0" smtClean="0">
                <a:solidFill>
                  <a:schemeClr val="tx1"/>
                </a:solidFill>
                <a:latin typeface="HG丸ｺﾞｼｯｸM-PRO" pitchFamily="50" charset="-128"/>
                <a:ea typeface="HG丸ｺﾞｼｯｸM-PRO" pitchFamily="50" charset="-128"/>
              </a:rPr>
              <a:t>ギャラリ</a:t>
            </a:r>
            <a:endParaRPr lang="ja-JP" altLang="en-US" sz="1400" dirty="0">
              <a:solidFill>
                <a:schemeClr val="tx1"/>
              </a:solidFill>
              <a:latin typeface="HG丸ｺﾞｼｯｸM-PRO" pitchFamily="50" charset="-128"/>
              <a:ea typeface="HG丸ｺﾞｼｯｸM-PRO" pitchFamily="50" charset="-128"/>
            </a:endParaRPr>
          </a:p>
        </p:txBody>
      </p:sp>
      <p:sp>
        <p:nvSpPr>
          <p:cNvPr id="171" name="AutoShape 8"/>
          <p:cNvSpPr>
            <a:spLocks noChangeArrowheads="1"/>
          </p:cNvSpPr>
          <p:nvPr/>
        </p:nvSpPr>
        <p:spPr bwMode="auto">
          <a:xfrm>
            <a:off x="2366614" y="1737977"/>
            <a:ext cx="945202" cy="44296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学術情報</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rPr>
              <a:t>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0" name="左矢印 169"/>
          <p:cNvSpPr/>
          <p:nvPr/>
        </p:nvSpPr>
        <p:spPr>
          <a:xfrm rot="16200000">
            <a:off x="4043006" y="4555668"/>
            <a:ext cx="416918" cy="160918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endParaRPr>
          </a:p>
        </p:txBody>
      </p:sp>
      <p:sp>
        <p:nvSpPr>
          <p:cNvPr id="172" name="AutoShape 8"/>
          <p:cNvSpPr>
            <a:spLocks noChangeArrowheads="1"/>
          </p:cNvSpPr>
          <p:nvPr/>
        </p:nvSpPr>
        <p:spPr bwMode="auto">
          <a:xfrm>
            <a:off x="3493063" y="1700454"/>
            <a:ext cx="945202" cy="44296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科学技術</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rPr>
              <a:t>情報サイト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3" name="AutoShape 8"/>
          <p:cNvSpPr>
            <a:spLocks noChangeArrowheads="1"/>
          </p:cNvSpPr>
          <p:nvPr/>
        </p:nvSpPr>
        <p:spPr bwMode="auto">
          <a:xfrm>
            <a:off x="5724128" y="1689890"/>
            <a:ext cx="1087766" cy="44296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文化財情報</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rPr>
              <a:t>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74" name="AutoShape 8"/>
          <p:cNvSpPr>
            <a:spLocks noChangeArrowheads="1"/>
          </p:cNvSpPr>
          <p:nvPr/>
        </p:nvSpPr>
        <p:spPr bwMode="auto">
          <a:xfrm>
            <a:off x="4564354" y="1710830"/>
            <a:ext cx="1087766" cy="44296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災害情報</a:t>
            </a:r>
            <a:endParaRPr kumimoji="1" lang="en-US" altLang="ja-JP" sz="1200" b="1" kern="0" dirty="0" smtClean="0">
              <a:solidFill>
                <a:prstClr val="black"/>
              </a:solidFill>
              <a:latin typeface="Calibri"/>
              <a:ea typeface="ＭＳ Ｐゴシック" panose="020B0600070205080204" pitchFamily="50" charset="-128"/>
            </a:endParaRPr>
          </a:p>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rPr>
              <a:t>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191" name="AutoShape 8"/>
          <p:cNvSpPr>
            <a:spLocks noChangeArrowheads="1"/>
          </p:cNvSpPr>
          <p:nvPr/>
        </p:nvSpPr>
        <p:spPr bwMode="auto">
          <a:xfrm>
            <a:off x="1259632" y="2204864"/>
            <a:ext cx="6696744" cy="28890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chemeClr val="tx1"/>
                </a:solidFill>
                <a:effectLst/>
                <a:uLnTx/>
                <a:uFillTx/>
                <a:latin typeface="Calibri"/>
                <a:ea typeface="ＭＳ Ｐゴシック" panose="020B0600070205080204" pitchFamily="50" charset="-128"/>
              </a:rPr>
              <a:t>情報探索支援・レファレンスサービス</a:t>
            </a:r>
            <a:endParaRPr kumimoji="1" lang="en-US" altLang="ja-JP" sz="1200" b="1" i="0" u="none" strike="noStrike" kern="0" cap="none" spc="0" normalizeH="0" baseline="0" noProof="0" dirty="0">
              <a:ln>
                <a:noFill/>
              </a:ln>
              <a:solidFill>
                <a:schemeClr val="tx1"/>
              </a:solidFill>
              <a:effectLst/>
              <a:uLnTx/>
              <a:uFillTx/>
              <a:latin typeface="Calibri"/>
              <a:ea typeface="ＭＳ Ｐゴシック" panose="020B0600070205080204" pitchFamily="50" charset="-128"/>
            </a:endParaRPr>
          </a:p>
        </p:txBody>
      </p:sp>
      <p:sp>
        <p:nvSpPr>
          <p:cNvPr id="214" name="左矢印 213"/>
          <p:cNvSpPr/>
          <p:nvPr/>
        </p:nvSpPr>
        <p:spPr>
          <a:xfrm rot="5400000">
            <a:off x="4341098" y="1258043"/>
            <a:ext cx="301693" cy="2665210"/>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050" dirty="0">
              <a:solidFill>
                <a:prstClr val="black"/>
              </a:solidFill>
            </a:endParaRPr>
          </a:p>
        </p:txBody>
      </p:sp>
      <p:sp>
        <p:nvSpPr>
          <p:cNvPr id="177" name="AutoShape 8"/>
          <p:cNvSpPr>
            <a:spLocks noChangeArrowheads="1"/>
          </p:cNvSpPr>
          <p:nvPr/>
        </p:nvSpPr>
        <p:spPr bwMode="auto">
          <a:xfrm>
            <a:off x="6868610" y="1700974"/>
            <a:ext cx="1087766" cy="44296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marL="0" marR="0" lvl="0" indent="-34290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smtClean="0">
                <a:solidFill>
                  <a:prstClr val="black"/>
                </a:solidFill>
                <a:latin typeface="Calibri"/>
                <a:ea typeface="ＭＳ Ｐゴシック" panose="020B0600070205080204" pitchFamily="50" charset="-128"/>
              </a:rPr>
              <a:t>日本文化の発信サイト</a:t>
            </a:r>
            <a:endParaRPr kumimoji="1" lang="en-US" altLang="ja-JP" sz="1200" b="1" i="0" u="none" strike="noStrike" kern="0" cap="none" spc="0" normalizeH="0" baseline="0" noProof="0" dirty="0">
              <a:ln>
                <a:noFill/>
              </a:ln>
              <a:solidFill>
                <a:prstClr val="black"/>
              </a:solidFill>
              <a:effectLst/>
              <a:uLnTx/>
              <a:uFillTx/>
              <a:latin typeface="Calibri"/>
              <a:ea typeface="ＭＳ Ｐゴシック" panose="020B0600070205080204" pitchFamily="50" charset="-128"/>
            </a:endParaRPr>
          </a:p>
        </p:txBody>
      </p:sp>
      <p:sp>
        <p:nvSpPr>
          <p:cNvPr id="84" name="額縁 83"/>
          <p:cNvSpPr/>
          <p:nvPr/>
        </p:nvSpPr>
        <p:spPr>
          <a:xfrm>
            <a:off x="243085" y="3101901"/>
            <a:ext cx="2132024" cy="387579"/>
          </a:xfrm>
          <a:prstGeom prst="bevel">
            <a:avLst/>
          </a:prstGeom>
        </p:spPr>
        <p:style>
          <a:lnRef idx="1">
            <a:schemeClr val="dk1"/>
          </a:lnRef>
          <a:fillRef idx="2">
            <a:schemeClr val="dk1"/>
          </a:fillRef>
          <a:effectRef idx="1">
            <a:schemeClr val="dk1"/>
          </a:effectRef>
          <a:fontRef idx="minor">
            <a:schemeClr val="dk1"/>
          </a:fontRef>
        </p:style>
        <p:txBody>
          <a:bodyPr rtlCol="0" anchor="t"/>
          <a:lstStyle/>
          <a:p>
            <a:pPr algn="ctr"/>
            <a:r>
              <a:rPr kumimoji="1" lang="ja-JP" altLang="en-US" sz="1100" dirty="0" smtClean="0">
                <a:solidFill>
                  <a:prstClr val="black"/>
                </a:solidFill>
              </a:rPr>
              <a:t>文化財現物</a:t>
            </a:r>
            <a:endParaRPr kumimoji="1" lang="en-US" altLang="ja-JP" sz="1100" dirty="0" smtClean="0">
              <a:solidFill>
                <a:prstClr val="black"/>
              </a:solidFill>
            </a:endParaRPr>
          </a:p>
        </p:txBody>
      </p:sp>
      <p:sp>
        <p:nvSpPr>
          <p:cNvPr id="88" name="額縁 87"/>
          <p:cNvSpPr/>
          <p:nvPr/>
        </p:nvSpPr>
        <p:spPr>
          <a:xfrm>
            <a:off x="225280" y="6219636"/>
            <a:ext cx="2132024" cy="628049"/>
          </a:xfrm>
          <a:prstGeom prst="bevel">
            <a:avLst/>
          </a:prstGeom>
        </p:spPr>
        <p:style>
          <a:lnRef idx="1">
            <a:schemeClr val="dk1"/>
          </a:lnRef>
          <a:fillRef idx="2">
            <a:schemeClr val="dk1"/>
          </a:fillRef>
          <a:effectRef idx="1">
            <a:schemeClr val="dk1"/>
          </a:effectRef>
          <a:fontRef idx="minor">
            <a:schemeClr val="dk1"/>
          </a:fontRef>
        </p:style>
        <p:txBody>
          <a:bodyPr rtlCol="0" anchor="t"/>
          <a:lstStyle/>
          <a:p>
            <a:pPr algn="ctr"/>
            <a:r>
              <a:rPr kumimoji="1" lang="ja-JP" altLang="en-US" sz="1100" dirty="0" smtClean="0">
                <a:solidFill>
                  <a:prstClr val="black"/>
                </a:solidFill>
              </a:rPr>
              <a:t>現物保存</a:t>
            </a:r>
            <a:endParaRPr kumimoji="1" lang="en-US" altLang="ja-JP" sz="1100" dirty="0" smtClean="0">
              <a:solidFill>
                <a:prstClr val="black"/>
              </a:solidFill>
            </a:endParaRPr>
          </a:p>
        </p:txBody>
      </p:sp>
      <p:pic>
        <p:nvPicPr>
          <p:cNvPr id="71" name="Picture 2" descr="驚く男の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43" y="1814247"/>
            <a:ext cx="699087" cy="541565"/>
          </a:xfrm>
          <a:prstGeom prst="rect">
            <a:avLst/>
          </a:prstGeom>
          <a:noFill/>
          <a:extLst>
            <a:ext uri="{909E8E84-426E-40DD-AFC4-6F175D3DCCD1}">
              <a14:hiddenFill xmlns:a14="http://schemas.microsoft.com/office/drawing/2010/main">
                <a:solidFill>
                  <a:srgbClr val="FFFFFF"/>
                </a:solidFill>
              </a14:hiddenFill>
            </a:ext>
          </a:extLst>
        </p:spPr>
      </p:pic>
      <p:pic>
        <p:nvPicPr>
          <p:cNvPr id="92" name="図 91"/>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14103" y1="73333" x2="14103" y2="73333"/>
                        <a14:foregroundMark x1="46154" y1="85333" x2="46154" y2="85333"/>
                        <a14:foregroundMark x1="53846" y1="45333" x2="53846" y2="45333"/>
                        <a14:foregroundMark x1="42308" y1="20000" x2="42308" y2="20000"/>
                        <a14:foregroundMark x1="73077" y1="24000" x2="73077" y2="24000"/>
                      </a14:backgroundRemoval>
                    </a14:imgEffect>
                  </a14:imgLayer>
                </a14:imgProps>
              </a:ext>
            </a:extLst>
          </a:blip>
          <a:stretch>
            <a:fillRect/>
          </a:stretch>
        </p:blipFill>
        <p:spPr>
          <a:xfrm>
            <a:off x="1798157" y="4597292"/>
            <a:ext cx="599429" cy="576374"/>
          </a:xfrm>
          <a:prstGeom prst="rect">
            <a:avLst/>
          </a:prstGeom>
        </p:spPr>
      </p:pic>
      <p:pic>
        <p:nvPicPr>
          <p:cNvPr id="93" name="図 92"/>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14103" y1="73333" x2="14103" y2="73333"/>
                        <a14:foregroundMark x1="46154" y1="85333" x2="46154" y2="85333"/>
                        <a14:foregroundMark x1="53846" y1="45333" x2="53846" y2="45333"/>
                        <a14:foregroundMark x1="42308" y1="20000" x2="42308" y2="20000"/>
                        <a14:foregroundMark x1="73077" y1="24000" x2="73077" y2="24000"/>
                      </a14:backgroundRemoval>
                    </a14:imgEffect>
                  </a14:imgLayer>
                </a14:imgProps>
              </a:ext>
            </a:extLst>
          </a:blip>
          <a:stretch>
            <a:fillRect/>
          </a:stretch>
        </p:blipFill>
        <p:spPr>
          <a:xfrm>
            <a:off x="251677" y="2855645"/>
            <a:ext cx="599429" cy="576374"/>
          </a:xfrm>
          <a:prstGeom prst="rect">
            <a:avLst/>
          </a:prstGeom>
        </p:spPr>
      </p:pic>
      <p:pic>
        <p:nvPicPr>
          <p:cNvPr id="94" name="図 93"/>
          <p:cNvPicPr>
            <a:picLocks noChangeAspect="1"/>
          </p:cNvPicPr>
          <p:nvPr/>
        </p:nvPicPr>
        <p:blipFill>
          <a:blip r:embed="rId6">
            <a:extLst>
              <a:ext uri="{BEBA8EAE-BF5A-486C-A8C5-ECC9F3942E4B}">
                <a14:imgProps xmlns:a14="http://schemas.microsoft.com/office/drawing/2010/main">
                  <a14:imgLayer r:embed="rId7">
                    <a14:imgEffect>
                      <a14:backgroundRemoval t="0" b="97531" l="2632" r="100000">
                        <a14:foregroundMark x1="50000" y1="28395" x2="50000" y2="28395"/>
                        <a14:foregroundMark x1="53947" y1="48148" x2="53947" y2="48148"/>
                        <a14:foregroundMark x1="57895" y1="77778" x2="57895" y2="77778"/>
                        <a14:foregroundMark x1="81579" y1="88889" x2="81579" y2="88889"/>
                        <a14:foregroundMark x1="34211" y1="91358" x2="34211" y2="91358"/>
                      </a14:backgroundRemoval>
                    </a14:imgEffect>
                  </a14:imgLayer>
                </a14:imgProps>
              </a:ext>
            </a:extLst>
          </a:blip>
          <a:stretch>
            <a:fillRect/>
          </a:stretch>
        </p:blipFill>
        <p:spPr>
          <a:xfrm>
            <a:off x="6187416" y="2770093"/>
            <a:ext cx="540077" cy="575608"/>
          </a:xfrm>
          <a:prstGeom prst="rect">
            <a:avLst/>
          </a:prstGeom>
        </p:spPr>
      </p:pic>
      <p:pic>
        <p:nvPicPr>
          <p:cNvPr id="95" name="図 94"/>
          <p:cNvPicPr>
            <a:picLocks noChangeAspect="1"/>
          </p:cNvPicPr>
          <p:nvPr/>
        </p:nvPicPr>
        <p:blipFill>
          <a:blip r:embed="rId6">
            <a:extLst>
              <a:ext uri="{BEBA8EAE-BF5A-486C-A8C5-ECC9F3942E4B}">
                <a14:imgProps xmlns:a14="http://schemas.microsoft.com/office/drawing/2010/main">
                  <a14:imgLayer r:embed="rId7">
                    <a14:imgEffect>
                      <a14:backgroundRemoval t="0" b="97531" l="2632" r="100000">
                        <a14:foregroundMark x1="50000" y1="28395" x2="50000" y2="28395"/>
                        <a14:foregroundMark x1="53947" y1="48148" x2="53947" y2="48148"/>
                        <a14:foregroundMark x1="57895" y1="77778" x2="57895" y2="77778"/>
                        <a14:foregroundMark x1="81579" y1="88889" x2="81579" y2="88889"/>
                        <a14:foregroundMark x1="34211" y1="91358" x2="34211" y2="91358"/>
                      </a14:backgroundRemoval>
                    </a14:imgEffect>
                  </a14:imgLayer>
                </a14:imgProps>
              </a:ext>
            </a:extLst>
          </a:blip>
          <a:stretch>
            <a:fillRect/>
          </a:stretch>
        </p:blipFill>
        <p:spPr>
          <a:xfrm>
            <a:off x="2568846" y="4529710"/>
            <a:ext cx="540077" cy="575608"/>
          </a:xfrm>
          <a:prstGeom prst="rect">
            <a:avLst/>
          </a:prstGeom>
        </p:spPr>
      </p:pic>
      <p:pic>
        <p:nvPicPr>
          <p:cNvPr id="96" name="図 95"/>
          <p:cNvPicPr>
            <a:picLocks noChangeAspect="1"/>
          </p:cNvPicPr>
          <p:nvPr/>
        </p:nvPicPr>
        <p:blipFill>
          <a:blip r:embed="rId6">
            <a:extLst>
              <a:ext uri="{BEBA8EAE-BF5A-486C-A8C5-ECC9F3942E4B}">
                <a14:imgProps xmlns:a14="http://schemas.microsoft.com/office/drawing/2010/main">
                  <a14:imgLayer r:embed="rId7">
                    <a14:imgEffect>
                      <a14:backgroundRemoval t="0" b="97531" l="2632" r="100000">
                        <a14:foregroundMark x1="50000" y1="28395" x2="50000" y2="28395"/>
                        <a14:foregroundMark x1="53947" y1="48148" x2="53947" y2="48148"/>
                        <a14:foregroundMark x1="57895" y1="77778" x2="57895" y2="77778"/>
                        <a14:foregroundMark x1="81579" y1="88889" x2="81579" y2="88889"/>
                        <a14:foregroundMark x1="34211" y1="91358" x2="34211" y2="91358"/>
                      </a14:backgroundRemoval>
                    </a14:imgEffect>
                  </a14:imgLayer>
                </a14:imgProps>
              </a:ext>
            </a:extLst>
          </a:blip>
          <a:stretch>
            <a:fillRect/>
          </a:stretch>
        </p:blipFill>
        <p:spPr>
          <a:xfrm>
            <a:off x="5619725" y="3707627"/>
            <a:ext cx="540077" cy="575608"/>
          </a:xfrm>
          <a:prstGeom prst="rect">
            <a:avLst/>
          </a:prstGeom>
        </p:spPr>
      </p:pic>
      <p:pic>
        <p:nvPicPr>
          <p:cNvPr id="97" name="図 96"/>
          <p:cNvPicPr>
            <a:picLocks noChangeAspect="1"/>
          </p:cNvPicPr>
          <p:nvPr/>
        </p:nvPicPr>
        <p:blipFill>
          <a:blip r:embed="rId6">
            <a:extLst>
              <a:ext uri="{BEBA8EAE-BF5A-486C-A8C5-ECC9F3942E4B}">
                <a14:imgProps xmlns:a14="http://schemas.microsoft.com/office/drawing/2010/main">
                  <a14:imgLayer r:embed="rId7">
                    <a14:imgEffect>
                      <a14:backgroundRemoval t="0" b="97531" l="2632" r="100000">
                        <a14:foregroundMark x1="50000" y1="28395" x2="50000" y2="28395"/>
                        <a14:foregroundMark x1="53947" y1="48148" x2="53947" y2="48148"/>
                        <a14:foregroundMark x1="57895" y1="77778" x2="57895" y2="77778"/>
                        <a14:foregroundMark x1="81579" y1="88889" x2="81579" y2="88889"/>
                        <a14:foregroundMark x1="34211" y1="91358" x2="34211" y2="91358"/>
                      </a14:backgroundRemoval>
                    </a14:imgEffect>
                  </a14:imgLayer>
                </a14:imgProps>
              </a:ext>
            </a:extLst>
          </a:blip>
          <a:stretch>
            <a:fillRect/>
          </a:stretch>
        </p:blipFill>
        <p:spPr>
          <a:xfrm>
            <a:off x="7629221" y="2741492"/>
            <a:ext cx="540077" cy="575608"/>
          </a:xfrm>
          <a:prstGeom prst="rect">
            <a:avLst/>
          </a:prstGeom>
        </p:spPr>
      </p:pic>
      <p:pic>
        <p:nvPicPr>
          <p:cNvPr id="98" name="図 97"/>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14103" y1="73333" x2="14103" y2="73333"/>
                        <a14:foregroundMark x1="46154" y1="85333" x2="46154" y2="85333"/>
                        <a14:foregroundMark x1="53846" y1="45333" x2="53846" y2="45333"/>
                        <a14:foregroundMark x1="42308" y1="20000" x2="42308" y2="20000"/>
                        <a14:foregroundMark x1="73077" y1="24000" x2="73077" y2="24000"/>
                      </a14:backgroundRemoval>
                    </a14:imgEffect>
                  </a14:imgLayer>
                </a14:imgProps>
              </a:ext>
            </a:extLst>
          </a:blip>
          <a:stretch>
            <a:fillRect/>
          </a:stretch>
        </p:blipFill>
        <p:spPr>
          <a:xfrm>
            <a:off x="6019459" y="2080575"/>
            <a:ext cx="599429" cy="576374"/>
          </a:xfrm>
          <a:prstGeom prst="rect">
            <a:avLst/>
          </a:prstGeom>
        </p:spPr>
      </p:pic>
      <p:pic>
        <p:nvPicPr>
          <p:cNvPr id="100" name="Picture 2" descr="驚く男の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700" y="2855135"/>
            <a:ext cx="699087" cy="541565"/>
          </a:xfrm>
          <a:prstGeom prst="rect">
            <a:avLst/>
          </a:prstGeom>
          <a:noFill/>
          <a:extLst>
            <a:ext uri="{909E8E84-426E-40DD-AFC4-6F175D3DCCD1}">
              <a14:hiddenFill xmlns:a14="http://schemas.microsoft.com/office/drawing/2010/main">
                <a:solidFill>
                  <a:srgbClr val="FFFFFF"/>
                </a:solidFill>
              </a14:hiddenFill>
            </a:ext>
          </a:extLst>
        </p:spPr>
      </p:pic>
      <p:pic>
        <p:nvPicPr>
          <p:cNvPr id="101" name="図 100"/>
          <p:cNvPicPr>
            <a:picLocks noChangeAspect="1"/>
          </p:cNvPicPr>
          <p:nvPr/>
        </p:nvPicPr>
        <p:blipFill>
          <a:blip r:embed="rId6">
            <a:extLst>
              <a:ext uri="{BEBA8EAE-BF5A-486C-A8C5-ECC9F3942E4B}">
                <a14:imgProps xmlns:a14="http://schemas.microsoft.com/office/drawing/2010/main">
                  <a14:imgLayer r:embed="rId7">
                    <a14:imgEffect>
                      <a14:backgroundRemoval t="0" b="97531" l="2632" r="100000">
                        <a14:foregroundMark x1="50000" y1="28395" x2="50000" y2="28395"/>
                        <a14:foregroundMark x1="53947" y1="48148" x2="53947" y2="48148"/>
                        <a14:foregroundMark x1="57895" y1="77778" x2="57895" y2="77778"/>
                        <a14:foregroundMark x1="81579" y1="88889" x2="81579" y2="88889"/>
                        <a14:foregroundMark x1="34211" y1="91358" x2="34211" y2="91358"/>
                      </a14:backgroundRemoval>
                    </a14:imgEffect>
                  </a14:imgLayer>
                </a14:imgProps>
              </a:ext>
            </a:extLst>
          </a:blip>
          <a:stretch>
            <a:fillRect/>
          </a:stretch>
        </p:blipFill>
        <p:spPr>
          <a:xfrm>
            <a:off x="7851515" y="5699960"/>
            <a:ext cx="540077" cy="575608"/>
          </a:xfrm>
          <a:prstGeom prst="rect">
            <a:avLst/>
          </a:prstGeom>
        </p:spPr>
      </p:pic>
      <p:pic>
        <p:nvPicPr>
          <p:cNvPr id="74" name="図 73"/>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14103" y1="73333" x2="14103" y2="73333"/>
                        <a14:foregroundMark x1="46154" y1="85333" x2="46154" y2="85333"/>
                        <a14:foregroundMark x1="53846" y1="45333" x2="53846" y2="45333"/>
                        <a14:foregroundMark x1="42308" y1="20000" x2="42308" y2="20000"/>
                        <a14:foregroundMark x1="73077" y1="24000" x2="73077" y2="24000"/>
                      </a14:backgroundRemoval>
                    </a14:imgEffect>
                  </a14:imgLayer>
                </a14:imgProps>
              </a:ext>
            </a:extLst>
          </a:blip>
          <a:stretch>
            <a:fillRect/>
          </a:stretch>
        </p:blipFill>
        <p:spPr>
          <a:xfrm>
            <a:off x="190431" y="5724103"/>
            <a:ext cx="593264" cy="570446"/>
          </a:xfrm>
          <a:prstGeom prst="rect">
            <a:avLst/>
          </a:prstGeom>
        </p:spPr>
      </p:pic>
      <p:pic>
        <p:nvPicPr>
          <p:cNvPr id="102" name="Picture 2" descr="驚く男の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684" y="3830857"/>
            <a:ext cx="699087" cy="541565"/>
          </a:xfrm>
          <a:prstGeom prst="rect">
            <a:avLst/>
          </a:prstGeom>
          <a:noFill/>
          <a:extLst>
            <a:ext uri="{909E8E84-426E-40DD-AFC4-6F175D3DCCD1}">
              <a14:hiddenFill xmlns:a14="http://schemas.microsoft.com/office/drawing/2010/main">
                <a:solidFill>
                  <a:srgbClr val="FFFFFF"/>
                </a:solidFill>
              </a14:hiddenFill>
            </a:ext>
          </a:extLst>
        </p:spPr>
      </p:pic>
      <p:sp>
        <p:nvSpPr>
          <p:cNvPr id="103" name="AutoShape 8"/>
          <p:cNvSpPr>
            <a:spLocks noChangeArrowheads="1"/>
          </p:cNvSpPr>
          <p:nvPr/>
        </p:nvSpPr>
        <p:spPr bwMode="auto">
          <a:xfrm>
            <a:off x="7415897" y="910000"/>
            <a:ext cx="753402" cy="286752"/>
          </a:xfrm>
          <a:prstGeom prst="roundRect">
            <a:avLst>
              <a:gd name="adj" fmla="val 17874"/>
            </a:avLst>
          </a:prstGeom>
          <a:ln>
            <a:headEnd/>
            <a:tailEnd/>
          </a:ln>
        </p:spPr>
        <p:style>
          <a:lnRef idx="0">
            <a:schemeClr val="accent2"/>
          </a:lnRef>
          <a:fillRef idx="3">
            <a:schemeClr val="accent2"/>
          </a:fillRef>
          <a:effectRef idx="3">
            <a:schemeClr val="accent2"/>
          </a:effectRef>
          <a:fontRef idx="minor">
            <a:schemeClr val="lt1"/>
          </a:fontRef>
        </p:style>
        <p:txBody>
          <a:bodyPr wrap="none" anchor="t">
            <a:noAutofit/>
          </a:bodyPr>
          <a:lstStyle/>
          <a:p>
            <a:pPr marL="342900" indent="-342900">
              <a:defRPr/>
            </a:pPr>
            <a:r>
              <a:rPr lang="ja-JP" altLang="en-US" sz="1400" dirty="0" smtClean="0">
                <a:solidFill>
                  <a:prstClr val="white"/>
                </a:solidFill>
                <a:latin typeface="HG丸ｺﾞｼｯｸM-PRO" pitchFamily="50" charset="-128"/>
                <a:ea typeface="HG丸ｺﾞｼｯｸM-PRO" pitchFamily="50" charset="-128"/>
              </a:rPr>
              <a:t>施設内</a:t>
            </a:r>
            <a:endParaRPr lang="en-US" altLang="ja-JP" sz="1400" dirty="0" smtClean="0">
              <a:solidFill>
                <a:prstClr val="white"/>
              </a:solidFill>
              <a:latin typeface="HG丸ｺﾞｼｯｸM-PRO" pitchFamily="50" charset="-128"/>
              <a:ea typeface="HG丸ｺﾞｼｯｸM-PRO" pitchFamily="50" charset="-128"/>
            </a:endParaRPr>
          </a:p>
        </p:txBody>
      </p:sp>
      <p:sp>
        <p:nvSpPr>
          <p:cNvPr id="104" name="AutoShape 8"/>
          <p:cNvSpPr>
            <a:spLocks noChangeArrowheads="1"/>
          </p:cNvSpPr>
          <p:nvPr/>
        </p:nvSpPr>
        <p:spPr bwMode="auto">
          <a:xfrm>
            <a:off x="8298023" y="910000"/>
            <a:ext cx="753402" cy="286752"/>
          </a:xfrm>
          <a:prstGeom prst="roundRect">
            <a:avLst>
              <a:gd name="adj" fmla="val 17874"/>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Autofit/>
          </a:bodyPr>
          <a:lstStyle/>
          <a:p>
            <a:pPr marL="342900" indent="-342900">
              <a:defRPr/>
            </a:pPr>
            <a:r>
              <a:rPr lang="ja-JP" altLang="en-US" sz="1400" dirty="0" smtClean="0">
                <a:solidFill>
                  <a:prstClr val="white"/>
                </a:solidFill>
                <a:latin typeface="HG丸ｺﾞｼｯｸM-PRO" pitchFamily="50" charset="-128"/>
                <a:ea typeface="HG丸ｺﾞｼｯｸM-PRO" pitchFamily="50" charset="-128"/>
              </a:rPr>
              <a:t>施設外</a:t>
            </a:r>
            <a:endParaRPr lang="en-US" altLang="ja-JP" sz="1400" dirty="0" smtClean="0">
              <a:solidFill>
                <a:prstClr val="white"/>
              </a:solidFill>
              <a:latin typeface="HG丸ｺﾞｼｯｸM-PRO" pitchFamily="50" charset="-128"/>
              <a:ea typeface="HG丸ｺﾞｼｯｸM-PRO" pitchFamily="50" charset="-128"/>
            </a:endParaRPr>
          </a:p>
        </p:txBody>
      </p:sp>
      <p:sp>
        <p:nvSpPr>
          <p:cNvPr id="105" name="横巻き 104"/>
          <p:cNvSpPr/>
          <p:nvPr/>
        </p:nvSpPr>
        <p:spPr>
          <a:xfrm>
            <a:off x="8099282" y="380146"/>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2015</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238259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600" dirty="0"/>
              <a:t>見</a:t>
            </a:r>
            <a:r>
              <a:rPr lang="ja-JP" altLang="en-US" sz="3600" dirty="0" smtClean="0"/>
              <a:t>たことのない図書館</a:t>
            </a:r>
            <a:r>
              <a:rPr lang="en-US" altLang="ja-JP" sz="3600" dirty="0" smtClean="0"/>
              <a:t/>
            </a:r>
            <a:br>
              <a:rPr lang="en-US" altLang="ja-JP" sz="3600" dirty="0" smtClean="0"/>
            </a:br>
            <a:r>
              <a:rPr lang="ja-JP" altLang="en-US" sz="3100" dirty="0"/>
              <a:t>－</a:t>
            </a:r>
            <a:r>
              <a:rPr lang="ja-JP" altLang="ja-JP" sz="3100" dirty="0" smtClean="0"/>
              <a:t>これから</a:t>
            </a:r>
            <a:r>
              <a:rPr lang="ja-JP" altLang="ja-JP" sz="3100" dirty="0"/>
              <a:t>の</a:t>
            </a:r>
            <a:r>
              <a:rPr lang="ja-JP" altLang="ja-JP" sz="3100" dirty="0" smtClean="0"/>
              <a:t>図書館</a:t>
            </a:r>
            <a:r>
              <a:rPr lang="ja-JP" altLang="en-US" sz="3100" dirty="0" smtClean="0"/>
              <a:t>、博物館、美術館等の機能－</a:t>
            </a:r>
            <a:endParaRPr kumimoji="1" lang="ja-JP" altLang="en-US" sz="3100" dirty="0"/>
          </a:p>
        </p:txBody>
      </p:sp>
      <p:sp>
        <p:nvSpPr>
          <p:cNvPr id="3" name="コンテンツ プレースホルダー 2"/>
          <p:cNvSpPr>
            <a:spLocks noGrp="1"/>
          </p:cNvSpPr>
          <p:nvPr>
            <p:ph sz="half" idx="1"/>
          </p:nvPr>
        </p:nvSpPr>
        <p:spPr>
          <a:xfrm>
            <a:off x="285720" y="928670"/>
            <a:ext cx="4210080" cy="5792805"/>
          </a:xfrm>
        </p:spPr>
        <p:txBody>
          <a:bodyPr>
            <a:noAutofit/>
          </a:bodyPr>
          <a:lstStyle/>
          <a:p>
            <a:r>
              <a:rPr lang="ja-JP" altLang="en-US" sz="2000" dirty="0">
                <a:solidFill>
                  <a:srgbClr val="FF0000"/>
                </a:solidFill>
              </a:rPr>
              <a:t>壁のない図書館</a:t>
            </a:r>
            <a:endParaRPr lang="en-US" altLang="ja-JP" sz="2000" dirty="0">
              <a:solidFill>
                <a:srgbClr val="FF0000"/>
              </a:solidFill>
            </a:endParaRPr>
          </a:p>
          <a:p>
            <a:pPr lvl="1"/>
            <a:r>
              <a:rPr lang="ja-JP" altLang="en-US" sz="1600" dirty="0" smtClean="0"/>
              <a:t>図書館</a:t>
            </a:r>
            <a:r>
              <a:rPr lang="ja-JP" altLang="en-US" sz="1600" dirty="0"/>
              <a:t>の枠を越えて、文献情報の枠を</a:t>
            </a:r>
            <a:r>
              <a:rPr lang="ja-JP" altLang="en-US" sz="1600" dirty="0" smtClean="0"/>
              <a:t>越えて、</a:t>
            </a:r>
            <a:endParaRPr lang="en-US" altLang="ja-JP" sz="1600" dirty="0" smtClean="0"/>
          </a:p>
          <a:p>
            <a:pPr lvl="1"/>
            <a:r>
              <a:rPr lang="ja-JP" altLang="en-US" sz="1800" dirty="0" smtClean="0"/>
              <a:t>所蔵場所、媒体の形態を問わず、情報の網羅性・完全性を確保</a:t>
            </a:r>
            <a:endParaRPr lang="en-US" altLang="ja-JP" sz="1800" dirty="0" smtClean="0"/>
          </a:p>
          <a:p>
            <a:pPr lvl="1"/>
            <a:r>
              <a:rPr lang="ja-JP" altLang="en-US" sz="1600" dirty="0" smtClean="0"/>
              <a:t>いつでも、だれでも、どこにいても、閲覧可</a:t>
            </a:r>
            <a:endParaRPr lang="en-US" altLang="ja-JP" sz="1600" dirty="0" smtClean="0"/>
          </a:p>
          <a:p>
            <a:pPr lvl="1"/>
            <a:r>
              <a:rPr lang="ja-JP" altLang="en-US" sz="1600" dirty="0" smtClean="0"/>
              <a:t>商用と無償の電子書籍が一体になった電子図書館サービス</a:t>
            </a:r>
            <a:endParaRPr lang="en-US" altLang="ja-JP" sz="1600" dirty="0" smtClean="0"/>
          </a:p>
          <a:p>
            <a:r>
              <a:rPr lang="ja-JP" altLang="ja-JP" sz="2000" dirty="0" smtClean="0">
                <a:solidFill>
                  <a:srgbClr val="FF0000"/>
                </a:solidFill>
              </a:rPr>
              <a:t>知識創造</a:t>
            </a:r>
            <a:r>
              <a:rPr lang="ja-JP" altLang="en-US" sz="2000" dirty="0" smtClean="0">
                <a:solidFill>
                  <a:srgbClr val="FF0000"/>
                </a:solidFill>
              </a:rPr>
              <a:t>の場</a:t>
            </a:r>
            <a:endParaRPr lang="ja-JP" altLang="ja-JP" sz="2000" dirty="0">
              <a:solidFill>
                <a:srgbClr val="FF0000"/>
              </a:solidFill>
            </a:endParaRPr>
          </a:p>
          <a:p>
            <a:pPr lvl="1"/>
            <a:r>
              <a:rPr lang="ja-JP" altLang="en-US" sz="1800" dirty="0" smtClean="0"/>
              <a:t>物理的</a:t>
            </a:r>
            <a:r>
              <a:rPr lang="ja-JP" altLang="en-US" sz="1800" dirty="0"/>
              <a:t>空間</a:t>
            </a:r>
            <a:r>
              <a:rPr lang="ja-JP" altLang="en-US" sz="1800" dirty="0" smtClean="0"/>
              <a:t>で集う場</a:t>
            </a:r>
            <a:endParaRPr lang="en-US" altLang="ja-JP" sz="1800" dirty="0" smtClean="0"/>
          </a:p>
          <a:p>
            <a:pPr lvl="2"/>
            <a:r>
              <a:rPr lang="ja-JP" altLang="en-US" sz="1600" dirty="0" smtClean="0"/>
              <a:t>異文化交流・出会い・議論</a:t>
            </a:r>
            <a:r>
              <a:rPr lang="ja-JP" altLang="en-US" sz="1600" dirty="0"/>
              <a:t>の</a:t>
            </a:r>
            <a:r>
              <a:rPr lang="ja-JP" altLang="ja-JP" sz="1600" dirty="0" smtClean="0"/>
              <a:t>場</a:t>
            </a:r>
            <a:endParaRPr lang="en-US" altLang="ja-JP" sz="1600" dirty="0" smtClean="0"/>
          </a:p>
          <a:p>
            <a:pPr lvl="2"/>
            <a:r>
              <a:rPr lang="ja-JP" altLang="en-US" sz="1600" dirty="0" smtClean="0"/>
              <a:t>出版者（著作者）と読者を繋ぐ場</a:t>
            </a:r>
            <a:endParaRPr lang="en-US" altLang="ja-JP" sz="1600" dirty="0" smtClean="0"/>
          </a:p>
          <a:p>
            <a:pPr lvl="2"/>
            <a:r>
              <a:rPr lang="ja-JP" altLang="en-US" sz="1600" dirty="0" smtClean="0"/>
              <a:t>グループ</a:t>
            </a:r>
            <a:r>
              <a:rPr lang="ja-JP" altLang="en-US" sz="1600" dirty="0"/>
              <a:t>に</a:t>
            </a:r>
            <a:r>
              <a:rPr lang="ja-JP" altLang="en-US" sz="1600" dirty="0" smtClean="0"/>
              <a:t>よる学習ができる公共</a:t>
            </a:r>
            <a:r>
              <a:rPr lang="ja-JP" altLang="en-US" sz="1600" dirty="0"/>
              <a:t>の</a:t>
            </a:r>
            <a:r>
              <a:rPr lang="ja-JP" altLang="en-US" sz="1600" dirty="0" smtClean="0"/>
              <a:t>場</a:t>
            </a:r>
            <a:endParaRPr lang="ja-JP" altLang="en-US" sz="1600" dirty="0"/>
          </a:p>
          <a:p>
            <a:pPr lvl="3"/>
            <a:r>
              <a:rPr lang="ja-JP" altLang="en-US" sz="1400" dirty="0" smtClean="0"/>
              <a:t>協調</a:t>
            </a:r>
            <a:r>
              <a:rPr lang="ja-JP" altLang="en-US" sz="1400" dirty="0"/>
              <a:t>学習のリーダーとなりうる専門知識</a:t>
            </a:r>
            <a:r>
              <a:rPr lang="ja-JP" altLang="en-US" sz="1400" dirty="0" smtClean="0"/>
              <a:t>を持った人材の配置が必要</a:t>
            </a:r>
            <a:endParaRPr lang="ja-JP" altLang="ja-JP" sz="1400" dirty="0"/>
          </a:p>
          <a:p>
            <a:pPr lvl="1"/>
            <a:r>
              <a:rPr lang="ja-JP" altLang="en-US" sz="1800" dirty="0" smtClean="0">
                <a:solidFill>
                  <a:srgbClr val="FF0000"/>
                </a:solidFill>
              </a:rPr>
              <a:t>仮想空間での共同作業の場</a:t>
            </a:r>
            <a:endParaRPr lang="en-US" altLang="ja-JP" sz="1800" dirty="0" smtClean="0">
              <a:solidFill>
                <a:srgbClr val="FF0000"/>
              </a:solidFill>
            </a:endParaRPr>
          </a:p>
          <a:p>
            <a:pPr lvl="2"/>
            <a:r>
              <a:rPr lang="ja-JP" altLang="en-US" sz="1600" dirty="0" smtClean="0"/>
              <a:t>クラウドソーシングの場の提供</a:t>
            </a:r>
            <a:endParaRPr lang="en-US" altLang="ja-JP" sz="1600" dirty="0" smtClean="0"/>
          </a:p>
        </p:txBody>
      </p:sp>
      <p:sp>
        <p:nvSpPr>
          <p:cNvPr id="6" name="コンテンツ プレースホルダー 5"/>
          <p:cNvSpPr>
            <a:spLocks noGrp="1"/>
          </p:cNvSpPr>
          <p:nvPr>
            <p:ph sz="half" idx="2"/>
          </p:nvPr>
        </p:nvSpPr>
        <p:spPr>
          <a:xfrm>
            <a:off x="4648200" y="928670"/>
            <a:ext cx="4244280" cy="5792805"/>
          </a:xfrm>
        </p:spPr>
        <p:txBody>
          <a:bodyPr>
            <a:normAutofit fontScale="85000" lnSpcReduction="10000"/>
          </a:bodyPr>
          <a:lstStyle/>
          <a:p>
            <a:pPr lvl="0"/>
            <a:r>
              <a:rPr lang="ja-JP" altLang="ja-JP" sz="1800" dirty="0">
                <a:solidFill>
                  <a:srgbClr val="FF0000"/>
                </a:solidFill>
              </a:rPr>
              <a:t>情報</a:t>
            </a:r>
            <a:r>
              <a:rPr lang="ja-JP" altLang="en-US" sz="1800" dirty="0">
                <a:solidFill>
                  <a:srgbClr val="FF0000"/>
                </a:solidFill>
              </a:rPr>
              <a:t>（発信）提供の場</a:t>
            </a:r>
            <a:endParaRPr lang="ja-JP" altLang="ja-JP" sz="1800" dirty="0">
              <a:solidFill>
                <a:srgbClr val="FF0000"/>
              </a:solidFill>
            </a:endParaRPr>
          </a:p>
          <a:p>
            <a:pPr lvl="1"/>
            <a:r>
              <a:rPr lang="ja-JP" altLang="en-US" sz="1600" dirty="0" smtClean="0"/>
              <a:t>文献の提供から</a:t>
            </a:r>
            <a:r>
              <a:rPr lang="ja-JP" altLang="en-US" sz="1600" dirty="0"/>
              <a:t>、あらゆる</a:t>
            </a:r>
            <a:r>
              <a:rPr lang="ja-JP" altLang="en-US" sz="1600" dirty="0" smtClean="0"/>
              <a:t>情報の提供へ</a:t>
            </a:r>
            <a:endParaRPr lang="en-US" altLang="ja-JP" sz="1600" dirty="0"/>
          </a:p>
          <a:p>
            <a:pPr lvl="1"/>
            <a:r>
              <a:rPr lang="ja-JP" altLang="en-US" sz="1600" dirty="0" smtClean="0"/>
              <a:t>知識</a:t>
            </a:r>
            <a:r>
              <a:rPr lang="ja-JP" altLang="en-US" sz="1600" dirty="0"/>
              <a:t>探索・閲覧サービス（利用者の目的、レベル、利用環境に応じてきめ細かく</a:t>
            </a:r>
            <a:r>
              <a:rPr lang="ja-JP" altLang="en-US" sz="1600" dirty="0" smtClean="0"/>
              <a:t>）</a:t>
            </a:r>
            <a:endParaRPr lang="en-US" altLang="ja-JP" sz="1600" dirty="0" smtClean="0"/>
          </a:p>
          <a:p>
            <a:pPr lvl="1"/>
            <a:r>
              <a:rPr lang="ja-JP" altLang="en-US" sz="1600" dirty="0" smtClean="0"/>
              <a:t>情報探索支援から、課題</a:t>
            </a:r>
            <a:r>
              <a:rPr lang="ja-JP" altLang="en-US" sz="1600" dirty="0"/>
              <a:t>回答</a:t>
            </a:r>
            <a:r>
              <a:rPr lang="ja-JP" altLang="en-US" sz="1600" dirty="0" smtClean="0"/>
              <a:t>そのものへのナビゲーション</a:t>
            </a:r>
            <a:endParaRPr lang="en-US" altLang="ja-JP" sz="2000" dirty="0" smtClean="0"/>
          </a:p>
          <a:p>
            <a:pPr lvl="1"/>
            <a:r>
              <a:rPr lang="ja-JP" altLang="en-US" sz="1600" dirty="0" smtClean="0">
                <a:solidFill>
                  <a:srgbClr val="FF0000"/>
                </a:solidFill>
              </a:rPr>
              <a:t>仮想</a:t>
            </a:r>
            <a:r>
              <a:rPr lang="ja-JP" altLang="en-US" sz="1600" dirty="0">
                <a:solidFill>
                  <a:srgbClr val="FF0000"/>
                </a:solidFill>
              </a:rPr>
              <a:t>空間</a:t>
            </a:r>
            <a:endParaRPr lang="ja-JP" altLang="ja-JP" sz="1600" dirty="0">
              <a:solidFill>
                <a:srgbClr val="FF0000"/>
              </a:solidFill>
            </a:endParaRPr>
          </a:p>
          <a:p>
            <a:pPr lvl="2"/>
            <a:r>
              <a:rPr lang="ja-JP" altLang="en-US" sz="1400" dirty="0"/>
              <a:t>あらゆる</a:t>
            </a:r>
            <a:r>
              <a:rPr lang="ja-JP" altLang="ja-JP" sz="1400" dirty="0"/>
              <a:t>情報を探索（検索・閲覧）</a:t>
            </a:r>
            <a:endParaRPr lang="en-US" altLang="ja-JP" sz="1400" dirty="0"/>
          </a:p>
          <a:p>
            <a:pPr lvl="2"/>
            <a:r>
              <a:rPr lang="ja-JP" altLang="en-US" sz="1400" dirty="0"/>
              <a:t>あらゆる情報の閲覧</a:t>
            </a:r>
            <a:endParaRPr lang="en-US" altLang="ja-JP" sz="1400" dirty="0"/>
          </a:p>
          <a:p>
            <a:pPr lvl="2"/>
            <a:r>
              <a:rPr lang="ja-JP" altLang="en-US" sz="1400" dirty="0"/>
              <a:t>テーマにより企画されたデジタルギャラリ</a:t>
            </a:r>
            <a:endParaRPr lang="en-US" altLang="ja-JP" sz="1400" dirty="0"/>
          </a:p>
          <a:p>
            <a:pPr lvl="2"/>
            <a:r>
              <a:rPr lang="ja-JP" altLang="en-US" sz="1400" dirty="0"/>
              <a:t>デジタル化されていない資料の遠隔複写申込み</a:t>
            </a:r>
            <a:endParaRPr lang="en-US" altLang="ja-JP" sz="1400" dirty="0"/>
          </a:p>
          <a:p>
            <a:pPr lvl="2"/>
            <a:r>
              <a:rPr lang="ja-JP" altLang="en-US" sz="1400" dirty="0"/>
              <a:t>オンラインレファレンス</a:t>
            </a:r>
            <a:endParaRPr lang="ja-JP" altLang="ja-JP" sz="1400" dirty="0"/>
          </a:p>
          <a:p>
            <a:pPr lvl="1"/>
            <a:r>
              <a:rPr lang="ja-JP" altLang="en-US" sz="1600" dirty="0">
                <a:solidFill>
                  <a:srgbClr val="FF0000"/>
                </a:solidFill>
              </a:rPr>
              <a:t>物理的空間</a:t>
            </a:r>
            <a:endParaRPr lang="ja-JP" altLang="ja-JP" sz="1600" dirty="0">
              <a:solidFill>
                <a:srgbClr val="FF0000"/>
              </a:solidFill>
            </a:endParaRPr>
          </a:p>
          <a:p>
            <a:pPr lvl="2"/>
            <a:r>
              <a:rPr lang="ja-JP" altLang="en-US" sz="1400" dirty="0"/>
              <a:t>博物館的展示スペース（</a:t>
            </a:r>
            <a:r>
              <a:rPr lang="ja-JP" altLang="ja-JP" sz="1400" dirty="0"/>
              <a:t>現物を閲覧・鑑賞する場</a:t>
            </a:r>
            <a:r>
              <a:rPr lang="ja-JP" altLang="en-US" sz="1400" dirty="0"/>
              <a:t>）</a:t>
            </a:r>
            <a:endParaRPr lang="en-US" altLang="ja-JP" sz="1400" dirty="0"/>
          </a:p>
          <a:p>
            <a:pPr lvl="2"/>
            <a:r>
              <a:rPr lang="ja-JP" altLang="en-US" sz="1400" dirty="0"/>
              <a:t>外部公開できないデジタル情報の閲覧・複写申込み</a:t>
            </a:r>
            <a:endParaRPr lang="ja-JP" altLang="ja-JP" sz="1400" dirty="0"/>
          </a:p>
          <a:p>
            <a:pPr lvl="0"/>
            <a:r>
              <a:rPr lang="ja-JP" altLang="ja-JP" sz="1800" dirty="0">
                <a:solidFill>
                  <a:srgbClr val="FF0000"/>
                </a:solidFill>
              </a:rPr>
              <a:t>恒久的</a:t>
            </a:r>
            <a:r>
              <a:rPr lang="ja-JP" altLang="ja-JP" sz="1800" dirty="0" smtClean="0">
                <a:solidFill>
                  <a:srgbClr val="FF0000"/>
                </a:solidFill>
              </a:rPr>
              <a:t>保存</a:t>
            </a:r>
            <a:r>
              <a:rPr lang="ja-JP" altLang="en-US" sz="1800" dirty="0" smtClean="0">
                <a:solidFill>
                  <a:srgbClr val="FF0000"/>
                </a:solidFill>
              </a:rPr>
              <a:t>設備</a:t>
            </a:r>
            <a:endParaRPr lang="ja-JP" altLang="ja-JP" sz="1800" dirty="0">
              <a:solidFill>
                <a:srgbClr val="FF0000"/>
              </a:solidFill>
            </a:endParaRPr>
          </a:p>
          <a:p>
            <a:pPr lvl="1"/>
            <a:r>
              <a:rPr lang="ja-JP" altLang="ja-JP" sz="1600" dirty="0"/>
              <a:t>拠点に分散したアーカイブ</a:t>
            </a:r>
            <a:r>
              <a:rPr lang="ja-JP" altLang="en-US" sz="1600" dirty="0"/>
              <a:t>で構成</a:t>
            </a:r>
            <a:endParaRPr lang="en-US" altLang="ja-JP" sz="1600" dirty="0"/>
          </a:p>
          <a:p>
            <a:pPr lvl="2"/>
            <a:r>
              <a:rPr lang="ja-JP" altLang="en-US" sz="1400" dirty="0"/>
              <a:t>ディザスタリカバリ</a:t>
            </a:r>
            <a:r>
              <a:rPr lang="en-US" altLang="ja-JP" sz="1400" dirty="0"/>
              <a:t>―</a:t>
            </a:r>
          </a:p>
          <a:p>
            <a:pPr lvl="1"/>
            <a:r>
              <a:rPr lang="ja-JP" altLang="en-US" sz="1600" dirty="0"/>
              <a:t>あらゆる情報資源の集約と意味的関連付け</a:t>
            </a:r>
            <a:endParaRPr lang="en-US" altLang="ja-JP" sz="1600" dirty="0"/>
          </a:p>
          <a:p>
            <a:pPr lvl="2"/>
            <a:r>
              <a:rPr lang="ja-JP" altLang="en-US" sz="1400" dirty="0"/>
              <a:t>分散した組織が保有する情報を、情報内の記述個所が意味的に関連付けられた知識データベースを構築</a:t>
            </a:r>
            <a:endParaRPr lang="en-US" altLang="ja-JP" sz="1400" dirty="0"/>
          </a:p>
          <a:p>
            <a:pPr lvl="1"/>
            <a:endParaRPr lang="ja-JP" altLang="ja-JP" sz="1200" dirty="0"/>
          </a:p>
          <a:p>
            <a:endParaRPr kumimoji="1" lang="ja-JP" alt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7" name="横巻き 6"/>
          <p:cNvSpPr/>
          <p:nvPr/>
        </p:nvSpPr>
        <p:spPr>
          <a:xfrm>
            <a:off x="8110686" y="53181"/>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2015</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49208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lang="ja-JP" altLang="en-US" dirty="0"/>
              <a:t>図書</a:t>
            </a:r>
            <a:r>
              <a:rPr lang="ja-JP" altLang="en-US" dirty="0" smtClean="0"/>
              <a:t>館員等</a:t>
            </a:r>
            <a:r>
              <a:rPr lang="ja-JP" altLang="en-US" dirty="0"/>
              <a:t>に求められる</a:t>
            </a:r>
            <a:r>
              <a:rPr lang="ja-JP" altLang="en-US" dirty="0" smtClean="0"/>
              <a:t>もの</a:t>
            </a:r>
            <a:endParaRPr kumimoji="1" lang="ja-JP" altLang="en-US" dirty="0"/>
          </a:p>
        </p:txBody>
      </p:sp>
      <p:sp>
        <p:nvSpPr>
          <p:cNvPr id="3" name="コンテンツ プレースホルダー 2"/>
          <p:cNvSpPr>
            <a:spLocks noGrp="1"/>
          </p:cNvSpPr>
          <p:nvPr>
            <p:ph idx="1"/>
          </p:nvPr>
        </p:nvSpPr>
        <p:spPr>
          <a:xfrm>
            <a:off x="457200" y="928670"/>
            <a:ext cx="8229600" cy="6172738"/>
          </a:xfrm>
        </p:spPr>
        <p:txBody>
          <a:bodyPr>
            <a:normAutofit fontScale="70000" lnSpcReduction="20000"/>
          </a:bodyPr>
          <a:lstStyle/>
          <a:p>
            <a:r>
              <a:rPr lang="ja-JP" altLang="en-US" dirty="0" smtClean="0"/>
              <a:t>利用者の情報探索支援の変化</a:t>
            </a:r>
            <a:endParaRPr lang="en-US" altLang="ja-JP" dirty="0" smtClean="0"/>
          </a:p>
          <a:p>
            <a:pPr lvl="1"/>
            <a:r>
              <a:rPr lang="ja-JP" altLang="en-US" dirty="0" smtClean="0"/>
              <a:t>情報の探し方は</a:t>
            </a:r>
            <a:r>
              <a:rPr lang="ja-JP" altLang="en-US" dirty="0"/>
              <a:t>、</a:t>
            </a:r>
            <a:r>
              <a:rPr lang="en-US" altLang="ja-JP" dirty="0"/>
              <a:t>IT</a:t>
            </a:r>
            <a:r>
              <a:rPr lang="ja-JP" altLang="en-US" dirty="0"/>
              <a:t>技術の進展とともに変化</a:t>
            </a:r>
            <a:r>
              <a:rPr lang="ja-JP" altLang="en-US" dirty="0" smtClean="0"/>
              <a:t>する</a:t>
            </a:r>
            <a:endParaRPr lang="en-US" altLang="ja-JP" dirty="0"/>
          </a:p>
          <a:p>
            <a:pPr lvl="1"/>
            <a:r>
              <a:rPr lang="ja-JP" altLang="en-US" dirty="0"/>
              <a:t>図書館員</a:t>
            </a:r>
            <a:r>
              <a:rPr lang="ja-JP" altLang="en-US" dirty="0" smtClean="0"/>
              <a:t>の経験や勘に基づく判断のレベルは</a:t>
            </a:r>
            <a:r>
              <a:rPr lang="ja-JP" altLang="en-US" dirty="0"/>
              <a:t>、</a:t>
            </a:r>
            <a:r>
              <a:rPr lang="en-US" altLang="ja-JP" dirty="0"/>
              <a:t>IT</a:t>
            </a:r>
            <a:r>
              <a:rPr lang="ja-JP" altLang="en-US" dirty="0"/>
              <a:t>の進展ととも</a:t>
            </a:r>
            <a:r>
              <a:rPr lang="ja-JP" altLang="en-US" dirty="0" smtClean="0"/>
              <a:t>にアップする</a:t>
            </a:r>
            <a:endParaRPr lang="en-US" altLang="ja-JP" dirty="0" smtClean="0"/>
          </a:p>
          <a:p>
            <a:pPr lvl="2"/>
            <a:r>
              <a:rPr lang="ja-JP" altLang="en-US" dirty="0" smtClean="0"/>
              <a:t>人間ならではの仕事の価値</a:t>
            </a:r>
            <a:endParaRPr lang="en-US" altLang="ja-JP" dirty="0" smtClean="0"/>
          </a:p>
          <a:p>
            <a:r>
              <a:rPr lang="ja-JP" altLang="en-US" dirty="0" smtClean="0"/>
              <a:t>より</a:t>
            </a:r>
            <a:r>
              <a:rPr lang="ja-JP" altLang="en-US" dirty="0"/>
              <a:t>専門性の高い知識・</a:t>
            </a:r>
            <a:r>
              <a:rPr lang="ja-JP" altLang="en-US" dirty="0" smtClean="0"/>
              <a:t>ノウハウ</a:t>
            </a:r>
            <a:endParaRPr lang="en-US" altLang="ja-JP" dirty="0" smtClean="0"/>
          </a:p>
          <a:p>
            <a:pPr lvl="1"/>
            <a:r>
              <a:rPr lang="ja-JP" altLang="en-US" dirty="0" smtClean="0"/>
              <a:t>データベース</a:t>
            </a:r>
            <a:r>
              <a:rPr lang="ja-JP" altLang="en-US" dirty="0"/>
              <a:t>検索技術者（サーチャー）的な業務</a:t>
            </a:r>
            <a:r>
              <a:rPr lang="ja-JP" altLang="en-US" dirty="0" smtClean="0"/>
              <a:t>は減少</a:t>
            </a:r>
            <a:endParaRPr lang="en-US" altLang="ja-JP" dirty="0"/>
          </a:p>
          <a:p>
            <a:pPr lvl="1"/>
            <a:r>
              <a:rPr lang="ja-JP" altLang="en-US" dirty="0"/>
              <a:t>機械的に可能なレファレンス依頼は</a:t>
            </a:r>
            <a:r>
              <a:rPr lang="ja-JP" altLang="en-US" dirty="0" smtClean="0"/>
              <a:t>減少</a:t>
            </a:r>
            <a:endParaRPr lang="en-US" altLang="ja-JP" dirty="0"/>
          </a:p>
          <a:p>
            <a:pPr lvl="2"/>
            <a:r>
              <a:rPr lang="ja-JP" altLang="en-US" dirty="0"/>
              <a:t>所蔵館を越え、本文内容で</a:t>
            </a:r>
            <a:r>
              <a:rPr lang="ja-JP" altLang="en-US" dirty="0" smtClean="0"/>
              <a:t>、より</a:t>
            </a:r>
            <a:r>
              <a:rPr lang="ja-JP" altLang="en-US" dirty="0"/>
              <a:t>専門性の高い依頼へシフト</a:t>
            </a:r>
            <a:endParaRPr lang="en-US" altLang="ja-JP" dirty="0"/>
          </a:p>
          <a:p>
            <a:pPr lvl="2"/>
            <a:r>
              <a:rPr lang="ja-JP" altLang="en-US" dirty="0"/>
              <a:t>専門家との人的ネットワークが必要</a:t>
            </a:r>
            <a:endParaRPr lang="en-US" altLang="ja-JP" dirty="0"/>
          </a:p>
          <a:p>
            <a:r>
              <a:rPr lang="ja-JP" altLang="en-US" dirty="0" smtClean="0"/>
              <a:t>高度な情報組織化のスキル</a:t>
            </a:r>
            <a:endParaRPr lang="en-US" altLang="ja-JP" dirty="0" smtClean="0"/>
          </a:p>
          <a:p>
            <a:pPr lvl="1"/>
            <a:r>
              <a:rPr lang="ja-JP" altLang="en-US" dirty="0" smtClean="0"/>
              <a:t>機械的</a:t>
            </a:r>
            <a:r>
              <a:rPr lang="ja-JP" altLang="en-US" dirty="0"/>
              <a:t>（自動的）な組織化情報</a:t>
            </a:r>
            <a:r>
              <a:rPr lang="ja-JP" altLang="en-US" dirty="0" smtClean="0"/>
              <a:t>、リンク情報を修正</a:t>
            </a:r>
            <a:r>
              <a:rPr lang="ja-JP" altLang="en-US" dirty="0"/>
              <a:t>するために、より専門性の高い知識を求められる</a:t>
            </a:r>
            <a:endParaRPr lang="en-US" altLang="ja-JP" dirty="0"/>
          </a:p>
          <a:p>
            <a:r>
              <a:rPr lang="ja-JP" altLang="en-US" dirty="0" smtClean="0"/>
              <a:t>高度な</a:t>
            </a:r>
            <a:r>
              <a:rPr lang="en-US" altLang="ja-JP" dirty="0" smtClean="0"/>
              <a:t>IT</a:t>
            </a:r>
            <a:r>
              <a:rPr lang="ja-JP" altLang="en-US" dirty="0" smtClean="0"/>
              <a:t>技術の利用スキル</a:t>
            </a:r>
            <a:endParaRPr lang="en-US" altLang="ja-JP" dirty="0"/>
          </a:p>
          <a:p>
            <a:pPr lvl="1"/>
            <a:r>
              <a:rPr lang="ja-JP" altLang="en-US" dirty="0"/>
              <a:t>図書館システムを活用したデジタル化コンテンツの扱いのために、利用者以上の</a:t>
            </a:r>
            <a:r>
              <a:rPr lang="en-US" altLang="ja-JP" dirty="0"/>
              <a:t>IT</a:t>
            </a:r>
            <a:r>
              <a:rPr lang="ja-JP" altLang="en-US" dirty="0"/>
              <a:t>リテラシーを持つことは</a:t>
            </a:r>
            <a:r>
              <a:rPr lang="ja-JP" altLang="en-US" dirty="0" smtClean="0"/>
              <a:t>必須。</a:t>
            </a:r>
            <a:endParaRPr lang="en-US" altLang="ja-JP" dirty="0" smtClean="0"/>
          </a:p>
          <a:p>
            <a:pPr lvl="1"/>
            <a:r>
              <a:rPr lang="ja-JP" altLang="en-US" dirty="0" smtClean="0"/>
              <a:t>更に、より</a:t>
            </a:r>
            <a:r>
              <a:rPr lang="ja-JP" altLang="en-US" dirty="0"/>
              <a:t>高度な情報処理技術が必要となる</a:t>
            </a:r>
            <a:endParaRPr lang="en-US" altLang="ja-JP" dirty="0"/>
          </a:p>
          <a:p>
            <a:pPr marL="342900" lvl="1" indent="-342900">
              <a:buFont typeface="Arial" pitchFamily="34" charset="0"/>
              <a:buChar char="•"/>
            </a:pPr>
            <a:r>
              <a:rPr lang="ja-JP" altLang="en-US" dirty="0"/>
              <a:t>デジタルコンテンツ、システム関連</a:t>
            </a:r>
            <a:endParaRPr lang="en-US" altLang="ja-JP" dirty="0"/>
          </a:p>
          <a:p>
            <a:pPr lvl="1"/>
            <a:r>
              <a:rPr lang="ja-JP" altLang="en-US" dirty="0"/>
              <a:t>システムエンジニア、デジタルアーキビスト、プリザベーションキュレーター、アーカイブとユーザを繋ぐコーディネータ等</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19</a:t>
            </a:fld>
            <a:endParaRPr lang="en-US" dirty="0"/>
          </a:p>
        </p:txBody>
      </p:sp>
      <p:sp>
        <p:nvSpPr>
          <p:cNvPr id="5" name="横巻き 4"/>
          <p:cNvSpPr/>
          <p:nvPr/>
        </p:nvSpPr>
        <p:spPr>
          <a:xfrm>
            <a:off x="7963257" y="659444"/>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2015</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75643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kumimoji="1" lang="ja-JP" altLang="en-US" dirty="0" smtClean="0"/>
              <a:t>パイロット電子図書館プロジェクト</a:t>
            </a:r>
            <a:endParaRPr kumimoji="1" lang="ja-JP" altLang="en-US" dirty="0"/>
          </a:p>
        </p:txBody>
      </p:sp>
      <p:sp>
        <p:nvSpPr>
          <p:cNvPr id="3" name="コンテンツ プレースホルダー 2"/>
          <p:cNvSpPr>
            <a:spLocks noGrp="1"/>
          </p:cNvSpPr>
          <p:nvPr>
            <p:ph idx="1"/>
          </p:nvPr>
        </p:nvSpPr>
        <p:spPr>
          <a:xfrm>
            <a:off x="158824" y="1004886"/>
            <a:ext cx="3765104" cy="5592466"/>
          </a:xfrm>
        </p:spPr>
        <p:txBody>
          <a:bodyPr>
            <a:normAutofit fontScale="62500" lnSpcReduction="20000"/>
          </a:bodyPr>
          <a:lstStyle/>
          <a:p>
            <a:r>
              <a:rPr lang="en-US" altLang="ja-JP" dirty="0"/>
              <a:t>1994</a:t>
            </a:r>
            <a:r>
              <a:rPr lang="ja-JP" altLang="ja-JP" dirty="0"/>
              <a:t>年</a:t>
            </a:r>
            <a:r>
              <a:rPr lang="en-US" altLang="ja-JP" dirty="0"/>
              <a:t>1</a:t>
            </a:r>
            <a:r>
              <a:rPr lang="ja-JP" altLang="ja-JP" dirty="0"/>
              <a:t>月、</a:t>
            </a:r>
            <a:r>
              <a:rPr lang="zh-TW" altLang="ja-JP" dirty="0"/>
              <a:t>通産省の高度情報化プロジェクト事業の一環</a:t>
            </a:r>
            <a:r>
              <a:rPr lang="ja-JP" altLang="ja-JP" dirty="0"/>
              <a:t>で、情報処理振興事業協会（現情報処理推進機構（</a:t>
            </a:r>
            <a:r>
              <a:rPr lang="en-US" altLang="ja-JP" dirty="0"/>
              <a:t>IPA</a:t>
            </a:r>
            <a:r>
              <a:rPr lang="ja-JP" altLang="ja-JP" dirty="0"/>
              <a:t>）と国立国会図書館（</a:t>
            </a:r>
            <a:r>
              <a:rPr lang="en-US" altLang="ja-JP" dirty="0"/>
              <a:t>NDL</a:t>
            </a:r>
            <a:r>
              <a:rPr lang="ja-JP" altLang="ja-JP" dirty="0"/>
              <a:t>）が協力</a:t>
            </a:r>
            <a:r>
              <a:rPr lang="ja-JP" altLang="ja-JP" dirty="0" smtClean="0"/>
              <a:t>して</a:t>
            </a:r>
            <a:r>
              <a:rPr lang="ja-JP" altLang="en-US" dirty="0" smtClean="0"/>
              <a:t>実施</a:t>
            </a:r>
            <a:endParaRPr lang="en-US" altLang="ja-JP" dirty="0" smtClean="0"/>
          </a:p>
          <a:p>
            <a:r>
              <a:rPr lang="en-US" altLang="ja-JP" dirty="0" smtClean="0"/>
              <a:t>NDL</a:t>
            </a:r>
            <a:r>
              <a:rPr lang="ja-JP" altLang="en-US" dirty="0" err="1" smtClean="0"/>
              <a:t>、</a:t>
            </a:r>
            <a:r>
              <a:rPr lang="ja-JP" altLang="en-US" dirty="0"/>
              <a:t>協力出版社、その他から提供された多種多様な実験用コンテンツ（画像情報、テキスト情報、書誌情報）をインターネットを介して検索・閲覧するための実証実験</a:t>
            </a:r>
            <a:r>
              <a:rPr lang="ja-JP" altLang="en-US" dirty="0" smtClean="0"/>
              <a:t>システム</a:t>
            </a:r>
            <a:endParaRPr lang="en-US" altLang="ja-JP" dirty="0" smtClean="0"/>
          </a:p>
          <a:p>
            <a:r>
              <a:rPr lang="ja-JP" altLang="en-US" dirty="0" smtClean="0"/>
              <a:t>国会</a:t>
            </a:r>
            <a:r>
              <a:rPr lang="ja-JP" altLang="en-US" dirty="0"/>
              <a:t>図書館所蔵の「貴重書」、「明治期刊行図書」、「第２次大戦前後の経済分野図書」、「国内刊行雑誌」など約１</a:t>
            </a:r>
            <a:r>
              <a:rPr lang="en-US" altLang="ja-JP" dirty="0"/>
              <a:t>,</a:t>
            </a:r>
            <a:r>
              <a:rPr lang="ja-JP" altLang="en-US" dirty="0"/>
              <a:t>０００万ページのコンテンツを検索・閲覧する実験</a:t>
            </a:r>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2</a:t>
            </a:fld>
            <a:endParaRPr lang="en-US" dirty="0"/>
          </a:p>
        </p:txBody>
      </p:sp>
      <p:pic>
        <p:nvPicPr>
          <p:cNvPr id="5" name="図 4"/>
          <p:cNvPicPr>
            <a:picLocks noChangeAspect="1"/>
          </p:cNvPicPr>
          <p:nvPr/>
        </p:nvPicPr>
        <p:blipFill>
          <a:blip r:embed="rId3"/>
          <a:stretch>
            <a:fillRect/>
          </a:stretch>
        </p:blipFill>
        <p:spPr>
          <a:xfrm>
            <a:off x="4067944" y="1013737"/>
            <a:ext cx="4618856" cy="5547389"/>
          </a:xfrm>
          <a:prstGeom prst="rect">
            <a:avLst/>
          </a:prstGeom>
        </p:spPr>
      </p:pic>
      <p:sp>
        <p:nvSpPr>
          <p:cNvPr id="7" name="横巻き 6"/>
          <p:cNvSpPr/>
          <p:nvPr/>
        </p:nvSpPr>
        <p:spPr>
          <a:xfrm>
            <a:off x="8028383" y="596131"/>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1994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1677133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kumimoji="1" lang="en-US" altLang="ja-JP" dirty="0" smtClean="0"/>
              <a:t>【</a:t>
            </a:r>
            <a:r>
              <a:rPr kumimoji="1" lang="ja-JP" altLang="en-US" dirty="0" smtClean="0"/>
              <a:t>例</a:t>
            </a:r>
            <a:r>
              <a:rPr kumimoji="1" lang="en-US" altLang="ja-JP" dirty="0" smtClean="0"/>
              <a:t>】</a:t>
            </a:r>
            <a:r>
              <a:rPr kumimoji="1" lang="ja-JP" altLang="en-US" dirty="0" smtClean="0"/>
              <a:t>中国国家図書館</a:t>
            </a:r>
            <a:endParaRPr kumimoji="1" lang="ja-JP" altLang="en-US" dirty="0"/>
          </a:p>
        </p:txBody>
      </p:sp>
      <p:sp>
        <p:nvSpPr>
          <p:cNvPr id="3" name="コンテンツ プレースホルダー 2"/>
          <p:cNvSpPr>
            <a:spLocks noGrp="1"/>
          </p:cNvSpPr>
          <p:nvPr>
            <p:ph sz="half" idx="1"/>
          </p:nvPr>
        </p:nvSpPr>
        <p:spPr>
          <a:xfrm>
            <a:off x="179512" y="1052736"/>
            <a:ext cx="4316288" cy="5668739"/>
          </a:xfrm>
        </p:spPr>
        <p:txBody>
          <a:bodyPr>
            <a:normAutofit fontScale="85000" lnSpcReduction="20000"/>
          </a:bodyPr>
          <a:lstStyle/>
          <a:p>
            <a:r>
              <a:rPr lang="ja-JP" altLang="en-US" dirty="0" smtClean="0"/>
              <a:t>電子図書館エクスペリエンスゾーン</a:t>
            </a:r>
            <a:endParaRPr lang="en-US" altLang="ja-JP" dirty="0"/>
          </a:p>
          <a:p>
            <a:endParaRPr lang="en-US" altLang="ja-JP" dirty="0"/>
          </a:p>
          <a:p>
            <a:r>
              <a:rPr lang="ja-JP" altLang="en-US" dirty="0" smtClean="0"/>
              <a:t>中国国家</a:t>
            </a:r>
            <a:r>
              <a:rPr lang="zh-CN" altLang="en-US" dirty="0" smtClean="0"/>
              <a:t>典籍</a:t>
            </a:r>
            <a:r>
              <a:rPr lang="zh-CN" altLang="en-US" dirty="0"/>
              <a:t>博物館</a:t>
            </a:r>
            <a:endParaRPr lang="en-US" altLang="zh-CN" dirty="0"/>
          </a:p>
          <a:p>
            <a:pPr lvl="1"/>
            <a:r>
              <a:rPr lang="en-US" altLang="ja-JP" dirty="0" smtClean="0">
                <a:solidFill>
                  <a:srgbClr val="FF0000"/>
                </a:solidFill>
              </a:rPr>
              <a:t>2014</a:t>
            </a:r>
            <a:r>
              <a:rPr lang="ja-JP" altLang="en-US" dirty="0" smtClean="0">
                <a:solidFill>
                  <a:srgbClr val="FF0000"/>
                </a:solidFill>
              </a:rPr>
              <a:t>年</a:t>
            </a:r>
            <a:r>
              <a:rPr lang="en-US" altLang="ja-JP" dirty="0" smtClean="0">
                <a:solidFill>
                  <a:srgbClr val="FF0000"/>
                </a:solidFill>
              </a:rPr>
              <a:t>9</a:t>
            </a:r>
            <a:r>
              <a:rPr lang="ja-JP" altLang="en-US" dirty="0" smtClean="0">
                <a:solidFill>
                  <a:srgbClr val="FF0000"/>
                </a:solidFill>
              </a:rPr>
              <a:t>月</a:t>
            </a:r>
            <a:r>
              <a:rPr lang="en-US" altLang="ja-JP" dirty="0" smtClean="0">
                <a:solidFill>
                  <a:srgbClr val="FF0000"/>
                </a:solidFill>
              </a:rPr>
              <a:t>9</a:t>
            </a:r>
            <a:r>
              <a:rPr lang="ja-JP" altLang="en-US" dirty="0" smtClean="0">
                <a:solidFill>
                  <a:srgbClr val="FF0000"/>
                </a:solidFill>
              </a:rPr>
              <a:t>日に中国国家図書館創設</a:t>
            </a:r>
            <a:r>
              <a:rPr lang="en-US" altLang="ja-JP" dirty="0" smtClean="0">
                <a:solidFill>
                  <a:srgbClr val="FF0000"/>
                </a:solidFill>
              </a:rPr>
              <a:t>105</a:t>
            </a:r>
            <a:r>
              <a:rPr lang="ja-JP" altLang="en-US" dirty="0" smtClean="0">
                <a:solidFill>
                  <a:srgbClr val="FF0000"/>
                </a:solidFill>
              </a:rPr>
              <a:t>周年とあわせて、個人も対象として正式開館</a:t>
            </a:r>
            <a:endParaRPr lang="en-US" altLang="ja-JP" dirty="0" smtClean="0">
              <a:solidFill>
                <a:srgbClr val="FF0000"/>
              </a:solidFill>
            </a:endParaRPr>
          </a:p>
          <a:p>
            <a:pPr lvl="1"/>
            <a:r>
              <a:rPr lang="ja-JP" altLang="en-US" dirty="0" smtClean="0"/>
              <a:t>中国</a:t>
            </a:r>
            <a:r>
              <a:rPr lang="ja-JP" altLang="en-US" dirty="0"/>
              <a:t>国家図書館の所蔵する中国典籍を</a:t>
            </a:r>
            <a:r>
              <a:rPr lang="ja-JP" altLang="en-US" dirty="0" smtClean="0"/>
              <a:t>展示</a:t>
            </a:r>
            <a:endParaRPr lang="en-US" altLang="ja-JP" dirty="0" smtClean="0"/>
          </a:p>
          <a:p>
            <a:pPr lvl="1"/>
            <a:r>
              <a:rPr lang="ja-JP" altLang="en-US" dirty="0" smtClean="0"/>
              <a:t>中国</a:t>
            </a:r>
            <a:r>
              <a:rPr lang="ja-JP" altLang="en-US" dirty="0"/>
              <a:t>国家典籍博物館の最初の展示“国家図書館館蔵精品大展”では、金石拓本、敦煌遺書、善本古籍、古地図、名家手稿、欧米言語貴重書、清代の建築家である雷氏の設計図、中国少数民族の古籍や中国古代典籍の略史など</a:t>
            </a:r>
            <a:r>
              <a:rPr lang="en-US" altLang="ja-JP" dirty="0">
                <a:solidFill>
                  <a:srgbClr val="FF0000"/>
                </a:solidFill>
              </a:rPr>
              <a:t>9</a:t>
            </a:r>
            <a:r>
              <a:rPr lang="ja-JP" altLang="en-US" dirty="0" err="1">
                <a:solidFill>
                  <a:srgbClr val="FF0000"/>
                </a:solidFill>
              </a:rPr>
              <a:t>つで</a:t>
            </a:r>
            <a:r>
              <a:rPr lang="ja-JP" altLang="en-US" dirty="0">
                <a:solidFill>
                  <a:srgbClr val="FF0000"/>
                </a:solidFill>
              </a:rPr>
              <a:t>構成され、</a:t>
            </a:r>
            <a:r>
              <a:rPr lang="en-US" altLang="ja-JP" dirty="0">
                <a:solidFill>
                  <a:srgbClr val="FF0000"/>
                </a:solidFill>
              </a:rPr>
              <a:t>800</a:t>
            </a:r>
            <a:r>
              <a:rPr lang="ja-JP" altLang="en-US" dirty="0">
                <a:solidFill>
                  <a:srgbClr val="FF0000"/>
                </a:solidFill>
              </a:rPr>
              <a:t>余点が展示される</a:t>
            </a:r>
            <a:endParaRPr kumimoji="1" lang="ja-JP" altLang="en-US" dirty="0"/>
          </a:p>
        </p:txBody>
      </p:sp>
      <p:sp>
        <p:nvSpPr>
          <p:cNvPr id="4" name="コンテンツ プレースホルダー 3"/>
          <p:cNvSpPr>
            <a:spLocks noGrp="1"/>
          </p:cNvSpPr>
          <p:nvPr>
            <p:ph sz="half" idx="2"/>
          </p:nvPr>
        </p:nvSpPr>
        <p:spPr>
          <a:xfrm>
            <a:off x="4648200" y="1052736"/>
            <a:ext cx="4038600" cy="5668739"/>
          </a:xfrm>
        </p:spPr>
        <p:txBody>
          <a:bodyPr>
            <a:normAutofit fontScale="85000" lnSpcReduction="20000"/>
          </a:bodyPr>
          <a:lstStyle/>
          <a:p>
            <a:pPr lvl="1"/>
            <a:endParaRPr kumimoji="1" lang="ja-JP" alt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20</a:t>
            </a:fld>
            <a:endParaRPr kumimoji="0" lang="en-US" dirty="0"/>
          </a:p>
        </p:txBody>
      </p:sp>
      <p:pic>
        <p:nvPicPr>
          <p:cNvPr id="7" name="図 6"/>
          <p:cNvPicPr>
            <a:picLocks noChangeAspect="1"/>
          </p:cNvPicPr>
          <p:nvPr/>
        </p:nvPicPr>
        <p:blipFill>
          <a:blip r:embed="rId3"/>
          <a:stretch>
            <a:fillRect/>
          </a:stretch>
        </p:blipFill>
        <p:spPr>
          <a:xfrm>
            <a:off x="4594678" y="1052736"/>
            <a:ext cx="3456384" cy="2557724"/>
          </a:xfrm>
          <a:prstGeom prst="rect">
            <a:avLst/>
          </a:prstGeom>
        </p:spPr>
      </p:pic>
      <p:pic>
        <p:nvPicPr>
          <p:cNvPr id="6" name="図 5"/>
          <p:cNvPicPr>
            <a:picLocks noChangeAspect="1"/>
          </p:cNvPicPr>
          <p:nvPr/>
        </p:nvPicPr>
        <p:blipFill>
          <a:blip r:embed="rId4"/>
          <a:stretch>
            <a:fillRect/>
          </a:stretch>
        </p:blipFill>
        <p:spPr>
          <a:xfrm>
            <a:off x="4590581" y="3802881"/>
            <a:ext cx="4313770" cy="2758465"/>
          </a:xfrm>
          <a:prstGeom prst="rect">
            <a:avLst/>
          </a:prstGeom>
        </p:spPr>
      </p:pic>
      <p:sp>
        <p:nvSpPr>
          <p:cNvPr id="8" name="横巻き 7"/>
          <p:cNvSpPr/>
          <p:nvPr/>
        </p:nvSpPr>
        <p:spPr>
          <a:xfrm>
            <a:off x="8099282" y="380146"/>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59495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例</a:t>
            </a:r>
            <a:r>
              <a:rPr kumimoji="1" lang="en-US" altLang="ja-JP" dirty="0" smtClean="0"/>
              <a:t>】</a:t>
            </a:r>
            <a:r>
              <a:rPr kumimoji="1" lang="ja-JP" altLang="en-US" dirty="0" smtClean="0"/>
              <a:t>上海図書館</a:t>
            </a:r>
            <a:endParaRPr kumimoji="1" lang="ja-JP" altLang="en-US" dirty="0"/>
          </a:p>
        </p:txBody>
      </p:sp>
      <p:sp>
        <p:nvSpPr>
          <p:cNvPr id="3" name="コンテンツ プレースホルダー 2"/>
          <p:cNvSpPr>
            <a:spLocks noGrp="1"/>
          </p:cNvSpPr>
          <p:nvPr>
            <p:ph idx="1"/>
          </p:nvPr>
        </p:nvSpPr>
        <p:spPr>
          <a:xfrm>
            <a:off x="457200" y="1052736"/>
            <a:ext cx="8229600" cy="5668740"/>
          </a:xfrm>
        </p:spPr>
        <p:txBody>
          <a:bodyPr>
            <a:normAutofit fontScale="70000" lnSpcReduction="20000"/>
          </a:bodyPr>
          <a:lstStyle/>
          <a:p>
            <a:r>
              <a:rPr lang="ja-JP" altLang="en-US" dirty="0" smtClean="0">
                <a:solidFill>
                  <a:srgbClr val="FF0000"/>
                </a:solidFill>
              </a:rPr>
              <a:t>イノベーションスペース</a:t>
            </a:r>
            <a:endParaRPr lang="en-US" altLang="ja-JP" dirty="0">
              <a:solidFill>
                <a:srgbClr val="FF0000"/>
              </a:solidFill>
            </a:endParaRPr>
          </a:p>
          <a:p>
            <a:pPr lvl="1"/>
            <a:r>
              <a:rPr lang="en-US" altLang="ja-JP" dirty="0">
                <a:solidFill>
                  <a:srgbClr val="FF0000"/>
                </a:solidFill>
              </a:rPr>
              <a:t>2020</a:t>
            </a:r>
            <a:r>
              <a:rPr lang="ja-JP" altLang="en-US" dirty="0">
                <a:solidFill>
                  <a:srgbClr val="FF0000"/>
                </a:solidFill>
              </a:rPr>
              <a:t>年には、従来型資料と電子書籍類が半々になることを</a:t>
            </a:r>
            <a:r>
              <a:rPr lang="ja-JP" altLang="en-US" dirty="0" smtClean="0">
                <a:solidFill>
                  <a:srgbClr val="FF0000"/>
                </a:solidFill>
              </a:rPr>
              <a:t>想定</a:t>
            </a:r>
            <a:endParaRPr lang="en-US" altLang="ja-JP" dirty="0" smtClean="0">
              <a:solidFill>
                <a:srgbClr val="FF0000"/>
              </a:solidFill>
            </a:endParaRPr>
          </a:p>
          <a:p>
            <a:pPr lvl="1"/>
            <a:r>
              <a:rPr lang="ja-JP" altLang="en-US" dirty="0" smtClean="0">
                <a:solidFill>
                  <a:srgbClr val="FF0000"/>
                </a:solidFill>
              </a:rPr>
              <a:t>紙</a:t>
            </a:r>
            <a:r>
              <a:rPr lang="ja-JP" altLang="en-US" dirty="0">
                <a:solidFill>
                  <a:srgbClr val="FF0000"/>
                </a:solidFill>
              </a:rPr>
              <a:t>・デジタルを</a:t>
            </a:r>
            <a:r>
              <a:rPr lang="en-US" altLang="ja-JP" dirty="0">
                <a:solidFill>
                  <a:srgbClr val="FF0000"/>
                </a:solidFill>
              </a:rPr>
              <a:t>1</a:t>
            </a:r>
            <a:r>
              <a:rPr lang="ja-JP" altLang="en-US" dirty="0" err="1">
                <a:solidFill>
                  <a:srgbClr val="FF0000"/>
                </a:solidFill>
              </a:rPr>
              <a:t>つの</a:t>
            </a:r>
            <a:r>
              <a:rPr lang="ja-JP" altLang="en-US" dirty="0">
                <a:solidFill>
                  <a:srgbClr val="FF0000"/>
                </a:solidFill>
              </a:rPr>
              <a:t>スペース</a:t>
            </a:r>
            <a:r>
              <a:rPr lang="ja-JP" altLang="en-US" dirty="0" smtClean="0">
                <a:solidFill>
                  <a:srgbClr val="FF0000"/>
                </a:solidFill>
              </a:rPr>
              <a:t>で閲覧</a:t>
            </a:r>
            <a:r>
              <a:rPr lang="ja-JP" altLang="en-US" dirty="0">
                <a:solidFill>
                  <a:srgbClr val="FF0000"/>
                </a:solidFill>
              </a:rPr>
              <a:t>でき、また</a:t>
            </a:r>
            <a:r>
              <a:rPr lang="ja-JP" altLang="en-US" dirty="0" smtClean="0">
                <a:solidFill>
                  <a:srgbClr val="FF0000"/>
                </a:solidFill>
              </a:rPr>
              <a:t>、個人</a:t>
            </a:r>
            <a:r>
              <a:rPr lang="ja-JP" altLang="en-US" dirty="0">
                <a:solidFill>
                  <a:srgbClr val="FF0000"/>
                </a:solidFill>
              </a:rPr>
              <a:t>専用空間などを備えて、クリエーティブな作業を支える近未来型の閲覧スペース。</a:t>
            </a:r>
            <a:endParaRPr lang="en-US" altLang="ja-JP" dirty="0">
              <a:solidFill>
                <a:srgbClr val="FF0000"/>
              </a:solidFill>
            </a:endParaRPr>
          </a:p>
          <a:p>
            <a:pPr lvl="1"/>
            <a:r>
              <a:rPr lang="ja-JP" altLang="ja-JP" dirty="0"/>
              <a:t>デジタルサイネージ</a:t>
            </a:r>
          </a:p>
          <a:p>
            <a:pPr lvl="1"/>
            <a:r>
              <a:rPr lang="ja-JP" altLang="en-US" dirty="0" smtClean="0"/>
              <a:t>企業が研究開発した製品（成果）を展示</a:t>
            </a:r>
            <a:endParaRPr lang="en-US" altLang="ja-JP" dirty="0" smtClean="0"/>
          </a:p>
          <a:p>
            <a:pPr lvl="1"/>
            <a:r>
              <a:rPr lang="ja-JP" altLang="ja-JP" dirty="0" smtClean="0"/>
              <a:t>リアルタイム</a:t>
            </a:r>
            <a:r>
              <a:rPr lang="ja-JP" altLang="ja-JP" dirty="0"/>
              <a:t>に市内の各図書館の来館者数、貸出数をディスプレイ表示</a:t>
            </a:r>
            <a:endParaRPr lang="en-US" altLang="ja-JP" dirty="0"/>
          </a:p>
          <a:p>
            <a:pPr lvl="1"/>
            <a:r>
              <a:rPr lang="ja-JP" altLang="en-US" dirty="0">
                <a:solidFill>
                  <a:srgbClr val="FF0000"/>
                </a:solidFill>
              </a:rPr>
              <a:t>このようなスペースの全館展開を目指す。</a:t>
            </a:r>
            <a:endParaRPr lang="en-US" altLang="ja-JP" dirty="0">
              <a:solidFill>
                <a:srgbClr val="FF0000"/>
              </a:solidFill>
            </a:endParaRPr>
          </a:p>
          <a:p>
            <a:r>
              <a:rPr lang="en-US" altLang="ja-JP" dirty="0" smtClean="0"/>
              <a:t>e-book</a:t>
            </a:r>
            <a:endParaRPr lang="ja-JP" altLang="ja-JP" dirty="0"/>
          </a:p>
          <a:p>
            <a:pPr lvl="1"/>
            <a:r>
              <a:rPr lang="ja-JP" altLang="ja-JP" dirty="0">
                <a:solidFill>
                  <a:srgbClr val="FF0000"/>
                </a:solidFill>
              </a:rPr>
              <a:t>持込タブレットでもダウンロード可、</a:t>
            </a:r>
            <a:r>
              <a:rPr lang="en-US" altLang="ja-JP" dirty="0">
                <a:solidFill>
                  <a:srgbClr val="FF0000"/>
                </a:solidFill>
              </a:rPr>
              <a:t>28</a:t>
            </a:r>
            <a:r>
              <a:rPr lang="ja-JP" altLang="ja-JP" dirty="0">
                <a:solidFill>
                  <a:srgbClr val="FF0000"/>
                </a:solidFill>
              </a:rPr>
              <a:t>日間貸出し。その後開けなくする</a:t>
            </a:r>
          </a:p>
          <a:p>
            <a:pPr lvl="1"/>
            <a:r>
              <a:rPr lang="en-US" altLang="ja-JP" dirty="0"/>
              <a:t>iPad</a:t>
            </a:r>
            <a:r>
              <a:rPr lang="ja-JP" altLang="ja-JP" dirty="0"/>
              <a:t>アプリ、探して</a:t>
            </a:r>
            <a:r>
              <a:rPr lang="en-US" altLang="ja-JP" dirty="0"/>
              <a:t>QR</a:t>
            </a:r>
            <a:r>
              <a:rPr lang="ja-JP" altLang="ja-JP" dirty="0"/>
              <a:t>コードを読み取り</a:t>
            </a:r>
            <a:r>
              <a:rPr lang="ja-JP" altLang="en-US" dirty="0"/>
              <a:t>、ダウンロード</a:t>
            </a:r>
            <a:endParaRPr lang="en-US" altLang="ja-JP" dirty="0"/>
          </a:p>
          <a:p>
            <a:r>
              <a:rPr lang="ja-JP" altLang="en-US" dirty="0"/>
              <a:t>その他</a:t>
            </a:r>
            <a:endParaRPr lang="en-US" altLang="ja-JP" dirty="0"/>
          </a:p>
          <a:p>
            <a:pPr lvl="1"/>
            <a:r>
              <a:rPr lang="ja-JP" altLang="ja-JP" dirty="0"/>
              <a:t>資料が届くと</a:t>
            </a:r>
            <a:r>
              <a:rPr lang="en-US" altLang="ja-JP" dirty="0"/>
              <a:t>SMS</a:t>
            </a:r>
            <a:r>
              <a:rPr lang="ja-JP" altLang="ja-JP" dirty="0"/>
              <a:t>ショートメールで通知。</a:t>
            </a:r>
            <a:endParaRPr lang="en-US" altLang="ja-JP" dirty="0"/>
          </a:p>
          <a:p>
            <a:pPr lvl="1"/>
            <a:r>
              <a:rPr lang="ja-JP" altLang="ja-JP" dirty="0" smtClean="0"/>
              <a:t>書店</a:t>
            </a:r>
            <a:r>
              <a:rPr lang="ja-JP" altLang="ja-JP" dirty="0"/>
              <a:t>、喫茶もある。</a:t>
            </a:r>
            <a:r>
              <a:rPr lang="ja-JP" altLang="ja-JP" dirty="0" smtClean="0"/>
              <a:t>市</a:t>
            </a:r>
            <a:r>
              <a:rPr lang="ja-JP" altLang="en-US" dirty="0"/>
              <a:t>内</a:t>
            </a:r>
            <a:r>
              <a:rPr lang="ja-JP" altLang="ja-JP" dirty="0" smtClean="0"/>
              <a:t>の</a:t>
            </a:r>
            <a:r>
              <a:rPr lang="ja-JP" altLang="ja-JP" dirty="0"/>
              <a:t>どこでも返すことが可能</a:t>
            </a:r>
            <a:r>
              <a:rPr lang="ja-JP" altLang="ja-JP" dirty="0" smtClean="0"/>
              <a:t>。</a:t>
            </a:r>
            <a:endParaRPr lang="en-US" altLang="ja-JP" dirty="0" smtClean="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
        <p:nvSpPr>
          <p:cNvPr id="6" name="横巻き 5"/>
          <p:cNvSpPr/>
          <p:nvPr/>
        </p:nvSpPr>
        <p:spPr>
          <a:xfrm>
            <a:off x="8099282" y="380146"/>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endParaRPr lang="en-US" altLang="ja-JP" sz="11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551612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99965" y="3284984"/>
            <a:ext cx="8856984" cy="1296144"/>
          </a:xfrm>
        </p:spPr>
        <p:txBody>
          <a:bodyPr rtlCol="0">
            <a:noAutofit/>
          </a:bodyPr>
          <a:lstStyle/>
          <a:p>
            <a:pPr fontAlgn="auto">
              <a:spcAft>
                <a:spcPts val="0"/>
              </a:spcAft>
              <a:defRPr/>
            </a:pPr>
            <a:r>
              <a:rPr lang="ja-JP" altLang="en-US" sz="2800" b="1" dirty="0" smtClean="0">
                <a:solidFill>
                  <a:schemeClr val="accent5">
                    <a:lumMod val="50000"/>
                  </a:schemeClr>
                </a:solidFill>
                <a:latin typeface="HG丸ｺﾞｼｯｸM-PRO" panose="020F0600000000000000" pitchFamily="50" charset="-128"/>
                <a:ea typeface="HG丸ｺﾞｼｯｸM-PRO" panose="020F0600000000000000" pitchFamily="50" charset="-128"/>
              </a:rPr>
              <a:t>図書館は、</a:t>
            </a:r>
            <a:endParaRPr lang="en-US" altLang="ja-JP" sz="2800" b="1" dirty="0" smtClean="0">
              <a:solidFill>
                <a:schemeClr val="accent5">
                  <a:lumMod val="50000"/>
                </a:schemeClr>
              </a:solidFill>
              <a:latin typeface="HG丸ｺﾞｼｯｸM-PRO" panose="020F0600000000000000" pitchFamily="50" charset="-128"/>
              <a:ea typeface="HG丸ｺﾞｼｯｸM-PRO" panose="020F0600000000000000" pitchFamily="50" charset="-128"/>
            </a:endParaRPr>
          </a:p>
          <a:p>
            <a:pPr fontAlgn="auto">
              <a:spcAft>
                <a:spcPts val="0"/>
              </a:spcAft>
              <a:defRPr/>
            </a:pPr>
            <a:r>
              <a:rPr lang="ja-JP" altLang="en-US" sz="2800" b="1" dirty="0" smtClean="0">
                <a:solidFill>
                  <a:schemeClr val="accent5">
                    <a:lumMod val="50000"/>
                  </a:schemeClr>
                </a:solidFill>
                <a:latin typeface="HG丸ｺﾞｼｯｸM-PRO" panose="020F0600000000000000" pitchFamily="50" charset="-128"/>
                <a:ea typeface="HG丸ｺﾞｼｯｸM-PRO" panose="020F0600000000000000" pitchFamily="50" charset="-128"/>
              </a:rPr>
              <a:t>文化的</a:t>
            </a:r>
            <a:r>
              <a:rPr lang="ja-JP" altLang="en-US" sz="2800" b="1" dirty="0">
                <a:solidFill>
                  <a:schemeClr val="accent5">
                    <a:lumMod val="50000"/>
                  </a:schemeClr>
                </a:solidFill>
                <a:latin typeface="HG丸ｺﾞｼｯｸM-PRO" panose="020F0600000000000000" pitchFamily="50" charset="-128"/>
                <a:ea typeface="HG丸ｺﾞｼｯｸM-PRO" panose="020F0600000000000000" pitchFamily="50" charset="-128"/>
              </a:rPr>
              <a:t>資産をあらゆる人々が将来にわたり享受、活用できるようにし、人々の創造的</a:t>
            </a:r>
            <a:r>
              <a:rPr lang="ja-JP" altLang="en-US" sz="2800" b="1" dirty="0" smtClean="0">
                <a:solidFill>
                  <a:schemeClr val="accent5">
                    <a:lumMod val="50000"/>
                  </a:schemeClr>
                </a:solidFill>
                <a:latin typeface="HG丸ｺﾞｼｯｸM-PRO" panose="020F0600000000000000" pitchFamily="50" charset="-128"/>
                <a:ea typeface="HG丸ｺﾞｼｯｸM-PRO" panose="020F0600000000000000" pitchFamily="50" charset="-128"/>
              </a:rPr>
              <a:t>な活動に</a:t>
            </a:r>
            <a:r>
              <a:rPr lang="ja-JP" altLang="en-US" sz="2800" b="1" dirty="0">
                <a:solidFill>
                  <a:schemeClr val="accent5">
                    <a:lumMod val="50000"/>
                  </a:schemeClr>
                </a:solidFill>
                <a:latin typeface="HG丸ｺﾞｼｯｸM-PRO" panose="020F0600000000000000" pitchFamily="50" charset="-128"/>
                <a:ea typeface="HG丸ｺﾞｼｯｸM-PRO" panose="020F0600000000000000" pitchFamily="50" charset="-128"/>
              </a:rPr>
              <a:t>貢献</a:t>
            </a:r>
            <a:r>
              <a:rPr lang="ja-JP" altLang="en-US" sz="2800" b="1" dirty="0" smtClean="0">
                <a:solidFill>
                  <a:schemeClr val="accent5">
                    <a:lumMod val="50000"/>
                  </a:schemeClr>
                </a:solidFill>
                <a:latin typeface="HG丸ｺﾞｼｯｸM-PRO" panose="020F0600000000000000" pitchFamily="50" charset="-128"/>
                <a:ea typeface="HG丸ｺﾞｼｯｸM-PRO" panose="020F0600000000000000" pitchFamily="50" charset="-128"/>
              </a:rPr>
              <a:t>する</a:t>
            </a:r>
            <a:endParaRPr lang="en-US" altLang="ja-JP" sz="2800" b="1" dirty="0" smtClean="0">
              <a:solidFill>
                <a:schemeClr val="accent5">
                  <a:lumMod val="50000"/>
                </a:schemeClr>
              </a:solidFill>
              <a:latin typeface="HG丸ｺﾞｼｯｸM-PRO" panose="020F0600000000000000" pitchFamily="50" charset="-128"/>
              <a:ea typeface="HG丸ｺﾞｼｯｸM-PRO" panose="020F0600000000000000" pitchFamily="50" charset="-128"/>
            </a:endParaRPr>
          </a:p>
        </p:txBody>
      </p:sp>
      <p:sp>
        <p:nvSpPr>
          <p:cNvPr id="7" name="サブタイトル 4"/>
          <p:cNvSpPr txBox="1">
            <a:spLocks/>
          </p:cNvSpPr>
          <p:nvPr/>
        </p:nvSpPr>
        <p:spPr>
          <a:xfrm>
            <a:off x="489857" y="5741640"/>
            <a:ext cx="8077200" cy="98583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defRPr/>
            </a:pPr>
            <a:r>
              <a:rPr lang="ja-JP" altLang="en-US" sz="3600" b="1" dirty="0" smtClean="0">
                <a:solidFill>
                  <a:schemeClr val="accent5">
                    <a:lumMod val="50000"/>
                  </a:schemeClr>
                </a:solidFill>
                <a:latin typeface="HG丸ｺﾞｼｯｸM-PRO" panose="020F0600000000000000" pitchFamily="50" charset="-128"/>
                <a:ea typeface="HG丸ｺﾞｼｯｸM-PRO" panose="020F0600000000000000" pitchFamily="50" charset="-128"/>
              </a:rPr>
              <a:t>■ ご清聴ありがとうございました ■</a:t>
            </a:r>
            <a:endParaRPr lang="ja-JP" altLang="en-US" sz="3600" b="1" dirty="0">
              <a:solidFill>
                <a:schemeClr val="accent5">
                  <a:lumMod val="50000"/>
                </a:schemeClr>
              </a:solidFill>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AE81233C-BF56-4BFB-98E8-8EF39C2E5007}" type="slidenum">
              <a:rPr kumimoji="1" lang="ja-JP" altLang="en-US" smtClean="0">
                <a:solidFill>
                  <a:schemeClr val="tx1"/>
                </a:solidFill>
              </a:rPr>
              <a:t>22</a:t>
            </a:fld>
            <a:endParaRPr kumimoji="1" lang="ja-JP" altLang="en-US" dirty="0">
              <a:solidFill>
                <a:schemeClr val="tx1"/>
              </a:solidFill>
            </a:endParaRPr>
          </a:p>
        </p:txBody>
      </p:sp>
    </p:spTree>
    <p:extLst>
      <p:ext uri="{BB962C8B-B14F-4D97-AF65-F5344CB8AC3E}">
        <p14:creationId xmlns:p14="http://schemas.microsoft.com/office/powerpoint/2010/main" val="499634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03EF72D3-EE03-470B-B5CD-E3768D2FCF26}" type="slidenum">
              <a:rPr lang="en-US" altLang="ja-JP">
                <a:solidFill>
                  <a:srgbClr val="000000"/>
                </a:solidFill>
              </a:rPr>
              <a:pPr/>
              <a:t>3</a:t>
            </a:fld>
            <a:endParaRPr lang="en-US" altLang="ja-JP">
              <a:solidFill>
                <a:srgbClr val="000000"/>
              </a:solidFill>
            </a:endParaRPr>
          </a:p>
        </p:txBody>
      </p:sp>
      <p:sp>
        <p:nvSpPr>
          <p:cNvPr id="867330" name="Rectangle 2"/>
          <p:cNvSpPr>
            <a:spLocks noGrp="1" noChangeArrowheads="1"/>
          </p:cNvSpPr>
          <p:nvPr>
            <p:ph type="title"/>
          </p:nvPr>
        </p:nvSpPr>
        <p:spPr/>
        <p:txBody>
          <a:bodyPr>
            <a:normAutofit fontScale="90000"/>
          </a:bodyPr>
          <a:lstStyle/>
          <a:p>
            <a:r>
              <a:rPr lang="ja-JP" altLang="en-US" sz="3600" dirty="0" smtClean="0">
                <a:latin typeface="ＭＳ Ｐゴシック" panose="020B0600070205080204" pitchFamily="50" charset="-128"/>
              </a:rPr>
              <a:t>国立国会図書館電子図書館中期計画</a:t>
            </a:r>
            <a:r>
              <a:rPr lang="en-US" altLang="ja-JP" sz="3600" dirty="0" smtClean="0">
                <a:latin typeface="ＭＳ Ｐゴシック" panose="020B0600070205080204" pitchFamily="50" charset="-128"/>
              </a:rPr>
              <a:t>2004</a:t>
            </a:r>
            <a:br>
              <a:rPr lang="en-US" altLang="ja-JP" sz="3600" dirty="0" smtClean="0">
                <a:latin typeface="ＭＳ Ｐゴシック" panose="020B0600070205080204" pitchFamily="50" charset="-128"/>
              </a:rPr>
            </a:br>
            <a:r>
              <a:rPr lang="ja-JP" altLang="en-US" sz="3600" dirty="0" smtClean="0">
                <a:latin typeface="ＭＳ Ｐゴシック" panose="020B0600070205080204" pitchFamily="50" charset="-128"/>
              </a:rPr>
              <a:t>で目指す</a:t>
            </a:r>
            <a:r>
              <a:rPr lang="ja-JP" altLang="en-US" sz="3600" dirty="0">
                <a:latin typeface="ＭＳ Ｐゴシック" panose="020B0600070205080204" pitchFamily="50" charset="-128"/>
              </a:rPr>
              <a:t>ところ</a:t>
            </a:r>
          </a:p>
        </p:txBody>
      </p:sp>
      <p:sp>
        <p:nvSpPr>
          <p:cNvPr id="867331" name="Rectangle 3"/>
          <p:cNvSpPr>
            <a:spLocks noGrp="1" noChangeArrowheads="1"/>
          </p:cNvSpPr>
          <p:nvPr>
            <p:ph type="body" idx="1"/>
          </p:nvPr>
        </p:nvSpPr>
        <p:spPr>
          <a:xfrm>
            <a:off x="457200" y="1134582"/>
            <a:ext cx="8229600" cy="5390762"/>
          </a:xfrm>
        </p:spPr>
        <p:txBody>
          <a:bodyPr>
            <a:normAutofit/>
          </a:bodyPr>
          <a:lstStyle/>
          <a:p>
            <a:pPr marL="711200" indent="-711200"/>
            <a:r>
              <a:rPr lang="ja-JP" altLang="en-US" sz="2400" dirty="0"/>
              <a:t>国としてのデジタルアーカイブの構築を目指して</a:t>
            </a:r>
          </a:p>
          <a:p>
            <a:pPr marL="1066800" lvl="1" indent="-609600"/>
            <a:r>
              <a:rPr lang="ja-JP" altLang="en-US" sz="2000" dirty="0"/>
              <a:t>国としてのデジタルアーカイブの構築と提供を目指す。</a:t>
            </a:r>
            <a:endParaRPr lang="ja-JP" altLang="en-US" sz="2000" b="1" dirty="0"/>
          </a:p>
          <a:p>
            <a:pPr marL="1066800" lvl="1" indent="-609600"/>
            <a:r>
              <a:rPr lang="ja-JP" altLang="en-US" sz="2000" dirty="0"/>
              <a:t>世界規模のデジタルアーカイブの構築に向けて、日本の実施主体としての一翼を担う。</a:t>
            </a:r>
          </a:p>
          <a:p>
            <a:pPr marL="711200" indent="-711200"/>
            <a:r>
              <a:rPr lang="ja-JP" altLang="en-US" sz="2000" dirty="0"/>
              <a:t>各組織でデジタルコンテンツを作成、提供</a:t>
            </a:r>
          </a:p>
          <a:p>
            <a:pPr marL="1066800" lvl="1" indent="-609600"/>
            <a:r>
              <a:rPr lang="ja-JP" altLang="en-US" sz="1800" dirty="0"/>
              <a:t>デジタル化した紙資料、ボーンデジタルをウェブで公開</a:t>
            </a:r>
          </a:p>
          <a:p>
            <a:pPr marL="711200" indent="-711200"/>
            <a:r>
              <a:rPr lang="ja-JP" altLang="en-US" sz="2000" dirty="0"/>
              <a:t>分担して、デジタルアーカイブで保存</a:t>
            </a:r>
          </a:p>
          <a:p>
            <a:pPr marL="1066800" lvl="1" indent="-609600"/>
            <a:r>
              <a:rPr lang="ja-JP" altLang="en-US" sz="1800" dirty="0"/>
              <a:t>後世に残すために、デジタルアーカイブを構築</a:t>
            </a:r>
          </a:p>
          <a:p>
            <a:pPr marL="1066800" lvl="1" indent="-609600"/>
            <a:r>
              <a:rPr lang="ja-JP" altLang="en-US" sz="1800" dirty="0"/>
              <a:t>各機関のアーカイブの集合で国のデジタルアーカイブを構成</a:t>
            </a:r>
          </a:p>
          <a:p>
            <a:pPr marL="1422400" lvl="2" indent="-508000"/>
            <a:r>
              <a:rPr lang="en-US" altLang="ja-JP" sz="1600" dirty="0"/>
              <a:t>NDL</a:t>
            </a:r>
            <a:r>
              <a:rPr lang="ja-JP" altLang="en-US" sz="1600" dirty="0" err="1"/>
              <a:t>だけで</a:t>
            </a:r>
            <a:r>
              <a:rPr lang="ja-JP" altLang="en-US" sz="1600" dirty="0"/>
              <a:t>なく、分野、地域、業種毎に</a:t>
            </a:r>
          </a:p>
          <a:p>
            <a:pPr marL="711200" indent="-711200"/>
            <a:r>
              <a:rPr lang="ja-JP" altLang="en-US" sz="2000" dirty="0"/>
              <a:t>どこに保存されていても一元検索と提供</a:t>
            </a:r>
          </a:p>
          <a:p>
            <a:pPr marL="1066800" lvl="1" indent="-609600"/>
            <a:r>
              <a:rPr lang="ja-JP" altLang="en-US" sz="1800" dirty="0"/>
              <a:t>各デジタルアーカイブを、統合利用できる環境の整備</a:t>
            </a:r>
          </a:p>
          <a:p>
            <a:pPr marL="1066800" lvl="1" indent="-609600"/>
            <a:r>
              <a:rPr lang="ja-JP" altLang="en-US" sz="1800" dirty="0"/>
              <a:t>各分野、地域等毎のポータルの構築</a:t>
            </a:r>
          </a:p>
          <a:p>
            <a:pPr marL="1066800" lvl="1" indent="-609600"/>
            <a:r>
              <a:rPr lang="ja-JP" altLang="en-US" sz="1800" dirty="0"/>
              <a:t>各ポータルをあわせて、国のデジタルアーカイブポータルを提供</a:t>
            </a:r>
            <a:endParaRPr lang="ja-JP" altLang="en-US" sz="2000" dirty="0"/>
          </a:p>
        </p:txBody>
      </p:sp>
      <p:sp>
        <p:nvSpPr>
          <p:cNvPr id="5" name="横巻き 4"/>
          <p:cNvSpPr/>
          <p:nvPr/>
        </p:nvSpPr>
        <p:spPr>
          <a:xfrm>
            <a:off x="8028383" y="596131"/>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2004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24601836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ChangeAspect="1" noChangeArrowheads="1"/>
          </p:cNvPicPr>
          <p:nvPr/>
        </p:nvPicPr>
        <p:blipFill>
          <a:blip r:embed="rId3" cstate="print"/>
          <a:srcRect/>
          <a:stretch>
            <a:fillRect/>
          </a:stretch>
        </p:blipFill>
        <p:spPr bwMode="auto">
          <a:xfrm>
            <a:off x="4495800" y="3352800"/>
            <a:ext cx="152400" cy="152400"/>
          </a:xfrm>
          <a:prstGeom prst="rect">
            <a:avLst/>
          </a:prstGeom>
          <a:noFill/>
          <a:ln w="9525" algn="ctr">
            <a:noFill/>
            <a:miter lim="800000"/>
            <a:headEnd/>
            <a:tailEnd/>
          </a:ln>
        </p:spPr>
      </p:pic>
      <p:pic>
        <p:nvPicPr>
          <p:cNvPr id="12292" name="Picture 3"/>
          <p:cNvPicPr>
            <a:picLocks noChangeAspect="1" noChangeArrowheads="1"/>
          </p:cNvPicPr>
          <p:nvPr/>
        </p:nvPicPr>
        <p:blipFill>
          <a:blip r:embed="rId4" cstate="print"/>
          <a:srcRect/>
          <a:stretch>
            <a:fillRect/>
          </a:stretch>
        </p:blipFill>
        <p:spPr bwMode="auto">
          <a:xfrm>
            <a:off x="395288" y="188913"/>
            <a:ext cx="8691562" cy="6419850"/>
          </a:xfrm>
          <a:prstGeom prst="rect">
            <a:avLst/>
          </a:prstGeom>
          <a:noFill/>
          <a:ln w="9525">
            <a:noFill/>
            <a:miter lim="800000"/>
            <a:headEnd/>
            <a:tailEnd/>
          </a:ln>
        </p:spPr>
      </p:pic>
      <p:sp>
        <p:nvSpPr>
          <p:cNvPr id="6" name="スライド番号プレースホルダ 5"/>
          <p:cNvSpPr>
            <a:spLocks noGrp="1"/>
          </p:cNvSpPr>
          <p:nvPr>
            <p:ph type="sldNum" sz="quarter" idx="12"/>
          </p:nvPr>
        </p:nvSpPr>
        <p:spPr/>
        <p:txBody>
          <a:bodyPr/>
          <a:lstStyle/>
          <a:p>
            <a:pPr>
              <a:defRPr/>
            </a:pPr>
            <a:fld id="{0B2B34E5-7F87-43F8-8E50-7B4643C98316}" type="slidenum">
              <a:rPr lang="en-US" altLang="ja-JP" smtClean="0"/>
              <a:pPr>
                <a:defRPr/>
              </a:pPr>
              <a:t>4</a:t>
            </a:fld>
            <a:endParaRPr lang="en-US" altLang="ja-JP"/>
          </a:p>
        </p:txBody>
      </p:sp>
      <p:sp>
        <p:nvSpPr>
          <p:cNvPr id="5" name="横巻き 4"/>
          <p:cNvSpPr/>
          <p:nvPr/>
        </p:nvSpPr>
        <p:spPr>
          <a:xfrm>
            <a:off x="8028383" y="596131"/>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2004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1214665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情報探索サービスの</a:t>
            </a:r>
            <a:r>
              <a:rPr kumimoji="1" lang="ja-JP" altLang="en-US" dirty="0" smtClean="0"/>
              <a:t>開発経緯</a:t>
            </a:r>
            <a:endParaRPr kumimoji="1" lang="ja-JP" altLang="en-US" dirty="0"/>
          </a:p>
        </p:txBody>
      </p:sp>
      <p:sp>
        <p:nvSpPr>
          <p:cNvPr id="3" name="コンテンツ プレースホルダー 2"/>
          <p:cNvSpPr>
            <a:spLocks noGrp="1"/>
          </p:cNvSpPr>
          <p:nvPr>
            <p:ph sz="half" idx="1"/>
          </p:nvPr>
        </p:nvSpPr>
        <p:spPr>
          <a:xfrm>
            <a:off x="457200" y="1124744"/>
            <a:ext cx="4038600" cy="5596731"/>
          </a:xfrm>
        </p:spPr>
        <p:txBody>
          <a:bodyPr>
            <a:normAutofit fontScale="70000" lnSpcReduction="20000"/>
          </a:bodyPr>
          <a:lstStyle/>
          <a:p>
            <a:pPr marL="0" lvl="0" indent="0">
              <a:buNone/>
            </a:pPr>
            <a:r>
              <a:rPr lang="ja-JP" altLang="en-US" dirty="0" smtClean="0"/>
              <a:t>■</a:t>
            </a:r>
            <a:r>
              <a:rPr lang="ja-JP" altLang="ja-JP" dirty="0" smtClean="0"/>
              <a:t>デジタルアーカイブポータルプロトタイプ</a:t>
            </a:r>
            <a:endParaRPr lang="en-US" altLang="ja-JP" dirty="0" smtClean="0"/>
          </a:p>
          <a:p>
            <a:pPr lvl="0"/>
            <a:r>
              <a:rPr lang="en-US" altLang="ja-JP" dirty="0" smtClean="0"/>
              <a:t>2004/10:</a:t>
            </a:r>
            <a:r>
              <a:rPr lang="ja-JP" altLang="ja-JP" dirty="0" smtClean="0"/>
              <a:t>開発</a:t>
            </a:r>
            <a:r>
              <a:rPr lang="ja-JP" altLang="ja-JP" dirty="0"/>
              <a:t>に</a:t>
            </a:r>
            <a:r>
              <a:rPr lang="ja-JP" altLang="ja-JP" dirty="0" smtClean="0"/>
              <a:t>着手</a:t>
            </a:r>
            <a:endParaRPr lang="en-US" altLang="ja-JP" dirty="0" smtClean="0"/>
          </a:p>
          <a:p>
            <a:pPr lvl="0"/>
            <a:r>
              <a:rPr lang="en-US" altLang="ja-JP" dirty="0" smtClean="0"/>
              <a:t>2005/07</a:t>
            </a:r>
            <a:r>
              <a:rPr lang="ja-JP" altLang="en-US" dirty="0" smtClean="0"/>
              <a:t>試験公開</a:t>
            </a:r>
            <a:endParaRPr lang="en-US" altLang="ja-JP" dirty="0" smtClean="0"/>
          </a:p>
          <a:p>
            <a:pPr lvl="0"/>
            <a:r>
              <a:rPr lang="ja-JP" altLang="en-US" dirty="0"/>
              <a:t>実装</a:t>
            </a:r>
            <a:r>
              <a:rPr lang="ja-JP" altLang="en-US" dirty="0" smtClean="0"/>
              <a:t>内容</a:t>
            </a:r>
            <a:endParaRPr lang="ja-JP" altLang="ja-JP" dirty="0"/>
          </a:p>
          <a:p>
            <a:pPr lvl="1"/>
            <a:r>
              <a:rPr lang="ja-JP" altLang="ja-JP" dirty="0"/>
              <a:t>様々なデジタルアーカイブ内の情報を統合検索する仕組みの実用性を検証</a:t>
            </a:r>
          </a:p>
          <a:p>
            <a:pPr lvl="1"/>
            <a:r>
              <a:rPr lang="ja-JP" altLang="ja-JP" dirty="0"/>
              <a:t>サービスの有用性、適用技術の妥当性を検証</a:t>
            </a:r>
          </a:p>
          <a:p>
            <a:pPr lvl="1"/>
            <a:r>
              <a:rPr lang="ja-JP" altLang="en-US" dirty="0" smtClean="0"/>
              <a:t>オープンソースの適用</a:t>
            </a:r>
            <a:endParaRPr lang="en-US" altLang="ja-JP" dirty="0" smtClean="0"/>
          </a:p>
          <a:p>
            <a:pPr lvl="2"/>
            <a:r>
              <a:rPr lang="en-US" altLang="ja-JP" dirty="0" smtClean="0"/>
              <a:t>SOA</a:t>
            </a:r>
            <a:r>
              <a:rPr lang="ja-JP" altLang="ja-JP" dirty="0"/>
              <a:t>指向、</a:t>
            </a:r>
            <a:r>
              <a:rPr lang="en-US" altLang="ja-JP" dirty="0"/>
              <a:t>OSS</a:t>
            </a:r>
            <a:r>
              <a:rPr lang="ja-JP" altLang="ja-JP" dirty="0"/>
              <a:t>（</a:t>
            </a:r>
            <a:r>
              <a:rPr lang="en-US" altLang="ja-JP" dirty="0"/>
              <a:t>Linux, Apache, </a:t>
            </a:r>
            <a:r>
              <a:rPr lang="en-US" altLang="ja-JP" dirty="0" err="1"/>
              <a:t>Xoops</a:t>
            </a:r>
            <a:r>
              <a:rPr lang="en-US" altLang="ja-JP" dirty="0"/>
              <a:t>, MySQL, PHP, </a:t>
            </a:r>
            <a:r>
              <a:rPr lang="en-US" altLang="ja-JP" dirty="0" err="1"/>
              <a:t>Dspace</a:t>
            </a:r>
            <a:r>
              <a:rPr lang="en-US" altLang="ja-JP" dirty="0"/>
              <a:t>, </a:t>
            </a:r>
            <a:r>
              <a:rPr lang="en-US" altLang="ja-JP" dirty="0" err="1"/>
              <a:t>chasen</a:t>
            </a:r>
            <a:r>
              <a:rPr lang="en-US" altLang="ja-JP" dirty="0"/>
              <a:t>, GETA</a:t>
            </a:r>
            <a:r>
              <a:rPr lang="ja-JP" altLang="ja-JP" dirty="0"/>
              <a:t>等</a:t>
            </a:r>
            <a:r>
              <a:rPr lang="ja-JP" altLang="ja-JP" dirty="0" smtClean="0"/>
              <a:t>）</a:t>
            </a:r>
            <a:endParaRPr lang="en-US" altLang="ja-JP" dirty="0" smtClean="0"/>
          </a:p>
          <a:p>
            <a:pPr lvl="1"/>
            <a:r>
              <a:rPr lang="ja-JP" altLang="ja-JP" dirty="0" smtClean="0"/>
              <a:t>標準プロトコル</a:t>
            </a:r>
            <a:endParaRPr lang="en-US" altLang="ja-JP" dirty="0" smtClean="0"/>
          </a:p>
          <a:p>
            <a:pPr lvl="2"/>
            <a:r>
              <a:rPr lang="en-US" altLang="ja-JP" dirty="0" smtClean="0"/>
              <a:t>OAI-PMH,RSS,SRU,SRW</a:t>
            </a:r>
            <a:r>
              <a:rPr lang="ja-JP" altLang="ja-JP" dirty="0" smtClean="0"/>
              <a:t>等の実装</a:t>
            </a:r>
            <a:endParaRPr lang="en-US" altLang="ja-JP" dirty="0" smtClean="0"/>
          </a:p>
          <a:p>
            <a:pPr lvl="1"/>
            <a:r>
              <a:rPr lang="ja-JP" altLang="en-US" dirty="0" smtClean="0"/>
              <a:t>標準メタデータ</a:t>
            </a:r>
            <a:endParaRPr lang="en-US" altLang="ja-JP" dirty="0" smtClean="0"/>
          </a:p>
          <a:p>
            <a:pPr lvl="2"/>
            <a:r>
              <a:rPr lang="ja-JP" altLang="en-US" dirty="0" smtClean="0"/>
              <a:t>ダブリンコア（</a:t>
            </a:r>
            <a:r>
              <a:rPr lang="en-US" altLang="ja-JP" dirty="0" smtClean="0"/>
              <a:t>DC</a:t>
            </a:r>
            <a:r>
              <a:rPr lang="ja-JP" altLang="en-US" dirty="0" smtClean="0"/>
              <a:t>）の適用</a:t>
            </a:r>
            <a:endParaRPr lang="en-US" altLang="ja-JP" dirty="0" smtClean="0"/>
          </a:p>
          <a:p>
            <a:pPr lvl="1"/>
            <a:r>
              <a:rPr lang="ja-JP" altLang="en-US" dirty="0" smtClean="0"/>
              <a:t>関連機関のサービスをマッシュアップしたウェブ</a:t>
            </a:r>
            <a:r>
              <a:rPr lang="ja-JP" altLang="en-US" dirty="0"/>
              <a:t>協調サービスの提供</a:t>
            </a:r>
            <a:r>
              <a:rPr lang="ja-JP" altLang="en-US" dirty="0" smtClean="0"/>
              <a:t>へ</a:t>
            </a:r>
            <a:endParaRPr lang="en-US" altLang="ja-JP" dirty="0" smtClean="0"/>
          </a:p>
          <a:p>
            <a:pPr lvl="2"/>
            <a:endParaRPr lang="en-US" altLang="ja-JP" dirty="0"/>
          </a:p>
          <a:p>
            <a:pPr lvl="2"/>
            <a:endParaRPr lang="ja-JP" altLang="ja-JP" dirty="0"/>
          </a:p>
          <a:p>
            <a:endParaRPr kumimoji="1" lang="ja-JP" altLang="en-US" dirty="0"/>
          </a:p>
        </p:txBody>
      </p:sp>
      <p:sp>
        <p:nvSpPr>
          <p:cNvPr id="4" name="コンテンツ プレースホルダー 3"/>
          <p:cNvSpPr>
            <a:spLocks noGrp="1"/>
          </p:cNvSpPr>
          <p:nvPr>
            <p:ph sz="half" idx="2"/>
          </p:nvPr>
        </p:nvSpPr>
        <p:spPr>
          <a:xfrm>
            <a:off x="4648200" y="1124744"/>
            <a:ext cx="4038600" cy="5596731"/>
          </a:xfrm>
        </p:spPr>
        <p:txBody>
          <a:bodyPr>
            <a:normAutofit fontScale="70000" lnSpcReduction="20000"/>
          </a:bodyPr>
          <a:lstStyle/>
          <a:p>
            <a:pPr marL="0" lvl="0" indent="0">
              <a:buNone/>
            </a:pPr>
            <a:r>
              <a:rPr lang="ja-JP" altLang="en-US" dirty="0" smtClean="0"/>
              <a:t>■</a:t>
            </a:r>
            <a:r>
              <a:rPr lang="en-US" altLang="ja-JP" dirty="0" smtClean="0"/>
              <a:t>PORTA </a:t>
            </a:r>
          </a:p>
          <a:p>
            <a:pPr lvl="0"/>
            <a:r>
              <a:rPr lang="en-US" altLang="ja-JP" dirty="0" smtClean="0"/>
              <a:t>2005/7</a:t>
            </a:r>
            <a:r>
              <a:rPr lang="en-US" altLang="ja-JP" dirty="0"/>
              <a:t>: </a:t>
            </a:r>
            <a:r>
              <a:rPr lang="ja-JP" altLang="ja-JP" dirty="0" smtClean="0"/>
              <a:t>試験</a:t>
            </a:r>
            <a:r>
              <a:rPr lang="ja-JP" altLang="ja-JP" dirty="0"/>
              <a:t>公開</a:t>
            </a:r>
          </a:p>
          <a:p>
            <a:pPr lvl="0"/>
            <a:r>
              <a:rPr lang="en-US" altLang="ja-JP" dirty="0"/>
              <a:t>2007/10: </a:t>
            </a:r>
            <a:r>
              <a:rPr lang="ja-JP" altLang="ja-JP" dirty="0" smtClean="0"/>
              <a:t>正式公開</a:t>
            </a:r>
            <a:endParaRPr lang="en-US" altLang="ja-JP" dirty="0" smtClean="0"/>
          </a:p>
          <a:p>
            <a:r>
              <a:rPr lang="ja-JP" altLang="en-US" dirty="0" smtClean="0"/>
              <a:t>実装内容</a:t>
            </a:r>
            <a:endParaRPr lang="en-US" altLang="ja-JP" dirty="0" smtClean="0"/>
          </a:p>
          <a:p>
            <a:pPr lvl="1"/>
            <a:r>
              <a:rPr lang="ja-JP" altLang="ja-JP" dirty="0" smtClean="0"/>
              <a:t>大量</a:t>
            </a:r>
            <a:r>
              <a:rPr lang="ja-JP" altLang="ja-JP" dirty="0"/>
              <a:t>アクセス、大量データ、大量ユーザ対応</a:t>
            </a:r>
          </a:p>
          <a:p>
            <a:pPr lvl="1"/>
            <a:r>
              <a:rPr lang="ja-JP" altLang="ja-JP" dirty="0"/>
              <a:t>拡張容易性、障害時運用継続性、環境変更容易性、直感的操作性の確保（ベンダーに依存しないパッケージ、</a:t>
            </a:r>
            <a:r>
              <a:rPr lang="en-US" altLang="ja-JP" dirty="0"/>
              <a:t>OSS</a:t>
            </a:r>
            <a:r>
              <a:rPr lang="ja-JP" altLang="ja-JP" dirty="0"/>
              <a:t>の適用）</a:t>
            </a:r>
          </a:p>
          <a:p>
            <a:pPr lvl="1"/>
            <a:r>
              <a:rPr lang="ja-JP" altLang="ja-JP" dirty="0"/>
              <a:t>可能な限り、先進技術の適用を目指す。</a:t>
            </a:r>
            <a:r>
              <a:rPr lang="en-US" altLang="ja-JP" dirty="0"/>
              <a:t>(VMWare</a:t>
            </a:r>
            <a:r>
              <a:rPr lang="ja-JP" altLang="ja-JP" dirty="0"/>
              <a:t>による仮想サーバ環境の適用</a:t>
            </a:r>
            <a:r>
              <a:rPr lang="en-US" altLang="ja-JP" dirty="0" smtClean="0"/>
              <a:t>)</a:t>
            </a:r>
          </a:p>
          <a:p>
            <a:pPr lvl="1"/>
            <a:r>
              <a:rPr lang="ja-JP" altLang="en-US" dirty="0" smtClean="0"/>
              <a:t>全文検索エンジンとして</a:t>
            </a:r>
            <a:r>
              <a:rPr lang="en-US" altLang="ja-JP" dirty="0" err="1" smtClean="0"/>
              <a:t>Solr</a:t>
            </a:r>
            <a:r>
              <a:rPr lang="ja-JP" altLang="en-US" dirty="0" smtClean="0"/>
              <a:t>の適用</a:t>
            </a:r>
            <a:endParaRPr lang="ja-JP" altLang="ja-JP" dirty="0"/>
          </a:p>
          <a:p>
            <a:pPr lvl="1"/>
            <a:r>
              <a:rPr lang="ja-JP" altLang="ja-JP" dirty="0"/>
              <a:t>標準メタデータとして、</a:t>
            </a:r>
            <a:r>
              <a:rPr lang="en-US" altLang="ja-JP" dirty="0"/>
              <a:t>DC</a:t>
            </a:r>
            <a:r>
              <a:rPr lang="ja-JP" altLang="ja-JP" dirty="0"/>
              <a:t>ベースの</a:t>
            </a:r>
            <a:r>
              <a:rPr lang="en-US" altLang="ja-JP" dirty="0"/>
              <a:t>DCNDL+</a:t>
            </a:r>
            <a:r>
              <a:rPr lang="ja-JP" altLang="ja-JP" dirty="0"/>
              <a:t>α（</a:t>
            </a:r>
            <a:r>
              <a:rPr lang="en-US" altLang="ja-JP" dirty="0" err="1"/>
              <a:t>DCNDL_Porta</a:t>
            </a:r>
            <a:r>
              <a:rPr lang="ja-JP" altLang="ja-JP" dirty="0"/>
              <a:t>）を適用</a:t>
            </a:r>
          </a:p>
          <a:p>
            <a:pPr lvl="1"/>
            <a:r>
              <a:rPr lang="ja-JP" altLang="ja-JP" dirty="0"/>
              <a:t>以降、国内においては館種を問わない全国の図書館との連携の強化と、博物館や文書館などの文化機関との連携の強化。</a:t>
            </a:r>
          </a:p>
          <a:p>
            <a:endParaRPr kumimoji="1" lang="ja-JP" alt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6" name="横巻き 5"/>
          <p:cNvSpPr/>
          <p:nvPr/>
        </p:nvSpPr>
        <p:spPr>
          <a:xfrm>
            <a:off x="7524329" y="596131"/>
            <a:ext cx="1528206"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2004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a:t>
            </a: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2008</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658705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情報探索サービスの</a:t>
            </a:r>
            <a:r>
              <a:rPr lang="ja-JP" altLang="en-US" dirty="0"/>
              <a:t>開発経緯</a:t>
            </a:r>
            <a:endParaRPr kumimoji="1" lang="ja-JP" altLang="en-US" dirty="0"/>
          </a:p>
        </p:txBody>
      </p:sp>
      <p:sp>
        <p:nvSpPr>
          <p:cNvPr id="3" name="コンテンツ プレースホルダー 2"/>
          <p:cNvSpPr>
            <a:spLocks noGrp="1"/>
          </p:cNvSpPr>
          <p:nvPr>
            <p:ph idx="1"/>
          </p:nvPr>
        </p:nvSpPr>
        <p:spPr>
          <a:xfrm>
            <a:off x="457200" y="928670"/>
            <a:ext cx="8229600" cy="5929330"/>
          </a:xfrm>
        </p:spPr>
        <p:txBody>
          <a:bodyPr>
            <a:normAutofit fontScale="70000" lnSpcReduction="20000"/>
          </a:bodyPr>
          <a:lstStyle/>
          <a:p>
            <a:pPr marL="0" indent="0">
              <a:buNone/>
            </a:pPr>
            <a:r>
              <a:rPr kumimoji="1" lang="ja-JP" altLang="en-US" dirty="0" smtClean="0"/>
              <a:t>■</a:t>
            </a:r>
            <a:r>
              <a:rPr kumimoji="1" lang="en-US" altLang="ja-JP" dirty="0" smtClean="0"/>
              <a:t>NDL</a:t>
            </a:r>
            <a:r>
              <a:rPr kumimoji="1" lang="ja-JP" altLang="en-US" dirty="0" smtClean="0"/>
              <a:t>サーチ</a:t>
            </a:r>
            <a:endParaRPr kumimoji="1" lang="en-US" altLang="ja-JP" dirty="0" smtClean="0"/>
          </a:p>
          <a:p>
            <a:r>
              <a:rPr kumimoji="1" lang="en-US" altLang="ja-JP" dirty="0" smtClean="0"/>
              <a:t>2009/10</a:t>
            </a:r>
            <a:r>
              <a:rPr kumimoji="1" lang="ja-JP" altLang="en-US" dirty="0" smtClean="0"/>
              <a:t>開発に着手</a:t>
            </a:r>
            <a:endParaRPr kumimoji="1" lang="en-US" altLang="ja-JP" dirty="0" smtClean="0"/>
          </a:p>
          <a:p>
            <a:r>
              <a:rPr lang="en-US" altLang="ja-JP" dirty="0" smtClean="0"/>
              <a:t>2010/8</a:t>
            </a:r>
            <a:r>
              <a:rPr lang="ja-JP" altLang="en-US" dirty="0" smtClean="0"/>
              <a:t>試験公開</a:t>
            </a:r>
            <a:endParaRPr lang="en-US" altLang="ja-JP" dirty="0" smtClean="0"/>
          </a:p>
          <a:p>
            <a:r>
              <a:rPr kumimoji="1" lang="en-US" altLang="ja-JP" dirty="0" smtClean="0"/>
              <a:t>2012/01</a:t>
            </a:r>
            <a:r>
              <a:rPr kumimoji="1" lang="ja-JP" altLang="en-US" dirty="0" smtClean="0"/>
              <a:t>正式公開</a:t>
            </a:r>
            <a:endParaRPr kumimoji="1" lang="en-US" altLang="ja-JP" dirty="0" smtClean="0"/>
          </a:p>
          <a:p>
            <a:r>
              <a:rPr lang="ja-JP" altLang="en-US" dirty="0" smtClean="0"/>
              <a:t>実装内容</a:t>
            </a:r>
            <a:endParaRPr lang="en-US" altLang="ja-JP" dirty="0" smtClean="0"/>
          </a:p>
          <a:p>
            <a:pPr lvl="1"/>
            <a:r>
              <a:rPr lang="ja-JP" altLang="en-US" dirty="0" smtClean="0"/>
              <a:t>オープンソースの適用</a:t>
            </a:r>
            <a:endParaRPr lang="en-US" altLang="ja-JP" dirty="0" smtClean="0"/>
          </a:p>
          <a:p>
            <a:pPr lvl="2"/>
            <a:r>
              <a:rPr kumimoji="1" lang="en-US" altLang="ja-JP" dirty="0" smtClean="0"/>
              <a:t>Next-L </a:t>
            </a:r>
            <a:r>
              <a:rPr kumimoji="1" lang="en-US" altLang="ja-JP" dirty="0" err="1" smtClean="0"/>
              <a:t>Enju</a:t>
            </a:r>
            <a:r>
              <a:rPr kumimoji="1" lang="ja-JP" altLang="en-US" dirty="0" smtClean="0"/>
              <a:t>をベースに</a:t>
            </a:r>
            <a:endParaRPr kumimoji="1" lang="en-US" altLang="ja-JP" dirty="0" smtClean="0"/>
          </a:p>
          <a:p>
            <a:pPr lvl="3"/>
            <a:r>
              <a:rPr lang="ja-JP" altLang="en-US" dirty="0"/>
              <a:t>開発</a:t>
            </a:r>
            <a:r>
              <a:rPr lang="ja-JP" altLang="en-US" dirty="0" smtClean="0"/>
              <a:t>したシステムをオープンソースで公開し、各図書館で利用することを想定</a:t>
            </a:r>
            <a:endParaRPr lang="en-US" altLang="ja-JP" dirty="0" smtClean="0"/>
          </a:p>
          <a:p>
            <a:pPr lvl="2"/>
            <a:r>
              <a:rPr lang="en-US" altLang="ja-JP" dirty="0" err="1" smtClean="0"/>
              <a:t>Solr</a:t>
            </a:r>
            <a:r>
              <a:rPr lang="ja-JP" altLang="en-US" dirty="0" smtClean="0"/>
              <a:t>（全文検索エンジン）、</a:t>
            </a:r>
            <a:r>
              <a:rPr lang="en-US" altLang="ja-JP" dirty="0" smtClean="0"/>
              <a:t>Hadoop</a:t>
            </a:r>
            <a:r>
              <a:rPr lang="ja-JP" altLang="en-US" dirty="0" smtClean="0"/>
              <a:t>（分散処理サーバ）</a:t>
            </a:r>
            <a:endParaRPr lang="en-US" altLang="ja-JP" dirty="0" smtClean="0"/>
          </a:p>
          <a:p>
            <a:pPr lvl="1"/>
            <a:r>
              <a:rPr lang="ja-JP" altLang="en-US" dirty="0" smtClean="0"/>
              <a:t>利用者</a:t>
            </a:r>
            <a:r>
              <a:rPr lang="ja-JP" altLang="en-US" dirty="0"/>
              <a:t>の情報探索行動を体系的に支援</a:t>
            </a:r>
          </a:p>
          <a:p>
            <a:pPr lvl="2"/>
            <a:r>
              <a:rPr lang="ja-JP" altLang="en-US" dirty="0"/>
              <a:t>コンテンツの体系的な検索・閲覧サービスの実現</a:t>
            </a:r>
          </a:p>
          <a:p>
            <a:pPr lvl="2"/>
            <a:r>
              <a:rPr lang="ja-JP" altLang="en-US" dirty="0"/>
              <a:t>レファレンス情報や各機関の蔵書目録と統合した検索</a:t>
            </a:r>
          </a:p>
          <a:p>
            <a:pPr lvl="1"/>
            <a:r>
              <a:rPr lang="ja-JP" altLang="en-US" dirty="0"/>
              <a:t>関係機関と協力して、統合利用環境を構築</a:t>
            </a:r>
          </a:p>
          <a:p>
            <a:pPr lvl="2"/>
            <a:r>
              <a:rPr lang="ja-JP" altLang="en-US" dirty="0"/>
              <a:t>各データプロバイダに検索やサービス連携のための</a:t>
            </a:r>
            <a:r>
              <a:rPr lang="en-US" altLang="ja-JP" dirty="0"/>
              <a:t>API</a:t>
            </a:r>
            <a:r>
              <a:rPr lang="ja-JP" altLang="en-US" dirty="0"/>
              <a:t>が実装されることの普及啓発活動を継続</a:t>
            </a:r>
            <a:endParaRPr lang="en-US" altLang="ja-JP" dirty="0"/>
          </a:p>
          <a:p>
            <a:pPr lvl="2"/>
            <a:r>
              <a:rPr lang="ja-JP" altLang="en-US" dirty="0" smtClean="0"/>
              <a:t>分散</a:t>
            </a:r>
            <a:r>
              <a:rPr lang="ja-JP" altLang="en-US" dirty="0"/>
              <a:t>デジタルアーカイブ、統合検索ポータルの実現に向けた協力関係</a:t>
            </a:r>
          </a:p>
          <a:p>
            <a:pPr lvl="2"/>
            <a:r>
              <a:rPr lang="ja-JP" altLang="en-US" dirty="0"/>
              <a:t>今後は、単なるメタデータ交換ではなく、セマンティック</a:t>
            </a:r>
            <a:r>
              <a:rPr lang="en-US" altLang="ja-JP" dirty="0"/>
              <a:t>Web</a:t>
            </a:r>
            <a:r>
              <a:rPr lang="ja-JP" altLang="en-US" dirty="0"/>
              <a:t>サービスでの連携を</a:t>
            </a:r>
            <a:r>
              <a:rPr lang="ja-JP" altLang="en-US" dirty="0" smtClean="0"/>
              <a:t>目指す</a:t>
            </a:r>
            <a:endParaRPr lang="en-US" altLang="ja-JP" dirty="0" smtClean="0"/>
          </a:p>
          <a:p>
            <a:pPr lvl="2"/>
            <a:r>
              <a:rPr lang="ja-JP" altLang="en-US" dirty="0"/>
              <a:t>外部インタフェースを利用した、様々なサービスの出現を</a:t>
            </a:r>
            <a:r>
              <a:rPr lang="ja-JP" altLang="en-US" dirty="0" smtClean="0"/>
              <a:t>期待</a:t>
            </a:r>
            <a:endParaRPr lang="ja-JP" altLang="en-US" dirty="0"/>
          </a:p>
          <a:p>
            <a:pPr marL="0" indent="0">
              <a:buNone/>
            </a:pPr>
            <a:r>
              <a:rPr lang="ja-JP" altLang="en-US" dirty="0"/>
              <a:t>■東日本大震災</a:t>
            </a:r>
            <a:r>
              <a:rPr lang="ja-JP" altLang="en-US" dirty="0" smtClean="0"/>
              <a:t>アーカイブへ続く</a:t>
            </a:r>
            <a:endParaRPr lang="en-US" altLang="ja-JP"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6" name="横巻き 5"/>
          <p:cNvSpPr/>
          <p:nvPr/>
        </p:nvSpPr>
        <p:spPr>
          <a:xfrm>
            <a:off x="7452320" y="787163"/>
            <a:ext cx="1463530" cy="47727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b="1" dirty="0" smtClean="0">
                <a:solidFill>
                  <a:srgbClr val="FF0000"/>
                </a:solidFill>
              </a:rPr>
              <a:t>2009</a:t>
            </a:r>
            <a:r>
              <a:rPr lang="ja-JP" altLang="en-US" sz="1600" b="1" dirty="0" smtClean="0">
                <a:solidFill>
                  <a:srgbClr val="FF0000"/>
                </a:solidFill>
              </a:rPr>
              <a:t>年～</a:t>
            </a:r>
          </a:p>
        </p:txBody>
      </p:sp>
    </p:spTree>
    <p:extLst>
      <p:ext uri="{BB962C8B-B14F-4D97-AF65-F5344CB8AC3E}">
        <p14:creationId xmlns:p14="http://schemas.microsoft.com/office/powerpoint/2010/main" val="422116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1255260" y="1847172"/>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endParaRPr lang="ja-JP" altLang="en-US" sz="1400" dirty="0">
              <a:latin typeface="HG丸ｺﾞｼｯｸM-PRO" pitchFamily="50" charset="-128"/>
              <a:ea typeface="HG丸ｺﾞｼｯｸM-PRO" pitchFamily="50" charset="-128"/>
            </a:endParaRPr>
          </a:p>
        </p:txBody>
      </p:sp>
      <p:sp>
        <p:nvSpPr>
          <p:cNvPr id="2051" name="Rectangle 2"/>
          <p:cNvSpPr>
            <a:spLocks noGrp="1" noChangeArrowheads="1"/>
          </p:cNvSpPr>
          <p:nvPr>
            <p:ph type="title"/>
          </p:nvPr>
        </p:nvSpPr>
        <p:spPr>
          <a:xfrm>
            <a:off x="285720" y="0"/>
            <a:ext cx="8301038" cy="692696"/>
          </a:xfrm>
        </p:spPr>
        <p:txBody>
          <a:bodyPr>
            <a:normAutofit/>
          </a:bodyPr>
          <a:lstStyle/>
          <a:p>
            <a:pPr eaLnBrk="1" hangingPunct="1"/>
            <a:r>
              <a:rPr lang="ja-JP" altLang="en-US" sz="3600" dirty="0" smtClean="0">
                <a:latin typeface="HG丸ｺﾞｼｯｸM-PRO" pitchFamily="50" charset="-128"/>
                <a:ea typeface="HG丸ｺﾞｼｯｸM-PRO" pitchFamily="50" charset="-128"/>
              </a:rPr>
              <a:t>知識情報基盤の構築</a:t>
            </a:r>
          </a:p>
        </p:txBody>
      </p:sp>
      <p:sp>
        <p:nvSpPr>
          <p:cNvPr id="2053" name="Rectangle 4"/>
          <p:cNvSpPr>
            <a:spLocks noChangeArrowheads="1"/>
          </p:cNvSpPr>
          <p:nvPr/>
        </p:nvSpPr>
        <p:spPr bwMode="auto">
          <a:xfrm>
            <a:off x="2555779" y="673554"/>
            <a:ext cx="3600400" cy="650930"/>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smtClean="0">
                <a:latin typeface="HG丸ｺﾞｼｯｸM-PRO" pitchFamily="50" charset="-128"/>
                <a:ea typeface="HG丸ｺﾞｼｯｸM-PRO" pitchFamily="50" charset="-128"/>
              </a:rPr>
              <a:t>新たな知識の創造と還流</a:t>
            </a:r>
            <a:endParaRPr lang="en-US" altLang="ja-JP" sz="1400" dirty="0" smtClean="0">
              <a:latin typeface="HG丸ｺﾞｼｯｸM-PRO" pitchFamily="50" charset="-128"/>
              <a:ea typeface="HG丸ｺﾞｼｯｸM-PRO" pitchFamily="50" charset="-128"/>
            </a:endParaRPr>
          </a:p>
          <a:p>
            <a:pPr algn="ctr" defTabSz="913837">
              <a:lnSpc>
                <a:spcPct val="90000"/>
              </a:lnSpc>
              <a:spcBef>
                <a:spcPct val="20000"/>
              </a:spcBef>
            </a:pPr>
            <a:r>
              <a:rPr lang="ja-JP" altLang="en-US" sz="1400" dirty="0" smtClean="0">
                <a:latin typeface="HG丸ｺﾞｼｯｸM-PRO" pitchFamily="50" charset="-128"/>
                <a:ea typeface="HG丸ｺﾞｼｯｸM-PRO" pitchFamily="50" charset="-128"/>
              </a:rPr>
              <a:t>社会</a:t>
            </a:r>
            <a:r>
              <a:rPr lang="ja-JP" altLang="en-US" sz="1400" dirty="0">
                <a:latin typeface="HG丸ｺﾞｼｯｸM-PRO" pitchFamily="50" charset="-128"/>
                <a:ea typeface="HG丸ｺﾞｼｯｸM-PRO" pitchFamily="50" charset="-128"/>
              </a:rPr>
              <a:t>・経済的な価値の創出</a:t>
            </a:r>
          </a:p>
        </p:txBody>
      </p:sp>
      <p:sp>
        <p:nvSpPr>
          <p:cNvPr id="2054" name="Rectangle 71"/>
          <p:cNvSpPr>
            <a:spLocks noChangeArrowheads="1"/>
          </p:cNvSpPr>
          <p:nvPr/>
        </p:nvSpPr>
        <p:spPr bwMode="auto">
          <a:xfrm>
            <a:off x="3704708" y="1390439"/>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HG丸ｺﾞｼｯｸM-PRO" pitchFamily="50" charset="-128"/>
                <a:ea typeface="HG丸ｺﾞｼｯｸM-PRO" pitchFamily="50" charset="-128"/>
              </a:rPr>
              <a:t>知識インフラ</a:t>
            </a:r>
          </a:p>
        </p:txBody>
      </p:sp>
      <p:sp>
        <p:nvSpPr>
          <p:cNvPr id="2055" name="角丸四角形 51"/>
          <p:cNvSpPr>
            <a:spLocks noChangeArrowheads="1"/>
          </p:cNvSpPr>
          <p:nvPr/>
        </p:nvSpPr>
        <p:spPr bwMode="auto">
          <a:xfrm>
            <a:off x="3551465" y="5929319"/>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科学・技術</a:t>
            </a:r>
          </a:p>
        </p:txBody>
      </p:sp>
      <p:sp>
        <p:nvSpPr>
          <p:cNvPr id="2056" name="角丸四角形 52"/>
          <p:cNvSpPr>
            <a:spLocks noChangeArrowheads="1"/>
          </p:cNvSpPr>
          <p:nvPr/>
        </p:nvSpPr>
        <p:spPr bwMode="auto">
          <a:xfrm>
            <a:off x="6766156" y="5929319"/>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人文科学</a:t>
            </a:r>
          </a:p>
        </p:txBody>
      </p:sp>
      <p:sp>
        <p:nvSpPr>
          <p:cNvPr id="2057" name="角丸四角形 53"/>
          <p:cNvSpPr>
            <a:spLocks noChangeArrowheads="1"/>
          </p:cNvSpPr>
          <p:nvPr/>
        </p:nvSpPr>
        <p:spPr bwMode="auto">
          <a:xfrm>
            <a:off x="1867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社会科学</a:t>
            </a:r>
          </a:p>
        </p:txBody>
      </p:sp>
      <p:sp>
        <p:nvSpPr>
          <p:cNvPr id="55" name="正方形/長方形 54"/>
          <p:cNvSpPr/>
          <p:nvPr/>
        </p:nvSpPr>
        <p:spPr bwMode="auto">
          <a:xfrm>
            <a:off x="1255263"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HG丸ｺﾞｼｯｸM-PRO" pitchFamily="50" charset="-128"/>
                <a:ea typeface="HG丸ｺﾞｼｯｸM-PRO" pitchFamily="50" charset="-128"/>
              </a:rPr>
              <a:t>様々な</a:t>
            </a:r>
            <a:endParaRPr lang="en-US" altLang="ja-JP" sz="1000" dirty="0">
              <a:solidFill>
                <a:srgbClr val="FF9900"/>
              </a:solidFill>
              <a:latin typeface="HG丸ｺﾞｼｯｸM-PRO" pitchFamily="50" charset="-128"/>
              <a:ea typeface="HG丸ｺﾞｼｯｸM-PRO" pitchFamily="50" charset="-128"/>
            </a:endParaRPr>
          </a:p>
          <a:p>
            <a:pPr defTabSz="913837">
              <a:defRPr/>
            </a:pPr>
            <a:r>
              <a:rPr lang="ja-JP" altLang="en-US" sz="1000" dirty="0">
                <a:solidFill>
                  <a:srgbClr val="FF9900"/>
                </a:solidFill>
                <a:latin typeface="HG丸ｺﾞｼｯｸM-PRO" pitchFamily="50" charset="-128"/>
                <a:ea typeface="HG丸ｺﾞｼｯｸM-PRO" pitchFamily="50" charset="-128"/>
              </a:rPr>
              <a:t>学術情報</a:t>
            </a:r>
            <a:endParaRPr lang="en-US" altLang="ja-JP" sz="1000" dirty="0">
              <a:solidFill>
                <a:srgbClr val="FF9900"/>
              </a:solidFill>
              <a:latin typeface="HG丸ｺﾞｼｯｸM-PRO" pitchFamily="50" charset="-128"/>
              <a:ea typeface="HG丸ｺﾞｼｯｸM-PRO" pitchFamily="50" charset="-128"/>
            </a:endParaRPr>
          </a:p>
          <a:p>
            <a:pPr defTabSz="913837">
              <a:defRPr/>
            </a:pPr>
            <a:endParaRPr lang="en-US" altLang="ja-JP" sz="1000" dirty="0">
              <a:solidFill>
                <a:schemeClr val="accent1">
                  <a:lumMod val="50000"/>
                </a:schemeClr>
              </a:solidFill>
              <a:latin typeface="HG丸ｺﾞｼｯｸM-PRO" pitchFamily="50" charset="-128"/>
              <a:ea typeface="HG丸ｺﾞｼｯｸM-PRO" pitchFamily="50" charset="-128"/>
            </a:endParaRPr>
          </a:p>
        </p:txBody>
      </p:sp>
      <p:sp>
        <p:nvSpPr>
          <p:cNvPr id="62" name="正方形/長方形 61"/>
          <p:cNvSpPr/>
          <p:nvPr/>
        </p:nvSpPr>
        <p:spPr bwMode="auto">
          <a:xfrm>
            <a:off x="1153209"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HG丸ｺﾞｼｯｸM-PRO" pitchFamily="50" charset="-128"/>
              <a:ea typeface="HG丸ｺﾞｼｯｸM-PRO" pitchFamily="50" charset="-128"/>
            </a:endParaRPr>
          </a:p>
          <a:p>
            <a:pPr defTabSz="913837">
              <a:defRPr/>
            </a:pPr>
            <a:r>
              <a:rPr lang="ja-JP" altLang="en-US" sz="1000" dirty="0">
                <a:solidFill>
                  <a:schemeClr val="accent1">
                    <a:lumMod val="50000"/>
                  </a:schemeClr>
                </a:solidFill>
                <a:latin typeface="HG丸ｺﾞｼｯｸM-PRO" pitchFamily="50" charset="-128"/>
                <a:ea typeface="HG丸ｺﾞｼｯｸM-PRO" pitchFamily="50" charset="-128"/>
              </a:rPr>
              <a:t>　様々な</a:t>
            </a:r>
            <a:endParaRPr lang="en-US" altLang="ja-JP" sz="1000" dirty="0">
              <a:solidFill>
                <a:schemeClr val="accent1">
                  <a:lumMod val="50000"/>
                </a:schemeClr>
              </a:solidFill>
              <a:latin typeface="HG丸ｺﾞｼｯｸM-PRO" pitchFamily="50" charset="-128"/>
              <a:ea typeface="HG丸ｺﾞｼｯｸM-PRO" pitchFamily="50" charset="-128"/>
            </a:endParaRPr>
          </a:p>
          <a:p>
            <a:pPr defTabSz="913837">
              <a:defRPr/>
            </a:pPr>
            <a:r>
              <a:rPr lang="ja-JP" altLang="en-US" sz="1000" dirty="0">
                <a:solidFill>
                  <a:schemeClr val="accent1">
                    <a:lumMod val="50000"/>
                  </a:schemeClr>
                </a:solidFill>
                <a:latin typeface="HG丸ｺﾞｼｯｸM-PRO" pitchFamily="50" charset="-128"/>
                <a:ea typeface="HG丸ｺﾞｼｯｸM-PRO" pitchFamily="50" charset="-128"/>
              </a:rPr>
              <a:t>　関係機関</a:t>
            </a:r>
            <a:endParaRPr lang="en-US" altLang="ja-JP" sz="1000" dirty="0">
              <a:solidFill>
                <a:schemeClr val="accent1">
                  <a:lumMod val="50000"/>
                </a:schemeClr>
              </a:solidFill>
              <a:latin typeface="HG丸ｺﾞｼｯｸM-PRO" pitchFamily="50" charset="-128"/>
              <a:ea typeface="HG丸ｺﾞｼｯｸM-PRO" pitchFamily="50" charset="-128"/>
            </a:endParaRPr>
          </a:p>
        </p:txBody>
      </p:sp>
      <p:sp>
        <p:nvSpPr>
          <p:cNvPr id="64" name="円/楕円 63"/>
          <p:cNvSpPr/>
          <p:nvPr/>
        </p:nvSpPr>
        <p:spPr bwMode="auto">
          <a:xfrm rot="10800000" flipV="1">
            <a:off x="2712748" y="5158925"/>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研究者、研究機関</a:t>
            </a:r>
          </a:p>
        </p:txBody>
      </p:sp>
      <p:sp>
        <p:nvSpPr>
          <p:cNvPr id="65" name="円/楕円 64"/>
          <p:cNvSpPr/>
          <p:nvPr/>
        </p:nvSpPr>
        <p:spPr bwMode="auto">
          <a:xfrm rot="10800000" flipV="1">
            <a:off x="3703519" y="5186631"/>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学会、学術出版社</a:t>
            </a:r>
            <a:endParaRPr lang="en-US" altLang="ja-JP" sz="1100" dirty="0">
              <a:solidFill>
                <a:schemeClr val="bg1"/>
              </a:solidFill>
              <a:latin typeface="HG丸ｺﾞｼｯｸM-PRO" pitchFamily="50" charset="-128"/>
              <a:ea typeface="HG丸ｺﾞｼｯｸM-PRO" pitchFamily="50" charset="-128"/>
            </a:endParaRPr>
          </a:p>
        </p:txBody>
      </p:sp>
      <p:sp>
        <p:nvSpPr>
          <p:cNvPr id="66" name="円/楕円 65"/>
          <p:cNvSpPr/>
          <p:nvPr/>
        </p:nvSpPr>
        <p:spPr bwMode="auto">
          <a:xfrm rot="10800000" flipV="1">
            <a:off x="4776108" y="5186631"/>
            <a:ext cx="1243692" cy="58960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smtClean="0">
                <a:solidFill>
                  <a:schemeClr val="bg1"/>
                </a:solidFill>
                <a:latin typeface="HG丸ｺﾞｼｯｸM-PRO" pitchFamily="50" charset="-128"/>
                <a:ea typeface="HG丸ｺﾞｼｯｸM-PRO" pitchFamily="50" charset="-128"/>
              </a:rPr>
              <a:t>各種</a:t>
            </a:r>
            <a:r>
              <a:rPr lang="en-US" altLang="ja-JP" sz="1100" dirty="0" smtClean="0">
                <a:solidFill>
                  <a:schemeClr val="bg1"/>
                </a:solidFill>
                <a:latin typeface="HG丸ｺﾞｼｯｸM-PRO" pitchFamily="50" charset="-128"/>
                <a:ea typeface="HG丸ｺﾞｼｯｸM-PRO" pitchFamily="50" charset="-128"/>
              </a:rPr>
              <a:t>DB</a:t>
            </a:r>
            <a:r>
              <a:rPr lang="ja-JP" altLang="en-US" sz="1100" dirty="0" smtClean="0">
                <a:solidFill>
                  <a:schemeClr val="bg1"/>
                </a:solidFill>
                <a:latin typeface="HG丸ｺﾞｼｯｸM-PRO" pitchFamily="50" charset="-128"/>
                <a:ea typeface="HG丸ｺﾞｼｯｸM-PRO" pitchFamily="50" charset="-128"/>
              </a:rPr>
              <a:t>提供機関</a:t>
            </a:r>
            <a:r>
              <a:rPr lang="ja-JP" altLang="en-US" sz="1100" dirty="0">
                <a:solidFill>
                  <a:schemeClr val="bg1"/>
                </a:solidFill>
                <a:latin typeface="HG丸ｺﾞｼｯｸM-PRO" pitchFamily="50" charset="-128"/>
                <a:ea typeface="HG丸ｺﾞｼｯｸM-PRO" pitchFamily="50" charset="-128"/>
              </a:rPr>
              <a:t>、アグリゲータ</a:t>
            </a:r>
            <a:endParaRPr lang="en-US" altLang="ja-JP" sz="1100" dirty="0">
              <a:solidFill>
                <a:schemeClr val="bg1"/>
              </a:solidFill>
              <a:latin typeface="HG丸ｺﾞｼｯｸM-PRO" pitchFamily="50" charset="-128"/>
              <a:ea typeface="HG丸ｺﾞｼｯｸM-PRO" pitchFamily="50" charset="-128"/>
            </a:endParaRPr>
          </a:p>
        </p:txBody>
      </p:sp>
      <p:sp>
        <p:nvSpPr>
          <p:cNvPr id="2069" name="上矢印 80"/>
          <p:cNvSpPr>
            <a:spLocks noChangeArrowheads="1"/>
          </p:cNvSpPr>
          <p:nvPr/>
        </p:nvSpPr>
        <p:spPr bwMode="auto">
          <a:xfrm>
            <a:off x="3704545" y="1234855"/>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HG丸ｺﾞｼｯｸM-PRO" pitchFamily="50" charset="-128"/>
              <a:ea typeface="HG丸ｺﾞｼｯｸM-PRO" pitchFamily="50" charset="-128"/>
            </a:endParaRPr>
          </a:p>
        </p:txBody>
      </p:sp>
      <p:sp>
        <p:nvSpPr>
          <p:cNvPr id="2078" name="上矢印 56"/>
          <p:cNvSpPr>
            <a:spLocks noChangeArrowheads="1"/>
          </p:cNvSpPr>
          <p:nvPr/>
        </p:nvSpPr>
        <p:spPr bwMode="auto">
          <a:xfrm>
            <a:off x="1867584" y="4602623"/>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HG丸ｺﾞｼｯｸM-PRO" pitchFamily="50" charset="-128"/>
                <a:ea typeface="HG丸ｺﾞｼｯｸM-PRO" pitchFamily="50" charset="-128"/>
              </a:rPr>
              <a:t>文献情報</a:t>
            </a:r>
          </a:p>
        </p:txBody>
      </p:sp>
      <p:sp>
        <p:nvSpPr>
          <p:cNvPr id="2079" name="左右矢印 57"/>
          <p:cNvSpPr>
            <a:spLocks noChangeArrowheads="1"/>
          </p:cNvSpPr>
          <p:nvPr/>
        </p:nvSpPr>
        <p:spPr bwMode="auto">
          <a:xfrm>
            <a:off x="5439456" y="1387935"/>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アクセス</a:t>
            </a:r>
          </a:p>
        </p:txBody>
      </p:sp>
      <p:sp>
        <p:nvSpPr>
          <p:cNvPr id="2080" name="左右矢印 59"/>
          <p:cNvSpPr>
            <a:spLocks noChangeArrowheads="1"/>
          </p:cNvSpPr>
          <p:nvPr/>
        </p:nvSpPr>
        <p:spPr bwMode="auto">
          <a:xfrm>
            <a:off x="2224768" y="1387929"/>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アクセス</a:t>
            </a:r>
          </a:p>
        </p:txBody>
      </p:sp>
      <p:sp>
        <p:nvSpPr>
          <p:cNvPr id="2084" name="Oval 61"/>
          <p:cNvSpPr>
            <a:spLocks noChangeArrowheads="1"/>
          </p:cNvSpPr>
          <p:nvPr/>
        </p:nvSpPr>
        <p:spPr bwMode="auto">
          <a:xfrm>
            <a:off x="3537789" y="1729518"/>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HG丸ｺﾞｼｯｸM-PRO" pitchFamily="50" charset="-128"/>
                <a:ea typeface="HG丸ｺﾞｼｯｸM-PRO" pitchFamily="50" charset="-128"/>
              </a:rPr>
              <a:t>ナビゲーション</a:t>
            </a:r>
            <a:endParaRPr lang="en-US" altLang="ja-JP" sz="1300" dirty="0">
              <a:latin typeface="HG丸ｺﾞｼｯｸM-PRO" pitchFamily="50" charset="-128"/>
              <a:ea typeface="HG丸ｺﾞｼｯｸM-PRO" pitchFamily="50" charset="-128"/>
            </a:endParaRPr>
          </a:p>
          <a:p>
            <a:pPr algn="ctr" defTabSz="913837"/>
            <a:r>
              <a:rPr lang="ja-JP" altLang="en-US" sz="1300" dirty="0">
                <a:latin typeface="HG丸ｺﾞｼｯｸM-PRO" pitchFamily="50" charset="-128"/>
                <a:ea typeface="HG丸ｺﾞｼｯｸM-PRO" pitchFamily="50" charset="-128"/>
              </a:rPr>
              <a:t>（ポータル）</a:t>
            </a:r>
          </a:p>
        </p:txBody>
      </p:sp>
      <p:sp>
        <p:nvSpPr>
          <p:cNvPr id="2090" name="左右矢印 59"/>
          <p:cNvSpPr>
            <a:spLocks noChangeArrowheads="1"/>
          </p:cNvSpPr>
          <p:nvPr/>
        </p:nvSpPr>
        <p:spPr bwMode="auto">
          <a:xfrm>
            <a:off x="3041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2091" name="左右矢印 59"/>
          <p:cNvSpPr>
            <a:spLocks noChangeArrowheads="1"/>
          </p:cNvSpPr>
          <p:nvPr/>
        </p:nvSpPr>
        <p:spPr bwMode="auto">
          <a:xfrm>
            <a:off x="6204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111" name="U ターン矢印 110"/>
          <p:cNvSpPr/>
          <p:nvPr/>
        </p:nvSpPr>
        <p:spPr bwMode="auto">
          <a:xfrm rot="5400000">
            <a:off x="6204293"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HG丸ｺﾞｼｯｸM-PRO" pitchFamily="50" charset="-128"/>
              <a:ea typeface="HG丸ｺﾞｼｯｸM-PRO" pitchFamily="50" charset="-128"/>
            </a:endParaRPr>
          </a:p>
        </p:txBody>
      </p:sp>
      <p:sp>
        <p:nvSpPr>
          <p:cNvPr id="112" name="U ターン矢印 111"/>
          <p:cNvSpPr/>
          <p:nvPr/>
        </p:nvSpPr>
        <p:spPr bwMode="auto">
          <a:xfrm rot="5400000" flipV="1">
            <a:off x="-1516629"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HG丸ｺﾞｼｯｸM-PRO" pitchFamily="50" charset="-128"/>
              <a:ea typeface="HG丸ｺﾞｼｯｸM-PRO" pitchFamily="50" charset="-128"/>
            </a:endParaRPr>
          </a:p>
        </p:txBody>
      </p:sp>
      <p:sp>
        <p:nvSpPr>
          <p:cNvPr id="2094" name="角丸四角形吹き出し 113"/>
          <p:cNvSpPr>
            <a:spLocks noChangeArrowheads="1"/>
          </p:cNvSpPr>
          <p:nvPr/>
        </p:nvSpPr>
        <p:spPr bwMode="auto">
          <a:xfrm>
            <a:off x="7786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HG丸ｺﾞｼｯｸM-PRO" pitchFamily="50" charset="-128"/>
                <a:ea typeface="HG丸ｺﾞｼｯｸM-PRO" pitchFamily="50" charset="-128"/>
              </a:rPr>
              <a:t>研究者と国民の相互作用</a:t>
            </a:r>
          </a:p>
          <a:p>
            <a:pPr defTabSz="913837"/>
            <a:endParaRPr lang="ja-JP" altLang="en-US" dirty="0">
              <a:latin typeface="HG丸ｺﾞｼｯｸM-PRO" pitchFamily="50" charset="-128"/>
              <a:ea typeface="HG丸ｺﾞｼｯｸM-PRO" pitchFamily="50" charset="-128"/>
            </a:endParaRPr>
          </a:p>
        </p:txBody>
      </p:sp>
      <p:sp>
        <p:nvSpPr>
          <p:cNvPr id="54" name="フッター プレースホルダ 53"/>
          <p:cNvSpPr>
            <a:spLocks noGrp="1"/>
          </p:cNvSpPr>
          <p:nvPr>
            <p:ph type="ftr" sz="quarter" idx="11"/>
          </p:nvPr>
        </p:nvSpPr>
        <p:spPr/>
        <p:txBody>
          <a:bodyPr/>
          <a:lstStyle/>
          <a:p>
            <a:r>
              <a:rPr kumimoji="0" lang="en-US" smtClean="0">
                <a:latin typeface="HG丸ｺﾞｼｯｸM-PRO" pitchFamily="50" charset="-128"/>
                <a:ea typeface="HG丸ｺﾞｼｯｸM-PRO" pitchFamily="50" charset="-128"/>
              </a:rPr>
              <a:t>National Diet Library (NDL)</a:t>
            </a:r>
            <a:endParaRPr kumimoji="0" lang="en-US">
              <a:latin typeface="HG丸ｺﾞｼｯｸM-PRO" pitchFamily="50" charset="-128"/>
              <a:ea typeface="HG丸ｺﾞｼｯｸM-PRO" pitchFamily="50" charset="-128"/>
            </a:endParaRPr>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7</a:t>
            </a:fld>
            <a:endParaRPr kumimoji="0" lang="en-US">
              <a:latin typeface="HG丸ｺﾞｼｯｸM-PRO" pitchFamily="50" charset="-128"/>
              <a:ea typeface="HG丸ｺﾞｼｯｸM-PRO" pitchFamily="50" charset="-128"/>
            </a:endParaRPr>
          </a:p>
        </p:txBody>
      </p:sp>
      <p:sp>
        <p:nvSpPr>
          <p:cNvPr id="51" name="角丸四角形吹き出し 113"/>
          <p:cNvSpPr>
            <a:spLocks noChangeArrowheads="1"/>
          </p:cNvSpPr>
          <p:nvPr/>
        </p:nvSpPr>
        <p:spPr bwMode="auto">
          <a:xfrm>
            <a:off x="7380312" y="3429000"/>
            <a:ext cx="1763688" cy="360040"/>
          </a:xfrm>
          <a:prstGeom prst="wedgeRoundRectCallout">
            <a:avLst>
              <a:gd name="adj1" fmla="val 31716"/>
              <a:gd name="adj2" fmla="val 11699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新たな知識の創造</a:t>
            </a:r>
            <a:endParaRPr lang="ja-JP" altLang="en-US" sz="1400" dirty="0">
              <a:latin typeface="HG丸ｺﾞｼｯｸM-PRO" pitchFamily="50" charset="-128"/>
              <a:ea typeface="HG丸ｺﾞｼｯｸM-PRO" pitchFamily="50" charset="-128"/>
            </a:endParaRPr>
          </a:p>
        </p:txBody>
      </p:sp>
      <p:sp>
        <p:nvSpPr>
          <p:cNvPr id="52" name="角丸四角形吹き出し 113"/>
          <p:cNvSpPr>
            <a:spLocks noChangeArrowheads="1"/>
          </p:cNvSpPr>
          <p:nvPr/>
        </p:nvSpPr>
        <p:spPr bwMode="auto">
          <a:xfrm>
            <a:off x="179512" y="3212976"/>
            <a:ext cx="1728192" cy="576064"/>
          </a:xfrm>
          <a:prstGeom prst="wedgeRoundRectCallout">
            <a:avLst>
              <a:gd name="adj1" fmla="val 101912"/>
              <a:gd name="adj2" fmla="val -7801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国全体で、記録を後世に</a:t>
            </a:r>
            <a:endParaRPr lang="ja-JP" altLang="en-US" sz="1400" dirty="0">
              <a:latin typeface="HG丸ｺﾞｼｯｸM-PRO" pitchFamily="50" charset="-128"/>
              <a:ea typeface="HG丸ｺﾞｼｯｸM-PRO" pitchFamily="50" charset="-128"/>
            </a:endParaRPr>
          </a:p>
        </p:txBody>
      </p:sp>
      <p:sp>
        <p:nvSpPr>
          <p:cNvPr id="53" name="角丸四角形吹き出し 113"/>
          <p:cNvSpPr>
            <a:spLocks noChangeArrowheads="1"/>
          </p:cNvSpPr>
          <p:nvPr/>
        </p:nvSpPr>
        <p:spPr bwMode="auto">
          <a:xfrm>
            <a:off x="179512" y="4005064"/>
            <a:ext cx="1152128" cy="360040"/>
          </a:xfrm>
          <a:prstGeom prst="wedgeRoundRectCallout">
            <a:avLst>
              <a:gd name="adj1" fmla="val 46482"/>
              <a:gd name="adj2" fmla="val 1074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情報の集約</a:t>
            </a:r>
            <a:endParaRPr lang="ja-JP" altLang="en-US" sz="1400" dirty="0">
              <a:latin typeface="HG丸ｺﾞｼｯｸM-PRO" pitchFamily="50" charset="-128"/>
              <a:ea typeface="HG丸ｺﾞｼｯｸM-PRO" pitchFamily="50" charset="-128"/>
            </a:endParaRPr>
          </a:p>
        </p:txBody>
      </p:sp>
      <p:sp>
        <p:nvSpPr>
          <p:cNvPr id="58" name="角丸四角形吹き出し 113"/>
          <p:cNvSpPr>
            <a:spLocks noChangeArrowheads="1"/>
          </p:cNvSpPr>
          <p:nvPr/>
        </p:nvSpPr>
        <p:spPr bwMode="auto">
          <a:xfrm>
            <a:off x="179512" y="4869160"/>
            <a:ext cx="1152128" cy="360040"/>
          </a:xfrm>
          <a:prstGeom prst="wedgeRoundRectCallout">
            <a:avLst>
              <a:gd name="adj1" fmla="val 77977"/>
              <a:gd name="adj2" fmla="val 872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個別に保有</a:t>
            </a:r>
            <a:endParaRPr lang="ja-JP" altLang="en-US" sz="1400" dirty="0">
              <a:latin typeface="HG丸ｺﾞｼｯｸM-PRO" pitchFamily="50" charset="-128"/>
              <a:ea typeface="HG丸ｺﾞｼｯｸM-PRO" pitchFamily="50" charset="-128"/>
            </a:endParaRPr>
          </a:p>
        </p:txBody>
      </p:sp>
      <p:sp>
        <p:nvSpPr>
          <p:cNvPr id="59" name="角丸四角形吹き出し 113"/>
          <p:cNvSpPr>
            <a:spLocks noChangeArrowheads="1"/>
          </p:cNvSpPr>
          <p:nvPr/>
        </p:nvSpPr>
        <p:spPr bwMode="auto">
          <a:xfrm>
            <a:off x="6948264" y="2420888"/>
            <a:ext cx="1728192" cy="576064"/>
          </a:xfrm>
          <a:prstGeom prst="wedgeRoundRectCallout">
            <a:avLst>
              <a:gd name="adj1" fmla="val -98813"/>
              <a:gd name="adj2" fmla="val 513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情報を知識として活用できるように</a:t>
            </a:r>
            <a:endParaRPr lang="ja-JP" altLang="en-US" sz="1400" dirty="0">
              <a:latin typeface="HG丸ｺﾞｼｯｸM-PRO" pitchFamily="50" charset="-128"/>
              <a:ea typeface="HG丸ｺﾞｼｯｸM-PRO" pitchFamily="50" charset="-128"/>
            </a:endParaRPr>
          </a:p>
        </p:txBody>
      </p:sp>
      <p:sp>
        <p:nvSpPr>
          <p:cNvPr id="60" name="台形 59"/>
          <p:cNvSpPr/>
          <p:nvPr/>
        </p:nvSpPr>
        <p:spPr bwMode="auto">
          <a:xfrm>
            <a:off x="1509713" y="3679081"/>
            <a:ext cx="6226175" cy="407987"/>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資料・記録の</a:t>
            </a:r>
            <a:r>
              <a:rPr lang="ja-JP" altLang="en-US" sz="1400" b="1" dirty="0" smtClean="0">
                <a:latin typeface="HG丸ｺﾞｼｯｸM-PRO" pitchFamily="50" charset="-128"/>
                <a:ea typeface="HG丸ｺﾞｼｯｸM-PRO" pitchFamily="50" charset="-128"/>
              </a:rPr>
              <a:t>分担収集</a:t>
            </a:r>
            <a:r>
              <a:rPr lang="ja-JP" altLang="en-US" sz="1400" dirty="0" smtClean="0">
                <a:latin typeface="HG丸ｺﾞｼｯｸM-PRO" pitchFamily="50" charset="-128"/>
                <a:ea typeface="HG丸ｺﾞｼｯｸM-PRO" pitchFamily="50" charset="-128"/>
              </a:rPr>
              <a:t>、資料デジタル化</a:t>
            </a:r>
            <a:endParaRPr lang="ja-JP" altLang="en-US" sz="1400" dirty="0">
              <a:latin typeface="HG丸ｺﾞｼｯｸM-PRO" pitchFamily="50" charset="-128"/>
              <a:ea typeface="HG丸ｺﾞｼｯｸM-PRO" pitchFamily="50" charset="-128"/>
            </a:endParaRPr>
          </a:p>
        </p:txBody>
      </p:sp>
      <p:sp>
        <p:nvSpPr>
          <p:cNvPr id="61" name="台形 60"/>
          <p:cNvSpPr/>
          <p:nvPr/>
        </p:nvSpPr>
        <p:spPr bwMode="auto">
          <a:xfrm>
            <a:off x="2020888" y="3321893"/>
            <a:ext cx="5153025" cy="341313"/>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組織化（メタデータ付与、タグ付け）</a:t>
            </a:r>
            <a:endParaRPr lang="ja-JP" altLang="en-US" sz="1400" dirty="0">
              <a:latin typeface="HG丸ｺﾞｼｯｸM-PRO" pitchFamily="50" charset="-128"/>
              <a:ea typeface="HG丸ｺﾞｼｯｸM-PRO" pitchFamily="50" charset="-128"/>
            </a:endParaRPr>
          </a:p>
        </p:txBody>
      </p:sp>
      <p:sp>
        <p:nvSpPr>
          <p:cNvPr id="68" name="上矢印 56"/>
          <p:cNvSpPr>
            <a:spLocks noChangeArrowheads="1"/>
          </p:cNvSpPr>
          <p:nvPr/>
        </p:nvSpPr>
        <p:spPr bwMode="auto">
          <a:xfrm>
            <a:off x="2483768" y="3284984"/>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endParaRPr lang="ja-JP" altLang="en-US" sz="1100" dirty="0">
              <a:solidFill>
                <a:srgbClr val="FF0000"/>
              </a:solidFill>
              <a:latin typeface="HG丸ｺﾞｼｯｸM-PRO" pitchFamily="50" charset="-128"/>
              <a:ea typeface="HG丸ｺﾞｼｯｸM-PRO" pitchFamily="50" charset="-128"/>
            </a:endParaRPr>
          </a:p>
        </p:txBody>
      </p:sp>
      <p:sp>
        <p:nvSpPr>
          <p:cNvPr id="74" name="上矢印 56"/>
          <p:cNvSpPr>
            <a:spLocks noChangeArrowheads="1"/>
          </p:cNvSpPr>
          <p:nvPr/>
        </p:nvSpPr>
        <p:spPr bwMode="auto">
          <a:xfrm>
            <a:off x="5387975" y="2505918"/>
            <a:ext cx="460375" cy="458788"/>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endParaRPr lang="ja-JP" altLang="en-US" sz="1100" dirty="0">
              <a:solidFill>
                <a:srgbClr val="FF0000"/>
              </a:solidFill>
              <a:latin typeface="HG丸ｺﾞｼｯｸM-PRO" pitchFamily="50" charset="-128"/>
              <a:ea typeface="HG丸ｺﾞｼｯｸM-PRO" pitchFamily="50" charset="-128"/>
            </a:endParaRPr>
          </a:p>
        </p:txBody>
      </p:sp>
      <p:sp>
        <p:nvSpPr>
          <p:cNvPr id="75" name="上矢印 56"/>
          <p:cNvSpPr>
            <a:spLocks noChangeArrowheads="1"/>
          </p:cNvSpPr>
          <p:nvPr/>
        </p:nvSpPr>
        <p:spPr bwMode="auto">
          <a:xfrm>
            <a:off x="3131840" y="2492896"/>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endParaRPr lang="ja-JP" altLang="en-US" sz="1100" dirty="0">
              <a:solidFill>
                <a:srgbClr val="FF0000"/>
              </a:solidFill>
              <a:latin typeface="HG丸ｺﾞｼｯｸM-PRO" pitchFamily="50" charset="-128"/>
              <a:ea typeface="HG丸ｺﾞｼｯｸM-PRO" pitchFamily="50" charset="-128"/>
            </a:endParaRPr>
          </a:p>
        </p:txBody>
      </p:sp>
      <p:sp>
        <p:nvSpPr>
          <p:cNvPr id="76" name="台形 75"/>
          <p:cNvSpPr/>
          <p:nvPr/>
        </p:nvSpPr>
        <p:spPr bwMode="auto">
          <a:xfrm>
            <a:off x="3419872" y="2132856"/>
            <a:ext cx="2160240" cy="288032"/>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smtClean="0">
                <a:latin typeface="HG丸ｺﾞｼｯｸM-PRO" pitchFamily="50" charset="-128"/>
                <a:ea typeface="HG丸ｺﾞｼｯｸM-PRO" pitchFamily="50" charset="-128"/>
              </a:rPr>
              <a:t>一元的アクセス</a:t>
            </a:r>
          </a:p>
        </p:txBody>
      </p:sp>
      <p:sp>
        <p:nvSpPr>
          <p:cNvPr id="77" name="台形 76"/>
          <p:cNvSpPr/>
          <p:nvPr/>
        </p:nvSpPr>
        <p:spPr bwMode="auto">
          <a:xfrm>
            <a:off x="2428875" y="2853581"/>
            <a:ext cx="4235450" cy="433387"/>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400" dirty="0" smtClean="0">
                <a:latin typeface="HG丸ｺﾞｼｯｸM-PRO" pitchFamily="50" charset="-128"/>
                <a:ea typeface="HG丸ｺﾞｼｯｸM-PRO" pitchFamily="50" charset="-128"/>
              </a:rPr>
              <a:t>長期保存（</a:t>
            </a:r>
            <a:r>
              <a:rPr lang="ja-JP" altLang="en-US" sz="1400" b="1" dirty="0" smtClean="0">
                <a:latin typeface="HG丸ｺﾞｼｯｸM-PRO" pitchFamily="50" charset="-128"/>
                <a:ea typeface="HG丸ｺﾞｼｯｸM-PRO" pitchFamily="50" charset="-128"/>
              </a:rPr>
              <a:t>分散保存</a:t>
            </a:r>
            <a:r>
              <a:rPr lang="ja-JP" altLang="en-US" sz="1400" dirty="0" smtClean="0">
                <a:latin typeface="HG丸ｺﾞｼｯｸM-PRO" pitchFamily="50" charset="-128"/>
                <a:ea typeface="HG丸ｺﾞｼｯｸM-PRO" pitchFamily="50" charset="-128"/>
              </a:rPr>
              <a:t>・デザスタリカバリ）</a:t>
            </a:r>
            <a:endParaRPr lang="ja-JP" altLang="en-US" sz="1400" dirty="0">
              <a:latin typeface="HG丸ｺﾞｼｯｸM-PRO" pitchFamily="50" charset="-128"/>
              <a:ea typeface="HG丸ｺﾞｼｯｸM-PRO" pitchFamily="50" charset="-128"/>
            </a:endParaRPr>
          </a:p>
        </p:txBody>
      </p:sp>
      <p:sp>
        <p:nvSpPr>
          <p:cNvPr id="78" name="台形 77"/>
          <p:cNvSpPr/>
          <p:nvPr/>
        </p:nvSpPr>
        <p:spPr bwMode="auto">
          <a:xfrm>
            <a:off x="2987824" y="2420889"/>
            <a:ext cx="3024336" cy="360040"/>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smtClean="0">
                <a:latin typeface="HG丸ｺﾞｼｯｸM-PRO" pitchFamily="50" charset="-128"/>
                <a:ea typeface="HG丸ｺﾞｼｯｸM-PRO" pitchFamily="50" charset="-128"/>
              </a:rPr>
              <a:t>内容解析、知識抽出</a:t>
            </a:r>
          </a:p>
        </p:txBody>
      </p:sp>
      <p:sp>
        <p:nvSpPr>
          <p:cNvPr id="79" name="上矢印 56"/>
          <p:cNvSpPr>
            <a:spLocks noChangeArrowheads="1"/>
          </p:cNvSpPr>
          <p:nvPr/>
        </p:nvSpPr>
        <p:spPr bwMode="auto">
          <a:xfrm>
            <a:off x="6012160" y="3140968"/>
            <a:ext cx="458787" cy="460375"/>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endParaRPr lang="ja-JP" altLang="en-US" sz="1100" dirty="0">
              <a:solidFill>
                <a:srgbClr val="FF0000"/>
              </a:solidFill>
              <a:latin typeface="HG丸ｺﾞｼｯｸM-PRO" pitchFamily="50" charset="-128"/>
              <a:ea typeface="HG丸ｺﾞｼｯｸM-PRO" pitchFamily="50" charset="-128"/>
            </a:endParaRPr>
          </a:p>
        </p:txBody>
      </p:sp>
      <p:sp>
        <p:nvSpPr>
          <p:cNvPr id="80" name="円/楕円 79"/>
          <p:cNvSpPr/>
          <p:nvPr/>
        </p:nvSpPr>
        <p:spPr bwMode="auto">
          <a:xfrm rot="10800000" flipV="1">
            <a:off x="1721523" y="5139465"/>
            <a:ext cx="1089025" cy="6477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立法機関</a:t>
            </a:r>
            <a:endParaRPr lang="en-US" altLang="ja-JP" sz="1100" dirty="0" smtClean="0">
              <a:solidFill>
                <a:schemeClr val="bg1"/>
              </a:solidFill>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行政機関</a:t>
            </a:r>
            <a:endParaRPr lang="en-US" altLang="ja-JP" sz="1100" dirty="0" smtClean="0">
              <a:solidFill>
                <a:schemeClr val="bg1"/>
              </a:solidFill>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司法機関</a:t>
            </a:r>
            <a:endParaRPr lang="ja-JP" altLang="en-US" sz="1100" dirty="0">
              <a:solidFill>
                <a:schemeClr val="bg1"/>
              </a:solidFill>
              <a:latin typeface="HG丸ｺﾞｼｯｸM-PRO" pitchFamily="50" charset="-128"/>
              <a:ea typeface="HG丸ｺﾞｼｯｸM-PRO" pitchFamily="50" charset="-128"/>
            </a:endParaRPr>
          </a:p>
        </p:txBody>
      </p:sp>
      <p:sp>
        <p:nvSpPr>
          <p:cNvPr id="81" name="円/楕円 80"/>
          <p:cNvSpPr/>
          <p:nvPr/>
        </p:nvSpPr>
        <p:spPr bwMode="auto">
          <a:xfrm rot="10800000" flipV="1">
            <a:off x="5963664" y="5146902"/>
            <a:ext cx="1152128"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各自治体</a:t>
            </a:r>
            <a:endParaRPr lang="en-US" altLang="ja-JP" sz="1100" dirty="0" smtClean="0">
              <a:solidFill>
                <a:schemeClr val="bg1"/>
              </a:solidFill>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公共図書館</a:t>
            </a:r>
            <a:endParaRPr lang="en-US" altLang="ja-JP" sz="1100" dirty="0">
              <a:solidFill>
                <a:schemeClr val="bg1"/>
              </a:solidFill>
              <a:latin typeface="HG丸ｺﾞｼｯｸM-PRO" pitchFamily="50" charset="-128"/>
              <a:ea typeface="HG丸ｺﾞｼｯｸM-PRO" pitchFamily="50" charset="-128"/>
            </a:endParaRPr>
          </a:p>
        </p:txBody>
      </p:sp>
      <p:sp>
        <p:nvSpPr>
          <p:cNvPr id="82" name="円/楕円 81"/>
          <p:cNvSpPr/>
          <p:nvPr/>
        </p:nvSpPr>
        <p:spPr bwMode="auto">
          <a:xfrm rot="10800000" flipV="1">
            <a:off x="7116671" y="5173319"/>
            <a:ext cx="765404" cy="55358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個人</a:t>
            </a:r>
            <a:endParaRPr lang="en-US" altLang="ja-JP" sz="1100" dirty="0">
              <a:solidFill>
                <a:schemeClr val="bg1"/>
              </a:solidFill>
              <a:latin typeface="HG丸ｺﾞｼｯｸM-PRO" pitchFamily="50" charset="-128"/>
              <a:ea typeface="HG丸ｺﾞｼｯｸM-PRO" pitchFamily="50" charset="-128"/>
            </a:endParaRPr>
          </a:p>
        </p:txBody>
      </p:sp>
      <p:sp>
        <p:nvSpPr>
          <p:cNvPr id="89" name="正方形/長方形 88"/>
          <p:cNvSpPr/>
          <p:nvPr/>
        </p:nvSpPr>
        <p:spPr bwMode="auto">
          <a:xfrm>
            <a:off x="1187624" y="2492895"/>
            <a:ext cx="6840759" cy="2249811"/>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fontAlgn="auto">
              <a:spcBef>
                <a:spcPts val="0"/>
              </a:spcBef>
              <a:spcAft>
                <a:spcPts val="0"/>
              </a:spcAft>
              <a:defRPr/>
            </a:pPr>
            <a:endParaRPr lang="en-US" altLang="ja-JP" sz="1000" dirty="0">
              <a:solidFill>
                <a:schemeClr val="accent1">
                  <a:lumMod val="50000"/>
                </a:schemeClr>
              </a:solidFill>
              <a:latin typeface="HG丸ｺﾞｼｯｸM-PRO" pitchFamily="50" charset="-128"/>
              <a:ea typeface="HG丸ｺﾞｼｯｸM-PRO" pitchFamily="50" charset="-128"/>
            </a:endParaRPr>
          </a:p>
          <a:p>
            <a:pPr defTabSz="913837" fontAlgn="auto">
              <a:spcBef>
                <a:spcPts val="0"/>
              </a:spcBef>
              <a:spcAft>
                <a:spcPts val="0"/>
              </a:spcAft>
              <a:defRPr/>
            </a:pPr>
            <a:r>
              <a:rPr lang="ja-JP" altLang="en-US" sz="1100" dirty="0" smtClean="0">
                <a:solidFill>
                  <a:schemeClr val="accent1">
                    <a:lumMod val="25000"/>
                  </a:schemeClr>
                </a:solidFill>
                <a:latin typeface="HG丸ｺﾞｼｯｸM-PRO" pitchFamily="50" charset="-128"/>
                <a:ea typeface="HG丸ｺﾞｼｯｸM-PRO" pitchFamily="50" charset="-128"/>
              </a:rPr>
              <a:t>分担・連携・</a:t>
            </a:r>
            <a:endParaRPr lang="en-US" altLang="ja-JP" sz="1100" dirty="0" smtClean="0">
              <a:solidFill>
                <a:schemeClr val="accent1">
                  <a:lumMod val="25000"/>
                </a:schemeClr>
              </a:solidFill>
              <a:latin typeface="HG丸ｺﾞｼｯｸM-PRO" pitchFamily="50" charset="-128"/>
              <a:ea typeface="HG丸ｺﾞｼｯｸM-PRO" pitchFamily="50" charset="-128"/>
            </a:endParaRPr>
          </a:p>
          <a:p>
            <a:pPr defTabSz="913837" fontAlgn="auto">
              <a:spcBef>
                <a:spcPts val="0"/>
              </a:spcBef>
              <a:spcAft>
                <a:spcPts val="0"/>
              </a:spcAft>
              <a:defRPr/>
            </a:pPr>
            <a:r>
              <a:rPr lang="ja-JP" altLang="en-US" sz="1100" dirty="0" smtClean="0">
                <a:solidFill>
                  <a:schemeClr val="accent1">
                    <a:lumMod val="25000"/>
                  </a:schemeClr>
                </a:solidFill>
                <a:latin typeface="HG丸ｺﾞｼｯｸM-PRO" pitchFamily="50" charset="-128"/>
                <a:ea typeface="HG丸ｺﾞｼｯｸM-PRO" pitchFamily="50" charset="-128"/>
              </a:rPr>
              <a:t>協力機関</a:t>
            </a:r>
            <a:endParaRPr lang="en-US" altLang="ja-JP" sz="1100" dirty="0">
              <a:solidFill>
                <a:schemeClr val="accent1">
                  <a:lumMod val="25000"/>
                </a:schemeClr>
              </a:solidFill>
              <a:latin typeface="HG丸ｺﾞｼｯｸM-PRO" pitchFamily="50" charset="-128"/>
              <a:ea typeface="HG丸ｺﾞｼｯｸM-PRO" pitchFamily="50" charset="-128"/>
            </a:endParaRPr>
          </a:p>
        </p:txBody>
      </p:sp>
      <p:sp>
        <p:nvSpPr>
          <p:cNvPr id="90" name="円/楕円 89"/>
          <p:cNvSpPr/>
          <p:nvPr/>
        </p:nvSpPr>
        <p:spPr bwMode="auto">
          <a:xfrm rot="10800000" flipV="1">
            <a:off x="1143672" y="618921"/>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文献情報ポータル</a:t>
            </a:r>
            <a:endParaRPr lang="ja-JP" altLang="en-US" sz="1100" dirty="0">
              <a:solidFill>
                <a:schemeClr val="bg1"/>
              </a:solidFill>
              <a:latin typeface="HG丸ｺﾞｼｯｸM-PRO" pitchFamily="50" charset="-128"/>
              <a:ea typeface="HG丸ｺﾞｼｯｸM-PRO" pitchFamily="50" charset="-128"/>
            </a:endParaRPr>
          </a:p>
        </p:txBody>
      </p:sp>
      <p:sp>
        <p:nvSpPr>
          <p:cNvPr id="91" name="円/楕円 90"/>
          <p:cNvSpPr/>
          <p:nvPr/>
        </p:nvSpPr>
        <p:spPr bwMode="auto">
          <a:xfrm rot="10800000" flipV="1">
            <a:off x="1187624" y="1556792"/>
            <a:ext cx="1020763"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900" dirty="0" smtClean="0">
                <a:solidFill>
                  <a:schemeClr val="bg1"/>
                </a:solidFill>
                <a:latin typeface="HG丸ｺﾞｼｯｸM-PRO" pitchFamily="50" charset="-128"/>
                <a:ea typeface="HG丸ｺﾞｼｯｸM-PRO" pitchFamily="50" charset="-128"/>
              </a:rPr>
              <a:t>ウェブアーカイブポータル</a:t>
            </a:r>
            <a:endParaRPr lang="ja-JP" altLang="en-US" sz="900" dirty="0">
              <a:solidFill>
                <a:schemeClr val="bg1"/>
              </a:solidFill>
              <a:latin typeface="HG丸ｺﾞｼｯｸM-PRO" pitchFamily="50" charset="-128"/>
              <a:ea typeface="HG丸ｺﾞｼｯｸM-PRO" pitchFamily="50" charset="-128"/>
            </a:endParaRPr>
          </a:p>
        </p:txBody>
      </p:sp>
      <p:sp>
        <p:nvSpPr>
          <p:cNvPr id="92" name="円/楕円 91"/>
          <p:cNvSpPr/>
          <p:nvPr/>
        </p:nvSpPr>
        <p:spPr bwMode="auto">
          <a:xfrm rot="10800000" flipV="1">
            <a:off x="1187624" y="1988840"/>
            <a:ext cx="10207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科学技術ポータル</a:t>
            </a:r>
            <a:endParaRPr lang="ja-JP" altLang="en-US" sz="1100" dirty="0">
              <a:solidFill>
                <a:schemeClr val="bg1"/>
              </a:solidFill>
              <a:latin typeface="HG丸ｺﾞｼｯｸM-PRO" pitchFamily="50" charset="-128"/>
              <a:ea typeface="HG丸ｺﾞｼｯｸM-PRO" pitchFamily="50" charset="-128"/>
            </a:endParaRPr>
          </a:p>
        </p:txBody>
      </p:sp>
      <p:sp>
        <p:nvSpPr>
          <p:cNvPr id="95" name="円/楕円 72"/>
          <p:cNvSpPr>
            <a:spLocks noChangeArrowheads="1"/>
          </p:cNvSpPr>
          <p:nvPr/>
        </p:nvSpPr>
        <p:spPr bwMode="auto">
          <a:xfrm rot="10800000" flipV="1">
            <a:off x="1475656" y="4221088"/>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100" dirty="0" smtClean="0">
                <a:latin typeface="HG丸ｺﾞｼｯｸM-PRO" pitchFamily="50" charset="-128"/>
                <a:ea typeface="HG丸ｺﾞｼｯｸM-PRO" pitchFamily="50" charset="-128"/>
              </a:rPr>
              <a:t>ＮＤＬ</a:t>
            </a:r>
            <a:endParaRPr lang="en-US" altLang="ja-JP" sz="1100" dirty="0">
              <a:latin typeface="HG丸ｺﾞｼｯｸM-PRO" pitchFamily="50" charset="-128"/>
              <a:ea typeface="HG丸ｺﾞｼｯｸM-PRO" pitchFamily="50" charset="-128"/>
            </a:endParaRPr>
          </a:p>
        </p:txBody>
      </p:sp>
      <p:sp>
        <p:nvSpPr>
          <p:cNvPr id="96" name="円/楕円 73"/>
          <p:cNvSpPr>
            <a:spLocks noChangeArrowheads="1"/>
          </p:cNvSpPr>
          <p:nvPr/>
        </p:nvSpPr>
        <p:spPr bwMode="auto">
          <a:xfrm rot="10800000" flipV="1">
            <a:off x="4139953" y="4169048"/>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000" dirty="0" smtClean="0">
                <a:latin typeface="HG丸ｺﾞｼｯｸM-PRO" pitchFamily="50" charset="-128"/>
                <a:ea typeface="HG丸ｺﾞｼｯｸM-PRO" pitchFamily="50" charset="-128"/>
              </a:rPr>
              <a:t>学術機関</a:t>
            </a:r>
            <a:endParaRPr lang="en-US" altLang="ja-JP" sz="1000" dirty="0" smtClean="0">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1000" dirty="0" smtClean="0">
                <a:latin typeface="HG丸ｺﾞｼｯｸM-PRO" pitchFamily="50" charset="-128"/>
                <a:ea typeface="HG丸ｺﾞｼｯｸM-PRO" pitchFamily="50" charset="-128"/>
              </a:rPr>
              <a:t>学会</a:t>
            </a:r>
            <a:endParaRPr lang="ja-JP" altLang="en-US" sz="1000" dirty="0">
              <a:latin typeface="HG丸ｺﾞｼｯｸM-PRO" pitchFamily="50" charset="-128"/>
              <a:ea typeface="HG丸ｺﾞｼｯｸM-PRO" pitchFamily="50" charset="-128"/>
            </a:endParaRPr>
          </a:p>
        </p:txBody>
      </p:sp>
      <p:sp>
        <p:nvSpPr>
          <p:cNvPr id="97" name="円/楕円 74"/>
          <p:cNvSpPr>
            <a:spLocks noChangeArrowheads="1"/>
          </p:cNvSpPr>
          <p:nvPr/>
        </p:nvSpPr>
        <p:spPr bwMode="auto">
          <a:xfrm rot="10800000" flipV="1">
            <a:off x="5508104" y="4149080"/>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en-US" altLang="ja-JP" sz="900" dirty="0" smtClean="0">
                <a:latin typeface="HG丸ｺﾞｼｯｸM-PRO" pitchFamily="50" charset="-128"/>
                <a:ea typeface="HG丸ｺﾞｼｯｸM-PRO" pitchFamily="50" charset="-128"/>
              </a:rPr>
              <a:t>MLA</a:t>
            </a:r>
          </a:p>
          <a:p>
            <a:pPr algn="ctr" defTabSz="913837" fontAlgn="auto">
              <a:spcBef>
                <a:spcPts val="0"/>
              </a:spcBef>
              <a:spcAft>
                <a:spcPts val="0"/>
              </a:spcAft>
              <a:defRPr/>
            </a:pPr>
            <a:r>
              <a:rPr lang="ja-JP" altLang="en-US" sz="900" dirty="0" smtClean="0">
                <a:latin typeface="HG丸ｺﾞｼｯｸM-PRO" pitchFamily="50" charset="-128"/>
                <a:ea typeface="HG丸ｺﾞｼｯｸM-PRO" pitchFamily="50" charset="-128"/>
              </a:rPr>
              <a:t>連携機関</a:t>
            </a:r>
            <a:endParaRPr lang="ja-JP" altLang="en-US" sz="900" dirty="0">
              <a:latin typeface="HG丸ｺﾞｼｯｸM-PRO" pitchFamily="50" charset="-128"/>
              <a:ea typeface="HG丸ｺﾞｼｯｸM-PRO" pitchFamily="50" charset="-128"/>
            </a:endParaRPr>
          </a:p>
        </p:txBody>
      </p:sp>
      <p:sp>
        <p:nvSpPr>
          <p:cNvPr id="98" name="円/楕円 75"/>
          <p:cNvSpPr>
            <a:spLocks noChangeArrowheads="1"/>
          </p:cNvSpPr>
          <p:nvPr/>
        </p:nvSpPr>
        <p:spPr bwMode="auto">
          <a:xfrm rot="10800000" flipV="1">
            <a:off x="6876256" y="4149080"/>
            <a:ext cx="991170"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900" dirty="0" smtClean="0">
                <a:latin typeface="HG丸ｺﾞｼｯｸM-PRO" pitchFamily="50" charset="-128"/>
                <a:ea typeface="HG丸ｺﾞｼｯｸM-PRO" pitchFamily="50" charset="-128"/>
              </a:rPr>
              <a:t>災害情報集約機関</a:t>
            </a:r>
            <a:endParaRPr lang="ja-JP" altLang="en-US" sz="900" dirty="0">
              <a:latin typeface="HG丸ｺﾞｼｯｸM-PRO" pitchFamily="50" charset="-128"/>
              <a:ea typeface="HG丸ｺﾞｼｯｸM-PRO" pitchFamily="50" charset="-128"/>
            </a:endParaRPr>
          </a:p>
        </p:txBody>
      </p:sp>
      <p:sp>
        <p:nvSpPr>
          <p:cNvPr id="99" name="左右矢印 59"/>
          <p:cNvSpPr>
            <a:spLocks noChangeArrowheads="1"/>
          </p:cNvSpPr>
          <p:nvPr/>
        </p:nvSpPr>
        <p:spPr bwMode="auto">
          <a:xfrm>
            <a:off x="3707904"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HG丸ｺﾞｼｯｸM-PRO" pitchFamily="49" charset="-128"/>
              <a:ea typeface="HG丸ｺﾞｼｯｸM-PRO" pitchFamily="49" charset="-128"/>
            </a:endParaRPr>
          </a:p>
        </p:txBody>
      </p:sp>
      <p:sp>
        <p:nvSpPr>
          <p:cNvPr id="100" name="左右矢印 59"/>
          <p:cNvSpPr>
            <a:spLocks noChangeArrowheads="1"/>
          </p:cNvSpPr>
          <p:nvPr/>
        </p:nvSpPr>
        <p:spPr bwMode="auto">
          <a:xfrm>
            <a:off x="5076056"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HG丸ｺﾞｼｯｸM-PRO" pitchFamily="49" charset="-128"/>
              <a:ea typeface="HG丸ｺﾞｼｯｸM-PRO" pitchFamily="49" charset="-128"/>
            </a:endParaRPr>
          </a:p>
        </p:txBody>
      </p:sp>
      <p:sp>
        <p:nvSpPr>
          <p:cNvPr id="101" name="左右矢印 59"/>
          <p:cNvSpPr>
            <a:spLocks noChangeArrowheads="1"/>
          </p:cNvSpPr>
          <p:nvPr/>
        </p:nvSpPr>
        <p:spPr bwMode="auto">
          <a:xfrm>
            <a:off x="2411760" y="4293096"/>
            <a:ext cx="357187"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HG丸ｺﾞｼｯｸM-PRO" pitchFamily="49" charset="-128"/>
              <a:ea typeface="HG丸ｺﾞｼｯｸM-PRO" pitchFamily="49" charset="-128"/>
            </a:endParaRPr>
          </a:p>
        </p:txBody>
      </p:sp>
      <p:sp>
        <p:nvSpPr>
          <p:cNvPr id="102" name="円/楕円 72"/>
          <p:cNvSpPr>
            <a:spLocks noChangeArrowheads="1"/>
          </p:cNvSpPr>
          <p:nvPr/>
        </p:nvSpPr>
        <p:spPr bwMode="auto">
          <a:xfrm rot="10800000" flipV="1">
            <a:off x="2771800" y="4221088"/>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000" dirty="0" smtClean="0">
                <a:latin typeface="HG丸ｺﾞｼｯｸM-PRO" pitchFamily="50" charset="-128"/>
                <a:ea typeface="HG丸ｺﾞｼｯｸM-PRO" pitchFamily="50" charset="-128"/>
              </a:rPr>
              <a:t>文化庁</a:t>
            </a:r>
            <a:endParaRPr lang="ja-JP" altLang="en-US" sz="1000" dirty="0">
              <a:latin typeface="HG丸ｺﾞｼｯｸM-PRO" pitchFamily="50" charset="-128"/>
              <a:ea typeface="HG丸ｺﾞｼｯｸM-PRO" pitchFamily="50" charset="-128"/>
            </a:endParaRPr>
          </a:p>
        </p:txBody>
      </p:sp>
      <p:sp>
        <p:nvSpPr>
          <p:cNvPr id="103" name="左右矢印 59"/>
          <p:cNvSpPr>
            <a:spLocks noChangeArrowheads="1"/>
          </p:cNvSpPr>
          <p:nvPr/>
        </p:nvSpPr>
        <p:spPr bwMode="auto">
          <a:xfrm>
            <a:off x="6444208" y="4247182"/>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HG丸ｺﾞｼｯｸM-PRO" pitchFamily="49" charset="-128"/>
              <a:ea typeface="HG丸ｺﾞｼｯｸM-PRO" pitchFamily="49" charset="-128"/>
            </a:endParaRPr>
          </a:p>
        </p:txBody>
      </p:sp>
      <p:sp>
        <p:nvSpPr>
          <p:cNvPr id="104" name="上矢印 53"/>
          <p:cNvSpPr>
            <a:spLocks noChangeArrowheads="1"/>
          </p:cNvSpPr>
          <p:nvPr/>
        </p:nvSpPr>
        <p:spPr bwMode="auto">
          <a:xfrm>
            <a:off x="4485853" y="4582740"/>
            <a:ext cx="1192588" cy="504056"/>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r>
              <a:rPr lang="ja-JP" altLang="en-US" sz="900" dirty="0" smtClean="0">
                <a:solidFill>
                  <a:srgbClr val="FF0000"/>
                </a:solidFill>
                <a:latin typeface="HG丸ｺﾞｼｯｸM-PRO" pitchFamily="50" charset="-128"/>
                <a:ea typeface="HG丸ｺﾞｼｯｸM-PRO" pitchFamily="50" charset="-128"/>
              </a:rPr>
              <a:t>ファクト</a:t>
            </a:r>
            <a:endParaRPr lang="en-US" altLang="ja-JP" sz="900" dirty="0" smtClean="0">
              <a:solidFill>
                <a:srgbClr val="FF0000"/>
              </a:solidFill>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900" dirty="0" smtClean="0">
                <a:solidFill>
                  <a:srgbClr val="FF0000"/>
                </a:solidFill>
                <a:latin typeface="HG丸ｺﾞｼｯｸM-PRO" pitchFamily="50" charset="-128"/>
                <a:ea typeface="HG丸ｺﾞｼｯｸM-PRO" pitchFamily="50" charset="-128"/>
              </a:rPr>
              <a:t>データ</a:t>
            </a:r>
            <a:endParaRPr lang="ja-JP" altLang="en-US" sz="900" dirty="0">
              <a:solidFill>
                <a:srgbClr val="FF0000"/>
              </a:solidFill>
              <a:latin typeface="HG丸ｺﾞｼｯｸM-PRO" pitchFamily="50" charset="-128"/>
              <a:ea typeface="HG丸ｺﾞｼｯｸM-PRO" pitchFamily="50" charset="-128"/>
            </a:endParaRPr>
          </a:p>
        </p:txBody>
      </p:sp>
      <p:sp>
        <p:nvSpPr>
          <p:cNvPr id="105" name="上矢印 55"/>
          <p:cNvSpPr>
            <a:spLocks noChangeArrowheads="1"/>
          </p:cNvSpPr>
          <p:nvPr/>
        </p:nvSpPr>
        <p:spPr bwMode="auto">
          <a:xfrm>
            <a:off x="5661181" y="4612154"/>
            <a:ext cx="1244400" cy="483727"/>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r>
              <a:rPr lang="ja-JP" altLang="en-US" sz="1100" dirty="0" smtClean="0">
                <a:solidFill>
                  <a:srgbClr val="FF0000"/>
                </a:solidFill>
                <a:latin typeface="HG丸ｺﾞｼｯｸM-PRO" pitchFamily="50" charset="-128"/>
                <a:ea typeface="HG丸ｺﾞｼｯｸM-PRO" pitchFamily="50" charset="-128"/>
              </a:rPr>
              <a:t>文化情報</a:t>
            </a:r>
            <a:endParaRPr lang="ja-JP" altLang="en-US" sz="1100" dirty="0">
              <a:solidFill>
                <a:srgbClr val="FF0000"/>
              </a:solidFill>
              <a:latin typeface="HG丸ｺﾞｼｯｸM-PRO" pitchFamily="50" charset="-128"/>
              <a:ea typeface="HG丸ｺﾞｼｯｸM-PRO" pitchFamily="50" charset="-128"/>
            </a:endParaRPr>
          </a:p>
        </p:txBody>
      </p:sp>
      <p:sp>
        <p:nvSpPr>
          <p:cNvPr id="106" name="上矢印 55"/>
          <p:cNvSpPr>
            <a:spLocks noChangeArrowheads="1"/>
          </p:cNvSpPr>
          <p:nvPr/>
        </p:nvSpPr>
        <p:spPr bwMode="auto">
          <a:xfrm>
            <a:off x="3223766" y="4622228"/>
            <a:ext cx="1281061" cy="448362"/>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r>
              <a:rPr lang="ja-JP" altLang="en-US" sz="1100" dirty="0" smtClean="0">
                <a:solidFill>
                  <a:srgbClr val="FF0000"/>
                </a:solidFill>
                <a:latin typeface="HG丸ｺﾞｼｯｸM-PRO" pitchFamily="50" charset="-128"/>
                <a:ea typeface="HG丸ｺﾞｼｯｸM-PRO" pitchFamily="50" charset="-128"/>
              </a:rPr>
              <a:t>ウェブサイト</a:t>
            </a:r>
            <a:endParaRPr lang="ja-JP" altLang="en-US" sz="1100" dirty="0">
              <a:solidFill>
                <a:srgbClr val="FF0000"/>
              </a:solidFill>
              <a:latin typeface="HG丸ｺﾞｼｯｸM-PRO" pitchFamily="50" charset="-128"/>
              <a:ea typeface="HG丸ｺﾞｼｯｸM-PRO" pitchFamily="50" charset="-128"/>
            </a:endParaRPr>
          </a:p>
        </p:txBody>
      </p:sp>
      <p:sp>
        <p:nvSpPr>
          <p:cNvPr id="107" name="上矢印 55"/>
          <p:cNvSpPr>
            <a:spLocks noChangeArrowheads="1"/>
          </p:cNvSpPr>
          <p:nvPr/>
        </p:nvSpPr>
        <p:spPr bwMode="auto">
          <a:xfrm>
            <a:off x="6839256" y="4581051"/>
            <a:ext cx="1244400" cy="549745"/>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fontAlgn="auto">
              <a:spcBef>
                <a:spcPts val="0"/>
              </a:spcBef>
              <a:spcAft>
                <a:spcPts val="0"/>
              </a:spcAft>
              <a:defRPr/>
            </a:pPr>
            <a:r>
              <a:rPr lang="ja-JP" altLang="en-US" sz="1100" dirty="0" smtClean="0">
                <a:solidFill>
                  <a:srgbClr val="FF0000"/>
                </a:solidFill>
                <a:latin typeface="HG丸ｺﾞｼｯｸM-PRO" pitchFamily="50" charset="-128"/>
                <a:ea typeface="HG丸ｺﾞｼｯｸM-PRO" pitchFamily="50" charset="-128"/>
              </a:rPr>
              <a:t>ポップカルチャー</a:t>
            </a:r>
            <a:endParaRPr lang="ja-JP" altLang="en-US" sz="1100" dirty="0">
              <a:solidFill>
                <a:srgbClr val="FF0000"/>
              </a:solidFill>
              <a:latin typeface="HG丸ｺﾞｼｯｸM-PRO" pitchFamily="50" charset="-128"/>
              <a:ea typeface="HG丸ｺﾞｼｯｸM-PRO" pitchFamily="50" charset="-128"/>
            </a:endParaRPr>
          </a:p>
        </p:txBody>
      </p:sp>
      <p:sp>
        <p:nvSpPr>
          <p:cNvPr id="109" name="円/楕円 108"/>
          <p:cNvSpPr/>
          <p:nvPr/>
        </p:nvSpPr>
        <p:spPr bwMode="auto">
          <a:xfrm rot="10800000" flipV="1">
            <a:off x="6695511" y="989999"/>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文化財ポータル</a:t>
            </a:r>
            <a:endParaRPr lang="ja-JP" altLang="en-US" sz="1100" dirty="0">
              <a:solidFill>
                <a:schemeClr val="bg1"/>
              </a:solidFill>
              <a:latin typeface="HG丸ｺﾞｼｯｸM-PRO" pitchFamily="50" charset="-128"/>
              <a:ea typeface="HG丸ｺﾞｼｯｸM-PRO" pitchFamily="50" charset="-128"/>
            </a:endParaRPr>
          </a:p>
        </p:txBody>
      </p:sp>
      <p:sp>
        <p:nvSpPr>
          <p:cNvPr id="110" name="円/楕円 109"/>
          <p:cNvSpPr/>
          <p:nvPr/>
        </p:nvSpPr>
        <p:spPr bwMode="auto">
          <a:xfrm rot="10800000" flipV="1">
            <a:off x="6722794" y="1461372"/>
            <a:ext cx="1182328"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000" dirty="0" smtClean="0">
                <a:solidFill>
                  <a:schemeClr val="bg1"/>
                </a:solidFill>
                <a:latin typeface="HG丸ｺﾞｼｯｸM-PRO" pitchFamily="50" charset="-128"/>
                <a:ea typeface="HG丸ｺﾞｼｯｸM-PRO" pitchFamily="50" charset="-128"/>
              </a:rPr>
              <a:t>メディア芸術</a:t>
            </a:r>
            <a:r>
              <a:rPr lang="ja-JP" altLang="en-US" sz="1000" dirty="0">
                <a:solidFill>
                  <a:schemeClr val="bg1"/>
                </a:solidFill>
                <a:latin typeface="HG丸ｺﾞｼｯｸM-PRO" pitchFamily="50" charset="-128"/>
                <a:ea typeface="HG丸ｺﾞｼｯｸM-PRO" pitchFamily="50" charset="-128"/>
              </a:rPr>
              <a:t>ポータル</a:t>
            </a:r>
            <a:endParaRPr lang="en-US" altLang="ja-JP" sz="1000" dirty="0" smtClean="0">
              <a:solidFill>
                <a:schemeClr val="bg1"/>
              </a:solidFill>
              <a:latin typeface="HG丸ｺﾞｼｯｸM-PRO" pitchFamily="50" charset="-128"/>
              <a:ea typeface="HG丸ｺﾞｼｯｸM-PRO" pitchFamily="50" charset="-128"/>
            </a:endParaRPr>
          </a:p>
        </p:txBody>
      </p:sp>
      <p:sp>
        <p:nvSpPr>
          <p:cNvPr id="113" name="円/楕円 112"/>
          <p:cNvSpPr/>
          <p:nvPr/>
        </p:nvSpPr>
        <p:spPr bwMode="auto">
          <a:xfrm rot="10800000" flipV="1">
            <a:off x="6722794" y="1893420"/>
            <a:ext cx="1319028"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900" dirty="0" smtClean="0">
                <a:solidFill>
                  <a:schemeClr val="bg1"/>
                </a:solidFill>
                <a:latin typeface="HG丸ｺﾞｼｯｸM-PRO" pitchFamily="50" charset="-128"/>
                <a:ea typeface="HG丸ｺﾞｼｯｸM-PRO" pitchFamily="50" charset="-128"/>
              </a:rPr>
              <a:t>災害情報ポータル</a:t>
            </a:r>
            <a:endParaRPr lang="en-US" altLang="ja-JP" sz="900" dirty="0" smtClean="0">
              <a:solidFill>
                <a:schemeClr val="bg1"/>
              </a:solidFill>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700" dirty="0" smtClean="0">
                <a:solidFill>
                  <a:schemeClr val="bg1"/>
                </a:solidFill>
                <a:latin typeface="HG丸ｺﾞｼｯｸM-PRO" pitchFamily="50" charset="-128"/>
                <a:ea typeface="HG丸ｺﾞｼｯｸM-PRO" pitchFamily="50" charset="-128"/>
              </a:rPr>
              <a:t>（</a:t>
            </a:r>
            <a:r>
              <a:rPr lang="ja-JP" altLang="en-US" sz="700" dirty="0" err="1" smtClean="0">
                <a:solidFill>
                  <a:schemeClr val="bg1"/>
                </a:solidFill>
                <a:latin typeface="HG丸ｺﾞｼｯｸM-PRO" pitchFamily="50" charset="-128"/>
                <a:ea typeface="HG丸ｺﾞｼｯｸM-PRO" pitchFamily="50" charset="-128"/>
              </a:rPr>
              <a:t>ひなぎくを</a:t>
            </a:r>
            <a:r>
              <a:rPr lang="ja-JP" altLang="en-US" sz="700" dirty="0" smtClean="0">
                <a:solidFill>
                  <a:schemeClr val="bg1"/>
                </a:solidFill>
                <a:latin typeface="HG丸ｺﾞｼｯｸM-PRO" pitchFamily="50" charset="-128"/>
                <a:ea typeface="HG丸ｺﾞｼｯｸM-PRO" pitchFamily="50" charset="-128"/>
              </a:rPr>
              <a:t>含む）</a:t>
            </a:r>
            <a:endParaRPr lang="ja-JP" altLang="en-US" sz="700" dirty="0">
              <a:solidFill>
                <a:schemeClr val="bg1"/>
              </a:solidFill>
              <a:latin typeface="HG丸ｺﾞｼｯｸM-PRO" pitchFamily="50" charset="-128"/>
              <a:ea typeface="HG丸ｺﾞｼｯｸM-PRO" pitchFamily="50" charset="-128"/>
            </a:endParaRPr>
          </a:p>
        </p:txBody>
      </p:sp>
      <p:sp>
        <p:nvSpPr>
          <p:cNvPr id="114" name="円/楕円 113"/>
          <p:cNvSpPr/>
          <p:nvPr/>
        </p:nvSpPr>
        <p:spPr bwMode="auto">
          <a:xfrm rot="10800000" flipV="1">
            <a:off x="1143672" y="1075761"/>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fontAlgn="auto">
              <a:spcBef>
                <a:spcPts val="0"/>
              </a:spcBef>
              <a:spcAft>
                <a:spcPts val="0"/>
              </a:spcAft>
              <a:defRPr/>
            </a:pPr>
            <a:r>
              <a:rPr lang="ja-JP" altLang="en-US" sz="1100" dirty="0" smtClean="0">
                <a:solidFill>
                  <a:schemeClr val="bg1"/>
                </a:solidFill>
                <a:latin typeface="HG丸ｺﾞｼｯｸM-PRO" pitchFamily="50" charset="-128"/>
                <a:ea typeface="HG丸ｺﾞｼｯｸM-PRO" pitchFamily="50" charset="-128"/>
              </a:rPr>
              <a:t>デジタルコレクション</a:t>
            </a:r>
            <a:endParaRPr lang="ja-JP" altLang="en-US" sz="1100" dirty="0">
              <a:solidFill>
                <a:schemeClr val="bg1"/>
              </a:solidFill>
              <a:latin typeface="HG丸ｺﾞｼｯｸM-PRO" pitchFamily="50" charset="-128"/>
              <a:ea typeface="HG丸ｺﾞｼｯｸM-PRO" pitchFamily="50" charset="-128"/>
            </a:endParaRPr>
          </a:p>
        </p:txBody>
      </p:sp>
      <p:sp>
        <p:nvSpPr>
          <p:cNvPr id="67" name="横巻き 66"/>
          <p:cNvSpPr/>
          <p:nvPr/>
        </p:nvSpPr>
        <p:spPr>
          <a:xfrm>
            <a:off x="8028383" y="596131"/>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2011</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13058563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059832" y="908720"/>
            <a:ext cx="6480720" cy="6172350"/>
          </a:xfrm>
          <a:prstGeom prst="rect">
            <a:avLst/>
          </a:prstGeom>
          <a:noFill/>
          <a:ln w="9525">
            <a:noFill/>
            <a:miter lim="800000"/>
            <a:headEnd/>
            <a:tailEnd/>
          </a:ln>
        </p:spPr>
      </p:pic>
      <p:sp>
        <p:nvSpPr>
          <p:cNvPr id="9" name="テキスト ボックス 8"/>
          <p:cNvSpPr txBox="1"/>
          <p:nvPr/>
        </p:nvSpPr>
        <p:spPr>
          <a:xfrm>
            <a:off x="0" y="1196752"/>
            <a:ext cx="2555776" cy="307777"/>
          </a:xfrm>
          <a:prstGeom prst="rect">
            <a:avLst/>
          </a:prstGeom>
          <a:noFill/>
        </p:spPr>
        <p:txBody>
          <a:bodyPr wrap="square" rtlCol="0">
            <a:spAutoFit/>
          </a:bodyPr>
          <a:lstStyle/>
          <a:p>
            <a:r>
              <a:rPr kumimoji="1" lang="ja-JP" altLang="en-US" sz="1400" dirty="0" smtClean="0"/>
              <a:t>（</a:t>
            </a:r>
            <a:r>
              <a:rPr lang="ja-JP" altLang="en-US" sz="1400" dirty="0" smtClean="0"/>
              <a:t>統合検索画面</a:t>
            </a:r>
            <a:r>
              <a:rPr kumimoji="1" lang="ja-JP" altLang="en-US" sz="1400" dirty="0" smtClean="0"/>
              <a:t>）</a:t>
            </a:r>
            <a:endParaRPr kumimoji="1" lang="en-US" altLang="ja-JP" sz="1400" dirty="0" smtClean="0"/>
          </a:p>
        </p:txBody>
      </p:sp>
      <p:pic>
        <p:nvPicPr>
          <p:cNvPr id="7" name="Picture 4" descr="\\Strg\fs05a\電子情報部\電子情報サービス課\次世代システム開発研究室\(A01)知識インフラ\(A01)震災アーカイブ\(A27)開発\13_ロゴ・バナー\20130218_ロゴ・バナー・スマホ・ファビコン画像一式\ロゴ・バナー・スマホ・ファビコン\banner_jp_nom.png"/>
          <p:cNvPicPr>
            <a:picLocks noChangeAspect="1" noChangeArrowheads="1"/>
          </p:cNvPicPr>
          <p:nvPr/>
        </p:nvPicPr>
        <p:blipFill>
          <a:blip r:embed="rId4" cstate="print"/>
          <a:srcRect/>
          <a:stretch>
            <a:fillRect/>
          </a:stretch>
        </p:blipFill>
        <p:spPr bwMode="auto">
          <a:xfrm>
            <a:off x="13184" y="872514"/>
            <a:ext cx="2987824" cy="519622"/>
          </a:xfrm>
          <a:prstGeom prst="rect">
            <a:avLst/>
          </a:prstGeom>
          <a:noFill/>
        </p:spPr>
      </p:pic>
      <p:pic>
        <p:nvPicPr>
          <p:cNvPr id="10" name="Picture 2">
            <a:hlinkClick r:id="rId5"/>
          </p:cNvPr>
          <p:cNvPicPr>
            <a:picLocks noChangeAspect="1" noChangeArrowheads="1"/>
          </p:cNvPicPr>
          <p:nvPr/>
        </p:nvPicPr>
        <p:blipFill>
          <a:blip r:embed="rId6" cstate="print"/>
          <a:srcRect t="3552" b="43984"/>
          <a:stretch>
            <a:fillRect/>
          </a:stretch>
        </p:blipFill>
        <p:spPr bwMode="auto">
          <a:xfrm>
            <a:off x="179512" y="1556792"/>
            <a:ext cx="2736304" cy="1750206"/>
          </a:xfrm>
          <a:prstGeom prst="rect">
            <a:avLst/>
          </a:prstGeom>
          <a:noFill/>
          <a:ln w="9525">
            <a:solidFill>
              <a:schemeClr val="tx1"/>
            </a:solidFill>
            <a:miter lim="800000"/>
            <a:headEnd/>
            <a:tailEnd/>
          </a:ln>
        </p:spPr>
      </p:pic>
      <p:pic>
        <p:nvPicPr>
          <p:cNvPr id="11" name="Picture 3"/>
          <p:cNvPicPr>
            <a:picLocks noChangeAspect="1" noChangeArrowheads="1"/>
          </p:cNvPicPr>
          <p:nvPr/>
        </p:nvPicPr>
        <p:blipFill>
          <a:blip r:embed="rId7" cstate="print"/>
          <a:srcRect/>
          <a:stretch>
            <a:fillRect/>
          </a:stretch>
        </p:blipFill>
        <p:spPr bwMode="auto">
          <a:xfrm>
            <a:off x="539552" y="3429000"/>
            <a:ext cx="2836717" cy="1656184"/>
          </a:xfrm>
          <a:prstGeom prst="rect">
            <a:avLst/>
          </a:prstGeom>
          <a:noFill/>
          <a:ln w="9525">
            <a:solidFill>
              <a:schemeClr val="tx1"/>
            </a:solidFill>
            <a:miter lim="800000"/>
            <a:headEnd/>
            <a:tailEnd/>
          </a:ln>
        </p:spPr>
      </p:pic>
      <p:pic>
        <p:nvPicPr>
          <p:cNvPr id="2" name="Picture 2"/>
          <p:cNvPicPr>
            <a:picLocks noChangeAspect="1" noChangeArrowheads="1"/>
          </p:cNvPicPr>
          <p:nvPr/>
        </p:nvPicPr>
        <p:blipFill>
          <a:blip r:embed="rId8" cstate="print"/>
          <a:srcRect/>
          <a:stretch>
            <a:fillRect/>
          </a:stretch>
        </p:blipFill>
        <p:spPr bwMode="auto">
          <a:xfrm>
            <a:off x="179512" y="5229200"/>
            <a:ext cx="2915816" cy="1444560"/>
          </a:xfrm>
          <a:prstGeom prst="rect">
            <a:avLst/>
          </a:prstGeom>
          <a:noFill/>
          <a:ln w="9525">
            <a:solidFill>
              <a:schemeClr val="tx1"/>
            </a:solidFill>
            <a:miter lim="800000"/>
            <a:headEnd/>
            <a:tailEnd/>
          </a:ln>
        </p:spPr>
      </p:pic>
      <p:sp>
        <p:nvSpPr>
          <p:cNvPr id="13" name="タイトル 12"/>
          <p:cNvSpPr>
            <a:spLocks noGrp="1"/>
          </p:cNvSpPr>
          <p:nvPr>
            <p:ph type="title"/>
          </p:nvPr>
        </p:nvSpPr>
        <p:spPr>
          <a:xfrm>
            <a:off x="0" y="0"/>
            <a:ext cx="9144000" cy="928670"/>
          </a:xfrm>
        </p:spPr>
        <p:txBody>
          <a:bodyPr>
            <a:noAutofit/>
          </a:bodyPr>
          <a:lstStyle/>
          <a:p>
            <a:r>
              <a:rPr kumimoji="1" lang="en-US" altLang="ja-JP" sz="3200" dirty="0" smtClean="0"/>
              <a:t>NDL</a:t>
            </a:r>
            <a:r>
              <a:rPr kumimoji="1" lang="ja-JP" altLang="en-US" sz="3200" dirty="0" smtClean="0"/>
              <a:t>東日本大震災</a:t>
            </a:r>
            <a:r>
              <a:rPr lang="ja-JP" altLang="en-US" sz="3200" dirty="0" smtClean="0"/>
              <a:t>アーカイブ</a:t>
            </a:r>
            <a:r>
              <a:rPr lang="en-US" altLang="ja-JP" sz="3200" dirty="0" smtClean="0"/>
              <a:t/>
            </a:r>
            <a:br>
              <a:rPr lang="en-US" altLang="ja-JP" sz="3200" dirty="0" smtClean="0"/>
            </a:br>
            <a:r>
              <a:rPr lang="ja-JP" altLang="en-US" sz="2800" dirty="0" smtClean="0"/>
              <a:t>（知識インフラの実現形の先行事例）</a:t>
            </a:r>
            <a:endParaRPr kumimoji="1" lang="ja-JP" altLang="en-US" sz="2800" dirty="0"/>
          </a:p>
        </p:txBody>
      </p:sp>
      <p:sp>
        <p:nvSpPr>
          <p:cNvPr id="12" name="スライド番号プレースホルダ 11"/>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14" name="フッター プレースホルダ 13"/>
          <p:cNvSpPr>
            <a:spLocks noGrp="1"/>
          </p:cNvSpPr>
          <p:nvPr>
            <p:ph type="ftr" sz="quarter" idx="11"/>
          </p:nvPr>
        </p:nvSpPr>
        <p:spPr/>
        <p:txBody>
          <a:bodyPr/>
          <a:lstStyle/>
          <a:p>
            <a:r>
              <a:rPr kumimoji="0" lang="en-US" altLang="ja-JP" smtClean="0"/>
              <a:t>National Diet Library (NDL)</a:t>
            </a:r>
            <a:endParaRPr kumimoji="0" lang="en-US"/>
          </a:p>
        </p:txBody>
      </p:sp>
      <p:sp>
        <p:nvSpPr>
          <p:cNvPr id="3" name="正方形/長方形 2"/>
          <p:cNvSpPr/>
          <p:nvPr/>
        </p:nvSpPr>
        <p:spPr>
          <a:xfrm>
            <a:off x="6101916" y="2152601"/>
            <a:ext cx="432048" cy="196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横巻き 14"/>
          <p:cNvSpPr/>
          <p:nvPr/>
        </p:nvSpPr>
        <p:spPr>
          <a:xfrm>
            <a:off x="8028383" y="596131"/>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767552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kumimoji="1" lang="ja-JP" altLang="en-US" sz="3600" dirty="0" smtClean="0"/>
              <a:t>ナショナル・アーカイブ関連の国の動き</a:t>
            </a:r>
            <a:endParaRPr kumimoji="1" lang="ja-JP" altLang="en-US" sz="3600" dirty="0"/>
          </a:p>
        </p:txBody>
      </p:sp>
      <p:sp>
        <p:nvSpPr>
          <p:cNvPr id="6" name="コンテンツ プレースホルダー 5"/>
          <p:cNvSpPr>
            <a:spLocks noGrp="1"/>
          </p:cNvSpPr>
          <p:nvPr>
            <p:ph idx="1"/>
          </p:nvPr>
        </p:nvSpPr>
        <p:spPr>
          <a:xfrm>
            <a:off x="323528" y="928670"/>
            <a:ext cx="8568952" cy="6244746"/>
          </a:xfrm>
        </p:spPr>
        <p:txBody>
          <a:bodyPr>
            <a:normAutofit fontScale="62500" lnSpcReduction="20000"/>
          </a:bodyPr>
          <a:lstStyle/>
          <a:p>
            <a:pPr marL="342900" lvl="1" indent="-342900">
              <a:buFont typeface="Arial" pitchFamily="34" charset="0"/>
              <a:buChar char="•"/>
            </a:pPr>
            <a:r>
              <a:rPr lang="ja-JP" altLang="en-US" dirty="0" smtClean="0"/>
              <a:t>知的財産政策ビジョン（</a:t>
            </a:r>
            <a:r>
              <a:rPr lang="en-US" altLang="ja-JP" dirty="0" smtClean="0"/>
              <a:t>2013</a:t>
            </a:r>
            <a:r>
              <a:rPr lang="ja-JP" altLang="en-US" dirty="0" smtClean="0"/>
              <a:t>年</a:t>
            </a:r>
            <a:r>
              <a:rPr lang="en-US" altLang="ja-JP" dirty="0" smtClean="0"/>
              <a:t>6</a:t>
            </a:r>
            <a:r>
              <a:rPr lang="ja-JP" altLang="en-US" dirty="0" smtClean="0"/>
              <a:t>月</a:t>
            </a:r>
            <a:r>
              <a:rPr lang="en-US" altLang="ja-JP" dirty="0" smtClean="0"/>
              <a:t>7</a:t>
            </a:r>
            <a:r>
              <a:rPr lang="ja-JP" altLang="en-US" dirty="0" smtClean="0"/>
              <a:t>日知的財産戦略本部）</a:t>
            </a:r>
            <a:endParaRPr lang="en-US" altLang="ja-JP" dirty="0" smtClean="0"/>
          </a:p>
          <a:p>
            <a:pPr marL="342900" lvl="1" indent="-342900">
              <a:buFont typeface="Arial" pitchFamily="34" charset="0"/>
              <a:buChar char="•"/>
            </a:pPr>
            <a:r>
              <a:rPr lang="ja-JP" altLang="en-US" dirty="0" smtClean="0"/>
              <a:t>国</a:t>
            </a:r>
            <a:r>
              <a:rPr lang="ja-JP" altLang="en-US" dirty="0"/>
              <a:t>の</a:t>
            </a:r>
            <a:r>
              <a:rPr lang="ja-JP" altLang="ja-JP" dirty="0"/>
              <a:t>各施策</a:t>
            </a:r>
            <a:r>
              <a:rPr lang="ja-JP" altLang="en-US" dirty="0"/>
              <a:t>、</a:t>
            </a:r>
            <a:r>
              <a:rPr lang="ja-JP" altLang="en-US" dirty="0" smtClean="0"/>
              <a:t>計画、提言</a:t>
            </a:r>
            <a:endParaRPr lang="ja-JP" altLang="ja-JP" sz="2000" dirty="0"/>
          </a:p>
          <a:p>
            <a:pPr lvl="1"/>
            <a:r>
              <a:rPr lang="zh-TW" altLang="ja-JP" dirty="0" smtClean="0">
                <a:hlinkClick r:id="rId3"/>
              </a:rPr>
              <a:t>世界</a:t>
            </a:r>
            <a:r>
              <a:rPr lang="zh-TW" altLang="ja-JP" dirty="0">
                <a:hlinkClick r:id="rId3"/>
              </a:rPr>
              <a:t>最先端</a:t>
            </a:r>
            <a:r>
              <a:rPr lang="en-US" altLang="ja-JP" dirty="0">
                <a:hlinkClick r:id="rId3"/>
              </a:rPr>
              <a:t>IT</a:t>
            </a:r>
            <a:r>
              <a:rPr lang="zh-TW" altLang="ja-JP" dirty="0">
                <a:hlinkClick r:id="rId3"/>
              </a:rPr>
              <a:t>国家創造宣言</a:t>
            </a:r>
            <a:r>
              <a:rPr lang="zh-TW" altLang="ja-JP" dirty="0"/>
              <a:t>（</a:t>
            </a:r>
            <a:r>
              <a:rPr lang="en-US" altLang="ja-JP" dirty="0" smtClean="0"/>
              <a:t>2013</a:t>
            </a:r>
            <a:r>
              <a:rPr lang="zh-TW" altLang="ja-JP" dirty="0" smtClean="0"/>
              <a:t>年</a:t>
            </a:r>
            <a:r>
              <a:rPr lang="en-US" altLang="ja-JP" dirty="0"/>
              <a:t>6</a:t>
            </a:r>
            <a:r>
              <a:rPr lang="zh-TW" altLang="ja-JP" dirty="0"/>
              <a:t>月</a:t>
            </a:r>
            <a:r>
              <a:rPr lang="en-US" altLang="ja-JP" dirty="0"/>
              <a:t>14</a:t>
            </a:r>
            <a:r>
              <a:rPr lang="zh-TW" altLang="ja-JP" dirty="0"/>
              <a:t>日閣議決定）</a:t>
            </a:r>
            <a:endParaRPr lang="en-US" altLang="zh-TW" dirty="0"/>
          </a:p>
          <a:p>
            <a:pPr lvl="1"/>
            <a:r>
              <a:rPr lang="ja-JP" altLang="ja-JP" dirty="0" smtClean="0"/>
              <a:t>高度</a:t>
            </a:r>
            <a:r>
              <a:rPr lang="ja-JP" altLang="ja-JP" dirty="0"/>
              <a:t>情報通信ネットワーク社会推進戦略</a:t>
            </a:r>
            <a:r>
              <a:rPr lang="ja-JP" altLang="ja-JP" dirty="0" smtClean="0"/>
              <a:t>本部</a:t>
            </a:r>
            <a:endParaRPr lang="en-US" altLang="ja-JP" dirty="0" smtClean="0"/>
          </a:p>
          <a:p>
            <a:pPr lvl="2"/>
            <a:r>
              <a:rPr lang="ja-JP" altLang="ja-JP" dirty="0" smtClean="0">
                <a:hlinkClick r:id="rId4"/>
              </a:rPr>
              <a:t>電子</a:t>
            </a:r>
            <a:r>
              <a:rPr lang="ja-JP" altLang="ja-JP" dirty="0">
                <a:hlinkClick r:id="rId4"/>
              </a:rPr>
              <a:t>行政オープンデータ推進のための</a:t>
            </a:r>
            <a:r>
              <a:rPr lang="ja-JP" altLang="ja-JP" dirty="0" smtClean="0">
                <a:hlinkClick r:id="rId4"/>
              </a:rPr>
              <a:t>ロードマップ</a:t>
            </a:r>
            <a:r>
              <a:rPr lang="ja-JP" altLang="en-US" dirty="0" smtClean="0"/>
              <a:t>（</a:t>
            </a:r>
            <a:r>
              <a:rPr lang="en-US" altLang="ja-JP" dirty="0" smtClean="0"/>
              <a:t>2013</a:t>
            </a:r>
            <a:r>
              <a:rPr lang="ja-JP" altLang="ja-JP" dirty="0"/>
              <a:t>年</a:t>
            </a:r>
            <a:r>
              <a:rPr lang="en-US" altLang="ja-JP" dirty="0"/>
              <a:t>6</a:t>
            </a:r>
            <a:r>
              <a:rPr lang="ja-JP" altLang="ja-JP" dirty="0"/>
              <a:t>月</a:t>
            </a:r>
            <a:r>
              <a:rPr lang="en-US" altLang="ja-JP" dirty="0"/>
              <a:t>14</a:t>
            </a:r>
            <a:r>
              <a:rPr lang="ja-JP" altLang="ja-JP" dirty="0"/>
              <a:t>日高度情報通信ネットワーク社会推進戦略本部</a:t>
            </a:r>
            <a:r>
              <a:rPr lang="ja-JP" altLang="ja-JP" dirty="0" smtClean="0"/>
              <a:t>決定</a:t>
            </a:r>
            <a:r>
              <a:rPr lang="ja-JP" altLang="en-US" dirty="0"/>
              <a:t>）</a:t>
            </a:r>
            <a:endParaRPr lang="ja-JP" altLang="ja-JP" dirty="0"/>
          </a:p>
          <a:p>
            <a:pPr lvl="1"/>
            <a:r>
              <a:rPr lang="ja-JP" altLang="ja-JP" dirty="0" smtClean="0"/>
              <a:t>電子</a:t>
            </a:r>
            <a:r>
              <a:rPr lang="ja-JP" altLang="ja-JP" dirty="0"/>
              <a:t>書籍と出版文化の振興に関する議員連盟（電書議連</a:t>
            </a:r>
            <a:r>
              <a:rPr lang="ja-JP" altLang="ja-JP" dirty="0" smtClean="0"/>
              <a:t>）</a:t>
            </a:r>
            <a:endParaRPr lang="en-US" altLang="ja-JP" dirty="0" smtClean="0"/>
          </a:p>
          <a:p>
            <a:pPr lvl="2"/>
            <a:r>
              <a:rPr lang="ja-JP" altLang="ja-JP" dirty="0"/>
              <a:t>「出版社の権利のあり方に関する提言（中山提言）」（</a:t>
            </a:r>
            <a:r>
              <a:rPr lang="en-US" altLang="ja-JP" dirty="0"/>
              <a:t>2013</a:t>
            </a:r>
            <a:r>
              <a:rPr lang="ja-JP" altLang="ja-JP" dirty="0"/>
              <a:t>年</a:t>
            </a:r>
            <a:r>
              <a:rPr lang="en-US" altLang="ja-JP" dirty="0"/>
              <a:t>4</a:t>
            </a:r>
            <a:r>
              <a:rPr lang="ja-JP" altLang="ja-JP" dirty="0"/>
              <a:t>月</a:t>
            </a:r>
            <a:r>
              <a:rPr lang="en-US" altLang="ja-JP" dirty="0"/>
              <a:t>4</a:t>
            </a:r>
            <a:r>
              <a:rPr lang="ja-JP" altLang="ja-JP" dirty="0"/>
              <a:t>日第</a:t>
            </a:r>
            <a:r>
              <a:rPr lang="en-US" altLang="ja-JP" dirty="0"/>
              <a:t>7</a:t>
            </a:r>
            <a:r>
              <a:rPr lang="ja-JP" altLang="ja-JP" dirty="0"/>
              <a:t>回「印刷文化・電子文化の基盤整備に関する勉強会（中川勉強会</a:t>
            </a:r>
            <a:r>
              <a:rPr lang="ja-JP" altLang="ja-JP" dirty="0" smtClean="0"/>
              <a:t>）</a:t>
            </a:r>
            <a:r>
              <a:rPr lang="ja-JP" altLang="en-US" dirty="0" smtClean="0"/>
              <a:t>）</a:t>
            </a:r>
            <a:endParaRPr lang="ja-JP" altLang="ja-JP" dirty="0"/>
          </a:p>
          <a:p>
            <a:pPr lvl="1"/>
            <a:r>
              <a:rPr lang="ja-JP" altLang="ja-JP" dirty="0" smtClean="0"/>
              <a:t>デジタル</a:t>
            </a:r>
            <a:r>
              <a:rPr lang="ja-JP" altLang="ja-JP" dirty="0"/>
              <a:t>文化資産推進議員連盟</a:t>
            </a:r>
            <a:r>
              <a:rPr lang="ja-JP" altLang="ja-JP" dirty="0" smtClean="0"/>
              <a:t>（</a:t>
            </a:r>
            <a:r>
              <a:rPr lang="zh-TW" altLang="en-US" dirty="0" smtClean="0"/>
              <a:t>文化資産議連</a:t>
            </a:r>
            <a:r>
              <a:rPr lang="ja-JP" altLang="ja-JP" dirty="0" smtClean="0"/>
              <a:t>）</a:t>
            </a:r>
            <a:endParaRPr lang="en-US" altLang="ja-JP" dirty="0" smtClean="0"/>
          </a:p>
          <a:p>
            <a:pPr lvl="2"/>
            <a:r>
              <a:rPr lang="ja-JP" altLang="ja-JP" dirty="0"/>
              <a:t>日本の文化情報戦略基盤「国立デジタル文化資産振興センター（仮称）</a:t>
            </a:r>
            <a:r>
              <a:rPr lang="ja-JP" altLang="ja-JP" dirty="0" smtClean="0"/>
              <a:t>」</a:t>
            </a:r>
            <a:r>
              <a:rPr lang="ja-JP" altLang="en-US" dirty="0"/>
              <a:t>設立</a:t>
            </a:r>
            <a:r>
              <a:rPr lang="ja-JP" altLang="ja-JP" dirty="0" smtClean="0"/>
              <a:t>構想</a:t>
            </a:r>
            <a:r>
              <a:rPr lang="ja-JP" altLang="ja-JP" dirty="0"/>
              <a:t>提言（</a:t>
            </a:r>
            <a:r>
              <a:rPr lang="en-US" altLang="ja-JP" dirty="0"/>
              <a:t>2014</a:t>
            </a:r>
            <a:r>
              <a:rPr lang="ja-JP" altLang="ja-JP" dirty="0"/>
              <a:t>年</a:t>
            </a:r>
            <a:r>
              <a:rPr lang="en-US" altLang="ja-JP" dirty="0"/>
              <a:t>5</a:t>
            </a:r>
            <a:r>
              <a:rPr lang="ja-JP" altLang="ja-JP" dirty="0"/>
              <a:t>月</a:t>
            </a:r>
            <a:r>
              <a:rPr lang="en-US" altLang="ja-JP" dirty="0"/>
              <a:t>23</a:t>
            </a:r>
            <a:r>
              <a:rPr lang="ja-JP" altLang="ja-JP" dirty="0"/>
              <a:t>日デジタル文化資産推進議連資料</a:t>
            </a:r>
            <a:r>
              <a:rPr lang="ja-JP" altLang="ja-JP" dirty="0" smtClean="0"/>
              <a:t>）</a:t>
            </a:r>
            <a:endParaRPr lang="ja-JP" altLang="ja-JP" dirty="0"/>
          </a:p>
          <a:p>
            <a:pPr lvl="1"/>
            <a:r>
              <a:rPr lang="ja-JP" altLang="ja-JP" dirty="0" smtClean="0"/>
              <a:t>知的</a:t>
            </a:r>
            <a:r>
              <a:rPr lang="ja-JP" altLang="ja-JP" dirty="0"/>
              <a:t>財産戦略本部検証・評価・企画</a:t>
            </a:r>
            <a:r>
              <a:rPr lang="ja-JP" altLang="ja-JP" dirty="0" smtClean="0"/>
              <a:t>委員会</a:t>
            </a:r>
            <a:endParaRPr lang="en-US" altLang="ja-JP" dirty="0" smtClean="0"/>
          </a:p>
          <a:p>
            <a:pPr lvl="2"/>
            <a:r>
              <a:rPr lang="ja-JP" altLang="ja-JP" dirty="0" smtClean="0">
                <a:hlinkClick r:id="rId5"/>
              </a:rPr>
              <a:t>アーカイブ</a:t>
            </a:r>
            <a:r>
              <a:rPr lang="ja-JP" altLang="ja-JP" dirty="0">
                <a:hlinkClick r:id="rId5"/>
              </a:rPr>
              <a:t>に関するタスクフォース</a:t>
            </a:r>
            <a:r>
              <a:rPr lang="ja-JP" altLang="ja-JP" dirty="0" smtClean="0">
                <a:hlinkClick r:id="rId5"/>
              </a:rPr>
              <a:t>報告書</a:t>
            </a:r>
            <a:r>
              <a:rPr lang="ja-JP" altLang="ja-JP" dirty="0" smtClean="0"/>
              <a:t>（</a:t>
            </a:r>
            <a:r>
              <a:rPr lang="en-US" altLang="ja-JP" dirty="0"/>
              <a:t>2014</a:t>
            </a:r>
            <a:r>
              <a:rPr lang="ja-JP" altLang="ja-JP" dirty="0"/>
              <a:t>年</a:t>
            </a:r>
            <a:r>
              <a:rPr lang="en-US" altLang="ja-JP" dirty="0"/>
              <a:t>4</a:t>
            </a:r>
            <a:r>
              <a:rPr lang="ja-JP" altLang="ja-JP" dirty="0"/>
              <a:t>月</a:t>
            </a:r>
            <a:r>
              <a:rPr lang="en-US" altLang="ja-JP" dirty="0"/>
              <a:t>11</a:t>
            </a:r>
            <a:r>
              <a:rPr lang="ja-JP" altLang="ja-JP" dirty="0"/>
              <a:t>日知的財産戦略本部検証・評価・企画委員会（第</a:t>
            </a:r>
            <a:r>
              <a:rPr lang="en-US" altLang="ja-JP" dirty="0"/>
              <a:t>7</a:t>
            </a:r>
            <a:r>
              <a:rPr lang="ja-JP" altLang="ja-JP" dirty="0"/>
              <a:t>回）</a:t>
            </a:r>
            <a:r>
              <a:rPr lang="ja-JP" altLang="ja-JP" dirty="0" smtClean="0"/>
              <a:t>）</a:t>
            </a:r>
            <a:endParaRPr lang="en-US" altLang="ja-JP" dirty="0" smtClean="0"/>
          </a:p>
          <a:p>
            <a:pPr lvl="1"/>
            <a:r>
              <a:rPr lang="ja-JP" altLang="ja-JP" dirty="0" smtClean="0"/>
              <a:t>自由</a:t>
            </a:r>
            <a:r>
              <a:rPr lang="ja-JP" altLang="ja-JP" dirty="0"/>
              <a:t>民主党知的財産戦略</a:t>
            </a:r>
            <a:r>
              <a:rPr lang="ja-JP" altLang="ja-JP" dirty="0" smtClean="0"/>
              <a:t>調査会</a:t>
            </a:r>
            <a:endParaRPr lang="en-US" altLang="ja-JP" dirty="0" smtClean="0"/>
          </a:p>
          <a:p>
            <a:pPr lvl="2"/>
            <a:r>
              <a:rPr lang="ja-JP" altLang="ja-JP" dirty="0" smtClean="0">
                <a:hlinkClick r:id="rId6"/>
              </a:rPr>
              <a:t>知的</a:t>
            </a:r>
            <a:r>
              <a:rPr lang="ja-JP" altLang="ja-JP" dirty="0">
                <a:hlinkClick r:id="rId6"/>
              </a:rPr>
              <a:t>財産戦略調査会の提言とりまとめ</a:t>
            </a:r>
            <a:r>
              <a:rPr lang="ja-JP" altLang="ja-JP" dirty="0"/>
              <a:t>（</a:t>
            </a:r>
            <a:r>
              <a:rPr lang="en-US" altLang="ja-JP" dirty="0"/>
              <a:t>2014</a:t>
            </a:r>
            <a:r>
              <a:rPr lang="ja-JP" altLang="ja-JP" dirty="0"/>
              <a:t>年</a:t>
            </a:r>
            <a:r>
              <a:rPr lang="en-US" altLang="ja-JP" dirty="0"/>
              <a:t>5</a:t>
            </a:r>
            <a:r>
              <a:rPr lang="ja-JP" altLang="ja-JP" dirty="0"/>
              <a:t>月</a:t>
            </a:r>
            <a:r>
              <a:rPr lang="en-US" altLang="ja-JP" dirty="0"/>
              <a:t>27</a:t>
            </a:r>
            <a:r>
              <a:rPr lang="ja-JP" altLang="ja-JP" dirty="0"/>
              <a:t>日自由民主党知的財産戦略調査会）</a:t>
            </a:r>
          </a:p>
          <a:p>
            <a:pPr lvl="1"/>
            <a:r>
              <a:rPr lang="zh-TW" altLang="en-US" dirty="0" smtClean="0">
                <a:hlinkClick r:id="rId7"/>
              </a:rPr>
              <a:t>知的</a:t>
            </a:r>
            <a:r>
              <a:rPr lang="zh-TW" altLang="en-US" dirty="0">
                <a:hlinkClick r:id="rId7"/>
              </a:rPr>
              <a:t>財産推進</a:t>
            </a:r>
            <a:r>
              <a:rPr lang="zh-TW" altLang="en-US" dirty="0" smtClean="0">
                <a:hlinkClick r:id="rId7"/>
              </a:rPr>
              <a:t>計画</a:t>
            </a:r>
            <a:r>
              <a:rPr lang="en-US" altLang="zh-TW" dirty="0" smtClean="0">
                <a:hlinkClick r:id="rId7"/>
              </a:rPr>
              <a:t>2014</a:t>
            </a:r>
            <a:r>
              <a:rPr lang="ja-JP" altLang="en-US" dirty="0" smtClean="0"/>
              <a:t>（</a:t>
            </a:r>
            <a:r>
              <a:rPr lang="en-US" altLang="ja-JP" dirty="0" smtClean="0"/>
              <a:t>2014</a:t>
            </a:r>
            <a:r>
              <a:rPr lang="ja-JP" altLang="en-US" dirty="0" smtClean="0"/>
              <a:t>年</a:t>
            </a:r>
            <a:r>
              <a:rPr lang="en-US" altLang="ja-JP" dirty="0" smtClean="0"/>
              <a:t>6</a:t>
            </a:r>
            <a:r>
              <a:rPr lang="ja-JP" altLang="en-US" dirty="0" smtClean="0"/>
              <a:t>月</a:t>
            </a:r>
            <a:r>
              <a:rPr lang="en-US" altLang="ja-JP" dirty="0" smtClean="0"/>
              <a:t>20</a:t>
            </a:r>
            <a:r>
              <a:rPr lang="ja-JP" altLang="en-US" dirty="0" smtClean="0"/>
              <a:t>日</a:t>
            </a:r>
            <a:r>
              <a:rPr lang="ja-JP" altLang="ja-JP" dirty="0"/>
              <a:t>知的財産戦略</a:t>
            </a:r>
            <a:r>
              <a:rPr lang="ja-JP" altLang="ja-JP" dirty="0" smtClean="0"/>
              <a:t>本部</a:t>
            </a:r>
            <a:r>
              <a:rPr lang="ja-JP" altLang="en-US" dirty="0" smtClean="0"/>
              <a:t>決定）</a:t>
            </a:r>
            <a:endParaRPr lang="en-US" altLang="ja-JP" dirty="0" smtClean="0"/>
          </a:p>
          <a:p>
            <a:pPr lvl="1"/>
            <a:r>
              <a:rPr lang="ja-JP" altLang="en-US" dirty="0" smtClean="0">
                <a:hlinkClick r:id="rId8"/>
              </a:rPr>
              <a:t>経済</a:t>
            </a:r>
            <a:r>
              <a:rPr lang="ja-JP" altLang="en-US" dirty="0">
                <a:hlinkClick r:id="rId8"/>
              </a:rPr>
              <a:t>財政運営と改革の基本方針</a:t>
            </a:r>
            <a:r>
              <a:rPr lang="en-US" altLang="ja-JP" dirty="0">
                <a:hlinkClick r:id="rId8"/>
              </a:rPr>
              <a:t>2014</a:t>
            </a:r>
            <a:r>
              <a:rPr lang="ja-JP" altLang="en-US" dirty="0"/>
              <a:t>（</a:t>
            </a:r>
            <a:r>
              <a:rPr lang="en-US" altLang="ja-JP" dirty="0"/>
              <a:t>2014</a:t>
            </a:r>
            <a:r>
              <a:rPr lang="ja-JP" altLang="en-US" dirty="0"/>
              <a:t>年</a:t>
            </a:r>
            <a:r>
              <a:rPr lang="en-US" altLang="ja-JP" dirty="0"/>
              <a:t>6</a:t>
            </a:r>
            <a:r>
              <a:rPr lang="ja-JP" altLang="en-US" dirty="0"/>
              <a:t>月</a:t>
            </a:r>
            <a:r>
              <a:rPr lang="en-US" altLang="ja-JP" dirty="0"/>
              <a:t>24</a:t>
            </a:r>
            <a:r>
              <a:rPr lang="ja-JP" altLang="en-US" dirty="0"/>
              <a:t>日閣議決定</a:t>
            </a:r>
            <a:r>
              <a:rPr lang="ja-JP" altLang="en-US" dirty="0" smtClean="0"/>
              <a:t>）</a:t>
            </a:r>
            <a:endParaRPr lang="en-US" altLang="ja-JP" dirty="0" smtClean="0"/>
          </a:p>
          <a:p>
            <a:pPr lvl="1"/>
            <a:r>
              <a:rPr lang="ja-JP" altLang="ja-JP" dirty="0" smtClean="0"/>
              <a:t>文化</a:t>
            </a:r>
            <a:r>
              <a:rPr lang="ja-JP" altLang="ja-JP" dirty="0"/>
              <a:t>関係資料のアーカイブに関する有識者</a:t>
            </a:r>
            <a:r>
              <a:rPr lang="ja-JP" altLang="ja-JP" dirty="0" smtClean="0"/>
              <a:t>会議</a:t>
            </a:r>
            <a:r>
              <a:rPr lang="ja-JP" altLang="en-US" dirty="0"/>
              <a:t>（</a:t>
            </a:r>
            <a:r>
              <a:rPr lang="en-US" altLang="ja-JP" dirty="0"/>
              <a:t>2014</a:t>
            </a:r>
            <a:r>
              <a:rPr lang="ja-JP" altLang="en-US" dirty="0"/>
              <a:t>年</a:t>
            </a:r>
            <a:r>
              <a:rPr lang="en-US" altLang="ja-JP" dirty="0"/>
              <a:t>6</a:t>
            </a:r>
            <a:r>
              <a:rPr lang="ja-JP" altLang="en-US" dirty="0" smtClean="0"/>
              <a:t>月</a:t>
            </a:r>
            <a:r>
              <a:rPr lang="en-US" altLang="ja-JP" dirty="0" smtClean="0"/>
              <a:t>3</a:t>
            </a:r>
            <a:r>
              <a:rPr lang="ja-JP" altLang="en-US" dirty="0" smtClean="0"/>
              <a:t>日～）</a:t>
            </a:r>
            <a:r>
              <a:rPr lang="ja-JP" altLang="ja-JP" dirty="0"/>
              <a:t>　</a:t>
            </a:r>
          </a:p>
          <a:p>
            <a:pPr lvl="1"/>
            <a:r>
              <a:rPr lang="ja-JP" altLang="ja-JP" dirty="0" smtClean="0"/>
              <a:t>大規模</a:t>
            </a:r>
            <a:r>
              <a:rPr lang="ja-JP" altLang="ja-JP" dirty="0"/>
              <a:t>災害</a:t>
            </a:r>
            <a:r>
              <a:rPr lang="ja-JP" altLang="ja-JP" dirty="0" smtClean="0"/>
              <a:t>情報</a:t>
            </a:r>
            <a:r>
              <a:rPr lang="ja-JP" altLang="en-US" dirty="0" smtClean="0"/>
              <a:t>アーカイブス</a:t>
            </a:r>
            <a:r>
              <a:rPr lang="ja-JP" altLang="ja-JP" dirty="0" smtClean="0"/>
              <a:t>構想</a:t>
            </a:r>
            <a:endParaRPr lang="ja-JP" altLang="ja-JP" dirty="0"/>
          </a:p>
          <a:p>
            <a:pPr lvl="1"/>
            <a:endParaRPr lang="ja-JP" altLang="en-US" dirty="0"/>
          </a:p>
          <a:p>
            <a:endParaRPr kumimoji="1" lang="ja-JP" altLang="en-US" dirty="0"/>
          </a:p>
        </p:txBody>
      </p:sp>
      <p:sp>
        <p:nvSpPr>
          <p:cNvPr id="4" name="スライド番号プレースホルダー 3"/>
          <p:cNvSpPr>
            <a:spLocks noGrp="1"/>
          </p:cNvSpPr>
          <p:nvPr>
            <p:ph type="sldNum" sz="quarter" idx="12"/>
          </p:nvPr>
        </p:nvSpPr>
        <p:spPr>
          <a:xfrm>
            <a:off x="6876256" y="6126164"/>
            <a:ext cx="2133600" cy="595312"/>
          </a:xfrm>
        </p:spPr>
        <p:txBody>
          <a:bodyPr/>
          <a:lstStyle/>
          <a:p>
            <a:fld id="{042AED99-7FB4-404E-8A97-64753DCE42EC}" type="slidenum">
              <a:rPr kumimoji="0" lang="en-US" smtClean="0"/>
              <a:pPr/>
              <a:t>9</a:t>
            </a:fld>
            <a:endParaRPr kumimoji="0" lang="en-US" dirty="0"/>
          </a:p>
        </p:txBody>
      </p:sp>
      <p:sp>
        <p:nvSpPr>
          <p:cNvPr id="5" name="横巻き 4"/>
          <p:cNvSpPr/>
          <p:nvPr/>
        </p:nvSpPr>
        <p:spPr>
          <a:xfrm>
            <a:off x="7596337" y="596131"/>
            <a:ext cx="1456198"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2013</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a:t>
            </a:r>
            <a:r>
              <a:rPr lang="en-US" altLang="ja-JP" sz="1100" b="1" dirty="0" smtClean="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smtClean="0">
                <a:solidFill>
                  <a:srgbClr val="FF0000"/>
                </a:solidFill>
                <a:latin typeface="HG丸ｺﾞｼｯｸM-PRO" panose="020F0600000000000000" pitchFamily="50" charset="-128"/>
                <a:ea typeface="HG丸ｺﾞｼｯｸM-PRO" panose="020F0600000000000000" pitchFamily="50" charset="-128"/>
              </a:rPr>
              <a:t>年</a:t>
            </a:r>
          </a:p>
        </p:txBody>
      </p:sp>
    </p:spTree>
    <p:extLst>
      <p:ext uri="{BB962C8B-B14F-4D97-AF65-F5344CB8AC3E}">
        <p14:creationId xmlns:p14="http://schemas.microsoft.com/office/powerpoint/2010/main" val="1878587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236286</TotalTime>
  <Words>3473</Words>
  <Application>Microsoft Office PowerPoint</Application>
  <PresentationFormat>画面に合わせる (4:3)</PresentationFormat>
  <Paragraphs>567</Paragraphs>
  <Slides>22</Slides>
  <Notes>19</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ariant>
        <vt:lpstr>目的別スライド ショー</vt:lpstr>
      </vt:variant>
      <vt:variant>
        <vt:i4>1</vt:i4>
      </vt:variant>
    </vt:vector>
  </HeadingPairs>
  <TitlesOfParts>
    <vt:vector size="31" baseType="lpstr">
      <vt:lpstr>Arial Unicode MS</vt:lpstr>
      <vt:lpstr>HG丸ｺﾞｼｯｸM-PRO</vt:lpstr>
      <vt:lpstr>ＭＳ Ｐゴシック</vt:lpstr>
      <vt:lpstr>ＭＳ Ｐ明朝</vt:lpstr>
      <vt:lpstr>新細明體</vt:lpstr>
      <vt:lpstr>Arial</vt:lpstr>
      <vt:lpstr>Calibri</vt:lpstr>
      <vt:lpstr>Office テーマ</vt:lpstr>
      <vt:lpstr>「見たことのない図書館」を考える ―電子図書館事業20年を迎えた新たな方向性の模索―</vt:lpstr>
      <vt:lpstr>パイロット電子図書館プロジェクト</vt:lpstr>
      <vt:lpstr>国立国会図書館電子図書館中期計画2004 で目指すところ</vt:lpstr>
      <vt:lpstr>PowerPoint プレゼンテーション</vt:lpstr>
      <vt:lpstr>情報探索サービスの開発経緯</vt:lpstr>
      <vt:lpstr>情報探索サービスの開発経緯</vt:lpstr>
      <vt:lpstr>知識情報基盤の構築</vt:lpstr>
      <vt:lpstr>NDL東日本大震災アーカイブ （知識インフラの実現形の先行事例）</vt:lpstr>
      <vt:lpstr>ナショナル・アーカイブ関連の国の動き</vt:lpstr>
      <vt:lpstr>電子書籍・文化資産の両議員連盟の動き</vt:lpstr>
      <vt:lpstr>電子書籍分野のアーカイブの機能 －出版界との役割分担－</vt:lpstr>
      <vt:lpstr>電子書籍・文化財の各ナショナルアーカイブ構想 のカバレージ</vt:lpstr>
      <vt:lpstr>各種アーカイブ構築施策の一元化</vt:lpstr>
      <vt:lpstr>文化財を含めたナショナルアーカイブの機能イメージ　</vt:lpstr>
      <vt:lpstr>ナショナルアーカイブで何をできるようにするか</vt:lpstr>
      <vt:lpstr>ナショナルアーカイブで何が変わるか</vt:lpstr>
      <vt:lpstr>ナショナルアーカイブイメージを 図書館等にマッピングすると</vt:lpstr>
      <vt:lpstr>見たことのない図書館 －これからの図書館、博物館、美術館等の機能－</vt:lpstr>
      <vt:lpstr>図書館員等に求められるもの</vt:lpstr>
      <vt:lpstr>【例】中国国家図書館</vt:lpstr>
      <vt:lpstr>【例】上海図書館</vt:lpstr>
      <vt:lpstr>PowerPoint プレゼンテーション</vt:lpstr>
      <vt:lpstr>目的別スライド ショー 1</vt:lpstr>
    </vt:vector>
  </TitlesOfParts>
  <Company>国立国会図書館</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中山　正樹</dc:creator>
  <cp:lastModifiedBy>中山正樹</cp:lastModifiedBy>
  <cp:revision>6517</cp:revision>
  <cp:lastPrinted>2015-01-08T04:57:22Z</cp:lastPrinted>
  <dcterms:created xsi:type="dcterms:W3CDTF">2010-01-29T00:20:33Z</dcterms:created>
  <dcterms:modified xsi:type="dcterms:W3CDTF">2015-01-08T09:47:13Z</dcterms:modified>
</cp:coreProperties>
</file>