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handoutMasterIdLst>
    <p:handoutMasterId r:id="rId36"/>
  </p:handoutMasterIdLst>
  <p:sldIdLst>
    <p:sldId id="256" r:id="rId2"/>
    <p:sldId id="325" r:id="rId3"/>
    <p:sldId id="326" r:id="rId4"/>
    <p:sldId id="415" r:id="rId5"/>
    <p:sldId id="364" r:id="rId6"/>
    <p:sldId id="366" r:id="rId7"/>
    <p:sldId id="369" r:id="rId8"/>
    <p:sldId id="357" r:id="rId9"/>
    <p:sldId id="358" r:id="rId10"/>
    <p:sldId id="412" r:id="rId11"/>
    <p:sldId id="413" r:id="rId12"/>
    <p:sldId id="394" r:id="rId13"/>
    <p:sldId id="395" r:id="rId14"/>
    <p:sldId id="411" r:id="rId15"/>
    <p:sldId id="371" r:id="rId16"/>
    <p:sldId id="328" r:id="rId17"/>
    <p:sldId id="405" r:id="rId18"/>
    <p:sldId id="331" r:id="rId19"/>
    <p:sldId id="332" r:id="rId20"/>
    <p:sldId id="383" r:id="rId21"/>
    <p:sldId id="384" r:id="rId22"/>
    <p:sldId id="385" r:id="rId23"/>
    <p:sldId id="407" r:id="rId24"/>
    <p:sldId id="334" r:id="rId25"/>
    <p:sldId id="393" r:id="rId26"/>
    <p:sldId id="398" r:id="rId27"/>
    <p:sldId id="397" r:id="rId28"/>
    <p:sldId id="392" r:id="rId29"/>
    <p:sldId id="386" r:id="rId30"/>
    <p:sldId id="387" r:id="rId31"/>
    <p:sldId id="408" r:id="rId32"/>
    <p:sldId id="426" r:id="rId33"/>
    <p:sldId id="424" r:id="rId3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9" autoAdjust="0"/>
    <p:restoredTop sz="88190" autoAdjust="0"/>
  </p:normalViewPr>
  <p:slideViewPr>
    <p:cSldViewPr>
      <p:cViewPr varScale="1">
        <p:scale>
          <a:sx n="77" d="100"/>
          <a:sy n="77" d="100"/>
        </p:scale>
        <p:origin x="-720" y="-96"/>
      </p:cViewPr>
      <p:guideLst>
        <p:guide orient="horz" pos="2160"/>
        <p:guide pos="2880"/>
      </p:guideLst>
    </p:cSldViewPr>
  </p:slideViewPr>
  <p:outlineViewPr>
    <p:cViewPr>
      <p:scale>
        <a:sx n="33" d="100"/>
        <a:sy n="33" d="100"/>
      </p:scale>
      <p:origin x="0" y="45252"/>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278" y="-84"/>
      </p:cViewPr>
      <p:guideLst>
        <p:guide orient="horz" pos="3223"/>
        <p:guide pos="223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3" y="2"/>
            <a:ext cx="3076977" cy="511978"/>
          </a:xfrm>
          <a:prstGeom prst="rect">
            <a:avLst/>
          </a:prstGeom>
        </p:spPr>
        <p:txBody>
          <a:bodyPr vert="horz" lIns="95420" tIns="47711" rIns="95420" bIns="47711" rtlCol="0"/>
          <a:lstStyle>
            <a:lvl1pPr algn="l">
              <a:defRPr sz="1300"/>
            </a:lvl1pPr>
          </a:lstStyle>
          <a:p>
            <a:r>
              <a:rPr kumimoji="1" lang="en-US" altLang="ja-JP" smtClean="0"/>
              <a:t>e-Japanology</a:t>
            </a:r>
            <a:r>
              <a:rPr kumimoji="1" lang="ja-JP" altLang="en-US" smtClean="0"/>
              <a:t>の構築に向けて</a:t>
            </a:r>
            <a:endParaRPr kumimoji="1" lang="ja-JP" altLang="en-US"/>
          </a:p>
        </p:txBody>
      </p:sp>
      <p:sp>
        <p:nvSpPr>
          <p:cNvPr id="3" name="日付プレースホルダ 2"/>
          <p:cNvSpPr>
            <a:spLocks noGrp="1"/>
          </p:cNvSpPr>
          <p:nvPr>
            <p:ph type="dt" sz="quarter" idx="1"/>
          </p:nvPr>
        </p:nvSpPr>
        <p:spPr>
          <a:xfrm>
            <a:off x="4020649" y="2"/>
            <a:ext cx="3076976" cy="511978"/>
          </a:xfrm>
          <a:prstGeom prst="rect">
            <a:avLst/>
          </a:prstGeom>
        </p:spPr>
        <p:txBody>
          <a:bodyPr vert="horz" lIns="95420" tIns="47711" rIns="95420" bIns="47711" rtlCol="0"/>
          <a:lstStyle>
            <a:lvl1pPr algn="r">
              <a:defRPr sz="1300"/>
            </a:lvl1pPr>
          </a:lstStyle>
          <a:p>
            <a:r>
              <a:rPr kumimoji="1" lang="en-US" altLang="ja-JP" smtClean="0"/>
              <a:t>2010/12/11</a:t>
            </a:r>
            <a:endParaRPr kumimoji="1" lang="ja-JP" altLang="en-US"/>
          </a:p>
        </p:txBody>
      </p:sp>
      <p:sp>
        <p:nvSpPr>
          <p:cNvPr id="4" name="フッター プレースホルダ 3"/>
          <p:cNvSpPr>
            <a:spLocks noGrp="1"/>
          </p:cNvSpPr>
          <p:nvPr>
            <p:ph type="ftr" sz="quarter" idx="2"/>
          </p:nvPr>
        </p:nvSpPr>
        <p:spPr>
          <a:xfrm>
            <a:off x="3" y="9720990"/>
            <a:ext cx="3076977" cy="511977"/>
          </a:xfrm>
          <a:prstGeom prst="rect">
            <a:avLst/>
          </a:prstGeom>
        </p:spPr>
        <p:txBody>
          <a:bodyPr vert="horz" lIns="95420" tIns="47711" rIns="95420" bIns="47711" rtlCol="0" anchor="b"/>
          <a:lstStyle>
            <a:lvl1pPr algn="l">
              <a:defRPr sz="1300"/>
            </a:lvl1pPr>
          </a:lstStyle>
          <a:p>
            <a:r>
              <a:rPr kumimoji="1" lang="en-US" altLang="ja-JP" smtClean="0"/>
              <a:t>National Diet Library (NDL)</a:t>
            </a:r>
            <a:endParaRPr kumimoji="1" lang="ja-JP" altLang="en-US"/>
          </a:p>
        </p:txBody>
      </p:sp>
      <p:sp>
        <p:nvSpPr>
          <p:cNvPr id="5" name="スライド番号プレースホルダ 4"/>
          <p:cNvSpPr>
            <a:spLocks noGrp="1"/>
          </p:cNvSpPr>
          <p:nvPr>
            <p:ph type="sldNum" sz="quarter" idx="3"/>
          </p:nvPr>
        </p:nvSpPr>
        <p:spPr>
          <a:xfrm>
            <a:off x="4020649" y="9720990"/>
            <a:ext cx="3076976" cy="511977"/>
          </a:xfrm>
          <a:prstGeom prst="rect">
            <a:avLst/>
          </a:prstGeom>
        </p:spPr>
        <p:txBody>
          <a:bodyPr vert="horz" lIns="95420" tIns="47711" rIns="95420" bIns="47711" rtlCol="0" anchor="b"/>
          <a:lstStyle>
            <a:lvl1pPr algn="r">
              <a:defRPr sz="1300"/>
            </a:lvl1pPr>
          </a:lstStyle>
          <a:p>
            <a:fld id="{C4AF28F6-9C51-497A-A942-25801755941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2"/>
            <a:ext cx="3076364" cy="511731"/>
          </a:xfrm>
          <a:prstGeom prst="rect">
            <a:avLst/>
          </a:prstGeom>
        </p:spPr>
        <p:txBody>
          <a:bodyPr vert="horz" lIns="95439" tIns="47719" rIns="95439" bIns="47719" rtlCol="0"/>
          <a:lstStyle>
            <a:lvl1pPr algn="l">
              <a:defRPr sz="1300"/>
            </a:lvl1pPr>
          </a:lstStyle>
          <a:p>
            <a:r>
              <a:rPr kumimoji="1" lang="en-US" altLang="ja-JP" smtClean="0"/>
              <a:t>e-Japanology</a:t>
            </a:r>
            <a:r>
              <a:rPr kumimoji="1" lang="ja-JP" altLang="en-US" smtClean="0"/>
              <a:t>の構築に向けて</a:t>
            </a:r>
            <a:endParaRPr kumimoji="1" lang="ja-JP" altLang="en-US"/>
          </a:p>
        </p:txBody>
      </p:sp>
      <p:sp>
        <p:nvSpPr>
          <p:cNvPr id="3" name="日付プレースホルダ 2"/>
          <p:cNvSpPr>
            <a:spLocks noGrp="1"/>
          </p:cNvSpPr>
          <p:nvPr>
            <p:ph type="dt" idx="1"/>
          </p:nvPr>
        </p:nvSpPr>
        <p:spPr>
          <a:xfrm>
            <a:off x="4021296" y="2"/>
            <a:ext cx="3076364" cy="511731"/>
          </a:xfrm>
          <a:prstGeom prst="rect">
            <a:avLst/>
          </a:prstGeom>
        </p:spPr>
        <p:txBody>
          <a:bodyPr vert="horz" lIns="95439" tIns="47719" rIns="95439" bIns="47719" rtlCol="0"/>
          <a:lstStyle>
            <a:lvl1pPr algn="r">
              <a:defRPr sz="1300"/>
            </a:lvl1pPr>
          </a:lstStyle>
          <a:p>
            <a:r>
              <a:rPr kumimoji="1" lang="en-US" altLang="ja-JP" smtClean="0"/>
              <a:t>2010/12/11</a:t>
            </a:r>
            <a:endParaRPr kumimoji="1" lang="ja-JP" altLang="en-US"/>
          </a:p>
        </p:txBody>
      </p:sp>
      <p:sp>
        <p:nvSpPr>
          <p:cNvPr id="4" name="スライド イメージ プレースホルダ 3"/>
          <p:cNvSpPr>
            <a:spLocks noGrp="1" noRot="1" noChangeAspect="1"/>
          </p:cNvSpPr>
          <p:nvPr>
            <p:ph type="sldImg" idx="2"/>
          </p:nvPr>
        </p:nvSpPr>
        <p:spPr>
          <a:xfrm>
            <a:off x="989013" y="766763"/>
            <a:ext cx="5121275" cy="3841750"/>
          </a:xfrm>
          <a:prstGeom prst="rect">
            <a:avLst/>
          </a:prstGeom>
          <a:noFill/>
          <a:ln w="12700">
            <a:solidFill>
              <a:prstClr val="black"/>
            </a:solidFill>
          </a:ln>
        </p:spPr>
        <p:txBody>
          <a:bodyPr vert="horz" lIns="95439" tIns="47719" rIns="95439" bIns="47719" rtlCol="0" anchor="ctr"/>
          <a:lstStyle/>
          <a:p>
            <a:endParaRPr lang="ja-JP" altLang="en-US"/>
          </a:p>
        </p:txBody>
      </p:sp>
      <p:sp>
        <p:nvSpPr>
          <p:cNvPr id="5" name="ノート プレースホルダ 4"/>
          <p:cNvSpPr>
            <a:spLocks noGrp="1"/>
          </p:cNvSpPr>
          <p:nvPr>
            <p:ph type="body" sz="quarter" idx="3"/>
          </p:nvPr>
        </p:nvSpPr>
        <p:spPr>
          <a:xfrm>
            <a:off x="709931" y="4861444"/>
            <a:ext cx="5679440" cy="4605576"/>
          </a:xfrm>
          <a:prstGeom prst="rect">
            <a:avLst/>
          </a:prstGeom>
        </p:spPr>
        <p:txBody>
          <a:bodyPr vert="horz" lIns="95439" tIns="47719" rIns="95439" bIns="47719"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2" y="9721108"/>
            <a:ext cx="3076364" cy="511731"/>
          </a:xfrm>
          <a:prstGeom prst="rect">
            <a:avLst/>
          </a:prstGeom>
        </p:spPr>
        <p:txBody>
          <a:bodyPr vert="horz" lIns="95439" tIns="47719" rIns="95439" bIns="47719" rtlCol="0" anchor="b"/>
          <a:lstStyle>
            <a:lvl1pPr algn="l">
              <a:defRPr sz="1300"/>
            </a:lvl1p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5"/>
          </p:nvPr>
        </p:nvSpPr>
        <p:spPr>
          <a:xfrm>
            <a:off x="4021296" y="9721108"/>
            <a:ext cx="3076364" cy="511731"/>
          </a:xfrm>
          <a:prstGeom prst="rect">
            <a:avLst/>
          </a:prstGeom>
        </p:spPr>
        <p:txBody>
          <a:bodyPr vert="horz" lIns="95439" tIns="47719" rIns="95439" bIns="47719" rtlCol="0" anchor="b"/>
          <a:lstStyle>
            <a:lvl1pPr algn="r">
              <a:defRPr sz="1300"/>
            </a:lvl1pPr>
          </a:lstStyle>
          <a:p>
            <a:fld id="{816A9BB7-DD5C-41DE-9B80-A8A5AECCA2D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dirty="0" smtClean="0"/>
              <a:t>e-</a:t>
            </a:r>
            <a:r>
              <a:rPr kumimoji="1" lang="en-US" altLang="ja-JP" dirty="0" err="1" smtClean="0"/>
              <a:t>Japanology</a:t>
            </a:r>
            <a:r>
              <a:rPr kumimoji="1" lang="ja-JP" altLang="en-US" dirty="0" smtClean="0"/>
              <a:t>の構築に向けて</a:t>
            </a:r>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861444"/>
            <a:ext cx="5679440" cy="5109540"/>
          </a:xfrm>
        </p:spPr>
        <p:txBody>
          <a:bodyPr>
            <a:noAutofit/>
          </a:bodyPr>
          <a:lstStyle/>
          <a:p>
            <a:endParaRPr lang="ja-JP" altLang="en-US" sz="9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10</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669276"/>
            <a:ext cx="5679440" cy="4797744"/>
          </a:xfrm>
        </p:spPr>
        <p:txBody>
          <a:bodyPr>
            <a:noAutofit/>
          </a:bodyPr>
          <a:lstStyle/>
          <a:p>
            <a:endParaRPr lang="ja-JP" altLang="en-US" sz="500"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11</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 1"/>
          <p:cNvSpPr>
            <a:spLocks noGrp="1" noRot="1" noChangeAspect="1" noTextEdit="1"/>
          </p:cNvSpPr>
          <p:nvPr>
            <p:ph type="sldImg"/>
          </p:nvPr>
        </p:nvSpPr>
        <p:spPr bwMode="auto">
          <a:xfrm>
            <a:off x="992188" y="766763"/>
            <a:ext cx="5114925" cy="3836987"/>
          </a:xfrm>
          <a:noFill/>
          <a:ln>
            <a:solidFill>
              <a:srgbClr val="000000"/>
            </a:solidFill>
            <a:miter lim="800000"/>
            <a:headEnd/>
            <a:tailEnd/>
          </a:ln>
        </p:spPr>
      </p:sp>
      <p:sp>
        <p:nvSpPr>
          <p:cNvPr id="18435" name="ノート プレースホルダ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endParaRPr lang="ja-JP" altLang="en-US" dirty="0" smtClean="0"/>
          </a:p>
        </p:txBody>
      </p:sp>
      <p:sp>
        <p:nvSpPr>
          <p:cNvPr id="1843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8C1A8-AEEC-4CB9-997B-47DC8F0E6B6B}" type="slidenum">
              <a:rPr lang="ja-JP" altLang="en-US" smtClean="0"/>
              <a:pPr fontAlgn="base">
                <a:spcBef>
                  <a:spcPct val="0"/>
                </a:spcBef>
                <a:spcAft>
                  <a:spcPct val="0"/>
                </a:spcAft>
                <a:defRPr/>
              </a:pPr>
              <a:t>12</a:t>
            </a:fld>
            <a:endParaRPr lang="ja-JP" altLang="en-US" smtClean="0"/>
          </a:p>
        </p:txBody>
      </p:sp>
      <p:sp>
        <p:nvSpPr>
          <p:cNvPr id="5" name="日付プレースホルダ 4"/>
          <p:cNvSpPr>
            <a:spLocks noGrp="1"/>
          </p:cNvSpPr>
          <p:nvPr>
            <p:ph type="dt" idx="10"/>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2"/>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89013" y="766763"/>
            <a:ext cx="5121275" cy="3841750"/>
          </a:xfrm>
        </p:spPr>
      </p:sp>
      <p:sp>
        <p:nvSpPr>
          <p:cNvPr id="3" name="ノート プレースホルダ 2"/>
          <p:cNvSpPr>
            <a:spLocks noGrp="1"/>
          </p:cNvSpPr>
          <p:nvPr>
            <p:ph type="body" idx="1"/>
          </p:nvPr>
        </p:nvSpPr>
        <p:spPr>
          <a:xfrm>
            <a:off x="437981" y="4861444"/>
            <a:ext cx="6375126" cy="4605576"/>
          </a:xfrm>
        </p:spPr>
        <p:txBody>
          <a:bodyPr>
            <a:no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13</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250950" y="188913"/>
            <a:ext cx="4084638" cy="3062287"/>
          </a:xfrm>
        </p:spPr>
      </p:sp>
      <p:sp>
        <p:nvSpPr>
          <p:cNvPr id="3" name="ノート プレースホルダ 2"/>
          <p:cNvSpPr>
            <a:spLocks noGrp="1"/>
          </p:cNvSpPr>
          <p:nvPr>
            <p:ph type="body" idx="1"/>
          </p:nvPr>
        </p:nvSpPr>
        <p:spPr>
          <a:xfrm>
            <a:off x="3" y="3250507"/>
            <a:ext cx="7099300" cy="6834762"/>
          </a:xfrm>
        </p:spPr>
        <p:txBody>
          <a:bodyPr>
            <a:noAutofit/>
          </a:bodyPr>
          <a:lstStyle/>
          <a:p>
            <a:endParaRPr lang="ja-JP" altLang="en-US" sz="9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14</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15</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16</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17</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11275" y="412750"/>
            <a:ext cx="4505325" cy="3379788"/>
          </a:xfrm>
        </p:spPr>
      </p:sp>
      <p:sp>
        <p:nvSpPr>
          <p:cNvPr id="3" name="ノート プレースホルダ 2"/>
          <p:cNvSpPr>
            <a:spLocks noGrp="1"/>
          </p:cNvSpPr>
          <p:nvPr>
            <p:ph type="body" idx="1"/>
          </p:nvPr>
        </p:nvSpPr>
        <p:spPr>
          <a:xfrm>
            <a:off x="286192" y="3773212"/>
            <a:ext cx="6602809" cy="5973757"/>
          </a:xfrm>
        </p:spPr>
        <p:txBody>
          <a:bodyPr>
            <a:noAutofit/>
          </a:bodyPr>
          <a:lstStyle/>
          <a:p>
            <a:pPr>
              <a:lnSpc>
                <a:spcPct val="150000"/>
              </a:lnSpc>
            </a:pPr>
            <a:endParaRPr lang="ja-JP" altLang="en-US" sz="9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18</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19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86489"/>
            <a:r>
              <a:rPr lang="en-US" altLang="zh-CN" dirty="0" smtClean="0">
                <a:ea typeface="ＭＳ Ｐゴシック" charset="-128"/>
              </a:rPr>
              <a:t>e-</a:t>
            </a:r>
            <a:r>
              <a:rPr lang="en-US" altLang="zh-CN" dirty="0" err="1" smtClean="0">
                <a:ea typeface="ＭＳ Ｐゴシック" charset="-128"/>
              </a:rPr>
              <a:t>Japanology</a:t>
            </a:r>
            <a:r>
              <a:rPr lang="ja-JP" altLang="en-US" dirty="0" smtClean="0">
                <a:ea typeface="ＭＳ Ｐゴシック" charset="-128"/>
              </a:rPr>
              <a:t>の</a:t>
            </a:r>
            <a:r>
              <a:rPr lang="zh-CN" altLang="en-US" dirty="0" smtClean="0">
                <a:ea typeface="ＭＳ Ｐゴシック" charset="-128"/>
              </a:rPr>
              <a:t>構築</a:t>
            </a:r>
            <a:r>
              <a:rPr lang="ja-JP" altLang="en-US" dirty="0" smtClean="0">
                <a:ea typeface="ＭＳ Ｐゴシック" charset="-128"/>
              </a:rPr>
              <a:t>に</a:t>
            </a:r>
            <a:r>
              <a:rPr lang="zh-CN" altLang="en-US" dirty="0" smtClean="0">
                <a:ea typeface="ＭＳ Ｐゴシック" charset="-128"/>
              </a:rPr>
              <a:t>向</a:t>
            </a:r>
            <a:r>
              <a:rPr lang="ja-JP" altLang="en-US" dirty="0" err="1" smtClean="0">
                <a:ea typeface="ＭＳ Ｐゴシック" charset="-128"/>
              </a:rPr>
              <a:t>けて</a:t>
            </a:r>
            <a:endParaRPr lang="en-US" altLang="ja-JP" dirty="0" smtClean="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86489"/>
            <a:r>
              <a:rPr lang="en-US" altLang="ja-JP" dirty="0" smtClean="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86489"/>
            <a:fld id="{EF5AB549-DD19-4D32-A81A-92FA4DCCD0B2}" type="slidenum">
              <a:rPr lang="en-US" altLang="ja-JP" smtClean="0">
                <a:ea typeface="ＭＳ Ｐゴシック" charset="-128"/>
              </a:rPr>
              <a:pPr defTabSz="986489"/>
              <a:t>2</a:t>
            </a:fld>
            <a:endParaRPr lang="en-US" altLang="ja-JP" dirty="0" smtClean="0">
              <a:ea typeface="ＭＳ Ｐゴシック" charset="-128"/>
            </a:endParaRPr>
          </a:p>
        </p:txBody>
      </p:sp>
      <p:sp>
        <p:nvSpPr>
          <p:cNvPr id="75781" name="Rectangle 2"/>
          <p:cNvSpPr>
            <a:spLocks noGrp="1" noRot="1" noChangeAspect="1" noChangeArrowheads="1" noTextEdit="1"/>
          </p:cNvSpPr>
          <p:nvPr>
            <p:ph type="sldImg"/>
          </p:nvPr>
        </p:nvSpPr>
        <p:spPr>
          <a:xfrm>
            <a:off x="990600" y="768350"/>
            <a:ext cx="5119688" cy="3840163"/>
          </a:xfrm>
          <a:ln/>
        </p:spPr>
      </p:sp>
      <p:sp>
        <p:nvSpPr>
          <p:cNvPr id="75782" name="Rectangle 3"/>
          <p:cNvSpPr>
            <a:spLocks noGrp="1" noChangeArrowheads="1"/>
          </p:cNvSpPr>
          <p:nvPr>
            <p:ph type="body" idx="1"/>
          </p:nvPr>
        </p:nvSpPr>
        <p:spPr>
          <a:xfrm>
            <a:off x="709436" y="4861329"/>
            <a:ext cx="6077840" cy="4604505"/>
          </a:xfrm>
          <a:noFill/>
          <a:ln/>
        </p:spPr>
        <p:txBody>
          <a:bodyPr/>
          <a:lstStyle/>
          <a:p>
            <a:pPr eaLnBrk="1" hangingPunct="1"/>
            <a:endParaRPr lang="en-US" altLang="ja-JP" i="0" u="sng" dirty="0" smtClean="0">
              <a:ea typeface="ＭＳ Ｐ明朝" charset="-128"/>
            </a:endParaRPr>
          </a:p>
        </p:txBody>
      </p:sp>
      <p:sp>
        <p:nvSpPr>
          <p:cNvPr id="75783" name="日付プレースホルダ 6"/>
          <p:cNvSpPr>
            <a:spLocks noGrp="1"/>
          </p:cNvSpPr>
          <p:nvPr>
            <p:ph type="dt" sz="quarter" idx="1"/>
          </p:nvPr>
        </p:nvSpPr>
        <p:spPr>
          <a:noFill/>
        </p:spPr>
        <p:txBody>
          <a:bodyPr/>
          <a:lstStyle/>
          <a:p>
            <a:pPr defTabSz="986489"/>
            <a:r>
              <a:rPr lang="en-US" altLang="ja-JP" dirty="0" smtClean="0">
                <a:ea typeface="ＭＳ Ｐゴシック" charset="-128"/>
              </a:rPr>
              <a:t>2010/12/11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669276"/>
            <a:ext cx="5679440" cy="4797744"/>
          </a:xfrm>
        </p:spPr>
        <p:txBody>
          <a:bodyPr>
            <a:noAutofit/>
          </a:bodyPr>
          <a:lstStyle/>
          <a:p>
            <a:endParaRPr lang="ja-JP" altLang="en-US" sz="1000" i="1"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20</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pPr>
              <a:lnSpc>
                <a:spcPct val="150000"/>
              </a:lnSpc>
            </a:pPr>
            <a:endParaRPr kumimoji="1" lang="ja-JP" altLang="en-US" i="1"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21</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a:lnSpc>
                <a:spcPct val="150000"/>
              </a:lnSpc>
            </a:pPr>
            <a:endParaRPr kumimoji="1" lang="ja-JP" altLang="en-US" i="1"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22</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594603"/>
            <a:ext cx="5679440" cy="5525725"/>
          </a:xfrm>
        </p:spPr>
        <p:txBody>
          <a:bodyPr>
            <a:normAutofit fontScale="70000" lnSpcReduction="20000"/>
          </a:bodyPr>
          <a:lstStyle/>
          <a:p>
            <a:pPr>
              <a:lnSpc>
                <a:spcPct val="170000"/>
              </a:lnSpc>
            </a:pPr>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23</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24</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25</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p>
            <a:pPr defTabSz="988346"/>
            <a:r>
              <a:rPr lang="en-US" altLang="ja-JP" dirty="0" smtClean="0">
                <a:ea typeface="ＭＳ Ｐゴシック" charset="-128"/>
              </a:rPr>
              <a:t>e-</a:t>
            </a:r>
            <a:r>
              <a:rPr lang="en-US" altLang="ja-JP" dirty="0" err="1" smtClean="0">
                <a:ea typeface="ＭＳ Ｐゴシック" charset="-128"/>
              </a:rPr>
              <a:t>Japanology</a:t>
            </a:r>
            <a:r>
              <a:rPr lang="ja-JP" altLang="en-US" dirty="0" smtClean="0">
                <a:ea typeface="ＭＳ Ｐゴシック" charset="-128"/>
              </a:rPr>
              <a:t>の構築に向けて</a:t>
            </a:r>
            <a:endParaRPr lang="en-US" altLang="ja-JP" dirty="0" smtClean="0">
              <a:ea typeface="ＭＳ Ｐゴシック" charset="-128"/>
            </a:endParaRPr>
          </a:p>
        </p:txBody>
      </p:sp>
      <p:sp>
        <p:nvSpPr>
          <p:cNvPr id="9219" name="Rectangle 6"/>
          <p:cNvSpPr>
            <a:spLocks noGrp="1" noChangeArrowheads="1"/>
          </p:cNvSpPr>
          <p:nvPr>
            <p:ph type="ftr" sz="quarter" idx="4"/>
          </p:nvPr>
        </p:nvSpPr>
        <p:spPr>
          <a:noFill/>
        </p:spPr>
        <p:txBody>
          <a:bodyPr/>
          <a:lstStyle/>
          <a:p>
            <a:pPr defTabSz="988346"/>
            <a:r>
              <a:rPr lang="en-US" altLang="ja-JP" dirty="0" smtClean="0">
                <a:ea typeface="ＭＳ Ｐゴシック" charset="-128"/>
              </a:rPr>
              <a:t>National Diet Library (NDL)</a:t>
            </a:r>
          </a:p>
        </p:txBody>
      </p:sp>
      <p:sp>
        <p:nvSpPr>
          <p:cNvPr id="9220" name="Rectangle 7"/>
          <p:cNvSpPr>
            <a:spLocks noGrp="1" noChangeArrowheads="1"/>
          </p:cNvSpPr>
          <p:nvPr>
            <p:ph type="sldNum" sz="quarter" idx="5"/>
          </p:nvPr>
        </p:nvSpPr>
        <p:spPr>
          <a:noFill/>
        </p:spPr>
        <p:txBody>
          <a:bodyPr/>
          <a:lstStyle/>
          <a:p>
            <a:pPr defTabSz="988346"/>
            <a:fld id="{0254B1C0-A638-4B33-AE3B-D0F2163078CB}" type="slidenum">
              <a:rPr lang="en-US" altLang="ja-JP" smtClean="0">
                <a:ea typeface="ＭＳ Ｐゴシック" charset="-128"/>
              </a:rPr>
              <a:pPr defTabSz="988346"/>
              <a:t>26</a:t>
            </a:fld>
            <a:endParaRPr lang="en-US" altLang="ja-JP" dirty="0" smtClean="0">
              <a:ea typeface="ＭＳ Ｐゴシック" charset="-128"/>
            </a:endParaRPr>
          </a:p>
        </p:txBody>
      </p:sp>
      <p:sp>
        <p:nvSpPr>
          <p:cNvPr id="9221" name="Rectangle 2"/>
          <p:cNvSpPr>
            <a:spLocks noGrp="1" noRot="1" noChangeAspect="1" noChangeArrowheads="1" noTextEdit="1"/>
          </p:cNvSpPr>
          <p:nvPr>
            <p:ph type="sldImg"/>
          </p:nvPr>
        </p:nvSpPr>
        <p:spPr>
          <a:xfrm>
            <a:off x="1031875" y="374650"/>
            <a:ext cx="5119688" cy="3838575"/>
          </a:xfrm>
          <a:ln/>
        </p:spPr>
      </p:sp>
      <p:sp>
        <p:nvSpPr>
          <p:cNvPr id="9222" name="Rectangle 3"/>
          <p:cNvSpPr>
            <a:spLocks noGrp="1" noChangeArrowheads="1"/>
          </p:cNvSpPr>
          <p:nvPr>
            <p:ph type="body" idx="1"/>
          </p:nvPr>
        </p:nvSpPr>
        <p:spPr>
          <a:xfrm>
            <a:off x="235953" y="4228050"/>
            <a:ext cx="6552088" cy="5237778"/>
          </a:xfrm>
          <a:noFill/>
          <a:ln/>
        </p:spPr>
        <p:txBody>
          <a:bodyPr>
            <a:normAutofit lnSpcReduction="10000"/>
          </a:bodyPr>
          <a:lstStyle/>
          <a:p>
            <a:pPr eaLnBrk="1" hangingPunct="1"/>
            <a:r>
              <a:rPr lang="en-US" altLang="ja-JP" u="sng" dirty="0" smtClean="0">
                <a:latin typeface="ＭＳ Ｐゴシック" charset="-128"/>
              </a:rPr>
              <a:t>【</a:t>
            </a:r>
            <a:r>
              <a:rPr lang="ja-JP" altLang="en-US" u="sng" dirty="0" smtClean="0">
                <a:latin typeface="ＭＳ Ｐゴシック" charset="-128"/>
              </a:rPr>
              <a:t>現在目指している形</a:t>
            </a:r>
            <a:r>
              <a:rPr lang="en-US" altLang="ja-JP" u="sng" dirty="0" smtClean="0">
                <a:latin typeface="ＭＳ Ｐゴシック" charset="-128"/>
              </a:rPr>
              <a:t>】NDL Search</a:t>
            </a:r>
            <a:r>
              <a:rPr lang="ja-JP" altLang="en-US" u="sng" dirty="0" smtClean="0">
                <a:latin typeface="ＭＳ Ｐゴシック" charset="-128"/>
              </a:rPr>
              <a:t>が</a:t>
            </a:r>
            <a:r>
              <a:rPr lang="ja-JP" altLang="en-US" b="1" u="sng" dirty="0" smtClean="0">
                <a:solidFill>
                  <a:srgbClr val="FF0000"/>
                </a:solidFill>
                <a:latin typeface="ＭＳ Ｐゴシック" charset="-128"/>
              </a:rPr>
              <a:t>当面</a:t>
            </a:r>
            <a:r>
              <a:rPr lang="ja-JP" altLang="en-US" u="sng" dirty="0" smtClean="0">
                <a:solidFill>
                  <a:srgbClr val="FF0000"/>
                </a:solidFill>
                <a:latin typeface="ＭＳ Ｐゴシック" charset="-128"/>
              </a:rPr>
              <a:t>目指す方向性</a:t>
            </a:r>
            <a:endParaRPr lang="en-US" altLang="ja-JP" u="sng" dirty="0" smtClean="0">
              <a:solidFill>
                <a:srgbClr val="FF0000"/>
              </a:solidFill>
              <a:latin typeface="ＭＳ Ｐゴシック" charset="-128"/>
            </a:endParaRPr>
          </a:p>
          <a:p>
            <a:pPr eaLnBrk="1" hangingPunct="1"/>
            <a:endParaRPr lang="en-US" altLang="ja-JP" u="sng" dirty="0" smtClean="0">
              <a:latin typeface="ＭＳ Ｐゴシック" charset="-128"/>
            </a:endParaRPr>
          </a:p>
          <a:p>
            <a:r>
              <a:rPr kumimoji="1" lang="ja-JP" altLang="en-US" u="sng" dirty="0" smtClean="0"/>
              <a:t>３つのシステムが同様の</a:t>
            </a:r>
            <a:r>
              <a:rPr kumimoji="1" lang="ja-JP" altLang="en-US" u="sng" dirty="0" smtClean="0">
                <a:solidFill>
                  <a:srgbClr val="FF0000"/>
                </a:solidFill>
              </a:rPr>
              <a:t>収集・組織化・データ管理機能</a:t>
            </a:r>
            <a:r>
              <a:rPr kumimoji="1" lang="ja-JP" altLang="en-US" u="sng" dirty="0" smtClean="0"/>
              <a:t>を持っていることから、その仕組みを統合するイメージ</a:t>
            </a:r>
            <a:endParaRPr kumimoji="1" lang="en-US" altLang="ja-JP" u="sng" dirty="0" smtClean="0"/>
          </a:p>
          <a:p>
            <a:pPr defTabSz="954058">
              <a:defRPr/>
            </a:pPr>
            <a:r>
              <a:rPr lang="ja-JP" altLang="en-US" u="sng" dirty="0" smtClean="0">
                <a:ea typeface="ＭＳ Ｐゴシック" charset="-128"/>
              </a:rPr>
              <a:t>情報の集合知化→を目指して、</a:t>
            </a:r>
            <a:r>
              <a:rPr lang="ja-JP" altLang="en-US" u="sng" dirty="0" smtClean="0">
                <a:solidFill>
                  <a:srgbClr val="FF0000"/>
                </a:solidFill>
                <a:ea typeface="ＭＳ Ｐゴシック" charset="-128"/>
              </a:rPr>
              <a:t>全ての情報の統合</a:t>
            </a:r>
            <a:endParaRPr lang="en-US" altLang="ja-JP" u="sng" dirty="0" smtClean="0">
              <a:solidFill>
                <a:srgbClr val="FF0000"/>
              </a:solidFill>
              <a:ea typeface="ＭＳ Ｐゴシック" charset="-128"/>
            </a:endParaRPr>
          </a:p>
          <a:p>
            <a:r>
              <a:rPr lang="ja-JP" altLang="en-US" u="sng" dirty="0" smtClean="0">
                <a:ea typeface="ＭＳ Ｐゴシック" charset="-128"/>
              </a:rPr>
              <a:t>検索付加価値サービス→を目指して、</a:t>
            </a:r>
            <a:r>
              <a:rPr lang="ja-JP" altLang="en-US" u="sng" dirty="0" smtClean="0">
                <a:solidFill>
                  <a:srgbClr val="FF0000"/>
                </a:solidFill>
                <a:ea typeface="ＭＳ Ｐゴシック" charset="-128"/>
              </a:rPr>
              <a:t>先進的な検索機能</a:t>
            </a:r>
            <a:endParaRPr lang="en-US" altLang="ja-JP" u="sng" dirty="0" smtClean="0">
              <a:solidFill>
                <a:srgbClr val="FF0000"/>
              </a:solidFill>
              <a:ea typeface="ＭＳ Ｐゴシック" charset="-128"/>
            </a:endParaRPr>
          </a:p>
          <a:p>
            <a:pPr defTabSz="954058">
              <a:defRPr/>
            </a:pPr>
            <a:r>
              <a:rPr lang="ja-JP" altLang="en-US" u="sng" dirty="0" smtClean="0">
                <a:ea typeface="ＭＳ Ｐゴシック" charset="-128"/>
              </a:rPr>
              <a:t>情報の選別→利用目的に応じて</a:t>
            </a:r>
            <a:r>
              <a:rPr lang="ja-JP" altLang="en-US" u="sng" dirty="0" smtClean="0">
                <a:solidFill>
                  <a:srgbClr val="FF0000"/>
                </a:solidFill>
                <a:ea typeface="ＭＳ Ｐゴシック" charset="-128"/>
              </a:rPr>
              <a:t>あらかじめ情報を選別できる</a:t>
            </a:r>
            <a:r>
              <a:rPr lang="ja-JP" altLang="en-US" u="sng" dirty="0" smtClean="0">
                <a:ea typeface="ＭＳ Ｐゴシック" charset="-128"/>
              </a:rPr>
              <a:t>ように</a:t>
            </a:r>
            <a:endParaRPr lang="en-US" altLang="ja-JP" u="sng" dirty="0" smtClean="0">
              <a:ea typeface="ＭＳ Ｐゴシック" charset="-128"/>
            </a:endParaRPr>
          </a:p>
          <a:p>
            <a:r>
              <a:rPr lang="ja-JP" altLang="en-US" u="sng" dirty="0" smtClean="0">
                <a:ea typeface="ＭＳ Ｐゴシック" charset="-128"/>
              </a:rPr>
              <a:t>直接サービスと、間接サービス→</a:t>
            </a:r>
            <a:r>
              <a:rPr lang="en-US" altLang="ja-JP" u="sng" dirty="0" smtClean="0">
                <a:solidFill>
                  <a:srgbClr val="FF0000"/>
                </a:solidFill>
                <a:ea typeface="ＭＳ Ｐゴシック" charset="-128"/>
              </a:rPr>
              <a:t>API</a:t>
            </a:r>
            <a:r>
              <a:rPr lang="ja-JP" altLang="en-US" u="sng" dirty="0" smtClean="0">
                <a:solidFill>
                  <a:srgbClr val="FF0000"/>
                </a:solidFill>
                <a:ea typeface="ＭＳ Ｐゴシック" charset="-128"/>
              </a:rPr>
              <a:t>を利用したサービス</a:t>
            </a:r>
            <a:r>
              <a:rPr lang="ja-JP" altLang="en-US" u="sng" dirty="0" smtClean="0">
                <a:ea typeface="ＭＳ Ｐゴシック" charset="-128"/>
              </a:rPr>
              <a:t>が提供されることを期待</a:t>
            </a:r>
            <a:endParaRPr lang="en-US" altLang="ja-JP" u="sng" dirty="0" smtClean="0">
              <a:ea typeface="ＭＳ Ｐ明朝" charset="-128"/>
            </a:endParaRPr>
          </a:p>
          <a:p>
            <a:r>
              <a:rPr lang="en-US" altLang="ja-JP" sz="1100" dirty="0" smtClean="0"/>
              <a:t>PORTA</a:t>
            </a:r>
          </a:p>
          <a:p>
            <a:pPr lvl="1"/>
            <a:r>
              <a:rPr lang="ja-JP" altLang="en-US" sz="1100" dirty="0" smtClean="0"/>
              <a:t>当館が保有するデジタルコンテンツを含めて、国のデジタルコンテンツを一元的に検索・ナビゲートできるポータルサイト</a:t>
            </a:r>
            <a:endParaRPr lang="en-US" altLang="ja-JP" sz="1100" dirty="0" smtClean="0"/>
          </a:p>
          <a:p>
            <a:pPr marL="286217" lvl="1">
              <a:spcBef>
                <a:spcPts val="625"/>
              </a:spcBef>
              <a:buSzPct val="70000"/>
              <a:buFont typeface="Wingdings"/>
              <a:buChar char=""/>
            </a:pPr>
            <a:r>
              <a:rPr lang="ja-JP" altLang="en-US" sz="1100" dirty="0" smtClean="0"/>
              <a:t>実際には、</a:t>
            </a:r>
            <a:endParaRPr lang="en-US" altLang="ja-JP" sz="1100" dirty="0" smtClean="0"/>
          </a:p>
          <a:p>
            <a:pPr marL="572435" lvl="2">
              <a:spcBef>
                <a:spcPts val="625"/>
              </a:spcBef>
              <a:buSzPct val="70000"/>
            </a:pPr>
            <a:r>
              <a:rPr lang="ja-JP" altLang="en-US" sz="1100" dirty="0" smtClean="0"/>
              <a:t>紙資料も含めて、統合検索しているため、デジタルコンテンツ以外が多くヒットしている。</a:t>
            </a:r>
            <a:endParaRPr lang="en-US" altLang="ja-JP" sz="1100" dirty="0" smtClean="0"/>
          </a:p>
          <a:p>
            <a:pPr marL="286217" lvl="1">
              <a:spcBef>
                <a:spcPts val="625"/>
              </a:spcBef>
              <a:buSzPct val="70000"/>
              <a:buFont typeface="Wingdings"/>
              <a:buChar char=""/>
            </a:pPr>
            <a:r>
              <a:rPr lang="ja-JP" altLang="en-US" sz="1100" dirty="0" smtClean="0"/>
              <a:t>今後</a:t>
            </a:r>
            <a:endParaRPr lang="en-US" altLang="ja-JP" sz="1100" dirty="0" smtClean="0"/>
          </a:p>
          <a:p>
            <a:pPr marL="572435" lvl="2">
              <a:spcBef>
                <a:spcPts val="625"/>
              </a:spcBef>
              <a:buSzPct val="70000"/>
            </a:pPr>
            <a:r>
              <a:rPr lang="ja-JP" altLang="en-US" sz="1100" dirty="0" smtClean="0"/>
              <a:t>本来の「デジタルアーカイブのポータル」としてサービスを運用。</a:t>
            </a:r>
            <a:endParaRPr lang="en-US" altLang="ja-JP" sz="1100" dirty="0" smtClean="0"/>
          </a:p>
          <a:p>
            <a:pPr marL="572435" lvl="2">
              <a:spcBef>
                <a:spcPts val="625"/>
              </a:spcBef>
              <a:buSzPct val="70000"/>
            </a:pPr>
            <a:r>
              <a:rPr lang="ja-JP" altLang="en-US" sz="1100" dirty="0" smtClean="0"/>
              <a:t>将来的には、情報探索サービスの統合検索機能を利用して、デジタルコンテンツに絞ったサービスとして提供</a:t>
            </a:r>
            <a:endParaRPr lang="en-US" altLang="ja-JP" sz="1100" dirty="0" smtClean="0"/>
          </a:p>
          <a:p>
            <a:pPr marL="572435" lvl="2">
              <a:spcBef>
                <a:spcPts val="625"/>
              </a:spcBef>
              <a:buSzPct val="70000"/>
            </a:pPr>
            <a:r>
              <a:rPr lang="ja-JP" altLang="en-US" sz="1100" dirty="0" smtClean="0"/>
              <a:t>世界規模での電子図書館構築計画のなかで、日本のデジタルアーカイブのポータルとして一翼を担う。</a:t>
            </a:r>
            <a:endParaRPr lang="en-US" altLang="ja-JP" sz="1100" dirty="0" smtClean="0"/>
          </a:p>
          <a:p>
            <a:r>
              <a:rPr lang="en-US" altLang="ja-JP" sz="1100" dirty="0" smtClean="0"/>
              <a:t>NDL Search</a:t>
            </a:r>
          </a:p>
          <a:p>
            <a:pPr lvl="1"/>
            <a:r>
              <a:rPr lang="ja-JP" altLang="en-US" sz="1100" dirty="0" smtClean="0"/>
              <a:t>当館が保有する冊子体資料、デジタルコンテンツ、レファレンス情報を含めた検索・ナビゲートするサービス</a:t>
            </a:r>
            <a:endParaRPr lang="en-US" altLang="ja-JP" sz="1100" dirty="0" smtClean="0"/>
          </a:p>
          <a:p>
            <a:pPr lvl="1"/>
            <a:r>
              <a:rPr lang="ja-JP" altLang="en-US" sz="1100" dirty="0" smtClean="0"/>
              <a:t>当館が提供している様々なデータベースの統合検索を含む</a:t>
            </a:r>
            <a:endParaRPr lang="en-US" altLang="ja-JP" sz="1100" dirty="0" smtClean="0"/>
          </a:p>
          <a:p>
            <a:pPr lvl="1"/>
            <a:r>
              <a:rPr lang="ja-JP" altLang="en-US" sz="1100" dirty="0" smtClean="0"/>
              <a:t>全国公共図書館総合目録（ゆにかねっと）、</a:t>
            </a:r>
            <a:r>
              <a:rPr lang="en-US" altLang="ja-JP" sz="1100" dirty="0" smtClean="0"/>
              <a:t>PORTA</a:t>
            </a:r>
            <a:r>
              <a:rPr lang="ja-JP" altLang="en-US" sz="1100" dirty="0" err="1" smtClean="0"/>
              <a:t>、</a:t>
            </a:r>
            <a:r>
              <a:rPr lang="ja-JP" altLang="en-US" sz="1100" dirty="0" smtClean="0"/>
              <a:t>次世代</a:t>
            </a:r>
            <a:r>
              <a:rPr lang="en-US" altLang="ja-JP" sz="1100" dirty="0" smtClean="0"/>
              <a:t>OPAC</a:t>
            </a:r>
            <a:r>
              <a:rPr lang="ja-JP" altLang="en-US" sz="1100" dirty="0" smtClean="0"/>
              <a:t>は、このシステムの中で実現</a:t>
            </a:r>
            <a:endParaRPr lang="en-US" altLang="ja-JP" sz="1100" dirty="0" smtClean="0"/>
          </a:p>
          <a:p>
            <a:pPr marL="190812" indent="-286217">
              <a:spcBef>
                <a:spcPct val="20000"/>
              </a:spcBef>
              <a:buClr>
                <a:schemeClr val="accent1"/>
              </a:buClr>
              <a:buSzPct val="80000"/>
              <a:buFont typeface="Wingdings 2"/>
              <a:buChar char=""/>
            </a:pPr>
            <a:r>
              <a:rPr lang="ja-JP" altLang="en-US" dirty="0" smtClean="0">
                <a:solidFill>
                  <a:srgbClr val="FF0000"/>
                </a:solidFill>
              </a:rPr>
              <a:t>利用者が求める情報への迅速で的確なアクセス、案内できるように</a:t>
            </a:r>
            <a:endParaRPr lang="en-US" altLang="ja-JP" dirty="0" smtClean="0">
              <a:solidFill>
                <a:srgbClr val="FF0000"/>
              </a:solidFill>
            </a:endParaRPr>
          </a:p>
          <a:p>
            <a:pPr marL="190812" indent="-286217">
              <a:spcBef>
                <a:spcPct val="20000"/>
              </a:spcBef>
              <a:buClr>
                <a:schemeClr val="accent1"/>
              </a:buClr>
              <a:buSzPct val="80000"/>
              <a:buFont typeface="Wingdings 2"/>
              <a:buChar char=""/>
            </a:pPr>
            <a:r>
              <a:rPr lang="ja-JP" altLang="en-US" b="0" dirty="0" smtClean="0">
                <a:solidFill>
                  <a:srgbClr val="FF0000"/>
                </a:solidFill>
              </a:rPr>
              <a:t>利用者がどこにいても、来館者と同様のサービスを受けられるように</a:t>
            </a:r>
            <a:endParaRPr lang="en-US" altLang="ja-JP" sz="1900" dirty="0" smtClean="0">
              <a:solidFill>
                <a:srgbClr val="FF0000"/>
              </a:solidFill>
              <a:ea typeface="ＭＳ Ｐ明朝" charset="-128"/>
            </a:endParaRPr>
          </a:p>
          <a:p>
            <a:pPr indent="-190812" defTabSz="954058">
              <a:spcBef>
                <a:spcPct val="20000"/>
              </a:spcBef>
              <a:buClr>
                <a:schemeClr val="accent1">
                  <a:shade val="75000"/>
                </a:schemeClr>
              </a:buClr>
              <a:buSzPct val="60000"/>
              <a:defRPr/>
            </a:pPr>
            <a:r>
              <a:rPr lang="ja-JP" altLang="en-US" sz="1900" dirty="0" smtClean="0">
                <a:ea typeface="ＭＳ Ｐ明朝" charset="-128"/>
              </a:rPr>
              <a:t>＝＝＝＝＝＝＝＝＝＝</a:t>
            </a:r>
            <a:endParaRPr lang="en-US" altLang="ja-JP" sz="1900" dirty="0" smtClean="0">
              <a:ea typeface="ＭＳ Ｐ明朝" charset="-128"/>
            </a:endParaRPr>
          </a:p>
          <a:p>
            <a:pPr marL="954058" lvl="2" indent="-190812" defTabSz="954058">
              <a:spcBef>
                <a:spcPct val="20000"/>
              </a:spcBef>
              <a:buClr>
                <a:schemeClr val="accent1">
                  <a:shade val="75000"/>
                </a:schemeClr>
              </a:buClr>
              <a:buSzPct val="60000"/>
              <a:buFont typeface="Wingdings"/>
              <a:buChar char=""/>
              <a:defRPr/>
            </a:pPr>
            <a:endParaRPr lang="ja-JP" altLang="en-US" sz="1900" dirty="0" smtClean="0">
              <a:solidFill>
                <a:schemeClr val="dk1"/>
              </a:solidFill>
            </a:endParaRPr>
          </a:p>
          <a:p>
            <a:pPr lvl="1"/>
            <a:endParaRPr lang="en-US" altLang="ja-JP" dirty="0" smtClean="0"/>
          </a:p>
          <a:p>
            <a:pPr lvl="1"/>
            <a:endParaRPr kumimoji="1" lang="en-US" altLang="ja-JP" dirty="0" smtClean="0"/>
          </a:p>
          <a:p>
            <a:pPr lvl="2"/>
            <a:endParaRPr kumimoji="1" lang="ja-JP" altLang="en-US" dirty="0" smtClean="0"/>
          </a:p>
          <a:p>
            <a:pPr marL="572435" lvl="2">
              <a:spcBef>
                <a:spcPts val="625"/>
              </a:spcBef>
              <a:buSzPct val="70000"/>
            </a:pPr>
            <a:endParaRPr lang="en-US" altLang="ja-JP" dirty="0" smtClean="0"/>
          </a:p>
          <a:p>
            <a:pPr lvl="1"/>
            <a:endParaRPr kumimoji="1" lang="ja-JP" altLang="en-US" dirty="0" smtClean="0"/>
          </a:p>
          <a:p>
            <a:pPr eaLnBrk="1" hangingPunct="1"/>
            <a:endParaRPr lang="ja-JP" altLang="ja-JP" dirty="0" smtClean="0">
              <a:ea typeface="ＭＳ Ｐ明朝" charset="-128"/>
            </a:endParaRPr>
          </a:p>
        </p:txBody>
      </p:sp>
      <p:sp>
        <p:nvSpPr>
          <p:cNvPr id="7" name="日付プレースホルダ 6"/>
          <p:cNvSpPr>
            <a:spLocks noGrp="1"/>
          </p:cNvSpPr>
          <p:nvPr>
            <p:ph type="dt" idx="10"/>
          </p:nvPr>
        </p:nvSpPr>
        <p:spPr/>
        <p:txBody>
          <a:bodyPr/>
          <a:lstStyle/>
          <a:p>
            <a:r>
              <a:rPr kumimoji="1" lang="en-US" altLang="ja-JP" smtClean="0"/>
              <a:t>2010/12/11</a:t>
            </a:r>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86489"/>
            <a:r>
              <a:rPr lang="en-US" altLang="zh-CN" dirty="0" smtClean="0">
                <a:ea typeface="ＭＳ Ｐゴシック" charset="-128"/>
              </a:rPr>
              <a:t>e-</a:t>
            </a:r>
            <a:r>
              <a:rPr lang="en-US" altLang="zh-CN" dirty="0" err="1" smtClean="0">
                <a:ea typeface="ＭＳ Ｐゴシック" charset="-128"/>
              </a:rPr>
              <a:t>Japanology</a:t>
            </a:r>
            <a:r>
              <a:rPr lang="ja-JP" altLang="en-US" dirty="0" smtClean="0">
                <a:ea typeface="ＭＳ Ｐゴシック" charset="-128"/>
              </a:rPr>
              <a:t>の</a:t>
            </a:r>
            <a:r>
              <a:rPr lang="zh-CN" altLang="en-US" dirty="0" smtClean="0">
                <a:ea typeface="ＭＳ Ｐゴシック" charset="-128"/>
              </a:rPr>
              <a:t>構築</a:t>
            </a:r>
            <a:r>
              <a:rPr lang="ja-JP" altLang="en-US" dirty="0" smtClean="0">
                <a:ea typeface="ＭＳ Ｐゴシック" charset="-128"/>
              </a:rPr>
              <a:t>に</a:t>
            </a:r>
            <a:r>
              <a:rPr lang="zh-CN" altLang="en-US" dirty="0" smtClean="0">
                <a:ea typeface="ＭＳ Ｐゴシック" charset="-128"/>
              </a:rPr>
              <a:t>向</a:t>
            </a:r>
            <a:r>
              <a:rPr lang="ja-JP" altLang="en-US" dirty="0" err="1" smtClean="0">
                <a:ea typeface="ＭＳ Ｐゴシック" charset="-128"/>
              </a:rPr>
              <a:t>けて</a:t>
            </a:r>
            <a:endParaRPr lang="en-US" altLang="ja-JP" dirty="0" smtClean="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86489"/>
            <a:r>
              <a:rPr lang="en-US" altLang="ja-JP" dirty="0" smtClean="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86489"/>
            <a:fld id="{010E8F47-D1FD-4A44-8287-97A34E0C3CB9}" type="slidenum">
              <a:rPr lang="en-US" altLang="ja-JP" smtClean="0">
                <a:ea typeface="ＭＳ Ｐゴシック" charset="-128"/>
              </a:rPr>
              <a:pPr defTabSz="986489"/>
              <a:t>27</a:t>
            </a:fld>
            <a:endParaRPr lang="en-US" altLang="ja-JP" dirty="0" smtClean="0">
              <a:ea typeface="ＭＳ Ｐゴシック" charset="-128"/>
            </a:endParaRPr>
          </a:p>
        </p:txBody>
      </p:sp>
      <p:sp>
        <p:nvSpPr>
          <p:cNvPr id="141317" name="Rectangle 2"/>
          <p:cNvSpPr>
            <a:spLocks noGrp="1" noRot="1" noChangeAspect="1" noChangeArrowheads="1" noTextEdit="1"/>
          </p:cNvSpPr>
          <p:nvPr>
            <p:ph type="sldImg"/>
          </p:nvPr>
        </p:nvSpPr>
        <p:spPr>
          <a:xfrm>
            <a:off x="1201738" y="301625"/>
            <a:ext cx="4246562" cy="3184525"/>
          </a:xfrm>
          <a:ln/>
        </p:spPr>
      </p:sp>
      <p:sp>
        <p:nvSpPr>
          <p:cNvPr id="141318" name="Rectangle 3"/>
          <p:cNvSpPr>
            <a:spLocks noGrp="1" noChangeArrowheads="1"/>
          </p:cNvSpPr>
          <p:nvPr>
            <p:ph type="body" idx="1"/>
          </p:nvPr>
        </p:nvSpPr>
        <p:spPr>
          <a:xfrm>
            <a:off x="334638" y="3560797"/>
            <a:ext cx="6358081" cy="6486147"/>
          </a:xfrm>
          <a:noFill/>
          <a:ln/>
        </p:spPr>
        <p:txBody>
          <a:bodyPr>
            <a:normAutofit lnSpcReduction="10000"/>
          </a:bodyPr>
          <a:lstStyle/>
          <a:p>
            <a:pPr marL="256551" indent="-256551">
              <a:lnSpc>
                <a:spcPct val="150000"/>
              </a:lnSpc>
            </a:pPr>
            <a:endParaRPr lang="en-US" altLang="ja-JP" sz="1000" u="sng" dirty="0">
              <a:ea typeface="ＭＳ Ｐ明朝" charset="-128"/>
            </a:endParaRPr>
          </a:p>
        </p:txBody>
      </p:sp>
      <p:sp>
        <p:nvSpPr>
          <p:cNvPr id="141319" name="日付プレースホルダ 6"/>
          <p:cNvSpPr>
            <a:spLocks noGrp="1"/>
          </p:cNvSpPr>
          <p:nvPr>
            <p:ph type="dt" sz="quarter" idx="1"/>
          </p:nvPr>
        </p:nvSpPr>
        <p:spPr>
          <a:noFill/>
        </p:spPr>
        <p:txBody>
          <a:bodyPr/>
          <a:lstStyle/>
          <a:p>
            <a:pPr defTabSz="986489"/>
            <a:r>
              <a:rPr lang="en-US" altLang="ja-JP" dirty="0" smtClean="0">
                <a:ea typeface="ＭＳ Ｐゴシック" charset="-128"/>
              </a:rPr>
              <a:t>2010/12/11</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286193" y="4861444"/>
            <a:ext cx="6451020" cy="4605576"/>
          </a:xfrm>
        </p:spPr>
        <p:txBody>
          <a:bodyPr>
            <a:normAutofit fontScale="92500" lnSpcReduction="20000"/>
          </a:bodyPr>
          <a:lstStyle/>
          <a:p>
            <a:pPr>
              <a:lnSpc>
                <a:spcPct val="160000"/>
              </a:lnSpc>
            </a:pPr>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28</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362086" y="4861443"/>
            <a:ext cx="6526915" cy="5373172"/>
          </a:xfrm>
        </p:spPr>
        <p:txBody>
          <a:bodyPr>
            <a:normAutofit fontScale="77500" lnSpcReduction="20000"/>
          </a:bodyPr>
          <a:lstStyle/>
          <a:p>
            <a:pPr>
              <a:lnSpc>
                <a:spcPct val="160000"/>
              </a:lnSpc>
            </a:pPr>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29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pPr defTabSz="986489"/>
            <a:r>
              <a:rPr lang="en-US" altLang="zh-CN" dirty="0" smtClean="0">
                <a:ea typeface="ＭＳ Ｐゴシック" charset="-128"/>
              </a:rPr>
              <a:t>e-</a:t>
            </a:r>
            <a:r>
              <a:rPr lang="en-US" altLang="zh-CN" dirty="0" err="1" smtClean="0">
                <a:ea typeface="ＭＳ Ｐゴシック" charset="-128"/>
              </a:rPr>
              <a:t>Japanology</a:t>
            </a:r>
            <a:r>
              <a:rPr lang="ja-JP" altLang="en-US" dirty="0" smtClean="0">
                <a:ea typeface="ＭＳ Ｐゴシック" charset="-128"/>
              </a:rPr>
              <a:t>の</a:t>
            </a:r>
            <a:r>
              <a:rPr lang="zh-CN" altLang="en-US" dirty="0" smtClean="0">
                <a:ea typeface="ＭＳ Ｐゴシック" charset="-128"/>
              </a:rPr>
              <a:t>構築</a:t>
            </a:r>
            <a:r>
              <a:rPr lang="ja-JP" altLang="en-US" dirty="0" smtClean="0">
                <a:ea typeface="ＭＳ Ｐゴシック" charset="-128"/>
              </a:rPr>
              <a:t>に</a:t>
            </a:r>
            <a:r>
              <a:rPr lang="zh-CN" altLang="en-US" dirty="0" smtClean="0">
                <a:ea typeface="ＭＳ Ｐゴシック" charset="-128"/>
              </a:rPr>
              <a:t>向</a:t>
            </a:r>
            <a:r>
              <a:rPr lang="ja-JP" altLang="en-US" dirty="0" err="1" smtClean="0">
                <a:ea typeface="ＭＳ Ｐゴシック" charset="-128"/>
              </a:rPr>
              <a:t>けて</a:t>
            </a:r>
            <a:endParaRPr lang="en-US" altLang="ja-JP" dirty="0" smtClean="0">
              <a:ea typeface="ＭＳ Ｐゴシック" charset="-128"/>
            </a:endParaRPr>
          </a:p>
        </p:txBody>
      </p:sp>
      <p:sp>
        <p:nvSpPr>
          <p:cNvPr id="76803" name="Rectangle 6"/>
          <p:cNvSpPr>
            <a:spLocks noGrp="1" noChangeArrowheads="1"/>
          </p:cNvSpPr>
          <p:nvPr>
            <p:ph type="ftr" sz="quarter" idx="4"/>
          </p:nvPr>
        </p:nvSpPr>
        <p:spPr>
          <a:noFill/>
        </p:spPr>
        <p:txBody>
          <a:bodyPr/>
          <a:lstStyle/>
          <a:p>
            <a:pPr defTabSz="986489"/>
            <a:r>
              <a:rPr lang="en-US" altLang="ja-JP" dirty="0" smtClean="0">
                <a:ea typeface="ＭＳ Ｐゴシック" charset="-128"/>
              </a:rPr>
              <a:t>National Diet Library (NDL)</a:t>
            </a:r>
          </a:p>
        </p:txBody>
      </p:sp>
      <p:sp>
        <p:nvSpPr>
          <p:cNvPr id="76804" name="Rectangle 7"/>
          <p:cNvSpPr>
            <a:spLocks noGrp="1" noChangeArrowheads="1"/>
          </p:cNvSpPr>
          <p:nvPr>
            <p:ph type="sldNum" sz="quarter" idx="5"/>
          </p:nvPr>
        </p:nvSpPr>
        <p:spPr>
          <a:noFill/>
        </p:spPr>
        <p:txBody>
          <a:bodyPr/>
          <a:lstStyle/>
          <a:p>
            <a:pPr defTabSz="986489"/>
            <a:fld id="{CE1DFC05-3B33-4FEE-80E0-EAB8DCDB8484}" type="slidenum">
              <a:rPr lang="en-US" altLang="ja-JP" smtClean="0">
                <a:ea typeface="ＭＳ Ｐゴシック" charset="-128"/>
              </a:rPr>
              <a:pPr defTabSz="986489"/>
              <a:t>3</a:t>
            </a:fld>
            <a:endParaRPr lang="en-US" altLang="ja-JP" dirty="0" smtClean="0">
              <a:ea typeface="ＭＳ Ｐゴシック" charset="-128"/>
            </a:endParaRPr>
          </a:p>
        </p:txBody>
      </p:sp>
      <p:sp>
        <p:nvSpPr>
          <p:cNvPr id="76805" name="Rectangle 2"/>
          <p:cNvSpPr>
            <a:spLocks noGrp="1" noRot="1" noChangeAspect="1" noChangeArrowheads="1" noTextEdit="1"/>
          </p:cNvSpPr>
          <p:nvPr>
            <p:ph type="sldImg"/>
          </p:nvPr>
        </p:nvSpPr>
        <p:spPr>
          <a:xfrm>
            <a:off x="989013" y="766763"/>
            <a:ext cx="5121275" cy="3841750"/>
          </a:xfrm>
          <a:ln/>
        </p:spPr>
      </p:sp>
      <p:sp>
        <p:nvSpPr>
          <p:cNvPr id="76806" name="Rectangle 3"/>
          <p:cNvSpPr>
            <a:spLocks noGrp="1" noChangeArrowheads="1"/>
          </p:cNvSpPr>
          <p:nvPr>
            <p:ph type="body" idx="1"/>
          </p:nvPr>
        </p:nvSpPr>
        <p:spPr>
          <a:xfrm>
            <a:off x="311265" y="4672684"/>
            <a:ext cx="6552088" cy="4604505"/>
          </a:xfrm>
          <a:noFill/>
          <a:ln/>
        </p:spPr>
        <p:txBody>
          <a:bodyPr>
            <a:normAutofit/>
          </a:bodyPr>
          <a:lstStyle/>
          <a:p>
            <a:pPr eaLnBrk="1" hangingPunct="1"/>
            <a:endParaRPr lang="ja-JP" altLang="en-US" i="1" dirty="0" smtClean="0">
              <a:ea typeface="ＭＳ Ｐ明朝" charset="-128"/>
            </a:endParaRPr>
          </a:p>
        </p:txBody>
      </p:sp>
      <p:sp>
        <p:nvSpPr>
          <p:cNvPr id="76807" name="日付プレースホルダ 6"/>
          <p:cNvSpPr>
            <a:spLocks noGrp="1"/>
          </p:cNvSpPr>
          <p:nvPr>
            <p:ph type="dt" sz="quarter" idx="1"/>
          </p:nvPr>
        </p:nvSpPr>
        <p:spPr>
          <a:noFill/>
        </p:spPr>
        <p:txBody>
          <a:bodyPr/>
          <a:lstStyle/>
          <a:p>
            <a:pPr defTabSz="986489"/>
            <a:r>
              <a:rPr lang="en-US" altLang="ja-JP" dirty="0" smtClean="0">
                <a:ea typeface="ＭＳ Ｐゴシック" charset="-128"/>
              </a:rPr>
              <a:t>2010/12/11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861443"/>
            <a:ext cx="5679440" cy="5373172"/>
          </a:xfrm>
        </p:spPr>
        <p:txBody>
          <a:bodyPr>
            <a:normAutofit fontScale="62500" lnSpcReduction="20000"/>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30</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 1"/>
          <p:cNvSpPr>
            <a:spLocks noGrp="1" noRot="1" noChangeAspect="1" noTextEdit="1"/>
          </p:cNvSpPr>
          <p:nvPr>
            <p:ph type="sldImg"/>
          </p:nvPr>
        </p:nvSpPr>
        <p:spPr bwMode="auto">
          <a:xfrm>
            <a:off x="989013" y="766763"/>
            <a:ext cx="5121275" cy="3841750"/>
          </a:xfrm>
          <a:noFill/>
          <a:ln>
            <a:solidFill>
              <a:srgbClr val="000000"/>
            </a:solidFill>
            <a:miter lim="800000"/>
            <a:headEnd/>
            <a:tailEnd/>
          </a:ln>
        </p:spPr>
      </p:sp>
      <p:sp>
        <p:nvSpPr>
          <p:cNvPr id="18435" name="ノート プレースホルダ 2"/>
          <p:cNvSpPr>
            <a:spLocks noGrp="1"/>
          </p:cNvSpPr>
          <p:nvPr>
            <p:ph type="body" idx="1"/>
          </p:nvPr>
        </p:nvSpPr>
        <p:spPr bwMode="auto">
          <a:noFill/>
        </p:spPr>
        <p:txBody>
          <a:bodyPr wrap="square" lIns="95412" tIns="47705" rIns="95412" bIns="47705" numCol="1" anchor="t" anchorCtr="0" compatLnSpc="1">
            <a:prstTxWarp prst="textNoShape">
              <a:avLst/>
            </a:prstTxWarp>
          </a:bodyPr>
          <a:lstStyle/>
          <a:p>
            <a:endParaRPr lang="ja-JP" altLang="en-US" sz="1100" dirty="0"/>
          </a:p>
        </p:txBody>
      </p:sp>
      <p:sp>
        <p:nvSpPr>
          <p:cNvPr id="4" name="スライド番号プレースホルダ 3"/>
          <p:cNvSpPr>
            <a:spLocks noGrp="1"/>
          </p:cNvSpPr>
          <p:nvPr>
            <p:ph type="sldNum" sz="quarter" idx="5"/>
          </p:nvPr>
        </p:nvSpPr>
        <p:spPr/>
        <p:txBody>
          <a:bodyPr/>
          <a:lstStyle/>
          <a:p>
            <a:pPr>
              <a:defRPr/>
            </a:pPr>
            <a:fld id="{F183EA9A-E126-4A6E-83B8-20FE062235C5}" type="slidenum">
              <a:rPr lang="en-US" altLang="ja-JP" smtClean="0"/>
              <a:pPr>
                <a:defRPr/>
              </a:pPr>
              <a:t>31</a:t>
            </a:fld>
            <a:endParaRPr lang="en-US"/>
          </a:p>
        </p:txBody>
      </p:sp>
      <p:sp>
        <p:nvSpPr>
          <p:cNvPr id="5" name="日付プレースホルダ 4"/>
          <p:cNvSpPr>
            <a:spLocks noGrp="1"/>
          </p:cNvSpPr>
          <p:nvPr>
            <p:ph type="dt" idx="10"/>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2"/>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32</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pPr defTabSz="986588"/>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44387" name="Rectangle 6"/>
          <p:cNvSpPr>
            <a:spLocks noGrp="1" noChangeArrowheads="1"/>
          </p:cNvSpPr>
          <p:nvPr>
            <p:ph type="ftr" sz="quarter" idx="4"/>
          </p:nvPr>
        </p:nvSpPr>
        <p:spPr>
          <a:noFill/>
        </p:spPr>
        <p:txBody>
          <a:bodyPr/>
          <a:lstStyle/>
          <a:p>
            <a:pPr defTabSz="986588"/>
            <a:r>
              <a:rPr lang="en-US" altLang="ja-JP" dirty="0" smtClean="0">
                <a:ea typeface="ＭＳ Ｐゴシック" charset="-128"/>
              </a:rPr>
              <a:t>National Diet Library (NDL)</a:t>
            </a:r>
          </a:p>
        </p:txBody>
      </p:sp>
      <p:sp>
        <p:nvSpPr>
          <p:cNvPr id="144388" name="Rectangle 7"/>
          <p:cNvSpPr>
            <a:spLocks noGrp="1" noChangeArrowheads="1"/>
          </p:cNvSpPr>
          <p:nvPr>
            <p:ph type="sldNum" sz="quarter" idx="5"/>
          </p:nvPr>
        </p:nvSpPr>
        <p:spPr>
          <a:noFill/>
        </p:spPr>
        <p:txBody>
          <a:bodyPr/>
          <a:lstStyle/>
          <a:p>
            <a:pPr defTabSz="986588"/>
            <a:fld id="{FD604A1A-4C98-4265-A01C-BDCCCD30B981}" type="slidenum">
              <a:rPr lang="en-US" altLang="ja-JP" smtClean="0">
                <a:ea typeface="ＭＳ Ｐゴシック" charset="-128"/>
              </a:rPr>
              <a:pPr defTabSz="986588"/>
              <a:t>33</a:t>
            </a:fld>
            <a:endParaRPr lang="en-US" altLang="ja-JP" dirty="0" smtClean="0">
              <a:ea typeface="ＭＳ Ｐゴシック" charset="-128"/>
            </a:endParaRPr>
          </a:p>
        </p:txBody>
      </p:sp>
      <p:sp>
        <p:nvSpPr>
          <p:cNvPr id="144389" name="Rectangle 2"/>
          <p:cNvSpPr>
            <a:spLocks noGrp="1" noRot="1" noChangeAspect="1" noChangeArrowheads="1" noTextEdit="1"/>
          </p:cNvSpPr>
          <p:nvPr>
            <p:ph type="sldImg"/>
          </p:nvPr>
        </p:nvSpPr>
        <p:spPr>
          <a:xfrm>
            <a:off x="1550988" y="374650"/>
            <a:ext cx="3925887" cy="2943225"/>
          </a:xfrm>
          <a:ln/>
        </p:spPr>
      </p:sp>
      <p:sp>
        <p:nvSpPr>
          <p:cNvPr id="144390" name="Rectangle 3"/>
          <p:cNvSpPr>
            <a:spLocks noGrp="1" noChangeArrowheads="1"/>
          </p:cNvSpPr>
          <p:nvPr>
            <p:ph type="body" idx="1"/>
          </p:nvPr>
        </p:nvSpPr>
        <p:spPr>
          <a:xfrm>
            <a:off x="235953" y="3338794"/>
            <a:ext cx="6552087" cy="6127035"/>
          </a:xfrm>
          <a:noFill/>
          <a:ln/>
        </p:spPr>
        <p:txBody>
          <a:bodyPr/>
          <a:lstStyle/>
          <a:p>
            <a:pPr eaLnBrk="1" hangingPunct="1"/>
            <a:endParaRPr lang="en-US" altLang="ja-JP" i="0" dirty="0" smtClean="0">
              <a:ea typeface="ＭＳ Ｐ明朝" charset="-128"/>
            </a:endParaRPr>
          </a:p>
        </p:txBody>
      </p:sp>
      <p:sp>
        <p:nvSpPr>
          <p:cNvPr id="144391" name="日付プレースホルダ 6"/>
          <p:cNvSpPr>
            <a:spLocks noGrp="1"/>
          </p:cNvSpPr>
          <p:nvPr>
            <p:ph type="dt" sz="quarter" idx="1"/>
          </p:nvPr>
        </p:nvSpPr>
        <p:spPr>
          <a:noFill/>
        </p:spPr>
        <p:txBody>
          <a:bodyPr/>
          <a:lstStyle/>
          <a:p>
            <a:pPr defTabSz="986588"/>
            <a:r>
              <a:rPr lang="en-US" altLang="ja-JP" dirty="0" smtClean="0">
                <a:ea typeface="ＭＳ Ｐゴシック" charset="-128"/>
              </a:rPr>
              <a:t>2010/12/11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54205"/>
            <a:endParaRPr lang="en-US" altLang="ja-JP" dirty="0" smtClean="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4</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861445"/>
            <a:ext cx="5679440" cy="5184212"/>
          </a:xfrm>
        </p:spPr>
        <p:txBody>
          <a:bodyPr>
            <a:normAutofit fontScale="92500" lnSpcReduction="20000"/>
          </a:bodyPr>
          <a:lstStyle/>
          <a:p>
            <a:pPr>
              <a:lnSpc>
                <a:spcPct val="150000"/>
              </a:lnSpc>
            </a:pPr>
            <a:endParaRPr lang="ja-JP" altLang="en-US" sz="1100"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5</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669276"/>
            <a:ext cx="5679440" cy="5451053"/>
          </a:xfrm>
        </p:spPr>
        <p:txBody>
          <a:bodyPr>
            <a:normAutofit fontScale="85000" lnSpcReduction="20000"/>
          </a:bodyPr>
          <a:lstStyle/>
          <a:p>
            <a:pPr>
              <a:lnSpc>
                <a:spcPct val="150000"/>
              </a:lnSpc>
            </a:pPr>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6</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a:bodyPr>
          <a:lstStyle/>
          <a:p>
            <a:pPr>
              <a:lnSpc>
                <a:spcPct val="150000"/>
              </a:lnSpc>
            </a:pPr>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7</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 1"/>
          <p:cNvSpPr>
            <a:spLocks noGrp="1" noRot="1" noChangeAspect="1" noTextEdit="1"/>
          </p:cNvSpPr>
          <p:nvPr>
            <p:ph type="sldImg"/>
          </p:nvPr>
        </p:nvSpPr>
        <p:spPr bwMode="auto">
          <a:xfrm>
            <a:off x="989013" y="766763"/>
            <a:ext cx="5121275" cy="3841750"/>
          </a:xfrm>
          <a:noFill/>
          <a:ln>
            <a:solidFill>
              <a:srgbClr val="000000"/>
            </a:solidFill>
            <a:miter lim="800000"/>
            <a:headEnd/>
            <a:tailEnd/>
          </a:ln>
        </p:spPr>
      </p:sp>
      <p:sp>
        <p:nvSpPr>
          <p:cNvPr id="5123"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150000"/>
              </a:lnSpc>
              <a:spcBef>
                <a:spcPct val="0"/>
              </a:spcBef>
            </a:pPr>
            <a:endParaRPr lang="ja-JP" altLang="en-US" dirty="0" smtClean="0"/>
          </a:p>
        </p:txBody>
      </p:sp>
      <p:sp>
        <p:nvSpPr>
          <p:cNvPr id="512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4925BD-B670-48CD-A9FF-17104F568905}" type="slidenum">
              <a:rPr lang="ja-JP" altLang="en-US" smtClean="0"/>
              <a:pPr/>
              <a:t>8</a:t>
            </a:fld>
            <a:endParaRPr lang="ja-JP" altLang="en-US" smtClean="0"/>
          </a:p>
        </p:txBody>
      </p:sp>
      <p:sp>
        <p:nvSpPr>
          <p:cNvPr id="5" name="日付プレースホルダ 4"/>
          <p:cNvSpPr>
            <a:spLocks noGrp="1"/>
          </p:cNvSpPr>
          <p:nvPr>
            <p:ph type="dt" idx="10"/>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2"/>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2010/12/11</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en-US" altLang="ja-JP" smtClean="0"/>
              <a:t>e-Japanology</a:t>
            </a:r>
            <a:r>
              <a:rPr kumimoji="1" lang="ja-JP" altLang="en-US" smtClean="0"/>
              <a:t>の構築に向けて</a:t>
            </a:r>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pic>
        <p:nvPicPr>
          <p:cNvPr id="12" name="Picture 2"/>
          <p:cNvPicPr>
            <a:picLocks noChangeAspect="1" noChangeArrowheads="1"/>
          </p:cNvPicPr>
          <p:nvPr userDrawn="1"/>
        </p:nvPicPr>
        <p:blipFill>
          <a:blip r:embed="rId2"/>
          <a:srcRect/>
          <a:stretch>
            <a:fillRect/>
          </a:stretch>
        </p:blipFill>
        <p:spPr bwMode="auto">
          <a:xfrm>
            <a:off x="0" y="1484784"/>
            <a:ext cx="9144000" cy="19288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9"/>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8" name="フッター プレースホルダ 7"/>
          <p:cNvSpPr>
            <a:spLocks noGrp="1"/>
          </p:cNvSpPr>
          <p:nvPr>
            <p:ph type="ftr" sz="quarter" idx="11"/>
          </p:nvPr>
        </p:nvSpPr>
        <p:spPr/>
        <p:txBody>
          <a:bodyPr/>
          <a:lstStyle/>
          <a:p>
            <a:r>
              <a:rPr kumimoji="0" lang="en-US"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r>
              <a:rPr lang="en-US" altLang="ja-JP" smtClean="0"/>
              <a:t>2010/12/11</a:t>
            </a:r>
            <a:endParaRPr lang="en-US"/>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t>2010/12/11</a:t>
            </a:r>
            <a:endParaRPr lang="en-US"/>
          </a:p>
        </p:txBody>
      </p:sp>
      <p:sp>
        <p:nvSpPr>
          <p:cNvPr id="3" name="フッター プレースホルダ 2"/>
          <p:cNvSpPr>
            <a:spLocks noGrp="1"/>
          </p:cNvSpPr>
          <p:nvPr>
            <p:ph type="ftr" sz="quarter" idx="11"/>
          </p:nvPr>
        </p:nvSpPr>
        <p:spPr/>
        <p:txBody>
          <a:bodyPr/>
          <a:lstStyle/>
          <a:p>
            <a:r>
              <a:rPr kumimoji="0" lang="en-US" smtClean="0"/>
              <a:t>National Diet Library (NDL)</a:t>
            </a:r>
            <a:endParaRPr kumimoji="0" lang="en-US"/>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2010/12/11</a:t>
            </a:r>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&lt;#&gt;</a:t>
            </a:fld>
            <a:endParaRPr kumimoji="0" lang="en-US" dirty="0">
              <a:solidFill>
                <a:schemeClr val="tx2">
                  <a:shade val="90000"/>
                </a:schemeClr>
              </a:solidFill>
            </a:endParaRPr>
          </a:p>
        </p:txBody>
      </p:sp>
      <p:sp>
        <p:nvSpPr>
          <p:cNvPr id="11" name="正方形/長方形 10"/>
          <p:cNvSpPr/>
          <p:nvPr userDrawn="1"/>
        </p:nvSpPr>
        <p:spPr>
          <a:xfrm>
            <a:off x="0" y="928670"/>
            <a:ext cx="9144000" cy="571500"/>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pic>
        <p:nvPicPr>
          <p:cNvPr id="9" name="Picture 2"/>
          <p:cNvPicPr>
            <a:picLocks noChangeAspect="1" noChangeArrowheads="1"/>
          </p:cNvPicPr>
          <p:nvPr userDrawn="1"/>
        </p:nvPicPr>
        <p:blipFill>
          <a:blip r:embed="rId13"/>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dl.go.jp/jp/aboutus/vision_60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ndl.go.jp/"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 y="1643050"/>
            <a:ext cx="9143998" cy="1569926"/>
          </a:xfrm>
        </p:spPr>
        <p:txBody>
          <a:bodyPr>
            <a:noAutofit/>
          </a:bodyPr>
          <a:lstStyle/>
          <a:p>
            <a:r>
              <a:rPr kumimoji="1" lang="ja-JP" altLang="en-US" sz="3600" dirty="0" smtClean="0">
                <a:latin typeface="HG丸ｺﾞｼｯｸM-PRO" pitchFamily="50" charset="-128"/>
                <a:ea typeface="HG丸ｺﾞｼｯｸM-PRO" pitchFamily="50" charset="-128"/>
              </a:rPr>
              <a:t>電子図書館構想と</a:t>
            </a:r>
            <a:r>
              <a:rPr kumimoji="1" lang="en-US" altLang="ja-JP" sz="3600" dirty="0" smtClean="0">
                <a:latin typeface="HG丸ｺﾞｼｯｸM-PRO" pitchFamily="50" charset="-128"/>
                <a:ea typeface="HG丸ｺﾞｼｯｸM-PRO" pitchFamily="50" charset="-128"/>
              </a:rPr>
              <a:t/>
            </a:r>
            <a:br>
              <a:rPr kumimoji="1" lang="en-US" altLang="ja-JP" sz="3600" dirty="0" smtClean="0">
                <a:latin typeface="HG丸ｺﾞｼｯｸM-PRO" pitchFamily="50" charset="-128"/>
                <a:ea typeface="HG丸ｺﾞｼｯｸM-PRO" pitchFamily="50" charset="-128"/>
              </a:rPr>
            </a:br>
            <a:r>
              <a:rPr kumimoji="1" lang="ja-JP" altLang="en-US" sz="3600" dirty="0" smtClean="0">
                <a:latin typeface="HG丸ｺﾞｼｯｸM-PRO" pitchFamily="50" charset="-128"/>
                <a:ea typeface="HG丸ｺﾞｼｯｸM-PRO" pitchFamily="50" charset="-128"/>
              </a:rPr>
              <a:t>日本の学術デジタルコミュニケーションの現状</a:t>
            </a:r>
            <a:endParaRPr kumimoji="1" lang="ja-JP" altLang="en-US" sz="3600" dirty="0">
              <a:latin typeface="HG丸ｺﾞｼｯｸM-PRO" pitchFamily="50" charset="-128"/>
              <a:ea typeface="HG丸ｺﾞｼｯｸM-PRO" pitchFamily="50" charset="-128"/>
            </a:endParaRPr>
          </a:p>
        </p:txBody>
      </p:sp>
      <p:sp>
        <p:nvSpPr>
          <p:cNvPr id="3" name="サブタイトル 2"/>
          <p:cNvSpPr>
            <a:spLocks noGrp="1"/>
          </p:cNvSpPr>
          <p:nvPr>
            <p:ph type="subTitle" idx="1"/>
          </p:nvPr>
        </p:nvSpPr>
        <p:spPr/>
        <p:txBody>
          <a:bodyPr>
            <a:normAutofit fontScale="85000" lnSpcReduction="10000"/>
          </a:bodyPr>
          <a:lstStyle/>
          <a:p>
            <a:r>
              <a:rPr lang="ja-JP" altLang="en-US" dirty="0" smtClean="0">
                <a:latin typeface="HG丸ｺﾞｼｯｸM-PRO" pitchFamily="50" charset="-128"/>
                <a:ea typeface="HG丸ｺﾞｼｯｸM-PRO" pitchFamily="50" charset="-128"/>
              </a:rPr>
              <a:t>国立国会図書館総務部情報システム課</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中山正樹</a:t>
            </a:r>
            <a:endParaRPr lang="en-US" altLang="ja-JP"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4" name="サブタイトル 2"/>
          <p:cNvSpPr txBox="1">
            <a:spLocks/>
          </p:cNvSpPr>
          <p:nvPr/>
        </p:nvSpPr>
        <p:spPr>
          <a:xfrm>
            <a:off x="971600" y="5013176"/>
            <a:ext cx="7416824" cy="1368152"/>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3200" b="0"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rPr>
              <a:t>東京外国語大学国際日本研究センター</a:t>
            </a:r>
            <a:endParaRPr kumimoji="1" lang="en-US" altLang="ja-JP" sz="3200" b="0"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3200" dirty="0" smtClean="0">
                <a:latin typeface="HG丸ｺﾞｼｯｸM-PRO" pitchFamily="50" charset="-128"/>
                <a:ea typeface="HG丸ｺﾞｼｯｸM-PRO" pitchFamily="50" charset="-128"/>
              </a:rPr>
              <a:t>比較日本文化部門・国際連携推進部門共催国際シンポジウム</a:t>
            </a:r>
            <a:endParaRPr kumimoji="1" lang="en-US" altLang="ja-JP" sz="3200" b="0"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600" b="1"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rPr>
              <a:t>e-</a:t>
            </a:r>
            <a:r>
              <a:rPr kumimoji="1" lang="en-US" altLang="ja-JP" sz="3600" b="1" i="0" u="none" strike="noStrike" kern="1200" cap="none" spc="0" normalizeH="0" baseline="0" noProof="0" dirty="0" err="1" smtClean="0">
                <a:ln>
                  <a:noFill/>
                </a:ln>
                <a:effectLst/>
                <a:uLnTx/>
                <a:uFillTx/>
                <a:latin typeface="HG丸ｺﾞｼｯｸM-PRO" pitchFamily="50" charset="-128"/>
                <a:ea typeface="HG丸ｺﾞｼｯｸM-PRO" pitchFamily="50" charset="-128"/>
                <a:cs typeface="+mn-cs"/>
              </a:rPr>
              <a:t>Japanology</a:t>
            </a:r>
            <a:r>
              <a:rPr kumimoji="1" lang="ja-JP" altLang="en-US" sz="3600" b="1"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rPr>
              <a:t>の構築に向けて</a:t>
            </a:r>
            <a:endParaRPr kumimoji="1" lang="en-US" altLang="ja-JP" sz="3600" b="1"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400" dirty="0" smtClean="0">
                <a:latin typeface="HG丸ｺﾞｼｯｸM-PRO" pitchFamily="50" charset="-128"/>
                <a:ea typeface="HG丸ｺﾞｼｯｸM-PRO" pitchFamily="50" charset="-128"/>
              </a:rPr>
              <a:t>2010</a:t>
            </a:r>
            <a:r>
              <a:rPr kumimoji="1" lang="ja-JP" altLang="en-US" sz="3400" dirty="0" smtClean="0">
                <a:latin typeface="HG丸ｺﾞｼｯｸM-PRO" pitchFamily="50" charset="-128"/>
                <a:ea typeface="HG丸ｺﾞｼｯｸM-PRO" pitchFamily="50" charset="-128"/>
              </a:rPr>
              <a:t>年</a:t>
            </a:r>
            <a:r>
              <a:rPr kumimoji="1" lang="en-US" altLang="ja-JP" sz="3400" dirty="0" smtClean="0">
                <a:latin typeface="HG丸ｺﾞｼｯｸM-PRO" pitchFamily="50" charset="-128"/>
                <a:ea typeface="HG丸ｺﾞｼｯｸM-PRO" pitchFamily="50" charset="-128"/>
              </a:rPr>
              <a:t>12</a:t>
            </a:r>
            <a:r>
              <a:rPr kumimoji="1" lang="ja-JP" altLang="en-US" sz="3400" dirty="0" smtClean="0">
                <a:latin typeface="HG丸ｺﾞｼｯｸM-PRO" pitchFamily="50" charset="-128"/>
                <a:ea typeface="HG丸ｺﾞｼｯｸM-PRO" pitchFamily="50" charset="-128"/>
              </a:rPr>
              <a:t>月</a:t>
            </a:r>
            <a:r>
              <a:rPr kumimoji="1" lang="en-US" altLang="ja-JP" sz="3400" dirty="0" smtClean="0">
                <a:latin typeface="HG丸ｺﾞｼｯｸM-PRO" pitchFamily="50" charset="-128"/>
                <a:ea typeface="HG丸ｺﾞｼｯｸM-PRO" pitchFamily="50" charset="-128"/>
              </a:rPr>
              <a:t>11</a:t>
            </a:r>
            <a:r>
              <a:rPr kumimoji="1" lang="ja-JP" altLang="en-US" sz="3400" dirty="0" smtClean="0">
                <a:latin typeface="HG丸ｺﾞｼｯｸM-PRO" pitchFamily="50" charset="-128"/>
                <a:ea typeface="HG丸ｺﾞｼｯｸM-PRO" pitchFamily="50" charset="-128"/>
              </a:rPr>
              <a:t>日</a:t>
            </a:r>
            <a:endParaRPr kumimoji="1" lang="en-US" altLang="ja-JP" sz="3400" i="0" u="none" strike="noStrike" kern="1200" cap="none" spc="0" normalizeH="0" baseline="0" noProof="0" dirty="0" smtClean="0">
              <a:ln>
                <a:noFill/>
              </a:ln>
              <a:effectLst/>
              <a:uLnTx/>
              <a:uFillTx/>
              <a:latin typeface="HG丸ｺﾞｼｯｸM-PRO" pitchFamily="50" charset="-128"/>
              <a:ea typeface="HG丸ｺﾞｼｯｸM-PRO" pitchFamily="50" charset="-128"/>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ja-JP" altLang="en-US" sz="3200" b="0" i="0" u="none" strike="noStrike" kern="1200" cap="none" spc="0" normalizeH="0" baseline="0" noProof="0" dirty="0">
              <a:ln>
                <a:noFill/>
              </a:ln>
              <a:effectLst/>
              <a:uLnTx/>
              <a:uFillTx/>
              <a:latin typeface="HG丸ｺﾞｼｯｸM-PRO" pitchFamily="50" charset="-128"/>
              <a:ea typeface="HG丸ｺﾞｼｯｸM-PRO" pitchFamily="50" charset="-128"/>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itchFamily="50" charset="-128"/>
                <a:ea typeface="HG丸ｺﾞｼｯｸM-PRO" pitchFamily="50" charset="-128"/>
              </a:rPr>
              <a:t>学位論文のデジタル化</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a:buBlip>
                <a:blip r:embed="rId3"/>
              </a:buBlip>
              <a:defRPr/>
            </a:pPr>
            <a:r>
              <a:rPr lang="ja-JP" altLang="en-US" sz="2400" dirty="0" smtClean="0">
                <a:latin typeface="HG丸ｺﾞｼｯｸM-PRO" pitchFamily="50" charset="-128"/>
                <a:ea typeface="HG丸ｺﾞｼｯｸM-PRO" pitchFamily="50" charset="-128"/>
              </a:rPr>
              <a:t>背景</a:t>
            </a:r>
            <a:endParaRPr lang="en-US" altLang="ja-JP" sz="24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国立国会図書館と大学図書館との連絡会議（平成</a:t>
            </a:r>
            <a:r>
              <a:rPr lang="en-US" altLang="ja-JP" sz="2000" dirty="0" smtClean="0">
                <a:latin typeface="HG丸ｺﾞｼｯｸM-PRO" pitchFamily="50" charset="-128"/>
                <a:ea typeface="HG丸ｺﾞｼｯｸM-PRO" pitchFamily="50" charset="-128"/>
              </a:rPr>
              <a:t>18</a:t>
            </a:r>
            <a:r>
              <a:rPr lang="ja-JP" altLang="en-US" sz="2000" dirty="0" smtClean="0">
                <a:latin typeface="HG丸ｺﾞｼｯｸM-PRO" pitchFamily="50" charset="-128"/>
                <a:ea typeface="HG丸ｺﾞｼｯｸM-PRO" pitchFamily="50" charset="-128"/>
              </a:rPr>
              <a:t>年</a:t>
            </a:r>
            <a:r>
              <a:rPr lang="en-US" altLang="ja-JP" sz="2000" dirty="0" smtClean="0">
                <a:latin typeface="HG丸ｺﾞｼｯｸM-PRO" pitchFamily="50" charset="-128"/>
                <a:ea typeface="HG丸ｺﾞｼｯｸM-PRO" pitchFamily="50" charset="-128"/>
              </a:rPr>
              <a:t>2</a:t>
            </a:r>
            <a:r>
              <a:rPr lang="ja-JP" altLang="en-US" sz="2000" dirty="0" smtClean="0">
                <a:latin typeface="HG丸ｺﾞｼｯｸM-PRO" pitchFamily="50" charset="-128"/>
                <a:ea typeface="HG丸ｺﾞｼｯｸM-PRO" pitchFamily="50" charset="-128"/>
              </a:rPr>
              <a:t>月）</a:t>
            </a:r>
            <a:endParaRPr lang="en-US" altLang="ja-JP" sz="2000" dirty="0" smtClean="0">
              <a:latin typeface="HG丸ｺﾞｼｯｸM-PRO" pitchFamily="50" charset="-128"/>
              <a:ea typeface="HG丸ｺﾞｼｯｸM-PRO" pitchFamily="50" charset="-128"/>
            </a:endParaRPr>
          </a:p>
          <a:p>
            <a:pPr lvl="2">
              <a:buBlip>
                <a:blip r:embed="rId3"/>
              </a:buBlip>
              <a:defRPr/>
            </a:pPr>
            <a:r>
              <a:rPr lang="ja-JP" altLang="en-US" sz="1600" dirty="0" smtClean="0">
                <a:latin typeface="HG丸ｺﾞｼｯｸM-PRO" pitchFamily="50" charset="-128"/>
                <a:ea typeface="HG丸ｺﾞｼｯｸM-PRO" pitchFamily="50" charset="-128"/>
              </a:rPr>
              <a:t>共通する課題について、政策的及び実務的な面から問題を協議</a:t>
            </a:r>
            <a:endParaRPr lang="en-US" altLang="ja-JP" sz="16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学位論文電子化の諸問題に関するワーキンググループ中間報告（平成</a:t>
            </a:r>
            <a:r>
              <a:rPr lang="en-US" altLang="ja-JP" sz="2000" dirty="0" smtClean="0">
                <a:latin typeface="HG丸ｺﾞｼｯｸM-PRO" pitchFamily="50" charset="-128"/>
                <a:ea typeface="HG丸ｺﾞｼｯｸM-PRO" pitchFamily="50" charset="-128"/>
              </a:rPr>
              <a:t>20</a:t>
            </a:r>
            <a:r>
              <a:rPr lang="ja-JP" altLang="en-US" sz="2000" dirty="0" smtClean="0">
                <a:latin typeface="HG丸ｺﾞｼｯｸM-PRO" pitchFamily="50" charset="-128"/>
                <a:ea typeface="HG丸ｺﾞｼｯｸM-PRO" pitchFamily="50" charset="-128"/>
              </a:rPr>
              <a:t>年</a:t>
            </a:r>
            <a:r>
              <a:rPr lang="en-US" altLang="ja-JP" sz="2000" dirty="0" smtClean="0">
                <a:latin typeface="HG丸ｺﾞｼｯｸM-PRO" pitchFamily="50" charset="-128"/>
                <a:ea typeface="HG丸ｺﾞｼｯｸM-PRO" pitchFamily="50" charset="-128"/>
              </a:rPr>
              <a:t>3</a:t>
            </a:r>
            <a:r>
              <a:rPr lang="ja-JP" altLang="en-US" sz="2000" dirty="0" smtClean="0">
                <a:latin typeface="HG丸ｺﾞｼｯｸM-PRO" pitchFamily="50" charset="-128"/>
                <a:ea typeface="HG丸ｺﾞｼｯｸM-PRO" pitchFamily="50" charset="-128"/>
              </a:rPr>
              <a:t>月）</a:t>
            </a:r>
            <a:endParaRPr lang="en-US" altLang="ja-JP" sz="2000" dirty="0" smtClean="0">
              <a:latin typeface="HG丸ｺﾞｼｯｸM-PRO" pitchFamily="50" charset="-128"/>
              <a:ea typeface="HG丸ｺﾞｼｯｸM-PRO" pitchFamily="50" charset="-128"/>
            </a:endParaRPr>
          </a:p>
          <a:p>
            <a:pPr lvl="2">
              <a:buBlip>
                <a:blip r:embed="rId3"/>
              </a:buBlip>
              <a:defRPr/>
            </a:pPr>
            <a:r>
              <a:rPr lang="ja-JP" altLang="en-US" sz="1600" dirty="0" smtClean="0">
                <a:latin typeface="HG丸ｺﾞｼｯｸM-PRO" pitchFamily="50" charset="-128"/>
                <a:ea typeface="HG丸ｺﾞｼｯｸM-PRO" pitchFamily="50" charset="-128"/>
              </a:rPr>
              <a:t>学位論文の保存・蓄積及び利用・提供に係る考え方、役割分担の枠組み、メタデータの標準化と相互運用、制度面における課題の整理及び取組みの方策について検討</a:t>
            </a:r>
            <a:endParaRPr lang="en-US" altLang="ja-JP" sz="1600" dirty="0" smtClean="0">
              <a:latin typeface="HG丸ｺﾞｼｯｸM-PRO" pitchFamily="50" charset="-128"/>
              <a:ea typeface="HG丸ｺﾞｼｯｸM-PRO" pitchFamily="50" charset="-128"/>
            </a:endParaRPr>
          </a:p>
          <a:p>
            <a:pPr lvl="2">
              <a:buBlip>
                <a:blip r:embed="rId3"/>
              </a:buBlip>
              <a:defRPr/>
            </a:pPr>
            <a:r>
              <a:rPr lang="ja-JP" altLang="en-US" sz="1600" dirty="0" smtClean="0">
                <a:latin typeface="HG丸ｺﾞｼｯｸM-PRO" pitchFamily="50" charset="-128"/>
                <a:ea typeface="HG丸ｺﾞｼｯｸM-PRO" pitchFamily="50" charset="-128"/>
              </a:rPr>
              <a:t>過去分（学位授与日が基準日以前であるもの）は、国立国会図書館が電子化及び保存を行う</a:t>
            </a:r>
            <a:endParaRPr lang="en-US" altLang="ja-JP" sz="1600" dirty="0" smtClean="0">
              <a:latin typeface="HG丸ｺﾞｼｯｸM-PRO" pitchFamily="50" charset="-128"/>
              <a:ea typeface="HG丸ｺﾞｼｯｸM-PRO" pitchFamily="50" charset="-128"/>
            </a:endParaRPr>
          </a:p>
          <a:p>
            <a:pPr lvl="2">
              <a:buBlip>
                <a:blip r:embed="rId3"/>
              </a:buBlip>
              <a:defRPr/>
            </a:pPr>
            <a:r>
              <a:rPr lang="ja-JP" altLang="en-US" sz="1600" dirty="0" smtClean="0">
                <a:latin typeface="HG丸ｺﾞｼｯｸM-PRO" pitchFamily="50" charset="-128"/>
                <a:ea typeface="HG丸ｺﾞｼｯｸM-PRO" pitchFamily="50" charset="-128"/>
              </a:rPr>
              <a:t>学位論文の電子的利用に必要な著作権許諾を得るために大学及び国立国会図書館が許諾書の統一的書式等のガイドラインを作成する</a:t>
            </a:r>
            <a:endParaRPr lang="en-US" altLang="ja-JP" sz="16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著作権法の改正</a:t>
            </a:r>
            <a:endParaRPr lang="en-US" altLang="ja-JP" sz="2000" dirty="0" smtClean="0">
              <a:latin typeface="HG丸ｺﾞｼｯｸM-PRO" pitchFamily="50" charset="-128"/>
              <a:ea typeface="HG丸ｺﾞｼｯｸM-PRO" pitchFamily="50" charset="-128"/>
            </a:endParaRPr>
          </a:p>
          <a:p>
            <a:pPr lvl="2">
              <a:buBlip>
                <a:blip r:embed="rId3"/>
              </a:buBlip>
              <a:defRPr/>
            </a:pPr>
            <a:r>
              <a:rPr lang="ja-JP" altLang="en-US" sz="1600" dirty="0" smtClean="0">
                <a:latin typeface="HG丸ｺﾞｼｯｸM-PRO" pitchFamily="50" charset="-128"/>
                <a:ea typeface="HG丸ｺﾞｼｯｸM-PRO" pitchFamily="50" charset="-128"/>
              </a:rPr>
              <a:t>資料の保存を目的とする国立国会図書館所蔵資料のデジタル化</a:t>
            </a:r>
            <a:endParaRPr lang="en-US" altLang="ja-JP" sz="1600" dirty="0" smtClean="0">
              <a:latin typeface="HG丸ｺﾞｼｯｸM-PRO" pitchFamily="50" charset="-128"/>
              <a:ea typeface="HG丸ｺﾞｼｯｸM-PRO" pitchFamily="50" charset="-128"/>
            </a:endParaRPr>
          </a:p>
          <a:p>
            <a:pPr lvl="1">
              <a:buBlip>
                <a:blip r:embed="rId3"/>
              </a:buBlip>
              <a:defRPr/>
            </a:pPr>
            <a:endParaRPr lang="ja-JP" altLang="en-US"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fontScale="90000"/>
          </a:bodyPr>
          <a:lstStyle/>
          <a:p>
            <a:r>
              <a:rPr kumimoji="1" lang="ja-JP" altLang="en-US" dirty="0" smtClean="0">
                <a:latin typeface="HG丸ｺﾞｼｯｸM-PRO" pitchFamily="50" charset="-128"/>
                <a:ea typeface="HG丸ｺﾞｼｯｸM-PRO" pitchFamily="50" charset="-128"/>
              </a:rPr>
              <a:t>学位論文のデジタル化及び著作権処理</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457200" y="1484784"/>
            <a:ext cx="8229600" cy="5373216"/>
          </a:xfrm>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buBlip>
                <a:blip r:embed="rId3"/>
              </a:buBlip>
              <a:defRPr/>
            </a:pPr>
            <a:r>
              <a:rPr lang="ja-JP" altLang="en-US" sz="2600" dirty="0" smtClean="0">
                <a:latin typeface="HG丸ｺﾞｼｯｸM-PRO" pitchFamily="50" charset="-128"/>
                <a:ea typeface="HG丸ｺﾞｼｯｸM-PRO" pitchFamily="50" charset="-128"/>
              </a:rPr>
              <a:t>基本方針</a:t>
            </a:r>
            <a:endParaRPr lang="en-US" altLang="ja-JP" sz="26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国公私立大学図書館協力委員会との確認事項</a:t>
            </a:r>
            <a:endParaRPr lang="en-US" altLang="ja-JP" sz="2000" dirty="0" smtClean="0">
              <a:latin typeface="HG丸ｺﾞｼｯｸM-PRO" pitchFamily="50" charset="-128"/>
              <a:ea typeface="HG丸ｺﾞｼｯｸM-PRO" pitchFamily="50" charset="-128"/>
            </a:endParaRPr>
          </a:p>
          <a:p>
            <a:pPr>
              <a:buBlip>
                <a:blip r:embed="rId3"/>
              </a:buBlip>
              <a:defRPr/>
            </a:pPr>
            <a:r>
              <a:rPr lang="ja-JP" altLang="en-US" sz="2600" dirty="0" smtClean="0">
                <a:latin typeface="HG丸ｺﾞｼｯｸM-PRO" pitchFamily="50" charset="-128"/>
                <a:ea typeface="HG丸ｺﾞｼｯｸM-PRO" pitchFamily="50" charset="-128"/>
              </a:rPr>
              <a:t>デジタル化の対象範囲・実施方法</a:t>
            </a:r>
            <a:endParaRPr lang="en-US" altLang="ja-JP" sz="2600" dirty="0" smtClean="0">
              <a:latin typeface="HG丸ｺﾞｼｯｸM-PRO" pitchFamily="50" charset="-128"/>
              <a:ea typeface="HG丸ｺﾞｼｯｸM-PRO" pitchFamily="50" charset="-128"/>
            </a:endParaRPr>
          </a:p>
          <a:p>
            <a:pPr lvl="1">
              <a:buBlip>
                <a:blip r:embed="rId3"/>
              </a:buBlip>
              <a:defRPr/>
            </a:pPr>
            <a:r>
              <a:rPr lang="en-US" altLang="ja-JP" sz="2000" dirty="0" smtClean="0">
                <a:latin typeface="HG丸ｺﾞｼｯｸM-PRO" pitchFamily="50" charset="-128"/>
                <a:ea typeface="HG丸ｺﾞｼｯｸM-PRO" pitchFamily="50" charset="-128"/>
              </a:rPr>
              <a:t>1991</a:t>
            </a:r>
            <a:r>
              <a:rPr lang="ja-JP" altLang="en-US" sz="2000" dirty="0" smtClean="0">
                <a:latin typeface="HG丸ｺﾞｼｯｸM-PRO" pitchFamily="50" charset="-128"/>
                <a:ea typeface="HG丸ｺﾞｼｯｸM-PRO" pitchFamily="50" charset="-128"/>
              </a:rPr>
              <a:t>～</a:t>
            </a:r>
            <a:r>
              <a:rPr lang="en-US" altLang="ja-JP" sz="2000" dirty="0" smtClean="0">
                <a:latin typeface="HG丸ｺﾞｼｯｸM-PRO" pitchFamily="50" charset="-128"/>
                <a:ea typeface="HG丸ｺﾞｼｯｸM-PRO" pitchFamily="50" charset="-128"/>
              </a:rPr>
              <a:t>2000</a:t>
            </a:r>
            <a:r>
              <a:rPr lang="ja-JP" altLang="en-US" sz="2000" dirty="0" smtClean="0">
                <a:latin typeface="HG丸ｺﾞｼｯｸM-PRO" pitchFamily="50" charset="-128"/>
                <a:ea typeface="HG丸ｺﾞｼｯｸM-PRO" pitchFamily="50" charset="-128"/>
              </a:rPr>
              <a:t>年度に国立国会図書館が受け入れた学位論文</a:t>
            </a:r>
            <a:endParaRPr lang="en-US" altLang="ja-JP" sz="20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画像データ</a:t>
            </a:r>
            <a:endParaRPr lang="en-US" altLang="ja-JP" sz="2000" dirty="0" smtClean="0">
              <a:latin typeface="HG丸ｺﾞｼｯｸM-PRO" pitchFamily="50" charset="-128"/>
              <a:ea typeface="HG丸ｺﾞｼｯｸM-PRO" pitchFamily="50" charset="-128"/>
            </a:endParaRPr>
          </a:p>
          <a:p>
            <a:pPr>
              <a:buBlip>
                <a:blip r:embed="rId3"/>
              </a:buBlip>
              <a:defRPr/>
            </a:pPr>
            <a:r>
              <a:rPr lang="ja-JP" altLang="en-US" sz="2600" dirty="0" smtClean="0">
                <a:latin typeface="HG丸ｺﾞｼｯｸM-PRO" pitchFamily="50" charset="-128"/>
                <a:ea typeface="HG丸ｺﾞｼｯｸM-PRO" pitchFamily="50" charset="-128"/>
              </a:rPr>
              <a:t>著作権処理</a:t>
            </a:r>
            <a:endParaRPr lang="en-US" altLang="ja-JP" sz="26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学位授与大学の学長（または図書館長）及び国立国会図書館長が共同して、学位論文の著作者に当該著作者の学位論文のデジタル化（複製）、デジタル化した学位論文の譲渡及び公衆送信の許諾を依頼</a:t>
            </a:r>
            <a:endParaRPr lang="en-US" altLang="ja-JP" sz="2000" dirty="0" smtClean="0">
              <a:latin typeface="HG丸ｺﾞｼｯｸM-PRO" pitchFamily="50" charset="-128"/>
              <a:ea typeface="HG丸ｺﾞｼｯｸM-PRO" pitchFamily="50" charset="-128"/>
            </a:endParaRPr>
          </a:p>
          <a:p>
            <a:pPr lvl="1">
              <a:buBlip>
                <a:blip r:embed="rId3"/>
              </a:buBlip>
              <a:defRPr/>
            </a:pPr>
            <a:r>
              <a:rPr lang="ja-JP" altLang="en-US" sz="2000" dirty="0" smtClean="0">
                <a:latin typeface="HG丸ｺﾞｼｯｸM-PRO" pitchFamily="50" charset="-128"/>
                <a:ea typeface="HG丸ｺﾞｼｯｸM-PRO" pitchFamily="50" charset="-128"/>
              </a:rPr>
              <a:t>当該著者が単一の許諾書によって、許諾すること（共通許諾）を基本とする</a:t>
            </a:r>
            <a:endParaRPr lang="en-US" altLang="ja-JP" sz="2000" dirty="0" smtClean="0">
              <a:latin typeface="HG丸ｺﾞｼｯｸM-PRO" pitchFamily="50" charset="-128"/>
              <a:ea typeface="HG丸ｺﾞｼｯｸM-PRO" pitchFamily="50" charset="-128"/>
            </a:endParaRPr>
          </a:p>
          <a:p>
            <a:pPr>
              <a:buBlip>
                <a:blip r:embed="rId3"/>
              </a:buBlip>
              <a:defRPr/>
            </a:pPr>
            <a:r>
              <a:rPr lang="ja-JP" altLang="en-US" sz="2400" dirty="0" smtClean="0">
                <a:latin typeface="HG丸ｺﾞｼｯｸM-PRO" pitchFamily="50" charset="-128"/>
                <a:ea typeface="HG丸ｺﾞｼｯｸM-PRO" pitchFamily="50" charset="-128"/>
              </a:rPr>
              <a:t>デジタル化・著作権処理は、国立国会図書館が実施する。</a:t>
            </a:r>
            <a:endParaRPr lang="en-US" altLang="ja-JP" sz="2400" dirty="0" smtClean="0">
              <a:latin typeface="HG丸ｺﾞｼｯｸM-PRO" pitchFamily="50" charset="-128"/>
              <a:ea typeface="HG丸ｺﾞｼｯｸM-PRO" pitchFamily="50" charset="-128"/>
            </a:endParaRPr>
          </a:p>
          <a:p>
            <a:pPr>
              <a:buBlip>
                <a:blip r:embed="rId3"/>
              </a:buBlip>
              <a:defRPr/>
            </a:pPr>
            <a:r>
              <a:rPr lang="ja-JP" altLang="en-US" sz="2900" dirty="0" smtClean="0">
                <a:latin typeface="HG丸ｺﾞｼｯｸM-PRO" pitchFamily="50" charset="-128"/>
                <a:ea typeface="HG丸ｺﾞｼｯｸM-PRO" pitchFamily="50" charset="-128"/>
              </a:rPr>
              <a:t>共通許諾書の内容</a:t>
            </a:r>
            <a:endParaRPr lang="en-US" altLang="ja-JP" sz="2900" dirty="0" smtClean="0">
              <a:latin typeface="HG丸ｺﾞｼｯｸM-PRO" pitchFamily="50" charset="-128"/>
              <a:ea typeface="HG丸ｺﾞｼｯｸM-PRO" pitchFamily="50" charset="-128"/>
            </a:endParaRPr>
          </a:p>
          <a:p>
            <a:pPr lvl="1">
              <a:buBlip>
                <a:blip r:embed="rId3"/>
              </a:buBlip>
              <a:defRPr/>
            </a:pPr>
            <a:r>
              <a:rPr lang="ja-JP" altLang="en-US" sz="2300" dirty="0" smtClean="0">
                <a:latin typeface="HG丸ｺﾞｼｯｸM-PRO" pitchFamily="50" charset="-128"/>
                <a:ea typeface="HG丸ｺﾞｼｯｸM-PRO" pitchFamily="50" charset="-128"/>
              </a:rPr>
              <a:t>改正著作権法に基づいてデジタル化した学位論文を広く利用（全文複写提供、公衆送信）に供すること</a:t>
            </a:r>
            <a:endParaRPr lang="en-US" altLang="ja-JP" sz="2300" dirty="0" smtClean="0">
              <a:latin typeface="HG丸ｺﾞｼｯｸM-PRO" pitchFamily="50" charset="-128"/>
              <a:ea typeface="HG丸ｺﾞｼｯｸM-PRO" pitchFamily="50" charset="-128"/>
            </a:endParaRPr>
          </a:p>
          <a:p>
            <a:pPr lvl="1">
              <a:buBlip>
                <a:blip r:embed="rId3"/>
              </a:buBlip>
              <a:defRPr/>
            </a:pPr>
            <a:r>
              <a:rPr lang="ja-JP" altLang="en-US" sz="2300" dirty="0" smtClean="0">
                <a:latin typeface="HG丸ｺﾞｼｯｸM-PRO" pitchFamily="50" charset="-128"/>
                <a:ea typeface="HG丸ｺﾞｼｯｸM-PRO" pitchFamily="50" charset="-128"/>
              </a:rPr>
              <a:t>国立国会図書館がデジタル化した学位論文を複製して学位授与大学に譲渡すること</a:t>
            </a:r>
            <a:endParaRPr lang="en-US" altLang="ja-JP" sz="2300" dirty="0" smtClean="0">
              <a:latin typeface="HG丸ｺﾞｼｯｸM-PRO" pitchFamily="50" charset="-128"/>
              <a:ea typeface="HG丸ｺﾞｼｯｸM-PRO" pitchFamily="50" charset="-128"/>
            </a:endParaRPr>
          </a:p>
          <a:p>
            <a:pPr lvl="1">
              <a:buBlip>
                <a:blip r:embed="rId3"/>
              </a:buBlip>
              <a:defRPr/>
            </a:pPr>
            <a:r>
              <a:rPr lang="ja-JP" altLang="en-US" sz="2300" dirty="0" smtClean="0">
                <a:latin typeface="HG丸ｺﾞｼｯｸM-PRO" pitchFamily="50" charset="-128"/>
                <a:ea typeface="HG丸ｺﾞｼｯｸM-PRO" pitchFamily="50" charset="-128"/>
              </a:rPr>
              <a:t>その学位論文を学位授与大学が利用（全文複写提供、公衆送信）に供すること</a:t>
            </a:r>
            <a:endParaRPr lang="en-US" altLang="ja-JP" sz="2300" dirty="0" smtClean="0">
              <a:latin typeface="HG丸ｺﾞｼｯｸM-PRO" pitchFamily="50" charset="-128"/>
              <a:ea typeface="HG丸ｺﾞｼｯｸM-PRO" pitchFamily="50" charset="-128"/>
            </a:endParaRPr>
          </a:p>
          <a:p>
            <a:pPr lvl="1">
              <a:buBlip>
                <a:blip r:embed="rId3"/>
              </a:buBlip>
              <a:defRPr/>
            </a:pPr>
            <a:r>
              <a:rPr lang="ja-JP" altLang="en-US" sz="2600" dirty="0" smtClean="0">
                <a:latin typeface="HG丸ｺﾞｼｯｸM-PRO" pitchFamily="50" charset="-128"/>
                <a:ea typeface="HG丸ｺﾞｼｯｸM-PRO" pitchFamily="50" charset="-128"/>
              </a:rPr>
              <a:t>今回の共通許諾の枠組みの適用範囲は、平成</a:t>
            </a:r>
            <a:r>
              <a:rPr lang="en-US" altLang="ja-JP" sz="2600" dirty="0" smtClean="0">
                <a:latin typeface="HG丸ｺﾞｼｯｸM-PRO" pitchFamily="50" charset="-128"/>
                <a:ea typeface="HG丸ｺﾞｼｯｸM-PRO" pitchFamily="50" charset="-128"/>
              </a:rPr>
              <a:t>22</a:t>
            </a:r>
            <a:r>
              <a:rPr lang="ja-JP" altLang="en-US" sz="2600" dirty="0" smtClean="0">
                <a:latin typeface="HG丸ｺﾞｼｯｸM-PRO" pitchFamily="50" charset="-128"/>
                <a:ea typeface="HG丸ｺﾞｼｯｸM-PRO" pitchFamily="50" charset="-128"/>
              </a:rPr>
              <a:t>年度デジタル化した学位論文のみ</a:t>
            </a:r>
          </a:p>
          <a:p>
            <a:endParaRPr kumimoji="1" lang="ja-JP" altLang="en-US"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79512" y="1302721"/>
            <a:ext cx="8784976" cy="5555280"/>
          </a:xfrm>
          <a:prstGeom prst="rect">
            <a:avLst/>
          </a:prstGeom>
          <a:ln/>
        </p:spPr>
        <p:style>
          <a:lnRef idx="1">
            <a:schemeClr val="accent3"/>
          </a:lnRef>
          <a:fillRef idx="2">
            <a:schemeClr val="accent3"/>
          </a:fillRef>
          <a:effectRef idx="1">
            <a:schemeClr val="accent3"/>
          </a:effectRef>
          <a:fontRef idx="minor">
            <a:schemeClr val="dk1"/>
          </a:fontRef>
        </p:style>
        <p:txBody>
          <a:bodyPr wrap="square" lIns="91353" tIns="45677" rIns="91353" bIns="45677">
            <a:spAutoFit/>
          </a:bodyPr>
          <a:lstStyle/>
          <a:p>
            <a:pPr marL="84058" indent="-84058" fontAlgn="auto">
              <a:spcBef>
                <a:spcPts val="0"/>
              </a:spcBef>
              <a:spcAft>
                <a:spcPts val="0"/>
              </a:spcAft>
              <a:defRPr/>
            </a:pPr>
            <a:r>
              <a:rPr lang="ja-JP" altLang="en-US" sz="2000" u="sng" dirty="0">
                <a:solidFill>
                  <a:srgbClr val="000000"/>
                </a:solidFill>
                <a:latin typeface="HG丸ｺﾞｼｯｸM-PRO" pitchFamily="50" charset="-128"/>
                <a:ea typeface="HG丸ｺﾞｼｯｸM-PRO" pitchFamily="50" charset="-128"/>
              </a:rPr>
              <a:t>１　背景・目的</a:t>
            </a:r>
            <a:endParaRPr lang="en-US" altLang="ja-JP" sz="2000" u="sng" dirty="0">
              <a:solidFill>
                <a:srgbClr val="000000"/>
              </a:solidFill>
              <a:latin typeface="HG丸ｺﾞｼｯｸM-PRO" pitchFamily="50" charset="-128"/>
              <a:ea typeface="HG丸ｺﾞｼｯｸM-PRO" pitchFamily="50" charset="-128"/>
            </a:endParaRPr>
          </a:p>
          <a:p>
            <a:pPr marL="263274" fontAlgn="auto">
              <a:spcBef>
                <a:spcPts val="0"/>
              </a:spcBef>
              <a:spcAft>
                <a:spcPts val="0"/>
              </a:spcAft>
              <a:defRPr/>
            </a:pPr>
            <a:r>
              <a:rPr lang="ja-JP" altLang="en-US" sz="2000" dirty="0">
                <a:solidFill>
                  <a:srgbClr val="000000"/>
                </a:solidFill>
                <a:latin typeface="HG丸ｺﾞｼｯｸM-PRO" pitchFamily="50" charset="-128"/>
                <a:ea typeface="HG丸ｺﾞｼｯｸM-PRO" pitchFamily="50" charset="-128"/>
              </a:rPr>
              <a:t>　</a:t>
            </a:r>
            <a:r>
              <a:rPr lang="ja-JP" altLang="en-US" sz="2000" dirty="0" smtClean="0">
                <a:solidFill>
                  <a:srgbClr val="000000"/>
                </a:solidFill>
                <a:latin typeface="HG丸ｺﾞｼｯｸM-PRO" pitchFamily="50" charset="-128"/>
                <a:ea typeface="HG丸ｺﾞｼｯｸM-PRO" pitchFamily="50" charset="-128"/>
              </a:rPr>
              <a:t>デジタル・ネットワーク社会に対応した知の拡大再生産を実現し、我が国</a:t>
            </a:r>
            <a:r>
              <a:rPr lang="ja-JP" altLang="en-US" sz="2000" dirty="0">
                <a:solidFill>
                  <a:srgbClr val="000000"/>
                </a:solidFill>
                <a:latin typeface="HG丸ｺﾞｼｯｸM-PRO" pitchFamily="50" charset="-128"/>
                <a:ea typeface="HG丸ｺﾞｼｯｸM-PRO" pitchFamily="50" charset="-128"/>
              </a:rPr>
              <a:t>の豊かな出版文化を次代へ着実に</a:t>
            </a:r>
            <a:r>
              <a:rPr lang="ja-JP" altLang="en-US" sz="2000" dirty="0" smtClean="0">
                <a:solidFill>
                  <a:srgbClr val="000000"/>
                </a:solidFill>
                <a:latin typeface="HG丸ｺﾞｼｯｸM-PRO" pitchFamily="50" charset="-128"/>
                <a:ea typeface="HG丸ｺﾞｼｯｸM-PRO" pitchFamily="50" charset="-128"/>
              </a:rPr>
              <a:t>継承しつつ、広く</a:t>
            </a:r>
            <a:r>
              <a:rPr lang="ja-JP" altLang="en-US" sz="2000" dirty="0">
                <a:solidFill>
                  <a:srgbClr val="000000"/>
                </a:solidFill>
                <a:latin typeface="HG丸ｺﾞｼｯｸM-PRO" pitchFamily="50" charset="-128"/>
                <a:ea typeface="HG丸ｺﾞｼｯｸM-PRO" pitchFamily="50" charset="-128"/>
              </a:rPr>
              <a:t>国民が出版物にアクセスできる環境を整備する</a:t>
            </a:r>
            <a:r>
              <a:rPr lang="ja-JP" altLang="en-US" sz="2000" dirty="0" smtClean="0">
                <a:solidFill>
                  <a:srgbClr val="000000"/>
                </a:solidFill>
                <a:latin typeface="HG丸ｺﾞｼｯｸM-PRO" pitchFamily="50" charset="-128"/>
                <a:ea typeface="HG丸ｺﾞｼｯｸM-PRO" pitchFamily="50" charset="-128"/>
              </a:rPr>
              <a:t>ことが重要な課題となっている。</a:t>
            </a:r>
            <a:endParaRPr lang="en-US" altLang="ja-JP" sz="2000" dirty="0">
              <a:solidFill>
                <a:srgbClr val="000000"/>
              </a:solidFill>
              <a:latin typeface="HG丸ｺﾞｼｯｸM-PRO" pitchFamily="50" charset="-128"/>
              <a:ea typeface="HG丸ｺﾞｼｯｸM-PRO" pitchFamily="50" charset="-128"/>
            </a:endParaRPr>
          </a:p>
          <a:p>
            <a:pPr marL="263274" fontAlgn="auto">
              <a:spcBef>
                <a:spcPts val="0"/>
              </a:spcBef>
              <a:spcAft>
                <a:spcPts val="600"/>
              </a:spcAft>
              <a:defRPr/>
            </a:pPr>
            <a:r>
              <a:rPr lang="ja-JP" altLang="en-US" sz="2000" dirty="0">
                <a:solidFill>
                  <a:srgbClr val="000000"/>
                </a:solidFill>
                <a:latin typeface="HG丸ｺﾞｼｯｸM-PRO" pitchFamily="50" charset="-128"/>
                <a:ea typeface="HG丸ｺﾞｼｯｸM-PRO" pitchFamily="50" charset="-128"/>
              </a:rPr>
              <a:t>　そのため、関係者が広く集まり、デジタル・ネットワーク社会における出版物の利活用の推進に向けた検討を行う懇談会（</a:t>
            </a:r>
            <a:r>
              <a:rPr lang="ja-JP" altLang="ja-JP" sz="2000" u="sng" dirty="0">
                <a:latin typeface="HG丸ｺﾞｼｯｸM-PRO" pitchFamily="50" charset="-128"/>
                <a:ea typeface="HG丸ｺﾞｼｯｸM-PRO" pitchFamily="50" charset="-128"/>
              </a:rPr>
              <a:t>総務省、文部科学省、経済産業省の副大臣・大臣政務官</a:t>
            </a:r>
            <a:r>
              <a:rPr lang="ja-JP" altLang="en-US" sz="2000" u="sng" dirty="0">
                <a:solidFill>
                  <a:srgbClr val="000000"/>
                </a:solidFill>
                <a:latin typeface="HG丸ｺﾞｼｯｸM-PRO" pitchFamily="50" charset="-128"/>
                <a:ea typeface="HG丸ｺﾞｼｯｸM-PRO" pitchFamily="50" charset="-128"/>
              </a:rPr>
              <a:t>の共同懇談会</a:t>
            </a:r>
            <a:r>
              <a:rPr lang="ja-JP" altLang="en-US" sz="2000" dirty="0">
                <a:solidFill>
                  <a:srgbClr val="000000"/>
                </a:solidFill>
                <a:latin typeface="HG丸ｺﾞｼｯｸM-PRO" pitchFamily="50" charset="-128"/>
                <a:ea typeface="HG丸ｺﾞｼｯｸM-PRO" pitchFamily="50" charset="-128"/>
              </a:rPr>
              <a:t>）を</a:t>
            </a:r>
            <a:r>
              <a:rPr lang="ja-JP" altLang="en-US" sz="2000" dirty="0" smtClean="0">
                <a:solidFill>
                  <a:srgbClr val="000000"/>
                </a:solidFill>
                <a:latin typeface="HG丸ｺﾞｼｯｸM-PRO" pitchFamily="50" charset="-128"/>
                <a:ea typeface="HG丸ｺﾞｼｯｸM-PRO" pitchFamily="50" charset="-128"/>
              </a:rPr>
              <a:t>開催する。</a:t>
            </a:r>
            <a:endParaRPr lang="ja-JP" altLang="en-US" sz="2000" dirty="0">
              <a:solidFill>
                <a:srgbClr val="000000"/>
              </a:solidFill>
              <a:latin typeface="HG丸ｺﾞｼｯｸM-PRO" pitchFamily="50" charset="-128"/>
              <a:ea typeface="HG丸ｺﾞｼｯｸM-PRO" pitchFamily="50" charset="-128"/>
            </a:endParaRPr>
          </a:p>
          <a:p>
            <a:pPr fontAlgn="auto">
              <a:spcBef>
                <a:spcPts val="0"/>
              </a:spcBef>
              <a:spcAft>
                <a:spcPts val="0"/>
              </a:spcAft>
              <a:defRPr/>
            </a:pPr>
            <a:r>
              <a:rPr lang="ja-JP" altLang="en-US" sz="2000" u="sng" dirty="0" smtClean="0">
                <a:solidFill>
                  <a:srgbClr val="000000"/>
                </a:solidFill>
                <a:latin typeface="HG丸ｺﾞｼｯｸM-PRO" pitchFamily="50" charset="-128"/>
                <a:ea typeface="HG丸ｺﾞｼｯｸM-PRO" pitchFamily="50" charset="-128"/>
              </a:rPr>
              <a:t>２</a:t>
            </a:r>
            <a:r>
              <a:rPr lang="ja-JP" altLang="en-US" sz="2000" u="sng" dirty="0">
                <a:solidFill>
                  <a:srgbClr val="000000"/>
                </a:solidFill>
                <a:latin typeface="HG丸ｺﾞｼｯｸM-PRO" pitchFamily="50" charset="-128"/>
                <a:ea typeface="HG丸ｺﾞｼｯｸM-PRO" pitchFamily="50" charset="-128"/>
              </a:rPr>
              <a:t>　検討内容</a:t>
            </a:r>
          </a:p>
          <a:p>
            <a:pPr indent="84058" fontAlgn="auto">
              <a:spcBef>
                <a:spcPts val="0"/>
              </a:spcBef>
              <a:spcAft>
                <a:spcPts val="0"/>
              </a:spcAft>
              <a:defRPr/>
            </a:pPr>
            <a:r>
              <a:rPr lang="ja-JP" altLang="en-US" sz="2000" dirty="0" smtClean="0">
                <a:solidFill>
                  <a:srgbClr val="000000"/>
                </a:solidFill>
                <a:latin typeface="HG丸ｺﾞｼｯｸM-PRO" pitchFamily="50" charset="-128"/>
                <a:ea typeface="HG丸ｺﾞｼｯｸM-PRO" pitchFamily="50" charset="-128"/>
              </a:rPr>
              <a:t>１デジタル</a:t>
            </a:r>
            <a:r>
              <a:rPr lang="ja-JP" altLang="en-US" sz="2000" dirty="0">
                <a:solidFill>
                  <a:srgbClr val="000000"/>
                </a:solidFill>
                <a:latin typeface="HG丸ｺﾞｼｯｸM-PRO" pitchFamily="50" charset="-128"/>
                <a:ea typeface="HG丸ｺﾞｼｯｸM-PRO" pitchFamily="50" charset="-128"/>
              </a:rPr>
              <a:t>・ネットワーク社会における出版物の収集・保存の在り方</a:t>
            </a:r>
          </a:p>
          <a:p>
            <a:pPr indent="84058" fontAlgn="auto">
              <a:spcBef>
                <a:spcPts val="0"/>
              </a:spcBef>
              <a:spcAft>
                <a:spcPts val="0"/>
              </a:spcAft>
              <a:defRPr/>
            </a:pPr>
            <a:r>
              <a:rPr lang="ja-JP" altLang="en-US" sz="2000" dirty="0" smtClean="0">
                <a:solidFill>
                  <a:srgbClr val="000000"/>
                </a:solidFill>
                <a:latin typeface="HG丸ｺﾞｼｯｸM-PRO" pitchFamily="50" charset="-128"/>
                <a:ea typeface="HG丸ｺﾞｼｯｸM-PRO" pitchFamily="50" charset="-128"/>
              </a:rPr>
              <a:t>２デジタル</a:t>
            </a:r>
            <a:r>
              <a:rPr lang="ja-JP" altLang="en-US" sz="2000" dirty="0">
                <a:solidFill>
                  <a:srgbClr val="000000"/>
                </a:solidFill>
                <a:latin typeface="HG丸ｺﾞｼｯｸM-PRO" pitchFamily="50" charset="-128"/>
                <a:ea typeface="HG丸ｺﾞｼｯｸM-PRO" pitchFamily="50" charset="-128"/>
              </a:rPr>
              <a:t>・ネットワーク社会における出版物の円滑な利活用の在り方</a:t>
            </a:r>
          </a:p>
          <a:p>
            <a:pPr indent="84058" fontAlgn="auto">
              <a:spcBef>
                <a:spcPts val="0"/>
              </a:spcBef>
              <a:spcAft>
                <a:spcPts val="600"/>
              </a:spcAft>
              <a:defRPr/>
            </a:pPr>
            <a:r>
              <a:rPr lang="ja-JP" altLang="en-US" sz="2000" dirty="0" smtClean="0">
                <a:solidFill>
                  <a:srgbClr val="000000"/>
                </a:solidFill>
                <a:latin typeface="HG丸ｺﾞｼｯｸM-PRO" pitchFamily="50" charset="-128"/>
                <a:ea typeface="HG丸ｺﾞｼｯｸM-PRO" pitchFamily="50" charset="-128"/>
              </a:rPr>
              <a:t>３国民</a:t>
            </a:r>
            <a:r>
              <a:rPr lang="ja-JP" altLang="en-US" sz="2000" dirty="0">
                <a:solidFill>
                  <a:srgbClr val="000000"/>
                </a:solidFill>
                <a:latin typeface="HG丸ｺﾞｼｯｸM-PRO" pitchFamily="50" charset="-128"/>
                <a:ea typeface="HG丸ｺﾞｼｯｸM-PRO" pitchFamily="50" charset="-128"/>
              </a:rPr>
              <a:t>の誰もが出版物にアクセスできる環境の整備　等　　</a:t>
            </a:r>
            <a:r>
              <a:rPr lang="en-US" sz="2000" dirty="0">
                <a:solidFill>
                  <a:srgbClr val="000000"/>
                </a:solidFill>
                <a:latin typeface="HG丸ｺﾞｼｯｸM-PRO" pitchFamily="50" charset="-128"/>
                <a:ea typeface="HG丸ｺﾞｼｯｸM-PRO" pitchFamily="50" charset="-128"/>
              </a:rPr>
              <a:t>  </a:t>
            </a:r>
            <a:endParaRPr lang="en-US" sz="2000" dirty="0" smtClean="0">
              <a:solidFill>
                <a:srgbClr val="000000"/>
              </a:solidFill>
              <a:latin typeface="HG丸ｺﾞｼｯｸM-PRO" pitchFamily="50" charset="-128"/>
              <a:ea typeface="HG丸ｺﾞｼｯｸM-PRO" pitchFamily="50" charset="-128"/>
            </a:endParaRPr>
          </a:p>
          <a:p>
            <a:pPr fontAlgn="auto">
              <a:spcBef>
                <a:spcPts val="0"/>
              </a:spcBef>
              <a:spcAft>
                <a:spcPts val="0"/>
              </a:spcAft>
              <a:defRPr/>
            </a:pPr>
            <a:r>
              <a:rPr lang="ja-JP" altLang="en-US" sz="2000" u="sng" dirty="0" smtClean="0">
                <a:solidFill>
                  <a:srgbClr val="000000"/>
                </a:solidFill>
                <a:latin typeface="HG丸ｺﾞｼｯｸM-PRO" pitchFamily="50" charset="-128"/>
                <a:ea typeface="HG丸ｺﾞｼｯｸM-PRO" pitchFamily="50" charset="-128"/>
              </a:rPr>
              <a:t>３　運用</a:t>
            </a:r>
          </a:p>
          <a:p>
            <a:pPr indent="84058" fontAlgn="auto">
              <a:spcBef>
                <a:spcPts val="0"/>
              </a:spcBef>
              <a:spcAft>
                <a:spcPts val="600"/>
              </a:spcAft>
              <a:defRPr/>
            </a:pPr>
            <a:r>
              <a:rPr lang="ja-JP" altLang="en-US" sz="2000" dirty="0" smtClean="0">
                <a:solidFill>
                  <a:srgbClr val="000000"/>
                </a:solidFill>
                <a:latin typeface="HG丸ｺﾞｼｯｸM-PRO" pitchFamily="50" charset="-128"/>
                <a:ea typeface="HG丸ｺﾞｼｯｸM-PRO" pitchFamily="50" charset="-128"/>
              </a:rPr>
              <a:t>　</a:t>
            </a:r>
            <a:r>
              <a:rPr lang="ja-JP" altLang="en-US" sz="2000" dirty="0" smtClean="0">
                <a:latin typeface="HG丸ｺﾞｼｯｸM-PRO" pitchFamily="50" charset="-128"/>
                <a:ea typeface="HG丸ｺﾞｼｯｸM-PRO" pitchFamily="50" charset="-128"/>
              </a:rPr>
              <a:t>懇談会の下に、技術に関するワーキングチーム、利活用の在り方に関するワーキングチームを設置し、検討。</a:t>
            </a:r>
            <a:endParaRPr lang="en-US" sz="2000" dirty="0">
              <a:solidFill>
                <a:srgbClr val="000000"/>
              </a:solidFill>
              <a:latin typeface="HG丸ｺﾞｼｯｸM-PRO" pitchFamily="50" charset="-128"/>
              <a:ea typeface="HG丸ｺﾞｼｯｸM-PRO" pitchFamily="50" charset="-128"/>
            </a:endParaRPr>
          </a:p>
          <a:p>
            <a:pPr fontAlgn="auto">
              <a:spcBef>
                <a:spcPts val="0"/>
              </a:spcBef>
              <a:spcAft>
                <a:spcPts val="0"/>
              </a:spcAft>
              <a:defRPr/>
            </a:pPr>
            <a:r>
              <a:rPr lang="ja-JP" altLang="en-US" sz="2000" dirty="0" smtClean="0">
                <a:solidFill>
                  <a:srgbClr val="000000"/>
                </a:solidFill>
                <a:latin typeface="HG丸ｺﾞｼｯｸM-PRO" pitchFamily="50" charset="-128"/>
                <a:ea typeface="HG丸ｺﾞｼｯｸM-PRO" pitchFamily="50" charset="-128"/>
              </a:rPr>
              <a:t>４</a:t>
            </a:r>
            <a:r>
              <a:rPr lang="ja-JP" altLang="en-US" sz="2000" u="sng" dirty="0" smtClean="0">
                <a:solidFill>
                  <a:srgbClr val="000000"/>
                </a:solidFill>
                <a:latin typeface="HG丸ｺﾞｼｯｸM-PRO" pitchFamily="50" charset="-128"/>
                <a:ea typeface="HG丸ｺﾞｼｯｸM-PRO" pitchFamily="50" charset="-128"/>
              </a:rPr>
              <a:t>　開催期間</a:t>
            </a:r>
          </a:p>
          <a:p>
            <a:pPr indent="263274" fontAlgn="auto">
              <a:spcBef>
                <a:spcPts val="0"/>
              </a:spcBef>
              <a:spcAft>
                <a:spcPts val="0"/>
              </a:spcAft>
              <a:defRPr/>
            </a:pPr>
            <a:r>
              <a:rPr lang="ja-JP" altLang="en-US" sz="2000" dirty="0" smtClean="0">
                <a:solidFill>
                  <a:srgbClr val="000000"/>
                </a:solidFill>
                <a:latin typeface="HG丸ｺﾞｼｯｸM-PRO" pitchFamily="50" charset="-128"/>
                <a:ea typeface="HG丸ｺﾞｼｯｸM-PRO" pitchFamily="50" charset="-128"/>
              </a:rPr>
              <a:t>平成</a:t>
            </a:r>
            <a:r>
              <a:rPr lang="ja-JP" altLang="en-US" sz="2000" dirty="0">
                <a:solidFill>
                  <a:srgbClr val="000000"/>
                </a:solidFill>
                <a:latin typeface="HG丸ｺﾞｼｯｸM-PRO" pitchFamily="50" charset="-128"/>
                <a:ea typeface="HG丸ｺﾞｼｯｸM-PRO" pitchFamily="50" charset="-128"/>
              </a:rPr>
              <a:t>２２年３月１７日に第１回会合を開催。</a:t>
            </a:r>
            <a:r>
              <a:rPr lang="ja-JP" altLang="en-US" sz="2000" dirty="0" smtClean="0">
                <a:solidFill>
                  <a:srgbClr val="000000"/>
                </a:solidFill>
                <a:latin typeface="HG丸ｺﾞｼｯｸM-PRO" pitchFamily="50" charset="-128"/>
                <a:ea typeface="HG丸ｺﾞｼｯｸM-PRO" pitchFamily="50" charset="-128"/>
              </a:rPr>
              <a:t>６月２８日に一定の取りまとめとして、懇談会報告を発表。</a:t>
            </a:r>
            <a:endParaRPr lang="ja-JP" altLang="en-US" sz="2000" dirty="0">
              <a:solidFill>
                <a:srgbClr val="000000"/>
              </a:solidFill>
              <a:latin typeface="HG丸ｺﾞｼｯｸM-PRO" pitchFamily="50" charset="-128"/>
              <a:ea typeface="HG丸ｺﾞｼｯｸM-PRO" pitchFamily="50" charset="-128"/>
            </a:endParaRPr>
          </a:p>
        </p:txBody>
      </p:sp>
      <p:sp>
        <p:nvSpPr>
          <p:cNvPr id="11" name="正方形/長方形 10"/>
          <p:cNvSpPr/>
          <p:nvPr/>
        </p:nvSpPr>
        <p:spPr>
          <a:xfrm>
            <a:off x="0" y="0"/>
            <a:ext cx="9144000" cy="908720"/>
          </a:xfrm>
          <a:prstGeom prst="rect">
            <a:avLst/>
          </a:prstGeom>
          <a:noFill/>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defRPr/>
            </a:pPr>
            <a:r>
              <a:rPr lang="ja-JP" altLang="en-US" sz="2400" dirty="0" smtClean="0">
                <a:solidFill>
                  <a:schemeClr val="bg1"/>
                </a:solidFill>
                <a:latin typeface="HG丸ｺﾞｼｯｸM-PRO" pitchFamily="50" charset="-128"/>
                <a:ea typeface="HG丸ｺﾞｼｯｸM-PRO" pitchFamily="50" charset="-128"/>
              </a:rPr>
              <a:t>　</a:t>
            </a:r>
            <a:r>
              <a:rPr lang="ja-JP" altLang="en-US" sz="2400" dirty="0" smtClean="0">
                <a:solidFill>
                  <a:schemeClr val="bg1"/>
                </a:solidFill>
                <a:effectLst>
                  <a:outerShdw blurRad="38100" dist="38100" dir="2700000" algn="tl">
                    <a:srgbClr val="000000">
                      <a:alpha val="43137"/>
                    </a:srgbClr>
                  </a:outerShdw>
                </a:effectLst>
                <a:latin typeface="HG丸ｺﾞｼｯｸM-PRO" pitchFamily="50" charset="-128"/>
                <a:ea typeface="HG丸ｺﾞｼｯｸM-PRO" pitchFamily="50" charset="-128"/>
              </a:rPr>
              <a:t>デジタル・ネットワーク社会における</a:t>
            </a:r>
            <a:endParaRPr lang="en-US" altLang="ja-JP" sz="2400" dirty="0" smtClean="0">
              <a:solidFill>
                <a:schemeClr val="bg1"/>
              </a:solidFill>
              <a:effectLst>
                <a:outerShdw blurRad="38100" dist="38100" dir="2700000" algn="tl">
                  <a:srgbClr val="000000">
                    <a:alpha val="43137"/>
                  </a:srgbClr>
                </a:outerShdw>
              </a:effectLst>
              <a:latin typeface="HG丸ｺﾞｼｯｸM-PRO" pitchFamily="50" charset="-128"/>
              <a:ea typeface="HG丸ｺﾞｼｯｸM-PRO" pitchFamily="50" charset="-128"/>
            </a:endParaRPr>
          </a:p>
          <a:p>
            <a:pPr algn="ctr" eaLnBrk="0" fontAlgn="base" hangingPunct="0">
              <a:spcBef>
                <a:spcPct val="0"/>
              </a:spcBef>
              <a:spcAft>
                <a:spcPct val="0"/>
              </a:spcAft>
              <a:defRPr/>
            </a:pPr>
            <a:r>
              <a:rPr lang="ja-JP" altLang="en-US" sz="2400" dirty="0" smtClean="0">
                <a:solidFill>
                  <a:schemeClr val="bg1"/>
                </a:solidFill>
                <a:effectLst>
                  <a:outerShdw blurRad="38100" dist="38100" dir="2700000" algn="tl">
                    <a:srgbClr val="000000">
                      <a:alpha val="43137"/>
                    </a:srgbClr>
                  </a:outerShdw>
                </a:effectLst>
                <a:latin typeface="HG丸ｺﾞｼｯｸM-PRO" pitchFamily="50" charset="-128"/>
                <a:ea typeface="HG丸ｺﾞｼｯｸM-PRO" pitchFamily="50" charset="-128"/>
              </a:rPr>
              <a:t>出版物の利活用の推進に関する懇談会</a:t>
            </a:r>
            <a:endParaRPr lang="en-US" altLang="ja-JP" sz="2400" dirty="0" smtClean="0">
              <a:solidFill>
                <a:schemeClr val="bg1"/>
              </a:solidFill>
              <a:effectLst>
                <a:outerShdw blurRad="38100" dist="38100" dir="2700000" algn="tl">
                  <a:srgbClr val="000000">
                    <a:alpha val="43137"/>
                  </a:srgbClr>
                </a:outerShdw>
              </a:effectLst>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3414" y="1145102"/>
            <a:ext cx="8928992" cy="547261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solidFill>
                <a:prstClr val="white"/>
              </a:solidFill>
              <a:latin typeface="HG丸ｺﾞｼｯｸM-PRO" pitchFamily="50" charset="-128"/>
              <a:ea typeface="HG丸ｺﾞｼｯｸM-PRO" pitchFamily="50" charset="-128"/>
            </a:endParaRPr>
          </a:p>
        </p:txBody>
      </p:sp>
      <p:sp>
        <p:nvSpPr>
          <p:cNvPr id="3" name="Rectangle 7"/>
          <p:cNvSpPr>
            <a:spLocks noChangeArrowheads="1"/>
          </p:cNvSpPr>
          <p:nvPr/>
        </p:nvSpPr>
        <p:spPr bwMode="auto">
          <a:xfrm>
            <a:off x="144458" y="1746724"/>
            <a:ext cx="8928992" cy="6409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r>
              <a:rPr lang="ja-JP" altLang="en-US" dirty="0" smtClean="0">
                <a:solidFill>
                  <a:prstClr val="black"/>
                </a:solidFill>
                <a:latin typeface="HG丸ｺﾞｼｯｸM-PRO" pitchFamily="50" charset="-128"/>
                <a:ea typeface="HG丸ｺﾞｼｯｸM-PRO" pitchFamily="50" charset="-128"/>
              </a:rPr>
              <a:t>①国内ファイルフォーマット</a:t>
            </a:r>
            <a:r>
              <a:rPr lang="en-US" altLang="ja-JP" dirty="0" smtClean="0">
                <a:solidFill>
                  <a:prstClr val="black"/>
                </a:solidFill>
                <a:latin typeface="HG丸ｺﾞｼｯｸM-PRO" pitchFamily="50" charset="-128"/>
                <a:ea typeface="HG丸ｺﾞｼｯｸM-PRO" pitchFamily="50" charset="-128"/>
              </a:rPr>
              <a:t>(</a:t>
            </a:r>
            <a:r>
              <a:rPr lang="ja-JP" altLang="en-US" dirty="0" smtClean="0">
                <a:solidFill>
                  <a:prstClr val="black"/>
                </a:solidFill>
                <a:latin typeface="HG丸ｺﾞｼｯｸM-PRO" pitchFamily="50" charset="-128"/>
                <a:ea typeface="HG丸ｺﾞｼｯｸM-PRO" pitchFamily="50" charset="-128"/>
              </a:rPr>
              <a:t>中間</a:t>
            </a:r>
            <a:r>
              <a:rPr lang="en-US" altLang="ja-JP" dirty="0" smtClean="0">
                <a:solidFill>
                  <a:prstClr val="black"/>
                </a:solidFill>
                <a:latin typeface="HG丸ｺﾞｼｯｸM-PRO" pitchFamily="50" charset="-128"/>
                <a:ea typeface="HG丸ｺﾞｼｯｸM-PRO" pitchFamily="50" charset="-128"/>
              </a:rPr>
              <a:t>(</a:t>
            </a:r>
            <a:r>
              <a:rPr lang="ja-JP" altLang="en-US" dirty="0" smtClean="0">
                <a:solidFill>
                  <a:prstClr val="black"/>
                </a:solidFill>
                <a:latin typeface="HG丸ｺﾞｼｯｸM-PRO" pitchFamily="50" charset="-128"/>
                <a:ea typeface="HG丸ｺﾞｼｯｸM-PRO" pitchFamily="50" charset="-128"/>
              </a:rPr>
              <a:t>交換</a:t>
            </a:r>
            <a:r>
              <a:rPr lang="en-US" altLang="ja-JP" dirty="0" smtClean="0">
                <a:solidFill>
                  <a:prstClr val="black"/>
                </a:solidFill>
                <a:latin typeface="HG丸ｺﾞｼｯｸM-PRO" pitchFamily="50" charset="-128"/>
                <a:ea typeface="HG丸ｺﾞｼｯｸM-PRO" pitchFamily="50" charset="-128"/>
              </a:rPr>
              <a:t>)</a:t>
            </a:r>
            <a:r>
              <a:rPr lang="ja-JP" altLang="en-US" dirty="0" smtClean="0">
                <a:solidFill>
                  <a:prstClr val="black"/>
                </a:solidFill>
                <a:latin typeface="HG丸ｺﾞｼｯｸM-PRO" pitchFamily="50" charset="-128"/>
                <a:ea typeface="HG丸ｺﾞｼｯｸM-PRO" pitchFamily="50" charset="-128"/>
              </a:rPr>
              <a:t>フォーマット</a:t>
            </a:r>
            <a:r>
              <a:rPr lang="en-US" altLang="ja-JP" dirty="0" smtClean="0">
                <a:solidFill>
                  <a:prstClr val="black"/>
                </a:solidFill>
                <a:latin typeface="HG丸ｺﾞｼｯｸM-PRO" pitchFamily="50" charset="-128"/>
                <a:ea typeface="HG丸ｺﾞｼｯｸM-PRO" pitchFamily="50" charset="-128"/>
              </a:rPr>
              <a:t>)</a:t>
            </a:r>
            <a:r>
              <a:rPr lang="ja-JP" altLang="en-US" dirty="0" smtClean="0">
                <a:solidFill>
                  <a:prstClr val="black"/>
                </a:solidFill>
                <a:latin typeface="HG丸ｺﾞｼｯｸM-PRO" pitchFamily="50" charset="-128"/>
                <a:ea typeface="HG丸ｺﾞｼｯｸM-PRO" pitchFamily="50" charset="-128"/>
              </a:rPr>
              <a:t>の共通化に向けた環境整備</a:t>
            </a:r>
            <a:endParaRPr lang="en-US" altLang="ja-JP" dirty="0" smtClean="0">
              <a:solidFill>
                <a:prstClr val="black"/>
              </a:solidFill>
              <a:latin typeface="HG丸ｺﾞｼｯｸM-PRO" pitchFamily="50" charset="-128"/>
              <a:ea typeface="HG丸ｺﾞｼｯｸM-PRO" pitchFamily="50" charset="-128"/>
            </a:endParaRPr>
          </a:p>
          <a:p>
            <a:r>
              <a:rPr lang="ja-JP" altLang="en-US" dirty="0" smtClean="0">
                <a:solidFill>
                  <a:prstClr val="black"/>
                </a:solidFill>
                <a:latin typeface="HG丸ｺﾞｼｯｸM-PRO" pitchFamily="50" charset="-128"/>
                <a:ea typeface="HG丸ｺﾞｼｯｸM-PRO" pitchFamily="50" charset="-128"/>
              </a:rPr>
              <a:t>　（「電子出版日本語フォーマット統一規格会議（仮称）」の設置・運営を含む。）</a:t>
            </a:r>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en-US" altLang="ja-JP" dirty="0" smtClean="0">
              <a:solidFill>
                <a:prstClr val="black"/>
              </a:solidFill>
              <a:latin typeface="HG丸ｺﾞｼｯｸM-PRO" pitchFamily="50" charset="-128"/>
              <a:ea typeface="HG丸ｺﾞｼｯｸM-PRO" pitchFamily="50" charset="-128"/>
            </a:endParaRPr>
          </a:p>
          <a:p>
            <a:endParaRPr lang="ja-JP" altLang="en-US" dirty="0" smtClean="0">
              <a:solidFill>
                <a:prstClr val="black"/>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smtClean="0">
              <a:solidFill>
                <a:srgbClr val="000000"/>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smtClean="0">
              <a:solidFill>
                <a:srgbClr val="000000"/>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a:solidFill>
                <a:srgbClr val="000000"/>
              </a:solidFill>
              <a:latin typeface="HG丸ｺﾞｼｯｸM-PRO" pitchFamily="50" charset="-128"/>
              <a:ea typeface="HG丸ｺﾞｼｯｸM-PRO" pitchFamily="50" charset="-128"/>
            </a:endParaRPr>
          </a:p>
        </p:txBody>
      </p:sp>
      <p:sp>
        <p:nvSpPr>
          <p:cNvPr id="13" name="Rectangle 14"/>
          <p:cNvSpPr>
            <a:spLocks noChangeArrowheads="1"/>
          </p:cNvSpPr>
          <p:nvPr/>
        </p:nvSpPr>
        <p:spPr bwMode="auto">
          <a:xfrm>
            <a:off x="24" y="8873"/>
            <a:ext cx="9142535" cy="431652"/>
          </a:xfrm>
          <a:prstGeom prst="rect">
            <a:avLst/>
          </a:prstGeom>
          <a:noFill/>
          <a:ln w="9525">
            <a:noFill/>
            <a:round/>
            <a:headEnd/>
            <a:tailEnd/>
          </a:ln>
        </p:spPr>
        <p:txBody>
          <a:bodyPr lIns="90000" tIns="46800" rIns="90000" bIns="46800" anchor="ctr"/>
          <a:lstStyle/>
          <a:p>
            <a:pPr algn="ctr">
              <a:lnSpc>
                <a:spcPct val="8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endParaRPr lang="ja-JP" altLang="en-GB" sz="2400" dirty="0">
              <a:solidFill>
                <a:srgbClr val="000000"/>
              </a:solidFill>
              <a:latin typeface="HG丸ｺﾞｼｯｸM-PRO" pitchFamily="50" charset="-128"/>
              <a:ea typeface="HG丸ｺﾞｼｯｸM-PRO" pitchFamily="50" charset="-128"/>
            </a:endParaRPr>
          </a:p>
        </p:txBody>
      </p:sp>
      <p:sp>
        <p:nvSpPr>
          <p:cNvPr id="8" name="テキスト ボックス 7"/>
          <p:cNvSpPr txBox="1"/>
          <p:nvPr/>
        </p:nvSpPr>
        <p:spPr>
          <a:xfrm>
            <a:off x="247763" y="1307584"/>
            <a:ext cx="3604158"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日本語基本フォーマットの確立</a:t>
            </a:r>
            <a:endParaRPr lang="ja-JP" altLang="en-US" dirty="0">
              <a:solidFill>
                <a:prstClr val="black"/>
              </a:solidFill>
              <a:latin typeface="HG丸ｺﾞｼｯｸM-PRO" pitchFamily="50" charset="-128"/>
              <a:ea typeface="HG丸ｺﾞｼｯｸM-PRO" pitchFamily="50" charset="-128"/>
            </a:endParaRPr>
          </a:p>
        </p:txBody>
      </p:sp>
      <p:sp>
        <p:nvSpPr>
          <p:cNvPr id="9" name="テキスト ボックス 8"/>
          <p:cNvSpPr txBox="1"/>
          <p:nvPr/>
        </p:nvSpPr>
        <p:spPr>
          <a:xfrm>
            <a:off x="179518" y="2891814"/>
            <a:ext cx="896448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②書誌情報（</a:t>
            </a:r>
            <a:r>
              <a:rPr lang="en-US" altLang="ja-JP" dirty="0" smtClean="0">
                <a:solidFill>
                  <a:prstClr val="black"/>
                </a:solidFill>
                <a:latin typeface="HG丸ｺﾞｼｯｸM-PRO" pitchFamily="50" charset="-128"/>
                <a:ea typeface="HG丸ｺﾞｼｯｸM-PRO" pitchFamily="50" charset="-128"/>
              </a:rPr>
              <a:t>MARC</a:t>
            </a:r>
            <a:r>
              <a:rPr lang="ja-JP" altLang="en-US" dirty="0" smtClean="0">
                <a:solidFill>
                  <a:prstClr val="black"/>
                </a:solidFill>
                <a:latin typeface="HG丸ｺﾞｼｯｸM-PRO" pitchFamily="50" charset="-128"/>
                <a:ea typeface="HG丸ｺﾞｼｯｸM-PRO" pitchFamily="50" charset="-128"/>
              </a:rPr>
              <a:t>等）フォーマットの確立に向けた環境整備</a:t>
            </a:r>
            <a:endParaRPr lang="en-US" altLang="ja-JP" dirty="0" smtClean="0">
              <a:solidFill>
                <a:prstClr val="black"/>
              </a:solidFill>
              <a:latin typeface="HG丸ｺﾞｼｯｸM-PRO" pitchFamily="50" charset="-128"/>
              <a:ea typeface="HG丸ｺﾞｼｯｸM-PRO" pitchFamily="50" charset="-128"/>
            </a:endParaRPr>
          </a:p>
          <a:p>
            <a:r>
              <a:rPr lang="ja-JP" altLang="en-US" dirty="0" smtClean="0">
                <a:solidFill>
                  <a:prstClr val="black"/>
                </a:solidFill>
                <a:latin typeface="HG丸ｺﾞｼｯｸM-PRO" pitchFamily="50" charset="-128"/>
                <a:ea typeface="HG丸ｺﾞｼｯｸM-PRO" pitchFamily="50" charset="-128"/>
              </a:rPr>
              <a:t>　</a:t>
            </a:r>
            <a:r>
              <a:rPr lang="en-US" altLang="ja-JP" dirty="0" smtClean="0">
                <a:solidFill>
                  <a:prstClr val="black"/>
                </a:solidFill>
                <a:latin typeface="HG丸ｺﾞｼｯｸM-PRO" pitchFamily="50" charset="-128"/>
                <a:ea typeface="HG丸ｺﾞｼｯｸM-PRO" pitchFamily="50" charset="-128"/>
              </a:rPr>
              <a:t>(</a:t>
            </a:r>
            <a:r>
              <a:rPr lang="ja-JP" altLang="en-US" dirty="0" smtClean="0">
                <a:solidFill>
                  <a:prstClr val="black"/>
                </a:solidFill>
                <a:latin typeface="HG丸ｺﾞｼｯｸM-PRO" pitchFamily="50" charset="-128"/>
                <a:ea typeface="HG丸ｺﾞｼｯｸM-PRO" pitchFamily="50" charset="-128"/>
              </a:rPr>
              <a:t>「電子出版書誌データフォーマット標準化会議（仮称）」の設置・運営を含む。</a:t>
            </a:r>
            <a:r>
              <a:rPr lang="en-US" altLang="ja-JP" dirty="0" smtClean="0">
                <a:solidFill>
                  <a:prstClr val="black"/>
                </a:solidFill>
                <a:latin typeface="HG丸ｺﾞｼｯｸM-PRO" pitchFamily="50" charset="-128"/>
                <a:ea typeface="HG丸ｺﾞｼｯｸM-PRO" pitchFamily="50" charset="-128"/>
              </a:rPr>
              <a:t>)</a:t>
            </a:r>
          </a:p>
        </p:txBody>
      </p:sp>
      <p:sp>
        <p:nvSpPr>
          <p:cNvPr id="10" name="テキスト ボックス 9"/>
          <p:cNvSpPr txBox="1"/>
          <p:nvPr/>
        </p:nvSpPr>
        <p:spPr>
          <a:xfrm>
            <a:off x="240404" y="2459712"/>
            <a:ext cx="1944216"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検索技術の確立</a:t>
            </a:r>
            <a:endParaRPr lang="ja-JP" altLang="en-US" dirty="0">
              <a:solidFill>
                <a:prstClr val="black"/>
              </a:solidFill>
              <a:latin typeface="HG丸ｺﾞｼｯｸM-PRO" pitchFamily="50" charset="-128"/>
              <a:ea typeface="HG丸ｺﾞｼｯｸM-PRO" pitchFamily="50" charset="-128"/>
            </a:endParaRPr>
          </a:p>
        </p:txBody>
      </p:sp>
      <p:sp>
        <p:nvSpPr>
          <p:cNvPr id="11" name="テキスト ボックス 10"/>
          <p:cNvSpPr txBox="1"/>
          <p:nvPr/>
        </p:nvSpPr>
        <p:spPr>
          <a:xfrm>
            <a:off x="179512" y="3539835"/>
            <a:ext cx="842493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③メタデータの相互運用性の確保に向けた環境整備</a:t>
            </a:r>
            <a:endParaRPr lang="en-US" altLang="ja-JP" dirty="0" smtClean="0">
              <a:solidFill>
                <a:prstClr val="black"/>
              </a:solidFill>
              <a:latin typeface="HG丸ｺﾞｼｯｸM-PRO" pitchFamily="50" charset="-128"/>
              <a:ea typeface="HG丸ｺﾞｼｯｸM-PRO" pitchFamily="50" charset="-128"/>
            </a:endParaRPr>
          </a:p>
          <a:p>
            <a:r>
              <a:rPr lang="ja-JP" altLang="en-US" dirty="0" smtClean="0">
                <a:solidFill>
                  <a:prstClr val="black"/>
                </a:solidFill>
                <a:latin typeface="HG丸ｺﾞｼｯｸM-PRO" pitchFamily="50" charset="-128"/>
                <a:ea typeface="HG丸ｺﾞｼｯｸM-PRO" pitchFamily="50" charset="-128"/>
              </a:rPr>
              <a:t>④記事、目次等の単位で細分化されたコンテンツ配信等の実現に向けた環境整備</a:t>
            </a:r>
            <a:endParaRPr lang="en-US" altLang="ja-JP" dirty="0" smtClean="0">
              <a:solidFill>
                <a:prstClr val="black"/>
              </a:solidFill>
              <a:latin typeface="HG丸ｺﾞｼｯｸM-PRO" pitchFamily="50" charset="-128"/>
              <a:ea typeface="HG丸ｺﾞｼｯｸM-PRO" pitchFamily="50" charset="-128"/>
            </a:endParaRPr>
          </a:p>
        </p:txBody>
      </p:sp>
      <p:sp>
        <p:nvSpPr>
          <p:cNvPr id="12" name="テキスト ボックス 11"/>
          <p:cNvSpPr txBox="1"/>
          <p:nvPr/>
        </p:nvSpPr>
        <p:spPr>
          <a:xfrm>
            <a:off x="244164" y="4331920"/>
            <a:ext cx="3672408"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err="1" smtClean="0">
                <a:solidFill>
                  <a:prstClr val="black"/>
                </a:solidFill>
                <a:latin typeface="HG丸ｺﾞｼｯｸM-PRO" pitchFamily="50" charset="-128"/>
                <a:ea typeface="HG丸ｺﾞｼｯｸM-PRO" pitchFamily="50" charset="-128"/>
              </a:rPr>
              <a:t>障がい</a:t>
            </a:r>
            <a:r>
              <a:rPr lang="ja-JP" altLang="en-US" dirty="0" smtClean="0">
                <a:solidFill>
                  <a:prstClr val="black"/>
                </a:solidFill>
                <a:latin typeface="HG丸ｺﾞｼｯｸM-PRO" pitchFamily="50" charset="-128"/>
                <a:ea typeface="HG丸ｺﾞｼｯｸM-PRO" pitchFamily="50" charset="-128"/>
              </a:rPr>
              <a:t>者・高齢者等の利用促進</a:t>
            </a:r>
            <a:endParaRPr lang="ja-JP" altLang="en-US" dirty="0">
              <a:solidFill>
                <a:prstClr val="black"/>
              </a:solidFill>
              <a:latin typeface="HG丸ｺﾞｼｯｸM-PRO" pitchFamily="50" charset="-128"/>
              <a:ea typeface="HG丸ｺﾞｼｯｸM-PRO" pitchFamily="50" charset="-128"/>
            </a:endParaRPr>
          </a:p>
        </p:txBody>
      </p:sp>
      <p:sp>
        <p:nvSpPr>
          <p:cNvPr id="15" name="テキスト ボックス 14"/>
          <p:cNvSpPr txBox="1"/>
          <p:nvPr/>
        </p:nvSpPr>
        <p:spPr>
          <a:xfrm>
            <a:off x="179512" y="4835976"/>
            <a:ext cx="417646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⑤電子出版のアクセシビリティの確保</a:t>
            </a:r>
            <a:endParaRPr lang="ja-JP" altLang="en-US" dirty="0">
              <a:solidFill>
                <a:prstClr val="black"/>
              </a:solidFill>
              <a:latin typeface="HG丸ｺﾞｼｯｸM-PRO" pitchFamily="50" charset="-128"/>
              <a:ea typeface="HG丸ｺﾞｼｯｸM-PRO" pitchFamily="50" charset="-128"/>
            </a:endParaRPr>
          </a:p>
        </p:txBody>
      </p:sp>
      <p:sp>
        <p:nvSpPr>
          <p:cNvPr id="16" name="テキスト ボックス 15"/>
          <p:cNvSpPr txBox="1"/>
          <p:nvPr/>
        </p:nvSpPr>
        <p:spPr>
          <a:xfrm>
            <a:off x="175752" y="5869970"/>
            <a:ext cx="64171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solidFill>
                  <a:prstClr val="black"/>
                </a:solidFill>
                <a:latin typeface="HG丸ｺﾞｼｯｸM-PRO" pitchFamily="50" charset="-128"/>
                <a:ea typeface="HG丸ｺﾞｼｯｸM-PRO" pitchFamily="50" charset="-128"/>
              </a:rPr>
              <a:t>⑥書店を通じた電子出版と紙の出版物のシナジー効果の発揮</a:t>
            </a:r>
            <a:endParaRPr lang="en-US" altLang="ja-JP" dirty="0" smtClean="0">
              <a:solidFill>
                <a:prstClr val="black"/>
              </a:solidFill>
              <a:latin typeface="HG丸ｺﾞｼｯｸM-PRO" pitchFamily="50" charset="-128"/>
              <a:ea typeface="HG丸ｺﾞｼｯｸM-PRO" pitchFamily="50" charset="-128"/>
            </a:endParaRPr>
          </a:p>
          <a:p>
            <a:r>
              <a:rPr lang="ja-JP" altLang="en-US" dirty="0" smtClean="0">
                <a:solidFill>
                  <a:prstClr val="black"/>
                </a:solidFill>
                <a:latin typeface="HG丸ｺﾞｼｯｸM-PRO" pitchFamily="50" charset="-128"/>
                <a:ea typeface="HG丸ｺﾞｼｯｸM-PRO" pitchFamily="50" charset="-128"/>
              </a:rPr>
              <a:t>⑦その他電子出版の制作・流通の促進に向けた環境整備</a:t>
            </a:r>
            <a:endParaRPr lang="ja-JP" altLang="en-US" dirty="0">
              <a:solidFill>
                <a:prstClr val="black"/>
              </a:solidFill>
              <a:latin typeface="HG丸ｺﾞｼｯｸM-PRO" pitchFamily="50" charset="-128"/>
              <a:ea typeface="HG丸ｺﾞｼｯｸM-PRO" pitchFamily="50" charset="-128"/>
            </a:endParaRPr>
          </a:p>
        </p:txBody>
      </p:sp>
      <p:sp>
        <p:nvSpPr>
          <p:cNvPr id="17" name="テキスト ボックス 16"/>
          <p:cNvSpPr txBox="1"/>
          <p:nvPr/>
        </p:nvSpPr>
        <p:spPr>
          <a:xfrm>
            <a:off x="262642" y="5393568"/>
            <a:ext cx="4248472"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smtClean="0">
                <a:solidFill>
                  <a:prstClr val="black"/>
                </a:solidFill>
                <a:latin typeface="HG丸ｺﾞｼｯｸM-PRO" pitchFamily="50" charset="-128"/>
                <a:ea typeface="HG丸ｺﾞｼｯｸM-PRO" pitchFamily="50" charset="-128"/>
              </a:rPr>
              <a:t>知のインフラへのアクセス環境の整備</a:t>
            </a:r>
            <a:endParaRPr lang="ja-JP" altLang="en-US" dirty="0">
              <a:solidFill>
                <a:prstClr val="black"/>
              </a:solidFill>
              <a:latin typeface="HG丸ｺﾞｼｯｸM-PRO" pitchFamily="50" charset="-128"/>
              <a:ea typeface="HG丸ｺﾞｼｯｸM-PRO" pitchFamily="50" charset="-128"/>
            </a:endParaRPr>
          </a:p>
        </p:txBody>
      </p:sp>
      <p:sp>
        <p:nvSpPr>
          <p:cNvPr id="19" name="Text Box 1"/>
          <p:cNvSpPr txBox="1">
            <a:spLocks noChangeArrowheads="1"/>
          </p:cNvSpPr>
          <p:nvPr/>
        </p:nvSpPr>
        <p:spPr bwMode="auto">
          <a:xfrm>
            <a:off x="0" y="1"/>
            <a:ext cx="9144000" cy="779316"/>
          </a:xfrm>
          <a:prstGeom prst="rect">
            <a:avLst/>
          </a:prstGeom>
          <a:noFill/>
          <a:ln w="9525">
            <a:noFill/>
            <a:round/>
            <a:headEnd/>
            <a:tailEnd/>
          </a:ln>
        </p:spPr>
        <p:txBody>
          <a:bodyPr wrap="square" anchor="ctr">
            <a:spAutoFit/>
          </a:bodyPr>
          <a:lstStyle/>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en-US" sz="2800" dirty="0" smtClean="0">
                <a:solidFill>
                  <a:schemeClr val="bg1"/>
                </a:solidFill>
                <a:latin typeface="HG丸ｺﾞｼｯｸM-PRO" pitchFamily="50" charset="-128"/>
                <a:ea typeface="HG丸ｺﾞｼｯｸM-PRO" pitchFamily="50" charset="-128"/>
              </a:rPr>
              <a:t>「新ＩＣＴ</a:t>
            </a:r>
            <a:r>
              <a:rPr lang="ja-JP" altLang="en-US" sz="2800" dirty="0">
                <a:solidFill>
                  <a:schemeClr val="bg1"/>
                </a:solidFill>
                <a:latin typeface="HG丸ｺﾞｼｯｸM-PRO" pitchFamily="50" charset="-128"/>
                <a:ea typeface="HG丸ｺﾞｼｯｸM-PRO" pitchFamily="50" charset="-128"/>
              </a:rPr>
              <a:t>利活用サービス創出支援</a:t>
            </a:r>
            <a:r>
              <a:rPr lang="ja-JP" altLang="en-US" sz="2800" dirty="0" smtClean="0">
                <a:solidFill>
                  <a:schemeClr val="bg1"/>
                </a:solidFill>
                <a:latin typeface="HG丸ｺﾞｼｯｸM-PRO" pitchFamily="50" charset="-128"/>
                <a:ea typeface="HG丸ｺﾞｼｯｸM-PRO" pitchFamily="50" charset="-128"/>
              </a:rPr>
              <a:t>事業」（総務省）</a:t>
            </a:r>
            <a:endParaRPr lang="en-US" altLang="ja-JP" sz="2800" dirty="0" smtClean="0">
              <a:solidFill>
                <a:schemeClr val="bg1"/>
              </a:solidFill>
              <a:latin typeface="HG丸ｺﾞｼｯｸM-PRO" pitchFamily="50" charset="-128"/>
              <a:ea typeface="HG丸ｺﾞｼｯｸM-PRO" pitchFamily="50" charset="-128"/>
            </a:endParaRPr>
          </a:p>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en-US" sz="2000" dirty="0" smtClean="0">
                <a:solidFill>
                  <a:schemeClr val="bg1"/>
                </a:solidFill>
                <a:latin typeface="HG丸ｺﾞｼｯｸM-PRO" pitchFamily="50" charset="-128"/>
                <a:ea typeface="HG丸ｺﾞｼｯｸM-PRO" pitchFamily="50" charset="-128"/>
              </a:rPr>
              <a:t>（電子出版の環境整備）</a:t>
            </a:r>
            <a:endParaRPr lang="en-US" altLang="ja-JP" sz="2800" dirty="0" smtClean="0">
              <a:solidFill>
                <a:schemeClr val="bg1"/>
              </a:solidFill>
              <a:latin typeface="HG丸ｺﾞｼｯｸM-PRO" pitchFamily="50" charset="-128"/>
              <a:ea typeface="HG丸ｺﾞｼｯｸM-PRO" pitchFamily="50" charset="-128"/>
            </a:endParaRPr>
          </a:p>
        </p:txBody>
      </p:sp>
      <p:sp>
        <p:nvSpPr>
          <p:cNvPr id="14" name="フッター プレースホルダ 13"/>
          <p:cNvSpPr>
            <a:spLocks noGrp="1"/>
          </p:cNvSpPr>
          <p:nvPr>
            <p:ph type="ftr" sz="quarter" idx="11"/>
          </p:nvPr>
        </p:nvSpPr>
        <p:spPr/>
        <p:txBody>
          <a:bodyPr/>
          <a:lstStyle/>
          <a:p>
            <a:r>
              <a:rPr kumimoji="0" lang="en-US" smtClean="0"/>
              <a:t>National Diet Library (NDL)</a:t>
            </a:r>
            <a:endParaRPr kumimoji="0" lang="en-US"/>
          </a:p>
        </p:txBody>
      </p:sp>
      <p:sp>
        <p:nvSpPr>
          <p:cNvPr id="18" name="スライド番号プレースホルダ 17"/>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20" name="日付プレースホルダ 19"/>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457200" y="274638"/>
            <a:ext cx="8507288" cy="634082"/>
          </a:xfrm>
          <a:ln>
            <a:noFill/>
          </a:ln>
        </p:spPr>
        <p:txBody>
          <a:bodyPr>
            <a:noAutofit/>
          </a:bodyPr>
          <a:lstStyle/>
          <a:p>
            <a:pPr eaLnBrk="1" hangingPunct="1"/>
            <a:r>
              <a:rPr lang="ja-JP" altLang="en-US" sz="3600" dirty="0" smtClean="0">
                <a:latin typeface="HG丸ｺﾞｼｯｸM-PRO" pitchFamily="50" charset="-128"/>
                <a:ea typeface="HG丸ｺﾞｼｯｸM-PRO" pitchFamily="50" charset="-128"/>
              </a:rPr>
              <a:t>デジタルアーカイブ関連での連携協力</a:t>
            </a:r>
          </a:p>
        </p:txBody>
      </p:sp>
      <p:sp>
        <p:nvSpPr>
          <p:cNvPr id="26627" name="コンテンツ プレースホルダ 2"/>
          <p:cNvSpPr>
            <a:spLocks noGrp="1"/>
          </p:cNvSpPr>
          <p:nvPr>
            <p:ph idx="1"/>
          </p:nvPr>
        </p:nvSpPr>
        <p:spPr>
          <a:xfrm>
            <a:off x="457202" y="1628801"/>
            <a:ext cx="8075240" cy="4497363"/>
          </a:xfrm>
        </p:spPr>
        <p:style>
          <a:lnRef idx="1">
            <a:schemeClr val="accent3"/>
          </a:lnRef>
          <a:fillRef idx="2">
            <a:schemeClr val="accent3"/>
          </a:fillRef>
          <a:effectRef idx="1">
            <a:schemeClr val="accent3"/>
          </a:effectRef>
          <a:fontRef idx="minor">
            <a:schemeClr val="dk1"/>
          </a:fontRef>
        </p:style>
        <p:txBody>
          <a:bodyPr>
            <a:normAutofit fontScale="92500"/>
          </a:bodyPr>
          <a:lstStyle/>
          <a:p>
            <a:pPr eaLnBrk="1" hangingPunct="1">
              <a:buFont typeface="Wingdings 2" pitchFamily="18" charset="2"/>
              <a:buBlip>
                <a:blip r:embed="rId3"/>
              </a:buBlip>
            </a:pPr>
            <a:r>
              <a:rPr lang="ja-JP" altLang="en-US" sz="2400" dirty="0" smtClean="0">
                <a:latin typeface="HG丸ｺﾞｼｯｸM-PRO" pitchFamily="50" charset="-128"/>
                <a:ea typeface="HG丸ｺﾞｼｯｸM-PRO" pitchFamily="50" charset="-128"/>
              </a:rPr>
              <a:t>国内連携</a:t>
            </a:r>
            <a:endParaRPr lang="en-US" altLang="ja-JP" sz="24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国立情報学研究所（</a:t>
            </a:r>
            <a:r>
              <a:rPr lang="en-US" altLang="ja-JP" sz="2000" dirty="0" smtClean="0">
                <a:latin typeface="HG丸ｺﾞｼｯｸM-PRO" pitchFamily="50" charset="-128"/>
                <a:ea typeface="HG丸ｺﾞｼｯｸM-PRO" pitchFamily="50" charset="-128"/>
              </a:rPr>
              <a:t>NII</a:t>
            </a:r>
            <a:r>
              <a:rPr lang="ja-JP" altLang="en-US" sz="2000" dirty="0" smtClean="0">
                <a:latin typeface="HG丸ｺﾞｼｯｸM-PRO" pitchFamily="50" charset="-128"/>
                <a:ea typeface="HG丸ｺﾞｼｯｸM-PRO" pitchFamily="50" charset="-128"/>
              </a:rPr>
              <a:t>）、科学技術推進機構（</a:t>
            </a:r>
            <a:r>
              <a:rPr lang="en-US" altLang="ja-JP" sz="2000" dirty="0" smtClean="0">
                <a:latin typeface="HG丸ｺﾞｼｯｸM-PRO" pitchFamily="50" charset="-128"/>
                <a:ea typeface="HG丸ｺﾞｼｯｸM-PRO" pitchFamily="50" charset="-128"/>
              </a:rPr>
              <a:t>JST</a:t>
            </a:r>
            <a:r>
              <a:rPr lang="ja-JP" altLang="en-US" sz="2000" dirty="0" smtClean="0">
                <a:latin typeface="HG丸ｺﾞｼｯｸM-PRO" pitchFamily="50" charset="-128"/>
                <a:ea typeface="HG丸ｺﾞｼｯｸM-PRO" pitchFamily="50" charset="-128"/>
              </a:rPr>
              <a:t>）</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国立公文書館、国立美術館、東京国立博物館、人間文化研究機構</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smtClean="0">
                <a:latin typeface="HG丸ｺﾞｼｯｸM-PRO" pitchFamily="50" charset="-128"/>
                <a:ea typeface="HG丸ｺﾞｼｯｸM-PRO" pitchFamily="50" charset="-128"/>
              </a:rPr>
              <a:t>MLA</a:t>
            </a:r>
            <a:r>
              <a:rPr lang="ja-JP" altLang="en-US" sz="2000" dirty="0" smtClean="0">
                <a:latin typeface="HG丸ｺﾞｼｯｸM-PRO" pitchFamily="50" charset="-128"/>
                <a:ea typeface="HG丸ｺﾞｼｯｸM-PRO" pitchFamily="50" charset="-128"/>
              </a:rPr>
              <a:t>連携</a:t>
            </a:r>
            <a:endParaRPr lang="en-US" altLang="ja-JP" sz="2000" dirty="0" smtClean="0">
              <a:latin typeface="HG丸ｺﾞｼｯｸM-PRO" pitchFamily="50" charset="-128"/>
              <a:ea typeface="HG丸ｺﾞｼｯｸM-PRO" pitchFamily="50" charset="-128"/>
            </a:endParaRPr>
          </a:p>
          <a:p>
            <a:pPr lvl="2">
              <a:buFont typeface="Wingdings 2" pitchFamily="18" charset="2"/>
              <a:buBlip>
                <a:blip r:embed="rId3"/>
              </a:buBlip>
            </a:pPr>
            <a:r>
              <a:rPr lang="ja-JP" altLang="en-US" sz="1600" dirty="0" smtClean="0">
                <a:latin typeface="HG丸ｺﾞｼｯｸM-PRO" pitchFamily="50" charset="-128"/>
                <a:ea typeface="HG丸ｺﾞｼｯｸM-PRO" pitchFamily="50" charset="-128"/>
              </a:rPr>
              <a:t>デジタル情報資源ラウンドテーブル」を設置</a:t>
            </a:r>
            <a:endParaRPr lang="en-US" altLang="ja-JP" sz="1600" dirty="0" smtClean="0">
              <a:latin typeface="HG丸ｺﾞｼｯｸM-PRO" pitchFamily="50" charset="-128"/>
              <a:ea typeface="HG丸ｺﾞｼｯｸM-PRO" pitchFamily="50" charset="-128"/>
            </a:endParaRPr>
          </a:p>
          <a:p>
            <a:pPr>
              <a:buBlip>
                <a:blip r:embed="rId3"/>
              </a:buBlip>
            </a:pPr>
            <a:r>
              <a:rPr lang="ja-JP" altLang="en-US" sz="2400" dirty="0" smtClean="0">
                <a:latin typeface="HG丸ｺﾞｼｯｸM-PRO" pitchFamily="50" charset="-128"/>
                <a:ea typeface="HG丸ｺﾞｼｯｸM-PRO" pitchFamily="50" charset="-128"/>
              </a:rPr>
              <a:t>国際連携</a:t>
            </a:r>
            <a:endParaRPr lang="en-US" altLang="ja-JP" sz="2400" dirty="0" smtClean="0">
              <a:latin typeface="HG丸ｺﾞｼｯｸM-PRO" pitchFamily="50" charset="-128"/>
              <a:ea typeface="HG丸ｺﾞｼｯｸM-PRO" pitchFamily="50" charset="-128"/>
            </a:endParaRPr>
          </a:p>
          <a:p>
            <a:pPr lvl="1">
              <a:buBlip>
                <a:blip r:embed="rId3"/>
              </a:buBlip>
            </a:pPr>
            <a:r>
              <a:rPr lang="ja-JP" altLang="en-US" sz="2000" dirty="0" smtClean="0">
                <a:latin typeface="HG丸ｺﾞｼｯｸM-PRO" pitchFamily="50" charset="-128"/>
                <a:ea typeface="HG丸ｺﾞｼｯｸM-PRO" pitchFamily="50" charset="-128"/>
              </a:rPr>
              <a:t>日中韓電子図書館イニシアティブ</a:t>
            </a:r>
            <a:endParaRPr lang="en-US" altLang="ja-JP" sz="1400" dirty="0" smtClean="0">
              <a:latin typeface="HG丸ｺﾞｼｯｸM-PRO" pitchFamily="50" charset="-128"/>
              <a:ea typeface="HG丸ｺﾞｼｯｸM-PRO" pitchFamily="50" charset="-128"/>
            </a:endParaRPr>
          </a:p>
          <a:p>
            <a:pPr lvl="2">
              <a:buFont typeface="Wingdings 2" pitchFamily="18" charset="2"/>
              <a:buBlip>
                <a:blip r:embed="rId3"/>
              </a:buBlip>
            </a:pPr>
            <a:r>
              <a:rPr lang="en-US" altLang="ja-JP" sz="1600" dirty="0" smtClean="0">
                <a:latin typeface="HG丸ｺﾞｼｯｸM-PRO" pitchFamily="50" charset="-128"/>
                <a:ea typeface="HG丸ｺﾞｼｯｸM-PRO" pitchFamily="50" charset="-128"/>
              </a:rPr>
              <a:t>2010</a:t>
            </a:r>
            <a:r>
              <a:rPr lang="ja-JP" altLang="en-US" sz="1600" dirty="0" smtClean="0">
                <a:latin typeface="HG丸ｺﾞｼｯｸM-PRO" pitchFamily="50" charset="-128"/>
                <a:ea typeface="HG丸ｺﾞｼｯｸM-PRO" pitchFamily="50" charset="-128"/>
              </a:rPr>
              <a:t>年</a:t>
            </a:r>
            <a:r>
              <a:rPr lang="en-US" altLang="ja-JP" sz="1600" dirty="0" smtClean="0">
                <a:latin typeface="HG丸ｺﾞｼｯｸM-PRO" pitchFamily="50" charset="-128"/>
                <a:ea typeface="HG丸ｺﾞｼｯｸM-PRO" pitchFamily="50" charset="-128"/>
              </a:rPr>
              <a:t>8</a:t>
            </a:r>
            <a:r>
              <a:rPr lang="ja-JP" altLang="en-US" sz="1600" dirty="0" smtClean="0">
                <a:latin typeface="HG丸ｺﾞｼｯｸM-PRO" pitchFamily="50" charset="-128"/>
                <a:ea typeface="HG丸ｺﾞｼｯｸM-PRO" pitchFamily="50" charset="-128"/>
              </a:rPr>
              <a:t>月、日本と中国、韓国の３つの国立図書館は、デジタルアーカイブを連携して進めていくことに合意。</a:t>
            </a:r>
            <a:endParaRPr lang="en-US" altLang="ja-JP" sz="1600" dirty="0" smtClean="0">
              <a:latin typeface="HG丸ｺﾞｼｯｸM-PRO" pitchFamily="50" charset="-128"/>
              <a:ea typeface="HG丸ｺﾞｼｯｸM-PRO" pitchFamily="50" charset="-128"/>
            </a:endParaRPr>
          </a:p>
          <a:p>
            <a:pPr lvl="2">
              <a:buFont typeface="Wingdings 2" pitchFamily="18" charset="2"/>
              <a:buBlip>
                <a:blip r:embed="rId3"/>
              </a:buBlip>
            </a:pPr>
            <a:r>
              <a:rPr lang="ja-JP" altLang="en-US" sz="1600" dirty="0" smtClean="0">
                <a:latin typeface="HG丸ｺﾞｼｯｸM-PRO" pitchFamily="50" charset="-128"/>
                <a:ea typeface="HG丸ｺﾞｼｯｸM-PRO" pitchFamily="50" charset="-128"/>
              </a:rPr>
              <a:t>メタデータスキーマの標準化、情報サービスの相互運用性確保及び電子情報への長期アクセスの保証</a:t>
            </a:r>
            <a:endParaRPr lang="en-US" altLang="ja-JP" sz="1600" dirty="0" smtClean="0">
              <a:latin typeface="HG丸ｺﾞｼｯｸM-PRO" pitchFamily="50" charset="-128"/>
              <a:ea typeface="HG丸ｺﾞｼｯｸM-PRO" pitchFamily="50" charset="-128"/>
            </a:endParaRPr>
          </a:p>
          <a:p>
            <a:pPr lvl="1">
              <a:buBlip>
                <a:blip r:embed="rId3"/>
              </a:buBlip>
            </a:pPr>
            <a:r>
              <a:rPr lang="ja-JP" altLang="en-US" sz="2000" dirty="0" smtClean="0">
                <a:latin typeface="HG丸ｺﾞｼｯｸM-PRO" pitchFamily="50" charset="-128"/>
                <a:ea typeface="HG丸ｺﾞｼｯｸM-PRO" pitchFamily="50" charset="-128"/>
              </a:rPr>
              <a:t>ワールドデジタルライブラリー </a:t>
            </a:r>
            <a:endParaRPr lang="en-US" altLang="ja-JP" sz="2000" dirty="0" smtClean="0">
              <a:latin typeface="HG丸ｺﾞｼｯｸM-PRO" pitchFamily="50" charset="-128"/>
              <a:ea typeface="HG丸ｺﾞｼｯｸM-PRO" pitchFamily="50" charset="-128"/>
            </a:endParaRPr>
          </a:p>
          <a:p>
            <a:pPr lvl="2">
              <a:buBlip>
                <a:blip r:embed="rId3"/>
              </a:buBlip>
            </a:pPr>
            <a:r>
              <a:rPr lang="en-US" altLang="ja-JP" sz="1600" dirty="0" smtClean="0">
                <a:latin typeface="HG丸ｺﾞｼｯｸM-PRO" pitchFamily="50" charset="-128"/>
                <a:ea typeface="HG丸ｺﾞｼｯｸM-PRO" pitchFamily="50" charset="-128"/>
              </a:rPr>
              <a:t>LC</a:t>
            </a:r>
            <a:r>
              <a:rPr lang="ja-JP" altLang="en-US" sz="1600" dirty="0" smtClean="0">
                <a:latin typeface="HG丸ｺﾞｼｯｸM-PRO" pitchFamily="50" charset="-128"/>
                <a:ea typeface="HG丸ｺﾞｼｯｸM-PRO" pitchFamily="50" charset="-128"/>
              </a:rPr>
              <a:t>とユネスコが中心となって実施しているワールドデジタルライブラリーに対しても、国立国会図書館は協力。特に翻訳と言語の委員会で協力する。</a:t>
            </a:r>
          </a:p>
          <a:p>
            <a:pPr eaLnBrk="1" hangingPunct="1"/>
            <a:endParaRPr lang="ja-JP" altLang="en-US"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コンテンツ プレースホルダ 2"/>
          <p:cNvSpPr>
            <a:spLocks noGrp="1"/>
          </p:cNvSpPr>
          <p:nvPr>
            <p:ph idx="1"/>
          </p:nvPr>
        </p:nvSpPr>
        <p:spPr>
          <a:xfrm>
            <a:off x="179512" y="1412880"/>
            <a:ext cx="8640960" cy="5445125"/>
          </a:xfrm>
        </p:spPr>
        <p:style>
          <a:lnRef idx="1">
            <a:schemeClr val="accent3"/>
          </a:lnRef>
          <a:fillRef idx="2">
            <a:schemeClr val="accent3"/>
          </a:fillRef>
          <a:effectRef idx="1">
            <a:schemeClr val="accent3"/>
          </a:effectRef>
          <a:fontRef idx="minor">
            <a:schemeClr val="dk1"/>
          </a:fontRef>
        </p:style>
        <p:txBody>
          <a:bodyPr>
            <a:noAutofit/>
          </a:bodyPr>
          <a:lstStyle/>
          <a:p>
            <a:pPr>
              <a:buFont typeface="Wingdings 2" pitchFamily="18" charset="2"/>
              <a:buBlip>
                <a:blip r:embed="rId3"/>
              </a:buBlip>
            </a:pPr>
            <a:r>
              <a:rPr lang="en-US" altLang="ja-JP" sz="2800" dirty="0" smtClean="0">
                <a:latin typeface="HG丸ｺﾞｼｯｸM-PRO" pitchFamily="50" charset="-128"/>
                <a:ea typeface="HG丸ｺﾞｼｯｸM-PRO" pitchFamily="50" charset="-128"/>
              </a:rPr>
              <a:t>PORTA</a:t>
            </a:r>
            <a:r>
              <a:rPr lang="ja-JP" altLang="en-US" sz="2800" dirty="0" smtClean="0">
                <a:latin typeface="HG丸ｺﾞｼｯｸM-PRO" pitchFamily="50" charset="-128"/>
                <a:ea typeface="HG丸ｺﾞｼｯｸM-PRO" pitchFamily="50" charset="-128"/>
              </a:rPr>
              <a:t>（国立国会図書館デジタルアーカイブポータル）</a:t>
            </a:r>
            <a:endParaRPr lang="en-US" altLang="ja-JP" sz="28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smtClean="0">
                <a:latin typeface="HG丸ｺﾞｼｯｸM-PRO" pitchFamily="50" charset="-128"/>
                <a:ea typeface="HG丸ｺﾞｼｯｸM-PRO" pitchFamily="50" charset="-128"/>
              </a:rPr>
              <a:t>Google</a:t>
            </a:r>
            <a:r>
              <a:rPr lang="ja-JP" altLang="en-US" sz="2000" dirty="0" smtClean="0">
                <a:latin typeface="HG丸ｺﾞｼｯｸM-PRO" pitchFamily="50" charset="-128"/>
                <a:ea typeface="HG丸ｺﾞｼｯｸM-PRO" pitchFamily="50" charset="-128"/>
              </a:rPr>
              <a:t>等の検索エンジンはノイズが多く、多くのデータは深層ウェブの情報として存在するので、探せない。</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国立国会図書館では、日本のデジタル情報資源を案内し、一元的に検索可能とするポータルシステムを開発し、提供。</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当館のデジタル情報資源の他、公文書、博物館資料、美術作品等、広範な分野のデジタルコンテンツが利用可能。</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smtClean="0">
                <a:latin typeface="HG丸ｺﾞｼｯｸM-PRO" pitchFamily="50" charset="-128"/>
                <a:ea typeface="HG丸ｺﾞｼｯｸM-PRO" pitchFamily="50" charset="-128"/>
              </a:rPr>
              <a:t>162</a:t>
            </a:r>
            <a:r>
              <a:rPr lang="ja-JP" altLang="en-US" sz="2000" dirty="0" smtClean="0">
                <a:latin typeface="HG丸ｺﾞｼｯｸM-PRO" pitchFamily="50" charset="-128"/>
                <a:ea typeface="HG丸ｺﾞｼｯｸM-PRO" pitchFamily="50" charset="-128"/>
              </a:rPr>
              <a:t>種類のデジタルアーカイブ、コンテンツ総数は約</a:t>
            </a:r>
            <a:r>
              <a:rPr lang="en-US" altLang="ja-JP" sz="2000" dirty="0" smtClean="0">
                <a:latin typeface="HG丸ｺﾞｼｯｸM-PRO" pitchFamily="50" charset="-128"/>
                <a:ea typeface="HG丸ｺﾞｼｯｸM-PRO" pitchFamily="50" charset="-128"/>
              </a:rPr>
              <a:t>2800</a:t>
            </a:r>
            <a:r>
              <a:rPr lang="ja-JP" altLang="en-US" sz="2000" dirty="0" smtClean="0">
                <a:latin typeface="HG丸ｺﾞｼｯｸM-PRO" pitchFamily="50" charset="-128"/>
                <a:ea typeface="HG丸ｺﾞｼｯｸM-PRO" pitchFamily="50" charset="-128"/>
              </a:rPr>
              <a:t>万件である。</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簡易検索の他、詳細検索、連想検索、分類検索等、複数の検索手法を用意。デザインや検索方法のカスタマイズが可能。</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endParaRPr lang="en-US" altLang="ja-JP" sz="2000" dirty="0" smtClean="0">
              <a:latin typeface="HG丸ｺﾞｼｯｸM-PRO" pitchFamily="50" charset="-128"/>
              <a:ea typeface="HG丸ｺﾞｼｯｸM-PRO" pitchFamily="50" charset="-128"/>
            </a:endParaRPr>
          </a:p>
        </p:txBody>
      </p:sp>
      <p:sp>
        <p:nvSpPr>
          <p:cNvPr id="21507" name="テキスト ボックス 4"/>
          <p:cNvSpPr txBox="1">
            <a:spLocks noChangeArrowheads="1"/>
          </p:cNvSpPr>
          <p:nvPr/>
        </p:nvSpPr>
        <p:spPr bwMode="auto">
          <a:xfrm>
            <a:off x="683568" y="188641"/>
            <a:ext cx="7776864" cy="646331"/>
          </a:xfrm>
          <a:prstGeom prst="rect">
            <a:avLst/>
          </a:prstGeom>
          <a:noFill/>
          <a:ln w="9525">
            <a:noFill/>
            <a:miter lim="800000"/>
            <a:headEnd/>
            <a:tailEnd/>
          </a:ln>
        </p:spPr>
        <p:txBody>
          <a:bodyPr wrap="square">
            <a:spAutoFit/>
          </a:bodyPr>
          <a:lstStyle/>
          <a:p>
            <a:r>
              <a:rPr lang="ja-JP" altLang="en-US" sz="3600" dirty="0" smtClean="0">
                <a:solidFill>
                  <a:schemeClr val="bg1"/>
                </a:solidFill>
                <a:latin typeface="HG丸ｺﾞｼｯｸM-PRO" pitchFamily="50" charset="-128"/>
                <a:ea typeface="HG丸ｺﾞｼｯｸM-PRO" pitchFamily="50" charset="-128"/>
              </a:rPr>
              <a:t>デジタルアーカイブのポータル</a:t>
            </a:r>
            <a:r>
              <a:rPr lang="ja-JP" altLang="en-US" sz="3600" dirty="0">
                <a:solidFill>
                  <a:schemeClr val="bg1"/>
                </a:solidFill>
                <a:latin typeface="HG丸ｺﾞｼｯｸM-PRO" pitchFamily="50" charset="-128"/>
                <a:ea typeface="HG丸ｺﾞｼｯｸM-PRO" pitchFamily="50" charset="-128"/>
              </a:rPr>
              <a:t>　</a:t>
            </a: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kumimoji="1" lang="ja-JP" altLang="en-US" dirty="0" smtClean="0">
                <a:latin typeface="HG丸ｺﾞｼｯｸM-PRO" pitchFamily="50" charset="-128"/>
                <a:ea typeface="HG丸ｺﾞｼｯｸM-PRO" pitchFamily="50" charset="-128"/>
              </a:rPr>
              <a:t>学術デジタルコミュニケーション</a:t>
            </a:r>
            <a:r>
              <a:rPr kumimoji="1" lang="en-US" altLang="ja-JP" dirty="0" smtClean="0">
                <a:latin typeface="HG丸ｺﾞｼｯｸM-PRO" pitchFamily="50" charset="-128"/>
                <a:ea typeface="HG丸ｺﾞｼｯｸM-PRO" pitchFamily="50" charset="-128"/>
              </a:rPr>
              <a:t/>
            </a:r>
            <a:br>
              <a:rPr kumimoji="1" lang="en-US" altLang="ja-JP" dirty="0" smtClean="0">
                <a:latin typeface="HG丸ｺﾞｼｯｸM-PRO" pitchFamily="50" charset="-128"/>
                <a:ea typeface="HG丸ｺﾞｼｯｸM-PRO" pitchFamily="50" charset="-128"/>
              </a:rPr>
            </a:br>
            <a:r>
              <a:rPr lang="en-US" altLang="ja-JP" sz="3100" dirty="0" smtClean="0">
                <a:latin typeface="HG丸ｺﾞｼｯｸM-PRO" pitchFamily="50" charset="-128"/>
                <a:ea typeface="HG丸ｺﾞｼｯｸM-PRO" pitchFamily="50" charset="-128"/>
              </a:rPr>
              <a:t>-</a:t>
            </a:r>
            <a:r>
              <a:rPr lang="ja-JP" altLang="en-US" sz="3100" dirty="0" smtClean="0">
                <a:latin typeface="HG丸ｺﾞｼｯｸM-PRO" pitchFamily="50" charset="-128"/>
                <a:ea typeface="HG丸ｺﾞｼｯｸM-PRO" pitchFamily="50" charset="-128"/>
              </a:rPr>
              <a:t>知識インフラの構築に向けて</a:t>
            </a:r>
            <a:r>
              <a:rPr lang="en-US" altLang="ja-JP" sz="3100" dirty="0" smtClean="0">
                <a:latin typeface="HG丸ｺﾞｼｯｸM-PRO" pitchFamily="50" charset="-128"/>
                <a:ea typeface="HG丸ｺﾞｼｯｸM-PRO" pitchFamily="50" charset="-128"/>
              </a:rPr>
              <a:t>-</a:t>
            </a:r>
            <a:endParaRPr kumimoji="1" lang="ja-JP" altLang="en-US" dirty="0">
              <a:latin typeface="HG丸ｺﾞｼｯｸM-PRO" pitchFamily="50" charset="-128"/>
              <a:ea typeface="HG丸ｺﾞｼｯｸM-PRO" pitchFamily="50" charset="-128"/>
            </a:endParaRPr>
          </a:p>
        </p:txBody>
      </p:sp>
      <p:sp>
        <p:nvSpPr>
          <p:cNvPr id="6" name="コンテンツ プレースホルダ 5"/>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buFont typeface="Wingdings" pitchFamily="2" charset="2"/>
              <a:buChar char="l"/>
            </a:pPr>
            <a:r>
              <a:rPr lang="ja-JP" altLang="en-US" sz="2800" dirty="0" smtClean="0">
                <a:latin typeface="HG丸ｺﾞｼｯｸM-PRO" pitchFamily="50" charset="-128"/>
                <a:ea typeface="HG丸ｺﾞｼｯｸM-PRO" pitchFamily="50" charset="-128"/>
              </a:rPr>
              <a:t>知識インフラの必要性</a:t>
            </a:r>
            <a:endParaRPr lang="en-US" altLang="ja-JP" sz="2800" dirty="0" smtClean="0">
              <a:latin typeface="HG丸ｺﾞｼｯｸM-PRO" pitchFamily="50" charset="-128"/>
              <a:ea typeface="HG丸ｺﾞｼｯｸM-PRO" pitchFamily="50" charset="-128"/>
            </a:endParaRPr>
          </a:p>
          <a:p>
            <a:pPr>
              <a:buFont typeface="Wingdings" pitchFamily="2" charset="2"/>
              <a:buChar char="l"/>
            </a:pPr>
            <a:r>
              <a:rPr lang="ja-JP" altLang="en-US" sz="2800" dirty="0" smtClean="0">
                <a:latin typeface="HG丸ｺﾞｼｯｸM-PRO" pitchFamily="50" charset="-128"/>
                <a:ea typeface="HG丸ｺﾞｼｯｸM-PRO" pitchFamily="50" charset="-128"/>
              </a:rPr>
              <a:t>知識インフラの構築に向けて</a:t>
            </a:r>
            <a:endParaRPr lang="en-US" altLang="ja-JP" sz="2800" dirty="0" smtClean="0">
              <a:latin typeface="HG丸ｺﾞｼｯｸM-PRO" pitchFamily="50" charset="-128"/>
              <a:ea typeface="HG丸ｺﾞｼｯｸM-PRO" pitchFamily="50" charset="-128"/>
            </a:endParaRPr>
          </a:p>
          <a:p>
            <a:pPr>
              <a:buFont typeface="Wingdings" pitchFamily="2" charset="2"/>
              <a:buChar char="l"/>
            </a:pPr>
            <a:r>
              <a:rPr lang="ja-JP" altLang="en-US" sz="2800" dirty="0" smtClean="0">
                <a:latin typeface="HG丸ｺﾞｼｯｸM-PRO" pitchFamily="50" charset="-128"/>
                <a:ea typeface="HG丸ｺﾞｼｯｸM-PRO" pitchFamily="50" charset="-128"/>
              </a:rPr>
              <a:t>知識インフラの課題と当館の役割</a:t>
            </a:r>
            <a:endParaRPr lang="en-US" altLang="ja-JP" sz="2800" dirty="0" smtClean="0">
              <a:latin typeface="HG丸ｺﾞｼｯｸM-PRO" pitchFamily="50" charset="-128"/>
              <a:ea typeface="HG丸ｺﾞｼｯｸM-PRO" pitchFamily="50" charset="-128"/>
            </a:endParaRPr>
          </a:p>
          <a:p>
            <a:pPr>
              <a:buFont typeface="Wingdings" pitchFamily="2" charset="2"/>
              <a:buChar char="l"/>
            </a:pPr>
            <a:r>
              <a:rPr lang="ja-JP" altLang="en-US" sz="2800" dirty="0" smtClean="0">
                <a:latin typeface="HG丸ｺﾞｼｯｸM-PRO" pitchFamily="50" charset="-128"/>
                <a:ea typeface="HG丸ｺﾞｼｯｸM-PRO" pitchFamily="50" charset="-128"/>
              </a:rPr>
              <a:t>近い将来に取り組むべき事項</a:t>
            </a:r>
            <a:endParaRPr lang="en-US" altLang="ja-JP" sz="2800" dirty="0" smtClean="0">
              <a:latin typeface="HG丸ｺﾞｼｯｸM-PRO" pitchFamily="50" charset="-128"/>
              <a:ea typeface="HG丸ｺﾞｼｯｸM-PRO" pitchFamily="50" charset="-128"/>
            </a:endParaRPr>
          </a:p>
          <a:p>
            <a:pPr>
              <a:buFont typeface="Wingdings" pitchFamily="2" charset="2"/>
              <a:buChar char="l"/>
            </a:pPr>
            <a:r>
              <a:rPr lang="ja-JP" altLang="en-US" sz="2800" dirty="0" smtClean="0">
                <a:latin typeface="HG丸ｺﾞｼｯｸM-PRO" pitchFamily="50" charset="-128"/>
                <a:ea typeface="HG丸ｺﾞｼｯｸM-PRO" pitchFamily="50" charset="-128"/>
              </a:rPr>
              <a:t>当館が取り組んできたこと</a:t>
            </a:r>
            <a:endParaRPr lang="en-US" altLang="ja-JP" sz="2800"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5651500" y="1844477"/>
            <a:ext cx="3168650" cy="1439862"/>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sp>
        <p:nvSpPr>
          <p:cNvPr id="2" name="正方形/長方形 1"/>
          <p:cNvSpPr/>
          <p:nvPr/>
        </p:nvSpPr>
        <p:spPr>
          <a:xfrm>
            <a:off x="179512" y="188913"/>
            <a:ext cx="8964488"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3600" dirty="0" smtClean="0">
                <a:solidFill>
                  <a:schemeClr val="bg1"/>
                </a:solidFill>
                <a:latin typeface="HG丸ｺﾞｼｯｸM-PRO" pitchFamily="50" charset="-128"/>
                <a:ea typeface="HG丸ｺﾞｼｯｸM-PRO" pitchFamily="50" charset="-128"/>
              </a:rPr>
              <a:t>知識インフラの必要性</a:t>
            </a:r>
            <a:endParaRPr lang="ja-JP" altLang="en-US" sz="3600" dirty="0">
              <a:solidFill>
                <a:schemeClr val="bg1"/>
              </a:solidFill>
              <a:latin typeface="HG丸ｺﾞｼｯｸM-PRO" pitchFamily="50" charset="-128"/>
              <a:ea typeface="HG丸ｺﾞｼｯｸM-PRO" pitchFamily="50" charset="-128"/>
            </a:endParaRPr>
          </a:p>
        </p:txBody>
      </p:sp>
      <p:sp>
        <p:nvSpPr>
          <p:cNvPr id="3" name="正方形/長方形 2"/>
          <p:cNvSpPr/>
          <p:nvPr/>
        </p:nvSpPr>
        <p:spPr>
          <a:xfrm>
            <a:off x="323531" y="1412776"/>
            <a:ext cx="8496944" cy="360040"/>
          </a:xfrm>
          <a:prstGeom prst="rect">
            <a:avLst/>
          </a:prstGeom>
          <a:solidFill>
            <a:schemeClr val="accent1">
              <a:alpha val="30000"/>
            </a:schemeClr>
          </a:solid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　科学技術情報流通の「壁」　～現状～</a:t>
            </a:r>
          </a:p>
        </p:txBody>
      </p:sp>
      <p:sp>
        <p:nvSpPr>
          <p:cNvPr id="4" name="角丸四角形 3"/>
          <p:cNvSpPr/>
          <p:nvPr/>
        </p:nvSpPr>
        <p:spPr>
          <a:xfrm>
            <a:off x="323850" y="1844477"/>
            <a:ext cx="2879725" cy="1512887"/>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sp>
        <p:nvSpPr>
          <p:cNvPr id="2056" name="直方体 4"/>
          <p:cNvSpPr>
            <a:spLocks noChangeArrowheads="1"/>
          </p:cNvSpPr>
          <p:nvPr/>
        </p:nvSpPr>
        <p:spPr bwMode="auto">
          <a:xfrm>
            <a:off x="611191"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a:latin typeface="HG丸ｺﾞｼｯｸM-PRO" pitchFamily="50" charset="-128"/>
                <a:ea typeface="HG丸ｺﾞｼｯｸM-PRO" pitchFamily="50" charset="-128"/>
              </a:rPr>
              <a:t>組織間の壁</a:t>
            </a:r>
          </a:p>
        </p:txBody>
      </p:sp>
      <p:sp>
        <p:nvSpPr>
          <p:cNvPr id="6" name="円/楕円 5"/>
          <p:cNvSpPr/>
          <p:nvPr/>
        </p:nvSpPr>
        <p:spPr bwMode="auto">
          <a:xfrm rot="10800000" flipV="1">
            <a:off x="395288" y="1917508"/>
            <a:ext cx="1368425" cy="688975"/>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研究者、</a:t>
            </a:r>
            <a:endParaRPr lang="en-US" altLang="ja-JP" sz="1400" dirty="0">
              <a:solidFill>
                <a:schemeClr val="bg1"/>
              </a:solidFill>
              <a:latin typeface="HG丸ｺﾞｼｯｸM-PRO" pitchFamily="50" charset="-128"/>
              <a:ea typeface="HG丸ｺﾞｼｯｸM-PRO" pitchFamily="50" charset="-128"/>
            </a:endParaRPr>
          </a:p>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研究機関</a:t>
            </a:r>
          </a:p>
        </p:txBody>
      </p:sp>
      <p:sp>
        <p:nvSpPr>
          <p:cNvPr id="7" name="円/楕円 6"/>
          <p:cNvSpPr/>
          <p:nvPr/>
        </p:nvSpPr>
        <p:spPr bwMode="auto">
          <a:xfrm rot="10800000" flipV="1">
            <a:off x="1763715" y="1988945"/>
            <a:ext cx="1439862" cy="576263"/>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大学、学会</a:t>
            </a:r>
            <a:endParaRPr lang="en-US" altLang="ja-JP" sz="1400" dirty="0">
              <a:solidFill>
                <a:schemeClr val="bg1"/>
              </a:solidFill>
              <a:latin typeface="HG丸ｺﾞｼｯｸM-PRO" pitchFamily="50" charset="-128"/>
              <a:ea typeface="HG丸ｺﾞｼｯｸM-PRO" pitchFamily="50" charset="-128"/>
            </a:endParaRPr>
          </a:p>
        </p:txBody>
      </p:sp>
      <p:sp>
        <p:nvSpPr>
          <p:cNvPr id="8" name="円/楕円 7"/>
          <p:cNvSpPr/>
          <p:nvPr/>
        </p:nvSpPr>
        <p:spPr bwMode="auto">
          <a:xfrm rot="10800000" flipV="1">
            <a:off x="395288" y="2636639"/>
            <a:ext cx="1584325" cy="576263"/>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データベース</a:t>
            </a:r>
            <a:endParaRPr lang="en-US" altLang="ja-JP" sz="1400" dirty="0">
              <a:solidFill>
                <a:schemeClr val="bg1"/>
              </a:solidFill>
              <a:latin typeface="HG丸ｺﾞｼｯｸM-PRO" pitchFamily="50" charset="-128"/>
              <a:ea typeface="HG丸ｺﾞｼｯｸM-PRO" pitchFamily="50" charset="-128"/>
            </a:endParaRPr>
          </a:p>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作成機関</a:t>
            </a:r>
            <a:endParaRPr lang="en-US" altLang="ja-JP" sz="1400" dirty="0">
              <a:solidFill>
                <a:schemeClr val="bg1"/>
              </a:solidFill>
              <a:latin typeface="HG丸ｺﾞｼｯｸM-PRO" pitchFamily="50" charset="-128"/>
              <a:ea typeface="HG丸ｺﾞｼｯｸM-PRO" pitchFamily="50" charset="-128"/>
            </a:endParaRPr>
          </a:p>
        </p:txBody>
      </p:sp>
      <p:sp>
        <p:nvSpPr>
          <p:cNvPr id="9" name="円/楕円 8"/>
          <p:cNvSpPr/>
          <p:nvPr/>
        </p:nvSpPr>
        <p:spPr bwMode="auto">
          <a:xfrm rot="10800000" flipV="1">
            <a:off x="1763716" y="2492179"/>
            <a:ext cx="1368425" cy="649287"/>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lIns="0" tIns="0" rIns="0" bIns="0" anchor="ctr"/>
          <a:lstStyle/>
          <a:p>
            <a:pPr algn="ctr" defTabSz="1279525" fontAlgn="auto">
              <a:spcBef>
                <a:spcPts val="0"/>
              </a:spcBef>
              <a:spcAft>
                <a:spcPts val="0"/>
              </a:spcAft>
              <a:defRPr/>
            </a:pPr>
            <a:r>
              <a:rPr lang="ja-JP" altLang="en-US" sz="1400" dirty="0">
                <a:solidFill>
                  <a:schemeClr val="bg1"/>
                </a:solidFill>
                <a:latin typeface="HG丸ｺﾞｼｯｸM-PRO" pitchFamily="50" charset="-128"/>
                <a:ea typeface="HG丸ｺﾞｼｯｸM-PRO" pitchFamily="50" charset="-128"/>
              </a:rPr>
              <a:t>図書館等</a:t>
            </a:r>
            <a:endParaRPr lang="en-US" altLang="ja-JP" sz="1400" dirty="0">
              <a:solidFill>
                <a:schemeClr val="bg1"/>
              </a:solidFill>
              <a:latin typeface="HG丸ｺﾞｼｯｸM-PRO" pitchFamily="50" charset="-128"/>
              <a:ea typeface="HG丸ｺﾞｼｯｸM-PRO" pitchFamily="50" charset="-128"/>
            </a:endParaRPr>
          </a:p>
        </p:txBody>
      </p:sp>
      <p:sp>
        <p:nvSpPr>
          <p:cNvPr id="10" name="角丸四角形 9"/>
          <p:cNvSpPr/>
          <p:nvPr/>
        </p:nvSpPr>
        <p:spPr>
          <a:xfrm>
            <a:off x="3276603" y="1844477"/>
            <a:ext cx="2303463" cy="1512887"/>
          </a:xfrm>
          <a:prstGeom prst="roundRect">
            <a:avLst>
              <a:gd name="adj" fmla="val 7190"/>
            </a:avLst>
          </a:prstGeom>
          <a:solidFill>
            <a:schemeClr val="accent1">
              <a:alpha val="3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20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grpSp>
        <p:nvGrpSpPr>
          <p:cNvPr id="5" name="グループ化 14"/>
          <p:cNvGrpSpPr>
            <a:grpSpLocks/>
          </p:cNvGrpSpPr>
          <p:nvPr/>
        </p:nvGrpSpPr>
        <p:grpSpPr bwMode="auto">
          <a:xfrm>
            <a:off x="3348041" y="1844480"/>
            <a:ext cx="2160587" cy="1081087"/>
            <a:chOff x="5392688" y="1632248"/>
            <a:chExt cx="2160240" cy="1002969"/>
          </a:xfrm>
        </p:grpSpPr>
        <p:sp>
          <p:nvSpPr>
            <p:cNvPr id="11" name="角丸四角形 53"/>
            <p:cNvSpPr>
              <a:spLocks noChangeArrowheads="1"/>
            </p:cNvSpPr>
            <p:nvPr/>
          </p:nvSpPr>
          <p:spPr bwMode="auto">
            <a:xfrm>
              <a:off x="5392688" y="1632248"/>
              <a:ext cx="1282494"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fontAlgn="auto">
                <a:spcBef>
                  <a:spcPts val="0"/>
                </a:spcBef>
                <a:spcAft>
                  <a:spcPts val="0"/>
                </a:spcAft>
                <a:defRPr/>
              </a:pPr>
              <a:r>
                <a:rPr lang="ja-JP" altLang="en-US" sz="1400" dirty="0">
                  <a:latin typeface="HG丸ｺﾞｼｯｸM-PRO" pitchFamily="50" charset="-128"/>
                  <a:ea typeface="HG丸ｺﾞｼｯｸM-PRO" pitchFamily="50" charset="-128"/>
                </a:rPr>
                <a:t>人文科学</a:t>
              </a:r>
            </a:p>
          </p:txBody>
        </p:sp>
        <p:sp>
          <p:nvSpPr>
            <p:cNvPr id="12" name="角丸四角形 53"/>
            <p:cNvSpPr>
              <a:spLocks noChangeArrowheads="1"/>
            </p:cNvSpPr>
            <p:nvPr/>
          </p:nvSpPr>
          <p:spPr bwMode="auto">
            <a:xfrm>
              <a:off x="5837117" y="1920915"/>
              <a:ext cx="1284081"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fontAlgn="auto">
                <a:spcBef>
                  <a:spcPts val="0"/>
                </a:spcBef>
                <a:spcAft>
                  <a:spcPts val="0"/>
                </a:spcAft>
                <a:defRPr/>
              </a:pPr>
              <a:r>
                <a:rPr lang="ja-JP" altLang="en-US" sz="1400" dirty="0">
                  <a:latin typeface="HG丸ｺﾞｼｯｸM-PRO" pitchFamily="50" charset="-128"/>
                  <a:ea typeface="HG丸ｺﾞｼｯｸM-PRO" pitchFamily="50" charset="-128"/>
                </a:rPr>
                <a:t>社会科学</a:t>
              </a:r>
            </a:p>
          </p:txBody>
        </p:sp>
        <p:sp>
          <p:nvSpPr>
            <p:cNvPr id="13" name="角丸四角形 53"/>
            <p:cNvSpPr>
              <a:spLocks noChangeArrowheads="1"/>
            </p:cNvSpPr>
            <p:nvPr/>
          </p:nvSpPr>
          <p:spPr bwMode="auto">
            <a:xfrm>
              <a:off x="6270434" y="2275856"/>
              <a:ext cx="1282494" cy="359361"/>
            </a:xfrm>
            <a:prstGeom prst="roundRect">
              <a:avLst>
                <a:gd name="adj" fmla="val 16667"/>
              </a:avLst>
            </a:prstGeom>
            <a:solidFill>
              <a:schemeClr val="accent1">
                <a:lumMod val="60000"/>
                <a:lumOff val="40000"/>
              </a:schemeClr>
            </a:solidFill>
            <a:ln w="9525" algn="ctr">
              <a:solidFill>
                <a:schemeClr val="accent1">
                  <a:lumMod val="50000"/>
                </a:schemeClr>
              </a:solidFill>
              <a:round/>
              <a:headEnd/>
              <a:tailEnd/>
            </a:ln>
          </p:spPr>
          <p:txBody>
            <a:bodyPr anchor="ctr"/>
            <a:lstStyle/>
            <a:p>
              <a:pPr algn="ctr" defTabSz="1279525" fontAlgn="auto">
                <a:spcBef>
                  <a:spcPts val="0"/>
                </a:spcBef>
                <a:spcAft>
                  <a:spcPts val="0"/>
                </a:spcAft>
                <a:defRPr/>
              </a:pPr>
              <a:r>
                <a:rPr lang="ja-JP" altLang="en-US" sz="1400" dirty="0">
                  <a:latin typeface="HG丸ｺﾞｼｯｸM-PRO" pitchFamily="50" charset="-128"/>
                  <a:ea typeface="HG丸ｺﾞｼｯｸM-PRO" pitchFamily="50" charset="-128"/>
                </a:rPr>
                <a:t>科学・技術</a:t>
              </a:r>
            </a:p>
          </p:txBody>
        </p:sp>
      </p:grpSp>
      <p:sp>
        <p:nvSpPr>
          <p:cNvPr id="20" name="フローチャート : 磁気ディスク 19"/>
          <p:cNvSpPr/>
          <p:nvPr/>
        </p:nvSpPr>
        <p:spPr bwMode="auto">
          <a:xfrm>
            <a:off x="7742239" y="1844483"/>
            <a:ext cx="1006475" cy="5349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a:defRPr/>
            </a:pPr>
            <a:endParaRPr lang="ja-JP" altLang="en-US" sz="2500" dirty="0">
              <a:latin typeface="HG丸ｺﾞｼｯｸM-PRO" pitchFamily="50" charset="-128"/>
              <a:ea typeface="HG丸ｺﾞｼｯｸM-PRO" pitchFamily="50" charset="-128"/>
            </a:endParaRPr>
          </a:p>
        </p:txBody>
      </p:sp>
      <p:sp>
        <p:nvSpPr>
          <p:cNvPr id="21" name="フローチャート : 磁気ディスク 20"/>
          <p:cNvSpPr/>
          <p:nvPr/>
        </p:nvSpPr>
        <p:spPr bwMode="auto">
          <a:xfrm>
            <a:off x="5724525" y="1917508"/>
            <a:ext cx="1006475" cy="5349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a:defRPr/>
            </a:pPr>
            <a:endParaRPr lang="ja-JP" altLang="en-US" sz="2500" dirty="0">
              <a:latin typeface="HG丸ｺﾞｼｯｸM-PRO" pitchFamily="50" charset="-128"/>
              <a:ea typeface="HG丸ｺﾞｼｯｸM-PRO" pitchFamily="50" charset="-128"/>
            </a:endParaRPr>
          </a:p>
        </p:txBody>
      </p:sp>
      <p:sp>
        <p:nvSpPr>
          <p:cNvPr id="22" name="フローチャート : 磁気ディスク 21"/>
          <p:cNvSpPr/>
          <p:nvPr/>
        </p:nvSpPr>
        <p:spPr bwMode="auto">
          <a:xfrm>
            <a:off x="7380289" y="2492179"/>
            <a:ext cx="1223962" cy="649287"/>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defTabSz="1279525" fontAlgn="auto">
              <a:spcBef>
                <a:spcPts val="0"/>
              </a:spcBef>
              <a:spcAft>
                <a:spcPts val="0"/>
              </a:spcAft>
              <a:defRPr/>
            </a:pPr>
            <a:r>
              <a:rPr lang="ja-JP" altLang="en-US" sz="1200" b="1" dirty="0">
                <a:solidFill>
                  <a:schemeClr val="bg1"/>
                </a:solidFill>
                <a:latin typeface="HG丸ｺﾞｼｯｸM-PRO" pitchFamily="50" charset="-128"/>
                <a:ea typeface="HG丸ｺﾞｼｯｸM-PRO" pitchFamily="50" charset="-128"/>
              </a:rPr>
              <a:t>研究データ</a:t>
            </a:r>
          </a:p>
          <a:p>
            <a:pPr defTabSz="1279525">
              <a:defRPr/>
            </a:pPr>
            <a:endParaRPr lang="ja-JP" altLang="en-US" sz="2500" dirty="0">
              <a:latin typeface="HG丸ｺﾞｼｯｸM-PRO" pitchFamily="50" charset="-128"/>
              <a:ea typeface="HG丸ｺﾞｼｯｸM-PRO" pitchFamily="50" charset="-128"/>
            </a:endParaRPr>
          </a:p>
        </p:txBody>
      </p:sp>
      <p:sp>
        <p:nvSpPr>
          <p:cNvPr id="23" name="フローチャート : 磁気ディスク 22"/>
          <p:cNvSpPr/>
          <p:nvPr/>
        </p:nvSpPr>
        <p:spPr bwMode="auto">
          <a:xfrm>
            <a:off x="5954716" y="2533452"/>
            <a:ext cx="1138237" cy="679450"/>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fontAlgn="auto">
              <a:spcBef>
                <a:spcPts val="0"/>
              </a:spcBef>
              <a:spcAft>
                <a:spcPts val="0"/>
              </a:spcAft>
              <a:defRPr/>
            </a:pPr>
            <a:r>
              <a:rPr lang="ja-JP" altLang="en-US" sz="1200" b="1" dirty="0">
                <a:solidFill>
                  <a:schemeClr val="bg1"/>
                </a:solidFill>
                <a:latin typeface="HG丸ｺﾞｼｯｸM-PRO" pitchFamily="50" charset="-128"/>
                <a:ea typeface="HG丸ｺﾞｼｯｸM-PRO" pitchFamily="50" charset="-128"/>
              </a:rPr>
              <a:t>文献情報</a:t>
            </a:r>
          </a:p>
          <a:p>
            <a:pPr defTabSz="1279525">
              <a:defRPr/>
            </a:pPr>
            <a:endParaRPr lang="ja-JP" altLang="en-US" sz="2500" dirty="0">
              <a:latin typeface="HG丸ｺﾞｼｯｸM-PRO" pitchFamily="50" charset="-128"/>
              <a:ea typeface="HG丸ｺﾞｼｯｸM-PRO" pitchFamily="50" charset="-128"/>
            </a:endParaRPr>
          </a:p>
        </p:txBody>
      </p:sp>
      <p:sp>
        <p:nvSpPr>
          <p:cNvPr id="24" name="フローチャート : 磁気ディスク 23"/>
          <p:cNvSpPr/>
          <p:nvPr/>
        </p:nvSpPr>
        <p:spPr bwMode="auto">
          <a:xfrm>
            <a:off x="6011863" y="1917508"/>
            <a:ext cx="1162050" cy="663575"/>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fontAlgn="auto">
              <a:spcBef>
                <a:spcPts val="0"/>
              </a:spcBef>
              <a:spcAft>
                <a:spcPts val="0"/>
              </a:spcAft>
              <a:defRPr/>
            </a:pPr>
            <a:r>
              <a:rPr lang="ja-JP" altLang="en-US" sz="1200" b="1" dirty="0">
                <a:solidFill>
                  <a:schemeClr val="bg1"/>
                </a:solidFill>
                <a:latin typeface="HG丸ｺﾞｼｯｸM-PRO" pitchFamily="50" charset="-128"/>
                <a:ea typeface="HG丸ｺﾞｼｯｸM-PRO" pitchFamily="50" charset="-128"/>
              </a:rPr>
              <a:t>数値データ</a:t>
            </a:r>
          </a:p>
          <a:p>
            <a:pPr defTabSz="1279525">
              <a:defRPr/>
            </a:pPr>
            <a:endParaRPr lang="ja-JP" altLang="en-US" sz="2500" dirty="0">
              <a:latin typeface="HG丸ｺﾞｼｯｸM-PRO" pitchFamily="50" charset="-128"/>
              <a:ea typeface="HG丸ｺﾞｼｯｸM-PRO" pitchFamily="50" charset="-128"/>
            </a:endParaRPr>
          </a:p>
        </p:txBody>
      </p:sp>
      <p:sp>
        <p:nvSpPr>
          <p:cNvPr id="25" name="フローチャート : 磁気ディスク 24"/>
          <p:cNvSpPr/>
          <p:nvPr/>
        </p:nvSpPr>
        <p:spPr bwMode="auto">
          <a:xfrm>
            <a:off x="7323138" y="1917502"/>
            <a:ext cx="1136650" cy="679450"/>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fontAlgn="auto">
              <a:spcBef>
                <a:spcPts val="0"/>
              </a:spcBef>
              <a:spcAft>
                <a:spcPts val="0"/>
              </a:spcAft>
              <a:defRPr/>
            </a:pPr>
            <a:r>
              <a:rPr lang="ja-JP" altLang="en-US" sz="1200" b="1" dirty="0">
                <a:solidFill>
                  <a:schemeClr val="bg1"/>
                </a:solidFill>
                <a:latin typeface="HG丸ｺﾞｼｯｸM-PRO" pitchFamily="50" charset="-128"/>
                <a:ea typeface="HG丸ｺﾞｼｯｸM-PRO" pitchFamily="50" charset="-128"/>
              </a:rPr>
              <a:t>統計データ</a:t>
            </a:r>
          </a:p>
          <a:p>
            <a:pPr defTabSz="1279525">
              <a:defRPr/>
            </a:pPr>
            <a:endParaRPr lang="ja-JP" altLang="en-US" sz="2500" dirty="0">
              <a:latin typeface="HG丸ｺﾞｼｯｸM-PRO" pitchFamily="50" charset="-128"/>
              <a:ea typeface="HG丸ｺﾞｼｯｸM-PRO" pitchFamily="50" charset="-128"/>
            </a:endParaRPr>
          </a:p>
        </p:txBody>
      </p:sp>
      <p:sp>
        <p:nvSpPr>
          <p:cNvPr id="28" name="フローチャート : 磁気ディスク 27"/>
          <p:cNvSpPr/>
          <p:nvPr/>
        </p:nvSpPr>
        <p:spPr bwMode="auto">
          <a:xfrm>
            <a:off x="4859338" y="1844477"/>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endParaRPr lang="ja-JP" altLang="en-US" sz="1200" dirty="0">
              <a:latin typeface="HG丸ｺﾞｼｯｸM-PRO" pitchFamily="50" charset="-128"/>
              <a:ea typeface="HG丸ｺﾞｼｯｸM-PRO" pitchFamily="50" charset="-128"/>
            </a:endParaRPr>
          </a:p>
        </p:txBody>
      </p:sp>
      <p:sp>
        <p:nvSpPr>
          <p:cNvPr id="29" name="フローチャート : 磁気ディスク 28"/>
          <p:cNvSpPr/>
          <p:nvPr/>
        </p:nvSpPr>
        <p:spPr bwMode="auto">
          <a:xfrm>
            <a:off x="3348038" y="2492177"/>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endParaRPr lang="ja-JP" altLang="en-US" sz="1200" dirty="0">
              <a:latin typeface="HG丸ｺﾞｼｯｸM-PRO" pitchFamily="50" charset="-128"/>
              <a:ea typeface="HG丸ｺﾞｼｯｸM-PRO" pitchFamily="50" charset="-128"/>
            </a:endParaRPr>
          </a:p>
        </p:txBody>
      </p:sp>
      <p:sp>
        <p:nvSpPr>
          <p:cNvPr id="30" name="フローチャート : 磁気ディスク 29"/>
          <p:cNvSpPr/>
          <p:nvPr/>
        </p:nvSpPr>
        <p:spPr bwMode="auto">
          <a:xfrm>
            <a:off x="3635378" y="2492177"/>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教育</a:t>
            </a:r>
          </a:p>
        </p:txBody>
      </p:sp>
      <p:sp>
        <p:nvSpPr>
          <p:cNvPr id="34" name="フローチャート : 磁気ディスク 33"/>
          <p:cNvSpPr/>
          <p:nvPr/>
        </p:nvSpPr>
        <p:spPr bwMode="auto">
          <a:xfrm>
            <a:off x="3348038" y="2781102"/>
            <a:ext cx="576262"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環境</a:t>
            </a:r>
          </a:p>
        </p:txBody>
      </p:sp>
      <p:sp>
        <p:nvSpPr>
          <p:cNvPr id="35" name="フローチャート : 磁気ディスク 34"/>
          <p:cNvSpPr/>
          <p:nvPr/>
        </p:nvSpPr>
        <p:spPr bwMode="auto">
          <a:xfrm>
            <a:off x="4932363" y="2204842"/>
            <a:ext cx="576262"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宇宙</a:t>
            </a:r>
          </a:p>
        </p:txBody>
      </p:sp>
      <p:sp>
        <p:nvSpPr>
          <p:cNvPr id="36" name="フローチャート : 磁気ディスク 35"/>
          <p:cNvSpPr/>
          <p:nvPr/>
        </p:nvSpPr>
        <p:spPr bwMode="auto">
          <a:xfrm>
            <a:off x="4067178" y="2781102"/>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医学</a:t>
            </a:r>
          </a:p>
        </p:txBody>
      </p:sp>
      <p:sp>
        <p:nvSpPr>
          <p:cNvPr id="37" name="フローチャート : 磁気ディスク 36"/>
          <p:cNvSpPr/>
          <p:nvPr/>
        </p:nvSpPr>
        <p:spPr bwMode="auto">
          <a:xfrm>
            <a:off x="3348038" y="2204842"/>
            <a:ext cx="576262"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法学</a:t>
            </a:r>
          </a:p>
        </p:txBody>
      </p:sp>
      <p:sp>
        <p:nvSpPr>
          <p:cNvPr id="38" name="フローチャート : 磁気ディスク 37"/>
          <p:cNvSpPr/>
          <p:nvPr/>
        </p:nvSpPr>
        <p:spPr bwMode="auto">
          <a:xfrm>
            <a:off x="4787903" y="1988945"/>
            <a:ext cx="576263" cy="360363"/>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200" dirty="0">
                <a:solidFill>
                  <a:schemeClr val="bg1"/>
                </a:solidFill>
                <a:latin typeface="HG丸ｺﾞｼｯｸM-PRO" pitchFamily="50" charset="-128"/>
                <a:ea typeface="HG丸ｺﾞｼｯｸM-PRO" pitchFamily="50" charset="-128"/>
              </a:rPr>
              <a:t>通信</a:t>
            </a:r>
          </a:p>
        </p:txBody>
      </p:sp>
      <p:sp>
        <p:nvSpPr>
          <p:cNvPr id="39" name="フローチャート : 磁気ディスク 38"/>
          <p:cNvSpPr/>
          <p:nvPr/>
        </p:nvSpPr>
        <p:spPr bwMode="auto">
          <a:xfrm>
            <a:off x="4787903" y="2781102"/>
            <a:ext cx="576263" cy="360362"/>
          </a:xfrm>
          <a:prstGeom prst="flowChartMagneticDisk">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defTabSz="1279525">
              <a:defRPr/>
            </a:pPr>
            <a:r>
              <a:rPr lang="ja-JP" altLang="en-US" sz="1100" dirty="0">
                <a:solidFill>
                  <a:schemeClr val="bg1"/>
                </a:solidFill>
                <a:latin typeface="HG丸ｺﾞｼｯｸM-PRO" pitchFamily="50" charset="-128"/>
                <a:ea typeface="HG丸ｺﾞｼｯｸM-PRO" pitchFamily="50" charset="-128"/>
              </a:rPr>
              <a:t>バイオ</a:t>
            </a:r>
          </a:p>
        </p:txBody>
      </p:sp>
      <p:sp>
        <p:nvSpPr>
          <p:cNvPr id="2078" name="直方体 40"/>
          <p:cNvSpPr>
            <a:spLocks noChangeArrowheads="1"/>
          </p:cNvSpPr>
          <p:nvPr/>
        </p:nvSpPr>
        <p:spPr bwMode="auto">
          <a:xfrm>
            <a:off x="3203578"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a:latin typeface="HG丸ｺﾞｼｯｸM-PRO" pitchFamily="50" charset="-128"/>
                <a:ea typeface="HG丸ｺﾞｼｯｸM-PRO" pitchFamily="50" charset="-128"/>
              </a:rPr>
              <a:t>学問領域間の壁</a:t>
            </a:r>
          </a:p>
        </p:txBody>
      </p:sp>
      <p:sp>
        <p:nvSpPr>
          <p:cNvPr id="2079" name="直方体 41"/>
          <p:cNvSpPr>
            <a:spLocks noChangeArrowheads="1"/>
          </p:cNvSpPr>
          <p:nvPr/>
        </p:nvSpPr>
        <p:spPr bwMode="auto">
          <a:xfrm>
            <a:off x="6084891" y="3212902"/>
            <a:ext cx="2447925" cy="431800"/>
          </a:xfrm>
          <a:prstGeom prst="cube">
            <a:avLst>
              <a:gd name="adj" fmla="val 25000"/>
            </a:avLst>
          </a:prstGeom>
          <a:solidFill>
            <a:schemeClr val="accent1">
              <a:alpha val="30196"/>
            </a:schemeClr>
          </a:solidFill>
          <a:ln w="9525" algn="ctr">
            <a:solidFill>
              <a:schemeClr val="tx1"/>
            </a:solidFill>
            <a:round/>
            <a:headEnd/>
            <a:tailEnd/>
          </a:ln>
        </p:spPr>
        <p:txBody>
          <a:bodyPr/>
          <a:lstStyle/>
          <a:p>
            <a:pPr algn="ctr" defTabSz="1279525"/>
            <a:r>
              <a:rPr lang="ja-JP" altLang="en-US" sz="1600">
                <a:latin typeface="HG丸ｺﾞｼｯｸM-PRO" pitchFamily="50" charset="-128"/>
                <a:ea typeface="HG丸ｺﾞｼｯｸM-PRO" pitchFamily="50" charset="-128"/>
              </a:rPr>
              <a:t>情報種別間の壁</a:t>
            </a:r>
          </a:p>
        </p:txBody>
      </p:sp>
      <p:sp>
        <p:nvSpPr>
          <p:cNvPr id="43" name="正方形/長方形 42"/>
          <p:cNvSpPr/>
          <p:nvPr/>
        </p:nvSpPr>
        <p:spPr>
          <a:xfrm>
            <a:off x="323531" y="3861048"/>
            <a:ext cx="8496944" cy="504056"/>
          </a:xfrm>
          <a:prstGeom prst="rect">
            <a:avLst/>
          </a:prstGeom>
          <a:solidFill>
            <a:schemeClr val="accent1">
              <a:alpha val="30000"/>
            </a:schemeClr>
          </a:solid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defTabSz="1279525" fontAlgn="auto">
              <a:lnSpc>
                <a:spcPct val="90000"/>
              </a:lnSpc>
              <a:spcBef>
                <a:spcPct val="20000"/>
              </a:spcBef>
              <a:spcAft>
                <a:spcPts val="0"/>
              </a:spcAft>
              <a:defRPr/>
            </a:pPr>
            <a:r>
              <a:rPr lang="ja-JP" altLang="en-US" sz="1600" dirty="0">
                <a:solidFill>
                  <a:schemeClr val="tx1"/>
                </a:solidFill>
                <a:latin typeface="HG丸ｺﾞｼｯｸM-PRO" pitchFamily="50" charset="-128"/>
                <a:ea typeface="HG丸ｺﾞｼｯｸM-PRO" pitchFamily="50" charset="-128"/>
              </a:rPr>
              <a:t>■　</a:t>
            </a:r>
            <a:r>
              <a:rPr lang="ja-JP" altLang="en-US" sz="1600" b="1" dirty="0">
                <a:solidFill>
                  <a:schemeClr val="tx1"/>
                </a:solidFill>
                <a:latin typeface="HG丸ｺﾞｼｯｸM-PRO" pitchFamily="50" charset="-128"/>
                <a:ea typeface="HG丸ｺﾞｼｯｸM-PRO" pitchFamily="50" charset="-128"/>
              </a:rPr>
              <a:t>「科学技術基本政策策定の基本方針」</a:t>
            </a:r>
            <a:r>
              <a:rPr lang="ja-JP" altLang="en-US" sz="1000" b="1" dirty="0">
                <a:solidFill>
                  <a:schemeClr val="tx1"/>
                </a:solidFill>
                <a:latin typeface="HG丸ｺﾞｼｯｸM-PRO" pitchFamily="50" charset="-128"/>
                <a:ea typeface="HG丸ｺﾞｼｯｸM-PRO" pitchFamily="50" charset="-128"/>
              </a:rPr>
              <a:t>*</a:t>
            </a:r>
            <a:r>
              <a:rPr lang="ja-JP" altLang="en-US" sz="1600" b="1" dirty="0">
                <a:solidFill>
                  <a:schemeClr val="tx1"/>
                </a:solidFill>
                <a:latin typeface="HG丸ｺﾞｼｯｸM-PRO" pitchFamily="50" charset="-128"/>
                <a:ea typeface="HG丸ｺﾞｼｯｸM-PRO" pitchFamily="50" charset="-128"/>
              </a:rPr>
              <a:t>（デジタル時代の科学技術情報の流通）</a:t>
            </a:r>
            <a:endParaRPr lang="en-US" altLang="ja-JP" sz="1600" b="1" dirty="0">
              <a:solidFill>
                <a:schemeClr val="tx1"/>
              </a:solidFill>
              <a:latin typeface="HG丸ｺﾞｼｯｸM-PRO" pitchFamily="50" charset="-128"/>
              <a:ea typeface="HG丸ｺﾞｼｯｸM-PRO" pitchFamily="50" charset="-128"/>
            </a:endParaRPr>
          </a:p>
          <a:p>
            <a:pPr algn="r" defTabSz="1279525" fontAlgn="auto">
              <a:lnSpc>
                <a:spcPct val="90000"/>
              </a:lnSpc>
              <a:spcBef>
                <a:spcPct val="20000"/>
              </a:spcBef>
              <a:spcAft>
                <a:spcPts val="0"/>
              </a:spcAft>
              <a:defRPr/>
            </a:pPr>
            <a:r>
              <a:rPr lang="zh-TW" altLang="en-US" sz="1000" b="1" dirty="0">
                <a:solidFill>
                  <a:schemeClr val="tx1"/>
                </a:solidFill>
                <a:latin typeface="HG丸ｺﾞｼｯｸM-PRO" pitchFamily="50" charset="-128"/>
                <a:ea typeface="HG丸ｺﾞｼｯｸM-PRO" pitchFamily="50" charset="-128"/>
              </a:rPr>
              <a:t>平成</a:t>
            </a:r>
            <a:r>
              <a:rPr lang="en-US" altLang="zh-TW" sz="1000" b="1" dirty="0">
                <a:solidFill>
                  <a:schemeClr val="tx1"/>
                </a:solidFill>
                <a:latin typeface="HG丸ｺﾞｼｯｸM-PRO" pitchFamily="50" charset="-128"/>
                <a:ea typeface="HG丸ｺﾞｼｯｸM-PRO" pitchFamily="50" charset="-128"/>
              </a:rPr>
              <a:t>22</a:t>
            </a:r>
            <a:r>
              <a:rPr lang="zh-TW" altLang="en-US" sz="1000" b="1" dirty="0">
                <a:solidFill>
                  <a:schemeClr val="tx1"/>
                </a:solidFill>
                <a:latin typeface="HG丸ｺﾞｼｯｸM-PRO" pitchFamily="50" charset="-128"/>
                <a:ea typeface="HG丸ｺﾞｼｯｸM-PRO" pitchFamily="50" charset="-128"/>
              </a:rPr>
              <a:t>年</a:t>
            </a:r>
            <a:r>
              <a:rPr lang="en-US" altLang="zh-TW" sz="1000" b="1" dirty="0">
                <a:solidFill>
                  <a:schemeClr val="tx1"/>
                </a:solidFill>
                <a:latin typeface="HG丸ｺﾞｼｯｸM-PRO" pitchFamily="50" charset="-128"/>
                <a:ea typeface="HG丸ｺﾞｼｯｸM-PRO" pitchFamily="50" charset="-128"/>
              </a:rPr>
              <a:t>6</a:t>
            </a:r>
            <a:r>
              <a:rPr lang="zh-TW" altLang="en-US" sz="1000" b="1" dirty="0">
                <a:solidFill>
                  <a:schemeClr val="tx1"/>
                </a:solidFill>
                <a:latin typeface="HG丸ｺﾞｼｯｸM-PRO" pitchFamily="50" charset="-128"/>
                <a:ea typeface="HG丸ｺﾞｼｯｸM-PRO" pitchFamily="50" charset="-128"/>
              </a:rPr>
              <a:t>月 総合科学技術会議基本政策専門調査会</a:t>
            </a:r>
            <a:endParaRPr lang="ja-JP" altLang="en-US" sz="1000" b="1" dirty="0">
              <a:solidFill>
                <a:schemeClr val="tx1"/>
              </a:solidFill>
              <a:latin typeface="HG丸ｺﾞｼｯｸM-PRO" pitchFamily="50" charset="-128"/>
              <a:ea typeface="HG丸ｺﾞｼｯｸM-PRO" pitchFamily="50" charset="-128"/>
            </a:endParaRPr>
          </a:p>
        </p:txBody>
      </p:sp>
      <p:sp>
        <p:nvSpPr>
          <p:cNvPr id="44" name="角丸四角形 43"/>
          <p:cNvSpPr/>
          <p:nvPr/>
        </p:nvSpPr>
        <p:spPr>
          <a:xfrm>
            <a:off x="323850" y="4509891"/>
            <a:ext cx="2592388" cy="1008063"/>
          </a:xfrm>
          <a:prstGeom prst="roundRect">
            <a:avLst>
              <a:gd name="adj" fmla="val 7190"/>
            </a:avLst>
          </a:prstGeom>
        </p:spPr>
        <p:style>
          <a:lnRef idx="1">
            <a:schemeClr val="accent5"/>
          </a:lnRef>
          <a:fillRef idx="2">
            <a:schemeClr val="accent5"/>
          </a:fillRef>
          <a:effectRef idx="1">
            <a:schemeClr val="accent5"/>
          </a:effectRef>
          <a:fontRef idx="minor">
            <a:schemeClr val="dk1"/>
          </a:fontRef>
        </p:style>
        <p:txBody>
          <a:bodyPr/>
          <a:lstStyle/>
          <a:p>
            <a:pPr defTabSz="1279525" fontAlgn="auto">
              <a:spcBef>
                <a:spcPts val="0"/>
              </a:spcBef>
              <a:spcAft>
                <a:spcPts val="0"/>
              </a:spcAft>
              <a:defRPr/>
            </a:pPr>
            <a:r>
              <a:rPr lang="ja-JP" altLang="en-US" sz="1400" dirty="0">
                <a:solidFill>
                  <a:schemeClr val="tx1"/>
                </a:solidFill>
                <a:latin typeface="HG丸ｺﾞｼｯｸM-PRO" pitchFamily="50" charset="-128"/>
                <a:ea typeface="HG丸ｺﾞｼｯｸM-PRO" pitchFamily="50" charset="-128"/>
              </a:rPr>
              <a:t>●デジタル情報資源のネットワーク化、データの標準化を進める。</a:t>
            </a:r>
            <a:endParaRPr lang="en-US" altLang="ja-JP" sz="14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sp>
        <p:nvSpPr>
          <p:cNvPr id="46" name="角丸四角形 45"/>
          <p:cNvSpPr/>
          <p:nvPr/>
        </p:nvSpPr>
        <p:spPr>
          <a:xfrm>
            <a:off x="3276600" y="4509891"/>
            <a:ext cx="2590800" cy="1008063"/>
          </a:xfrm>
          <a:prstGeom prst="roundRect">
            <a:avLst>
              <a:gd name="adj" fmla="val 7190"/>
            </a:avLst>
          </a:prstGeom>
        </p:spPr>
        <p:style>
          <a:lnRef idx="1">
            <a:schemeClr val="accent5"/>
          </a:lnRef>
          <a:fillRef idx="2">
            <a:schemeClr val="accent5"/>
          </a:fillRef>
          <a:effectRef idx="1">
            <a:schemeClr val="accent5"/>
          </a:effectRef>
          <a:fontRef idx="minor">
            <a:schemeClr val="dk1"/>
          </a:fontRef>
        </p:style>
        <p:txBody>
          <a:bodyPr/>
          <a:lstStyle/>
          <a:p>
            <a:pPr defTabSz="1279525" fontAlgn="auto">
              <a:spcBef>
                <a:spcPts val="0"/>
              </a:spcBef>
              <a:spcAft>
                <a:spcPts val="0"/>
              </a:spcAft>
              <a:defRPr/>
            </a:pPr>
            <a:r>
              <a:rPr lang="ja-JP" altLang="en-US" sz="1400" dirty="0">
                <a:solidFill>
                  <a:schemeClr val="tx1"/>
                </a:solidFill>
                <a:latin typeface="HG丸ｺﾞｼｯｸM-PRO" pitchFamily="50" charset="-128"/>
                <a:ea typeface="HG丸ｺﾞｼｯｸM-PRO" pitchFamily="50" charset="-128"/>
              </a:rPr>
              <a:t>●学問領域横断的な統合検索、構造化、知識抽出の自動化に向けた研究開発を国全体として推進する。</a:t>
            </a: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sp>
        <p:nvSpPr>
          <p:cNvPr id="47" name="角丸四角形 46"/>
          <p:cNvSpPr/>
          <p:nvPr/>
        </p:nvSpPr>
        <p:spPr>
          <a:xfrm>
            <a:off x="6227766" y="4509891"/>
            <a:ext cx="2592387" cy="1223365"/>
          </a:xfrm>
          <a:prstGeom prst="roundRect">
            <a:avLst>
              <a:gd name="adj" fmla="val 7190"/>
            </a:avLst>
          </a:prstGeom>
        </p:spPr>
        <p:style>
          <a:lnRef idx="1">
            <a:schemeClr val="accent5"/>
          </a:lnRef>
          <a:fillRef idx="2">
            <a:schemeClr val="accent5"/>
          </a:fillRef>
          <a:effectRef idx="1">
            <a:schemeClr val="accent5"/>
          </a:effectRef>
          <a:fontRef idx="minor">
            <a:schemeClr val="dk1"/>
          </a:fontRef>
        </p:style>
        <p:txBody>
          <a:bodyPr/>
          <a:lstStyle/>
          <a:p>
            <a:pPr defTabSz="1279525" fontAlgn="auto">
              <a:spcBef>
                <a:spcPts val="0"/>
              </a:spcBef>
              <a:spcAft>
                <a:spcPts val="0"/>
              </a:spcAft>
              <a:defRPr/>
            </a:pPr>
            <a:r>
              <a:rPr lang="ja-JP" altLang="en-US" sz="1400" dirty="0">
                <a:solidFill>
                  <a:schemeClr val="tx1"/>
                </a:solidFill>
                <a:latin typeface="HG丸ｺﾞｼｯｸM-PRO" pitchFamily="50" charset="-128"/>
                <a:ea typeface="HG丸ｺﾞｼｯｸM-PRO" pitchFamily="50" charset="-128"/>
              </a:rPr>
              <a:t>●文献から研究データまでの学術情報全体を統合して検索･抽出が可能なシステム（「知識インフラ」）の展開を図る。</a:t>
            </a:r>
          </a:p>
          <a:p>
            <a:pPr fontAlgn="auto">
              <a:spcBef>
                <a:spcPts val="0"/>
              </a:spcBef>
              <a:spcAft>
                <a:spcPts val="0"/>
              </a:spcAft>
              <a:defRPr/>
            </a:pPr>
            <a:endParaRPr lang="ja-JP" altLang="en-US" sz="2000" dirty="0">
              <a:solidFill>
                <a:schemeClr val="tx1"/>
              </a:solidFill>
              <a:latin typeface="HG丸ｺﾞｼｯｸM-PRO" pitchFamily="50" charset="-128"/>
              <a:ea typeface="HG丸ｺﾞｼｯｸM-PRO" pitchFamily="50" charset="-128"/>
            </a:endParaRPr>
          </a:p>
        </p:txBody>
      </p:sp>
      <p:sp>
        <p:nvSpPr>
          <p:cNvPr id="41" name="フッター プレースホルダ 40"/>
          <p:cNvSpPr>
            <a:spLocks noGrp="1"/>
          </p:cNvSpPr>
          <p:nvPr>
            <p:ph type="ftr" sz="quarter" idx="11"/>
          </p:nvPr>
        </p:nvSpPr>
        <p:spPr/>
        <p:txBody>
          <a:bodyPr/>
          <a:lstStyle/>
          <a:p>
            <a:r>
              <a:rPr kumimoji="0" lang="en-US" smtClean="0"/>
              <a:t>National Diet Library (NDL)</a:t>
            </a:r>
            <a:endParaRPr kumimoji="0" lang="en-US"/>
          </a:p>
        </p:txBody>
      </p:sp>
      <p:sp>
        <p:nvSpPr>
          <p:cNvPr id="42" name="スライド番号プレースホルダ 41"/>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45" name="日付プレースホルダ 44"/>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lang="ja-JP" altLang="en-US" dirty="0" smtClean="0">
                <a:latin typeface="HG丸ｺﾞｼｯｸM-PRO" pitchFamily="50" charset="-128"/>
                <a:ea typeface="HG丸ｺﾞｼｯｸM-PRO" pitchFamily="50" charset="-128"/>
              </a:rPr>
              <a:t>知識インフラの課題と当館の役割</a:t>
            </a:r>
            <a:endParaRPr lang="en-US" altLang="ja-JP" dirty="0" smtClean="0">
              <a:latin typeface="HG丸ｺﾞｼｯｸM-PRO" pitchFamily="50" charset="-128"/>
              <a:ea typeface="HG丸ｺﾞｼｯｸM-PRO" pitchFamily="50" charset="-128"/>
            </a:endParaRPr>
          </a:p>
        </p:txBody>
      </p:sp>
      <p:sp>
        <p:nvSpPr>
          <p:cNvPr id="6" name="コンテンツ プレースホルダ 5"/>
          <p:cNvSpPr>
            <a:spLocks noGrp="1"/>
          </p:cNvSpPr>
          <p:nvPr>
            <p:ph idx="1"/>
          </p:nvPr>
        </p:nvSpPr>
        <p:spPr>
          <a:xfrm>
            <a:off x="251520" y="1600200"/>
            <a:ext cx="8640960" cy="4925144"/>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r>
              <a:rPr lang="ja-JP" altLang="en-US" dirty="0" smtClean="0">
                <a:latin typeface="HG丸ｺﾞｼｯｸM-PRO" pitchFamily="50" charset="-128"/>
                <a:ea typeface="HG丸ｺﾞｼｯｸM-PRO" pitchFamily="50" charset="-128"/>
              </a:rPr>
              <a:t>知識インフラ構築における課題</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電子情報資源を取り込むためには、継続的な研究開発が必要</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研究プロセスで生じる研究データや中間成果物をも対象として提供することが必要</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現存する個別のデータベース及びシステムを有機的に連関させることが必要</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知識インフラ構築における当館の役割</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知識インフラ構築に積極的に関与して、その「ノード」としての役割を果たす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出発点は、関係する機関と協議の場を形成すること</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「知識インフラ」のサイクルに組み込む体制についても継続的研究を続ける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各国の国立図書館等との連携を進め、学術情報の国際的なオープンアクセス推進</a:t>
            </a:r>
            <a:endParaRPr lang="en-US" altLang="ja-JP"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latin typeface="HG丸ｺﾞｼｯｸM-PRO" pitchFamily="50" charset="-128"/>
                <a:ea typeface="HG丸ｺﾞｼｯｸM-PRO" pitchFamily="50" charset="-128"/>
              </a:rPr>
              <a:t>近い将来に取り組むべき事項</a:t>
            </a:r>
            <a:endParaRPr lang="en-US" altLang="ja-JP" dirty="0" smtClean="0">
              <a:latin typeface="HG丸ｺﾞｼｯｸM-PRO" pitchFamily="50" charset="-128"/>
              <a:ea typeface="HG丸ｺﾞｼｯｸM-PRO" pitchFamily="50" charset="-128"/>
            </a:endParaRPr>
          </a:p>
        </p:txBody>
      </p:sp>
      <p:sp>
        <p:nvSpPr>
          <p:cNvPr id="6" name="コンテンツ プレースホルダ 5"/>
          <p:cNvSpPr>
            <a:spLocks noGrp="1"/>
          </p:cNvSpPr>
          <p:nvPr>
            <p:ph idx="1"/>
          </p:nvPr>
        </p:nvSpPr>
        <p:spPr>
          <a:xfrm>
            <a:off x="251522" y="1600200"/>
            <a:ext cx="8712968" cy="4925144"/>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ja-JP" altLang="en-US" dirty="0" smtClean="0">
                <a:latin typeface="HG丸ｺﾞｼｯｸM-PRO" pitchFamily="50" charset="-128"/>
                <a:ea typeface="HG丸ｺﾞｼｯｸM-PRO" pitchFamily="50" charset="-128"/>
              </a:rPr>
              <a:t>国内学術出版物のデジタル化と電子情報資源の収集</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デジタル化のための環境整備</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電子情報資源の管理・保存</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電子情報資源の利活用の促進</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従来の所蔵資料・サービスと電子情報資源との有機的連携</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利用情報の解析と利活用</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知識インフラのノードとしての社会的な機能の展開</a:t>
            </a:r>
            <a:endParaRPr kumimoji="1" lang="ja-JP" altLang="en-US"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7467600" cy="654032"/>
          </a:xfrm>
        </p:spPr>
        <p:txBody>
          <a:bodyPr/>
          <a:lstStyle/>
          <a:p>
            <a:pPr algn="ctr" eaLnBrk="1" hangingPunct="1"/>
            <a:r>
              <a:rPr lang="ja-JP" altLang="en-US" sz="3600" dirty="0" smtClean="0">
                <a:latin typeface="HG丸ｺﾞｼｯｸM-PRO" pitchFamily="50" charset="-128"/>
                <a:ea typeface="HG丸ｺﾞｼｯｸM-PRO" pitchFamily="50" charset="-128"/>
              </a:rPr>
              <a:t>今日のお話し</a:t>
            </a:r>
            <a:endParaRPr lang="ja-JP" altLang="en-US" dirty="0" smtClean="0">
              <a:latin typeface="HG丸ｺﾞｼｯｸM-PRO" pitchFamily="50" charset="-128"/>
              <a:ea typeface="HG丸ｺﾞｼｯｸM-PRO" pitchFamily="50" charset="-128"/>
            </a:endParaRPr>
          </a:p>
        </p:txBody>
      </p:sp>
      <p:sp>
        <p:nvSpPr>
          <p:cNvPr id="8196" name="Rectangle 3"/>
          <p:cNvSpPr>
            <a:spLocks noGrp="1" noChangeArrowheads="1"/>
          </p:cNvSpPr>
          <p:nvPr>
            <p:ph sz="quarter" idx="1"/>
          </p:nvPr>
        </p:nvSpPr>
        <p:spPr>
          <a:xfrm>
            <a:off x="107504" y="1124744"/>
            <a:ext cx="4320480" cy="5518966"/>
          </a:xfrm>
        </p:spPr>
        <p:style>
          <a:lnRef idx="1">
            <a:schemeClr val="accent1"/>
          </a:lnRef>
          <a:fillRef idx="2">
            <a:schemeClr val="accent1"/>
          </a:fillRef>
          <a:effectRef idx="1">
            <a:schemeClr val="accent1"/>
          </a:effectRef>
          <a:fontRef idx="minor">
            <a:schemeClr val="dk1"/>
          </a:fontRef>
        </p:style>
        <p:txBody>
          <a:bodyPr>
            <a:noAutofit/>
          </a:bodyPr>
          <a:lstStyle/>
          <a:p>
            <a:pPr>
              <a:buFont typeface="Wingdings" pitchFamily="2" charset="2"/>
              <a:buChar char="l"/>
            </a:pPr>
            <a:r>
              <a:rPr lang="ja-JP" altLang="en-US" sz="1800" dirty="0" smtClean="0">
                <a:latin typeface="HG丸ｺﾞｼｯｸM-PRO" pitchFamily="50" charset="-128"/>
                <a:ea typeface="HG丸ｺﾞｼｯｸM-PRO" pitchFamily="50" charset="-128"/>
              </a:rPr>
              <a:t>背景</a:t>
            </a:r>
          </a:p>
          <a:p>
            <a:pPr lvl="1">
              <a:buFont typeface="Wingdings" pitchFamily="2" charset="2"/>
              <a:buChar char="l"/>
            </a:pPr>
            <a:r>
              <a:rPr lang="ja-JP" altLang="en-US" sz="1600" dirty="0" smtClean="0">
                <a:latin typeface="HG丸ｺﾞｼｯｸM-PRO" pitchFamily="50" charset="-128"/>
                <a:ea typeface="HG丸ｺﾞｼｯｸM-PRO" pitchFamily="50" charset="-128"/>
              </a:rPr>
              <a:t>「知識はわれらを豊かにする」</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当館の位置付けの再確認</a:t>
            </a:r>
            <a:endParaRPr lang="en-US" altLang="ja-JP" sz="1600" dirty="0" smtClean="0">
              <a:latin typeface="HG丸ｺﾞｼｯｸM-PRO" pitchFamily="50" charset="-128"/>
              <a:ea typeface="HG丸ｺﾞｼｯｸM-PRO" pitchFamily="50" charset="-128"/>
            </a:endParaRPr>
          </a:p>
          <a:p>
            <a:pPr>
              <a:buFont typeface="Wingdings" pitchFamily="2" charset="2"/>
              <a:buChar char="l"/>
            </a:pPr>
            <a:r>
              <a:rPr lang="ja-JP" altLang="en-US" sz="2000" dirty="0" smtClean="0">
                <a:latin typeface="HG丸ｺﾞｼｯｸM-PRO" pitchFamily="50" charset="-128"/>
                <a:ea typeface="HG丸ｺﾞｼｯｸM-PRO" pitchFamily="50" charset="-128"/>
              </a:rPr>
              <a:t>電子図書館構想</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電子図書館のあゆみ</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当館資料のデジタル化</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デジタルコレクション</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所蔵資料のデジタル化実施状況</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学位論文のデジタル化</a:t>
            </a:r>
            <a:endParaRPr lang="en-US" altLang="ja-JP" sz="1600" dirty="0" smtClean="0">
              <a:latin typeface="HG丸ｺﾞｼｯｸM-PRO" pitchFamily="50" charset="-128"/>
              <a:ea typeface="HG丸ｺﾞｼｯｸM-PRO" pitchFamily="50" charset="-128"/>
            </a:endParaRPr>
          </a:p>
          <a:p>
            <a:pPr>
              <a:buFont typeface="Wingdings" pitchFamily="2" charset="2"/>
              <a:buChar char="l"/>
            </a:pPr>
            <a:r>
              <a:rPr lang="ja-JP" altLang="en-US" sz="2000" dirty="0" smtClean="0">
                <a:latin typeface="HG丸ｺﾞｼｯｸM-PRO" pitchFamily="50" charset="-128"/>
                <a:ea typeface="HG丸ｺﾞｼｯｸM-PRO" pitchFamily="50" charset="-128"/>
              </a:rPr>
              <a:t>情報の利活用に関する連携協力</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デジタルアーカイブ関連での連携協力</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出版物の利活用の推進に関する懇談会（三省懇）</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「新</a:t>
            </a:r>
            <a:r>
              <a:rPr lang="en-US" altLang="ja-JP" sz="1600" dirty="0" smtClean="0">
                <a:latin typeface="HG丸ｺﾞｼｯｸM-PRO" pitchFamily="50" charset="-128"/>
                <a:ea typeface="HG丸ｺﾞｼｯｸM-PRO" pitchFamily="50" charset="-128"/>
              </a:rPr>
              <a:t>ICT</a:t>
            </a:r>
            <a:r>
              <a:rPr lang="ja-JP" altLang="en-US" sz="1600" dirty="0" smtClean="0">
                <a:latin typeface="HG丸ｺﾞｼｯｸM-PRO" pitchFamily="50" charset="-128"/>
                <a:ea typeface="HG丸ｺﾞｼｯｸM-PRO" pitchFamily="50" charset="-128"/>
              </a:rPr>
              <a:t>利活用サービス創出支援事業」</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デジタルアーカイブのポータル</a:t>
            </a:r>
            <a:endParaRPr lang="en-US" altLang="ja-JP" sz="1600" dirty="0" smtClean="0">
              <a:latin typeface="HG丸ｺﾞｼｯｸM-PRO" pitchFamily="50" charset="-128"/>
              <a:ea typeface="HG丸ｺﾞｼｯｸM-PRO" pitchFamily="50" charset="-128"/>
            </a:endParaRPr>
          </a:p>
        </p:txBody>
      </p:sp>
      <p:sp>
        <p:nvSpPr>
          <p:cNvPr id="12293" name="Rectangle 4"/>
          <p:cNvSpPr>
            <a:spLocks noGrp="1" noChangeArrowheads="1"/>
          </p:cNvSpPr>
          <p:nvPr>
            <p:ph sz="quarter" idx="2"/>
          </p:nvPr>
        </p:nvSpPr>
        <p:spPr>
          <a:xfrm>
            <a:off x="4500562" y="1124744"/>
            <a:ext cx="4429126" cy="5518966"/>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buFont typeface="Wingdings" pitchFamily="2" charset="2"/>
              <a:buChar char="l"/>
            </a:pPr>
            <a:r>
              <a:rPr lang="ja-JP" altLang="en-US" sz="3100" dirty="0" smtClean="0">
                <a:latin typeface="HG丸ｺﾞｼｯｸM-PRO" pitchFamily="50" charset="-128"/>
                <a:ea typeface="HG丸ｺﾞｼｯｸM-PRO" pitchFamily="50" charset="-128"/>
              </a:rPr>
              <a:t>学術デジタルコミュニケーションの現状</a:t>
            </a:r>
            <a:endParaRPr lang="en-US" altLang="ja-JP" sz="3100" dirty="0" smtClean="0">
              <a:latin typeface="HG丸ｺﾞｼｯｸM-PRO" pitchFamily="50" charset="-128"/>
              <a:ea typeface="HG丸ｺﾞｼｯｸM-PRO" pitchFamily="50" charset="-128"/>
            </a:endParaRPr>
          </a:p>
          <a:p>
            <a:pPr lvl="1">
              <a:buFont typeface="Wingdings" pitchFamily="2" charset="2"/>
              <a:buChar char="l"/>
            </a:pPr>
            <a:r>
              <a:rPr lang="ja-JP" altLang="en-US" sz="2300" dirty="0" smtClean="0">
                <a:latin typeface="HG丸ｺﾞｼｯｸM-PRO" pitchFamily="50" charset="-128"/>
                <a:ea typeface="HG丸ｺﾞｼｯｸM-PRO" pitchFamily="50" charset="-128"/>
              </a:rPr>
              <a:t>知識インフラの必要性</a:t>
            </a:r>
            <a:endParaRPr lang="en-US" altLang="ja-JP" sz="2300" dirty="0" smtClean="0">
              <a:latin typeface="HG丸ｺﾞｼｯｸM-PRO" pitchFamily="50" charset="-128"/>
              <a:ea typeface="HG丸ｺﾞｼｯｸM-PRO" pitchFamily="50" charset="-128"/>
            </a:endParaRPr>
          </a:p>
          <a:p>
            <a:pPr lvl="1">
              <a:buFont typeface="Wingdings" pitchFamily="2" charset="2"/>
              <a:buChar char="l"/>
            </a:pPr>
            <a:r>
              <a:rPr lang="ja-JP" altLang="en-US" sz="2300" dirty="0" smtClean="0">
                <a:latin typeface="HG丸ｺﾞｼｯｸM-PRO" pitchFamily="50" charset="-128"/>
                <a:ea typeface="HG丸ｺﾞｼｯｸM-PRO" pitchFamily="50" charset="-128"/>
              </a:rPr>
              <a:t>知識インフラの構築に向けて</a:t>
            </a:r>
            <a:endParaRPr lang="en-US" altLang="ja-JP" sz="2300" dirty="0" smtClean="0">
              <a:latin typeface="HG丸ｺﾞｼｯｸM-PRO" pitchFamily="50" charset="-128"/>
              <a:ea typeface="HG丸ｺﾞｼｯｸM-PRO" pitchFamily="50" charset="-128"/>
            </a:endParaRPr>
          </a:p>
          <a:p>
            <a:pPr lvl="1">
              <a:buFont typeface="Wingdings" pitchFamily="2" charset="2"/>
              <a:buChar char="l"/>
            </a:pPr>
            <a:r>
              <a:rPr lang="ja-JP" altLang="en-US" sz="2300" dirty="0" smtClean="0">
                <a:latin typeface="HG丸ｺﾞｼｯｸM-PRO" pitchFamily="50" charset="-128"/>
                <a:ea typeface="HG丸ｺﾞｼｯｸM-PRO" pitchFamily="50" charset="-128"/>
              </a:rPr>
              <a:t>知識インフラの課題と当館の役割</a:t>
            </a:r>
            <a:endParaRPr lang="en-US" altLang="ja-JP" sz="2300" dirty="0" smtClean="0">
              <a:latin typeface="HG丸ｺﾞｼｯｸM-PRO" pitchFamily="50" charset="-128"/>
              <a:ea typeface="HG丸ｺﾞｼｯｸM-PRO" pitchFamily="50" charset="-128"/>
            </a:endParaRPr>
          </a:p>
          <a:p>
            <a:pPr lvl="1">
              <a:buFont typeface="Wingdings" pitchFamily="2" charset="2"/>
              <a:buChar char="l"/>
            </a:pPr>
            <a:r>
              <a:rPr lang="ja-JP" altLang="en-US" sz="2300" dirty="0" smtClean="0">
                <a:latin typeface="HG丸ｺﾞｼｯｸM-PRO" pitchFamily="50" charset="-128"/>
                <a:ea typeface="HG丸ｺﾞｼｯｸM-PRO" pitchFamily="50" charset="-128"/>
              </a:rPr>
              <a:t>近い将来に取り組むべき事項</a:t>
            </a:r>
            <a:endParaRPr lang="en-US" altLang="ja-JP" sz="2300" dirty="0" smtClean="0">
              <a:latin typeface="HG丸ｺﾞｼｯｸM-PRO" pitchFamily="50" charset="-128"/>
              <a:ea typeface="HG丸ｺﾞｼｯｸM-PRO" pitchFamily="50" charset="-128"/>
            </a:endParaRPr>
          </a:p>
          <a:p>
            <a:pPr lvl="1">
              <a:buFont typeface="Wingdings" pitchFamily="2" charset="2"/>
              <a:buChar char="l"/>
            </a:pPr>
            <a:r>
              <a:rPr lang="ja-JP" altLang="en-US" sz="2300" dirty="0" smtClean="0">
                <a:latin typeface="HG丸ｺﾞｼｯｸM-PRO" pitchFamily="50" charset="-128"/>
                <a:ea typeface="HG丸ｺﾞｼｯｸM-PRO" pitchFamily="50" charset="-128"/>
              </a:rPr>
              <a:t>当館が取り組んできたこと</a:t>
            </a:r>
            <a:endParaRPr lang="en-US" altLang="ja-JP" sz="2300" dirty="0" smtClean="0">
              <a:latin typeface="HG丸ｺﾞｼｯｸM-PRO" pitchFamily="50" charset="-128"/>
              <a:ea typeface="HG丸ｺﾞｼｯｸM-PRO" pitchFamily="50" charset="-128"/>
            </a:endParaRPr>
          </a:p>
          <a:p>
            <a:pPr lvl="1">
              <a:buFont typeface="Wingdings" pitchFamily="2" charset="2"/>
              <a:buChar char="l"/>
            </a:pPr>
            <a:endParaRPr lang="en-US" altLang="ja-JP" sz="1600"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知識インフラのノードとしての社会的な機能の展開</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とは</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NDL Search</a:t>
            </a:r>
            <a:r>
              <a:rPr lang="ja-JP" altLang="en-US" dirty="0" smtClean="0">
                <a:latin typeface="HG丸ｺﾞｼｯｸM-PRO" pitchFamily="50" charset="-128"/>
                <a:ea typeface="HG丸ｺﾞｼｯｸM-PRO" pitchFamily="50" charset="-128"/>
              </a:rPr>
              <a:t>が当面目指す方向性</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の将来像</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24</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1</a:t>
            </a:r>
            <a:r>
              <a:rPr lang="ja-JP" altLang="en-US" dirty="0" smtClean="0">
                <a:latin typeface="HG丸ｺﾞｼｯｸM-PRO" pitchFamily="50" charset="-128"/>
                <a:ea typeface="HG丸ｺﾞｼｯｸM-PRO" pitchFamily="50" charset="-128"/>
              </a:rPr>
              <a:t>月のサービスイメージ</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月公開の開発版の到達点</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年度機能強化</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NDL Search</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連携協力イメージ</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知識の利活用の促進を目指して</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終わりに</a:t>
            </a: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8" name="スライド番号プレースホルダ 7"/>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latin typeface="HG丸ｺﾞｼｯｸM-PRO" pitchFamily="50" charset="-128"/>
                <a:ea typeface="HG丸ｺﾞｼｯｸM-PRO" pitchFamily="50" charset="-128"/>
              </a:rPr>
              <a:t>近い将来に取り組むべき事項</a:t>
            </a:r>
            <a:r>
              <a:rPr lang="en-US" altLang="ja-JP" sz="4000" dirty="0" smtClean="0">
                <a:latin typeface="HG丸ｺﾞｼｯｸM-PRO" pitchFamily="50" charset="-128"/>
                <a:ea typeface="HG丸ｺﾞｼｯｸM-PRO" pitchFamily="50" charset="-128"/>
              </a:rPr>
              <a:t>No.1</a:t>
            </a:r>
            <a:endParaRPr kumimoji="1" lang="ja-JP" altLang="en-US" sz="4000" dirty="0">
              <a:latin typeface="HG丸ｺﾞｼｯｸM-PRO" pitchFamily="50" charset="-128"/>
              <a:ea typeface="HG丸ｺﾞｼｯｸM-PRO" pitchFamily="50" charset="-128"/>
            </a:endParaRPr>
          </a:p>
        </p:txBody>
      </p:sp>
      <p:sp>
        <p:nvSpPr>
          <p:cNvPr id="7" name="正方形/長方形 6"/>
          <p:cNvSpPr/>
          <p:nvPr/>
        </p:nvSpPr>
        <p:spPr>
          <a:xfrm>
            <a:off x="144018" y="1556792"/>
            <a:ext cx="8820469"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ja-JP" altLang="en-US" dirty="0" smtClean="0">
                <a:latin typeface="HG丸ｺﾞｼｯｸM-PRO" pitchFamily="50" charset="-128"/>
                <a:ea typeface="HG丸ｺﾞｼｯｸM-PRO" pitchFamily="50" charset="-128"/>
              </a:rPr>
              <a:t>国内学術出版物のデジタル化と電子情報資源の収集</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印刷物のデジタル化を推進し、国民各層の求めに応じた提供</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電子情報資源に関する収集と保存</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電子情報資源へ永続的にアクセスしやすい状況を早期に実現</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出版社、学会、大学等の関連機関の動向に十分留意した上で、持続可能な体制を整備</a:t>
            </a:r>
            <a:endParaRPr kumimoji="1" lang="ja-JP" altLang="en-US" dirty="0">
              <a:latin typeface="HG丸ｺﾞｼｯｸM-PRO" pitchFamily="50" charset="-128"/>
              <a:ea typeface="HG丸ｺﾞｼｯｸM-PRO" pitchFamily="50" charset="-128"/>
            </a:endParaRPr>
          </a:p>
        </p:txBody>
      </p:sp>
      <p:sp>
        <p:nvSpPr>
          <p:cNvPr id="9" name="正方形/長方形 8"/>
          <p:cNvSpPr/>
          <p:nvPr/>
        </p:nvSpPr>
        <p:spPr>
          <a:xfrm>
            <a:off x="144018" y="3501008"/>
            <a:ext cx="882047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smtClean="0">
                <a:latin typeface="HG丸ｺﾞｼｯｸM-PRO" pitchFamily="50" charset="-128"/>
                <a:ea typeface="HG丸ｺﾞｼｯｸM-PRO" pitchFamily="50" charset="-128"/>
              </a:rPr>
              <a:t>デジタル化のための環境整備</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電子情報資源の書誌データ基準の普及、電子情報資源に関する識別子の付与・登録機関の設立推進等を行う</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国レベルの協議の場の形成に向け、関係機関と協議を進める</a:t>
            </a:r>
            <a:endParaRPr lang="en-US" altLang="ja-JP" dirty="0" smtClean="0">
              <a:latin typeface="HG丸ｺﾞｼｯｸM-PRO" pitchFamily="50" charset="-128"/>
              <a:ea typeface="HG丸ｺﾞｼｯｸM-PRO" pitchFamily="50" charset="-128"/>
            </a:endParaRPr>
          </a:p>
        </p:txBody>
      </p:sp>
      <p:sp>
        <p:nvSpPr>
          <p:cNvPr id="10" name="正方形/長方形 9"/>
          <p:cNvSpPr/>
          <p:nvPr/>
        </p:nvSpPr>
        <p:spPr>
          <a:xfrm>
            <a:off x="144018" y="5013176"/>
            <a:ext cx="8820469"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smtClean="0">
                <a:latin typeface="HG丸ｺﾞｼｯｸM-PRO" pitchFamily="50" charset="-128"/>
                <a:ea typeface="HG丸ｺﾞｼｯｸM-PRO" pitchFamily="50" charset="-128"/>
              </a:rPr>
              <a:t>電子情報資源の管理・保存</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電子情報資源についても、「最後の拠り所」として広く国民からのアクセスに応えるために、長期に管理、保存するシステムを構築</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研究開発や応用、実践に関して、常に最新状況を把握</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海外の国立図書館等長期保存に取り組む機関との情報共有や、共同研究や調査の連携を実施</a:t>
            </a:r>
            <a:endParaRPr lang="en-US" altLang="ja-JP" dirty="0" smtClean="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8" name="スライド番号プレースホルダ 7"/>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11" name="日付プレースホルダ 10"/>
          <p:cNvSpPr>
            <a:spLocks noGrp="1"/>
          </p:cNvSpPr>
          <p:nvPr>
            <p:ph type="dt" sz="half" idx="10"/>
          </p:nvPr>
        </p:nvSpPr>
        <p:spPr/>
        <p:txBody>
          <a:bodyPr/>
          <a:lstStyle/>
          <a:p>
            <a:r>
              <a:rPr lang="en-US" altLang="ja-JP" smtClean="0"/>
              <a:t>2010/12/11</a:t>
            </a:r>
            <a:endParaRPr lang="en-US"/>
          </a:p>
        </p:txBody>
      </p:sp>
      <p:sp>
        <p:nvSpPr>
          <p:cNvPr id="12"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丸ｺﾞｼｯｸM-PRO" pitchFamily="50" charset="-128"/>
                <a:ea typeface="HG丸ｺﾞｼｯｸM-PRO" pitchFamily="50" charset="-128"/>
              </a:rPr>
              <a:t>近い将来に取り組むべき事項</a:t>
            </a:r>
            <a:r>
              <a:rPr lang="en-US" altLang="ja-JP" dirty="0" smtClean="0">
                <a:latin typeface="HG丸ｺﾞｼｯｸM-PRO" pitchFamily="50" charset="-128"/>
                <a:ea typeface="HG丸ｺﾞｼｯｸM-PRO" pitchFamily="50" charset="-128"/>
              </a:rPr>
              <a:t>No.2</a:t>
            </a:r>
            <a:endParaRPr kumimoji="1" lang="ja-JP" altLang="en-US" dirty="0">
              <a:latin typeface="HG丸ｺﾞｼｯｸM-PRO" pitchFamily="50" charset="-128"/>
              <a:ea typeface="HG丸ｺﾞｼｯｸM-PRO" pitchFamily="50" charset="-128"/>
            </a:endParaRPr>
          </a:p>
        </p:txBody>
      </p:sp>
      <p:sp>
        <p:nvSpPr>
          <p:cNvPr id="4" name="正方形/長方形 3"/>
          <p:cNvSpPr/>
          <p:nvPr/>
        </p:nvSpPr>
        <p:spPr>
          <a:xfrm>
            <a:off x="251520" y="1556789"/>
            <a:ext cx="871296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dirty="0" smtClean="0">
                <a:latin typeface="HG丸ｺﾞｼｯｸM-PRO" pitchFamily="50" charset="-128"/>
                <a:ea typeface="HG丸ｺﾞｼｯｸM-PRO" pitchFamily="50" charset="-128"/>
              </a:rPr>
              <a:t>電子情報資源の利活用の促進</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個別システムやデータベースへのリンクや一括して検索を行うシステム</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科学技術振興機構、国立情報学研究所等関連機関との棲み分けと連携</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政府が保有する各種統計データを中心とした電子情報資源へのナビゲーションに優先的に取り組む</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保有する各種電子情報資源の</a:t>
            </a:r>
            <a:r>
              <a:rPr lang="en-US" dirty="0" smtClean="0">
                <a:latin typeface="HG丸ｺﾞｼｯｸM-PRO" pitchFamily="50" charset="-128"/>
                <a:ea typeface="HG丸ｺﾞｼｯｸM-PRO" pitchFamily="50" charset="-128"/>
              </a:rPr>
              <a:t>API </a:t>
            </a:r>
            <a:r>
              <a:rPr lang="ja-JP" altLang="en-US" dirty="0" smtClean="0">
                <a:latin typeface="HG丸ｺﾞｼｯｸM-PRO" pitchFamily="50" charset="-128"/>
                <a:ea typeface="HG丸ｺﾞｼｯｸM-PRO" pitchFamily="50" charset="-128"/>
              </a:rPr>
              <a:t>提供等を推進</a:t>
            </a:r>
            <a:endParaRPr lang="en-US" altLang="ja-JP" dirty="0" smtClean="0">
              <a:latin typeface="HG丸ｺﾞｼｯｸM-PRO" pitchFamily="50" charset="-128"/>
              <a:ea typeface="HG丸ｺﾞｼｯｸM-PRO" pitchFamily="50" charset="-128"/>
            </a:endParaRPr>
          </a:p>
        </p:txBody>
      </p:sp>
      <p:sp>
        <p:nvSpPr>
          <p:cNvPr id="5" name="正方形/長方形 4"/>
          <p:cNvSpPr/>
          <p:nvPr/>
        </p:nvSpPr>
        <p:spPr>
          <a:xfrm>
            <a:off x="251520" y="3501008"/>
            <a:ext cx="871296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b="1" dirty="0" smtClean="0">
                <a:latin typeface="HG丸ｺﾞｼｯｸM-PRO" pitchFamily="50" charset="-128"/>
                <a:ea typeface="HG丸ｺﾞｼｯｸM-PRO" pitchFamily="50" charset="-128"/>
              </a:rPr>
              <a:t>従来の所蔵資料・サービスと電子情報資源との有機的連携</a:t>
            </a:r>
            <a:endParaRPr lang="en-US" altLang="ja-JP" b="1"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従来の印刷物を中心とする所蔵資料と電子情報資源との有機的な連携を図り、利用者が資源の種別に関係なく一括して検索でき、その違いを意識することなくシームレスに情報本体へと案内することを目指す。</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情報検索に習熟していない利用者への支援を進める</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より複雑な情報ニーズを持つ利用者に対しては、そのニーズを的確に判断し、国立国会図書館の所蔵にとどまらず、また、媒体を問わず、適切な資料・情報へと導くレファレンスサービス等の整備を行う。</a:t>
            </a:r>
            <a:endParaRPr lang="en-US" altLang="ja-JP" dirty="0" smtClean="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
        <p:nvSpPr>
          <p:cNvPr id="9"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丸ｺﾞｼｯｸM-PRO" pitchFamily="50" charset="-128"/>
                <a:ea typeface="HG丸ｺﾞｼｯｸM-PRO" pitchFamily="50" charset="-128"/>
              </a:rPr>
              <a:t>近い将来に取り組むべき事項</a:t>
            </a:r>
            <a:r>
              <a:rPr lang="en-US" altLang="ja-JP" dirty="0" smtClean="0">
                <a:latin typeface="HG丸ｺﾞｼｯｸM-PRO" pitchFamily="50" charset="-128"/>
                <a:ea typeface="HG丸ｺﾞｼｯｸM-PRO" pitchFamily="50" charset="-128"/>
              </a:rPr>
              <a:t>No.3</a:t>
            </a:r>
            <a:endParaRPr kumimoji="1" lang="ja-JP" altLang="en-US" dirty="0">
              <a:latin typeface="HG丸ｺﾞｼｯｸM-PRO" pitchFamily="50" charset="-128"/>
              <a:ea typeface="HG丸ｺﾞｼｯｸM-PRO" pitchFamily="50" charset="-128"/>
            </a:endParaRPr>
          </a:p>
        </p:txBody>
      </p:sp>
      <p:sp>
        <p:nvSpPr>
          <p:cNvPr id="4" name="正方形/長方形 3"/>
          <p:cNvSpPr/>
          <p:nvPr/>
        </p:nvSpPr>
        <p:spPr>
          <a:xfrm>
            <a:off x="251522" y="1628800"/>
            <a:ext cx="8640958"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2000" dirty="0" smtClean="0">
                <a:latin typeface="HG丸ｺﾞｼｯｸM-PRO" pitchFamily="50" charset="-128"/>
                <a:ea typeface="HG丸ｺﾞｼｯｸM-PRO" pitchFamily="50" charset="-128"/>
              </a:rPr>
              <a:t>利用情報の解析と利活用</a:t>
            </a:r>
            <a:endParaRPr lang="en-US" altLang="ja-JP" sz="2000"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smtClean="0">
                <a:latin typeface="HG丸ｺﾞｼｯｸM-PRO" pitchFamily="50" charset="-128"/>
                <a:ea typeface="HG丸ｺﾞｼｯｸM-PRO" pitchFamily="50" charset="-128"/>
              </a:rPr>
              <a:t>検索語、利用された資料名とその頻度、利用した資料・サービスの経路といった利用動向の把握が容易</a:t>
            </a:r>
            <a:endParaRPr lang="en-US" altLang="ja-JP" sz="2000"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smtClean="0">
                <a:latin typeface="HG丸ｺﾞｼｯｸM-PRO" pitchFamily="50" charset="-128"/>
                <a:ea typeface="HG丸ｺﾞｼｯｸM-PRO" pitchFamily="50" charset="-128"/>
              </a:rPr>
              <a:t>特定の主題分野で利用頻度の多い資料や類似の資料に関する情報を提示</a:t>
            </a:r>
            <a:endParaRPr lang="en-US" altLang="ja-JP" sz="2000"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smtClean="0">
                <a:latin typeface="HG丸ｺﾞｼｯｸM-PRO" pitchFamily="50" charset="-128"/>
                <a:ea typeface="HG丸ｺﾞｼｯｸM-PRO" pitchFamily="50" charset="-128"/>
              </a:rPr>
              <a:t>個人情報を除く等の統計上の加工を行い利用情報として活用及び提供が可能か、検討</a:t>
            </a:r>
            <a:endParaRPr lang="en-US" altLang="ja-JP" sz="2000" dirty="0" smtClean="0">
              <a:latin typeface="HG丸ｺﾞｼｯｸM-PRO" pitchFamily="50" charset="-128"/>
              <a:ea typeface="HG丸ｺﾞｼｯｸM-PRO" pitchFamily="50" charset="-128"/>
            </a:endParaRPr>
          </a:p>
        </p:txBody>
      </p:sp>
      <p:sp>
        <p:nvSpPr>
          <p:cNvPr id="5" name="正方形/長方形 4"/>
          <p:cNvSpPr/>
          <p:nvPr/>
        </p:nvSpPr>
        <p:spPr>
          <a:xfrm>
            <a:off x="251520" y="4221088"/>
            <a:ext cx="8640958"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2000" dirty="0" smtClean="0">
                <a:latin typeface="HG丸ｺﾞｼｯｸM-PRO" pitchFamily="50" charset="-128"/>
                <a:ea typeface="HG丸ｺﾞｼｯｸM-PRO" pitchFamily="50" charset="-128"/>
              </a:rPr>
              <a:t>知識インフラのノードとしての社会的な機能の展開</a:t>
            </a:r>
            <a:endParaRPr lang="en-US" altLang="ja-JP" sz="2000"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smtClean="0">
                <a:latin typeface="HG丸ｺﾞｼｯｸM-PRO" pitchFamily="50" charset="-128"/>
                <a:ea typeface="HG丸ｺﾞｼｯｸM-PRO" pitchFamily="50" charset="-128"/>
              </a:rPr>
              <a:t>国会議員と研究者コミュニティをつなぎ、最新の科学技術の動向を政策立案に組み込むなどの立法府の活動を補佐することを通じて、最終的には科学技術の成果の国民への還元に寄与する。</a:t>
            </a:r>
            <a:endParaRPr lang="en-US" altLang="ja-JP" sz="2000"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sz="2000" dirty="0" smtClean="0">
                <a:latin typeface="HG丸ｺﾞｼｯｸM-PRO" pitchFamily="50" charset="-128"/>
                <a:ea typeface="HG丸ｺﾞｼｯｸM-PRO" pitchFamily="50" charset="-128"/>
              </a:rPr>
              <a:t>国民が学術情報へ容易にアクセスできることを保障することで、サイエンスコミュニケーションの基盤形成に寄与する。</a:t>
            </a:r>
            <a:endParaRPr lang="en-US" altLang="ja-JP" sz="2000" dirty="0" smtClean="0">
              <a:latin typeface="HG丸ｺﾞｼｯｸM-PRO" pitchFamily="50" charset="-128"/>
              <a:ea typeface="HG丸ｺﾞｼｯｸM-PRO" pitchFamily="50" charset="-128"/>
            </a:endParaRPr>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
        <p:nvSpPr>
          <p:cNvPr id="9"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itchFamily="50" charset="-128"/>
                <a:ea typeface="HG丸ｺﾞｼｯｸM-PRO" pitchFamily="50" charset="-128"/>
              </a:rPr>
              <a:t>当館が取り組んできたこと</a:t>
            </a:r>
            <a:endParaRPr kumimoji="1" lang="ja-JP" altLang="en-US" dirty="0">
              <a:latin typeface="HG丸ｺﾞｼｯｸM-PRO" pitchFamily="50" charset="-128"/>
              <a:ea typeface="HG丸ｺﾞｼｯｸM-PRO" pitchFamily="50" charset="-128"/>
            </a:endParaRPr>
          </a:p>
        </p:txBody>
      </p:sp>
      <p:sp>
        <p:nvSpPr>
          <p:cNvPr id="4" name="正方形/長方形 3"/>
          <p:cNvSpPr/>
          <p:nvPr/>
        </p:nvSpPr>
        <p:spPr>
          <a:xfrm>
            <a:off x="144016" y="1196752"/>
            <a:ext cx="889248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None/>
            </a:pPr>
            <a:r>
              <a:rPr lang="ja-JP" altLang="en-US" dirty="0" smtClean="0">
                <a:latin typeface="HG丸ｺﾞｼｯｸM-PRO" pitchFamily="50" charset="-128"/>
                <a:ea typeface="HG丸ｺﾞｼｯｸM-PRO" pitchFamily="50" charset="-128"/>
              </a:rPr>
              <a:t>電子情報資源収集のための法改正を含む制度整備</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許諾を得た国内のウェブサイトを選択的に収集</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国立国会図書館法改正により、平成</a:t>
            </a:r>
            <a:r>
              <a:rPr lang="en-US"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dirty="0" smtClean="0">
                <a:latin typeface="HG丸ｺﾞｼｯｸM-PRO" pitchFamily="50" charset="-128"/>
                <a:ea typeface="HG丸ｺﾞｼｯｸM-PRO" pitchFamily="50" charset="-128"/>
              </a:rPr>
              <a:t>4</a:t>
            </a:r>
            <a:r>
              <a:rPr lang="ja-JP" altLang="en-US" dirty="0" smtClean="0">
                <a:latin typeface="HG丸ｺﾞｼｯｸM-PRO" pitchFamily="50" charset="-128"/>
                <a:ea typeface="HG丸ｺﾞｼｯｸM-PRO" pitchFamily="50" charset="-128"/>
              </a:rPr>
              <a:t>月から新たに、国等の機関のウェブサイトを許諾なしに収集することを開始</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平成</a:t>
            </a:r>
            <a:r>
              <a:rPr lang="en-US" dirty="0" smtClean="0">
                <a:latin typeface="HG丸ｺﾞｼｯｸM-PRO" pitchFamily="50" charset="-128"/>
                <a:ea typeface="HG丸ｺﾞｼｯｸM-PRO" pitchFamily="50" charset="-128"/>
              </a:rPr>
              <a:t>17</a:t>
            </a:r>
            <a:r>
              <a:rPr lang="ja-JP" altLang="en-US" dirty="0" smtClean="0">
                <a:latin typeface="HG丸ｺﾞｼｯｸM-PRO" pitchFamily="50" charset="-128"/>
                <a:ea typeface="HG丸ｺﾞｼｯｸM-PRO" pitchFamily="50" charset="-128"/>
              </a:rPr>
              <a:t>年度末の</a:t>
            </a:r>
            <a:r>
              <a:rPr lang="en-US" dirty="0" smtClean="0">
                <a:latin typeface="HG丸ｺﾞｼｯｸM-PRO" pitchFamily="50" charset="-128"/>
                <a:ea typeface="HG丸ｺﾞｼｯｸM-PRO" pitchFamily="50" charset="-128"/>
              </a:rPr>
              <a:t>3.1TB</a:t>
            </a:r>
            <a:r>
              <a:rPr lang="ja-JP" altLang="en-US" dirty="0" smtClean="0">
                <a:latin typeface="HG丸ｺﾞｼｯｸM-PRO" pitchFamily="50" charset="-128"/>
                <a:ea typeface="HG丸ｺﾞｼｯｸM-PRO" pitchFamily="50" charset="-128"/>
              </a:rPr>
              <a:t>から平成</a:t>
            </a:r>
            <a:r>
              <a:rPr lang="en-US" dirty="0" smtClean="0">
                <a:latin typeface="HG丸ｺﾞｼｯｸM-PRO" pitchFamily="50" charset="-128"/>
                <a:ea typeface="HG丸ｺﾞｼｯｸM-PRO" pitchFamily="50" charset="-128"/>
              </a:rPr>
              <a:t>21</a:t>
            </a:r>
            <a:r>
              <a:rPr lang="ja-JP" altLang="en-US" dirty="0" smtClean="0">
                <a:latin typeface="HG丸ｺﾞｼｯｸM-PRO" pitchFamily="50" charset="-128"/>
                <a:ea typeface="HG丸ｺﾞｼｯｸM-PRO" pitchFamily="50" charset="-128"/>
              </a:rPr>
              <a:t>年度末の</a:t>
            </a:r>
            <a:r>
              <a:rPr lang="en-US" dirty="0" smtClean="0">
                <a:latin typeface="HG丸ｺﾞｼｯｸM-PRO" pitchFamily="50" charset="-128"/>
                <a:ea typeface="HG丸ｺﾞｼｯｸM-PRO" pitchFamily="50" charset="-128"/>
              </a:rPr>
              <a:t>14.7TB</a:t>
            </a:r>
            <a:r>
              <a:rPr lang="ja-JP" altLang="en-US" dirty="0" smtClean="0">
                <a:latin typeface="HG丸ｺﾞｼｯｸM-PRO" pitchFamily="50" charset="-128"/>
                <a:ea typeface="HG丸ｺﾞｼｯｸM-PRO" pitchFamily="50" charset="-128"/>
              </a:rPr>
              <a:t>に増加</a:t>
            </a:r>
            <a:endParaRPr lang="en-US" altLang="ja-JP" dirty="0" smtClean="0">
              <a:latin typeface="HG丸ｺﾞｼｯｸM-PRO" pitchFamily="50" charset="-128"/>
              <a:ea typeface="HG丸ｺﾞｼｯｸM-PRO" pitchFamily="50" charset="-128"/>
            </a:endParaRPr>
          </a:p>
          <a:p>
            <a:pPr marL="342900" indent="-342900">
              <a:buFont typeface="Arial" pitchFamily="34" charset="0"/>
              <a:buChar char="•"/>
            </a:pPr>
            <a:r>
              <a:rPr lang="ja-JP" altLang="en-US" dirty="0" smtClean="0">
                <a:latin typeface="HG丸ｺﾞｼｯｸM-PRO" pitchFamily="50" charset="-128"/>
                <a:ea typeface="HG丸ｺﾞｼｯｸM-PRO" pitchFamily="50" charset="-128"/>
              </a:rPr>
              <a:t>平成</a:t>
            </a:r>
            <a:r>
              <a:rPr lang="en-US"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月末で総提供量は</a:t>
            </a:r>
            <a:r>
              <a:rPr lang="en-US" dirty="0" smtClean="0">
                <a:latin typeface="HG丸ｺﾞｼｯｸM-PRO" pitchFamily="50" charset="-128"/>
                <a:ea typeface="HG丸ｺﾞｼｯｸM-PRO" pitchFamily="50" charset="-128"/>
              </a:rPr>
              <a:t>4,661</a:t>
            </a:r>
            <a:r>
              <a:rPr lang="ja-JP" altLang="en-US" dirty="0" smtClean="0">
                <a:latin typeface="HG丸ｺﾞｼｯｸM-PRO" pitchFamily="50" charset="-128"/>
                <a:ea typeface="HG丸ｺﾞｼｯｸM-PRO" pitchFamily="50" charset="-128"/>
              </a:rPr>
              <a:t>サイト、</a:t>
            </a:r>
            <a:r>
              <a:rPr lang="en-US" dirty="0" smtClean="0">
                <a:latin typeface="HG丸ｺﾞｼｯｸM-PRO" pitchFamily="50" charset="-128"/>
                <a:ea typeface="HG丸ｺﾞｼｯｸM-PRO" pitchFamily="50" charset="-128"/>
              </a:rPr>
              <a:t>18TB</a:t>
            </a:r>
            <a:endParaRPr kumimoji="1" lang="ja-JP" altLang="en-US" dirty="0">
              <a:latin typeface="HG丸ｺﾞｼｯｸM-PRO" pitchFamily="50" charset="-128"/>
              <a:ea typeface="HG丸ｺﾞｼｯｸM-PRO" pitchFamily="50" charset="-128"/>
            </a:endParaRPr>
          </a:p>
        </p:txBody>
      </p:sp>
      <p:sp>
        <p:nvSpPr>
          <p:cNvPr id="5" name="正方形/長方形 4"/>
          <p:cNvSpPr/>
          <p:nvPr/>
        </p:nvSpPr>
        <p:spPr>
          <a:xfrm>
            <a:off x="144016" y="3068960"/>
            <a:ext cx="889248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3"/>
            <a:r>
              <a:rPr lang="ja-JP" altLang="en-US" dirty="0" smtClean="0">
                <a:latin typeface="HG丸ｺﾞｼｯｸM-PRO" pitchFamily="50" charset="-128"/>
                <a:ea typeface="HG丸ｺﾞｼｯｸM-PRO" pitchFamily="50" charset="-128"/>
              </a:rPr>
              <a:t>所蔵資料のデジタル化の進展</a:t>
            </a:r>
            <a:endParaRPr lang="en-US" altLang="ja-JP" dirty="0" smtClean="0">
              <a:latin typeface="HG丸ｺﾞｼｯｸM-PRO" pitchFamily="50" charset="-128"/>
              <a:ea typeface="HG丸ｺﾞｼｯｸM-PRO" pitchFamily="50" charset="-128"/>
            </a:endParaRPr>
          </a:p>
          <a:p>
            <a:pPr marL="342900" lvl="3" indent="-342900">
              <a:buFont typeface="Arial" pitchFamily="34" charset="0"/>
              <a:buChar char="•"/>
            </a:pPr>
            <a:r>
              <a:rPr lang="ja-JP" altLang="en-US" dirty="0" smtClean="0">
                <a:latin typeface="HG丸ｺﾞｼｯｸM-PRO" pitchFamily="50" charset="-128"/>
                <a:ea typeface="HG丸ｺﾞｼｯｸM-PRO" pitchFamily="50" charset="-128"/>
              </a:rPr>
              <a:t>「近代デジタルライブラリー」約</a:t>
            </a:r>
            <a:r>
              <a:rPr lang="en-US" dirty="0" smtClean="0">
                <a:latin typeface="HG丸ｺﾞｼｯｸM-PRO" pitchFamily="50" charset="-128"/>
                <a:ea typeface="HG丸ｺﾞｼｯｸM-PRO" pitchFamily="50" charset="-128"/>
              </a:rPr>
              <a:t>29</a:t>
            </a:r>
            <a:r>
              <a:rPr lang="ja-JP" altLang="en-US" dirty="0" smtClean="0">
                <a:latin typeface="HG丸ｺﾞｼｯｸM-PRO" pitchFamily="50" charset="-128"/>
                <a:ea typeface="HG丸ｺﾞｼｯｸM-PRO" pitchFamily="50" charset="-128"/>
              </a:rPr>
              <a:t>万タイトル（</a:t>
            </a:r>
            <a:r>
              <a:rPr lang="en-US" dirty="0" smtClean="0">
                <a:latin typeface="HG丸ｺﾞｼｯｸM-PRO" pitchFamily="50" charset="-128"/>
                <a:ea typeface="HG丸ｺﾞｼｯｸM-PRO" pitchFamily="50" charset="-128"/>
              </a:rPr>
              <a:t>39</a:t>
            </a:r>
            <a:r>
              <a:rPr lang="ja-JP" altLang="en-US" dirty="0" smtClean="0">
                <a:latin typeface="HG丸ｺﾞｼｯｸM-PRO" pitchFamily="50" charset="-128"/>
                <a:ea typeface="HG丸ｺﾞｼｯｸM-PRO" pitchFamily="50" charset="-128"/>
              </a:rPr>
              <a:t>万冊）このうち、科学技術分野は約</a:t>
            </a:r>
            <a:r>
              <a:rPr lang="en-US" dirty="0" smtClean="0">
                <a:latin typeface="HG丸ｺﾞｼｯｸM-PRO" pitchFamily="50" charset="-128"/>
                <a:ea typeface="HG丸ｺﾞｼｯｸM-PRO" pitchFamily="50" charset="-128"/>
              </a:rPr>
              <a:t>2</a:t>
            </a:r>
            <a:r>
              <a:rPr lang="ja-JP" altLang="en-US" dirty="0" smtClean="0">
                <a:latin typeface="HG丸ｺﾞｼｯｸM-PRO" pitchFamily="50" charset="-128"/>
                <a:ea typeface="HG丸ｺﾞｼｯｸM-PRO" pitchFamily="50" charset="-128"/>
              </a:rPr>
              <a:t>割</a:t>
            </a:r>
            <a:endParaRPr lang="en-US" altLang="ja-JP" dirty="0" smtClean="0">
              <a:latin typeface="HG丸ｺﾞｼｯｸM-PRO" pitchFamily="50" charset="-128"/>
              <a:ea typeface="HG丸ｺﾞｼｯｸM-PRO" pitchFamily="50" charset="-128"/>
            </a:endParaRPr>
          </a:p>
          <a:p>
            <a:pPr marL="342900" lvl="3" indent="-342900">
              <a:buFont typeface="Arial" pitchFamily="34" charset="0"/>
              <a:buChar char="•"/>
            </a:pPr>
            <a:r>
              <a:rPr lang="ja-JP" altLang="en-US" dirty="0" smtClean="0">
                <a:latin typeface="HG丸ｺﾞｼｯｸM-PRO" pitchFamily="50" charset="-128"/>
                <a:ea typeface="HG丸ｺﾞｼｯｸM-PRO" pitchFamily="50" charset="-128"/>
              </a:rPr>
              <a:t>国内刊行図書、国内刊行雑誌、古典籍資料等所蔵資料の大規模デジタル化</a:t>
            </a:r>
            <a:endParaRPr lang="en-US" altLang="ja-JP" dirty="0" smtClean="0">
              <a:latin typeface="HG丸ｺﾞｼｯｸM-PRO" pitchFamily="50" charset="-128"/>
              <a:ea typeface="HG丸ｺﾞｼｯｸM-PRO" pitchFamily="50" charset="-128"/>
            </a:endParaRPr>
          </a:p>
          <a:p>
            <a:pPr marL="342900" lvl="3" indent="-342900">
              <a:buFont typeface="Arial" pitchFamily="34" charset="0"/>
              <a:buChar char="•"/>
            </a:pPr>
            <a:r>
              <a:rPr lang="ja-JP" altLang="en-US" dirty="0" smtClean="0">
                <a:latin typeface="HG丸ｺﾞｼｯｸM-PRO" pitchFamily="50" charset="-128"/>
                <a:ea typeface="HG丸ｺﾞｼｯｸM-PRO" pitchFamily="50" charset="-128"/>
              </a:rPr>
              <a:t>平成</a:t>
            </a:r>
            <a:r>
              <a:rPr lang="en-US" dirty="0" smtClean="0">
                <a:latin typeface="HG丸ｺﾞｼｯｸM-PRO" pitchFamily="50" charset="-128"/>
                <a:ea typeface="HG丸ｺﾞｼｯｸM-PRO" pitchFamily="50" charset="-128"/>
              </a:rPr>
              <a:t>21</a:t>
            </a:r>
            <a:r>
              <a:rPr lang="ja-JP" altLang="en-US" dirty="0" smtClean="0">
                <a:latin typeface="HG丸ｺﾞｼｯｸM-PRO" pitchFamily="50" charset="-128"/>
                <a:ea typeface="HG丸ｺﾞｼｯｸM-PRO" pitchFamily="50" charset="-128"/>
              </a:rPr>
              <a:t>年度には、国立国会図書館が保存のために所蔵資料のデジタル化を著作権者の許諾なしに行うことを可能とする著作権法の改正</a:t>
            </a:r>
          </a:p>
        </p:txBody>
      </p:sp>
      <p:sp>
        <p:nvSpPr>
          <p:cNvPr id="6" name="正方形/長方形 5"/>
          <p:cNvSpPr/>
          <p:nvPr/>
        </p:nvSpPr>
        <p:spPr>
          <a:xfrm>
            <a:off x="179512" y="5013176"/>
            <a:ext cx="889248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3"/>
            <a:r>
              <a:rPr lang="ja-JP" altLang="en-US" dirty="0" smtClean="0">
                <a:latin typeface="HG丸ｺﾞｼｯｸM-PRO" pitchFamily="50" charset="-128"/>
                <a:ea typeface="HG丸ｺﾞｼｯｸM-PRO" pitchFamily="50" charset="-128"/>
              </a:rPr>
              <a:t>書誌データの整備</a:t>
            </a:r>
          </a:p>
          <a:p>
            <a:pPr marL="342900" lvl="3" indent="-342900">
              <a:buFont typeface="Arial" pitchFamily="34" charset="0"/>
              <a:buChar char="•"/>
            </a:pPr>
            <a:r>
              <a:rPr lang="en-US" dirty="0" smtClean="0">
                <a:latin typeface="HG丸ｺﾞｼｯｸM-PRO" pitchFamily="50" charset="-128"/>
                <a:ea typeface="HG丸ｺﾞｼｯｸM-PRO" pitchFamily="50" charset="-128"/>
              </a:rPr>
              <a:t>OCLC</a:t>
            </a:r>
            <a:r>
              <a:rPr lang="ja-JP" altLang="en-US" dirty="0" smtClean="0">
                <a:latin typeface="HG丸ｺﾞｼｯｸM-PRO" pitchFamily="50" charset="-128"/>
                <a:ea typeface="HG丸ｺﾞｼｯｸM-PRO" pitchFamily="50" charset="-128"/>
              </a:rPr>
              <a:t>を通じて図書に関する書誌データの提供を開始</a:t>
            </a:r>
            <a:endParaRPr lang="en-US" altLang="ja-JP" dirty="0" smtClean="0">
              <a:latin typeface="HG丸ｺﾞｼｯｸM-PRO" pitchFamily="50" charset="-128"/>
              <a:ea typeface="HG丸ｺﾞｼｯｸM-PRO" pitchFamily="50" charset="-128"/>
            </a:endParaRPr>
          </a:p>
          <a:p>
            <a:pPr marL="342900" lvl="3" indent="-342900">
              <a:buFont typeface="Arial" pitchFamily="34" charset="0"/>
              <a:buChar char="•"/>
            </a:pPr>
            <a:r>
              <a:rPr lang="en-US" dirty="0" smtClean="0">
                <a:latin typeface="HG丸ｺﾞｼｯｸM-PRO" pitchFamily="50" charset="-128"/>
                <a:ea typeface="HG丸ｺﾞｼｯｸM-PRO" pitchFamily="50" charset="-128"/>
              </a:rPr>
              <a:t>440</a:t>
            </a:r>
            <a:r>
              <a:rPr lang="ja-JP" altLang="en-US" dirty="0" smtClean="0">
                <a:latin typeface="HG丸ｺﾞｼｯｸM-PRO" pitchFamily="50" charset="-128"/>
                <a:ea typeface="HG丸ｺﾞｼｯｸM-PRO" pitchFamily="50" charset="-128"/>
              </a:rPr>
              <a:t>万件の図書に関する基本的な情報が全世界からアクセスできる</a:t>
            </a:r>
          </a:p>
        </p:txBody>
      </p:sp>
      <p:sp>
        <p:nvSpPr>
          <p:cNvPr id="7" name="正方形/長方形 6"/>
          <p:cNvSpPr/>
          <p:nvPr/>
        </p:nvSpPr>
        <p:spPr>
          <a:xfrm>
            <a:off x="179512" y="6165304"/>
            <a:ext cx="882047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r>
              <a:rPr kumimoji="1" lang="ja-JP" altLang="en-US" dirty="0" smtClean="0">
                <a:latin typeface="HG丸ｺﾞｼｯｸM-PRO" pitchFamily="50" charset="-128"/>
                <a:ea typeface="HG丸ｺﾞｼｯｸM-PRO" pitchFamily="50" charset="-128"/>
              </a:rPr>
              <a:t>情報探索サービス（</a:t>
            </a:r>
            <a:r>
              <a:rPr kumimoji="1" lang="en-US" altLang="ja-JP" dirty="0" smtClean="0">
                <a:latin typeface="HG丸ｺﾞｼｯｸM-PRO" pitchFamily="50" charset="-128"/>
                <a:ea typeface="HG丸ｺﾞｼｯｸM-PRO" pitchFamily="50" charset="-128"/>
              </a:rPr>
              <a:t>NDL Search</a:t>
            </a:r>
            <a:r>
              <a:rPr kumimoji="1" lang="ja-JP" altLang="en-US" dirty="0" smtClean="0">
                <a:latin typeface="HG丸ｺﾞｼｯｸM-PRO" pitchFamily="50" charset="-128"/>
                <a:ea typeface="HG丸ｺﾞｼｯｸM-PRO" pitchFamily="50" charset="-128"/>
              </a:rPr>
              <a:t>）の構築・運用</a:t>
            </a:r>
            <a:endParaRPr kumimoji="1" lang="en-US" altLang="ja-JP" dirty="0" smtClean="0">
              <a:latin typeface="HG丸ｺﾞｼｯｸM-PRO" pitchFamily="50" charset="-128"/>
              <a:ea typeface="HG丸ｺﾞｼｯｸM-PRO" pitchFamily="50" charset="-128"/>
            </a:endParaRPr>
          </a:p>
        </p:txBody>
      </p:sp>
      <p:sp>
        <p:nvSpPr>
          <p:cNvPr id="9" name="フッター プレースホルダ 8"/>
          <p:cNvSpPr>
            <a:spLocks noGrp="1"/>
          </p:cNvSpPr>
          <p:nvPr>
            <p:ph type="ftr" sz="quarter" idx="11"/>
          </p:nvPr>
        </p:nvSpPr>
        <p:spPr/>
        <p:txBody>
          <a:bodyPr/>
          <a:lstStyle/>
          <a:p>
            <a:r>
              <a:rPr kumimoji="0" lang="en-US" smtClean="0"/>
              <a:t>National Diet Library (NDL)</a:t>
            </a:r>
            <a:endParaRPr kumimoji="0" lang="en-US"/>
          </a:p>
        </p:txBody>
      </p:sp>
      <p:sp>
        <p:nvSpPr>
          <p:cNvPr id="10" name="スライド番号プレースホルダ 9"/>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
        <p:nvSpPr>
          <p:cNvPr id="11" name="日付プレースホルダ 10"/>
          <p:cNvSpPr>
            <a:spLocks noGrp="1"/>
          </p:cNvSpPr>
          <p:nvPr>
            <p:ph type="dt" sz="half" idx="10"/>
          </p:nvPr>
        </p:nvSpPr>
        <p:spPr/>
        <p:txBody>
          <a:bodyPr/>
          <a:lstStyle/>
          <a:p>
            <a:r>
              <a:rPr lang="en-US" altLang="ja-JP" smtClean="0"/>
              <a:t>2010/12/11</a:t>
            </a:r>
            <a:endParaRPr lang="en-US"/>
          </a:p>
        </p:txBody>
      </p:sp>
      <p:sp>
        <p:nvSpPr>
          <p:cNvPr id="13"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79515" y="0"/>
            <a:ext cx="8784976" cy="1196752"/>
          </a:xfrm>
        </p:spPr>
        <p:txBody>
          <a:bodyPr>
            <a:normAutofit fontScale="90000"/>
          </a:bodyPr>
          <a:lstStyle/>
          <a:p>
            <a:r>
              <a:rPr lang="ja-JP" altLang="en-US" dirty="0" smtClean="0">
                <a:latin typeface="HG丸ｺﾞｼｯｸM-PRO" pitchFamily="50" charset="-128"/>
                <a:ea typeface="HG丸ｺﾞｼｯｸM-PRO" pitchFamily="50" charset="-128"/>
              </a:rPr>
              <a:t>知識インフラのノードとしての</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ja-JP" altLang="en-US" dirty="0" smtClean="0">
                <a:latin typeface="HG丸ｺﾞｼｯｸM-PRO" pitchFamily="50" charset="-128"/>
                <a:ea typeface="HG丸ｺﾞｼｯｸM-PRO" pitchFamily="50" charset="-128"/>
              </a:rPr>
              <a:t>社会的な機能の展開</a:t>
            </a:r>
            <a:endParaRPr lang="ja-JP" altLang="en-US" dirty="0">
              <a:latin typeface="HG丸ｺﾞｼｯｸM-PRO" pitchFamily="50" charset="-128"/>
              <a:ea typeface="HG丸ｺﾞｼｯｸM-PRO" pitchFamily="50" charset="-128"/>
            </a:endParaRPr>
          </a:p>
        </p:txBody>
      </p:sp>
      <p:sp>
        <p:nvSpPr>
          <p:cNvPr id="6" name="コンテンツ プレースホルダ 5"/>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pPr>
              <a:buFont typeface="Wingdings" pitchFamily="2" charset="2"/>
              <a:buChar char="l"/>
            </a:pP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とは</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NDL Search</a:t>
            </a:r>
            <a:r>
              <a:rPr lang="ja-JP" altLang="en-US" dirty="0" smtClean="0">
                <a:latin typeface="HG丸ｺﾞｼｯｸM-PRO" pitchFamily="50" charset="-128"/>
                <a:ea typeface="HG丸ｺﾞｼｯｸM-PRO" pitchFamily="50" charset="-128"/>
              </a:rPr>
              <a:t>が当面目指す方向性</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の将来像</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24</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1</a:t>
            </a:r>
            <a:r>
              <a:rPr lang="ja-JP" altLang="en-US" dirty="0" smtClean="0">
                <a:latin typeface="HG丸ｺﾞｼｯｸM-PRO" pitchFamily="50" charset="-128"/>
                <a:ea typeface="HG丸ｺﾞｼｯｸM-PRO" pitchFamily="50" charset="-128"/>
              </a:rPr>
              <a:t>月のサービスイメージ</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月公開の開発版の到達点</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年度機能強化</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NDL Search</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連携協力イメージ</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知識の利活用の促進を目指して</a:t>
            </a:r>
            <a:endParaRPr lang="en-US" altLang="ja-JP"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fontScale="90000"/>
          </a:bodyPr>
          <a:lstStyle/>
          <a:p>
            <a:r>
              <a:rPr lang="en-US" altLang="ja-JP" dirty="0" smtClean="0">
                <a:latin typeface="HG丸ｺﾞｼｯｸM-PRO" pitchFamily="50" charset="-128"/>
                <a:ea typeface="HG丸ｺﾞｼｯｸM-PRO" pitchFamily="50" charset="-128"/>
              </a:rPr>
              <a:t>NDL Search</a:t>
            </a:r>
            <a:r>
              <a:rPr lang="en-US" altLang="ja-JP" sz="3600" dirty="0" smtClean="0">
                <a:latin typeface="HG丸ｺﾞｼｯｸM-PRO" pitchFamily="50" charset="-128"/>
                <a:ea typeface="HG丸ｺﾞｼｯｸM-PRO" pitchFamily="50" charset="-128"/>
              </a:rPr>
              <a:t>(</a:t>
            </a:r>
            <a:r>
              <a:rPr lang="ja-JP" altLang="en-US" sz="3600" dirty="0" smtClean="0">
                <a:latin typeface="HG丸ｺﾞｼｯｸM-PRO" pitchFamily="50" charset="-128"/>
                <a:ea typeface="HG丸ｺﾞｼｯｸM-PRO" pitchFamily="50" charset="-128"/>
              </a:rPr>
              <a:t>国立国会図書館サーチ）</a:t>
            </a:r>
            <a:r>
              <a:rPr lang="ja-JP" altLang="en-US" dirty="0" smtClean="0">
                <a:latin typeface="HG丸ｺﾞｼｯｸM-PRO" pitchFamily="50" charset="-128"/>
                <a:ea typeface="HG丸ｺﾞｼｯｸM-PRO" pitchFamily="50" charset="-128"/>
              </a:rPr>
              <a:t>とは</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buFont typeface="Wingdings 2" pitchFamily="18" charset="2"/>
              <a:buBlip>
                <a:blip r:embed="rId3"/>
              </a:buBlip>
            </a:pPr>
            <a:r>
              <a:rPr lang="ja-JP" altLang="en-US" sz="2800" dirty="0" smtClean="0">
                <a:latin typeface="HG丸ｺﾞｼｯｸM-PRO" pitchFamily="50" charset="-128"/>
                <a:ea typeface="HG丸ｺﾞｼｯｸM-PRO" pitchFamily="50" charset="-128"/>
              </a:rPr>
              <a:t>目的</a:t>
            </a:r>
            <a:endParaRPr lang="en-US" altLang="ja-JP" sz="28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400" dirty="0" smtClean="0">
                <a:latin typeface="HG丸ｺﾞｼｯｸM-PRO" pitchFamily="50" charset="-128"/>
                <a:ea typeface="HG丸ｺﾞｼｯｸM-PRO" pitchFamily="50" charset="-128"/>
              </a:rPr>
              <a:t>「当館が保有しているか否かを問わず、冊子体に加えて、デジタル化された画像、テキスト、音声等の様々な形態の情報を、いつでも、どこでも、利用者が求める形で、迅速かつ的確に、アクセスまたは案内できるようにすること」</a:t>
            </a:r>
            <a:endParaRPr lang="en-US" altLang="ja-JP" sz="2400" dirty="0" smtClean="0">
              <a:latin typeface="HG丸ｺﾞｼｯｸM-PRO" pitchFamily="50" charset="-128"/>
              <a:ea typeface="HG丸ｺﾞｼｯｸM-PRO" pitchFamily="50" charset="-128"/>
            </a:endParaRPr>
          </a:p>
          <a:p>
            <a:pPr>
              <a:buFont typeface="Wingdings 2" pitchFamily="18" charset="2"/>
              <a:buBlip>
                <a:blip r:embed="rId3"/>
              </a:buBlip>
            </a:pPr>
            <a:r>
              <a:rPr lang="ja-JP" altLang="en-US" dirty="0" smtClean="0">
                <a:latin typeface="HG丸ｺﾞｼｯｸM-PRO" pitchFamily="50" charset="-128"/>
                <a:ea typeface="HG丸ｺﾞｼｯｸM-PRO" pitchFamily="50" charset="-128"/>
              </a:rPr>
              <a:t>概要</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smtClean="0">
                <a:latin typeface="HG丸ｺﾞｼｯｸM-PRO" pitchFamily="50" charset="-128"/>
                <a:ea typeface="HG丸ｺﾞｼｯｸM-PRO" pitchFamily="50" charset="-128"/>
              </a:rPr>
              <a:t>PORTA</a:t>
            </a:r>
            <a:r>
              <a:rPr lang="ja-JP" altLang="en-US" sz="2000" dirty="0" smtClean="0">
                <a:latin typeface="HG丸ｺﾞｼｯｸM-PRO" pitchFamily="50" charset="-128"/>
                <a:ea typeface="HG丸ｺﾞｼｯｸM-PRO" pitchFamily="50" charset="-128"/>
              </a:rPr>
              <a:t>の後継システムを開発中。</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今年</a:t>
            </a:r>
            <a:r>
              <a:rPr lang="en-US" altLang="ja-JP" sz="2000" dirty="0" smtClean="0">
                <a:latin typeface="HG丸ｺﾞｼｯｸM-PRO" pitchFamily="50" charset="-128"/>
                <a:ea typeface="HG丸ｺﾞｼｯｸM-PRO" pitchFamily="50" charset="-128"/>
              </a:rPr>
              <a:t>8</a:t>
            </a:r>
            <a:r>
              <a:rPr lang="ja-JP" altLang="en-US" sz="2000" dirty="0" smtClean="0">
                <a:latin typeface="HG丸ｺﾞｼｯｸM-PRO" pitchFamily="50" charset="-128"/>
                <a:ea typeface="HG丸ｺﾞｼｯｸM-PRO" pitchFamily="50" charset="-128"/>
              </a:rPr>
              <a:t>月に公開し、</a:t>
            </a:r>
            <a:r>
              <a:rPr lang="en-US" altLang="ja-JP" sz="2000" dirty="0" smtClean="0">
                <a:latin typeface="HG丸ｺﾞｼｯｸM-PRO" pitchFamily="50" charset="-128"/>
                <a:ea typeface="HG丸ｺﾞｼｯｸM-PRO" pitchFamily="50" charset="-128"/>
              </a:rPr>
              <a:t>2012</a:t>
            </a:r>
            <a:r>
              <a:rPr lang="ja-JP" altLang="en-US" sz="2000" dirty="0" smtClean="0">
                <a:latin typeface="HG丸ｺﾞｼｯｸM-PRO" pitchFamily="50" charset="-128"/>
                <a:ea typeface="HG丸ｺﾞｼｯｸM-PRO" pitchFamily="50" charset="-128"/>
              </a:rPr>
              <a:t>年からは本格システムとして稼働予定。</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試行運用の段階であるが、</a:t>
            </a:r>
            <a:r>
              <a:rPr lang="en-US" altLang="ja-JP" sz="2000" dirty="0" smtClean="0">
                <a:latin typeface="HG丸ｺﾞｼｯｸM-PRO" pitchFamily="50" charset="-128"/>
                <a:ea typeface="HG丸ｺﾞｼｯｸM-PRO" pitchFamily="50" charset="-128"/>
              </a:rPr>
              <a:t>34</a:t>
            </a:r>
            <a:r>
              <a:rPr lang="ja-JP" altLang="en-US" sz="2000" dirty="0" smtClean="0">
                <a:latin typeface="HG丸ｺﾞｼｯｸM-PRO" pitchFamily="50" charset="-128"/>
                <a:ea typeface="HG丸ｺﾞｼｯｸM-PRO" pitchFamily="50" charset="-128"/>
              </a:rPr>
              <a:t>個のデータベースから収集した約</a:t>
            </a:r>
            <a:r>
              <a:rPr lang="en-US" altLang="ja-JP" sz="2000" dirty="0" smtClean="0">
                <a:latin typeface="HG丸ｺﾞｼｯｸM-PRO" pitchFamily="50" charset="-128"/>
                <a:ea typeface="HG丸ｺﾞｼｯｸM-PRO" pitchFamily="50" charset="-128"/>
              </a:rPr>
              <a:t>5,500</a:t>
            </a:r>
            <a:r>
              <a:rPr lang="ja-JP" altLang="en-US" sz="2000" dirty="0" smtClean="0">
                <a:latin typeface="HG丸ｺﾞｼｯｸM-PRO" pitchFamily="50" charset="-128"/>
                <a:ea typeface="HG丸ｺﾞｼｯｸM-PRO" pitchFamily="50" charset="-128"/>
              </a:rPr>
              <a:t>万件を検索でき、</a:t>
            </a:r>
            <a:r>
              <a:rPr lang="en-US" altLang="ja-JP" sz="2000" dirty="0" smtClean="0">
                <a:latin typeface="HG丸ｺﾞｼｯｸM-PRO" pitchFamily="50" charset="-128"/>
                <a:ea typeface="HG丸ｺﾞｼｯｸM-PRO" pitchFamily="50" charset="-128"/>
              </a:rPr>
              <a:t>9</a:t>
            </a:r>
            <a:r>
              <a:rPr lang="ja-JP" altLang="en-US" sz="2000" dirty="0" smtClean="0">
                <a:latin typeface="HG丸ｺﾞｼｯｸM-PRO" pitchFamily="50" charset="-128"/>
                <a:ea typeface="HG丸ｺﾞｼｯｸM-PRO" pitchFamily="50" charset="-128"/>
              </a:rPr>
              <a:t>種の他機関の大規模データベースと横断検索できる。</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2000" dirty="0" smtClean="0">
                <a:latin typeface="HG丸ｺﾞｼｯｸM-PRO" pitchFamily="50" charset="-128"/>
                <a:ea typeface="HG丸ｺﾞｼｯｸM-PRO" pitchFamily="50" charset="-128"/>
              </a:rPr>
              <a:t>PORTA</a:t>
            </a:r>
            <a:r>
              <a:rPr lang="ja-JP" altLang="en-US" sz="2000" dirty="0" smtClean="0">
                <a:latin typeface="HG丸ｺﾞｼｯｸM-PRO" pitchFamily="50" charset="-128"/>
                <a:ea typeface="HG丸ｺﾞｼｯｸM-PRO" pitchFamily="50" charset="-128"/>
              </a:rPr>
              <a:t>との最大の相違点は、紙とデジタルを統合的に検索できること。</a:t>
            </a:r>
            <a:endParaRPr lang="en-US" altLang="ja-JP" sz="20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2000" dirty="0" smtClean="0">
                <a:latin typeface="HG丸ｺﾞｼｯｸM-PRO" pitchFamily="50" charset="-128"/>
                <a:ea typeface="HG丸ｺﾞｼｯｸM-PRO" pitchFamily="50" charset="-128"/>
              </a:rPr>
              <a:t>「日韓・日中・日英翻訳機能」を追加するなど、機能拡張を図っている。</a:t>
            </a:r>
            <a:endParaRPr lang="en-US" altLang="ja-JP" sz="2000" dirty="0" smtClean="0">
              <a:latin typeface="HG丸ｺﾞｼｯｸM-PRO" pitchFamily="50" charset="-128"/>
              <a:ea typeface="HG丸ｺﾞｼｯｸM-PRO" pitchFamily="50" charset="-128"/>
            </a:endParaRPr>
          </a:p>
          <a:p>
            <a:pPr>
              <a:buFont typeface="Wingdings 2" pitchFamily="18" charset="2"/>
              <a:buBlip>
                <a:blip r:embed="rId3"/>
              </a:buBlip>
            </a:pPr>
            <a:r>
              <a:rPr lang="ja-JP" altLang="en-US" sz="2800" dirty="0" smtClean="0">
                <a:solidFill>
                  <a:srgbClr val="FF0000"/>
                </a:solidFill>
                <a:latin typeface="HG丸ｺﾞｼｯｸM-PRO" pitchFamily="50" charset="-128"/>
                <a:ea typeface="HG丸ｺﾞｼｯｸM-PRO" pitchFamily="50" charset="-128"/>
              </a:rPr>
              <a:t>ユーザの評価等に基づく改善を重ね、我が国を代表するデジタル情報検索の玄関となるよう取り組む。</a:t>
            </a:r>
          </a:p>
          <a:p>
            <a:endParaRPr kumimoji="1" lang="ja-JP" altLang="en-US" sz="4400"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6"/>
          <p:cNvSpPr>
            <a:spLocks noChangeArrowheads="1"/>
          </p:cNvSpPr>
          <p:nvPr/>
        </p:nvSpPr>
        <p:spPr bwMode="auto">
          <a:xfrm>
            <a:off x="2071691" y="1193283"/>
            <a:ext cx="4071937" cy="3643331"/>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endParaRPr lang="ja-JP" altLang="en-US" sz="1600" b="0" dirty="0">
              <a:solidFill>
                <a:schemeClr val="accent2"/>
              </a:solidFill>
              <a:latin typeface="HG丸ｺﾞｼｯｸM-PRO" pitchFamily="50" charset="-128"/>
              <a:ea typeface="HG丸ｺﾞｼｯｸM-PRO" pitchFamily="50" charset="-128"/>
            </a:endParaRPr>
          </a:p>
        </p:txBody>
      </p:sp>
      <p:sp>
        <p:nvSpPr>
          <p:cNvPr id="70" name="AutoShape 6"/>
          <p:cNvSpPr>
            <a:spLocks noChangeArrowheads="1"/>
          </p:cNvSpPr>
          <p:nvPr/>
        </p:nvSpPr>
        <p:spPr bwMode="auto">
          <a:xfrm>
            <a:off x="2071688" y="5193798"/>
            <a:ext cx="3929062" cy="1428750"/>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lstStyle/>
          <a:p>
            <a:pPr>
              <a:defRPr/>
            </a:pPr>
            <a:endParaRPr lang="ja-JP" altLang="en-US" sz="1600" b="0" dirty="0">
              <a:solidFill>
                <a:schemeClr val="accent2"/>
              </a:solidFill>
              <a:latin typeface="HG丸ｺﾞｼｯｸM-PRO" pitchFamily="50" charset="-128"/>
              <a:ea typeface="HG丸ｺﾞｼｯｸM-PRO" pitchFamily="50" charset="-128"/>
            </a:endParaRPr>
          </a:p>
        </p:txBody>
      </p:sp>
      <p:sp>
        <p:nvSpPr>
          <p:cNvPr id="4102" name="Oval 2"/>
          <p:cNvSpPr>
            <a:spLocks noChangeArrowheads="1"/>
          </p:cNvSpPr>
          <p:nvPr/>
        </p:nvSpPr>
        <p:spPr bwMode="auto">
          <a:xfrm>
            <a:off x="571475" y="3050669"/>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latin typeface="HG丸ｺﾞｼｯｸM-PRO" pitchFamily="50" charset="-128"/>
                <a:ea typeface="HG丸ｺﾞｼｯｸM-PRO" pitchFamily="50" charset="-128"/>
              </a:rPr>
              <a:t>民間</a:t>
            </a:r>
          </a:p>
          <a:p>
            <a:r>
              <a:rPr lang="ja-JP" altLang="en-US" sz="1200" b="0">
                <a:latin typeface="HG丸ｺﾞｼｯｸM-PRO" pitchFamily="50" charset="-128"/>
                <a:ea typeface="HG丸ｺﾞｼｯｸM-PRO" pitchFamily="50" charset="-128"/>
              </a:rPr>
              <a:t>その他機関</a:t>
            </a:r>
          </a:p>
          <a:p>
            <a:r>
              <a:rPr lang="en-US" altLang="ja-JP" sz="1200" b="0">
                <a:latin typeface="HG丸ｺﾞｼｯｸM-PRO" pitchFamily="50" charset="-128"/>
                <a:ea typeface="HG丸ｺﾞｼｯｸM-PRO" pitchFamily="50" charset="-128"/>
              </a:rPr>
              <a:t>Q&amp;A</a:t>
            </a:r>
          </a:p>
          <a:p>
            <a:endParaRPr lang="en-US" altLang="ja-JP" sz="800" b="0">
              <a:latin typeface="HG丸ｺﾞｼｯｸM-PRO" pitchFamily="50" charset="-128"/>
              <a:ea typeface="HG丸ｺﾞｼｯｸM-PRO" pitchFamily="50" charset="-128"/>
            </a:endParaRPr>
          </a:p>
        </p:txBody>
      </p:sp>
      <p:sp>
        <p:nvSpPr>
          <p:cNvPr id="4103" name="Oval 3"/>
          <p:cNvSpPr>
            <a:spLocks noChangeArrowheads="1"/>
          </p:cNvSpPr>
          <p:nvPr/>
        </p:nvSpPr>
        <p:spPr bwMode="auto">
          <a:xfrm>
            <a:off x="6072190" y="4765179"/>
            <a:ext cx="1204912"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smtClean="0">
                <a:latin typeface="HG丸ｺﾞｼｯｸM-PRO" pitchFamily="50" charset="-128"/>
                <a:ea typeface="HG丸ｺﾞｼｯｸM-PRO" pitchFamily="50" charset="-128"/>
              </a:rPr>
              <a:t>各デジタル</a:t>
            </a:r>
          </a:p>
          <a:p>
            <a:r>
              <a:rPr lang="ja-JP" altLang="en-US" sz="1400" b="0" dirty="0" smtClean="0">
                <a:latin typeface="HG丸ｺﾞｼｯｸM-PRO" pitchFamily="50" charset="-128"/>
                <a:ea typeface="HG丸ｺﾞｼｯｸM-PRO" pitchFamily="50" charset="-128"/>
              </a:rPr>
              <a:t>アーカイブ</a:t>
            </a:r>
          </a:p>
          <a:p>
            <a:r>
              <a:rPr lang="ja-JP" altLang="en-US" sz="800" b="0" dirty="0" smtClean="0">
                <a:latin typeface="HG丸ｺﾞｼｯｸM-PRO" pitchFamily="50" charset="-128"/>
                <a:ea typeface="HG丸ｺﾞｼｯｸM-PRO" pitchFamily="50" charset="-128"/>
              </a:rPr>
              <a:t>（</a:t>
            </a:r>
            <a:r>
              <a:rPr lang="en-US" altLang="ja-JP" sz="800" b="0" dirty="0" smtClean="0">
                <a:latin typeface="HG丸ｺﾞｼｯｸM-PRO" pitchFamily="50" charset="-128"/>
                <a:ea typeface="HG丸ｺﾞｼｯｸM-PRO" pitchFamily="50" charset="-128"/>
              </a:rPr>
              <a:t>DA</a:t>
            </a:r>
            <a:r>
              <a:rPr lang="ja-JP" altLang="en-US" sz="800" b="0" dirty="0" smtClean="0">
                <a:latin typeface="HG丸ｺﾞｼｯｸM-PRO" pitchFamily="50" charset="-128"/>
                <a:ea typeface="HG丸ｺﾞｼｯｸM-PRO" pitchFamily="50" charset="-128"/>
              </a:rPr>
              <a:t>検索）</a:t>
            </a:r>
            <a:endParaRPr lang="ja-JP" altLang="en-US" sz="800" b="0" dirty="0">
              <a:latin typeface="HG丸ｺﾞｼｯｸM-PRO" pitchFamily="50" charset="-128"/>
              <a:ea typeface="HG丸ｺﾞｼｯｸM-PRO" pitchFamily="50" charset="-128"/>
            </a:endParaRPr>
          </a:p>
        </p:txBody>
      </p:sp>
      <p:sp>
        <p:nvSpPr>
          <p:cNvPr id="4104" name="Oval 4"/>
          <p:cNvSpPr>
            <a:spLocks noChangeArrowheads="1"/>
          </p:cNvSpPr>
          <p:nvPr/>
        </p:nvSpPr>
        <p:spPr bwMode="auto">
          <a:xfrm>
            <a:off x="1000128" y="4265116"/>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en-US" altLang="ja-JP" sz="1400" b="0" dirty="0" err="1">
                <a:latin typeface="HG丸ｺﾞｼｯｸM-PRO" pitchFamily="50" charset="-128"/>
                <a:ea typeface="HG丸ｺﾞｼｯｸM-PRO" pitchFamily="50" charset="-128"/>
              </a:rPr>
              <a:t>Webcat</a:t>
            </a:r>
            <a:endParaRPr lang="en-US" altLang="ja-JP" sz="1400" b="0" dirty="0">
              <a:latin typeface="HG丸ｺﾞｼｯｸM-PRO" pitchFamily="50" charset="-128"/>
              <a:ea typeface="HG丸ｺﾞｼｯｸM-PRO" pitchFamily="50" charset="-128"/>
            </a:endParaRPr>
          </a:p>
          <a:p>
            <a:r>
              <a:rPr lang="en-US" altLang="ja-JP" sz="1400" b="0" dirty="0">
                <a:latin typeface="HG丸ｺﾞｼｯｸM-PRO" pitchFamily="50" charset="-128"/>
                <a:ea typeface="HG丸ｺﾞｼｯｸM-PRO" pitchFamily="50" charset="-128"/>
              </a:rPr>
              <a:t>Plus</a:t>
            </a:r>
          </a:p>
          <a:p>
            <a:r>
              <a:rPr lang="ja-JP" altLang="en-US" sz="800" b="0" dirty="0">
                <a:latin typeface="HG丸ｺﾞｼｯｸM-PRO" pitchFamily="50" charset="-128"/>
                <a:ea typeface="HG丸ｺﾞｼｯｸM-PRO" pitchFamily="50" charset="-128"/>
              </a:rPr>
              <a:t>（大学蔵書目録情報）</a:t>
            </a:r>
          </a:p>
        </p:txBody>
      </p:sp>
      <p:sp>
        <p:nvSpPr>
          <p:cNvPr id="4105" name="Rectangle 5"/>
          <p:cNvSpPr>
            <a:spLocks noGrp="1" noChangeArrowheads="1"/>
          </p:cNvSpPr>
          <p:nvPr>
            <p:ph type="title"/>
          </p:nvPr>
        </p:nvSpPr>
        <p:spPr>
          <a:xfrm>
            <a:off x="827587" y="188640"/>
            <a:ext cx="7586663" cy="571504"/>
          </a:xfrm>
        </p:spPr>
        <p:txBody>
          <a:bodyPr>
            <a:noAutofit/>
          </a:bodyPr>
          <a:lstStyle/>
          <a:p>
            <a:pPr eaLnBrk="1" hangingPunct="1"/>
            <a:r>
              <a:rPr lang="en-US" altLang="ja-JP" sz="3200" dirty="0" smtClean="0">
                <a:latin typeface="HG丸ｺﾞｼｯｸM-PRO" pitchFamily="50" charset="-128"/>
                <a:ea typeface="HG丸ｺﾞｼｯｸM-PRO" pitchFamily="50" charset="-128"/>
              </a:rPr>
              <a:t>NDL Search</a:t>
            </a:r>
            <a:r>
              <a:rPr lang="ja-JP" altLang="en-US" sz="3200" dirty="0" smtClean="0">
                <a:latin typeface="HG丸ｺﾞｼｯｸM-PRO" pitchFamily="50" charset="-128"/>
                <a:ea typeface="HG丸ｺﾞｼｯｸM-PRO" pitchFamily="50" charset="-128"/>
              </a:rPr>
              <a:t>が当面目指す方向性</a:t>
            </a:r>
          </a:p>
        </p:txBody>
      </p:sp>
      <p:sp>
        <p:nvSpPr>
          <p:cNvPr id="4106" name="AutoShape 7"/>
          <p:cNvSpPr>
            <a:spLocks noChangeArrowheads="1"/>
          </p:cNvSpPr>
          <p:nvPr/>
        </p:nvSpPr>
        <p:spPr bwMode="auto">
          <a:xfrm rot="-8158390">
            <a:off x="6006565" y="-1641758"/>
            <a:ext cx="5327650" cy="55221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441 w 21600"/>
              <a:gd name="T13" fmla="*/ 0 h 21600"/>
              <a:gd name="T14" fmla="*/ 20159 w 21600"/>
              <a:gd name="T15" fmla="*/ 10699 h 21600"/>
            </a:gdLst>
            <a:ahLst/>
            <a:cxnLst>
              <a:cxn ang="T8">
                <a:pos x="T0" y="T1"/>
              </a:cxn>
              <a:cxn ang="T9">
                <a:pos x="T2" y="T3"/>
              </a:cxn>
              <a:cxn ang="T10">
                <a:pos x="T4" y="T5"/>
              </a:cxn>
              <a:cxn ang="T11">
                <a:pos x="T6" y="T7"/>
              </a:cxn>
            </a:cxnLst>
            <a:rect l="T12" t="T13" r="T14" b="T15"/>
            <a:pathLst>
              <a:path w="21600" h="21600">
                <a:moveTo>
                  <a:pt x="10650" y="10662"/>
                </a:moveTo>
                <a:cubicBezTo>
                  <a:pt x="10689" y="10620"/>
                  <a:pt x="10743" y="10596"/>
                  <a:pt x="10800" y="10597"/>
                </a:cubicBezTo>
                <a:cubicBezTo>
                  <a:pt x="10856" y="10597"/>
                  <a:pt x="10910" y="10620"/>
                  <a:pt x="10949" y="10662"/>
                </a:cubicBezTo>
                <a:lnTo>
                  <a:pt x="18748" y="3487"/>
                </a:lnTo>
                <a:cubicBezTo>
                  <a:pt x="16702" y="1264"/>
                  <a:pt x="13820" y="-1"/>
                  <a:pt x="10799" y="0"/>
                </a:cubicBezTo>
                <a:cubicBezTo>
                  <a:pt x="7779" y="0"/>
                  <a:pt x="4897" y="1264"/>
                  <a:pt x="2851" y="3487"/>
                </a:cubicBezTo>
                <a:close/>
              </a:path>
            </a:pathLst>
          </a:custGeom>
          <a:gradFill rotWithShape="1">
            <a:gsLst>
              <a:gs pos="0">
                <a:srgbClr val="FF0000">
                  <a:alpha val="79999"/>
                </a:srgbClr>
              </a:gs>
              <a:gs pos="100000">
                <a:srgbClr val="FFE7E7"/>
              </a:gs>
            </a:gsLst>
            <a:lin ang="2700000" scaled="1"/>
          </a:gradFill>
          <a:ln w="9525" algn="ctr">
            <a:solidFill>
              <a:schemeClr val="tx1"/>
            </a:solidFill>
            <a:miter lim="800000"/>
            <a:headEnd/>
            <a:tailEnd/>
          </a:ln>
        </p:spPr>
        <p:txBody>
          <a:bodyPr rot="10800000" wrap="none" anchor="ctr"/>
          <a:lstStyle/>
          <a:p>
            <a:endParaRPr lang="en-US" altLang="ja-JP" sz="2000" b="0">
              <a:latin typeface="HG丸ｺﾞｼｯｸM-PRO" pitchFamily="50" charset="-128"/>
              <a:ea typeface="HG丸ｺﾞｼｯｸM-PRO" pitchFamily="50" charset="-128"/>
            </a:endParaRPr>
          </a:p>
          <a:p>
            <a:endParaRPr lang="en-US" altLang="ja-JP" sz="2000" b="0">
              <a:latin typeface="HG丸ｺﾞｼｯｸM-PRO" pitchFamily="50" charset="-128"/>
              <a:ea typeface="HG丸ｺﾞｼｯｸM-PRO" pitchFamily="50" charset="-128"/>
            </a:endParaRPr>
          </a:p>
          <a:p>
            <a:endParaRPr lang="en-US" altLang="ja-JP" sz="2000" b="0">
              <a:latin typeface="HG丸ｺﾞｼｯｸM-PRO" pitchFamily="50" charset="-128"/>
              <a:ea typeface="HG丸ｺﾞｼｯｸM-PRO" pitchFamily="50" charset="-128"/>
            </a:endParaRPr>
          </a:p>
          <a:p>
            <a:endParaRPr lang="en-US" altLang="ja-JP" sz="900" b="0">
              <a:latin typeface="HG丸ｺﾞｼｯｸM-PRO" pitchFamily="50" charset="-128"/>
              <a:ea typeface="HG丸ｺﾞｼｯｸM-PRO" pitchFamily="50" charset="-128"/>
            </a:endParaRPr>
          </a:p>
        </p:txBody>
      </p:sp>
      <p:sp>
        <p:nvSpPr>
          <p:cNvPr id="784392" name="AutoShape 8"/>
          <p:cNvSpPr>
            <a:spLocks noChangeArrowheads="1"/>
          </p:cNvSpPr>
          <p:nvPr/>
        </p:nvSpPr>
        <p:spPr bwMode="auto">
          <a:xfrm>
            <a:off x="4714877" y="5408110"/>
            <a:ext cx="1160463" cy="9350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dirty="0">
                <a:latin typeface="HG丸ｺﾞｼｯｸM-PRO" pitchFamily="50" charset="-128"/>
                <a:ea typeface="HG丸ｺﾞｼｯｸM-PRO" pitchFamily="50" charset="-128"/>
              </a:rPr>
              <a:t>NDL</a:t>
            </a:r>
            <a:r>
              <a:rPr lang="ja-JP" altLang="en-US" sz="1200" b="0" dirty="0">
                <a:latin typeface="HG丸ｺﾞｼｯｸM-PRO" pitchFamily="50" charset="-128"/>
                <a:ea typeface="HG丸ｺﾞｼｯｸM-PRO" pitchFamily="50" charset="-128"/>
              </a:rPr>
              <a:t>デジタル</a:t>
            </a:r>
          </a:p>
          <a:p>
            <a:pPr>
              <a:defRPr/>
            </a:pPr>
            <a:r>
              <a:rPr lang="ja-JP" altLang="en-US" sz="1200" b="0" dirty="0">
                <a:latin typeface="HG丸ｺﾞｼｯｸM-PRO" pitchFamily="50" charset="-128"/>
                <a:ea typeface="HG丸ｺﾞｼｯｸM-PRO" pitchFamily="50" charset="-128"/>
              </a:rPr>
              <a:t>アーカイブ</a:t>
            </a:r>
          </a:p>
        </p:txBody>
      </p:sp>
      <p:sp>
        <p:nvSpPr>
          <p:cNvPr id="4109" name="Oval 10"/>
          <p:cNvSpPr>
            <a:spLocks noChangeArrowheads="1"/>
          </p:cNvSpPr>
          <p:nvPr/>
        </p:nvSpPr>
        <p:spPr bwMode="auto">
          <a:xfrm>
            <a:off x="3357566" y="3622173"/>
            <a:ext cx="1150937" cy="1079500"/>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dirty="0">
                <a:latin typeface="HG丸ｺﾞｼｯｸM-PRO" pitchFamily="50" charset="-128"/>
                <a:ea typeface="HG丸ｺﾞｼｯｸM-PRO" pitchFamily="50" charset="-128"/>
              </a:rPr>
              <a:t>紙</a:t>
            </a:r>
            <a:r>
              <a:rPr lang="ja-JP" altLang="en-US" sz="1400" b="0" dirty="0" smtClean="0">
                <a:latin typeface="HG丸ｺﾞｼｯｸM-PRO" pitchFamily="50" charset="-128"/>
                <a:ea typeface="HG丸ｺﾞｼｯｸM-PRO" pitchFamily="50" charset="-128"/>
              </a:rPr>
              <a:t>の</a:t>
            </a:r>
            <a:endParaRPr lang="en-US" altLang="ja-JP" sz="1400" b="0" dirty="0" smtClean="0">
              <a:latin typeface="HG丸ｺﾞｼｯｸM-PRO" pitchFamily="50" charset="-128"/>
              <a:ea typeface="HG丸ｺﾞｼｯｸM-PRO" pitchFamily="50" charset="-128"/>
            </a:endParaRPr>
          </a:p>
          <a:p>
            <a:r>
              <a:rPr lang="ja-JP" altLang="en-US" sz="1400" b="0" dirty="0" smtClean="0">
                <a:latin typeface="HG丸ｺﾞｼｯｸM-PRO" pitchFamily="50" charset="-128"/>
                <a:ea typeface="HG丸ｺﾞｼｯｸM-PRO" pitchFamily="50" charset="-128"/>
              </a:rPr>
              <a:t>総合目録</a:t>
            </a:r>
            <a:endParaRPr lang="ja-JP" altLang="en-US" sz="1400" b="0" dirty="0">
              <a:latin typeface="HG丸ｺﾞｼｯｸM-PRO" pitchFamily="50" charset="-128"/>
              <a:ea typeface="HG丸ｺﾞｼｯｸM-PRO" pitchFamily="50" charset="-128"/>
            </a:endParaRPr>
          </a:p>
        </p:txBody>
      </p:sp>
      <p:grpSp>
        <p:nvGrpSpPr>
          <p:cNvPr id="2" name="Group 11"/>
          <p:cNvGrpSpPr>
            <a:grpSpLocks/>
          </p:cNvGrpSpPr>
          <p:nvPr/>
        </p:nvGrpSpPr>
        <p:grpSpPr bwMode="auto">
          <a:xfrm>
            <a:off x="539753" y="1748925"/>
            <a:ext cx="1476375" cy="1081087"/>
            <a:chOff x="4150" y="2931"/>
            <a:chExt cx="1451" cy="862"/>
          </a:xfrm>
        </p:grpSpPr>
        <p:sp>
          <p:nvSpPr>
            <p:cNvPr id="4167" name="AutoShape 12"/>
            <p:cNvSpPr>
              <a:spLocks noChangeArrowheads="1"/>
            </p:cNvSpPr>
            <p:nvPr/>
          </p:nvSpPr>
          <p:spPr bwMode="auto">
            <a:xfrm>
              <a:off x="4150" y="2931"/>
              <a:ext cx="1362" cy="680"/>
            </a:xfrm>
            <a:prstGeom prst="cloudCallout">
              <a:avLst>
                <a:gd name="adj1" fmla="val 3083"/>
                <a:gd name="adj2" fmla="val 27500"/>
              </a:avLst>
            </a:prstGeom>
            <a:ln>
              <a:headEnd/>
              <a:tailEnd/>
            </a:ln>
          </p:spPr>
          <p:style>
            <a:lnRef idx="1">
              <a:schemeClr val="accent2"/>
            </a:lnRef>
            <a:fillRef idx="2">
              <a:schemeClr val="accent2"/>
            </a:fillRef>
            <a:effectRef idx="1">
              <a:schemeClr val="accent2"/>
            </a:effectRef>
            <a:fontRef idx="minor">
              <a:schemeClr val="dk1"/>
            </a:fontRef>
          </p:style>
          <p:txBody>
            <a:bodyPr lIns="0" rIns="0" anchor="ctr"/>
            <a:lstStyle/>
            <a:p>
              <a:r>
                <a:rPr lang="ja-JP" altLang="en-US" sz="900" b="0" dirty="0">
                  <a:latin typeface="HG丸ｺﾞｼｯｸM-PRO" pitchFamily="50" charset="-128"/>
                  <a:ea typeface="HG丸ｺﾞｼｯｸM-PRO" pitchFamily="50" charset="-128"/>
                </a:rPr>
                <a:t>インターネット上の</a:t>
              </a:r>
            </a:p>
            <a:p>
              <a:r>
                <a:rPr lang="ja-JP" altLang="en-US" sz="900" b="0" dirty="0" smtClean="0">
                  <a:latin typeface="HG丸ｺﾞｼｯｸM-PRO" pitchFamily="50" charset="-128"/>
                  <a:ea typeface="HG丸ｺﾞｼｯｸM-PRO" pitchFamily="50" charset="-128"/>
                </a:rPr>
                <a:t>各種サービス</a:t>
              </a:r>
              <a:endParaRPr lang="ja-JP" altLang="en-US" sz="900" b="0" dirty="0">
                <a:latin typeface="HG丸ｺﾞｼｯｸM-PRO" pitchFamily="50" charset="-128"/>
                <a:ea typeface="HG丸ｺﾞｼｯｸM-PRO" pitchFamily="50" charset="-128"/>
              </a:endParaRPr>
            </a:p>
          </p:txBody>
        </p:sp>
        <p:grpSp>
          <p:nvGrpSpPr>
            <p:cNvPr id="3" name="Group 13"/>
            <p:cNvGrpSpPr>
              <a:grpSpLocks/>
            </p:cNvGrpSpPr>
            <p:nvPr/>
          </p:nvGrpSpPr>
          <p:grpSpPr bwMode="auto">
            <a:xfrm>
              <a:off x="4150" y="3430"/>
              <a:ext cx="1451" cy="363"/>
              <a:chOff x="4150" y="3475"/>
              <a:chExt cx="1451" cy="363"/>
            </a:xfrm>
          </p:grpSpPr>
          <p:sp>
            <p:nvSpPr>
              <p:cNvPr id="4169" name="AutoShape 14"/>
              <p:cNvSpPr>
                <a:spLocks noChangeArrowheads="1"/>
              </p:cNvSpPr>
              <p:nvPr/>
            </p:nvSpPr>
            <p:spPr bwMode="auto">
              <a:xfrm>
                <a:off x="4150" y="3475"/>
                <a:ext cx="454" cy="363"/>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latin typeface="HG丸ｺﾞｼｯｸM-PRO" pitchFamily="50" charset="-128"/>
                  <a:ea typeface="HG丸ｺﾞｼｯｸM-PRO" pitchFamily="50" charset="-128"/>
                </a:endParaRPr>
              </a:p>
            </p:txBody>
          </p:sp>
          <p:sp>
            <p:nvSpPr>
              <p:cNvPr id="4170" name="AutoShape 15"/>
              <p:cNvSpPr>
                <a:spLocks noChangeArrowheads="1"/>
              </p:cNvSpPr>
              <p:nvPr/>
            </p:nvSpPr>
            <p:spPr bwMode="auto">
              <a:xfrm>
                <a:off x="4648" y="3475"/>
                <a:ext cx="454" cy="363"/>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latin typeface="HG丸ｺﾞｼｯｸM-PRO" pitchFamily="50" charset="-128"/>
                  <a:ea typeface="HG丸ｺﾞｼｯｸM-PRO" pitchFamily="50" charset="-128"/>
                </a:endParaRPr>
              </a:p>
            </p:txBody>
          </p:sp>
          <p:sp>
            <p:nvSpPr>
              <p:cNvPr id="4171" name="AutoShape 16"/>
              <p:cNvSpPr>
                <a:spLocks noChangeArrowheads="1"/>
              </p:cNvSpPr>
              <p:nvPr/>
            </p:nvSpPr>
            <p:spPr bwMode="auto">
              <a:xfrm>
                <a:off x="5147" y="3475"/>
                <a:ext cx="454" cy="363"/>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latin typeface="HG丸ｺﾞｼｯｸM-PRO" pitchFamily="50" charset="-128"/>
                  <a:ea typeface="HG丸ｺﾞｼｯｸM-PRO" pitchFamily="50" charset="-128"/>
                </a:endParaRPr>
              </a:p>
            </p:txBody>
          </p:sp>
        </p:grpSp>
      </p:grpSp>
      <p:sp>
        <p:nvSpPr>
          <p:cNvPr id="4112" name="Text Box 18"/>
          <p:cNvSpPr txBox="1">
            <a:spLocks noChangeArrowheads="1"/>
          </p:cNvSpPr>
          <p:nvPr/>
        </p:nvSpPr>
        <p:spPr bwMode="auto">
          <a:xfrm rot="2672277">
            <a:off x="5772988" y="2579617"/>
            <a:ext cx="3168650" cy="615553"/>
          </a:xfrm>
          <a:prstGeom prst="rect">
            <a:avLst/>
          </a:prstGeom>
          <a:noFill/>
          <a:ln w="9525" algn="ctr">
            <a:noFill/>
            <a:miter lim="800000"/>
            <a:headEnd/>
            <a:tailEnd/>
          </a:ln>
        </p:spPr>
        <p:txBody>
          <a:bodyPr>
            <a:spAutoFit/>
          </a:bodyPr>
          <a:lstStyle/>
          <a:p>
            <a:r>
              <a:rPr lang="en-US" altLang="ja-JP" sz="1600" b="0" dirty="0">
                <a:latin typeface="HG丸ｺﾞｼｯｸM-PRO" pitchFamily="50" charset="-128"/>
                <a:ea typeface="HG丸ｺﾞｼｯｸM-PRO" pitchFamily="50" charset="-128"/>
              </a:rPr>
              <a:t>Google / Yahoo!</a:t>
            </a:r>
          </a:p>
          <a:p>
            <a:r>
              <a:rPr lang="ja-JP" altLang="en-US" b="0" dirty="0">
                <a:latin typeface="HG丸ｺﾞｼｯｸM-PRO" pitchFamily="50" charset="-128"/>
                <a:ea typeface="HG丸ｺﾞｼｯｸM-PRO" pitchFamily="50" charset="-128"/>
              </a:rPr>
              <a:t>（</a:t>
            </a:r>
            <a:r>
              <a:rPr lang="ja-JP" altLang="en-US" b="0" dirty="0" smtClean="0">
                <a:latin typeface="HG丸ｺﾞｼｯｸM-PRO" pitchFamily="50" charset="-128"/>
                <a:ea typeface="HG丸ｺﾞｼｯｸM-PRO" pitchFamily="50" charset="-128"/>
              </a:rPr>
              <a:t>検索エンジン）</a:t>
            </a:r>
            <a:endParaRPr lang="ja-JP" altLang="en-US" b="0" dirty="0">
              <a:latin typeface="HG丸ｺﾞｼｯｸM-PRO" pitchFamily="50" charset="-128"/>
              <a:ea typeface="HG丸ｺﾞｼｯｸM-PRO" pitchFamily="50" charset="-128"/>
            </a:endParaRPr>
          </a:p>
        </p:txBody>
      </p:sp>
      <p:sp>
        <p:nvSpPr>
          <p:cNvPr id="4113" name="Oval 19"/>
          <p:cNvSpPr>
            <a:spLocks noChangeArrowheads="1"/>
          </p:cNvSpPr>
          <p:nvPr/>
        </p:nvSpPr>
        <p:spPr bwMode="auto">
          <a:xfrm>
            <a:off x="4500563" y="3622179"/>
            <a:ext cx="1204912" cy="1131887"/>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latin typeface="HG丸ｺﾞｼｯｸM-PRO" pitchFamily="50" charset="-128"/>
                <a:ea typeface="HG丸ｺﾞｼｯｸM-PRO" pitchFamily="50" charset="-128"/>
              </a:rPr>
              <a:t>デジタルの</a:t>
            </a:r>
            <a:br>
              <a:rPr lang="ja-JP" altLang="en-US" sz="1400" b="0" dirty="0">
                <a:latin typeface="HG丸ｺﾞｼｯｸM-PRO" pitchFamily="50" charset="-128"/>
                <a:ea typeface="HG丸ｺﾞｼｯｸM-PRO" pitchFamily="50" charset="-128"/>
              </a:rPr>
            </a:br>
            <a:r>
              <a:rPr lang="ja-JP" altLang="en-US" sz="1400" b="0" dirty="0">
                <a:latin typeface="HG丸ｺﾞｼｯｸM-PRO" pitchFamily="50" charset="-128"/>
                <a:ea typeface="HG丸ｺﾞｼｯｸM-PRO" pitchFamily="50" charset="-128"/>
              </a:rPr>
              <a:t>総合</a:t>
            </a:r>
            <a:r>
              <a:rPr lang="ja-JP" altLang="en-US" sz="1400" b="0" dirty="0" smtClean="0">
                <a:latin typeface="HG丸ｺﾞｼｯｸM-PRO" pitchFamily="50" charset="-128"/>
                <a:ea typeface="HG丸ｺﾞｼｯｸM-PRO" pitchFamily="50" charset="-128"/>
              </a:rPr>
              <a:t>目録</a:t>
            </a:r>
            <a:endParaRPr lang="ja-JP" altLang="en-US" sz="1400" b="0" dirty="0">
              <a:latin typeface="HG丸ｺﾞｼｯｸM-PRO" pitchFamily="50" charset="-128"/>
              <a:ea typeface="HG丸ｺﾞｼｯｸM-PRO" pitchFamily="50" charset="-128"/>
            </a:endParaRPr>
          </a:p>
        </p:txBody>
      </p:sp>
      <p:sp>
        <p:nvSpPr>
          <p:cNvPr id="4114" name="Line 20"/>
          <p:cNvSpPr>
            <a:spLocks noChangeShapeType="1"/>
          </p:cNvSpPr>
          <p:nvPr/>
        </p:nvSpPr>
        <p:spPr bwMode="auto">
          <a:xfrm>
            <a:off x="4356100" y="5708148"/>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784405" name="AutoShape 21"/>
          <p:cNvSpPr>
            <a:spLocks noChangeArrowheads="1"/>
          </p:cNvSpPr>
          <p:nvPr/>
        </p:nvSpPr>
        <p:spPr bwMode="auto">
          <a:xfrm>
            <a:off x="3500441" y="5408110"/>
            <a:ext cx="1006475" cy="935038"/>
          </a:xfrm>
          <a:prstGeom prst="can">
            <a:avLst>
              <a:gd name="adj" fmla="val 25000"/>
            </a:avLst>
          </a:prstGeom>
          <a:gradFill rotWithShape="1">
            <a:gsLst>
              <a:gs pos="0">
                <a:srgbClr val="FF9933">
                  <a:gamma/>
                  <a:tint val="0"/>
                  <a:invGamma/>
                </a:srgbClr>
              </a:gs>
              <a:gs pos="100000">
                <a:srgbClr val="FF9933"/>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400" b="0" dirty="0">
                <a:latin typeface="HG丸ｺﾞｼｯｸM-PRO" pitchFamily="50" charset="-128"/>
                <a:ea typeface="HG丸ｺﾞｼｯｸM-PRO" pitchFamily="50" charset="-128"/>
              </a:rPr>
              <a:t>NDL</a:t>
            </a:r>
            <a:r>
              <a:rPr lang="ja-JP" altLang="en-US" sz="1400" b="0" dirty="0">
                <a:latin typeface="HG丸ｺﾞｼｯｸM-PRO" pitchFamily="50" charset="-128"/>
                <a:ea typeface="HG丸ｺﾞｼｯｸM-PRO" pitchFamily="50" charset="-128"/>
              </a:rPr>
              <a:t>蔵書</a:t>
            </a:r>
          </a:p>
        </p:txBody>
      </p:sp>
      <p:sp>
        <p:nvSpPr>
          <p:cNvPr id="4116" name="Line 22"/>
          <p:cNvSpPr>
            <a:spLocks noChangeShapeType="1"/>
          </p:cNvSpPr>
          <p:nvPr/>
        </p:nvSpPr>
        <p:spPr bwMode="auto">
          <a:xfrm>
            <a:off x="2484438" y="5779585"/>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4117" name="Line 23"/>
          <p:cNvSpPr>
            <a:spLocks noChangeShapeType="1"/>
          </p:cNvSpPr>
          <p:nvPr/>
        </p:nvSpPr>
        <p:spPr bwMode="auto">
          <a:xfrm>
            <a:off x="4357688" y="3122110"/>
            <a:ext cx="714375" cy="571500"/>
          </a:xfrm>
          <a:prstGeom prst="line">
            <a:avLst/>
          </a:prstGeom>
          <a:noFill/>
          <a:ln w="76200">
            <a:solidFill>
              <a:srgbClr val="00B0F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grpSp>
        <p:nvGrpSpPr>
          <p:cNvPr id="4" name="Group 24"/>
          <p:cNvGrpSpPr>
            <a:grpSpLocks/>
          </p:cNvGrpSpPr>
          <p:nvPr/>
        </p:nvGrpSpPr>
        <p:grpSpPr bwMode="auto">
          <a:xfrm>
            <a:off x="7072330" y="4265111"/>
            <a:ext cx="1714480" cy="1057722"/>
            <a:chOff x="3107" y="3521"/>
            <a:chExt cx="1270" cy="579"/>
          </a:xfrm>
        </p:grpSpPr>
        <p:grpSp>
          <p:nvGrpSpPr>
            <p:cNvPr id="5" name="Group 25"/>
            <p:cNvGrpSpPr>
              <a:grpSpLocks/>
            </p:cNvGrpSpPr>
            <p:nvPr/>
          </p:nvGrpSpPr>
          <p:grpSpPr bwMode="auto">
            <a:xfrm>
              <a:off x="3107" y="3521"/>
              <a:ext cx="1270" cy="468"/>
              <a:chOff x="2971" y="3521"/>
              <a:chExt cx="1723" cy="635"/>
            </a:xfrm>
          </p:grpSpPr>
          <p:grpSp>
            <p:nvGrpSpPr>
              <p:cNvPr id="6" name="Group 26"/>
              <p:cNvGrpSpPr>
                <a:grpSpLocks/>
              </p:cNvGrpSpPr>
              <p:nvPr/>
            </p:nvGrpSpPr>
            <p:grpSpPr bwMode="auto">
              <a:xfrm>
                <a:off x="2971" y="3521"/>
                <a:ext cx="1451" cy="363"/>
                <a:chOff x="4150" y="3475"/>
                <a:chExt cx="1451" cy="363"/>
              </a:xfrm>
            </p:grpSpPr>
            <p:sp>
              <p:nvSpPr>
                <p:cNvPr id="4164" name="AutoShape 27"/>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65" name="AutoShape 28"/>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66" name="AutoShape 29"/>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grpSp>
          <p:grpSp>
            <p:nvGrpSpPr>
              <p:cNvPr id="7" name="Group 30"/>
              <p:cNvGrpSpPr>
                <a:grpSpLocks/>
              </p:cNvGrpSpPr>
              <p:nvPr/>
            </p:nvGrpSpPr>
            <p:grpSpPr bwMode="auto">
              <a:xfrm>
                <a:off x="3107" y="3657"/>
                <a:ext cx="1451" cy="363"/>
                <a:chOff x="4150" y="3475"/>
                <a:chExt cx="1451" cy="363"/>
              </a:xfrm>
            </p:grpSpPr>
            <p:sp>
              <p:nvSpPr>
                <p:cNvPr id="4161" name="AutoShape 31"/>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62" name="AutoShape 32"/>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63" name="AutoShape 33"/>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grpSp>
          <p:grpSp>
            <p:nvGrpSpPr>
              <p:cNvPr id="8" name="Group 34"/>
              <p:cNvGrpSpPr>
                <a:grpSpLocks/>
              </p:cNvGrpSpPr>
              <p:nvPr/>
            </p:nvGrpSpPr>
            <p:grpSpPr bwMode="auto">
              <a:xfrm>
                <a:off x="3243" y="3793"/>
                <a:ext cx="1451" cy="363"/>
                <a:chOff x="4150" y="3475"/>
                <a:chExt cx="1451" cy="363"/>
              </a:xfrm>
            </p:grpSpPr>
            <p:sp>
              <p:nvSpPr>
                <p:cNvPr id="4158" name="AutoShape 35"/>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59" name="AutoShape 36"/>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4160" name="AutoShape 37"/>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latin typeface="HG丸ｺﾞｼｯｸM-PRO" pitchFamily="50" charset="-128"/>
                    <a:ea typeface="HG丸ｺﾞｼｯｸM-PRO" pitchFamily="50" charset="-128"/>
                  </a:endParaRPr>
                </a:p>
              </p:txBody>
            </p:sp>
          </p:grpSp>
        </p:grpSp>
        <p:sp>
          <p:nvSpPr>
            <p:cNvPr id="4154" name="Text Box 38"/>
            <p:cNvSpPr txBox="1">
              <a:spLocks noChangeArrowheads="1"/>
            </p:cNvSpPr>
            <p:nvPr/>
          </p:nvSpPr>
          <p:spPr bwMode="auto">
            <a:xfrm>
              <a:off x="3198" y="3974"/>
              <a:ext cx="1179" cy="126"/>
            </a:xfrm>
            <a:prstGeom prst="rect">
              <a:avLst/>
            </a:prstGeom>
            <a:noFill/>
            <a:ln w="9525" algn="ctr">
              <a:noFill/>
              <a:miter lim="800000"/>
              <a:headEnd/>
              <a:tailEnd/>
            </a:ln>
          </p:spPr>
          <p:txBody>
            <a:bodyPr>
              <a:spAutoFit/>
            </a:bodyPr>
            <a:lstStyle/>
            <a:p>
              <a:pPr>
                <a:spcBef>
                  <a:spcPct val="50000"/>
                </a:spcBef>
              </a:pPr>
              <a:r>
                <a:rPr lang="en-US" altLang="ja-JP" sz="900" b="0" dirty="0">
                  <a:latin typeface="HG丸ｺﾞｼｯｸM-PRO" pitchFamily="50" charset="-128"/>
                  <a:ea typeface="HG丸ｺﾞｼｯｸM-PRO" pitchFamily="50" charset="-128"/>
                </a:rPr>
                <a:t>NDL</a:t>
              </a:r>
              <a:r>
                <a:rPr lang="ja-JP" altLang="en-US" sz="900" b="0" dirty="0">
                  <a:latin typeface="HG丸ｺﾞｼｯｸM-PRO" pitchFamily="50" charset="-128"/>
                  <a:ea typeface="HG丸ｺﾞｼｯｸM-PRO" pitchFamily="50" charset="-128"/>
                </a:rPr>
                <a:t>の各種</a:t>
              </a:r>
              <a:r>
                <a:rPr lang="en-US" altLang="ja-JP" sz="900" b="0" dirty="0">
                  <a:latin typeface="HG丸ｺﾞｼｯｸM-PRO" pitchFamily="50" charset="-128"/>
                  <a:ea typeface="HG丸ｺﾞｼｯｸM-PRO" pitchFamily="50" charset="-128"/>
                </a:rPr>
                <a:t>DB</a:t>
              </a:r>
              <a:r>
                <a:rPr lang="ja-JP" altLang="en-US" sz="900" b="0" dirty="0" err="1">
                  <a:latin typeface="HG丸ｺﾞｼｯｸM-PRO" pitchFamily="50" charset="-128"/>
                  <a:ea typeface="HG丸ｺﾞｼｯｸM-PRO" pitchFamily="50" charset="-128"/>
                </a:rPr>
                <a:t>、</a:t>
              </a:r>
              <a:r>
                <a:rPr lang="ja-JP" altLang="en-US" sz="900" b="0" dirty="0">
                  <a:latin typeface="HG丸ｺﾞｼｯｸM-PRO" pitchFamily="50" charset="-128"/>
                  <a:ea typeface="HG丸ｺﾞｼｯｸM-PRO" pitchFamily="50" charset="-128"/>
                </a:rPr>
                <a:t>サービス</a:t>
              </a:r>
            </a:p>
          </p:txBody>
        </p:sp>
      </p:grpSp>
      <p:sp>
        <p:nvSpPr>
          <p:cNvPr id="4119" name="Line 39"/>
          <p:cNvSpPr>
            <a:spLocks noChangeShapeType="1"/>
          </p:cNvSpPr>
          <p:nvPr/>
        </p:nvSpPr>
        <p:spPr bwMode="auto">
          <a:xfrm>
            <a:off x="4857751" y="2979239"/>
            <a:ext cx="2286018" cy="1357317"/>
          </a:xfrm>
          <a:prstGeom prst="line">
            <a:avLst/>
          </a:prstGeom>
          <a:noFill/>
          <a:ln w="76200">
            <a:solidFill>
              <a:srgbClr val="00000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4120" name="Line 40"/>
          <p:cNvSpPr>
            <a:spLocks noChangeShapeType="1"/>
          </p:cNvSpPr>
          <p:nvPr/>
        </p:nvSpPr>
        <p:spPr bwMode="auto">
          <a:xfrm flipH="1">
            <a:off x="3929063" y="3122110"/>
            <a:ext cx="214312" cy="571500"/>
          </a:xfrm>
          <a:prstGeom prst="line">
            <a:avLst/>
          </a:prstGeom>
          <a:noFill/>
          <a:ln w="76200">
            <a:solidFill>
              <a:srgbClr val="FF000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784425" name="Oval 41"/>
          <p:cNvSpPr>
            <a:spLocks noChangeArrowheads="1"/>
          </p:cNvSpPr>
          <p:nvPr/>
        </p:nvSpPr>
        <p:spPr bwMode="auto">
          <a:xfrm>
            <a:off x="3635378" y="2109291"/>
            <a:ext cx="1651005" cy="1368425"/>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600" dirty="0" smtClean="0">
                <a:latin typeface="HG丸ｺﾞｼｯｸM-PRO" pitchFamily="50" charset="-128"/>
                <a:ea typeface="HG丸ｺﾞｼｯｸM-PRO" pitchFamily="50" charset="-128"/>
              </a:rPr>
              <a:t>統合検索</a:t>
            </a:r>
            <a:endParaRPr lang="en-US" altLang="ja-JP" sz="1600" dirty="0" smtClean="0">
              <a:latin typeface="HG丸ｺﾞｼｯｸM-PRO" pitchFamily="50" charset="-128"/>
              <a:ea typeface="HG丸ｺﾞｼｯｸM-PRO" pitchFamily="50" charset="-128"/>
            </a:endParaRPr>
          </a:p>
          <a:p>
            <a:pPr>
              <a:defRPr/>
            </a:pPr>
            <a:r>
              <a:rPr lang="ja-JP" altLang="en-US" sz="1600" dirty="0" smtClean="0">
                <a:latin typeface="HG丸ｺﾞｼｯｸM-PRO" pitchFamily="50" charset="-128"/>
                <a:ea typeface="HG丸ｺﾞｼｯｸM-PRO" pitchFamily="50" charset="-128"/>
              </a:rPr>
              <a:t>サービス</a:t>
            </a:r>
            <a:endParaRPr lang="ja-JP" altLang="en-US" sz="1600" dirty="0">
              <a:latin typeface="HG丸ｺﾞｼｯｸM-PRO" pitchFamily="50" charset="-128"/>
              <a:ea typeface="HG丸ｺﾞｼｯｸM-PRO" pitchFamily="50" charset="-128"/>
            </a:endParaRPr>
          </a:p>
        </p:txBody>
      </p:sp>
      <p:sp>
        <p:nvSpPr>
          <p:cNvPr id="4124" name="Line 46"/>
          <p:cNvSpPr>
            <a:spLocks noChangeShapeType="1"/>
          </p:cNvSpPr>
          <p:nvPr/>
        </p:nvSpPr>
        <p:spPr bwMode="auto">
          <a:xfrm flipH="1">
            <a:off x="1692276" y="2109285"/>
            <a:ext cx="1943100" cy="0"/>
          </a:xfrm>
          <a:prstGeom prst="line">
            <a:avLst/>
          </a:prstGeom>
          <a:noFill/>
          <a:ln w="38100">
            <a:solidFill>
              <a:srgbClr val="FF0000"/>
            </a:solidFill>
            <a:prstDash val="sysDot"/>
            <a:round/>
            <a:headEnd type="stealth" w="lg" len="lg"/>
            <a:tailEnd type="stealth" w="lg" len="lg"/>
          </a:ln>
        </p:spPr>
        <p:txBody>
          <a:bodyPr wrap="none" anchor="ctr"/>
          <a:lstStyle/>
          <a:p>
            <a:endParaRPr lang="ja-JP" altLang="en-US">
              <a:latin typeface="HG丸ｺﾞｼｯｸM-PRO" pitchFamily="50" charset="-128"/>
              <a:ea typeface="HG丸ｺﾞｼｯｸM-PRO" pitchFamily="50" charset="-128"/>
            </a:endParaRPr>
          </a:p>
        </p:txBody>
      </p:sp>
      <p:sp>
        <p:nvSpPr>
          <p:cNvPr id="4125" name="Freeform 47"/>
          <p:cNvSpPr>
            <a:spLocks/>
          </p:cNvSpPr>
          <p:nvPr/>
        </p:nvSpPr>
        <p:spPr bwMode="auto">
          <a:xfrm rot="-618982">
            <a:off x="4644398" y="1807938"/>
            <a:ext cx="2899094" cy="51979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latin typeface="HG丸ｺﾞｼｯｸM-PRO" pitchFamily="50" charset="-128"/>
              <a:ea typeface="HG丸ｺﾞｼｯｸM-PRO" pitchFamily="50" charset="-128"/>
            </a:endParaRPr>
          </a:p>
        </p:txBody>
      </p:sp>
      <p:sp>
        <p:nvSpPr>
          <p:cNvPr id="4126" name="Line 48"/>
          <p:cNvSpPr>
            <a:spLocks noChangeShapeType="1"/>
          </p:cNvSpPr>
          <p:nvPr/>
        </p:nvSpPr>
        <p:spPr bwMode="auto">
          <a:xfrm flipH="1">
            <a:off x="3275013" y="2685548"/>
            <a:ext cx="576262" cy="0"/>
          </a:xfrm>
          <a:prstGeom prst="line">
            <a:avLst/>
          </a:prstGeom>
          <a:noFill/>
          <a:ln w="38100">
            <a:solidFill>
              <a:srgbClr val="FF000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4128" name="Oval 50"/>
          <p:cNvSpPr>
            <a:spLocks noChangeArrowheads="1"/>
          </p:cNvSpPr>
          <p:nvPr/>
        </p:nvSpPr>
        <p:spPr bwMode="auto">
          <a:xfrm>
            <a:off x="214316" y="4836616"/>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a:latin typeface="HG丸ｺﾞｼｯｸM-PRO" pitchFamily="50" charset="-128"/>
                <a:ea typeface="HG丸ｺﾞｼｯｸM-PRO" pitchFamily="50" charset="-128"/>
              </a:rPr>
              <a:t>各図書館</a:t>
            </a:r>
          </a:p>
          <a:p>
            <a:r>
              <a:rPr lang="ja-JP" altLang="en-US" sz="1400" b="0">
                <a:latin typeface="HG丸ｺﾞｼｯｸM-PRO" pitchFamily="50" charset="-128"/>
                <a:ea typeface="HG丸ｺﾞｼｯｸM-PRO" pitchFamily="50" charset="-128"/>
              </a:rPr>
              <a:t>蔵書目録</a:t>
            </a:r>
          </a:p>
          <a:p>
            <a:r>
              <a:rPr lang="ja-JP" altLang="en-US" sz="800" b="0">
                <a:latin typeface="HG丸ｺﾞｼｯｸM-PRO" pitchFamily="50" charset="-128"/>
                <a:ea typeface="HG丸ｺﾞｼｯｸM-PRO" pitchFamily="50" charset="-128"/>
              </a:rPr>
              <a:t>（公共図書館</a:t>
            </a:r>
            <a:br>
              <a:rPr lang="ja-JP" altLang="en-US" sz="800" b="0">
                <a:latin typeface="HG丸ｺﾞｼｯｸM-PRO" pitchFamily="50" charset="-128"/>
                <a:ea typeface="HG丸ｺﾞｼｯｸM-PRO" pitchFamily="50" charset="-128"/>
              </a:rPr>
            </a:br>
            <a:r>
              <a:rPr lang="ja-JP" altLang="en-US" sz="800" b="0">
                <a:latin typeface="HG丸ｺﾞｼｯｸM-PRO" pitchFamily="50" charset="-128"/>
                <a:ea typeface="HG丸ｺﾞｼｯｸM-PRO" pitchFamily="50" charset="-128"/>
              </a:rPr>
              <a:t>蔵書目録情報）</a:t>
            </a:r>
          </a:p>
        </p:txBody>
      </p:sp>
      <p:sp>
        <p:nvSpPr>
          <p:cNvPr id="4129" name="Oval 51"/>
          <p:cNvSpPr>
            <a:spLocks noChangeArrowheads="1"/>
          </p:cNvSpPr>
          <p:nvPr/>
        </p:nvSpPr>
        <p:spPr bwMode="auto">
          <a:xfrm>
            <a:off x="6429376" y="5408116"/>
            <a:ext cx="1204913"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latin typeface="HG丸ｺﾞｼｯｸM-PRO" pitchFamily="50" charset="-128"/>
                <a:ea typeface="HG丸ｺﾞｼｯｸM-PRO" pitchFamily="50" charset="-128"/>
              </a:rPr>
              <a:t>各デジタル</a:t>
            </a:r>
          </a:p>
          <a:p>
            <a:r>
              <a:rPr lang="ja-JP" altLang="en-US" sz="1400" b="0" dirty="0">
                <a:latin typeface="HG丸ｺﾞｼｯｸM-PRO" pitchFamily="50" charset="-128"/>
                <a:ea typeface="HG丸ｺﾞｼｯｸM-PRO" pitchFamily="50" charset="-128"/>
              </a:rPr>
              <a:t>アーカイブ</a:t>
            </a:r>
          </a:p>
          <a:p>
            <a:r>
              <a:rPr lang="ja-JP" altLang="en-US" sz="800" b="0" dirty="0">
                <a:latin typeface="HG丸ｺﾞｼｯｸM-PRO" pitchFamily="50" charset="-128"/>
                <a:ea typeface="HG丸ｺﾞｼｯｸM-PRO" pitchFamily="50" charset="-128"/>
              </a:rPr>
              <a:t>（</a:t>
            </a:r>
            <a:r>
              <a:rPr lang="en-US" altLang="ja-JP" sz="800" b="0" dirty="0">
                <a:latin typeface="HG丸ｺﾞｼｯｸM-PRO" pitchFamily="50" charset="-128"/>
                <a:ea typeface="HG丸ｺﾞｼｯｸM-PRO" pitchFamily="50" charset="-128"/>
              </a:rPr>
              <a:t>DA</a:t>
            </a:r>
            <a:r>
              <a:rPr lang="ja-JP" altLang="en-US" sz="800" b="0" dirty="0">
                <a:latin typeface="HG丸ｺﾞｼｯｸM-PRO" pitchFamily="50" charset="-128"/>
                <a:ea typeface="HG丸ｺﾞｼｯｸM-PRO" pitchFamily="50" charset="-128"/>
              </a:rPr>
              <a:t>検索）</a:t>
            </a:r>
          </a:p>
        </p:txBody>
      </p:sp>
      <p:sp>
        <p:nvSpPr>
          <p:cNvPr id="4130" name="Line 52"/>
          <p:cNvSpPr>
            <a:spLocks noChangeShapeType="1"/>
          </p:cNvSpPr>
          <p:nvPr/>
        </p:nvSpPr>
        <p:spPr bwMode="auto">
          <a:xfrm>
            <a:off x="3857627" y="4693741"/>
            <a:ext cx="71438" cy="714375"/>
          </a:xfrm>
          <a:prstGeom prst="line">
            <a:avLst/>
          </a:prstGeom>
          <a:noFill/>
          <a:ln w="38100">
            <a:solidFill>
              <a:srgbClr val="FF000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4131" name="Line 53"/>
          <p:cNvSpPr>
            <a:spLocks noChangeShapeType="1"/>
          </p:cNvSpPr>
          <p:nvPr/>
        </p:nvSpPr>
        <p:spPr bwMode="auto">
          <a:xfrm>
            <a:off x="5143503" y="4765179"/>
            <a:ext cx="142875" cy="642937"/>
          </a:xfrm>
          <a:prstGeom prst="line">
            <a:avLst/>
          </a:prstGeom>
          <a:noFill/>
          <a:ln w="38100">
            <a:solidFill>
              <a:srgbClr val="00B0F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pic>
        <p:nvPicPr>
          <p:cNvPr id="4132" name="Picture 54" descr="MCj03967340000[1]"/>
          <p:cNvPicPr>
            <a:picLocks noChangeAspect="1" noChangeArrowheads="1"/>
          </p:cNvPicPr>
          <p:nvPr/>
        </p:nvPicPr>
        <p:blipFill>
          <a:blip r:embed="rId3" cstate="print"/>
          <a:srcRect/>
          <a:stretch>
            <a:fillRect/>
          </a:stretch>
        </p:blipFill>
        <p:spPr bwMode="auto">
          <a:xfrm flipH="1">
            <a:off x="7164388" y="1606048"/>
            <a:ext cx="1154112" cy="1154112"/>
          </a:xfrm>
          <a:prstGeom prst="rect">
            <a:avLst/>
          </a:prstGeom>
          <a:noFill/>
          <a:ln w="9525">
            <a:noFill/>
            <a:miter lim="800000"/>
            <a:headEnd/>
            <a:tailEnd/>
          </a:ln>
        </p:spPr>
      </p:pic>
      <p:sp>
        <p:nvSpPr>
          <p:cNvPr id="4133" name="Oval 55"/>
          <p:cNvSpPr>
            <a:spLocks noChangeArrowheads="1"/>
          </p:cNvSpPr>
          <p:nvPr/>
        </p:nvSpPr>
        <p:spPr bwMode="auto">
          <a:xfrm>
            <a:off x="2143125" y="3550738"/>
            <a:ext cx="1223963" cy="1223963"/>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100" b="0" dirty="0">
                <a:latin typeface="HG丸ｺﾞｼｯｸM-PRO" pitchFamily="50" charset="-128"/>
                <a:ea typeface="HG丸ｺﾞｼｯｸM-PRO" pitchFamily="50" charset="-128"/>
              </a:rPr>
              <a:t>レファレンス</a:t>
            </a:r>
          </a:p>
          <a:p>
            <a:r>
              <a:rPr lang="ja-JP" altLang="en-US" sz="1100" b="0" dirty="0">
                <a:latin typeface="HG丸ｺﾞｼｯｸM-PRO" pitchFamily="50" charset="-128"/>
                <a:ea typeface="HG丸ｺﾞｼｯｸM-PRO" pitchFamily="50" charset="-128"/>
              </a:rPr>
              <a:t>情報の総合目録</a:t>
            </a:r>
            <a:endParaRPr lang="en-US" altLang="ja-JP" sz="1100" b="0" dirty="0">
              <a:latin typeface="HG丸ｺﾞｼｯｸM-PRO" pitchFamily="50" charset="-128"/>
              <a:ea typeface="HG丸ｺﾞｼｯｸM-PRO" pitchFamily="50" charset="-128"/>
            </a:endParaRPr>
          </a:p>
          <a:p>
            <a:endParaRPr lang="en-US" altLang="ja-JP" sz="700" b="0" dirty="0">
              <a:latin typeface="HG丸ｺﾞｼｯｸM-PRO" pitchFamily="50" charset="-128"/>
              <a:ea typeface="HG丸ｺﾞｼｯｸM-PRO" pitchFamily="50" charset="-128"/>
            </a:endParaRPr>
          </a:p>
        </p:txBody>
      </p:sp>
      <p:sp>
        <p:nvSpPr>
          <p:cNvPr id="4134" name="Oval 56"/>
          <p:cNvSpPr>
            <a:spLocks noChangeArrowheads="1"/>
          </p:cNvSpPr>
          <p:nvPr/>
        </p:nvSpPr>
        <p:spPr bwMode="auto">
          <a:xfrm>
            <a:off x="179390" y="3549154"/>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latin typeface="HG丸ｺﾞｼｯｸM-PRO" pitchFamily="50" charset="-128"/>
                <a:ea typeface="HG丸ｺﾞｼｯｸM-PRO" pitchFamily="50" charset="-128"/>
              </a:rPr>
              <a:t>各図書館</a:t>
            </a:r>
          </a:p>
          <a:p>
            <a:r>
              <a:rPr lang="ja-JP" altLang="en-US" sz="1200" b="0">
                <a:latin typeface="HG丸ｺﾞｼｯｸM-PRO" pitchFamily="50" charset="-128"/>
                <a:ea typeface="HG丸ｺﾞｼｯｸM-PRO" pitchFamily="50" charset="-128"/>
              </a:rPr>
              <a:t>レファレンス</a:t>
            </a:r>
          </a:p>
          <a:p>
            <a:endParaRPr lang="en-US" altLang="ja-JP" sz="800" b="0">
              <a:latin typeface="HG丸ｺﾞｼｯｸM-PRO" pitchFamily="50" charset="-128"/>
              <a:ea typeface="HG丸ｺﾞｼｯｸM-PRO" pitchFamily="50" charset="-128"/>
            </a:endParaRPr>
          </a:p>
        </p:txBody>
      </p:sp>
      <p:sp>
        <p:nvSpPr>
          <p:cNvPr id="784441" name="AutoShape 57"/>
          <p:cNvSpPr>
            <a:spLocks noChangeArrowheads="1"/>
          </p:cNvSpPr>
          <p:nvPr/>
        </p:nvSpPr>
        <p:spPr bwMode="auto">
          <a:xfrm>
            <a:off x="2428878" y="5408110"/>
            <a:ext cx="792163" cy="865188"/>
          </a:xfrm>
          <a:prstGeom prst="can">
            <a:avLst>
              <a:gd name="adj" fmla="val 27305"/>
            </a:avLst>
          </a:prstGeom>
          <a:gradFill rotWithShape="1">
            <a:gsLst>
              <a:gs pos="0">
                <a:srgbClr val="FFFFFF"/>
              </a:gs>
              <a:gs pos="100000">
                <a:srgbClr val="3366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latin typeface="HG丸ｺﾞｼｯｸM-PRO" pitchFamily="50" charset="-128"/>
                <a:ea typeface="HG丸ｺﾞｼｯｸM-PRO" pitchFamily="50" charset="-128"/>
              </a:rPr>
              <a:t>NDL</a:t>
            </a:r>
          </a:p>
          <a:p>
            <a:pPr>
              <a:defRPr/>
            </a:pPr>
            <a:r>
              <a:rPr lang="ja-JP" altLang="en-US" sz="1200" b="0">
                <a:latin typeface="HG丸ｺﾞｼｯｸM-PRO" pitchFamily="50" charset="-128"/>
                <a:ea typeface="HG丸ｺﾞｼｯｸM-PRO" pitchFamily="50" charset="-128"/>
              </a:rPr>
              <a:t>レファレンス</a:t>
            </a:r>
          </a:p>
        </p:txBody>
      </p:sp>
      <p:sp>
        <p:nvSpPr>
          <p:cNvPr id="4136" name="Line 58"/>
          <p:cNvSpPr>
            <a:spLocks noChangeShapeType="1"/>
          </p:cNvSpPr>
          <p:nvPr/>
        </p:nvSpPr>
        <p:spPr bwMode="auto">
          <a:xfrm flipH="1">
            <a:off x="3071813" y="3193554"/>
            <a:ext cx="714375" cy="428625"/>
          </a:xfrm>
          <a:prstGeom prst="line">
            <a:avLst/>
          </a:prstGeom>
          <a:noFill/>
          <a:ln w="76200">
            <a:solidFill>
              <a:srgbClr val="0070C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4137" name="Line 59"/>
          <p:cNvSpPr>
            <a:spLocks noChangeShapeType="1"/>
          </p:cNvSpPr>
          <p:nvPr/>
        </p:nvSpPr>
        <p:spPr bwMode="auto">
          <a:xfrm flipH="1" flipV="1">
            <a:off x="1214441" y="3979360"/>
            <a:ext cx="1000125" cy="71438"/>
          </a:xfrm>
          <a:prstGeom prst="line">
            <a:avLst/>
          </a:prstGeom>
          <a:noFill/>
          <a:ln w="38100">
            <a:solidFill>
              <a:srgbClr val="0070C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4138" name="Line 60"/>
          <p:cNvSpPr>
            <a:spLocks noChangeShapeType="1"/>
          </p:cNvSpPr>
          <p:nvPr/>
        </p:nvSpPr>
        <p:spPr bwMode="auto">
          <a:xfrm>
            <a:off x="2719391" y="4765179"/>
            <a:ext cx="66675" cy="642937"/>
          </a:xfrm>
          <a:prstGeom prst="line">
            <a:avLst/>
          </a:prstGeom>
          <a:noFill/>
          <a:ln w="38100">
            <a:solidFill>
              <a:srgbClr val="0070C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784450" name="Oval 66"/>
          <p:cNvSpPr>
            <a:spLocks noChangeArrowheads="1"/>
          </p:cNvSpPr>
          <p:nvPr/>
        </p:nvSpPr>
        <p:spPr bwMode="auto">
          <a:xfrm>
            <a:off x="7596188" y="2972885"/>
            <a:ext cx="1150937" cy="865188"/>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400" dirty="0" smtClean="0">
                <a:latin typeface="HG丸ｺﾞｼｯｸM-PRO" pitchFamily="50" charset="-128"/>
                <a:ea typeface="HG丸ｺﾞｼｯｸM-PRO" pitchFamily="50" charset="-128"/>
              </a:rPr>
              <a:t>他機関</a:t>
            </a:r>
            <a:endParaRPr lang="en-US" altLang="ja-JP" sz="1400" dirty="0" smtClean="0">
              <a:latin typeface="HG丸ｺﾞｼｯｸM-PRO" pitchFamily="50" charset="-128"/>
              <a:ea typeface="HG丸ｺﾞｼｯｸM-PRO" pitchFamily="50" charset="-128"/>
            </a:endParaRPr>
          </a:p>
          <a:p>
            <a:pPr>
              <a:defRPr/>
            </a:pPr>
            <a:r>
              <a:rPr lang="ja-JP" altLang="en-US" sz="1400" dirty="0" smtClean="0">
                <a:latin typeface="HG丸ｺﾞｼｯｸM-PRO" pitchFamily="50" charset="-128"/>
                <a:ea typeface="HG丸ｺﾞｼｯｸM-PRO" pitchFamily="50" charset="-128"/>
              </a:rPr>
              <a:t>各種</a:t>
            </a:r>
            <a:endParaRPr lang="ja-JP" altLang="en-US" sz="1400" dirty="0">
              <a:latin typeface="HG丸ｺﾞｼｯｸM-PRO" pitchFamily="50" charset="-128"/>
              <a:ea typeface="HG丸ｺﾞｼｯｸM-PRO" pitchFamily="50" charset="-128"/>
            </a:endParaRPr>
          </a:p>
          <a:p>
            <a:pPr>
              <a:defRPr/>
            </a:pPr>
            <a:r>
              <a:rPr lang="ja-JP" altLang="en-US" sz="1400" dirty="0">
                <a:latin typeface="HG丸ｺﾞｼｯｸM-PRO" pitchFamily="50" charset="-128"/>
                <a:ea typeface="HG丸ｺﾞｼｯｸM-PRO" pitchFamily="50" charset="-128"/>
              </a:rPr>
              <a:t>ポータルサイト</a:t>
            </a:r>
            <a:endParaRPr lang="ja-JP" altLang="en-US" sz="800" dirty="0">
              <a:latin typeface="HG丸ｺﾞｼｯｸM-PRO" pitchFamily="50" charset="-128"/>
              <a:ea typeface="HG丸ｺﾞｼｯｸM-PRO" pitchFamily="50" charset="-128"/>
            </a:endParaRPr>
          </a:p>
        </p:txBody>
      </p:sp>
      <p:sp>
        <p:nvSpPr>
          <p:cNvPr id="4147" name="Line 59"/>
          <p:cNvSpPr>
            <a:spLocks noChangeShapeType="1"/>
          </p:cNvSpPr>
          <p:nvPr/>
        </p:nvSpPr>
        <p:spPr bwMode="auto">
          <a:xfrm flipH="1">
            <a:off x="1857378" y="4479423"/>
            <a:ext cx="1643063" cy="285750"/>
          </a:xfrm>
          <a:prstGeom prst="line">
            <a:avLst/>
          </a:prstGeom>
          <a:noFill/>
          <a:ln w="38100">
            <a:solidFill>
              <a:srgbClr val="FF000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4151" name="Line 59"/>
          <p:cNvSpPr>
            <a:spLocks noChangeShapeType="1"/>
          </p:cNvSpPr>
          <p:nvPr/>
        </p:nvSpPr>
        <p:spPr bwMode="auto">
          <a:xfrm>
            <a:off x="5572125" y="4479429"/>
            <a:ext cx="857250" cy="428625"/>
          </a:xfrm>
          <a:prstGeom prst="line">
            <a:avLst/>
          </a:prstGeom>
          <a:noFill/>
          <a:ln w="38100">
            <a:solidFill>
              <a:srgbClr val="00B0F0"/>
            </a:solidFill>
            <a:prstDash val="sysDot"/>
            <a:round/>
            <a:headEnd type="stealth" w="lg" len="lg"/>
            <a:tailEnd type="none" w="lg" len="lg"/>
          </a:ln>
        </p:spPr>
        <p:txBody>
          <a:bodyPr wrap="none" anchor="ctr"/>
          <a:lstStyle/>
          <a:p>
            <a:endParaRPr lang="ja-JP" altLang="en-US">
              <a:latin typeface="HG丸ｺﾞｼｯｸM-PRO" pitchFamily="50" charset="-128"/>
              <a:ea typeface="HG丸ｺﾞｼｯｸM-PRO" pitchFamily="50" charset="-128"/>
            </a:endParaRPr>
          </a:p>
        </p:txBody>
      </p:sp>
      <p:sp>
        <p:nvSpPr>
          <p:cNvPr id="74" name="Oval 19"/>
          <p:cNvSpPr>
            <a:spLocks noChangeArrowheads="1"/>
          </p:cNvSpPr>
          <p:nvPr/>
        </p:nvSpPr>
        <p:spPr bwMode="auto">
          <a:xfrm>
            <a:off x="4786317" y="1121842"/>
            <a:ext cx="1204912" cy="500066"/>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ja-JP" altLang="en-US" sz="900" dirty="0" smtClean="0">
                <a:latin typeface="HG丸ｺﾞｼｯｸM-PRO" pitchFamily="50" charset="-128"/>
                <a:ea typeface="HG丸ｺﾞｼｯｸM-PRO" pitchFamily="50" charset="-128"/>
              </a:rPr>
              <a:t>デジタルコンテンツ</a:t>
            </a:r>
            <a:endParaRPr lang="en-US" altLang="ja-JP" sz="900" dirty="0" smtClean="0">
              <a:latin typeface="HG丸ｺﾞｼｯｸM-PRO" pitchFamily="50" charset="-128"/>
              <a:ea typeface="HG丸ｺﾞｼｯｸM-PRO" pitchFamily="50" charset="-128"/>
            </a:endParaRPr>
          </a:p>
          <a:p>
            <a:r>
              <a:rPr lang="ja-JP" altLang="en-US" sz="1050" dirty="0" smtClean="0">
                <a:latin typeface="HG丸ｺﾞｼｯｸM-PRO" pitchFamily="50" charset="-128"/>
                <a:ea typeface="HG丸ｺﾞｼｯｸM-PRO" pitchFamily="50" charset="-128"/>
              </a:rPr>
              <a:t>検索窓</a:t>
            </a:r>
            <a:endParaRPr lang="ja-JP" altLang="en-US" sz="900" dirty="0">
              <a:latin typeface="HG丸ｺﾞｼｯｸM-PRO" pitchFamily="50" charset="-128"/>
              <a:ea typeface="HG丸ｺﾞｼｯｸM-PRO" pitchFamily="50" charset="-128"/>
            </a:endParaRPr>
          </a:p>
        </p:txBody>
      </p:sp>
      <p:sp>
        <p:nvSpPr>
          <p:cNvPr id="75" name="Oval 10"/>
          <p:cNvSpPr>
            <a:spLocks noChangeArrowheads="1"/>
          </p:cNvSpPr>
          <p:nvPr/>
        </p:nvSpPr>
        <p:spPr bwMode="auto">
          <a:xfrm>
            <a:off x="3500430" y="1121842"/>
            <a:ext cx="1150937" cy="500066"/>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ja-JP" altLang="en-US" sz="900" dirty="0" smtClean="0">
                <a:latin typeface="HG丸ｺﾞｼｯｸM-PRO" pitchFamily="50" charset="-128"/>
                <a:ea typeface="HG丸ｺﾞｼｯｸM-PRO" pitchFamily="50" charset="-128"/>
              </a:rPr>
              <a:t>公共図書館総合目録</a:t>
            </a:r>
            <a:endParaRPr lang="en-US" altLang="ja-JP" sz="900" dirty="0" smtClean="0">
              <a:latin typeface="HG丸ｺﾞｼｯｸM-PRO" pitchFamily="50" charset="-128"/>
              <a:ea typeface="HG丸ｺﾞｼｯｸM-PRO" pitchFamily="50" charset="-128"/>
            </a:endParaRPr>
          </a:p>
          <a:p>
            <a:r>
              <a:rPr lang="ja-JP" altLang="en-US" sz="900" dirty="0" smtClean="0">
                <a:latin typeface="HG丸ｺﾞｼｯｸM-PRO" pitchFamily="50" charset="-128"/>
                <a:ea typeface="HG丸ｺﾞｼｯｸM-PRO" pitchFamily="50" charset="-128"/>
              </a:rPr>
              <a:t>検索窓</a:t>
            </a:r>
            <a:endParaRPr lang="ja-JP" altLang="en-US" sz="900" dirty="0">
              <a:latin typeface="HG丸ｺﾞｼｯｸM-PRO" pitchFamily="50" charset="-128"/>
              <a:ea typeface="HG丸ｺﾞｼｯｸM-PRO" pitchFamily="50" charset="-128"/>
            </a:endParaRPr>
          </a:p>
        </p:txBody>
      </p:sp>
      <p:sp>
        <p:nvSpPr>
          <p:cNvPr id="77" name="Oval 55"/>
          <p:cNvSpPr>
            <a:spLocks noChangeArrowheads="1"/>
          </p:cNvSpPr>
          <p:nvPr/>
        </p:nvSpPr>
        <p:spPr bwMode="auto">
          <a:xfrm>
            <a:off x="2071673" y="1121842"/>
            <a:ext cx="1223963" cy="5000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ja-JP" altLang="en-US" sz="1100" dirty="0" smtClean="0">
                <a:latin typeface="HG丸ｺﾞｼｯｸM-PRO" pitchFamily="50" charset="-128"/>
                <a:ea typeface="HG丸ｺﾞｼｯｸM-PRO" pitchFamily="50" charset="-128"/>
              </a:rPr>
              <a:t>レファレンス</a:t>
            </a:r>
            <a:endParaRPr lang="en-US" altLang="ja-JP" sz="1100" dirty="0" smtClean="0">
              <a:latin typeface="HG丸ｺﾞｼｯｸM-PRO" pitchFamily="50" charset="-128"/>
              <a:ea typeface="HG丸ｺﾞｼｯｸM-PRO" pitchFamily="50" charset="-128"/>
            </a:endParaRPr>
          </a:p>
          <a:p>
            <a:r>
              <a:rPr lang="ja-JP" altLang="en-US" sz="1100" dirty="0" smtClean="0">
                <a:latin typeface="HG丸ｺﾞｼｯｸM-PRO" pitchFamily="50" charset="-128"/>
                <a:ea typeface="HG丸ｺﾞｼｯｸM-PRO" pitchFamily="50" charset="-128"/>
              </a:rPr>
              <a:t>情報検索窓</a:t>
            </a:r>
            <a:endParaRPr lang="en-US" altLang="ja-JP" sz="1100" dirty="0">
              <a:latin typeface="HG丸ｺﾞｼｯｸM-PRO" pitchFamily="50" charset="-128"/>
              <a:ea typeface="HG丸ｺﾞｼｯｸM-PRO" pitchFamily="50" charset="-128"/>
            </a:endParaRPr>
          </a:p>
        </p:txBody>
      </p:sp>
      <p:sp>
        <p:nvSpPr>
          <p:cNvPr id="78" name="Line 39"/>
          <p:cNvSpPr>
            <a:spLocks noChangeShapeType="1"/>
          </p:cNvSpPr>
          <p:nvPr/>
        </p:nvSpPr>
        <p:spPr bwMode="auto">
          <a:xfrm flipH="1">
            <a:off x="4500560" y="1621912"/>
            <a:ext cx="571505" cy="571505"/>
          </a:xfrm>
          <a:prstGeom prst="line">
            <a:avLst/>
          </a:prstGeom>
          <a:noFill/>
          <a:ln w="76200">
            <a:solidFill>
              <a:srgbClr val="00000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79" name="Line 39"/>
          <p:cNvSpPr>
            <a:spLocks noChangeShapeType="1"/>
          </p:cNvSpPr>
          <p:nvPr/>
        </p:nvSpPr>
        <p:spPr bwMode="auto">
          <a:xfrm>
            <a:off x="4071934" y="1621909"/>
            <a:ext cx="214314" cy="500067"/>
          </a:xfrm>
          <a:prstGeom prst="line">
            <a:avLst/>
          </a:prstGeom>
          <a:noFill/>
          <a:ln w="76200">
            <a:solidFill>
              <a:srgbClr val="00000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80" name="Line 39"/>
          <p:cNvSpPr>
            <a:spLocks noChangeShapeType="1"/>
          </p:cNvSpPr>
          <p:nvPr/>
        </p:nvSpPr>
        <p:spPr bwMode="auto">
          <a:xfrm>
            <a:off x="2928926" y="1621909"/>
            <a:ext cx="1071570" cy="571504"/>
          </a:xfrm>
          <a:prstGeom prst="line">
            <a:avLst/>
          </a:prstGeom>
          <a:noFill/>
          <a:ln w="76200">
            <a:solidFill>
              <a:srgbClr val="000000">
                <a:alpha val="70195"/>
              </a:srgbClr>
            </a:solidFill>
            <a:round/>
            <a:headEnd/>
            <a:tailEnd type="stealth" w="med" len="med"/>
          </a:ln>
        </p:spPr>
        <p:txBody>
          <a:bodyPr wrap="none" anchor="ctr"/>
          <a:lstStyle/>
          <a:p>
            <a:endParaRPr lang="ja-JP" altLang="en-US">
              <a:latin typeface="HG丸ｺﾞｼｯｸM-PRO" pitchFamily="50" charset="-128"/>
              <a:ea typeface="HG丸ｺﾞｼｯｸM-PRO" pitchFamily="50" charset="-128"/>
            </a:endParaRPr>
          </a:p>
        </p:txBody>
      </p:sp>
      <p:sp>
        <p:nvSpPr>
          <p:cNvPr id="81" name="AutoShape 9"/>
          <p:cNvSpPr>
            <a:spLocks noChangeArrowheads="1"/>
          </p:cNvSpPr>
          <p:nvPr/>
        </p:nvSpPr>
        <p:spPr bwMode="auto">
          <a:xfrm>
            <a:off x="4283968" y="2996958"/>
            <a:ext cx="863600" cy="507997"/>
          </a:xfrm>
          <a:prstGeom prst="can">
            <a:avLst>
              <a:gd name="adj" fmla="val 27114"/>
            </a:avLst>
          </a:prstGeom>
          <a:gradFill rotWithShape="1">
            <a:gsLst>
              <a:gs pos="0">
                <a:srgbClr val="CC99FF">
                  <a:gamma/>
                  <a:tint val="0"/>
                  <a:invGamma/>
                </a:srgbClr>
              </a:gs>
              <a:gs pos="100000">
                <a:srgbClr val="CC99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100" dirty="0" smtClean="0">
                <a:latin typeface="HG丸ｺﾞｼｯｸM-PRO" pitchFamily="50" charset="-128"/>
                <a:ea typeface="HG丸ｺﾞｼｯｸM-PRO" pitchFamily="50" charset="-128"/>
              </a:rPr>
              <a:t>統合</a:t>
            </a:r>
            <a:endParaRPr lang="en-US" altLang="ja-JP" sz="1100" dirty="0" smtClean="0">
              <a:latin typeface="HG丸ｺﾞｼｯｸM-PRO" pitchFamily="50" charset="-128"/>
              <a:ea typeface="HG丸ｺﾞｼｯｸM-PRO" pitchFamily="50" charset="-128"/>
            </a:endParaRPr>
          </a:p>
          <a:p>
            <a:pPr>
              <a:defRPr/>
            </a:pPr>
            <a:r>
              <a:rPr lang="ja-JP" altLang="en-US" sz="1100" dirty="0" smtClean="0">
                <a:latin typeface="HG丸ｺﾞｼｯｸM-PRO" pitchFamily="50" charset="-128"/>
                <a:ea typeface="HG丸ｺﾞｼｯｸM-PRO" pitchFamily="50" charset="-128"/>
              </a:rPr>
              <a:t>メタデータ</a:t>
            </a:r>
            <a:endParaRPr lang="en-US" altLang="ja-JP" sz="1100" dirty="0" smtClean="0">
              <a:latin typeface="HG丸ｺﾞｼｯｸM-PRO" pitchFamily="50" charset="-128"/>
              <a:ea typeface="HG丸ｺﾞｼｯｸM-PRO" pitchFamily="50" charset="-128"/>
            </a:endParaRPr>
          </a:p>
          <a:p>
            <a:pPr>
              <a:defRPr/>
            </a:pPr>
            <a:r>
              <a:rPr lang="en-US" altLang="ja-JP" sz="1100" dirty="0" smtClean="0">
                <a:latin typeface="HG丸ｺﾞｼｯｸM-PRO" pitchFamily="50" charset="-128"/>
                <a:ea typeface="HG丸ｺﾞｼｯｸM-PRO" pitchFamily="50" charset="-128"/>
              </a:rPr>
              <a:t>DB</a:t>
            </a:r>
            <a:endParaRPr lang="ja-JP" altLang="en-US" sz="800" dirty="0">
              <a:latin typeface="HG丸ｺﾞｼｯｸM-PRO" pitchFamily="50" charset="-128"/>
              <a:ea typeface="HG丸ｺﾞｼｯｸM-PRO" pitchFamily="50" charset="-128"/>
            </a:endParaRPr>
          </a:p>
        </p:txBody>
      </p:sp>
      <p:sp>
        <p:nvSpPr>
          <p:cNvPr id="82" name="Oval 56"/>
          <p:cNvSpPr>
            <a:spLocks noChangeArrowheads="1"/>
          </p:cNvSpPr>
          <p:nvPr/>
        </p:nvSpPr>
        <p:spPr bwMode="auto">
          <a:xfrm>
            <a:off x="2627787" y="2636912"/>
            <a:ext cx="1042987" cy="57150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検索付加価値</a:t>
            </a:r>
            <a:endParaRPr lang="en-US" altLang="ja-JP" sz="1050" b="0" dirty="0" smtClean="0">
              <a:latin typeface="HG丸ｺﾞｼｯｸM-PRO" pitchFamily="50" charset="-128"/>
              <a:ea typeface="HG丸ｺﾞｼｯｸM-PRO" pitchFamily="50" charset="-128"/>
            </a:endParaRPr>
          </a:p>
          <a:p>
            <a:r>
              <a:rPr lang="ja-JP" altLang="en-US" sz="1050" b="0" dirty="0" smtClean="0">
                <a:latin typeface="HG丸ｺﾞｼｯｸM-PRO" pitchFamily="50" charset="-128"/>
                <a:ea typeface="HG丸ｺﾞｼｯｸM-PRO" pitchFamily="50" charset="-128"/>
              </a:rPr>
              <a:t>サービス</a:t>
            </a:r>
            <a:endParaRPr lang="en-US" altLang="ja-JP" sz="1050" b="0" dirty="0">
              <a:latin typeface="HG丸ｺﾞｼｯｸM-PRO" pitchFamily="50" charset="-128"/>
              <a:ea typeface="HG丸ｺﾞｼｯｸM-PRO" pitchFamily="50" charset="-128"/>
            </a:endParaRPr>
          </a:p>
        </p:txBody>
      </p:sp>
      <p:sp>
        <p:nvSpPr>
          <p:cNvPr id="84" name="Oval 56"/>
          <p:cNvSpPr>
            <a:spLocks noChangeArrowheads="1"/>
          </p:cNvSpPr>
          <p:nvPr/>
        </p:nvSpPr>
        <p:spPr bwMode="auto">
          <a:xfrm>
            <a:off x="3786185" y="1979098"/>
            <a:ext cx="1042987"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情報の選別</a:t>
            </a:r>
            <a:endParaRPr lang="en-US" altLang="ja-JP" sz="1050" b="0" dirty="0">
              <a:latin typeface="HG丸ｺﾞｼｯｸM-PRO" pitchFamily="50" charset="-128"/>
              <a:ea typeface="HG丸ｺﾞｼｯｸM-PRO" pitchFamily="50" charset="-128"/>
            </a:endParaRPr>
          </a:p>
        </p:txBody>
      </p:sp>
      <p:sp>
        <p:nvSpPr>
          <p:cNvPr id="85" name="Oval 56"/>
          <p:cNvSpPr>
            <a:spLocks noChangeArrowheads="1"/>
          </p:cNvSpPr>
          <p:nvPr/>
        </p:nvSpPr>
        <p:spPr bwMode="auto">
          <a:xfrm>
            <a:off x="2843808" y="3501008"/>
            <a:ext cx="1656184"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情報の集合知化</a:t>
            </a:r>
            <a:endParaRPr lang="en-US" altLang="ja-JP" sz="1050" b="0" dirty="0">
              <a:latin typeface="HG丸ｺﾞｼｯｸM-PRO" pitchFamily="50" charset="-128"/>
              <a:ea typeface="HG丸ｺﾞｼｯｸM-PRO" pitchFamily="50" charset="-128"/>
            </a:endParaRPr>
          </a:p>
        </p:txBody>
      </p:sp>
      <p:sp>
        <p:nvSpPr>
          <p:cNvPr id="86" name="Freeform 47"/>
          <p:cNvSpPr>
            <a:spLocks/>
          </p:cNvSpPr>
          <p:nvPr/>
        </p:nvSpPr>
        <p:spPr bwMode="auto">
          <a:xfrm rot="1127363">
            <a:off x="4911775" y="2475752"/>
            <a:ext cx="2758462" cy="633791"/>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33CC33"/>
            </a:solidFill>
            <a:round/>
            <a:headEnd/>
            <a:tailEnd type="stealth" w="med" len="lg"/>
          </a:ln>
        </p:spPr>
        <p:txBody>
          <a:bodyPr wrap="none" anchor="ctr"/>
          <a:lstStyle/>
          <a:p>
            <a:endParaRPr lang="ja-JP" altLang="en-US">
              <a:latin typeface="HG丸ｺﾞｼｯｸM-PRO" pitchFamily="50" charset="-128"/>
              <a:ea typeface="HG丸ｺﾞｼｯｸM-PRO" pitchFamily="50" charset="-128"/>
            </a:endParaRPr>
          </a:p>
        </p:txBody>
      </p:sp>
      <p:sp>
        <p:nvSpPr>
          <p:cNvPr id="87" name="Freeform 47"/>
          <p:cNvSpPr>
            <a:spLocks/>
          </p:cNvSpPr>
          <p:nvPr/>
        </p:nvSpPr>
        <p:spPr bwMode="auto">
          <a:xfrm rot="14792463" flipV="1">
            <a:off x="7947816" y="2540649"/>
            <a:ext cx="834766" cy="259186"/>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latin typeface="HG丸ｺﾞｼｯｸM-PRO" pitchFamily="50" charset="-128"/>
              <a:ea typeface="HG丸ｺﾞｼｯｸM-PRO" pitchFamily="50" charset="-128"/>
            </a:endParaRPr>
          </a:p>
        </p:txBody>
      </p:sp>
      <p:sp>
        <p:nvSpPr>
          <p:cNvPr id="72" name="Freeform 47"/>
          <p:cNvSpPr>
            <a:spLocks/>
          </p:cNvSpPr>
          <p:nvPr/>
        </p:nvSpPr>
        <p:spPr bwMode="auto">
          <a:xfrm rot="1172805">
            <a:off x="5648146" y="1049131"/>
            <a:ext cx="2067242" cy="38344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latin typeface="HG丸ｺﾞｼｯｸM-PRO" pitchFamily="50" charset="-128"/>
              <a:ea typeface="HG丸ｺﾞｼｯｸM-PRO" pitchFamily="50" charset="-128"/>
            </a:endParaRPr>
          </a:p>
        </p:txBody>
      </p:sp>
      <p:sp>
        <p:nvSpPr>
          <p:cNvPr id="73" name="Oval 19"/>
          <p:cNvSpPr>
            <a:spLocks noChangeArrowheads="1"/>
          </p:cNvSpPr>
          <p:nvPr/>
        </p:nvSpPr>
        <p:spPr bwMode="auto">
          <a:xfrm>
            <a:off x="4932043" y="1844824"/>
            <a:ext cx="1204912" cy="500066"/>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ja-JP" altLang="en-US" sz="1200" dirty="0" smtClean="0">
                <a:latin typeface="HG丸ｺﾞｼｯｸM-PRO" pitchFamily="50" charset="-128"/>
                <a:ea typeface="HG丸ｺﾞｼｯｸM-PRO" pitchFamily="50" charset="-128"/>
              </a:rPr>
              <a:t>統合検索窓</a:t>
            </a:r>
            <a:endParaRPr lang="ja-JP" altLang="en-US" sz="1200" dirty="0">
              <a:latin typeface="HG丸ｺﾞｼｯｸM-PRO" pitchFamily="50" charset="-128"/>
              <a:ea typeface="HG丸ｺﾞｼｯｸM-PRO" pitchFamily="50" charset="-128"/>
            </a:endParaRPr>
          </a:p>
        </p:txBody>
      </p:sp>
      <p:sp>
        <p:nvSpPr>
          <p:cNvPr id="83" name="フッター プレースホルダ 82"/>
          <p:cNvSpPr>
            <a:spLocks noGrp="1"/>
          </p:cNvSpPr>
          <p:nvPr>
            <p:ph type="ftr" sz="quarter" idx="11"/>
          </p:nvPr>
        </p:nvSpPr>
        <p:spPr/>
        <p:txBody>
          <a:bodyPr/>
          <a:lstStyle/>
          <a:p>
            <a:r>
              <a:rPr kumimoji="0" lang="en-US" smtClean="0"/>
              <a:t>National Diet Library (NDL)</a:t>
            </a:r>
            <a:endParaRPr kumimoji="0" lang="en-US"/>
          </a:p>
        </p:txBody>
      </p:sp>
      <p:sp>
        <p:nvSpPr>
          <p:cNvPr id="88" name="スライド番号プレースホルダ 87"/>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
        <p:nvSpPr>
          <p:cNvPr id="76" name="日付プレースホルダ 7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42844" y="1"/>
            <a:ext cx="7358114" cy="857232"/>
          </a:xfrm>
        </p:spPr>
        <p:txBody>
          <a:bodyPr>
            <a:normAutofit/>
          </a:bodyPr>
          <a:lstStyle/>
          <a:p>
            <a:r>
              <a:rPr lang="en-US" altLang="ja-JP" sz="3200" dirty="0" smtClean="0">
                <a:latin typeface="HG丸ｺﾞｼｯｸM-PRO" pitchFamily="50" charset="-128"/>
                <a:ea typeface="HG丸ｺﾞｼｯｸM-PRO" pitchFamily="50" charset="-128"/>
              </a:rPr>
              <a:t>NDL Search</a:t>
            </a:r>
            <a:r>
              <a:rPr lang="ja-JP" altLang="en-US" sz="3200" dirty="0" smtClean="0">
                <a:latin typeface="HG丸ｺﾞｼｯｸM-PRO" pitchFamily="50" charset="-128"/>
                <a:ea typeface="HG丸ｺﾞｼｯｸM-PRO" pitchFamily="50" charset="-128"/>
              </a:rPr>
              <a:t>の将来像</a:t>
            </a:r>
            <a:endParaRPr lang="ja-JP" altLang="en-US" sz="2800" dirty="0" smtClean="0">
              <a:latin typeface="HG丸ｺﾞｼｯｸM-PRO" pitchFamily="50" charset="-128"/>
              <a:ea typeface="HG丸ｺﾞｼｯｸM-PRO" pitchFamily="50" charset="-128"/>
            </a:endParaRPr>
          </a:p>
        </p:txBody>
      </p:sp>
      <p:sp>
        <p:nvSpPr>
          <p:cNvPr id="69636" name="AutoShape 3"/>
          <p:cNvSpPr>
            <a:spLocks noChangeArrowheads="1"/>
          </p:cNvSpPr>
          <p:nvPr/>
        </p:nvSpPr>
        <p:spPr bwMode="auto">
          <a:xfrm>
            <a:off x="4716016" y="3999231"/>
            <a:ext cx="1368873" cy="578882"/>
          </a:xfrm>
          <a:prstGeom prst="roundRect">
            <a:avLst>
              <a:gd name="adj" fmla="val 16667"/>
            </a:avLst>
          </a:prstGeom>
          <a:solidFill>
            <a:srgbClr val="E5FFFF"/>
          </a:solidFill>
          <a:ln w="3175" algn="ctr">
            <a:solidFill>
              <a:srgbClr val="3333CC"/>
            </a:solidFill>
            <a:round/>
            <a:headEnd/>
            <a:tailEnd/>
          </a:ln>
        </p:spPr>
        <p:txBody>
          <a:bodyPr wrap="square" anchor="ctr">
            <a:spAutoFit/>
          </a:bodyPr>
          <a:lstStyle/>
          <a:p>
            <a:pPr algn="ctr"/>
            <a:endParaRPr lang="ja-JP" altLang="en-US" sz="2800" b="1">
              <a:latin typeface="HG丸ｺﾞｼｯｸM-PRO" pitchFamily="50" charset="-128"/>
              <a:ea typeface="HG丸ｺﾞｼｯｸM-PRO" pitchFamily="50" charset="-128"/>
            </a:endParaRPr>
          </a:p>
        </p:txBody>
      </p:sp>
      <p:sp>
        <p:nvSpPr>
          <p:cNvPr id="69637" name="Oval 4"/>
          <p:cNvSpPr>
            <a:spLocks noChangeArrowheads="1"/>
          </p:cNvSpPr>
          <p:nvPr/>
        </p:nvSpPr>
        <p:spPr bwMode="auto">
          <a:xfrm rot="-1045479">
            <a:off x="2306641"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pPr algn="ctr"/>
            <a:endParaRPr lang="ja-JP" altLang="ja-JP" b="0">
              <a:latin typeface="HG丸ｺﾞｼｯｸM-PRO" pitchFamily="50" charset="-128"/>
              <a:ea typeface="HG丸ｺﾞｼｯｸM-PRO" pitchFamily="50" charset="-128"/>
            </a:endParaRPr>
          </a:p>
        </p:txBody>
      </p:sp>
      <p:sp>
        <p:nvSpPr>
          <p:cNvPr id="1096711" name="Oval 7"/>
          <p:cNvSpPr>
            <a:spLocks noChangeArrowheads="1"/>
          </p:cNvSpPr>
          <p:nvPr/>
        </p:nvSpPr>
        <p:spPr bwMode="auto">
          <a:xfrm>
            <a:off x="6840537" y="1714492"/>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latin typeface="HG丸ｺﾞｼｯｸM-PRO" pitchFamily="50" charset="-128"/>
                <a:ea typeface="HG丸ｺﾞｼｯｸM-PRO" pitchFamily="50" charset="-128"/>
              </a:rPr>
              <a:t>ユーザ群</a:t>
            </a:r>
          </a:p>
        </p:txBody>
      </p:sp>
      <p:sp>
        <p:nvSpPr>
          <p:cNvPr id="69642" name="AutoShape 9"/>
          <p:cNvSpPr>
            <a:spLocks noChangeArrowheads="1"/>
          </p:cNvSpPr>
          <p:nvPr/>
        </p:nvSpPr>
        <p:spPr bwMode="auto">
          <a:xfrm>
            <a:off x="539753" y="1557341"/>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pPr algn="ctr"/>
            <a:endParaRPr lang="ja-JP" altLang="ja-JP" sz="2800" b="1">
              <a:latin typeface="HG丸ｺﾞｼｯｸM-PRO" pitchFamily="50" charset="-128"/>
              <a:ea typeface="HG丸ｺﾞｼｯｸM-PRO" pitchFamily="50" charset="-128"/>
            </a:endParaRPr>
          </a:p>
        </p:txBody>
      </p:sp>
      <p:sp>
        <p:nvSpPr>
          <p:cNvPr id="69643" name="Rectangle 10"/>
          <p:cNvSpPr>
            <a:spLocks noChangeArrowheads="1"/>
          </p:cNvSpPr>
          <p:nvPr/>
        </p:nvSpPr>
        <p:spPr bwMode="auto">
          <a:xfrm>
            <a:off x="251520" y="1700808"/>
            <a:ext cx="1415772" cy="461665"/>
          </a:xfrm>
          <a:prstGeom prst="rect">
            <a:avLst/>
          </a:prstGeom>
          <a:noFill/>
          <a:ln w="38100" algn="ctr">
            <a:noFill/>
            <a:miter lim="800000"/>
            <a:headEnd/>
            <a:tailEnd/>
          </a:ln>
        </p:spPr>
        <p:txBody>
          <a:bodyPr wrap="none">
            <a:spAutoFit/>
          </a:bodyPr>
          <a:lstStyle/>
          <a:p>
            <a:pPr algn="ctr"/>
            <a:r>
              <a:rPr lang="ja-JP" altLang="en-US" sz="2400" b="1" dirty="0">
                <a:solidFill>
                  <a:srgbClr val="008000"/>
                </a:solidFill>
                <a:latin typeface="HG丸ｺﾞｼｯｸM-PRO" pitchFamily="50" charset="-128"/>
                <a:ea typeface="HG丸ｺﾞｼｯｸM-PRO" pitchFamily="50" charset="-128"/>
              </a:rPr>
              <a:t>クラウド</a:t>
            </a:r>
          </a:p>
        </p:txBody>
      </p:sp>
      <p:sp>
        <p:nvSpPr>
          <p:cNvPr id="69644" name="AutoShape 11"/>
          <p:cNvSpPr>
            <a:spLocks noChangeArrowheads="1"/>
          </p:cNvSpPr>
          <p:nvPr/>
        </p:nvSpPr>
        <p:spPr bwMode="auto">
          <a:xfrm>
            <a:off x="684216"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latin typeface="HG丸ｺﾞｼｯｸM-PRO" pitchFamily="50" charset="-128"/>
              <a:ea typeface="HG丸ｺﾞｼｯｸM-PRO" pitchFamily="50" charset="-128"/>
            </a:endParaRPr>
          </a:p>
        </p:txBody>
      </p:sp>
      <p:sp>
        <p:nvSpPr>
          <p:cNvPr id="69645" name="Rectangle 12"/>
          <p:cNvSpPr>
            <a:spLocks noChangeArrowheads="1"/>
          </p:cNvSpPr>
          <p:nvPr/>
        </p:nvSpPr>
        <p:spPr bwMode="auto">
          <a:xfrm>
            <a:off x="819660" y="5516563"/>
            <a:ext cx="1415772" cy="461665"/>
          </a:xfrm>
          <a:prstGeom prst="rect">
            <a:avLst/>
          </a:prstGeom>
          <a:noFill/>
          <a:ln w="38100" algn="ctr">
            <a:noFill/>
            <a:miter lim="800000"/>
            <a:headEnd/>
            <a:tailEnd/>
          </a:ln>
        </p:spPr>
        <p:txBody>
          <a:bodyPr wrap="none">
            <a:spAutoFit/>
          </a:bodyPr>
          <a:lstStyle/>
          <a:p>
            <a:pPr algn="ctr"/>
            <a:r>
              <a:rPr lang="ja-JP" altLang="en-US" sz="2400" b="1">
                <a:solidFill>
                  <a:srgbClr val="008000"/>
                </a:solidFill>
                <a:latin typeface="HG丸ｺﾞｼｯｸM-PRO" pitchFamily="50" charset="-128"/>
                <a:ea typeface="HG丸ｺﾞｼｯｸM-PRO" pitchFamily="50" charset="-128"/>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pPr algn="ctr"/>
            <a:endParaRPr lang="ja-JP" altLang="ja-JP" b="1">
              <a:latin typeface="HG丸ｺﾞｼｯｸM-PRO" pitchFamily="50" charset="-128"/>
              <a:ea typeface="HG丸ｺﾞｼｯｸM-PRO" pitchFamily="50" charset="-128"/>
            </a:endParaRPr>
          </a:p>
        </p:txBody>
      </p:sp>
      <p:sp>
        <p:nvSpPr>
          <p:cNvPr id="69647" name="Oval 14"/>
          <p:cNvSpPr>
            <a:spLocks noChangeArrowheads="1"/>
          </p:cNvSpPr>
          <p:nvPr/>
        </p:nvSpPr>
        <p:spPr bwMode="auto">
          <a:xfrm>
            <a:off x="971552"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pPr algn="ctr"/>
            <a:endParaRPr lang="ja-JP" altLang="ja-JP" b="1">
              <a:latin typeface="HG丸ｺﾞｼｯｸM-PRO" pitchFamily="50" charset="-128"/>
              <a:ea typeface="HG丸ｺﾞｼｯｸM-PRO" pitchFamily="50" charset="-128"/>
            </a:endParaRPr>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dirty="0">
                <a:latin typeface="HG丸ｺﾞｼｯｸM-PRO" pitchFamily="50" charset="-128"/>
                <a:ea typeface="HG丸ｺﾞｼｯｸM-PRO" pitchFamily="50" charset="-128"/>
              </a:rPr>
              <a:t>ユーザ群</a:t>
            </a:r>
          </a:p>
        </p:txBody>
      </p:sp>
      <p:sp>
        <p:nvSpPr>
          <p:cNvPr id="69650" name="Oval 17"/>
          <p:cNvSpPr>
            <a:spLocks noChangeArrowheads="1"/>
          </p:cNvSpPr>
          <p:nvPr/>
        </p:nvSpPr>
        <p:spPr bwMode="auto">
          <a:xfrm>
            <a:off x="1476378"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pPr algn="ctr"/>
            <a:endParaRPr lang="ja-JP" altLang="ja-JP" b="1">
              <a:latin typeface="HG丸ｺﾞｼｯｸM-PRO" pitchFamily="50" charset="-128"/>
              <a:ea typeface="HG丸ｺﾞｼｯｸM-PRO" pitchFamily="50" charset="-128"/>
            </a:endParaRPr>
          </a:p>
        </p:txBody>
      </p:sp>
      <p:sp>
        <p:nvSpPr>
          <p:cNvPr id="69661" name="AutoShape 28"/>
          <p:cNvSpPr>
            <a:spLocks noChangeArrowheads="1"/>
          </p:cNvSpPr>
          <p:nvPr/>
        </p:nvSpPr>
        <p:spPr bwMode="auto">
          <a:xfrm>
            <a:off x="4286248" y="3357568"/>
            <a:ext cx="2735873"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pPr algn="ctr"/>
            <a:endParaRPr lang="ja-JP" altLang="en-US" sz="2800" b="1">
              <a:latin typeface="HG丸ｺﾞｼｯｸM-PRO" pitchFamily="50" charset="-128"/>
              <a:ea typeface="HG丸ｺﾞｼｯｸM-PRO" pitchFamily="50" charset="-128"/>
            </a:endParaRPr>
          </a:p>
        </p:txBody>
      </p:sp>
      <p:sp>
        <p:nvSpPr>
          <p:cNvPr id="69662" name="AutoShape 29"/>
          <p:cNvSpPr>
            <a:spLocks noChangeArrowheads="1"/>
          </p:cNvSpPr>
          <p:nvPr/>
        </p:nvSpPr>
        <p:spPr bwMode="auto">
          <a:xfrm>
            <a:off x="6000763" y="4214824"/>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pPr algn="ctr"/>
            <a:endParaRPr lang="ja-JP" altLang="en-US" sz="2800" b="1">
              <a:latin typeface="HG丸ｺﾞｼｯｸM-PRO" pitchFamily="50" charset="-128"/>
              <a:ea typeface="HG丸ｺﾞｼｯｸM-PRO" pitchFamily="50" charset="-128"/>
            </a:endParaRPr>
          </a:p>
        </p:txBody>
      </p:sp>
      <p:sp>
        <p:nvSpPr>
          <p:cNvPr id="69666" name="Rectangle 33"/>
          <p:cNvSpPr>
            <a:spLocks noChangeArrowheads="1"/>
          </p:cNvSpPr>
          <p:nvPr/>
        </p:nvSpPr>
        <p:spPr bwMode="auto">
          <a:xfrm>
            <a:off x="251520" y="4437112"/>
            <a:ext cx="1723549" cy="461665"/>
          </a:xfrm>
          <a:prstGeom prst="rect">
            <a:avLst/>
          </a:prstGeom>
          <a:noFill/>
          <a:ln w="38100" algn="ctr">
            <a:noFill/>
            <a:miter lim="800000"/>
            <a:headEnd/>
            <a:tailEnd/>
          </a:ln>
        </p:spPr>
        <p:txBody>
          <a:bodyPr wrap="none">
            <a:spAutoFit/>
          </a:bodyPr>
          <a:lstStyle/>
          <a:p>
            <a:pPr algn="ctr"/>
            <a:r>
              <a:rPr lang="ja-JP" altLang="en-US" sz="2400" b="1" dirty="0">
                <a:solidFill>
                  <a:srgbClr val="008000"/>
                </a:solidFill>
                <a:latin typeface="HG丸ｺﾞｼｯｸM-PRO" pitchFamily="50" charset="-128"/>
                <a:ea typeface="HG丸ｺﾞｼｯｸM-PRO" pitchFamily="50" charset="-128"/>
              </a:rPr>
              <a:t>サービス群</a:t>
            </a:r>
          </a:p>
        </p:txBody>
      </p:sp>
      <p:sp>
        <p:nvSpPr>
          <p:cNvPr id="69667" name="Rectangle 34"/>
          <p:cNvSpPr>
            <a:spLocks noChangeArrowheads="1"/>
          </p:cNvSpPr>
          <p:nvPr/>
        </p:nvSpPr>
        <p:spPr bwMode="auto">
          <a:xfrm>
            <a:off x="1610024" y="5157788"/>
            <a:ext cx="1723549" cy="461665"/>
          </a:xfrm>
          <a:prstGeom prst="rect">
            <a:avLst/>
          </a:prstGeom>
          <a:noFill/>
          <a:ln w="38100" algn="ctr">
            <a:noFill/>
            <a:miter lim="800000"/>
            <a:headEnd/>
            <a:tailEnd/>
          </a:ln>
        </p:spPr>
        <p:txBody>
          <a:bodyPr wrap="none">
            <a:spAutoFit/>
          </a:bodyPr>
          <a:lstStyle/>
          <a:p>
            <a:pPr algn="ctr"/>
            <a:r>
              <a:rPr lang="ja-JP" altLang="en-US" sz="2400" b="1">
                <a:solidFill>
                  <a:srgbClr val="008000"/>
                </a:solidFill>
                <a:latin typeface="HG丸ｺﾞｼｯｸM-PRO" pitchFamily="50" charset="-128"/>
                <a:ea typeface="HG丸ｺﾞｼｯｸM-PRO" pitchFamily="50" charset="-128"/>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786710" y="2357436"/>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4" y="1557340"/>
            <a:ext cx="517525" cy="485775"/>
          </a:xfrm>
          <a:prstGeom prst="rect">
            <a:avLst/>
          </a:prstGeom>
          <a:noFill/>
          <a:ln w="9525">
            <a:noFill/>
            <a:miter lim="800000"/>
            <a:headEnd/>
            <a:tailEnd/>
          </a:ln>
        </p:spPr>
      </p:pic>
      <p:sp>
        <p:nvSpPr>
          <p:cNvPr id="38" name="AutoShape 72"/>
          <p:cNvSpPr>
            <a:spLocks noChangeArrowheads="1"/>
          </p:cNvSpPr>
          <p:nvPr/>
        </p:nvSpPr>
        <p:spPr bwMode="auto">
          <a:xfrm>
            <a:off x="4755244" y="5929336"/>
            <a:ext cx="2989977"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smtClean="0">
                <a:solidFill>
                  <a:srgbClr val="0000FF"/>
                </a:solidFill>
                <a:latin typeface="HG丸ｺﾞｼｯｸM-PRO" pitchFamily="50" charset="-128"/>
                <a:ea typeface="HG丸ｺﾞｼｯｸM-PRO" pitchFamily="50" charset="-128"/>
              </a:rPr>
              <a:t>利用者は、情報、サービスの</a:t>
            </a:r>
            <a:endParaRPr lang="en-US" altLang="ja-JP" sz="1600" dirty="0" smtClean="0">
              <a:solidFill>
                <a:srgbClr val="0000FF"/>
              </a:solidFill>
              <a:latin typeface="HG丸ｺﾞｼｯｸM-PRO" pitchFamily="50" charset="-128"/>
              <a:ea typeface="HG丸ｺﾞｼｯｸM-PRO" pitchFamily="50" charset="-128"/>
            </a:endParaRPr>
          </a:p>
          <a:p>
            <a:r>
              <a:rPr lang="ja-JP" altLang="en-US" sz="1600" dirty="0" smtClean="0">
                <a:solidFill>
                  <a:srgbClr val="0000FF"/>
                </a:solidFill>
                <a:latin typeface="HG丸ｺﾞｼｯｸM-PRO" pitchFamily="50" charset="-128"/>
                <a:ea typeface="HG丸ｺﾞｼｯｸM-PRO" pitchFamily="50" charset="-128"/>
              </a:rPr>
              <a:t>所在場所を意識せず利用</a:t>
            </a:r>
          </a:p>
        </p:txBody>
      </p:sp>
      <p:sp>
        <p:nvSpPr>
          <p:cNvPr id="41" name="AutoShape 27"/>
          <p:cNvSpPr>
            <a:spLocks noChangeArrowheads="1"/>
          </p:cNvSpPr>
          <p:nvPr/>
        </p:nvSpPr>
        <p:spPr bwMode="auto">
          <a:xfrm>
            <a:off x="2571736" y="5786454"/>
            <a:ext cx="1571636" cy="857256"/>
          </a:xfrm>
          <a:prstGeom prst="wedgeRoundRectCallout">
            <a:avLst>
              <a:gd name="adj1" fmla="val -41583"/>
              <a:gd name="adj2" fmla="val -8095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latin typeface="HG丸ｺﾞｼｯｸM-PRO" pitchFamily="50" charset="-128"/>
                <a:ea typeface="HG丸ｺﾞｼｯｸM-PRO" pitchFamily="50" charset="-128"/>
              </a:rPr>
              <a:t>複数のサービスが連携して、新たなサービスを形成</a:t>
            </a:r>
            <a:endParaRPr lang="ja-JP" altLang="en-US" sz="1200" dirty="0">
              <a:solidFill>
                <a:srgbClr val="0000FF"/>
              </a:solidFill>
              <a:latin typeface="HG丸ｺﾞｼｯｸM-PRO" pitchFamily="50" charset="-128"/>
              <a:ea typeface="HG丸ｺﾞｼｯｸM-PRO" pitchFamily="50" charset="-128"/>
            </a:endParaRPr>
          </a:p>
        </p:txBody>
      </p:sp>
      <p:sp>
        <p:nvSpPr>
          <p:cNvPr id="42" name="AutoShape 27"/>
          <p:cNvSpPr>
            <a:spLocks noChangeArrowheads="1"/>
          </p:cNvSpPr>
          <p:nvPr/>
        </p:nvSpPr>
        <p:spPr bwMode="auto">
          <a:xfrm>
            <a:off x="7143768" y="5214950"/>
            <a:ext cx="1571636" cy="714380"/>
          </a:xfrm>
          <a:prstGeom prst="wedgeRoundRectCallout">
            <a:avLst>
              <a:gd name="adj1" fmla="val 8834"/>
              <a:gd name="adj2" fmla="val -1026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latin typeface="HG丸ｺﾞｼｯｸM-PRO" pitchFamily="50" charset="-128"/>
                <a:ea typeface="HG丸ｺﾞｼｯｸM-PRO" pitchFamily="50" charset="-128"/>
              </a:rPr>
              <a:t>利用者は、自由にサービスを組み合せて利用</a:t>
            </a:r>
            <a:endParaRPr lang="ja-JP" altLang="en-US" sz="1200" dirty="0">
              <a:solidFill>
                <a:srgbClr val="0000FF"/>
              </a:solidFill>
              <a:latin typeface="HG丸ｺﾞｼｯｸM-PRO" pitchFamily="50" charset="-128"/>
              <a:ea typeface="HG丸ｺﾞｼｯｸM-PRO" pitchFamily="50" charset="-128"/>
            </a:endParaRPr>
          </a:p>
        </p:txBody>
      </p:sp>
      <p:cxnSp>
        <p:nvCxnSpPr>
          <p:cNvPr id="59" name="直線矢印コネクタ 58"/>
          <p:cNvCxnSpPr>
            <a:stCxn id="58" idx="0"/>
            <a:endCxn id="56" idx="4"/>
          </p:cNvCxnSpPr>
          <p:nvPr/>
        </p:nvCxnSpPr>
        <p:spPr>
          <a:xfrm rot="16200000" flipV="1">
            <a:off x="3196819" y="1696630"/>
            <a:ext cx="1785950" cy="25360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8" idx="0"/>
            <a:endCxn id="57" idx="4"/>
          </p:cNvCxnSpPr>
          <p:nvPr/>
        </p:nvCxnSpPr>
        <p:spPr>
          <a:xfrm rot="5400000" flipH="1" flipV="1">
            <a:off x="4625578" y="3018238"/>
            <a:ext cx="1571636" cy="1071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8" idx="2"/>
            <a:endCxn id="1096735" idx="6"/>
          </p:cNvCxnSpPr>
          <p:nvPr/>
        </p:nvCxnSpPr>
        <p:spPr>
          <a:xfrm rot="10800000">
            <a:off x="2512992" y="2745209"/>
            <a:ext cx="1844695" cy="15767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8" idx="1"/>
            <a:endCxn id="51" idx="4"/>
          </p:cNvCxnSpPr>
          <p:nvPr/>
        </p:nvCxnSpPr>
        <p:spPr>
          <a:xfrm rot="16200000" flipV="1">
            <a:off x="3757489" y="3100503"/>
            <a:ext cx="850384" cy="9358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8" idx="2"/>
            <a:endCxn id="50" idx="7"/>
          </p:cNvCxnSpPr>
          <p:nvPr/>
        </p:nvCxnSpPr>
        <p:spPr>
          <a:xfrm rot="10800000" flipV="1">
            <a:off x="2236956" y="4321980"/>
            <a:ext cx="2120730" cy="9680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8" idx="3"/>
          </p:cNvCxnSpPr>
          <p:nvPr/>
        </p:nvCxnSpPr>
        <p:spPr>
          <a:xfrm rot="5400000">
            <a:off x="4364712" y="4643295"/>
            <a:ext cx="278880" cy="2929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8" idx="4"/>
            <a:endCxn id="54" idx="0"/>
          </p:cNvCxnSpPr>
          <p:nvPr/>
        </p:nvCxnSpPr>
        <p:spPr>
          <a:xfrm rot="16200000" flipH="1">
            <a:off x="5697148" y="4446994"/>
            <a:ext cx="142876" cy="8215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8" idx="0"/>
            <a:endCxn id="55" idx="4"/>
          </p:cNvCxnSpPr>
          <p:nvPr/>
        </p:nvCxnSpPr>
        <p:spPr>
          <a:xfrm rot="5400000" flipH="1" flipV="1">
            <a:off x="5304239" y="3411144"/>
            <a:ext cx="500066" cy="3929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5" name="AutoShape 29"/>
          <p:cNvSpPr>
            <a:spLocks noChangeArrowheads="1"/>
          </p:cNvSpPr>
          <p:nvPr/>
        </p:nvSpPr>
        <p:spPr bwMode="auto">
          <a:xfrm>
            <a:off x="6500829" y="2928940"/>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latin typeface="HG丸ｺﾞｼｯｸM-PRO" pitchFamily="50" charset="-128"/>
              <a:ea typeface="HG丸ｺﾞｼｯｸM-PRO" pitchFamily="50" charset="-128"/>
            </a:endParaRPr>
          </a:p>
        </p:txBody>
      </p:sp>
      <p:sp>
        <p:nvSpPr>
          <p:cNvPr id="1096735" name="Oval 31"/>
          <p:cNvSpPr>
            <a:spLocks noChangeArrowheads="1"/>
          </p:cNvSpPr>
          <p:nvPr/>
        </p:nvSpPr>
        <p:spPr bwMode="auto">
          <a:xfrm>
            <a:off x="179513" y="2132856"/>
            <a:ext cx="2333478" cy="1224706"/>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Autofit/>
          </a:bodyPr>
          <a:lstStyle/>
          <a:p>
            <a:pPr algn="ctr">
              <a:defRPr/>
            </a:pPr>
            <a:r>
              <a:rPr lang="ja-JP" altLang="en-US" sz="1400" b="1" dirty="0" smtClean="0">
                <a:latin typeface="HG丸ｺﾞｼｯｸM-PRO" pitchFamily="50" charset="-128"/>
                <a:ea typeface="HG丸ｺﾞｼｯｸM-PRO" pitchFamily="50" charset="-128"/>
              </a:rPr>
              <a:t>（学術機関連携）</a:t>
            </a:r>
          </a:p>
          <a:p>
            <a:pPr algn="ctr">
              <a:buFontTx/>
              <a:buChar char="•"/>
              <a:defRPr/>
            </a:pPr>
            <a:r>
              <a:rPr lang="en-US" altLang="ja-JP" sz="1400" b="1" dirty="0" smtClean="0">
                <a:latin typeface="HG丸ｺﾞｼｯｸM-PRO" pitchFamily="50" charset="-128"/>
                <a:ea typeface="HG丸ｺﾞｼｯｸM-PRO" pitchFamily="50" charset="-128"/>
              </a:rPr>
              <a:t>NII</a:t>
            </a:r>
            <a:r>
              <a:rPr lang="ja-JP" altLang="en-US" sz="1400" b="1" dirty="0" err="1" smtClean="0">
                <a:latin typeface="HG丸ｺﾞｼｯｸM-PRO" pitchFamily="50" charset="-128"/>
                <a:ea typeface="HG丸ｺﾞｼｯｸM-PRO" pitchFamily="50" charset="-128"/>
              </a:rPr>
              <a:t>、</a:t>
            </a:r>
            <a:r>
              <a:rPr lang="en-US" altLang="ja-JP" sz="1400" b="1" dirty="0" smtClean="0">
                <a:latin typeface="HG丸ｺﾞｼｯｸM-PRO" pitchFamily="50" charset="-128"/>
                <a:ea typeface="HG丸ｺﾞｼｯｸM-PRO" pitchFamily="50" charset="-128"/>
              </a:rPr>
              <a:t>JST</a:t>
            </a:r>
          </a:p>
          <a:p>
            <a:pPr algn="ctr">
              <a:buFontTx/>
              <a:buChar char="•"/>
              <a:defRPr/>
            </a:pPr>
            <a:r>
              <a:rPr lang="ja-JP" altLang="en-US" sz="1400" b="1" dirty="0" smtClean="0">
                <a:latin typeface="HG丸ｺﾞｼｯｸM-PRO" pitchFamily="50" charset="-128"/>
                <a:ea typeface="HG丸ｺﾞｼｯｸM-PRO" pitchFamily="50" charset="-128"/>
              </a:rPr>
              <a:t>大学図書館</a:t>
            </a:r>
          </a:p>
          <a:p>
            <a:pPr algn="ctr">
              <a:buFontTx/>
              <a:buChar char="•"/>
              <a:defRPr/>
            </a:pPr>
            <a:r>
              <a:rPr lang="ja-JP" altLang="en-US" sz="1400" b="1" dirty="0" smtClean="0">
                <a:latin typeface="HG丸ｺﾞｼｯｸM-PRO" pitchFamily="50" charset="-128"/>
                <a:ea typeface="HG丸ｺﾞｼｯｸM-PRO" pitchFamily="50" charset="-128"/>
              </a:rPr>
              <a:t>電子ジャーナル出版者</a:t>
            </a:r>
            <a:endParaRPr lang="ja-JP" altLang="en-US" sz="1400" b="1" dirty="0">
              <a:latin typeface="HG丸ｺﾞｼｯｸM-PRO" pitchFamily="50" charset="-128"/>
              <a:ea typeface="HG丸ｺﾞｼｯｸM-PRO" pitchFamily="50" charset="-128"/>
            </a:endParaRPr>
          </a:p>
        </p:txBody>
      </p:sp>
      <p:sp>
        <p:nvSpPr>
          <p:cNvPr id="49" name="Oval 31"/>
          <p:cNvSpPr>
            <a:spLocks noChangeArrowheads="1"/>
          </p:cNvSpPr>
          <p:nvPr/>
        </p:nvSpPr>
        <p:spPr bwMode="auto">
          <a:xfrm>
            <a:off x="1571606" y="3429000"/>
            <a:ext cx="2857520" cy="1214446"/>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b="1" dirty="0" smtClean="0">
                <a:latin typeface="HG丸ｺﾞｼｯｸM-PRO" pitchFamily="50" charset="-128"/>
                <a:ea typeface="HG丸ｺﾞｼｯｸM-PRO" pitchFamily="50" charset="-128"/>
              </a:rPr>
              <a:t>（</a:t>
            </a:r>
            <a:r>
              <a:rPr lang="en-US" altLang="ja-JP" b="1" dirty="0" smtClean="0">
                <a:latin typeface="HG丸ｺﾞｼｯｸM-PRO" pitchFamily="50" charset="-128"/>
                <a:ea typeface="HG丸ｺﾞｼｯｸM-PRO" pitchFamily="50" charset="-128"/>
              </a:rPr>
              <a:t>MLA</a:t>
            </a:r>
            <a:r>
              <a:rPr lang="ja-JP" altLang="en-US" b="1" dirty="0" smtClean="0">
                <a:latin typeface="HG丸ｺﾞｼｯｸM-PRO" pitchFamily="50" charset="-128"/>
                <a:ea typeface="HG丸ｺﾞｼｯｸM-PRO" pitchFamily="50" charset="-128"/>
              </a:rPr>
              <a:t>連携）</a:t>
            </a:r>
          </a:p>
        </p:txBody>
      </p:sp>
      <p:sp>
        <p:nvSpPr>
          <p:cNvPr id="50" name="Oval 31"/>
          <p:cNvSpPr>
            <a:spLocks noChangeArrowheads="1"/>
          </p:cNvSpPr>
          <p:nvPr/>
        </p:nvSpPr>
        <p:spPr bwMode="auto">
          <a:xfrm>
            <a:off x="285720" y="5143512"/>
            <a:ext cx="2286016" cy="1000132"/>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600" b="1" dirty="0" smtClean="0">
                <a:latin typeface="HG丸ｺﾞｼｯｸM-PRO" pitchFamily="50" charset="-128"/>
                <a:ea typeface="HG丸ｺﾞｼｯｸM-PRO" pitchFamily="50" charset="-128"/>
              </a:rPr>
              <a:t>（公共図書館連携）</a:t>
            </a:r>
          </a:p>
        </p:txBody>
      </p:sp>
      <p:sp>
        <p:nvSpPr>
          <p:cNvPr id="51" name="Oval 31"/>
          <p:cNvSpPr>
            <a:spLocks noChangeArrowheads="1"/>
          </p:cNvSpPr>
          <p:nvPr/>
        </p:nvSpPr>
        <p:spPr bwMode="auto">
          <a:xfrm>
            <a:off x="2500298" y="2000240"/>
            <a:ext cx="2428892" cy="114300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400" b="1" dirty="0" smtClean="0">
                <a:latin typeface="HG丸ｺﾞｼｯｸM-PRO" pitchFamily="50" charset="-128"/>
                <a:ea typeface="HG丸ｺﾞｼｯｸM-PRO" pitchFamily="50" charset="-128"/>
              </a:rPr>
              <a:t>（出版者等との連携）</a:t>
            </a:r>
          </a:p>
        </p:txBody>
      </p:sp>
      <p:sp>
        <p:nvSpPr>
          <p:cNvPr id="52" name="Oval 31"/>
          <p:cNvSpPr>
            <a:spLocks noChangeArrowheads="1"/>
          </p:cNvSpPr>
          <p:nvPr/>
        </p:nvSpPr>
        <p:spPr bwMode="auto">
          <a:xfrm>
            <a:off x="2500298" y="4786322"/>
            <a:ext cx="2286016"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400" b="1" dirty="0" smtClean="0">
                <a:latin typeface="HG丸ｺﾞｼｯｸM-PRO" pitchFamily="50" charset="-128"/>
                <a:ea typeface="HG丸ｺﾞｼｯｸM-PRO" pitchFamily="50" charset="-128"/>
              </a:rPr>
              <a:t>（政府機関との連携）</a:t>
            </a:r>
          </a:p>
        </p:txBody>
      </p:sp>
      <p:sp>
        <p:nvSpPr>
          <p:cNvPr id="54" name="Oval 31"/>
          <p:cNvSpPr>
            <a:spLocks noChangeArrowheads="1"/>
          </p:cNvSpPr>
          <p:nvPr/>
        </p:nvSpPr>
        <p:spPr bwMode="auto">
          <a:xfrm>
            <a:off x="5143504" y="492919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200" b="1" dirty="0" smtClean="0">
                <a:latin typeface="HG丸ｺﾞｼｯｸM-PRO" pitchFamily="50" charset="-128"/>
                <a:ea typeface="HG丸ｺﾞｼｯｸM-PRO" pitchFamily="50" charset="-128"/>
              </a:rPr>
              <a:t>（民間・個人サイト）</a:t>
            </a:r>
          </a:p>
        </p:txBody>
      </p:sp>
      <p:sp>
        <p:nvSpPr>
          <p:cNvPr id="55" name="Oval 31"/>
          <p:cNvSpPr>
            <a:spLocks noChangeArrowheads="1"/>
          </p:cNvSpPr>
          <p:nvPr/>
        </p:nvSpPr>
        <p:spPr bwMode="auto">
          <a:xfrm>
            <a:off x="4714876" y="278605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200" b="1" dirty="0" smtClean="0">
                <a:latin typeface="HG丸ｺﾞｼｯｸM-PRO" pitchFamily="50" charset="-128"/>
                <a:ea typeface="HG丸ｺﾞｼｯｸM-PRO" pitchFamily="50" charset="-128"/>
              </a:rPr>
              <a:t>（商用ポータルサイト）</a:t>
            </a:r>
          </a:p>
        </p:txBody>
      </p:sp>
      <p:sp>
        <p:nvSpPr>
          <p:cNvPr id="56" name="Oval 31"/>
          <p:cNvSpPr>
            <a:spLocks noChangeArrowheads="1"/>
          </p:cNvSpPr>
          <p:nvPr/>
        </p:nvSpPr>
        <p:spPr bwMode="auto">
          <a:xfrm>
            <a:off x="1785918" y="1500174"/>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Autofit/>
          </a:bodyPr>
          <a:lstStyle/>
          <a:p>
            <a:pPr algn="ctr">
              <a:defRPr/>
            </a:pPr>
            <a:r>
              <a:rPr lang="ja-JP" altLang="en-US" sz="1400" b="1" dirty="0" smtClean="0">
                <a:latin typeface="HG丸ｺﾞｼｯｸM-PRO" pitchFamily="50" charset="-128"/>
                <a:ea typeface="HG丸ｺﾞｼｯｸM-PRO" pitchFamily="50" charset="-128"/>
              </a:rPr>
              <a:t>（</a:t>
            </a:r>
            <a:r>
              <a:rPr lang="en-US" altLang="ja-JP" sz="1400" b="1" dirty="0" smtClean="0">
                <a:latin typeface="HG丸ｺﾞｼｯｸM-PRO" pitchFamily="50" charset="-128"/>
                <a:ea typeface="HG丸ｺﾞｼｯｸM-PRO" pitchFamily="50" charset="-128"/>
              </a:rPr>
              <a:t>CJK</a:t>
            </a:r>
            <a:r>
              <a:rPr lang="ja-JP" altLang="en-US" sz="1400" b="1" dirty="0" smtClean="0">
                <a:latin typeface="HG丸ｺﾞｼｯｸM-PRO" pitchFamily="50" charset="-128"/>
                <a:ea typeface="HG丸ｺﾞｼｯｸM-PRO" pitchFamily="50" charset="-128"/>
              </a:rPr>
              <a:t>連携）</a:t>
            </a:r>
          </a:p>
          <a:p>
            <a:pPr algn="ctr">
              <a:buFontTx/>
              <a:buChar char="•"/>
              <a:defRPr/>
            </a:pPr>
            <a:r>
              <a:rPr lang="ja-JP" altLang="en-US" sz="1400" b="1" dirty="0" smtClean="0">
                <a:latin typeface="HG丸ｺﾞｼｯｸM-PRO" pitchFamily="50" charset="-128"/>
                <a:ea typeface="HG丸ｺﾞｼｯｸM-PRO" pitchFamily="50" charset="-128"/>
              </a:rPr>
              <a:t>中国、日本、韓国</a:t>
            </a:r>
            <a:endParaRPr lang="ja-JP" altLang="en-US" sz="1400" b="1" dirty="0">
              <a:latin typeface="HG丸ｺﾞｼｯｸM-PRO" pitchFamily="50" charset="-128"/>
              <a:ea typeface="HG丸ｺﾞｼｯｸM-PRO" pitchFamily="50" charset="-128"/>
            </a:endParaRPr>
          </a:p>
        </p:txBody>
      </p:sp>
      <p:sp>
        <p:nvSpPr>
          <p:cNvPr id="57" name="Oval 31"/>
          <p:cNvSpPr>
            <a:spLocks noChangeArrowheads="1"/>
          </p:cNvSpPr>
          <p:nvPr/>
        </p:nvSpPr>
        <p:spPr bwMode="auto">
          <a:xfrm>
            <a:off x="4643438" y="1571612"/>
            <a:ext cx="1643074" cy="71438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a:bodyPr>
          <a:lstStyle/>
          <a:p>
            <a:pPr algn="ctr">
              <a:defRPr/>
            </a:pPr>
            <a:r>
              <a:rPr lang="ja-JP" altLang="en-US" sz="1600" b="1" dirty="0" smtClean="0">
                <a:latin typeface="HG丸ｺﾞｼｯｸM-PRO" pitchFamily="50" charset="-128"/>
                <a:ea typeface="HG丸ｺﾞｼｯｸM-PRO" pitchFamily="50" charset="-128"/>
              </a:rPr>
              <a:t>（国際連携）</a:t>
            </a:r>
          </a:p>
        </p:txBody>
      </p:sp>
      <p:sp>
        <p:nvSpPr>
          <p:cNvPr id="58" name="Oval 31"/>
          <p:cNvSpPr>
            <a:spLocks noChangeArrowheads="1"/>
          </p:cNvSpPr>
          <p:nvPr/>
        </p:nvSpPr>
        <p:spPr bwMode="auto">
          <a:xfrm>
            <a:off x="4357686" y="3857628"/>
            <a:ext cx="2000264"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Autofit/>
          </a:bodyPr>
          <a:lstStyle/>
          <a:p>
            <a:pPr algn="ctr">
              <a:defRPr/>
            </a:pPr>
            <a:r>
              <a:rPr lang="ja-JP" altLang="en-US" b="1" dirty="0" smtClean="0">
                <a:latin typeface="HG丸ｺﾞｼｯｸM-PRO" pitchFamily="50" charset="-128"/>
                <a:ea typeface="HG丸ｺﾞｼｯｸM-PRO" pitchFamily="50" charset="-128"/>
              </a:rPr>
              <a:t>（</a:t>
            </a:r>
            <a:r>
              <a:rPr lang="en-US" altLang="ja-JP" b="1" dirty="0" smtClean="0">
                <a:latin typeface="HG丸ｺﾞｼｯｸM-PRO" pitchFamily="50" charset="-128"/>
                <a:ea typeface="HG丸ｺﾞｼｯｸM-PRO" pitchFamily="50" charset="-128"/>
              </a:rPr>
              <a:t>NDL</a:t>
            </a:r>
            <a:r>
              <a:rPr lang="ja-JP" altLang="en-US" b="1" dirty="0" smtClean="0">
                <a:latin typeface="HG丸ｺﾞｼｯｸM-PRO" pitchFamily="50" charset="-128"/>
                <a:ea typeface="HG丸ｺﾞｼｯｸM-PRO" pitchFamily="50" charset="-128"/>
              </a:rPr>
              <a:t>）</a:t>
            </a:r>
          </a:p>
        </p:txBody>
      </p:sp>
      <p:sp>
        <p:nvSpPr>
          <p:cNvPr id="87" name="AutoShape 72"/>
          <p:cNvSpPr>
            <a:spLocks noChangeArrowheads="1"/>
          </p:cNvSpPr>
          <p:nvPr/>
        </p:nvSpPr>
        <p:spPr bwMode="auto">
          <a:xfrm>
            <a:off x="6251952" y="428604"/>
            <a:ext cx="2800469" cy="85885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200" dirty="0" smtClean="0">
                <a:solidFill>
                  <a:srgbClr val="0000FF"/>
                </a:solidFill>
                <a:latin typeface="HG丸ｺﾞｼｯｸM-PRO" pitchFamily="50" charset="-128"/>
                <a:ea typeface="HG丸ｺﾞｼｯｸM-PRO" pitchFamily="50" charset="-128"/>
              </a:rPr>
              <a:t>・当館は巨大なデータプロバイダ</a:t>
            </a:r>
            <a:endParaRPr lang="en-US" altLang="ja-JP" sz="1200" dirty="0" smtClean="0">
              <a:solidFill>
                <a:srgbClr val="0000FF"/>
              </a:solidFill>
              <a:latin typeface="HG丸ｺﾞｼｯｸM-PRO" pitchFamily="50" charset="-128"/>
              <a:ea typeface="HG丸ｺﾞｼｯｸM-PRO" pitchFamily="50" charset="-128"/>
            </a:endParaRPr>
          </a:p>
          <a:p>
            <a:pPr marL="85725" indent="-85725"/>
            <a:r>
              <a:rPr lang="ja-JP" altLang="en-US" sz="1200" dirty="0" smtClean="0">
                <a:solidFill>
                  <a:srgbClr val="0000FF"/>
                </a:solidFill>
                <a:latin typeface="HG丸ｺﾞｼｯｸM-PRO" pitchFamily="50" charset="-128"/>
                <a:ea typeface="HG丸ｺﾞｼｯｸM-PRO" pitchFamily="50" charset="-128"/>
              </a:rPr>
              <a:t>・巨大なデータプロバイダとして、</a:t>
            </a:r>
            <a:endParaRPr lang="en-US" altLang="ja-JP" sz="1200" dirty="0" smtClean="0">
              <a:solidFill>
                <a:srgbClr val="0000FF"/>
              </a:solidFill>
              <a:latin typeface="HG丸ｺﾞｼｯｸM-PRO" pitchFamily="50" charset="-128"/>
              <a:ea typeface="HG丸ｺﾞｼｯｸM-PRO" pitchFamily="50" charset="-128"/>
            </a:endParaRPr>
          </a:p>
          <a:p>
            <a:pPr marL="85725" indent="-85725"/>
            <a:r>
              <a:rPr lang="ja-JP" altLang="en-US" sz="1200" dirty="0" smtClean="0">
                <a:solidFill>
                  <a:srgbClr val="0000FF"/>
                </a:solidFill>
                <a:latin typeface="HG丸ｺﾞｼｯｸM-PRO" pitchFamily="50" charset="-128"/>
                <a:ea typeface="HG丸ｺﾞｼｯｸM-PRO" pitchFamily="50" charset="-128"/>
              </a:rPr>
              <a:t>中核的なサービスプロバイダとなる</a:t>
            </a:r>
          </a:p>
        </p:txBody>
      </p:sp>
      <p:sp>
        <p:nvSpPr>
          <p:cNvPr id="53" name="正方形/長方形 52"/>
          <p:cNvSpPr/>
          <p:nvPr/>
        </p:nvSpPr>
        <p:spPr>
          <a:xfrm>
            <a:off x="928665" y="1000112"/>
            <a:ext cx="5330305" cy="461665"/>
          </a:xfrm>
          <a:prstGeom prst="rect">
            <a:avLst/>
          </a:prstGeom>
        </p:spPr>
        <p:txBody>
          <a:bodyPr wrap="none">
            <a:spAutoFit/>
          </a:bodyPr>
          <a:lstStyle/>
          <a:p>
            <a:pPr algn="ctr"/>
            <a:r>
              <a:rPr lang="en-US" altLang="ja-JP" sz="2400" dirty="0" smtClean="0">
                <a:latin typeface="HG丸ｺﾞｼｯｸM-PRO" pitchFamily="50" charset="-128"/>
                <a:ea typeface="HG丸ｺﾞｼｯｸM-PRO" pitchFamily="50" charset="-128"/>
              </a:rPr>
              <a:t>(</a:t>
            </a:r>
            <a:r>
              <a:rPr lang="ja-JP" altLang="en-US" sz="2400" dirty="0" smtClean="0">
                <a:latin typeface="HG丸ｺﾞｼｯｸM-PRO" pitchFamily="50" charset="-128"/>
                <a:ea typeface="HG丸ｺﾞｼｯｸM-PRO" pitchFamily="50" charset="-128"/>
              </a:rPr>
              <a:t>クラウドの世界でのサービスの連携</a:t>
            </a:r>
            <a:r>
              <a:rPr lang="en-US" altLang="ja-JP" sz="2400" dirty="0" smtClean="0">
                <a:latin typeface="HG丸ｺﾞｼｯｸM-PRO" pitchFamily="50" charset="-128"/>
                <a:ea typeface="HG丸ｺﾞｼｯｸM-PRO" pitchFamily="50" charset="-128"/>
              </a:rPr>
              <a:t>)</a:t>
            </a:r>
            <a:endParaRPr lang="ja-JP" altLang="en-US" sz="2400" dirty="0">
              <a:latin typeface="HG丸ｺﾞｼｯｸM-PRO" pitchFamily="50" charset="-128"/>
              <a:ea typeface="HG丸ｺﾞｼｯｸM-PRO" pitchFamily="50" charset="-128"/>
            </a:endParaRPr>
          </a:p>
        </p:txBody>
      </p:sp>
      <p:sp>
        <p:nvSpPr>
          <p:cNvPr id="45" name="フッター プレースホルダ 44"/>
          <p:cNvSpPr>
            <a:spLocks noGrp="1"/>
          </p:cNvSpPr>
          <p:nvPr>
            <p:ph type="ftr" sz="quarter" idx="11"/>
          </p:nvPr>
        </p:nvSpPr>
        <p:spPr/>
        <p:txBody>
          <a:bodyPr/>
          <a:lstStyle/>
          <a:p>
            <a:r>
              <a:rPr kumimoji="0" lang="en-US" smtClean="0">
                <a:latin typeface="HG丸ｺﾞｼｯｸM-PRO" pitchFamily="50" charset="-128"/>
                <a:ea typeface="HG丸ｺﾞｼｯｸM-PRO" pitchFamily="50" charset="-128"/>
              </a:rPr>
              <a:t>National Diet Library (NDL)</a:t>
            </a:r>
            <a:endParaRPr kumimoji="0" lang="en-US">
              <a:latin typeface="HG丸ｺﾞｼｯｸM-PRO" pitchFamily="50" charset="-128"/>
              <a:ea typeface="HG丸ｺﾞｼｯｸM-PRO" pitchFamily="50" charset="-128"/>
            </a:endParaRPr>
          </a:p>
        </p:txBody>
      </p:sp>
      <p:sp>
        <p:nvSpPr>
          <p:cNvPr id="46" name="スライド番号プレースホルダ 45"/>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47" name="日付プレースホルダ 4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丸ｺﾞｼｯｸM-PRO" pitchFamily="50" charset="-128"/>
                <a:ea typeface="HG丸ｺﾞｼｯｸM-PRO" pitchFamily="50" charset="-128"/>
              </a:rPr>
              <a:t>平成</a:t>
            </a:r>
            <a:r>
              <a:rPr kumimoji="1" lang="en-US" altLang="ja-JP" dirty="0" smtClean="0">
                <a:latin typeface="HG丸ｺﾞｼｯｸM-PRO" pitchFamily="50" charset="-128"/>
                <a:ea typeface="HG丸ｺﾞｼｯｸM-PRO" pitchFamily="50" charset="-128"/>
              </a:rPr>
              <a:t>24</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月のサービスイメージ</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179512" y="1556792"/>
            <a:ext cx="8784976" cy="5184576"/>
          </a:xfrm>
        </p:spPr>
        <p:style>
          <a:lnRef idx="1">
            <a:schemeClr val="accent1"/>
          </a:lnRef>
          <a:fillRef idx="2">
            <a:schemeClr val="accent1"/>
          </a:fillRef>
          <a:effectRef idx="1">
            <a:schemeClr val="accent1"/>
          </a:effectRef>
          <a:fontRef idx="minor">
            <a:schemeClr val="dk1"/>
          </a:fontRef>
        </p:style>
        <p:txBody>
          <a:bodyPr>
            <a:noAutofit/>
          </a:bodyPr>
          <a:lstStyle/>
          <a:p>
            <a:r>
              <a:rPr lang="ja-JP" altLang="en-US" sz="1600" dirty="0" smtClean="0">
                <a:latin typeface="HG丸ｺﾞｼｯｸM-PRO" pitchFamily="50" charset="-128"/>
                <a:ea typeface="HG丸ｺﾞｼｯｸM-PRO" pitchFamily="50" charset="-128"/>
              </a:rPr>
              <a:t>従来の図書館利用者、図書館員の方だけではなく、広く一般の利用者、各種の</a:t>
            </a:r>
            <a:r>
              <a:rPr lang="en-US" sz="1600" dirty="0" smtClean="0">
                <a:latin typeface="HG丸ｺﾞｼｯｸM-PRO" pitchFamily="50" charset="-128"/>
                <a:ea typeface="HG丸ｺﾞｼｯｸM-PRO" pitchFamily="50" charset="-128"/>
              </a:rPr>
              <a:t>Web</a:t>
            </a:r>
            <a:r>
              <a:rPr lang="ja-JP" altLang="en-US" sz="1600" dirty="0" smtClean="0">
                <a:latin typeface="HG丸ｺﾞｼｯｸM-PRO" pitchFamily="50" charset="-128"/>
                <a:ea typeface="HG丸ｺﾞｼｯｸM-PRO" pitchFamily="50" charset="-128"/>
              </a:rPr>
              <a:t>サービスを提供している個人、企業・団体の方などの利用者も含め、幅広い範囲の方々に利用していただくサービスの提供を目指しています。</a:t>
            </a:r>
            <a:endParaRPr lang="en-US" altLang="ja-JP" sz="16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一般的な検索・閲覧（</a:t>
            </a:r>
            <a:r>
              <a:rPr lang="en-US" sz="1600" dirty="0" smtClean="0">
                <a:latin typeface="HG丸ｺﾞｼｯｸM-PRO" pitchFamily="50" charset="-128"/>
                <a:ea typeface="HG丸ｺﾞｼｯｸM-PRO" pitchFamily="50" charset="-128"/>
              </a:rPr>
              <a:t>GUI</a:t>
            </a:r>
            <a:r>
              <a:rPr lang="ja-JP" altLang="en-US" sz="1600" dirty="0" err="1" smtClean="0">
                <a:latin typeface="HG丸ｺﾞｼｯｸM-PRO" pitchFamily="50" charset="-128"/>
                <a:ea typeface="HG丸ｺﾞｼｯｸM-PRO" pitchFamily="50" charset="-128"/>
              </a:rPr>
              <a:t>での</a:t>
            </a:r>
            <a:r>
              <a:rPr lang="ja-JP" altLang="en-US" sz="1600" dirty="0" smtClean="0">
                <a:latin typeface="HG丸ｺﾞｼｯｸM-PRO" pitchFamily="50" charset="-128"/>
                <a:ea typeface="HG丸ｺﾞｼｯｸM-PRO" pitchFamily="50" charset="-128"/>
              </a:rPr>
              <a:t>利用）</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当館が所蔵する各種資料を対象とした検索を</a:t>
            </a:r>
            <a:r>
              <a:rPr lang="en-US" sz="1400" dirty="0" smtClean="0">
                <a:latin typeface="HG丸ｺﾞｼｯｸM-PRO" pitchFamily="50" charset="-128"/>
                <a:ea typeface="HG丸ｺﾞｼｯｸM-PRO" pitchFamily="50" charset="-128"/>
              </a:rPr>
              <a:t>Web</a:t>
            </a:r>
            <a:r>
              <a:rPr lang="ja-JP" altLang="en-US" sz="1400" dirty="0" smtClean="0">
                <a:latin typeface="HG丸ｺﾞｼｯｸM-PRO" pitchFamily="50" charset="-128"/>
                <a:ea typeface="HG丸ｺﾞｼｯｸM-PRO" pitchFamily="50" charset="-128"/>
              </a:rPr>
              <a:t>上で行う（</a:t>
            </a:r>
            <a:r>
              <a:rPr lang="en-US" sz="1400" dirty="0" smtClean="0">
                <a:latin typeface="HG丸ｺﾞｼｯｸM-PRO" pitchFamily="50" charset="-128"/>
                <a:ea typeface="HG丸ｺﾞｼｯｸM-PRO" pitchFamily="50" charset="-128"/>
              </a:rPr>
              <a:t>NDL-OPAC</a:t>
            </a:r>
            <a:r>
              <a:rPr lang="ja-JP" altLang="en-US" sz="1400" dirty="0" smtClean="0">
                <a:latin typeface="HG丸ｺﾞｼｯｸM-PRO" pitchFamily="50" charset="-128"/>
                <a:ea typeface="HG丸ｺﾞｼｯｸM-PRO" pitchFamily="50" charset="-128"/>
              </a:rPr>
              <a:t>）</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当館が所蔵する雑誌記事を対象とした検索を</a:t>
            </a:r>
            <a:r>
              <a:rPr lang="en-US" sz="1400" dirty="0" smtClean="0">
                <a:latin typeface="HG丸ｺﾞｼｯｸM-PRO" pitchFamily="50" charset="-128"/>
                <a:ea typeface="HG丸ｺﾞｼｯｸM-PRO" pitchFamily="50" charset="-128"/>
              </a:rPr>
              <a:t>Web</a:t>
            </a:r>
            <a:r>
              <a:rPr lang="ja-JP" altLang="en-US" sz="1400" dirty="0" smtClean="0">
                <a:latin typeface="HG丸ｺﾞｼｯｸM-PRO" pitchFamily="50" charset="-128"/>
                <a:ea typeface="HG丸ｺﾞｼｯｸM-PRO" pitchFamily="50" charset="-128"/>
              </a:rPr>
              <a:t>上で行う（雑誌記事索引）</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日本中の図書館が所蔵する図書を対象とした検索を</a:t>
            </a:r>
            <a:r>
              <a:rPr lang="en-US" sz="1400" dirty="0" smtClean="0">
                <a:latin typeface="HG丸ｺﾞｼｯｸM-PRO" pitchFamily="50" charset="-128"/>
                <a:ea typeface="HG丸ｺﾞｼｯｸM-PRO" pitchFamily="50" charset="-128"/>
              </a:rPr>
              <a:t>Web</a:t>
            </a:r>
            <a:r>
              <a:rPr lang="ja-JP" altLang="en-US" sz="1400" dirty="0" smtClean="0">
                <a:latin typeface="HG丸ｺﾞｼｯｸM-PRO" pitchFamily="50" charset="-128"/>
                <a:ea typeface="HG丸ｺﾞｼｯｸM-PRO" pitchFamily="50" charset="-128"/>
              </a:rPr>
              <a:t>上で行う（公共図書館総合目録）</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当館および提携機関が所蔵するデジタル資料やレファレンス記録などを、図書や雑誌記事と併せて</a:t>
            </a:r>
            <a:r>
              <a:rPr lang="en-US" sz="1400" dirty="0" smtClean="0">
                <a:latin typeface="HG丸ｺﾞｼｯｸM-PRO" pitchFamily="50" charset="-128"/>
                <a:ea typeface="HG丸ｺﾞｼｯｸM-PRO" pitchFamily="50" charset="-128"/>
              </a:rPr>
              <a:t>Web</a:t>
            </a:r>
            <a:r>
              <a:rPr lang="ja-JP" altLang="en-US" sz="1400" dirty="0" smtClean="0">
                <a:latin typeface="HG丸ｺﾞｼｯｸM-PRO" pitchFamily="50" charset="-128"/>
                <a:ea typeface="HG丸ｺﾞｼｯｸM-PRO" pitchFamily="50" charset="-128"/>
              </a:rPr>
              <a:t>上で検索する（統合検索サービス）</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情報の再利用（</a:t>
            </a:r>
            <a:r>
              <a:rPr lang="en-US" sz="1600" dirty="0" smtClean="0">
                <a:latin typeface="HG丸ｺﾞｼｯｸM-PRO" pitchFamily="50" charset="-128"/>
                <a:ea typeface="HG丸ｺﾞｼｯｸM-PRO" pitchFamily="50" charset="-128"/>
              </a:rPr>
              <a:t>API</a:t>
            </a:r>
            <a:r>
              <a:rPr lang="ja-JP" altLang="en-US" sz="1600" dirty="0" err="1" smtClean="0">
                <a:latin typeface="HG丸ｺﾞｼｯｸM-PRO" pitchFamily="50" charset="-128"/>
                <a:ea typeface="HG丸ｺﾞｼｯｸM-PRO" pitchFamily="50" charset="-128"/>
              </a:rPr>
              <a:t>での</a:t>
            </a:r>
            <a:r>
              <a:rPr lang="ja-JP" altLang="en-US" sz="1600" dirty="0" smtClean="0">
                <a:latin typeface="HG丸ｺﾞｼｯｸM-PRO" pitchFamily="50" charset="-128"/>
                <a:ea typeface="HG丸ｺﾞｼｯｸM-PRO" pitchFamily="50" charset="-128"/>
              </a:rPr>
              <a:t>利用）</a:t>
            </a:r>
            <a:endParaRPr lang="ja-JP" altLang="en-US" sz="1400" dirty="0" smtClean="0">
              <a:latin typeface="HG丸ｺﾞｼｯｸM-PRO" pitchFamily="50" charset="-128"/>
              <a:ea typeface="HG丸ｺﾞｼｯｸM-PRO" pitchFamily="50" charset="-128"/>
            </a:endParaRPr>
          </a:p>
          <a:p>
            <a:pPr lvl="1"/>
            <a:r>
              <a:rPr lang="en-US" altLang="ja-JP" sz="1400" dirty="0" smtClean="0">
                <a:latin typeface="HG丸ｺﾞｼｯｸM-PRO" pitchFamily="50" charset="-128"/>
                <a:ea typeface="HG丸ｺﾞｼｯｸM-PRO" pitchFamily="50" charset="-128"/>
              </a:rPr>
              <a:t>NDL Search</a:t>
            </a:r>
            <a:r>
              <a:rPr lang="ja-JP" altLang="en-US" sz="1400" dirty="0" smtClean="0">
                <a:latin typeface="HG丸ｺﾞｼｯｸM-PRO" pitchFamily="50" charset="-128"/>
                <a:ea typeface="HG丸ｺﾞｼｯｸM-PRO" pitchFamily="50" charset="-128"/>
              </a:rPr>
              <a:t>の検索結果を、利用者自身の</a:t>
            </a:r>
            <a:r>
              <a:rPr lang="en-US" sz="1400" dirty="0" smtClean="0">
                <a:latin typeface="HG丸ｺﾞｼｯｸM-PRO" pitchFamily="50" charset="-128"/>
                <a:ea typeface="HG丸ｺﾞｼｯｸM-PRO" pitchFamily="50" charset="-128"/>
              </a:rPr>
              <a:t>Web</a:t>
            </a:r>
            <a:r>
              <a:rPr lang="ja-JP" altLang="en-US" sz="1400" dirty="0" smtClean="0">
                <a:latin typeface="HG丸ｺﾞｼｯｸM-PRO" pitchFamily="50" charset="-128"/>
                <a:ea typeface="HG丸ｺﾞｼｯｸM-PRO" pitchFamily="50" charset="-128"/>
              </a:rPr>
              <a:t>サービス上で利用する（検索結果</a:t>
            </a:r>
            <a:r>
              <a:rPr lang="en-US" sz="1400" dirty="0" smtClean="0">
                <a:latin typeface="HG丸ｺﾞｼｯｸM-PRO" pitchFamily="50" charset="-128"/>
                <a:ea typeface="HG丸ｺﾞｼｯｸM-PRO" pitchFamily="50" charset="-128"/>
              </a:rPr>
              <a:t>API</a:t>
            </a:r>
            <a:r>
              <a:rPr lang="ja-JP" altLang="en-US" sz="1400" dirty="0" smtClean="0">
                <a:latin typeface="HG丸ｺﾞｼｯｸM-PRO" pitchFamily="50" charset="-128"/>
                <a:ea typeface="HG丸ｺﾞｼｯｸM-PRO" pitchFamily="50" charset="-128"/>
              </a:rPr>
              <a:t>提供機能）</a:t>
            </a:r>
            <a:endParaRPr lang="ja-JP" altLang="en-US" sz="1200" dirty="0" smtClean="0">
              <a:latin typeface="HG丸ｺﾞｼｯｸM-PRO" pitchFamily="50" charset="-128"/>
              <a:ea typeface="HG丸ｺﾞｼｯｸM-PRO" pitchFamily="50" charset="-128"/>
            </a:endParaRPr>
          </a:p>
          <a:p>
            <a:pPr lvl="1"/>
            <a:r>
              <a:rPr lang="en-US" altLang="ja-JP" sz="1400" dirty="0" smtClean="0">
                <a:latin typeface="HG丸ｺﾞｼｯｸM-PRO" pitchFamily="50" charset="-128"/>
                <a:ea typeface="HG丸ｺﾞｼｯｸM-PRO" pitchFamily="50" charset="-128"/>
              </a:rPr>
              <a:t>NDL Search</a:t>
            </a:r>
            <a:r>
              <a:rPr lang="ja-JP" altLang="en-US" sz="1400" dirty="0" smtClean="0">
                <a:latin typeface="HG丸ｺﾞｼｯｸM-PRO" pitchFamily="50" charset="-128"/>
                <a:ea typeface="HG丸ｺﾞｼｯｸM-PRO" pitchFamily="50" charset="-128"/>
              </a:rPr>
              <a:t>の収録データを、まとめて入手して利用する（メタデータダウンロード機能）</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サービス・機能の再利用</a:t>
            </a:r>
            <a:endParaRPr lang="ja-JP" altLang="en-US" sz="1400" dirty="0" smtClean="0">
              <a:latin typeface="HG丸ｺﾞｼｯｸM-PRO" pitchFamily="50" charset="-128"/>
              <a:ea typeface="HG丸ｺﾞｼｯｸM-PRO" pitchFamily="50" charset="-128"/>
            </a:endParaRPr>
          </a:p>
          <a:p>
            <a:pPr lvl="1"/>
            <a:r>
              <a:rPr lang="en-US" altLang="ja-JP" sz="1400" dirty="0" smtClean="0">
                <a:latin typeface="HG丸ｺﾞｼｯｸM-PRO" pitchFamily="50" charset="-128"/>
                <a:ea typeface="HG丸ｺﾞｼｯｸM-PRO" pitchFamily="50" charset="-128"/>
              </a:rPr>
              <a:t>NDL Search</a:t>
            </a:r>
            <a:r>
              <a:rPr lang="ja-JP" altLang="en-US" sz="1400" dirty="0" smtClean="0">
                <a:latin typeface="HG丸ｺﾞｼｯｸM-PRO" pitchFamily="50" charset="-128"/>
                <a:ea typeface="HG丸ｺﾞｼｯｸM-PRO" pitchFamily="50" charset="-128"/>
              </a:rPr>
              <a:t>で開発されたシステムを使って、各機関・企業が作成したデータと併せて提供する（マッシュアップによるサービス提供支援）</a:t>
            </a:r>
            <a:endParaRPr lang="ja-JP" altLang="en-US" sz="1200" dirty="0" smtClean="0">
              <a:latin typeface="HG丸ｺﾞｼｯｸM-PRO" pitchFamily="50" charset="-128"/>
              <a:ea typeface="HG丸ｺﾞｼｯｸM-PRO" pitchFamily="50" charset="-128"/>
            </a:endParaRPr>
          </a:p>
          <a:p>
            <a:pPr lvl="1"/>
            <a:r>
              <a:rPr lang="en-US" altLang="ja-JP" sz="1400" dirty="0" smtClean="0">
                <a:latin typeface="HG丸ｺﾞｼｯｸM-PRO" pitchFamily="50" charset="-128"/>
                <a:ea typeface="HG丸ｺﾞｼｯｸM-PRO" pitchFamily="50" charset="-128"/>
              </a:rPr>
              <a:t>NDL Search</a:t>
            </a:r>
            <a:r>
              <a:rPr lang="ja-JP" altLang="en-US" sz="1400" dirty="0" smtClean="0">
                <a:latin typeface="HG丸ｺﾞｼｯｸM-PRO" pitchFamily="50" charset="-128"/>
                <a:ea typeface="HG丸ｺﾞｼｯｸM-PRO" pitchFamily="50" charset="-128"/>
              </a:rPr>
              <a:t>のシステムとデータを研究・開発に利用する（テストベッド環境の提供）</a:t>
            </a:r>
            <a:endParaRPr lang="ja-JP" altLang="en-US" sz="1200" dirty="0" smtClean="0">
              <a:latin typeface="HG丸ｺﾞｼｯｸM-PRO" pitchFamily="50" charset="-128"/>
              <a:ea typeface="HG丸ｺﾞｼｯｸM-PRO" pitchFamily="50" charset="-128"/>
            </a:endParaRPr>
          </a:p>
          <a:p>
            <a:pPr lvl="1"/>
            <a:r>
              <a:rPr lang="en-US" altLang="ja-JP" sz="1400" dirty="0" smtClean="0">
                <a:latin typeface="HG丸ｺﾞｼｯｸM-PRO" pitchFamily="50" charset="-128"/>
                <a:ea typeface="HG丸ｺﾞｼｯｸM-PRO" pitchFamily="50" charset="-128"/>
              </a:rPr>
              <a:t>NDL Search</a:t>
            </a:r>
            <a:r>
              <a:rPr lang="ja-JP" altLang="en-US" sz="1400" dirty="0" smtClean="0">
                <a:latin typeface="HG丸ｺﾞｼｯｸM-PRO" pitchFamily="50" charset="-128"/>
                <a:ea typeface="HG丸ｺﾞｼｯｸM-PRO" pitchFamily="50" charset="-128"/>
              </a:rPr>
              <a:t>のために開発されたオープンソース・ソフトウェアを利用する（図書館システムとしてオープンソフトウェア（</a:t>
            </a:r>
            <a:r>
              <a:rPr lang="en-US" sz="1400" dirty="0" smtClean="0">
                <a:latin typeface="HG丸ｺﾞｼｯｸM-PRO" pitchFamily="50" charset="-128"/>
                <a:ea typeface="HG丸ｺﾞｼｯｸM-PRO" pitchFamily="50" charset="-128"/>
              </a:rPr>
              <a:t>OSS</a:t>
            </a:r>
            <a:r>
              <a:rPr lang="ja-JP" altLang="en-US" sz="1400" dirty="0" smtClean="0">
                <a:latin typeface="HG丸ｺﾞｼｯｸM-PRO" pitchFamily="50" charset="-128"/>
                <a:ea typeface="HG丸ｺﾞｼｯｸM-PRO" pitchFamily="50" charset="-128"/>
              </a:rPr>
              <a:t>）で提供）</a:t>
            </a:r>
            <a:endParaRPr lang="ja-JP" altLang="en-US" sz="1200" dirty="0" smtClean="0">
              <a:latin typeface="HG丸ｺﾞｼｯｸM-PRO" pitchFamily="50" charset="-128"/>
              <a:ea typeface="HG丸ｺﾞｼｯｸM-PRO" pitchFamily="50" charset="-128"/>
            </a:endParaRPr>
          </a:p>
          <a:p>
            <a:endParaRPr kumimoji="1" lang="ja-JP" altLang="en-US" sz="1600"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fontScale="90000"/>
          </a:bodyPr>
          <a:lstStyle/>
          <a:p>
            <a:r>
              <a:rPr lang="ja-JP" altLang="en-US" dirty="0" smtClean="0">
                <a:latin typeface="HG丸ｺﾞｼｯｸM-PRO" pitchFamily="50" charset="-128"/>
                <a:ea typeface="HG丸ｺﾞｼｯｸM-PRO" pitchFamily="50" charset="-128"/>
              </a:rPr>
              <a:t>平成</a:t>
            </a: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月公開の開発版の到達点</a:t>
            </a:r>
            <a:endParaRPr lang="en-US" altLang="ja-JP" dirty="0" smtClean="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467544" y="980728"/>
            <a:ext cx="8229600" cy="5688632"/>
          </a:xfrm>
        </p:spPr>
        <p:style>
          <a:lnRef idx="1">
            <a:schemeClr val="accent1"/>
          </a:lnRef>
          <a:fillRef idx="2">
            <a:schemeClr val="accent1"/>
          </a:fillRef>
          <a:effectRef idx="1">
            <a:schemeClr val="accent1"/>
          </a:effectRef>
          <a:fontRef idx="minor">
            <a:schemeClr val="dk1"/>
          </a:fontRef>
        </p:style>
        <p:txBody>
          <a:bodyPr>
            <a:noAutofit/>
          </a:bodyPr>
          <a:lstStyle/>
          <a:p>
            <a:pPr lvl="0"/>
            <a:r>
              <a:rPr lang="ja-JP" altLang="en-US" sz="1600" dirty="0" smtClean="0">
                <a:latin typeface="HG丸ｺﾞｼｯｸM-PRO" pitchFamily="50" charset="-128"/>
                <a:ea typeface="HG丸ｺﾞｼｯｸM-PRO" pitchFamily="50" charset="-128"/>
              </a:rPr>
              <a:t>基本機能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現在、</a:t>
            </a:r>
            <a:r>
              <a:rPr lang="en-US" sz="1400" dirty="0" smtClean="0">
                <a:latin typeface="HG丸ｺﾞｼｯｸM-PRO" pitchFamily="50" charset="-128"/>
                <a:ea typeface="HG丸ｺﾞｼｯｸM-PRO" pitchFamily="50" charset="-128"/>
              </a:rPr>
              <a:t>34</a:t>
            </a:r>
            <a:r>
              <a:rPr lang="ja-JP" altLang="en-US" sz="1400" dirty="0" smtClean="0">
                <a:latin typeface="HG丸ｺﾞｼｯｸM-PRO" pitchFamily="50" charset="-128"/>
                <a:ea typeface="HG丸ｺﾞｼｯｸM-PRO" pitchFamily="50" charset="-128"/>
              </a:rPr>
              <a:t>個のデータベースから収集した約</a:t>
            </a:r>
            <a:r>
              <a:rPr lang="en-US" sz="1400" dirty="0" smtClean="0">
                <a:latin typeface="HG丸ｺﾞｼｯｸM-PRO" pitchFamily="50" charset="-128"/>
                <a:ea typeface="HG丸ｺﾞｼｯｸM-PRO" pitchFamily="50" charset="-128"/>
              </a:rPr>
              <a:t>5,500</a:t>
            </a:r>
            <a:r>
              <a:rPr lang="ja-JP" altLang="en-US" sz="1400" dirty="0" smtClean="0">
                <a:latin typeface="HG丸ｺﾞｼｯｸM-PRO" pitchFamily="50" charset="-128"/>
                <a:ea typeface="HG丸ｺﾞｼｯｸM-PRO" pitchFamily="50" charset="-128"/>
              </a:rPr>
              <a:t>万件の文献情報等を検索できます。</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全文テキスト化された資料に関しては、書誌情報だけでなく、本文の全文検索ができます。</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統合検索の結果について、可能な限り入手手段を案内します。（近くの図書館、</a:t>
            </a:r>
            <a:r>
              <a:rPr lang="en-US" sz="1400" dirty="0" smtClean="0">
                <a:latin typeface="HG丸ｺﾞｼｯｸM-PRO" pitchFamily="50" charset="-128"/>
                <a:ea typeface="HG丸ｺﾞｼｯｸM-PRO" pitchFamily="50" charset="-128"/>
              </a:rPr>
              <a:t>Amazon</a:t>
            </a:r>
            <a:r>
              <a:rPr lang="ja-JP" altLang="en-US" sz="1400" dirty="0" err="1" smtClean="0">
                <a:latin typeface="HG丸ｺﾞｼｯｸM-PRO" pitchFamily="50" charset="-128"/>
                <a:ea typeface="HG丸ｺﾞｼｯｸM-PRO" pitchFamily="50" charset="-128"/>
              </a:rPr>
              <a:t>、</a:t>
            </a:r>
            <a:r>
              <a:rPr lang="en-US" sz="1400" dirty="0" err="1" smtClean="0">
                <a:latin typeface="HG丸ｺﾞｼｯｸM-PRO" pitchFamily="50" charset="-128"/>
                <a:ea typeface="HG丸ｺﾞｼｯｸM-PRO" pitchFamily="50" charset="-128"/>
              </a:rPr>
              <a:t>GoogleBookSearch</a:t>
            </a:r>
            <a:r>
              <a:rPr lang="ja-JP" altLang="en-US" sz="1400" dirty="0" smtClean="0">
                <a:latin typeface="HG丸ｺﾞｼｯｸM-PRO" pitchFamily="50" charset="-128"/>
                <a:ea typeface="HG丸ｺﾞｼｯｸM-PRO" pitchFamily="50" charset="-128"/>
              </a:rPr>
              <a:t>等へもナビゲート）</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検索支援機能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連想検索、類義語・同義語検索等を用いて検索を支援します。（あいまい検索機能）</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「日本語 </a:t>
            </a:r>
            <a:r>
              <a:rPr lang="en-US" sz="1400" dirty="0" smtClean="0">
                <a:latin typeface="HG丸ｺﾞｼｯｸM-PRO" pitchFamily="50" charset="-128"/>
                <a:ea typeface="HG丸ｺﾞｼｯｸM-PRO" pitchFamily="50" charset="-128"/>
              </a:rPr>
              <a:t>⇔ </a:t>
            </a:r>
            <a:r>
              <a:rPr lang="ja-JP" altLang="en-US" sz="1400" dirty="0" smtClean="0">
                <a:latin typeface="HG丸ｺﾞｼｯｸM-PRO" pitchFamily="50" charset="-128"/>
                <a:ea typeface="HG丸ｺﾞｼｯｸM-PRO" pitchFamily="50" charset="-128"/>
              </a:rPr>
              <a:t>中国語」「日本語 </a:t>
            </a:r>
            <a:r>
              <a:rPr lang="en-US" sz="1400" dirty="0" smtClean="0">
                <a:latin typeface="HG丸ｺﾞｼｯｸM-PRO" pitchFamily="50" charset="-128"/>
                <a:ea typeface="HG丸ｺﾞｼｯｸM-PRO" pitchFamily="50" charset="-128"/>
              </a:rPr>
              <a:t>⇔ </a:t>
            </a:r>
            <a:r>
              <a:rPr lang="ja-JP" altLang="en-US" sz="1400" dirty="0" smtClean="0">
                <a:latin typeface="HG丸ｺﾞｼｯｸM-PRO" pitchFamily="50" charset="-128"/>
                <a:ea typeface="HG丸ｺﾞｼｯｸM-PRO" pitchFamily="50" charset="-128"/>
              </a:rPr>
              <a:t>英語」の翻訳検索・翻訳表示ができます。（翻訳機能）</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検索結果のグルーピング機能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複数の機関で所蔵している同一の資料をまとめて表示します。（書誌同定機能）</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形態を異にする同一著作を隣接表示します。（著作単位でのグルーピング）</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検索結果は、適合度順（検索語に対する各資料の関連性が高いもの順）で排列します。</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絞り込み機能と再検索機能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資料種別、所蔵館等から絞り込み検索を行うことができます。（ファセット検索）</a:t>
            </a:r>
            <a:endParaRPr lang="ja-JP" altLang="en-US" sz="12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関連キーワード等から再検索を行うことができます。（シソーラス検索、連想検索等）</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ブックマーク機能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書誌情報の固定</a:t>
            </a:r>
            <a:r>
              <a:rPr lang="en-US" sz="1400" dirty="0" smtClean="0">
                <a:latin typeface="HG丸ｺﾞｼｯｸM-PRO" pitchFamily="50" charset="-128"/>
                <a:ea typeface="HG丸ｺﾞｼｯｸM-PRO" pitchFamily="50" charset="-128"/>
              </a:rPr>
              <a:t>URL</a:t>
            </a:r>
            <a:r>
              <a:rPr lang="ja-JP" altLang="en-US" sz="1400" dirty="0" smtClean="0">
                <a:latin typeface="HG丸ｺﾞｼｯｸM-PRO" pitchFamily="50" charset="-128"/>
                <a:ea typeface="HG丸ｺﾞｼｯｸM-PRO" pitchFamily="50" charset="-128"/>
              </a:rPr>
              <a:t>表示、</a:t>
            </a:r>
            <a:r>
              <a:rPr lang="en-US" sz="1400" dirty="0" smtClean="0">
                <a:latin typeface="HG丸ｺﾞｼｯｸM-PRO" pitchFamily="50" charset="-128"/>
                <a:ea typeface="HG丸ｺﾞｼｯｸM-PRO" pitchFamily="50" charset="-128"/>
              </a:rPr>
              <a:t>Twitter</a:t>
            </a:r>
            <a:r>
              <a:rPr lang="ja-JP" altLang="en-US" sz="1400" dirty="0" err="1" smtClean="0">
                <a:latin typeface="HG丸ｺﾞｼｯｸM-PRO" pitchFamily="50" charset="-128"/>
                <a:ea typeface="HG丸ｺﾞｼｯｸM-PRO" pitchFamily="50" charset="-128"/>
              </a:rPr>
              <a:t>への</a:t>
            </a:r>
            <a:r>
              <a:rPr lang="ja-JP" altLang="en-US" sz="1400" dirty="0" smtClean="0">
                <a:latin typeface="HG丸ｺﾞｼｯｸM-PRO" pitchFamily="50" charset="-128"/>
                <a:ea typeface="HG丸ｺﾞｼｯｸM-PRO" pitchFamily="50" charset="-128"/>
              </a:rPr>
              <a:t>投稿機能、検索結果一覧の動的</a:t>
            </a:r>
            <a:r>
              <a:rPr lang="en-US" sz="1400" dirty="0" smtClean="0">
                <a:latin typeface="HG丸ｺﾞｼｯｸM-PRO" pitchFamily="50" charset="-128"/>
                <a:ea typeface="HG丸ｺﾞｼｯｸM-PRO" pitchFamily="50" charset="-128"/>
              </a:rPr>
              <a:t>RSS</a:t>
            </a:r>
            <a:r>
              <a:rPr lang="ja-JP" altLang="en-US" sz="1400" dirty="0" smtClean="0">
                <a:latin typeface="HG丸ｺﾞｼｯｸM-PRO" pitchFamily="50" charset="-128"/>
                <a:ea typeface="HG丸ｺﾞｼｯｸM-PRO" pitchFamily="50" charset="-128"/>
              </a:rPr>
              <a:t>の配信機能等、検索結果を活用するための様々な付帯機能を利用できます。</a:t>
            </a:r>
            <a:endParaRPr lang="ja-JP" altLang="en-US" sz="1200" dirty="0" smtClean="0">
              <a:latin typeface="HG丸ｺﾞｼｯｸM-PRO" pitchFamily="50" charset="-128"/>
              <a:ea typeface="HG丸ｺﾞｼｯｸM-PRO" pitchFamily="50" charset="-128"/>
            </a:endParaRPr>
          </a:p>
          <a:p>
            <a:pPr lvl="0"/>
            <a:r>
              <a:rPr lang="ja-JP" altLang="en-US" sz="1600" dirty="0" smtClean="0">
                <a:latin typeface="HG丸ｺﾞｼｯｸM-PRO" pitchFamily="50" charset="-128"/>
                <a:ea typeface="HG丸ｺﾞｼｯｸM-PRO" pitchFamily="50" charset="-128"/>
              </a:rPr>
              <a:t>外部サービス連携機能</a:t>
            </a:r>
            <a:endParaRPr lang="ja-JP" altLang="en-US" sz="1400" dirty="0" smtClean="0">
              <a:latin typeface="HG丸ｺﾞｼｯｸM-PRO" pitchFamily="50" charset="-128"/>
              <a:ea typeface="HG丸ｺﾞｼｯｸM-PRO" pitchFamily="50" charset="-128"/>
            </a:endParaRPr>
          </a:p>
          <a:p>
            <a:pPr lvl="1"/>
            <a:r>
              <a:rPr lang="ja-JP" altLang="en-US" sz="1400" dirty="0" smtClean="0">
                <a:latin typeface="HG丸ｺﾞｼｯｸM-PRO" pitchFamily="50" charset="-128"/>
                <a:ea typeface="HG丸ｺﾞｼｯｸM-PRO" pitchFamily="50" charset="-128"/>
              </a:rPr>
              <a:t>このサービスを他のシステムから利用するための各種標準的な</a:t>
            </a:r>
            <a:r>
              <a:rPr lang="en-US" sz="1400" dirty="0" smtClean="0">
                <a:latin typeface="HG丸ｺﾞｼｯｸM-PRO" pitchFamily="50" charset="-128"/>
                <a:ea typeface="HG丸ｺﾞｼｯｸM-PRO" pitchFamily="50" charset="-128"/>
              </a:rPr>
              <a:t>API</a:t>
            </a:r>
            <a:r>
              <a:rPr lang="ja-JP" altLang="en-US" sz="1400" dirty="0" smtClean="0">
                <a:latin typeface="HG丸ｺﾞｼｯｸM-PRO" pitchFamily="50" charset="-128"/>
                <a:ea typeface="HG丸ｺﾞｼｯｸM-PRO" pitchFamily="50" charset="-128"/>
              </a:rPr>
              <a:t>が利用できます。</a:t>
            </a:r>
            <a:endParaRPr lang="ja-JP" altLang="en-US" sz="1200"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44" y="214293"/>
            <a:ext cx="8786874" cy="630237"/>
          </a:xfrm>
        </p:spPr>
        <p:txBody>
          <a:bodyPr>
            <a:noAutofit/>
          </a:bodyPr>
          <a:lstStyle/>
          <a:p>
            <a:r>
              <a:rPr lang="ja-JP" altLang="en-US" sz="2000" dirty="0" smtClean="0">
                <a:latin typeface="HG丸ｺﾞｼｯｸM-PRO" pitchFamily="50" charset="-128"/>
                <a:ea typeface="HG丸ｺﾞｼｯｸM-PRO" pitchFamily="50" charset="-128"/>
              </a:rPr>
              <a:t>「知識はわれらを豊かにする」を</a:t>
            </a:r>
            <a:br>
              <a:rPr lang="ja-JP" altLang="en-US" sz="2000" dirty="0" smtClean="0">
                <a:latin typeface="HG丸ｺﾞｼｯｸM-PRO" pitchFamily="50" charset="-128"/>
                <a:ea typeface="HG丸ｺﾞｼｯｸM-PRO" pitchFamily="50" charset="-128"/>
              </a:rPr>
            </a:br>
            <a:r>
              <a:rPr lang="ja-JP" altLang="en-US" sz="2000" dirty="0" smtClean="0">
                <a:latin typeface="HG丸ｺﾞｼｯｸM-PRO" pitchFamily="50" charset="-128"/>
                <a:ea typeface="HG丸ｺﾞｼｯｸM-PRO" pitchFamily="50" charset="-128"/>
              </a:rPr>
              <a:t>　　　　　　　デジタルアーカイブ・情報探索サービスの観点からみて</a:t>
            </a:r>
          </a:p>
        </p:txBody>
      </p:sp>
      <p:sp>
        <p:nvSpPr>
          <p:cNvPr id="9220" name="AutoShape 3" descr="格子 (大)"/>
          <p:cNvSpPr>
            <a:spLocks noChangeArrowheads="1"/>
          </p:cNvSpPr>
          <p:nvPr/>
        </p:nvSpPr>
        <p:spPr bwMode="auto">
          <a:xfrm>
            <a:off x="250828" y="1484315"/>
            <a:ext cx="4608513"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（２）日本の知的活動の所産を網羅的に収集し、国民の共有資源として保存します</a:t>
            </a:r>
            <a:endParaRPr lang="ja-JP" altLang="en-US" sz="1600" b="0"/>
          </a:p>
        </p:txBody>
      </p:sp>
      <p:sp>
        <p:nvSpPr>
          <p:cNvPr id="9221" name="AutoShape 4" descr="格子 (大)"/>
          <p:cNvSpPr>
            <a:spLocks noChangeArrowheads="1"/>
          </p:cNvSpPr>
          <p:nvPr/>
        </p:nvSpPr>
        <p:spPr bwMode="auto">
          <a:xfrm>
            <a:off x="250825" y="3213100"/>
            <a:ext cx="4464050" cy="1079500"/>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（３）利用者が求める情報への迅速で的確なアクセスまたは案内できるようにします</a:t>
            </a:r>
          </a:p>
          <a:p>
            <a:pPr algn="l">
              <a:spcBef>
                <a:spcPct val="50000"/>
              </a:spcBef>
            </a:pPr>
            <a:r>
              <a:rPr lang="ja-JP" altLang="en-US" sz="1600"/>
              <a:t>（４）利用者がどこにいても、来館者と同様のサービスが受けられるように努めます</a:t>
            </a:r>
            <a:endParaRPr lang="ja-JP" altLang="en-US" sz="1600" b="0"/>
          </a:p>
        </p:txBody>
      </p:sp>
      <p:sp>
        <p:nvSpPr>
          <p:cNvPr id="778245" name="Rectangle 5"/>
          <p:cNvSpPr>
            <a:spLocks noChangeArrowheads="1"/>
          </p:cNvSpPr>
          <p:nvPr/>
        </p:nvSpPr>
        <p:spPr bwMode="auto">
          <a:xfrm>
            <a:off x="395291" y="4437063"/>
            <a:ext cx="2232025" cy="3286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flatTx/>
          </a:bodyPr>
          <a:lstStyle/>
          <a:p>
            <a:pPr>
              <a:defRPr/>
            </a:pPr>
            <a:r>
              <a:rPr lang="ja-JP" altLang="en-US" sz="1600" b="0"/>
              <a:t>提供可能にすること</a:t>
            </a:r>
          </a:p>
        </p:txBody>
      </p:sp>
      <p:sp>
        <p:nvSpPr>
          <p:cNvPr id="778246" name="AutoShape 6"/>
          <p:cNvSpPr>
            <a:spLocks noChangeArrowheads="1"/>
          </p:cNvSpPr>
          <p:nvPr/>
        </p:nvSpPr>
        <p:spPr bwMode="auto">
          <a:xfrm rot="5400000">
            <a:off x="3798094" y="3194844"/>
            <a:ext cx="539750" cy="3024188"/>
          </a:xfrm>
          <a:prstGeom prst="rightArrow">
            <a:avLst>
              <a:gd name="adj1" fmla="val 50000"/>
              <a:gd name="adj2" fmla="val 25000"/>
            </a:avLst>
          </a:prstGeom>
          <a:ln>
            <a:headEnd/>
            <a:tailEnd/>
          </a:ln>
        </p:spPr>
        <p:style>
          <a:lnRef idx="1">
            <a:schemeClr val="accent3"/>
          </a:lnRef>
          <a:fillRef idx="2">
            <a:schemeClr val="accent3"/>
          </a:fillRef>
          <a:effectRef idx="1">
            <a:schemeClr val="accent3"/>
          </a:effectRef>
          <a:fontRef idx="minor">
            <a:schemeClr val="dk1"/>
          </a:fontRef>
        </p:style>
        <p:txBody>
          <a:bodyPr rot="10800000" vert="eaVert" wrap="none" anchor="ctr"/>
          <a:lstStyle/>
          <a:p>
            <a:pPr>
              <a:defRPr/>
            </a:pPr>
            <a:r>
              <a:rPr lang="ja-JP" altLang="en-US" sz="1800" dirty="0"/>
              <a:t>情報資源</a:t>
            </a:r>
          </a:p>
        </p:txBody>
      </p:sp>
      <p:sp>
        <p:nvSpPr>
          <p:cNvPr id="9224" name="Rectangle 7"/>
          <p:cNvSpPr>
            <a:spLocks noChangeArrowheads="1"/>
          </p:cNvSpPr>
          <p:nvPr/>
        </p:nvSpPr>
        <p:spPr bwMode="auto">
          <a:xfrm>
            <a:off x="2771775" y="908051"/>
            <a:ext cx="6192838" cy="313932"/>
          </a:xfrm>
          <a:prstGeom prst="rect">
            <a:avLst/>
          </a:prstGeom>
          <a:noFill/>
          <a:ln w="9525">
            <a:noFill/>
            <a:miter lim="800000"/>
            <a:headEnd/>
            <a:tailEnd/>
          </a:ln>
        </p:spPr>
        <p:txBody>
          <a:bodyPr>
            <a:spAutoFit/>
          </a:bodyPr>
          <a:lstStyle/>
          <a:p>
            <a:pPr algn="l">
              <a:lnSpc>
                <a:spcPct val="90000"/>
              </a:lnSpc>
            </a:pPr>
            <a:r>
              <a:rPr lang="ja-JP" altLang="en-US" sz="1600" dirty="0">
                <a:hlinkClick r:id="rId3"/>
              </a:rPr>
              <a:t>国立国会図書館</a:t>
            </a:r>
            <a:r>
              <a:rPr lang="en-US" altLang="ja-JP" sz="1600" dirty="0">
                <a:hlinkClick r:id="rId3"/>
              </a:rPr>
              <a:t>60</a:t>
            </a:r>
            <a:r>
              <a:rPr lang="ja-JP" altLang="en-US" sz="1600" dirty="0">
                <a:hlinkClick r:id="rId3"/>
              </a:rPr>
              <a:t>周年を迎えるに当たってのビジョン（長尾ビジョン）</a:t>
            </a:r>
            <a:endParaRPr lang="ja-JP" altLang="en-US" sz="1600" dirty="0"/>
          </a:p>
        </p:txBody>
      </p:sp>
      <p:pic>
        <p:nvPicPr>
          <p:cNvPr id="9225" name="Picture 8" descr="MCj02396970000[1]"/>
          <p:cNvPicPr>
            <a:picLocks noChangeAspect="1" noChangeArrowheads="1"/>
          </p:cNvPicPr>
          <p:nvPr/>
        </p:nvPicPr>
        <p:blipFill>
          <a:blip r:embed="rId4" cstate="print"/>
          <a:srcRect/>
          <a:stretch>
            <a:fillRect/>
          </a:stretch>
        </p:blipFill>
        <p:spPr bwMode="auto">
          <a:xfrm>
            <a:off x="0" y="4868869"/>
            <a:ext cx="1295400" cy="1036637"/>
          </a:xfrm>
          <a:prstGeom prst="rect">
            <a:avLst/>
          </a:prstGeom>
          <a:noFill/>
          <a:ln w="9525">
            <a:noFill/>
            <a:miter lim="800000"/>
            <a:headEnd/>
            <a:tailEnd/>
          </a:ln>
        </p:spPr>
      </p:pic>
      <p:sp>
        <p:nvSpPr>
          <p:cNvPr id="778249" name="Rectangle 9"/>
          <p:cNvSpPr>
            <a:spLocks noChangeArrowheads="1"/>
          </p:cNvSpPr>
          <p:nvPr/>
        </p:nvSpPr>
        <p:spPr bwMode="auto">
          <a:xfrm>
            <a:off x="611188" y="5157788"/>
            <a:ext cx="6408737"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flatTx/>
          </a:bodyPr>
          <a:lstStyle/>
          <a:p>
            <a:pPr>
              <a:defRPr/>
            </a:pPr>
            <a:endParaRPr lang="ja-JP" altLang="ja-JP" sz="1600" b="0"/>
          </a:p>
        </p:txBody>
      </p:sp>
      <p:sp>
        <p:nvSpPr>
          <p:cNvPr id="778250" name="Rectangle 10"/>
          <p:cNvSpPr>
            <a:spLocks noChangeArrowheads="1"/>
          </p:cNvSpPr>
          <p:nvPr/>
        </p:nvSpPr>
        <p:spPr bwMode="auto">
          <a:xfrm>
            <a:off x="395291" y="2565406"/>
            <a:ext cx="2232025" cy="3857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flatTx/>
          </a:bodyPr>
          <a:lstStyle/>
          <a:p>
            <a:pPr>
              <a:defRPr/>
            </a:pPr>
            <a:r>
              <a:rPr lang="ja-JP" altLang="en-US" sz="1600" b="0" dirty="0"/>
              <a:t>収集・保存すること</a:t>
            </a:r>
          </a:p>
        </p:txBody>
      </p:sp>
      <p:sp>
        <p:nvSpPr>
          <p:cNvPr id="778251" name="Rectangle 11"/>
          <p:cNvSpPr>
            <a:spLocks noChangeArrowheads="1"/>
          </p:cNvSpPr>
          <p:nvPr/>
        </p:nvSpPr>
        <p:spPr bwMode="auto">
          <a:xfrm>
            <a:off x="1546226" y="6165850"/>
            <a:ext cx="482600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defRPr/>
            </a:pPr>
            <a:r>
              <a:rPr lang="ja-JP" altLang="en-US" sz="1600"/>
              <a:t>物の流通から情報の流通に軸足が移行する時代</a:t>
            </a:r>
          </a:p>
        </p:txBody>
      </p:sp>
      <p:sp>
        <p:nvSpPr>
          <p:cNvPr id="778252" name="AutoShape 12"/>
          <p:cNvSpPr>
            <a:spLocks noChangeArrowheads="1"/>
          </p:cNvSpPr>
          <p:nvPr/>
        </p:nvSpPr>
        <p:spPr bwMode="auto">
          <a:xfrm>
            <a:off x="2698753" y="5300663"/>
            <a:ext cx="1081088" cy="792162"/>
          </a:xfrm>
          <a:prstGeom prst="rightArrow">
            <a:avLst>
              <a:gd name="adj1" fmla="val 50000"/>
              <a:gd name="adj2" fmla="val 341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ja-JP" altLang="en-US" sz="1800"/>
              <a:t>収集</a:t>
            </a:r>
          </a:p>
        </p:txBody>
      </p:sp>
      <p:pic>
        <p:nvPicPr>
          <p:cNvPr id="9230" name="Picture 13" descr="j0223366"/>
          <p:cNvPicPr>
            <a:picLocks noChangeAspect="1" noChangeArrowheads="1"/>
          </p:cNvPicPr>
          <p:nvPr/>
        </p:nvPicPr>
        <p:blipFill>
          <a:blip r:embed="rId5" cstate="print"/>
          <a:srcRect/>
          <a:stretch>
            <a:fillRect/>
          </a:stretch>
        </p:blipFill>
        <p:spPr bwMode="auto">
          <a:xfrm>
            <a:off x="1906588" y="5445131"/>
            <a:ext cx="658812" cy="720725"/>
          </a:xfrm>
          <a:prstGeom prst="rect">
            <a:avLst/>
          </a:prstGeom>
          <a:noFill/>
          <a:ln w="9525">
            <a:noFill/>
            <a:miter lim="800000"/>
            <a:headEnd/>
            <a:tailEnd/>
          </a:ln>
        </p:spPr>
      </p:pic>
      <p:sp>
        <p:nvSpPr>
          <p:cNvPr id="9231" name="AutoShape 14"/>
          <p:cNvSpPr>
            <a:spLocks noChangeArrowheads="1"/>
          </p:cNvSpPr>
          <p:nvPr/>
        </p:nvSpPr>
        <p:spPr bwMode="auto">
          <a:xfrm>
            <a:off x="815916" y="5426879"/>
            <a:ext cx="924044" cy="731818"/>
          </a:xfrm>
          <a:prstGeom prst="flowChartMultidocumen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r>
              <a:rPr lang="ja-JP" altLang="en-US" sz="1600" b="0"/>
              <a:t>冊子体</a:t>
            </a:r>
          </a:p>
          <a:p>
            <a:r>
              <a:rPr lang="ja-JP" altLang="en-US" sz="1600" b="0"/>
              <a:t>資料</a:t>
            </a:r>
          </a:p>
        </p:txBody>
      </p:sp>
      <p:sp>
        <p:nvSpPr>
          <p:cNvPr id="778255" name="AutoShape 15"/>
          <p:cNvSpPr>
            <a:spLocks noChangeArrowheads="1"/>
          </p:cNvSpPr>
          <p:nvPr/>
        </p:nvSpPr>
        <p:spPr bwMode="auto">
          <a:xfrm>
            <a:off x="3779838" y="5179570"/>
            <a:ext cx="1365250" cy="1077218"/>
          </a:xfrm>
          <a:prstGeom prst="flowChartMagneticDrum">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defRPr/>
            </a:pPr>
            <a:endParaRPr lang="en-US" altLang="ja-JP" sz="1600" b="0"/>
          </a:p>
          <a:p>
            <a:pPr>
              <a:defRPr/>
            </a:pPr>
            <a:r>
              <a:rPr lang="ja-JP" altLang="en-US" sz="1600" b="0"/>
              <a:t>　情報　</a:t>
            </a:r>
          </a:p>
          <a:p>
            <a:pPr>
              <a:defRPr/>
            </a:pPr>
            <a:endParaRPr lang="en-US" altLang="ja-JP" sz="1600" b="0"/>
          </a:p>
        </p:txBody>
      </p:sp>
      <p:sp>
        <p:nvSpPr>
          <p:cNvPr id="9233" name="AutoShape 16"/>
          <p:cNvSpPr>
            <a:spLocks noChangeArrowheads="1"/>
          </p:cNvSpPr>
          <p:nvPr/>
        </p:nvSpPr>
        <p:spPr bwMode="auto">
          <a:xfrm>
            <a:off x="6877050" y="5084769"/>
            <a:ext cx="2266950" cy="1106487"/>
          </a:xfrm>
          <a:prstGeom prst="cloudCallout">
            <a:avLst>
              <a:gd name="adj1" fmla="val -81861"/>
              <a:gd name="adj2" fmla="val -66787"/>
            </a:avLst>
          </a:prstGeom>
          <a:ln>
            <a:headEnd/>
            <a:tailEnd/>
          </a:ln>
        </p:spPr>
        <p:style>
          <a:lnRef idx="1">
            <a:schemeClr val="accent6"/>
          </a:lnRef>
          <a:fillRef idx="2">
            <a:schemeClr val="accent6"/>
          </a:fillRef>
          <a:effectRef idx="1">
            <a:schemeClr val="accent6"/>
          </a:effectRef>
          <a:fontRef idx="minor">
            <a:schemeClr val="dk1"/>
          </a:fontRef>
        </p:style>
        <p:txBody>
          <a:bodyPr/>
          <a:lstStyle/>
          <a:p>
            <a:r>
              <a:rPr lang="ja-JP" altLang="en-US" sz="1400" b="0"/>
              <a:t>関係機関と分担して、情報資源を知識として集積し提供</a:t>
            </a:r>
          </a:p>
        </p:txBody>
      </p:sp>
      <p:sp>
        <p:nvSpPr>
          <p:cNvPr id="9234" name="AutoShape 17" descr="格子 (大)"/>
          <p:cNvSpPr>
            <a:spLocks noChangeArrowheads="1"/>
          </p:cNvSpPr>
          <p:nvPr/>
        </p:nvSpPr>
        <p:spPr bwMode="auto">
          <a:xfrm>
            <a:off x="5940425" y="1341441"/>
            <a:ext cx="3024188"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（１）国会に対するサービスをより高度なものとし、立法補佐機能をさらに強化します</a:t>
            </a:r>
          </a:p>
        </p:txBody>
      </p:sp>
      <p:sp>
        <p:nvSpPr>
          <p:cNvPr id="9235" name="AutoShape 18" descr="格子 (大)"/>
          <p:cNvSpPr>
            <a:spLocks noChangeArrowheads="1"/>
          </p:cNvSpPr>
          <p:nvPr/>
        </p:nvSpPr>
        <p:spPr bwMode="auto">
          <a:xfrm>
            <a:off x="5940425" y="2276475"/>
            <a:ext cx="3024188" cy="865188"/>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（５）社会に多様で魅力的なサービスを提供し、国立国会図書館の認知度を高めます</a:t>
            </a:r>
          </a:p>
        </p:txBody>
      </p:sp>
      <p:sp>
        <p:nvSpPr>
          <p:cNvPr id="9236" name="AutoShape 19" descr="格子 (大)"/>
          <p:cNvSpPr>
            <a:spLocks noChangeArrowheads="1"/>
          </p:cNvSpPr>
          <p:nvPr/>
        </p:nvSpPr>
        <p:spPr bwMode="auto">
          <a:xfrm>
            <a:off x="5940425" y="3357568"/>
            <a:ext cx="3024188" cy="1584325"/>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（６）公共図書館をはじめとする国内の各図書館とより密接な連携・協力を進めます</a:t>
            </a:r>
          </a:p>
          <a:p>
            <a:pPr algn="l">
              <a:spcBef>
                <a:spcPct val="50000"/>
              </a:spcBef>
            </a:pPr>
            <a:r>
              <a:rPr lang="ja-JP" altLang="en-US" sz="1600"/>
              <a:t>（７）海外の図書館との密接な連携を行い、情報の共有・交換に努めます</a:t>
            </a:r>
            <a:endParaRPr lang="ja-JP" altLang="en-US" sz="1600" b="0"/>
          </a:p>
        </p:txBody>
      </p:sp>
      <p:sp>
        <p:nvSpPr>
          <p:cNvPr id="778260" name="Rectangle 20"/>
          <p:cNvSpPr>
            <a:spLocks noChangeArrowheads="1"/>
          </p:cNvSpPr>
          <p:nvPr/>
        </p:nvSpPr>
        <p:spPr bwMode="auto">
          <a:xfrm>
            <a:off x="5219700" y="2205038"/>
            <a:ext cx="504825" cy="27368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eaVert" wrap="none">
            <a:flatTx/>
          </a:bodyPr>
          <a:lstStyle/>
          <a:p>
            <a:pPr>
              <a:defRPr/>
            </a:pPr>
            <a:r>
              <a:rPr lang="ja-JP" altLang="en-US" sz="1600" b="0" dirty="0"/>
              <a:t>関係機関と協力して収集・提供</a:t>
            </a:r>
          </a:p>
        </p:txBody>
      </p:sp>
      <p:sp>
        <p:nvSpPr>
          <p:cNvPr id="778261" name="AutoShape 21"/>
          <p:cNvSpPr>
            <a:spLocks noChangeArrowheads="1"/>
          </p:cNvSpPr>
          <p:nvPr/>
        </p:nvSpPr>
        <p:spPr bwMode="auto">
          <a:xfrm>
            <a:off x="5219702" y="5300663"/>
            <a:ext cx="1081088" cy="792162"/>
          </a:xfrm>
          <a:prstGeom prst="rightArrow">
            <a:avLst>
              <a:gd name="adj1" fmla="val 50000"/>
              <a:gd name="adj2" fmla="val 341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ja-JP" altLang="en-US" sz="1800"/>
              <a:t>提供</a:t>
            </a:r>
          </a:p>
        </p:txBody>
      </p:sp>
      <p:pic>
        <p:nvPicPr>
          <p:cNvPr id="9239" name="Picture 22" descr="MCj02320470000[1]"/>
          <p:cNvPicPr>
            <a:picLocks noChangeAspect="1" noChangeArrowheads="1"/>
          </p:cNvPicPr>
          <p:nvPr/>
        </p:nvPicPr>
        <p:blipFill>
          <a:blip r:embed="rId6" cstate="print"/>
          <a:srcRect/>
          <a:stretch>
            <a:fillRect/>
          </a:stretch>
        </p:blipFill>
        <p:spPr bwMode="auto">
          <a:xfrm>
            <a:off x="6300788" y="5445131"/>
            <a:ext cx="733425" cy="688975"/>
          </a:xfrm>
          <a:prstGeom prst="rect">
            <a:avLst/>
          </a:prstGeom>
          <a:noFill/>
          <a:ln w="9525">
            <a:noFill/>
            <a:miter lim="800000"/>
            <a:headEnd/>
            <a:tailEnd/>
          </a:ln>
        </p:spPr>
      </p:pic>
      <p:sp>
        <p:nvSpPr>
          <p:cNvPr id="24" name="フッター プレースホルダ 23"/>
          <p:cNvSpPr>
            <a:spLocks noGrp="1"/>
          </p:cNvSpPr>
          <p:nvPr>
            <p:ph type="ftr" sz="quarter" idx="11"/>
          </p:nvPr>
        </p:nvSpPr>
        <p:spPr/>
        <p:txBody>
          <a:bodyPr/>
          <a:lstStyle/>
          <a:p>
            <a:r>
              <a:rPr kumimoji="0" lang="en-US" smtClean="0"/>
              <a:t>National Diet Library (NDL)</a:t>
            </a:r>
            <a:endParaRPr kumimoji="0" lang="en-US"/>
          </a:p>
        </p:txBody>
      </p:sp>
      <p:sp>
        <p:nvSpPr>
          <p:cNvPr id="26" name="スライド番号プレースホルダ 2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
        <p:nvSpPr>
          <p:cNvPr id="25" name="日付プレースホルダ 24"/>
          <p:cNvSpPr>
            <a:spLocks noGrp="1"/>
          </p:cNvSpPr>
          <p:nvPr>
            <p:ph type="dt" sz="half" idx="10"/>
          </p:nvPr>
        </p:nvSpPr>
        <p:spPr/>
        <p:txBody>
          <a:bodyPr/>
          <a:lstStyle/>
          <a:p>
            <a:r>
              <a:rPr lang="en-US" altLang="ja-JP" smtClean="0"/>
              <a:t>2010/12/11</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itchFamily="50" charset="-128"/>
                <a:ea typeface="HG丸ｺﾞｼｯｸM-PRO" pitchFamily="50" charset="-128"/>
              </a:rPr>
              <a:t>平成</a:t>
            </a:r>
            <a:r>
              <a:rPr kumimoji="1" lang="en-US" altLang="ja-JP" dirty="0" smtClean="0">
                <a:latin typeface="HG丸ｺﾞｼｯｸM-PRO" pitchFamily="50" charset="-128"/>
                <a:ea typeface="HG丸ｺﾞｼｯｸM-PRO" pitchFamily="50" charset="-128"/>
              </a:rPr>
              <a:t>22</a:t>
            </a:r>
            <a:r>
              <a:rPr kumimoji="1" lang="ja-JP" altLang="en-US" dirty="0" smtClean="0">
                <a:latin typeface="HG丸ｺﾞｼｯｸM-PRO" pitchFamily="50" charset="-128"/>
                <a:ea typeface="HG丸ｺﾞｼｯｸM-PRO" pitchFamily="50" charset="-128"/>
              </a:rPr>
              <a:t>年度機能強化</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sz="half" idx="1"/>
          </p:nvPr>
        </p:nvSpPr>
        <p:spPr>
          <a:xfrm>
            <a:off x="179512" y="1600204"/>
            <a:ext cx="4316288" cy="5069156"/>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Font typeface="Wingdings" pitchFamily="2" charset="2"/>
              <a:buChar char="n"/>
              <a:defRPr/>
            </a:pPr>
            <a:r>
              <a:rPr lang="ja-JP" altLang="en-US" sz="1800" dirty="0" smtClean="0">
                <a:latin typeface="HG丸ｺﾞｼｯｸM-PRO" pitchFamily="50" charset="-128"/>
                <a:ea typeface="HG丸ｺﾞｼｯｸM-PRO" pitchFamily="50" charset="-128"/>
              </a:rPr>
              <a:t>組織化</a:t>
            </a:r>
            <a:r>
              <a:rPr lang="en-US" altLang="ja-JP" sz="1800" dirty="0" smtClean="0">
                <a:latin typeface="HG丸ｺﾞｼｯｸM-PRO" pitchFamily="50" charset="-128"/>
                <a:ea typeface="HG丸ｺﾞｼｯｸM-PRO" pitchFamily="50" charset="-128"/>
              </a:rPr>
              <a:t>(Converter)</a:t>
            </a: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メタデータへの読みの自動生成・付与</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書誌同定：精度向上（同定キーの見直し、正規化等）</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グループ化：精度向上（グループ化キーの見直し、正規化等）</a:t>
            </a:r>
            <a:endParaRPr lang="en-US" altLang="ja-JP" sz="1600" dirty="0" smtClean="0">
              <a:latin typeface="HG丸ｺﾞｼｯｸM-PRO" pitchFamily="50" charset="-128"/>
              <a:ea typeface="HG丸ｺﾞｼｯｸM-PRO" pitchFamily="50" charset="-128"/>
            </a:endParaRPr>
          </a:p>
          <a:p>
            <a:pPr>
              <a:spcBef>
                <a:spcPts val="200"/>
              </a:spcBef>
              <a:buFont typeface="Wingdings" pitchFamily="2" charset="2"/>
              <a:buChar char="n"/>
              <a:defRPr/>
            </a:pPr>
            <a:r>
              <a:rPr lang="ja-JP" altLang="en-US" sz="1800" dirty="0" smtClean="0">
                <a:latin typeface="HG丸ｺﾞｼｯｸM-PRO" pitchFamily="50" charset="-128"/>
                <a:ea typeface="HG丸ｺﾞｼｯｸM-PRO" pitchFamily="50" charset="-128"/>
              </a:rPr>
              <a:t>検索インデックスの見直し</a:t>
            </a:r>
            <a:endParaRPr lang="en-US" altLang="ja-JP" sz="1800" dirty="0" smtClean="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smtClean="0">
                <a:latin typeface="HG丸ｺﾞｼｯｸM-PRO" pitchFamily="50" charset="-128"/>
                <a:ea typeface="HG丸ｺﾞｼｯｸM-PRO" pitchFamily="50" charset="-128"/>
              </a:rPr>
              <a:t>検索コンテキストを考慮したランキングロジックの実装</a:t>
            </a:r>
            <a:endParaRPr lang="en-US" altLang="ja-JP" sz="1600" dirty="0" smtClean="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smtClean="0">
                <a:latin typeface="HG丸ｺﾞｼｯｸM-PRO" pitchFamily="50" charset="-128"/>
                <a:ea typeface="HG丸ｺﾞｼｯｸM-PRO" pitchFamily="50" charset="-128"/>
              </a:rPr>
              <a:t>類義語辞書の追加</a:t>
            </a:r>
            <a:endParaRPr lang="en-US" altLang="ja-JP" sz="1600" dirty="0" smtClean="0">
              <a:latin typeface="HG丸ｺﾞｼｯｸM-PRO" pitchFamily="50" charset="-128"/>
              <a:ea typeface="HG丸ｺﾞｼｯｸM-PRO" pitchFamily="50" charset="-128"/>
            </a:endParaRPr>
          </a:p>
          <a:p>
            <a:pPr lvl="2">
              <a:spcBef>
                <a:spcPts val="200"/>
              </a:spcBef>
              <a:buFont typeface="Wingdings" pitchFamily="2" charset="2"/>
              <a:buChar char="ü"/>
              <a:defRPr/>
            </a:pPr>
            <a:r>
              <a:rPr lang="ja-JP" altLang="en-US" sz="1400" dirty="0" smtClean="0">
                <a:latin typeface="HG丸ｺﾞｼｯｸM-PRO" pitchFamily="50" charset="-128"/>
                <a:ea typeface="HG丸ｺﾞｼｯｸM-PRO" pitchFamily="50" charset="-128"/>
              </a:rPr>
              <a:t>カタカナ語、外来語などの基本的な類義語、件名典拠、人名典拠</a:t>
            </a:r>
            <a:endParaRPr lang="en-US" altLang="ja-JP" dirty="0" smtClean="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smtClean="0">
                <a:latin typeface="HG丸ｺﾞｼｯｸM-PRO" pitchFamily="50" charset="-128"/>
                <a:ea typeface="HG丸ｺﾞｼｯｸM-PRO" pitchFamily="50" charset="-128"/>
              </a:rPr>
              <a:t>日本語のため処理ロジック追加</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スニペットとハイライト機能</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クラスタリング機能</a:t>
            </a:r>
            <a:endParaRPr lang="en-US" altLang="ja-JP" sz="1600" dirty="0" smtClean="0">
              <a:latin typeface="HG丸ｺﾞｼｯｸM-PRO" pitchFamily="50" charset="-128"/>
              <a:ea typeface="HG丸ｺﾞｼｯｸM-PRO" pitchFamily="50" charset="-128"/>
            </a:endParaRPr>
          </a:p>
          <a:p>
            <a:pPr marL="457200" lvl="1" indent="0">
              <a:buFont typeface="Wingdings" pitchFamily="2" charset="2"/>
              <a:buNone/>
              <a:defRPr/>
            </a:pPr>
            <a:r>
              <a:rPr lang="ja-JP" altLang="en-US" sz="1600" dirty="0" smtClean="0">
                <a:latin typeface="HG丸ｺﾞｼｯｸM-PRO" pitchFamily="50" charset="-128"/>
                <a:ea typeface="HG丸ｺﾞｼｯｸM-PRO" pitchFamily="50" charset="-128"/>
              </a:rPr>
              <a:t>　　⇒ 検索結果の書誌データから特徴的な単語を使った自動</a:t>
            </a:r>
            <a:r>
              <a:rPr lang="en-US" altLang="ja-JP" sz="1600" dirty="0" smtClean="0">
                <a:latin typeface="HG丸ｺﾞｼｯｸM-PRO" pitchFamily="50" charset="-128"/>
                <a:ea typeface="HG丸ｺﾞｼｯｸM-PRO" pitchFamily="50" charset="-128"/>
              </a:rPr>
              <a:t>facet</a:t>
            </a:r>
            <a:r>
              <a:rPr lang="ja-JP" altLang="en-US" sz="1600" dirty="0" smtClean="0">
                <a:latin typeface="HG丸ｺﾞｼｯｸM-PRO" pitchFamily="50" charset="-128"/>
                <a:ea typeface="HG丸ｺﾞｼｯｸM-PRO" pitchFamily="50" charset="-128"/>
              </a:rPr>
              <a:t>データを提示</a:t>
            </a:r>
            <a:endParaRPr lang="en-US" altLang="ja-JP" sz="1600" dirty="0" smtClean="0">
              <a:latin typeface="HG丸ｺﾞｼｯｸM-PRO" pitchFamily="50" charset="-128"/>
              <a:ea typeface="HG丸ｺﾞｼｯｸM-PRO" pitchFamily="50" charset="-128"/>
            </a:endParaRPr>
          </a:p>
        </p:txBody>
      </p:sp>
      <p:sp>
        <p:nvSpPr>
          <p:cNvPr id="4" name="コンテンツ プレースホルダ 3"/>
          <p:cNvSpPr>
            <a:spLocks noGrp="1"/>
          </p:cNvSpPr>
          <p:nvPr>
            <p:ph sz="half" idx="2"/>
          </p:nvPr>
        </p:nvSpPr>
        <p:spPr>
          <a:xfrm>
            <a:off x="4648200" y="1600204"/>
            <a:ext cx="4316288" cy="5069156"/>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Font typeface="Wingdings" pitchFamily="2" charset="2"/>
              <a:buChar char="n"/>
              <a:defRPr/>
            </a:pPr>
            <a:r>
              <a:rPr lang="ja-JP" altLang="en-US" sz="1800" dirty="0" smtClean="0">
                <a:latin typeface="HG丸ｺﾞｼｯｸM-PRO" pitchFamily="50" charset="-128"/>
                <a:ea typeface="HG丸ｺﾞｼｯｸM-PRO" pitchFamily="50" charset="-128"/>
              </a:rPr>
              <a:t>集合知関連</a:t>
            </a:r>
            <a:endParaRPr lang="en-US" altLang="ja-JP" sz="18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キーワードサジェスト：</a:t>
            </a:r>
            <a:endParaRPr lang="en-US" altLang="ja-JP" sz="1600" dirty="0" smtClean="0">
              <a:latin typeface="HG丸ｺﾞｼｯｸM-PRO" pitchFamily="50" charset="-128"/>
              <a:ea typeface="HG丸ｺﾞｼｯｸM-PRO" pitchFamily="50" charset="-128"/>
            </a:endParaRPr>
          </a:p>
          <a:p>
            <a:pPr marL="627063" lvl="1" indent="-169863">
              <a:buFont typeface="Wingdings" pitchFamily="2" charset="2"/>
              <a:buNone/>
              <a:defRPr/>
            </a:pPr>
            <a:r>
              <a:rPr lang="ja-JP" altLang="en-US" sz="1600" dirty="0" smtClean="0">
                <a:latin typeface="HG丸ｺﾞｼｯｸM-PRO" pitchFamily="50" charset="-128"/>
                <a:ea typeface="HG丸ｺﾞｼｯｸM-PRO" pitchFamily="50" charset="-128"/>
              </a:rPr>
              <a:t>　入力されている途中の文字列を元に、関連が深いキーワードを列挙</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再検索キーワード・サジェスト：</a:t>
            </a:r>
            <a:endParaRPr lang="en-US" altLang="ja-JP" sz="1600" dirty="0" smtClean="0">
              <a:latin typeface="HG丸ｺﾞｼｯｸM-PRO" pitchFamily="50" charset="-128"/>
              <a:ea typeface="HG丸ｺﾞｼｯｸM-PRO" pitchFamily="50" charset="-128"/>
            </a:endParaRPr>
          </a:p>
          <a:p>
            <a:pPr marL="723900" lvl="1" indent="-266700">
              <a:buFont typeface="Wingdings" pitchFamily="2" charset="2"/>
              <a:buNone/>
              <a:defRPr/>
            </a:pPr>
            <a:r>
              <a:rPr lang="ja-JP" altLang="en-US" sz="1600" dirty="0" smtClean="0">
                <a:latin typeface="HG丸ｺﾞｼｯｸM-PRO" pitchFamily="50" charset="-128"/>
                <a:ea typeface="HG丸ｺﾞｼｯｸM-PRO" pitchFamily="50" charset="-128"/>
              </a:rPr>
              <a:t>　　検索結果や０件ヒット画面にて、新たな検索軸を使って再検索するために利用できるキーワードを列挙</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キーワード・レコメンド：書誌に関連する検索用キーワードを提示</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書誌・レコメンド：利用者の行動履歴を元にして、書誌との関連が深い書誌を提示</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利用者プロファイルによる検索ランキング</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defRPr/>
            </a:pPr>
            <a:r>
              <a:rPr lang="ja-JP" altLang="en-US" sz="1600" dirty="0" smtClean="0">
                <a:latin typeface="HG丸ｺﾞｼｯｸM-PRO" pitchFamily="50" charset="-128"/>
                <a:ea typeface="HG丸ｺﾞｼｯｸM-PRO" pitchFamily="50" charset="-128"/>
              </a:rPr>
              <a:t>検索結果でのクラスタリング</a:t>
            </a:r>
            <a:endParaRPr lang="en-US" altLang="ja-JP" sz="1600" dirty="0" smtClean="0">
              <a:latin typeface="HG丸ｺﾞｼｯｸM-PRO" pitchFamily="50" charset="-128"/>
              <a:ea typeface="HG丸ｺﾞｼｯｸM-PRO" pitchFamily="50" charset="-128"/>
            </a:endParaRPr>
          </a:p>
          <a:p>
            <a:pPr>
              <a:buFont typeface="Wingdings" pitchFamily="2" charset="2"/>
              <a:buChar char="n"/>
              <a:defRPr/>
            </a:pPr>
            <a:r>
              <a:rPr lang="ja-JP" altLang="en-US" sz="1800" dirty="0" smtClean="0">
                <a:latin typeface="HG丸ｺﾞｼｯｸM-PRO" pitchFamily="50" charset="-128"/>
                <a:ea typeface="HG丸ｺﾞｼｯｸM-PRO" pitchFamily="50" charset="-128"/>
              </a:rPr>
              <a:t>性能改善</a:t>
            </a:r>
            <a:endParaRPr lang="en-US" altLang="ja-JP" sz="1800" dirty="0" smtClean="0">
              <a:latin typeface="HG丸ｺﾞｼｯｸM-PRO" pitchFamily="50" charset="-128"/>
              <a:ea typeface="HG丸ｺﾞｼｯｸM-PRO" pitchFamily="50" charset="-128"/>
            </a:endParaRPr>
          </a:p>
          <a:p>
            <a:pPr lvl="1">
              <a:buFont typeface="Wingdings" pitchFamily="2" charset="2"/>
              <a:buChar char="n"/>
              <a:defRPr/>
            </a:pPr>
            <a:r>
              <a:rPr lang="ja-JP" altLang="en-US" sz="1400" dirty="0" smtClean="0">
                <a:latin typeface="HG丸ｺﾞｼｯｸM-PRO" pitchFamily="50" charset="-128"/>
                <a:ea typeface="HG丸ｺﾞｼｯｸM-PRO" pitchFamily="50" charset="-128"/>
              </a:rPr>
              <a:t>書誌同定、グルーピングの効率化</a:t>
            </a:r>
            <a:endParaRPr lang="en-US" altLang="ja-JP" sz="1400" dirty="0" smtClean="0">
              <a:latin typeface="HG丸ｺﾞｼｯｸM-PRO" pitchFamily="50" charset="-128"/>
              <a:ea typeface="HG丸ｺﾞｼｯｸM-PRO" pitchFamily="50" charset="-128"/>
            </a:endParaRPr>
          </a:p>
          <a:p>
            <a:pPr lvl="1">
              <a:buFont typeface="Wingdings" pitchFamily="2" charset="2"/>
              <a:buChar char="n"/>
              <a:defRPr/>
            </a:pPr>
            <a:r>
              <a:rPr lang="ja-JP" altLang="en-US" sz="1400" dirty="0" smtClean="0">
                <a:latin typeface="HG丸ｺﾞｼｯｸM-PRO" pitchFamily="50" charset="-128"/>
                <a:ea typeface="HG丸ｺﾞｼｯｸM-PRO" pitchFamily="50" charset="-128"/>
              </a:rPr>
              <a:t>横断検索の効率化、適正化</a:t>
            </a:r>
            <a:endParaRPr lang="en-US" altLang="ja-JP" sz="1400" dirty="0" smtClean="0">
              <a:solidFill>
                <a:srgbClr val="FF0000"/>
              </a:solidFill>
              <a:latin typeface="HG丸ｺﾞｼｯｸM-PRO" pitchFamily="50" charset="-128"/>
              <a:ea typeface="HG丸ｺﾞｼｯｸM-PRO" pitchFamily="50" charset="-128"/>
            </a:endParaRPr>
          </a:p>
          <a:p>
            <a:pPr lvl="1">
              <a:buFont typeface="Wingdings" pitchFamily="2" charset="2"/>
              <a:buChar char="l"/>
              <a:defRPr/>
            </a:pPr>
            <a:endParaRPr lang="ja-JP" altLang="en-US" dirty="0" smtClean="0">
              <a:latin typeface="HG丸ｺﾞｼｯｸM-PRO" pitchFamily="50" charset="-128"/>
              <a:ea typeface="HG丸ｺﾞｼｯｸM-PRO" pitchFamily="50" charset="-128"/>
            </a:endParaRPr>
          </a:p>
          <a:p>
            <a:pPr>
              <a:buFont typeface="Wingdings" pitchFamily="2" charset="2"/>
              <a:buNone/>
              <a:defRPr/>
            </a:pPr>
            <a:endParaRPr lang="en-US" altLang="ja-JP" sz="2000"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8"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角丸四角形 46"/>
          <p:cNvSpPr/>
          <p:nvPr/>
        </p:nvSpPr>
        <p:spPr>
          <a:xfrm>
            <a:off x="285750" y="642940"/>
            <a:ext cx="3714750" cy="841375"/>
          </a:xfrm>
          <a:prstGeom prst="roundRect">
            <a:avLst/>
          </a:prstGeom>
        </p:spPr>
        <p:style>
          <a:lnRef idx="2">
            <a:schemeClr val="dk1"/>
          </a:lnRef>
          <a:fillRef idx="1">
            <a:schemeClr val="lt1"/>
          </a:fillRef>
          <a:effectRef idx="0">
            <a:schemeClr val="dk1"/>
          </a:effectRef>
          <a:fontRef idx="minor">
            <a:schemeClr val="dk1"/>
          </a:fontRef>
        </p:style>
        <p:txBody>
          <a:bodyPr/>
          <a:lstStyle/>
          <a:p>
            <a:r>
              <a:rPr lang="ja-JP" altLang="en-US" b="1">
                <a:solidFill>
                  <a:srgbClr val="000000"/>
                </a:solidFill>
                <a:latin typeface="HG丸ｺﾞｼｯｸM-PRO" pitchFamily="50" charset="-128"/>
                <a:ea typeface="HG丸ｺﾞｼｯｸM-PRO" pitchFamily="50" charset="-128"/>
              </a:rPr>
              <a:t>利用者</a:t>
            </a:r>
          </a:p>
        </p:txBody>
      </p:sp>
      <p:sp>
        <p:nvSpPr>
          <p:cNvPr id="46" name="角丸四角形 45"/>
          <p:cNvSpPr/>
          <p:nvPr/>
        </p:nvSpPr>
        <p:spPr>
          <a:xfrm>
            <a:off x="4929191" y="5572131"/>
            <a:ext cx="3786187" cy="1152525"/>
          </a:xfrm>
          <a:prstGeom prst="roundRect">
            <a:avLst/>
          </a:prstGeom>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r>
              <a:rPr lang="ja-JP" altLang="en-US" b="1" dirty="0">
                <a:latin typeface="HG丸ｺﾞｼｯｸM-PRO" pitchFamily="50" charset="-128"/>
                <a:ea typeface="HG丸ｺﾞｼｯｸM-PRO" pitchFamily="50" charset="-128"/>
              </a:rPr>
              <a:t>④統合利用促進のための環境整備</a:t>
            </a:r>
          </a:p>
        </p:txBody>
      </p:sp>
      <p:sp>
        <p:nvSpPr>
          <p:cNvPr id="37" name="角丸四角形 36"/>
          <p:cNvSpPr/>
          <p:nvPr/>
        </p:nvSpPr>
        <p:spPr>
          <a:xfrm>
            <a:off x="4357688" y="3571875"/>
            <a:ext cx="3000375" cy="1714500"/>
          </a:xfrm>
          <a:prstGeom prst="roundRect">
            <a:avLst/>
          </a:prstGeom>
        </p:spPr>
        <p:style>
          <a:lnRef idx="2">
            <a:schemeClr val="dk1"/>
          </a:lnRef>
          <a:fillRef idx="1">
            <a:schemeClr val="lt1"/>
          </a:fillRef>
          <a:effectRef idx="0">
            <a:schemeClr val="dk1"/>
          </a:effectRef>
          <a:fontRef idx="minor">
            <a:schemeClr val="dk1"/>
          </a:fontRef>
        </p:style>
        <p:txBody>
          <a:bodyPr/>
          <a:lstStyle/>
          <a:p>
            <a:r>
              <a:rPr lang="ja-JP" altLang="en-US" b="1">
                <a:solidFill>
                  <a:srgbClr val="000000"/>
                </a:solidFill>
                <a:latin typeface="HG丸ｺﾞｼｯｸM-PRO" pitchFamily="50" charset="-128"/>
                <a:ea typeface="HG丸ｺﾞｼｯｸM-PRO" pitchFamily="50" charset="-128"/>
              </a:rPr>
              <a:t>③研究開発における連携</a:t>
            </a:r>
          </a:p>
        </p:txBody>
      </p:sp>
      <p:sp>
        <p:nvSpPr>
          <p:cNvPr id="36" name="角丸四角形 35"/>
          <p:cNvSpPr/>
          <p:nvPr/>
        </p:nvSpPr>
        <p:spPr>
          <a:xfrm>
            <a:off x="4286251" y="1000125"/>
            <a:ext cx="3357563" cy="2357438"/>
          </a:xfrm>
          <a:prstGeom prst="roundRect">
            <a:avLst/>
          </a:prstGeom>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r>
              <a:rPr lang="ja-JP" altLang="en-US" b="1" dirty="0">
                <a:latin typeface="HG丸ｺﾞｼｯｸM-PRO" pitchFamily="50" charset="-128"/>
                <a:ea typeface="HG丸ｺﾞｼｯｸM-PRO" pitchFamily="50" charset="-128"/>
              </a:rPr>
              <a:t>②外部</a:t>
            </a:r>
            <a:r>
              <a:rPr lang="en-US" altLang="ja-JP" b="1" dirty="0">
                <a:latin typeface="HG丸ｺﾞｼｯｸM-PRO" pitchFamily="50" charset="-128"/>
                <a:ea typeface="HG丸ｺﾞｼｯｸM-PRO" pitchFamily="50" charset="-128"/>
              </a:rPr>
              <a:t>Web</a:t>
            </a:r>
            <a:r>
              <a:rPr lang="ja-JP" altLang="en-US" b="1" dirty="0">
                <a:latin typeface="HG丸ｺﾞｼｯｸM-PRO" pitchFamily="50" charset="-128"/>
                <a:ea typeface="HG丸ｺﾞｼｯｸM-PRO" pitchFamily="50" charset="-128"/>
              </a:rPr>
              <a:t>サービスとの連携</a:t>
            </a:r>
          </a:p>
        </p:txBody>
      </p:sp>
      <p:sp>
        <p:nvSpPr>
          <p:cNvPr id="35" name="角丸四角形 34"/>
          <p:cNvSpPr>
            <a:spLocks noChangeArrowheads="1"/>
          </p:cNvSpPr>
          <p:nvPr/>
        </p:nvSpPr>
        <p:spPr bwMode="auto">
          <a:xfrm>
            <a:off x="285753" y="1714506"/>
            <a:ext cx="3929063" cy="3643313"/>
          </a:xfrm>
          <a:prstGeom prst="roundRect">
            <a:avLst>
              <a:gd name="adj" fmla="val 6231"/>
            </a:avLst>
          </a:prstGeom>
          <a:solidFill>
            <a:schemeClr val="bg1"/>
          </a:solidFill>
          <a:ln w="25400" algn="ctr">
            <a:solidFill>
              <a:schemeClr val="tx1"/>
            </a:solidFill>
            <a:round/>
            <a:headEnd/>
            <a:tailEnd/>
          </a:ln>
        </p:spPr>
        <p:txBody>
          <a:bodyPr/>
          <a:lstStyle/>
          <a:p>
            <a:endParaRPr lang="ja-JP" altLang="en-US">
              <a:solidFill>
                <a:srgbClr val="000000"/>
              </a:solidFill>
              <a:latin typeface="HG丸ｺﾞｼｯｸM-PRO" pitchFamily="50" charset="-128"/>
              <a:ea typeface="HG丸ｺﾞｼｯｸM-PRO" pitchFamily="50" charset="-128"/>
            </a:endParaRPr>
          </a:p>
        </p:txBody>
      </p:sp>
      <p:sp>
        <p:nvSpPr>
          <p:cNvPr id="2" name="タイトル 1"/>
          <p:cNvSpPr>
            <a:spLocks noGrp="1"/>
          </p:cNvSpPr>
          <p:nvPr>
            <p:ph type="title"/>
          </p:nvPr>
        </p:nvSpPr>
        <p:spPr>
          <a:xfrm>
            <a:off x="642911" y="0"/>
            <a:ext cx="8186737" cy="714356"/>
          </a:xfrm>
        </p:spPr>
        <p:txBody>
          <a:bodyPr wrap="square" lIns="91440" tIns="45720" rIns="91440" bIns="45720" numCol="1" anchorCtr="0" compatLnSpc="1">
            <a:prstTxWarp prst="textNoShape">
              <a:avLst/>
            </a:prstTxWarp>
            <a:normAutofit/>
          </a:bodyPr>
          <a:lstStyle/>
          <a:p>
            <a:pPr eaLnBrk="1" hangingPunct="1"/>
            <a:r>
              <a:rPr lang="en-US" altLang="ja-JP" sz="3200" cap="none" dirty="0" smtClean="0">
                <a:latin typeface="HG丸ｺﾞｼｯｸM-PRO" pitchFamily="50" charset="-128"/>
                <a:ea typeface="HG丸ｺﾞｼｯｸM-PRO" pitchFamily="50" charset="-128"/>
              </a:rPr>
              <a:t>NDL Search</a:t>
            </a:r>
            <a:r>
              <a:rPr lang="ja-JP" altLang="en-US" sz="3200" cap="none" dirty="0" err="1" smtClean="0">
                <a:latin typeface="HG丸ｺﾞｼｯｸM-PRO" pitchFamily="50" charset="-128"/>
                <a:ea typeface="HG丸ｺﾞｼｯｸM-PRO" pitchFamily="50" charset="-128"/>
              </a:rPr>
              <a:t>での</a:t>
            </a:r>
            <a:r>
              <a:rPr lang="ja-JP" altLang="en-US" sz="3200" cap="none" dirty="0" smtClean="0">
                <a:latin typeface="HG丸ｺﾞｼｯｸM-PRO" pitchFamily="50" charset="-128"/>
                <a:ea typeface="HG丸ｺﾞｼｯｸM-PRO" pitchFamily="50" charset="-128"/>
              </a:rPr>
              <a:t>連携協力のイメージ</a:t>
            </a:r>
          </a:p>
        </p:txBody>
      </p:sp>
      <p:sp>
        <p:nvSpPr>
          <p:cNvPr id="4" name="フローチャート: 処理 3"/>
          <p:cNvSpPr/>
          <p:nvPr/>
        </p:nvSpPr>
        <p:spPr>
          <a:xfrm>
            <a:off x="4500562" y="1576337"/>
            <a:ext cx="2214578" cy="1711162"/>
          </a:xfrm>
          <a:prstGeom prst="flowChartProcess">
            <a:avLst/>
          </a:prstGeom>
          <a:ln/>
        </p:spPr>
        <p:style>
          <a:lnRef idx="1">
            <a:schemeClr val="accent4"/>
          </a:lnRef>
          <a:fillRef idx="2">
            <a:schemeClr val="accent4"/>
          </a:fillRef>
          <a:effectRef idx="1">
            <a:schemeClr val="accent4"/>
          </a:effectRef>
          <a:fontRef idx="minor">
            <a:schemeClr val="dk1"/>
          </a:fontRef>
        </p:style>
        <p:txBody>
          <a:bodyPr/>
          <a:lstStyle/>
          <a:p>
            <a:pPr fontAlgn="auto">
              <a:spcBef>
                <a:spcPts val="0"/>
              </a:spcBef>
              <a:spcAft>
                <a:spcPts val="0"/>
              </a:spcAft>
              <a:defRPr/>
            </a:pPr>
            <a:r>
              <a:rPr lang="ja-JP" altLang="en-US" sz="1200" b="1" dirty="0">
                <a:latin typeface="HG丸ｺﾞｼｯｸM-PRO" pitchFamily="50" charset="-128"/>
                <a:ea typeface="HG丸ｺﾞｼｯｸM-PRO" pitchFamily="50" charset="-128"/>
              </a:rPr>
              <a:t>外部</a:t>
            </a:r>
            <a:r>
              <a:rPr lang="en-US" altLang="ja-JP" sz="1200" b="1" dirty="0">
                <a:latin typeface="HG丸ｺﾞｼｯｸM-PRO" pitchFamily="50" charset="-128"/>
                <a:ea typeface="HG丸ｺﾞｼｯｸM-PRO" pitchFamily="50" charset="-128"/>
              </a:rPr>
              <a:t>Web</a:t>
            </a:r>
            <a:r>
              <a:rPr lang="ja-JP" altLang="en-US" sz="1200" b="1" dirty="0">
                <a:latin typeface="HG丸ｺﾞｼｯｸM-PRO" pitchFamily="50" charset="-128"/>
                <a:ea typeface="HG丸ｺﾞｼｯｸM-PRO" pitchFamily="50" charset="-128"/>
              </a:rPr>
              <a:t>サービス</a:t>
            </a:r>
          </a:p>
        </p:txBody>
      </p:sp>
      <p:sp>
        <p:nvSpPr>
          <p:cNvPr id="5" name="フローチャート: 処理 4"/>
          <p:cNvSpPr/>
          <p:nvPr/>
        </p:nvSpPr>
        <p:spPr>
          <a:xfrm>
            <a:off x="774675" y="3519490"/>
            <a:ext cx="2928958" cy="1000132"/>
          </a:xfrm>
          <a:prstGeom prst="flowChartProcess">
            <a:avLst/>
          </a:prstGeom>
          <a:ln/>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0"/>
              </a:spcAft>
              <a:defRPr/>
            </a:pPr>
            <a:r>
              <a:rPr lang="ja-JP" altLang="en-US" sz="1200" dirty="0">
                <a:latin typeface="HG丸ｺﾞｼｯｸM-PRO" pitchFamily="50" charset="-128"/>
                <a:ea typeface="HG丸ｺﾞｼｯｸM-PRO" pitchFamily="50" charset="-128"/>
              </a:rPr>
              <a:t>データ管理機能</a:t>
            </a:r>
          </a:p>
        </p:txBody>
      </p:sp>
      <p:sp>
        <p:nvSpPr>
          <p:cNvPr id="6" name="フローチャート: 処理 5"/>
          <p:cNvSpPr/>
          <p:nvPr/>
        </p:nvSpPr>
        <p:spPr>
          <a:xfrm>
            <a:off x="774675" y="2152642"/>
            <a:ext cx="2928958" cy="428628"/>
          </a:xfrm>
          <a:prstGeom prst="flowChartProcess">
            <a:avLst/>
          </a:prstGeom>
          <a:ln/>
        </p:spPr>
        <p:style>
          <a:lnRef idx="1">
            <a:schemeClr val="accent3"/>
          </a:lnRef>
          <a:fillRef idx="2">
            <a:schemeClr val="accent3"/>
          </a:fillRef>
          <a:effectRef idx="1">
            <a:schemeClr val="accent3"/>
          </a:effectRef>
          <a:fontRef idx="minor">
            <a:schemeClr val="dk1"/>
          </a:fontRef>
        </p:style>
        <p:txBody>
          <a:bodyPr/>
          <a:lstStyle/>
          <a:p>
            <a:pPr fontAlgn="auto">
              <a:spcBef>
                <a:spcPts val="0"/>
              </a:spcBef>
              <a:spcAft>
                <a:spcPts val="0"/>
              </a:spcAft>
              <a:defRPr/>
            </a:pPr>
            <a:r>
              <a:rPr lang="en-US" altLang="ja-JP" sz="1200" b="1" dirty="0">
                <a:latin typeface="HG丸ｺﾞｼｯｸM-PRO" pitchFamily="50" charset="-128"/>
                <a:ea typeface="HG丸ｺﾞｼｯｸM-PRO" pitchFamily="50" charset="-128"/>
              </a:rPr>
              <a:t>NDL</a:t>
            </a:r>
            <a:r>
              <a:rPr lang="ja-JP" altLang="en-US" sz="1200" b="1" dirty="0">
                <a:latin typeface="HG丸ｺﾞｼｯｸM-PRO" pitchFamily="50" charset="-128"/>
                <a:ea typeface="HG丸ｺﾞｼｯｸM-PRO" pitchFamily="50" charset="-128"/>
              </a:rPr>
              <a:t>　</a:t>
            </a:r>
            <a:r>
              <a:rPr lang="en-US" altLang="ja-JP" sz="1200" b="1" dirty="0">
                <a:latin typeface="HG丸ｺﾞｼｯｸM-PRO" pitchFamily="50" charset="-128"/>
                <a:ea typeface="HG丸ｺﾞｼｯｸM-PRO" pitchFamily="50" charset="-128"/>
              </a:rPr>
              <a:t>GUI</a:t>
            </a:r>
            <a:r>
              <a:rPr lang="ja-JP" altLang="en-US" sz="1200" b="1" dirty="0">
                <a:latin typeface="HG丸ｺﾞｼｯｸM-PRO" pitchFamily="50" charset="-128"/>
                <a:ea typeface="HG丸ｺﾞｼｯｸM-PRO" pitchFamily="50" charset="-128"/>
              </a:rPr>
              <a:t>サービス</a:t>
            </a:r>
          </a:p>
        </p:txBody>
      </p:sp>
      <p:sp>
        <p:nvSpPr>
          <p:cNvPr id="7" name="フローチャート: 処理 6"/>
          <p:cNvSpPr/>
          <p:nvPr/>
        </p:nvSpPr>
        <p:spPr>
          <a:xfrm>
            <a:off x="774675" y="4670435"/>
            <a:ext cx="2928958" cy="428628"/>
          </a:xfrm>
          <a:prstGeom prst="flowChartProcess">
            <a:avLst/>
          </a:prstGeom>
          <a:ln/>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0"/>
              </a:spcAft>
              <a:defRPr/>
            </a:pPr>
            <a:r>
              <a:rPr lang="ja-JP" altLang="en-US" sz="1200" dirty="0">
                <a:latin typeface="HG丸ｺﾞｼｯｸM-PRO" pitchFamily="50" charset="-128"/>
                <a:ea typeface="HG丸ｺﾞｼｯｸM-PRO" pitchFamily="50" charset="-128"/>
              </a:rPr>
              <a:t>収集機能</a:t>
            </a:r>
          </a:p>
        </p:txBody>
      </p:sp>
      <p:sp>
        <p:nvSpPr>
          <p:cNvPr id="8" name="フローチャート: 処理 7"/>
          <p:cNvSpPr/>
          <p:nvPr/>
        </p:nvSpPr>
        <p:spPr>
          <a:xfrm>
            <a:off x="4857752" y="4094116"/>
            <a:ext cx="1928826" cy="979458"/>
          </a:xfrm>
          <a:prstGeom prst="flowChartProcess">
            <a:avLst/>
          </a:prstGeom>
          <a:ln/>
        </p:spPr>
        <p:style>
          <a:lnRef idx="1">
            <a:schemeClr val="accent5"/>
          </a:lnRef>
          <a:fillRef idx="2">
            <a:schemeClr val="accent5"/>
          </a:fillRef>
          <a:effectRef idx="1">
            <a:schemeClr val="accent5"/>
          </a:effectRef>
          <a:fontRef idx="minor">
            <a:schemeClr val="dk1"/>
          </a:fontRef>
        </p:style>
        <p:txBody>
          <a:bodyPr/>
          <a:lstStyle/>
          <a:p>
            <a:pPr fontAlgn="auto">
              <a:spcBef>
                <a:spcPts val="0"/>
              </a:spcBef>
              <a:spcAft>
                <a:spcPts val="0"/>
              </a:spcAft>
              <a:defRPr/>
            </a:pPr>
            <a:r>
              <a:rPr lang="ja-JP" altLang="en-US" sz="1200" b="1" dirty="0">
                <a:latin typeface="HG丸ｺﾞｼｯｸM-PRO" pitchFamily="50" charset="-128"/>
                <a:ea typeface="HG丸ｺﾞｼｯｸM-PRO" pitchFamily="50" charset="-128"/>
              </a:rPr>
              <a:t>外部実証実験機関</a:t>
            </a:r>
          </a:p>
        </p:txBody>
      </p:sp>
      <p:sp>
        <p:nvSpPr>
          <p:cNvPr id="9" name="フローチャート: 処理 8"/>
          <p:cNvSpPr/>
          <p:nvPr/>
        </p:nvSpPr>
        <p:spPr>
          <a:xfrm>
            <a:off x="774675" y="2798760"/>
            <a:ext cx="2928958" cy="571504"/>
          </a:xfrm>
          <a:prstGeom prst="flowChartProcess">
            <a:avLst/>
          </a:prstGeom>
          <a:ln/>
        </p:spPr>
        <p:style>
          <a:lnRef idx="1">
            <a:schemeClr val="accent3"/>
          </a:lnRef>
          <a:fillRef idx="2">
            <a:schemeClr val="accent3"/>
          </a:fillRef>
          <a:effectRef idx="1">
            <a:schemeClr val="accent3"/>
          </a:effectRef>
          <a:fontRef idx="minor">
            <a:schemeClr val="dk1"/>
          </a:fontRef>
        </p:style>
        <p:txBody>
          <a:bodyPr/>
          <a:lstStyle/>
          <a:p>
            <a:pPr fontAlgn="auto">
              <a:spcBef>
                <a:spcPts val="0"/>
              </a:spcBef>
              <a:spcAft>
                <a:spcPts val="0"/>
              </a:spcAft>
              <a:defRPr/>
            </a:pPr>
            <a:endParaRPr lang="en-US" altLang="ja-JP" sz="1200" dirty="0">
              <a:latin typeface="HG丸ｺﾞｼｯｸM-PRO" pitchFamily="50" charset="-128"/>
              <a:ea typeface="HG丸ｺﾞｼｯｸM-PRO" pitchFamily="50" charset="-128"/>
            </a:endParaRPr>
          </a:p>
          <a:p>
            <a:pPr fontAlgn="auto">
              <a:spcBef>
                <a:spcPts val="0"/>
              </a:spcBef>
              <a:spcAft>
                <a:spcPts val="0"/>
              </a:spcAft>
              <a:defRPr/>
            </a:pPr>
            <a:r>
              <a:rPr lang="ja-JP" altLang="en-US" sz="1200" dirty="0">
                <a:latin typeface="HG丸ｺﾞｼｯｸM-PRO" pitchFamily="50" charset="-128"/>
                <a:ea typeface="HG丸ｺﾞｼｯｸM-PRO" pitchFamily="50" charset="-128"/>
              </a:rPr>
              <a:t>検索付加価値サービス</a:t>
            </a:r>
          </a:p>
        </p:txBody>
      </p:sp>
      <p:sp>
        <p:nvSpPr>
          <p:cNvPr id="13" name="角丸四角形 12"/>
          <p:cNvSpPr/>
          <p:nvPr/>
        </p:nvSpPr>
        <p:spPr>
          <a:xfrm>
            <a:off x="4713289" y="1893876"/>
            <a:ext cx="1785950" cy="57148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ja-JP" altLang="en-US" sz="1200" dirty="0">
                <a:latin typeface="HG丸ｺﾞｼｯｸM-PRO" pitchFamily="50" charset="-128"/>
                <a:ea typeface="HG丸ｺﾞｼｯｸM-PRO" pitchFamily="50" charset="-128"/>
              </a:rPr>
              <a:t>各種ポータルサービス</a:t>
            </a:r>
            <a:endParaRPr lang="en-US" altLang="ja-JP" sz="1200" dirty="0">
              <a:latin typeface="HG丸ｺﾞｼｯｸM-PRO" pitchFamily="50" charset="-128"/>
              <a:ea typeface="HG丸ｺﾞｼｯｸM-PRO" pitchFamily="50" charset="-128"/>
            </a:endParaRPr>
          </a:p>
        </p:txBody>
      </p:sp>
      <p:sp>
        <p:nvSpPr>
          <p:cNvPr id="15" name="フローチャート: 処理 14"/>
          <p:cNvSpPr/>
          <p:nvPr/>
        </p:nvSpPr>
        <p:spPr>
          <a:xfrm>
            <a:off x="1477963" y="3759206"/>
            <a:ext cx="1643062" cy="714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700" dirty="0">
              <a:latin typeface="HG丸ｺﾞｼｯｸM-PRO" pitchFamily="50" charset="-128"/>
              <a:ea typeface="HG丸ｺﾞｼｯｸM-PRO" pitchFamily="50" charset="-128"/>
            </a:endParaRPr>
          </a:p>
        </p:txBody>
      </p:sp>
      <p:sp>
        <p:nvSpPr>
          <p:cNvPr id="16" name="フローチャート : 磁気ディスク 15"/>
          <p:cNvSpPr/>
          <p:nvPr/>
        </p:nvSpPr>
        <p:spPr>
          <a:xfrm>
            <a:off x="2406639" y="3830643"/>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ja-JP" altLang="en-US" sz="700" dirty="0">
                <a:latin typeface="HG丸ｺﾞｼｯｸM-PRO" pitchFamily="50" charset="-128"/>
                <a:ea typeface="HG丸ｺﾞｼｯｸM-PRO" pitchFamily="50" charset="-128"/>
              </a:rPr>
              <a:t>メタデータ</a:t>
            </a:r>
            <a:endParaRPr lang="en-US" altLang="ja-JP" sz="7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700" dirty="0">
                <a:latin typeface="HG丸ｺﾞｼｯｸM-PRO" pitchFamily="50" charset="-128"/>
                <a:ea typeface="HG丸ｺﾞｼｯｸM-PRO" pitchFamily="50" charset="-128"/>
              </a:rPr>
              <a:t>全文検索</a:t>
            </a:r>
            <a:endParaRPr lang="en-US" altLang="ja-JP" sz="7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700" dirty="0">
                <a:latin typeface="HG丸ｺﾞｼｯｸM-PRO" pitchFamily="50" charset="-128"/>
                <a:ea typeface="HG丸ｺﾞｼｯｸM-PRO" pitchFamily="50" charset="-128"/>
              </a:rPr>
              <a:t>インデックス</a:t>
            </a:r>
            <a:endParaRPr lang="en-US" altLang="ja-JP" sz="700" dirty="0">
              <a:latin typeface="HG丸ｺﾞｼｯｸM-PRO" pitchFamily="50" charset="-128"/>
              <a:ea typeface="HG丸ｺﾞｼｯｸM-PRO" pitchFamily="50" charset="-128"/>
            </a:endParaRPr>
          </a:p>
        </p:txBody>
      </p:sp>
      <p:sp>
        <p:nvSpPr>
          <p:cNvPr id="19" name="フローチャート : 磁気ディスク 18"/>
          <p:cNvSpPr/>
          <p:nvPr/>
        </p:nvSpPr>
        <p:spPr>
          <a:xfrm>
            <a:off x="1620819" y="3830643"/>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ja-JP" altLang="en-US" sz="700" dirty="0">
                <a:latin typeface="HG丸ｺﾞｼｯｸM-PRO" pitchFamily="50" charset="-128"/>
                <a:ea typeface="HG丸ｺﾞｼｯｸM-PRO" pitchFamily="50" charset="-128"/>
              </a:rPr>
              <a:t>本文</a:t>
            </a:r>
            <a:endParaRPr lang="en-US" altLang="ja-JP" sz="7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700" dirty="0">
                <a:latin typeface="HG丸ｺﾞｼｯｸM-PRO" pitchFamily="50" charset="-128"/>
                <a:ea typeface="HG丸ｺﾞｼｯｸM-PRO" pitchFamily="50" charset="-128"/>
              </a:rPr>
              <a:t>全文検索</a:t>
            </a:r>
            <a:endParaRPr lang="en-US" altLang="ja-JP" sz="7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700" dirty="0">
                <a:latin typeface="HG丸ｺﾞｼｯｸM-PRO" pitchFamily="50" charset="-128"/>
                <a:ea typeface="HG丸ｺﾞｼｯｸM-PRO" pitchFamily="50" charset="-128"/>
              </a:rPr>
              <a:t>インデックス</a:t>
            </a:r>
            <a:endParaRPr lang="en-US" altLang="ja-JP" sz="700" dirty="0">
              <a:latin typeface="HG丸ｺﾞｼｯｸM-PRO" pitchFamily="50" charset="-128"/>
              <a:ea typeface="HG丸ｺﾞｼｯｸM-PRO" pitchFamily="50" charset="-128"/>
            </a:endParaRPr>
          </a:p>
        </p:txBody>
      </p:sp>
      <p:sp>
        <p:nvSpPr>
          <p:cNvPr id="21" name="フローチャート : 端子 20"/>
          <p:cNvSpPr/>
          <p:nvPr/>
        </p:nvSpPr>
        <p:spPr>
          <a:xfrm>
            <a:off x="1822431" y="2671765"/>
            <a:ext cx="1000132" cy="285751"/>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normAutofit fontScale="92500"/>
          </a:bodyPr>
          <a:lstStyle/>
          <a:p>
            <a:pPr algn="ctr" fontAlgn="auto">
              <a:spcBef>
                <a:spcPts val="0"/>
              </a:spcBef>
              <a:spcAft>
                <a:spcPts val="0"/>
              </a:spcAft>
              <a:defRPr/>
            </a:pPr>
            <a:r>
              <a:rPr lang="en-US" altLang="ja-JP" sz="800" dirty="0">
                <a:latin typeface="HG丸ｺﾞｼｯｸM-PRO" pitchFamily="50" charset="-128"/>
                <a:ea typeface="HG丸ｺﾞｼｯｸM-PRO" pitchFamily="50" charset="-128"/>
              </a:rPr>
              <a:t>Web</a:t>
            </a:r>
            <a:r>
              <a:rPr lang="ja-JP" altLang="en-US" sz="800" dirty="0">
                <a:latin typeface="HG丸ｺﾞｼｯｸM-PRO" pitchFamily="50" charset="-128"/>
                <a:ea typeface="HG丸ｺﾞｼｯｸM-PRO" pitchFamily="50" charset="-128"/>
              </a:rPr>
              <a:t>サービス</a:t>
            </a:r>
            <a:r>
              <a:rPr lang="en-US" altLang="ja-JP" sz="800" dirty="0">
                <a:latin typeface="HG丸ｺﾞｼｯｸM-PRO" pitchFamily="50" charset="-128"/>
                <a:ea typeface="HG丸ｺﾞｼｯｸM-PRO" pitchFamily="50" charset="-128"/>
              </a:rPr>
              <a:t>API</a:t>
            </a:r>
          </a:p>
        </p:txBody>
      </p:sp>
      <p:sp>
        <p:nvSpPr>
          <p:cNvPr id="23" name="フローチャート : 端子 22"/>
          <p:cNvSpPr/>
          <p:nvPr/>
        </p:nvSpPr>
        <p:spPr>
          <a:xfrm>
            <a:off x="1108051" y="5029212"/>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ja-JP" altLang="en-US" sz="800" dirty="0">
                <a:latin typeface="HG丸ｺﾞｼｯｸM-PRO" pitchFamily="50" charset="-128"/>
                <a:ea typeface="HG丸ｺﾞｼｯｸM-PRO" pitchFamily="50" charset="-128"/>
              </a:rPr>
              <a:t>メタデータ収集用</a:t>
            </a:r>
            <a:r>
              <a:rPr lang="en-US" altLang="ja-JP" sz="800" dirty="0">
                <a:latin typeface="HG丸ｺﾞｼｯｸM-PRO" pitchFamily="50" charset="-128"/>
                <a:ea typeface="HG丸ｺﾞｼｯｸM-PRO" pitchFamily="50" charset="-128"/>
              </a:rPr>
              <a:t>API</a:t>
            </a:r>
          </a:p>
        </p:txBody>
      </p:sp>
      <p:sp>
        <p:nvSpPr>
          <p:cNvPr id="24" name="フローチャート : 端子 23"/>
          <p:cNvSpPr/>
          <p:nvPr/>
        </p:nvSpPr>
        <p:spPr>
          <a:xfrm>
            <a:off x="2322497" y="5029219"/>
            <a:ext cx="1000132" cy="214313"/>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ja-JP" altLang="en-US" sz="800" dirty="0">
                <a:latin typeface="HG丸ｺﾞｼｯｸM-PRO" pitchFamily="50" charset="-128"/>
                <a:ea typeface="HG丸ｺﾞｼｯｸM-PRO" pitchFamily="50" charset="-128"/>
              </a:rPr>
              <a:t>横断検索</a:t>
            </a:r>
            <a:r>
              <a:rPr lang="en-US" altLang="ja-JP" sz="800" dirty="0">
                <a:latin typeface="HG丸ｺﾞｼｯｸM-PRO" pitchFamily="50" charset="-128"/>
                <a:ea typeface="HG丸ｺﾞｼｯｸM-PRO" pitchFamily="50" charset="-128"/>
              </a:rPr>
              <a:t>API</a:t>
            </a:r>
          </a:p>
        </p:txBody>
      </p:sp>
      <p:pic>
        <p:nvPicPr>
          <p:cNvPr id="13363" name="Picture 2"/>
          <p:cNvPicPr>
            <a:picLocks noChangeAspect="1" noChangeArrowheads="1"/>
          </p:cNvPicPr>
          <p:nvPr/>
        </p:nvPicPr>
        <p:blipFill>
          <a:blip r:embed="rId3"/>
          <a:srcRect/>
          <a:stretch>
            <a:fillRect/>
          </a:stretch>
        </p:blipFill>
        <p:spPr bwMode="auto">
          <a:xfrm>
            <a:off x="2857503" y="785813"/>
            <a:ext cx="257175" cy="500062"/>
          </a:xfrm>
          <a:prstGeom prst="rect">
            <a:avLst/>
          </a:prstGeom>
          <a:noFill/>
          <a:ln w="9525">
            <a:noFill/>
            <a:miter lim="800000"/>
            <a:headEnd/>
            <a:tailEnd/>
          </a:ln>
        </p:spPr>
      </p:pic>
      <p:pic>
        <p:nvPicPr>
          <p:cNvPr id="13364" name="Picture 3"/>
          <p:cNvPicPr>
            <a:picLocks noChangeAspect="1" noChangeArrowheads="1"/>
          </p:cNvPicPr>
          <p:nvPr/>
        </p:nvPicPr>
        <p:blipFill>
          <a:blip r:embed="rId4"/>
          <a:srcRect/>
          <a:stretch>
            <a:fillRect/>
          </a:stretch>
        </p:blipFill>
        <p:spPr bwMode="auto">
          <a:xfrm>
            <a:off x="1357313" y="714375"/>
            <a:ext cx="419100" cy="549275"/>
          </a:xfrm>
          <a:prstGeom prst="rect">
            <a:avLst/>
          </a:prstGeom>
          <a:noFill/>
          <a:ln w="9525">
            <a:noFill/>
            <a:miter lim="800000"/>
            <a:headEnd/>
            <a:tailEnd/>
          </a:ln>
        </p:spPr>
      </p:pic>
      <p:pic>
        <p:nvPicPr>
          <p:cNvPr id="13365" name="Picture 4"/>
          <p:cNvPicPr>
            <a:picLocks noChangeAspect="1" noChangeArrowheads="1"/>
          </p:cNvPicPr>
          <p:nvPr/>
        </p:nvPicPr>
        <p:blipFill>
          <a:blip r:embed="rId5"/>
          <a:srcRect/>
          <a:stretch>
            <a:fillRect/>
          </a:stretch>
        </p:blipFill>
        <p:spPr bwMode="auto">
          <a:xfrm>
            <a:off x="2047875" y="714375"/>
            <a:ext cx="590550" cy="571500"/>
          </a:xfrm>
          <a:prstGeom prst="rect">
            <a:avLst/>
          </a:prstGeom>
          <a:noFill/>
          <a:ln w="9525">
            <a:noFill/>
            <a:miter lim="800000"/>
            <a:headEnd/>
            <a:tailEnd/>
          </a:ln>
        </p:spPr>
      </p:pic>
      <p:pic>
        <p:nvPicPr>
          <p:cNvPr id="13366" name="Picture 5"/>
          <p:cNvPicPr>
            <a:picLocks noChangeAspect="1" noChangeArrowheads="1"/>
          </p:cNvPicPr>
          <p:nvPr/>
        </p:nvPicPr>
        <p:blipFill>
          <a:blip r:embed="rId6"/>
          <a:srcRect/>
          <a:stretch>
            <a:fillRect/>
          </a:stretch>
        </p:blipFill>
        <p:spPr bwMode="auto">
          <a:xfrm>
            <a:off x="3286125" y="857250"/>
            <a:ext cx="357188" cy="357188"/>
          </a:xfrm>
          <a:prstGeom prst="rect">
            <a:avLst/>
          </a:prstGeom>
          <a:noFill/>
          <a:ln w="9525">
            <a:noFill/>
            <a:miter lim="800000"/>
            <a:headEnd/>
            <a:tailEnd/>
          </a:ln>
        </p:spPr>
      </p:pic>
      <p:sp>
        <p:nvSpPr>
          <p:cNvPr id="31" name="角丸四角形 30"/>
          <p:cNvSpPr/>
          <p:nvPr/>
        </p:nvSpPr>
        <p:spPr>
          <a:xfrm>
            <a:off x="250825" y="5705481"/>
            <a:ext cx="4141788" cy="1152525"/>
          </a:xfrm>
          <a:prstGeom prst="roundRect">
            <a:avLst/>
          </a:prstGeom>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r>
              <a:rPr lang="ja-JP" altLang="en-US" b="1" dirty="0">
                <a:latin typeface="HG丸ｺﾞｼｯｸM-PRO" pitchFamily="50" charset="-128"/>
                <a:ea typeface="HG丸ｺﾞｼｯｸM-PRO" pitchFamily="50" charset="-128"/>
              </a:rPr>
              <a:t>①統合検索サービスの提供</a:t>
            </a:r>
          </a:p>
        </p:txBody>
      </p:sp>
      <p:sp>
        <p:nvSpPr>
          <p:cNvPr id="34" name="角丸四角形 33"/>
          <p:cNvSpPr/>
          <p:nvPr/>
        </p:nvSpPr>
        <p:spPr>
          <a:xfrm>
            <a:off x="2444771" y="6202387"/>
            <a:ext cx="1571635" cy="57147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ja-JP" altLang="en-US" sz="1200" dirty="0">
                <a:latin typeface="HG丸ｺﾞｼｯｸM-PRO" pitchFamily="50" charset="-128"/>
                <a:ea typeface="HG丸ｺﾞｼｯｸM-PRO" pitchFamily="50" charset="-128"/>
              </a:rPr>
              <a:t>各種</a:t>
            </a:r>
            <a:r>
              <a:rPr lang="en-US" altLang="ja-JP" sz="1200" dirty="0">
                <a:latin typeface="HG丸ｺﾞｼｯｸM-PRO" pitchFamily="50" charset="-128"/>
                <a:ea typeface="HG丸ｺﾞｼｯｸM-PRO" pitchFamily="50" charset="-128"/>
              </a:rPr>
              <a:t>DB</a:t>
            </a:r>
            <a:r>
              <a:rPr lang="ja-JP" altLang="en-US" sz="1200" dirty="0">
                <a:latin typeface="HG丸ｺﾞｼｯｸM-PRO" pitchFamily="50" charset="-128"/>
                <a:ea typeface="HG丸ｺﾞｼｯｸM-PRO" pitchFamily="50" charset="-128"/>
              </a:rPr>
              <a:t>提供者</a:t>
            </a:r>
            <a:endParaRPr lang="en-US" altLang="ja-JP" sz="1200" dirty="0">
              <a:latin typeface="HG丸ｺﾞｼｯｸM-PRO" pitchFamily="50" charset="-128"/>
              <a:ea typeface="HG丸ｺﾞｼｯｸM-PRO" pitchFamily="50" charset="-128"/>
            </a:endParaRPr>
          </a:p>
        </p:txBody>
      </p:sp>
      <p:sp>
        <p:nvSpPr>
          <p:cNvPr id="12" name="角丸四角形 11"/>
          <p:cNvSpPr/>
          <p:nvPr/>
        </p:nvSpPr>
        <p:spPr>
          <a:xfrm>
            <a:off x="715968" y="6202387"/>
            <a:ext cx="1571636" cy="571479"/>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ja-JP" altLang="en-US" sz="1200" dirty="0">
                <a:latin typeface="HG丸ｺﾞｼｯｸM-PRO" pitchFamily="50" charset="-128"/>
                <a:ea typeface="HG丸ｺﾞｼｯｸM-PRO" pitchFamily="50" charset="-128"/>
              </a:rPr>
              <a:t>各種</a:t>
            </a:r>
            <a:r>
              <a:rPr lang="en-US" altLang="ja-JP" sz="1200" dirty="0">
                <a:latin typeface="HG丸ｺﾞｼｯｸM-PRO" pitchFamily="50" charset="-128"/>
                <a:ea typeface="HG丸ｺﾞｼｯｸM-PRO" pitchFamily="50" charset="-128"/>
              </a:rPr>
              <a:t>DB</a:t>
            </a:r>
            <a:r>
              <a:rPr lang="ja-JP" altLang="en-US" sz="1200" dirty="0">
                <a:latin typeface="HG丸ｺﾞｼｯｸM-PRO" pitchFamily="50" charset="-128"/>
                <a:ea typeface="HG丸ｺﾞｼｯｸM-PRO" pitchFamily="50" charset="-128"/>
              </a:rPr>
              <a:t>提供者</a:t>
            </a:r>
            <a:endParaRPr lang="en-US" altLang="ja-JP" sz="1200" dirty="0">
              <a:latin typeface="HG丸ｺﾞｼｯｸM-PRO" pitchFamily="50" charset="-128"/>
              <a:ea typeface="HG丸ｺﾞｼｯｸM-PRO" pitchFamily="50" charset="-128"/>
            </a:endParaRPr>
          </a:p>
        </p:txBody>
      </p:sp>
      <p:sp>
        <p:nvSpPr>
          <p:cNvPr id="38" name="フローチャート : 端子 37"/>
          <p:cNvSpPr/>
          <p:nvPr/>
        </p:nvSpPr>
        <p:spPr>
          <a:xfrm>
            <a:off x="1893872" y="3322638"/>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normAutofit fontScale="92500"/>
          </a:bodyPr>
          <a:lstStyle/>
          <a:p>
            <a:pPr algn="ctr" fontAlgn="auto">
              <a:spcBef>
                <a:spcPts val="0"/>
              </a:spcBef>
              <a:spcAft>
                <a:spcPts val="0"/>
              </a:spcAft>
              <a:defRPr/>
            </a:pPr>
            <a:r>
              <a:rPr lang="en-US" altLang="ja-JP" sz="800" dirty="0">
                <a:latin typeface="HG丸ｺﾞｼｯｸM-PRO" pitchFamily="50" charset="-128"/>
                <a:ea typeface="HG丸ｺﾞｼｯｸM-PRO" pitchFamily="50" charset="-128"/>
              </a:rPr>
              <a:t>Web</a:t>
            </a:r>
            <a:r>
              <a:rPr lang="ja-JP" altLang="en-US" sz="800" dirty="0">
                <a:latin typeface="HG丸ｺﾞｼｯｸM-PRO" pitchFamily="50" charset="-128"/>
                <a:ea typeface="HG丸ｺﾞｼｯｸM-PRO" pitchFamily="50" charset="-128"/>
              </a:rPr>
              <a:t>サービス</a:t>
            </a:r>
            <a:r>
              <a:rPr lang="en-US" altLang="ja-JP" sz="800" dirty="0">
                <a:latin typeface="HG丸ｺﾞｼｯｸM-PRO" pitchFamily="50" charset="-128"/>
                <a:ea typeface="HG丸ｺﾞｼｯｸM-PRO" pitchFamily="50" charset="-128"/>
              </a:rPr>
              <a:t>API</a:t>
            </a:r>
          </a:p>
        </p:txBody>
      </p:sp>
      <p:sp>
        <p:nvSpPr>
          <p:cNvPr id="40" name="上矢印 39"/>
          <p:cNvSpPr>
            <a:spLocks noChangeArrowheads="1"/>
          </p:cNvSpPr>
          <p:nvPr/>
        </p:nvSpPr>
        <p:spPr bwMode="auto">
          <a:xfrm>
            <a:off x="1857375" y="1357313"/>
            <a:ext cx="857250" cy="487362"/>
          </a:xfrm>
          <a:prstGeom prst="upArrow">
            <a:avLst>
              <a:gd name="adj1" fmla="val 50000"/>
              <a:gd name="adj2" fmla="val 50000"/>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42" name="上矢印 41"/>
          <p:cNvSpPr>
            <a:spLocks noChangeArrowheads="1"/>
          </p:cNvSpPr>
          <p:nvPr/>
        </p:nvSpPr>
        <p:spPr bwMode="auto">
          <a:xfrm rot="2376827">
            <a:off x="3929066" y="2081217"/>
            <a:ext cx="655637" cy="866775"/>
          </a:xfrm>
          <a:prstGeom prst="upArrow">
            <a:avLst>
              <a:gd name="adj1" fmla="val 50000"/>
              <a:gd name="adj2" fmla="val 49631"/>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43" name="左右矢印 42"/>
          <p:cNvSpPr>
            <a:spLocks noChangeArrowheads="1"/>
          </p:cNvSpPr>
          <p:nvPr/>
        </p:nvSpPr>
        <p:spPr bwMode="auto">
          <a:xfrm rot="536374">
            <a:off x="3708400" y="4149726"/>
            <a:ext cx="1143000" cy="493713"/>
          </a:xfrm>
          <a:prstGeom prst="leftRightArrow">
            <a:avLst>
              <a:gd name="adj1" fmla="val 50000"/>
              <a:gd name="adj2" fmla="val 57878"/>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44" name="上矢印 43"/>
          <p:cNvSpPr>
            <a:spLocks noChangeArrowheads="1"/>
          </p:cNvSpPr>
          <p:nvPr/>
        </p:nvSpPr>
        <p:spPr bwMode="auto">
          <a:xfrm rot="-3054986">
            <a:off x="3764757" y="924719"/>
            <a:ext cx="679450" cy="792163"/>
          </a:xfrm>
          <a:prstGeom prst="upArrow">
            <a:avLst>
              <a:gd name="adj1" fmla="val 50000"/>
              <a:gd name="adj2" fmla="val 49998"/>
            </a:avLst>
          </a:prstGeom>
          <a:ln>
            <a:headEnd/>
            <a:tailEnd/>
          </a:ln>
        </p:spPr>
        <p:style>
          <a:lnRef idx="3">
            <a:schemeClr val="lt1"/>
          </a:lnRef>
          <a:fillRef idx="1">
            <a:schemeClr val="accent5"/>
          </a:fillRef>
          <a:effectRef idx="1">
            <a:schemeClr val="accent5"/>
          </a:effectRef>
          <a:fontRef idx="minor">
            <a:schemeClr val="lt1"/>
          </a:fontRef>
        </p:style>
        <p:txBody>
          <a:bodyPr vert="eaVert"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25" name="フローチャート : 端子 24"/>
          <p:cNvSpPr/>
          <p:nvPr/>
        </p:nvSpPr>
        <p:spPr>
          <a:xfrm>
            <a:off x="3194043" y="3825881"/>
            <a:ext cx="1000132" cy="214313"/>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ja-JP" sz="700" dirty="0">
                <a:latin typeface="HG丸ｺﾞｼｯｸM-PRO" pitchFamily="50" charset="-128"/>
                <a:ea typeface="HG丸ｺﾞｼｯｸM-PRO" pitchFamily="50" charset="-128"/>
              </a:rPr>
              <a:t>Web</a:t>
            </a:r>
            <a:r>
              <a:rPr lang="ja-JP" altLang="en-US" sz="700" dirty="0">
                <a:latin typeface="HG丸ｺﾞｼｯｸM-PRO" pitchFamily="50" charset="-128"/>
                <a:ea typeface="HG丸ｺﾞｼｯｸM-PRO" pitchFamily="50" charset="-128"/>
              </a:rPr>
              <a:t>サービス</a:t>
            </a:r>
            <a:r>
              <a:rPr lang="en-US" altLang="ja-JP" sz="700" dirty="0">
                <a:latin typeface="HG丸ｺﾞｼｯｸM-PRO" pitchFamily="50" charset="-128"/>
                <a:ea typeface="HG丸ｺﾞｼｯｸM-PRO" pitchFamily="50" charset="-128"/>
              </a:rPr>
              <a:t>API</a:t>
            </a:r>
          </a:p>
        </p:txBody>
      </p:sp>
      <p:sp>
        <p:nvSpPr>
          <p:cNvPr id="22" name="フローチャート : 端子 21"/>
          <p:cNvSpPr/>
          <p:nvPr/>
        </p:nvSpPr>
        <p:spPr>
          <a:xfrm>
            <a:off x="2979728" y="2673352"/>
            <a:ext cx="1000132" cy="285751"/>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altLang="ja-JP" sz="700" dirty="0">
                <a:latin typeface="HG丸ｺﾞｼｯｸM-PRO" pitchFamily="50" charset="-128"/>
                <a:ea typeface="HG丸ｺﾞｼｯｸM-PRO" pitchFamily="50" charset="-128"/>
              </a:rPr>
              <a:t>Web</a:t>
            </a:r>
            <a:r>
              <a:rPr lang="ja-JP" altLang="en-US" sz="700" dirty="0">
                <a:latin typeface="HG丸ｺﾞｼｯｸM-PRO" pitchFamily="50" charset="-128"/>
                <a:ea typeface="HG丸ｺﾞｼｯｸM-PRO" pitchFamily="50" charset="-128"/>
              </a:rPr>
              <a:t>サービス</a:t>
            </a:r>
            <a:r>
              <a:rPr lang="en-US" altLang="ja-JP" sz="700" dirty="0">
                <a:latin typeface="HG丸ｺﾞｼｯｸM-PRO" pitchFamily="50" charset="-128"/>
                <a:ea typeface="HG丸ｺﾞｼｯｸM-PRO" pitchFamily="50" charset="-128"/>
              </a:rPr>
              <a:t>API</a:t>
            </a:r>
          </a:p>
        </p:txBody>
      </p:sp>
      <p:sp>
        <p:nvSpPr>
          <p:cNvPr id="49" name="角丸四角形 48"/>
          <p:cNvSpPr/>
          <p:nvPr/>
        </p:nvSpPr>
        <p:spPr>
          <a:xfrm>
            <a:off x="4786316" y="2611432"/>
            <a:ext cx="1643073" cy="57148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ja-JP" altLang="en-US" sz="1200" dirty="0">
                <a:latin typeface="HG丸ｺﾞｼｯｸM-PRO" pitchFamily="50" charset="-128"/>
                <a:ea typeface="HG丸ｺﾞｼｯｸM-PRO" pitchFamily="50" charset="-128"/>
              </a:rPr>
              <a:t>各種サービス提供者</a:t>
            </a:r>
            <a:endParaRPr lang="en-US" altLang="ja-JP" sz="1200" dirty="0">
              <a:latin typeface="HG丸ｺﾞｼｯｸM-PRO" pitchFamily="50" charset="-128"/>
              <a:ea typeface="HG丸ｺﾞｼｯｸM-PRO" pitchFamily="50" charset="-128"/>
            </a:endParaRPr>
          </a:p>
        </p:txBody>
      </p:sp>
      <p:sp>
        <p:nvSpPr>
          <p:cNvPr id="51" name="左右矢印 50"/>
          <p:cNvSpPr>
            <a:spLocks noChangeArrowheads="1"/>
          </p:cNvSpPr>
          <p:nvPr/>
        </p:nvSpPr>
        <p:spPr bwMode="auto">
          <a:xfrm rot="-1822767">
            <a:off x="3705225" y="3108331"/>
            <a:ext cx="1143000" cy="557213"/>
          </a:xfrm>
          <a:prstGeom prst="leftRightArrow">
            <a:avLst>
              <a:gd name="adj1" fmla="val 50000"/>
              <a:gd name="adj2" fmla="val 50000"/>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89" name="角丸四角形 88"/>
          <p:cNvSpPr/>
          <p:nvPr/>
        </p:nvSpPr>
        <p:spPr>
          <a:xfrm>
            <a:off x="5076825" y="4508500"/>
            <a:ext cx="1512888" cy="503238"/>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r>
              <a:rPr lang="ja-JP" altLang="en-US" sz="1200">
                <a:solidFill>
                  <a:srgbClr val="FFFFFF"/>
                </a:solidFill>
                <a:latin typeface="HG丸ｺﾞｼｯｸM-PRO" pitchFamily="50" charset="-128"/>
                <a:ea typeface="HG丸ｺﾞｼｯｸM-PRO" pitchFamily="50" charset="-128"/>
              </a:rPr>
              <a:t>研究開発</a:t>
            </a:r>
          </a:p>
          <a:p>
            <a:pPr algn="ctr"/>
            <a:r>
              <a:rPr lang="ja-JP" altLang="en-US" sz="1200">
                <a:solidFill>
                  <a:srgbClr val="FFFFFF"/>
                </a:solidFill>
                <a:latin typeface="HG丸ｺﾞｼｯｸM-PRO" pitchFamily="50" charset="-128"/>
                <a:ea typeface="HG丸ｺﾞｼｯｸM-PRO" pitchFamily="50" charset="-128"/>
              </a:rPr>
              <a:t>実用化実証実験</a:t>
            </a:r>
          </a:p>
        </p:txBody>
      </p:sp>
      <p:sp>
        <p:nvSpPr>
          <p:cNvPr id="99" name="角丸四角形 98"/>
          <p:cNvSpPr/>
          <p:nvPr/>
        </p:nvSpPr>
        <p:spPr>
          <a:xfrm>
            <a:off x="5292725" y="6021388"/>
            <a:ext cx="1373188" cy="431800"/>
          </a:xfrm>
          <a:prstGeom prst="round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altLang="ja-JP" sz="1200">
                <a:solidFill>
                  <a:srgbClr val="FFFFFF"/>
                </a:solidFill>
                <a:latin typeface="HG丸ｺﾞｼｯｸM-PRO" pitchFamily="50" charset="-128"/>
                <a:ea typeface="HG丸ｺﾞｼｯｸM-PRO" pitchFamily="50" charset="-128"/>
              </a:rPr>
              <a:t>DB</a:t>
            </a:r>
            <a:r>
              <a:rPr lang="ja-JP" altLang="en-US" sz="1200">
                <a:solidFill>
                  <a:srgbClr val="FFFFFF"/>
                </a:solidFill>
                <a:latin typeface="HG丸ｺﾞｼｯｸM-PRO" pitchFamily="50" charset="-128"/>
                <a:ea typeface="HG丸ｺﾞｼｯｸM-PRO" pitchFamily="50" charset="-128"/>
              </a:rPr>
              <a:t>未提供機関</a:t>
            </a:r>
          </a:p>
        </p:txBody>
      </p:sp>
      <p:sp>
        <p:nvSpPr>
          <p:cNvPr id="3" name="角丸四角形 98"/>
          <p:cNvSpPr/>
          <p:nvPr/>
        </p:nvSpPr>
        <p:spPr>
          <a:xfrm>
            <a:off x="6804025" y="6021388"/>
            <a:ext cx="1373188" cy="431800"/>
          </a:xfrm>
          <a:prstGeom prst="round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altLang="ja-JP" sz="1200">
                <a:solidFill>
                  <a:srgbClr val="FFFFFF"/>
                </a:solidFill>
                <a:latin typeface="HG丸ｺﾞｼｯｸM-PRO" pitchFamily="50" charset="-128"/>
                <a:ea typeface="HG丸ｺﾞｼｯｸM-PRO" pitchFamily="50" charset="-128"/>
              </a:rPr>
              <a:t>API</a:t>
            </a:r>
            <a:r>
              <a:rPr lang="ja-JP" altLang="en-US" sz="1200">
                <a:solidFill>
                  <a:srgbClr val="FFFFFF"/>
                </a:solidFill>
                <a:latin typeface="HG丸ｺﾞｼｯｸM-PRO" pitchFamily="50" charset="-128"/>
                <a:ea typeface="HG丸ｺﾞｼｯｸM-PRO" pitchFamily="50" charset="-128"/>
              </a:rPr>
              <a:t>未実装機関</a:t>
            </a:r>
          </a:p>
        </p:txBody>
      </p:sp>
      <p:sp>
        <p:nvSpPr>
          <p:cNvPr id="13412" name="Text Box 100"/>
          <p:cNvSpPr txBox="1">
            <a:spLocks noChangeArrowheads="1"/>
          </p:cNvSpPr>
          <p:nvPr/>
        </p:nvSpPr>
        <p:spPr bwMode="auto">
          <a:xfrm>
            <a:off x="323850" y="1773238"/>
            <a:ext cx="1655862" cy="369332"/>
          </a:xfrm>
          <a:prstGeom prst="rect">
            <a:avLst/>
          </a:prstGeom>
          <a:noFill/>
          <a:ln w="9525">
            <a:noFill/>
            <a:miter lim="800000"/>
            <a:headEnd/>
            <a:tailEnd/>
          </a:ln>
          <a:effectLst/>
        </p:spPr>
        <p:txBody>
          <a:bodyPr wrap="square">
            <a:spAutoFit/>
          </a:bodyPr>
          <a:lstStyle/>
          <a:p>
            <a:pPr>
              <a:spcBef>
                <a:spcPct val="50000"/>
              </a:spcBef>
            </a:pPr>
            <a:r>
              <a:rPr lang="ja-JP" altLang="en-US" b="1" dirty="0" smtClean="0">
                <a:latin typeface="HG丸ｺﾞｼｯｸM-PRO" pitchFamily="50" charset="-128"/>
                <a:ea typeface="HG丸ｺﾞｼｯｸM-PRO" pitchFamily="50" charset="-128"/>
              </a:rPr>
              <a:t>当館システム</a:t>
            </a:r>
            <a:endParaRPr lang="ja-JP" altLang="en-US" b="1" dirty="0">
              <a:latin typeface="HG丸ｺﾞｼｯｸM-PRO" pitchFamily="50" charset="-128"/>
              <a:ea typeface="HG丸ｺﾞｼｯｸM-PRO" pitchFamily="50" charset="-128"/>
            </a:endParaRPr>
          </a:p>
        </p:txBody>
      </p:sp>
      <p:sp>
        <p:nvSpPr>
          <p:cNvPr id="10" name="上矢印 39"/>
          <p:cNvSpPr>
            <a:spLocks noChangeArrowheads="1"/>
          </p:cNvSpPr>
          <p:nvPr/>
        </p:nvSpPr>
        <p:spPr bwMode="auto">
          <a:xfrm>
            <a:off x="1835150" y="5229231"/>
            <a:ext cx="857250" cy="576263"/>
          </a:xfrm>
          <a:prstGeom prst="upArrow">
            <a:avLst>
              <a:gd name="adj1" fmla="val 50000"/>
              <a:gd name="adj2" fmla="val 50000"/>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48" name="左右矢印 47"/>
          <p:cNvSpPr>
            <a:spLocks noChangeArrowheads="1"/>
          </p:cNvSpPr>
          <p:nvPr/>
        </p:nvSpPr>
        <p:spPr bwMode="auto">
          <a:xfrm rot="1695213">
            <a:off x="3817599" y="5229327"/>
            <a:ext cx="1143000" cy="493713"/>
          </a:xfrm>
          <a:prstGeom prst="leftRightArrow">
            <a:avLst>
              <a:gd name="adj1" fmla="val 50000"/>
              <a:gd name="adj2" fmla="val 57878"/>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ja-JP" altLang="en-US">
              <a:solidFill>
                <a:schemeClr val="lt1"/>
              </a:solidFill>
              <a:latin typeface="HG丸ｺﾞｼｯｸM-PRO" pitchFamily="50" charset="-128"/>
              <a:ea typeface="HG丸ｺﾞｼｯｸM-PRO" pitchFamily="50" charset="-128"/>
            </a:endParaRPr>
          </a:p>
        </p:txBody>
      </p:sp>
      <p:sp>
        <p:nvSpPr>
          <p:cNvPr id="50" name="フッター プレースホルダ 49"/>
          <p:cNvSpPr>
            <a:spLocks noGrp="1"/>
          </p:cNvSpPr>
          <p:nvPr>
            <p:ph type="ftr" sz="quarter" idx="11"/>
          </p:nvPr>
        </p:nvSpPr>
        <p:spPr/>
        <p:txBody>
          <a:bodyPr/>
          <a:lstStyle/>
          <a:p>
            <a:r>
              <a:rPr kumimoji="0" lang="en-US" smtClean="0"/>
              <a:t>National Diet Library (NDL)</a:t>
            </a:r>
            <a:endParaRPr kumimoji="0" lang="en-US"/>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31</a:t>
            </a:fld>
            <a:endParaRPr kumimoji="0" lang="en-US"/>
          </a:p>
        </p:txBody>
      </p:sp>
      <p:sp>
        <p:nvSpPr>
          <p:cNvPr id="57" name="日付プレースホルダ 5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88640"/>
            <a:ext cx="8892480"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3600" dirty="0" smtClean="0">
                <a:latin typeface="HG丸ｺﾞｼｯｸM-PRO" pitchFamily="50" charset="-128"/>
                <a:ea typeface="HG丸ｺﾞｼｯｸM-PRO" pitchFamily="50" charset="-128"/>
              </a:rPr>
              <a:t>-</a:t>
            </a:r>
            <a:r>
              <a:rPr lang="ja-JP" altLang="en-US" sz="3600" dirty="0" smtClean="0">
                <a:latin typeface="HG丸ｺﾞｼｯｸM-PRO" pitchFamily="50" charset="-128"/>
                <a:ea typeface="HG丸ｺﾞｼｯｸM-PRO" pitchFamily="50" charset="-128"/>
              </a:rPr>
              <a:t>知識の利活用の促進を目指して</a:t>
            </a:r>
            <a:r>
              <a:rPr lang="en-US" altLang="ja-JP" sz="3600" dirty="0" smtClean="0">
                <a:latin typeface="HG丸ｺﾞｼｯｸM-PRO" pitchFamily="50" charset="-128"/>
                <a:ea typeface="HG丸ｺﾞｼｯｸM-PRO" pitchFamily="50" charset="-128"/>
              </a:rPr>
              <a:t>-</a:t>
            </a:r>
            <a:endParaRPr lang="ja-JP" altLang="en-US" sz="3600" dirty="0">
              <a:solidFill>
                <a:schemeClr val="bg1"/>
              </a:solidFill>
              <a:latin typeface="HG丸ｺﾞｼｯｸM-PRO" pitchFamily="50" charset="-128"/>
              <a:ea typeface="HG丸ｺﾞｼｯｸM-PRO" pitchFamily="50" charset="-128"/>
            </a:endParaRPr>
          </a:p>
        </p:txBody>
      </p:sp>
      <p:sp>
        <p:nvSpPr>
          <p:cNvPr id="7" name="正方形/長方形 6"/>
          <p:cNvSpPr/>
          <p:nvPr/>
        </p:nvSpPr>
        <p:spPr>
          <a:xfrm>
            <a:off x="395536" y="1556792"/>
            <a:ext cx="8424936" cy="864096"/>
          </a:xfrm>
          <a:prstGeom prst="rect">
            <a:avLst/>
          </a:prstGeom>
          <a:no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図書館資料のデジタル化の進展を踏まえ、次の世代の図書館システムは、これまでの単なる「情報検索」から、事実としての「知識検索」へ進化させ、知識の再利用による新たな知識の創造に寄与することを目指す。</a:t>
            </a:r>
            <a:endParaRPr lang="en-US" altLang="ja-JP" sz="1600" dirty="0">
              <a:solidFill>
                <a:schemeClr val="tx1"/>
              </a:solidFill>
              <a:latin typeface="HG丸ｺﾞｼｯｸM-PRO" pitchFamily="50" charset="-128"/>
              <a:ea typeface="HG丸ｺﾞｼｯｸM-PRO" pitchFamily="50" charset="-128"/>
            </a:endParaRPr>
          </a:p>
        </p:txBody>
      </p:sp>
      <p:sp>
        <p:nvSpPr>
          <p:cNvPr id="9" name="ホームベース 8"/>
          <p:cNvSpPr/>
          <p:nvPr/>
        </p:nvSpPr>
        <p:spPr>
          <a:xfrm>
            <a:off x="539750" y="2565400"/>
            <a:ext cx="2808288" cy="1150938"/>
          </a:xfrm>
          <a:prstGeom prst="homePlate">
            <a:avLst/>
          </a:prstGeom>
          <a:solidFill>
            <a:schemeClr val="accent3">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200" dirty="0">
                <a:solidFill>
                  <a:schemeClr val="tx1"/>
                </a:solidFill>
                <a:latin typeface="HG丸ｺﾞｼｯｸM-PRO" pitchFamily="50" charset="-128"/>
                <a:ea typeface="HG丸ｺﾞｼｯｸM-PRO" pitchFamily="50" charset="-128"/>
              </a:rPr>
              <a:t>増え続けるテキスト、データ、コンテンツ（国の諸機関の各種資料、統計データ、大学・研究機関の研究成果・研究データ、全国の電子図書館、デジタルアーカイブのコンテンツなど）</a:t>
            </a:r>
          </a:p>
        </p:txBody>
      </p:sp>
      <p:sp>
        <p:nvSpPr>
          <p:cNvPr id="10" name="ホームベース 9"/>
          <p:cNvSpPr/>
          <p:nvPr/>
        </p:nvSpPr>
        <p:spPr>
          <a:xfrm>
            <a:off x="3563939" y="2565400"/>
            <a:ext cx="2520950" cy="1150938"/>
          </a:xfrm>
          <a:prstGeom prst="homePlate">
            <a:avLst/>
          </a:prstGeom>
          <a:solidFill>
            <a:schemeClr val="accent3">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200" dirty="0">
                <a:solidFill>
                  <a:schemeClr val="tx1"/>
                </a:solidFill>
                <a:latin typeface="HG丸ｺﾞｼｯｸM-PRO" pitchFamily="50" charset="-128"/>
                <a:ea typeface="HG丸ｺﾞｼｯｸM-PRO" pitchFamily="50" charset="-128"/>
              </a:rPr>
              <a:t>様々な形態の知識・情報を組織化し、関連する知識・情報がうまくつながって取り出せる仕組み</a:t>
            </a:r>
            <a:r>
              <a:rPr lang="en-US" altLang="ja-JP" sz="1200" dirty="0">
                <a:solidFill>
                  <a:schemeClr val="tx1"/>
                </a:solidFill>
                <a:latin typeface="HG丸ｺﾞｼｯｸM-PRO" pitchFamily="50" charset="-128"/>
                <a:ea typeface="HG丸ｺﾞｼｯｸM-PRO" pitchFamily="50" charset="-128"/>
              </a:rPr>
              <a:t>(</a:t>
            </a:r>
            <a:r>
              <a:rPr lang="ja-JP" altLang="en-US" sz="1200" dirty="0">
                <a:solidFill>
                  <a:schemeClr val="tx1"/>
                </a:solidFill>
                <a:latin typeface="HG丸ｺﾞｼｯｸM-PRO" pitchFamily="50" charset="-128"/>
                <a:ea typeface="HG丸ｺﾞｼｯｸM-PRO" pitchFamily="50" charset="-128"/>
              </a:rPr>
              <a:t>知識インフラ）の整備</a:t>
            </a:r>
            <a:endParaRPr lang="en-US" altLang="ja-JP" sz="1200" dirty="0">
              <a:solidFill>
                <a:schemeClr val="tx1"/>
              </a:solidFill>
              <a:latin typeface="HG丸ｺﾞｼｯｸM-PRO" pitchFamily="50" charset="-128"/>
              <a:ea typeface="HG丸ｺﾞｼｯｸM-PRO" pitchFamily="50" charset="-128"/>
            </a:endParaRPr>
          </a:p>
        </p:txBody>
      </p:sp>
      <p:sp>
        <p:nvSpPr>
          <p:cNvPr id="11" name="ホームベース 10"/>
          <p:cNvSpPr/>
          <p:nvPr/>
        </p:nvSpPr>
        <p:spPr>
          <a:xfrm>
            <a:off x="6300791" y="2565400"/>
            <a:ext cx="2232025" cy="1150938"/>
          </a:xfrm>
          <a:prstGeom prst="homePlate">
            <a:avLst/>
          </a:prstGeom>
          <a:solidFill>
            <a:schemeClr val="accent3">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400" dirty="0">
                <a:solidFill>
                  <a:schemeClr val="tx1"/>
                </a:solidFill>
                <a:latin typeface="HG丸ｺﾞｼｯｸM-PRO" pitchFamily="50" charset="-128"/>
                <a:ea typeface="HG丸ｺﾞｼｯｸM-PRO" pitchFamily="50" charset="-128"/>
              </a:rPr>
              <a:t>新しい知識の創造への寄与</a:t>
            </a:r>
            <a:endParaRPr lang="en-US" altLang="ja-JP" sz="1400" dirty="0">
              <a:solidFill>
                <a:schemeClr val="tx1"/>
              </a:solidFill>
              <a:latin typeface="HG丸ｺﾞｼｯｸM-PRO" pitchFamily="50" charset="-128"/>
              <a:ea typeface="HG丸ｺﾞｼｯｸM-PRO" pitchFamily="50" charset="-128"/>
            </a:endParaRPr>
          </a:p>
        </p:txBody>
      </p:sp>
      <p:sp>
        <p:nvSpPr>
          <p:cNvPr id="12" name="正方形/長方形 11"/>
          <p:cNvSpPr/>
          <p:nvPr/>
        </p:nvSpPr>
        <p:spPr>
          <a:xfrm>
            <a:off x="395536" y="1124744"/>
            <a:ext cx="8424936" cy="432048"/>
          </a:xfrm>
          <a:prstGeom prst="rect">
            <a:avLst/>
          </a:prstGeom>
          <a:solidFill>
            <a:schemeClr val="accent1">
              <a:alpha val="30000"/>
            </a:schemeClr>
          </a:solid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次世代図書館システムが目指す方向性</a:t>
            </a:r>
            <a:endParaRPr lang="en-US" altLang="ja-JP" sz="1600" dirty="0">
              <a:solidFill>
                <a:schemeClr val="tx1"/>
              </a:solidFill>
              <a:latin typeface="HG丸ｺﾞｼｯｸM-PRO" pitchFamily="50" charset="-128"/>
              <a:ea typeface="HG丸ｺﾞｼｯｸM-PRO" pitchFamily="50" charset="-128"/>
            </a:endParaRPr>
          </a:p>
        </p:txBody>
      </p:sp>
      <p:sp>
        <p:nvSpPr>
          <p:cNvPr id="13" name="角丸四角形 12"/>
          <p:cNvSpPr/>
          <p:nvPr/>
        </p:nvSpPr>
        <p:spPr>
          <a:xfrm>
            <a:off x="611188" y="3933825"/>
            <a:ext cx="1223962"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情報の可視化技術</a:t>
            </a:r>
          </a:p>
        </p:txBody>
      </p:sp>
      <p:sp>
        <p:nvSpPr>
          <p:cNvPr id="19" name="角丸四角形 18"/>
          <p:cNvSpPr/>
          <p:nvPr/>
        </p:nvSpPr>
        <p:spPr>
          <a:xfrm>
            <a:off x="1979616" y="3933825"/>
            <a:ext cx="1223962"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情報の収集の効率化技術</a:t>
            </a:r>
          </a:p>
        </p:txBody>
      </p:sp>
      <p:sp>
        <p:nvSpPr>
          <p:cNvPr id="20" name="角丸四角形 19"/>
          <p:cNvSpPr/>
          <p:nvPr/>
        </p:nvSpPr>
        <p:spPr>
          <a:xfrm>
            <a:off x="3348038" y="3933825"/>
            <a:ext cx="1223962"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情報の組織化技術</a:t>
            </a:r>
          </a:p>
        </p:txBody>
      </p:sp>
      <p:sp>
        <p:nvSpPr>
          <p:cNvPr id="21" name="角丸四角形 20"/>
          <p:cNvSpPr/>
          <p:nvPr/>
        </p:nvSpPr>
        <p:spPr>
          <a:xfrm>
            <a:off x="4716466" y="3933825"/>
            <a:ext cx="1223962"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情報の集合知化技術</a:t>
            </a:r>
          </a:p>
        </p:txBody>
      </p:sp>
      <p:sp>
        <p:nvSpPr>
          <p:cNvPr id="22" name="角丸四角形 21"/>
          <p:cNvSpPr/>
          <p:nvPr/>
        </p:nvSpPr>
        <p:spPr>
          <a:xfrm>
            <a:off x="6084889" y="3933825"/>
            <a:ext cx="1223962"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情報検索技術</a:t>
            </a:r>
          </a:p>
        </p:txBody>
      </p:sp>
      <p:sp>
        <p:nvSpPr>
          <p:cNvPr id="23" name="角丸四角形 22"/>
          <p:cNvSpPr/>
          <p:nvPr/>
        </p:nvSpPr>
        <p:spPr>
          <a:xfrm>
            <a:off x="7451728" y="3933825"/>
            <a:ext cx="1223963"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a:latin typeface="HG丸ｺﾞｼｯｸM-PRO" pitchFamily="50" charset="-128"/>
                <a:ea typeface="HG丸ｺﾞｼｯｸM-PRO" pitchFamily="50" charset="-128"/>
              </a:rPr>
              <a:t>閲覧・表示技術</a:t>
            </a:r>
          </a:p>
        </p:txBody>
      </p:sp>
      <p:sp>
        <p:nvSpPr>
          <p:cNvPr id="28" name="正方形/長方形 27"/>
          <p:cNvSpPr/>
          <p:nvPr/>
        </p:nvSpPr>
        <p:spPr>
          <a:xfrm>
            <a:off x="611188"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全文テキスト化技術</a:t>
            </a:r>
          </a:p>
        </p:txBody>
      </p:sp>
      <p:sp>
        <p:nvSpPr>
          <p:cNvPr id="29" name="正方形/長方形 28"/>
          <p:cNvSpPr/>
          <p:nvPr/>
        </p:nvSpPr>
        <p:spPr>
          <a:xfrm>
            <a:off x="1258888"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テキストの構造化技術</a:t>
            </a:r>
          </a:p>
        </p:txBody>
      </p:sp>
      <p:sp>
        <p:nvSpPr>
          <p:cNvPr id="30" name="正方形/長方形 29"/>
          <p:cNvSpPr/>
          <p:nvPr/>
        </p:nvSpPr>
        <p:spPr>
          <a:xfrm>
            <a:off x="1979613"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分散収集技術</a:t>
            </a:r>
          </a:p>
        </p:txBody>
      </p:sp>
      <p:sp>
        <p:nvSpPr>
          <p:cNvPr id="31" name="正方形/長方形 30"/>
          <p:cNvSpPr/>
          <p:nvPr/>
        </p:nvSpPr>
        <p:spPr>
          <a:xfrm>
            <a:off x="2627313"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分散横断検索技術</a:t>
            </a:r>
          </a:p>
        </p:txBody>
      </p:sp>
      <p:sp>
        <p:nvSpPr>
          <p:cNvPr id="32" name="正方形/長方形 31"/>
          <p:cNvSpPr/>
          <p:nvPr/>
        </p:nvSpPr>
        <p:spPr>
          <a:xfrm>
            <a:off x="3348038"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データマイニング技術</a:t>
            </a:r>
          </a:p>
        </p:txBody>
      </p:sp>
      <p:sp>
        <p:nvSpPr>
          <p:cNvPr id="33" name="正方形/長方形 32"/>
          <p:cNvSpPr/>
          <p:nvPr/>
        </p:nvSpPr>
        <p:spPr>
          <a:xfrm>
            <a:off x="3995738"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メタデータ自動付与技術</a:t>
            </a:r>
          </a:p>
        </p:txBody>
      </p:sp>
      <p:sp>
        <p:nvSpPr>
          <p:cNvPr id="34" name="正方形/長方形 33"/>
          <p:cNvSpPr/>
          <p:nvPr/>
        </p:nvSpPr>
        <p:spPr>
          <a:xfrm>
            <a:off x="4716463"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情報と情報の関連付け</a:t>
            </a:r>
          </a:p>
        </p:txBody>
      </p:sp>
      <p:sp>
        <p:nvSpPr>
          <p:cNvPr id="35" name="正方形/長方形 34"/>
          <p:cNvSpPr/>
          <p:nvPr/>
        </p:nvSpPr>
        <p:spPr>
          <a:xfrm>
            <a:off x="5364163"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意味情報によるクラスタリング</a:t>
            </a:r>
          </a:p>
        </p:txBody>
      </p:sp>
      <p:sp>
        <p:nvSpPr>
          <p:cNvPr id="36" name="正方形/長方形 35"/>
          <p:cNvSpPr/>
          <p:nvPr/>
        </p:nvSpPr>
        <p:spPr>
          <a:xfrm>
            <a:off x="6084891" y="4581531"/>
            <a:ext cx="574675"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事実・知識検索</a:t>
            </a:r>
          </a:p>
        </p:txBody>
      </p:sp>
      <p:sp>
        <p:nvSpPr>
          <p:cNvPr id="37" name="正方形/長方形 36"/>
          <p:cNvSpPr/>
          <p:nvPr/>
        </p:nvSpPr>
        <p:spPr>
          <a:xfrm>
            <a:off x="6732588" y="4581531"/>
            <a:ext cx="576262"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感性検索</a:t>
            </a:r>
          </a:p>
        </p:txBody>
      </p:sp>
      <p:sp>
        <p:nvSpPr>
          <p:cNvPr id="38" name="正方形/長方形 37"/>
          <p:cNvSpPr/>
          <p:nvPr/>
        </p:nvSpPr>
        <p:spPr>
          <a:xfrm>
            <a:off x="7451728" y="4581531"/>
            <a:ext cx="576263"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位置情報技術</a:t>
            </a:r>
          </a:p>
        </p:txBody>
      </p:sp>
      <p:sp>
        <p:nvSpPr>
          <p:cNvPr id="39" name="正方形/長方形 38"/>
          <p:cNvSpPr/>
          <p:nvPr/>
        </p:nvSpPr>
        <p:spPr>
          <a:xfrm>
            <a:off x="8101016" y="4581531"/>
            <a:ext cx="574675" cy="100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latin typeface="HG丸ｺﾞｼｯｸM-PRO" pitchFamily="50" charset="-128"/>
                <a:ea typeface="HG丸ｺﾞｼｯｸM-PRO" pitchFamily="50" charset="-128"/>
              </a:rPr>
              <a:t>デバイスに合わせた最適出力</a:t>
            </a:r>
          </a:p>
        </p:txBody>
      </p:sp>
      <p:cxnSp>
        <p:nvCxnSpPr>
          <p:cNvPr id="41" name="直線コネクタ 40"/>
          <p:cNvCxnSpPr>
            <a:stCxn id="28" idx="0"/>
            <a:endCxn id="13" idx="2"/>
          </p:cNvCxnSpPr>
          <p:nvPr/>
        </p:nvCxnSpPr>
        <p:spPr>
          <a:xfrm rot="5400000" flipH="1" flipV="1">
            <a:off x="989807"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29" idx="0"/>
            <a:endCxn id="13" idx="2"/>
          </p:cNvCxnSpPr>
          <p:nvPr/>
        </p:nvCxnSpPr>
        <p:spPr>
          <a:xfrm rot="16200000" flipV="1">
            <a:off x="1313657"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0" idx="0"/>
            <a:endCxn id="19" idx="2"/>
          </p:cNvCxnSpPr>
          <p:nvPr/>
        </p:nvCxnSpPr>
        <p:spPr>
          <a:xfrm rot="5400000" flipH="1" flipV="1">
            <a:off x="2358232"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31" idx="0"/>
            <a:endCxn id="19" idx="2"/>
          </p:cNvCxnSpPr>
          <p:nvPr/>
        </p:nvCxnSpPr>
        <p:spPr>
          <a:xfrm rot="16200000" flipV="1">
            <a:off x="2682082"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32" idx="0"/>
            <a:endCxn id="20" idx="2"/>
          </p:cNvCxnSpPr>
          <p:nvPr/>
        </p:nvCxnSpPr>
        <p:spPr>
          <a:xfrm rot="5400000" flipH="1" flipV="1">
            <a:off x="3725069"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3" idx="0"/>
            <a:endCxn id="20" idx="2"/>
          </p:cNvCxnSpPr>
          <p:nvPr/>
        </p:nvCxnSpPr>
        <p:spPr>
          <a:xfrm rot="16200000" flipV="1">
            <a:off x="4049713" y="4346575"/>
            <a:ext cx="144462" cy="325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4" idx="0"/>
            <a:endCxn id="21" idx="2"/>
          </p:cNvCxnSpPr>
          <p:nvPr/>
        </p:nvCxnSpPr>
        <p:spPr>
          <a:xfrm rot="5400000" flipH="1" flipV="1">
            <a:off x="5093494"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35" idx="0"/>
            <a:endCxn id="21" idx="2"/>
          </p:cNvCxnSpPr>
          <p:nvPr/>
        </p:nvCxnSpPr>
        <p:spPr>
          <a:xfrm rot="16200000" flipV="1">
            <a:off x="5417344"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6" idx="0"/>
            <a:endCxn id="22" idx="2"/>
          </p:cNvCxnSpPr>
          <p:nvPr/>
        </p:nvCxnSpPr>
        <p:spPr>
          <a:xfrm rot="5400000" flipH="1" flipV="1">
            <a:off x="6461919"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37" idx="0"/>
            <a:endCxn id="22" idx="2"/>
          </p:cNvCxnSpPr>
          <p:nvPr/>
        </p:nvCxnSpPr>
        <p:spPr>
          <a:xfrm rot="16200000" flipV="1">
            <a:off x="6785769"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38" idx="0"/>
            <a:endCxn id="23" idx="2"/>
          </p:cNvCxnSpPr>
          <p:nvPr/>
        </p:nvCxnSpPr>
        <p:spPr>
          <a:xfrm rot="5400000" flipH="1" flipV="1">
            <a:off x="7830344"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39" idx="0"/>
            <a:endCxn id="23" idx="2"/>
          </p:cNvCxnSpPr>
          <p:nvPr/>
        </p:nvCxnSpPr>
        <p:spPr>
          <a:xfrm rot="16200000" flipV="1">
            <a:off x="8154194" y="4347369"/>
            <a:ext cx="144462"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10" idx="2"/>
            <a:endCxn id="13" idx="0"/>
          </p:cNvCxnSpPr>
          <p:nvPr/>
        </p:nvCxnSpPr>
        <p:spPr>
          <a:xfrm rot="5400000">
            <a:off x="2770985" y="2169325"/>
            <a:ext cx="217487" cy="33115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10" idx="2"/>
            <a:endCxn id="19" idx="0"/>
          </p:cNvCxnSpPr>
          <p:nvPr/>
        </p:nvCxnSpPr>
        <p:spPr>
          <a:xfrm rot="5400000">
            <a:off x="3455197" y="2853535"/>
            <a:ext cx="217487" cy="19431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0" idx="2"/>
            <a:endCxn id="20" idx="0"/>
          </p:cNvCxnSpPr>
          <p:nvPr/>
        </p:nvCxnSpPr>
        <p:spPr>
          <a:xfrm rot="5400000">
            <a:off x="4138616" y="3536956"/>
            <a:ext cx="217487" cy="57626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10" idx="2"/>
            <a:endCxn id="21" idx="0"/>
          </p:cNvCxnSpPr>
          <p:nvPr/>
        </p:nvCxnSpPr>
        <p:spPr>
          <a:xfrm rot="16200000" flipH="1">
            <a:off x="4822828" y="3429001"/>
            <a:ext cx="217487" cy="79216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a:stCxn id="10" idx="2"/>
            <a:endCxn id="22" idx="0"/>
          </p:cNvCxnSpPr>
          <p:nvPr/>
        </p:nvCxnSpPr>
        <p:spPr>
          <a:xfrm rot="16200000" flipH="1">
            <a:off x="5507041" y="2744791"/>
            <a:ext cx="217487" cy="21605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10" idx="2"/>
            <a:endCxn id="23" idx="0"/>
          </p:cNvCxnSpPr>
          <p:nvPr/>
        </p:nvCxnSpPr>
        <p:spPr>
          <a:xfrm rot="16200000" flipH="1">
            <a:off x="6191253" y="2060576"/>
            <a:ext cx="217487" cy="35290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3" name="角丸四角形 112"/>
          <p:cNvSpPr/>
          <p:nvPr/>
        </p:nvSpPr>
        <p:spPr>
          <a:xfrm>
            <a:off x="395288" y="4508506"/>
            <a:ext cx="8497887" cy="122396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HG丸ｺﾞｼｯｸM-PRO" pitchFamily="50" charset="-128"/>
              <a:ea typeface="HG丸ｺﾞｼｯｸM-PRO" pitchFamily="50" charset="-128"/>
            </a:endParaRPr>
          </a:p>
        </p:txBody>
      </p:sp>
      <p:sp>
        <p:nvSpPr>
          <p:cNvPr id="50" name="フッター プレースホルダ 49"/>
          <p:cNvSpPr>
            <a:spLocks noGrp="1"/>
          </p:cNvSpPr>
          <p:nvPr>
            <p:ph type="ftr" sz="quarter" idx="11"/>
          </p:nvPr>
        </p:nvSpPr>
        <p:spPr/>
        <p:txBody>
          <a:bodyPr/>
          <a:lstStyle/>
          <a:p>
            <a:r>
              <a:rPr kumimoji="0" lang="en-US" smtClean="0"/>
              <a:t>National Diet Library (NDL)</a:t>
            </a:r>
            <a:endParaRPr kumimoji="0" lang="en-US"/>
          </a:p>
        </p:txBody>
      </p:sp>
      <p:sp>
        <p:nvSpPr>
          <p:cNvPr id="52" name="スライド番号プレースホルダ 51"/>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54" name="日付プレースホルダ 53"/>
          <p:cNvSpPr>
            <a:spLocks noGrp="1"/>
          </p:cNvSpPr>
          <p:nvPr>
            <p:ph type="dt" sz="half" idx="10"/>
          </p:nvPr>
        </p:nvSpPr>
        <p:spPr/>
        <p:txBody>
          <a:bodyPr/>
          <a:lstStyle/>
          <a:p>
            <a:r>
              <a:rPr lang="en-US" altLang="ja-JP" smtClean="0"/>
              <a:t>2010/12/11</a:t>
            </a:r>
            <a:endParaRPr lang="en-US"/>
          </a:p>
        </p:txBody>
      </p:sp>
      <p:sp>
        <p:nvSpPr>
          <p:cNvPr id="58" name="正方形/長方形 57"/>
          <p:cNvSpPr/>
          <p:nvPr/>
        </p:nvSpPr>
        <p:spPr>
          <a:xfrm flipH="1">
            <a:off x="1187624" y="5805264"/>
            <a:ext cx="6480720" cy="707886"/>
          </a:xfrm>
          <a:prstGeom prst="rect">
            <a:avLst/>
          </a:prstGeom>
        </p:spPr>
        <p:txBody>
          <a:bodyPr wrap="square">
            <a:spAutoFit/>
          </a:bodyPr>
          <a:lstStyle/>
          <a:p>
            <a:pPr algn="ctr"/>
            <a:r>
              <a:rPr kumimoji="1" lang="ja-JP" altLang="en-US" sz="2000" u="sng" dirty="0" smtClean="0">
                <a:solidFill>
                  <a:srgbClr val="FF0000"/>
                </a:solidFill>
              </a:rPr>
              <a:t>知識の利活用の促進を目指した「知識インフラ」の構築</a:t>
            </a:r>
            <a:endParaRPr kumimoji="1" lang="en-US" altLang="ja-JP" sz="2000" u="sng" dirty="0" smtClean="0">
              <a:solidFill>
                <a:srgbClr val="FF0000"/>
              </a:solidFill>
            </a:endParaRPr>
          </a:p>
          <a:p>
            <a:pPr algn="ctr"/>
            <a:r>
              <a:rPr kumimoji="1" lang="ja-JP" altLang="en-US" sz="2000" u="sng" dirty="0" smtClean="0">
                <a:solidFill>
                  <a:srgbClr val="FF0000"/>
                </a:solidFill>
              </a:rPr>
              <a:t>という目標達成の一翼を担う</a:t>
            </a:r>
            <a:endParaRPr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611188" y="260350"/>
            <a:ext cx="7772400" cy="655638"/>
          </a:xfrm>
        </p:spPr>
        <p:txBody>
          <a:bodyPr>
            <a:normAutofit fontScale="90000"/>
          </a:bodyPr>
          <a:lstStyle/>
          <a:p>
            <a:r>
              <a:rPr lang="ja-JP" altLang="en-US" dirty="0" smtClean="0">
                <a:solidFill>
                  <a:schemeClr val="tx1"/>
                </a:solidFill>
                <a:latin typeface="HG丸ｺﾞｼｯｸM-PRO" pitchFamily="50" charset="-128"/>
                <a:ea typeface="HG丸ｺﾞｼｯｸM-PRO" pitchFamily="50" charset="-128"/>
              </a:rPr>
              <a:t>終わりに</a:t>
            </a:r>
            <a:endParaRPr lang="ja-JP" altLang="en-US" sz="4400" dirty="0" smtClean="0">
              <a:solidFill>
                <a:schemeClr val="tx1"/>
              </a:solidFill>
              <a:latin typeface="HG丸ｺﾞｼｯｸM-PRO" pitchFamily="50" charset="-128"/>
              <a:ea typeface="HG丸ｺﾞｼｯｸM-PRO" pitchFamily="50" charset="-128"/>
            </a:endParaRPr>
          </a:p>
        </p:txBody>
      </p:sp>
      <p:sp>
        <p:nvSpPr>
          <p:cNvPr id="1098755" name="Rectangle 3"/>
          <p:cNvSpPr>
            <a:spLocks noGrp="1" noChangeArrowheads="1"/>
          </p:cNvSpPr>
          <p:nvPr>
            <p:ph type="subTitle" idx="1"/>
          </p:nvPr>
        </p:nvSpPr>
        <p:spPr>
          <a:xfrm>
            <a:off x="611560" y="3861048"/>
            <a:ext cx="8208962" cy="734814"/>
          </a:xfrm>
        </p:spPr>
        <p:txBody>
          <a:bodyPr>
            <a:normAutofit fontScale="92500" lnSpcReduction="20000"/>
          </a:bodyPr>
          <a:lstStyle/>
          <a:p>
            <a:pPr algn="r" eaLnBrk="1" hangingPunct="1"/>
            <a:r>
              <a:rPr lang="ja-JP" altLang="en-US" sz="2400" dirty="0" smtClean="0">
                <a:solidFill>
                  <a:schemeClr val="tx1"/>
                </a:solidFill>
                <a:latin typeface="HG丸ｺﾞｼｯｸM-PRO" pitchFamily="50" charset="-128"/>
                <a:ea typeface="HG丸ｺﾞｼｯｸM-PRO" pitchFamily="50" charset="-128"/>
              </a:rPr>
              <a:t>国立国会図書館</a:t>
            </a:r>
            <a:r>
              <a:rPr lang="en-US" altLang="ja-JP" sz="2400" dirty="0" smtClean="0">
                <a:solidFill>
                  <a:schemeClr val="tx1"/>
                </a:solidFill>
                <a:latin typeface="HG丸ｺﾞｼｯｸM-PRO" pitchFamily="50" charset="-128"/>
                <a:ea typeface="HG丸ｺﾞｼｯｸM-PRO" pitchFamily="50" charset="-128"/>
              </a:rPr>
              <a:t>: </a:t>
            </a:r>
            <a:r>
              <a:rPr lang="en-US" altLang="ja-JP" sz="2400" dirty="0" smtClean="0">
                <a:solidFill>
                  <a:schemeClr val="tx1"/>
                </a:solidFill>
                <a:latin typeface="+mj-ea"/>
                <a:ea typeface="+mj-ea"/>
                <a:hlinkClick r:id="rId3"/>
              </a:rPr>
              <a:t>http://www.ndl.go.jp</a:t>
            </a:r>
            <a:endParaRPr lang="en-US" altLang="ja-JP" sz="2400" dirty="0" smtClean="0">
              <a:solidFill>
                <a:schemeClr val="tx1"/>
              </a:solidFill>
              <a:latin typeface="+mj-ea"/>
              <a:ea typeface="+mj-ea"/>
            </a:endParaRPr>
          </a:p>
          <a:p>
            <a:pPr algn="r" eaLnBrk="1" hangingPunct="1"/>
            <a:r>
              <a:rPr lang="en-US" altLang="ja-JP" sz="2400" dirty="0" smtClean="0">
                <a:solidFill>
                  <a:schemeClr val="tx1"/>
                </a:solidFill>
                <a:latin typeface="+mj-ea"/>
                <a:ea typeface="+mj-ea"/>
              </a:rPr>
              <a:t>e-mail: m-nakaya@ndl.go.jp</a:t>
            </a:r>
          </a:p>
          <a:p>
            <a:pPr algn="r" eaLnBrk="1" hangingPunct="1"/>
            <a:endParaRPr lang="en-US" altLang="ja-JP" sz="2400" dirty="0" smtClean="0">
              <a:solidFill>
                <a:schemeClr val="tx1"/>
              </a:solidFill>
              <a:latin typeface="HG丸ｺﾞｼｯｸM-PRO" pitchFamily="50" charset="-128"/>
              <a:ea typeface="HG丸ｺﾞｼｯｸM-PRO" pitchFamily="50" charset="-128"/>
            </a:endParaRPr>
          </a:p>
        </p:txBody>
      </p:sp>
      <p:sp>
        <p:nvSpPr>
          <p:cNvPr id="1098756" name="Rectangle 4"/>
          <p:cNvSpPr>
            <a:spLocks noChangeArrowheads="1"/>
          </p:cNvSpPr>
          <p:nvPr/>
        </p:nvSpPr>
        <p:spPr bwMode="auto">
          <a:xfrm>
            <a:off x="539552" y="5734050"/>
            <a:ext cx="8059936" cy="823913"/>
          </a:xfrm>
          <a:prstGeom prst="rect">
            <a:avLst/>
          </a:prstGeom>
          <a:noFill/>
          <a:ln w="9525">
            <a:noFill/>
            <a:miter lim="800000"/>
            <a:headEnd/>
            <a:tailEnd/>
          </a:ln>
        </p:spPr>
        <p:txBody>
          <a:bodyPr anchor="b"/>
          <a:lstStyle/>
          <a:p>
            <a:pPr algn="ctr"/>
            <a:r>
              <a:rPr lang="ja-JP" altLang="en-US" sz="3200" b="0" dirty="0">
                <a:solidFill>
                  <a:schemeClr val="tx2"/>
                </a:solidFill>
              </a:rPr>
              <a:t>ご静聴ありがとうございました</a:t>
            </a:r>
          </a:p>
        </p:txBody>
      </p:sp>
      <p:sp>
        <p:nvSpPr>
          <p:cNvPr id="1098757" name="Rectangle 5"/>
          <p:cNvSpPr>
            <a:spLocks noChangeArrowheads="1"/>
          </p:cNvSpPr>
          <p:nvPr/>
        </p:nvSpPr>
        <p:spPr bwMode="auto">
          <a:xfrm>
            <a:off x="251520" y="1556792"/>
            <a:ext cx="8640960" cy="1872208"/>
          </a:xfrm>
          <a:prstGeom prst="rect">
            <a:avLst/>
          </a:prstGeom>
          <a:noFill/>
          <a:ln w="9525">
            <a:noFill/>
            <a:miter lim="800000"/>
            <a:headEnd/>
            <a:tailEnd/>
          </a:ln>
        </p:spPr>
        <p:txBody>
          <a:bodyPr/>
          <a:lstStyle/>
          <a:p>
            <a:pPr lvl="1" algn="ctr"/>
            <a:r>
              <a:rPr lang="ja-JP" altLang="en-US" sz="2800" b="0" dirty="0" smtClean="0">
                <a:solidFill>
                  <a:schemeClr val="bg1"/>
                </a:solidFill>
                <a:latin typeface="HG丸ｺﾞｼｯｸM-PRO" pitchFamily="50" charset="-128"/>
                <a:ea typeface="HG丸ｺﾞｼｯｸM-PRO" pitchFamily="50" charset="-128"/>
              </a:rPr>
              <a:t>膨大な情報を知識として活用して、新たな知識の創造をめざす</a:t>
            </a:r>
            <a:r>
              <a:rPr lang="en-US" altLang="ja-JP" sz="2800" b="0" dirty="0" smtClean="0">
                <a:solidFill>
                  <a:schemeClr val="bg1"/>
                </a:solidFill>
                <a:latin typeface="HG丸ｺﾞｼｯｸM-PRO" pitchFamily="50" charset="-128"/>
                <a:ea typeface="HG丸ｺﾞｼｯｸM-PRO" pitchFamily="50" charset="-128"/>
              </a:rPr>
              <a:t/>
            </a:r>
            <a:br>
              <a:rPr lang="en-US" altLang="ja-JP" sz="2800" b="0" dirty="0" smtClean="0">
                <a:solidFill>
                  <a:schemeClr val="bg1"/>
                </a:solidFill>
                <a:latin typeface="HG丸ｺﾞｼｯｸM-PRO" pitchFamily="50" charset="-128"/>
                <a:ea typeface="HG丸ｺﾞｼｯｸM-PRO" pitchFamily="50" charset="-128"/>
              </a:rPr>
            </a:br>
            <a:r>
              <a:rPr lang="ja-JP" altLang="en-US" sz="2800" dirty="0" smtClean="0">
                <a:solidFill>
                  <a:schemeClr val="bg1"/>
                </a:solidFill>
                <a:latin typeface="HG丸ｺﾞｼｯｸM-PRO" pitchFamily="50" charset="-128"/>
                <a:ea typeface="HG丸ｺﾞｼｯｸM-PRO" pitchFamily="50" charset="-128"/>
              </a:rPr>
              <a:t>→知識はわれらを豊かにする」の実現手段の一つ</a:t>
            </a:r>
          </a:p>
          <a:p>
            <a:pPr lvl="1" algn="ctr"/>
            <a:endParaRPr lang="ja-JP" altLang="en-US" sz="2800" b="0" dirty="0" smtClean="0">
              <a:solidFill>
                <a:schemeClr val="bg1"/>
              </a:solidFill>
              <a:latin typeface="HG丸ｺﾞｼｯｸM-PRO" pitchFamily="50" charset="-128"/>
              <a:ea typeface="HG丸ｺﾞｼｯｸM-PRO"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8756"/>
                                        </p:tgtEl>
                                        <p:attrNameLst>
                                          <p:attrName>style.visibility</p:attrName>
                                        </p:attrNameLst>
                                      </p:cBhvr>
                                      <p:to>
                                        <p:strVal val="visible"/>
                                      </p:to>
                                    </p:set>
                                    <p:anim calcmode="lin" valueType="num">
                                      <p:cBhvr additive="base">
                                        <p:cTn id="7" dur="500" fill="hold"/>
                                        <p:tgtEl>
                                          <p:spTgt spid="1098756"/>
                                        </p:tgtEl>
                                        <p:attrNameLst>
                                          <p:attrName>ppt_x</p:attrName>
                                        </p:attrNameLst>
                                      </p:cBhvr>
                                      <p:tavLst>
                                        <p:tav tm="0">
                                          <p:val>
                                            <p:strVal val="#ppt_x"/>
                                          </p:val>
                                        </p:tav>
                                        <p:tav tm="100000">
                                          <p:val>
                                            <p:strVal val="#ppt_x"/>
                                          </p:val>
                                        </p:tav>
                                      </p:tavLst>
                                    </p:anim>
                                    <p:anim calcmode="lin" valueType="num">
                                      <p:cBhvr additive="base">
                                        <p:cTn id="8" dur="500" fill="hold"/>
                                        <p:tgtEl>
                                          <p:spTgt spid="109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dirty="0" smtClean="0">
                <a:latin typeface="HG丸ｺﾞｼｯｸM-PRO" pitchFamily="50" charset="-128"/>
                <a:ea typeface="HG丸ｺﾞｼｯｸM-PRO" pitchFamily="50" charset="-128"/>
              </a:rPr>
              <a:t>電子図書館構想</a:t>
            </a:r>
            <a:endParaRPr kumimoji="1" lang="ja-JP" altLang="en-US" dirty="0">
              <a:latin typeface="HG丸ｺﾞｼｯｸM-PRO" pitchFamily="50" charset="-128"/>
              <a:ea typeface="HG丸ｺﾞｼｯｸM-PRO" pitchFamily="50" charset="-128"/>
            </a:endParaRPr>
          </a:p>
        </p:txBody>
      </p:sp>
      <p:sp>
        <p:nvSpPr>
          <p:cNvPr id="6" name="コンテンツ プレースホルダ 5"/>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pPr>
              <a:buFont typeface="Wingdings" pitchFamily="2" charset="2"/>
              <a:buChar char="l"/>
            </a:pPr>
            <a:r>
              <a:rPr lang="ja-JP" altLang="en-US" sz="2800" dirty="0" smtClean="0">
                <a:latin typeface="HG丸ｺﾞｼｯｸM-PRO" pitchFamily="50" charset="-128"/>
                <a:ea typeface="HG丸ｺﾞｼｯｸM-PRO" pitchFamily="50" charset="-128"/>
              </a:rPr>
              <a:t>電子図書館構想</a:t>
            </a:r>
            <a:endParaRPr lang="en-US" altLang="ja-JP" sz="28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電子図書館のあゆみ</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当館資料のデジタル化</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デジタルコレクション</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所蔵資料のデジタル化実施状況</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学位論文のデジタル化</a:t>
            </a:r>
            <a:endParaRPr lang="en-US" altLang="ja-JP" sz="2000" dirty="0" smtClean="0">
              <a:latin typeface="HG丸ｺﾞｼｯｸM-PRO" pitchFamily="50" charset="-128"/>
              <a:ea typeface="HG丸ｺﾞｼｯｸM-PRO" pitchFamily="50" charset="-128"/>
            </a:endParaRPr>
          </a:p>
          <a:p>
            <a:pPr>
              <a:buFont typeface="Wingdings" pitchFamily="2" charset="2"/>
              <a:buChar char="l"/>
            </a:pPr>
            <a:r>
              <a:rPr lang="ja-JP" altLang="en-US" sz="2800" dirty="0" smtClean="0">
                <a:latin typeface="HG丸ｺﾞｼｯｸM-PRO" pitchFamily="50" charset="-128"/>
                <a:ea typeface="HG丸ｺﾞｼｯｸM-PRO" pitchFamily="50" charset="-128"/>
              </a:rPr>
              <a:t>情報の利活用に関する連携協力</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デジタルアーカイブ関連での連携協力</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出版物の利活用の推進に関する懇談会（三省懇）</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「新</a:t>
            </a:r>
            <a:r>
              <a:rPr lang="en-US" altLang="ja-JP" sz="2000" dirty="0" smtClean="0">
                <a:latin typeface="HG丸ｺﾞｼｯｸM-PRO" pitchFamily="50" charset="-128"/>
                <a:ea typeface="HG丸ｺﾞｼｯｸM-PRO" pitchFamily="50" charset="-128"/>
              </a:rPr>
              <a:t>ICT</a:t>
            </a:r>
            <a:r>
              <a:rPr lang="ja-JP" altLang="en-US" sz="2000" dirty="0" smtClean="0">
                <a:latin typeface="HG丸ｺﾞｼｯｸM-PRO" pitchFamily="50" charset="-128"/>
                <a:ea typeface="HG丸ｺﾞｼｯｸM-PRO" pitchFamily="50" charset="-128"/>
              </a:rPr>
              <a:t>利活用サービス創出支援事業」</a:t>
            </a:r>
            <a:endParaRPr lang="en-US" altLang="ja-JP" sz="2000" dirty="0" smtClean="0">
              <a:latin typeface="HG丸ｺﾞｼｯｸM-PRO" pitchFamily="50" charset="-128"/>
              <a:ea typeface="HG丸ｺﾞｼｯｸM-PRO" pitchFamily="50" charset="-128"/>
            </a:endParaRPr>
          </a:p>
          <a:p>
            <a:pPr lvl="1">
              <a:buFont typeface="Wingdings" pitchFamily="2" charset="2"/>
              <a:buChar char="l"/>
            </a:pPr>
            <a:r>
              <a:rPr lang="ja-JP" altLang="en-US" sz="2000" dirty="0" smtClean="0">
                <a:latin typeface="HG丸ｺﾞｼｯｸM-PRO" pitchFamily="50" charset="-128"/>
                <a:ea typeface="HG丸ｺﾞｼｯｸM-PRO" pitchFamily="50" charset="-128"/>
              </a:rPr>
              <a:t>デジタルアーカイブのポータル</a:t>
            </a:r>
            <a:endParaRPr lang="en-US" altLang="ja-JP" sz="3200"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
        <p:nvSpPr>
          <p:cNvPr id="8" name="日付プレースホルダ 7"/>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a:ln>
            <a:noFill/>
          </a:ln>
        </p:spPr>
        <p:txBody>
          <a:bodyPr>
            <a:noAutofit/>
          </a:bodyPr>
          <a:lstStyle/>
          <a:p>
            <a:r>
              <a:rPr lang="en-US" altLang="ja-JP" sz="4800" dirty="0" smtClean="0">
                <a:latin typeface="HG丸ｺﾞｼｯｸM-PRO" pitchFamily="50" charset="-128"/>
                <a:ea typeface="HG丸ｺﾞｼｯｸM-PRO" pitchFamily="50" charset="-128"/>
              </a:rPr>
              <a:t/>
            </a:r>
            <a:br>
              <a:rPr lang="en-US" altLang="ja-JP" sz="4800" dirty="0" smtClean="0">
                <a:latin typeface="HG丸ｺﾞｼｯｸM-PRO" pitchFamily="50" charset="-128"/>
                <a:ea typeface="HG丸ｺﾞｼｯｸM-PRO" pitchFamily="50" charset="-128"/>
              </a:rPr>
            </a:br>
            <a:r>
              <a:rPr lang="en-US" altLang="ja-JP" sz="4800" dirty="0" smtClean="0">
                <a:latin typeface="HG丸ｺﾞｼｯｸM-PRO" pitchFamily="50" charset="-128"/>
                <a:ea typeface="HG丸ｺﾞｼｯｸM-PRO" pitchFamily="50" charset="-128"/>
              </a:rPr>
              <a:t/>
            </a:r>
            <a:br>
              <a:rPr lang="en-US" altLang="ja-JP" sz="4800" dirty="0" smtClean="0">
                <a:latin typeface="HG丸ｺﾞｼｯｸM-PRO" pitchFamily="50" charset="-128"/>
                <a:ea typeface="HG丸ｺﾞｼｯｸM-PRO" pitchFamily="50" charset="-128"/>
              </a:rPr>
            </a:br>
            <a:r>
              <a:rPr lang="en-US" altLang="ja-JP" sz="4800" dirty="0" smtClean="0">
                <a:latin typeface="HG丸ｺﾞｼｯｸM-PRO" pitchFamily="50" charset="-128"/>
                <a:ea typeface="HG丸ｺﾞｼｯｸM-PRO" pitchFamily="50" charset="-128"/>
              </a:rPr>
              <a:t/>
            </a:r>
            <a:br>
              <a:rPr lang="en-US" altLang="ja-JP" sz="48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電子図書館構築のあゆみ</a:t>
            </a:r>
            <a:r>
              <a:rPr lang="en-US" altLang="ja-JP" sz="4800" dirty="0" smtClean="0">
                <a:latin typeface="HG丸ｺﾞｼｯｸM-PRO" pitchFamily="50" charset="-128"/>
                <a:ea typeface="HG丸ｺﾞｼｯｸM-PRO" pitchFamily="50" charset="-128"/>
              </a:rPr>
              <a:t/>
            </a:r>
            <a:br>
              <a:rPr lang="en-US" altLang="ja-JP" sz="4800" dirty="0" smtClean="0">
                <a:latin typeface="HG丸ｺﾞｼｯｸM-PRO" pitchFamily="50" charset="-128"/>
                <a:ea typeface="HG丸ｺﾞｼｯｸM-PRO" pitchFamily="50" charset="-128"/>
              </a:rPr>
            </a:br>
            <a:r>
              <a:rPr lang="en-US" altLang="ja-JP" sz="6600" dirty="0" smtClean="0">
                <a:latin typeface="HG丸ｺﾞｼｯｸM-PRO" pitchFamily="50" charset="-128"/>
                <a:ea typeface="HG丸ｺﾞｼｯｸM-PRO" pitchFamily="50" charset="-128"/>
              </a:rPr>
              <a:t/>
            </a:r>
            <a:br>
              <a:rPr lang="en-US" altLang="ja-JP" sz="6600" dirty="0" smtClean="0">
                <a:latin typeface="HG丸ｺﾞｼｯｸM-PRO" pitchFamily="50" charset="-128"/>
                <a:ea typeface="HG丸ｺﾞｼｯｸM-PRO" pitchFamily="50" charset="-128"/>
              </a:rPr>
            </a:br>
            <a:endParaRPr lang="ja-JP" altLang="en-US" sz="6600" dirty="0" smtClean="0">
              <a:latin typeface="HG丸ｺﾞｼｯｸM-PRO" pitchFamily="50" charset="-128"/>
              <a:ea typeface="HG丸ｺﾞｼｯｸM-PRO" pitchFamily="50" charset="-128"/>
            </a:endParaRPr>
          </a:p>
        </p:txBody>
      </p:sp>
      <p:sp>
        <p:nvSpPr>
          <p:cNvPr id="20483" name="コンテンツ プレースホルダ 2"/>
          <p:cNvSpPr>
            <a:spLocks noGrp="1"/>
          </p:cNvSpPr>
          <p:nvPr>
            <p:ph sz="half" idx="1"/>
          </p:nvPr>
        </p:nvSpPr>
        <p:spPr>
          <a:xfrm>
            <a:off x="179512" y="1600204"/>
            <a:ext cx="4316288" cy="4525963"/>
          </a:xfrm>
        </p:spPr>
        <p:style>
          <a:lnRef idx="1">
            <a:schemeClr val="dk1"/>
          </a:lnRef>
          <a:fillRef idx="2">
            <a:schemeClr val="dk1"/>
          </a:fillRef>
          <a:effectRef idx="1">
            <a:schemeClr val="dk1"/>
          </a:effectRef>
          <a:fontRef idx="minor">
            <a:schemeClr val="dk1"/>
          </a:fontRef>
        </p:style>
        <p:txBody>
          <a:bodyPr>
            <a:noAutofit/>
          </a:bodyPr>
          <a:lstStyle/>
          <a:p>
            <a:pPr>
              <a:buNone/>
            </a:pPr>
            <a:r>
              <a:rPr lang="ja-JP" altLang="en-US" sz="1800" dirty="0" smtClean="0">
                <a:solidFill>
                  <a:srgbClr val="C00000"/>
                </a:solidFill>
                <a:latin typeface="HG丸ｺﾞｼｯｸM-PRO" pitchFamily="50" charset="-128"/>
                <a:ea typeface="HG丸ｺﾞｼｯｸM-PRO" pitchFamily="50" charset="-128"/>
              </a:rPr>
              <a:t>第</a:t>
            </a:r>
            <a:r>
              <a:rPr lang="en-US" altLang="ja-JP" sz="1800" dirty="0" smtClean="0">
                <a:solidFill>
                  <a:srgbClr val="C00000"/>
                </a:solidFill>
                <a:latin typeface="HG丸ｺﾞｼｯｸM-PRO" pitchFamily="50" charset="-128"/>
                <a:ea typeface="HG丸ｺﾞｼｯｸM-PRO" pitchFamily="50" charset="-128"/>
              </a:rPr>
              <a:t>1</a:t>
            </a:r>
            <a:r>
              <a:rPr lang="ja-JP" altLang="en-US" sz="1800" dirty="0" smtClean="0">
                <a:solidFill>
                  <a:srgbClr val="C00000"/>
                </a:solidFill>
                <a:latin typeface="HG丸ｺﾞｼｯｸM-PRO" pitchFamily="50" charset="-128"/>
                <a:ea typeface="HG丸ｺﾞｼｯｸM-PRO" pitchFamily="50" charset="-128"/>
              </a:rPr>
              <a:t>ステージ</a:t>
            </a:r>
            <a:r>
              <a:rPr lang="en-US" altLang="ja-JP" sz="1800" dirty="0" smtClean="0">
                <a:solidFill>
                  <a:srgbClr val="C00000"/>
                </a:solidFill>
                <a:latin typeface="HG丸ｺﾞｼｯｸM-PRO" pitchFamily="50" charset="-128"/>
                <a:ea typeface="HG丸ｺﾞｼｯｸM-PRO" pitchFamily="50" charset="-128"/>
              </a:rPr>
              <a:t>【1994</a:t>
            </a:r>
            <a:r>
              <a:rPr lang="ja-JP" altLang="en-US" sz="1800" dirty="0" smtClean="0">
                <a:solidFill>
                  <a:srgbClr val="C00000"/>
                </a:solidFill>
                <a:latin typeface="HG丸ｺﾞｼｯｸM-PRO" pitchFamily="50" charset="-128"/>
                <a:ea typeface="HG丸ｺﾞｼｯｸM-PRO" pitchFamily="50" charset="-128"/>
              </a:rPr>
              <a:t>～</a:t>
            </a:r>
            <a:r>
              <a:rPr lang="en-US" altLang="ja-JP" sz="1800" dirty="0" smtClean="0">
                <a:solidFill>
                  <a:srgbClr val="C00000"/>
                </a:solidFill>
                <a:latin typeface="HG丸ｺﾞｼｯｸM-PRO" pitchFamily="50" charset="-128"/>
                <a:ea typeface="HG丸ｺﾞｼｯｸM-PRO" pitchFamily="50" charset="-128"/>
              </a:rPr>
              <a:t>1998 】‐</a:t>
            </a:r>
            <a:r>
              <a:rPr lang="ja-JP" altLang="en-US" sz="1800" dirty="0" smtClean="0">
                <a:solidFill>
                  <a:srgbClr val="C00000"/>
                </a:solidFill>
                <a:latin typeface="HG丸ｺﾞｼｯｸM-PRO" pitchFamily="50" charset="-128"/>
                <a:ea typeface="HG丸ｺﾞｼｯｸM-PRO" pitchFamily="50" charset="-128"/>
              </a:rPr>
              <a:t>揺籃期</a:t>
            </a:r>
            <a:r>
              <a:rPr lang="en-US" altLang="ja-JP" sz="1800" dirty="0" smtClean="0">
                <a:solidFill>
                  <a:srgbClr val="C00000"/>
                </a:solidFill>
                <a:latin typeface="HG丸ｺﾞｼｯｸM-PRO" pitchFamily="50" charset="-128"/>
                <a:ea typeface="HG丸ｺﾞｼｯｸM-PRO" pitchFamily="50" charset="-128"/>
              </a:rPr>
              <a:t>‐</a:t>
            </a:r>
            <a:endParaRPr lang="en-US" altLang="ja-JP" sz="1800" dirty="0" smtClean="0">
              <a:latin typeface="HG丸ｺﾞｼｯｸM-PRO" pitchFamily="50" charset="-128"/>
              <a:ea typeface="HG丸ｺﾞｼｯｸM-PRO" pitchFamily="50" charset="-128"/>
            </a:endParaRPr>
          </a:p>
          <a:p>
            <a:pPr>
              <a:buNone/>
            </a:pPr>
            <a:r>
              <a:rPr lang="ja-JP" altLang="en-US" sz="1800" dirty="0" smtClean="0">
                <a:latin typeface="HG丸ｺﾞｼｯｸM-PRO" pitchFamily="50" charset="-128"/>
                <a:ea typeface="HG丸ｺﾞｼｯｸM-PRO" pitchFamily="50" charset="-128"/>
              </a:rPr>
              <a:t>電子図書館の実施に向けた</a:t>
            </a:r>
            <a:r>
              <a:rPr lang="ja-JP" altLang="en-US" sz="1800" dirty="0" smtClean="0">
                <a:solidFill>
                  <a:srgbClr val="FF0000"/>
                </a:solidFill>
                <a:latin typeface="HG丸ｺﾞｼｯｸM-PRO" pitchFamily="50" charset="-128"/>
                <a:ea typeface="HG丸ｺﾞｼｯｸM-PRO" pitchFamily="50" charset="-128"/>
              </a:rPr>
              <a:t>計画策定と実証実験</a:t>
            </a:r>
            <a:endParaRPr lang="en-US" altLang="ja-JP" sz="1800" dirty="0" smtClean="0">
              <a:solidFill>
                <a:srgbClr val="FF0000"/>
              </a:solidFill>
              <a:latin typeface="HG丸ｺﾞｼｯｸM-PRO" pitchFamily="50" charset="-128"/>
              <a:ea typeface="HG丸ｺﾞｼｯｸM-PRO" pitchFamily="50" charset="-128"/>
            </a:endParaRPr>
          </a:p>
          <a:p>
            <a:pPr eaLnBrk="1" hangingPunct="1">
              <a:buFont typeface="Wingdings 2" pitchFamily="18" charset="2"/>
              <a:buNone/>
            </a:pP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en-US" altLang="ja-JP" sz="1800" dirty="0" smtClean="0">
                <a:latin typeface="HG丸ｺﾞｼｯｸM-PRO" pitchFamily="50" charset="-128"/>
                <a:ea typeface="HG丸ｺﾞｼｯｸM-PRO" pitchFamily="50" charset="-128"/>
              </a:rPr>
              <a:t>1995</a:t>
            </a:r>
            <a:r>
              <a:rPr lang="ja-JP" altLang="en-US" sz="1800" dirty="0" smtClean="0">
                <a:latin typeface="HG丸ｺﾞｼｯｸM-PRO" pitchFamily="50" charset="-128"/>
                <a:ea typeface="HG丸ｺﾞｼｯｸM-PRO" pitchFamily="50" charset="-128"/>
              </a:rPr>
              <a:t>年　パイロット電子図書館プロジェクトを実施</a:t>
            </a: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None/>
            </a:pP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en-US" altLang="ja-JP" sz="1800" dirty="0" smtClean="0">
                <a:latin typeface="HG丸ｺﾞｼｯｸM-PRO" pitchFamily="50" charset="-128"/>
                <a:ea typeface="HG丸ｺﾞｼｯｸM-PRO" pitchFamily="50" charset="-128"/>
              </a:rPr>
              <a:t>1997</a:t>
            </a:r>
            <a:r>
              <a:rPr lang="ja-JP" altLang="en-US" sz="1800" dirty="0" smtClean="0">
                <a:latin typeface="HG丸ｺﾞｼｯｸM-PRO" pitchFamily="50" charset="-128"/>
                <a:ea typeface="HG丸ｺﾞｼｯｸM-PRO" pitchFamily="50" charset="-128"/>
              </a:rPr>
              <a:t>年　電子図書館推進会議報告書</a:t>
            </a: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None/>
            </a:pP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en-US" altLang="ja-JP" sz="1800" dirty="0" smtClean="0">
                <a:latin typeface="HG丸ｺﾞｼｯｸM-PRO" pitchFamily="50" charset="-128"/>
                <a:ea typeface="HG丸ｺﾞｼｯｸM-PRO" pitchFamily="50" charset="-128"/>
              </a:rPr>
              <a:t>1998</a:t>
            </a:r>
            <a:r>
              <a:rPr lang="ja-JP" altLang="en-US" sz="1800" dirty="0" smtClean="0">
                <a:latin typeface="HG丸ｺﾞｼｯｸM-PRO" pitchFamily="50" charset="-128"/>
                <a:ea typeface="HG丸ｺﾞｼｯｸM-PRO" pitchFamily="50" charset="-128"/>
              </a:rPr>
              <a:t>年「電子図書館構想」の策定</a:t>
            </a: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None/>
            </a:pP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en-US" altLang="ja-JP" sz="1800" dirty="0" smtClean="0">
                <a:latin typeface="HG丸ｺﾞｼｯｸM-PRO" pitchFamily="50" charset="-128"/>
                <a:ea typeface="HG丸ｺﾞｼｯｸM-PRO" pitchFamily="50" charset="-128"/>
              </a:rPr>
              <a:t>G7</a:t>
            </a:r>
            <a:r>
              <a:rPr lang="ja-JP" altLang="en-US" sz="1800" dirty="0" smtClean="0">
                <a:latin typeface="HG丸ｺﾞｼｯｸM-PRO" pitchFamily="50" charset="-128"/>
                <a:ea typeface="HG丸ｺﾞｼｯｸM-PRO" pitchFamily="50" charset="-128"/>
              </a:rPr>
              <a:t>電子図書館プロジェクトへの協力</a:t>
            </a:r>
            <a:endParaRPr lang="en-US" altLang="ja-JP" sz="1800" dirty="0" smtClean="0">
              <a:latin typeface="HG丸ｺﾞｼｯｸM-PRO" pitchFamily="50" charset="-128"/>
              <a:ea typeface="HG丸ｺﾞｼｯｸM-PRO" pitchFamily="50" charset="-128"/>
            </a:endParaRPr>
          </a:p>
        </p:txBody>
      </p:sp>
      <p:sp>
        <p:nvSpPr>
          <p:cNvPr id="4" name="コンテンツ プレースホルダ 3"/>
          <p:cNvSpPr>
            <a:spLocks noGrp="1"/>
          </p:cNvSpPr>
          <p:nvPr>
            <p:ph sz="half" idx="2"/>
          </p:nvPr>
        </p:nvSpPr>
        <p:spPr>
          <a:xfrm>
            <a:off x="4648200" y="1600200"/>
            <a:ext cx="4038600" cy="5069160"/>
          </a:xfrm>
        </p:spPr>
        <p:style>
          <a:lnRef idx="1">
            <a:schemeClr val="dk1"/>
          </a:lnRef>
          <a:fillRef idx="2">
            <a:schemeClr val="dk1"/>
          </a:fillRef>
          <a:effectRef idx="1">
            <a:schemeClr val="dk1"/>
          </a:effectRef>
          <a:fontRef idx="minor">
            <a:schemeClr val="dk1"/>
          </a:fontRef>
        </p:style>
        <p:txBody>
          <a:bodyPr>
            <a:normAutofit fontScale="62500" lnSpcReduction="20000"/>
          </a:bodyPr>
          <a:lstStyle/>
          <a:p>
            <a:pPr>
              <a:buNone/>
            </a:pPr>
            <a:r>
              <a:rPr lang="ja-JP" altLang="en-US" sz="2900" dirty="0" smtClean="0">
                <a:solidFill>
                  <a:srgbClr val="C00000"/>
                </a:solidFill>
                <a:latin typeface="HG丸ｺﾞｼｯｸM-PRO" pitchFamily="50" charset="-128"/>
                <a:ea typeface="HG丸ｺﾞｼｯｸM-PRO" pitchFamily="50" charset="-128"/>
              </a:rPr>
              <a:t>第</a:t>
            </a:r>
            <a:r>
              <a:rPr lang="en-US" altLang="ja-JP" sz="2900" dirty="0" smtClean="0">
                <a:solidFill>
                  <a:srgbClr val="C00000"/>
                </a:solidFill>
                <a:latin typeface="HG丸ｺﾞｼｯｸM-PRO" pitchFamily="50" charset="-128"/>
                <a:ea typeface="HG丸ｺﾞｼｯｸM-PRO" pitchFamily="50" charset="-128"/>
              </a:rPr>
              <a:t>2</a:t>
            </a:r>
            <a:r>
              <a:rPr lang="ja-JP" altLang="en-US" sz="2900" dirty="0" smtClean="0">
                <a:solidFill>
                  <a:srgbClr val="C00000"/>
                </a:solidFill>
                <a:latin typeface="HG丸ｺﾞｼｯｸM-PRO" pitchFamily="50" charset="-128"/>
                <a:ea typeface="HG丸ｺﾞｼｯｸM-PRO" pitchFamily="50" charset="-128"/>
              </a:rPr>
              <a:t>ステージ</a:t>
            </a:r>
            <a:r>
              <a:rPr lang="en-US" altLang="ja-JP" sz="2900" dirty="0" smtClean="0">
                <a:solidFill>
                  <a:srgbClr val="C00000"/>
                </a:solidFill>
                <a:latin typeface="HG丸ｺﾞｼｯｸM-PRO" pitchFamily="50" charset="-128"/>
                <a:ea typeface="HG丸ｺﾞｼｯｸM-PRO" pitchFamily="50" charset="-128"/>
              </a:rPr>
              <a:t>【1998</a:t>
            </a:r>
            <a:r>
              <a:rPr lang="ja-JP" altLang="en-US" sz="2900" dirty="0" smtClean="0">
                <a:solidFill>
                  <a:srgbClr val="C00000"/>
                </a:solidFill>
                <a:latin typeface="HG丸ｺﾞｼｯｸM-PRO" pitchFamily="50" charset="-128"/>
                <a:ea typeface="HG丸ｺﾞｼｯｸM-PRO" pitchFamily="50" charset="-128"/>
              </a:rPr>
              <a:t>～</a:t>
            </a:r>
            <a:r>
              <a:rPr lang="en-US" altLang="ja-JP" sz="2900" dirty="0" smtClean="0">
                <a:solidFill>
                  <a:srgbClr val="C00000"/>
                </a:solidFill>
                <a:latin typeface="HG丸ｺﾞｼｯｸM-PRO" pitchFamily="50" charset="-128"/>
                <a:ea typeface="HG丸ｺﾞｼｯｸM-PRO" pitchFamily="50" charset="-128"/>
              </a:rPr>
              <a:t>2002</a:t>
            </a:r>
            <a:r>
              <a:rPr lang="en-US" altLang="ja-JP" sz="3200" dirty="0" smtClean="0">
                <a:solidFill>
                  <a:srgbClr val="C00000"/>
                </a:solidFill>
                <a:latin typeface="HG丸ｺﾞｼｯｸM-PRO" pitchFamily="50" charset="-128"/>
                <a:ea typeface="HG丸ｺﾞｼｯｸM-PRO" pitchFamily="50" charset="-128"/>
              </a:rPr>
              <a:t> 】</a:t>
            </a:r>
            <a:r>
              <a:rPr lang="en-US" altLang="ja-JP" sz="2900" dirty="0" smtClean="0">
                <a:solidFill>
                  <a:srgbClr val="C00000"/>
                </a:solidFill>
                <a:latin typeface="HG丸ｺﾞｼｯｸM-PRO" pitchFamily="50" charset="-128"/>
                <a:ea typeface="HG丸ｺﾞｼｯｸM-PRO" pitchFamily="50" charset="-128"/>
              </a:rPr>
              <a:t>‐</a:t>
            </a:r>
            <a:r>
              <a:rPr lang="ja-JP" altLang="en-US" sz="2900" dirty="0" smtClean="0">
                <a:solidFill>
                  <a:srgbClr val="C00000"/>
                </a:solidFill>
                <a:latin typeface="HG丸ｺﾞｼｯｸM-PRO" pitchFamily="50" charset="-128"/>
                <a:ea typeface="HG丸ｺﾞｼｯｸM-PRO" pitchFamily="50" charset="-128"/>
              </a:rPr>
              <a:t>始動期</a:t>
            </a:r>
            <a:r>
              <a:rPr lang="en-US" altLang="ja-JP" sz="2900" dirty="0" smtClean="0">
                <a:solidFill>
                  <a:srgbClr val="C00000"/>
                </a:solidFill>
                <a:latin typeface="HG丸ｺﾞｼｯｸM-PRO" pitchFamily="50" charset="-128"/>
                <a:ea typeface="HG丸ｺﾞｼｯｸM-PRO" pitchFamily="50" charset="-128"/>
              </a:rPr>
              <a:t>‐</a:t>
            </a:r>
            <a:endParaRPr lang="en-US" altLang="ja-JP" sz="2900" dirty="0" smtClean="0">
              <a:latin typeface="HG丸ｺﾞｼｯｸM-PRO" pitchFamily="50" charset="-128"/>
              <a:ea typeface="HG丸ｺﾞｼｯｸM-PRO" pitchFamily="50" charset="-128"/>
            </a:endParaRPr>
          </a:p>
          <a:p>
            <a:pPr>
              <a:buNone/>
            </a:pPr>
            <a:r>
              <a:rPr lang="ja-JP" altLang="en-US" dirty="0" smtClean="0">
                <a:solidFill>
                  <a:srgbClr val="FF0000"/>
                </a:solidFill>
                <a:latin typeface="HG丸ｺﾞｼｯｸM-PRO" pitchFamily="50" charset="-128"/>
                <a:ea typeface="HG丸ｺﾞｼｯｸM-PRO" pitchFamily="50" charset="-128"/>
              </a:rPr>
              <a:t>組織整備、コンテンツ作成開始、システム構築</a:t>
            </a:r>
            <a:endParaRPr lang="en-US" altLang="ja-JP" dirty="0" smtClean="0">
              <a:latin typeface="HG丸ｺﾞｼｯｸM-PRO" pitchFamily="50" charset="-128"/>
              <a:ea typeface="HG丸ｺﾞｼｯｸM-PRO" pitchFamily="50" charset="-128"/>
            </a:endParaRPr>
          </a:p>
          <a:p>
            <a:pPr>
              <a:buNone/>
            </a:pPr>
            <a:endParaRPr lang="en-US" altLang="ja-JP" dirty="0" smtClean="0">
              <a:latin typeface="HG丸ｺﾞｼｯｸM-PRO" pitchFamily="50" charset="-128"/>
              <a:ea typeface="HG丸ｺﾞｼｯｸM-PRO" pitchFamily="50" charset="-128"/>
            </a:endParaRPr>
          </a:p>
          <a:p>
            <a:pPr>
              <a:buBlip>
                <a:blip r:embed="rId3"/>
              </a:buBlip>
            </a:pPr>
            <a:r>
              <a:rPr lang="en-US" altLang="ja-JP" dirty="0" smtClean="0">
                <a:latin typeface="HG丸ｺﾞｼｯｸM-PRO" pitchFamily="50" charset="-128"/>
                <a:ea typeface="HG丸ｺﾞｼｯｸM-PRO" pitchFamily="50" charset="-128"/>
              </a:rPr>
              <a:t>1999</a:t>
            </a:r>
            <a:r>
              <a:rPr lang="ja-JP" altLang="en-US" dirty="0" smtClean="0">
                <a:latin typeface="HG丸ｺﾞｼｯｸM-PRO" pitchFamily="50" charset="-128"/>
                <a:ea typeface="HG丸ｺﾞｼｯｸM-PRO" pitchFamily="50" charset="-128"/>
              </a:rPr>
              <a:t>年には電子図書館推進室を設置し、「電子図書館サービス実施基本計画」を策定。</a:t>
            </a:r>
            <a:endParaRPr lang="en-US" altLang="ja-JP" dirty="0" smtClean="0">
              <a:latin typeface="HG丸ｺﾞｼｯｸM-PRO" pitchFamily="50" charset="-128"/>
              <a:ea typeface="HG丸ｺﾞｼｯｸM-PRO" pitchFamily="50" charset="-128"/>
            </a:endParaRPr>
          </a:p>
          <a:p>
            <a:pPr>
              <a:buNone/>
            </a:pPr>
            <a:endParaRPr lang="en-US" altLang="ja-JP" dirty="0" smtClean="0">
              <a:latin typeface="HG丸ｺﾞｼｯｸM-PRO" pitchFamily="50" charset="-128"/>
              <a:ea typeface="HG丸ｺﾞｼｯｸM-PRO" pitchFamily="50" charset="-128"/>
            </a:endParaRPr>
          </a:p>
          <a:p>
            <a:pPr>
              <a:buBlip>
                <a:blip r:embed="rId3"/>
              </a:buBlip>
            </a:pPr>
            <a:r>
              <a:rPr lang="en-US" altLang="ja-JP" dirty="0" smtClean="0">
                <a:latin typeface="HG丸ｺﾞｼｯｸM-PRO" pitchFamily="50" charset="-128"/>
                <a:ea typeface="HG丸ｺﾞｼｯｸM-PRO" pitchFamily="50" charset="-128"/>
              </a:rPr>
              <a:t>2000</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3</a:t>
            </a:r>
            <a:r>
              <a:rPr lang="ja-JP" altLang="en-US" dirty="0" smtClean="0">
                <a:latin typeface="HG丸ｺﾞｼｯｸM-PRO" pitchFamily="50" charset="-128"/>
                <a:ea typeface="HG丸ｺﾞｼｯｸM-PRO" pitchFamily="50" charset="-128"/>
              </a:rPr>
              <a:t>月に、国立国会図書館ホームページにおいて「国会会議録」、「貴重書画像データベース」、「国立国会図書館蔵書目録」、電子展示会などの電子図書館のメニューを公開。</a:t>
            </a:r>
            <a:endParaRPr lang="en-US" altLang="ja-JP" dirty="0" smtClean="0">
              <a:latin typeface="HG丸ｺﾞｼｯｸM-PRO" pitchFamily="50" charset="-128"/>
              <a:ea typeface="HG丸ｺﾞｼｯｸM-PRO" pitchFamily="50" charset="-128"/>
            </a:endParaRPr>
          </a:p>
          <a:p>
            <a:pPr>
              <a:buNone/>
            </a:pPr>
            <a:endParaRPr lang="en-US" altLang="ja-JP" dirty="0" smtClean="0">
              <a:latin typeface="HG丸ｺﾞｼｯｸM-PRO" pitchFamily="50" charset="-128"/>
              <a:ea typeface="HG丸ｺﾞｼｯｸM-PRO" pitchFamily="50" charset="-128"/>
            </a:endParaRPr>
          </a:p>
          <a:p>
            <a:pPr>
              <a:buBlip>
                <a:blip r:embed="rId3"/>
              </a:buBlip>
            </a:pPr>
            <a:r>
              <a:rPr lang="en-US" altLang="ja-JP" dirty="0" smtClean="0">
                <a:latin typeface="HG丸ｺﾞｼｯｸM-PRO" pitchFamily="50" charset="-128"/>
                <a:ea typeface="HG丸ｺﾞｼｯｸM-PRO" pitchFamily="50" charset="-128"/>
              </a:rPr>
              <a:t>2000</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5</a:t>
            </a:r>
            <a:r>
              <a:rPr lang="ja-JP" altLang="en-US" dirty="0" smtClean="0">
                <a:latin typeface="HG丸ｺﾞｼｯｸM-PRO" pitchFamily="50" charset="-128"/>
                <a:ea typeface="HG丸ｺﾞｼｯｸM-PRO" pitchFamily="50" charset="-128"/>
              </a:rPr>
              <a:t>月に部分開館した国際子ども図書館でも、「絵本ギャラリー」など具体的なサービスを始める。</a:t>
            </a: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1"/>
          <p:cNvSpPr>
            <a:spLocks noGrp="1"/>
          </p:cNvSpPr>
          <p:nvPr>
            <p:ph type="title"/>
          </p:nvPr>
        </p:nvSpPr>
        <p:spPr>
          <a:ln>
            <a:noFill/>
          </a:ln>
        </p:spPr>
        <p:txBody>
          <a:bodyPr>
            <a:noAutofit/>
          </a:bodyPr>
          <a:lstStyle/>
          <a:p>
            <a:r>
              <a:rPr lang="en-US" altLang="ja-JP" sz="4800" dirty="0" smtClean="0">
                <a:latin typeface="HG丸ｺﾞｼｯｸM-PRO" pitchFamily="50" charset="-128"/>
                <a:ea typeface="HG丸ｺﾞｼｯｸM-PRO" pitchFamily="50" charset="-128"/>
              </a:rPr>
              <a:t/>
            </a:r>
            <a:br>
              <a:rPr lang="en-US" altLang="ja-JP" sz="48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電子図書館構築のあゆみ</a:t>
            </a:r>
            <a:r>
              <a:rPr lang="en-US" altLang="ja-JP" sz="4000" dirty="0" smtClean="0">
                <a:latin typeface="HG丸ｺﾞｼｯｸM-PRO" pitchFamily="50" charset="-128"/>
                <a:ea typeface="HG丸ｺﾞｼｯｸM-PRO" pitchFamily="50" charset="-128"/>
              </a:rPr>
              <a:t/>
            </a:r>
            <a:br>
              <a:rPr lang="en-US" altLang="ja-JP" sz="4000" dirty="0" smtClean="0">
                <a:latin typeface="HG丸ｺﾞｼｯｸM-PRO" pitchFamily="50" charset="-128"/>
                <a:ea typeface="HG丸ｺﾞｼｯｸM-PRO" pitchFamily="50" charset="-128"/>
              </a:rPr>
            </a:br>
            <a:endParaRPr lang="ja-JP" altLang="en-US" sz="4000" dirty="0" smtClean="0">
              <a:solidFill>
                <a:srgbClr val="C00000"/>
              </a:solidFill>
              <a:latin typeface="HG丸ｺﾞｼｯｸM-PRO" pitchFamily="50" charset="-128"/>
              <a:ea typeface="HG丸ｺﾞｼｯｸM-PRO" pitchFamily="50" charset="-128"/>
            </a:endParaRPr>
          </a:p>
        </p:txBody>
      </p:sp>
      <p:sp>
        <p:nvSpPr>
          <p:cNvPr id="23555" name="コンテンツ プレースホルダ 2"/>
          <p:cNvSpPr>
            <a:spLocks noGrp="1"/>
          </p:cNvSpPr>
          <p:nvPr>
            <p:ph sz="half" idx="1"/>
          </p:nvPr>
        </p:nvSpPr>
        <p:spPr>
          <a:xfrm>
            <a:off x="251520" y="1484784"/>
            <a:ext cx="4254624" cy="5373216"/>
          </a:xfrm>
        </p:spPr>
        <p:style>
          <a:lnRef idx="1">
            <a:schemeClr val="dk1"/>
          </a:lnRef>
          <a:fillRef idx="2">
            <a:schemeClr val="dk1"/>
          </a:fillRef>
          <a:effectRef idx="1">
            <a:schemeClr val="dk1"/>
          </a:effectRef>
          <a:fontRef idx="minor">
            <a:schemeClr val="dk1"/>
          </a:fontRef>
        </p:style>
        <p:txBody>
          <a:bodyPr>
            <a:noAutofit/>
          </a:bodyPr>
          <a:lstStyle/>
          <a:p>
            <a:pPr>
              <a:buNone/>
            </a:pPr>
            <a:r>
              <a:rPr lang="ja-JP" altLang="en-US" sz="1400" dirty="0" smtClean="0">
                <a:solidFill>
                  <a:srgbClr val="C00000"/>
                </a:solidFill>
                <a:latin typeface="HG丸ｺﾞｼｯｸM-PRO" pitchFamily="50" charset="-128"/>
                <a:ea typeface="HG丸ｺﾞｼｯｸM-PRO" pitchFamily="50" charset="-128"/>
              </a:rPr>
              <a:t>第</a:t>
            </a:r>
            <a:r>
              <a:rPr lang="en-US" altLang="ja-JP" sz="1400" dirty="0" smtClean="0">
                <a:solidFill>
                  <a:srgbClr val="C00000"/>
                </a:solidFill>
                <a:latin typeface="HG丸ｺﾞｼｯｸM-PRO" pitchFamily="50" charset="-128"/>
                <a:ea typeface="HG丸ｺﾞｼｯｸM-PRO" pitchFamily="50" charset="-128"/>
              </a:rPr>
              <a:t>3</a:t>
            </a:r>
            <a:r>
              <a:rPr lang="ja-JP" altLang="en-US" sz="1400" dirty="0" smtClean="0">
                <a:solidFill>
                  <a:srgbClr val="C00000"/>
                </a:solidFill>
                <a:latin typeface="HG丸ｺﾞｼｯｸM-PRO" pitchFamily="50" charset="-128"/>
                <a:ea typeface="HG丸ｺﾞｼｯｸM-PRO" pitchFamily="50" charset="-128"/>
              </a:rPr>
              <a:t>ステージ</a:t>
            </a:r>
            <a:r>
              <a:rPr lang="en-US" altLang="ja-JP" sz="1400" dirty="0" smtClean="0">
                <a:solidFill>
                  <a:srgbClr val="C00000"/>
                </a:solidFill>
                <a:latin typeface="HG丸ｺﾞｼｯｸM-PRO" pitchFamily="50" charset="-128"/>
                <a:ea typeface="HG丸ｺﾞｼｯｸM-PRO" pitchFamily="50" charset="-128"/>
              </a:rPr>
              <a:t>【2002</a:t>
            </a:r>
            <a:r>
              <a:rPr lang="ja-JP" altLang="en-US" sz="1400" dirty="0" smtClean="0">
                <a:solidFill>
                  <a:srgbClr val="C00000"/>
                </a:solidFill>
                <a:latin typeface="HG丸ｺﾞｼｯｸM-PRO" pitchFamily="50" charset="-128"/>
                <a:ea typeface="HG丸ｺﾞｼｯｸM-PRO" pitchFamily="50" charset="-128"/>
              </a:rPr>
              <a:t>～</a:t>
            </a:r>
            <a:r>
              <a:rPr lang="en-US" altLang="ja-JP" sz="1400" dirty="0" smtClean="0">
                <a:solidFill>
                  <a:srgbClr val="C00000"/>
                </a:solidFill>
                <a:latin typeface="HG丸ｺﾞｼｯｸM-PRO" pitchFamily="50" charset="-128"/>
                <a:ea typeface="HG丸ｺﾞｼｯｸM-PRO" pitchFamily="50" charset="-128"/>
              </a:rPr>
              <a:t>2009】‐</a:t>
            </a:r>
            <a:r>
              <a:rPr lang="ja-JP" altLang="en-US" sz="1400" dirty="0" smtClean="0">
                <a:solidFill>
                  <a:srgbClr val="C00000"/>
                </a:solidFill>
                <a:latin typeface="HG丸ｺﾞｼｯｸM-PRO" pitchFamily="50" charset="-128"/>
                <a:ea typeface="HG丸ｺﾞｼｯｸM-PRO" pitchFamily="50" charset="-128"/>
              </a:rPr>
              <a:t>サービス離陸期</a:t>
            </a:r>
            <a:r>
              <a:rPr lang="en-US" altLang="ja-JP" sz="1400" dirty="0" smtClean="0">
                <a:solidFill>
                  <a:srgbClr val="C00000"/>
                </a:solidFill>
                <a:latin typeface="HG丸ｺﾞｼｯｸM-PRO" pitchFamily="50" charset="-128"/>
                <a:ea typeface="HG丸ｺﾞｼｯｸM-PRO" pitchFamily="50" charset="-128"/>
              </a:rPr>
              <a:t>‐</a:t>
            </a:r>
            <a:endParaRPr lang="en-US" altLang="ja-JP" sz="14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ja-JP" altLang="en-US" sz="1600" dirty="0" smtClean="0">
                <a:solidFill>
                  <a:srgbClr val="FF0000"/>
                </a:solidFill>
                <a:latin typeface="HG丸ｺﾞｼｯｸM-PRO" pitchFamily="50" charset="-128"/>
                <a:ea typeface="HG丸ｺﾞｼｯｸM-PRO" pitchFamily="50" charset="-128"/>
              </a:rPr>
              <a:t>専管的な部署の設置</a:t>
            </a:r>
            <a:endParaRPr lang="en-US" altLang="ja-JP" sz="1600" dirty="0" smtClean="0">
              <a:solidFill>
                <a:srgbClr val="FF0000"/>
              </a:solidFill>
              <a:latin typeface="HG丸ｺﾞｼｯｸM-PRO" pitchFamily="50" charset="-128"/>
              <a:ea typeface="HG丸ｺﾞｼｯｸM-PRO" pitchFamily="50" charset="-128"/>
            </a:endParaRPr>
          </a:p>
          <a:p>
            <a:pPr lvl="1">
              <a:buFont typeface="Wingdings 2" pitchFamily="18" charset="2"/>
              <a:buBlip>
                <a:blip r:embed="rId3"/>
              </a:buBlip>
            </a:pPr>
            <a:r>
              <a:rPr lang="ja-JP" altLang="en-US" sz="1600" dirty="0" smtClean="0">
                <a:latin typeface="HG丸ｺﾞｼｯｸM-PRO" pitchFamily="50" charset="-128"/>
                <a:ea typeface="HG丸ｺﾞｼｯｸM-PRO" pitchFamily="50" charset="-128"/>
              </a:rPr>
              <a:t>関西館が</a:t>
            </a:r>
            <a:r>
              <a:rPr lang="en-US" altLang="ja-JP" sz="1600" dirty="0" smtClean="0">
                <a:latin typeface="HG丸ｺﾞｼｯｸM-PRO" pitchFamily="50" charset="-128"/>
                <a:ea typeface="HG丸ｺﾞｼｯｸM-PRO" pitchFamily="50" charset="-128"/>
              </a:rPr>
              <a:t>2002</a:t>
            </a:r>
            <a:r>
              <a:rPr lang="ja-JP" altLang="en-US" sz="1600" dirty="0" smtClean="0">
                <a:latin typeface="HG丸ｺﾞｼｯｸM-PRO" pitchFamily="50" charset="-128"/>
                <a:ea typeface="HG丸ｺﾞｼｯｸM-PRO" pitchFamily="50" charset="-128"/>
              </a:rPr>
              <a:t>年に開館し、本格的な電子図書館事業を開始。</a:t>
            </a:r>
            <a:endParaRPr lang="en-US" altLang="ja-JP" sz="1600" dirty="0" smtClean="0">
              <a:latin typeface="HG丸ｺﾞｼｯｸM-PRO" pitchFamily="50" charset="-128"/>
              <a:ea typeface="HG丸ｺﾞｼｯｸM-PRO" pitchFamily="50" charset="-128"/>
            </a:endParaRPr>
          </a:p>
          <a:p>
            <a:pPr>
              <a:buBlip>
                <a:blip r:embed="rId3"/>
              </a:buBlip>
            </a:pPr>
            <a:r>
              <a:rPr lang="ja-JP" altLang="en-US" sz="1600" dirty="0" smtClean="0">
                <a:solidFill>
                  <a:srgbClr val="FF0000"/>
                </a:solidFill>
                <a:latin typeface="HG丸ｺﾞｼｯｸM-PRO" pitchFamily="50" charset="-128"/>
                <a:ea typeface="HG丸ｺﾞｼｯｸM-PRO" pitchFamily="50" charset="-128"/>
              </a:rPr>
              <a:t>各種サービスの提供</a:t>
            </a:r>
            <a:endParaRPr lang="en-US" altLang="ja-JP" sz="1600" dirty="0" smtClean="0">
              <a:solidFill>
                <a:srgbClr val="FF0000"/>
              </a:solidFill>
              <a:latin typeface="HG丸ｺﾞｼｯｸM-PRO" pitchFamily="50" charset="-128"/>
              <a:ea typeface="HG丸ｺﾞｼｯｸM-PRO" pitchFamily="50" charset="-128"/>
            </a:endParaRPr>
          </a:p>
          <a:p>
            <a:pPr lvl="1">
              <a:buBlip>
                <a:blip r:embed="rId3"/>
              </a:buBlip>
            </a:pPr>
            <a:r>
              <a:rPr lang="ja-JP" altLang="en-US" sz="1600" dirty="0" smtClean="0">
                <a:latin typeface="HG丸ｺﾞｼｯｸM-PRO" pitchFamily="50" charset="-128"/>
                <a:ea typeface="HG丸ｺﾞｼｯｸM-PRO" pitchFamily="50" charset="-128"/>
              </a:rPr>
              <a:t>「近代デジタルライブラリー」（明治期以降の出版物のデジタル画像データベース）の公開</a:t>
            </a:r>
            <a:endParaRPr lang="en-US" altLang="ja-JP" sz="1600" dirty="0" smtClean="0">
              <a:latin typeface="HG丸ｺﾞｼｯｸM-PRO" pitchFamily="50" charset="-128"/>
              <a:ea typeface="HG丸ｺﾞｼｯｸM-PRO" pitchFamily="50" charset="-128"/>
            </a:endParaRPr>
          </a:p>
          <a:p>
            <a:pPr lvl="1">
              <a:buBlip>
                <a:blip r:embed="rId3"/>
              </a:buBlip>
            </a:pPr>
            <a:r>
              <a:rPr lang="ja-JP" altLang="en-US" sz="1600" dirty="0" smtClean="0">
                <a:latin typeface="HG丸ｺﾞｼｯｸM-PRO" pitchFamily="50" charset="-128"/>
                <a:ea typeface="HG丸ｺﾞｼｯｸM-PRO" pitchFamily="50" charset="-128"/>
              </a:rPr>
              <a:t>インターネット資源の選択的収集事業（</a:t>
            </a:r>
            <a:r>
              <a:rPr lang="en-US" altLang="ja-JP" sz="1600" dirty="0" smtClean="0">
                <a:latin typeface="HG丸ｺﾞｼｯｸM-PRO" pitchFamily="50" charset="-128"/>
                <a:ea typeface="HG丸ｺﾞｼｯｸM-PRO" pitchFamily="50" charset="-128"/>
              </a:rPr>
              <a:t>WARP</a:t>
            </a:r>
            <a:r>
              <a:rPr lang="ja-JP" altLang="en-US" sz="1600" dirty="0" smtClean="0">
                <a:latin typeface="HG丸ｺﾞｼｯｸM-PRO" pitchFamily="50" charset="-128"/>
                <a:ea typeface="HG丸ｺﾞｼｯｸM-PRO" pitchFamily="50" charset="-128"/>
              </a:rPr>
              <a:t>）</a:t>
            </a:r>
            <a:endParaRPr lang="en-US" altLang="ja-JP" sz="1600" dirty="0" smtClean="0">
              <a:latin typeface="HG丸ｺﾞｼｯｸM-PRO" pitchFamily="50" charset="-128"/>
              <a:ea typeface="HG丸ｺﾞｼｯｸM-PRO" pitchFamily="50" charset="-128"/>
            </a:endParaRPr>
          </a:p>
          <a:p>
            <a:pPr lvl="1">
              <a:buBlip>
                <a:blip r:embed="rId3"/>
              </a:buBlip>
            </a:pPr>
            <a:r>
              <a:rPr lang="ja-JP" altLang="en-US" sz="1600" dirty="0" smtClean="0">
                <a:latin typeface="HG丸ｺﾞｼｯｸM-PRO" pitchFamily="50" charset="-128"/>
                <a:ea typeface="HG丸ｺﾞｼｯｸM-PRO" pitchFamily="50" charset="-128"/>
              </a:rPr>
              <a:t>データベースナビゲーション事業（</a:t>
            </a:r>
            <a:r>
              <a:rPr lang="en-US" altLang="ja-JP" sz="1600" dirty="0" err="1" smtClean="0">
                <a:latin typeface="HG丸ｺﾞｼｯｸM-PRO" pitchFamily="50" charset="-128"/>
                <a:ea typeface="HG丸ｺﾞｼｯｸM-PRO" pitchFamily="50" charset="-128"/>
              </a:rPr>
              <a:t>Dnavi</a:t>
            </a:r>
            <a:r>
              <a:rPr lang="ja-JP" altLang="en-US" sz="1600" dirty="0" smtClean="0">
                <a:latin typeface="HG丸ｺﾞｼｯｸM-PRO" pitchFamily="50" charset="-128"/>
                <a:ea typeface="HG丸ｺﾞｼｯｸM-PRO" pitchFamily="50" charset="-128"/>
              </a:rPr>
              <a:t>）</a:t>
            </a:r>
            <a:endParaRPr lang="en-US" altLang="ja-JP" sz="1600" dirty="0" smtClean="0">
              <a:latin typeface="HG丸ｺﾞｼｯｸM-PRO" pitchFamily="50" charset="-128"/>
              <a:ea typeface="HG丸ｺﾞｼｯｸM-PRO" pitchFamily="50" charset="-128"/>
            </a:endParaRPr>
          </a:p>
          <a:p>
            <a:pPr lvl="1">
              <a:buBlip>
                <a:blip r:embed="rId3"/>
              </a:buBlip>
            </a:pPr>
            <a:r>
              <a:rPr lang="ja-JP" altLang="en-US" sz="1600" dirty="0" smtClean="0">
                <a:latin typeface="HG丸ｺﾞｼｯｸM-PRO" pitchFamily="50" charset="-128"/>
                <a:ea typeface="HG丸ｺﾞｼｯｸM-PRO" pitchFamily="50" charset="-128"/>
              </a:rPr>
              <a:t>各種の電子展示会の開催</a:t>
            </a:r>
            <a:endParaRPr lang="en-US" altLang="ja-JP" sz="1600" dirty="0" smtClean="0">
              <a:latin typeface="HG丸ｺﾞｼｯｸM-PRO" pitchFamily="50" charset="-128"/>
              <a:ea typeface="HG丸ｺﾞｼｯｸM-PRO" pitchFamily="50" charset="-128"/>
            </a:endParaRPr>
          </a:p>
          <a:p>
            <a:pPr lvl="1">
              <a:buBlip>
                <a:blip r:embed="rId3"/>
              </a:buBlip>
            </a:pPr>
            <a:r>
              <a:rPr lang="ja-JP" altLang="en-US" sz="1600" dirty="0" smtClean="0">
                <a:latin typeface="HG丸ｺﾞｼｯｸM-PRO" pitchFamily="50" charset="-128"/>
                <a:ea typeface="HG丸ｺﾞｼｯｸM-PRO" pitchFamily="50" charset="-128"/>
              </a:rPr>
              <a:t>レファレンス協同データベース</a:t>
            </a:r>
            <a:endParaRPr lang="en-US" altLang="ja-JP" sz="1600" dirty="0" smtClean="0">
              <a:latin typeface="HG丸ｺﾞｼｯｸM-PRO" pitchFamily="50" charset="-128"/>
              <a:ea typeface="HG丸ｺﾞｼｯｸM-PRO" pitchFamily="50" charset="-128"/>
            </a:endParaRPr>
          </a:p>
          <a:p>
            <a:pPr>
              <a:buBlip>
                <a:blip r:embed="rId3"/>
              </a:buBlip>
            </a:pPr>
            <a:r>
              <a:rPr lang="ja-JP" altLang="en-US" sz="1600" dirty="0" smtClean="0">
                <a:latin typeface="HG丸ｺﾞｼｯｸM-PRO" pitchFamily="50" charset="-128"/>
                <a:ea typeface="HG丸ｺﾞｼｯｸM-PRO" pitchFamily="50" charset="-128"/>
              </a:rPr>
              <a:t>日本全国のデジタル資源の連携を視野に入れたサービスを開始</a:t>
            </a:r>
            <a:endParaRPr lang="en-US" altLang="ja-JP" sz="1600" dirty="0" smtClean="0">
              <a:latin typeface="HG丸ｺﾞｼｯｸM-PRO" pitchFamily="50" charset="-128"/>
              <a:ea typeface="HG丸ｺﾞｼｯｸM-PRO" pitchFamily="50" charset="-128"/>
            </a:endParaRPr>
          </a:p>
          <a:p>
            <a:pPr lvl="1">
              <a:buBlip>
                <a:blip r:embed="rId3"/>
              </a:buBlip>
            </a:pPr>
            <a:r>
              <a:rPr lang="en-US" altLang="ja-JP" sz="1400" dirty="0" smtClean="0">
                <a:latin typeface="HG丸ｺﾞｼｯｸM-PRO" pitchFamily="50" charset="-128"/>
                <a:ea typeface="HG丸ｺﾞｼｯｸM-PRO" pitchFamily="50" charset="-128"/>
              </a:rPr>
              <a:t>PORTA</a:t>
            </a:r>
            <a:r>
              <a:rPr lang="ja-JP" altLang="en-US" sz="1400" dirty="0" smtClean="0">
                <a:latin typeface="HG丸ｺﾞｼｯｸM-PRO" pitchFamily="50" charset="-128"/>
                <a:ea typeface="HG丸ｺﾞｼｯｸM-PRO" pitchFamily="50" charset="-128"/>
              </a:rPr>
              <a:t>（全国の各種デジタル情報資源を一元的に検索し、ナビゲーションを可能とするシステム）に着手</a:t>
            </a:r>
            <a:endParaRPr lang="en-US" altLang="ja-JP" sz="1400" dirty="0" smtClean="0">
              <a:latin typeface="HG丸ｺﾞｼｯｸM-PRO" pitchFamily="50" charset="-128"/>
              <a:ea typeface="HG丸ｺﾞｼｯｸM-PRO" pitchFamily="50" charset="-128"/>
            </a:endParaRPr>
          </a:p>
          <a:p>
            <a:pPr lvl="1">
              <a:buBlip>
                <a:blip r:embed="rId3"/>
              </a:buBlip>
            </a:pPr>
            <a:endParaRPr lang="en-US" altLang="ja-JP" sz="1200" dirty="0" smtClean="0">
              <a:latin typeface="HG丸ｺﾞｼｯｸM-PRO" pitchFamily="50" charset="-128"/>
              <a:ea typeface="HG丸ｺﾞｼｯｸM-PRO" pitchFamily="50" charset="-128"/>
            </a:endParaRPr>
          </a:p>
          <a:p>
            <a:pPr eaLnBrk="1" hangingPunct="1"/>
            <a:endParaRPr lang="ja-JP" altLang="en-US" sz="1200" dirty="0" smtClean="0">
              <a:latin typeface="HG丸ｺﾞｼｯｸM-PRO" pitchFamily="50" charset="-128"/>
              <a:ea typeface="HG丸ｺﾞｼｯｸM-PRO" pitchFamily="50" charset="-128"/>
            </a:endParaRPr>
          </a:p>
        </p:txBody>
      </p:sp>
      <p:sp>
        <p:nvSpPr>
          <p:cNvPr id="4" name="コンテンツ プレースホルダ 3"/>
          <p:cNvSpPr>
            <a:spLocks noGrp="1"/>
          </p:cNvSpPr>
          <p:nvPr>
            <p:ph sz="half" idx="2"/>
          </p:nvPr>
        </p:nvSpPr>
        <p:spPr>
          <a:xfrm>
            <a:off x="4716019" y="1484784"/>
            <a:ext cx="4248472" cy="4997152"/>
          </a:xfrm>
        </p:spPr>
        <p:style>
          <a:lnRef idx="1">
            <a:schemeClr val="dk1"/>
          </a:lnRef>
          <a:fillRef idx="2">
            <a:schemeClr val="dk1"/>
          </a:fillRef>
          <a:effectRef idx="1">
            <a:schemeClr val="dk1"/>
          </a:effectRef>
          <a:fontRef idx="minor">
            <a:schemeClr val="dk1"/>
          </a:fontRef>
        </p:style>
        <p:txBody>
          <a:bodyPr>
            <a:noAutofit/>
          </a:bodyPr>
          <a:lstStyle/>
          <a:p>
            <a:pPr>
              <a:buNone/>
            </a:pPr>
            <a:r>
              <a:rPr lang="ja-JP" altLang="en-US" sz="1600" dirty="0" smtClean="0">
                <a:solidFill>
                  <a:srgbClr val="C00000"/>
                </a:solidFill>
                <a:latin typeface="HG丸ｺﾞｼｯｸM-PRO" pitchFamily="50" charset="-128"/>
                <a:ea typeface="HG丸ｺﾞｼｯｸM-PRO" pitchFamily="50" charset="-128"/>
              </a:rPr>
              <a:t>第</a:t>
            </a:r>
            <a:r>
              <a:rPr lang="en-US" altLang="ja-JP" sz="1600" dirty="0" smtClean="0">
                <a:solidFill>
                  <a:srgbClr val="C00000"/>
                </a:solidFill>
                <a:latin typeface="HG丸ｺﾞｼｯｸM-PRO" pitchFamily="50" charset="-128"/>
                <a:ea typeface="HG丸ｺﾞｼｯｸM-PRO" pitchFamily="50" charset="-128"/>
              </a:rPr>
              <a:t>4</a:t>
            </a:r>
            <a:r>
              <a:rPr lang="ja-JP" altLang="en-US" sz="1600" dirty="0" smtClean="0">
                <a:solidFill>
                  <a:srgbClr val="C00000"/>
                </a:solidFill>
                <a:latin typeface="HG丸ｺﾞｼｯｸM-PRO" pitchFamily="50" charset="-128"/>
                <a:ea typeface="HG丸ｺﾞｼｯｸM-PRO" pitchFamily="50" charset="-128"/>
              </a:rPr>
              <a:t>ステージ</a:t>
            </a:r>
            <a:r>
              <a:rPr lang="en-US" altLang="ja-JP" sz="1600" dirty="0" smtClean="0">
                <a:solidFill>
                  <a:srgbClr val="C00000"/>
                </a:solidFill>
                <a:latin typeface="HG丸ｺﾞｼｯｸM-PRO" pitchFamily="50" charset="-128"/>
                <a:ea typeface="HG丸ｺﾞｼｯｸM-PRO" pitchFamily="50" charset="-128"/>
              </a:rPr>
              <a:t>【2009</a:t>
            </a:r>
            <a:r>
              <a:rPr lang="ja-JP" altLang="en-US" sz="1600" dirty="0" smtClean="0">
                <a:solidFill>
                  <a:srgbClr val="C00000"/>
                </a:solidFill>
                <a:latin typeface="HG丸ｺﾞｼｯｸM-PRO" pitchFamily="50" charset="-128"/>
                <a:ea typeface="HG丸ｺﾞｼｯｸM-PRO" pitchFamily="50" charset="-128"/>
              </a:rPr>
              <a:t>～</a:t>
            </a:r>
            <a:r>
              <a:rPr lang="en-US" altLang="ja-JP" sz="1600" dirty="0" smtClean="0">
                <a:solidFill>
                  <a:srgbClr val="C00000"/>
                </a:solidFill>
                <a:latin typeface="HG丸ｺﾞｼｯｸM-PRO" pitchFamily="50" charset="-128"/>
                <a:ea typeface="HG丸ｺﾞｼｯｸM-PRO" pitchFamily="50" charset="-128"/>
              </a:rPr>
              <a:t>】</a:t>
            </a:r>
            <a:r>
              <a:rPr lang="ja-JP" altLang="en-US" sz="1600" dirty="0" smtClean="0">
                <a:solidFill>
                  <a:srgbClr val="C00000"/>
                </a:solidFill>
                <a:latin typeface="HG丸ｺﾞｼｯｸM-PRO" pitchFamily="50" charset="-128"/>
                <a:ea typeface="HG丸ｺﾞｼｯｸM-PRO" pitchFamily="50" charset="-128"/>
              </a:rPr>
              <a:t>　</a:t>
            </a:r>
            <a:r>
              <a:rPr lang="en-US" altLang="ja-JP" sz="1600" dirty="0" smtClean="0">
                <a:solidFill>
                  <a:srgbClr val="C00000"/>
                </a:solidFill>
                <a:latin typeface="HG丸ｺﾞｼｯｸM-PRO" pitchFamily="50" charset="-128"/>
                <a:ea typeface="HG丸ｺﾞｼｯｸM-PRO" pitchFamily="50" charset="-128"/>
              </a:rPr>
              <a:t>‐</a:t>
            </a:r>
            <a:r>
              <a:rPr lang="ja-JP" altLang="en-US" sz="1600" dirty="0" smtClean="0">
                <a:solidFill>
                  <a:srgbClr val="C00000"/>
                </a:solidFill>
                <a:latin typeface="HG丸ｺﾞｼｯｸM-PRO" pitchFamily="50" charset="-128"/>
                <a:ea typeface="HG丸ｺﾞｼｯｸM-PRO" pitchFamily="50" charset="-128"/>
              </a:rPr>
              <a:t>新たな飛躍へ</a:t>
            </a:r>
            <a:r>
              <a:rPr lang="en-US" altLang="ja-JP" sz="1600" dirty="0" smtClean="0">
                <a:solidFill>
                  <a:srgbClr val="C00000"/>
                </a:solidFill>
                <a:latin typeface="HG丸ｺﾞｼｯｸM-PRO" pitchFamily="50" charset="-128"/>
                <a:ea typeface="HG丸ｺﾞｼｯｸM-PRO" pitchFamily="50" charset="-128"/>
              </a:rPr>
              <a:t>‐</a:t>
            </a:r>
            <a:endParaRPr lang="en-US" altLang="ja-JP" sz="1600" dirty="0" smtClean="0">
              <a:latin typeface="HG丸ｺﾞｼｯｸM-PRO" pitchFamily="50" charset="-128"/>
              <a:ea typeface="HG丸ｺﾞｼｯｸM-PRO" pitchFamily="50" charset="-128"/>
            </a:endParaRPr>
          </a:p>
          <a:p>
            <a:pPr>
              <a:buNone/>
            </a:pPr>
            <a:endParaRPr lang="en-US" altLang="ja-JP" sz="1600" dirty="0" smtClean="0">
              <a:latin typeface="HG丸ｺﾞｼｯｸM-PRO" pitchFamily="50" charset="-128"/>
              <a:ea typeface="HG丸ｺﾞｼｯｸM-PRO" pitchFamily="50" charset="-128"/>
            </a:endParaRPr>
          </a:p>
          <a:p>
            <a:pPr>
              <a:buBlip>
                <a:blip r:embed="rId3"/>
              </a:buBlip>
            </a:pPr>
            <a:r>
              <a:rPr lang="ja-JP" altLang="en-US" sz="1600" dirty="0" smtClean="0">
                <a:solidFill>
                  <a:srgbClr val="FF0000"/>
                </a:solidFill>
                <a:latin typeface="HG丸ｺﾞｼｯｸM-PRO" pitchFamily="50" charset="-128"/>
                <a:ea typeface="HG丸ｺﾞｼｯｸM-PRO" pitchFamily="50" charset="-128"/>
              </a:rPr>
              <a:t>国内外における各種連携・協力</a:t>
            </a:r>
            <a:endParaRPr lang="en-US" altLang="ja-JP" sz="1600" dirty="0" smtClean="0">
              <a:solidFill>
                <a:srgbClr val="FF0000"/>
              </a:solidFill>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⇒全国の公共図書館との連携の強化</a:t>
            </a:r>
            <a:endParaRPr lang="en-US" altLang="ja-JP" sz="1600" dirty="0" smtClean="0">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⇒博物館や文書館などの文化機関との連携の強化</a:t>
            </a:r>
            <a:endParaRPr lang="en-US" altLang="ja-JP" sz="1600" dirty="0" smtClean="0">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⇒東アジアの日中韓</a:t>
            </a:r>
            <a:r>
              <a:rPr lang="en-US" altLang="ja-JP" sz="1600" dirty="0" smtClean="0">
                <a:latin typeface="HG丸ｺﾞｼｯｸM-PRO" pitchFamily="50" charset="-128"/>
                <a:ea typeface="HG丸ｺﾞｼｯｸM-PRO" pitchFamily="50" charset="-128"/>
              </a:rPr>
              <a:t>3</a:t>
            </a:r>
            <a:r>
              <a:rPr lang="ja-JP" altLang="en-US" sz="1600" dirty="0" smtClean="0">
                <a:latin typeface="HG丸ｺﾞｼｯｸM-PRO" pitchFamily="50" charset="-128"/>
                <a:ea typeface="HG丸ｺﾞｼｯｸM-PRO" pitchFamily="50" charset="-128"/>
              </a:rPr>
              <a:t>カ国を初めとするアジア諸国との連携</a:t>
            </a:r>
            <a:endParaRPr lang="en-US" altLang="ja-JP" sz="1600" dirty="0" smtClean="0">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⇒世界各国とのグローバルな協力の推進</a:t>
            </a:r>
            <a:endParaRPr lang="en-US" altLang="ja-JP" sz="1600" dirty="0" smtClean="0">
              <a:latin typeface="HG丸ｺﾞｼｯｸM-PRO" pitchFamily="50" charset="-128"/>
              <a:ea typeface="HG丸ｺﾞｼｯｸM-PRO" pitchFamily="50" charset="-128"/>
            </a:endParaRPr>
          </a:p>
          <a:p>
            <a:pPr>
              <a:buBlip>
                <a:blip r:embed="rId3"/>
              </a:buBlip>
            </a:pPr>
            <a:r>
              <a:rPr lang="ja-JP" altLang="en-US" sz="1600" dirty="0" smtClean="0">
                <a:solidFill>
                  <a:srgbClr val="FF0000"/>
                </a:solidFill>
                <a:latin typeface="HG丸ｺﾞｼｯｸM-PRO" pitchFamily="50" charset="-128"/>
                <a:ea typeface="HG丸ｺﾞｼｯｸM-PRO" pitchFamily="50" charset="-128"/>
              </a:rPr>
              <a:t>コンテンツの質・量・種類の拡充</a:t>
            </a:r>
            <a:endParaRPr lang="en-US" altLang="ja-JP" sz="1600" dirty="0" smtClean="0">
              <a:solidFill>
                <a:srgbClr val="FF0000"/>
              </a:solidFill>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⇒テキスト情報</a:t>
            </a:r>
            <a:endParaRPr lang="en-US" altLang="ja-JP" sz="1600" dirty="0" smtClean="0">
              <a:latin typeface="HG丸ｺﾞｼｯｸM-PRO" pitchFamily="50" charset="-128"/>
              <a:ea typeface="HG丸ｺﾞｼｯｸM-PRO" pitchFamily="50" charset="-128"/>
            </a:endParaRPr>
          </a:p>
          <a:p>
            <a:pPr>
              <a:buNone/>
            </a:pPr>
            <a:r>
              <a:rPr lang="ja-JP" altLang="en-US" sz="1600" dirty="0" smtClean="0">
                <a:latin typeface="HG丸ｺﾞｼｯｸM-PRO" pitchFamily="50" charset="-128"/>
                <a:ea typeface="HG丸ｺﾞｼｯｸM-PRO" pitchFamily="50" charset="-128"/>
              </a:rPr>
              <a:t>　　⇒音楽・動画等のマルチメディア情報</a:t>
            </a:r>
            <a:endParaRPr lang="en-US" altLang="ja-JP" sz="1600" dirty="0" smtClean="0">
              <a:latin typeface="HG丸ｺﾞｼｯｸM-PRO" pitchFamily="50" charset="-128"/>
              <a:ea typeface="HG丸ｺﾞｼｯｸM-PRO" pitchFamily="50" charset="-128"/>
            </a:endParaRPr>
          </a:p>
          <a:p>
            <a:pPr>
              <a:buNone/>
            </a:pPr>
            <a:endParaRPr lang="en-US" altLang="ja-JP" sz="1600" dirty="0" smtClean="0">
              <a:latin typeface="HG丸ｺﾞｼｯｸM-PRO" pitchFamily="50" charset="-128"/>
              <a:ea typeface="HG丸ｺﾞｼｯｸM-PRO" pitchFamily="50" charset="-128"/>
            </a:endParaRPr>
          </a:p>
          <a:p>
            <a:pPr>
              <a:buBlip>
                <a:blip r:embed="rId3"/>
              </a:buBlip>
            </a:pPr>
            <a:r>
              <a:rPr lang="ja-JP" altLang="en-US" sz="1600" dirty="0" smtClean="0">
                <a:latin typeface="HG丸ｺﾞｼｯｸM-PRO" pitchFamily="50" charset="-128"/>
                <a:ea typeface="HG丸ｺﾞｼｯｸM-PRO" pitchFamily="50" charset="-128"/>
              </a:rPr>
              <a:t>これらを実施するため、組織の改編とシステムの整備を予定</a:t>
            </a:r>
          </a:p>
          <a:p>
            <a:endParaRPr kumimoji="1" lang="ja-JP" altLang="en-US" sz="1200"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457200" y="274638"/>
            <a:ext cx="7354888" cy="634082"/>
          </a:xfrm>
          <a:ln>
            <a:noFill/>
          </a:ln>
        </p:spPr>
        <p:txBody>
          <a:bodyPr>
            <a:noAutofit/>
          </a:bodyPr>
          <a:lstStyle/>
          <a:p>
            <a:pPr eaLnBrk="1" hangingPunct="1"/>
            <a:r>
              <a:rPr lang="ja-JP" altLang="en-US" sz="3600" dirty="0" smtClean="0">
                <a:latin typeface="HG丸ｺﾞｼｯｸM-PRO" pitchFamily="50" charset="-128"/>
                <a:ea typeface="HG丸ｺﾞｼｯｸM-PRO" pitchFamily="50" charset="-128"/>
              </a:rPr>
              <a:t>当館資料のデジタル化</a:t>
            </a:r>
          </a:p>
        </p:txBody>
      </p:sp>
      <p:sp>
        <p:nvSpPr>
          <p:cNvPr id="26627" name="コンテンツ プレースホルダ 2"/>
          <p:cNvSpPr>
            <a:spLocks noGrp="1"/>
          </p:cNvSpPr>
          <p:nvPr>
            <p:ph idx="1"/>
          </p:nvPr>
        </p:nvSpPr>
        <p:spPr>
          <a:xfrm>
            <a:off x="457202" y="1628801"/>
            <a:ext cx="8075240" cy="44973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eaLnBrk="1" hangingPunct="1">
              <a:buFont typeface="Wingdings 2" pitchFamily="18" charset="2"/>
              <a:buBlip>
                <a:blip r:embed="rId3"/>
              </a:buBlip>
            </a:pPr>
            <a:r>
              <a:rPr lang="ja-JP" altLang="en-US" sz="2400" dirty="0" smtClean="0">
                <a:latin typeface="HG丸ｺﾞｼｯｸM-PRO" pitchFamily="50" charset="-128"/>
                <a:ea typeface="HG丸ｺﾞｼｯｸM-PRO" pitchFamily="50" charset="-128"/>
              </a:rPr>
              <a:t>インターネットを通じていつでも、どこでも読める「電子図書館の蔵書」として構築。</a:t>
            </a:r>
            <a:endParaRPr lang="en-US" altLang="ja-JP" sz="2400" dirty="0" smtClean="0">
              <a:latin typeface="HG丸ｺﾞｼｯｸM-PRO" pitchFamily="50" charset="-128"/>
              <a:ea typeface="HG丸ｺﾞｼｯｸM-PRO" pitchFamily="50" charset="-128"/>
            </a:endParaRPr>
          </a:p>
          <a:p>
            <a:pPr lvl="1">
              <a:buFont typeface="Wingdings 2" pitchFamily="18" charset="2"/>
              <a:buBlip>
                <a:blip r:embed="rId3"/>
              </a:buBlip>
            </a:pPr>
            <a:r>
              <a:rPr lang="ja-JP" altLang="en-US" sz="1800" dirty="0" smtClean="0">
                <a:latin typeface="HG丸ｺﾞｼｯｸM-PRO" pitchFamily="50" charset="-128"/>
                <a:ea typeface="HG丸ｺﾞｼｯｸM-PRO" pitchFamily="50" charset="-128"/>
              </a:rPr>
              <a:t>そのため、著作権保護期間満了、著作権者の許諾を得る、文化庁長官裁定を受けて、公衆送信を可能としてきた。</a:t>
            </a:r>
            <a:endParaRPr lang="en-US" altLang="ja-JP" sz="24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en-US" altLang="ja-JP" sz="2400" dirty="0" smtClean="0">
                <a:latin typeface="HG丸ｺﾞｼｯｸM-PRO" pitchFamily="50" charset="-128"/>
                <a:ea typeface="HG丸ｺﾞｼｯｸM-PRO" pitchFamily="50" charset="-128"/>
              </a:rPr>
              <a:t>2009</a:t>
            </a:r>
            <a:r>
              <a:rPr lang="ja-JP" altLang="en-US" sz="2400" dirty="0" smtClean="0">
                <a:latin typeface="HG丸ｺﾞｼｯｸM-PRO" pitchFamily="50" charset="-128"/>
                <a:ea typeface="HG丸ｺﾞｼｯｸM-PRO" pitchFamily="50" charset="-128"/>
              </a:rPr>
              <a:t>年から保存目的でのデジタル化にも着手。</a:t>
            </a:r>
            <a:endParaRPr lang="en-US" altLang="ja-JP" sz="24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1800" dirty="0" smtClean="0">
                <a:latin typeface="HG丸ｺﾞｼｯｸM-PRO" pitchFamily="50" charset="-128"/>
                <a:ea typeface="HG丸ｺﾞｼｯｸM-PRO" pitchFamily="50" charset="-128"/>
              </a:rPr>
              <a:t>2010</a:t>
            </a:r>
            <a:r>
              <a:rPr lang="ja-JP" altLang="en-US" sz="1800" dirty="0" smtClean="0">
                <a:latin typeface="HG丸ｺﾞｼｯｸM-PRO" pitchFamily="50" charset="-128"/>
                <a:ea typeface="HG丸ｺﾞｼｯｸM-PRO" pitchFamily="50" charset="-128"/>
              </a:rPr>
              <a:t>年の</a:t>
            </a:r>
            <a:r>
              <a:rPr lang="en-US" altLang="ja-JP" sz="1800" dirty="0" smtClean="0">
                <a:latin typeface="HG丸ｺﾞｼｯｸM-PRO" pitchFamily="50" charset="-128"/>
                <a:ea typeface="HG丸ｺﾞｼｯｸM-PRO" pitchFamily="50" charset="-128"/>
              </a:rPr>
              <a:t>1</a:t>
            </a:r>
            <a:r>
              <a:rPr lang="ja-JP" altLang="en-US" sz="1800" dirty="0" smtClean="0">
                <a:latin typeface="HG丸ｺﾞｼｯｸM-PRO" pitchFamily="50" charset="-128"/>
                <a:ea typeface="HG丸ｺﾞｼｯｸM-PRO" pitchFamily="50" charset="-128"/>
              </a:rPr>
              <a:t>月の著作権法改正では、国立国会図書館が資料保存の目的でデジタル化することを、法律上に明確した。</a:t>
            </a:r>
            <a:endParaRPr lang="en-US" altLang="ja-JP" sz="1800" dirty="0" smtClean="0">
              <a:latin typeface="HG丸ｺﾞｼｯｸM-PRO" pitchFamily="50" charset="-128"/>
              <a:ea typeface="HG丸ｺﾞｼｯｸM-PRO" pitchFamily="50" charset="-128"/>
            </a:endParaRPr>
          </a:p>
          <a:p>
            <a:pPr lvl="1">
              <a:buFont typeface="Wingdings 2" pitchFamily="18" charset="2"/>
              <a:buBlip>
                <a:blip r:embed="rId3"/>
              </a:buBlip>
            </a:pPr>
            <a:r>
              <a:rPr lang="en-US" altLang="ja-JP" sz="1800" dirty="0" smtClean="0">
                <a:latin typeface="HG丸ｺﾞｼｯｸM-PRO" pitchFamily="50" charset="-128"/>
                <a:ea typeface="HG丸ｺﾞｼｯｸM-PRO" pitchFamily="50" charset="-128"/>
              </a:rPr>
              <a:t>2009</a:t>
            </a:r>
            <a:r>
              <a:rPr lang="ja-JP" altLang="en-US" sz="1800" dirty="0" smtClean="0">
                <a:latin typeface="HG丸ｺﾞｼｯｸM-PRO" pitchFamily="50" charset="-128"/>
                <a:ea typeface="HG丸ｺﾞｼｯｸM-PRO" pitchFamily="50" charset="-128"/>
              </a:rPr>
              <a:t>年に国の経済対策の一環として</a:t>
            </a:r>
            <a:r>
              <a:rPr lang="en-US" altLang="ja-JP" sz="1800" dirty="0" smtClean="0">
                <a:latin typeface="HG丸ｺﾞｼｯｸM-PRO" pitchFamily="50" charset="-128"/>
                <a:ea typeface="HG丸ｺﾞｼｯｸM-PRO" pitchFamily="50" charset="-128"/>
              </a:rPr>
              <a:t>127</a:t>
            </a:r>
            <a:r>
              <a:rPr lang="ja-JP" altLang="en-US" sz="1800" dirty="0" smtClean="0">
                <a:latin typeface="HG丸ｺﾞｼｯｸM-PRO" pitchFamily="50" charset="-128"/>
                <a:ea typeface="HG丸ｺﾞｼｯｸM-PRO" pitchFamily="50" charset="-128"/>
              </a:rPr>
              <a:t>億円（</a:t>
            </a:r>
            <a:r>
              <a:rPr lang="en-US" altLang="ja-JP" sz="1800" dirty="0" smtClean="0">
                <a:latin typeface="HG丸ｺﾞｼｯｸM-PRO" pitchFamily="50" charset="-128"/>
                <a:ea typeface="HG丸ｺﾞｼｯｸM-PRO" pitchFamily="50" charset="-128"/>
              </a:rPr>
              <a:t>1.5</a:t>
            </a:r>
            <a:r>
              <a:rPr lang="ja-JP" altLang="en-US" sz="1800" dirty="0" smtClean="0">
                <a:latin typeface="HG丸ｺﾞｼｯｸM-PRO" pitchFamily="50" charset="-128"/>
                <a:ea typeface="HG丸ｺﾞｼｯｸM-PRO" pitchFamily="50" charset="-128"/>
              </a:rPr>
              <a:t>億ドル）の補正予算が計上され、また</a:t>
            </a:r>
            <a:r>
              <a:rPr lang="en-US" altLang="ja-JP" sz="1800" dirty="0" smtClean="0">
                <a:latin typeface="HG丸ｺﾞｼｯｸM-PRO" pitchFamily="50" charset="-128"/>
                <a:ea typeface="HG丸ｺﾞｼｯｸM-PRO" pitchFamily="50" charset="-128"/>
              </a:rPr>
              <a:t>2010</a:t>
            </a:r>
            <a:r>
              <a:rPr lang="ja-JP" altLang="en-US" sz="1800" dirty="0" smtClean="0">
                <a:latin typeface="HG丸ｺﾞｼｯｸM-PRO" pitchFamily="50" charset="-128"/>
                <a:ea typeface="HG丸ｺﾞｼｯｸM-PRO" pitchFamily="50" charset="-128"/>
              </a:rPr>
              <a:t>年にも</a:t>
            </a:r>
            <a:r>
              <a:rPr lang="en-US" altLang="ja-JP" sz="1800" dirty="0" smtClean="0">
                <a:latin typeface="HG丸ｺﾞｼｯｸM-PRO" pitchFamily="50" charset="-128"/>
                <a:ea typeface="HG丸ｺﾞｼｯｸM-PRO" pitchFamily="50" charset="-128"/>
              </a:rPr>
              <a:t>10</a:t>
            </a:r>
            <a:r>
              <a:rPr lang="ja-JP" altLang="en-US" sz="1800" dirty="0" smtClean="0">
                <a:latin typeface="HG丸ｺﾞｼｯｸM-PRO" pitchFamily="50" charset="-128"/>
                <a:ea typeface="HG丸ｺﾞｼｯｸM-PRO" pitchFamily="50" charset="-128"/>
              </a:rPr>
              <a:t>億円（</a:t>
            </a:r>
            <a:r>
              <a:rPr lang="en-US" altLang="ja-JP" sz="1800" dirty="0" smtClean="0">
                <a:latin typeface="HG丸ｺﾞｼｯｸM-PRO" pitchFamily="50" charset="-128"/>
                <a:ea typeface="HG丸ｺﾞｼｯｸM-PRO" pitchFamily="50" charset="-128"/>
              </a:rPr>
              <a:t>1200</a:t>
            </a:r>
            <a:r>
              <a:rPr lang="ja-JP" altLang="en-US" sz="1800" dirty="0" smtClean="0">
                <a:latin typeface="HG丸ｺﾞｼｯｸM-PRO" pitchFamily="50" charset="-128"/>
                <a:ea typeface="HG丸ｺﾞｼｯｸM-PRO" pitchFamily="50" charset="-128"/>
              </a:rPr>
              <a:t>万ドル）が計上される。</a:t>
            </a:r>
            <a:endParaRPr lang="en-US" altLang="ja-JP" sz="1800" dirty="0" smtClean="0">
              <a:latin typeface="HG丸ｺﾞｼｯｸM-PRO" pitchFamily="50" charset="-128"/>
              <a:ea typeface="HG丸ｺﾞｼｯｸM-PRO" pitchFamily="50" charset="-128"/>
            </a:endParaRPr>
          </a:p>
          <a:p>
            <a:pPr eaLnBrk="1" hangingPunct="1">
              <a:buFont typeface="Wingdings 2" pitchFamily="18" charset="2"/>
              <a:buNone/>
            </a:pPr>
            <a:endParaRPr lang="en-US" altLang="ja-JP" sz="2400" dirty="0" smtClean="0">
              <a:latin typeface="HG丸ｺﾞｼｯｸM-PRO" pitchFamily="50" charset="-128"/>
              <a:ea typeface="HG丸ｺﾞｼｯｸM-PRO" pitchFamily="50" charset="-128"/>
            </a:endParaRPr>
          </a:p>
          <a:p>
            <a:pPr eaLnBrk="1" hangingPunct="1">
              <a:buFont typeface="Wingdings 2" pitchFamily="18" charset="2"/>
              <a:buBlip>
                <a:blip r:embed="rId3"/>
              </a:buBlip>
            </a:pPr>
            <a:r>
              <a:rPr lang="ja-JP" altLang="en-US" sz="2400" dirty="0" smtClean="0">
                <a:latin typeface="HG丸ｺﾞｼｯｸM-PRO" pitchFamily="50" charset="-128"/>
                <a:ea typeface="HG丸ｺﾞｼｯｸM-PRO" pitchFamily="50" charset="-128"/>
              </a:rPr>
              <a:t>出版者、著作権者等で構成する関係者協議会で提供範囲について、協議を重ねている。</a:t>
            </a:r>
          </a:p>
          <a:p>
            <a:pPr eaLnBrk="1" hangingPunct="1"/>
            <a:endParaRPr lang="ja-JP" altLang="en-US" dirty="0" smtClean="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dirty="0" smtClean="0"/>
              <a:t>National Diet Library (NDL)</a:t>
            </a:r>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タイトル 1"/>
          <p:cNvSpPr>
            <a:spLocks noGrp="1"/>
          </p:cNvSpPr>
          <p:nvPr>
            <p:ph type="title"/>
          </p:nvPr>
        </p:nvSpPr>
        <p:spPr>
          <a:xfrm>
            <a:off x="0" y="0"/>
            <a:ext cx="8964491" cy="928670"/>
          </a:xfrm>
        </p:spPr>
        <p:txBody>
          <a:bodyPr>
            <a:normAutofit/>
          </a:bodyPr>
          <a:lstStyle/>
          <a:p>
            <a:pPr eaLnBrk="1" hangingPunct="1"/>
            <a:r>
              <a:rPr lang="ja-JP" altLang="en-US" sz="3200" dirty="0" smtClean="0">
                <a:latin typeface="HG丸ｺﾞｼｯｸM-PRO" pitchFamily="50" charset="-128"/>
                <a:ea typeface="HG丸ｺﾞｼｯｸM-PRO" pitchFamily="50" charset="-128"/>
              </a:rPr>
              <a:t>国立国会図書館のデジタルコレクション</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ja-JP" altLang="en-US" sz="1800" dirty="0" smtClean="0">
                <a:latin typeface="HG丸ｺﾞｼｯｸM-PRO" pitchFamily="50" charset="-128"/>
                <a:ea typeface="HG丸ｺﾞｼｯｸM-PRO" pitchFamily="50" charset="-128"/>
              </a:rPr>
              <a:t>（平成</a:t>
            </a:r>
            <a:r>
              <a:rPr lang="en-US" altLang="ja-JP" sz="1800" dirty="0" smtClean="0">
                <a:latin typeface="HG丸ｺﾞｼｯｸM-PRO" pitchFamily="50" charset="-128"/>
                <a:ea typeface="HG丸ｺﾞｼｯｸM-PRO" pitchFamily="50" charset="-128"/>
              </a:rPr>
              <a:t>23</a:t>
            </a:r>
            <a:r>
              <a:rPr lang="ja-JP" altLang="en-US" sz="1800" dirty="0" smtClean="0">
                <a:latin typeface="HG丸ｺﾞｼｯｸM-PRO" pitchFamily="50" charset="-128"/>
                <a:ea typeface="HG丸ｺﾞｼｯｸM-PRO" pitchFamily="50" charset="-128"/>
              </a:rPr>
              <a:t>年</a:t>
            </a:r>
            <a:r>
              <a:rPr lang="en-US" altLang="ja-JP" sz="1800" dirty="0" smtClean="0">
                <a:latin typeface="HG丸ｺﾞｼｯｸM-PRO" pitchFamily="50" charset="-128"/>
                <a:ea typeface="HG丸ｺﾞｼｯｸM-PRO" pitchFamily="50" charset="-128"/>
              </a:rPr>
              <a:t>3</a:t>
            </a:r>
            <a:r>
              <a:rPr lang="ja-JP" altLang="en-US" sz="1800" dirty="0" smtClean="0">
                <a:latin typeface="HG丸ｺﾞｼｯｸM-PRO" pitchFamily="50" charset="-128"/>
                <a:ea typeface="HG丸ｺﾞｼｯｸM-PRO" pitchFamily="50" charset="-128"/>
              </a:rPr>
              <a:t>月末想定）</a:t>
            </a:r>
          </a:p>
        </p:txBody>
      </p:sp>
      <p:sp>
        <p:nvSpPr>
          <p:cNvPr id="5" name="正方形/長方形 4"/>
          <p:cNvSpPr>
            <a:spLocks noChangeAspect="1"/>
          </p:cNvSpPr>
          <p:nvPr/>
        </p:nvSpPr>
        <p:spPr>
          <a:xfrm>
            <a:off x="179391" y="2205038"/>
            <a:ext cx="21605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dirty="0">
                <a:solidFill>
                  <a:schemeClr val="tx1"/>
                </a:solidFill>
                <a:latin typeface="HG丸ｺﾞｼｯｸM-PRO" pitchFamily="50" charset="-128"/>
                <a:ea typeface="HG丸ｺﾞｼｯｸM-PRO" pitchFamily="50" charset="-128"/>
              </a:rPr>
              <a:t>　　　　 和図書　　　　</a:t>
            </a:r>
          </a:p>
        </p:txBody>
      </p:sp>
      <p:sp>
        <p:nvSpPr>
          <p:cNvPr id="6" name="正方形/長方形 5"/>
          <p:cNvSpPr>
            <a:spLocks noChangeAspect="1"/>
          </p:cNvSpPr>
          <p:nvPr/>
        </p:nvSpPr>
        <p:spPr>
          <a:xfrm>
            <a:off x="179391" y="2925763"/>
            <a:ext cx="21605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dirty="0">
                <a:solidFill>
                  <a:schemeClr val="tx1"/>
                </a:solidFill>
                <a:latin typeface="HG丸ｺﾞｼｯｸM-PRO" pitchFamily="50" charset="-128"/>
                <a:ea typeface="HG丸ｺﾞｼｯｸM-PRO" pitchFamily="50" charset="-128"/>
              </a:rPr>
              <a:t>　　　　 和雑誌　　　　</a:t>
            </a:r>
          </a:p>
        </p:txBody>
      </p:sp>
      <p:sp>
        <p:nvSpPr>
          <p:cNvPr id="9" name="正方形/長方形 8"/>
          <p:cNvSpPr>
            <a:spLocks noChangeAspect="1"/>
          </p:cNvSpPr>
          <p:nvPr/>
        </p:nvSpPr>
        <p:spPr>
          <a:xfrm>
            <a:off x="179391" y="3644900"/>
            <a:ext cx="2160587" cy="649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b="1" dirty="0">
                <a:solidFill>
                  <a:schemeClr val="tx1"/>
                </a:solidFill>
                <a:latin typeface="HG丸ｺﾞｼｯｸM-PRO" pitchFamily="50" charset="-128"/>
                <a:ea typeface="HG丸ｺﾞｼｯｸM-PRO" pitchFamily="50" charset="-128"/>
              </a:rPr>
              <a:t>　　　　　 </a:t>
            </a:r>
            <a:r>
              <a:rPr lang="ja-JP" altLang="en-US" dirty="0">
                <a:solidFill>
                  <a:schemeClr val="tx1"/>
                </a:solidFill>
                <a:latin typeface="HG丸ｺﾞｼｯｸM-PRO" pitchFamily="50" charset="-128"/>
                <a:ea typeface="HG丸ｺﾞｼｯｸM-PRO" pitchFamily="50" charset="-128"/>
              </a:rPr>
              <a:t>博士論文</a:t>
            </a:r>
            <a:endParaRPr lang="ja-JP" altLang="en-US" sz="1400" dirty="0">
              <a:solidFill>
                <a:schemeClr val="tx1"/>
              </a:solidFill>
              <a:latin typeface="HG丸ｺﾞｼｯｸM-PRO" pitchFamily="50" charset="-128"/>
              <a:ea typeface="HG丸ｺﾞｼｯｸM-PRO" pitchFamily="50" charset="-128"/>
            </a:endParaRPr>
          </a:p>
        </p:txBody>
      </p:sp>
      <p:sp>
        <p:nvSpPr>
          <p:cNvPr id="14" name="正方形/長方形 13"/>
          <p:cNvSpPr>
            <a:spLocks noChangeAspect="1"/>
          </p:cNvSpPr>
          <p:nvPr/>
        </p:nvSpPr>
        <p:spPr>
          <a:xfrm>
            <a:off x="7813675" y="2205038"/>
            <a:ext cx="1079500"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1/5</a:t>
            </a:r>
            <a:endParaRPr lang="ja-JP" altLang="en-US" sz="2800" dirty="0">
              <a:solidFill>
                <a:schemeClr val="tx1"/>
              </a:solidFill>
              <a:latin typeface="HG丸ｺﾞｼｯｸM-PRO" pitchFamily="50" charset="-128"/>
              <a:ea typeface="HG丸ｺﾞｼｯｸM-PRO" pitchFamily="50" charset="-128"/>
            </a:endParaRPr>
          </a:p>
        </p:txBody>
      </p:sp>
      <p:sp>
        <p:nvSpPr>
          <p:cNvPr id="15" name="正方形/長方形 14"/>
          <p:cNvSpPr>
            <a:spLocks noChangeAspect="1"/>
          </p:cNvSpPr>
          <p:nvPr/>
        </p:nvSpPr>
        <p:spPr>
          <a:xfrm>
            <a:off x="7813675" y="2925763"/>
            <a:ext cx="1079500"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1/4</a:t>
            </a:r>
            <a:endParaRPr lang="ja-JP" altLang="en-US" sz="2800" dirty="0">
              <a:solidFill>
                <a:schemeClr val="tx1"/>
              </a:solidFill>
              <a:latin typeface="HG丸ｺﾞｼｯｸM-PRO" pitchFamily="50" charset="-128"/>
              <a:ea typeface="HG丸ｺﾞｼｯｸM-PRO" pitchFamily="50" charset="-128"/>
            </a:endParaRPr>
          </a:p>
        </p:txBody>
      </p:sp>
      <p:sp>
        <p:nvSpPr>
          <p:cNvPr id="17" name="正方形/長方形 16"/>
          <p:cNvSpPr>
            <a:spLocks noChangeAspect="1"/>
          </p:cNvSpPr>
          <p:nvPr/>
        </p:nvSpPr>
        <p:spPr>
          <a:xfrm>
            <a:off x="7813675" y="3644900"/>
            <a:ext cx="1079500" cy="649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1/3</a:t>
            </a:r>
            <a:endParaRPr lang="ja-JP" altLang="en-US" sz="2800" dirty="0">
              <a:solidFill>
                <a:schemeClr val="tx1"/>
              </a:solidFill>
              <a:latin typeface="HG丸ｺﾞｼｯｸM-PRO" pitchFamily="50" charset="-128"/>
              <a:ea typeface="HG丸ｺﾞｼｯｸM-PRO" pitchFamily="50" charset="-128"/>
            </a:endParaRPr>
          </a:p>
        </p:txBody>
      </p:sp>
      <p:sp>
        <p:nvSpPr>
          <p:cNvPr id="19" name="正方形/長方形 18"/>
          <p:cNvSpPr>
            <a:spLocks/>
          </p:cNvSpPr>
          <p:nvPr/>
        </p:nvSpPr>
        <p:spPr>
          <a:xfrm>
            <a:off x="4211641" y="2205038"/>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89</a:t>
            </a:r>
            <a:r>
              <a:rPr lang="ja-JP" altLang="en-US" dirty="0">
                <a:solidFill>
                  <a:schemeClr val="tx1"/>
                </a:solidFill>
                <a:latin typeface="HG丸ｺﾞｼｯｸM-PRO" pitchFamily="50" charset="-128"/>
                <a:ea typeface="HG丸ｺﾞｼｯｸM-PRO" pitchFamily="50" charset="-128"/>
              </a:rPr>
              <a:t>万冊</a:t>
            </a:r>
          </a:p>
        </p:txBody>
      </p:sp>
      <p:sp>
        <p:nvSpPr>
          <p:cNvPr id="20" name="正方形/長方形 19"/>
          <p:cNvSpPr>
            <a:spLocks/>
          </p:cNvSpPr>
          <p:nvPr/>
        </p:nvSpPr>
        <p:spPr>
          <a:xfrm>
            <a:off x="4211641" y="2924175"/>
            <a:ext cx="1728787" cy="649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a:solidFill>
                  <a:schemeClr val="tx1"/>
                </a:solidFill>
                <a:latin typeface="HG丸ｺﾞｼｯｸM-PRO" pitchFamily="50" charset="-128"/>
                <a:ea typeface="HG丸ｺﾞｼｯｸM-PRO" pitchFamily="50" charset="-128"/>
              </a:rPr>
              <a:t>121</a:t>
            </a:r>
            <a:r>
              <a:rPr lang="ja-JP" altLang="en-US" dirty="0">
                <a:solidFill>
                  <a:schemeClr val="tx1"/>
                </a:solidFill>
                <a:latin typeface="HG丸ｺﾞｼｯｸM-PRO" pitchFamily="50" charset="-128"/>
                <a:ea typeface="HG丸ｺﾞｼｯｸM-PRO" pitchFamily="50" charset="-128"/>
              </a:rPr>
              <a:t>万冊</a:t>
            </a:r>
          </a:p>
        </p:txBody>
      </p:sp>
      <p:sp>
        <p:nvSpPr>
          <p:cNvPr id="22" name="正方形/長方形 21"/>
          <p:cNvSpPr>
            <a:spLocks/>
          </p:cNvSpPr>
          <p:nvPr/>
        </p:nvSpPr>
        <p:spPr>
          <a:xfrm>
            <a:off x="4211641" y="3644900"/>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14</a:t>
            </a:r>
            <a:r>
              <a:rPr lang="ja-JP" altLang="en-US" dirty="0">
                <a:solidFill>
                  <a:schemeClr val="tx1"/>
                </a:solidFill>
                <a:latin typeface="HG丸ｺﾞｼｯｸM-PRO" pitchFamily="50" charset="-128"/>
                <a:ea typeface="HG丸ｺﾞｼｯｸM-PRO" pitchFamily="50" charset="-128"/>
              </a:rPr>
              <a:t>万冊</a:t>
            </a:r>
          </a:p>
        </p:txBody>
      </p:sp>
      <p:sp>
        <p:nvSpPr>
          <p:cNvPr id="23" name="正方形/長方形 22"/>
          <p:cNvSpPr>
            <a:spLocks noChangeAspect="1"/>
          </p:cNvSpPr>
          <p:nvPr/>
        </p:nvSpPr>
        <p:spPr>
          <a:xfrm>
            <a:off x="179391" y="4365631"/>
            <a:ext cx="2160587" cy="720725"/>
          </a:xfrm>
          <a:prstGeom prst="rect">
            <a:avLst/>
          </a:prstGeom>
          <a:noFill/>
          <a:ln w="285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HG丸ｺﾞｼｯｸM-PRO" pitchFamily="50" charset="-128"/>
                <a:ea typeface="HG丸ｺﾞｼｯｸM-PRO" pitchFamily="50" charset="-128"/>
              </a:rPr>
              <a:t>合計</a:t>
            </a:r>
          </a:p>
        </p:txBody>
      </p:sp>
      <p:sp>
        <p:nvSpPr>
          <p:cNvPr id="25" name="正方形/長方形 24"/>
          <p:cNvSpPr>
            <a:spLocks noChangeAspect="1"/>
          </p:cNvSpPr>
          <p:nvPr/>
        </p:nvSpPr>
        <p:spPr>
          <a:xfrm>
            <a:off x="7813675" y="4365631"/>
            <a:ext cx="1079500" cy="720725"/>
          </a:xfrm>
          <a:prstGeom prst="rect">
            <a:avLst/>
          </a:prstGeom>
          <a:noFill/>
          <a:ln w="285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rgbClr val="FF0000"/>
                </a:solidFill>
                <a:latin typeface="HG丸ｺﾞｼｯｸM-PRO" pitchFamily="50" charset="-128"/>
                <a:ea typeface="HG丸ｺﾞｼｯｸM-PRO" pitchFamily="50" charset="-128"/>
              </a:rPr>
              <a:t>1/4</a:t>
            </a:r>
            <a:endParaRPr lang="ja-JP" altLang="en-US" sz="2800" dirty="0">
              <a:solidFill>
                <a:srgbClr val="FF0000"/>
              </a:solidFill>
              <a:latin typeface="HG丸ｺﾞｼｯｸM-PRO" pitchFamily="50" charset="-128"/>
              <a:ea typeface="HG丸ｺﾞｼｯｸM-PRO" pitchFamily="50" charset="-128"/>
            </a:endParaRPr>
          </a:p>
        </p:txBody>
      </p:sp>
      <p:sp>
        <p:nvSpPr>
          <p:cNvPr id="26" name="正方形/長方形 25"/>
          <p:cNvSpPr>
            <a:spLocks/>
          </p:cNvSpPr>
          <p:nvPr/>
        </p:nvSpPr>
        <p:spPr>
          <a:xfrm>
            <a:off x="4211641" y="4365631"/>
            <a:ext cx="1728787" cy="720725"/>
          </a:xfrm>
          <a:prstGeom prst="rect">
            <a:avLst/>
          </a:prstGeom>
          <a:noFill/>
          <a:ln w="285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smtClean="0">
                <a:solidFill>
                  <a:srgbClr val="FF0000"/>
                </a:solidFill>
                <a:latin typeface="HG丸ｺﾞｼｯｸM-PRO" pitchFamily="50" charset="-128"/>
                <a:ea typeface="HG丸ｺﾞｼｯｸM-PRO" pitchFamily="50" charset="-128"/>
              </a:rPr>
              <a:t>230</a:t>
            </a:r>
            <a:r>
              <a:rPr lang="ja-JP" altLang="en-US" dirty="0" smtClean="0">
                <a:solidFill>
                  <a:srgbClr val="FF0000"/>
                </a:solidFill>
                <a:latin typeface="HG丸ｺﾞｼｯｸM-PRO" pitchFamily="50" charset="-128"/>
                <a:ea typeface="HG丸ｺﾞｼｯｸM-PRO" pitchFamily="50" charset="-128"/>
              </a:rPr>
              <a:t>万冊</a:t>
            </a:r>
            <a:endParaRPr lang="en-US" altLang="ja-JP" dirty="0" smtClean="0">
              <a:solidFill>
                <a:srgbClr val="FF0000"/>
              </a:solidFill>
              <a:latin typeface="HG丸ｺﾞｼｯｸM-PRO" pitchFamily="50" charset="-128"/>
              <a:ea typeface="HG丸ｺﾞｼｯｸM-PRO" pitchFamily="50" charset="-128"/>
            </a:endParaRPr>
          </a:p>
          <a:p>
            <a:pPr algn="ctr" fontAlgn="auto">
              <a:spcBef>
                <a:spcPts val="0"/>
              </a:spcBef>
              <a:spcAft>
                <a:spcPts val="0"/>
              </a:spcAft>
              <a:defRPr/>
            </a:pPr>
            <a:r>
              <a:rPr lang="ja-JP" altLang="en-US" sz="1200" dirty="0" smtClean="0">
                <a:solidFill>
                  <a:srgbClr val="FF0000"/>
                </a:solidFill>
                <a:latin typeface="HG丸ｺﾞｼｯｸM-PRO" pitchFamily="50" charset="-128"/>
                <a:ea typeface="HG丸ｺﾞｼｯｸM-PRO" pitchFamily="50" charset="-128"/>
              </a:rPr>
              <a:t>（画像</a:t>
            </a:r>
            <a:r>
              <a:rPr lang="en-US" altLang="ja-JP" sz="1200" dirty="0" smtClean="0">
                <a:solidFill>
                  <a:srgbClr val="FF0000"/>
                </a:solidFill>
                <a:latin typeface="HG丸ｺﾞｼｯｸM-PRO" pitchFamily="50" charset="-128"/>
                <a:ea typeface="HG丸ｺﾞｼｯｸM-PRO" pitchFamily="50" charset="-128"/>
              </a:rPr>
              <a:t>2</a:t>
            </a:r>
            <a:r>
              <a:rPr lang="ja-JP" altLang="en-US" sz="1200" dirty="0" smtClean="0">
                <a:solidFill>
                  <a:srgbClr val="FF0000"/>
                </a:solidFill>
                <a:latin typeface="HG丸ｺﾞｼｯｸM-PRO" pitchFamily="50" charset="-128"/>
                <a:ea typeface="HG丸ｺﾞｼｯｸM-PRO" pitchFamily="50" charset="-128"/>
              </a:rPr>
              <a:t>億ファイル）</a:t>
            </a:r>
            <a:endParaRPr lang="ja-JP" altLang="en-US" sz="1200" dirty="0">
              <a:solidFill>
                <a:srgbClr val="FF0000"/>
              </a:solidFill>
              <a:latin typeface="HG丸ｺﾞｼｯｸM-PRO" pitchFamily="50" charset="-128"/>
              <a:ea typeface="HG丸ｺﾞｼｯｸM-PRO" pitchFamily="50" charset="-128"/>
            </a:endParaRPr>
          </a:p>
        </p:txBody>
      </p:sp>
      <p:sp>
        <p:nvSpPr>
          <p:cNvPr id="27" name="正方形/長方形 26"/>
          <p:cNvSpPr>
            <a:spLocks noChangeAspect="1"/>
          </p:cNvSpPr>
          <p:nvPr/>
        </p:nvSpPr>
        <p:spPr>
          <a:xfrm>
            <a:off x="179391" y="908052"/>
            <a:ext cx="2160587" cy="50482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400" dirty="0">
                <a:solidFill>
                  <a:schemeClr val="tx1"/>
                </a:solidFill>
                <a:latin typeface="HG丸ｺﾞｼｯｸM-PRO" pitchFamily="50" charset="-128"/>
                <a:ea typeface="HG丸ｺﾞｼｯｸM-PRO" pitchFamily="50" charset="-128"/>
              </a:rPr>
              <a:t>資料種別</a:t>
            </a:r>
          </a:p>
        </p:txBody>
      </p:sp>
      <p:sp>
        <p:nvSpPr>
          <p:cNvPr id="29" name="正方形/長方形 28"/>
          <p:cNvSpPr>
            <a:spLocks noChangeAspect="1"/>
          </p:cNvSpPr>
          <p:nvPr/>
        </p:nvSpPr>
        <p:spPr>
          <a:xfrm>
            <a:off x="7813675" y="908052"/>
            <a:ext cx="1079500" cy="50482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400" dirty="0">
                <a:solidFill>
                  <a:schemeClr val="tx1"/>
                </a:solidFill>
                <a:latin typeface="HG丸ｺﾞｼｯｸM-PRO" pitchFamily="50" charset="-128"/>
                <a:ea typeface="HG丸ｺﾞｼｯｸM-PRO" pitchFamily="50" charset="-128"/>
              </a:rPr>
              <a:t>実施割合</a:t>
            </a:r>
            <a:r>
              <a:rPr lang="en-US" altLang="ja-JP" sz="1400" dirty="0">
                <a:solidFill>
                  <a:schemeClr val="tx1"/>
                </a:solidFill>
                <a:latin typeface="HG丸ｺﾞｼｯｸM-PRO" pitchFamily="50" charset="-128"/>
                <a:ea typeface="HG丸ｺﾞｼｯｸM-PRO" pitchFamily="50" charset="-128"/>
              </a:rPr>
              <a:t>(B/A)</a:t>
            </a:r>
            <a:endParaRPr lang="ja-JP" altLang="en-US" sz="1400" dirty="0">
              <a:solidFill>
                <a:schemeClr val="tx1"/>
              </a:solidFill>
              <a:latin typeface="HG丸ｺﾞｼｯｸM-PRO" pitchFamily="50" charset="-128"/>
              <a:ea typeface="HG丸ｺﾞｼｯｸM-PRO" pitchFamily="50" charset="-128"/>
            </a:endParaRPr>
          </a:p>
        </p:txBody>
      </p:sp>
      <p:sp>
        <p:nvSpPr>
          <p:cNvPr id="30" name="正方形/長方形 29"/>
          <p:cNvSpPr>
            <a:spLocks/>
          </p:cNvSpPr>
          <p:nvPr/>
        </p:nvSpPr>
        <p:spPr>
          <a:xfrm>
            <a:off x="4211641" y="908052"/>
            <a:ext cx="1728787" cy="50482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tx1"/>
                </a:solidFill>
                <a:latin typeface="HG丸ｺﾞｼｯｸM-PRO" pitchFamily="50" charset="-128"/>
                <a:ea typeface="HG丸ｺﾞｼｯｸM-PRO" pitchFamily="50" charset="-128"/>
              </a:rPr>
              <a:t>デジタル化実施済</a:t>
            </a:r>
            <a:r>
              <a:rPr lang="ja-JP" altLang="en-US" sz="1400" baseline="30000" dirty="0">
                <a:solidFill>
                  <a:schemeClr val="tx1"/>
                </a:solidFill>
                <a:latin typeface="HG丸ｺﾞｼｯｸM-PRO" pitchFamily="50" charset="-128"/>
                <a:ea typeface="HG丸ｺﾞｼｯｸM-PRO" pitchFamily="50" charset="-128"/>
              </a:rPr>
              <a:t>*</a:t>
            </a:r>
            <a:r>
              <a:rPr lang="en-US" altLang="ja-JP" sz="1400" baseline="30000" dirty="0">
                <a:solidFill>
                  <a:schemeClr val="tx1"/>
                </a:solidFill>
                <a:latin typeface="HG丸ｺﾞｼｯｸM-PRO" pitchFamily="50" charset="-128"/>
                <a:ea typeface="HG丸ｺﾞｼｯｸM-PRO" pitchFamily="50" charset="-128"/>
              </a:rPr>
              <a:t>1 </a:t>
            </a:r>
          </a:p>
          <a:p>
            <a:pPr algn="ctr" fontAlgn="auto">
              <a:spcBef>
                <a:spcPts val="0"/>
              </a:spcBef>
              <a:spcAft>
                <a:spcPts val="0"/>
              </a:spcAft>
              <a:defRPr/>
            </a:pPr>
            <a:r>
              <a:rPr lang="en-US" altLang="ja-JP" sz="1400" dirty="0">
                <a:solidFill>
                  <a:schemeClr val="tx1"/>
                </a:solidFill>
                <a:latin typeface="HG丸ｺﾞｼｯｸM-PRO" pitchFamily="50" charset="-128"/>
                <a:ea typeface="HG丸ｺﾞｼｯｸM-PRO" pitchFamily="50" charset="-128"/>
              </a:rPr>
              <a:t>(B)</a:t>
            </a:r>
            <a:endParaRPr lang="ja-JP" altLang="en-US" sz="1400" baseline="30000" dirty="0">
              <a:solidFill>
                <a:schemeClr val="tx1"/>
              </a:solidFill>
              <a:latin typeface="HG丸ｺﾞｼｯｸM-PRO" pitchFamily="50" charset="-128"/>
              <a:ea typeface="HG丸ｺﾞｼｯｸM-PRO" pitchFamily="50" charset="-128"/>
            </a:endParaRPr>
          </a:p>
        </p:txBody>
      </p:sp>
      <p:sp>
        <p:nvSpPr>
          <p:cNvPr id="37" name="正方形/長方形 36"/>
          <p:cNvSpPr>
            <a:spLocks/>
          </p:cNvSpPr>
          <p:nvPr/>
        </p:nvSpPr>
        <p:spPr>
          <a:xfrm>
            <a:off x="2411416" y="2205038"/>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411</a:t>
            </a:r>
            <a:r>
              <a:rPr lang="ja-JP" altLang="en-US" dirty="0">
                <a:solidFill>
                  <a:schemeClr val="tx1"/>
                </a:solidFill>
                <a:latin typeface="HG丸ｺﾞｼｯｸM-PRO" pitchFamily="50" charset="-128"/>
                <a:ea typeface="HG丸ｺﾞｼｯｸM-PRO" pitchFamily="50" charset="-128"/>
              </a:rPr>
              <a:t>万冊</a:t>
            </a:r>
          </a:p>
        </p:txBody>
      </p:sp>
      <p:sp>
        <p:nvSpPr>
          <p:cNvPr id="38" name="正方形/長方形 37"/>
          <p:cNvSpPr>
            <a:spLocks/>
          </p:cNvSpPr>
          <p:nvPr/>
        </p:nvSpPr>
        <p:spPr>
          <a:xfrm>
            <a:off x="2411416" y="2925763"/>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436</a:t>
            </a:r>
            <a:r>
              <a:rPr lang="ja-JP" altLang="en-US" dirty="0">
                <a:solidFill>
                  <a:schemeClr val="tx1"/>
                </a:solidFill>
                <a:latin typeface="HG丸ｺﾞｼｯｸM-PRO" pitchFamily="50" charset="-128"/>
                <a:ea typeface="HG丸ｺﾞｼｯｸM-PRO" pitchFamily="50" charset="-128"/>
              </a:rPr>
              <a:t>万冊</a:t>
            </a:r>
          </a:p>
        </p:txBody>
      </p:sp>
      <p:sp>
        <p:nvSpPr>
          <p:cNvPr id="40" name="正方形/長方形 39"/>
          <p:cNvSpPr>
            <a:spLocks/>
          </p:cNvSpPr>
          <p:nvPr/>
        </p:nvSpPr>
        <p:spPr>
          <a:xfrm>
            <a:off x="2411416" y="3644900"/>
            <a:ext cx="1728787" cy="649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39</a:t>
            </a:r>
            <a:r>
              <a:rPr lang="ja-JP" altLang="en-US" dirty="0">
                <a:solidFill>
                  <a:schemeClr val="tx1"/>
                </a:solidFill>
                <a:latin typeface="HG丸ｺﾞｼｯｸM-PRO" pitchFamily="50" charset="-128"/>
                <a:ea typeface="HG丸ｺﾞｼｯｸM-PRO" pitchFamily="50" charset="-128"/>
              </a:rPr>
              <a:t>万冊</a:t>
            </a:r>
            <a:r>
              <a:rPr lang="ja-JP" altLang="en-US" sz="1400" baseline="30000" dirty="0">
                <a:solidFill>
                  <a:schemeClr val="tx1"/>
                </a:solidFill>
                <a:latin typeface="HG丸ｺﾞｼｯｸM-PRO" pitchFamily="50" charset="-128"/>
                <a:ea typeface="HG丸ｺﾞｼｯｸM-PRO" pitchFamily="50" charset="-128"/>
              </a:rPr>
              <a:t>*</a:t>
            </a:r>
            <a:r>
              <a:rPr lang="en-US" altLang="ja-JP" sz="1400" baseline="30000" dirty="0">
                <a:solidFill>
                  <a:schemeClr val="tx1"/>
                </a:solidFill>
                <a:latin typeface="HG丸ｺﾞｼｯｸM-PRO" pitchFamily="50" charset="-128"/>
                <a:ea typeface="HG丸ｺﾞｼｯｸM-PRO" pitchFamily="50" charset="-128"/>
              </a:rPr>
              <a:t>2</a:t>
            </a:r>
            <a:endParaRPr lang="ja-JP" altLang="en-US" sz="1400" baseline="30000" dirty="0">
              <a:solidFill>
                <a:schemeClr val="tx1"/>
              </a:solidFill>
              <a:latin typeface="HG丸ｺﾞｼｯｸM-PRO" pitchFamily="50" charset="-128"/>
              <a:ea typeface="HG丸ｺﾞｼｯｸM-PRO" pitchFamily="50" charset="-128"/>
            </a:endParaRPr>
          </a:p>
        </p:txBody>
      </p:sp>
      <p:sp>
        <p:nvSpPr>
          <p:cNvPr id="41" name="正方形/長方形 40"/>
          <p:cNvSpPr>
            <a:spLocks/>
          </p:cNvSpPr>
          <p:nvPr/>
        </p:nvSpPr>
        <p:spPr>
          <a:xfrm>
            <a:off x="2411416" y="4365631"/>
            <a:ext cx="1728787" cy="720725"/>
          </a:xfrm>
          <a:prstGeom prst="rect">
            <a:avLst/>
          </a:prstGeom>
          <a:noFill/>
          <a:ln w="285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915</a:t>
            </a:r>
            <a:r>
              <a:rPr lang="ja-JP" altLang="en-US" dirty="0">
                <a:solidFill>
                  <a:schemeClr val="tx1"/>
                </a:solidFill>
                <a:latin typeface="HG丸ｺﾞｼｯｸM-PRO" pitchFamily="50" charset="-128"/>
                <a:ea typeface="HG丸ｺﾞｼｯｸM-PRO" pitchFamily="50" charset="-128"/>
              </a:rPr>
              <a:t>万冊</a:t>
            </a:r>
          </a:p>
        </p:txBody>
      </p:sp>
      <p:sp>
        <p:nvSpPr>
          <p:cNvPr id="42" name="正方形/長方形 41"/>
          <p:cNvSpPr>
            <a:spLocks/>
          </p:cNvSpPr>
          <p:nvPr/>
        </p:nvSpPr>
        <p:spPr>
          <a:xfrm>
            <a:off x="2411760" y="908720"/>
            <a:ext cx="1728787" cy="50482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400" dirty="0" smtClean="0">
                <a:solidFill>
                  <a:schemeClr val="tx1"/>
                </a:solidFill>
                <a:latin typeface="HG丸ｺﾞｼｯｸM-PRO" pitchFamily="50" charset="-128"/>
                <a:ea typeface="HG丸ｺﾞｼｯｸM-PRO" pitchFamily="50" charset="-128"/>
              </a:rPr>
              <a:t>所蔵数</a:t>
            </a:r>
            <a:r>
              <a:rPr lang="ja-JP" altLang="en-US" sz="1050" dirty="0">
                <a:solidFill>
                  <a:schemeClr val="tx1"/>
                </a:solidFill>
                <a:latin typeface="HG丸ｺﾞｼｯｸM-PRO" pitchFamily="50" charset="-128"/>
                <a:ea typeface="HG丸ｺﾞｼｯｸM-PRO" pitchFamily="50" charset="-128"/>
              </a:rPr>
              <a:t>（</a:t>
            </a:r>
            <a:r>
              <a:rPr lang="en-US" altLang="ja-JP" sz="1050" dirty="0" smtClean="0">
                <a:solidFill>
                  <a:schemeClr val="tx1"/>
                </a:solidFill>
                <a:latin typeface="HG丸ｺﾞｼｯｸM-PRO" pitchFamily="50" charset="-128"/>
                <a:ea typeface="HG丸ｺﾞｼｯｸM-PRO" pitchFamily="50" charset="-128"/>
              </a:rPr>
              <a:t>H21</a:t>
            </a:r>
            <a:r>
              <a:rPr lang="ja-JP" altLang="en-US" sz="1050" dirty="0">
                <a:solidFill>
                  <a:schemeClr val="tx1"/>
                </a:solidFill>
                <a:latin typeface="HG丸ｺﾞｼｯｸM-PRO" pitchFamily="50" charset="-128"/>
                <a:ea typeface="HG丸ｺﾞｼｯｸM-PRO" pitchFamily="50" charset="-128"/>
              </a:rPr>
              <a:t>年度</a:t>
            </a:r>
            <a:r>
              <a:rPr lang="ja-JP" altLang="en-US" sz="1050" dirty="0" smtClean="0">
                <a:solidFill>
                  <a:schemeClr val="tx1"/>
                </a:solidFill>
                <a:latin typeface="HG丸ｺﾞｼｯｸM-PRO" pitchFamily="50" charset="-128"/>
                <a:ea typeface="HG丸ｺﾞｼｯｸM-PRO" pitchFamily="50" charset="-128"/>
              </a:rPr>
              <a:t>末）</a:t>
            </a:r>
            <a:endParaRPr lang="en-US" altLang="ja-JP" sz="1100" dirty="0">
              <a:solidFill>
                <a:schemeClr val="tx1"/>
              </a:solidFill>
              <a:latin typeface="HG丸ｺﾞｼｯｸM-PRO" pitchFamily="50" charset="-128"/>
              <a:ea typeface="HG丸ｺﾞｼｯｸM-PRO" pitchFamily="50" charset="-128"/>
            </a:endParaRPr>
          </a:p>
          <a:p>
            <a:pPr algn="ctr" fontAlgn="auto">
              <a:spcBef>
                <a:spcPts val="0"/>
              </a:spcBef>
              <a:spcAft>
                <a:spcPts val="0"/>
              </a:spcAft>
              <a:defRPr/>
            </a:pPr>
            <a:r>
              <a:rPr lang="en-US" altLang="ja-JP" sz="1400" dirty="0">
                <a:solidFill>
                  <a:schemeClr val="tx1"/>
                </a:solidFill>
                <a:latin typeface="HG丸ｺﾞｼｯｸM-PRO" pitchFamily="50" charset="-128"/>
                <a:ea typeface="HG丸ｺﾞｼｯｸM-PRO" pitchFamily="50" charset="-128"/>
              </a:rPr>
              <a:t>(A)</a:t>
            </a:r>
            <a:r>
              <a:rPr lang="ja-JP" altLang="en-US" sz="1400" dirty="0">
                <a:solidFill>
                  <a:schemeClr val="tx1"/>
                </a:solidFill>
                <a:latin typeface="HG丸ｺﾞｼｯｸM-PRO" pitchFamily="50" charset="-128"/>
                <a:ea typeface="HG丸ｺﾞｼｯｸM-PRO" pitchFamily="50" charset="-128"/>
              </a:rPr>
              <a:t> </a:t>
            </a:r>
          </a:p>
        </p:txBody>
      </p:sp>
      <p:sp>
        <p:nvSpPr>
          <p:cNvPr id="2071" name="テキスト ボックス 44"/>
          <p:cNvSpPr txBox="1">
            <a:spLocks noChangeArrowheads="1"/>
          </p:cNvSpPr>
          <p:nvPr/>
        </p:nvSpPr>
        <p:spPr bwMode="auto">
          <a:xfrm>
            <a:off x="179391" y="5229225"/>
            <a:ext cx="8569325" cy="1570038"/>
          </a:xfrm>
          <a:prstGeom prst="rect">
            <a:avLst/>
          </a:prstGeom>
          <a:noFill/>
          <a:ln w="9525">
            <a:noFill/>
            <a:miter lim="800000"/>
            <a:headEnd/>
            <a:tailEnd/>
          </a:ln>
        </p:spPr>
        <p:txBody>
          <a:bodyPr>
            <a:spAutoFit/>
          </a:bodyPr>
          <a:lstStyle/>
          <a:p>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1</a:t>
            </a:r>
            <a:r>
              <a:rPr lang="ja-JP" altLang="en-US" sz="1200" dirty="0">
                <a:latin typeface="HG丸ｺﾞｼｯｸM-PRO" pitchFamily="50" charset="-128"/>
                <a:ea typeface="HG丸ｺﾞｼｯｸM-PRO" pitchFamily="50" charset="-128"/>
              </a:rPr>
              <a:t> ：平成</a:t>
            </a:r>
            <a:r>
              <a:rPr lang="en-US" altLang="ja-JP" sz="1200" dirty="0">
                <a:latin typeface="HG丸ｺﾞｼｯｸM-PRO" pitchFamily="50" charset="-128"/>
                <a:ea typeface="HG丸ｺﾞｼｯｸM-PRO" pitchFamily="50" charset="-128"/>
              </a:rPr>
              <a:t>22</a:t>
            </a:r>
            <a:r>
              <a:rPr lang="ja-JP" altLang="en-US" sz="1200" dirty="0">
                <a:latin typeface="HG丸ｺﾞｼｯｸM-PRO" pitchFamily="50" charset="-128"/>
                <a:ea typeface="HG丸ｺﾞｼｯｸM-PRO" pitchFamily="50" charset="-128"/>
              </a:rPr>
              <a:t>年度第</a:t>
            </a:r>
            <a:r>
              <a:rPr lang="en-US" altLang="ja-JP" sz="1200" dirty="0">
                <a:latin typeface="HG丸ｺﾞｼｯｸM-PRO" pitchFamily="50" charset="-128"/>
                <a:ea typeface="HG丸ｺﾞｼｯｸM-PRO" pitchFamily="50" charset="-128"/>
              </a:rPr>
              <a:t>1</a:t>
            </a:r>
            <a:r>
              <a:rPr lang="ja-JP" altLang="en-US" sz="1200" dirty="0">
                <a:latin typeface="HG丸ｺﾞｼｯｸM-PRO" pitchFamily="50" charset="-128"/>
                <a:ea typeface="HG丸ｺﾞｼｯｸM-PRO" pitchFamily="50" charset="-128"/>
              </a:rPr>
              <a:t>次及び第</a:t>
            </a:r>
            <a:r>
              <a:rPr lang="en-US" altLang="ja-JP" sz="1200" dirty="0">
                <a:latin typeface="HG丸ｺﾞｼｯｸM-PRO" pitchFamily="50" charset="-128"/>
                <a:ea typeface="HG丸ｺﾞｼｯｸM-PRO" pitchFamily="50" charset="-128"/>
              </a:rPr>
              <a:t>2</a:t>
            </a:r>
            <a:r>
              <a:rPr lang="ja-JP" altLang="en-US" sz="1200" dirty="0">
                <a:latin typeface="HG丸ｺﾞｼｯｸM-PRO" pitchFamily="50" charset="-128"/>
                <a:ea typeface="HG丸ｺﾞｼｯｸM-PRO" pitchFamily="50" charset="-128"/>
              </a:rPr>
              <a:t>次調達（平成</a:t>
            </a:r>
            <a:r>
              <a:rPr lang="en-US" altLang="ja-JP" sz="1200" dirty="0">
                <a:latin typeface="HG丸ｺﾞｼｯｸM-PRO" pitchFamily="50" charset="-128"/>
                <a:ea typeface="HG丸ｺﾞｼｯｸM-PRO" pitchFamily="50" charset="-128"/>
              </a:rPr>
              <a:t>23</a:t>
            </a:r>
            <a:r>
              <a:rPr lang="ja-JP" altLang="en-US" sz="1200" dirty="0">
                <a:latin typeface="HG丸ｺﾞｼｯｸM-PRO" pitchFamily="50" charset="-128"/>
                <a:ea typeface="HG丸ｺﾞｼｯｸM-PRO" pitchFamily="50" charset="-128"/>
              </a:rPr>
              <a:t>年</a:t>
            </a:r>
            <a:r>
              <a:rPr lang="en-US" altLang="ja-JP" sz="1200" dirty="0">
                <a:latin typeface="HG丸ｺﾞｼｯｸM-PRO" pitchFamily="50" charset="-128"/>
                <a:ea typeface="HG丸ｺﾞｼｯｸM-PRO" pitchFamily="50" charset="-128"/>
              </a:rPr>
              <a:t>3</a:t>
            </a:r>
            <a:r>
              <a:rPr lang="ja-JP" altLang="en-US" sz="1200" dirty="0">
                <a:latin typeface="HG丸ｺﾞｼｯｸM-PRO" pitchFamily="50" charset="-128"/>
                <a:ea typeface="HG丸ｺﾞｼｯｸM-PRO" pitchFamily="50" charset="-128"/>
              </a:rPr>
              <a:t>月納品予定）を含む。</a:t>
            </a:r>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　　　デジタル化実施済刊行年代は次のとおり。</a:t>
            </a:r>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　　　 </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古典籍</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江戸期以前</a:t>
            </a:r>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　　　 </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和図書</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明治期～</a:t>
            </a:r>
            <a:r>
              <a:rPr lang="en-US" altLang="ja-JP" sz="1200" dirty="0">
                <a:latin typeface="HG丸ｺﾞｼｯｸM-PRO" pitchFamily="50" charset="-128"/>
                <a:ea typeface="HG丸ｺﾞｼｯｸM-PRO" pitchFamily="50" charset="-128"/>
              </a:rPr>
              <a:t>1968</a:t>
            </a:r>
            <a:r>
              <a:rPr lang="ja-JP" altLang="en-US" sz="1200" dirty="0">
                <a:latin typeface="HG丸ｺﾞｼｯｸM-PRO" pitchFamily="50" charset="-128"/>
                <a:ea typeface="HG丸ｺﾞｼｯｸM-PRO" pitchFamily="50" charset="-128"/>
              </a:rPr>
              <a:t>年刊行</a:t>
            </a:r>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　　　 </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和雑誌</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明治期～</a:t>
            </a:r>
            <a:r>
              <a:rPr lang="en-US" altLang="ja-JP" sz="1200" dirty="0">
                <a:latin typeface="HG丸ｺﾞｼｯｸM-PRO" pitchFamily="50" charset="-128"/>
                <a:ea typeface="HG丸ｺﾞｼｯｸM-PRO" pitchFamily="50" charset="-128"/>
              </a:rPr>
              <a:t>2000</a:t>
            </a:r>
            <a:r>
              <a:rPr lang="ja-JP" altLang="en-US" sz="1200" dirty="0">
                <a:latin typeface="HG丸ｺﾞｼｯｸM-PRO" pitchFamily="50" charset="-128"/>
                <a:ea typeface="HG丸ｺﾞｼｯｸM-PRO" pitchFamily="50" charset="-128"/>
              </a:rPr>
              <a:t>年刊行（商業出版との調整タイトル等を除く。）</a:t>
            </a:r>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　　　 </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博士論文</a:t>
            </a:r>
            <a:r>
              <a:rPr lang="en-US" altLang="ja-JP" sz="1200" dirty="0">
                <a:latin typeface="HG丸ｺﾞｼｯｸM-PRO" pitchFamily="50" charset="-128"/>
                <a:ea typeface="HG丸ｺﾞｼｯｸM-PRO" pitchFamily="50" charset="-128"/>
              </a:rPr>
              <a:t>】</a:t>
            </a:r>
            <a:r>
              <a:rPr lang="ja-JP" altLang="en-US" sz="1200" dirty="0">
                <a:latin typeface="HG丸ｺﾞｼｯｸM-PRO" pitchFamily="50" charset="-128"/>
                <a:ea typeface="HG丸ｺﾞｼｯｸM-PRO" pitchFamily="50" charset="-128"/>
              </a:rPr>
              <a:t>平成</a:t>
            </a:r>
            <a:r>
              <a:rPr lang="en-US" altLang="ja-JP" sz="1200" dirty="0">
                <a:latin typeface="HG丸ｺﾞｼｯｸM-PRO" pitchFamily="50" charset="-128"/>
                <a:ea typeface="HG丸ｺﾞｼｯｸM-PRO" pitchFamily="50" charset="-128"/>
              </a:rPr>
              <a:t>3</a:t>
            </a: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1991</a:t>
            </a:r>
            <a:r>
              <a:rPr lang="ja-JP" altLang="en-US" sz="1200" dirty="0">
                <a:latin typeface="HG丸ｺﾞｼｯｸM-PRO" pitchFamily="50" charset="-128"/>
                <a:ea typeface="HG丸ｺﾞｼｯｸM-PRO" pitchFamily="50" charset="-128"/>
              </a:rPr>
              <a:t>）年度～平成</a:t>
            </a:r>
            <a:r>
              <a:rPr lang="en-US" altLang="ja-JP" sz="1200" dirty="0">
                <a:latin typeface="HG丸ｺﾞｼｯｸM-PRO" pitchFamily="50" charset="-128"/>
                <a:ea typeface="HG丸ｺﾞｼｯｸM-PRO" pitchFamily="50" charset="-128"/>
              </a:rPr>
              <a:t>12</a:t>
            </a: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2000</a:t>
            </a:r>
            <a:r>
              <a:rPr lang="ja-JP" altLang="en-US" sz="1200" dirty="0">
                <a:latin typeface="HG丸ｺﾞｼｯｸM-PRO" pitchFamily="50" charset="-128"/>
                <a:ea typeface="HG丸ｺﾞｼｯｸM-PRO" pitchFamily="50" charset="-128"/>
              </a:rPr>
              <a:t>）年度受入れ</a:t>
            </a:r>
            <a:endParaRPr lang="en-US" altLang="ja-JP" sz="1200" dirty="0">
              <a:latin typeface="HG丸ｺﾞｼｯｸM-PRO" pitchFamily="50" charset="-128"/>
              <a:ea typeface="HG丸ｺﾞｼｯｸM-PRO" pitchFamily="50" charset="-128"/>
            </a:endParaRPr>
          </a:p>
          <a:p>
            <a:endParaRPr lang="en-US" altLang="ja-JP" sz="1200" dirty="0">
              <a:latin typeface="HG丸ｺﾞｼｯｸM-PRO" pitchFamily="50" charset="-128"/>
              <a:ea typeface="HG丸ｺﾞｼｯｸM-PRO" pitchFamily="50" charset="-128"/>
            </a:endParaRPr>
          </a:p>
          <a:p>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2</a:t>
            </a:r>
            <a:r>
              <a:rPr lang="ja-JP" altLang="en-US" sz="1200" dirty="0">
                <a:latin typeface="HG丸ｺﾞｼｯｸM-PRO" pitchFamily="50" charset="-128"/>
                <a:ea typeface="HG丸ｺﾞｼｯｸM-PRO" pitchFamily="50" charset="-128"/>
              </a:rPr>
              <a:t> ：平成</a:t>
            </a:r>
            <a:r>
              <a:rPr lang="en-US" altLang="ja-JP" sz="1200" dirty="0">
                <a:latin typeface="HG丸ｺﾞｼｯｸM-PRO" pitchFamily="50" charset="-128"/>
                <a:ea typeface="HG丸ｺﾞｼｯｸM-PRO" pitchFamily="50" charset="-128"/>
              </a:rPr>
              <a:t>21</a:t>
            </a:r>
            <a:r>
              <a:rPr lang="ja-JP" altLang="en-US" sz="1200" dirty="0">
                <a:latin typeface="HG丸ｺﾞｼｯｸM-PRO" pitchFamily="50" charset="-128"/>
                <a:ea typeface="HG丸ｺﾞｼｯｸM-PRO" pitchFamily="50" charset="-128"/>
              </a:rPr>
              <a:t>年度までの所蔵数から平成</a:t>
            </a:r>
            <a:r>
              <a:rPr lang="en-US" altLang="ja-JP" sz="1200" dirty="0">
                <a:latin typeface="HG丸ｺﾞｼｯｸM-PRO" pitchFamily="50" charset="-128"/>
                <a:ea typeface="HG丸ｺﾞｼｯｸM-PRO" pitchFamily="50" charset="-128"/>
              </a:rPr>
              <a:t>13</a:t>
            </a: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2001</a:t>
            </a:r>
            <a:r>
              <a:rPr lang="ja-JP" altLang="en-US" sz="1200" dirty="0">
                <a:latin typeface="HG丸ｺﾞｼｯｸM-PRO" pitchFamily="50" charset="-128"/>
                <a:ea typeface="HG丸ｺﾞｼｯｸM-PRO" pitchFamily="50" charset="-128"/>
              </a:rPr>
              <a:t>）年度～平成</a:t>
            </a:r>
            <a:r>
              <a:rPr lang="en-US" altLang="ja-JP" sz="1200" dirty="0">
                <a:latin typeface="HG丸ｺﾞｼｯｸM-PRO" pitchFamily="50" charset="-128"/>
                <a:ea typeface="HG丸ｺﾞｼｯｸM-PRO" pitchFamily="50" charset="-128"/>
              </a:rPr>
              <a:t>21</a:t>
            </a: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2009</a:t>
            </a:r>
            <a:r>
              <a:rPr lang="ja-JP" altLang="en-US" sz="1200" dirty="0">
                <a:latin typeface="HG丸ｺﾞｼｯｸM-PRO" pitchFamily="50" charset="-128"/>
                <a:ea typeface="HG丸ｺﾞｼｯｸM-PRO" pitchFamily="50" charset="-128"/>
              </a:rPr>
              <a:t>）年度整理数を除いた数。</a:t>
            </a:r>
          </a:p>
        </p:txBody>
      </p:sp>
      <p:sp>
        <p:nvSpPr>
          <p:cNvPr id="47" name="正方形/長方形 46"/>
          <p:cNvSpPr>
            <a:spLocks/>
          </p:cNvSpPr>
          <p:nvPr/>
        </p:nvSpPr>
        <p:spPr>
          <a:xfrm>
            <a:off x="6011866" y="2205038"/>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a:solidFill>
                  <a:schemeClr val="tx1"/>
                </a:solidFill>
                <a:latin typeface="HG丸ｺﾞｼｯｸM-PRO" pitchFamily="50" charset="-128"/>
                <a:ea typeface="HG丸ｺﾞｼｯｸM-PRO" pitchFamily="50" charset="-128"/>
              </a:rPr>
              <a:t>322</a:t>
            </a:r>
            <a:r>
              <a:rPr lang="ja-JP" altLang="en-US" dirty="0">
                <a:solidFill>
                  <a:schemeClr val="tx1"/>
                </a:solidFill>
                <a:latin typeface="HG丸ｺﾞｼｯｸM-PRO" pitchFamily="50" charset="-128"/>
                <a:ea typeface="HG丸ｺﾞｼｯｸM-PRO" pitchFamily="50" charset="-128"/>
              </a:rPr>
              <a:t>万冊</a:t>
            </a:r>
            <a:endParaRPr lang="ja-JP" altLang="en-US" sz="2800" dirty="0">
              <a:solidFill>
                <a:schemeClr val="tx1"/>
              </a:solidFill>
              <a:latin typeface="HG丸ｺﾞｼｯｸM-PRO" pitchFamily="50" charset="-128"/>
              <a:ea typeface="HG丸ｺﾞｼｯｸM-PRO" pitchFamily="50" charset="-128"/>
            </a:endParaRPr>
          </a:p>
        </p:txBody>
      </p:sp>
      <p:sp>
        <p:nvSpPr>
          <p:cNvPr id="48" name="正方形/長方形 47"/>
          <p:cNvSpPr>
            <a:spLocks/>
          </p:cNvSpPr>
          <p:nvPr/>
        </p:nvSpPr>
        <p:spPr>
          <a:xfrm>
            <a:off x="6011866" y="2925763"/>
            <a:ext cx="1728787" cy="647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315</a:t>
            </a:r>
            <a:r>
              <a:rPr lang="ja-JP" altLang="en-US" dirty="0">
                <a:solidFill>
                  <a:schemeClr val="tx1"/>
                </a:solidFill>
                <a:latin typeface="HG丸ｺﾞｼｯｸM-PRO" pitchFamily="50" charset="-128"/>
                <a:ea typeface="HG丸ｺﾞｼｯｸM-PRO" pitchFamily="50" charset="-128"/>
              </a:rPr>
              <a:t>万冊</a:t>
            </a:r>
          </a:p>
        </p:txBody>
      </p:sp>
      <p:sp>
        <p:nvSpPr>
          <p:cNvPr id="50" name="正方形/長方形 49"/>
          <p:cNvSpPr>
            <a:spLocks/>
          </p:cNvSpPr>
          <p:nvPr/>
        </p:nvSpPr>
        <p:spPr>
          <a:xfrm>
            <a:off x="6011866" y="3644900"/>
            <a:ext cx="1728787" cy="649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25</a:t>
            </a:r>
            <a:r>
              <a:rPr lang="ja-JP" altLang="en-US" dirty="0">
                <a:solidFill>
                  <a:schemeClr val="tx1"/>
                </a:solidFill>
                <a:latin typeface="HG丸ｺﾞｼｯｸM-PRO" pitchFamily="50" charset="-128"/>
                <a:ea typeface="HG丸ｺﾞｼｯｸM-PRO" pitchFamily="50" charset="-128"/>
              </a:rPr>
              <a:t>万冊</a:t>
            </a:r>
          </a:p>
        </p:txBody>
      </p:sp>
      <p:sp>
        <p:nvSpPr>
          <p:cNvPr id="51" name="正方形/長方形 50"/>
          <p:cNvSpPr>
            <a:spLocks/>
          </p:cNvSpPr>
          <p:nvPr/>
        </p:nvSpPr>
        <p:spPr>
          <a:xfrm>
            <a:off x="6011866" y="4365631"/>
            <a:ext cx="1728787" cy="720725"/>
          </a:xfrm>
          <a:prstGeom prst="rect">
            <a:avLst/>
          </a:prstGeom>
          <a:noFill/>
          <a:ln w="285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685</a:t>
            </a:r>
            <a:r>
              <a:rPr lang="ja-JP" altLang="en-US" dirty="0">
                <a:solidFill>
                  <a:schemeClr val="tx1"/>
                </a:solidFill>
                <a:latin typeface="HG丸ｺﾞｼｯｸM-PRO" pitchFamily="50" charset="-128"/>
                <a:ea typeface="HG丸ｺﾞｼｯｸM-PRO" pitchFamily="50" charset="-128"/>
              </a:rPr>
              <a:t>万冊</a:t>
            </a:r>
          </a:p>
        </p:txBody>
      </p:sp>
      <p:sp>
        <p:nvSpPr>
          <p:cNvPr id="52" name="正方形/長方形 51"/>
          <p:cNvSpPr>
            <a:spLocks/>
          </p:cNvSpPr>
          <p:nvPr/>
        </p:nvSpPr>
        <p:spPr>
          <a:xfrm>
            <a:off x="6011866" y="908052"/>
            <a:ext cx="1728787" cy="504825"/>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dirty="0">
                <a:solidFill>
                  <a:schemeClr val="tx1"/>
                </a:solidFill>
                <a:latin typeface="HG丸ｺﾞｼｯｸM-PRO" pitchFamily="50" charset="-128"/>
                <a:ea typeface="HG丸ｺﾞｼｯｸM-PRO" pitchFamily="50" charset="-128"/>
              </a:rPr>
              <a:t>デジタル化未実施</a:t>
            </a:r>
            <a:endParaRPr lang="en-US" altLang="ja-JP" sz="1200" dirty="0">
              <a:solidFill>
                <a:schemeClr val="tx1"/>
              </a:solidFill>
              <a:latin typeface="HG丸ｺﾞｼｯｸM-PRO" pitchFamily="50" charset="-128"/>
              <a:ea typeface="HG丸ｺﾞｼｯｸM-PRO" pitchFamily="50" charset="-128"/>
            </a:endParaRPr>
          </a:p>
          <a:p>
            <a:pPr algn="ctr" fontAlgn="auto">
              <a:spcBef>
                <a:spcPts val="0"/>
              </a:spcBef>
              <a:spcAft>
                <a:spcPts val="0"/>
              </a:spcAft>
              <a:defRPr/>
            </a:pPr>
            <a:r>
              <a:rPr lang="en-US" altLang="ja-JP" sz="1400" dirty="0">
                <a:solidFill>
                  <a:schemeClr val="tx1"/>
                </a:solidFill>
                <a:latin typeface="HG丸ｺﾞｼｯｸM-PRO" pitchFamily="50" charset="-128"/>
                <a:ea typeface="HG丸ｺﾞｼｯｸM-PRO" pitchFamily="50" charset="-128"/>
              </a:rPr>
              <a:t>(A-B)</a:t>
            </a:r>
            <a:endParaRPr lang="ja-JP" altLang="en-US" sz="1400" dirty="0">
              <a:solidFill>
                <a:schemeClr val="tx1"/>
              </a:solidFill>
              <a:latin typeface="HG丸ｺﾞｼｯｸM-PRO" pitchFamily="50" charset="-128"/>
              <a:ea typeface="HG丸ｺﾞｼｯｸM-PRO" pitchFamily="50" charset="-128"/>
            </a:endParaRPr>
          </a:p>
        </p:txBody>
      </p:sp>
      <p:sp>
        <p:nvSpPr>
          <p:cNvPr id="53" name="角丸四角形 52"/>
          <p:cNvSpPr/>
          <p:nvPr/>
        </p:nvSpPr>
        <p:spPr>
          <a:xfrm>
            <a:off x="250828" y="2276481"/>
            <a:ext cx="600075" cy="504825"/>
          </a:xfrm>
          <a:prstGeom prst="roundRect">
            <a:avLst>
              <a:gd name="adj" fmla="val 17560"/>
            </a:avLst>
          </a:prstGeom>
          <a:blipFill rotWithShape="0">
            <a:blip r:embed="rId3" cstate="print"/>
            <a:stretch>
              <a:fillRect/>
            </a:stretch>
          </a:blipFill>
        </p:spPr>
        <p:style>
          <a:lnRef idx="2">
            <a:schemeClr val="dk1">
              <a:shade val="80000"/>
              <a:hueOff val="0"/>
              <a:satOff val="0"/>
              <a:lumOff val="0"/>
              <a:alphaOff val="0"/>
            </a:schemeClr>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54" name="角丸四角形 53"/>
          <p:cNvSpPr/>
          <p:nvPr/>
        </p:nvSpPr>
        <p:spPr>
          <a:xfrm>
            <a:off x="250828" y="2997200"/>
            <a:ext cx="600075" cy="503238"/>
          </a:xfrm>
          <a:prstGeom prst="roundRect">
            <a:avLst>
              <a:gd name="adj" fmla="val 10000"/>
            </a:avLst>
          </a:prstGeom>
          <a:blipFill rotWithShape="0">
            <a:blip r:embed="rId4" cstate="print"/>
            <a:stretch>
              <a:fillRect/>
            </a:stretch>
          </a:blipFill>
        </p:spPr>
        <p:style>
          <a:lnRef idx="2">
            <a:schemeClr val="dk1">
              <a:shade val="80000"/>
              <a:hueOff val="0"/>
              <a:satOff val="0"/>
              <a:lumOff val="0"/>
              <a:alphaOff val="0"/>
            </a:schemeClr>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55" name="角丸四角形 54"/>
          <p:cNvSpPr/>
          <p:nvPr/>
        </p:nvSpPr>
        <p:spPr>
          <a:xfrm>
            <a:off x="250825" y="3716342"/>
            <a:ext cx="601663" cy="504825"/>
          </a:xfrm>
          <a:prstGeom prst="roundRect">
            <a:avLst>
              <a:gd name="adj" fmla="val 12708"/>
            </a:avLst>
          </a:prstGeom>
          <a:blipFill rotWithShape="0">
            <a:blip r:embed="rId5" cstate="print"/>
            <a:stretch>
              <a:fillRect/>
            </a:stretch>
          </a:blipFill>
          <a:ln>
            <a:bevel/>
          </a:ln>
        </p:spPr>
        <p:style>
          <a:lnRef idx="2">
            <a:schemeClr val="dk1">
              <a:shade val="80000"/>
              <a:hueOff val="0"/>
              <a:satOff val="0"/>
              <a:lumOff val="0"/>
              <a:alphaOff val="0"/>
            </a:schemeClr>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59" name="角丸四角形 58"/>
          <p:cNvSpPr/>
          <p:nvPr/>
        </p:nvSpPr>
        <p:spPr>
          <a:xfrm>
            <a:off x="250825" y="1557340"/>
            <a:ext cx="601663" cy="504825"/>
          </a:xfrm>
          <a:prstGeom prst="roundRect">
            <a:avLst/>
          </a:prstGeom>
          <a:blipFill>
            <a:blip r:embed="rId6"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latin typeface="HG丸ｺﾞｼｯｸM-PRO" pitchFamily="50" charset="-128"/>
              <a:ea typeface="HG丸ｺﾞｼｯｸM-PRO" pitchFamily="50" charset="-128"/>
            </a:endParaRPr>
          </a:p>
        </p:txBody>
      </p:sp>
      <p:sp>
        <p:nvSpPr>
          <p:cNvPr id="61" name="正方形/長方形 60"/>
          <p:cNvSpPr>
            <a:spLocks noChangeAspect="1"/>
          </p:cNvSpPr>
          <p:nvPr/>
        </p:nvSpPr>
        <p:spPr>
          <a:xfrm>
            <a:off x="179391" y="1484316"/>
            <a:ext cx="2160587" cy="6492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dirty="0">
                <a:solidFill>
                  <a:schemeClr val="tx1"/>
                </a:solidFill>
                <a:latin typeface="HG丸ｺﾞｼｯｸM-PRO" pitchFamily="50" charset="-128"/>
                <a:ea typeface="HG丸ｺﾞｼｯｸM-PRO" pitchFamily="50" charset="-128"/>
              </a:rPr>
              <a:t>　　　　 古典籍　　　　</a:t>
            </a:r>
          </a:p>
        </p:txBody>
      </p:sp>
      <p:sp>
        <p:nvSpPr>
          <p:cNvPr id="63" name="正方形/長方形 62"/>
          <p:cNvSpPr>
            <a:spLocks noChangeAspect="1"/>
          </p:cNvSpPr>
          <p:nvPr/>
        </p:nvSpPr>
        <p:spPr>
          <a:xfrm>
            <a:off x="7813675" y="1484316"/>
            <a:ext cx="1079500" cy="6492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1/5</a:t>
            </a:r>
            <a:endParaRPr lang="ja-JP" altLang="en-US" sz="2800" dirty="0">
              <a:solidFill>
                <a:schemeClr val="tx1"/>
              </a:solidFill>
              <a:latin typeface="HG丸ｺﾞｼｯｸM-PRO" pitchFamily="50" charset="-128"/>
              <a:ea typeface="HG丸ｺﾞｼｯｸM-PRO" pitchFamily="50" charset="-128"/>
            </a:endParaRPr>
          </a:p>
        </p:txBody>
      </p:sp>
      <p:sp>
        <p:nvSpPr>
          <p:cNvPr id="64" name="正方形/長方形 63"/>
          <p:cNvSpPr>
            <a:spLocks/>
          </p:cNvSpPr>
          <p:nvPr/>
        </p:nvSpPr>
        <p:spPr>
          <a:xfrm>
            <a:off x="4211641" y="1484316"/>
            <a:ext cx="1728787" cy="6492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6</a:t>
            </a:r>
            <a:r>
              <a:rPr lang="ja-JP" altLang="en-US" dirty="0">
                <a:solidFill>
                  <a:schemeClr val="tx1"/>
                </a:solidFill>
                <a:latin typeface="HG丸ｺﾞｼｯｸM-PRO" pitchFamily="50" charset="-128"/>
                <a:ea typeface="HG丸ｺﾞｼｯｸM-PRO" pitchFamily="50" charset="-128"/>
              </a:rPr>
              <a:t>万冊</a:t>
            </a:r>
          </a:p>
        </p:txBody>
      </p:sp>
      <p:sp>
        <p:nvSpPr>
          <p:cNvPr id="65" name="正方形/長方形 64"/>
          <p:cNvSpPr>
            <a:spLocks/>
          </p:cNvSpPr>
          <p:nvPr/>
        </p:nvSpPr>
        <p:spPr>
          <a:xfrm>
            <a:off x="2411416" y="1484316"/>
            <a:ext cx="1728787" cy="6492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29</a:t>
            </a:r>
            <a:r>
              <a:rPr lang="ja-JP" altLang="en-US" dirty="0">
                <a:solidFill>
                  <a:schemeClr val="tx1"/>
                </a:solidFill>
                <a:latin typeface="HG丸ｺﾞｼｯｸM-PRO" pitchFamily="50" charset="-128"/>
                <a:ea typeface="HG丸ｺﾞｼｯｸM-PRO" pitchFamily="50" charset="-128"/>
              </a:rPr>
              <a:t>万冊</a:t>
            </a:r>
          </a:p>
        </p:txBody>
      </p:sp>
      <p:sp>
        <p:nvSpPr>
          <p:cNvPr id="66" name="正方形/長方形 65"/>
          <p:cNvSpPr>
            <a:spLocks/>
          </p:cNvSpPr>
          <p:nvPr/>
        </p:nvSpPr>
        <p:spPr>
          <a:xfrm>
            <a:off x="6011866" y="1484316"/>
            <a:ext cx="1728787" cy="6492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800" dirty="0">
                <a:solidFill>
                  <a:schemeClr val="tx1"/>
                </a:solidFill>
                <a:latin typeface="HG丸ｺﾞｼｯｸM-PRO" pitchFamily="50" charset="-128"/>
                <a:ea typeface="HG丸ｺﾞｼｯｸM-PRO" pitchFamily="50" charset="-128"/>
              </a:rPr>
              <a:t>23</a:t>
            </a:r>
            <a:r>
              <a:rPr lang="ja-JP" altLang="en-US" dirty="0">
                <a:solidFill>
                  <a:schemeClr val="tx1"/>
                </a:solidFill>
                <a:latin typeface="HG丸ｺﾞｼｯｸM-PRO" pitchFamily="50" charset="-128"/>
                <a:ea typeface="HG丸ｺﾞｼｯｸM-PRO" pitchFamily="50" charset="-128"/>
              </a:rPr>
              <a:t>万冊</a:t>
            </a:r>
          </a:p>
        </p:txBody>
      </p:sp>
      <p:sp>
        <p:nvSpPr>
          <p:cNvPr id="39" name="フッター プレースホルダ 38"/>
          <p:cNvSpPr>
            <a:spLocks noGrp="1"/>
          </p:cNvSpPr>
          <p:nvPr>
            <p:ph type="ftr" sz="quarter" idx="11"/>
          </p:nvPr>
        </p:nvSpPr>
        <p:spPr/>
        <p:txBody>
          <a:bodyPr/>
          <a:lstStyle/>
          <a:p>
            <a:r>
              <a:rPr kumimoji="0" lang="en-US" smtClean="0"/>
              <a:t>National Diet Library (NDL)</a:t>
            </a:r>
            <a:endParaRPr kumimoji="0" lang="en-US"/>
          </a:p>
        </p:txBody>
      </p:sp>
      <p:sp>
        <p:nvSpPr>
          <p:cNvPr id="43" name="スライド番号プレースホルダ 42"/>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44" name="日付プレースホルダ 43"/>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bwMode="auto">
          <a:xfrm>
            <a:off x="250828" y="260350"/>
            <a:ext cx="8208963" cy="531813"/>
          </a:xfrm>
          <a:prstGeom prst="rect">
            <a:avLst/>
          </a:prstGeom>
          <a:noFill/>
          <a:ln w="9525">
            <a:noFill/>
            <a:miter lim="800000"/>
            <a:headEnd/>
            <a:tailEnd/>
          </a:ln>
        </p:spPr>
        <p:txBody>
          <a:bodyPr anchor="ctr"/>
          <a:lstStyle/>
          <a:p>
            <a:pPr algn="ctr">
              <a:defRPr/>
            </a:pPr>
            <a:r>
              <a:rPr lang="ja-JP" altLang="en-US" sz="3200" dirty="0">
                <a:solidFill>
                  <a:schemeClr val="bg1"/>
                </a:solidFill>
                <a:latin typeface="HG丸ｺﾞｼｯｸM-PRO" pitchFamily="50" charset="-128"/>
                <a:ea typeface="HG丸ｺﾞｼｯｸM-PRO" pitchFamily="50" charset="-128"/>
                <a:cs typeface="+mj-cs"/>
              </a:rPr>
              <a:t>所蔵資料のデジタル化の実施</a:t>
            </a:r>
            <a:r>
              <a:rPr lang="ja-JP" altLang="en-US" sz="3200" dirty="0" smtClean="0">
                <a:solidFill>
                  <a:schemeClr val="bg1"/>
                </a:solidFill>
                <a:latin typeface="HG丸ｺﾞｼｯｸM-PRO" pitchFamily="50" charset="-128"/>
                <a:ea typeface="HG丸ｺﾞｼｯｸM-PRO" pitchFamily="50" charset="-128"/>
                <a:cs typeface="+mj-cs"/>
              </a:rPr>
              <a:t>状況</a:t>
            </a:r>
            <a:r>
              <a:rPr lang="en-US" altLang="ja-JP" sz="3200" dirty="0" smtClean="0">
                <a:solidFill>
                  <a:schemeClr val="bg1"/>
                </a:solidFill>
                <a:latin typeface="HG丸ｺﾞｼｯｸM-PRO" pitchFamily="50" charset="-128"/>
                <a:ea typeface="HG丸ｺﾞｼｯｸM-PRO" pitchFamily="50" charset="-128"/>
                <a:cs typeface="+mj-cs"/>
              </a:rPr>
              <a:t/>
            </a:r>
            <a:br>
              <a:rPr lang="en-US" altLang="ja-JP" sz="3200" dirty="0" smtClean="0">
                <a:solidFill>
                  <a:schemeClr val="bg1"/>
                </a:solidFill>
                <a:latin typeface="HG丸ｺﾞｼｯｸM-PRO" pitchFamily="50" charset="-128"/>
                <a:ea typeface="HG丸ｺﾞｼｯｸM-PRO" pitchFamily="50" charset="-128"/>
                <a:cs typeface="+mj-cs"/>
              </a:rPr>
            </a:br>
            <a:r>
              <a:rPr lang="ja-JP" altLang="en-US" dirty="0" smtClean="0">
                <a:solidFill>
                  <a:schemeClr val="bg1"/>
                </a:solidFill>
                <a:latin typeface="HG丸ｺﾞｼｯｸM-PRO" pitchFamily="50" charset="-128"/>
                <a:ea typeface="HG丸ｺﾞｼｯｸM-PRO" pitchFamily="50" charset="-128"/>
                <a:cs typeface="+mj-cs"/>
              </a:rPr>
              <a:t>（</a:t>
            </a:r>
            <a:r>
              <a:rPr lang="ja-JP" altLang="en-US" dirty="0">
                <a:solidFill>
                  <a:schemeClr val="bg1"/>
                </a:solidFill>
                <a:latin typeface="HG丸ｺﾞｼｯｸM-PRO" pitchFamily="50" charset="-128"/>
                <a:ea typeface="HG丸ｺﾞｼｯｸM-PRO" pitchFamily="50" charset="-128"/>
                <a:cs typeface="+mj-cs"/>
              </a:rPr>
              <a:t>平成</a:t>
            </a:r>
            <a:r>
              <a:rPr lang="en-US" altLang="ja-JP" dirty="0">
                <a:solidFill>
                  <a:schemeClr val="bg1"/>
                </a:solidFill>
                <a:latin typeface="HG丸ｺﾞｼｯｸM-PRO" pitchFamily="50" charset="-128"/>
                <a:ea typeface="HG丸ｺﾞｼｯｸM-PRO" pitchFamily="50" charset="-128"/>
                <a:cs typeface="+mj-cs"/>
              </a:rPr>
              <a:t>23</a:t>
            </a:r>
            <a:r>
              <a:rPr lang="ja-JP" altLang="en-US" dirty="0">
                <a:solidFill>
                  <a:schemeClr val="bg1"/>
                </a:solidFill>
                <a:latin typeface="HG丸ｺﾞｼｯｸM-PRO" pitchFamily="50" charset="-128"/>
                <a:ea typeface="HG丸ｺﾞｼｯｸM-PRO" pitchFamily="50" charset="-128"/>
                <a:cs typeface="+mj-cs"/>
              </a:rPr>
              <a:t>年</a:t>
            </a:r>
            <a:r>
              <a:rPr lang="en-US" altLang="ja-JP" dirty="0">
                <a:solidFill>
                  <a:schemeClr val="bg1"/>
                </a:solidFill>
                <a:latin typeface="HG丸ｺﾞｼｯｸM-PRO" pitchFamily="50" charset="-128"/>
                <a:ea typeface="HG丸ｺﾞｼｯｸM-PRO" pitchFamily="50" charset="-128"/>
                <a:cs typeface="+mj-cs"/>
              </a:rPr>
              <a:t>3</a:t>
            </a:r>
            <a:r>
              <a:rPr lang="ja-JP" altLang="en-US" dirty="0">
                <a:solidFill>
                  <a:schemeClr val="bg1"/>
                </a:solidFill>
                <a:latin typeface="HG丸ｺﾞｼｯｸM-PRO" pitchFamily="50" charset="-128"/>
                <a:ea typeface="HG丸ｺﾞｼｯｸM-PRO" pitchFamily="50" charset="-128"/>
                <a:cs typeface="+mj-cs"/>
              </a:rPr>
              <a:t>月末想定）</a:t>
            </a:r>
            <a:endParaRPr lang="ja-JP" altLang="en-US" sz="3200" dirty="0">
              <a:solidFill>
                <a:schemeClr val="bg1"/>
              </a:solidFill>
              <a:latin typeface="HG丸ｺﾞｼｯｸM-PRO" pitchFamily="50" charset="-128"/>
              <a:ea typeface="HG丸ｺﾞｼｯｸM-PRO" pitchFamily="50" charset="-128"/>
              <a:cs typeface="+mj-cs"/>
            </a:endParaRPr>
          </a:p>
        </p:txBody>
      </p:sp>
      <p:pic>
        <p:nvPicPr>
          <p:cNvPr id="3076" name="Picture 7"/>
          <p:cNvPicPr>
            <a:picLocks noChangeAspect="1" noChangeArrowheads="1"/>
          </p:cNvPicPr>
          <p:nvPr/>
        </p:nvPicPr>
        <p:blipFill>
          <a:blip r:embed="rId3"/>
          <a:srcRect/>
          <a:stretch>
            <a:fillRect/>
          </a:stretch>
        </p:blipFill>
        <p:spPr bwMode="auto">
          <a:xfrm>
            <a:off x="93663" y="1016000"/>
            <a:ext cx="9015412" cy="5797550"/>
          </a:xfrm>
          <a:prstGeom prst="rect">
            <a:avLst/>
          </a:prstGeom>
          <a:noFill/>
          <a:ln w="9525">
            <a:noFill/>
            <a:miter lim="800000"/>
            <a:headEnd/>
            <a:tailEnd/>
          </a:ln>
        </p:spPr>
      </p:pic>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36608</TotalTime>
  <Words>5462</Words>
  <Application>Microsoft Office PowerPoint</Application>
  <PresentationFormat>画面に合わせる (4:3)</PresentationFormat>
  <Paragraphs>846</Paragraphs>
  <Slides>33</Slides>
  <Notes>33</Notes>
  <HiddenSlides>0</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Office テーマ</vt:lpstr>
      <vt:lpstr>電子図書館構想と 日本の学術デジタルコミュニケーションの現状</vt:lpstr>
      <vt:lpstr>今日のお話し</vt:lpstr>
      <vt:lpstr>「知識はわれらを豊かにする」を 　　　　　　　デジタルアーカイブ・情報探索サービスの観点からみて</vt:lpstr>
      <vt:lpstr>電子図書館構想</vt:lpstr>
      <vt:lpstr>   電子図書館構築のあゆみ  </vt:lpstr>
      <vt:lpstr> 電子図書館構築のあゆみ </vt:lpstr>
      <vt:lpstr>当館資料のデジタル化</vt:lpstr>
      <vt:lpstr>国立国会図書館のデジタルコレクション （平成23年3月末想定）</vt:lpstr>
      <vt:lpstr>スライド 9</vt:lpstr>
      <vt:lpstr>学位論文のデジタル化</vt:lpstr>
      <vt:lpstr>学位論文のデジタル化及び著作権処理</vt:lpstr>
      <vt:lpstr>スライド 12</vt:lpstr>
      <vt:lpstr>スライド 13</vt:lpstr>
      <vt:lpstr>デジタルアーカイブ関連での連携協力</vt:lpstr>
      <vt:lpstr>スライド 15</vt:lpstr>
      <vt:lpstr>学術デジタルコミュニケーション -知識インフラの構築に向けて-</vt:lpstr>
      <vt:lpstr>スライド 17</vt:lpstr>
      <vt:lpstr>知識インフラの課題と当館の役割</vt:lpstr>
      <vt:lpstr>近い将来に取り組むべき事項</vt:lpstr>
      <vt:lpstr>近い将来に取り組むべき事項No.1</vt:lpstr>
      <vt:lpstr>近い将来に取り組むべき事項No.2</vt:lpstr>
      <vt:lpstr>近い将来に取り組むべき事項No.3</vt:lpstr>
      <vt:lpstr>当館が取り組んできたこと</vt:lpstr>
      <vt:lpstr>知識インフラのノードとしての 社会的な機能の展開</vt:lpstr>
      <vt:lpstr>NDL Search(国立国会図書館サーチ）とは</vt:lpstr>
      <vt:lpstr>NDL Searchが当面目指す方向性</vt:lpstr>
      <vt:lpstr>NDL Searchの将来像</vt:lpstr>
      <vt:lpstr>平成24年1月のサービスイメージ</vt:lpstr>
      <vt:lpstr>平成22年8月公開の開発版の到達点</vt:lpstr>
      <vt:lpstr>平成22年度機能強化</vt:lpstr>
      <vt:lpstr>NDL Searchでの連携協力のイメージ</vt:lpstr>
      <vt:lpstr>スライド 32</vt:lpstr>
      <vt:lpstr>終わりに</vt:lpstr>
    </vt:vector>
  </TitlesOfParts>
  <Company>国立国会図書館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ndl</dc:creator>
  <cp:lastModifiedBy>ndl</cp:lastModifiedBy>
  <cp:revision>1343</cp:revision>
  <dcterms:created xsi:type="dcterms:W3CDTF">2010-01-29T00:20:33Z</dcterms:created>
  <dcterms:modified xsi:type="dcterms:W3CDTF">2011-01-30T23:52:35Z</dcterms:modified>
</cp:coreProperties>
</file>