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847" r:id="rId2"/>
    <p:sldId id="982" r:id="rId3"/>
    <p:sldId id="983" r:id="rId4"/>
    <p:sldId id="984" r:id="rId5"/>
    <p:sldId id="985" r:id="rId6"/>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7" autoAdjust="0"/>
    <p:restoredTop sz="83634" autoAdjust="0"/>
  </p:normalViewPr>
  <p:slideViewPr>
    <p:cSldViewPr snapToGrid="0">
      <p:cViewPr varScale="1">
        <p:scale>
          <a:sx n="54" d="100"/>
          <a:sy n="54" d="100"/>
        </p:scale>
        <p:origin x="756"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94931" d="250000"/>
        <a:sy n="194931" d="250000"/>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2016/5/4</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2016/5/4</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D7C9C10-23C4-4E22-9AB3-CA4643CB9647}"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20222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lang="ja-JP" altLang="en-US" dirty="0" smtClean="0"/>
              <a:t>現在、当館が提供しているデジタル化資料は、この表に示す通りです。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A8C3902-8EA9-4235-92EC-E75E0A621590}" type="slidenum">
              <a:rPr lang="en-US" altLang="ja-JP" smtClean="0">
                <a:solidFill>
                  <a:prstClr val="black"/>
                </a:solidFill>
              </a:rPr>
              <a:pPr>
                <a:defRPr/>
              </a:pPr>
              <a:t>3</a:t>
            </a:fld>
            <a:endParaRPr lang="en-US" altLang="ja-JP">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38819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0"/>
          </p:nvPr>
        </p:nvSpPr>
        <p:spPr/>
        <p:txBody>
          <a:bodyPr/>
          <a:lstStyle/>
          <a:p>
            <a:endParaRPr lang="ja-JP" altLang="en-US">
              <a:solidFill>
                <a:prstClr val="black"/>
              </a:solidFill>
            </a:endParaRPr>
          </a:p>
        </p:txBody>
      </p:sp>
      <p:sp>
        <p:nvSpPr>
          <p:cNvPr id="5" name="スライド番号プレースホルダー 4"/>
          <p:cNvSpPr>
            <a:spLocks noGrp="1"/>
          </p:cNvSpPr>
          <p:nvPr>
            <p:ph type="sldNum" sz="quarter" idx="11"/>
          </p:nvPr>
        </p:nvSpPr>
        <p:spPr/>
        <p:txBody>
          <a:bodyPr/>
          <a:lstStyle/>
          <a:p>
            <a:fld id="{60790FB4-0543-431D-8F54-D4E71C5D568C}"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397355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・「私たちの使命・目標 </a:t>
            </a:r>
            <a:r>
              <a:rPr lang="en-US" altLang="ja-JP" dirty="0" smtClean="0"/>
              <a:t>2012-2016</a:t>
            </a:r>
            <a:r>
              <a:rPr lang="ja-JP" altLang="en-US" dirty="0" smtClean="0"/>
              <a:t>」については、昨年ご報告した通りです。</a:t>
            </a:r>
            <a:endParaRPr lang="en-US" altLang="ja-JP" dirty="0" smtClean="0"/>
          </a:p>
          <a:p>
            <a:r>
              <a:rPr lang="ja-JP" altLang="en-US" dirty="0" smtClean="0"/>
              <a:t>・今年</a:t>
            </a:r>
            <a:r>
              <a:rPr lang="en-US" altLang="ja-JP" dirty="0" smtClean="0"/>
              <a:t>5</a:t>
            </a:r>
            <a:r>
              <a:rPr lang="ja-JP" altLang="en-US" dirty="0" smtClean="0"/>
              <a:t>月には、この</a:t>
            </a:r>
            <a:r>
              <a:rPr lang="en-US" altLang="ja-JP" dirty="0" smtClean="0"/>
              <a:t>6</a:t>
            </a:r>
            <a:r>
              <a:rPr lang="ja-JP" altLang="en-US" dirty="0" smtClean="0"/>
              <a:t>本の目標の下に紐づく、</a:t>
            </a:r>
            <a:r>
              <a:rPr lang="en-US" altLang="ja-JP" dirty="0" smtClean="0"/>
              <a:t>23</a:t>
            </a:r>
            <a:r>
              <a:rPr lang="ja-JP" altLang="en-US" dirty="0" smtClean="0"/>
              <a:t>項目の「戦略的目標」を立てました。これは、「使命・目標 </a:t>
            </a:r>
            <a:r>
              <a:rPr lang="en-US" altLang="ja-JP" dirty="0" smtClean="0"/>
              <a:t>2012-2016</a:t>
            </a:r>
            <a:r>
              <a:rPr lang="ja-JP" altLang="en-US" dirty="0" smtClean="0"/>
              <a:t>」を実現するための中期的目標と位置づけられるものです。</a:t>
            </a:r>
            <a:endParaRPr lang="en-US" altLang="ja-JP" dirty="0" smtClean="0"/>
          </a:p>
          <a:p>
            <a:r>
              <a:rPr lang="ja-JP" altLang="en-US" dirty="0" smtClean="0"/>
              <a:t>～～</a:t>
            </a:r>
            <a:endParaRPr lang="en-US" altLang="ja-JP" dirty="0" smtClean="0"/>
          </a:p>
          <a:p>
            <a:r>
              <a:rPr lang="ja-JP" altLang="en-US" dirty="0" smtClean="0"/>
              <a:t>この目標は、来年度までだが、戦略的目標はどこまで達成できそうか？</a:t>
            </a:r>
            <a:endParaRPr lang="en-US" altLang="ja-JP" dirty="0" smtClean="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5</a:t>
            </a:fld>
            <a:endParaRPr lang="ja-JP" altLang="en-US" dirty="0">
              <a:solidFill>
                <a:prstClr val="black"/>
              </a:solidFill>
            </a:endParaRPr>
          </a:p>
        </p:txBody>
      </p:sp>
    </p:spTree>
    <p:extLst>
      <p:ext uri="{BB962C8B-B14F-4D97-AF65-F5344CB8AC3E}">
        <p14:creationId xmlns:p14="http://schemas.microsoft.com/office/powerpoint/2010/main" val="213808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国立国会図書館と</a:t>
            </a:r>
            <a:r>
              <a:rPr lang="ja-JP" altLang="en-US" sz="4000" dirty="0" smtClean="0"/>
              <a:t>は</a:t>
            </a:r>
            <a:r>
              <a:rPr lang="en-US" altLang="ja-JP" sz="4000" dirty="0"/>
              <a:t/>
            </a:r>
            <a:br>
              <a:rPr lang="en-US" altLang="ja-JP" sz="4000" dirty="0"/>
            </a:br>
            <a:r>
              <a:rPr lang="ja-JP" altLang="en-US" sz="4000" dirty="0" smtClean="0"/>
              <a:t>（概要）</a:t>
            </a:r>
            <a:r>
              <a:rPr lang="ja-JP" altLang="en-US" sz="4000" dirty="0" smtClean="0"/>
              <a:t>　</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15"/>
          <p:cNvGraphicFramePr>
            <a:graphicFrameLocks noGrp="1"/>
          </p:cNvGraphicFramePr>
          <p:nvPr>
            <p:extLst/>
          </p:nvPr>
        </p:nvGraphicFramePr>
        <p:xfrm>
          <a:off x="1631505" y="1164814"/>
          <a:ext cx="4707905" cy="5547997"/>
        </p:xfrm>
        <a:graphic>
          <a:graphicData uri="http://schemas.openxmlformats.org/drawingml/2006/table">
            <a:tbl>
              <a:tblPr/>
              <a:tblGrid>
                <a:gridCol w="1439404"/>
                <a:gridCol w="3268501"/>
              </a:tblGrid>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設置法</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Century" charset="0"/>
                          <a:ea typeface="ＭＳ Ｐゴシック" charset="-128"/>
                        </a:rPr>
                        <a:t>国立国会図書館法</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創設年</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1" i="0" u="none" strike="noStrike" cap="none" normalizeH="0" baseline="0" dirty="0" smtClean="0">
                          <a:ln>
                            <a:noFill/>
                          </a:ln>
                          <a:solidFill>
                            <a:schemeClr val="tx1"/>
                          </a:solidFill>
                          <a:effectLst/>
                          <a:latin typeface="Century" charset="0"/>
                          <a:ea typeface="ＭＳ Ｐゴシック" charset="-128"/>
                        </a:rPr>
                        <a:t>1948</a:t>
                      </a:r>
                      <a:r>
                        <a:rPr kumimoji="1" lang="ja-JP" altLang="en-US" sz="1800" b="1" i="0" u="none" strike="noStrike" cap="none" normalizeH="0" baseline="0" dirty="0" smtClean="0">
                          <a:ln>
                            <a:noFill/>
                          </a:ln>
                          <a:solidFill>
                            <a:schemeClr val="tx1"/>
                          </a:solidFill>
                          <a:effectLst/>
                          <a:latin typeface="Century" charset="0"/>
                          <a:ea typeface="ＭＳ Ｐゴシック" charset="-128"/>
                        </a:rPr>
                        <a:t>年</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職員数</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1" i="0" u="none" strike="noStrike" cap="none" normalizeH="0" baseline="0" dirty="0" smtClean="0">
                          <a:ln>
                            <a:noFill/>
                          </a:ln>
                          <a:solidFill>
                            <a:schemeClr val="tx1"/>
                          </a:solidFill>
                          <a:effectLst/>
                          <a:latin typeface="Century" charset="0"/>
                          <a:ea typeface="ＭＳ Ｐゴシック" charset="-128"/>
                        </a:rPr>
                        <a:t>889</a:t>
                      </a:r>
                      <a:r>
                        <a:rPr kumimoji="1" lang="ja-JP" altLang="en-US" sz="1800" b="1" i="0" u="none" strike="noStrike" cap="none" normalizeH="0" baseline="0" dirty="0" smtClean="0">
                          <a:ln>
                            <a:noFill/>
                          </a:ln>
                          <a:solidFill>
                            <a:schemeClr val="tx1"/>
                          </a:solidFill>
                          <a:effectLst/>
                          <a:latin typeface="Century" charset="0"/>
                          <a:ea typeface="ＭＳ Ｐゴシック" charset="-128"/>
                        </a:rPr>
                        <a:t>名</a:t>
                      </a:r>
                      <a:r>
                        <a:rPr kumimoji="1" lang="ja-JP" altLang="en-US" sz="1800" b="0" i="0" u="none" strike="noStrike" cap="none" normalizeH="0" baseline="0" dirty="0" smtClean="0">
                          <a:ln>
                            <a:noFill/>
                          </a:ln>
                          <a:solidFill>
                            <a:schemeClr val="tx1"/>
                          </a:solidFill>
                          <a:effectLst/>
                          <a:latin typeface="Century" charset="0"/>
                          <a:ea typeface="ＭＳ Ｐゴシック" charset="-128"/>
                        </a:rPr>
                        <a:t>（</a:t>
                      </a:r>
                      <a:r>
                        <a:rPr kumimoji="1" lang="en-US" altLang="ja-JP" sz="1800" b="0" i="0" u="none" strike="noStrike" cap="none" normalizeH="0" baseline="0" dirty="0" smtClean="0">
                          <a:ln>
                            <a:noFill/>
                          </a:ln>
                          <a:solidFill>
                            <a:schemeClr val="tx1"/>
                          </a:solidFill>
                          <a:effectLst/>
                          <a:latin typeface="Century" charset="0"/>
                          <a:ea typeface="ＭＳ Ｐゴシック" charset="-128"/>
                        </a:rPr>
                        <a:t>2014</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a:t>
                      </a:r>
                      <a:r>
                        <a:rPr kumimoji="1" lang="en-US" altLang="ja-JP" sz="1800" b="0" i="0" u="none" strike="noStrike" cap="none" normalizeH="0" baseline="0" dirty="0" smtClean="0">
                          <a:ln>
                            <a:noFill/>
                          </a:ln>
                          <a:solidFill>
                            <a:schemeClr val="tx1"/>
                          </a:solidFill>
                          <a:effectLst/>
                          <a:latin typeface="Century" charset="0"/>
                          <a:ea typeface="ＭＳ Ｐゴシック" charset="-128"/>
                        </a:rPr>
                        <a:t>4</a:t>
                      </a:r>
                      <a:r>
                        <a:rPr kumimoji="1" lang="ja-JP" altLang="en-US" sz="1800" b="0" i="0" u="none" strike="noStrike" cap="none" normalizeH="0" baseline="0" dirty="0" smtClean="0">
                          <a:ln>
                            <a:noFill/>
                          </a:ln>
                          <a:solidFill>
                            <a:schemeClr val="tx1"/>
                          </a:solidFill>
                          <a:effectLst/>
                          <a:latin typeface="Century" charset="0"/>
                          <a:ea typeface="ＭＳ Ｐゴシック" charset="-128"/>
                        </a:rPr>
                        <a:t>月）</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Century" charset="0"/>
                          <a:ea typeface="ＭＳ Ｐゴシック" charset="-128"/>
                        </a:rPr>
                        <a:t>年間予算額</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Century" charset="0"/>
                          <a:ea typeface="ＭＳ Ｐゴシック" charset="-128"/>
                        </a:rPr>
                        <a:t>約</a:t>
                      </a:r>
                      <a:r>
                        <a:rPr kumimoji="1" lang="en-US" altLang="ja-JP" sz="1800" b="1" i="0" u="none" strike="noStrike" cap="none" normalizeH="0" baseline="0" dirty="0" smtClean="0">
                          <a:ln>
                            <a:noFill/>
                          </a:ln>
                          <a:solidFill>
                            <a:schemeClr val="tx1"/>
                          </a:solidFill>
                          <a:effectLst/>
                          <a:latin typeface="Century" charset="0"/>
                          <a:ea typeface="ＭＳ Ｐゴシック" charset="-128"/>
                        </a:rPr>
                        <a:t>195</a:t>
                      </a:r>
                      <a:r>
                        <a:rPr kumimoji="1" lang="ja-JP" altLang="en-US" sz="1800" b="1" i="0" u="none" strike="noStrike" cap="none" normalizeH="0" baseline="0" dirty="0" smtClean="0">
                          <a:ln>
                            <a:noFill/>
                          </a:ln>
                          <a:solidFill>
                            <a:schemeClr val="tx1"/>
                          </a:solidFill>
                          <a:effectLst/>
                          <a:latin typeface="Century" charset="0"/>
                          <a:ea typeface="ＭＳ Ｐゴシック" charset="-128"/>
                        </a:rPr>
                        <a:t>億円</a:t>
                      </a:r>
                      <a:r>
                        <a:rPr kumimoji="1" lang="ja-JP" altLang="en-US" sz="1800" b="0" i="0" u="none" strike="noStrike" cap="none" normalizeH="0" baseline="0" dirty="0" smtClean="0">
                          <a:ln>
                            <a:noFill/>
                          </a:ln>
                          <a:solidFill>
                            <a:schemeClr val="tx1"/>
                          </a:solidFill>
                          <a:effectLst/>
                          <a:latin typeface="Century" charset="0"/>
                          <a:ea typeface="ＭＳ Ｐゴシック" charset="-128"/>
                        </a:rPr>
                        <a:t>（</a:t>
                      </a:r>
                      <a:r>
                        <a:rPr kumimoji="1" lang="en-US" altLang="ja-JP" sz="1800" b="0" i="0" u="none" strike="noStrike" cap="none" normalizeH="0" baseline="0" dirty="0" smtClean="0">
                          <a:ln>
                            <a:noFill/>
                          </a:ln>
                          <a:solidFill>
                            <a:schemeClr val="tx1"/>
                          </a:solidFill>
                          <a:effectLst/>
                          <a:latin typeface="Century" charset="0"/>
                          <a:ea typeface="ＭＳ Ｐゴシック" charset="-128"/>
                        </a:rPr>
                        <a:t>2014</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Century" charset="0"/>
                          <a:ea typeface="ＭＳ Ｐゴシック" charset="-128"/>
                        </a:rPr>
                        <a:t>資料購入費</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Century" charset="0"/>
                          <a:ea typeface="ＭＳ Ｐゴシック" charset="-128"/>
                        </a:rPr>
                        <a:t>約</a:t>
                      </a:r>
                      <a:r>
                        <a:rPr kumimoji="1" lang="en-US" altLang="ja-JP" sz="1800" b="1" i="0" u="none" strike="noStrike" cap="none" normalizeH="0" baseline="0" dirty="0" smtClean="0">
                          <a:ln>
                            <a:noFill/>
                          </a:ln>
                          <a:solidFill>
                            <a:schemeClr val="tx1"/>
                          </a:solidFill>
                          <a:effectLst/>
                          <a:latin typeface="Century" charset="0"/>
                          <a:ea typeface="ＭＳ Ｐゴシック" charset="-128"/>
                        </a:rPr>
                        <a:t>23</a:t>
                      </a:r>
                      <a:r>
                        <a:rPr kumimoji="1" lang="ja-JP" altLang="en-US" sz="1800" b="1" i="0" u="none" strike="noStrike" cap="none" normalizeH="0" baseline="0" dirty="0" smtClean="0">
                          <a:ln>
                            <a:noFill/>
                          </a:ln>
                          <a:solidFill>
                            <a:schemeClr val="tx1"/>
                          </a:solidFill>
                          <a:effectLst/>
                          <a:latin typeface="Century" charset="0"/>
                          <a:ea typeface="ＭＳ Ｐゴシック" charset="-128"/>
                        </a:rPr>
                        <a:t>億円</a:t>
                      </a:r>
                      <a:r>
                        <a:rPr kumimoji="1" lang="ja-JP" altLang="en-US" sz="1800" b="0" i="0" u="none" strike="noStrike" cap="none" normalizeH="0" baseline="0" dirty="0" smtClean="0">
                          <a:ln>
                            <a:noFill/>
                          </a:ln>
                          <a:solidFill>
                            <a:schemeClr val="tx1"/>
                          </a:solidFill>
                          <a:effectLst/>
                          <a:latin typeface="Century" charset="0"/>
                          <a:ea typeface="ＭＳ Ｐゴシック" charset="-128"/>
                        </a:rPr>
                        <a:t>（</a:t>
                      </a:r>
                      <a:r>
                        <a:rPr kumimoji="1" lang="en-US" altLang="ja-JP" sz="1800" b="0" i="0" u="none" strike="noStrike" cap="none" normalizeH="0" baseline="0" dirty="0" smtClean="0">
                          <a:ln>
                            <a:noFill/>
                          </a:ln>
                          <a:solidFill>
                            <a:schemeClr val="tx1"/>
                          </a:solidFill>
                          <a:effectLst/>
                          <a:latin typeface="Century" charset="0"/>
                          <a:ea typeface="ＭＳ Ｐゴシック" charset="-128"/>
                        </a:rPr>
                        <a:t>2014</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蔵書数</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年度末）</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Century" charset="0"/>
                          <a:ea typeface="ＭＳ Ｐゴシック" charset="-128"/>
                        </a:rPr>
                        <a:t>図書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1,032</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Century" charset="0"/>
                          <a:ea typeface="ＭＳ Ｐゴシック" charset="-128"/>
                        </a:rPr>
                        <a:t>逐次刊行物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1,595</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Arial" charset="0"/>
                          <a:ea typeface="ＭＳ Ｐゴシック" charset="-128"/>
                        </a:rPr>
                        <a:t>総計　約</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4,028</a:t>
                      </a:r>
                      <a:r>
                        <a:rPr kumimoji="1" lang="ja-JP" altLang="en-US" sz="1800" b="1" i="0" u="none" strike="noStrike" cap="none" normalizeH="0" baseline="0" dirty="0" smtClean="0">
                          <a:ln>
                            <a:noFill/>
                          </a:ln>
                          <a:solidFill>
                            <a:schemeClr val="tx1"/>
                          </a:solidFill>
                          <a:effectLst/>
                          <a:latin typeface="Arial" charset="0"/>
                          <a:ea typeface="ＭＳ Ｐゴシック" charset="-128"/>
                        </a:rPr>
                        <a:t>万点</a:t>
                      </a:r>
                      <a:endParaRPr kumimoji="1" lang="ja-JP" altLang="en-US" sz="1800" b="1"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受入資料数</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Arial" charset="0"/>
                          <a:ea typeface="ＭＳ Ｐゴシック" charset="-128"/>
                        </a:rPr>
                        <a:t>図書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24</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万点</a:t>
                      </a:r>
                      <a:endParaRPr kumimoji="1" lang="ja-JP" altLang="en-US" sz="1800" b="0" i="0" u="none" strike="noStrike" cap="none" normalizeH="0" baseline="0" dirty="0" smtClean="0">
                        <a:ln>
                          <a:noFill/>
                        </a:ln>
                        <a:solidFill>
                          <a:schemeClr val="tx1"/>
                        </a:solidFill>
                        <a:effectLst/>
                        <a:latin typeface="Arial"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cap="none" normalizeH="0" baseline="0" dirty="0" smtClean="0">
                          <a:ln>
                            <a:noFill/>
                          </a:ln>
                          <a:solidFill>
                            <a:schemeClr val="tx1"/>
                          </a:solidFill>
                          <a:effectLst/>
                          <a:latin typeface="Arial" charset="0"/>
                          <a:ea typeface="ＭＳ Ｐゴシック" charset="-128"/>
                        </a:rPr>
                        <a:t>逐次刊行物　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56</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a:t>
                      </a:r>
                      <a:r>
                        <a:rPr kumimoji="1" lang="ja-JP" altLang="en-US" sz="1800" b="0" i="0" u="none" strike="noStrike" cap="none" normalizeH="0" baseline="0" dirty="0" smtClean="0">
                          <a:ln>
                            <a:noFill/>
                          </a:ln>
                          <a:solidFill>
                            <a:schemeClr val="tx1"/>
                          </a:solidFill>
                          <a:effectLst/>
                          <a:latin typeface="Arial" charset="0"/>
                          <a:ea typeface="ＭＳ Ｐゴシック" charset="-128"/>
                        </a:rPr>
                        <a:t>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0233">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1" i="0" u="none" strike="noStrike" cap="none" normalizeH="0" baseline="0" dirty="0" smtClean="0">
                          <a:ln>
                            <a:noFill/>
                          </a:ln>
                          <a:solidFill>
                            <a:schemeClr val="tx1"/>
                          </a:solidFill>
                          <a:effectLst/>
                          <a:latin typeface="Arial" charset="0"/>
                          <a:ea typeface="ＭＳ Ｐゴシック" charset="-128"/>
                        </a:rPr>
                        <a:t>総計　約</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89</a:t>
                      </a:r>
                      <a:r>
                        <a:rPr kumimoji="1" lang="ja-JP" altLang="en-US" sz="1800" b="1" i="0" u="none" strike="noStrike" kern="1200" cap="none" normalizeH="0" baseline="0" dirty="0" smtClean="0">
                          <a:ln>
                            <a:noFill/>
                          </a:ln>
                          <a:solidFill>
                            <a:schemeClr val="tx1"/>
                          </a:solidFill>
                          <a:effectLst/>
                          <a:latin typeface="Century" charset="0"/>
                          <a:ea typeface="ＭＳ Ｐゴシック" charset="-128"/>
                          <a:cs typeface="+mn-cs"/>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508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書誌データ作成数</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800" b="0" i="0" u="none" strike="noStrike" cap="none" normalizeH="0" baseline="0" dirty="0" smtClean="0">
                          <a:ln>
                            <a:noFill/>
                          </a:ln>
                          <a:solidFill>
                            <a:schemeClr val="tx1"/>
                          </a:solidFill>
                          <a:effectLst/>
                          <a:latin typeface="Century" charset="0"/>
                          <a:ea typeface="ＭＳ Ｐゴシック" charset="-128"/>
                        </a:rPr>
                        <a:t>年度新規作成：約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64</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万件</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1" i="0" u="none" strike="noStrike" cap="none" normalizeH="0" baseline="0" dirty="0" smtClean="0">
                          <a:ln>
                            <a:noFill/>
                          </a:ln>
                          <a:solidFill>
                            <a:schemeClr val="tx1"/>
                          </a:solidFill>
                          <a:effectLst/>
                          <a:latin typeface="Century" charset="0"/>
                          <a:ea typeface="ＭＳ Ｐゴシック" charset="-128"/>
                        </a:rPr>
                        <a:t>累計：約</a:t>
                      </a:r>
                      <a:r>
                        <a:rPr kumimoji="1" lang="en-US" altLang="ja-JP" sz="1800" b="1" i="0" u="none" strike="noStrike" cap="none" normalizeH="0" baseline="0" dirty="0" smtClean="0">
                          <a:ln>
                            <a:noFill/>
                          </a:ln>
                          <a:solidFill>
                            <a:schemeClr val="tx1"/>
                          </a:solidFill>
                          <a:effectLst/>
                          <a:latin typeface="Century" charset="0"/>
                          <a:ea typeface="ＭＳ Ｐゴシック" charset="-128"/>
                        </a:rPr>
                        <a:t>2,240</a:t>
                      </a:r>
                      <a:r>
                        <a:rPr kumimoji="1" lang="ja-JP" altLang="en-US" sz="1800" b="1" i="0" u="none" strike="noStrike" cap="none" normalizeH="0" baseline="0" dirty="0" smtClean="0">
                          <a:ln>
                            <a:noFill/>
                          </a:ln>
                          <a:solidFill>
                            <a:schemeClr val="tx1"/>
                          </a:solidFill>
                          <a:effectLst/>
                          <a:latin typeface="Century" charset="0"/>
                          <a:ea typeface="ＭＳ Ｐゴシック" charset="-128"/>
                        </a:rPr>
                        <a:t>万件</a:t>
                      </a:r>
                      <a:endParaRPr kumimoji="1" lang="en-US" altLang="ja-JP" sz="1800" b="1"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46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利用者数</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700" b="0" i="0" u="none" strike="noStrike" cap="none" normalizeH="0" baseline="0" dirty="0" smtClean="0">
                          <a:ln>
                            <a:noFill/>
                          </a:ln>
                          <a:solidFill>
                            <a:schemeClr val="tx1"/>
                          </a:solidFill>
                          <a:effectLst/>
                          <a:latin typeface="Century" charset="0"/>
                          <a:ea typeface="ＭＳ Ｐゴシック" charset="-128"/>
                        </a:rPr>
                        <a:t>東京本館約</a:t>
                      </a:r>
                      <a:r>
                        <a:rPr kumimoji="1" lang="en-US" altLang="ja-JP" sz="1700" b="0" i="0" u="none" strike="noStrike" cap="none" normalizeH="0" baseline="0" dirty="0" smtClean="0">
                          <a:ln>
                            <a:noFill/>
                          </a:ln>
                          <a:solidFill>
                            <a:schemeClr val="tx1"/>
                          </a:solidFill>
                          <a:effectLst/>
                          <a:latin typeface="Century" charset="0"/>
                          <a:ea typeface="ＭＳ Ｐゴシック" charset="-128"/>
                        </a:rPr>
                        <a:t>51</a:t>
                      </a:r>
                      <a:r>
                        <a:rPr kumimoji="1" lang="ja-JP" altLang="en-US" sz="1700" b="0" i="0" u="none" strike="noStrike" cap="none" normalizeH="0" baseline="0" dirty="0" smtClean="0">
                          <a:ln>
                            <a:noFill/>
                          </a:ln>
                          <a:solidFill>
                            <a:schemeClr val="tx1"/>
                          </a:solidFill>
                          <a:effectLst/>
                          <a:latin typeface="Century" charset="0"/>
                          <a:ea typeface="ＭＳ Ｐゴシック" charset="-128"/>
                        </a:rPr>
                        <a:t>万人（</a:t>
                      </a:r>
                      <a:r>
                        <a:rPr kumimoji="1" lang="en-US" altLang="ja-JP" sz="1700" b="1" i="0" u="none" strike="noStrike" cap="none" normalizeH="0" baseline="0" dirty="0" smtClean="0">
                          <a:ln>
                            <a:noFill/>
                          </a:ln>
                          <a:solidFill>
                            <a:schemeClr val="tx1"/>
                          </a:solidFill>
                          <a:effectLst/>
                          <a:latin typeface="Century" charset="0"/>
                          <a:ea typeface="ＭＳ Ｐゴシック" charset="-128"/>
                        </a:rPr>
                        <a:t>1,819</a:t>
                      </a:r>
                      <a:r>
                        <a:rPr kumimoji="1" lang="ja-JP" altLang="en-US" sz="1700" b="1" i="0" u="none" strike="noStrike" cap="none" normalizeH="0" baseline="0" dirty="0" smtClean="0">
                          <a:ln>
                            <a:noFill/>
                          </a:ln>
                          <a:solidFill>
                            <a:schemeClr val="tx1"/>
                          </a:solidFill>
                          <a:effectLst/>
                          <a:latin typeface="Century" charset="0"/>
                          <a:ea typeface="ＭＳ Ｐゴシック" charset="-128"/>
                        </a:rPr>
                        <a:t>人</a:t>
                      </a:r>
                      <a:r>
                        <a:rPr kumimoji="1" lang="en-US" altLang="ja-JP" sz="1700" b="1" i="0" u="none" strike="noStrike" cap="none" normalizeH="0" baseline="0" dirty="0" smtClean="0">
                          <a:ln>
                            <a:noFill/>
                          </a:ln>
                          <a:solidFill>
                            <a:schemeClr val="tx1"/>
                          </a:solidFill>
                          <a:effectLst/>
                          <a:latin typeface="Century" charset="0"/>
                          <a:ea typeface="ＭＳ Ｐゴシック" charset="-128"/>
                        </a:rPr>
                        <a:t>/</a:t>
                      </a:r>
                      <a:r>
                        <a:rPr kumimoji="1" lang="ja-JP" altLang="en-US" sz="1700" b="1" i="0" u="none" strike="noStrike" cap="none" normalizeH="0" baseline="0" dirty="0" smtClean="0">
                          <a:ln>
                            <a:noFill/>
                          </a:ln>
                          <a:solidFill>
                            <a:schemeClr val="tx1"/>
                          </a:solidFill>
                          <a:effectLst/>
                          <a:latin typeface="Century" charset="0"/>
                          <a:ea typeface="ＭＳ Ｐゴシック" charset="-128"/>
                        </a:rPr>
                        <a:t>日</a:t>
                      </a:r>
                      <a:r>
                        <a:rPr kumimoji="1" lang="ja-JP" altLang="en-US" sz="1700" b="0" i="0" u="none" strike="noStrike" cap="none" normalizeH="0" baseline="0" dirty="0" smtClean="0">
                          <a:ln>
                            <a:noFill/>
                          </a:ln>
                          <a:solidFill>
                            <a:schemeClr val="tx1"/>
                          </a:solidFill>
                          <a:effectLst/>
                          <a:latin typeface="Century" charset="0"/>
                          <a:ea typeface="ＭＳ Ｐゴシック" charset="-128"/>
                        </a:rPr>
                        <a:t>）</a:t>
                      </a:r>
                      <a:endParaRPr kumimoji="1" lang="en-US" altLang="ja-JP" sz="17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　遠隔利用・・・</a:t>
                      </a:r>
                      <a:endParaRPr kumimoji="1" lang="ja-JP" altLang="en-US" sz="1800" b="0" i="0" u="none" strike="noStrike" cap="none" normalizeH="0" baseline="0" dirty="0" smtClean="0">
                        <a:ln>
                          <a:noFill/>
                        </a:ln>
                        <a:solidFill>
                          <a:schemeClr val="tx1"/>
                        </a:solidFill>
                        <a:effectLst/>
                        <a:latin typeface="Arial"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Group 115"/>
          <p:cNvGraphicFramePr>
            <a:graphicFrameLocks noGrp="1"/>
          </p:cNvGraphicFramePr>
          <p:nvPr>
            <p:extLst/>
          </p:nvPr>
        </p:nvGraphicFramePr>
        <p:xfrm>
          <a:off x="6412178" y="1595545"/>
          <a:ext cx="4205719" cy="5062982"/>
        </p:xfrm>
        <a:graphic>
          <a:graphicData uri="http://schemas.openxmlformats.org/drawingml/2006/table">
            <a:tbl>
              <a:tblPr/>
              <a:tblGrid>
                <a:gridCol w="1276737"/>
                <a:gridCol w="2928982"/>
              </a:tblGrid>
              <a:tr h="485236">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dirty="0" smtClean="0"/>
                        <a:t>ｲﾝﾀｰﾈｯﾄ　資料の　　収集・保存</a:t>
                      </a:r>
                      <a:endParaRPr lang="en-US" altLang="ja-JP" dirty="0" smtClean="0"/>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1200" dirty="0" smtClean="0"/>
                        <a:t>（</a:t>
                      </a:r>
                      <a:r>
                        <a:rPr lang="en-US" altLang="ja-JP" sz="1200" dirty="0" smtClean="0"/>
                        <a:t>2013</a:t>
                      </a:r>
                      <a:r>
                        <a:rPr lang="ja-JP" altLang="en-US" sz="1200" dirty="0" smtClean="0"/>
                        <a:t>年度末）</a:t>
                      </a:r>
                      <a:endParaRPr kumimoji="1" lang="ja-JP" altLang="en-US" sz="1200" b="0"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ja-JP" altLang="en-US" sz="1600" dirty="0" smtClean="0"/>
                        <a:t>提供タイトル数</a:t>
                      </a:r>
                      <a:r>
                        <a:rPr lang="ja-JP" altLang="en-US" dirty="0" smtClean="0"/>
                        <a:t>：</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7,610</a:t>
                      </a:r>
                      <a:r>
                        <a:rPr lang="ja-JP" altLang="en-US" dirty="0" smtClean="0"/>
                        <a:t>件</a:t>
                      </a:r>
                      <a:endParaRPr kumimoji="1" lang="ja-JP" altLang="en-US" sz="1800" b="0" i="0" u="none" strike="noStrike" cap="none" normalizeH="0" baseline="0" dirty="0" smtClean="0">
                        <a:ln>
                          <a:noFill/>
                        </a:ln>
                        <a:solidFill>
                          <a:schemeClr val="tx1"/>
                        </a:solidFill>
                        <a:effectLst/>
                        <a:latin typeface="Arial"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4030">
                <a:tc vMerge="1">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ja-JP" altLang="en-US" sz="1600" dirty="0" smtClean="0"/>
                        <a:t>収集個体数</a:t>
                      </a:r>
                      <a:r>
                        <a:rPr lang="ja-JP" altLang="en-US" dirty="0" smtClean="0"/>
                        <a:t>：</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69,449</a:t>
                      </a:r>
                      <a:r>
                        <a:rPr lang="ja-JP" altLang="en-US" dirty="0" smtClean="0"/>
                        <a:t>件</a:t>
                      </a:r>
                      <a:endParaRPr lang="en-US" altLang="ja-JP" dirty="0" smtClean="0"/>
                    </a:p>
                    <a:p>
                      <a:r>
                        <a:rPr lang="ja-JP" altLang="en-US" sz="1200" dirty="0" smtClean="0"/>
                        <a:t>　　　（例：</a:t>
                      </a:r>
                      <a:r>
                        <a:rPr lang="en-US" altLang="ja-JP" sz="1200" dirty="0" smtClean="0"/>
                        <a:t>1</a:t>
                      </a:r>
                      <a:r>
                        <a:rPr lang="ja-JP" altLang="en-US" sz="1200" dirty="0" smtClean="0"/>
                        <a:t>タイトルにつき、</a:t>
                      </a:r>
                      <a:r>
                        <a:rPr lang="en-US" altLang="ja-JP" sz="1200" dirty="0" smtClean="0"/>
                        <a:t>4</a:t>
                      </a:r>
                      <a:r>
                        <a:rPr lang="ja-JP" altLang="en-US" sz="1200" dirty="0" smtClean="0"/>
                        <a:t>回収集</a:t>
                      </a:r>
                      <a:endParaRPr lang="en-US" altLang="ja-JP" sz="1200" dirty="0" smtClean="0"/>
                    </a:p>
                    <a:p>
                      <a:pPr algn="ctr"/>
                      <a:r>
                        <a:rPr lang="ja-JP" altLang="en-US" sz="1200" dirty="0" smtClean="0"/>
                        <a:t>すると、</a:t>
                      </a:r>
                      <a:r>
                        <a:rPr lang="en-US" altLang="ja-JP" sz="1200" dirty="0" smtClean="0"/>
                        <a:t>4</a:t>
                      </a:r>
                      <a:r>
                        <a:rPr lang="ja-JP" altLang="en-US" sz="1200" dirty="0" smtClean="0"/>
                        <a:t>個体）</a:t>
                      </a:r>
                      <a:endParaRPr lang="en-US" altLang="ja-JP" sz="1200" dirty="0" smtClean="0"/>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1128">
                <a:tc vMerge="1">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b="1" dirty="0" smtClean="0"/>
                        <a:t>全容量：</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358</a:t>
                      </a:r>
                      <a:r>
                        <a:rPr kumimoji="1" lang="ja-JP" altLang="en-US" sz="1800" b="1" i="0" u="none" strike="noStrike" kern="1200" cap="none" normalizeH="0" baseline="0" dirty="0" smtClean="0">
                          <a:ln>
                            <a:noFill/>
                          </a:ln>
                          <a:solidFill>
                            <a:schemeClr val="tx1"/>
                          </a:solidFill>
                          <a:effectLst/>
                          <a:latin typeface="Century" charset="0"/>
                          <a:ea typeface="ＭＳ Ｐゴシック" charset="-128"/>
                          <a:cs typeface="+mn-cs"/>
                        </a:rPr>
                        <a:t> </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TB</a:t>
                      </a:r>
                    </a:p>
                    <a:p>
                      <a:pPr marL="0" marR="0" lvl="0" indent="0" algn="ctr" defTabSz="914400" rtl="0" eaLnBrk="1" fontAlgn="base" latinLnBrk="0" hangingPunct="1">
                        <a:lnSpc>
                          <a:spcPct val="100000"/>
                        </a:lnSpc>
                        <a:spcBef>
                          <a:spcPts val="0"/>
                        </a:spcBef>
                        <a:spcAft>
                          <a:spcPct val="0"/>
                        </a:spcAft>
                        <a:buClrTx/>
                        <a:buSzTx/>
                        <a:buFontTx/>
                        <a:buNone/>
                        <a:tabLst/>
                      </a:pPr>
                      <a:r>
                        <a:rPr lang="ja-JP" altLang="en-US" dirty="0" smtClean="0"/>
                        <a:t>（テラバイト）</a:t>
                      </a:r>
                      <a:endPar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3228">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デジタル化資料数</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1200" dirty="0" smtClean="0"/>
                        <a:t>(2014</a:t>
                      </a:r>
                      <a:r>
                        <a:rPr lang="ja-JP" altLang="en-US" sz="1200" dirty="0" smtClean="0"/>
                        <a:t>年</a:t>
                      </a:r>
                      <a:r>
                        <a:rPr lang="en-US" altLang="ja-JP" sz="1200" dirty="0" smtClean="0"/>
                        <a:t>10</a:t>
                      </a:r>
                      <a:r>
                        <a:rPr lang="ja-JP" altLang="en-US" sz="1200" dirty="0" smtClean="0"/>
                        <a:t>月</a:t>
                      </a:r>
                      <a:endParaRPr lang="en-US" altLang="ja-JP" sz="1200" dirty="0" smtClean="0"/>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1200" dirty="0" smtClean="0"/>
                        <a:t>時点</a:t>
                      </a:r>
                      <a:r>
                        <a:rPr lang="en-US" altLang="ja-JP" sz="1200" dirty="0" smtClean="0"/>
                        <a:t>)</a:t>
                      </a:r>
                      <a:endParaRPr kumimoji="1" lang="ja-JP" altLang="en-US" sz="1200" b="0"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600" dirty="0" smtClean="0"/>
                        <a:t>インターネット公開</a:t>
                      </a:r>
                      <a:r>
                        <a:rPr kumimoji="1" lang="ja-JP" altLang="en-US" dirty="0" smtClean="0"/>
                        <a:t>：</a:t>
                      </a:r>
                      <a:r>
                        <a:rPr lang="ja-JP" altLang="ja-JP" dirty="0" smtClean="0"/>
                        <a:t>約</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48</a:t>
                      </a:r>
                      <a:r>
                        <a:rPr lang="ja-JP" altLang="ja-JP" dirty="0" smtClean="0"/>
                        <a:t>万</a:t>
                      </a:r>
                      <a:r>
                        <a:rPr lang="ja-JP" altLang="en-US" dirty="0" smtClean="0"/>
                        <a:t>点</a:t>
                      </a:r>
                      <a:endParaRPr kumimoji="1" lang="ja-JP" altLang="en-US" sz="1800" b="0"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3228">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600" kern="1200" dirty="0" smtClean="0">
                          <a:solidFill>
                            <a:schemeClr val="tx1"/>
                          </a:solidFill>
                          <a:latin typeface="+mn-lt"/>
                          <a:ea typeface="+mn-ea"/>
                          <a:cs typeface="+mn-cs"/>
                        </a:rPr>
                        <a:t>館内限定提供：</a:t>
                      </a:r>
                      <a:r>
                        <a:rPr kumimoji="1" lang="ja-JP" altLang="ja-JP" sz="1800" b="0" i="0" u="none" strike="noStrike" kern="1200" cap="none" normalizeH="0" baseline="0" dirty="0" smtClean="0">
                          <a:ln>
                            <a:noFill/>
                          </a:ln>
                          <a:solidFill>
                            <a:schemeClr val="tx1"/>
                          </a:solidFill>
                          <a:effectLst/>
                          <a:latin typeface="Century" charset="0"/>
                          <a:ea typeface="ＭＳ Ｐゴシック" charset="-128"/>
                          <a:cs typeface="+mn-cs"/>
                        </a:rPr>
                        <a:t>約</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198.5</a:t>
                      </a:r>
                      <a:r>
                        <a:rPr kumimoji="1" lang="ja-JP" altLang="ja-JP" sz="1800" b="0" i="0" u="none" strike="noStrike" kern="1200" cap="none" normalizeH="0" baseline="0" dirty="0" smtClean="0">
                          <a:ln>
                            <a:noFill/>
                          </a:ln>
                          <a:solidFill>
                            <a:schemeClr val="tx1"/>
                          </a:solidFill>
                          <a:effectLst/>
                          <a:latin typeface="Century" charset="0"/>
                          <a:ea typeface="ＭＳ Ｐゴシック" charset="-128"/>
                          <a:cs typeface="+mn-cs"/>
                        </a:rPr>
                        <a:t>万</a:t>
                      </a: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点</a:t>
                      </a: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3228">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a:t>
                      </a:r>
                      <a:r>
                        <a:rPr kumimoji="1" lang="ja-JP" altLang="en-US" sz="1600" kern="1200" dirty="0" smtClean="0">
                          <a:solidFill>
                            <a:schemeClr val="tx1"/>
                          </a:solidFill>
                          <a:latin typeface="+mn-lt"/>
                          <a:ea typeface="+mn-ea"/>
                          <a:cs typeface="+mn-cs"/>
                        </a:rPr>
                        <a:t>図書館送信：</a:t>
                      </a: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約</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131</a:t>
                      </a:r>
                      <a:r>
                        <a:rPr kumimoji="1" lang="ja-JP" altLang="en-US" sz="1800" b="0" i="0" u="none" strike="noStrike" kern="1200" cap="none" normalizeH="0" baseline="0" dirty="0" smtClean="0">
                          <a:ln>
                            <a:noFill/>
                          </a:ln>
                          <a:solidFill>
                            <a:schemeClr val="tx1"/>
                          </a:solidFill>
                          <a:effectLst/>
                          <a:latin typeface="Century" charset="0"/>
                          <a:ea typeface="ＭＳ Ｐゴシック" charset="-128"/>
                          <a:cs typeface="+mn-cs"/>
                        </a:rPr>
                        <a:t>万点）</a:t>
                      </a: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7552">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b="1" dirty="0" smtClean="0"/>
                        <a:t>合計：</a:t>
                      </a:r>
                      <a:r>
                        <a:rPr lang="ja-JP" altLang="ja-JP" b="1" dirty="0" smtClean="0"/>
                        <a:t>約</a:t>
                      </a:r>
                      <a:r>
                        <a:rPr kumimoji="1" lang="en-US" altLang="ja-JP" sz="1800" b="1" i="0" u="none" strike="noStrike" kern="1200" cap="none" normalizeH="0" baseline="0" dirty="0" smtClean="0">
                          <a:ln>
                            <a:noFill/>
                          </a:ln>
                          <a:solidFill>
                            <a:schemeClr val="tx1"/>
                          </a:solidFill>
                          <a:effectLst/>
                          <a:latin typeface="Century" charset="0"/>
                          <a:ea typeface="ＭＳ Ｐゴシック" charset="-128"/>
                          <a:cs typeface="+mn-cs"/>
                        </a:rPr>
                        <a:t>246.5</a:t>
                      </a:r>
                      <a:r>
                        <a:rPr lang="ja-JP" altLang="ja-JP" b="1" dirty="0" smtClean="0"/>
                        <a:t>万</a:t>
                      </a:r>
                      <a:r>
                        <a:rPr lang="ja-JP" altLang="en-US" b="1" dirty="0" smtClean="0"/>
                        <a:t>点</a:t>
                      </a:r>
                      <a:endParaRPr kumimoji="1" lang="ja-JP" altLang="en-US" sz="1800" b="1" i="0" u="none" strike="noStrike" cap="none" normalizeH="0" baseline="0" dirty="0" smtClean="0">
                        <a:ln>
                          <a:noFill/>
                        </a:ln>
                        <a:solidFill>
                          <a:schemeClr val="tx1"/>
                        </a:solidFill>
                        <a:effectLst/>
                        <a:latin typeface="Century" charset="0"/>
                        <a:ea typeface="ＭＳ Ｐゴシック" charset="-128"/>
                      </a:endParaRP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40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国立国会図書館ﾃﾞｼﾞﾀﾙｺﾚｸｼｮﾝヘのｱｸｾｽ</a:t>
                      </a:r>
                      <a:r>
                        <a:rPr kumimoji="1" lang="ja-JP" altLang="en-US" sz="1400" b="0" i="0" u="none" strike="noStrike" cap="none" normalizeH="0" baseline="0" dirty="0" smtClean="0">
                          <a:ln>
                            <a:noFill/>
                          </a:ln>
                          <a:solidFill>
                            <a:schemeClr val="tx1"/>
                          </a:solidFill>
                          <a:effectLst/>
                          <a:latin typeface="Century" charset="0"/>
                          <a:ea typeface="ＭＳ Ｐゴシック" charset="-128"/>
                        </a:rPr>
                        <a:t>（</a:t>
                      </a:r>
                      <a:r>
                        <a:rPr kumimoji="1" lang="en-US" altLang="ja-JP" sz="1400" b="0" i="0" u="none" strike="noStrike" cap="none" normalizeH="0" baseline="0" dirty="0" smtClean="0">
                          <a:ln>
                            <a:noFill/>
                          </a:ln>
                          <a:solidFill>
                            <a:schemeClr val="tx1"/>
                          </a:solidFill>
                          <a:effectLst/>
                          <a:latin typeface="Century" charset="0"/>
                          <a:ea typeface="ＭＳ Ｐゴシック" charset="-128"/>
                        </a:rPr>
                        <a:t>2013</a:t>
                      </a:r>
                      <a:r>
                        <a:rPr kumimoji="1" lang="ja-JP" altLang="en-US" sz="1400" b="0" i="0" u="none" strike="noStrike" cap="none" normalizeH="0" baseline="0" dirty="0" smtClean="0">
                          <a:ln>
                            <a:noFill/>
                          </a:ln>
                          <a:solidFill>
                            <a:schemeClr val="tx1"/>
                          </a:solidFill>
                          <a:effectLst/>
                          <a:latin typeface="Century" charset="0"/>
                          <a:ea typeface="ＭＳ Ｐゴシック" charset="-128"/>
                        </a:rPr>
                        <a:t>年度）</a:t>
                      </a:r>
                    </a:p>
                  </a:txBody>
                  <a:tcPr marL="90000" marR="90000" marT="46800" marB="4680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charset="0"/>
                          <a:ea typeface="ＭＳ Ｐゴシック" charset="-128"/>
                        </a:rPr>
                        <a:t>約</a:t>
                      </a:r>
                      <a:r>
                        <a:rPr kumimoji="1" lang="en-US" altLang="ja-JP" sz="1800" b="0" i="0" u="none" strike="noStrike" cap="none" normalizeH="0" baseline="0" dirty="0" smtClean="0">
                          <a:ln>
                            <a:noFill/>
                          </a:ln>
                          <a:solidFill>
                            <a:schemeClr val="tx1"/>
                          </a:solidFill>
                          <a:effectLst/>
                          <a:latin typeface="Century" charset="0"/>
                          <a:ea typeface="ＭＳ Ｐゴシック" charset="-128"/>
                        </a:rPr>
                        <a:t>3</a:t>
                      </a:r>
                      <a:r>
                        <a:rPr kumimoji="1" lang="en-US" altLang="ja-JP" sz="1800" b="0" i="0" u="none" strike="noStrike" kern="1200" cap="none" normalizeH="0" baseline="0" dirty="0" smtClean="0">
                          <a:ln>
                            <a:noFill/>
                          </a:ln>
                          <a:solidFill>
                            <a:schemeClr val="tx1"/>
                          </a:solidFill>
                          <a:effectLst/>
                          <a:latin typeface="Century" charset="0"/>
                          <a:ea typeface="ＭＳ Ｐゴシック" charset="-128"/>
                          <a:cs typeface="+mn-cs"/>
                        </a:rPr>
                        <a:t>,151</a:t>
                      </a:r>
                      <a:r>
                        <a:rPr kumimoji="1" lang="ja-JP" altLang="en-US" sz="1800" b="0" i="0" u="none" strike="noStrike" cap="none" normalizeH="0" baseline="0" dirty="0" smtClean="0">
                          <a:ln>
                            <a:noFill/>
                          </a:ln>
                          <a:solidFill>
                            <a:schemeClr val="tx1"/>
                          </a:solidFill>
                          <a:effectLst/>
                          <a:latin typeface="Century" charset="0"/>
                          <a:ea typeface="ＭＳ Ｐゴシック" charset="-128"/>
                        </a:rPr>
                        <a:t>万件</a:t>
                      </a:r>
                      <a:endParaRPr kumimoji="1" lang="en-US" altLang="ja-JP" sz="1800" b="0" i="0" u="none" strike="noStrike" cap="none" normalizeH="0" baseline="0" dirty="0" smtClean="0">
                        <a:ln>
                          <a:noFill/>
                        </a:ln>
                        <a:solidFill>
                          <a:schemeClr val="tx1"/>
                        </a:solidFill>
                        <a:effectLst/>
                        <a:latin typeface="Century" charset="0"/>
                        <a:ea typeface="ＭＳ Ｐゴシック"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pitchFamily="18" charset="0"/>
                          <a:ea typeface="+mj-ea"/>
                        </a:rPr>
                        <a:t>（約</a:t>
                      </a:r>
                      <a:r>
                        <a:rPr kumimoji="1" lang="en-US" altLang="ja-JP" sz="1800" b="0" i="0" u="none" strike="noStrike" kern="1200" cap="none" normalizeH="0" baseline="0" dirty="0" smtClean="0">
                          <a:ln>
                            <a:noFill/>
                          </a:ln>
                          <a:solidFill>
                            <a:schemeClr val="tx1"/>
                          </a:solidFill>
                          <a:effectLst/>
                          <a:latin typeface="Century" pitchFamily="18" charset="0"/>
                          <a:ea typeface="+mj-ea"/>
                          <a:cs typeface="+mn-cs"/>
                        </a:rPr>
                        <a:t>86,000</a:t>
                      </a:r>
                      <a:r>
                        <a:rPr kumimoji="1" lang="ja-JP" altLang="en-US" sz="1800" b="0" i="0" u="none" strike="noStrike" cap="none" normalizeH="0" baseline="0" dirty="0" smtClean="0">
                          <a:ln>
                            <a:noFill/>
                          </a:ln>
                          <a:solidFill>
                            <a:schemeClr val="tx1"/>
                          </a:solidFill>
                          <a:effectLst/>
                          <a:latin typeface="Century" pitchFamily="18" charset="0"/>
                          <a:ea typeface="+mj-ea"/>
                        </a:rPr>
                        <a:t>件</a:t>
                      </a:r>
                      <a:r>
                        <a:rPr kumimoji="1" lang="en-US" altLang="ja-JP" sz="1800" b="0" i="0" u="none" strike="noStrike" cap="none" normalizeH="0" baseline="0" dirty="0" smtClean="0">
                          <a:ln>
                            <a:noFill/>
                          </a:ln>
                          <a:solidFill>
                            <a:schemeClr val="tx1"/>
                          </a:solidFill>
                          <a:effectLst/>
                          <a:latin typeface="Century" pitchFamily="18" charset="0"/>
                          <a:ea typeface="+mj-ea"/>
                        </a:rPr>
                        <a:t>/</a:t>
                      </a:r>
                      <a:r>
                        <a:rPr kumimoji="1" lang="ja-JP" altLang="en-US" sz="1800" b="0" i="0" u="none" strike="noStrike" cap="none" normalizeH="0" baseline="0" dirty="0" smtClean="0">
                          <a:ln>
                            <a:noFill/>
                          </a:ln>
                          <a:solidFill>
                            <a:schemeClr val="tx1"/>
                          </a:solidFill>
                          <a:effectLst/>
                          <a:latin typeface="Century" pitchFamily="18" charset="0"/>
                          <a:ea typeface="+mj-ea"/>
                        </a:rPr>
                        <a:t>日）</a:t>
                      </a:r>
                      <a:endParaRPr kumimoji="1" lang="en-US" altLang="ja-JP" sz="1800" b="0" i="0" u="none" strike="noStrike" cap="none" normalizeH="0" baseline="0" dirty="0" smtClean="0">
                        <a:ln>
                          <a:noFill/>
                        </a:ln>
                        <a:solidFill>
                          <a:schemeClr val="tx1"/>
                        </a:solidFill>
                        <a:effectLst/>
                        <a:latin typeface="Century" pitchFamily="18" charset="0"/>
                        <a:ea typeface="+mj-ea"/>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Century" pitchFamily="18" charset="0"/>
                          <a:ea typeface="+mj-ea"/>
                        </a:rPr>
                        <a:t>（</a:t>
                      </a:r>
                      <a:r>
                        <a:rPr kumimoji="1" lang="ja-JP" altLang="en-US" sz="1800" b="1" i="0" u="none" strike="noStrike" cap="none" normalizeH="0" baseline="0" dirty="0" smtClean="0">
                          <a:ln>
                            <a:noFill/>
                          </a:ln>
                          <a:solidFill>
                            <a:schemeClr val="tx1"/>
                          </a:solidFill>
                          <a:effectLst/>
                          <a:latin typeface="Century" pitchFamily="18" charset="0"/>
                          <a:ea typeface="+mj-ea"/>
                        </a:rPr>
                        <a:t>毎秒約</a:t>
                      </a:r>
                      <a:r>
                        <a:rPr kumimoji="1" lang="en-US" altLang="ja-JP" sz="1800" b="1" i="0" u="none" strike="noStrike" cap="none" normalizeH="0" baseline="0" dirty="0" smtClean="0">
                          <a:ln>
                            <a:noFill/>
                          </a:ln>
                          <a:solidFill>
                            <a:schemeClr val="tx1"/>
                          </a:solidFill>
                          <a:effectLst/>
                          <a:latin typeface="Century" pitchFamily="18" charset="0"/>
                          <a:ea typeface="+mj-ea"/>
                        </a:rPr>
                        <a:t>1</a:t>
                      </a:r>
                      <a:r>
                        <a:rPr kumimoji="1" lang="ja-JP" altLang="en-US" sz="1800" b="1" i="0" u="none" strike="noStrike" cap="none" normalizeH="0" baseline="0" dirty="0" smtClean="0">
                          <a:ln>
                            <a:noFill/>
                          </a:ln>
                          <a:solidFill>
                            <a:schemeClr val="tx1"/>
                          </a:solidFill>
                          <a:effectLst/>
                          <a:latin typeface="Century" pitchFamily="18" charset="0"/>
                          <a:ea typeface="+mj-ea"/>
                        </a:rPr>
                        <a:t>件のアクセス</a:t>
                      </a:r>
                      <a:r>
                        <a:rPr kumimoji="1" lang="ja-JP" altLang="en-US" sz="1800" b="0" i="0" u="none" strike="noStrike" cap="none" normalizeH="0" baseline="0" dirty="0" smtClean="0">
                          <a:ln>
                            <a:noFill/>
                          </a:ln>
                          <a:solidFill>
                            <a:schemeClr val="tx1"/>
                          </a:solidFill>
                          <a:effectLst/>
                          <a:latin typeface="Century" pitchFamily="18" charset="0"/>
                          <a:ea typeface="+mj-ea"/>
                        </a:rPr>
                        <a:t>）</a:t>
                      </a:r>
                    </a:p>
                  </a:txBody>
                  <a:tcPr marL="90000" marR="90000" marT="46800" marB="468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テキスト ボックス 1"/>
          <p:cNvSpPr txBox="1"/>
          <p:nvPr/>
        </p:nvSpPr>
        <p:spPr>
          <a:xfrm>
            <a:off x="6600056" y="1164813"/>
            <a:ext cx="3801368" cy="369332"/>
          </a:xfrm>
          <a:prstGeom prst="rect">
            <a:avLst/>
          </a:prstGeom>
          <a:noFill/>
        </p:spPr>
        <p:txBody>
          <a:bodyPr wrap="square" rtlCol="0">
            <a:spAutoFit/>
          </a:bodyPr>
          <a:lstStyle/>
          <a:p>
            <a:r>
              <a:rPr lang="ja-JP" altLang="en-US" dirty="0">
                <a:solidFill>
                  <a:prstClr val="black"/>
                </a:solidFill>
                <a:latin typeface="Meiryo UI" panose="020B0604030504040204" pitchFamily="50" charset="-128"/>
                <a:ea typeface="Meiryo UI" panose="020B0604030504040204" pitchFamily="50" charset="-128"/>
              </a:rPr>
              <a:t>増加するデジタル資料とその利用</a:t>
            </a:r>
          </a:p>
        </p:txBody>
      </p:sp>
      <p:sp>
        <p:nvSpPr>
          <p:cNvPr id="4" name="タイトル 3"/>
          <p:cNvSpPr>
            <a:spLocks noGrp="1"/>
          </p:cNvSpPr>
          <p:nvPr>
            <p:ph type="title"/>
          </p:nvPr>
        </p:nvSpPr>
        <p:spPr>
          <a:xfrm>
            <a:off x="162560" y="54849"/>
            <a:ext cx="12029440" cy="696912"/>
          </a:xfrm>
        </p:spPr>
        <p:txBody>
          <a:bodyPr>
            <a:normAutofit/>
          </a:bodyPr>
          <a:lstStyle/>
          <a:p>
            <a:r>
              <a:rPr lang="ja-JP" altLang="en-US" dirty="0"/>
              <a:t>国立国会図書館の</a:t>
            </a:r>
            <a:r>
              <a:rPr lang="ja-JP" altLang="en-US" dirty="0" smtClean="0"/>
              <a:t>概況</a:t>
            </a:r>
            <a:endParaRPr kumimoji="1" lang="ja-JP" altLang="en-US" dirty="0"/>
          </a:p>
        </p:txBody>
      </p:sp>
      <p:sp>
        <p:nvSpPr>
          <p:cNvPr id="9" name="スライド番号プレースホルダー 1"/>
          <p:cNvSpPr>
            <a:spLocks noGrp="1"/>
          </p:cNvSpPr>
          <p:nvPr>
            <p:ph type="sldNum" sz="quarter" idx="12"/>
          </p:nvPr>
        </p:nvSpPr>
        <p:spPr/>
        <p:txBody>
          <a:bodyPr/>
          <a:lstStyle/>
          <a:p>
            <a:fld id="{AE81233C-BF56-4BFB-98E8-8EF39C2E5007}" type="slidenum">
              <a:rPr lang="ja-JP" altLang="en-US" smtClean="0">
                <a:solidFill>
                  <a:prstClr val="black"/>
                </a:solidFill>
              </a:rPr>
              <a:pPr/>
              <a:t>2</a:t>
            </a:fld>
            <a:endParaRPr lang="ja-JP" altLang="en-US" dirty="0">
              <a:solidFill>
                <a:prstClr val="black"/>
              </a:solidFill>
            </a:endParaRPr>
          </a:p>
        </p:txBody>
      </p:sp>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954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053918"/>
          </a:xfrm>
        </p:spPr>
        <p:txBody>
          <a:bodyPr>
            <a:noAutofit/>
          </a:bodyPr>
          <a:lstStyle/>
          <a:p>
            <a:r>
              <a:rPr lang="ja-JP" altLang="en-US" dirty="0">
                <a:solidFill>
                  <a:schemeClr val="accent5">
                    <a:lumMod val="50000"/>
                  </a:schemeClr>
                </a:solidFill>
                <a:cs typeface="Times New Roman" pitchFamily="18" charset="0"/>
              </a:rPr>
              <a:t>デジタル化資料の提供状況</a:t>
            </a:r>
            <a:r>
              <a:rPr lang="ja-JP" altLang="en-US" sz="3600" dirty="0">
                <a:solidFill>
                  <a:schemeClr val="accent5">
                    <a:lumMod val="50000"/>
                  </a:schemeClr>
                </a:solidFill>
                <a:cs typeface="Times New Roman" pitchFamily="18" charset="0"/>
              </a:rPr>
              <a:t>～資料群別</a:t>
            </a:r>
            <a:endParaRPr lang="ja-JP" altLang="en-US" sz="4800" dirty="0">
              <a:solidFill>
                <a:schemeClr val="accent5">
                  <a:lumMod val="50000"/>
                </a:schemeClr>
              </a:solidFill>
              <a:cs typeface="Times New Roman" pitchFamily="18" charset="0"/>
            </a:endParaRPr>
          </a:p>
        </p:txBody>
      </p:sp>
      <p:graphicFrame>
        <p:nvGraphicFramePr>
          <p:cNvPr id="7" name="表 6"/>
          <p:cNvGraphicFramePr>
            <a:graphicFrameLocks noGrp="1"/>
          </p:cNvGraphicFramePr>
          <p:nvPr>
            <p:extLst/>
          </p:nvPr>
        </p:nvGraphicFramePr>
        <p:xfrm>
          <a:off x="1847526" y="1792640"/>
          <a:ext cx="8496946" cy="4278874"/>
        </p:xfrm>
        <a:graphic>
          <a:graphicData uri="http://schemas.openxmlformats.org/drawingml/2006/table">
            <a:tbl>
              <a:tblPr firstRow="1" firstCol="1" bandRow="1"/>
              <a:tblGrid>
                <a:gridCol w="1238538"/>
                <a:gridCol w="1238538"/>
                <a:gridCol w="1238538"/>
                <a:gridCol w="1238538"/>
                <a:gridCol w="1382552"/>
                <a:gridCol w="1224136"/>
                <a:gridCol w="936106"/>
              </a:tblGrid>
              <a:tr h="936104">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資料種別</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インターネット公開</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latinLnBrk="0" hangingPunct="1">
                        <a:spcAft>
                          <a:spcPts val="0"/>
                        </a:spcAft>
                      </a:pPr>
                      <a:r>
                        <a:rPr kumimoji="1" 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図書館</a:t>
                      </a:r>
                      <a:endParaRPr kumimoji="1" lang="en-US" alt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marL="0" algn="ctr" defTabSz="914400" rtl="0" eaLnBrk="1" latinLnBrk="0" hangingPunct="1">
                        <a:spcAft>
                          <a:spcPts val="0"/>
                        </a:spcAft>
                      </a:pPr>
                      <a:r>
                        <a:rPr kumimoji="1" 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送信</a:t>
                      </a:r>
                      <a:endParaRPr kumimoji="1" lang="ja-JP"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latinLnBrk="0" hangingPunct="1">
                        <a:spcAft>
                          <a:spcPts val="0"/>
                        </a:spcAft>
                      </a:pPr>
                      <a:r>
                        <a:rPr kumimoji="1" lang="zh-CN"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国立国会</a:t>
                      </a:r>
                      <a:r>
                        <a:rPr kumimoji="1" 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図書館</a:t>
                      </a:r>
                      <a:endParaRPr kumimoji="1" lang="en-US" alt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marL="0" algn="ctr" defTabSz="914400" rtl="0" eaLnBrk="1" latinLnBrk="0" hangingPunct="1">
                        <a:spcAft>
                          <a:spcPts val="0"/>
                        </a:spcAft>
                      </a:pPr>
                      <a:r>
                        <a:rPr kumimoji="1" lang="ja-JP" altLang="en-US"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館</a:t>
                      </a:r>
                      <a:r>
                        <a:rPr kumimoji="1" 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内限定</a:t>
                      </a:r>
                      <a:endParaRPr kumimoji="1" lang="ja-JP"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合</a:t>
                      </a:r>
                      <a:r>
                        <a:rPr lang="ja-JP" altLang="en-US"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　</a:t>
                      </a:r>
                      <a:r>
                        <a:rPr lang="ja-JP"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計</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年代・内容</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altLang="en-US" sz="1800" b="1" kern="10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デジタル化の割合</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図書</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35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50</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222A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90</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222A35"/>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altLang="en-US" sz="1800" kern="0" dirty="0" smtClean="0">
                          <a:effectLst/>
                          <a:latin typeface="+mj-ea"/>
                          <a:ea typeface="+mj-ea"/>
                          <a:cs typeface="Times New Roman" panose="02020603050405020304" pitchFamily="18" charset="0"/>
                        </a:rPr>
                        <a:t>～</a:t>
                      </a:r>
                      <a:r>
                        <a:rPr lang="en-US" altLang="ja-JP" sz="1800" kern="0" dirty="0" smtClean="0">
                          <a:effectLst/>
                          <a:latin typeface="+mj-ea"/>
                          <a:ea typeface="+mj-ea"/>
                          <a:cs typeface="Times New Roman" panose="02020603050405020304" pitchFamily="18" charset="0"/>
                        </a:rPr>
                        <a:t>1968</a:t>
                      </a:r>
                      <a:r>
                        <a:rPr lang="ja-JP" sz="1800" kern="0" dirty="0" smtClean="0">
                          <a:effectLst/>
                          <a:latin typeface="+mj-ea"/>
                          <a:ea typeface="+mj-ea"/>
                          <a:cs typeface="Times New Roman" panose="02020603050405020304" pitchFamily="18" charset="0"/>
                        </a:rPr>
                        <a:t>受入</a:t>
                      </a:r>
                      <a:r>
                        <a:rPr lang="ja-JP" altLang="en-US" sz="1800" kern="0" dirty="0" smtClean="0">
                          <a:effectLst/>
                          <a:latin typeface="+mj-ea"/>
                          <a:ea typeface="+mj-ea"/>
                          <a:cs typeface="Times New Roman" panose="02020603050405020304" pitchFamily="18" charset="0"/>
                        </a:rPr>
                        <a:t>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５</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3644">
                <a:tc>
                  <a:txBody>
                    <a:bodyPr/>
                    <a:lstStyle/>
                    <a:p>
                      <a:pPr algn="ctr">
                        <a:spcAft>
                          <a:spcPts val="0"/>
                        </a:spcAft>
                      </a:pPr>
                      <a:r>
                        <a:rPr lang="ja-JP" sz="1800" b="1" kern="0" dirty="0" smtClean="0">
                          <a:effectLst/>
                          <a:latin typeface="+mj-ea"/>
                          <a:ea typeface="+mj-ea"/>
                          <a:cs typeface="Times New Roman" panose="02020603050405020304" pitchFamily="18" charset="0"/>
                        </a:rPr>
                        <a:t>雑誌</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kumimoji="1" lang="en-US" altLang="ja-JP" sz="2400" b="0" kern="0" dirty="0" smtClean="0">
                          <a:solidFill>
                            <a:schemeClr val="tx1"/>
                          </a:solidFill>
                          <a:effectLst/>
                          <a:latin typeface="+mj-ea"/>
                          <a:ea typeface="+mn-ea"/>
                          <a:cs typeface="Times New Roman" panose="02020603050405020304" pitchFamily="18" charset="0"/>
                        </a:rPr>
                        <a:t>0.8</a:t>
                      </a:r>
                      <a:r>
                        <a:rPr kumimoji="1" lang="ja-JP" altLang="ja-JP" sz="1400" b="0" kern="0" dirty="0" smtClean="0">
                          <a:solidFill>
                            <a:schemeClr val="tx1"/>
                          </a:solidFill>
                          <a:effectLst/>
                          <a:latin typeface="+mj-ea"/>
                          <a:ea typeface="+mn-ea"/>
                          <a:cs typeface="Times New Roman" panose="02020603050405020304" pitchFamily="18" charset="0"/>
                        </a:rPr>
                        <a:t>万点</a:t>
                      </a:r>
                      <a:endParaRPr lang="ja-JP" sz="1100" b="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67</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56</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123.5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altLang="en-US" sz="1800" kern="0" dirty="0" smtClean="0">
                          <a:effectLst/>
                          <a:latin typeface="+mj-ea"/>
                          <a:ea typeface="+mj-ea"/>
                          <a:cs typeface="Times New Roman" panose="02020603050405020304" pitchFamily="18" charset="0"/>
                        </a:rPr>
                        <a:t>～</a:t>
                      </a:r>
                      <a:r>
                        <a:rPr lang="en-US" altLang="ja-JP" sz="1800" kern="0" dirty="0" smtClean="0">
                          <a:effectLst/>
                          <a:latin typeface="+mj-ea"/>
                          <a:ea typeface="+mj-ea"/>
                          <a:cs typeface="Times New Roman" panose="02020603050405020304" pitchFamily="18" charset="0"/>
                        </a:rPr>
                        <a:t>2000</a:t>
                      </a:r>
                      <a:r>
                        <a:rPr lang="ja-JP" sz="1800" kern="0" dirty="0" smtClean="0">
                          <a:effectLst/>
                          <a:latin typeface="+mj-ea"/>
                          <a:ea typeface="+mj-ea"/>
                          <a:cs typeface="Times New Roman" panose="02020603050405020304" pitchFamily="18" charset="0"/>
                        </a:rPr>
                        <a:t>発行</a:t>
                      </a:r>
                      <a:r>
                        <a:rPr lang="ja-JP" altLang="en-US" sz="1800" kern="0" dirty="0" smtClean="0">
                          <a:effectLst/>
                          <a:latin typeface="+mj-ea"/>
                          <a:ea typeface="+mj-ea"/>
                          <a:cs typeface="Times New Roman" panose="02020603050405020304" pitchFamily="18" charset="0"/>
                        </a:rPr>
                        <a:t>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４</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651">
                <a:tc>
                  <a:txBody>
                    <a:bodyPr/>
                    <a:lstStyle/>
                    <a:p>
                      <a:pPr algn="ctr">
                        <a:spcAft>
                          <a:spcPts val="0"/>
                        </a:spcAft>
                      </a:pPr>
                      <a:r>
                        <a:rPr lang="ja-JP" sz="1800" b="1" kern="0" dirty="0">
                          <a:effectLst/>
                          <a:latin typeface="+mj-ea"/>
                          <a:ea typeface="+mj-ea"/>
                          <a:cs typeface="Times New Roman" panose="02020603050405020304" pitchFamily="18" charset="0"/>
                        </a:rPr>
                        <a:t>古典籍</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7</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2</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ja-JP" sz="1800" kern="0" dirty="0">
                          <a:effectLst/>
                          <a:latin typeface="+mj-ea"/>
                          <a:ea typeface="+mj-ea"/>
                          <a:cs typeface="Times New Roman" panose="02020603050405020304" pitchFamily="18" charset="0"/>
                        </a:rPr>
                        <a:t>－</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9</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sz="1800" kern="0" dirty="0" smtClean="0">
                          <a:effectLst/>
                          <a:latin typeface="+mj-ea"/>
                          <a:ea typeface="+mj-ea"/>
                          <a:cs typeface="Times New Roman" panose="02020603050405020304" pitchFamily="18" charset="0"/>
                        </a:rPr>
                        <a:t>貴重書等</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smtClean="0">
                          <a:solidFill>
                            <a:schemeClr val="tx1"/>
                          </a:solidFill>
                          <a:effectLst/>
                          <a:latin typeface="+mj-ea"/>
                          <a:ea typeface="+mj-ea"/>
                          <a:cs typeface="Times New Roman" panose="02020603050405020304" pitchFamily="18" charset="0"/>
                        </a:rPr>
                        <a:t>/</a:t>
                      </a:r>
                      <a:r>
                        <a:rPr kumimoji="1" lang="en-US" altLang="ja-JP" sz="2000" b="1" kern="0" dirty="0" smtClean="0">
                          <a:solidFill>
                            <a:schemeClr val="tx1"/>
                          </a:solidFill>
                          <a:effectLst/>
                          <a:latin typeface="+mj-ea"/>
                          <a:ea typeface="+mj-ea"/>
                          <a:cs typeface="Times New Roman" panose="02020603050405020304" pitchFamily="18" charset="0"/>
                        </a:rPr>
                        <a:t>3</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博士論文</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1.5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12</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14</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en-US" altLang="ja-JP" sz="1600" kern="0" dirty="0" smtClean="0">
                          <a:effectLst/>
                          <a:latin typeface="+mj-ea"/>
                          <a:ea typeface="+mj-ea"/>
                          <a:cs typeface="Times New Roman" panose="02020603050405020304" pitchFamily="18" charset="0"/>
                        </a:rPr>
                        <a:t>19</a:t>
                      </a:r>
                      <a:r>
                        <a:rPr lang="en-US" altLang="ja-JP" sz="1800" kern="0" dirty="0" smtClean="0">
                          <a:effectLst/>
                          <a:latin typeface="+mj-ea"/>
                          <a:ea typeface="+mj-ea"/>
                          <a:cs typeface="Times New Roman" panose="02020603050405020304" pitchFamily="18" charset="0"/>
                        </a:rPr>
                        <a:t>91</a:t>
                      </a:r>
                      <a:r>
                        <a:rPr lang="ja-JP" altLang="en-US" sz="1600" kern="0" dirty="0" smtClean="0">
                          <a:effectLst/>
                          <a:latin typeface="+mj-ea"/>
                          <a:ea typeface="+mj-ea"/>
                          <a:cs typeface="Times New Roman" panose="02020603050405020304" pitchFamily="18" charset="0"/>
                        </a:rPr>
                        <a:t>～</a:t>
                      </a:r>
                      <a:r>
                        <a:rPr lang="en-US" altLang="ja-JP" sz="1600" kern="0" dirty="0" smtClean="0">
                          <a:effectLst/>
                          <a:latin typeface="+mj-ea"/>
                          <a:ea typeface="+mj-ea"/>
                          <a:cs typeface="Times New Roman" panose="02020603050405020304" pitchFamily="18" charset="0"/>
                        </a:rPr>
                        <a:t>20</a:t>
                      </a:r>
                      <a:r>
                        <a:rPr lang="en-US" altLang="ja-JP" sz="1800" kern="0" dirty="0" smtClean="0">
                          <a:effectLst/>
                          <a:latin typeface="+mj-ea"/>
                          <a:ea typeface="+mj-ea"/>
                          <a:cs typeface="Times New Roman" panose="02020603050405020304" pitchFamily="18" charset="0"/>
                        </a:rPr>
                        <a:t>00</a:t>
                      </a:r>
                      <a:r>
                        <a:rPr lang="ja-JP" altLang="en-US" sz="1800" kern="0" dirty="0" smtClean="0">
                          <a:effectLst/>
                          <a:latin typeface="+mj-ea"/>
                          <a:ea typeface="+mj-ea"/>
                          <a:cs typeface="Times New Roman" panose="02020603050405020304" pitchFamily="18" charset="0"/>
                        </a:rPr>
                        <a:t>受入分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４</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その他</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r" defTabSz="914400" rtl="0" eaLnBrk="1" latinLnBrk="0" hangingPunct="1">
                        <a:spcAft>
                          <a:spcPts val="0"/>
                        </a:spcAft>
                      </a:pPr>
                      <a:r>
                        <a:rPr kumimoji="1" lang="en-US" sz="2400" kern="0" dirty="0">
                          <a:solidFill>
                            <a:schemeClr val="tx1"/>
                          </a:solidFill>
                          <a:effectLst/>
                          <a:latin typeface="+mj-ea"/>
                          <a:ea typeface="+mj-ea"/>
                          <a:cs typeface="Times New Roman" panose="02020603050405020304" pitchFamily="18" charset="0"/>
                        </a:rPr>
                        <a:t>4</a:t>
                      </a:r>
                      <a:r>
                        <a:rPr kumimoji="1" lang="ja-JP" sz="1400" kern="0" dirty="0">
                          <a:solidFill>
                            <a:schemeClr val="tx1"/>
                          </a:solidFill>
                          <a:effectLst/>
                          <a:latin typeface="+mj-ea"/>
                          <a:ea typeface="+mj-ea"/>
                          <a:cs typeface="Times New Roman" panose="02020603050405020304" pitchFamily="18" charset="0"/>
                        </a:rPr>
                        <a:t>万点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ja-JP" sz="1800" kern="0" dirty="0">
                          <a:solidFill>
                            <a:schemeClr val="tx1"/>
                          </a:solidFill>
                          <a:effectLst/>
                          <a:latin typeface="+mj-ea"/>
                          <a:ea typeface="+mj-ea"/>
                          <a:cs typeface="Times New Roman" panose="02020603050405020304" pitchFamily="18" charset="0"/>
                        </a:rPr>
                        <a:t>－</a:t>
                      </a:r>
                      <a:endParaRPr lang="ja-JP" sz="18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6</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10</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lnSpc>
                          <a:spcPct val="100000"/>
                        </a:lnSpc>
                        <a:spcAft>
                          <a:spcPts val="0"/>
                        </a:spcAft>
                      </a:pPr>
                      <a:r>
                        <a:rPr kumimoji="1" lang="ja-JP" altLang="en-US" sz="1800" kern="0" dirty="0" smtClean="0">
                          <a:solidFill>
                            <a:schemeClr val="tx1"/>
                          </a:solidFill>
                          <a:effectLst/>
                          <a:latin typeface="+mj-ea"/>
                          <a:ea typeface="+mj-ea"/>
                          <a:cs typeface="Times New Roman" panose="02020603050405020304" pitchFamily="18" charset="0"/>
                        </a:rPr>
                        <a:t>憲政資料等</a:t>
                      </a:r>
                      <a:endParaRPr kumimoji="1" lang="ja-JP" sz="1800"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en-US" altLang="ja-JP" sz="2000" b="1" kern="0" dirty="0" smtClean="0">
                          <a:solidFill>
                            <a:schemeClr val="tx1"/>
                          </a:solidFill>
                          <a:effectLst/>
                          <a:latin typeface="+mj-ea"/>
                          <a:ea typeface="+mj-ea"/>
                          <a:cs typeface="Times New Roman" panose="02020603050405020304" pitchFamily="18" charset="0"/>
                        </a:rPr>
                        <a:t>1/</a:t>
                      </a:r>
                      <a:r>
                        <a:rPr kumimoji="1" lang="ja-JP" altLang="en-US" sz="2000" b="1" kern="0" dirty="0" smtClean="0">
                          <a:solidFill>
                            <a:schemeClr val="tx1"/>
                          </a:solidFill>
                          <a:effectLst/>
                          <a:latin typeface="+mj-ea"/>
                          <a:ea typeface="+mj-ea"/>
                          <a:cs typeface="Times New Roman" panose="02020603050405020304" pitchFamily="18" charset="0"/>
                        </a:rPr>
                        <a:t>７</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6972">
                <a:tc>
                  <a:txBody>
                    <a:bodyPr/>
                    <a:lstStyle/>
                    <a:p>
                      <a:pPr algn="ctr">
                        <a:spcAft>
                          <a:spcPts val="0"/>
                        </a:spcAft>
                      </a:pPr>
                      <a:r>
                        <a:rPr lang="ja-JP" sz="1800" b="1" kern="0" dirty="0" smtClean="0">
                          <a:effectLst/>
                          <a:latin typeface="+mj-ea"/>
                          <a:ea typeface="+mj-ea"/>
                          <a:cs typeface="Times New Roman" panose="02020603050405020304" pitchFamily="18" charset="0"/>
                        </a:rPr>
                        <a:t>合</a:t>
                      </a:r>
                      <a:r>
                        <a:rPr lang="ja-JP" altLang="en-US" sz="1800" b="1" kern="0" dirty="0" smtClean="0">
                          <a:effectLst/>
                          <a:latin typeface="+mj-ea"/>
                          <a:ea typeface="+mj-ea"/>
                          <a:cs typeface="Times New Roman" panose="02020603050405020304" pitchFamily="18" charset="0"/>
                        </a:rPr>
                        <a:t>　</a:t>
                      </a:r>
                      <a:r>
                        <a:rPr lang="ja-JP" sz="1800" b="1" kern="0" dirty="0" smtClean="0">
                          <a:effectLst/>
                          <a:latin typeface="+mj-ea"/>
                          <a:ea typeface="+mj-ea"/>
                          <a:cs typeface="Times New Roman" panose="02020603050405020304" pitchFamily="18" charset="0"/>
                        </a:rPr>
                        <a:t>計</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48</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131</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68</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246.5</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kumimoji="1" lang="ja-JP" sz="1600" b="1" i="1" kern="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rgbClr val="C00000"/>
                          </a:solidFill>
                          <a:effectLst/>
                          <a:latin typeface="+mj-ea"/>
                          <a:ea typeface="+mj-ea"/>
                          <a:cs typeface="Times New Roman" panose="02020603050405020304" pitchFamily="18" charset="0"/>
                        </a:rPr>
                        <a:t>１</a:t>
                      </a:r>
                      <a:r>
                        <a:rPr kumimoji="1" lang="en-US" altLang="ja-JP" sz="2000" b="1" kern="0" dirty="0" smtClean="0">
                          <a:solidFill>
                            <a:srgbClr val="C00000"/>
                          </a:solidFill>
                          <a:effectLst/>
                          <a:latin typeface="+mj-ea"/>
                          <a:ea typeface="+mj-ea"/>
                          <a:cs typeface="Times New Roman" panose="02020603050405020304" pitchFamily="18" charset="0"/>
                        </a:rPr>
                        <a:t>/</a:t>
                      </a:r>
                      <a:r>
                        <a:rPr kumimoji="1" lang="ja-JP" altLang="en-US" sz="2000" b="1" kern="0" dirty="0" smtClean="0">
                          <a:solidFill>
                            <a:srgbClr val="C00000"/>
                          </a:solidFill>
                          <a:effectLst/>
                          <a:latin typeface="+mj-ea"/>
                          <a:ea typeface="+mj-ea"/>
                          <a:cs typeface="Times New Roman" panose="02020603050405020304" pitchFamily="18" charset="0"/>
                        </a:rPr>
                        <a:t>４</a:t>
                      </a:r>
                      <a:endParaRPr kumimoji="1" lang="ja-JP" sz="2000" b="1" kern="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9" name="テキスト ボックス 8"/>
          <p:cNvSpPr txBox="1">
            <a:spLocks noChangeArrowheads="1"/>
          </p:cNvSpPr>
          <p:nvPr/>
        </p:nvSpPr>
        <p:spPr bwMode="auto">
          <a:xfrm>
            <a:off x="6528048" y="1392530"/>
            <a:ext cx="3682752" cy="400110"/>
          </a:xfrm>
          <a:prstGeom prst="rect">
            <a:avLst/>
          </a:prstGeom>
          <a:noFill/>
          <a:ln w="9525">
            <a:noFill/>
            <a:miter lim="800000"/>
            <a:headEnd/>
            <a:tailEnd/>
          </a:ln>
        </p:spPr>
        <p:txBody>
          <a:bodyPr wrap="square">
            <a:spAutoFit/>
          </a:bodyPr>
          <a:lstStyle/>
          <a:p>
            <a:r>
              <a:rPr lang="en-US" altLang="ja-JP" sz="2000" dirty="0">
                <a:solidFill>
                  <a:prstClr val="black"/>
                </a:solidFill>
                <a:latin typeface="Meiryo UI" panose="020B0604030504040204" pitchFamily="50" charset="-128"/>
                <a:ea typeface="Meiryo UI" panose="020B0604030504040204" pitchFamily="50" charset="-128"/>
              </a:rPr>
              <a:t>2014</a:t>
            </a:r>
            <a:r>
              <a:rPr lang="ja-JP" altLang="en-US" sz="2000" dirty="0">
                <a:solidFill>
                  <a:prstClr val="black"/>
                </a:solidFill>
                <a:latin typeface="Meiryo UI" panose="020B0604030504040204" pitchFamily="50" charset="-128"/>
                <a:ea typeface="Meiryo UI" panose="020B0604030504040204" pitchFamily="50" charset="-128"/>
              </a:rPr>
              <a:t>年</a:t>
            </a:r>
            <a:r>
              <a:rPr lang="en-US" altLang="ja-JP" sz="2000" dirty="0">
                <a:solidFill>
                  <a:prstClr val="black"/>
                </a:solidFill>
                <a:latin typeface="Meiryo UI" panose="020B0604030504040204" pitchFamily="50" charset="-128"/>
                <a:ea typeface="Meiryo UI" panose="020B0604030504040204" pitchFamily="50" charset="-128"/>
              </a:rPr>
              <a:t>10</a:t>
            </a:r>
            <a:r>
              <a:rPr lang="ja-JP" altLang="en-US" sz="2000" dirty="0">
                <a:solidFill>
                  <a:prstClr val="black"/>
                </a:solidFill>
                <a:latin typeface="Meiryo UI" panose="020B0604030504040204" pitchFamily="50" charset="-128"/>
                <a:ea typeface="Meiryo UI" panose="020B0604030504040204" pitchFamily="50" charset="-128"/>
              </a:rPr>
              <a:t>月現在（概数）</a:t>
            </a:r>
            <a:r>
              <a:rPr lang="ja-JP" altLang="en-US" sz="1200" dirty="0">
                <a:solidFill>
                  <a:prstClr val="black"/>
                </a:solidFill>
                <a:latin typeface="Meiryo UI" panose="020B0604030504040204" pitchFamily="50" charset="-128"/>
                <a:ea typeface="Meiryo UI" panose="020B0604030504040204" pitchFamily="50" charset="-128"/>
              </a:rPr>
              <a:t>　</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063552" y="6321365"/>
            <a:ext cx="5904656" cy="400110"/>
          </a:xfrm>
          <a:prstGeom prst="rect">
            <a:avLst/>
          </a:prstGeom>
          <a:noFill/>
        </p:spPr>
        <p:txBody>
          <a:bodyPr wrap="square" rtlCol="0">
            <a:spAutoFit/>
          </a:bodyPr>
          <a:lstStyle/>
          <a:p>
            <a:r>
              <a:rPr lang="ja-JP" altLang="ja-JP" sz="2000" dirty="0">
                <a:solidFill>
                  <a:prstClr val="black"/>
                </a:solidFill>
                <a:latin typeface="Meiryo UI" panose="020B0604030504040204" pitchFamily="50" charset="-128"/>
                <a:ea typeface="Meiryo UI" panose="020B0604030504040204" pitchFamily="50" charset="-128"/>
              </a:rPr>
              <a:t>注）</a:t>
            </a:r>
            <a:r>
              <a:rPr lang="ja-JP" altLang="en-US" sz="2000" dirty="0">
                <a:solidFill>
                  <a:prstClr val="black"/>
                </a:solidFill>
                <a:latin typeface="Meiryo UI" panose="020B0604030504040204" pitchFamily="50" charset="-128"/>
                <a:ea typeface="Meiryo UI" panose="020B0604030504040204" pitchFamily="50" charset="-128"/>
              </a:rPr>
              <a:t> </a:t>
            </a:r>
            <a:r>
              <a:rPr lang="ja-JP" altLang="ja-JP" sz="2000" dirty="0">
                <a:solidFill>
                  <a:prstClr val="black"/>
                </a:solidFill>
                <a:latin typeface="Meiryo UI" panose="020B0604030504040204" pitchFamily="50" charset="-128"/>
                <a:ea typeface="Meiryo UI" panose="020B0604030504040204" pitchFamily="50" charset="-128"/>
              </a:rPr>
              <a:t>概数のため、合計が合わない場合があります。</a:t>
            </a:r>
            <a:endParaRPr lang="ja-JP" altLang="en-US" sz="2800" dirty="0">
              <a:solidFill>
                <a:prstClr val="black"/>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3</a:t>
            </a:fld>
            <a:endParaRPr lang="ja-JP" altLang="en-US" dirty="0">
              <a:solidFill>
                <a:prstClr val="black"/>
              </a:solidFill>
            </a:endParaRPr>
          </a:p>
        </p:txBody>
      </p:sp>
      <p:sp>
        <p:nvSpPr>
          <p:cNvPr id="12" name="テキスト ボックス 11"/>
          <p:cNvSpPr txBox="1"/>
          <p:nvPr/>
        </p:nvSpPr>
        <p:spPr>
          <a:xfrm>
            <a:off x="5221560" y="6044309"/>
            <a:ext cx="5122912" cy="338554"/>
          </a:xfrm>
          <a:prstGeom prst="rect">
            <a:avLst/>
          </a:prstGeom>
          <a:noFill/>
        </p:spPr>
        <p:txBody>
          <a:bodyPr wrap="square" rtlCol="0">
            <a:spAutoFit/>
          </a:bodyPr>
          <a:lstStyle/>
          <a:p>
            <a:pPr algn="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想定デジタル化対象数に対する割合</a:t>
            </a:r>
          </a:p>
        </p:txBody>
      </p:sp>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599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1331522"/>
          </a:xfrm>
        </p:spPr>
        <p:txBody>
          <a:bodyPr>
            <a:normAutofit/>
          </a:bodyPr>
          <a:lstStyle/>
          <a:p>
            <a:pPr algn="ctr"/>
            <a:r>
              <a:rPr lang="ja-JP" altLang="en-US" sz="4000" dirty="0"/>
              <a:t>国立国会図書館の施設展開</a:t>
            </a:r>
          </a:p>
        </p:txBody>
      </p:sp>
      <p:grpSp>
        <p:nvGrpSpPr>
          <p:cNvPr id="36" name="グループ化 35"/>
          <p:cNvGrpSpPr/>
          <p:nvPr/>
        </p:nvGrpSpPr>
        <p:grpSpPr>
          <a:xfrm>
            <a:off x="4917223" y="1520572"/>
            <a:ext cx="5589146" cy="5102214"/>
            <a:chOff x="3393712" y="1509262"/>
            <a:chExt cx="5589146" cy="5102214"/>
          </a:xfrm>
        </p:grpSpPr>
        <p:grpSp>
          <p:nvGrpSpPr>
            <p:cNvPr id="20" name="グループ化 19"/>
            <p:cNvGrpSpPr/>
            <p:nvPr/>
          </p:nvGrpSpPr>
          <p:grpSpPr>
            <a:xfrm>
              <a:off x="3393712" y="1509262"/>
              <a:ext cx="2570485" cy="2911100"/>
              <a:chOff x="3869247" y="1568230"/>
              <a:chExt cx="2570485" cy="2763852"/>
            </a:xfrm>
            <a:noFill/>
          </p:grpSpPr>
          <p:sp>
            <p:nvSpPr>
              <p:cNvPr id="8" name="角丸四角形 7"/>
              <p:cNvSpPr/>
              <p:nvPr/>
            </p:nvSpPr>
            <p:spPr>
              <a:xfrm>
                <a:off x="3869247" y="1568230"/>
                <a:ext cx="2570485" cy="2763852"/>
              </a:xfrm>
              <a:prstGeom prst="roundRect">
                <a:avLst>
                  <a:gd name="adj" fmla="val 9055"/>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400"/>
                  </a:lnSpc>
                  <a:defRPr/>
                </a:pPr>
                <a:r>
                  <a:rPr lang="ja-JP" altLang="en-US" sz="2000" b="1" dirty="0">
                    <a:solidFill>
                      <a:prstClr val="black"/>
                    </a:solidFill>
                    <a:latin typeface="Meiryo UI" panose="020B0604030504040204" pitchFamily="50" charset="-128"/>
                    <a:ea typeface="Meiryo UI" panose="020B0604030504040204" pitchFamily="50" charset="-128"/>
                  </a:rPr>
                  <a:t>　　東京本館 </a:t>
                </a:r>
                <a:r>
                  <a:rPr lang="en-US" altLang="ja-JP" sz="2000" b="1" dirty="0">
                    <a:solidFill>
                      <a:srgbClr val="FF0000"/>
                    </a:solidFill>
                    <a:latin typeface="Meiryo UI" panose="020B0604030504040204" pitchFamily="50" charset="-128"/>
                    <a:ea typeface="Meiryo UI" panose="020B0604030504040204" pitchFamily="50" charset="-128"/>
                  </a:rPr>
                  <a:t>1968</a:t>
                </a:r>
              </a:p>
              <a:p>
                <a:pPr>
                  <a:lnSpc>
                    <a:spcPts val="2400"/>
                  </a:lnSpc>
                  <a:defRPr/>
                </a:pPr>
                <a:r>
                  <a:rPr lang="ja-JP" altLang="en-US" sz="2000" b="1" dirty="0">
                    <a:solidFill>
                      <a:prstClr val="black"/>
                    </a:solidFill>
                    <a:latin typeface="Meiryo UI" panose="020B0604030504040204" pitchFamily="50" charset="-128"/>
                    <a:ea typeface="Meiryo UI" panose="020B0604030504040204" pitchFamily="50" charset="-128"/>
                    <a:cs typeface="Calibri" panose="020F0502020204030204" pitchFamily="34" charset="0"/>
                  </a:rPr>
                  <a:t>　</a:t>
                </a:r>
                <a:r>
                  <a:rPr lang="ja-JP" altLang="en-US" sz="1600" b="1" dirty="0">
                    <a:solidFill>
                      <a:prstClr val="black"/>
                    </a:solidFill>
                    <a:latin typeface="Meiryo UI" panose="020B0604030504040204" pitchFamily="50" charset="-128"/>
                    <a:ea typeface="Meiryo UI" panose="020B0604030504040204" pitchFamily="50" charset="-128"/>
                  </a:rPr>
                  <a:t>＋ </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新館増築</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 </a:t>
                </a:r>
                <a:r>
                  <a:rPr lang="en-US" altLang="ja-JP" sz="2000" b="1" dirty="0">
                    <a:solidFill>
                      <a:srgbClr val="FF0000"/>
                    </a:solidFill>
                    <a:latin typeface="Meiryo UI" panose="020B0604030504040204" pitchFamily="50" charset="-128"/>
                    <a:ea typeface="Meiryo UI" panose="020B0604030504040204" pitchFamily="50" charset="-128"/>
                  </a:rPr>
                  <a:t>1986</a:t>
                </a:r>
              </a:p>
              <a:p>
                <a:pPr>
                  <a:lnSpc>
                    <a:spcPts val="2400"/>
                  </a:lnSpc>
                  <a:defRPr/>
                </a:pPr>
                <a:r>
                  <a:rPr lang="ja-JP" altLang="en-US" sz="1600" b="1" dirty="0">
                    <a:solidFill>
                      <a:prstClr val="black"/>
                    </a:solidFill>
                    <a:latin typeface="Meiryo UI" panose="020B0604030504040204" pitchFamily="50" charset="-128"/>
                    <a:ea typeface="Meiryo UI" panose="020B0604030504040204" pitchFamily="50" charset="-128"/>
                  </a:rPr>
                  <a:t>　　　＋（新装）</a:t>
                </a:r>
                <a:r>
                  <a:rPr lang="en-US" altLang="ja-JP" sz="2000" b="1" dirty="0">
                    <a:solidFill>
                      <a:srgbClr val="FF0000"/>
                    </a:solidFill>
                    <a:latin typeface="Meiryo UI" panose="020B0604030504040204" pitchFamily="50" charset="-128"/>
                    <a:ea typeface="Meiryo UI" panose="020B0604030504040204" pitchFamily="50" charset="-128"/>
                  </a:rPr>
                  <a:t>2004</a:t>
                </a: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ja-JP" altLang="en-US" sz="2000" b="1" dirty="0">
                  <a:solidFill>
                    <a:prstClr val="black"/>
                  </a:solidFill>
                  <a:latin typeface="Meiryo UI" panose="020B0604030504040204" pitchFamily="50" charset="-128"/>
                  <a:ea typeface="Meiryo UI" panose="020B0604030504040204" pitchFamily="50" charset="-128"/>
                </a:endParaRPr>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8991" y="2666979"/>
                <a:ext cx="2367110" cy="1555407"/>
              </a:xfrm>
              <a:prstGeom prst="rect">
                <a:avLst/>
              </a:prstGeom>
              <a:grpFill/>
            </p:spPr>
          </p:pic>
        </p:grpSp>
        <p:grpSp>
          <p:nvGrpSpPr>
            <p:cNvPr id="19" name="グループ化 18"/>
            <p:cNvGrpSpPr/>
            <p:nvPr/>
          </p:nvGrpSpPr>
          <p:grpSpPr>
            <a:xfrm>
              <a:off x="6457950" y="4321401"/>
              <a:ext cx="2524908" cy="2290075"/>
              <a:chOff x="7019925" y="2514755"/>
              <a:chExt cx="2524908" cy="2290075"/>
            </a:xfrm>
          </p:grpSpPr>
          <p:sp>
            <p:nvSpPr>
              <p:cNvPr id="16" name="角丸四角形 15"/>
              <p:cNvSpPr/>
              <p:nvPr/>
            </p:nvSpPr>
            <p:spPr>
              <a:xfrm>
                <a:off x="7019925" y="2514755"/>
                <a:ext cx="2524908" cy="2290075"/>
              </a:xfrm>
              <a:prstGeom prst="roundRect">
                <a:avLst>
                  <a:gd name="adj" fmla="val 10485"/>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00"/>
                  </a:lnSpc>
                  <a:defRPr/>
                </a:pPr>
                <a:r>
                  <a:rPr lang="ja-JP" altLang="en-US" sz="2000" b="1" dirty="0">
                    <a:solidFill>
                      <a:prstClr val="black"/>
                    </a:solidFill>
                    <a:latin typeface="Meiryo UI" panose="020B0604030504040204" pitchFamily="50" charset="-128"/>
                    <a:ea typeface="Meiryo UI" panose="020B0604030504040204" pitchFamily="50" charset="-128"/>
                  </a:rPr>
                  <a:t> 国際子ども図書館</a:t>
                </a:r>
              </a:p>
              <a:p>
                <a:pPr>
                  <a:lnSpc>
                    <a:spcPts val="2200"/>
                  </a:lnSpc>
                  <a:defRPr/>
                </a:pPr>
                <a:r>
                  <a:rPr lang="ja-JP" altLang="en-US" sz="2000" b="1" dirty="0">
                    <a:solidFill>
                      <a:prstClr val="black"/>
                    </a:solidFill>
                    <a:latin typeface="Meiryo UI" panose="020B0604030504040204" pitchFamily="50" charset="-128"/>
                    <a:ea typeface="Meiryo UI" panose="020B0604030504040204" pitchFamily="50" charset="-128"/>
                  </a:rPr>
                  <a:t> </a:t>
                </a:r>
                <a:r>
                  <a:rPr lang="en-US" altLang="ja-JP" sz="2000" b="1" dirty="0">
                    <a:solidFill>
                      <a:prstClr val="black"/>
                    </a:solidFill>
                    <a:latin typeface="Meiryo UI" panose="020B0604030504040204" pitchFamily="50" charset="-128"/>
                    <a:ea typeface="Meiryo UI" panose="020B0604030504040204" pitchFamily="50" charset="-128"/>
                  </a:rPr>
                  <a:t>2002</a:t>
                </a:r>
                <a:r>
                  <a:rPr lang="ja-JP" altLang="en-US" sz="2000" b="1" dirty="0">
                    <a:solidFill>
                      <a:prstClr val="black"/>
                    </a:solidFill>
                    <a:latin typeface="Meiryo UI" panose="020B0604030504040204" pitchFamily="50" charset="-128"/>
                    <a:ea typeface="Meiryo UI" panose="020B0604030504040204" pitchFamily="50" charset="-128"/>
                  </a:rPr>
                  <a:t> </a:t>
                </a:r>
                <a:r>
                  <a:rPr lang="ja-JP" altLang="en-US" sz="1400" b="1" dirty="0">
                    <a:solidFill>
                      <a:prstClr val="black"/>
                    </a:solidFill>
                    <a:latin typeface="Meiryo UI" panose="020B0604030504040204" pitchFamily="50" charset="-128"/>
                    <a:ea typeface="Meiryo UI" panose="020B0604030504040204" pitchFamily="50" charset="-128"/>
                  </a:rPr>
                  <a:t>＋</a:t>
                </a:r>
                <a:r>
                  <a:rPr lang="en-US" altLang="ja-JP" sz="1400" b="1" dirty="0">
                    <a:solidFill>
                      <a:prstClr val="black"/>
                    </a:solidFill>
                    <a:latin typeface="Meiryo UI" panose="020B0604030504040204" pitchFamily="50" charset="-128"/>
                    <a:ea typeface="Meiryo UI" panose="020B0604030504040204" pitchFamily="50" charset="-128"/>
                  </a:rPr>
                  <a:t>(</a:t>
                </a:r>
                <a:r>
                  <a:rPr lang="ja-JP" altLang="en-US" sz="1400" b="1" dirty="0">
                    <a:solidFill>
                      <a:prstClr val="black"/>
                    </a:solidFill>
                    <a:latin typeface="Meiryo UI" panose="020B0604030504040204" pitchFamily="50" charset="-128"/>
                    <a:ea typeface="Meiryo UI" panose="020B0604030504040204" pitchFamily="50" charset="-128"/>
                  </a:rPr>
                  <a:t>増築</a:t>
                </a:r>
                <a:r>
                  <a:rPr lang="en-US" altLang="ja-JP" sz="1400" b="1" dirty="0">
                    <a:solidFill>
                      <a:prstClr val="black"/>
                    </a:solidFill>
                    <a:latin typeface="Meiryo UI" panose="020B0604030504040204" pitchFamily="50" charset="-128"/>
                    <a:ea typeface="Meiryo UI" panose="020B0604030504040204" pitchFamily="50" charset="-128"/>
                  </a:rPr>
                  <a:t>)2015</a:t>
                </a:r>
                <a:r>
                  <a:rPr lang="ja-JP" altLang="en-US" sz="1400" b="1" dirty="0">
                    <a:solidFill>
                      <a:prstClr val="black"/>
                    </a:solidFill>
                    <a:latin typeface="Meiryo UI" panose="020B0604030504040204" pitchFamily="50" charset="-128"/>
                    <a:ea typeface="Meiryo UI" panose="020B0604030504040204" pitchFamily="50" charset="-128"/>
                  </a:rPr>
                  <a:t>予定</a:t>
                </a: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defRPr/>
                </a:pPr>
                <a:endParaRPr lang="ja-JP" altLang="en-US" sz="2000" b="1" dirty="0">
                  <a:solidFill>
                    <a:prstClr val="black"/>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2879" y="3331342"/>
                <a:ext cx="2044964" cy="1405425"/>
              </a:xfrm>
              <a:prstGeom prst="rect">
                <a:avLst/>
              </a:prstGeom>
            </p:spPr>
          </p:pic>
        </p:grpSp>
        <p:grpSp>
          <p:nvGrpSpPr>
            <p:cNvPr id="25" name="グループ化 24"/>
            <p:cNvGrpSpPr/>
            <p:nvPr/>
          </p:nvGrpSpPr>
          <p:grpSpPr>
            <a:xfrm>
              <a:off x="6454554" y="1563511"/>
              <a:ext cx="2524908" cy="2409722"/>
              <a:chOff x="6165311" y="1606890"/>
              <a:chExt cx="2524908" cy="2409722"/>
            </a:xfrm>
          </p:grpSpPr>
          <p:sp>
            <p:nvSpPr>
              <p:cNvPr id="21" name="角丸四角形 20"/>
              <p:cNvSpPr/>
              <p:nvPr/>
            </p:nvSpPr>
            <p:spPr>
              <a:xfrm>
                <a:off x="6165311" y="1606890"/>
                <a:ext cx="2524908" cy="2409722"/>
              </a:xfrm>
              <a:prstGeom prst="roundRect">
                <a:avLst>
                  <a:gd name="adj" fmla="val 10485"/>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000"/>
                  </a:lnSpc>
                </a:pPr>
                <a:r>
                  <a:rPr lang="ja-JP" altLang="en-US" sz="2000" b="1" dirty="0">
                    <a:solidFill>
                      <a:prstClr val="black"/>
                    </a:solidFill>
                    <a:latin typeface="Meiryo UI" panose="020B0604030504040204" pitchFamily="50" charset="-128"/>
                    <a:ea typeface="Meiryo UI" panose="020B0604030504040204" pitchFamily="50" charset="-128"/>
                  </a:rPr>
                  <a:t>　関西館 </a:t>
                </a:r>
                <a:r>
                  <a:rPr lang="en-US" altLang="ja-JP" sz="2000" b="1" dirty="0">
                    <a:solidFill>
                      <a:prstClr val="black"/>
                    </a:solidFill>
                    <a:latin typeface="Meiryo UI" panose="020B0604030504040204" pitchFamily="50" charset="-128"/>
                    <a:ea typeface="Meiryo UI" panose="020B0604030504040204" pitchFamily="50" charset="-128"/>
                  </a:rPr>
                  <a:t>2002</a:t>
                </a:r>
                <a:r>
                  <a:rPr lang="ja-JP" altLang="en-US" sz="2000" b="1" dirty="0">
                    <a:solidFill>
                      <a:prstClr val="black"/>
                    </a:solidFill>
                    <a:latin typeface="Meiryo UI" panose="020B0604030504040204" pitchFamily="50" charset="-128"/>
                    <a:ea typeface="Meiryo UI" panose="020B0604030504040204" pitchFamily="50" charset="-128"/>
                  </a:rPr>
                  <a:t>　</a:t>
                </a: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200"/>
                  </a:lnSpc>
                </a:pPr>
                <a:r>
                  <a:rPr lang="ja-JP" altLang="en-US" sz="2000" b="1" dirty="0">
                    <a:solidFill>
                      <a:prstClr val="black"/>
                    </a:solidFill>
                    <a:latin typeface="Meiryo UI" panose="020B0604030504040204" pitchFamily="50" charset="-128"/>
                    <a:ea typeface="Meiryo UI" panose="020B0604030504040204" pitchFamily="50" charset="-128"/>
                  </a:rPr>
                  <a:t>　　</a:t>
                </a:r>
                <a:r>
                  <a:rPr lang="ja-JP" altLang="en-US" sz="1600" b="1" dirty="0">
                    <a:solidFill>
                      <a:prstClr val="black"/>
                    </a:solidFill>
                    <a:latin typeface="Meiryo UI" panose="020B0604030504040204" pitchFamily="50" charset="-128"/>
                    <a:ea typeface="Meiryo UI" panose="020B0604030504040204" pitchFamily="50" charset="-128"/>
                  </a:rPr>
                  <a:t>＋</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増築</a:t>
                </a:r>
                <a:r>
                  <a:rPr lang="en-US" altLang="ja-JP" sz="1600" b="1" dirty="0">
                    <a:solidFill>
                      <a:prstClr val="black"/>
                    </a:solidFill>
                    <a:latin typeface="Meiryo UI" panose="020B0604030504040204" pitchFamily="50" charset="-128"/>
                    <a:ea typeface="Meiryo UI" panose="020B0604030504040204" pitchFamily="50" charset="-128"/>
                  </a:rPr>
                  <a:t>)</a:t>
                </a:r>
                <a:r>
                  <a:rPr lang="en-US" altLang="ja-JP" b="1" dirty="0">
                    <a:solidFill>
                      <a:prstClr val="black"/>
                    </a:solidFill>
                    <a:latin typeface="Meiryo UI" panose="020B0604030504040204" pitchFamily="50" charset="-128"/>
                    <a:ea typeface="Meiryo UI" panose="020B0604030504040204" pitchFamily="50" charset="-128"/>
                  </a:rPr>
                  <a:t>2019</a:t>
                </a:r>
                <a:r>
                  <a:rPr lang="ja-JP" altLang="en-US" sz="1600" b="1" dirty="0">
                    <a:solidFill>
                      <a:prstClr val="black"/>
                    </a:solidFill>
                    <a:latin typeface="Meiryo UI" panose="020B0604030504040204" pitchFamily="50" charset="-128"/>
                    <a:ea typeface="Meiryo UI" panose="020B0604030504040204" pitchFamily="50" charset="-128"/>
                  </a:rPr>
                  <a:t>予定</a:t>
                </a:r>
                <a:endParaRPr lang="en-US" altLang="ja-JP" sz="1600" b="1" dirty="0">
                  <a:solidFill>
                    <a:prstClr val="black"/>
                  </a:solidFill>
                  <a:latin typeface="Meiryo UI" panose="020B0604030504040204" pitchFamily="50" charset="-128"/>
                  <a:ea typeface="Meiryo UI" panose="020B0604030504040204" pitchFamily="50" charset="-128"/>
                </a:endParaRPr>
              </a:p>
              <a:p>
                <a:pPr>
                  <a:lnSpc>
                    <a:spcPts val="2400"/>
                  </a:lnSpc>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400"/>
                  </a:lnSpc>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400"/>
                  </a:lnSpc>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400"/>
                  </a:lnSpc>
                </a:pPr>
                <a:endParaRPr lang="ja-JP" altLang="en-US" sz="2000" b="1" dirty="0">
                  <a:solidFill>
                    <a:prstClr val="black"/>
                  </a:solidFill>
                  <a:latin typeface="Meiryo UI" panose="020B0604030504040204" pitchFamily="50" charset="-128"/>
                  <a:ea typeface="Meiryo UI" panose="020B0604030504040204" pitchFamily="50" charset="-128"/>
                </a:endParaRPr>
              </a:p>
            </p:txBody>
          </p:sp>
          <p:pic>
            <p:nvPicPr>
              <p:cNvPr id="24" name="図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9715" y="2549191"/>
                <a:ext cx="2242892" cy="1331044"/>
              </a:xfrm>
              <a:prstGeom prst="rect">
                <a:avLst/>
              </a:prstGeom>
            </p:spPr>
          </p:pic>
        </p:grpSp>
        <p:grpSp>
          <p:nvGrpSpPr>
            <p:cNvPr id="34" name="グループ化 33"/>
            <p:cNvGrpSpPr/>
            <p:nvPr/>
          </p:nvGrpSpPr>
          <p:grpSpPr>
            <a:xfrm>
              <a:off x="3828518" y="4476575"/>
              <a:ext cx="2620623" cy="2066680"/>
              <a:chOff x="3828518" y="4476575"/>
              <a:chExt cx="2620623" cy="2066680"/>
            </a:xfrm>
          </p:grpSpPr>
          <p:sp>
            <p:nvSpPr>
              <p:cNvPr id="33" name="右矢印 32"/>
              <p:cNvSpPr/>
              <p:nvPr/>
            </p:nvSpPr>
            <p:spPr>
              <a:xfrm>
                <a:off x="3828518" y="6249057"/>
                <a:ext cx="2620623" cy="294198"/>
              </a:xfrm>
              <a:prstGeom prst="rightArrow">
                <a:avLst>
                  <a:gd name="adj1" fmla="val 54791"/>
                  <a:gd name="adj2" fmla="val 50000"/>
                </a:avLst>
              </a:prstGeom>
              <a:noFill/>
              <a:ln w="12700">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32" name="曲折矢印 31"/>
              <p:cNvSpPr/>
              <p:nvPr/>
            </p:nvSpPr>
            <p:spPr>
              <a:xfrm rot="5400000" flipH="1">
                <a:off x="3489388" y="4815706"/>
                <a:ext cx="1350224" cy="671962"/>
              </a:xfrm>
              <a:prstGeom prst="bentArrow">
                <a:avLst>
                  <a:gd name="adj1" fmla="val 9691"/>
                  <a:gd name="adj2" fmla="val 11106"/>
                  <a:gd name="adj3" fmla="val 15313"/>
                  <a:gd name="adj4" fmla="val 43750"/>
                </a:avLst>
              </a:prstGeom>
              <a:solidFill>
                <a:srgbClr val="0070C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grpSp>
      </p:grpSp>
      <p:sp>
        <p:nvSpPr>
          <p:cNvPr id="4" name="スライド番号プレースホルダー 3"/>
          <p:cNvSpPr>
            <a:spLocks noGrp="1"/>
          </p:cNvSpPr>
          <p:nvPr>
            <p:ph type="sldNum" sz="quarter" idx="12"/>
          </p:nvPr>
        </p:nvSpPr>
        <p:spPr>
          <a:xfrm>
            <a:off x="8610600" y="6459032"/>
            <a:ext cx="2057400" cy="365125"/>
          </a:xfrm>
        </p:spPr>
        <p:txBody>
          <a:bodyPr/>
          <a:lstStyle/>
          <a:p>
            <a:fld id="{AE81233C-BF56-4BFB-98E8-8EF39C2E5007}" type="slidenum">
              <a:rPr lang="ja-JP" altLang="en-US" smtClean="0">
                <a:solidFill>
                  <a:prstClr val="black"/>
                </a:solidFill>
              </a:rPr>
              <a:pPr/>
              <a:t>4</a:t>
            </a:fld>
            <a:endParaRPr lang="ja-JP" altLang="en-US" dirty="0">
              <a:solidFill>
                <a:prstClr val="black"/>
              </a:solidFill>
            </a:endParaRPr>
          </a:p>
        </p:txBody>
      </p:sp>
      <p:sp>
        <p:nvSpPr>
          <p:cNvPr id="6" name="右矢印 5"/>
          <p:cNvSpPr/>
          <p:nvPr/>
        </p:nvSpPr>
        <p:spPr>
          <a:xfrm>
            <a:off x="3863752" y="2194760"/>
            <a:ext cx="1006071" cy="206623"/>
          </a:xfrm>
          <a:prstGeom prst="rightArrow">
            <a:avLst/>
          </a:prstGeom>
          <a:solidFill>
            <a:srgbClr val="0070C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7" name="角丸四角形 6"/>
          <p:cNvSpPr/>
          <p:nvPr/>
        </p:nvSpPr>
        <p:spPr>
          <a:xfrm>
            <a:off x="1826419" y="1624846"/>
            <a:ext cx="2037334" cy="1498600"/>
          </a:xfrm>
          <a:prstGeom prst="roundRect">
            <a:avLst>
              <a:gd name="adj" fmla="val 10021"/>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lnSpc>
                <a:spcPts val="2400"/>
              </a:lnSpc>
              <a:defRPr/>
            </a:pPr>
            <a:r>
              <a:rPr lang="ja-JP" altLang="ja-JP" sz="2000" b="1" dirty="0">
                <a:solidFill>
                  <a:prstClr val="black"/>
                </a:solidFill>
                <a:latin typeface="Meiryo UI" panose="020B0604030504040204" pitchFamily="50" charset="-128"/>
                <a:ea typeface="Meiryo UI" panose="020B0604030504040204" pitchFamily="50" charset="-128"/>
              </a:rPr>
              <a:t>帝国議会の</a:t>
            </a:r>
            <a:endParaRPr lang="ja-JP" altLang="en-US" sz="2000" b="1" dirty="0">
              <a:solidFill>
                <a:prstClr val="black"/>
              </a:solidFill>
              <a:latin typeface="Meiryo UI" panose="020B0604030504040204" pitchFamily="50" charset="-128"/>
              <a:ea typeface="Meiryo UI" panose="020B0604030504040204" pitchFamily="50" charset="-128"/>
            </a:endParaRPr>
          </a:p>
          <a:p>
            <a:pPr algn="ctr">
              <a:lnSpc>
                <a:spcPts val="2400"/>
              </a:lnSpc>
              <a:defRPr/>
            </a:pPr>
            <a:r>
              <a:rPr lang="ja-JP" altLang="ja-JP" sz="2000" b="1" dirty="0">
                <a:solidFill>
                  <a:prstClr val="black"/>
                </a:solidFill>
                <a:latin typeface="Meiryo UI" panose="020B0604030504040204" pitchFamily="50" charset="-128"/>
                <a:ea typeface="Meiryo UI" panose="020B0604030504040204" pitchFamily="50" charset="-128"/>
              </a:rPr>
              <a:t>衆議院図書館</a:t>
            </a:r>
            <a:r>
              <a:rPr lang="ja-JP" altLang="en-US" sz="2000" b="1" dirty="0">
                <a:solidFill>
                  <a:prstClr val="black"/>
                </a:solidFill>
                <a:latin typeface="Meiryo UI" panose="020B0604030504040204" pitchFamily="50" charset="-128"/>
                <a:ea typeface="Meiryo UI" panose="020B0604030504040204" pitchFamily="50" charset="-128"/>
              </a:rPr>
              <a:t>･</a:t>
            </a:r>
          </a:p>
          <a:p>
            <a:pPr algn="ctr">
              <a:lnSpc>
                <a:spcPts val="2400"/>
              </a:lnSpc>
              <a:defRPr/>
            </a:pPr>
            <a:r>
              <a:rPr lang="ja-JP" altLang="ja-JP" sz="2000" b="1" dirty="0">
                <a:solidFill>
                  <a:prstClr val="black"/>
                </a:solidFill>
                <a:latin typeface="Meiryo UI" panose="020B0604030504040204" pitchFamily="50" charset="-128"/>
                <a:ea typeface="Meiryo UI" panose="020B0604030504040204" pitchFamily="50" charset="-128"/>
              </a:rPr>
              <a:t>貴族院図書館</a:t>
            </a:r>
            <a:endParaRPr lang="ja-JP" altLang="en-US" sz="2000" b="1" dirty="0">
              <a:solidFill>
                <a:prstClr val="black"/>
              </a:solidFill>
              <a:latin typeface="Meiryo UI" panose="020B0604030504040204" pitchFamily="50" charset="-128"/>
              <a:ea typeface="Meiryo UI" panose="020B0604030504040204" pitchFamily="50" charset="-128"/>
            </a:endParaRPr>
          </a:p>
          <a:p>
            <a:pPr algn="ctr">
              <a:lnSpc>
                <a:spcPts val="2400"/>
              </a:lnSpc>
              <a:defRPr/>
            </a:pPr>
            <a:r>
              <a:rPr lang="en-US" altLang="ja-JP" sz="2000" b="1" dirty="0">
                <a:solidFill>
                  <a:prstClr val="black"/>
                </a:solidFill>
                <a:latin typeface="Meiryo UI" panose="020B0604030504040204" pitchFamily="50" charset="-128"/>
                <a:ea typeface="Meiryo UI" panose="020B0604030504040204" pitchFamily="50" charset="-128"/>
              </a:rPr>
              <a:t>1890</a:t>
            </a:r>
            <a:endParaRPr lang="ja-JP" altLang="en-US" sz="2000" b="1" dirty="0">
              <a:solidFill>
                <a:prstClr val="black"/>
              </a:solidFill>
              <a:latin typeface="Meiryo UI" panose="020B0604030504040204" pitchFamily="50" charset="-128"/>
              <a:ea typeface="Meiryo UI" panose="020B0604030504040204" pitchFamily="50" charset="-128"/>
            </a:endParaRPr>
          </a:p>
        </p:txBody>
      </p:sp>
      <p:sp>
        <p:nvSpPr>
          <p:cNvPr id="9" name="右矢印 8"/>
          <p:cNvSpPr/>
          <p:nvPr/>
        </p:nvSpPr>
        <p:spPr>
          <a:xfrm>
            <a:off x="2832174" y="5691219"/>
            <a:ext cx="269531" cy="146891"/>
          </a:xfrm>
          <a:prstGeom prst="rightArrow">
            <a:avLst/>
          </a:prstGeom>
          <a:solidFill>
            <a:srgbClr val="0070C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Meiryo UI" panose="020B0604030504040204" pitchFamily="50" charset="-128"/>
              <a:ea typeface="Meiryo UI" panose="020B0604030504040204" pitchFamily="50" charset="-128"/>
            </a:endParaRPr>
          </a:p>
        </p:txBody>
      </p:sp>
      <p:grpSp>
        <p:nvGrpSpPr>
          <p:cNvPr id="13" name="グループ化 2"/>
          <p:cNvGrpSpPr>
            <a:grpSpLocks/>
          </p:cNvGrpSpPr>
          <p:nvPr/>
        </p:nvGrpSpPr>
        <p:grpSpPr bwMode="auto">
          <a:xfrm>
            <a:off x="3106713" y="4794153"/>
            <a:ext cx="2245467" cy="1796205"/>
            <a:chOff x="1936029" y="4671832"/>
            <a:chExt cx="1763114" cy="1621359"/>
          </a:xfrm>
        </p:grpSpPr>
        <p:sp>
          <p:nvSpPr>
            <p:cNvPr id="15" name="角丸四角形 14"/>
            <p:cNvSpPr/>
            <p:nvPr/>
          </p:nvSpPr>
          <p:spPr>
            <a:xfrm>
              <a:off x="1936029" y="4671832"/>
              <a:ext cx="1763114" cy="1621359"/>
            </a:xfrm>
            <a:prstGeom prst="roundRect">
              <a:avLst>
                <a:gd name="adj" fmla="val 1070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sz="2000" dirty="0">
                <a:solidFill>
                  <a:prstClr val="black"/>
                </a:solidFill>
                <a:latin typeface="Meiryo UI" panose="020B0604030504040204" pitchFamily="50" charset="-128"/>
                <a:ea typeface="Meiryo UI" panose="020B0604030504040204" pitchFamily="50" charset="-128"/>
              </a:endParaRPr>
            </a:p>
            <a:p>
              <a:pPr>
                <a:defRPr/>
              </a:pPr>
              <a:endParaRPr lang="ja-JP" altLang="en-US" sz="2000" dirty="0">
                <a:solidFill>
                  <a:prstClr val="black"/>
                </a:solidFill>
                <a:latin typeface="Meiryo UI" panose="020B0604030504040204" pitchFamily="50" charset="-128"/>
                <a:ea typeface="Meiryo UI" panose="020B0604030504040204" pitchFamily="50" charset="-128"/>
              </a:endParaRPr>
            </a:p>
            <a:p>
              <a:pPr>
                <a:defRPr/>
              </a:pPr>
              <a:endParaRPr lang="ja-JP" altLang="en-US" sz="2000" b="1" dirty="0">
                <a:solidFill>
                  <a:prstClr val="black"/>
                </a:solidFill>
                <a:latin typeface="Meiryo UI" panose="020B0604030504040204" pitchFamily="50" charset="-128"/>
                <a:ea typeface="Meiryo UI" panose="020B0604030504040204" pitchFamily="50" charset="-128"/>
              </a:endParaRPr>
            </a:p>
            <a:p>
              <a:pPr>
                <a:defRPr/>
              </a:pPr>
              <a:endParaRPr lang="en-US" altLang="ja-JP" sz="2000" b="1" dirty="0">
                <a:solidFill>
                  <a:prstClr val="black"/>
                </a:solidFill>
                <a:latin typeface="Meiryo UI" panose="020B0604030504040204" pitchFamily="50" charset="-128"/>
                <a:ea typeface="Meiryo UI" panose="020B0604030504040204" pitchFamily="50" charset="-128"/>
              </a:endParaRPr>
            </a:p>
            <a:p>
              <a:pPr>
                <a:lnSpc>
                  <a:spcPts val="2300"/>
                </a:lnSpc>
                <a:defRPr/>
              </a:pPr>
              <a:r>
                <a:rPr lang="ja-JP" altLang="en-US" sz="2000" b="1" dirty="0">
                  <a:solidFill>
                    <a:prstClr val="black"/>
                  </a:solidFill>
                  <a:latin typeface="Meiryo UI" panose="020B0604030504040204" pitchFamily="50" charset="-128"/>
                  <a:ea typeface="Meiryo UI" panose="020B0604030504040204" pitchFamily="50" charset="-128"/>
                </a:rPr>
                <a:t>帝国図書館</a:t>
              </a:r>
              <a:r>
                <a:rPr lang="en-US" altLang="ja-JP" sz="2000" b="1" dirty="0">
                  <a:solidFill>
                    <a:prstClr val="black"/>
                  </a:solidFill>
                  <a:latin typeface="Meiryo UI" panose="020B0604030504040204" pitchFamily="50" charset="-128"/>
                  <a:ea typeface="Meiryo UI" panose="020B0604030504040204" pitchFamily="50" charset="-128"/>
                </a:rPr>
                <a:t>1906</a:t>
              </a:r>
            </a:p>
            <a:p>
              <a:pPr>
                <a:lnSpc>
                  <a:spcPts val="2300"/>
                </a:lnSpc>
                <a:defRPr/>
              </a:pPr>
              <a:r>
                <a:rPr lang="ja-JP" altLang="en-US" sz="2000" b="1" dirty="0">
                  <a:solidFill>
                    <a:prstClr val="black"/>
                  </a:solidFill>
                  <a:latin typeface="Meiryo UI" panose="020B0604030504040204" pitchFamily="50" charset="-128"/>
                  <a:ea typeface="Meiryo UI" panose="020B0604030504040204" pitchFamily="50" charset="-128"/>
                </a:rPr>
                <a:t>　 　</a:t>
              </a:r>
              <a:r>
                <a:rPr lang="ja-JP" altLang="en-US" sz="1600" b="1" dirty="0">
                  <a:solidFill>
                    <a:prstClr val="black"/>
                  </a:solidFill>
                  <a:latin typeface="Meiryo UI" panose="020B0604030504040204" pitchFamily="50" charset="-128"/>
                  <a:ea typeface="Meiryo UI" panose="020B0604030504040204" pitchFamily="50" charset="-128"/>
                </a:rPr>
                <a:t>＋</a:t>
              </a: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増築</a:t>
              </a:r>
              <a:r>
                <a:rPr lang="en-US" altLang="ja-JP" sz="1600" b="1" dirty="0">
                  <a:solidFill>
                    <a:prstClr val="black"/>
                  </a:solidFill>
                  <a:latin typeface="Meiryo UI" panose="020B0604030504040204" pitchFamily="50" charset="-128"/>
                  <a:ea typeface="Meiryo UI" panose="020B0604030504040204" pitchFamily="50" charset="-128"/>
                </a:rPr>
                <a:t>)1929</a:t>
              </a:r>
              <a:endParaRPr lang="ja-JP" altLang="en-US" sz="1600" b="1" dirty="0">
                <a:solidFill>
                  <a:prstClr val="black"/>
                </a:solidFill>
                <a:latin typeface="Meiryo UI" panose="020B0604030504040204" pitchFamily="50" charset="-128"/>
                <a:ea typeface="Meiryo UI" panose="020B0604030504040204" pitchFamily="50" charset="-128"/>
              </a:endParaRPr>
            </a:p>
          </p:txBody>
        </p:sp>
        <p:pic>
          <p:nvPicPr>
            <p:cNvPr id="14" name="Picture 4"/>
            <p:cNvPicPr>
              <a:picLocks noChangeAspect="1" noChangeArrowheads="1"/>
            </p:cNvPicPr>
            <p:nvPr/>
          </p:nvPicPr>
          <p:blipFill>
            <a:blip r:embed="rId6">
              <a:extLst>
                <a:ext uri="{28A0092B-C50C-407E-A947-70E740481C1C}">
                  <a14:useLocalDpi xmlns:a14="http://schemas.microsoft.com/office/drawing/2010/main" val="0"/>
                </a:ext>
              </a:extLst>
            </a:blip>
            <a:srcRect t="19212" b="-12115"/>
            <a:stretch>
              <a:fillRect/>
            </a:stretch>
          </p:blipFill>
          <p:spPr bwMode="auto">
            <a:xfrm>
              <a:off x="2102701" y="4781674"/>
              <a:ext cx="1385280" cy="102437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 name="グループ化 1"/>
          <p:cNvGrpSpPr>
            <a:grpSpLocks/>
          </p:cNvGrpSpPr>
          <p:nvPr/>
        </p:nvGrpSpPr>
        <p:grpSpPr bwMode="auto">
          <a:xfrm>
            <a:off x="1717978" y="5063821"/>
            <a:ext cx="1085850" cy="1458912"/>
            <a:chOff x="467545" y="4850686"/>
            <a:chExt cx="1087075" cy="1458634"/>
          </a:xfrm>
        </p:grpSpPr>
        <p:pic>
          <p:nvPicPr>
            <p:cNvPr id="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813" y="4984856"/>
              <a:ext cx="1073807" cy="49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角丸四角形 34"/>
            <p:cNvSpPr/>
            <p:nvPr/>
          </p:nvSpPr>
          <p:spPr>
            <a:xfrm>
              <a:off x="467545" y="4850686"/>
              <a:ext cx="1087075" cy="14586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solidFill>
                  <a:prstClr val="black"/>
                </a:solidFill>
                <a:latin typeface="Meiryo UI" panose="020B0604030504040204" pitchFamily="50" charset="-128"/>
                <a:ea typeface="Meiryo UI" panose="020B0604030504040204" pitchFamily="50" charset="-128"/>
              </a:endParaRPr>
            </a:p>
            <a:p>
              <a:pPr>
                <a:defRPr/>
              </a:pPr>
              <a:endParaRPr lang="ja-JP" altLang="en-US" dirty="0">
                <a:solidFill>
                  <a:prstClr val="black"/>
                </a:solidFill>
                <a:latin typeface="Meiryo UI" panose="020B0604030504040204" pitchFamily="50" charset="-128"/>
                <a:ea typeface="Meiryo UI" panose="020B0604030504040204" pitchFamily="50" charset="-128"/>
              </a:endParaRPr>
            </a:p>
            <a:p>
              <a:pPr algn="ctr">
                <a:lnSpc>
                  <a:spcPts val="2000"/>
                </a:lnSpc>
                <a:defRPr/>
              </a:pPr>
              <a:r>
                <a:rPr lang="ja-JP" altLang="en-US" sz="2000" b="1" dirty="0">
                  <a:solidFill>
                    <a:prstClr val="black"/>
                  </a:solidFill>
                  <a:latin typeface="Meiryo UI" panose="020B0604030504040204" pitchFamily="50" charset="-128"/>
                  <a:ea typeface="Meiryo UI" panose="020B0604030504040204" pitchFamily="50" charset="-128"/>
                </a:rPr>
                <a:t>東京</a:t>
              </a:r>
              <a:endParaRPr lang="en-US" altLang="ja-JP" sz="2000" b="1" dirty="0">
                <a:solidFill>
                  <a:prstClr val="black"/>
                </a:solidFill>
                <a:latin typeface="Meiryo UI" panose="020B0604030504040204" pitchFamily="50" charset="-128"/>
                <a:ea typeface="Meiryo UI" panose="020B0604030504040204" pitchFamily="50" charset="-128"/>
              </a:endParaRPr>
            </a:p>
            <a:p>
              <a:pPr algn="ctr">
                <a:lnSpc>
                  <a:spcPts val="2000"/>
                </a:lnSpc>
                <a:defRPr/>
              </a:pPr>
              <a:r>
                <a:rPr lang="ja-JP" altLang="en-US" sz="2000" b="1" dirty="0">
                  <a:solidFill>
                    <a:prstClr val="black"/>
                  </a:solidFill>
                  <a:latin typeface="Meiryo UI" panose="020B0604030504040204" pitchFamily="50" charset="-128"/>
                  <a:ea typeface="Meiryo UI" panose="020B0604030504040204" pitchFamily="50" charset="-128"/>
                </a:rPr>
                <a:t>書籍館</a:t>
              </a:r>
            </a:p>
            <a:p>
              <a:pPr algn="ctr">
                <a:lnSpc>
                  <a:spcPts val="2000"/>
                </a:lnSpc>
                <a:defRPr/>
              </a:pPr>
              <a:r>
                <a:rPr lang="en-US" altLang="ja-JP" sz="2000" b="1" dirty="0">
                  <a:solidFill>
                    <a:prstClr val="black"/>
                  </a:solidFill>
                  <a:latin typeface="Meiryo UI" panose="020B0604030504040204" pitchFamily="50" charset="-128"/>
                  <a:ea typeface="Meiryo UI" panose="020B0604030504040204" pitchFamily="50" charset="-128"/>
                </a:rPr>
                <a:t>1875</a:t>
              </a:r>
              <a:endParaRPr lang="ja-JP" altLang="en-US" b="1" dirty="0">
                <a:solidFill>
                  <a:prstClr val="black"/>
                </a:solidFill>
                <a:latin typeface="Meiryo UI" panose="020B0604030504040204" pitchFamily="50" charset="-128"/>
                <a:ea typeface="Meiryo UI" panose="020B0604030504040204" pitchFamily="50" charset="-128"/>
              </a:endParaRPr>
            </a:p>
          </p:txBody>
        </p:sp>
      </p:grpSp>
      <p:sp>
        <p:nvSpPr>
          <p:cNvPr id="10" name="角丸四角形 9"/>
          <p:cNvSpPr/>
          <p:nvPr/>
        </p:nvSpPr>
        <p:spPr>
          <a:xfrm>
            <a:off x="1727218" y="4076133"/>
            <a:ext cx="1039113" cy="6448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000"/>
              </a:lnSpc>
              <a:defRPr/>
            </a:pPr>
            <a:r>
              <a:rPr lang="ja-JP" altLang="en-US" sz="2000" b="1" dirty="0">
                <a:solidFill>
                  <a:prstClr val="black"/>
                </a:solidFill>
                <a:latin typeface="Meiryo UI" panose="020B0604030504040204" pitchFamily="50" charset="-128"/>
                <a:ea typeface="Meiryo UI" panose="020B0604030504040204" pitchFamily="50" charset="-128"/>
              </a:rPr>
              <a:t>書籍館</a:t>
            </a:r>
            <a:endParaRPr lang="en-US" altLang="ja-JP" sz="2000" b="1" dirty="0">
              <a:solidFill>
                <a:prstClr val="black"/>
              </a:solidFill>
              <a:latin typeface="Meiryo UI" panose="020B0604030504040204" pitchFamily="50" charset="-128"/>
              <a:ea typeface="Meiryo UI" panose="020B0604030504040204" pitchFamily="50" charset="-128"/>
            </a:endParaRPr>
          </a:p>
          <a:p>
            <a:pPr algn="ctr"/>
            <a:r>
              <a:rPr lang="ja-JP" altLang="en-US" b="1" dirty="0">
                <a:solidFill>
                  <a:prstClr val="black"/>
                </a:solidFill>
                <a:latin typeface="Meiryo UI" panose="020B0604030504040204" pitchFamily="50" charset="-128"/>
                <a:ea typeface="Meiryo UI" panose="020B0604030504040204" pitchFamily="50" charset="-128"/>
              </a:rPr>
              <a:t>１</a:t>
            </a:r>
            <a:r>
              <a:rPr lang="en-US" altLang="ja-JP" b="1" dirty="0">
                <a:solidFill>
                  <a:prstClr val="black"/>
                </a:solidFill>
                <a:latin typeface="Meiryo UI" panose="020B0604030504040204" pitchFamily="50" charset="-128"/>
                <a:ea typeface="Meiryo UI" panose="020B0604030504040204" pitchFamily="50" charset="-128"/>
              </a:rPr>
              <a:t>872</a:t>
            </a:r>
          </a:p>
        </p:txBody>
      </p:sp>
      <p:sp>
        <p:nvSpPr>
          <p:cNvPr id="11" name="下矢印 10"/>
          <p:cNvSpPr/>
          <p:nvPr/>
        </p:nvSpPr>
        <p:spPr>
          <a:xfrm>
            <a:off x="2125890" y="4720993"/>
            <a:ext cx="283278" cy="326694"/>
          </a:xfrm>
          <a:prstGeom prst="downArrow">
            <a:avLst/>
          </a:prstGeom>
          <a:noFill/>
          <a:ln w="12700">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cxnSp>
        <p:nvCxnSpPr>
          <p:cNvPr id="23" name="直線コネクタ 22"/>
          <p:cNvCxnSpPr/>
          <p:nvPr/>
        </p:nvCxnSpPr>
        <p:spPr>
          <a:xfrm>
            <a:off x="6662340" y="4461317"/>
            <a:ext cx="1310312" cy="454523"/>
          </a:xfrm>
          <a:prstGeom prst="line">
            <a:avLst/>
          </a:prstGeom>
          <a:ln w="76200" cmpd="db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515266" y="1984740"/>
            <a:ext cx="448021" cy="0"/>
          </a:xfrm>
          <a:prstGeom prst="line">
            <a:avLst/>
          </a:prstGeom>
          <a:ln w="76200" cmpd="dbl">
            <a:headEnd type="oval"/>
            <a:tailEnd type="ova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7465580" y="2083771"/>
            <a:ext cx="492443" cy="3373676"/>
          </a:xfrm>
          <a:prstGeom prst="rect">
            <a:avLst/>
          </a:prstGeom>
          <a:noFill/>
        </p:spPr>
        <p:txBody>
          <a:bodyPr vert="eaVert" wrap="square" rtlCol="0">
            <a:spAutoFit/>
          </a:bodyPr>
          <a:lstStyle/>
          <a:p>
            <a:r>
              <a:rPr lang="ja-JP" altLang="en-US" sz="2000" b="1" dirty="0">
                <a:solidFill>
                  <a:srgbClr val="FF0000"/>
                </a:solidFill>
                <a:latin typeface="Meiryo UI" panose="020B0604030504040204" pitchFamily="50" charset="-128"/>
                <a:ea typeface="Meiryo UI" panose="020B0604030504040204" pitchFamily="50" charset="-128"/>
              </a:rPr>
              <a:t>～三施設一体で機能～</a:t>
            </a:r>
          </a:p>
        </p:txBody>
      </p:sp>
      <p:sp>
        <p:nvSpPr>
          <p:cNvPr id="47" name="フローチャート: 代替処理 46"/>
          <p:cNvSpPr/>
          <p:nvPr/>
        </p:nvSpPr>
        <p:spPr>
          <a:xfrm>
            <a:off x="4149711" y="1574821"/>
            <a:ext cx="434151" cy="1761142"/>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prstClr val="white"/>
                </a:solidFill>
                <a:latin typeface="Meiryo UI" panose="020B0604030504040204" pitchFamily="50" charset="-128"/>
                <a:ea typeface="Meiryo UI" panose="020B0604030504040204" pitchFamily="50" charset="-128"/>
              </a:rPr>
              <a:t>仮庁舎で開館</a:t>
            </a:r>
          </a:p>
        </p:txBody>
      </p:sp>
      <p:sp>
        <p:nvSpPr>
          <p:cNvPr id="49" name="テキスト ボックス 48"/>
          <p:cNvSpPr txBox="1"/>
          <p:nvPr/>
        </p:nvSpPr>
        <p:spPr>
          <a:xfrm>
            <a:off x="4006745" y="1198431"/>
            <a:ext cx="1020222" cy="400110"/>
          </a:xfrm>
          <a:prstGeom prst="rect">
            <a:avLst/>
          </a:prstGeom>
          <a:noFill/>
        </p:spPr>
        <p:txBody>
          <a:bodyPr wrap="square" rtlCol="0">
            <a:spAutoFit/>
          </a:bodyPr>
          <a:lstStyle/>
          <a:p>
            <a:pPr>
              <a:lnSpc>
                <a:spcPts val="2400"/>
              </a:lnSpc>
              <a:defRPr/>
            </a:pPr>
            <a:r>
              <a:rPr lang="en-US" altLang="ja-JP" sz="2000" b="1" dirty="0">
                <a:solidFill>
                  <a:srgbClr val="FF0000"/>
                </a:solidFill>
                <a:latin typeface="Meiryo UI" panose="020B0604030504040204" pitchFamily="50" charset="-128"/>
                <a:ea typeface="Meiryo UI" panose="020B0604030504040204" pitchFamily="50" charset="-128"/>
              </a:rPr>
              <a:t>1948</a:t>
            </a:r>
            <a:endParaRPr lang="ja-JP" altLang="en-US" sz="2000" b="1" dirty="0">
              <a:solidFill>
                <a:srgbClr val="FF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5357188" y="4665486"/>
            <a:ext cx="593025" cy="954107"/>
          </a:xfrm>
          <a:prstGeom prst="rect">
            <a:avLst/>
          </a:prstGeom>
          <a:noFill/>
        </p:spPr>
        <p:txBody>
          <a:bodyPr wrap="square" rtlCol="0">
            <a:spAutoFit/>
          </a:bodyPr>
          <a:lstStyle/>
          <a:p>
            <a:r>
              <a:rPr lang="en-US" altLang="ja-JP" sz="1400" dirty="0">
                <a:solidFill>
                  <a:prstClr val="black"/>
                </a:solidFill>
                <a:latin typeface="Meiryo UI" panose="020B0604030504040204" pitchFamily="50" charset="-128"/>
                <a:ea typeface="Meiryo UI" panose="020B0604030504040204" pitchFamily="50" charset="-128"/>
              </a:rPr>
              <a:t>1961</a:t>
            </a:r>
          </a:p>
          <a:p>
            <a:r>
              <a:rPr lang="ja-JP" altLang="en-US" sz="1400" dirty="0">
                <a:solidFill>
                  <a:prstClr val="black"/>
                </a:solidFill>
                <a:latin typeface="Meiryo UI" panose="020B0604030504040204" pitchFamily="50" charset="-128"/>
                <a:ea typeface="Meiryo UI" panose="020B0604030504040204" pitchFamily="50" charset="-128"/>
              </a:rPr>
              <a:t>蔵書</a:t>
            </a:r>
            <a:endParaRPr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移転</a:t>
            </a:r>
          </a:p>
        </p:txBody>
      </p:sp>
      <p:sp>
        <p:nvSpPr>
          <p:cNvPr id="55" name="コンテンツ プレースホルダー 2"/>
          <p:cNvSpPr>
            <a:spLocks noGrp="1"/>
          </p:cNvSpPr>
          <p:nvPr>
            <p:ph idx="1"/>
          </p:nvPr>
        </p:nvSpPr>
        <p:spPr>
          <a:xfrm>
            <a:off x="6122443" y="5014870"/>
            <a:ext cx="1835580" cy="1043633"/>
          </a:xfrm>
        </p:spPr>
        <p:txBody>
          <a:bodyPr>
            <a:noAutofit/>
          </a:bodyPr>
          <a:lstStyle/>
          <a:p>
            <a:pPr marL="0" indent="0" fontAlgn="t">
              <a:lnSpc>
                <a:spcPts val="1500"/>
              </a:lnSpc>
              <a:spcBef>
                <a:spcPts val="0"/>
              </a:spcBef>
              <a:buNone/>
            </a:pPr>
            <a:r>
              <a:rPr lang="ja-JP" altLang="en-US" sz="1400" dirty="0">
                <a:solidFill>
                  <a:schemeClr val="accent6">
                    <a:lumMod val="50000"/>
                  </a:schemeClr>
                </a:solidFill>
              </a:rPr>
              <a:t>●</a:t>
            </a:r>
            <a:r>
              <a:rPr lang="ja-JP" altLang="ja-JP" sz="1400" dirty="0"/>
              <a:t>第</a:t>
            </a:r>
            <a:r>
              <a:rPr lang="en-US" altLang="ja-JP" sz="1400" dirty="0"/>
              <a:t>3期</a:t>
            </a:r>
            <a:r>
              <a:rPr lang="ja-JP" altLang="ja-JP" sz="1400" dirty="0"/>
              <a:t> </a:t>
            </a:r>
            <a:r>
              <a:rPr lang="en-US" altLang="ja-JP" sz="1400" b="1" dirty="0" err="1"/>
              <a:t>変革期</a:t>
            </a:r>
            <a:endParaRPr lang="en-US" altLang="ja-JP" sz="1400" b="1" dirty="0"/>
          </a:p>
          <a:p>
            <a:pPr marL="0" indent="0" fontAlgn="t">
              <a:lnSpc>
                <a:spcPts val="1500"/>
              </a:lnSpc>
              <a:spcBef>
                <a:spcPts val="0"/>
              </a:spcBef>
              <a:buNone/>
            </a:pPr>
            <a:r>
              <a:rPr lang="ja-JP" altLang="en-US" sz="1400" dirty="0"/>
              <a:t> 　　　</a:t>
            </a:r>
            <a:r>
              <a:rPr lang="en-US" altLang="ja-JP" sz="1400" dirty="0"/>
              <a:t>(1986</a:t>
            </a:r>
            <a:r>
              <a:rPr lang="ja-JP" altLang="en-US" sz="1400" dirty="0"/>
              <a:t>ｰ</a:t>
            </a:r>
            <a:r>
              <a:rPr lang="en-US" altLang="ja-JP" sz="1400" dirty="0"/>
              <a:t>2004)</a:t>
            </a:r>
            <a:endParaRPr lang="ja-JP" altLang="ja-JP" sz="1400" dirty="0"/>
          </a:p>
          <a:p>
            <a:pPr marL="0" indent="0" fontAlgn="t">
              <a:lnSpc>
                <a:spcPts val="1500"/>
              </a:lnSpc>
              <a:spcBef>
                <a:spcPts val="0"/>
              </a:spcBef>
              <a:buNone/>
            </a:pPr>
            <a:r>
              <a:rPr lang="ja-JP" altLang="en-US" sz="1400" dirty="0">
                <a:solidFill>
                  <a:schemeClr val="accent6">
                    <a:lumMod val="50000"/>
                  </a:schemeClr>
                </a:solidFill>
              </a:rPr>
              <a:t>●</a:t>
            </a:r>
            <a:r>
              <a:rPr lang="ja-JP" altLang="ja-JP" sz="1400" dirty="0"/>
              <a:t>第</a:t>
            </a:r>
            <a:r>
              <a:rPr lang="en-US" altLang="ja-JP" sz="1400" dirty="0"/>
              <a:t>4期</a:t>
            </a:r>
            <a:r>
              <a:rPr lang="ja-JP" altLang="ja-JP" sz="1400" dirty="0"/>
              <a:t> </a:t>
            </a:r>
            <a:r>
              <a:rPr lang="ja-JP" altLang="ja-JP" sz="1400" b="1" dirty="0"/>
              <a:t>成熟期</a:t>
            </a:r>
            <a:r>
              <a:rPr lang="ja-JP" altLang="en-US" sz="1400" b="1" dirty="0"/>
              <a:t>／</a:t>
            </a:r>
            <a:endParaRPr lang="en-US" altLang="ja-JP" sz="1400" b="1" dirty="0"/>
          </a:p>
          <a:p>
            <a:pPr marL="0" indent="0" fontAlgn="t">
              <a:lnSpc>
                <a:spcPts val="1500"/>
              </a:lnSpc>
              <a:spcBef>
                <a:spcPts val="0"/>
              </a:spcBef>
              <a:buNone/>
            </a:pPr>
            <a:r>
              <a:rPr lang="ja-JP" altLang="en-US" sz="1400" b="1" dirty="0"/>
              <a:t>　　　</a:t>
            </a:r>
            <a:r>
              <a:rPr lang="ja-JP" altLang="ja-JP" sz="1400" b="1" dirty="0"/>
              <a:t> 第二創業期</a:t>
            </a:r>
            <a:r>
              <a:rPr lang="ja-JP" altLang="en-US" sz="1400" b="1" dirty="0"/>
              <a:t> </a:t>
            </a:r>
            <a:endParaRPr lang="en-US" altLang="ja-JP" sz="1400" b="1" dirty="0"/>
          </a:p>
          <a:p>
            <a:pPr marL="0" indent="0" fontAlgn="t">
              <a:lnSpc>
                <a:spcPts val="1500"/>
              </a:lnSpc>
              <a:spcBef>
                <a:spcPts val="0"/>
              </a:spcBef>
              <a:buNone/>
            </a:pPr>
            <a:r>
              <a:rPr lang="ja-JP" altLang="en-US" sz="1400" dirty="0"/>
              <a:t>　　　　</a:t>
            </a:r>
            <a:r>
              <a:rPr lang="en-US" altLang="ja-JP" sz="1400" dirty="0"/>
              <a:t>(2004-</a:t>
            </a:r>
            <a:r>
              <a:rPr lang="ja-JP" altLang="en-US" sz="1400" dirty="0"/>
              <a:t>　</a:t>
            </a:r>
            <a:r>
              <a:rPr lang="ja-JP" altLang="ja-JP" sz="1400" dirty="0"/>
              <a:t>　</a:t>
            </a:r>
            <a:r>
              <a:rPr lang="en-US" altLang="ja-JP" sz="1400" dirty="0"/>
              <a:t>)</a:t>
            </a:r>
            <a:endParaRPr lang="ja-JP" altLang="ja-JP" sz="1400" dirty="0"/>
          </a:p>
        </p:txBody>
      </p:sp>
      <p:sp>
        <p:nvSpPr>
          <p:cNvPr id="56" name="コンテンツ プレースホルダー 2"/>
          <p:cNvSpPr txBox="1">
            <a:spLocks/>
          </p:cNvSpPr>
          <p:nvPr/>
        </p:nvSpPr>
        <p:spPr>
          <a:xfrm>
            <a:off x="2919723" y="3520167"/>
            <a:ext cx="2334507" cy="1756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t">
              <a:lnSpc>
                <a:spcPts val="1500"/>
              </a:lnSpc>
              <a:buNone/>
            </a:pPr>
            <a:r>
              <a:rPr lang="ja-JP" altLang="en-US" sz="1400" dirty="0">
                <a:solidFill>
                  <a:srgbClr val="4F81BD">
                    <a:lumMod val="75000"/>
                  </a:srgbClr>
                </a:solidFill>
                <a:latin typeface="Meiryo UI" panose="020B0604030504040204" pitchFamily="50" charset="-128"/>
                <a:ea typeface="Meiryo UI" panose="020B0604030504040204" pitchFamily="50" charset="-128"/>
              </a:rPr>
              <a:t>●</a:t>
            </a:r>
            <a:r>
              <a:rPr lang="ja-JP" altLang="ja-JP" sz="1400" b="1" dirty="0">
                <a:solidFill>
                  <a:prstClr val="black"/>
                </a:solidFill>
                <a:latin typeface="Meiryo UI" panose="020B0604030504040204" pitchFamily="50" charset="-128"/>
                <a:ea typeface="Meiryo UI" panose="020B0604030504040204" pitchFamily="50" charset="-128"/>
              </a:rPr>
              <a:t>前史</a:t>
            </a:r>
            <a:r>
              <a:rPr lang="ja-JP" altLang="ja-JP" sz="1400" dirty="0">
                <a:solidFill>
                  <a:prstClr val="black"/>
                </a:solidFill>
                <a:latin typeface="Meiryo UI" panose="020B0604030504040204" pitchFamily="50" charset="-128"/>
                <a:ea typeface="Meiryo UI" panose="020B0604030504040204" pitchFamily="50" charset="-128"/>
              </a:rPr>
              <a:t>　</a:t>
            </a:r>
            <a:r>
              <a:rPr lang="en-US" altLang="ja-JP" sz="1400" dirty="0">
                <a:solidFill>
                  <a:prstClr val="black"/>
                </a:solidFill>
                <a:latin typeface="Meiryo UI" panose="020B0604030504040204" pitchFamily="50" charset="-128"/>
                <a:ea typeface="Meiryo UI" panose="020B0604030504040204" pitchFamily="50" charset="-128"/>
              </a:rPr>
              <a:t>(1872-1948)</a:t>
            </a:r>
            <a:endParaRPr lang="ja-JP" altLang="ja-JP" sz="1400"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srgbClr val="F79646">
                    <a:lumMod val="50000"/>
                  </a:srgbClr>
                </a:solidFill>
                <a:latin typeface="Meiryo UI" panose="020B0604030504040204" pitchFamily="50" charset="-128"/>
                <a:ea typeface="Meiryo UI" panose="020B0604030504040204" pitchFamily="50" charset="-128"/>
              </a:rPr>
              <a:t>●</a:t>
            </a:r>
            <a:r>
              <a:rPr lang="ja-JP" altLang="ja-JP" sz="1400" dirty="0">
                <a:solidFill>
                  <a:prstClr val="black"/>
                </a:solidFill>
                <a:latin typeface="Meiryo UI" panose="020B0604030504040204" pitchFamily="50" charset="-128"/>
                <a:ea typeface="Meiryo UI" panose="020B0604030504040204" pitchFamily="50" charset="-128"/>
              </a:rPr>
              <a:t>第</a:t>
            </a:r>
            <a:r>
              <a:rPr lang="en-US" altLang="ja-JP" sz="1400" dirty="0">
                <a:solidFill>
                  <a:prstClr val="black"/>
                </a:solidFill>
                <a:latin typeface="Meiryo UI" panose="020B0604030504040204" pitchFamily="50" charset="-128"/>
                <a:ea typeface="Meiryo UI" panose="020B0604030504040204" pitchFamily="50" charset="-128"/>
              </a:rPr>
              <a:t>1期</a:t>
            </a: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b="1" dirty="0" err="1">
                <a:solidFill>
                  <a:prstClr val="black"/>
                </a:solidFill>
                <a:latin typeface="Meiryo UI" panose="020B0604030504040204" pitchFamily="50" charset="-128"/>
                <a:ea typeface="Meiryo UI" panose="020B0604030504040204" pitchFamily="50" charset="-128"/>
              </a:rPr>
              <a:t>創業期</a:t>
            </a:r>
            <a:r>
              <a:rPr lang="ja-JP" altLang="en-US" sz="1400" dirty="0">
                <a:solidFill>
                  <a:prstClr val="black"/>
                </a:solidFill>
                <a:latin typeface="Meiryo UI" panose="020B0604030504040204" pitchFamily="50" charset="-128"/>
                <a:ea typeface="Meiryo UI" panose="020B0604030504040204" pitchFamily="50" charset="-128"/>
              </a:rPr>
              <a:t> </a:t>
            </a:r>
            <a:endParaRPr lang="en-US" altLang="ja-JP" sz="1400"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dirty="0">
                <a:solidFill>
                  <a:prstClr val="black"/>
                </a:solidFill>
                <a:latin typeface="Meiryo UI" panose="020B0604030504040204" pitchFamily="50" charset="-128"/>
                <a:ea typeface="Meiryo UI" panose="020B0604030504040204" pitchFamily="50" charset="-128"/>
              </a:rPr>
              <a:t>(1948-1968)</a:t>
            </a:r>
            <a:endParaRPr lang="ja-JP" altLang="ja-JP" sz="1400"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srgbClr val="F79646">
                    <a:lumMod val="50000"/>
                  </a:srgbClr>
                </a:solidFill>
                <a:latin typeface="Meiryo UI" panose="020B0604030504040204" pitchFamily="50" charset="-128"/>
                <a:ea typeface="Meiryo UI" panose="020B0604030504040204" pitchFamily="50" charset="-128"/>
              </a:rPr>
              <a:t>●</a:t>
            </a:r>
            <a:r>
              <a:rPr lang="ja-JP" altLang="ja-JP" sz="1400" dirty="0">
                <a:solidFill>
                  <a:prstClr val="black"/>
                </a:solidFill>
                <a:latin typeface="Meiryo UI" panose="020B0604030504040204" pitchFamily="50" charset="-128"/>
                <a:ea typeface="Meiryo UI" panose="020B0604030504040204" pitchFamily="50" charset="-128"/>
              </a:rPr>
              <a:t>第</a:t>
            </a:r>
            <a:r>
              <a:rPr lang="en-US" altLang="ja-JP" sz="1400" dirty="0">
                <a:solidFill>
                  <a:prstClr val="black"/>
                </a:solidFill>
                <a:latin typeface="Meiryo UI" panose="020B0604030504040204" pitchFamily="50" charset="-128"/>
                <a:ea typeface="Meiryo UI" panose="020B0604030504040204" pitchFamily="50" charset="-128"/>
              </a:rPr>
              <a:t>2期</a:t>
            </a: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b="1" dirty="0" err="1">
                <a:solidFill>
                  <a:prstClr val="black"/>
                </a:solidFill>
                <a:latin typeface="Meiryo UI" panose="020B0604030504040204" pitchFamily="50" charset="-128"/>
                <a:ea typeface="Meiryo UI" panose="020B0604030504040204" pitchFamily="50" charset="-128"/>
              </a:rPr>
              <a:t>発展期</a:t>
            </a:r>
            <a:endParaRPr lang="en-US" altLang="ja-JP" sz="1400" b="1" dirty="0">
              <a:solidFill>
                <a:prstClr val="black"/>
              </a:solidFill>
              <a:latin typeface="Meiryo UI" panose="020B0604030504040204" pitchFamily="50" charset="-128"/>
              <a:ea typeface="Meiryo UI" panose="020B0604030504040204" pitchFamily="50" charset="-128"/>
            </a:endParaRPr>
          </a:p>
          <a:p>
            <a:pPr marL="0" indent="0" fontAlgn="t">
              <a:lnSpc>
                <a:spcPts val="1500"/>
              </a:lnSpc>
              <a:buNone/>
            </a:pPr>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dirty="0">
                <a:solidFill>
                  <a:prstClr val="black"/>
                </a:solidFill>
                <a:latin typeface="Meiryo UI" panose="020B0604030504040204" pitchFamily="50" charset="-128"/>
                <a:ea typeface="Meiryo UI" panose="020B0604030504040204" pitchFamily="50" charset="-128"/>
              </a:rPr>
              <a:t>(1968-1986)</a:t>
            </a:r>
            <a:endParaRPr lang="ja-JP" altLang="ja-JP" sz="1400" dirty="0">
              <a:solidFill>
                <a:prstClr val="black"/>
              </a:solidFill>
              <a:latin typeface="Meiryo UI" panose="020B0604030504040204" pitchFamily="50" charset="-128"/>
              <a:ea typeface="Meiryo UI" panose="020B0604030504040204" pitchFamily="50" charset="-128"/>
            </a:endParaRPr>
          </a:p>
          <a:p>
            <a:pPr marL="0" indent="0" fontAlgn="t">
              <a:buNone/>
            </a:pPr>
            <a:endParaRPr lang="ja-JP" altLang="ja-JP" sz="1600" dirty="0">
              <a:solidFill>
                <a:prstClr val="black"/>
              </a:solidFill>
              <a:latin typeface="Meiryo UI" panose="020B0604030504040204" pitchFamily="50" charset="-128"/>
              <a:ea typeface="Meiryo UI" panose="020B0604030504040204" pitchFamily="50" charset="-128"/>
            </a:endParaRPr>
          </a:p>
          <a:p>
            <a:pPr marL="0" indent="0">
              <a:buNone/>
            </a:pPr>
            <a:endParaRPr lang="ja-JP" altLang="en-US" dirty="0">
              <a:solidFill>
                <a:prstClr val="black"/>
              </a:solidFill>
              <a:latin typeface="Meiryo UI" panose="020B0604030504040204" pitchFamily="50" charset="-128"/>
              <a:ea typeface="Meiryo UI" panose="020B0604030504040204" pitchFamily="50" charset="-128"/>
            </a:endParaRPr>
          </a:p>
        </p:txBody>
      </p:sp>
      <p:cxnSp>
        <p:nvCxnSpPr>
          <p:cNvPr id="28" name="直線コネクタ 27"/>
          <p:cNvCxnSpPr>
            <a:stCxn id="21" idx="2"/>
            <a:endCxn id="16" idx="0"/>
          </p:cNvCxnSpPr>
          <p:nvPr/>
        </p:nvCxnSpPr>
        <p:spPr>
          <a:xfrm>
            <a:off x="9240519" y="3984543"/>
            <a:ext cx="3396" cy="348168"/>
          </a:xfrm>
          <a:prstGeom prst="line">
            <a:avLst/>
          </a:prstGeom>
          <a:ln w="76200" cmpd="dbl">
            <a:headEnd type="oval"/>
            <a:tailEnd type="oval"/>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958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NDL</a:t>
            </a:r>
            <a:r>
              <a:rPr lang="ja-JP" altLang="en-US" sz="4000" dirty="0"/>
              <a:t>の使命と目標</a:t>
            </a:r>
          </a:p>
        </p:txBody>
      </p:sp>
      <p:sp>
        <p:nvSpPr>
          <p:cNvPr id="4" name="日付プレースホルダ 3"/>
          <p:cNvSpPr>
            <a:spLocks noGrp="1"/>
          </p:cNvSpPr>
          <p:nvPr>
            <p:ph type="dt" sz="half" idx="4294967295"/>
          </p:nvPr>
        </p:nvSpPr>
        <p:spPr>
          <a:xfrm>
            <a:off x="1601538" y="5812720"/>
            <a:ext cx="1872208" cy="476250"/>
          </a:xfrm>
          <a:prstGeom prst="rect">
            <a:avLst/>
          </a:prstGeom>
        </p:spPr>
        <p:txBody>
          <a:bodyPr/>
          <a:lstStyle/>
          <a:p>
            <a:pPr>
              <a:defRPr/>
            </a:pPr>
            <a:r>
              <a:rPr lang="en-US" altLang="ja-JP" dirty="0" smtClean="0">
                <a:solidFill>
                  <a:srgbClr val="1F497D"/>
                </a:solidFill>
              </a:rPr>
              <a:t>19 September 2013</a:t>
            </a:r>
            <a:endParaRPr lang="ja-JP" altLang="en-US" dirty="0">
              <a:solidFill>
                <a:srgbClr val="1F497D"/>
              </a:solidFill>
            </a:endParaRPr>
          </a:p>
        </p:txBody>
      </p:sp>
      <p:sp>
        <p:nvSpPr>
          <p:cNvPr id="5" name="スライド番号プレースホルダ 4"/>
          <p:cNvSpPr>
            <a:spLocks noGrp="1"/>
          </p:cNvSpPr>
          <p:nvPr>
            <p:ph type="sldNum" sz="quarter" idx="4294967295"/>
          </p:nvPr>
        </p:nvSpPr>
        <p:spPr>
          <a:xfrm>
            <a:off x="10001322" y="5812720"/>
            <a:ext cx="457200" cy="457200"/>
          </a:xfrm>
          <a:prstGeom prst="ellipse">
            <a:avLst/>
          </a:prstGeom>
        </p:spPr>
        <p:txBody>
          <a:bodyPr/>
          <a:lstStyle/>
          <a:p>
            <a:pPr>
              <a:defRPr/>
            </a:pPr>
            <a:fld id="{5CBE7DF6-DC1C-4410-949E-874779C27DC5}" type="slidenum">
              <a:rPr lang="ja-JP" altLang="en-US" smtClean="0"/>
              <a:pPr>
                <a:defRPr/>
              </a:pPr>
              <a:t>5</a:t>
            </a:fld>
            <a:endParaRPr lang="ja-JP" altLang="en-US" dirty="0"/>
          </a:p>
        </p:txBody>
      </p:sp>
      <p:sp>
        <p:nvSpPr>
          <p:cNvPr id="6" name="フッター プレースホルダ 5"/>
          <p:cNvSpPr>
            <a:spLocks noGrp="1"/>
          </p:cNvSpPr>
          <p:nvPr>
            <p:ph type="ftr" sz="quarter" idx="4294967295"/>
          </p:nvPr>
        </p:nvSpPr>
        <p:spPr>
          <a:xfrm>
            <a:off x="3617762" y="5812720"/>
            <a:ext cx="5040560" cy="457200"/>
          </a:xfrm>
          <a:prstGeom prst="rect">
            <a:avLst/>
          </a:prstGeom>
        </p:spPr>
        <p:txBody>
          <a:bodyPr/>
          <a:lstStyle/>
          <a:p>
            <a:pPr>
              <a:defRPr/>
            </a:pPr>
            <a:r>
              <a:rPr lang="en-US" altLang="ja-JP" dirty="0" smtClean="0">
                <a:solidFill>
                  <a:srgbClr val="1F497D"/>
                </a:solidFill>
              </a:rPr>
              <a:t>EAJRS 2013 Paris Conference</a:t>
            </a:r>
          </a:p>
        </p:txBody>
      </p:sp>
      <p:sp>
        <p:nvSpPr>
          <p:cNvPr id="7" name="二等辺三角形 6"/>
          <p:cNvSpPr/>
          <p:nvPr/>
        </p:nvSpPr>
        <p:spPr>
          <a:xfrm>
            <a:off x="9378403" y="2500352"/>
            <a:ext cx="793179" cy="7200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9" name="二等辺三角形 8"/>
          <p:cNvSpPr/>
          <p:nvPr/>
        </p:nvSpPr>
        <p:spPr>
          <a:xfrm>
            <a:off x="7074146" y="2500353"/>
            <a:ext cx="864096" cy="720849"/>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0" name="二等辺三角形 9"/>
          <p:cNvSpPr/>
          <p:nvPr/>
        </p:nvSpPr>
        <p:spPr>
          <a:xfrm>
            <a:off x="4337842" y="2500352"/>
            <a:ext cx="864096" cy="7200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1" name="二等辺三角形 10"/>
          <p:cNvSpPr/>
          <p:nvPr/>
        </p:nvSpPr>
        <p:spPr>
          <a:xfrm>
            <a:off x="2249610" y="2572361"/>
            <a:ext cx="792088" cy="720849"/>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1566042" y="4372560"/>
            <a:ext cx="9144000" cy="21602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4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10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endParaRPr lang="en-US" altLang="ja-JP" sz="8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r>
              <a:rPr lang="ja-JP" altLang="en-US" b="1" dirty="0">
                <a:solidFill>
                  <a:prstClr val="white"/>
                </a:solidFill>
                <a:latin typeface="Meiryo UI" panose="020B0604030504040204" pitchFamily="50" charset="-128"/>
                <a:ea typeface="Meiryo UI" panose="020B0604030504040204" pitchFamily="50" charset="-128"/>
                <a:cs typeface="Times New Roman" pitchFamily="18" charset="0"/>
              </a:rPr>
              <a:t>　　　目標６：運営管理　</a:t>
            </a:r>
            <a:r>
              <a:rPr lang="ja-JP" altLang="en-US" sz="1600" b="1" dirty="0">
                <a:solidFill>
                  <a:prstClr val="white"/>
                </a:solidFill>
                <a:latin typeface="Meiryo UI" panose="020B0604030504040204" pitchFamily="50" charset="-128"/>
                <a:ea typeface="Meiryo UI" panose="020B0604030504040204" pitchFamily="50" charset="-128"/>
                <a:cs typeface="Times New Roman" pitchFamily="18" charset="0"/>
              </a:rPr>
              <a:t>・透明性が高く効率的な運営管理</a:t>
            </a:r>
            <a:r>
              <a:rPr lang="ja-JP" altLang="en-US" sz="1600" dirty="0">
                <a:solidFill>
                  <a:prstClr val="white"/>
                </a:solidFill>
                <a:latin typeface="Meiryo UI" panose="020B0604030504040204" pitchFamily="50" charset="-128"/>
                <a:ea typeface="Meiryo UI" panose="020B0604030504040204" pitchFamily="50" charset="-128"/>
                <a:cs typeface="Times New Roman" pitchFamily="18" charset="0"/>
              </a:rPr>
              <a:t>　　</a:t>
            </a:r>
            <a:endParaRPr lang="en-US" altLang="ja-JP" sz="1600" dirty="0">
              <a:solidFill>
                <a:prstClr val="white"/>
              </a:solidFill>
              <a:latin typeface="Meiryo UI" panose="020B0604030504040204" pitchFamily="50" charset="-128"/>
              <a:ea typeface="Meiryo UI" panose="020B0604030504040204" pitchFamily="50" charset="-128"/>
              <a:cs typeface="Times New Roman" pitchFamily="18" charset="0"/>
            </a:endParaRPr>
          </a:p>
          <a:p>
            <a:pPr fontAlgn="base">
              <a:spcBef>
                <a:spcPct val="0"/>
              </a:spcBef>
              <a:spcAft>
                <a:spcPct val="0"/>
              </a:spcAft>
              <a:defRPr/>
            </a:pPr>
            <a:r>
              <a:rPr lang="ja-JP" altLang="en-US" sz="1600" dirty="0">
                <a:solidFill>
                  <a:prstClr val="white"/>
                </a:solidFill>
                <a:latin typeface="Meiryo UI" panose="020B0604030504040204" pitchFamily="50" charset="-128"/>
                <a:ea typeface="Meiryo UI" panose="020B0604030504040204" pitchFamily="50" charset="-128"/>
                <a:cs typeface="Times New Roman" pitchFamily="18" charset="0"/>
              </a:rPr>
              <a:t>　　　　　　　　　</a:t>
            </a:r>
            <a:r>
              <a:rPr lang="ja-JP" altLang="en-US" sz="1600" b="1" dirty="0">
                <a:solidFill>
                  <a:prstClr val="white"/>
                </a:solidFill>
                <a:latin typeface="Meiryo UI" panose="020B0604030504040204" pitchFamily="50" charset="-128"/>
                <a:ea typeface="Meiryo UI" panose="020B0604030504040204" pitchFamily="50" charset="-128"/>
                <a:cs typeface="Times New Roman" pitchFamily="18" charset="0"/>
              </a:rPr>
              <a:t>・高度なサービス提供を担う人材を育成　・必要な施設整備の推進</a:t>
            </a:r>
            <a:r>
              <a:rPr lang="ja-JP" altLang="en-US" sz="1600" b="1" dirty="0">
                <a:solidFill>
                  <a:prstClr val="white"/>
                </a:solidFill>
                <a:latin typeface="Meiryo UI" panose="020B0604030504040204" pitchFamily="50" charset="-128"/>
                <a:ea typeface="Meiryo UI" panose="020B0604030504040204" pitchFamily="50" charset="-128"/>
              </a:rPr>
              <a:t> </a:t>
            </a:r>
          </a:p>
          <a:p>
            <a:pPr algn="ctr">
              <a:defRPr/>
            </a:pPr>
            <a:endParaRPr lang="ja-JP" altLang="en-US" dirty="0">
              <a:solidFill>
                <a:prstClr val="white"/>
              </a:solidFill>
              <a:latin typeface="Meiryo UI" panose="020B0604030504040204" pitchFamily="50" charset="-128"/>
              <a:ea typeface="Meiryo UI" panose="020B0604030504040204" pitchFamily="50" charset="-128"/>
            </a:endParaRPr>
          </a:p>
        </p:txBody>
      </p:sp>
      <p:sp>
        <p:nvSpPr>
          <p:cNvPr id="13" name="角丸四角形 12"/>
          <p:cNvSpPr/>
          <p:nvPr/>
        </p:nvSpPr>
        <p:spPr>
          <a:xfrm>
            <a:off x="1961578" y="1276216"/>
            <a:ext cx="8496944" cy="1224136"/>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base" hangingPunct="0">
              <a:lnSpc>
                <a:spcPts val="2400"/>
              </a:lnSpc>
              <a:spcBef>
                <a:spcPct val="0"/>
              </a:spcBef>
              <a:spcAft>
                <a:spcPct val="0"/>
              </a:spcAft>
              <a:defRPr/>
            </a:pPr>
            <a:r>
              <a:rPr lang="ja-JP" altLang="en-US" dirty="0">
                <a:solidFill>
                  <a:prstClr val="white"/>
                </a:solidFill>
                <a:latin typeface="Meiryo UI" panose="020B0604030504040204" pitchFamily="50" charset="-128"/>
                <a:ea typeface="Meiryo UI" panose="020B0604030504040204" pitchFamily="50" charset="-128"/>
                <a:cs typeface="Times New Roman" pitchFamily="18" charset="0"/>
              </a:rPr>
              <a:t>　国立国会図書館は、出版物を中心に国内外の資料、情報を広く収集し、保存して、知識・文化の基盤となり、国会の活動を補佐するとともに、行政・司法及び国民に図書館サービスを提供することを通じ、国民の創造的な活動に貢献し、民主主義の発展に寄与します。</a:t>
            </a:r>
            <a:endParaRPr lang="ja-JP" altLang="en-US" dirty="0">
              <a:solidFill>
                <a:prstClr val="white"/>
              </a:solidFill>
              <a:latin typeface="Meiryo UI" panose="020B0604030504040204" pitchFamily="50" charset="-128"/>
              <a:ea typeface="Meiryo UI" panose="020B0604030504040204" pitchFamily="50" charset="-128"/>
            </a:endParaRPr>
          </a:p>
        </p:txBody>
      </p:sp>
      <p:sp>
        <p:nvSpPr>
          <p:cNvPr id="14" name="角丸四角形 13"/>
          <p:cNvSpPr/>
          <p:nvPr/>
        </p:nvSpPr>
        <p:spPr>
          <a:xfrm>
            <a:off x="1889570" y="3004408"/>
            <a:ext cx="1584176" cy="1872208"/>
          </a:xfrm>
          <a:prstGeom prst="round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fontAlgn="base">
              <a:spcBef>
                <a:spcPct val="0"/>
              </a:spcBef>
              <a:spcAft>
                <a:spcPct val="0"/>
              </a:spcAft>
              <a:defRPr/>
            </a:pPr>
            <a:r>
              <a:rPr lang="zh-TW" altLang="en-US" b="1" dirty="0">
                <a:solidFill>
                  <a:prstClr val="black"/>
                </a:solidFill>
                <a:latin typeface="Meiryo UI" panose="020B0604030504040204" pitchFamily="50" charset="-128"/>
                <a:ea typeface="Meiryo UI" panose="020B0604030504040204" pitchFamily="50" charset="-128"/>
                <a:cs typeface="Times New Roman" pitchFamily="18" charset="0"/>
              </a:rPr>
              <a:t>目標１：</a:t>
            </a:r>
            <a:r>
              <a:rPr lang="ja-JP" altLang="en-US" b="1" dirty="0">
                <a:solidFill>
                  <a:prstClr val="black"/>
                </a:solidFill>
                <a:latin typeface="Meiryo UI" panose="020B0604030504040204" pitchFamily="50" charset="-128"/>
                <a:ea typeface="Meiryo UI" panose="020B0604030504040204" pitchFamily="50" charset="-128"/>
                <a:cs typeface="Times New Roman" pitchFamily="18" charset="0"/>
              </a:rPr>
              <a:t>国会の活動の補佐</a:t>
            </a:r>
            <a:endParaRPr lang="en-US" altLang="zh-TW" b="1"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ct val="0"/>
              </a:spcBef>
              <a:spcAft>
                <a:spcPct val="0"/>
              </a:spcAft>
              <a:defRPr/>
            </a:pPr>
            <a:r>
              <a:rPr lang="ja-JP" altLang="en-US" sz="1600" dirty="0">
                <a:solidFill>
                  <a:prstClr val="black"/>
                </a:solidFill>
                <a:latin typeface="Meiryo UI" panose="020B0604030504040204" pitchFamily="50" charset="-128"/>
                <a:ea typeface="Meiryo UI" panose="020B0604030504040204" pitchFamily="50" charset="-128"/>
                <a:cs typeface="Times New Roman" pitchFamily="18" charset="0"/>
              </a:rPr>
              <a:t>・信頼性の高い専門的調査・分析と迅速、的確な情報提供を強化</a:t>
            </a:r>
            <a:endParaRPr lang="ja-JP" altLang="en-US" sz="1600" dirty="0">
              <a:solidFill>
                <a:prstClr val="black"/>
              </a:solidFill>
              <a:latin typeface="Meiryo UI" panose="020B0604030504040204" pitchFamily="50" charset="-128"/>
              <a:ea typeface="Meiryo UI" panose="020B0604030504040204" pitchFamily="50" charset="-128"/>
            </a:endParaRPr>
          </a:p>
          <a:p>
            <a:pPr>
              <a:defRPr/>
            </a:pPr>
            <a:endParaRPr lang="ja-JP" altLang="en-US" dirty="0">
              <a:solidFill>
                <a:prstClr val="white"/>
              </a:solidFill>
              <a:latin typeface="Meiryo UI" panose="020B0604030504040204" pitchFamily="50" charset="-128"/>
              <a:ea typeface="Meiryo UI" panose="020B0604030504040204" pitchFamily="50" charset="-128"/>
            </a:endParaRPr>
          </a:p>
        </p:txBody>
      </p:sp>
      <p:sp>
        <p:nvSpPr>
          <p:cNvPr id="15" name="角丸四角形 14"/>
          <p:cNvSpPr/>
          <p:nvPr/>
        </p:nvSpPr>
        <p:spPr>
          <a:xfrm>
            <a:off x="3545754" y="3004408"/>
            <a:ext cx="2448272" cy="1872208"/>
          </a:xfrm>
          <a:prstGeom prst="roundRect">
            <a:avLst/>
          </a:prstGeom>
          <a:solidFill>
            <a:schemeClr val="accent1">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normAutofit fontScale="70000" lnSpcReduction="20000"/>
          </a:bodyPr>
          <a:lstStyle/>
          <a:p>
            <a:pPr fontAlgn="base">
              <a:spcBef>
                <a:spcPct val="0"/>
              </a:spcBef>
              <a:spcAft>
                <a:spcPct val="0"/>
              </a:spcAft>
              <a:defRPr/>
            </a:pPr>
            <a:r>
              <a:rPr lang="ja-JP" altLang="en-US" sz="2600" b="1" dirty="0">
                <a:solidFill>
                  <a:prstClr val="black"/>
                </a:solidFill>
                <a:latin typeface="Meiryo UI" panose="020B0604030504040204" pitchFamily="50" charset="-128"/>
                <a:ea typeface="Meiryo UI" panose="020B0604030504040204" pitchFamily="50" charset="-128"/>
                <a:cs typeface="Times New Roman" pitchFamily="18" charset="0"/>
              </a:rPr>
              <a:t>目標２：収集・保存</a:t>
            </a:r>
          </a:p>
          <a:p>
            <a:pPr eaLnBrk="0" fontAlgn="base" hangingPunct="0">
              <a:spcBef>
                <a:spcPct val="0"/>
              </a:spcBef>
              <a:spcAft>
                <a:spcPct val="0"/>
              </a:spcAft>
              <a:defRPr/>
            </a:pPr>
            <a:endParaRPr lang="en-US" altLang="ja-JP" sz="16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ct val="0"/>
              </a:spcBef>
              <a:spcAft>
                <a:spcPct val="0"/>
              </a:spcAft>
              <a:defRPr/>
            </a:pPr>
            <a:r>
              <a:rPr lang="ja-JP" altLang="en-US" sz="2300" dirty="0">
                <a:solidFill>
                  <a:prstClr val="black"/>
                </a:solidFill>
                <a:latin typeface="Meiryo UI" panose="020B0604030504040204" pitchFamily="50" charset="-128"/>
                <a:ea typeface="Meiryo UI" panose="020B0604030504040204" pitchFamily="50" charset="-128"/>
                <a:cs typeface="Times New Roman" pitchFamily="18" charset="0"/>
              </a:rPr>
              <a:t>・納本制度の一層充実、国内出版物の網羅的収集</a:t>
            </a:r>
            <a:endParaRPr lang="en-US" altLang="ja-JP" sz="23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ts val="600"/>
              </a:spcBef>
              <a:spcAft>
                <a:spcPct val="0"/>
              </a:spcAft>
              <a:defRPr/>
            </a:pPr>
            <a:r>
              <a:rPr lang="ja-JP" altLang="en-US" sz="2300" dirty="0">
                <a:solidFill>
                  <a:prstClr val="black"/>
                </a:solidFill>
                <a:latin typeface="Meiryo UI" panose="020B0604030504040204" pitchFamily="50" charset="-128"/>
                <a:ea typeface="Meiryo UI" panose="020B0604030504040204" pitchFamily="50" charset="-128"/>
                <a:cs typeface="Times New Roman" pitchFamily="18" charset="0"/>
              </a:rPr>
              <a:t>・電子的に流通する情報を含め、様々な資料・情報を文化的資産として収集、保存</a:t>
            </a:r>
            <a:r>
              <a:rPr lang="ja-JP" altLang="en-US" sz="2300" dirty="0">
                <a:solidFill>
                  <a:prstClr val="black"/>
                </a:solidFill>
                <a:latin typeface="Meiryo UI" panose="020B0604030504040204" pitchFamily="50" charset="-128"/>
                <a:ea typeface="Meiryo UI" panose="020B0604030504040204" pitchFamily="50" charset="-128"/>
              </a:rPr>
              <a:t> </a:t>
            </a: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16" name="角丸四角形 15"/>
          <p:cNvSpPr/>
          <p:nvPr/>
        </p:nvSpPr>
        <p:spPr>
          <a:xfrm>
            <a:off x="6066034" y="3004408"/>
            <a:ext cx="2952328" cy="1872208"/>
          </a:xfrm>
          <a:prstGeom prst="roundRect">
            <a:avLst/>
          </a:prstGeom>
          <a:solidFill>
            <a:schemeClr val="accent1">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normAutofit fontScale="25000" lnSpcReduction="20000"/>
          </a:bodyPr>
          <a:lstStyle/>
          <a:p>
            <a:pPr fontAlgn="base">
              <a:spcBef>
                <a:spcPct val="0"/>
              </a:spcBef>
              <a:spcAft>
                <a:spcPct val="0"/>
              </a:spcAft>
              <a:defRPr/>
            </a:pPr>
            <a:r>
              <a:rPr lang="ja-JP" altLang="en-US" sz="7200" b="1" dirty="0">
                <a:solidFill>
                  <a:prstClr val="black"/>
                </a:solidFill>
                <a:latin typeface="Meiryo UI" panose="020B0604030504040204" pitchFamily="50" charset="-128"/>
                <a:ea typeface="Meiryo UI" panose="020B0604030504040204" pitchFamily="50" charset="-128"/>
                <a:cs typeface="Times New Roman" pitchFamily="18" charset="0"/>
              </a:rPr>
              <a:t>目標３：情報アクセス</a:t>
            </a:r>
          </a:p>
          <a:p>
            <a:pPr eaLnBrk="0" fontAlgn="base" hangingPunct="0">
              <a:spcBef>
                <a:spcPct val="0"/>
              </a:spcBef>
              <a:spcAft>
                <a:spcPct val="0"/>
              </a:spcAft>
              <a:defRPr/>
            </a:pPr>
            <a:endParaRPr lang="en-US" altLang="ja-JP" sz="26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ct val="0"/>
              </a:spcBef>
              <a:spcAft>
                <a:spcPct val="0"/>
              </a:spcAft>
              <a:defRPr/>
            </a:pPr>
            <a:r>
              <a:rPr lang="ja-JP" altLang="en-US" sz="6400" dirty="0">
                <a:solidFill>
                  <a:prstClr val="black"/>
                </a:solidFill>
                <a:latin typeface="Meiryo UI" panose="020B0604030504040204" pitchFamily="50" charset="-128"/>
                <a:ea typeface="Meiryo UI" panose="020B0604030504040204" pitchFamily="50" charset="-128"/>
                <a:cs typeface="Times New Roman" pitchFamily="18" charset="0"/>
              </a:rPr>
              <a:t>・収集資料や必要な情報・知　識に迅速かつ的確にアクセスできる環境・手段の整備</a:t>
            </a:r>
            <a:endParaRPr lang="en-US" altLang="ja-JP" sz="6400" dirty="0">
              <a:solidFill>
                <a:prstClr val="black"/>
              </a:solidFill>
              <a:latin typeface="Meiryo UI" panose="020B0604030504040204" pitchFamily="50" charset="-128"/>
              <a:ea typeface="Meiryo UI" panose="020B0604030504040204" pitchFamily="50" charset="-128"/>
              <a:cs typeface="Times New Roman" pitchFamily="18" charset="0"/>
            </a:endParaRPr>
          </a:p>
          <a:p>
            <a:pPr eaLnBrk="0" fontAlgn="base" hangingPunct="0">
              <a:spcBef>
                <a:spcPts val="600"/>
              </a:spcBef>
              <a:spcAft>
                <a:spcPct val="0"/>
              </a:spcAft>
              <a:defRPr/>
            </a:pPr>
            <a:r>
              <a:rPr lang="ja-JP" altLang="en-US" sz="6400" dirty="0">
                <a:solidFill>
                  <a:prstClr val="black"/>
                </a:solidFill>
                <a:latin typeface="Meiryo UI" panose="020B0604030504040204" pitchFamily="50" charset="-128"/>
                <a:ea typeface="Meiryo UI" panose="020B0604030504040204" pitchFamily="50" charset="-128"/>
                <a:cs typeface="Times New Roman" pitchFamily="18" charset="0"/>
              </a:rPr>
              <a:t>・情報環境に対応した資料のデジタル化、探索手段の向上</a:t>
            </a:r>
            <a:r>
              <a:rPr lang="ja-JP" altLang="en-US" sz="6400" dirty="0">
                <a:solidFill>
                  <a:prstClr val="black"/>
                </a:solidFill>
                <a:latin typeface="Meiryo UI" panose="020B0604030504040204" pitchFamily="50" charset="-128"/>
                <a:ea typeface="Meiryo UI" panose="020B0604030504040204" pitchFamily="50" charset="-128"/>
              </a:rPr>
              <a:t> </a:t>
            </a:r>
          </a:p>
          <a:p>
            <a:pPr algn="ctr">
              <a:defRPr/>
            </a:pPr>
            <a:endParaRPr lang="ja-JP" altLang="en-US" sz="4000" dirty="0">
              <a:solidFill>
                <a:prstClr val="white"/>
              </a:solidFill>
              <a:latin typeface="Meiryo UI" panose="020B0604030504040204" pitchFamily="50" charset="-128"/>
              <a:ea typeface="Meiryo UI" panose="020B0604030504040204" pitchFamily="50" charset="-128"/>
            </a:endParaRPr>
          </a:p>
        </p:txBody>
      </p:sp>
      <p:sp>
        <p:nvSpPr>
          <p:cNvPr id="17" name="角丸四角形 16"/>
          <p:cNvSpPr/>
          <p:nvPr/>
        </p:nvSpPr>
        <p:spPr>
          <a:xfrm>
            <a:off x="9090370" y="3004409"/>
            <a:ext cx="1440160" cy="1872209"/>
          </a:xfrm>
          <a:prstGeom prst="roundRect">
            <a:avLst/>
          </a:prstGeom>
          <a:solidFill>
            <a:schemeClr val="accent1">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a:lstStyle/>
          <a:p>
            <a:pPr fontAlgn="base">
              <a:spcBef>
                <a:spcPct val="0"/>
              </a:spcBef>
              <a:spcAft>
                <a:spcPct val="0"/>
              </a:spcAft>
              <a:defRPr/>
            </a:pPr>
            <a:r>
              <a:rPr lang="ja-JP" altLang="en-US" b="1" dirty="0">
                <a:solidFill>
                  <a:prstClr val="black"/>
                </a:solidFill>
                <a:latin typeface="Meiryo UI" panose="020B0604030504040204" pitchFamily="50" charset="-128"/>
                <a:ea typeface="Meiryo UI" panose="020B0604030504040204" pitchFamily="50" charset="-128"/>
                <a:cs typeface="Times New Roman" pitchFamily="18" charset="0"/>
              </a:rPr>
              <a:t>目標５：東日本大震災アーカイブ</a:t>
            </a:r>
          </a:p>
          <a:p>
            <a:pPr eaLnBrk="0" fontAlgn="base" hangingPunct="0">
              <a:spcBef>
                <a:spcPts val="600"/>
              </a:spcBef>
              <a:spcAft>
                <a:spcPct val="0"/>
              </a:spcAft>
              <a:defRPr/>
            </a:pPr>
            <a:r>
              <a:rPr lang="ja-JP" altLang="en-US" sz="1600" dirty="0">
                <a:solidFill>
                  <a:prstClr val="black"/>
                </a:solidFill>
                <a:latin typeface="Meiryo UI" panose="020B0604030504040204" pitchFamily="50" charset="-128"/>
                <a:ea typeface="Meiryo UI" panose="020B0604030504040204" pitchFamily="50" charset="-128"/>
                <a:cs typeface="Times New Roman" pitchFamily="18" charset="0"/>
              </a:rPr>
              <a:t>・未曽有の災害の教訓を後世に伝える</a:t>
            </a:r>
            <a:endParaRPr lang="ja-JP" altLang="en-US" sz="1600" dirty="0">
              <a:solidFill>
                <a:prstClr val="black"/>
              </a:solidFill>
              <a:latin typeface="Meiryo UI" panose="020B0604030504040204" pitchFamily="50" charset="-128"/>
              <a:ea typeface="Meiryo UI" panose="020B0604030504040204" pitchFamily="50" charset="-128"/>
            </a:endParaRPr>
          </a:p>
          <a:p>
            <a:pPr algn="ctr">
              <a:defRPr/>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8" name="角丸四角形 17"/>
          <p:cNvSpPr/>
          <p:nvPr/>
        </p:nvSpPr>
        <p:spPr>
          <a:xfrm>
            <a:off x="1943322" y="4948624"/>
            <a:ext cx="8500144" cy="720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a:lstStyle/>
          <a:p>
            <a:pPr algn="ctr" fontAlgn="base">
              <a:spcBef>
                <a:spcPct val="0"/>
              </a:spcBef>
              <a:spcAft>
                <a:spcPts val="600"/>
              </a:spcAft>
              <a:defRPr/>
            </a:pPr>
            <a:r>
              <a:rPr lang="ja-JP" altLang="en-US" b="1" dirty="0">
                <a:solidFill>
                  <a:prstClr val="white"/>
                </a:solidFill>
                <a:latin typeface="Meiryo UI" panose="020B0604030504040204" pitchFamily="50" charset="-128"/>
                <a:ea typeface="Meiryo UI" panose="020B0604030504040204" pitchFamily="50" charset="-128"/>
                <a:cs typeface="Times New Roman" pitchFamily="18" charset="0"/>
              </a:rPr>
              <a:t>目標４：協力・連携</a:t>
            </a:r>
          </a:p>
          <a:p>
            <a:pPr eaLnBrk="0" fontAlgn="base" hangingPunct="0">
              <a:spcBef>
                <a:spcPct val="0"/>
              </a:spcBef>
              <a:spcAft>
                <a:spcPct val="0"/>
              </a:spcAft>
              <a:defRPr/>
            </a:pPr>
            <a:r>
              <a:rPr lang="ja-JP" altLang="en-US" sz="1600" b="1" dirty="0">
                <a:solidFill>
                  <a:prstClr val="white"/>
                </a:solidFill>
                <a:latin typeface="Meiryo UI" panose="020B0604030504040204" pitchFamily="50" charset="-128"/>
                <a:ea typeface="Meiryo UI" panose="020B0604030504040204" pitchFamily="50" charset="-128"/>
                <a:cs typeface="Times New Roman" pitchFamily="18" charset="0"/>
              </a:rPr>
              <a:t>・国内外の関係機関と連携、知識・文化の基盤を一層豊かにし、人々の役に立つものへ</a:t>
            </a:r>
            <a:r>
              <a:rPr lang="ja-JP" altLang="en-US" sz="1600" b="1" dirty="0">
                <a:solidFill>
                  <a:prstClr val="white"/>
                </a:solidFill>
                <a:latin typeface="Meiryo UI" panose="020B0604030504040204" pitchFamily="50" charset="-128"/>
                <a:ea typeface="Meiryo UI" panose="020B0604030504040204" pitchFamily="50" charset="-128"/>
              </a:rPr>
              <a:t> </a:t>
            </a:r>
          </a:p>
          <a:p>
            <a:pPr algn="ctr">
              <a:defRPr/>
            </a:pPr>
            <a:endParaRPr lang="ja-JP" altLang="en-US" sz="1400" dirty="0">
              <a:solidFill>
                <a:prstClr val="white"/>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3545754" y="2572360"/>
            <a:ext cx="5328592" cy="369332"/>
          </a:xfrm>
          <a:prstGeom prst="rect">
            <a:avLst/>
          </a:prstGeom>
          <a:noFill/>
        </p:spPr>
        <p:txBody>
          <a:bodyPr wrap="square" rtlCol="0">
            <a:spAutoFit/>
          </a:bodyPr>
          <a:lstStyle/>
          <a:p>
            <a:pPr fontAlgn="base">
              <a:spcBef>
                <a:spcPct val="0"/>
              </a:spcBef>
              <a:spcAft>
                <a:spcPct val="0"/>
              </a:spcAft>
            </a:pPr>
            <a:r>
              <a:rPr lang="ja-JP" altLang="en-US" b="1" i="1" dirty="0">
                <a:solidFill>
                  <a:prstClr val="black"/>
                </a:solidFill>
                <a:latin typeface="Meiryo UI" panose="020B0604030504040204" pitchFamily="50" charset="-128"/>
                <a:ea typeface="Meiryo UI" panose="020B0604030504040204" pitchFamily="50" charset="-128"/>
              </a:rPr>
              <a:t>おおむね　</a:t>
            </a:r>
            <a:r>
              <a:rPr lang="en-US" altLang="ja-JP" b="1" i="1" dirty="0">
                <a:solidFill>
                  <a:prstClr val="black"/>
                </a:solidFill>
                <a:latin typeface="Meiryo UI" panose="020B0604030504040204" pitchFamily="50" charset="-128"/>
                <a:ea typeface="Meiryo UI" panose="020B0604030504040204" pitchFamily="50" charset="-128"/>
              </a:rPr>
              <a:t>5</a:t>
            </a:r>
            <a:r>
              <a:rPr lang="ja-JP" altLang="en-US" b="1" i="1" dirty="0">
                <a:solidFill>
                  <a:prstClr val="black"/>
                </a:solidFill>
                <a:latin typeface="Meiryo UI" panose="020B0604030504040204" pitchFamily="50" charset="-128"/>
                <a:ea typeface="Meiryo UI" panose="020B0604030504040204" pitchFamily="50" charset="-128"/>
              </a:rPr>
              <a:t>年間に最大限に努力すべき６つの目標</a:t>
            </a:r>
          </a:p>
        </p:txBody>
      </p:sp>
      <p:sp>
        <p:nvSpPr>
          <p:cNvPr id="20" name="テキスト ボックス 19"/>
          <p:cNvSpPr txBox="1"/>
          <p:nvPr/>
        </p:nvSpPr>
        <p:spPr>
          <a:xfrm>
            <a:off x="3473746" y="772160"/>
            <a:ext cx="5256584" cy="523220"/>
          </a:xfrm>
          <a:prstGeom prst="rect">
            <a:avLst/>
          </a:prstGeom>
          <a:noFill/>
        </p:spPr>
        <p:txBody>
          <a:bodyPr wrap="square" rtlCol="0">
            <a:spAutoFit/>
          </a:bodyPr>
          <a:lstStyle/>
          <a:p>
            <a:pPr fontAlgn="base">
              <a:spcBef>
                <a:spcPct val="0"/>
              </a:spcBef>
              <a:spcAft>
                <a:spcPct val="0"/>
              </a:spcAft>
            </a:pPr>
            <a:r>
              <a:rPr lang="ja-JP" altLang="en-US" sz="2800" dirty="0">
                <a:solidFill>
                  <a:prstClr val="black"/>
                </a:solidFill>
                <a:latin typeface="Meiryo UI" panose="020B0604030504040204" pitchFamily="50" charset="-128"/>
                <a:ea typeface="Meiryo UI" panose="020B0604030504040204" pitchFamily="50" charset="-128"/>
              </a:rPr>
              <a:t>私たちの使命・目標　</a:t>
            </a:r>
            <a:r>
              <a:rPr lang="en-US" altLang="ja-JP" sz="2800" dirty="0">
                <a:solidFill>
                  <a:prstClr val="black"/>
                </a:solidFill>
                <a:latin typeface="Meiryo UI" panose="020B0604030504040204" pitchFamily="50" charset="-128"/>
                <a:ea typeface="Meiryo UI" panose="020B0604030504040204" pitchFamily="50" charset="-128"/>
              </a:rPr>
              <a:t>2012-2016</a:t>
            </a:r>
            <a:endParaRPr lang="ja-JP" altLang="en-US" sz="2800" dirty="0">
              <a:solidFill>
                <a:prstClr val="black"/>
              </a:solidFill>
              <a:latin typeface="Meiryo UI" panose="020B0604030504040204" pitchFamily="50" charset="-128"/>
              <a:ea typeface="Meiryo UI" panose="020B0604030504040204" pitchFamily="50" charset="-128"/>
            </a:endParaRPr>
          </a:p>
        </p:txBody>
      </p:sp>
      <p:sp>
        <p:nvSpPr>
          <p:cNvPr id="21" name="円/楕円 20"/>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4484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49414</TotalTime>
  <Words>718</Words>
  <Application>Microsoft Office PowerPoint</Application>
  <PresentationFormat>ワイド画面</PresentationFormat>
  <Paragraphs>199</Paragraphs>
  <Slides>5</Slides>
  <Notes>5</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ariant>
        <vt:lpstr>目的別スライド ショー</vt:lpstr>
      </vt:variant>
      <vt:variant>
        <vt:i4>1</vt:i4>
      </vt:variant>
    </vt:vector>
  </HeadingPairs>
  <TitlesOfParts>
    <vt:vector size="15" baseType="lpstr">
      <vt:lpstr>Arial Unicode MS</vt:lpstr>
      <vt:lpstr>HG丸ｺﾞｼｯｸM-PRO</vt:lpstr>
      <vt:lpstr>Meiryo UI</vt:lpstr>
      <vt:lpstr>ＭＳ Ｐゴシック</vt:lpstr>
      <vt:lpstr>Arial</vt:lpstr>
      <vt:lpstr>Calibri</vt:lpstr>
      <vt:lpstr>Century</vt:lpstr>
      <vt:lpstr>Times New Roman</vt:lpstr>
      <vt:lpstr>Office テーマ</vt:lpstr>
      <vt:lpstr>国立国会図書館とは （概要）　</vt:lpstr>
      <vt:lpstr>国立国会図書館の概況</vt:lpstr>
      <vt:lpstr>デジタル化資料の提供状況～資料群別</vt:lpstr>
      <vt:lpstr>国立国会図書館の施設展開</vt:lpstr>
      <vt:lpstr>NDLの使命と目標</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910</cp:revision>
  <cp:lastPrinted>2016-03-18T02:42:44Z</cp:lastPrinted>
  <dcterms:created xsi:type="dcterms:W3CDTF">2015-08-12T01:03:55Z</dcterms:created>
  <dcterms:modified xsi:type="dcterms:W3CDTF">2016-05-04T03:07:19Z</dcterms:modified>
</cp:coreProperties>
</file>