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1634" r:id="rId2"/>
    <p:sldId id="1791" r:id="rId3"/>
    <p:sldId id="1826" r:id="rId4"/>
    <p:sldId id="1827" r:id="rId5"/>
    <p:sldId id="1928" r:id="rId6"/>
    <p:sldId id="1929" r:id="rId7"/>
    <p:sldId id="1930" r:id="rId8"/>
    <p:sldId id="1934" r:id="rId9"/>
    <p:sldId id="1931" r:id="rId10"/>
    <p:sldId id="1933" r:id="rId11"/>
    <p:sldId id="1924" r:id="rId12"/>
    <p:sldId id="1865" r:id="rId13"/>
    <p:sldId id="1927" r:id="rId14"/>
    <p:sldId id="1801" r:id="rId15"/>
    <p:sldId id="1932" r:id="rId16"/>
    <p:sldId id="1805" r:id="rId17"/>
    <p:sldId id="1844" r:id="rId18"/>
    <p:sldId id="1632" r:id="rId19"/>
  </p:sldIdLst>
  <p:sldSz cx="12192000" cy="6858000"/>
  <p:notesSz cx="6858000" cy="9945688"/>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7" autoAdjust="0"/>
    <p:restoredTop sz="77989" autoAdjust="0"/>
  </p:normalViewPr>
  <p:slideViewPr>
    <p:cSldViewPr snapToGrid="0">
      <p:cViewPr>
        <p:scale>
          <a:sx n="58" d="100"/>
          <a:sy n="58" d="100"/>
        </p:scale>
        <p:origin x="596" y="1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544"/>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6011" tIns="48006" rIns="96011" bIns="48006" rtlCol="0"/>
          <a:lstStyle>
            <a:lvl1pPr algn="l">
              <a:defRPr sz="13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6011" tIns="48006" rIns="96011" bIns="48006" rtlCol="0"/>
          <a:lstStyle>
            <a:lvl1pPr algn="r">
              <a:defRPr sz="1300"/>
            </a:lvl1pPr>
          </a:lstStyle>
          <a:p>
            <a:fld id="{B377335C-6462-4247-BEFA-CD97B67177F9}" type="datetimeFigureOut">
              <a:rPr kumimoji="1" lang="ja-JP" altLang="en-US" smtClean="0"/>
              <a:t>2016/4/11</a:t>
            </a:fld>
            <a:endParaRPr kumimoji="1" lang="ja-JP" altLang="en-US"/>
          </a:p>
        </p:txBody>
      </p:sp>
      <p:sp>
        <p:nvSpPr>
          <p:cNvPr id="4" name="スライド イメージ プレースホルダー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6011" tIns="48006" rIns="96011" bIns="48006" rtlCol="0" anchor="ctr"/>
          <a:lstStyle/>
          <a:p>
            <a:endParaRPr lang="ja-JP" altLang="en-US"/>
          </a:p>
        </p:txBody>
      </p:sp>
      <p:sp>
        <p:nvSpPr>
          <p:cNvPr id="5" name="ノート プレースホルダー 4"/>
          <p:cNvSpPr>
            <a:spLocks noGrp="1"/>
          </p:cNvSpPr>
          <p:nvPr>
            <p:ph type="body" sz="quarter" idx="3"/>
          </p:nvPr>
        </p:nvSpPr>
        <p:spPr>
          <a:xfrm>
            <a:off x="685800" y="4786363"/>
            <a:ext cx="5486400" cy="3916115"/>
          </a:xfrm>
          <a:prstGeom prst="rect">
            <a:avLst/>
          </a:prstGeom>
        </p:spPr>
        <p:txBody>
          <a:bodyPr vert="horz" lIns="96011" tIns="48006" rIns="96011" bIns="4800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6681"/>
            <a:ext cx="2971800" cy="499011"/>
          </a:xfrm>
          <a:prstGeom prst="rect">
            <a:avLst/>
          </a:prstGeom>
        </p:spPr>
        <p:txBody>
          <a:bodyPr vert="horz" lIns="96011" tIns="48006" rIns="96011" bIns="48006"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84613" y="9446681"/>
            <a:ext cx="2971800" cy="499011"/>
          </a:xfrm>
          <a:prstGeom prst="rect">
            <a:avLst/>
          </a:prstGeom>
        </p:spPr>
        <p:txBody>
          <a:bodyPr vert="horz" lIns="96011" tIns="48006" rIns="96011" bIns="48006"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buFont typeface="Arial" pitchFamily="34" charset="0"/>
              <a:buChar char="•"/>
            </a:pPr>
            <a:endParaRPr kumimoji="1" lang="ja-JP" altLang="en-US" dirty="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2016/4/11</a:t>
            </a:fld>
            <a:endParaRPr kumimoji="1" lang="ja-JP" altLang="en-US" dirty="0"/>
          </a:p>
        </p:txBody>
      </p:sp>
    </p:spTree>
    <p:extLst>
      <p:ext uri="{BB962C8B-B14F-4D97-AF65-F5344CB8AC3E}">
        <p14:creationId xmlns:p14="http://schemas.microsoft.com/office/powerpoint/2010/main" val="66234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18</a:t>
            </a:fld>
            <a:endParaRPr kumimoji="1" lang="ja-JP" altLang="en-US"/>
          </a:p>
        </p:txBody>
      </p:sp>
    </p:spTree>
    <p:extLst>
      <p:ext uri="{BB962C8B-B14F-4D97-AF65-F5344CB8AC3E}">
        <p14:creationId xmlns:p14="http://schemas.microsoft.com/office/powerpoint/2010/main" val="291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3</a:t>
            </a:fld>
            <a:endParaRPr kumimoji="1" lang="ja-JP" altLang="en-US"/>
          </a:p>
        </p:txBody>
      </p:sp>
    </p:spTree>
    <p:extLst>
      <p:ext uri="{BB962C8B-B14F-4D97-AF65-F5344CB8AC3E}">
        <p14:creationId xmlns:p14="http://schemas.microsoft.com/office/powerpoint/2010/main" val="3278546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4</a:t>
            </a:fld>
            <a:endParaRPr kumimoji="1" lang="ja-JP" altLang="en-US"/>
          </a:p>
        </p:txBody>
      </p:sp>
    </p:spTree>
    <p:extLst>
      <p:ext uri="{BB962C8B-B14F-4D97-AF65-F5344CB8AC3E}">
        <p14:creationId xmlns:p14="http://schemas.microsoft.com/office/powerpoint/2010/main" val="10235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6</a:t>
            </a:fld>
            <a:endParaRPr kumimoji="1" lang="ja-JP" altLang="en-US"/>
          </a:p>
        </p:txBody>
      </p:sp>
    </p:spTree>
    <p:extLst>
      <p:ext uri="{BB962C8B-B14F-4D97-AF65-F5344CB8AC3E}">
        <p14:creationId xmlns:p14="http://schemas.microsoft.com/office/powerpoint/2010/main" val="1423180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7</a:t>
            </a:fld>
            <a:endParaRPr kumimoji="1" lang="ja-JP" altLang="en-US"/>
          </a:p>
        </p:txBody>
      </p:sp>
    </p:spTree>
    <p:extLst>
      <p:ext uri="{BB962C8B-B14F-4D97-AF65-F5344CB8AC3E}">
        <p14:creationId xmlns:p14="http://schemas.microsoft.com/office/powerpoint/2010/main" val="1529785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8</a:t>
            </a:fld>
            <a:endParaRPr kumimoji="1" lang="ja-JP" altLang="en-US"/>
          </a:p>
        </p:txBody>
      </p:sp>
    </p:spTree>
    <p:extLst>
      <p:ext uri="{BB962C8B-B14F-4D97-AF65-F5344CB8AC3E}">
        <p14:creationId xmlns:p14="http://schemas.microsoft.com/office/powerpoint/2010/main" val="162280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10</a:t>
            </a:fld>
            <a:endParaRPr kumimoji="1" lang="ja-JP" altLang="en-US"/>
          </a:p>
        </p:txBody>
      </p:sp>
    </p:spTree>
    <p:extLst>
      <p:ext uri="{BB962C8B-B14F-4D97-AF65-F5344CB8AC3E}">
        <p14:creationId xmlns:p14="http://schemas.microsoft.com/office/powerpoint/2010/main" val="1120454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2016/4/11</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11</a:t>
            </a:fld>
            <a:endParaRPr kumimoji="1" lang="ja-JP" altLang="en-US"/>
          </a:p>
        </p:txBody>
      </p:sp>
    </p:spTree>
    <p:extLst>
      <p:ext uri="{BB962C8B-B14F-4D97-AF65-F5344CB8AC3E}">
        <p14:creationId xmlns:p14="http://schemas.microsoft.com/office/powerpoint/2010/main" val="32382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F4D7E75E-981D-420C-AB9A-802B51B8B339}" type="datetime1">
              <a:rPr kumimoji="1" lang="ja-JP" altLang="en-US" smtClean="0"/>
              <a:t>2016/4/11</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17</a:t>
            </a:fld>
            <a:endParaRPr kumimoji="1" lang="ja-JP" altLang="en-US"/>
          </a:p>
        </p:txBody>
      </p:sp>
    </p:spTree>
    <p:extLst>
      <p:ext uri="{BB962C8B-B14F-4D97-AF65-F5344CB8AC3E}">
        <p14:creationId xmlns:p14="http://schemas.microsoft.com/office/powerpoint/2010/main" val="234267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2124371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2016/4/11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2016/4/11</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2"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91" r:id="rId28"/>
    <p:sldLayoutId id="2147483692" r:id="rId29"/>
    <p:sldLayoutId id="2147483693" r:id="rId3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jitec.ipa.go.jp/1_13download/syllabus_ap_ver3_0.pdf" TargetMode="External"/><Relationship Id="rId3" Type="http://schemas.openxmlformats.org/officeDocument/2006/relationships/hyperlink" Target="http://book.impress.co.jp/books/1115101016" TargetMode="External"/><Relationship Id="rId7" Type="http://schemas.openxmlformats.org/officeDocument/2006/relationships/hyperlink" Target="https://www.jitec.ipa.go.jp/1_13download/syllabus_sg_ver1_0.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jitec.ipa.go.jp/1_13download/syllabus_fe_ver3_0.pdf" TargetMode="External"/><Relationship Id="rId5" Type="http://schemas.openxmlformats.org/officeDocument/2006/relationships/hyperlink" Target="http://book.impress.co.jp/books/1115101017" TargetMode="External"/><Relationship Id="rId4" Type="http://schemas.openxmlformats.org/officeDocument/2006/relationships/hyperlink" Target="https://www.jitec.ipa.go.jp/1_13download/syllabus_ip_ver3_0.pdf" TargetMode="External"/><Relationship Id="rId9" Type="http://schemas.openxmlformats.org/officeDocument/2006/relationships/hyperlink" Target="https://www.jitec.ipa.go.jp/1_04hanni_sukiru/_index_hanni_skill.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soumu.go.jp/main_sosiki/gyoukan/kanri/infosystem-guide.html" TargetMode="External"/><Relationship Id="rId7" Type="http://schemas.openxmlformats.org/officeDocument/2006/relationships/hyperlink" Target="https://www.ipa.go.jp/jinzai/hrd/i_competency_dictionary/download.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ipa.go.jp/jinzai/hrd/i_competency_dictionary/icd.html" TargetMode="External"/><Relationship Id="rId5" Type="http://schemas.openxmlformats.org/officeDocument/2006/relationships/hyperlink" Target="http://www.soumu.go.jp/main_content/000348369.pdf" TargetMode="External"/><Relationship Id="rId4" Type="http://schemas.openxmlformats.org/officeDocument/2006/relationships/hyperlink" Target="http://www.soumu.go.jp/main_content/000348138.doc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www.nisc.go.jp/security-site/files/CSmanga_JPN.pdf" TargetMode="External"/><Relationship Id="rId7" Type="http://schemas.openxmlformats.org/officeDocument/2006/relationships/hyperlink" Target="http://www.ipa.go.jp/security/awareness/awareness.html" TargetMode="External"/><Relationship Id="rId2" Type="http://schemas.openxmlformats.org/officeDocument/2006/relationships/hyperlink" Target="http://www.nisc.go.jp/security-site/files/handbook1-0131.pdf" TargetMode="External"/><Relationship Id="rId1" Type="http://schemas.openxmlformats.org/officeDocument/2006/relationships/slideLayout" Target="../slideLayouts/slideLayout2.xml"/><Relationship Id="rId6" Type="http://schemas.openxmlformats.org/officeDocument/2006/relationships/hyperlink" Target="http://www.ipa.go.jp/security/manager/protect/management.html" TargetMode="External"/><Relationship Id="rId5" Type="http://schemas.openxmlformats.org/officeDocument/2006/relationships/hyperlink" Target="http://www.ipa.go.jp/security/kokokara/" TargetMode="External"/><Relationship Id="rId4" Type="http://schemas.openxmlformats.org/officeDocument/2006/relationships/hyperlink" Target="http://www.ipa.go.jp/security/vuln/5mins_point/index.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d.docs.live.net/62326ca6c4db36a7/&#21046;&#38480;&#20844;&#38283;/&#21516;&#24535;&#31038;&#12476;&#12511;&#36039;&#26009;/2016&#24180;&#24230;/&#12304;&#21442;&#32771;&#12305;&#21360;&#21047;&#19981;&#35201;/&#12304;&#26368;&#32066;&#29256;&#12305;TPD&#22577;&#21578;&#26360;.docx" TargetMode="External"/><Relationship Id="rId2" Type="http://schemas.openxmlformats.org/officeDocument/2006/relationships/hyperlink" Target="http://dl.ndl.go.jp/info:ndljp/pid/910534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d.docs.live.net/62326ca6c4db36a7/Office%20Live%20&#12398;&#12489;&#12461;&#12517;&#12513;&#12531;&#12488;/&#21516;&#24535;&#31038;&#22823;&#23398;&#12476;&#12511;&#28310;&#20633;/&#12476;&#12511;&#25945;&#26448;/20150606/PDF/&#22269;&#12398;&#24773;&#22577;&#25919;&#31574;.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181697"/>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ja-JP" altLang="en-US" sz="4000" dirty="0"/>
              <a:t>図書館情報学研究</a:t>
            </a:r>
            <a:br>
              <a:rPr lang="ja-JP" altLang="en-US" sz="4000" dirty="0"/>
            </a:br>
            <a:r>
              <a:rPr lang="en-US" altLang="ja-JP" sz="4000" dirty="0"/>
              <a:t>(</a:t>
            </a:r>
            <a:r>
              <a:rPr lang="ja-JP" altLang="en-US" sz="4000" dirty="0"/>
              <a:t>図書館システム・オープンデータ</a:t>
            </a:r>
            <a:r>
              <a:rPr lang="en-US" altLang="ja-JP" sz="4000" dirty="0" smtClean="0"/>
              <a:t>)</a:t>
            </a:r>
            <a:br>
              <a:rPr lang="en-US" altLang="ja-JP" sz="4000" dirty="0" smtClean="0"/>
            </a:br>
            <a:r>
              <a:rPr lang="en-US" altLang="ja-JP" sz="4000" dirty="0" smtClean="0"/>
              <a:t>【</a:t>
            </a:r>
            <a:r>
              <a:rPr lang="ja-JP" altLang="en-US" sz="4000" dirty="0" smtClean="0"/>
              <a:t>あらかじめ確認しておいていただきたい参考情報</a:t>
            </a:r>
            <a:r>
              <a:rPr lang="en-US" altLang="ja-JP" sz="4000" dirty="0" smtClean="0"/>
              <a:t>】</a:t>
            </a:r>
            <a:r>
              <a:rPr lang="ja-JP" altLang="en-US" dirty="0" smtClean="0"/>
              <a:t>　</a:t>
            </a:r>
            <a:endParaRPr kumimoji="1" lang="ja-JP" altLang="en-US" dirty="0"/>
          </a:p>
        </p:txBody>
      </p:sp>
      <p:sp>
        <p:nvSpPr>
          <p:cNvPr id="4" name="Text Box 5"/>
          <p:cNvSpPr txBox="1">
            <a:spLocks noChangeArrowheads="1"/>
          </p:cNvSpPr>
          <p:nvPr/>
        </p:nvSpPr>
        <p:spPr bwMode="auto">
          <a:xfrm>
            <a:off x="7149947" y="454623"/>
            <a:ext cx="3518053" cy="646331"/>
          </a:xfrm>
          <a:prstGeom prst="rect">
            <a:avLst/>
          </a:prstGeom>
          <a:noFill/>
          <a:ln w="9525">
            <a:noFill/>
            <a:miter lim="800000"/>
            <a:headEnd/>
            <a:tailEnd/>
          </a:ln>
        </p:spPr>
        <p:txBody>
          <a:bodyPr wrap="square">
            <a:spAutoFit/>
          </a:bodyPr>
          <a:lstStyle/>
          <a:p>
            <a:pPr algn="r"/>
            <a:r>
              <a:rPr lang="en-US" altLang="ja-JP" dirty="0" smtClean="0">
                <a:latin typeface="HG丸ｺﾞｼｯｸM-PRO" pitchFamily="50" charset="-128"/>
                <a:ea typeface="HG丸ｺﾞｼｯｸM-PRO" pitchFamily="50" charset="-128"/>
              </a:rPr>
              <a:t>2016</a:t>
            </a:r>
            <a:r>
              <a:rPr lang="ja-JP" altLang="en-US" dirty="0" smtClean="0">
                <a:latin typeface="HG丸ｺﾞｼｯｸM-PRO" pitchFamily="50" charset="-128"/>
                <a:ea typeface="HG丸ｺﾞｼｯｸM-PRO" pitchFamily="50" charset="-128"/>
              </a:rPr>
              <a:t>年</a:t>
            </a:r>
            <a:r>
              <a:rPr lang="en-US" altLang="ja-JP" dirty="0" smtClean="0">
                <a:latin typeface="HG丸ｺﾞｼｯｸM-PRO" pitchFamily="50" charset="-128"/>
                <a:ea typeface="HG丸ｺﾞｼｯｸM-PRO" pitchFamily="50" charset="-128"/>
              </a:rPr>
              <a:t>4</a:t>
            </a:r>
            <a:r>
              <a:rPr lang="ja-JP" altLang="en-US" dirty="0" smtClean="0">
                <a:latin typeface="HG丸ｺﾞｼｯｸM-PRO" pitchFamily="50" charset="-128"/>
                <a:ea typeface="HG丸ｺﾞｼｯｸM-PRO" pitchFamily="50" charset="-128"/>
              </a:rPr>
              <a:t>月</a:t>
            </a:r>
            <a:r>
              <a:rPr lang="en-US" altLang="ja-JP" dirty="0" smtClean="0">
                <a:latin typeface="HG丸ｺﾞｼｯｸM-PRO" pitchFamily="50" charset="-128"/>
                <a:ea typeface="HG丸ｺﾞｼｯｸM-PRO" pitchFamily="50" charset="-128"/>
              </a:rPr>
              <a:t>11</a:t>
            </a:r>
            <a:r>
              <a:rPr lang="ja-JP" altLang="en-US" dirty="0" smtClean="0">
                <a:latin typeface="HG丸ｺﾞｼｯｸM-PRO" pitchFamily="50" charset="-128"/>
                <a:ea typeface="HG丸ｺﾞｼｯｸM-PRO" pitchFamily="50" charset="-128"/>
              </a:rPr>
              <a:t>日版</a:t>
            </a:r>
            <a:endParaRPr lang="en-US" altLang="ja-JP" dirty="0" smtClean="0">
              <a:latin typeface="HG丸ｺﾞｼｯｸM-PRO" pitchFamily="50" charset="-128"/>
              <a:ea typeface="HG丸ｺﾞｼｯｸM-PRO" pitchFamily="50" charset="-128"/>
            </a:endParaRPr>
          </a:p>
          <a:p>
            <a:pPr algn="r"/>
            <a:r>
              <a:rPr lang="ja-JP" altLang="en-US" dirty="0" smtClean="0">
                <a:latin typeface="HG丸ｺﾞｼｯｸM-PRO" pitchFamily="50" charset="-128"/>
                <a:ea typeface="HG丸ｺﾞｼｯｸM-PRO" pitchFamily="50" charset="-128"/>
              </a:rPr>
              <a:t>（</a:t>
            </a:r>
            <a:r>
              <a:rPr lang="en-US" altLang="ja-JP" dirty="0" smtClean="0">
                <a:latin typeface="HG丸ｺﾞｼｯｸM-PRO" pitchFamily="50" charset="-128"/>
                <a:ea typeface="HG丸ｺﾞｼｯｸM-PRO" pitchFamily="50" charset="-128"/>
              </a:rPr>
              <a:t>4</a:t>
            </a:r>
            <a:r>
              <a:rPr lang="ja-JP" altLang="en-US" dirty="0" smtClean="0">
                <a:latin typeface="HG丸ｺﾞｼｯｸM-PRO" pitchFamily="50" charset="-128"/>
                <a:ea typeface="HG丸ｺﾞｼｯｸM-PRO" pitchFamily="50" charset="-128"/>
              </a:rPr>
              <a:t>月</a:t>
            </a:r>
            <a:r>
              <a:rPr lang="en-US" altLang="ja-JP" dirty="0" smtClean="0">
                <a:latin typeface="HG丸ｺﾞｼｯｸM-PRO" pitchFamily="50" charset="-128"/>
                <a:ea typeface="HG丸ｺﾞｼｯｸM-PRO" pitchFamily="50" charset="-128"/>
              </a:rPr>
              <a:t>9</a:t>
            </a:r>
            <a:r>
              <a:rPr lang="ja-JP" altLang="en-US" dirty="0" smtClean="0">
                <a:latin typeface="HG丸ｺﾞｼｯｸM-PRO" pitchFamily="50" charset="-128"/>
                <a:ea typeface="HG丸ｺﾞｼｯｸM-PRO" pitchFamily="50" charset="-128"/>
              </a:rPr>
              <a:t>日のゼミを踏まえて）</a:t>
            </a:r>
            <a:endParaRPr lang="en-US" altLang="ja-JP"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62500" lnSpcReduction="20000"/>
          </a:bodyPr>
          <a:lstStyle/>
          <a:p>
            <a:r>
              <a:rPr lang="ja-JP" altLang="en-US" dirty="0" smtClean="0">
                <a:solidFill>
                  <a:schemeClr val="tx1"/>
                </a:solidFill>
              </a:rPr>
              <a:t>　同志社大学大学院総合政策科学研究科</a:t>
            </a:r>
            <a:endParaRPr lang="en-US" altLang="ja-JP" dirty="0" smtClean="0">
              <a:solidFill>
                <a:schemeClr val="tx1"/>
              </a:solidFill>
            </a:endParaRPr>
          </a:p>
          <a:p>
            <a:r>
              <a:rPr lang="ja-JP" altLang="en-US" dirty="0" smtClean="0">
                <a:solidFill>
                  <a:schemeClr val="tx1"/>
                </a:solidFill>
              </a:rPr>
              <a:t>嘱託講師　中山正樹</a:t>
            </a:r>
          </a:p>
        </p:txBody>
      </p:sp>
    </p:spTree>
    <p:extLst>
      <p:ext uri="{BB962C8B-B14F-4D97-AF65-F5344CB8AC3E}">
        <p14:creationId xmlns:p14="http://schemas.microsoft.com/office/powerpoint/2010/main" val="2101191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情報</a:t>
            </a:r>
            <a:r>
              <a:rPr lang="ja-JP" altLang="en-US" dirty="0"/>
              <a:t>処理</a:t>
            </a:r>
            <a:r>
              <a:rPr lang="ja-JP" altLang="en-US" dirty="0" smtClean="0"/>
              <a:t>に関する知識の評価指標</a:t>
            </a:r>
            <a:endParaRPr kumimoji="1" lang="ja-JP" altLang="en-US" dirty="0"/>
          </a:p>
        </p:txBody>
      </p:sp>
      <p:sp>
        <p:nvSpPr>
          <p:cNvPr id="3" name="コンテンツ プレースホルダー 2"/>
          <p:cNvSpPr>
            <a:spLocks noGrp="1"/>
          </p:cNvSpPr>
          <p:nvPr>
            <p:ph idx="1"/>
          </p:nvPr>
        </p:nvSpPr>
        <p:spPr>
          <a:xfrm>
            <a:off x="848360" y="772160"/>
            <a:ext cx="10515600" cy="4879493"/>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kumimoji="1" lang="ja-JP" altLang="en-US" dirty="0" smtClean="0"/>
              <a:t>経営層を含めて、全ての組織人</a:t>
            </a:r>
            <a:r>
              <a:rPr kumimoji="1" lang="en-US" altLang="ja-JP" dirty="0" smtClean="0"/>
              <a:t>(</a:t>
            </a:r>
            <a:r>
              <a:rPr lang="en-US" altLang="ja-JP" dirty="0"/>
              <a:t>IT</a:t>
            </a:r>
            <a:r>
              <a:rPr lang="ja-JP" altLang="en-US" dirty="0" smtClean="0"/>
              <a:t>リテラシーレベル</a:t>
            </a:r>
            <a:r>
              <a:rPr kumimoji="1" lang="en-US" altLang="ja-JP" dirty="0" smtClean="0"/>
              <a:t>)</a:t>
            </a:r>
          </a:p>
          <a:p>
            <a:pPr lvl="1"/>
            <a:r>
              <a:rPr lang="ja-JP" altLang="en-US" dirty="0"/>
              <a:t>かんたん合格 </a:t>
            </a:r>
            <a:r>
              <a:rPr lang="en-US" altLang="ja-JP" dirty="0"/>
              <a:t>IT</a:t>
            </a:r>
            <a:r>
              <a:rPr lang="ja-JP" altLang="en-US" dirty="0"/>
              <a:t>パスポート教科書 平成</a:t>
            </a:r>
            <a:r>
              <a:rPr lang="en-US" altLang="ja-JP" dirty="0"/>
              <a:t>28</a:t>
            </a:r>
            <a:r>
              <a:rPr lang="ja-JP" altLang="en-US" dirty="0"/>
              <a:t>年度 </a:t>
            </a:r>
            <a:r>
              <a:rPr lang="en-US" altLang="ja-JP" dirty="0" smtClean="0"/>
              <a:t>【</a:t>
            </a:r>
            <a:r>
              <a:rPr lang="ja-JP" altLang="en-US" dirty="0" smtClean="0"/>
              <a:t>紙＋</a:t>
            </a:r>
            <a:r>
              <a:rPr lang="en-US" altLang="ja-JP" dirty="0" smtClean="0"/>
              <a:t>PDF】</a:t>
            </a:r>
            <a:r>
              <a:rPr lang="ja-JP" altLang="en-US" dirty="0" smtClean="0"/>
              <a:t>（インプレス）</a:t>
            </a:r>
            <a:endParaRPr lang="en-US" altLang="ja-JP" dirty="0" smtClean="0"/>
          </a:p>
          <a:p>
            <a:pPr lvl="2"/>
            <a:r>
              <a:rPr lang="en-US" altLang="ja-JP" dirty="0">
                <a:hlinkClick r:id="rId3"/>
              </a:rPr>
              <a:t>http://</a:t>
            </a:r>
            <a:r>
              <a:rPr lang="en-US" altLang="ja-JP" dirty="0" smtClean="0">
                <a:hlinkClick r:id="rId3"/>
              </a:rPr>
              <a:t>book.impress.co.jp/books/1115101016</a:t>
            </a:r>
            <a:endParaRPr lang="en-US" altLang="ja-JP" dirty="0" smtClean="0"/>
          </a:p>
          <a:p>
            <a:pPr lvl="1"/>
            <a:r>
              <a:rPr lang="ja-JP" altLang="en-US" dirty="0" smtClean="0"/>
              <a:t>「</a:t>
            </a:r>
            <a:r>
              <a:rPr lang="en-US" altLang="ja-JP" dirty="0"/>
              <a:t>IT</a:t>
            </a:r>
            <a:r>
              <a:rPr lang="ja-JP" altLang="en-US" dirty="0"/>
              <a:t>パスポート試験 シラバス（</a:t>
            </a:r>
            <a:r>
              <a:rPr lang="en-US" altLang="ja-JP" dirty="0" err="1"/>
              <a:t>Ver</a:t>
            </a:r>
            <a:r>
              <a:rPr lang="en-US" altLang="ja-JP" dirty="0"/>
              <a:t> 3.0</a:t>
            </a:r>
            <a:r>
              <a:rPr lang="ja-JP" altLang="en-US" dirty="0"/>
              <a:t>）</a:t>
            </a:r>
            <a:r>
              <a:rPr lang="ja-JP" altLang="en-US" dirty="0" smtClean="0"/>
              <a:t>」</a:t>
            </a:r>
            <a:r>
              <a:rPr lang="en-US" altLang="ja-JP" dirty="0" smtClean="0"/>
              <a:t>【PDF】</a:t>
            </a:r>
            <a:r>
              <a:rPr lang="ja-JP" altLang="en-US" dirty="0" smtClean="0"/>
              <a:t>（</a:t>
            </a:r>
            <a:r>
              <a:rPr lang="en-US" altLang="ja-JP" dirty="0" smtClean="0"/>
              <a:t>IPA</a:t>
            </a:r>
            <a:r>
              <a:rPr lang="ja-JP" altLang="en-US" dirty="0" smtClean="0"/>
              <a:t>）</a:t>
            </a:r>
            <a:endParaRPr lang="en-US" altLang="ja-JP" dirty="0" smtClean="0"/>
          </a:p>
          <a:p>
            <a:pPr lvl="2"/>
            <a:r>
              <a:rPr lang="en-US" altLang="ja-JP" dirty="0">
                <a:hlinkClick r:id="rId4"/>
              </a:rPr>
              <a:t>https://</a:t>
            </a:r>
            <a:r>
              <a:rPr lang="en-US" altLang="ja-JP" dirty="0" smtClean="0">
                <a:hlinkClick r:id="rId4"/>
              </a:rPr>
              <a:t>www.jitec.ipa.go.jp/1_13download/syllabus_ip_ver3_0.pdf</a:t>
            </a:r>
            <a:endParaRPr kumimoji="1" lang="en-US" altLang="ja-JP" dirty="0" smtClean="0"/>
          </a:p>
          <a:p>
            <a:r>
              <a:rPr kumimoji="1" lang="ja-JP" altLang="en-US" dirty="0" smtClean="0"/>
              <a:t>ユーザ部門の調達担当者</a:t>
            </a:r>
            <a:endParaRPr kumimoji="1" lang="en-US" altLang="ja-JP" dirty="0" smtClean="0"/>
          </a:p>
          <a:p>
            <a:pPr lvl="1"/>
            <a:r>
              <a:rPr lang="ja-JP" altLang="en-US" dirty="0"/>
              <a:t>かんたん合格 基本情報技術者教科書 平成</a:t>
            </a:r>
            <a:r>
              <a:rPr lang="en-US" altLang="ja-JP" dirty="0"/>
              <a:t>28</a:t>
            </a:r>
            <a:r>
              <a:rPr lang="ja-JP" altLang="en-US" dirty="0" smtClean="0"/>
              <a:t>年度</a:t>
            </a:r>
            <a:r>
              <a:rPr lang="en-US" altLang="ja-JP" dirty="0"/>
              <a:t>【</a:t>
            </a:r>
            <a:r>
              <a:rPr lang="ja-JP" altLang="en-US" dirty="0"/>
              <a:t>紙＋</a:t>
            </a:r>
            <a:r>
              <a:rPr lang="en-US" altLang="ja-JP" dirty="0"/>
              <a:t>PDF】</a:t>
            </a:r>
            <a:r>
              <a:rPr lang="ja-JP" altLang="en-US" dirty="0"/>
              <a:t>（インプレス）</a:t>
            </a:r>
            <a:endParaRPr lang="en-US" altLang="ja-JP" dirty="0"/>
          </a:p>
          <a:p>
            <a:pPr lvl="2"/>
            <a:r>
              <a:rPr lang="en-US" altLang="ja-JP" dirty="0">
                <a:hlinkClick r:id="rId5"/>
              </a:rPr>
              <a:t>http://</a:t>
            </a:r>
            <a:r>
              <a:rPr lang="en-US" altLang="ja-JP" dirty="0" smtClean="0">
                <a:hlinkClick r:id="rId5"/>
              </a:rPr>
              <a:t>book.impress.co.jp/books/1115101017</a:t>
            </a:r>
            <a:endParaRPr lang="en-US" altLang="ja-JP" dirty="0" smtClean="0"/>
          </a:p>
          <a:p>
            <a:pPr lvl="1"/>
            <a:r>
              <a:rPr lang="ja-JP" altLang="en-US" dirty="0"/>
              <a:t>「基本情報技術者試験（レベル</a:t>
            </a:r>
            <a:r>
              <a:rPr lang="en-US" altLang="ja-JP" dirty="0"/>
              <a:t>2</a:t>
            </a:r>
            <a:r>
              <a:rPr lang="ja-JP" altLang="en-US" dirty="0"/>
              <a:t>）」シラバス（</a:t>
            </a:r>
            <a:r>
              <a:rPr lang="en-US" altLang="ja-JP" dirty="0" err="1"/>
              <a:t>Ver</a:t>
            </a:r>
            <a:r>
              <a:rPr lang="en-US" altLang="ja-JP" dirty="0"/>
              <a:t> 3.0</a:t>
            </a:r>
            <a:r>
              <a:rPr lang="ja-JP" altLang="en-US" dirty="0" smtClean="0"/>
              <a:t>）</a:t>
            </a:r>
            <a:r>
              <a:rPr lang="en-US" altLang="ja-JP" dirty="0" smtClean="0"/>
              <a:t>【PDF】</a:t>
            </a:r>
            <a:r>
              <a:rPr lang="ja-JP" altLang="en-US" dirty="0" smtClean="0"/>
              <a:t>（</a:t>
            </a:r>
            <a:r>
              <a:rPr lang="en-US" altLang="ja-JP" dirty="0" smtClean="0"/>
              <a:t>IPA</a:t>
            </a:r>
            <a:r>
              <a:rPr lang="ja-JP" altLang="en-US" dirty="0" smtClean="0"/>
              <a:t>）</a:t>
            </a:r>
            <a:endParaRPr lang="en-US" altLang="ja-JP" dirty="0" smtClean="0"/>
          </a:p>
          <a:p>
            <a:pPr lvl="2"/>
            <a:r>
              <a:rPr lang="en-US" altLang="ja-JP" dirty="0">
                <a:hlinkClick r:id="rId6"/>
              </a:rPr>
              <a:t>https://</a:t>
            </a:r>
            <a:r>
              <a:rPr lang="en-US" altLang="ja-JP" dirty="0" smtClean="0">
                <a:hlinkClick r:id="rId6"/>
              </a:rPr>
              <a:t>www.jitec.ipa.go.jp/1_13download/syllabus_fe_ver3_0.pdf</a:t>
            </a:r>
            <a:endParaRPr lang="en-US" altLang="ja-JP" dirty="0" smtClean="0"/>
          </a:p>
          <a:p>
            <a:pPr lvl="1"/>
            <a:r>
              <a:rPr lang="ja-JP" altLang="en-US" dirty="0"/>
              <a:t>「情報セキュリティマネジメント試験（レベル</a:t>
            </a:r>
            <a:r>
              <a:rPr lang="en-US" altLang="ja-JP" dirty="0"/>
              <a:t>2</a:t>
            </a:r>
            <a:r>
              <a:rPr lang="ja-JP" altLang="en-US" dirty="0"/>
              <a:t>）」シラバス（</a:t>
            </a:r>
            <a:r>
              <a:rPr lang="en-US" altLang="ja-JP" dirty="0" err="1"/>
              <a:t>Ver</a:t>
            </a:r>
            <a:r>
              <a:rPr lang="en-US" altLang="ja-JP" dirty="0"/>
              <a:t> 1.0</a:t>
            </a:r>
            <a:r>
              <a:rPr lang="ja-JP" altLang="en-US" dirty="0" smtClean="0"/>
              <a:t>）</a:t>
            </a:r>
            <a:r>
              <a:rPr lang="en-US" altLang="ja-JP" dirty="0"/>
              <a:t>【PDF】</a:t>
            </a:r>
            <a:r>
              <a:rPr lang="ja-JP" altLang="en-US" dirty="0"/>
              <a:t>（</a:t>
            </a:r>
            <a:r>
              <a:rPr lang="en-US" altLang="ja-JP" dirty="0"/>
              <a:t>IPA</a:t>
            </a:r>
            <a:r>
              <a:rPr lang="ja-JP" altLang="en-US" dirty="0"/>
              <a:t>）</a:t>
            </a:r>
            <a:endParaRPr lang="en-US" altLang="ja-JP" dirty="0"/>
          </a:p>
          <a:p>
            <a:pPr lvl="2"/>
            <a:r>
              <a:rPr lang="en-US" altLang="ja-JP" dirty="0">
                <a:hlinkClick r:id="rId7"/>
              </a:rPr>
              <a:t>https://</a:t>
            </a:r>
            <a:r>
              <a:rPr lang="en-US" altLang="ja-JP" dirty="0" smtClean="0">
                <a:hlinkClick r:id="rId7"/>
              </a:rPr>
              <a:t>www.jitec.ipa.go.jp/1_13download/syllabus_sg_ver1_0.pdf</a:t>
            </a:r>
            <a:endParaRPr kumimoji="1" lang="en-US" altLang="ja-JP" dirty="0" smtClean="0"/>
          </a:p>
          <a:p>
            <a:r>
              <a:rPr lang="ja-JP" altLang="en-US" dirty="0" smtClean="0"/>
              <a:t>システム</a:t>
            </a:r>
            <a:r>
              <a:rPr lang="ja-JP" altLang="en-US" dirty="0"/>
              <a:t>部門</a:t>
            </a:r>
            <a:r>
              <a:rPr lang="ja-JP" altLang="en-US" dirty="0" smtClean="0"/>
              <a:t>の調達担当者</a:t>
            </a:r>
            <a:endParaRPr lang="en-US" altLang="ja-JP" dirty="0" smtClean="0"/>
          </a:p>
          <a:p>
            <a:pPr lvl="1"/>
            <a:r>
              <a:rPr lang="ja-JP" altLang="en-US" dirty="0"/>
              <a:t>「応用情報技術者試験（レベル</a:t>
            </a:r>
            <a:r>
              <a:rPr lang="en-US" altLang="ja-JP" dirty="0"/>
              <a:t>3</a:t>
            </a:r>
            <a:r>
              <a:rPr lang="ja-JP" altLang="en-US" dirty="0"/>
              <a:t>）」シラバス（</a:t>
            </a:r>
            <a:r>
              <a:rPr lang="en-US" altLang="ja-JP" dirty="0" err="1"/>
              <a:t>Ver</a:t>
            </a:r>
            <a:r>
              <a:rPr lang="en-US" altLang="ja-JP" dirty="0"/>
              <a:t> 3.0</a:t>
            </a:r>
            <a:r>
              <a:rPr lang="ja-JP" altLang="en-US" dirty="0" smtClean="0"/>
              <a:t>）</a:t>
            </a:r>
            <a:r>
              <a:rPr lang="en-US" altLang="ja-JP" dirty="0"/>
              <a:t>【PDF】</a:t>
            </a:r>
            <a:r>
              <a:rPr lang="ja-JP" altLang="en-US" dirty="0"/>
              <a:t>（</a:t>
            </a:r>
            <a:r>
              <a:rPr lang="en-US" altLang="ja-JP" dirty="0"/>
              <a:t>IPA</a:t>
            </a:r>
            <a:r>
              <a:rPr lang="ja-JP" altLang="en-US" dirty="0"/>
              <a:t>）</a:t>
            </a:r>
            <a:endParaRPr lang="en-US" altLang="ja-JP" dirty="0"/>
          </a:p>
          <a:p>
            <a:pPr lvl="2"/>
            <a:r>
              <a:rPr lang="en-US" altLang="ja-JP" dirty="0">
                <a:hlinkClick r:id="rId8"/>
              </a:rPr>
              <a:t>https://</a:t>
            </a:r>
            <a:r>
              <a:rPr lang="en-US" altLang="ja-JP" dirty="0" smtClean="0">
                <a:hlinkClick r:id="rId8"/>
              </a:rPr>
              <a:t>www.jitec.ipa.go.jp/1_13download/syllabus_ap_ver3_0.pdf</a:t>
            </a:r>
            <a:endParaRPr lang="en-US" altLang="ja-JP" dirty="0" smtClean="0"/>
          </a:p>
          <a:p>
            <a:r>
              <a:rPr kumimoji="1" lang="ja-JP" altLang="en-US" dirty="0" smtClean="0"/>
              <a:t>システム部門の開発管理者・担当者</a:t>
            </a:r>
            <a:endParaRPr kumimoji="1" lang="en-US" altLang="ja-JP" dirty="0" smtClean="0"/>
          </a:p>
          <a:p>
            <a:pPr lvl="1"/>
            <a:r>
              <a:rPr lang="ja-JP" altLang="en-US" dirty="0"/>
              <a:t>情報処理技術者試験　</a:t>
            </a:r>
            <a:r>
              <a:rPr lang="ja-JP" altLang="en-US" dirty="0" smtClean="0"/>
              <a:t>各分野の高度</a:t>
            </a:r>
            <a:r>
              <a:rPr lang="ja-JP" altLang="en-US" dirty="0"/>
              <a:t>試験（レベル</a:t>
            </a:r>
            <a:r>
              <a:rPr lang="en-US" altLang="ja-JP" dirty="0"/>
              <a:t>4</a:t>
            </a:r>
            <a:r>
              <a:rPr lang="ja-JP" altLang="en-US" dirty="0"/>
              <a:t>）</a:t>
            </a:r>
            <a:endParaRPr kumimoji="1" lang="en-US" altLang="ja-JP" dirty="0" smtClean="0"/>
          </a:p>
          <a:p>
            <a:pPr lvl="1"/>
            <a:endParaRPr lang="ja-JP" altLang="en-US" dirty="0" smtClean="0"/>
          </a:p>
          <a:p>
            <a:pPr lvl="1"/>
            <a:endParaRPr kumimoji="1" lang="ja-JP" altLang="en-US" dirty="0"/>
          </a:p>
        </p:txBody>
      </p:sp>
      <p:sp>
        <p:nvSpPr>
          <p:cNvPr id="4" name="正方形/長方形 3"/>
          <p:cNvSpPr/>
          <p:nvPr/>
        </p:nvSpPr>
        <p:spPr>
          <a:xfrm>
            <a:off x="694063" y="5732570"/>
            <a:ext cx="11633812" cy="369332"/>
          </a:xfrm>
          <a:prstGeom prst="rect">
            <a:avLst/>
          </a:prstGeom>
        </p:spPr>
        <p:txBody>
          <a:bodyPr wrap="square">
            <a:spAutoFit/>
          </a:bodyPr>
          <a:lstStyle/>
          <a:p>
            <a:r>
              <a:rPr lang="ja-JP" altLang="en-US" dirty="0"/>
              <a:t>情報処理技術者試験　試験要綱</a:t>
            </a:r>
            <a:r>
              <a:rPr lang="ja-JP" altLang="en-US" dirty="0" smtClean="0"/>
              <a:t>・シラバス </a:t>
            </a:r>
            <a:r>
              <a:rPr lang="en-US" altLang="ja-JP" dirty="0" smtClean="0">
                <a:hlinkClick r:id="rId9"/>
              </a:rPr>
              <a:t>https</a:t>
            </a:r>
            <a:r>
              <a:rPr lang="en-US" altLang="ja-JP" dirty="0">
                <a:hlinkClick r:id="rId9"/>
              </a:rPr>
              <a:t>://www.jitec.ipa.go.jp/1_04hanni_sukiru/_index_hanni_skill.html</a:t>
            </a:r>
            <a:endParaRPr lang="ja-JP" altLang="en-US" dirty="0"/>
          </a:p>
        </p:txBody>
      </p:sp>
    </p:spTree>
    <p:extLst>
      <p:ext uri="{BB962C8B-B14F-4D97-AF65-F5344CB8AC3E}">
        <p14:creationId xmlns:p14="http://schemas.microsoft.com/office/powerpoint/2010/main" val="2376345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524000" y="0"/>
            <a:ext cx="9144000" cy="928670"/>
          </a:xfrm>
        </p:spPr>
        <p:txBody>
          <a:bodyPr>
            <a:noAutofit/>
          </a:bodyPr>
          <a:lstStyle/>
          <a:p>
            <a:r>
              <a:rPr lang="ja-JP" altLang="en-US" sz="3200" dirty="0"/>
              <a:t>システム開発及び人材育成・確保に関して</a:t>
            </a:r>
            <a:r>
              <a:rPr lang="en-US" altLang="ja-JP" sz="3200" dirty="0"/>
              <a:t/>
            </a:r>
            <a:br>
              <a:rPr lang="en-US" altLang="ja-JP" sz="3200" dirty="0"/>
            </a:br>
            <a:r>
              <a:rPr lang="ja-JP" altLang="en-US" sz="3200" dirty="0"/>
              <a:t>政府の新しい方法論</a:t>
            </a:r>
          </a:p>
        </p:txBody>
      </p:sp>
      <p:sp>
        <p:nvSpPr>
          <p:cNvPr id="3" name="コンテンツ プレースホルダー 2"/>
          <p:cNvSpPr>
            <a:spLocks noGrp="1"/>
          </p:cNvSpPr>
          <p:nvPr>
            <p:ph idx="1"/>
          </p:nvPr>
        </p:nvSpPr>
        <p:spPr>
          <a:xfrm>
            <a:off x="451413" y="1167788"/>
            <a:ext cx="11250591" cy="5009175"/>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ja-JP" altLang="en-US" sz="3200" dirty="0" smtClean="0"/>
              <a:t>政府情報システムの整備及び管理 に関する標準ガイドライン</a:t>
            </a:r>
            <a:endParaRPr lang="en-US" altLang="ja-JP" sz="3200" dirty="0" smtClean="0"/>
          </a:p>
          <a:p>
            <a:pPr lvl="1"/>
            <a:r>
              <a:rPr lang="ja-JP" altLang="en-US" dirty="0" smtClean="0"/>
              <a:t>（</a:t>
            </a:r>
            <a:r>
              <a:rPr lang="en-US" altLang="ja-JP" dirty="0"/>
              <a:t>2014</a:t>
            </a:r>
            <a:r>
              <a:rPr lang="ja-JP" altLang="en-US" dirty="0"/>
              <a:t>年</a:t>
            </a:r>
            <a:r>
              <a:rPr lang="en-US" altLang="ja-JP" dirty="0"/>
              <a:t>12</a:t>
            </a:r>
            <a:r>
              <a:rPr lang="ja-JP" altLang="en-US" dirty="0"/>
              <a:t>月</a:t>
            </a:r>
            <a:r>
              <a:rPr lang="en-US" altLang="ja-JP" dirty="0"/>
              <a:t>3</a:t>
            </a:r>
            <a:r>
              <a:rPr lang="ja-JP" altLang="en-US" dirty="0"/>
              <a:t>日 各府省情報化統括責任者（</a:t>
            </a:r>
            <a:r>
              <a:rPr lang="en-US" altLang="ja-JP" dirty="0"/>
              <a:t>CIO</a:t>
            </a:r>
            <a:r>
              <a:rPr lang="ja-JP" altLang="en-US" dirty="0"/>
              <a:t>）連絡会議決定</a:t>
            </a:r>
            <a:r>
              <a:rPr lang="ja-JP" altLang="en-US" dirty="0" smtClean="0"/>
              <a:t>）</a:t>
            </a:r>
            <a:endParaRPr lang="en-US" altLang="ja-JP" dirty="0" smtClean="0"/>
          </a:p>
          <a:p>
            <a:pPr lvl="2"/>
            <a:r>
              <a:rPr lang="ja-JP" altLang="en-US" dirty="0" smtClean="0"/>
              <a:t>「</a:t>
            </a:r>
            <a:r>
              <a:rPr lang="ja-JP" altLang="en-US" dirty="0"/>
              <a:t>政府情報システムの整備及び管理に関する標準ガイドライン」・「実務手引書</a:t>
            </a:r>
            <a:r>
              <a:rPr lang="ja-JP" altLang="en-US" dirty="0" smtClean="0"/>
              <a:t>」</a:t>
            </a:r>
            <a:r>
              <a:rPr lang="en-US" altLang="ja-JP" dirty="0"/>
              <a:t/>
            </a:r>
            <a:br>
              <a:rPr lang="en-US" altLang="ja-JP" dirty="0"/>
            </a:br>
            <a:r>
              <a:rPr lang="en-US" altLang="ja-JP" dirty="0">
                <a:hlinkClick r:id="rId3"/>
              </a:rPr>
              <a:t>http://</a:t>
            </a:r>
            <a:r>
              <a:rPr lang="en-US" altLang="ja-JP" dirty="0" smtClean="0">
                <a:hlinkClick r:id="rId3"/>
              </a:rPr>
              <a:t>www.soumu.go.jp/main_sosiki/gyoukan/kanri/infosystem-guide.html</a:t>
            </a:r>
            <a:endParaRPr lang="en-US" altLang="ja-JP" dirty="0" smtClean="0"/>
          </a:p>
          <a:p>
            <a:pPr lvl="3"/>
            <a:r>
              <a:rPr lang="ja-JP" altLang="en-US" dirty="0"/>
              <a:t>標</a:t>
            </a:r>
            <a:r>
              <a:rPr lang="ja-JP" altLang="en-US" dirty="0" smtClean="0"/>
              <a:t>準ガイドライン</a:t>
            </a:r>
            <a:r>
              <a:rPr lang="en-US" altLang="ja-JP" dirty="0" smtClean="0"/>
              <a:t>【WORD】</a:t>
            </a:r>
          </a:p>
          <a:p>
            <a:pPr lvl="4"/>
            <a:r>
              <a:rPr lang="en-US" altLang="ja-JP" dirty="0">
                <a:hlinkClick r:id="rId4"/>
              </a:rPr>
              <a:t>http://</a:t>
            </a:r>
            <a:r>
              <a:rPr lang="en-US" altLang="ja-JP" dirty="0" smtClean="0">
                <a:hlinkClick r:id="rId4"/>
              </a:rPr>
              <a:t>www.soumu.go.jp/main_content/000348138.docx</a:t>
            </a:r>
            <a:endParaRPr lang="en-US" altLang="ja-JP" dirty="0" smtClean="0"/>
          </a:p>
          <a:p>
            <a:pPr lvl="3"/>
            <a:r>
              <a:rPr lang="ja-JP" altLang="en-US" dirty="0"/>
              <a:t>実務</a:t>
            </a:r>
            <a:r>
              <a:rPr lang="ja-JP" altLang="en-US" dirty="0" smtClean="0"/>
              <a:t>手引書（一括版）</a:t>
            </a:r>
            <a:r>
              <a:rPr lang="en-US" altLang="ja-JP" dirty="0" smtClean="0"/>
              <a:t>【PDF</a:t>
            </a:r>
            <a:r>
              <a:rPr lang="ja-JP" altLang="en-US" dirty="0" smtClean="0"/>
              <a:t>　</a:t>
            </a:r>
            <a:r>
              <a:rPr lang="en-US" altLang="ja-JP" dirty="0" smtClean="0"/>
              <a:t>※</a:t>
            </a:r>
            <a:r>
              <a:rPr lang="ja-JP" altLang="en-US" dirty="0" smtClean="0"/>
              <a:t>各章版は、</a:t>
            </a:r>
            <a:r>
              <a:rPr lang="en-US" altLang="ja-JP" dirty="0" smtClean="0"/>
              <a:t>WORD</a:t>
            </a:r>
            <a:r>
              <a:rPr lang="ja-JP" altLang="en-US" dirty="0" smtClean="0"/>
              <a:t>あり</a:t>
            </a:r>
            <a:r>
              <a:rPr lang="en-US" altLang="ja-JP" dirty="0"/>
              <a:t>】</a:t>
            </a:r>
            <a:r>
              <a:rPr lang="ja-JP" altLang="en-US" dirty="0"/>
              <a:t>　</a:t>
            </a:r>
            <a:endParaRPr lang="en-US" altLang="ja-JP" dirty="0" smtClean="0"/>
          </a:p>
          <a:p>
            <a:pPr lvl="4"/>
            <a:r>
              <a:rPr lang="en-US" altLang="ja-JP" dirty="0">
                <a:hlinkClick r:id="rId5"/>
              </a:rPr>
              <a:t>http://</a:t>
            </a:r>
            <a:r>
              <a:rPr lang="en-US" altLang="ja-JP" dirty="0" smtClean="0">
                <a:hlinkClick r:id="rId5"/>
              </a:rPr>
              <a:t>www.soumu.go.jp/main_content/000348369.pdf</a:t>
            </a:r>
            <a:endParaRPr lang="en-US" altLang="ja-JP" dirty="0" smtClean="0"/>
          </a:p>
          <a:p>
            <a:r>
              <a:rPr lang="ja-JP" altLang="en-US" dirty="0" smtClean="0"/>
              <a:t> </a:t>
            </a:r>
            <a:r>
              <a:rPr lang="en-US" altLang="ja-JP" dirty="0" err="1" smtClean="0"/>
              <a:t>i</a:t>
            </a:r>
            <a:r>
              <a:rPr lang="ja-JP" altLang="en-US" dirty="0" smtClean="0"/>
              <a:t>コンピテンシ・ディクショナリ </a:t>
            </a:r>
            <a:endParaRPr lang="en-US" altLang="ja-JP" dirty="0" smtClean="0"/>
          </a:p>
          <a:p>
            <a:pPr lvl="1"/>
            <a:r>
              <a:rPr lang="ja-JP" altLang="en-US" sz="2800" dirty="0"/>
              <a:t>新時代のビジネスモデルに求められるタスクやスキル、役割分担例</a:t>
            </a:r>
            <a:endParaRPr lang="en-US" altLang="ja-JP" sz="2800" dirty="0"/>
          </a:p>
          <a:p>
            <a:pPr lvl="1"/>
            <a:r>
              <a:rPr lang="ja-JP" altLang="en-US" sz="2800" dirty="0"/>
              <a:t>（</a:t>
            </a:r>
            <a:r>
              <a:rPr lang="en-US" altLang="ja-JP" sz="2800" dirty="0"/>
              <a:t>2015</a:t>
            </a:r>
            <a:r>
              <a:rPr lang="ja-JP" altLang="en-US" sz="2800" dirty="0"/>
              <a:t>年夏　情報処理振興機構　正式版</a:t>
            </a:r>
            <a:r>
              <a:rPr lang="ja-JP" altLang="en-US" sz="2800" dirty="0" smtClean="0"/>
              <a:t>公開）</a:t>
            </a:r>
            <a:endParaRPr lang="en-US" altLang="ja-JP" sz="2800" dirty="0" smtClean="0"/>
          </a:p>
          <a:p>
            <a:pPr lvl="2"/>
            <a:r>
              <a:rPr lang="en-US" altLang="ja-JP" dirty="0" err="1"/>
              <a:t>i</a:t>
            </a:r>
            <a:r>
              <a:rPr lang="en-US" altLang="ja-JP" dirty="0"/>
              <a:t> </a:t>
            </a:r>
            <a:r>
              <a:rPr lang="ja-JP" altLang="en-US" dirty="0"/>
              <a:t>コンピテンシ ディクショナリ</a:t>
            </a:r>
            <a:r>
              <a:rPr lang="ja-JP" altLang="en-US" dirty="0" smtClean="0"/>
              <a:t>概要：</a:t>
            </a:r>
            <a:r>
              <a:rPr lang="en-US" altLang="ja-JP" dirty="0"/>
              <a:t> </a:t>
            </a:r>
            <a:r>
              <a:rPr lang="en-US" altLang="ja-JP" dirty="0">
                <a:hlinkClick r:id="rId6"/>
              </a:rPr>
              <a:t>https://</a:t>
            </a:r>
            <a:r>
              <a:rPr lang="en-US" altLang="ja-JP" dirty="0" smtClean="0">
                <a:hlinkClick r:id="rId6"/>
              </a:rPr>
              <a:t>www.ipa.go.jp/jinzai/hrd/i_competency_dictionary/icd.html</a:t>
            </a:r>
            <a:endParaRPr lang="en-US" altLang="ja-JP" dirty="0" smtClean="0"/>
          </a:p>
          <a:p>
            <a:pPr lvl="2"/>
            <a:r>
              <a:rPr lang="en-US" altLang="ja-JP" dirty="0" err="1"/>
              <a:t>i</a:t>
            </a:r>
            <a:r>
              <a:rPr lang="en-US" altLang="ja-JP" dirty="0"/>
              <a:t> </a:t>
            </a:r>
            <a:r>
              <a:rPr lang="ja-JP" altLang="en-US" dirty="0"/>
              <a:t>コンピテンシ ディクショナリ</a:t>
            </a:r>
            <a:r>
              <a:rPr lang="en-US" altLang="ja-JP" dirty="0" smtClean="0"/>
              <a:t>2015</a:t>
            </a:r>
            <a:r>
              <a:rPr lang="ja-JP" altLang="en-US" dirty="0" smtClean="0"/>
              <a:t>：</a:t>
            </a:r>
            <a:r>
              <a:rPr lang="en-US" altLang="ja-JP" dirty="0"/>
              <a:t> </a:t>
            </a:r>
            <a:r>
              <a:rPr lang="en-US" altLang="ja-JP" dirty="0">
                <a:hlinkClick r:id="rId7"/>
              </a:rPr>
              <a:t>https://</a:t>
            </a:r>
            <a:r>
              <a:rPr lang="en-US" altLang="ja-JP" dirty="0" smtClean="0">
                <a:hlinkClick r:id="rId7"/>
              </a:rPr>
              <a:t>www.ipa.go.jp/jinzai/hrd/i_competency_dictionary/download.html</a:t>
            </a:r>
            <a:endParaRPr lang="en-US" altLang="ja-JP" dirty="0" smtClean="0"/>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11</a:t>
            </a:fld>
            <a:endParaRPr kumimoji="0" lang="en-US"/>
          </a:p>
        </p:txBody>
      </p:sp>
    </p:spTree>
    <p:extLst>
      <p:ext uri="{BB962C8B-B14F-4D97-AF65-F5344CB8AC3E}">
        <p14:creationId xmlns:p14="http://schemas.microsoft.com/office/powerpoint/2010/main" val="4244451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lang="ja-JP" altLang="en-US" dirty="0"/>
              <a:t>情報セキュリティ対策</a:t>
            </a:r>
            <a:endParaRPr kumimoji="1" lang="ja-JP" altLang="en-US" dirty="0"/>
          </a:p>
        </p:txBody>
      </p:sp>
    </p:spTree>
    <p:extLst>
      <p:ext uri="{BB962C8B-B14F-4D97-AF65-F5344CB8AC3E}">
        <p14:creationId xmlns:p14="http://schemas.microsoft.com/office/powerpoint/2010/main" val="1768433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情報セキュリティ対策</a:t>
            </a:r>
            <a:endParaRPr kumimoji="1" lang="ja-JP" altLang="en-US" dirty="0"/>
          </a:p>
        </p:txBody>
      </p:sp>
      <p:sp>
        <p:nvSpPr>
          <p:cNvPr id="3" name="コンテンツ プレースホルダー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ja-JP" altLang="en-US" dirty="0"/>
              <a:t>入門</a:t>
            </a:r>
            <a:r>
              <a:rPr lang="ja-JP" altLang="en-US" dirty="0" smtClean="0"/>
              <a:t>資料</a:t>
            </a:r>
            <a:endParaRPr lang="en-US" altLang="ja-JP" dirty="0" smtClean="0"/>
          </a:p>
          <a:p>
            <a:pPr lvl="1"/>
            <a:r>
              <a:rPr lang="ja-JP" altLang="en-US" dirty="0"/>
              <a:t>情報</a:t>
            </a:r>
            <a:r>
              <a:rPr lang="ja-JP" altLang="en-US" dirty="0" smtClean="0"/>
              <a:t>セキュリティハンドブック</a:t>
            </a:r>
            <a:r>
              <a:rPr lang="en-US" altLang="ja-JP" dirty="0" smtClean="0"/>
              <a:t>【PDF】(</a:t>
            </a:r>
            <a:r>
              <a:rPr lang="ja-JP" altLang="en-US" dirty="0" smtClean="0"/>
              <a:t>内閣サイバーセキュリティセンター（</a:t>
            </a:r>
            <a:r>
              <a:rPr lang="en-US" altLang="ja-JP" dirty="0" smtClean="0"/>
              <a:t>NISC</a:t>
            </a:r>
            <a:r>
              <a:rPr lang="ja-JP" altLang="en-US" dirty="0" smtClean="0"/>
              <a:t>）</a:t>
            </a:r>
            <a:r>
              <a:rPr lang="en-US" altLang="ja-JP" dirty="0" smtClean="0"/>
              <a:t>)</a:t>
            </a:r>
            <a:endParaRPr lang="en-US" altLang="ja-JP" dirty="0"/>
          </a:p>
          <a:p>
            <a:pPr lvl="2"/>
            <a:r>
              <a:rPr lang="en-US" altLang="ja-JP" dirty="0">
                <a:hlinkClick r:id="rId2"/>
              </a:rPr>
              <a:t>http://www.nisc.go.jp/security-site/files/handbook1-0131.pdf</a:t>
            </a:r>
            <a:endParaRPr lang="en-US" altLang="ja-JP" dirty="0">
              <a:hlinkClick r:id="rId3"/>
            </a:endParaRPr>
          </a:p>
          <a:p>
            <a:pPr lvl="1"/>
            <a:r>
              <a:rPr lang="ja-JP" altLang="en-US" dirty="0"/>
              <a:t>マンガで学ぶサイバーセキュリティ　</a:t>
            </a:r>
            <a:r>
              <a:rPr lang="en-US" altLang="ja-JP" dirty="0"/>
              <a:t>【PDF】(</a:t>
            </a:r>
            <a:r>
              <a:rPr lang="ja-JP" altLang="en-US" dirty="0"/>
              <a:t>内閣</a:t>
            </a:r>
            <a:r>
              <a:rPr lang="ja-JP" altLang="en-US" dirty="0" smtClean="0"/>
              <a:t>サイバーセキュリティセンター</a:t>
            </a:r>
            <a:r>
              <a:rPr lang="en-US" altLang="ja-JP" dirty="0" smtClean="0"/>
              <a:t>(NISC)</a:t>
            </a:r>
            <a:r>
              <a:rPr lang="ja-JP" altLang="en-US" dirty="0" smtClean="0"/>
              <a:t>）</a:t>
            </a:r>
            <a:endParaRPr lang="en-US" altLang="ja-JP" dirty="0">
              <a:hlinkClick r:id="rId3"/>
            </a:endParaRPr>
          </a:p>
          <a:p>
            <a:pPr lvl="2"/>
            <a:r>
              <a:rPr lang="en-US" altLang="ja-JP" dirty="0">
                <a:hlinkClick r:id="rId3"/>
              </a:rPr>
              <a:t>http://</a:t>
            </a:r>
            <a:r>
              <a:rPr lang="en-US" altLang="ja-JP" dirty="0" smtClean="0">
                <a:hlinkClick r:id="rId3"/>
              </a:rPr>
              <a:t>www.nisc.go.jp/security-site/files/CSmanga_JPN.pdf</a:t>
            </a:r>
            <a:endParaRPr lang="en-US" altLang="ja-JP" dirty="0" smtClean="0"/>
          </a:p>
          <a:p>
            <a:pPr lvl="1"/>
            <a:r>
              <a:rPr lang="en-US" altLang="ja-JP" dirty="0"/>
              <a:t>5</a:t>
            </a:r>
            <a:r>
              <a:rPr lang="ja-JP" altLang="en-US" dirty="0"/>
              <a:t>分でできる情報セキュリティポイント</a:t>
            </a:r>
            <a:r>
              <a:rPr lang="ja-JP" altLang="en-US" dirty="0" smtClean="0"/>
              <a:t>学習</a:t>
            </a:r>
            <a:r>
              <a:rPr lang="en-US" altLang="ja-JP" dirty="0" smtClean="0"/>
              <a:t>【Web</a:t>
            </a:r>
            <a:r>
              <a:rPr lang="ja-JP" altLang="en-US" dirty="0" smtClean="0"/>
              <a:t>サイト</a:t>
            </a:r>
            <a:r>
              <a:rPr lang="en-US" altLang="ja-JP" dirty="0" smtClean="0"/>
              <a:t>】</a:t>
            </a:r>
            <a:r>
              <a:rPr lang="ja-JP" altLang="en-US" dirty="0" smtClean="0"/>
              <a:t>（</a:t>
            </a:r>
            <a:r>
              <a:rPr lang="en-US" altLang="ja-JP" dirty="0" smtClean="0"/>
              <a:t>IPA</a:t>
            </a:r>
            <a:r>
              <a:rPr lang="ja-JP" altLang="en-US" dirty="0" smtClean="0"/>
              <a:t>）</a:t>
            </a:r>
            <a:endParaRPr lang="ja-JP" altLang="en-US" dirty="0"/>
          </a:p>
          <a:p>
            <a:pPr lvl="2"/>
            <a:r>
              <a:rPr lang="en-US" altLang="ja-JP" dirty="0">
                <a:hlinkClick r:id="rId4"/>
              </a:rPr>
              <a:t>http://</a:t>
            </a:r>
            <a:r>
              <a:rPr lang="en-US" altLang="ja-JP" dirty="0" smtClean="0">
                <a:hlinkClick r:id="rId4"/>
              </a:rPr>
              <a:t>www.ipa.go.jp/security/vuln/5mins_point/index.html</a:t>
            </a:r>
            <a:endParaRPr lang="en-US" altLang="ja-JP" dirty="0"/>
          </a:p>
          <a:p>
            <a:r>
              <a:rPr lang="ja-JP" altLang="en-US" dirty="0" smtClean="0"/>
              <a:t>情報セキュリティ・ポータルサイト</a:t>
            </a:r>
            <a:r>
              <a:rPr lang="en-US" altLang="ja-JP" dirty="0" smtClean="0"/>
              <a:t>【Web</a:t>
            </a:r>
            <a:r>
              <a:rPr lang="ja-JP" altLang="en-US" dirty="0" smtClean="0"/>
              <a:t>サイト</a:t>
            </a:r>
            <a:r>
              <a:rPr lang="en-US" altLang="ja-JP" dirty="0" smtClean="0"/>
              <a:t>】</a:t>
            </a:r>
            <a:r>
              <a:rPr lang="ja-JP" altLang="en-US" dirty="0" smtClean="0"/>
              <a:t>（</a:t>
            </a:r>
            <a:r>
              <a:rPr lang="en-US" altLang="ja-JP" dirty="0" smtClean="0"/>
              <a:t>IPA</a:t>
            </a:r>
            <a:r>
              <a:rPr lang="ja-JP" altLang="en-US" dirty="0" smtClean="0"/>
              <a:t>）</a:t>
            </a:r>
            <a:endParaRPr lang="en-US" altLang="zh-CN" dirty="0"/>
          </a:p>
          <a:p>
            <a:pPr lvl="1"/>
            <a:r>
              <a:rPr lang="en-US" altLang="zh-CN" dirty="0">
                <a:hlinkClick r:id="rId5"/>
              </a:rPr>
              <a:t>http://www.ipa.go.jp/security/kokokara</a:t>
            </a:r>
            <a:r>
              <a:rPr lang="en-US" altLang="zh-CN" dirty="0" smtClean="0">
                <a:hlinkClick r:id="rId5"/>
              </a:rPr>
              <a:t>/</a:t>
            </a:r>
            <a:endParaRPr lang="en-US" altLang="zh-CN" dirty="0" smtClean="0"/>
          </a:p>
          <a:p>
            <a:r>
              <a:rPr lang="en-US" altLang="ja-JP" dirty="0" smtClean="0"/>
              <a:t>【</a:t>
            </a:r>
            <a:r>
              <a:rPr lang="ja-JP" altLang="en-US" dirty="0" smtClean="0"/>
              <a:t>より体系的に詳細な資料</a:t>
            </a:r>
            <a:r>
              <a:rPr lang="en-US" altLang="ja-JP" dirty="0" smtClean="0"/>
              <a:t>】</a:t>
            </a:r>
          </a:p>
          <a:p>
            <a:pPr lvl="1"/>
            <a:r>
              <a:rPr lang="en-US" altLang="zh-CN" dirty="0" smtClean="0"/>
              <a:t>IPA</a:t>
            </a:r>
            <a:r>
              <a:rPr lang="zh-CN" altLang="en-US" dirty="0"/>
              <a:t>セキュリティセンター「情報セキュリティマネジメントについて」</a:t>
            </a:r>
          </a:p>
          <a:p>
            <a:pPr lvl="2"/>
            <a:r>
              <a:rPr lang="en-US" altLang="zh-CN" dirty="0">
                <a:hlinkClick r:id="rId6"/>
              </a:rPr>
              <a:t>http://</a:t>
            </a:r>
            <a:r>
              <a:rPr lang="en-US" altLang="zh-CN" dirty="0" smtClean="0">
                <a:hlinkClick r:id="rId6"/>
              </a:rPr>
              <a:t>www.ipa.go.jp/security/manager/protect/management.html</a:t>
            </a:r>
            <a:endParaRPr lang="zh-CN" altLang="en-US" dirty="0"/>
          </a:p>
          <a:p>
            <a:pPr lvl="1"/>
            <a:r>
              <a:rPr lang="zh-CN" altLang="en-US" dirty="0" smtClean="0"/>
              <a:t>読者</a:t>
            </a:r>
            <a:r>
              <a:rPr lang="zh-CN" altLang="en-US" dirty="0"/>
              <a:t>層別：情報セキュリティ対策実践情報： </a:t>
            </a:r>
          </a:p>
          <a:p>
            <a:pPr lvl="2"/>
            <a:r>
              <a:rPr lang="en-US" altLang="zh-CN" dirty="0">
                <a:hlinkClick r:id="rId7"/>
              </a:rPr>
              <a:t>http://</a:t>
            </a:r>
            <a:r>
              <a:rPr lang="en-US" altLang="zh-CN" dirty="0" smtClean="0">
                <a:hlinkClick r:id="rId7"/>
              </a:rPr>
              <a:t>www.ipa.go.jp/security/awareness/awareness.html</a:t>
            </a:r>
            <a:endParaRPr lang="en-US" altLang="zh-CN" dirty="0" smtClean="0"/>
          </a:p>
          <a:p>
            <a:endParaRPr kumimoji="1" lang="ja-JP" altLang="en-US" dirty="0"/>
          </a:p>
        </p:txBody>
      </p:sp>
    </p:spTree>
    <p:extLst>
      <p:ext uri="{BB962C8B-B14F-4D97-AF65-F5344CB8AC3E}">
        <p14:creationId xmlns:p14="http://schemas.microsoft.com/office/powerpoint/2010/main" val="309272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lang="ja-JP" altLang="en-US" dirty="0"/>
              <a:t>電⼦図書館サービス</a:t>
            </a:r>
            <a:r>
              <a:rPr lang="ja-JP" altLang="en-US" dirty="0" smtClean="0"/>
              <a:t>のあゆみと</a:t>
            </a:r>
            <a:r>
              <a:rPr lang="en-US" altLang="ja-JP" dirty="0" smtClean="0"/>
              <a:t/>
            </a:r>
            <a:br>
              <a:rPr lang="en-US" altLang="ja-JP" dirty="0" smtClean="0"/>
            </a:br>
            <a:r>
              <a:rPr lang="ja-JP" altLang="en-US" dirty="0" smtClean="0"/>
              <a:t>文化</a:t>
            </a:r>
            <a:r>
              <a:rPr lang="ja-JP" altLang="en-US" dirty="0"/>
              <a:t>資源</a:t>
            </a:r>
            <a:r>
              <a:rPr lang="ja-JP" altLang="en-US" dirty="0" smtClean="0"/>
              <a:t>のナショナルアーカイブの構築に向けた方向性</a:t>
            </a:r>
            <a:endParaRPr lang="ja-JP" altLang="en-US" dirty="0"/>
          </a:p>
        </p:txBody>
      </p:sp>
    </p:spTree>
    <p:extLst>
      <p:ext uri="{BB962C8B-B14F-4D97-AF65-F5344CB8AC3E}">
        <p14:creationId xmlns:p14="http://schemas.microsoft.com/office/powerpoint/2010/main" val="3517318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ja-JP" altLang="en-US" dirty="0" smtClean="0"/>
              <a:t>国立</a:t>
            </a:r>
            <a:r>
              <a:rPr lang="ja-JP" altLang="en-US" dirty="0"/>
              <a:t>国会図書館のサービスシステムの歩みと新たな方向性の模索 </a:t>
            </a:r>
            <a:r>
              <a:rPr lang="en-US" altLang="ja-JP" dirty="0"/>
              <a:t>―</a:t>
            </a:r>
            <a:r>
              <a:rPr lang="ja-JP" altLang="en-US" dirty="0"/>
              <a:t>電子図書館事業</a:t>
            </a:r>
            <a:r>
              <a:rPr lang="en-US" altLang="ja-JP" dirty="0"/>
              <a:t>20</a:t>
            </a:r>
            <a:r>
              <a:rPr lang="ja-JP" altLang="en-US" dirty="0"/>
              <a:t>年を迎えて</a:t>
            </a:r>
            <a:r>
              <a:rPr lang="en-US" altLang="ja-JP" dirty="0" smtClean="0"/>
              <a:t>―</a:t>
            </a:r>
          </a:p>
          <a:p>
            <a:pPr lvl="1"/>
            <a:r>
              <a:rPr lang="ja-JP" altLang="en-US" dirty="0" smtClean="0"/>
              <a:t>（</a:t>
            </a:r>
            <a:r>
              <a:rPr lang="ja-JP" altLang="en-US" dirty="0"/>
              <a:t>国立国会図書館月報</a:t>
            </a:r>
            <a:r>
              <a:rPr lang="en-US" altLang="ja-JP" dirty="0"/>
              <a:t>. 2015</a:t>
            </a:r>
            <a:r>
              <a:rPr lang="ja-JP" altLang="en-US" dirty="0"/>
              <a:t>年 </a:t>
            </a:r>
            <a:r>
              <a:rPr lang="en-US" altLang="ja-JP" dirty="0"/>
              <a:t>(3</a:t>
            </a:r>
            <a:r>
              <a:rPr lang="ja-JP" altLang="en-US" dirty="0"/>
              <a:t>月</a:t>
            </a:r>
            <a:r>
              <a:rPr lang="en-US" altLang="ja-JP" dirty="0"/>
              <a:t>) (648)</a:t>
            </a:r>
            <a:r>
              <a:rPr lang="ja-JP" altLang="en-US" dirty="0"/>
              <a:t>　</a:t>
            </a:r>
            <a:r>
              <a:rPr lang="en-US" altLang="ja-JP" dirty="0" smtClean="0"/>
              <a:t>p.20〜26</a:t>
            </a:r>
            <a:r>
              <a:rPr lang="ja-JP" altLang="en-US" dirty="0" smtClean="0"/>
              <a:t>）</a:t>
            </a:r>
            <a:endParaRPr lang="en-US" altLang="ja-JP" dirty="0" smtClean="0"/>
          </a:p>
          <a:p>
            <a:pPr lvl="1"/>
            <a:r>
              <a:rPr lang="en-US" altLang="ja-JP" dirty="0">
                <a:hlinkClick r:id="rId2"/>
              </a:rPr>
              <a:t>http://</a:t>
            </a:r>
            <a:r>
              <a:rPr lang="en-US" altLang="ja-JP" dirty="0" smtClean="0">
                <a:hlinkClick r:id="rId2"/>
              </a:rPr>
              <a:t>dl.ndl.go.jp/info:ndljp/pid/9105346</a:t>
            </a:r>
            <a:endParaRPr lang="en-US" altLang="ja-JP" dirty="0" smtClean="0"/>
          </a:p>
          <a:p>
            <a:pPr lvl="1"/>
            <a:endParaRPr lang="en-US" altLang="ja-JP" dirty="0"/>
          </a:p>
          <a:p>
            <a:pPr lvl="1"/>
            <a:endParaRPr lang="en-US" altLang="ja-JP" dirty="0" smtClean="0"/>
          </a:p>
          <a:p>
            <a:r>
              <a:rPr lang="en-US" altLang="ja-JP" dirty="0" smtClean="0"/>
              <a:t>【</a:t>
            </a:r>
            <a:r>
              <a:rPr lang="ja-JP" altLang="en-US" dirty="0" smtClean="0"/>
              <a:t>より詳細な資料を読む時間があれば</a:t>
            </a:r>
            <a:r>
              <a:rPr lang="en-US" altLang="ja-JP" dirty="0" smtClean="0"/>
              <a:t>】</a:t>
            </a:r>
          </a:p>
          <a:p>
            <a:pPr lvl="1"/>
            <a:r>
              <a:rPr lang="ja-JP" altLang="en-US" dirty="0" smtClean="0"/>
              <a:t>電子</a:t>
            </a:r>
            <a:r>
              <a:rPr lang="ja-JP" altLang="en-US" dirty="0"/>
              <a:t>図書館サービスからナショナルアーカイブの構築</a:t>
            </a:r>
            <a:r>
              <a:rPr lang="ja-JP" altLang="en-US" dirty="0" smtClean="0"/>
              <a:t>へ</a:t>
            </a:r>
            <a:r>
              <a:rPr lang="en-US" altLang="ja-JP" dirty="0" smtClean="0"/>
              <a:t/>
            </a:r>
            <a:br>
              <a:rPr lang="en-US" altLang="ja-JP" dirty="0" smtClean="0"/>
            </a:br>
            <a:r>
              <a:rPr lang="ja-JP" altLang="en-US" dirty="0" smtClean="0"/>
              <a:t>－</a:t>
            </a:r>
            <a:r>
              <a:rPr lang="en-US" altLang="ja-JP" dirty="0"/>
              <a:t>LOD</a:t>
            </a:r>
            <a:r>
              <a:rPr lang="ja-JP" altLang="en-US" dirty="0"/>
              <a:t>化によるデジタル文化財の利活用を目指して－</a:t>
            </a:r>
            <a:r>
              <a:rPr lang="ja-JP" altLang="en-US" dirty="0" smtClean="0"/>
              <a:t>（</a:t>
            </a:r>
            <a:r>
              <a:rPr lang="en-US" altLang="ja-JP" dirty="0" smtClean="0"/>
              <a:t>『</a:t>
            </a:r>
            <a:r>
              <a:rPr lang="en-US" altLang="ja-JP" dirty="0"/>
              <a:t>TP&amp;D</a:t>
            </a:r>
            <a:r>
              <a:rPr lang="ja-JP" altLang="en-US" dirty="0"/>
              <a:t>フォーラムシリーズ（整理技術・情報管理等研究論集）</a:t>
            </a:r>
            <a:r>
              <a:rPr lang="en-US" altLang="ja-JP" dirty="0" smtClean="0"/>
              <a:t>』</a:t>
            </a:r>
            <a:r>
              <a:rPr lang="ja-JP" altLang="en-US" dirty="0" smtClean="0"/>
              <a:t>用執筆原稿）</a:t>
            </a:r>
            <a:endParaRPr lang="en-US" altLang="ja-JP" dirty="0" smtClean="0"/>
          </a:p>
          <a:p>
            <a:pPr lvl="2"/>
            <a:r>
              <a:rPr lang="en-US" altLang="ja-JP" dirty="0" smtClean="0">
                <a:hlinkClick r:id="rId3"/>
              </a:rPr>
              <a:t>https</a:t>
            </a:r>
            <a:r>
              <a:rPr lang="en-US" altLang="ja-JP" dirty="0">
                <a:hlinkClick r:id="rId3"/>
              </a:rPr>
              <a:t>://d.docs.live.net/62326ca6c4db36a7/</a:t>
            </a:r>
            <a:r>
              <a:rPr lang="ja-JP" altLang="en-US" dirty="0">
                <a:hlinkClick r:id="rId3"/>
              </a:rPr>
              <a:t>制限公開</a:t>
            </a:r>
            <a:r>
              <a:rPr lang="en-US" altLang="ja-JP" dirty="0">
                <a:hlinkClick r:id="rId3"/>
              </a:rPr>
              <a:t>/</a:t>
            </a:r>
            <a:r>
              <a:rPr lang="ja-JP" altLang="en-US" dirty="0">
                <a:hlinkClick r:id="rId3"/>
              </a:rPr>
              <a:t>同志社ゼミ資料</a:t>
            </a:r>
            <a:r>
              <a:rPr lang="en-US" altLang="ja-JP" dirty="0">
                <a:hlinkClick r:id="rId3"/>
              </a:rPr>
              <a:t>/2016</a:t>
            </a:r>
            <a:r>
              <a:rPr lang="ja-JP" altLang="en-US" dirty="0">
                <a:hlinkClick r:id="rId3"/>
              </a:rPr>
              <a:t>年度</a:t>
            </a:r>
            <a:r>
              <a:rPr lang="en-US" altLang="ja-JP" dirty="0">
                <a:hlinkClick r:id="rId3"/>
              </a:rPr>
              <a:t>/【</a:t>
            </a:r>
            <a:r>
              <a:rPr lang="ja-JP" altLang="en-US" dirty="0">
                <a:hlinkClick r:id="rId3"/>
              </a:rPr>
              <a:t>参考</a:t>
            </a:r>
            <a:r>
              <a:rPr lang="en-US" altLang="ja-JP" dirty="0">
                <a:hlinkClick r:id="rId3"/>
              </a:rPr>
              <a:t>】</a:t>
            </a:r>
            <a:r>
              <a:rPr lang="ja-JP" altLang="en-US" dirty="0">
                <a:hlinkClick r:id="rId3"/>
              </a:rPr>
              <a:t>印刷不要</a:t>
            </a:r>
            <a:r>
              <a:rPr lang="en-US" altLang="ja-JP" dirty="0">
                <a:hlinkClick r:id="rId3"/>
              </a:rPr>
              <a:t>/【</a:t>
            </a:r>
            <a:r>
              <a:rPr lang="ja-JP" altLang="en-US" dirty="0">
                <a:hlinkClick r:id="rId3"/>
              </a:rPr>
              <a:t>最終版</a:t>
            </a:r>
            <a:r>
              <a:rPr lang="en-US" altLang="ja-JP" dirty="0">
                <a:hlinkClick r:id="rId3"/>
              </a:rPr>
              <a:t>】TPD</a:t>
            </a:r>
            <a:r>
              <a:rPr lang="ja-JP" altLang="en-US" dirty="0">
                <a:hlinkClick r:id="rId3"/>
              </a:rPr>
              <a:t>報告書</a:t>
            </a:r>
            <a:r>
              <a:rPr lang="en-US" altLang="ja-JP" dirty="0">
                <a:hlinkClick r:id="rId3"/>
              </a:rPr>
              <a:t>.</a:t>
            </a:r>
            <a:r>
              <a:rPr lang="en-US" altLang="ja-JP" dirty="0" err="1" smtClean="0">
                <a:hlinkClick r:id="rId3"/>
              </a:rPr>
              <a:t>docx</a:t>
            </a:r>
            <a:endParaRPr lang="en-US" altLang="ja-JP" dirty="0" smtClean="0"/>
          </a:p>
          <a:p>
            <a:pPr marL="914400" lvl="2" indent="0">
              <a:buNone/>
            </a:pPr>
            <a:endParaRPr lang="en-US" altLang="ja-JP" dirty="0" smtClean="0"/>
          </a:p>
          <a:p>
            <a:pPr lvl="1"/>
            <a:endParaRPr lang="ja-JP" altLang="en-US" dirty="0"/>
          </a:p>
          <a:p>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3055181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lang="ja-JP" altLang="en-US" dirty="0"/>
              <a:t>デジタルアーカイブに関連する国の施策</a:t>
            </a:r>
          </a:p>
        </p:txBody>
      </p:sp>
    </p:spTree>
    <p:extLst>
      <p:ext uri="{BB962C8B-B14F-4D97-AF65-F5344CB8AC3E}">
        <p14:creationId xmlns:p14="http://schemas.microsoft.com/office/powerpoint/2010/main" val="3785743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国の情報政策</a:t>
            </a:r>
            <a:endParaRPr kumimoji="1" lang="ja-JP" altLang="en-US" dirty="0"/>
          </a:p>
        </p:txBody>
      </p:sp>
      <p:sp>
        <p:nvSpPr>
          <p:cNvPr id="4" name="フッター プレースホルダー 3"/>
          <p:cNvSpPr>
            <a:spLocks noGrp="1"/>
          </p:cNvSpPr>
          <p:nvPr>
            <p:ph type="ftr" sz="quarter" idx="11"/>
          </p:nvPr>
        </p:nvSpPr>
        <p:spPr/>
        <p:txBody>
          <a:bodyPr/>
          <a:lstStyle/>
          <a:p>
            <a:endParaRPr kumimoji="0" lang="en-US"/>
          </a:p>
        </p:txBody>
      </p:sp>
      <p:sp>
        <p:nvSpPr>
          <p:cNvPr id="5" name="スライド番号プレースホルダー 4"/>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7" name="正方形/長方形 6"/>
          <p:cNvSpPr/>
          <p:nvPr/>
        </p:nvSpPr>
        <p:spPr>
          <a:xfrm>
            <a:off x="1801930" y="6430900"/>
            <a:ext cx="648072" cy="216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hlinkClick r:id="rId3"/>
              </a:rPr>
              <a:t>PDF</a:t>
            </a:r>
            <a:endParaRPr lang="ja-JP" altLang="en-US" dirty="0"/>
          </a:p>
        </p:txBody>
      </p:sp>
      <p:sp>
        <p:nvSpPr>
          <p:cNvPr id="8" name="正方形/長方形 7"/>
          <p:cNvSpPr/>
          <p:nvPr/>
        </p:nvSpPr>
        <p:spPr>
          <a:xfrm>
            <a:off x="2576993" y="6430900"/>
            <a:ext cx="926719" cy="216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err="1"/>
              <a:t>Xmind</a:t>
            </a:r>
            <a:endParaRPr lang="ja-JP" altLang="en-US" dirty="0"/>
          </a:p>
        </p:txBody>
      </p:sp>
      <p:pic>
        <p:nvPicPr>
          <p:cNvPr id="3" name="図 2"/>
          <p:cNvPicPr>
            <a:picLocks noChangeAspect="1"/>
          </p:cNvPicPr>
          <p:nvPr/>
        </p:nvPicPr>
        <p:blipFill>
          <a:blip r:embed="rId4"/>
          <a:stretch>
            <a:fillRect/>
          </a:stretch>
        </p:blipFill>
        <p:spPr>
          <a:xfrm>
            <a:off x="0" y="772160"/>
            <a:ext cx="12192000" cy="6096000"/>
          </a:xfrm>
          <a:prstGeom prst="rect">
            <a:avLst/>
          </a:prstGeom>
        </p:spPr>
      </p:pic>
    </p:spTree>
    <p:extLst>
      <p:ext uri="{BB962C8B-B14F-4D97-AF65-F5344CB8AC3E}">
        <p14:creationId xmlns:p14="http://schemas.microsoft.com/office/powerpoint/2010/main" val="3400400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kumimoji="1" lang="ja-JP" altLang="en-US" dirty="0" smtClean="0"/>
              <a:t>終わりに</a:t>
            </a:r>
            <a:r>
              <a:rPr kumimoji="1" lang="en-US" altLang="ja-JP" dirty="0" smtClean="0"/>
              <a:t/>
            </a:r>
            <a:br>
              <a:rPr kumimoji="1" lang="en-US" altLang="ja-JP" dirty="0" smtClean="0"/>
            </a:br>
            <a:endParaRPr kumimoji="1" lang="ja-JP" altLang="en-US" dirty="0"/>
          </a:p>
        </p:txBody>
      </p:sp>
      <p:sp>
        <p:nvSpPr>
          <p:cNvPr id="4" name="テキスト プレースホルダー 3"/>
          <p:cNvSpPr>
            <a:spLocks noGrp="1"/>
          </p:cNvSpPr>
          <p:nvPr>
            <p:ph type="body" idx="1"/>
          </p:nvPr>
        </p:nvSpPr>
        <p:spPr>
          <a:xfrm>
            <a:off x="831850" y="4562475"/>
            <a:ext cx="10515600" cy="1903639"/>
          </a:xfrm>
        </p:spPr>
        <p:style>
          <a:lnRef idx="2">
            <a:schemeClr val="accent2"/>
          </a:lnRef>
          <a:fillRef idx="1">
            <a:schemeClr val="lt1"/>
          </a:fillRef>
          <a:effectRef idx="0">
            <a:schemeClr val="accent2"/>
          </a:effectRef>
          <a:fontRef idx="minor">
            <a:schemeClr val="dk1"/>
          </a:fontRef>
        </p:style>
        <p:txBody>
          <a:bodyPr>
            <a:noAutofit/>
          </a:bodyPr>
          <a:lstStyle/>
          <a:p>
            <a:pPr lvl="1"/>
            <a:endParaRPr lang="en-US" altLang="ja-JP" sz="2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2207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ja-JP" altLang="en-US" dirty="0" smtClean="0"/>
              <a:t>ゼミの流れと概要</a:t>
            </a:r>
            <a:endParaRPr kumimoji="1" lang="ja-JP" altLang="en-US" dirty="0"/>
          </a:p>
        </p:txBody>
      </p:sp>
      <p:sp>
        <p:nvSpPr>
          <p:cNvPr id="2" name="テキスト プレースホルダー 1"/>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869192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ゼミ</a:t>
            </a:r>
            <a:r>
              <a:rPr lang="ja-JP" altLang="en-US" dirty="0" smtClean="0"/>
              <a:t>の全体を通じて</a:t>
            </a:r>
            <a:endParaRPr kumimoji="1" lang="ja-JP" altLang="en-US" dirty="0"/>
          </a:p>
        </p:txBody>
      </p:sp>
      <p:sp>
        <p:nvSpPr>
          <p:cNvPr id="4" name="正方形/長方形 3"/>
          <p:cNvSpPr/>
          <p:nvPr/>
        </p:nvSpPr>
        <p:spPr>
          <a:xfrm>
            <a:off x="416181" y="1651472"/>
            <a:ext cx="1998483" cy="693195"/>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図書館サービス</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・従来型サービス</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・これからのサービス</a:t>
            </a:r>
            <a:endParaRPr lang="en-US" altLang="ja-JP" sz="1400" dirty="0">
              <a:latin typeface="Meiryo UI" panose="020B0604030504040204" pitchFamily="50" charset="-128"/>
              <a:ea typeface="Meiryo UI" panose="020B0604030504040204" pitchFamily="50" charset="-128"/>
            </a:endParaRPr>
          </a:p>
        </p:txBody>
      </p:sp>
      <p:sp>
        <p:nvSpPr>
          <p:cNvPr id="5" name="正方形/長方形 4"/>
          <p:cNvSpPr/>
          <p:nvPr/>
        </p:nvSpPr>
        <p:spPr>
          <a:xfrm>
            <a:off x="416181" y="2702863"/>
            <a:ext cx="1998483" cy="930952"/>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サービスを提供するための情報システム</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・業務を支援するシステム</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・利用者サービスシステム</a:t>
            </a:r>
            <a:endParaRPr lang="en-US" altLang="ja-JP" sz="1400" dirty="0">
              <a:latin typeface="Meiryo UI" panose="020B0604030504040204" pitchFamily="50" charset="-128"/>
              <a:ea typeface="Meiryo UI" panose="020B0604030504040204" pitchFamily="50" charset="-128"/>
            </a:endParaRPr>
          </a:p>
        </p:txBody>
      </p:sp>
      <p:sp>
        <p:nvSpPr>
          <p:cNvPr id="6" name="正方形/長方形 5"/>
          <p:cNvSpPr/>
          <p:nvPr/>
        </p:nvSpPr>
        <p:spPr>
          <a:xfrm>
            <a:off x="227153" y="4112086"/>
            <a:ext cx="2319103" cy="274591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必要な資源</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・人・もの・金・（制度）</a:t>
            </a:r>
            <a:endParaRPr lang="en-US" altLang="ja-JP" sz="1400" dirty="0">
              <a:latin typeface="Meiryo UI" panose="020B0604030504040204" pitchFamily="50" charset="-128"/>
              <a:ea typeface="Meiryo UI" panose="020B0604030504040204" pitchFamily="50" charset="-128"/>
            </a:endParaRPr>
          </a:p>
        </p:txBody>
      </p:sp>
      <p:sp>
        <p:nvSpPr>
          <p:cNvPr id="7" name="正方形/長方形 6"/>
          <p:cNvSpPr/>
          <p:nvPr/>
        </p:nvSpPr>
        <p:spPr>
          <a:xfrm>
            <a:off x="344900" y="4774848"/>
            <a:ext cx="2090198" cy="81841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必要な資源（人）</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・体制の確立</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人材育成・人材確保）</a:t>
            </a:r>
            <a:endParaRPr lang="en-US" altLang="ja-JP" sz="1400" dirty="0">
              <a:latin typeface="Meiryo UI" panose="020B0604030504040204" pitchFamily="50" charset="-128"/>
              <a:ea typeface="Meiryo UI" panose="020B0604030504040204" pitchFamily="50" charset="-128"/>
            </a:endParaRPr>
          </a:p>
        </p:txBody>
      </p:sp>
      <p:sp>
        <p:nvSpPr>
          <p:cNvPr id="8" name="正方形/長方形 7"/>
          <p:cNvSpPr/>
          <p:nvPr/>
        </p:nvSpPr>
        <p:spPr>
          <a:xfrm>
            <a:off x="3120054" y="4395220"/>
            <a:ext cx="2166421" cy="115017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ja-JP" sz="1400" dirty="0">
                <a:latin typeface="Meiryo UI" panose="020B0604030504040204" pitchFamily="50" charset="-128"/>
                <a:ea typeface="Meiryo UI" panose="020B0604030504040204" pitchFamily="50" charset="-128"/>
              </a:rPr>
              <a:t>情報システムの構築・運用に必要なスキルと</a:t>
            </a:r>
            <a:r>
              <a:rPr lang="ja-JP" altLang="ja-JP" sz="1400" dirty="0" smtClean="0">
                <a:latin typeface="Meiryo UI" panose="020B0604030504040204" pitchFamily="50" charset="-128"/>
                <a:ea typeface="Meiryo UI" panose="020B0604030504040204" pitchFamily="50" charset="-128"/>
              </a:rPr>
              <a:t>知識</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・一般論としての</a:t>
            </a:r>
            <a:r>
              <a:rPr lang="en-US" altLang="ja-JP" sz="1400" dirty="0" err="1" smtClean="0">
                <a:latin typeface="Meiryo UI" panose="020B0604030504040204" pitchFamily="50" charset="-128"/>
                <a:ea typeface="Meiryo UI" panose="020B0604030504040204" pitchFamily="50" charset="-128"/>
              </a:rPr>
              <a:t>i</a:t>
            </a:r>
            <a:r>
              <a:rPr lang="ja-JP" altLang="en-US" sz="1400" dirty="0" smtClean="0">
                <a:latin typeface="Meiryo UI" panose="020B0604030504040204" pitchFamily="50" charset="-128"/>
                <a:ea typeface="Meiryo UI" panose="020B0604030504040204" pitchFamily="50" charset="-128"/>
              </a:rPr>
              <a:t>コンピテンシ・ディクショナリ</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・情報セキュリティ対策</a:t>
            </a:r>
            <a:endParaRPr lang="en-US" altLang="ja-JP" sz="1400" dirty="0">
              <a:latin typeface="Meiryo UI" panose="020B0604030504040204" pitchFamily="50" charset="-128"/>
              <a:ea typeface="Meiryo UI" panose="020B0604030504040204" pitchFamily="50" charset="-128"/>
            </a:endParaRPr>
          </a:p>
        </p:txBody>
      </p:sp>
      <p:sp>
        <p:nvSpPr>
          <p:cNvPr id="9" name="正方形/長方形 8"/>
          <p:cNvSpPr/>
          <p:nvPr/>
        </p:nvSpPr>
        <p:spPr>
          <a:xfrm>
            <a:off x="5975194" y="4739177"/>
            <a:ext cx="2748614" cy="1737753"/>
          </a:xfrm>
          <a:prstGeom prst="rect">
            <a:avLst/>
          </a:prstGeom>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図書館情報システムにフォーカスしたシステム構築</a:t>
            </a:r>
            <a:r>
              <a:rPr lang="ja-JP" altLang="en-US" sz="1400" dirty="0">
                <a:latin typeface="Meiryo UI" panose="020B0604030504040204" pitchFamily="50" charset="-128"/>
                <a:ea typeface="Meiryo UI" panose="020B0604030504040204" pitchFamily="50" charset="-128"/>
              </a:rPr>
              <a:t>・</a:t>
            </a:r>
            <a:r>
              <a:rPr lang="ja-JP" altLang="en-US" sz="1400" dirty="0" smtClean="0">
                <a:latin typeface="Meiryo UI" panose="020B0604030504040204" pitchFamily="50" charset="-128"/>
                <a:ea typeface="Meiryo UI" panose="020B0604030504040204" pitchFamily="50" charset="-128"/>
              </a:rPr>
              <a:t>運用</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・構築</a:t>
            </a:r>
            <a:r>
              <a:rPr lang="ja-JP" altLang="en-US" sz="1400" dirty="0">
                <a:latin typeface="Meiryo UI" panose="020B0604030504040204" pitchFamily="50" charset="-128"/>
                <a:ea typeface="Meiryo UI" panose="020B0604030504040204" pitchFamily="50" charset="-128"/>
              </a:rPr>
              <a:t>・運用のタスクの種類と内容</a:t>
            </a:r>
          </a:p>
          <a:p>
            <a:pPr algn="ctr"/>
            <a:r>
              <a:rPr lang="ja-JP" altLang="en-US" sz="1400" dirty="0" smtClean="0">
                <a:latin typeface="Meiryo UI" panose="020B0604030504040204" pitchFamily="50" charset="-128"/>
                <a:ea typeface="Meiryo UI" panose="020B0604030504040204" pitchFamily="50" charset="-128"/>
              </a:rPr>
              <a:t>・個々</a:t>
            </a:r>
            <a:r>
              <a:rPr lang="ja-JP" altLang="en-US" sz="1400" dirty="0">
                <a:latin typeface="Meiryo UI" panose="020B0604030504040204" pitchFamily="50" charset="-128"/>
                <a:ea typeface="Meiryo UI" panose="020B0604030504040204" pitchFamily="50" charset="-128"/>
              </a:rPr>
              <a:t>のタスクを遂行するために必要なスキル</a:t>
            </a:r>
          </a:p>
          <a:p>
            <a:pPr algn="ctr"/>
            <a:r>
              <a:rPr lang="ja-JP" altLang="en-US" sz="1400" dirty="0" smtClean="0">
                <a:latin typeface="Meiryo UI" panose="020B0604030504040204" pitchFamily="50" charset="-128"/>
                <a:ea typeface="Meiryo UI" panose="020B0604030504040204" pitchFamily="50" charset="-128"/>
              </a:rPr>
              <a:t>・スキル</a:t>
            </a:r>
            <a:r>
              <a:rPr lang="ja-JP" altLang="en-US" sz="1400" dirty="0">
                <a:latin typeface="Meiryo UI" panose="020B0604030504040204" pitchFamily="50" charset="-128"/>
                <a:ea typeface="Meiryo UI" panose="020B0604030504040204" pitchFamily="50" charset="-128"/>
              </a:rPr>
              <a:t>に必要な知識、ノウハウ</a:t>
            </a:r>
          </a:p>
          <a:p>
            <a:pPr algn="ctr"/>
            <a:r>
              <a:rPr lang="ja-JP" altLang="en-US" sz="1400" dirty="0" smtClean="0">
                <a:latin typeface="Meiryo UI" panose="020B0604030504040204" pitchFamily="50" charset="-128"/>
                <a:ea typeface="Meiryo UI" panose="020B0604030504040204" pitchFamily="50" charset="-128"/>
              </a:rPr>
              <a:t>スキル</a:t>
            </a:r>
            <a:r>
              <a:rPr lang="ja-JP" altLang="en-US" sz="1400" dirty="0">
                <a:latin typeface="Meiryo UI" panose="020B0604030504040204" pitchFamily="50" charset="-128"/>
                <a:ea typeface="Meiryo UI" panose="020B0604030504040204" pitchFamily="50" charset="-128"/>
              </a:rPr>
              <a:t>・知識の習得方法</a:t>
            </a:r>
          </a:p>
          <a:p>
            <a:pPr algn="ctr"/>
            <a:endParaRPr lang="en-US" altLang="ja-JP" sz="1400" dirty="0">
              <a:latin typeface="Meiryo UI" panose="020B0604030504040204" pitchFamily="50" charset="-128"/>
              <a:ea typeface="Meiryo UI" panose="020B0604030504040204" pitchFamily="50" charset="-128"/>
            </a:endParaRPr>
          </a:p>
        </p:txBody>
      </p:sp>
      <p:sp>
        <p:nvSpPr>
          <p:cNvPr id="10" name="正方形/長方形 9"/>
          <p:cNvSpPr/>
          <p:nvPr/>
        </p:nvSpPr>
        <p:spPr>
          <a:xfrm>
            <a:off x="3131611" y="1543369"/>
            <a:ext cx="2197398" cy="93040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電子</a:t>
            </a:r>
            <a:r>
              <a:rPr lang="ja-JP" altLang="en-US" sz="1400" dirty="0">
                <a:latin typeface="Meiryo UI" panose="020B0604030504040204" pitchFamily="50" charset="-128"/>
                <a:ea typeface="Meiryo UI" panose="020B0604030504040204" pitchFamily="50" charset="-128"/>
              </a:rPr>
              <a:t>図書館サービスの</a:t>
            </a:r>
            <a:r>
              <a:rPr lang="ja-JP" altLang="en-US" sz="1400" dirty="0" smtClean="0">
                <a:latin typeface="Meiryo UI" panose="020B0604030504040204" pitchFamily="50" charset="-128"/>
                <a:ea typeface="Meiryo UI" panose="020B0604030504040204" pitchFamily="50" charset="-128"/>
              </a:rPr>
              <a:t>理念</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電子図書館</a:t>
            </a:r>
            <a:r>
              <a:rPr lang="ja-JP" altLang="en-US" sz="1400" dirty="0">
                <a:latin typeface="Meiryo UI" panose="020B0604030504040204" pitchFamily="50" charset="-128"/>
                <a:ea typeface="Meiryo UI" panose="020B0604030504040204" pitchFamily="50" charset="-128"/>
              </a:rPr>
              <a:t>サービス</a:t>
            </a:r>
            <a:r>
              <a:rPr lang="ja-JP" altLang="en-US" sz="1400" dirty="0" smtClean="0">
                <a:latin typeface="Meiryo UI" panose="020B0604030504040204" pitchFamily="50" charset="-128"/>
                <a:ea typeface="Meiryo UI" panose="020B0604030504040204" pitchFamily="50" charset="-128"/>
              </a:rPr>
              <a:t>の歩みと、それを支えるシステム</a:t>
            </a:r>
            <a:endParaRPr lang="en-US" altLang="ja-JP" sz="1400" dirty="0">
              <a:latin typeface="Meiryo UI" panose="020B0604030504040204" pitchFamily="50" charset="-128"/>
              <a:ea typeface="Meiryo UI" panose="020B0604030504040204" pitchFamily="50" charset="-128"/>
            </a:endParaRPr>
          </a:p>
        </p:txBody>
      </p:sp>
      <p:sp>
        <p:nvSpPr>
          <p:cNvPr id="11" name="正方形/長方形 10"/>
          <p:cNvSpPr/>
          <p:nvPr/>
        </p:nvSpPr>
        <p:spPr>
          <a:xfrm>
            <a:off x="5990329" y="2433564"/>
            <a:ext cx="2622957" cy="76524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電子</a:t>
            </a:r>
            <a:r>
              <a:rPr lang="ja-JP" altLang="en-US" sz="1400" dirty="0">
                <a:latin typeface="Meiryo UI" panose="020B0604030504040204" pitchFamily="50" charset="-128"/>
                <a:ea typeface="Meiryo UI" panose="020B0604030504040204" pitchFamily="50" charset="-128"/>
              </a:rPr>
              <a:t>図書館サービスの</a:t>
            </a:r>
            <a:r>
              <a:rPr lang="ja-JP" altLang="en-US" sz="1400" dirty="0" smtClean="0">
                <a:latin typeface="Meiryo UI" panose="020B0604030504040204" pitchFamily="50" charset="-128"/>
                <a:ea typeface="Meiryo UI" panose="020B0604030504040204" pitchFamily="50" charset="-128"/>
              </a:rPr>
              <a:t>発展形</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・知識インフラ構想</a:t>
            </a:r>
            <a:endParaRPr lang="en-US" altLang="ja-JP" sz="1400" dirty="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・東日本大震災アーカイブ</a:t>
            </a:r>
            <a:endParaRPr lang="en-US" altLang="ja-JP" sz="1400" dirty="0">
              <a:latin typeface="Meiryo UI" panose="020B0604030504040204" pitchFamily="50" charset="-128"/>
              <a:ea typeface="Meiryo UI" panose="020B0604030504040204" pitchFamily="50" charset="-128"/>
            </a:endParaRPr>
          </a:p>
        </p:txBody>
      </p:sp>
      <p:sp>
        <p:nvSpPr>
          <p:cNvPr id="12" name="正方形/長方形 11"/>
          <p:cNvSpPr/>
          <p:nvPr/>
        </p:nvSpPr>
        <p:spPr>
          <a:xfrm>
            <a:off x="3019197" y="2999435"/>
            <a:ext cx="2442398" cy="1112651"/>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デジタルアーカイブ</a:t>
            </a:r>
            <a:r>
              <a:rPr lang="ja-JP" altLang="en-US" sz="1400" dirty="0">
                <a:latin typeface="Meiryo UI" panose="020B0604030504040204" pitchFamily="50" charset="-128"/>
                <a:ea typeface="Meiryo UI" panose="020B0604030504040204" pitchFamily="50" charset="-128"/>
              </a:rPr>
              <a:t>に関連する国の</a:t>
            </a:r>
            <a:r>
              <a:rPr lang="ja-JP" altLang="en-US" sz="1400" dirty="0" smtClean="0">
                <a:latin typeface="Meiryo UI" panose="020B0604030504040204" pitchFamily="50" charset="-128"/>
                <a:ea typeface="Meiryo UI" panose="020B0604030504040204" pitchFamily="50" charset="-128"/>
              </a:rPr>
              <a:t>施策</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・サービスの実現に向けた施策</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・具体的なサービス実施のための予算確保</a:t>
            </a:r>
            <a:endParaRPr lang="en-US" altLang="ja-JP" sz="1400" dirty="0">
              <a:latin typeface="Meiryo UI" panose="020B0604030504040204" pitchFamily="50" charset="-128"/>
              <a:ea typeface="Meiryo UI" panose="020B0604030504040204" pitchFamily="50" charset="-128"/>
            </a:endParaRPr>
          </a:p>
        </p:txBody>
      </p:sp>
      <p:sp>
        <p:nvSpPr>
          <p:cNvPr id="13" name="正方形/長方形 12"/>
          <p:cNvSpPr/>
          <p:nvPr/>
        </p:nvSpPr>
        <p:spPr>
          <a:xfrm>
            <a:off x="5861821" y="3500167"/>
            <a:ext cx="2769585" cy="745263"/>
          </a:xfrm>
          <a:prstGeom prst="rect">
            <a:avLst/>
          </a:prstGeom>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今後</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年を見据えたサービスの</a:t>
            </a:r>
            <a:r>
              <a:rPr lang="ja-JP" altLang="en-US" sz="1400" dirty="0" smtClean="0">
                <a:latin typeface="Meiryo UI" panose="020B0604030504040204" pitchFamily="50" charset="-128"/>
                <a:ea typeface="Meiryo UI" panose="020B0604030504040204" pitchFamily="50" charset="-128"/>
              </a:rPr>
              <a:t>構築</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・電子書籍のナショナルアーカイブ</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・文化資源のナショナルアーカイブ</a:t>
            </a:r>
            <a:endParaRPr lang="en-US" altLang="ja-JP" sz="1400" dirty="0">
              <a:latin typeface="Meiryo UI" panose="020B0604030504040204" pitchFamily="50" charset="-128"/>
              <a:ea typeface="Meiryo UI" panose="020B0604030504040204" pitchFamily="50" charset="-128"/>
            </a:endParaRPr>
          </a:p>
          <a:p>
            <a:pPr algn="ctr"/>
            <a:endParaRPr lang="en-US" altLang="ja-JP" sz="1400" dirty="0">
              <a:latin typeface="Meiryo UI" panose="020B0604030504040204" pitchFamily="50" charset="-128"/>
              <a:ea typeface="Meiryo UI" panose="020B0604030504040204" pitchFamily="50" charset="-128"/>
            </a:endParaRPr>
          </a:p>
        </p:txBody>
      </p:sp>
      <p:sp>
        <p:nvSpPr>
          <p:cNvPr id="14" name="角丸四角形 13"/>
          <p:cNvSpPr/>
          <p:nvPr/>
        </p:nvSpPr>
        <p:spPr>
          <a:xfrm>
            <a:off x="9255402" y="644856"/>
            <a:ext cx="2730690" cy="4980778"/>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業者に騙されない調達のために</a:t>
            </a:r>
            <a:endParaRPr kumimoji="1" lang="ja-JP" altLang="en-US" sz="1400" dirty="0">
              <a:latin typeface="Meiryo UI" panose="020B0604030504040204" pitchFamily="50" charset="-128"/>
              <a:ea typeface="Meiryo UI" panose="020B0604030504040204" pitchFamily="50" charset="-128"/>
            </a:endParaRPr>
          </a:p>
        </p:txBody>
      </p:sp>
      <p:sp>
        <p:nvSpPr>
          <p:cNvPr id="15" name="フローチャート: 端子 14"/>
          <p:cNvSpPr/>
          <p:nvPr/>
        </p:nvSpPr>
        <p:spPr>
          <a:xfrm>
            <a:off x="9594203" y="1235519"/>
            <a:ext cx="1998483" cy="56724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今の図書館システムはどうなってる？</a:t>
            </a:r>
            <a:endParaRPr lang="en-US" altLang="ja-JP" sz="1400" dirty="0">
              <a:latin typeface="Meiryo UI" panose="020B0604030504040204" pitchFamily="50" charset="-128"/>
              <a:ea typeface="Meiryo UI" panose="020B0604030504040204" pitchFamily="50" charset="-128"/>
            </a:endParaRPr>
          </a:p>
        </p:txBody>
      </p:sp>
      <p:sp>
        <p:nvSpPr>
          <p:cNvPr id="16" name="フローチャート: 端子 15"/>
          <p:cNvSpPr/>
          <p:nvPr/>
        </p:nvSpPr>
        <p:spPr>
          <a:xfrm>
            <a:off x="9704216" y="2476061"/>
            <a:ext cx="1998483" cy="35802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どうやって構築してる？</a:t>
            </a:r>
            <a:endParaRPr lang="en-US" altLang="ja-JP" sz="1400" dirty="0">
              <a:latin typeface="Meiryo UI" panose="020B0604030504040204" pitchFamily="50" charset="-128"/>
              <a:ea typeface="Meiryo UI" panose="020B0604030504040204" pitchFamily="50" charset="-128"/>
            </a:endParaRPr>
          </a:p>
        </p:txBody>
      </p:sp>
      <p:sp>
        <p:nvSpPr>
          <p:cNvPr id="17" name="フローチャート: 端子 16"/>
          <p:cNvSpPr/>
          <p:nvPr/>
        </p:nvSpPr>
        <p:spPr>
          <a:xfrm>
            <a:off x="9704216" y="2955384"/>
            <a:ext cx="1998484" cy="586877"/>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一般的な開発手順・技法は？</a:t>
            </a:r>
            <a:endParaRPr lang="en-US" altLang="ja-JP" sz="1400" dirty="0">
              <a:latin typeface="Meiryo UI" panose="020B0604030504040204" pitchFamily="50" charset="-128"/>
              <a:ea typeface="Meiryo UI" panose="020B0604030504040204" pitchFamily="50" charset="-128"/>
            </a:endParaRPr>
          </a:p>
        </p:txBody>
      </p:sp>
      <p:sp>
        <p:nvSpPr>
          <p:cNvPr id="18" name="フローチャート: 端子 17"/>
          <p:cNvSpPr/>
          <p:nvPr/>
        </p:nvSpPr>
        <p:spPr>
          <a:xfrm>
            <a:off x="9462909" y="3663558"/>
            <a:ext cx="2481099" cy="624623"/>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どんな仕様書を作ればいい？</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ポイント</a:t>
            </a:r>
            <a:r>
              <a:rPr lang="ja-JP" altLang="en-US" sz="1400" dirty="0" smtClean="0">
                <a:latin typeface="Meiryo UI" panose="020B0604030504040204" pitchFamily="50" charset="-128"/>
                <a:ea typeface="Meiryo UI" panose="020B0604030504040204" pitchFamily="50" charset="-128"/>
              </a:rPr>
              <a:t>は？</a:t>
            </a:r>
            <a:endParaRPr lang="en-US" altLang="ja-JP" sz="1400" dirty="0">
              <a:latin typeface="Meiryo UI" panose="020B0604030504040204" pitchFamily="50" charset="-128"/>
              <a:ea typeface="Meiryo UI" panose="020B0604030504040204" pitchFamily="50" charset="-128"/>
            </a:endParaRPr>
          </a:p>
        </p:txBody>
      </p:sp>
      <p:sp>
        <p:nvSpPr>
          <p:cNvPr id="19" name="フローチャート: 端子 18"/>
          <p:cNvSpPr/>
          <p:nvPr/>
        </p:nvSpPr>
        <p:spPr>
          <a:xfrm>
            <a:off x="9635008" y="4408160"/>
            <a:ext cx="2145295" cy="57013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その仕様書を作るためにどんなスキルが必要？</a:t>
            </a:r>
            <a:endParaRPr lang="en-US" altLang="ja-JP" sz="1400" dirty="0" smtClean="0">
              <a:latin typeface="Meiryo UI" panose="020B0604030504040204" pitchFamily="50" charset="-128"/>
              <a:ea typeface="Meiryo UI" panose="020B0604030504040204" pitchFamily="50" charset="-128"/>
            </a:endParaRPr>
          </a:p>
        </p:txBody>
      </p:sp>
      <p:sp>
        <p:nvSpPr>
          <p:cNvPr id="21" name="フローチャート: 端子 20"/>
          <p:cNvSpPr/>
          <p:nvPr/>
        </p:nvSpPr>
        <p:spPr>
          <a:xfrm>
            <a:off x="9462909" y="1863409"/>
            <a:ext cx="2462566" cy="465085"/>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どんな経緯でこうなった？</a:t>
            </a:r>
            <a:endParaRPr lang="en-US" altLang="ja-JP" sz="1400" dirty="0">
              <a:latin typeface="Meiryo UI" panose="020B0604030504040204" pitchFamily="50" charset="-128"/>
              <a:ea typeface="Meiryo UI" panose="020B0604030504040204" pitchFamily="50" charset="-128"/>
            </a:endParaRPr>
          </a:p>
        </p:txBody>
      </p:sp>
      <p:sp>
        <p:nvSpPr>
          <p:cNvPr id="22" name="フローチャート: 端子 21"/>
          <p:cNvSpPr/>
          <p:nvPr/>
        </p:nvSpPr>
        <p:spPr>
          <a:xfrm>
            <a:off x="9738018" y="5090990"/>
            <a:ext cx="1998483" cy="305283"/>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スキル</a:t>
            </a:r>
            <a:r>
              <a:rPr lang="ja-JP" altLang="en-US" sz="1400" dirty="0">
                <a:latin typeface="Meiryo UI" panose="020B0604030504040204" pitchFamily="50" charset="-128"/>
                <a:ea typeface="Meiryo UI" panose="020B0604030504040204" pitchFamily="50" charset="-128"/>
              </a:rPr>
              <a:t>習得</a:t>
            </a:r>
            <a:r>
              <a:rPr lang="ja-JP" altLang="en-US" sz="1400" dirty="0" smtClean="0">
                <a:latin typeface="Meiryo UI" panose="020B0604030504040204" pitchFamily="50" charset="-128"/>
                <a:ea typeface="Meiryo UI" panose="020B0604030504040204" pitchFamily="50" charset="-128"/>
              </a:rPr>
              <a:t>の仕方は？</a:t>
            </a:r>
            <a:endParaRPr lang="en-US" altLang="ja-JP" sz="1400" dirty="0">
              <a:latin typeface="Meiryo UI" panose="020B0604030504040204" pitchFamily="50" charset="-128"/>
              <a:ea typeface="Meiryo UI" panose="020B0604030504040204" pitchFamily="50" charset="-128"/>
            </a:endParaRPr>
          </a:p>
        </p:txBody>
      </p:sp>
      <p:sp>
        <p:nvSpPr>
          <p:cNvPr id="23" name="右矢印 22"/>
          <p:cNvSpPr/>
          <p:nvPr/>
        </p:nvSpPr>
        <p:spPr>
          <a:xfrm>
            <a:off x="2489479" y="1738767"/>
            <a:ext cx="555759" cy="514979"/>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4" name="横巻き 23"/>
          <p:cNvSpPr/>
          <p:nvPr/>
        </p:nvSpPr>
        <p:spPr>
          <a:xfrm>
            <a:off x="159740" y="702639"/>
            <a:ext cx="3743468" cy="814626"/>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図書館サービスの向上</a:t>
            </a:r>
            <a:endParaRPr kumimoji="1"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・効率的・効果的なサービスの構築</a:t>
            </a:r>
            <a:endParaRPr kumimoji="1" lang="ja-JP" altLang="en-US" dirty="0">
              <a:latin typeface="Meiryo UI" panose="020B0604030504040204" pitchFamily="50" charset="-128"/>
              <a:ea typeface="Meiryo UI" panose="020B0604030504040204" pitchFamily="50" charset="-128"/>
            </a:endParaRPr>
          </a:p>
        </p:txBody>
      </p:sp>
      <p:sp>
        <p:nvSpPr>
          <p:cNvPr id="25" name="右矢印 24"/>
          <p:cNvSpPr/>
          <p:nvPr/>
        </p:nvSpPr>
        <p:spPr>
          <a:xfrm>
            <a:off x="5451547" y="1427223"/>
            <a:ext cx="555759" cy="514979"/>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7" name="下矢印 26"/>
          <p:cNvSpPr/>
          <p:nvPr/>
        </p:nvSpPr>
        <p:spPr>
          <a:xfrm>
            <a:off x="12380086" y="3443044"/>
            <a:ext cx="782412" cy="465445"/>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8" name="右矢印 27"/>
          <p:cNvSpPr/>
          <p:nvPr/>
        </p:nvSpPr>
        <p:spPr>
          <a:xfrm>
            <a:off x="2527935" y="4857776"/>
            <a:ext cx="555759" cy="514979"/>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9" name="下矢印 28"/>
          <p:cNvSpPr/>
          <p:nvPr/>
        </p:nvSpPr>
        <p:spPr>
          <a:xfrm>
            <a:off x="1147086" y="2344667"/>
            <a:ext cx="555759" cy="384783"/>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31" name="下矢印 30"/>
          <p:cNvSpPr/>
          <p:nvPr/>
        </p:nvSpPr>
        <p:spPr>
          <a:xfrm>
            <a:off x="1099540" y="3607228"/>
            <a:ext cx="555759" cy="384783"/>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32" name="正方形/長方形 31"/>
          <p:cNvSpPr/>
          <p:nvPr/>
        </p:nvSpPr>
        <p:spPr>
          <a:xfrm>
            <a:off x="320395" y="5726901"/>
            <a:ext cx="2090198" cy="98212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必要な資源（金・制度）</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・適切な予算の確保</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・適切な開発プロジェクトの実施</a:t>
            </a:r>
            <a:endParaRPr lang="en-US" altLang="ja-JP" sz="1400" dirty="0">
              <a:latin typeface="Meiryo UI" panose="020B0604030504040204" pitchFamily="50" charset="-128"/>
              <a:ea typeface="Meiryo UI" panose="020B0604030504040204" pitchFamily="50" charset="-128"/>
            </a:endParaRPr>
          </a:p>
        </p:txBody>
      </p:sp>
      <p:sp>
        <p:nvSpPr>
          <p:cNvPr id="33" name="右矢印 32"/>
          <p:cNvSpPr/>
          <p:nvPr/>
        </p:nvSpPr>
        <p:spPr>
          <a:xfrm>
            <a:off x="5404222" y="4785900"/>
            <a:ext cx="555759" cy="514979"/>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34" name="上矢印 33"/>
          <p:cNvSpPr/>
          <p:nvPr/>
        </p:nvSpPr>
        <p:spPr>
          <a:xfrm>
            <a:off x="4015905" y="2576190"/>
            <a:ext cx="555759" cy="384783"/>
          </a:xfrm>
          <a:prstGeom prst="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35" name="右矢印 34"/>
          <p:cNvSpPr/>
          <p:nvPr/>
        </p:nvSpPr>
        <p:spPr>
          <a:xfrm>
            <a:off x="2463438" y="5842315"/>
            <a:ext cx="555759" cy="514979"/>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36" name="正方形/長方形 35"/>
          <p:cNvSpPr/>
          <p:nvPr/>
        </p:nvSpPr>
        <p:spPr>
          <a:xfrm>
            <a:off x="3069029" y="5743981"/>
            <a:ext cx="2392566" cy="739751"/>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システム開発標準</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・政府情報システムの整備及び管理に関する標準ガイドライン</a:t>
            </a:r>
            <a:endParaRPr lang="en-US" altLang="ja-JP" sz="1400" dirty="0">
              <a:latin typeface="Meiryo UI" panose="020B0604030504040204" pitchFamily="50" charset="-128"/>
              <a:ea typeface="Meiryo UI" panose="020B0604030504040204" pitchFamily="50" charset="-128"/>
            </a:endParaRPr>
          </a:p>
        </p:txBody>
      </p:sp>
      <p:sp>
        <p:nvSpPr>
          <p:cNvPr id="37" name="右矢印 36"/>
          <p:cNvSpPr/>
          <p:nvPr/>
        </p:nvSpPr>
        <p:spPr>
          <a:xfrm>
            <a:off x="5388452" y="5389902"/>
            <a:ext cx="555759" cy="514979"/>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38" name="右矢印 37"/>
          <p:cNvSpPr/>
          <p:nvPr/>
        </p:nvSpPr>
        <p:spPr>
          <a:xfrm>
            <a:off x="5461594" y="2904922"/>
            <a:ext cx="555759" cy="514979"/>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0" name="正方形/長方形 39"/>
          <p:cNvSpPr/>
          <p:nvPr/>
        </p:nvSpPr>
        <p:spPr>
          <a:xfrm>
            <a:off x="9143744" y="5935540"/>
            <a:ext cx="2800264" cy="663849"/>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実習：</a:t>
            </a:r>
            <a:endParaRPr lang="en-US" altLang="ja-JP" sz="1400" dirty="0" smtClean="0">
              <a:latin typeface="Meiryo UI" panose="020B0604030504040204" pitchFamily="50" charset="-128"/>
              <a:ea typeface="Meiryo UI" panose="020B0604030504040204" pitchFamily="50" charset="-128"/>
            </a:endParaRPr>
          </a:p>
          <a:p>
            <a:pPr algn="ctr"/>
            <a:r>
              <a:rPr lang="zh-TW" altLang="en-US" sz="1400" dirty="0" smtClean="0">
                <a:latin typeface="Meiryo UI" panose="020B0604030504040204" pitchFamily="50" charset="-128"/>
                <a:ea typeface="Meiryo UI" panose="020B0604030504040204" pitchFamily="50" charset="-128"/>
              </a:rPr>
              <a:t>調達</a:t>
            </a:r>
            <a:r>
              <a:rPr lang="zh-TW" altLang="en-US" sz="1400" dirty="0">
                <a:latin typeface="Meiryo UI" panose="020B0604030504040204" pitchFamily="50" charset="-128"/>
                <a:ea typeface="Meiryo UI" panose="020B0604030504040204" pitchFamily="50" charset="-128"/>
              </a:rPr>
              <a:t>仕様書作成、提案書評価、開発成果物検収、運用管理</a:t>
            </a:r>
            <a:endParaRPr lang="en-US" altLang="ja-JP" sz="1400" dirty="0">
              <a:latin typeface="Meiryo UI" panose="020B0604030504040204" pitchFamily="50" charset="-128"/>
              <a:ea typeface="Meiryo UI" panose="020B0604030504040204" pitchFamily="50" charset="-128"/>
            </a:endParaRPr>
          </a:p>
        </p:txBody>
      </p:sp>
      <p:sp>
        <p:nvSpPr>
          <p:cNvPr id="43" name="右矢印 42"/>
          <p:cNvSpPr/>
          <p:nvPr/>
        </p:nvSpPr>
        <p:spPr>
          <a:xfrm>
            <a:off x="8715413" y="4750835"/>
            <a:ext cx="555759" cy="514979"/>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2" name="下矢印 41"/>
          <p:cNvSpPr/>
          <p:nvPr/>
        </p:nvSpPr>
        <p:spPr>
          <a:xfrm>
            <a:off x="10349275" y="5520098"/>
            <a:ext cx="555759" cy="384783"/>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4" name="正方形/長方形 43"/>
          <p:cNvSpPr/>
          <p:nvPr/>
        </p:nvSpPr>
        <p:spPr>
          <a:xfrm>
            <a:off x="5978671" y="1067565"/>
            <a:ext cx="2882737" cy="963375"/>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altLang="ja-JP" sz="1400" dirty="0">
              <a:latin typeface="Meiryo UI" panose="020B0604030504040204" pitchFamily="50" charset="-128"/>
              <a:ea typeface="Meiryo UI" panose="020B0604030504040204" pitchFamily="50" charset="-128"/>
            </a:endParaRPr>
          </a:p>
        </p:txBody>
      </p:sp>
      <p:sp>
        <p:nvSpPr>
          <p:cNvPr id="45" name="上矢印 44"/>
          <p:cNvSpPr/>
          <p:nvPr/>
        </p:nvSpPr>
        <p:spPr>
          <a:xfrm>
            <a:off x="12380086" y="2354646"/>
            <a:ext cx="555759" cy="384783"/>
          </a:xfrm>
          <a:prstGeom prst="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6" name="上矢印 45"/>
          <p:cNvSpPr/>
          <p:nvPr/>
        </p:nvSpPr>
        <p:spPr>
          <a:xfrm>
            <a:off x="6909034" y="4288181"/>
            <a:ext cx="845372" cy="370730"/>
          </a:xfrm>
          <a:prstGeom prst="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7" name="下矢印 46"/>
          <p:cNvSpPr/>
          <p:nvPr/>
        </p:nvSpPr>
        <p:spPr>
          <a:xfrm>
            <a:off x="6989883" y="2005148"/>
            <a:ext cx="555759" cy="384783"/>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8" name="下矢印 47"/>
          <p:cNvSpPr/>
          <p:nvPr/>
        </p:nvSpPr>
        <p:spPr>
          <a:xfrm>
            <a:off x="6989882" y="3168339"/>
            <a:ext cx="555759" cy="384783"/>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49" name="正方形/長方形 48"/>
          <p:cNvSpPr/>
          <p:nvPr/>
        </p:nvSpPr>
        <p:spPr>
          <a:xfrm>
            <a:off x="6096000" y="880190"/>
            <a:ext cx="2882737" cy="963375"/>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altLang="ja-JP" sz="1400" dirty="0">
              <a:latin typeface="Meiryo UI" panose="020B0604030504040204" pitchFamily="50" charset="-128"/>
              <a:ea typeface="Meiryo UI" panose="020B0604030504040204" pitchFamily="50" charset="-128"/>
            </a:endParaRPr>
          </a:p>
        </p:txBody>
      </p:sp>
      <p:sp>
        <p:nvSpPr>
          <p:cNvPr id="50" name="正方形/長方形 49"/>
          <p:cNvSpPr/>
          <p:nvPr/>
        </p:nvSpPr>
        <p:spPr>
          <a:xfrm>
            <a:off x="6260325" y="689655"/>
            <a:ext cx="2882737" cy="963375"/>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セマンティックウェブ技術等の適用</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Open</a:t>
            </a:r>
            <a:r>
              <a:rPr lang="ja-JP" altLang="en-US" sz="1400" dirty="0" smtClean="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Data</a:t>
            </a:r>
            <a:r>
              <a:rPr lang="ja-JP" altLang="en-US" sz="1400" dirty="0" smtClean="0">
                <a:latin typeface="Meiryo UI" panose="020B0604030504040204" pitchFamily="50" charset="-128"/>
                <a:ea typeface="Meiryo UI" panose="020B0604030504040204" pitchFamily="50" charset="-128"/>
              </a:rPr>
              <a:t>化</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a:t>
            </a:r>
            <a:r>
              <a:rPr lang="en-US" altLang="ja-JP" sz="1400" dirty="0" smtClean="0">
                <a:latin typeface="Meiryo UI" panose="020B0604030504040204" pitchFamily="50" charset="-128"/>
                <a:ea typeface="Meiryo UI" panose="020B0604030504040204" pitchFamily="50" charset="-128"/>
              </a:rPr>
              <a:t>Linked</a:t>
            </a:r>
            <a:r>
              <a:rPr lang="ja-JP" altLang="en-US" sz="1400" dirty="0" smtClean="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Open</a:t>
            </a:r>
            <a:r>
              <a:rPr lang="ja-JP" altLang="en-US" sz="1400" dirty="0" smtClean="0">
                <a:latin typeface="Meiryo UI" panose="020B0604030504040204" pitchFamily="50" charset="-128"/>
                <a:ea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rPr>
              <a:t>Data</a:t>
            </a:r>
            <a:r>
              <a:rPr lang="ja-JP" altLang="en-US" sz="1400" dirty="0" smtClean="0">
                <a:latin typeface="Meiryo UI" panose="020B0604030504040204" pitchFamily="50" charset="-128"/>
                <a:ea typeface="Meiryo UI" panose="020B0604030504040204" pitchFamily="50" charset="-128"/>
              </a:rPr>
              <a:t>化</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・ビッグデータ・自然言語処理の活用</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76721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2561"/>
            <a:ext cx="11968480" cy="742315"/>
          </a:xfrm>
        </p:spPr>
        <p:txBody>
          <a:bodyPr>
            <a:normAutofit fontScale="90000"/>
          </a:bodyPr>
          <a:lstStyle/>
          <a:p>
            <a:r>
              <a:rPr lang="ja-JP" altLang="en-US" sz="3600" dirty="0">
                <a:solidFill>
                  <a:schemeClr val="bg1"/>
                </a:solidFill>
              </a:rPr>
              <a:t>☆ </a:t>
            </a:r>
            <a:r>
              <a:rPr lang="en-US" altLang="ja-JP" sz="3600" dirty="0" smtClean="0">
                <a:solidFill>
                  <a:schemeClr val="bg1"/>
                </a:solidFill>
              </a:rPr>
              <a:t>LOD</a:t>
            </a:r>
            <a:r>
              <a:rPr lang="ja-JP" altLang="en-US" sz="3600" dirty="0">
                <a:solidFill>
                  <a:schemeClr val="bg1"/>
                </a:solidFill>
              </a:rPr>
              <a:t>化による デジタル文化財の利活用を</a:t>
            </a:r>
            <a:r>
              <a:rPr lang="ja-JP" altLang="en-US" sz="3600" dirty="0" smtClean="0">
                <a:solidFill>
                  <a:schemeClr val="bg1"/>
                </a:solidFill>
              </a:rPr>
              <a:t>目指して（全体図）</a:t>
            </a:r>
            <a:endParaRPr kumimoji="1" lang="ja-JP" altLang="en-US" sz="3600" dirty="0">
              <a:solidFill>
                <a:schemeClr val="bg1"/>
              </a:solidFill>
            </a:endParaRPr>
          </a:p>
        </p:txBody>
      </p:sp>
      <p:pic>
        <p:nvPicPr>
          <p:cNvPr id="5" name="図 4" descr="C:\Users\正樹\OneDrive\Office Live のドキュメント\2016年（28FY）保存版\【PDF】全体構成.jpg"/>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17453" y="186813"/>
            <a:ext cx="11051760" cy="6479457"/>
          </a:xfrm>
          <a:prstGeom prst="rect">
            <a:avLst/>
          </a:prstGeom>
          <a:noFill/>
          <a:ln>
            <a:solidFill>
              <a:schemeClr val="accent1"/>
            </a:solidFill>
          </a:ln>
        </p:spPr>
      </p:pic>
    </p:spTree>
    <p:extLst>
      <p:ext uri="{BB962C8B-B14F-4D97-AF65-F5344CB8AC3E}">
        <p14:creationId xmlns:p14="http://schemas.microsoft.com/office/powerpoint/2010/main" val="4125294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lang="ja-JP" altLang="en-US" dirty="0"/>
              <a:t>ゼミ</a:t>
            </a:r>
            <a:r>
              <a:rPr lang="ja-JP" altLang="en-US" dirty="0" smtClean="0"/>
              <a:t>で特に注力する部分は？</a:t>
            </a:r>
            <a:endParaRPr lang="en-US" altLang="zh-TW" dirty="0"/>
          </a:p>
        </p:txBody>
      </p:sp>
    </p:spTree>
    <p:extLst>
      <p:ext uri="{BB962C8B-B14F-4D97-AF65-F5344CB8AC3E}">
        <p14:creationId xmlns:p14="http://schemas.microsoft.com/office/powerpoint/2010/main" val="4153870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今後のゼミの</a:t>
            </a:r>
            <a:r>
              <a:rPr kumimoji="1" lang="ja-JP" altLang="en-US" dirty="0" smtClean="0"/>
              <a:t>進め方（案）</a:t>
            </a:r>
            <a:endParaRPr kumimoji="1" lang="ja-JP" altLang="en-US" dirty="0"/>
          </a:p>
        </p:txBody>
      </p:sp>
      <p:sp>
        <p:nvSpPr>
          <p:cNvPr id="6" name="コンテンツ プレースホルダー 5"/>
          <p:cNvSpPr>
            <a:spLocks noGrp="1"/>
          </p:cNvSpPr>
          <p:nvPr>
            <p:ph idx="1"/>
          </p:nvPr>
        </p:nvSpPr>
        <p:spPr/>
        <p:txBody>
          <a:bodyPr>
            <a:normAutofit/>
          </a:bodyPr>
          <a:lstStyle/>
          <a:p>
            <a:r>
              <a:rPr lang="ja-JP" altLang="en-US" dirty="0"/>
              <a:t>講義</a:t>
            </a:r>
            <a:r>
              <a:rPr lang="ja-JP" altLang="en-US" dirty="0" smtClean="0"/>
              <a:t>としてフォーカスする部分は？</a:t>
            </a:r>
            <a:endParaRPr lang="en-US" altLang="ja-JP" dirty="0" smtClean="0"/>
          </a:p>
          <a:p>
            <a:pPr lvl="1"/>
            <a:r>
              <a:rPr kumimoji="1" lang="ja-JP" altLang="en-US" dirty="0" smtClean="0"/>
              <a:t>システム開発標準による構築・運用工程の実務内容</a:t>
            </a:r>
            <a:endParaRPr kumimoji="1" lang="en-US" altLang="ja-JP" dirty="0" smtClean="0"/>
          </a:p>
          <a:p>
            <a:pPr lvl="2"/>
            <a:r>
              <a:rPr lang="ja-JP" altLang="en-US" dirty="0" smtClean="0"/>
              <a:t>図書館情報</a:t>
            </a:r>
            <a:r>
              <a:rPr lang="ja-JP" altLang="en-US" dirty="0"/>
              <a:t>システム</a:t>
            </a:r>
            <a:r>
              <a:rPr lang="ja-JP" altLang="en-US" dirty="0" smtClean="0"/>
              <a:t>の構築・運用に必要なスキルと知識は</a:t>
            </a:r>
            <a:endParaRPr lang="en-US" altLang="ja-JP" dirty="0" smtClean="0"/>
          </a:p>
          <a:p>
            <a:pPr lvl="1"/>
            <a:r>
              <a:rPr kumimoji="1" lang="ja-JP" altLang="en-US" dirty="0" smtClean="0"/>
              <a:t>今後</a:t>
            </a:r>
            <a:r>
              <a:rPr kumimoji="1" lang="en-US" altLang="ja-JP" dirty="0" smtClean="0"/>
              <a:t>10</a:t>
            </a:r>
            <a:r>
              <a:rPr kumimoji="1" lang="ja-JP" altLang="en-US" dirty="0" smtClean="0"/>
              <a:t>年を見据えた図書館サービスの構築の</a:t>
            </a:r>
            <a:r>
              <a:rPr kumimoji="1" lang="ja-JP" altLang="en-US" dirty="0" smtClean="0"/>
              <a:t>方向性</a:t>
            </a:r>
            <a:endParaRPr kumimoji="1" lang="en-US" altLang="ja-JP" dirty="0" smtClean="0"/>
          </a:p>
          <a:p>
            <a:pPr lvl="2"/>
            <a:r>
              <a:rPr kumimoji="1" lang="ja-JP" altLang="en-US" dirty="0" smtClean="0">
                <a:solidFill>
                  <a:srgbClr val="FF0000"/>
                </a:solidFill>
              </a:rPr>
              <a:t>⇒電子図書館の歩みと国の政策を踏まえて</a:t>
            </a:r>
            <a:endParaRPr kumimoji="1" lang="en-US" altLang="ja-JP" dirty="0" smtClean="0">
              <a:solidFill>
                <a:srgbClr val="FF0000"/>
              </a:solidFill>
            </a:endParaRPr>
          </a:p>
          <a:p>
            <a:r>
              <a:rPr lang="ja-JP" altLang="en-US" dirty="0" smtClean="0"/>
              <a:t>研究</a:t>
            </a:r>
            <a:r>
              <a:rPr lang="ja-JP" altLang="en-US" dirty="0"/>
              <a:t>テーマ</a:t>
            </a:r>
            <a:r>
              <a:rPr lang="ja-JP" altLang="en-US" dirty="0" smtClean="0"/>
              <a:t>は？</a:t>
            </a:r>
            <a:endParaRPr lang="en-US" altLang="ja-JP" dirty="0" smtClean="0"/>
          </a:p>
          <a:p>
            <a:pPr lvl="1"/>
            <a:r>
              <a:rPr lang="ja-JP" altLang="en-US" dirty="0" smtClean="0"/>
              <a:t>図書館員、図書館利用者の</a:t>
            </a:r>
            <a:r>
              <a:rPr lang="en-US" altLang="ja-JP" dirty="0" smtClean="0"/>
              <a:t>IT</a:t>
            </a:r>
            <a:r>
              <a:rPr lang="ja-JP" altLang="en-US" dirty="0" smtClean="0"/>
              <a:t>活用技術を向上するために何をすべきか？</a:t>
            </a:r>
            <a:endParaRPr lang="en-US" altLang="ja-JP" dirty="0" smtClean="0"/>
          </a:p>
          <a:p>
            <a:pPr lvl="1"/>
            <a:r>
              <a:rPr lang="ja-JP" altLang="en-US" dirty="0" smtClean="0"/>
              <a:t>社会全体の</a:t>
            </a:r>
            <a:r>
              <a:rPr lang="en-US" altLang="ja-JP" dirty="0" smtClean="0"/>
              <a:t>Digital</a:t>
            </a:r>
            <a:r>
              <a:rPr lang="ja-JP" altLang="en-US" dirty="0" smtClean="0"/>
              <a:t> </a:t>
            </a:r>
            <a:r>
              <a:rPr lang="en-US" altLang="ja-JP" dirty="0" smtClean="0"/>
              <a:t>Transformation</a:t>
            </a:r>
            <a:r>
              <a:rPr lang="ja-JP" altLang="en-US" dirty="0" smtClean="0"/>
              <a:t>時代に、図書館はどんな役割を果たすべきか？</a:t>
            </a:r>
            <a:endParaRPr lang="en-US" altLang="ja-JP" dirty="0" smtClean="0"/>
          </a:p>
          <a:p>
            <a:pPr lvl="2"/>
            <a:r>
              <a:rPr lang="ja-JP" altLang="en-US" dirty="0" smtClean="0"/>
              <a:t>その役割を果たすために</a:t>
            </a:r>
            <a:r>
              <a:rPr lang="ja-JP" altLang="en-US" dirty="0" smtClean="0"/>
              <a:t>、図書館は、情報</a:t>
            </a:r>
            <a:r>
              <a:rPr lang="ja-JP" altLang="en-US" dirty="0"/>
              <a:t>システム、デジタル情報をどのようにして</a:t>
            </a:r>
            <a:r>
              <a:rPr lang="ja-JP" altLang="en-US" dirty="0" smtClean="0"/>
              <a:t>活用すべきか？</a:t>
            </a:r>
            <a:endParaRPr lang="en-US" altLang="ja-JP" dirty="0"/>
          </a:p>
          <a:p>
            <a:pPr lvl="2"/>
            <a:r>
              <a:rPr lang="ja-JP" altLang="en-US" dirty="0" smtClean="0"/>
              <a:t>その</a:t>
            </a:r>
            <a:r>
              <a:rPr lang="ja-JP" altLang="en-US" dirty="0"/>
              <a:t>ために図書館員はどんなスキルを持つべきか？そのスキルをどんな方法で習得すべきか</a:t>
            </a:r>
            <a:r>
              <a:rPr lang="ja-JP" altLang="en-US" dirty="0" smtClean="0"/>
              <a:t>？</a:t>
            </a:r>
            <a:endParaRPr lang="en-US" altLang="ja-JP" dirty="0" smtClean="0"/>
          </a:p>
        </p:txBody>
      </p:sp>
      <p:sp>
        <p:nvSpPr>
          <p:cNvPr id="3" name="正方形/長方形 2"/>
          <p:cNvSpPr/>
          <p:nvPr/>
        </p:nvSpPr>
        <p:spPr>
          <a:xfrm>
            <a:off x="400279" y="6077615"/>
            <a:ext cx="11391441" cy="584775"/>
          </a:xfrm>
          <a:prstGeom prst="rect">
            <a:avLst/>
          </a:prstGeom>
        </p:spPr>
        <p:txBody>
          <a:bodyPr wrap="square">
            <a:spAutoFit/>
          </a:bodyPr>
          <a:lstStyle/>
          <a:p>
            <a:pPr lvl="1"/>
            <a:r>
              <a:rPr lang="ja-JP" altLang="en-US" sz="3200" dirty="0">
                <a:solidFill>
                  <a:srgbClr val="FF0000"/>
                </a:solidFill>
                <a:latin typeface="Meiryo UI" panose="020B0604030504040204" pitchFamily="50" charset="-128"/>
                <a:ea typeface="Meiryo UI" panose="020B0604030504040204" pitchFamily="50" charset="-128"/>
              </a:rPr>
              <a:t>その他、特にフォーカスしたい</a:t>
            </a:r>
            <a:r>
              <a:rPr lang="ja-JP" altLang="en-US" sz="3200" dirty="0" smtClean="0">
                <a:solidFill>
                  <a:srgbClr val="FF0000"/>
                </a:solidFill>
                <a:latin typeface="Meiryo UI" panose="020B0604030504040204" pitchFamily="50" charset="-128"/>
                <a:ea typeface="Meiryo UI" panose="020B0604030504040204" pitchFamily="50" charset="-128"/>
              </a:rPr>
              <a:t>テーマと内容が</a:t>
            </a:r>
            <a:r>
              <a:rPr lang="ja-JP" altLang="en-US" sz="3200" dirty="0">
                <a:solidFill>
                  <a:srgbClr val="FF0000"/>
                </a:solidFill>
                <a:latin typeface="Meiryo UI" panose="020B0604030504040204" pitchFamily="50" charset="-128"/>
                <a:ea typeface="Meiryo UI" panose="020B0604030504040204" pitchFamily="50" charset="-128"/>
              </a:rPr>
              <a:t>あれば、ご連絡ください。</a:t>
            </a:r>
            <a:endParaRPr lang="en-US" altLang="ja-JP" sz="3200"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05394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a:t>
            </a:r>
            <a:r>
              <a:rPr kumimoji="1" lang="ja-JP" altLang="en-US" dirty="0" smtClean="0"/>
              <a:t>例えば</a:t>
            </a:r>
            <a:r>
              <a:rPr kumimoji="1" lang="en-US" altLang="ja-JP" dirty="0" smtClean="0"/>
              <a:t>】</a:t>
            </a:r>
            <a:r>
              <a:rPr kumimoji="1" lang="ja-JP" altLang="en-US" dirty="0" smtClean="0"/>
              <a:t>具体的</a:t>
            </a:r>
            <a:r>
              <a:rPr kumimoji="1" lang="ja-JP" altLang="en-US" dirty="0" smtClean="0"/>
              <a:t>に調達仕様書を作ってみる？</a:t>
            </a:r>
            <a:endParaRPr kumimoji="1" lang="ja-JP" altLang="en-US" dirty="0"/>
          </a:p>
        </p:txBody>
      </p:sp>
      <p:sp>
        <p:nvSpPr>
          <p:cNvPr id="4" name="コンテンツ プレースホルダー 3"/>
          <p:cNvSpPr>
            <a:spLocks noGrp="1"/>
          </p:cNvSpPr>
          <p:nvPr>
            <p:ph sz="half" idx="1"/>
          </p:nvPr>
        </p:nvSpPr>
        <p:spPr/>
        <p:txBody>
          <a:bodyPr>
            <a:normAutofit/>
          </a:bodyPr>
          <a:lstStyle/>
          <a:p>
            <a:r>
              <a:rPr lang="ja-JP" altLang="en-US" dirty="0"/>
              <a:t>業者に騙されない調達のために</a:t>
            </a:r>
            <a:endParaRPr lang="en-US" altLang="ja-JP" dirty="0" smtClean="0"/>
          </a:p>
          <a:p>
            <a:pPr lvl="1"/>
            <a:r>
              <a:rPr lang="ja-JP" altLang="en-US" dirty="0" smtClean="0"/>
              <a:t>今</a:t>
            </a:r>
            <a:r>
              <a:rPr lang="ja-JP" altLang="en-US" dirty="0"/>
              <a:t>の図書館システム</a:t>
            </a:r>
            <a:r>
              <a:rPr lang="ja-JP" altLang="en-US" dirty="0" smtClean="0"/>
              <a:t>はどう</a:t>
            </a:r>
            <a:r>
              <a:rPr lang="ja-JP" altLang="en-US" dirty="0"/>
              <a:t>なってる</a:t>
            </a:r>
            <a:r>
              <a:rPr lang="en-US" altLang="ja-JP" dirty="0"/>
              <a:t>︖</a:t>
            </a:r>
          </a:p>
          <a:p>
            <a:pPr lvl="1"/>
            <a:r>
              <a:rPr lang="ja-JP" altLang="en-US" dirty="0"/>
              <a:t>どんな経緯でこうなった</a:t>
            </a:r>
            <a:r>
              <a:rPr lang="en-US" altLang="ja-JP" dirty="0"/>
              <a:t>︖</a:t>
            </a:r>
          </a:p>
          <a:p>
            <a:pPr lvl="1"/>
            <a:r>
              <a:rPr lang="ja-JP" altLang="en-US" dirty="0" smtClean="0"/>
              <a:t>どう</a:t>
            </a:r>
            <a:r>
              <a:rPr lang="ja-JP" altLang="en-US" dirty="0"/>
              <a:t>やって構築してる</a:t>
            </a:r>
            <a:r>
              <a:rPr lang="en-US" altLang="ja-JP" dirty="0"/>
              <a:t>︖</a:t>
            </a:r>
          </a:p>
          <a:p>
            <a:pPr lvl="1"/>
            <a:r>
              <a:rPr lang="en-US" altLang="ja-JP" dirty="0"/>
              <a:t>⼀</a:t>
            </a:r>
            <a:r>
              <a:rPr lang="ja-JP" altLang="en-US" dirty="0"/>
              <a:t>般的な開発⼿順</a:t>
            </a:r>
            <a:r>
              <a:rPr lang="ja-JP" altLang="en-US" dirty="0" smtClean="0"/>
              <a:t>・技法</a:t>
            </a:r>
            <a:r>
              <a:rPr lang="ja-JP" altLang="en-US" dirty="0"/>
              <a:t>は</a:t>
            </a:r>
            <a:r>
              <a:rPr lang="en-US" altLang="ja-JP" dirty="0"/>
              <a:t>︖</a:t>
            </a:r>
          </a:p>
          <a:p>
            <a:pPr lvl="1"/>
            <a:r>
              <a:rPr lang="ja-JP" altLang="en-US" dirty="0"/>
              <a:t>どんな仕様書を作ればいい</a:t>
            </a:r>
            <a:r>
              <a:rPr lang="en-US" altLang="ja-JP" dirty="0" smtClean="0"/>
              <a:t>︖</a:t>
            </a:r>
            <a:r>
              <a:rPr lang="ja-JP" altLang="en-US" dirty="0" smtClean="0"/>
              <a:t>ポイント</a:t>
            </a:r>
            <a:r>
              <a:rPr lang="ja-JP" altLang="en-US" dirty="0"/>
              <a:t>は</a:t>
            </a:r>
            <a:r>
              <a:rPr lang="en-US" altLang="ja-JP" dirty="0"/>
              <a:t>︖</a:t>
            </a:r>
          </a:p>
          <a:p>
            <a:pPr lvl="1"/>
            <a:r>
              <a:rPr lang="ja-JP" altLang="en-US" dirty="0"/>
              <a:t>その仕様書を作るため</a:t>
            </a:r>
            <a:r>
              <a:rPr lang="ja-JP" altLang="en-US" dirty="0" smtClean="0"/>
              <a:t>にどんな</a:t>
            </a:r>
            <a:r>
              <a:rPr lang="ja-JP" altLang="en-US" dirty="0"/>
              <a:t>スキルが必要</a:t>
            </a:r>
            <a:r>
              <a:rPr lang="en-US" altLang="ja-JP" dirty="0"/>
              <a:t>︖</a:t>
            </a:r>
          </a:p>
          <a:p>
            <a:pPr lvl="1"/>
            <a:r>
              <a:rPr lang="ja-JP" altLang="en-US" dirty="0" smtClean="0"/>
              <a:t>スキル</a:t>
            </a:r>
            <a:r>
              <a:rPr lang="ja-JP" altLang="en-US" dirty="0"/>
              <a:t>習得の仕⽅は</a:t>
            </a:r>
            <a:r>
              <a:rPr lang="en-US" altLang="ja-JP" dirty="0" smtClean="0"/>
              <a:t>︖</a:t>
            </a:r>
            <a:endParaRPr lang="en-US" altLang="zh-TW" dirty="0" smtClean="0"/>
          </a:p>
        </p:txBody>
      </p:sp>
      <p:sp>
        <p:nvSpPr>
          <p:cNvPr id="5" name="コンテンツ プレースホルダー 4"/>
          <p:cNvSpPr>
            <a:spLocks noGrp="1"/>
          </p:cNvSpPr>
          <p:nvPr>
            <p:ph sz="half" idx="2"/>
          </p:nvPr>
        </p:nvSpPr>
        <p:spPr/>
        <p:txBody>
          <a:bodyPr>
            <a:normAutofit/>
          </a:bodyPr>
          <a:lstStyle/>
          <a:p>
            <a:r>
              <a:rPr lang="zh-TW" altLang="en-US" dirty="0"/>
              <a:t>調達仕様書作成</a:t>
            </a:r>
            <a:endParaRPr lang="en-US" altLang="zh-TW" dirty="0"/>
          </a:p>
          <a:p>
            <a:r>
              <a:rPr lang="zh-TW" altLang="en-US" dirty="0"/>
              <a:t>提案書評価</a:t>
            </a:r>
            <a:endParaRPr lang="en-US" altLang="zh-TW" dirty="0"/>
          </a:p>
          <a:p>
            <a:r>
              <a:rPr lang="zh-TW" altLang="en-US" dirty="0"/>
              <a:t>開発成果物検収</a:t>
            </a:r>
            <a:endParaRPr lang="en-US" altLang="zh-TW" dirty="0"/>
          </a:p>
          <a:p>
            <a:r>
              <a:rPr lang="zh-TW" altLang="en-US" dirty="0"/>
              <a:t>運⽤管理</a:t>
            </a:r>
            <a:endParaRPr lang="ja-JP" altLang="en-US" dirty="0"/>
          </a:p>
          <a:p>
            <a:endParaRPr kumimoji="1" lang="ja-JP" altLang="en-US" dirty="0"/>
          </a:p>
        </p:txBody>
      </p:sp>
    </p:spTree>
    <p:extLst>
      <p:ext uri="{BB962C8B-B14F-4D97-AF65-F5344CB8AC3E}">
        <p14:creationId xmlns:p14="http://schemas.microsoft.com/office/powerpoint/2010/main" val="985891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smtClean="0"/>
              <a:t>【</a:t>
            </a:r>
            <a:r>
              <a:rPr lang="ja-JP" altLang="en-US" sz="3600" dirty="0" smtClean="0"/>
              <a:t>例えば</a:t>
            </a:r>
            <a:r>
              <a:rPr lang="en-US" altLang="ja-JP" sz="3600" dirty="0" smtClean="0"/>
              <a:t>】Digital</a:t>
            </a:r>
            <a:r>
              <a:rPr lang="ja-JP" altLang="en-US" sz="3600" dirty="0" smtClean="0"/>
              <a:t> </a:t>
            </a:r>
            <a:r>
              <a:rPr lang="en-US" altLang="ja-JP" sz="3600" dirty="0"/>
              <a:t>Transformation</a:t>
            </a:r>
            <a:r>
              <a:rPr lang="ja-JP" altLang="en-US" sz="3600" dirty="0" smtClean="0"/>
              <a:t>時代の</a:t>
            </a:r>
            <a:r>
              <a:rPr kumimoji="1" lang="ja-JP" altLang="en-US" sz="3600" dirty="0" smtClean="0"/>
              <a:t>図書館サービス</a:t>
            </a:r>
            <a:endParaRPr kumimoji="1" lang="ja-JP" altLang="en-US" sz="3600" dirty="0"/>
          </a:p>
        </p:txBody>
      </p:sp>
      <p:sp>
        <p:nvSpPr>
          <p:cNvPr id="3" name="コンテンツ プレースホルダー 2"/>
          <p:cNvSpPr>
            <a:spLocks noGrp="1"/>
          </p:cNvSpPr>
          <p:nvPr>
            <p:ph idx="1"/>
          </p:nvPr>
        </p:nvSpPr>
        <p:spPr/>
        <p:txBody>
          <a:bodyPr/>
          <a:lstStyle/>
          <a:p>
            <a:r>
              <a:rPr kumimoji="1" lang="ja-JP" altLang="en-US" dirty="0" smtClean="0"/>
              <a:t>学校図書館、地域の図書館でのデジタル情報を活用したサービス</a:t>
            </a:r>
            <a:endParaRPr kumimoji="1" lang="en-US" altLang="ja-JP" dirty="0" smtClean="0"/>
          </a:p>
          <a:p>
            <a:pPr lvl="1"/>
            <a:r>
              <a:rPr lang="ja-JP" altLang="en-US" dirty="0" smtClean="0"/>
              <a:t>従来の蔵書としての冊子体資料だけでなく、外部で流通しているマルチメディアのデジタル情報</a:t>
            </a:r>
            <a:endParaRPr lang="en-US" altLang="ja-JP" dirty="0" smtClean="0"/>
          </a:p>
          <a:p>
            <a:pPr lvl="1"/>
            <a:r>
              <a:rPr lang="ja-JP" altLang="en-US" dirty="0" smtClean="0"/>
              <a:t>その情報を利活用できるようにするために、情報提供機関の１つとしての図書館にはどんな情報システムが必要か？</a:t>
            </a:r>
            <a:endParaRPr lang="en-US" altLang="ja-JP" dirty="0" smtClean="0"/>
          </a:p>
          <a:p>
            <a:pPr lvl="1"/>
            <a:r>
              <a:rPr lang="ja-JP" altLang="en-US" dirty="0" smtClean="0"/>
              <a:t>⇒国全体の情報資産を利活用できるようにする国全体の動きと方向性を認識する</a:t>
            </a:r>
            <a:endParaRPr lang="en-US" altLang="ja-JP" dirty="0" smtClean="0"/>
          </a:p>
          <a:p>
            <a:pPr lvl="1"/>
            <a:r>
              <a:rPr kumimoji="1" lang="ja-JP" altLang="en-US" dirty="0" smtClean="0"/>
              <a:t>その情報システムを構築するためにはどんなスキルが必要か</a:t>
            </a:r>
            <a:endParaRPr kumimoji="1" lang="en-US" altLang="ja-JP" dirty="0" smtClean="0"/>
          </a:p>
          <a:p>
            <a:pPr lvl="1"/>
            <a:r>
              <a:rPr lang="ja-JP" altLang="en-US" dirty="0" smtClean="0"/>
              <a:t>今後</a:t>
            </a:r>
            <a:r>
              <a:rPr lang="en-US" altLang="ja-JP" dirty="0" smtClean="0"/>
              <a:t>10</a:t>
            </a:r>
            <a:r>
              <a:rPr lang="ja-JP" altLang="en-US" dirty="0" smtClean="0"/>
              <a:t>年を見据えた図書館情報システムの役割とサービスシステムのイメージの研究</a:t>
            </a:r>
            <a:endParaRPr kumimoji="1" lang="ja-JP" altLang="en-US" dirty="0"/>
          </a:p>
        </p:txBody>
      </p:sp>
    </p:spTree>
    <p:extLst>
      <p:ext uri="{BB962C8B-B14F-4D97-AF65-F5344CB8AC3E}">
        <p14:creationId xmlns:p14="http://schemas.microsoft.com/office/powerpoint/2010/main" val="377926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lang="ja-JP" altLang="en-US" dirty="0"/>
              <a:t>システム開発及び人材育成・確保に関して</a:t>
            </a:r>
            <a:r>
              <a:rPr lang="en-US" altLang="ja-JP" dirty="0"/>
              <a:t/>
            </a:r>
            <a:br>
              <a:rPr lang="en-US" altLang="ja-JP" dirty="0"/>
            </a:br>
            <a:r>
              <a:rPr lang="ja-JP" altLang="en-US" dirty="0" smtClean="0"/>
              <a:t>の方法論</a:t>
            </a:r>
            <a:endParaRPr kumimoji="1" lang="ja-JP" altLang="en-US" dirty="0"/>
          </a:p>
        </p:txBody>
      </p:sp>
    </p:spTree>
    <p:extLst>
      <p:ext uri="{BB962C8B-B14F-4D97-AF65-F5344CB8AC3E}">
        <p14:creationId xmlns:p14="http://schemas.microsoft.com/office/powerpoint/2010/main" val="371819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53660</TotalTime>
  <Words>1118</Words>
  <Application>Microsoft Office PowerPoint</Application>
  <PresentationFormat>ワイド画面</PresentationFormat>
  <Paragraphs>174</Paragraphs>
  <Slides>18</Slides>
  <Notes>10</Notes>
  <HiddenSlides>1</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ariant>
        <vt:lpstr>目的別スライド ショー</vt:lpstr>
      </vt:variant>
      <vt:variant>
        <vt:i4>1</vt:i4>
      </vt:variant>
    </vt:vector>
  </HeadingPairs>
  <TitlesOfParts>
    <vt:vector size="27" baseType="lpstr">
      <vt:lpstr>Arial Unicode MS</vt:lpstr>
      <vt:lpstr>HG丸ｺﾞｼｯｸM-PRO</vt:lpstr>
      <vt:lpstr>Meiryo UI</vt:lpstr>
      <vt:lpstr>ＭＳ Ｐゴシック</vt:lpstr>
      <vt:lpstr>メイリオ</vt:lpstr>
      <vt:lpstr>Arial</vt:lpstr>
      <vt:lpstr>Calibri</vt:lpstr>
      <vt:lpstr>Office テーマ</vt:lpstr>
      <vt:lpstr>図書館情報学研究 (図書館システム・オープンデータ) 【あらかじめ確認しておいていただきたい参考情報】　</vt:lpstr>
      <vt:lpstr>ゼミの流れと概要</vt:lpstr>
      <vt:lpstr>ゼミの全体を通じて</vt:lpstr>
      <vt:lpstr>☆ LOD化による デジタル文化財の利活用を目指して（全体図）</vt:lpstr>
      <vt:lpstr>ゼミで特に注力する部分は？</vt:lpstr>
      <vt:lpstr>今後のゼミの進め方（案）</vt:lpstr>
      <vt:lpstr>【例えば】具体的に調達仕様書を作ってみる？</vt:lpstr>
      <vt:lpstr>【例えば】Digital Transformation時代の図書館サービス</vt:lpstr>
      <vt:lpstr>システム開発及び人材育成・確保に関して の方法論</vt:lpstr>
      <vt:lpstr>情報処理に関する知識の評価指標</vt:lpstr>
      <vt:lpstr>システム開発及び人材育成・確保に関して 政府の新しい方法論</vt:lpstr>
      <vt:lpstr>情報セキュリティ対策</vt:lpstr>
      <vt:lpstr>情報セキュリティ対策</vt:lpstr>
      <vt:lpstr>電⼦図書館サービスのあゆみと 文化資源のナショナルアーカイブの構築に向けた方向性</vt:lpstr>
      <vt:lpstr>PowerPoint プレゼンテーション</vt:lpstr>
      <vt:lpstr>デジタルアーカイブに関連する国の施策</vt:lpstr>
      <vt:lpstr>国の情報政策</vt:lpstr>
      <vt:lpstr>終わりに </vt:lpstr>
      <vt:lpstr>TP&amp;Dフォーラム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masaki nakayama</cp:lastModifiedBy>
  <cp:revision>971</cp:revision>
  <cp:lastPrinted>2016-04-06T12:06:45Z</cp:lastPrinted>
  <dcterms:created xsi:type="dcterms:W3CDTF">2015-08-12T01:03:55Z</dcterms:created>
  <dcterms:modified xsi:type="dcterms:W3CDTF">2016-04-11T11:36:09Z</dcterms:modified>
</cp:coreProperties>
</file>