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1847" r:id="rId2"/>
    <p:sldId id="1848" r:id="rId3"/>
    <p:sldId id="1849" r:id="rId4"/>
    <p:sldId id="1850" r:id="rId5"/>
    <p:sldId id="1851" r:id="rId6"/>
  </p:sldIdLst>
  <p:sldSz cx="12192000" cy="6858000"/>
  <p:notesSz cx="6735763" cy="9866313"/>
  <p:custShowLst>
    <p:custShow name="TP&amp;Dフォーラム" id="0">
      <p:sldLst/>
    </p:custShow>
  </p:custShow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02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7" autoAdjust="0"/>
    <p:restoredTop sz="92150" autoAdjust="0"/>
  </p:normalViewPr>
  <p:slideViewPr>
    <p:cSldViewPr snapToGrid="0">
      <p:cViewPr>
        <p:scale>
          <a:sx n="80" d="100"/>
          <a:sy n="80" d="100"/>
        </p:scale>
        <p:origin x="-72" y="4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94931" d="250000"/>
        <a:sy n="194931" d="250000"/>
      </p:scale>
      <p:origin x="0" y="0"/>
    </p:cViewPr>
  </p:sorterViewPr>
  <p:notesViewPr>
    <p:cSldViewPr snapToGrid="0">
      <p:cViewPr>
        <p:scale>
          <a:sx n="100" d="100"/>
          <a:sy n="100" d="100"/>
        </p:scale>
        <p:origin x="1194" y="-122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2918830" cy="495029"/>
          </a:xfrm>
          <a:prstGeom prst="rect">
            <a:avLst/>
          </a:prstGeom>
        </p:spPr>
        <p:txBody>
          <a:bodyPr vert="horz" lIns="94853" tIns="47426" rIns="94853" bIns="47426"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4" y="0"/>
            <a:ext cx="2918830" cy="495029"/>
          </a:xfrm>
          <a:prstGeom prst="rect">
            <a:avLst/>
          </a:prstGeom>
        </p:spPr>
        <p:txBody>
          <a:bodyPr vert="horz" lIns="94853" tIns="47426" rIns="94853" bIns="47426" rtlCol="0"/>
          <a:lstStyle>
            <a:lvl1pPr algn="r">
              <a:defRPr sz="1200"/>
            </a:lvl1pPr>
          </a:lstStyle>
          <a:p>
            <a:fld id="{B377335C-6462-4247-BEFA-CD97B67177F9}" type="datetimeFigureOut">
              <a:rPr kumimoji="1" lang="ja-JP" altLang="en-US" smtClean="0"/>
              <a:t>2018/6/1</a:t>
            </a:fld>
            <a:endParaRPr kumimoji="1" lang="ja-JP" altLang="en-US"/>
          </a:p>
        </p:txBody>
      </p:sp>
      <p:sp>
        <p:nvSpPr>
          <p:cNvPr id="4" name="スライド イメージ プレースホルダー 3"/>
          <p:cNvSpPr>
            <a:spLocks noGrp="1" noRot="1" noChangeAspect="1"/>
          </p:cNvSpPr>
          <p:nvPr>
            <p:ph type="sldImg" idx="2"/>
          </p:nvPr>
        </p:nvSpPr>
        <p:spPr>
          <a:xfrm>
            <a:off x="407988" y="1233488"/>
            <a:ext cx="5919787" cy="3330575"/>
          </a:xfrm>
          <a:prstGeom prst="rect">
            <a:avLst/>
          </a:prstGeom>
          <a:noFill/>
          <a:ln w="12700">
            <a:solidFill>
              <a:prstClr val="black"/>
            </a:solidFill>
          </a:ln>
        </p:spPr>
        <p:txBody>
          <a:bodyPr vert="horz" lIns="94853" tIns="47426" rIns="94853" bIns="47426" rtlCol="0" anchor="ctr"/>
          <a:lstStyle/>
          <a:p>
            <a:endParaRPr lang="ja-JP" altLang="en-US"/>
          </a:p>
        </p:txBody>
      </p:sp>
      <p:sp>
        <p:nvSpPr>
          <p:cNvPr id="5" name="ノート プレースホルダー 4"/>
          <p:cNvSpPr>
            <a:spLocks noGrp="1"/>
          </p:cNvSpPr>
          <p:nvPr>
            <p:ph type="body" sz="quarter" idx="3"/>
          </p:nvPr>
        </p:nvSpPr>
        <p:spPr>
          <a:xfrm>
            <a:off x="673577" y="4748164"/>
            <a:ext cx="5388610" cy="3884861"/>
          </a:xfrm>
          <a:prstGeom prst="rect">
            <a:avLst/>
          </a:prstGeom>
        </p:spPr>
        <p:txBody>
          <a:bodyPr vert="horz" lIns="94853" tIns="47426" rIns="94853" bIns="47426"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1" y="9371288"/>
            <a:ext cx="2918830" cy="495028"/>
          </a:xfrm>
          <a:prstGeom prst="rect">
            <a:avLst/>
          </a:prstGeom>
        </p:spPr>
        <p:txBody>
          <a:bodyPr vert="horz" lIns="94853" tIns="47426" rIns="94853" bIns="47426"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4" y="9371288"/>
            <a:ext cx="2918830" cy="495028"/>
          </a:xfrm>
          <a:prstGeom prst="rect">
            <a:avLst/>
          </a:prstGeom>
        </p:spPr>
        <p:txBody>
          <a:bodyPr vert="horz" lIns="94853" tIns="47426" rIns="94853" bIns="47426" rtlCol="0" anchor="b"/>
          <a:lstStyle>
            <a:lvl1pPr algn="r">
              <a:defRPr sz="1200"/>
            </a:lvl1pPr>
          </a:lstStyle>
          <a:p>
            <a:fld id="{E8C625AA-FB67-408E-B08D-52E2020531D8}" type="slidenum">
              <a:rPr kumimoji="1" lang="ja-JP" altLang="en-US" smtClean="0"/>
              <a:t>‹#›</a:t>
            </a:fld>
            <a:endParaRPr kumimoji="1" lang="ja-JP" altLang="en-US"/>
          </a:p>
        </p:txBody>
      </p:sp>
    </p:spTree>
    <p:extLst>
      <p:ext uri="{BB962C8B-B14F-4D97-AF65-F5344CB8AC3E}">
        <p14:creationId xmlns:p14="http://schemas.microsoft.com/office/powerpoint/2010/main" val="207637773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lang="ja-JP" altLang="ja-JP" sz="1100" dirty="0"/>
              <a:t>国会法第</a:t>
            </a:r>
            <a:r>
              <a:rPr lang="en-US" altLang="ja-JP" sz="1100" dirty="0"/>
              <a:t>130</a:t>
            </a:r>
            <a:r>
              <a:rPr lang="ja-JP" altLang="ja-JP" sz="1100" dirty="0"/>
              <a:t>条及び国立国会図書館法により国会に設置され、 図書及びその他の図書館資料を収集し、国会議貝の職務の遂行に資するとともに、行政及び司法の各部門、更に日本国民に対し図書館奉仕を提供することを目的とする図書館</a:t>
            </a:r>
            <a:endParaRPr lang="en-US" altLang="ja-JP" sz="1100" dirty="0"/>
          </a:p>
        </p:txBody>
      </p:sp>
      <p:sp>
        <p:nvSpPr>
          <p:cNvPr id="4" name="ヘッダー プレースホルダ 3"/>
          <p:cNvSpPr>
            <a:spLocks noGrp="1"/>
          </p:cNvSpPr>
          <p:nvPr>
            <p:ph type="hdr" sz="quarter" idx="10"/>
          </p:nvPr>
        </p:nvSpPr>
        <p:spPr/>
        <p:txBody>
          <a:bodyPr/>
          <a:lstStyle/>
          <a:p>
            <a:pPr>
              <a:defRPr/>
            </a:pPr>
            <a:endParaRPr lang="en-US" altLang="ja-JP" dirty="0"/>
          </a:p>
        </p:txBody>
      </p:sp>
      <p:sp>
        <p:nvSpPr>
          <p:cNvPr id="5" name="フッター プレースホルダ 4"/>
          <p:cNvSpPr>
            <a:spLocks noGrp="1"/>
          </p:cNvSpPr>
          <p:nvPr>
            <p:ph type="ftr" sz="quarter" idx="11"/>
          </p:nvPr>
        </p:nvSpPr>
        <p:spPr/>
        <p:txBody>
          <a:bodyPr/>
          <a:lstStyle/>
          <a:p>
            <a:pPr>
              <a:defRPr/>
            </a:pPr>
            <a:endParaRPr lang="en-US" altLang="ja-JP" dirty="0"/>
          </a:p>
        </p:txBody>
      </p:sp>
      <p:sp>
        <p:nvSpPr>
          <p:cNvPr id="6" name="スライド番号プレースホルダ 5"/>
          <p:cNvSpPr>
            <a:spLocks noGrp="1"/>
          </p:cNvSpPr>
          <p:nvPr>
            <p:ph type="sldNum" sz="quarter" idx="12"/>
          </p:nvPr>
        </p:nvSpPr>
        <p:spPr/>
        <p:txBody>
          <a:bodyPr/>
          <a:lstStyle/>
          <a:p>
            <a:pPr>
              <a:defRPr/>
            </a:pPr>
            <a:fld id="{9D0F2D12-436D-4C24-A67F-CF5ECF119073}" type="slidenum">
              <a:rPr lang="en-US" altLang="ja-JP" smtClean="0"/>
              <a:pPr>
                <a:defRPr/>
              </a:pPr>
              <a:t>1</a:t>
            </a:fld>
            <a:endParaRPr lang="en-US" altLang="ja-JP"/>
          </a:p>
        </p:txBody>
      </p:sp>
      <p:sp>
        <p:nvSpPr>
          <p:cNvPr id="7" name="日付プレースホルダ 6"/>
          <p:cNvSpPr>
            <a:spLocks noGrp="1"/>
          </p:cNvSpPr>
          <p:nvPr>
            <p:ph type="dt" idx="13"/>
          </p:nvPr>
        </p:nvSpPr>
        <p:spPr/>
        <p:txBody>
          <a:bodyPr/>
          <a:lstStyle/>
          <a:p>
            <a:fld id="{3706F7B6-DD3C-43FE-9C7D-15DF7C77C259}" type="datetime1">
              <a:rPr kumimoji="1" lang="ja-JP" altLang="en-US" smtClean="0"/>
              <a:t>2018/6/1</a:t>
            </a:fld>
            <a:endParaRPr kumimoji="1" lang="ja-JP" altLang="en-US" dirty="0"/>
          </a:p>
        </p:txBody>
      </p:sp>
    </p:spTree>
    <p:extLst>
      <p:ext uri="{BB962C8B-B14F-4D97-AF65-F5344CB8AC3E}">
        <p14:creationId xmlns:p14="http://schemas.microsoft.com/office/powerpoint/2010/main" val="1322573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a:noFill/>
        </p:spPr>
        <p:style>
          <a:lnRef idx="1">
            <a:schemeClr val="accent1"/>
          </a:lnRef>
          <a:fillRef idx="2">
            <a:schemeClr val="accent1"/>
          </a:fillRef>
          <a:effectRef idx="1">
            <a:schemeClr val="accent1"/>
          </a:effectRef>
          <a:fontRef idx="none"/>
        </p:style>
        <p:txBody>
          <a:bodyPr anchor="b"/>
          <a:lstStyle>
            <a:lvl1pPr algn="ctr">
              <a:defRPr sz="6000">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1524000" y="3602038"/>
            <a:ext cx="9144000" cy="1655762"/>
          </a:xfrm>
          <a:noFill/>
        </p:spPr>
        <p:style>
          <a:lnRef idx="1">
            <a:schemeClr val="accent1"/>
          </a:lnRef>
          <a:fillRef idx="2">
            <a:schemeClr val="accent1"/>
          </a:fillRef>
          <a:effectRef idx="1">
            <a:schemeClr val="accent1"/>
          </a:effectRef>
          <a:fontRef idx="none"/>
        </p:style>
        <p:txBody>
          <a:bodyPr>
            <a:normAutofit/>
          </a:bodyPr>
          <a:lstStyle>
            <a:lvl1pPr marL="0" indent="0" algn="ctr">
              <a:buNone/>
              <a:defRPr sz="40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2018/6/1</a:t>
            </a:fld>
            <a:endParaRPr lang="ja-JP" altLang="en-US"/>
          </a:p>
        </p:txBody>
      </p:sp>
      <p:sp>
        <p:nvSpPr>
          <p:cNvPr id="5" name="フッター プレースホルダー 4"/>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217982098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116840" y="111125"/>
            <a:ext cx="11958320" cy="762635"/>
          </a:xfrm>
        </p:spPr>
        <p:txBody>
          <a:bodyPr/>
          <a:lstStyle>
            <a:lvl1pPr>
              <a:defRPr>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縦書きテキスト プレースホルダー 2"/>
          <p:cNvSpPr>
            <a:spLocks noGrp="1"/>
          </p:cNvSpPr>
          <p:nvPr>
            <p:ph type="body" orient="vert" idx="1"/>
          </p:nvPr>
        </p:nvSpPr>
        <p:spPr>
          <a:xfrm>
            <a:off x="116840" y="995680"/>
            <a:ext cx="11958320" cy="5181283"/>
          </a:xfrm>
        </p:spPr>
        <p:txBody>
          <a:bodyPr vert="eaVert"/>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2018/6/1</a:t>
            </a:fld>
            <a:endParaRPr lang="ja-JP" altLang="en-US"/>
          </a:p>
        </p:txBody>
      </p:sp>
      <p:sp>
        <p:nvSpPr>
          <p:cNvPr id="5" name="フッター プレースホルダー 4"/>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353428718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10596880" y="344329"/>
            <a:ext cx="1478280" cy="5811838"/>
          </a:xfrm>
        </p:spPr>
        <p:txBody>
          <a:bodyPr vert="eaVert"/>
          <a:lstStyle>
            <a:lvl1pPr>
              <a:defRPr>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縦書きテキスト プレースホルダー 2"/>
          <p:cNvSpPr>
            <a:spLocks noGrp="1"/>
          </p:cNvSpPr>
          <p:nvPr>
            <p:ph type="body" orient="vert" idx="1"/>
          </p:nvPr>
        </p:nvSpPr>
        <p:spPr>
          <a:xfrm>
            <a:off x="0" y="365125"/>
            <a:ext cx="10373360" cy="5811838"/>
          </a:xfrm>
        </p:spPr>
        <p:txBody>
          <a:bodyPr vert="eaVert"/>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2018/6/1</a:t>
            </a:fld>
            <a:endParaRPr lang="ja-JP" altLang="en-US"/>
          </a:p>
        </p:txBody>
      </p:sp>
      <p:sp>
        <p:nvSpPr>
          <p:cNvPr id="5" name="フッター プレースホルダー 4"/>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312191222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8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2018/6/1</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3097763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9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2018/6/1</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91820206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0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2018/6/1</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288294857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1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2018/6/1</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271981792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2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2018/6/1</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255280331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3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2018/6/1</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307439178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4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2018/6/1</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299529641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5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2018/6/1</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356268356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21920" y="29845"/>
            <a:ext cx="11968480" cy="742315"/>
          </a:xfrm>
        </p:spPr>
        <p:txBody>
          <a:bodyPr/>
          <a:lstStyle>
            <a:lvl1pPr algn="ctr">
              <a:defRPr>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a:xfrm>
            <a:off x="838200" y="965200"/>
            <a:ext cx="10515600" cy="5211763"/>
          </a:xfrm>
        </p:spPr>
        <p:txBody>
          <a:bodyPr/>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2018/6/1</a:t>
            </a:fld>
            <a:endParaRPr lang="ja-JP" altLang="en-US"/>
          </a:p>
        </p:txBody>
      </p:sp>
      <p:sp>
        <p:nvSpPr>
          <p:cNvPr id="5" name="フッター プレースホルダー 4"/>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70284232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6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2018/6/1</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276464922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7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2018/6/1</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233490412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8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2018/6/1</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311583159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9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2018/6/1</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32575104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0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2018/6/1</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3475498882"/>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1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2018/6/1</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217804907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2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2018/6/1</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1899395771"/>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5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2018/6/1</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1889818940"/>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6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2018/6/1</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1006388192"/>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7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smtClean="0"/>
              <a:t>マスタ タイトルの書式設定</a:t>
            </a:r>
            <a:endParaRPr lang="ja-JP" altLang="en-US" dirty="0"/>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2018/6/1</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Tree>
    <p:extLst>
      <p:ext uri="{BB962C8B-B14F-4D97-AF65-F5344CB8AC3E}">
        <p14:creationId xmlns:p14="http://schemas.microsoft.com/office/powerpoint/2010/main" val="111509053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a:noFill/>
        </p:spPr>
        <p:style>
          <a:lnRef idx="1">
            <a:schemeClr val="accent1"/>
          </a:lnRef>
          <a:fillRef idx="2">
            <a:schemeClr val="accent1"/>
          </a:fillRef>
          <a:effectRef idx="1">
            <a:schemeClr val="accent1"/>
          </a:effectRef>
          <a:fontRef idx="none"/>
        </p:style>
        <p:txBody>
          <a:bodyPr anchor="b"/>
          <a:lstStyle>
            <a:lvl1pPr>
              <a:defRPr sz="6000">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831850" y="4589463"/>
            <a:ext cx="10515600" cy="1500187"/>
          </a:xfrm>
          <a:noFill/>
        </p:spPr>
        <p:style>
          <a:lnRef idx="1">
            <a:schemeClr val="accent1"/>
          </a:lnRef>
          <a:fillRef idx="2">
            <a:schemeClr val="accent1"/>
          </a:fillRef>
          <a:effectRef idx="1">
            <a:schemeClr val="accent1"/>
          </a:effectRef>
          <a:fontRef idx="none"/>
        </p:style>
        <p:txBody>
          <a:bodyPr>
            <a:normAutofit/>
          </a:bodyPr>
          <a:lstStyle>
            <a:lvl1pPr marL="0" indent="0">
              <a:buNone/>
              <a:defRPr sz="4000">
                <a:solidFill>
                  <a:schemeClr val="tx1">
                    <a:tint val="75000"/>
                  </a:schemeClr>
                </a:solidFill>
                <a:latin typeface="Meiryo UI" panose="020B0604030504040204" pitchFamily="50" charset="-128"/>
                <a:ea typeface="Meiryo UI" panose="020B0604030504040204" pitchFamily="50" charset="-128"/>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dirty="0" smtClean="0"/>
              <a:t>マスター テキストの書式設定</a:t>
            </a:r>
          </a:p>
        </p:txBody>
      </p:sp>
      <p:sp>
        <p:nvSpPr>
          <p:cNvPr id="4" name="日付プレースホルダー 3"/>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2018/6/1</a:t>
            </a:fld>
            <a:endParaRPr lang="ja-JP" altLang="en-US"/>
          </a:p>
        </p:txBody>
      </p:sp>
      <p:sp>
        <p:nvSpPr>
          <p:cNvPr id="5" name="フッター プレースホルダー 4"/>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247323470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62560" y="90805"/>
            <a:ext cx="11856720" cy="701675"/>
          </a:xfrm>
        </p:spPr>
        <p:txBody>
          <a:bodyPr/>
          <a:lstStyle>
            <a:lvl1pPr algn="ctr">
              <a:defRPr>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sz="half" idx="1"/>
          </p:nvPr>
        </p:nvSpPr>
        <p:spPr>
          <a:xfrm>
            <a:off x="162560" y="971867"/>
            <a:ext cx="5857240" cy="5205096"/>
          </a:xfrm>
        </p:spPr>
        <p:txBody>
          <a:bodyPr/>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コンテンツ プレースホルダー 3"/>
          <p:cNvSpPr>
            <a:spLocks noGrp="1"/>
          </p:cNvSpPr>
          <p:nvPr>
            <p:ph sz="half" idx="2"/>
          </p:nvPr>
        </p:nvSpPr>
        <p:spPr>
          <a:xfrm>
            <a:off x="6172200" y="971867"/>
            <a:ext cx="5847080" cy="5205096"/>
          </a:xfrm>
        </p:spPr>
        <p:txBody>
          <a:bodyPr/>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2018/6/1</a:t>
            </a:fld>
            <a:endParaRPr lang="ja-JP" altLang="en-US"/>
          </a:p>
        </p:txBody>
      </p:sp>
      <p:sp>
        <p:nvSpPr>
          <p:cNvPr id="6" name="フッター プレースホルダー 5"/>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184696713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274320" y="104775"/>
            <a:ext cx="11785600" cy="687705"/>
          </a:xfrm>
        </p:spPr>
        <p:txBody>
          <a:bodyPr/>
          <a:lstStyle>
            <a:lvl1pPr algn="ctr">
              <a:defRPr>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274320" y="872174"/>
            <a:ext cx="5721667" cy="823912"/>
          </a:xfrm>
        </p:spPr>
        <p:txBody>
          <a:bodyPr anchor="b"/>
          <a:lstStyle>
            <a:lvl1pPr marL="0" indent="0">
              <a:buNone/>
              <a:defRPr sz="2400" b="1">
                <a:latin typeface="Meiryo UI" panose="020B0604030504040204" pitchFamily="50" charset="-128"/>
                <a:ea typeface="Meiryo UI"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dirty="0" smtClean="0"/>
              <a:t>マスター テキストの書式設定</a:t>
            </a:r>
          </a:p>
        </p:txBody>
      </p:sp>
      <p:sp>
        <p:nvSpPr>
          <p:cNvPr id="4" name="コンテンツ プレースホルダー 3"/>
          <p:cNvSpPr>
            <a:spLocks noGrp="1"/>
          </p:cNvSpPr>
          <p:nvPr>
            <p:ph sz="half" idx="2"/>
          </p:nvPr>
        </p:nvSpPr>
        <p:spPr>
          <a:xfrm>
            <a:off x="274320" y="1775780"/>
            <a:ext cx="5723255" cy="4413883"/>
          </a:xfrm>
        </p:spPr>
        <p:txBody>
          <a:bodyPr/>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5" name="テキスト プレースホルダー 4"/>
          <p:cNvSpPr>
            <a:spLocks noGrp="1"/>
          </p:cNvSpPr>
          <p:nvPr>
            <p:ph type="body" sz="quarter" idx="3"/>
          </p:nvPr>
        </p:nvSpPr>
        <p:spPr>
          <a:xfrm>
            <a:off x="6096000" y="862966"/>
            <a:ext cx="5963920" cy="823912"/>
          </a:xfrm>
        </p:spPr>
        <p:txBody>
          <a:bodyPr anchor="b"/>
          <a:lstStyle>
            <a:lvl1pPr marL="0" indent="0">
              <a:buNone/>
              <a:defRPr sz="2400" b="1">
                <a:latin typeface="Meiryo UI" panose="020B0604030504040204" pitchFamily="50" charset="-128"/>
                <a:ea typeface="Meiryo UI"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dirty="0" smtClean="0"/>
              <a:t>マスター テキストの書式設定</a:t>
            </a:r>
          </a:p>
        </p:txBody>
      </p:sp>
      <p:sp>
        <p:nvSpPr>
          <p:cNvPr id="6" name="コンテンツ プレースホルダー 5"/>
          <p:cNvSpPr>
            <a:spLocks noGrp="1"/>
          </p:cNvSpPr>
          <p:nvPr>
            <p:ph sz="quarter" idx="4"/>
          </p:nvPr>
        </p:nvSpPr>
        <p:spPr>
          <a:xfrm>
            <a:off x="6172200" y="1775780"/>
            <a:ext cx="5887720" cy="4413883"/>
          </a:xfrm>
        </p:spPr>
        <p:txBody>
          <a:bodyPr/>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7" name="日付プレースホルダー 6"/>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2018/6/1</a:t>
            </a:fld>
            <a:endParaRPr lang="ja-JP" altLang="en-US"/>
          </a:p>
        </p:txBody>
      </p:sp>
      <p:sp>
        <p:nvSpPr>
          <p:cNvPr id="8" name="フッター プレースホルダー 7"/>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9" name="スライド番号プレースホルダー 8"/>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156465253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81280" y="34609"/>
            <a:ext cx="12029440" cy="696912"/>
          </a:xfrm>
        </p:spPr>
        <p:txBody>
          <a:bodyPr/>
          <a:lstStyle>
            <a:lvl1pPr algn="ctr">
              <a:defRPr>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日付プレースホルダー 2"/>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2018/6/1</a:t>
            </a:fld>
            <a:endParaRPr lang="ja-JP" altLang="en-US"/>
          </a:p>
        </p:txBody>
      </p:sp>
      <p:sp>
        <p:nvSpPr>
          <p:cNvPr id="4" name="フッター プレースホルダー 3"/>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5" name="スライド番号プレースホルダー 4"/>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284090377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2018/6/1</a:t>
            </a:fld>
            <a:endParaRPr lang="ja-JP" altLang="en-US"/>
          </a:p>
        </p:txBody>
      </p:sp>
      <p:sp>
        <p:nvSpPr>
          <p:cNvPr id="3" name="フッター プレースホルダー 2"/>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4" name="スライド番号プレースホルダー 3"/>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189272723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21920" y="81280"/>
            <a:ext cx="4648517" cy="1600200"/>
          </a:xfrm>
        </p:spPr>
        <p:txBody>
          <a:bodyPr anchor="b"/>
          <a:lstStyle>
            <a:lvl1pPr>
              <a:defRPr sz="3200">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a:xfrm>
            <a:off x="5183188" y="81281"/>
            <a:ext cx="6805612" cy="5779770"/>
          </a:xfrm>
        </p:spPr>
        <p:txBody>
          <a:bodyPr/>
          <a:lstStyle>
            <a:lvl1pPr>
              <a:defRPr sz="3200">
                <a:latin typeface="Meiryo UI" panose="020B0604030504040204" pitchFamily="50" charset="-128"/>
                <a:ea typeface="Meiryo UI" panose="020B0604030504040204" pitchFamily="50" charset="-128"/>
              </a:defRPr>
            </a:lvl1pPr>
            <a:lvl2pPr>
              <a:defRPr sz="2800">
                <a:latin typeface="Meiryo UI" panose="020B0604030504040204" pitchFamily="50" charset="-128"/>
                <a:ea typeface="Meiryo UI" panose="020B0604030504040204" pitchFamily="50" charset="-128"/>
              </a:defRPr>
            </a:lvl2pPr>
            <a:lvl3pPr>
              <a:defRPr sz="2400">
                <a:latin typeface="Meiryo UI" panose="020B0604030504040204" pitchFamily="50" charset="-128"/>
                <a:ea typeface="Meiryo UI" panose="020B0604030504040204" pitchFamily="50" charset="-128"/>
              </a:defRPr>
            </a:lvl3pPr>
            <a:lvl4pPr>
              <a:defRPr sz="2000">
                <a:latin typeface="Meiryo UI" panose="020B0604030504040204" pitchFamily="50" charset="-128"/>
                <a:ea typeface="Meiryo UI" panose="020B0604030504040204" pitchFamily="50" charset="-128"/>
              </a:defRPr>
            </a:lvl4pPr>
            <a:lvl5pPr>
              <a:defRPr sz="2000">
                <a:latin typeface="Meiryo UI" panose="020B0604030504040204" pitchFamily="50" charset="-128"/>
                <a:ea typeface="Meiryo UI" panose="020B0604030504040204" pitchFamily="50" charset="-128"/>
              </a:defRPr>
            </a:lvl5pPr>
            <a:lvl6pPr>
              <a:defRPr sz="2000"/>
            </a:lvl6pPr>
            <a:lvl7pPr>
              <a:defRPr sz="2000"/>
            </a:lvl7pPr>
            <a:lvl8pPr>
              <a:defRPr sz="2000"/>
            </a:lvl8pPr>
            <a:lvl9pPr>
              <a:defRPr sz="2000"/>
            </a:lvl9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テキスト プレースホルダー 3"/>
          <p:cNvSpPr>
            <a:spLocks noGrp="1"/>
          </p:cNvSpPr>
          <p:nvPr>
            <p:ph type="body" sz="half" idx="2"/>
          </p:nvPr>
        </p:nvSpPr>
        <p:spPr>
          <a:xfrm>
            <a:off x="121920" y="2057400"/>
            <a:ext cx="4650105" cy="3811588"/>
          </a:xfrm>
        </p:spPr>
        <p:txBody>
          <a:bodyPr/>
          <a:lstStyle>
            <a:lvl1pPr marL="0" indent="0">
              <a:buNone/>
              <a:defRPr sz="1600">
                <a:latin typeface="Meiryo UI" panose="020B0604030504040204" pitchFamily="50" charset="-128"/>
                <a:ea typeface="Meiryo UI" panose="020B0604030504040204" pitchFamily="50" charset="-12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2018/6/1</a:t>
            </a:fld>
            <a:endParaRPr lang="ja-JP" altLang="en-US"/>
          </a:p>
        </p:txBody>
      </p:sp>
      <p:sp>
        <p:nvSpPr>
          <p:cNvPr id="6" name="フッター プレースホルダー 5"/>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363552080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52400" y="81280"/>
            <a:ext cx="4619625" cy="1158240"/>
          </a:xfrm>
        </p:spPr>
        <p:txBody>
          <a:bodyPr anchor="b"/>
          <a:lstStyle>
            <a:lvl1pPr>
              <a:defRPr sz="3200">
                <a:latin typeface="Meiryo UI" panose="020B0604030504040204" pitchFamily="50" charset="-128"/>
                <a:ea typeface="Meiryo UI" panose="020B0604030504040204" pitchFamily="50" charset="-128"/>
              </a:defRPr>
            </a:lvl1pPr>
          </a:lstStyle>
          <a:p>
            <a:r>
              <a:rPr kumimoji="1" lang="ja-JP" altLang="en-US" dirty="0" smtClean="0"/>
              <a:t>マスター タイトルの書式設定</a:t>
            </a:r>
            <a:endParaRPr kumimoji="1" lang="ja-JP" altLang="en-US" dirty="0"/>
          </a:p>
        </p:txBody>
      </p:sp>
      <p:sp>
        <p:nvSpPr>
          <p:cNvPr id="3" name="図プレースホルダー 2"/>
          <p:cNvSpPr>
            <a:spLocks noGrp="1"/>
          </p:cNvSpPr>
          <p:nvPr>
            <p:ph type="pic" idx="1"/>
          </p:nvPr>
        </p:nvSpPr>
        <p:spPr>
          <a:xfrm>
            <a:off x="5183188" y="81281"/>
            <a:ext cx="6866572" cy="5779770"/>
          </a:xfrm>
        </p:spPr>
        <p:txBody>
          <a:bodyPr/>
          <a:lstStyle>
            <a:lvl1pPr marL="0" indent="0">
              <a:buNone/>
              <a:defRPr sz="3200">
                <a:latin typeface="Meiryo UI" panose="020B0604030504040204" pitchFamily="50" charset="-128"/>
                <a:ea typeface="Meiryo UI" panose="020B0604030504040204" pitchFamily="50" charset="-128"/>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52400" y="1381760"/>
            <a:ext cx="4619625" cy="4487228"/>
          </a:xfrm>
        </p:spPr>
        <p:txBody>
          <a:bodyPr/>
          <a:lstStyle>
            <a:lvl1pPr marL="0" indent="0">
              <a:buNone/>
              <a:defRPr sz="1600">
                <a:latin typeface="Meiryo UI" panose="020B0604030504040204" pitchFamily="50" charset="-128"/>
                <a:ea typeface="Meiryo UI" panose="020B0604030504040204" pitchFamily="50" charset="-12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2018/6/1</a:t>
            </a:fld>
            <a:endParaRPr lang="ja-JP" altLang="en-US"/>
          </a:p>
        </p:txBody>
      </p:sp>
      <p:sp>
        <p:nvSpPr>
          <p:cNvPr id="6" name="フッター プレースホルダー 5"/>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50390806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52400" y="100965"/>
            <a:ext cx="11846560" cy="752475"/>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52400" y="985520"/>
            <a:ext cx="11846560" cy="519144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2018/6/1</a:t>
            </a:fld>
            <a:endParaRPr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1592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91" r:id="rId27"/>
    <p:sldLayoutId id="2147483692" r:id="rId28"/>
    <p:sldLayoutId id="2147483693" r:id="rId29"/>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643051"/>
            <a:ext cx="9144000" cy="2339014"/>
          </a:xfrm>
        </p:spPr>
        <p:style>
          <a:lnRef idx="0">
            <a:schemeClr val="accent2"/>
          </a:lnRef>
          <a:fillRef idx="3">
            <a:schemeClr val="accent2"/>
          </a:fillRef>
          <a:effectRef idx="3">
            <a:schemeClr val="accent2"/>
          </a:effectRef>
          <a:fontRef idx="minor">
            <a:schemeClr val="lt1"/>
          </a:fontRef>
        </p:style>
        <p:txBody>
          <a:bodyPr anchor="ctr">
            <a:normAutofit/>
          </a:bodyPr>
          <a:lstStyle/>
          <a:p>
            <a:r>
              <a:rPr lang="ja-JP" altLang="en-US" sz="4000" dirty="0" smtClean="0"/>
              <a:t>これからのサービスのイメージと構築のために必要なこと　</a:t>
            </a:r>
            <a:endParaRPr kumimoji="1" lang="ja-JP" altLang="en-US" sz="4000" dirty="0"/>
          </a:p>
        </p:txBody>
      </p:sp>
      <p:sp>
        <p:nvSpPr>
          <p:cNvPr id="4" name="Text Box 5"/>
          <p:cNvSpPr txBox="1">
            <a:spLocks noChangeArrowheads="1"/>
          </p:cNvSpPr>
          <p:nvPr/>
        </p:nvSpPr>
        <p:spPr bwMode="auto">
          <a:xfrm>
            <a:off x="9336768" y="447934"/>
            <a:ext cx="2159000" cy="307777"/>
          </a:xfrm>
          <a:prstGeom prst="rect">
            <a:avLst/>
          </a:prstGeom>
          <a:noFill/>
          <a:ln w="9525">
            <a:noFill/>
            <a:miter lim="800000"/>
            <a:headEnd/>
            <a:tailEnd/>
          </a:ln>
        </p:spPr>
        <p:txBody>
          <a:bodyPr>
            <a:spAutoFit/>
          </a:bodyPr>
          <a:lstStyle/>
          <a:p>
            <a:pPr algn="dist"/>
            <a:r>
              <a:rPr lang="en-US" altLang="ja-JP" sz="1400" dirty="0" smtClean="0">
                <a:latin typeface="HG丸ｺﾞｼｯｸM-PRO" pitchFamily="50" charset="-128"/>
                <a:ea typeface="HG丸ｺﾞｼｯｸM-PRO" pitchFamily="50" charset="-128"/>
              </a:rPr>
              <a:t>2018</a:t>
            </a:r>
            <a:r>
              <a:rPr lang="ja-JP" altLang="en-US" sz="1400" dirty="0" smtClean="0">
                <a:latin typeface="HG丸ｺﾞｼｯｸM-PRO" pitchFamily="50" charset="-128"/>
                <a:ea typeface="HG丸ｺﾞｼｯｸM-PRO" pitchFamily="50" charset="-128"/>
              </a:rPr>
              <a:t>年５月</a:t>
            </a:r>
            <a:r>
              <a:rPr lang="en-US" altLang="ja-JP" sz="1400" dirty="0" smtClean="0">
                <a:latin typeface="HG丸ｺﾞｼｯｸM-PRO" pitchFamily="50" charset="-128"/>
                <a:ea typeface="HG丸ｺﾞｼｯｸM-PRO" pitchFamily="50" charset="-128"/>
              </a:rPr>
              <a:t>22</a:t>
            </a:r>
            <a:r>
              <a:rPr lang="ja-JP" altLang="en-US" sz="1400" dirty="0" smtClean="0">
                <a:latin typeface="HG丸ｺﾞｼｯｸM-PRO" pitchFamily="50" charset="-128"/>
                <a:ea typeface="HG丸ｺﾞｼｯｸM-PRO" pitchFamily="50" charset="-128"/>
              </a:rPr>
              <a:t>日</a:t>
            </a:r>
            <a:endParaRPr lang="en-US" altLang="ja-JP" sz="1400" dirty="0">
              <a:latin typeface="HG丸ｺﾞｼｯｸM-PRO" pitchFamily="50" charset="-128"/>
              <a:ea typeface="HG丸ｺﾞｼｯｸM-PRO" pitchFamily="50" charset="-128"/>
            </a:endParaRPr>
          </a:p>
        </p:txBody>
      </p:sp>
      <p:sp>
        <p:nvSpPr>
          <p:cNvPr id="6" name="サブタイトル 5"/>
          <p:cNvSpPr>
            <a:spLocks noGrp="1"/>
          </p:cNvSpPr>
          <p:nvPr>
            <p:ph type="subTitle" idx="1"/>
          </p:nvPr>
        </p:nvSpPr>
        <p:spPr>
          <a:xfrm>
            <a:off x="3143672" y="5013176"/>
            <a:ext cx="6400800" cy="1071570"/>
          </a:xfrm>
        </p:spPr>
        <p:txBody>
          <a:bodyPr anchor="ctr">
            <a:normAutofit fontScale="70000" lnSpcReduction="20000"/>
          </a:bodyPr>
          <a:lstStyle/>
          <a:p>
            <a:r>
              <a:rPr lang="ja-JP" altLang="en-US" dirty="0"/>
              <a:t>同志社大学大学院総合政策科学研究科</a:t>
            </a:r>
            <a:endParaRPr lang="en-US" altLang="ja-JP" dirty="0"/>
          </a:p>
          <a:p>
            <a:r>
              <a:rPr lang="ja-JP" altLang="en-US" dirty="0"/>
              <a:t>嘱託講師　中山正樹</a:t>
            </a:r>
          </a:p>
        </p:txBody>
      </p:sp>
    </p:spTree>
    <p:extLst>
      <p:ext uri="{BB962C8B-B14F-4D97-AF65-F5344CB8AC3E}">
        <p14:creationId xmlns:p14="http://schemas.microsoft.com/office/powerpoint/2010/main" val="20399689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正方形/長方形 55"/>
          <p:cNvSpPr/>
          <p:nvPr/>
        </p:nvSpPr>
        <p:spPr>
          <a:xfrm>
            <a:off x="7580672" y="5330053"/>
            <a:ext cx="2500932" cy="975104"/>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r>
              <a:rPr kumimoji="1" lang="en-US" altLang="ja-JP" sz="1000" dirty="0" smtClean="0">
                <a:latin typeface="Meiryo UI" panose="020B0604030504040204" pitchFamily="50" charset="-128"/>
                <a:ea typeface="Meiryo UI" panose="020B0604030504040204" pitchFamily="50" charset="-128"/>
                <a:cs typeface="Meiryo UI" panose="020B0604030504040204" pitchFamily="50" charset="-128"/>
              </a:rPr>
              <a:t>5</a:t>
            </a:r>
            <a:r>
              <a:rPr kumimoji="1" lang="ja-JP" altLang="en-US" sz="10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000" dirty="0" smtClean="0">
                <a:latin typeface="Meiryo UI" panose="020B0604030504040204" pitchFamily="50" charset="-128"/>
                <a:ea typeface="Meiryo UI" panose="020B0604030504040204" pitchFamily="50" charset="-128"/>
                <a:cs typeface="Meiryo UI" panose="020B0604030504040204" pitchFamily="50" charset="-128"/>
              </a:rPr>
              <a:t>10</a:t>
            </a:r>
            <a:r>
              <a:rPr kumimoji="1" lang="ja-JP" altLang="en-US" sz="1000" dirty="0" smtClean="0">
                <a:latin typeface="Meiryo UI" panose="020B0604030504040204" pitchFamily="50" charset="-128"/>
                <a:ea typeface="Meiryo UI" panose="020B0604030504040204" pitchFamily="50" charset="-128"/>
                <a:cs typeface="Meiryo UI" panose="020B0604030504040204" pitchFamily="50" charset="-128"/>
              </a:rPr>
              <a:t>年後に運用するシステム</a:t>
            </a: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のイメージ</a:t>
            </a:r>
            <a:endParaRPr kumimoji="1"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5" name="正方形/長方形 54"/>
          <p:cNvSpPr/>
          <p:nvPr/>
        </p:nvSpPr>
        <p:spPr>
          <a:xfrm>
            <a:off x="5349867" y="730027"/>
            <a:ext cx="2983545" cy="1680579"/>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r>
              <a:rPr lang="ja-JP" altLang="en-US" sz="1000" dirty="0">
                <a:latin typeface="Meiryo UI" panose="020B0604030504040204" pitchFamily="50" charset="-128"/>
                <a:ea typeface="Meiryo UI" panose="020B0604030504040204" pitchFamily="50" charset="-128"/>
                <a:cs typeface="Meiryo UI" panose="020B0604030504040204" pitchFamily="50" charset="-128"/>
              </a:rPr>
              <a:t>次世代サービス</a:t>
            </a: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の想定</a:t>
            </a:r>
            <a:r>
              <a:rPr lang="en-US" altLang="ja-JP" sz="100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1000" dirty="0"/>
              <a:t>Bib40-04 ICT</a:t>
            </a:r>
            <a:r>
              <a:rPr lang="ja-JP" altLang="en-US" sz="1000" dirty="0"/>
              <a:t>の急速な発展と図書館を取り巻くサービスの変革</a:t>
            </a:r>
            <a:r>
              <a:rPr lang="en-US" altLang="ja-JP" sz="100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1000" dirty="0"/>
              <a:t>Bib40-05 </a:t>
            </a:r>
            <a:r>
              <a:rPr lang="ja-JP" altLang="en-US" sz="1000" dirty="0"/>
              <a:t>「知の共有化」の実現を目指した構想</a:t>
            </a:r>
            <a:r>
              <a:rPr lang="en-US" altLang="ja-JP" sz="1000" dirty="0"/>
              <a:t>【2013</a:t>
            </a:r>
            <a:r>
              <a:rPr lang="ja-JP" altLang="en-US" sz="1000" dirty="0"/>
              <a:t>年</a:t>
            </a:r>
            <a:r>
              <a:rPr lang="en-US" altLang="ja-JP" sz="1000" dirty="0" smtClean="0"/>
              <a:t>】</a:t>
            </a:r>
            <a:r>
              <a:rPr lang="en-US" altLang="ja-JP" sz="100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1000" dirty="0"/>
              <a:t>Bib40-07 【</a:t>
            </a:r>
            <a:r>
              <a:rPr lang="ja-JP" altLang="en-US" sz="1000" dirty="0"/>
              <a:t>課題テーマ</a:t>
            </a:r>
            <a:r>
              <a:rPr lang="en-US" altLang="ja-JP" sz="1000" dirty="0"/>
              <a:t>】</a:t>
            </a:r>
            <a:r>
              <a:rPr lang="ja-JP" altLang="en-US" sz="1000" dirty="0"/>
              <a:t>今後の図書館サービスシステムの構築を考える</a:t>
            </a:r>
            <a:endParaRPr lang="ja-JP" altLang="en-US" sz="1000" dirty="0">
              <a:latin typeface="Meiryo UI" panose="020B0604030504040204" pitchFamily="50" charset="-128"/>
              <a:ea typeface="Meiryo UI" panose="020B0604030504040204" pitchFamily="50" charset="-128"/>
              <a:cs typeface="Meiryo UI" panose="020B0604030504040204" pitchFamily="50" charset="-128"/>
            </a:endParaRPr>
          </a:p>
          <a:p>
            <a:endParaRPr kumimoji="1"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8" name="正方形/長方形 37"/>
          <p:cNvSpPr/>
          <p:nvPr/>
        </p:nvSpPr>
        <p:spPr>
          <a:xfrm>
            <a:off x="284596" y="3414879"/>
            <a:ext cx="4704045" cy="2096990"/>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r>
              <a:rPr kumimoji="1" lang="ja-JP" altLang="en-US" sz="1000" dirty="0" smtClean="0">
                <a:latin typeface="Meiryo UI" panose="020B0604030504040204" pitchFamily="50" charset="-128"/>
                <a:ea typeface="Meiryo UI" panose="020B0604030504040204" pitchFamily="50" charset="-128"/>
                <a:cs typeface="Meiryo UI" panose="020B0604030504040204" pitchFamily="50" charset="-128"/>
              </a:rPr>
              <a:t>適用すべきと思われる技術、普及が見込まれるサービス</a:t>
            </a:r>
            <a:endParaRPr kumimoji="1" lang="en-US" altLang="ja-JP" sz="10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36" name="正方形/長方形 35"/>
          <p:cNvSpPr/>
          <p:nvPr/>
        </p:nvSpPr>
        <p:spPr>
          <a:xfrm>
            <a:off x="9500384" y="6379029"/>
            <a:ext cx="2602335" cy="37352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1000">
              <a:latin typeface="Meiryo UI" panose="020B0604030504040204" pitchFamily="50" charset="-128"/>
              <a:ea typeface="Meiryo UI" panose="020B0604030504040204" pitchFamily="50" charset="-128"/>
              <a:cs typeface="Meiryo UI" panose="020B0604030504040204" pitchFamily="50" charset="-128"/>
            </a:endParaRPr>
          </a:p>
        </p:txBody>
      </p:sp>
      <p:sp>
        <p:nvSpPr>
          <p:cNvPr id="35" name="正方形/長方形 34"/>
          <p:cNvSpPr/>
          <p:nvPr/>
        </p:nvSpPr>
        <p:spPr>
          <a:xfrm>
            <a:off x="7925213" y="4020772"/>
            <a:ext cx="4114162" cy="1181499"/>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r>
              <a:rPr kumimoji="1" lang="ja-JP" altLang="en-US" sz="1000" dirty="0" smtClean="0">
                <a:latin typeface="Meiryo UI" panose="020B0604030504040204" pitchFamily="50" charset="-128"/>
                <a:ea typeface="Meiryo UI" panose="020B0604030504040204" pitchFamily="50" charset="-128"/>
                <a:cs typeface="Meiryo UI" panose="020B0604030504040204" pitchFamily="50" charset="-128"/>
              </a:rPr>
              <a:t>必要な能力</a:t>
            </a:r>
            <a:endParaRPr kumimoji="1"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4" name="正方形/長方形 33"/>
          <p:cNvSpPr/>
          <p:nvPr/>
        </p:nvSpPr>
        <p:spPr>
          <a:xfrm>
            <a:off x="8333415" y="2171387"/>
            <a:ext cx="1648880" cy="1712596"/>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r>
              <a:rPr kumimoji="1" lang="ja-JP" altLang="en-US" sz="1000" dirty="0" smtClean="0">
                <a:latin typeface="Meiryo UI" panose="020B0604030504040204" pitchFamily="50" charset="-128"/>
                <a:ea typeface="Meiryo UI" panose="020B0604030504040204" pitchFamily="50" charset="-128"/>
                <a:cs typeface="Meiryo UI" panose="020B0604030504040204" pitchFamily="50" charset="-128"/>
              </a:rPr>
              <a:t>技能の習得方法</a:t>
            </a:r>
            <a:endParaRPr kumimoji="1"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3" name="正方形/長方形 32"/>
          <p:cNvSpPr/>
          <p:nvPr/>
        </p:nvSpPr>
        <p:spPr>
          <a:xfrm>
            <a:off x="5396017" y="2661327"/>
            <a:ext cx="2253309" cy="2517827"/>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r>
              <a:rPr kumimoji="1" lang="ja-JP" altLang="en-US" sz="1000" dirty="0" smtClean="0">
                <a:latin typeface="Meiryo UI" panose="020B0604030504040204" pitchFamily="50" charset="-128"/>
                <a:ea typeface="Meiryo UI" panose="020B0604030504040204" pitchFamily="50" charset="-128"/>
                <a:cs typeface="Meiryo UI" panose="020B0604030504040204" pitchFamily="50" charset="-128"/>
              </a:rPr>
              <a:t>構築・運用に必要な役割と、必要な技能・知識</a:t>
            </a:r>
            <a:r>
              <a:rPr kumimoji="1" lang="en-US" altLang="ja-JP" sz="100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1000" dirty="0"/>
              <a:t>Bib40-06 </a:t>
            </a:r>
            <a:r>
              <a:rPr lang="ja-JP" altLang="en-US" sz="1000" dirty="0"/>
              <a:t>「知の共有化」システムの標準的な構築プロセスと必要なスキル・知識</a:t>
            </a:r>
            <a:r>
              <a:rPr kumimoji="1" lang="en-US" altLang="ja-JP" sz="1000" dirty="0" smtClean="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2" name="正方形/長方形 31"/>
          <p:cNvSpPr/>
          <p:nvPr/>
        </p:nvSpPr>
        <p:spPr>
          <a:xfrm>
            <a:off x="284597" y="5640290"/>
            <a:ext cx="3586862" cy="1086842"/>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r>
              <a:rPr kumimoji="1" lang="ja-JP" altLang="en-US" sz="1000" dirty="0" smtClean="0">
                <a:latin typeface="Meiryo UI" panose="020B0604030504040204" pitchFamily="50" charset="-128"/>
                <a:ea typeface="Meiryo UI" panose="020B0604030504040204" pitchFamily="50" charset="-128"/>
                <a:cs typeface="Meiryo UI" panose="020B0604030504040204" pitchFamily="50" charset="-128"/>
              </a:rPr>
              <a:t>システム開発手法</a:t>
            </a:r>
            <a:endParaRPr kumimoji="1"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1" name="正方形/長方形 30"/>
          <p:cNvSpPr/>
          <p:nvPr/>
        </p:nvSpPr>
        <p:spPr>
          <a:xfrm>
            <a:off x="451248" y="757710"/>
            <a:ext cx="4667016" cy="1141350"/>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r>
              <a:rPr lang="ja-JP" altLang="en-US" sz="1000" dirty="0">
                <a:latin typeface="Meiryo UI" panose="020B0604030504040204" pitchFamily="50" charset="-128"/>
                <a:ea typeface="Meiryo UI" panose="020B0604030504040204" pitchFamily="50" charset="-128"/>
                <a:cs typeface="Meiryo UI" panose="020B0604030504040204" pitchFamily="50" charset="-128"/>
              </a:rPr>
              <a:t>デジタルアーカイブ</a:t>
            </a: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の歴史</a:t>
            </a:r>
            <a:r>
              <a:rPr lang="en-US" altLang="ja-JP" sz="100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1000" dirty="0"/>
              <a:t>Bib40-02 </a:t>
            </a:r>
            <a:r>
              <a:rPr lang="ja-JP" altLang="en-US" sz="1000" dirty="0"/>
              <a:t>電子図書館サービスの始動</a:t>
            </a:r>
            <a:r>
              <a:rPr lang="en-US" altLang="ja-JP" sz="100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1000" dirty="0"/>
              <a:t>Bib40-03 </a:t>
            </a:r>
            <a:r>
              <a:rPr lang="ja-JP" altLang="en-US" sz="1000" dirty="0"/>
              <a:t>電子図書館サービスから知識インフラの構築へ</a:t>
            </a:r>
            <a:r>
              <a:rPr lang="en-US" altLang="ja-JP" sz="100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1000" dirty="0"/>
              <a:t>Bib40-05 </a:t>
            </a:r>
            <a:r>
              <a:rPr lang="ja-JP" altLang="en-US" sz="1000" dirty="0"/>
              <a:t>「知の共有化」の実現を目指した構想</a:t>
            </a:r>
            <a:r>
              <a:rPr lang="en-US" altLang="ja-JP" sz="1000" dirty="0"/>
              <a:t>【2013</a:t>
            </a:r>
            <a:r>
              <a:rPr lang="ja-JP" altLang="en-US" sz="1000" dirty="0"/>
              <a:t>年</a:t>
            </a:r>
            <a:r>
              <a:rPr lang="en-US" altLang="ja-JP" sz="1000" dirty="0"/>
              <a:t>】</a:t>
            </a:r>
            <a:r>
              <a:rPr lang="en-US" altLang="ja-JP" sz="1000" dirty="0" smtClean="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0" name="正方形/長方形 29"/>
          <p:cNvSpPr/>
          <p:nvPr/>
        </p:nvSpPr>
        <p:spPr>
          <a:xfrm>
            <a:off x="1759229" y="2056367"/>
            <a:ext cx="3359035" cy="1221515"/>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r>
              <a:rPr kumimoji="1" lang="en-US" altLang="ja-JP" sz="1000" dirty="0" err="1" smtClean="0">
                <a:latin typeface="Meiryo UI" panose="020B0604030504040204" pitchFamily="50" charset="-128"/>
                <a:ea typeface="Meiryo UI" panose="020B0604030504040204" pitchFamily="50" charset="-128"/>
                <a:cs typeface="Meiryo UI" panose="020B0604030504040204" pitchFamily="50" charset="-128"/>
              </a:rPr>
              <a:t>DTj</a:t>
            </a:r>
            <a:r>
              <a:rPr kumimoji="1" lang="ja-JP" altLang="en-US" sz="1000" dirty="0" smtClean="0">
                <a:latin typeface="Meiryo UI" panose="020B0604030504040204" pitchFamily="50" charset="-128"/>
                <a:ea typeface="Meiryo UI" panose="020B0604030504040204" pitchFamily="50" charset="-128"/>
                <a:cs typeface="Meiryo UI" panose="020B0604030504040204" pitchFamily="50" charset="-128"/>
              </a:rPr>
              <a:t>時代の</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タスク</a:t>
            </a:r>
            <a:endParaRPr kumimoji="1"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p:txBody>
          <a:bodyPr>
            <a:normAutofit/>
          </a:bodyPr>
          <a:lstStyle/>
          <a:p>
            <a:r>
              <a:rPr lang="ja-JP" altLang="en-US" sz="4000" dirty="0" smtClean="0"/>
              <a:t>次世代サービスの構築のために</a:t>
            </a:r>
            <a:endParaRPr kumimoji="1" lang="ja-JP" altLang="en-US" sz="4000" dirty="0"/>
          </a:p>
        </p:txBody>
      </p:sp>
      <p:sp>
        <p:nvSpPr>
          <p:cNvPr id="3" name="角丸四角形 2"/>
          <p:cNvSpPr/>
          <p:nvPr/>
        </p:nvSpPr>
        <p:spPr>
          <a:xfrm>
            <a:off x="595909" y="1447326"/>
            <a:ext cx="1293069" cy="303366"/>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ja-JP" altLang="en-US" sz="1000" dirty="0" smtClean="0">
                <a:latin typeface="Meiryo UI" panose="020B0604030504040204" pitchFamily="50" charset="-128"/>
                <a:ea typeface="Meiryo UI" panose="020B0604030504040204" pitchFamily="50" charset="-128"/>
                <a:cs typeface="Meiryo UI" panose="020B0604030504040204" pitchFamily="50" charset="-128"/>
              </a:rPr>
              <a:t>デジタル</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アーカイブ</a:t>
            </a: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の歩み</a:t>
            </a:r>
            <a:endParaRPr kumimoji="1"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1990387" y="1162753"/>
            <a:ext cx="1293069" cy="30336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000" dirty="0" smtClean="0">
                <a:latin typeface="Meiryo UI" panose="020B0604030504040204" pitchFamily="50" charset="-128"/>
                <a:ea typeface="Meiryo UI" panose="020B0604030504040204" pitchFamily="50" charset="-128"/>
                <a:cs typeface="Meiryo UI" panose="020B0604030504040204" pitchFamily="50" charset="-128"/>
              </a:rPr>
              <a:t>デジタル</a:t>
            </a: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アーカイブポータル</a:t>
            </a:r>
            <a:endParaRPr kumimoji="1"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角丸四角形 4"/>
          <p:cNvSpPr/>
          <p:nvPr/>
        </p:nvSpPr>
        <p:spPr>
          <a:xfrm>
            <a:off x="1990387" y="1581417"/>
            <a:ext cx="1293069" cy="30336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000" dirty="0" smtClean="0">
                <a:latin typeface="Meiryo UI" panose="020B0604030504040204" pitchFamily="50" charset="-128"/>
                <a:ea typeface="Meiryo UI" panose="020B0604030504040204" pitchFamily="50" charset="-128"/>
                <a:cs typeface="Meiryo UI" panose="020B0604030504040204" pitchFamily="50" charset="-128"/>
              </a:rPr>
              <a:t>デジタル</a:t>
            </a: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アーカイブ</a:t>
            </a:r>
            <a:endParaRPr kumimoji="1"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角丸四角形 5"/>
          <p:cNvSpPr/>
          <p:nvPr/>
        </p:nvSpPr>
        <p:spPr>
          <a:xfrm>
            <a:off x="1888978" y="2431593"/>
            <a:ext cx="1293069" cy="303366"/>
          </a:xfrm>
          <a:prstGeom prst="roundRect">
            <a:avLst>
              <a:gd name="adj" fmla="val 50000"/>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ja-JP" sz="1000" dirty="0" smtClean="0">
                <a:latin typeface="Meiryo UI" panose="020B0604030504040204" pitchFamily="50" charset="-128"/>
                <a:ea typeface="Meiryo UI" panose="020B0604030504040204" pitchFamily="50" charset="-128"/>
                <a:cs typeface="Meiryo UI" panose="020B0604030504040204" pitchFamily="50" charset="-128"/>
              </a:rPr>
              <a:t>DT</a:t>
            </a:r>
            <a:r>
              <a:rPr kumimoji="1" lang="ja-JP" altLang="en-US" sz="1000" dirty="0" smtClean="0">
                <a:latin typeface="Meiryo UI" panose="020B0604030504040204" pitchFamily="50" charset="-128"/>
                <a:ea typeface="Meiryo UI" panose="020B0604030504040204" pitchFamily="50" charset="-128"/>
                <a:cs typeface="Meiryo UI" panose="020B0604030504040204" pitchFamily="50" charset="-128"/>
              </a:rPr>
              <a:t>時代のタスク</a:t>
            </a:r>
            <a:endParaRPr kumimoji="1"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角丸四角形 6"/>
          <p:cNvSpPr/>
          <p:nvPr/>
        </p:nvSpPr>
        <p:spPr>
          <a:xfrm>
            <a:off x="3552660" y="2107241"/>
            <a:ext cx="1293069" cy="303366"/>
          </a:xfrm>
          <a:prstGeom prst="roundRect">
            <a:avLst>
              <a:gd name="adj" fmla="val 5000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000" dirty="0" smtClean="0">
                <a:latin typeface="Meiryo UI" panose="020B0604030504040204" pitchFamily="50" charset="-128"/>
                <a:ea typeface="Meiryo UI" panose="020B0604030504040204" pitchFamily="50" charset="-128"/>
                <a:cs typeface="Meiryo UI" panose="020B0604030504040204" pitchFamily="50" charset="-128"/>
              </a:rPr>
              <a:t>業務・サービス</a:t>
            </a:r>
            <a:endParaRPr kumimoji="1"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角丸四角形 7"/>
          <p:cNvSpPr/>
          <p:nvPr/>
        </p:nvSpPr>
        <p:spPr>
          <a:xfrm>
            <a:off x="3559927" y="2470140"/>
            <a:ext cx="1293069" cy="303366"/>
          </a:xfrm>
          <a:prstGeom prst="roundRect">
            <a:avLst>
              <a:gd name="adj" fmla="val 5000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000" dirty="0" smtClean="0">
                <a:latin typeface="Meiryo UI" panose="020B0604030504040204" pitchFamily="50" charset="-128"/>
                <a:ea typeface="Meiryo UI" panose="020B0604030504040204" pitchFamily="50" charset="-128"/>
                <a:cs typeface="Meiryo UI" panose="020B0604030504040204" pitchFamily="50" charset="-128"/>
              </a:rPr>
              <a:t>データ</a:t>
            </a:r>
            <a:endParaRPr kumimoji="1"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角丸四角形 8"/>
          <p:cNvSpPr/>
          <p:nvPr/>
        </p:nvSpPr>
        <p:spPr>
          <a:xfrm>
            <a:off x="3559927" y="2816926"/>
            <a:ext cx="1293069" cy="303366"/>
          </a:xfrm>
          <a:prstGeom prst="roundRect">
            <a:avLst>
              <a:gd name="adj" fmla="val 5000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システム</a:t>
            </a:r>
            <a:endParaRPr lang="en-US" altLang="ja-JP" sz="10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角丸四角形 9"/>
          <p:cNvSpPr/>
          <p:nvPr/>
        </p:nvSpPr>
        <p:spPr>
          <a:xfrm>
            <a:off x="434386" y="5890626"/>
            <a:ext cx="1293069" cy="303366"/>
          </a:xfrm>
          <a:prstGeom prst="roundRect">
            <a:avLst>
              <a:gd name="adj" fmla="val 5000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1000" dirty="0" smtClean="0">
                <a:latin typeface="Meiryo UI" panose="020B0604030504040204" pitchFamily="50" charset="-128"/>
                <a:ea typeface="Meiryo UI" panose="020B0604030504040204" pitchFamily="50" charset="-128"/>
                <a:cs typeface="Meiryo UI" panose="020B0604030504040204" pitchFamily="50" charset="-128"/>
              </a:rPr>
              <a:t>従来型の開発手法</a:t>
            </a:r>
            <a:endParaRPr kumimoji="1"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角丸四角形 10"/>
          <p:cNvSpPr/>
          <p:nvPr/>
        </p:nvSpPr>
        <p:spPr>
          <a:xfrm>
            <a:off x="434387" y="6301689"/>
            <a:ext cx="1437352" cy="303366"/>
          </a:xfrm>
          <a:prstGeom prst="roundRect">
            <a:avLst>
              <a:gd name="adj" fmla="val 5000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1000" dirty="0" smtClean="0">
                <a:latin typeface="Meiryo UI" panose="020B0604030504040204" pitchFamily="50" charset="-128"/>
                <a:ea typeface="Meiryo UI" panose="020B0604030504040204" pitchFamily="50" charset="-128"/>
                <a:cs typeface="Meiryo UI" panose="020B0604030504040204" pitchFamily="50" charset="-128"/>
              </a:rPr>
              <a:t>DT</a:t>
            </a:r>
            <a:r>
              <a:rPr kumimoji="1" lang="ja-JP" altLang="en-US" sz="1000" dirty="0" err="1" smtClean="0">
                <a:latin typeface="Meiryo UI" panose="020B0604030504040204" pitchFamily="50" charset="-128"/>
                <a:ea typeface="Meiryo UI" panose="020B0604030504040204" pitchFamily="50" charset="-128"/>
                <a:cs typeface="Meiryo UI" panose="020B0604030504040204" pitchFamily="50" charset="-128"/>
              </a:rPr>
              <a:t>時代のの開発</a:t>
            </a:r>
            <a:r>
              <a:rPr kumimoji="1" lang="ja-JP" altLang="en-US" sz="1000" dirty="0" smtClean="0">
                <a:latin typeface="Meiryo UI" panose="020B0604030504040204" pitchFamily="50" charset="-128"/>
                <a:ea typeface="Meiryo UI" panose="020B0604030504040204" pitchFamily="50" charset="-128"/>
                <a:cs typeface="Meiryo UI" panose="020B0604030504040204" pitchFamily="50" charset="-128"/>
              </a:rPr>
              <a:t>手法</a:t>
            </a:r>
            <a:endParaRPr kumimoji="1"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角丸四角形 11"/>
          <p:cNvSpPr/>
          <p:nvPr/>
        </p:nvSpPr>
        <p:spPr>
          <a:xfrm>
            <a:off x="2470387" y="5887632"/>
            <a:ext cx="1293069" cy="303366"/>
          </a:xfrm>
          <a:prstGeom prst="roundRect">
            <a:avLst>
              <a:gd name="adj" fmla="val 5000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1000" dirty="0">
                <a:latin typeface="Meiryo UI" panose="020B0604030504040204" pitchFamily="50" charset="-128"/>
                <a:ea typeface="Meiryo UI" panose="020B0604030504040204" pitchFamily="50" charset="-128"/>
                <a:cs typeface="Meiryo UI" panose="020B0604030504040204" pitchFamily="50" charset="-128"/>
              </a:rPr>
              <a:t>ウォータフォール</a:t>
            </a:r>
            <a:endParaRPr kumimoji="1"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角丸四角形 12"/>
          <p:cNvSpPr/>
          <p:nvPr/>
        </p:nvSpPr>
        <p:spPr>
          <a:xfrm>
            <a:off x="2481557" y="6303669"/>
            <a:ext cx="1293069" cy="303366"/>
          </a:xfrm>
          <a:prstGeom prst="roundRect">
            <a:avLst>
              <a:gd name="adj" fmla="val 5000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1000" dirty="0" smtClean="0">
                <a:latin typeface="Meiryo UI" panose="020B0604030504040204" pitchFamily="50" charset="-128"/>
                <a:ea typeface="Meiryo UI" panose="020B0604030504040204" pitchFamily="50" charset="-128"/>
                <a:cs typeface="Meiryo UI" panose="020B0604030504040204" pitchFamily="50" charset="-128"/>
              </a:rPr>
              <a:t>アジャイル</a:t>
            </a:r>
            <a:endParaRPr kumimoji="1"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角丸四角形 13"/>
          <p:cNvSpPr/>
          <p:nvPr/>
        </p:nvSpPr>
        <p:spPr>
          <a:xfrm>
            <a:off x="5455811" y="1547711"/>
            <a:ext cx="1293069" cy="303366"/>
          </a:xfrm>
          <a:prstGeom prst="roundRect">
            <a:avLst>
              <a:gd name="adj" fmla="val 5000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ja-JP" altLang="en-US" sz="1000" dirty="0" smtClean="0">
                <a:latin typeface="Meiryo UI" panose="020B0604030504040204" pitchFamily="50" charset="-128"/>
                <a:ea typeface="Meiryo UI" panose="020B0604030504040204" pitchFamily="50" charset="-128"/>
                <a:cs typeface="Meiryo UI" panose="020B0604030504040204" pitchFamily="50" charset="-128"/>
              </a:rPr>
              <a:t>次世代サービス</a:t>
            </a:r>
            <a:endParaRPr kumimoji="1"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角丸四角形 14"/>
          <p:cNvSpPr/>
          <p:nvPr/>
        </p:nvSpPr>
        <p:spPr>
          <a:xfrm>
            <a:off x="5472517" y="1984590"/>
            <a:ext cx="1293069" cy="303366"/>
          </a:xfrm>
          <a:prstGeom prst="roundRect">
            <a:avLst>
              <a:gd name="adj" fmla="val 5000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000" dirty="0" smtClean="0">
                <a:latin typeface="Meiryo UI" panose="020B0604030504040204" pitchFamily="50" charset="-128"/>
                <a:ea typeface="Meiryo UI" panose="020B0604030504040204" pitchFamily="50" charset="-128"/>
                <a:cs typeface="Meiryo UI" panose="020B0604030504040204" pitchFamily="50" charset="-128"/>
              </a:rPr>
              <a:t>サービスイメージ</a:t>
            </a:r>
            <a:endParaRPr kumimoji="1"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角丸四角形 15"/>
          <p:cNvSpPr/>
          <p:nvPr/>
        </p:nvSpPr>
        <p:spPr>
          <a:xfrm>
            <a:off x="6989287" y="1984590"/>
            <a:ext cx="1293069" cy="303366"/>
          </a:xfrm>
          <a:prstGeom prst="roundRect">
            <a:avLst>
              <a:gd name="adj" fmla="val 5000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000" dirty="0" smtClean="0">
                <a:latin typeface="Meiryo UI" panose="020B0604030504040204" pitchFamily="50" charset="-128"/>
                <a:ea typeface="Meiryo UI" panose="020B0604030504040204" pitchFamily="50" charset="-128"/>
                <a:cs typeface="Meiryo UI" panose="020B0604030504040204" pitchFamily="50" charset="-128"/>
              </a:rPr>
              <a:t>必要な機能</a:t>
            </a:r>
            <a:endParaRPr kumimoji="1"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角丸四角形 16"/>
          <p:cNvSpPr/>
          <p:nvPr/>
        </p:nvSpPr>
        <p:spPr>
          <a:xfrm>
            <a:off x="5844583" y="3337032"/>
            <a:ext cx="1293069" cy="303366"/>
          </a:xfrm>
          <a:prstGeom prst="roundRect">
            <a:avLst>
              <a:gd name="adj" fmla="val 50000"/>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ja-JP" altLang="en-US" sz="1000" dirty="0" smtClean="0">
                <a:latin typeface="Meiryo UI" panose="020B0604030504040204" pitchFamily="50" charset="-128"/>
                <a:ea typeface="Meiryo UI" panose="020B0604030504040204" pitchFamily="50" charset="-128"/>
                <a:cs typeface="Meiryo UI" panose="020B0604030504040204" pitchFamily="50" charset="-128"/>
              </a:rPr>
              <a:t>必要な役割</a:t>
            </a:r>
            <a:r>
              <a:rPr kumimoji="1" lang="en-US" altLang="ja-JP" sz="1000" dirty="0" smtClean="0">
                <a:latin typeface="Meiryo UI" panose="020B0604030504040204" pitchFamily="50" charset="-128"/>
                <a:ea typeface="Meiryo UI" panose="020B0604030504040204" pitchFamily="50" charset="-128"/>
                <a:cs typeface="Meiryo UI" panose="020B0604030504040204" pitchFamily="50" charset="-128"/>
              </a:rPr>
              <a:t/>
            </a:r>
            <a:br>
              <a:rPr kumimoji="1" lang="en-US" altLang="ja-JP" sz="1000" dirty="0" smtClean="0">
                <a:latin typeface="Meiryo UI" panose="020B0604030504040204" pitchFamily="50" charset="-128"/>
                <a:ea typeface="Meiryo UI" panose="020B0604030504040204" pitchFamily="50" charset="-128"/>
                <a:cs typeface="Meiryo UI" panose="020B0604030504040204" pitchFamily="50" charset="-128"/>
              </a:rPr>
            </a:br>
            <a:r>
              <a:rPr kumimoji="1" lang="ja-JP" altLang="en-US" sz="1000" dirty="0" smtClean="0">
                <a:latin typeface="Meiryo UI" panose="020B0604030504040204" pitchFamily="50" charset="-128"/>
                <a:ea typeface="Meiryo UI" panose="020B0604030504040204" pitchFamily="50" charset="-128"/>
                <a:cs typeface="Meiryo UI" panose="020B0604030504040204" pitchFamily="50" charset="-128"/>
              </a:rPr>
              <a:t>（タスク）</a:t>
            </a:r>
            <a:endParaRPr kumimoji="1"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角丸四角形 17"/>
          <p:cNvSpPr/>
          <p:nvPr/>
        </p:nvSpPr>
        <p:spPr>
          <a:xfrm>
            <a:off x="6314415" y="3780471"/>
            <a:ext cx="1293069" cy="250930"/>
          </a:xfrm>
          <a:prstGeom prst="roundRect">
            <a:avLst>
              <a:gd name="adj" fmla="val 5000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1000" dirty="0">
                <a:latin typeface="Meiryo UI" panose="020B0604030504040204" pitchFamily="50" charset="-128"/>
                <a:ea typeface="Meiryo UI" panose="020B0604030504040204" pitchFamily="50" charset="-128"/>
                <a:cs typeface="Meiryo UI" panose="020B0604030504040204" pitchFamily="50" charset="-128"/>
              </a:rPr>
              <a:t>マネージャ</a:t>
            </a:r>
            <a:endParaRPr kumimoji="1"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角丸四角形 18"/>
          <p:cNvSpPr/>
          <p:nvPr/>
        </p:nvSpPr>
        <p:spPr>
          <a:xfrm>
            <a:off x="6314414" y="4117651"/>
            <a:ext cx="1293069" cy="250930"/>
          </a:xfrm>
          <a:prstGeom prst="roundRect">
            <a:avLst>
              <a:gd name="adj" fmla="val 5000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000" dirty="0" smtClean="0">
                <a:latin typeface="Meiryo UI" panose="020B0604030504040204" pitchFamily="50" charset="-128"/>
                <a:ea typeface="Meiryo UI" panose="020B0604030504040204" pitchFamily="50" charset="-128"/>
                <a:cs typeface="Meiryo UI" panose="020B0604030504040204" pitchFamily="50" charset="-128"/>
              </a:rPr>
              <a:t>データサイエンティスト</a:t>
            </a:r>
            <a:endParaRPr kumimoji="1"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0" name="角丸四角形 19"/>
          <p:cNvSpPr/>
          <p:nvPr/>
        </p:nvSpPr>
        <p:spPr>
          <a:xfrm>
            <a:off x="6317137" y="4477972"/>
            <a:ext cx="1293069" cy="250930"/>
          </a:xfrm>
          <a:prstGeom prst="roundRect">
            <a:avLst>
              <a:gd name="adj" fmla="val 5000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000" dirty="0" smtClean="0">
                <a:latin typeface="Meiryo UI" panose="020B0604030504040204" pitchFamily="50" charset="-128"/>
                <a:ea typeface="Meiryo UI" panose="020B0604030504040204" pitchFamily="50" charset="-128"/>
                <a:cs typeface="Meiryo UI" panose="020B0604030504040204" pitchFamily="50" charset="-128"/>
              </a:rPr>
              <a:t>システムエンジニア</a:t>
            </a:r>
            <a:endParaRPr kumimoji="1"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角丸四角形 20"/>
          <p:cNvSpPr/>
          <p:nvPr/>
        </p:nvSpPr>
        <p:spPr>
          <a:xfrm>
            <a:off x="5866433" y="4760181"/>
            <a:ext cx="1293069" cy="333327"/>
          </a:xfrm>
          <a:prstGeom prst="roundRect">
            <a:avLst>
              <a:gd name="adj" fmla="val 50000"/>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ja-JP" altLang="en-US" sz="1000" dirty="0" smtClean="0">
                <a:latin typeface="Meiryo UI" panose="020B0604030504040204" pitchFamily="50" charset="-128"/>
                <a:ea typeface="Meiryo UI" panose="020B0604030504040204" pitchFamily="50" charset="-128"/>
                <a:cs typeface="Meiryo UI" panose="020B0604030504040204" pitchFamily="50" charset="-128"/>
              </a:rPr>
              <a:t>必要な技能、知識（スキル）</a:t>
            </a:r>
            <a:endParaRPr kumimoji="1"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角丸四角形 21"/>
          <p:cNvSpPr/>
          <p:nvPr/>
        </p:nvSpPr>
        <p:spPr>
          <a:xfrm>
            <a:off x="7659988" y="5820424"/>
            <a:ext cx="1293069" cy="303366"/>
          </a:xfrm>
          <a:prstGeom prst="roundRect">
            <a:avLst>
              <a:gd name="adj" fmla="val 5000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構築イメージ</a:t>
            </a:r>
            <a:endParaRPr lang="en-US" altLang="ja-JP" sz="10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角丸四角形 22"/>
          <p:cNvSpPr/>
          <p:nvPr/>
        </p:nvSpPr>
        <p:spPr>
          <a:xfrm>
            <a:off x="10093572" y="4155426"/>
            <a:ext cx="1686614" cy="303366"/>
          </a:xfrm>
          <a:prstGeom prst="roundRect">
            <a:avLst>
              <a:gd name="adj" fmla="val 5000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1000" dirty="0" smtClean="0">
                <a:latin typeface="Meiryo UI" panose="020B0604030504040204" pitchFamily="50" charset="-128"/>
                <a:ea typeface="Meiryo UI" panose="020B0604030504040204" pitchFamily="50" charset="-128"/>
                <a:cs typeface="Meiryo UI" panose="020B0604030504040204" pitchFamily="50" charset="-128"/>
              </a:rPr>
              <a:t>AI</a:t>
            </a: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という部下を使いこなすための能力</a:t>
            </a:r>
            <a:endParaRPr lang="en-US" altLang="ja-JP" sz="10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角丸四角形 23"/>
          <p:cNvSpPr/>
          <p:nvPr/>
        </p:nvSpPr>
        <p:spPr>
          <a:xfrm>
            <a:off x="10093572" y="4677936"/>
            <a:ext cx="1686614" cy="303366"/>
          </a:xfrm>
          <a:prstGeom prst="roundRect">
            <a:avLst>
              <a:gd name="adj" fmla="val 5000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1000" dirty="0" smtClean="0">
                <a:latin typeface="Meiryo UI" panose="020B0604030504040204" pitchFamily="50" charset="-128"/>
                <a:ea typeface="Meiryo UI" panose="020B0604030504040204" pitchFamily="50" charset="-128"/>
                <a:cs typeface="Meiryo UI" panose="020B0604030504040204" pitchFamily="50" charset="-128"/>
              </a:rPr>
              <a:t>AI</a:t>
            </a: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ではすぐに置換できない能力</a:t>
            </a:r>
            <a:endParaRPr lang="en-US" altLang="ja-JP" sz="10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25" name="角丸四角形 24"/>
          <p:cNvSpPr/>
          <p:nvPr/>
        </p:nvSpPr>
        <p:spPr>
          <a:xfrm>
            <a:off x="8405495" y="2534285"/>
            <a:ext cx="1293069" cy="303366"/>
          </a:xfrm>
          <a:prstGeom prst="roundRect">
            <a:avLst>
              <a:gd name="adj" fmla="val 50000"/>
            </a:avLst>
          </a:prstGeom>
        </p:spPr>
        <p:style>
          <a:lnRef idx="0">
            <a:schemeClr val="dk1"/>
          </a:lnRef>
          <a:fillRef idx="3">
            <a:schemeClr val="dk1"/>
          </a:fillRef>
          <a:effectRef idx="3">
            <a:schemeClr val="dk1"/>
          </a:effectRef>
          <a:fontRef idx="minor">
            <a:schemeClr val="lt1"/>
          </a:fontRef>
        </p:style>
        <p:txBody>
          <a:bodyPr rtlCol="0" anchor="ctr"/>
          <a:lstStyle/>
          <a:p>
            <a:pPr algn="ct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技能の習得方法</a:t>
            </a:r>
            <a:endParaRPr lang="en-US" altLang="ja-JP" sz="10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26" name="角丸四角形 25"/>
          <p:cNvSpPr/>
          <p:nvPr/>
        </p:nvSpPr>
        <p:spPr>
          <a:xfrm>
            <a:off x="8569160" y="2896095"/>
            <a:ext cx="1293069" cy="303366"/>
          </a:xfrm>
          <a:prstGeom prst="roundRect">
            <a:avLst>
              <a:gd name="adj" fmla="val 5000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プログラミング</a:t>
            </a:r>
            <a:endParaRPr lang="en-US" altLang="ja-JP" sz="10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27" name="角丸四角形 26"/>
          <p:cNvSpPr/>
          <p:nvPr/>
        </p:nvSpPr>
        <p:spPr>
          <a:xfrm>
            <a:off x="8585448" y="3250799"/>
            <a:ext cx="1293069" cy="303366"/>
          </a:xfrm>
          <a:prstGeom prst="roundRect">
            <a:avLst>
              <a:gd name="adj" fmla="val 5000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リベラルアーツ</a:t>
            </a:r>
            <a:endParaRPr lang="en-US" altLang="ja-JP" sz="10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29" name="角丸四角形 28"/>
          <p:cNvSpPr/>
          <p:nvPr/>
        </p:nvSpPr>
        <p:spPr>
          <a:xfrm>
            <a:off x="3468245" y="4463788"/>
            <a:ext cx="1293069" cy="303366"/>
          </a:xfrm>
          <a:prstGeom prst="roundRect">
            <a:avLst>
              <a:gd name="adj" fmla="val 5000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sz="1000" dirty="0" smtClean="0">
                <a:latin typeface="Meiryo UI" panose="020B0604030504040204" pitchFamily="50" charset="-128"/>
                <a:ea typeface="Meiryo UI" panose="020B0604030504040204" pitchFamily="50" charset="-128"/>
                <a:cs typeface="Meiryo UI" panose="020B0604030504040204" pitchFamily="50" charset="-128"/>
              </a:rPr>
              <a:t>P2P/</a:t>
            </a: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ブロックチェーン技術</a:t>
            </a:r>
            <a:endParaRPr lang="en-US" altLang="ja-JP" sz="10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37" name="角丸四角形 36"/>
          <p:cNvSpPr/>
          <p:nvPr/>
        </p:nvSpPr>
        <p:spPr>
          <a:xfrm>
            <a:off x="451373" y="5004625"/>
            <a:ext cx="1293069" cy="303366"/>
          </a:xfrm>
          <a:prstGeom prst="roundRect">
            <a:avLst>
              <a:gd name="adj" fmla="val 5000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sz="1000" dirty="0" smtClean="0">
                <a:latin typeface="Meiryo UI" panose="020B0604030504040204" pitchFamily="50" charset="-128"/>
                <a:ea typeface="Meiryo UI" panose="020B0604030504040204" pitchFamily="50" charset="-128"/>
                <a:cs typeface="Meiryo UI" panose="020B0604030504040204" pitchFamily="50" charset="-128"/>
              </a:rPr>
              <a:t>RPA</a:t>
            </a: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1000" dirty="0" smtClean="0">
                <a:latin typeface="Meiryo UI" panose="020B0604030504040204" pitchFamily="50" charset="-128"/>
                <a:ea typeface="Meiryo UI" panose="020B0604030504040204" pitchFamily="50" charset="-128"/>
                <a:cs typeface="Meiryo UI" panose="020B0604030504040204" pitchFamily="50" charset="-128"/>
              </a:rPr>
              <a:t>IPA</a:t>
            </a:r>
          </a:p>
        </p:txBody>
      </p:sp>
      <p:sp>
        <p:nvSpPr>
          <p:cNvPr id="39" name="正方形/長方形 38"/>
          <p:cNvSpPr/>
          <p:nvPr/>
        </p:nvSpPr>
        <p:spPr>
          <a:xfrm>
            <a:off x="44933" y="2101669"/>
            <a:ext cx="1486969" cy="1313210"/>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r>
              <a:rPr kumimoji="1" lang="ja-JP" altLang="en-US" sz="1000" dirty="0" smtClean="0">
                <a:latin typeface="Meiryo UI" panose="020B0604030504040204" pitchFamily="50" charset="-128"/>
                <a:ea typeface="Meiryo UI" panose="020B0604030504040204" pitchFamily="50" charset="-128"/>
                <a:cs typeface="Meiryo UI" panose="020B0604030504040204" pitchFamily="50" charset="-128"/>
              </a:rPr>
              <a:t>第</a:t>
            </a:r>
            <a:r>
              <a:rPr kumimoji="1" lang="en-US" altLang="ja-JP" sz="1000" dirty="0" smtClean="0">
                <a:latin typeface="Meiryo UI" panose="020B0604030504040204" pitchFamily="50" charset="-128"/>
                <a:ea typeface="Meiryo UI" panose="020B0604030504040204" pitchFamily="50" charset="-128"/>
                <a:cs typeface="Meiryo UI" panose="020B0604030504040204" pitchFamily="50" charset="-128"/>
              </a:rPr>
              <a:t>4</a:t>
            </a:r>
            <a:r>
              <a:rPr kumimoji="1" lang="ja-JP" altLang="en-US" sz="1000" dirty="0" smtClean="0">
                <a:latin typeface="Meiryo UI" panose="020B0604030504040204" pitchFamily="50" charset="-128"/>
                <a:ea typeface="Meiryo UI" panose="020B0604030504040204" pitchFamily="50" charset="-128"/>
                <a:cs typeface="Meiryo UI" panose="020B0604030504040204" pitchFamily="50" charset="-128"/>
              </a:rPr>
              <a:t>次産業革命</a:t>
            </a:r>
            <a:endParaRPr kumimoji="1"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0" name="角丸四角形 39"/>
          <p:cNvSpPr/>
          <p:nvPr/>
        </p:nvSpPr>
        <p:spPr>
          <a:xfrm>
            <a:off x="141882" y="2639132"/>
            <a:ext cx="1293069" cy="303366"/>
          </a:xfrm>
          <a:prstGeom prst="roundRect">
            <a:avLst>
              <a:gd name="adj" fmla="val 5000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sz="1000" dirty="0" smtClean="0">
                <a:latin typeface="Meiryo UI" panose="020B0604030504040204" pitchFamily="50" charset="-128"/>
                <a:ea typeface="Meiryo UI" panose="020B0604030504040204" pitchFamily="50" charset="-128"/>
                <a:cs typeface="Meiryo UI" panose="020B0604030504040204" pitchFamily="50" charset="-128"/>
              </a:rPr>
              <a:t>Society5.0</a:t>
            </a:r>
          </a:p>
        </p:txBody>
      </p:sp>
      <p:sp>
        <p:nvSpPr>
          <p:cNvPr id="41" name="角丸四角形 40"/>
          <p:cNvSpPr/>
          <p:nvPr/>
        </p:nvSpPr>
        <p:spPr>
          <a:xfrm>
            <a:off x="177135" y="3037762"/>
            <a:ext cx="1293069" cy="323399"/>
          </a:xfrm>
          <a:prstGeom prst="roundRect">
            <a:avLst>
              <a:gd name="adj" fmla="val 5000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sz="1000" dirty="0" smtClean="0">
                <a:latin typeface="Meiryo UI" panose="020B0604030504040204" pitchFamily="50" charset="-128"/>
                <a:ea typeface="Meiryo UI" panose="020B0604030504040204" pitchFamily="50" charset="-128"/>
                <a:cs typeface="Meiryo UI" panose="020B0604030504040204" pitchFamily="50" charset="-128"/>
              </a:rPr>
              <a:t>Digital Transformation</a:t>
            </a:r>
          </a:p>
        </p:txBody>
      </p:sp>
      <p:sp>
        <p:nvSpPr>
          <p:cNvPr id="42" name="正方形/長方形 41"/>
          <p:cNvSpPr/>
          <p:nvPr/>
        </p:nvSpPr>
        <p:spPr>
          <a:xfrm>
            <a:off x="4072390" y="5666018"/>
            <a:ext cx="2948568" cy="1086540"/>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r>
              <a:rPr kumimoji="1" lang="ja-JP" altLang="en-US" sz="1000" dirty="0" smtClean="0">
                <a:latin typeface="Meiryo UI" panose="020B0604030504040204" pitchFamily="50" charset="-128"/>
                <a:ea typeface="Meiryo UI" panose="020B0604030504040204" pitchFamily="50" charset="-128"/>
                <a:cs typeface="Meiryo UI" panose="020B0604030504040204" pitchFamily="50" charset="-128"/>
              </a:rPr>
              <a:t>サイバーセキュリティ対策</a:t>
            </a:r>
            <a:endParaRPr kumimoji="1"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3" name="角丸四角形 42"/>
          <p:cNvSpPr/>
          <p:nvPr/>
        </p:nvSpPr>
        <p:spPr>
          <a:xfrm>
            <a:off x="4191183" y="5952261"/>
            <a:ext cx="1293069" cy="303366"/>
          </a:xfrm>
          <a:prstGeom prst="roundRect">
            <a:avLst>
              <a:gd name="adj" fmla="val 50000"/>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サイバーセキュリティ</a:t>
            </a:r>
            <a:endParaRPr lang="en-US" altLang="ja-JP" sz="10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44" name="角丸四角形 43"/>
          <p:cNvSpPr/>
          <p:nvPr/>
        </p:nvSpPr>
        <p:spPr>
          <a:xfrm>
            <a:off x="4204592" y="6393405"/>
            <a:ext cx="1293069" cy="303366"/>
          </a:xfrm>
          <a:prstGeom prst="round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電子的認証</a:t>
            </a:r>
            <a:endParaRPr lang="en-US" altLang="ja-JP" sz="10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45" name="角丸四角形 44"/>
          <p:cNvSpPr/>
          <p:nvPr/>
        </p:nvSpPr>
        <p:spPr>
          <a:xfrm>
            <a:off x="1871738" y="4971907"/>
            <a:ext cx="1462648" cy="303366"/>
          </a:xfrm>
          <a:prstGeom prst="roundRect">
            <a:avLst>
              <a:gd name="adj" fmla="val 5000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エッジコンピューティング</a:t>
            </a:r>
            <a:endParaRPr lang="en-US" altLang="ja-JP" sz="10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47" name="角丸四角形 46"/>
          <p:cNvSpPr/>
          <p:nvPr/>
        </p:nvSpPr>
        <p:spPr>
          <a:xfrm>
            <a:off x="3474768" y="3982355"/>
            <a:ext cx="1416468" cy="303366"/>
          </a:xfrm>
          <a:prstGeom prst="roundRect">
            <a:avLst>
              <a:gd name="adj" fmla="val 50000"/>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1000" dirty="0">
                <a:latin typeface="Meiryo UI" panose="020B0604030504040204" pitchFamily="50" charset="-128"/>
                <a:ea typeface="Meiryo UI" panose="020B0604030504040204" pitchFamily="50" charset="-128"/>
                <a:cs typeface="Meiryo UI" panose="020B0604030504040204" pitchFamily="50" charset="-128"/>
              </a:rPr>
              <a:t>データサイエンスツール</a:t>
            </a:r>
          </a:p>
        </p:txBody>
      </p:sp>
      <p:sp>
        <p:nvSpPr>
          <p:cNvPr id="48" name="角丸四角形 47"/>
          <p:cNvSpPr/>
          <p:nvPr/>
        </p:nvSpPr>
        <p:spPr>
          <a:xfrm>
            <a:off x="423893" y="4451823"/>
            <a:ext cx="1293069" cy="303366"/>
          </a:xfrm>
          <a:prstGeom prst="roundRect">
            <a:avLst>
              <a:gd name="adj" fmla="val 5000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sz="1000" dirty="0" smtClean="0">
                <a:latin typeface="Meiryo UI" panose="020B0604030504040204" pitchFamily="50" charset="-128"/>
                <a:ea typeface="Meiryo UI" panose="020B0604030504040204" pitchFamily="50" charset="-128"/>
                <a:cs typeface="Meiryo UI" panose="020B0604030504040204" pitchFamily="50" charset="-128"/>
              </a:rPr>
              <a:t>CUI</a:t>
            </a: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1000" dirty="0" smtClean="0">
                <a:latin typeface="Meiryo UI" panose="020B0604030504040204" pitchFamily="50" charset="-128"/>
                <a:ea typeface="Meiryo UI" panose="020B0604030504040204" pitchFamily="50" charset="-128"/>
                <a:cs typeface="Meiryo UI" panose="020B0604030504040204" pitchFamily="50" charset="-128"/>
              </a:rPr>
              <a:t>GUI</a:t>
            </a: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1000" dirty="0" smtClean="0">
                <a:latin typeface="Meiryo UI" panose="020B0604030504040204" pitchFamily="50" charset="-128"/>
                <a:ea typeface="Meiryo UI" panose="020B0604030504040204" pitchFamily="50" charset="-128"/>
                <a:cs typeface="Meiryo UI" panose="020B0604030504040204" pitchFamily="50" charset="-128"/>
              </a:rPr>
              <a:t>NUI</a:t>
            </a:r>
          </a:p>
        </p:txBody>
      </p:sp>
      <p:sp>
        <p:nvSpPr>
          <p:cNvPr id="49" name="角丸四角形 48"/>
          <p:cNvSpPr/>
          <p:nvPr/>
        </p:nvSpPr>
        <p:spPr>
          <a:xfrm>
            <a:off x="1871737" y="4416099"/>
            <a:ext cx="1499362" cy="303366"/>
          </a:xfrm>
          <a:prstGeom prst="roundRect">
            <a:avLst>
              <a:gd name="adj" fmla="val 5000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sz="1000" dirty="0">
                <a:latin typeface="Meiryo UI" panose="020B0604030504040204" pitchFamily="50" charset="-128"/>
                <a:ea typeface="Meiryo UI" panose="020B0604030504040204" pitchFamily="50" charset="-128"/>
                <a:cs typeface="Meiryo UI" panose="020B0604030504040204" pitchFamily="50" charset="-128"/>
              </a:rPr>
              <a:t>AI</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アシスタントデバイス</a:t>
            </a:r>
            <a:endParaRPr lang="en-US" altLang="ja-JP" sz="10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50" name="角丸四角形 49"/>
          <p:cNvSpPr/>
          <p:nvPr/>
        </p:nvSpPr>
        <p:spPr>
          <a:xfrm>
            <a:off x="451374" y="3975227"/>
            <a:ext cx="1293069" cy="303366"/>
          </a:xfrm>
          <a:prstGeom prst="roundRect">
            <a:avLst>
              <a:gd name="adj" fmla="val 5000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000" dirty="0">
                <a:latin typeface="Meiryo UI" panose="020B0604030504040204" pitchFamily="50" charset="-128"/>
                <a:ea typeface="Meiryo UI" panose="020B0604030504040204" pitchFamily="50" charset="-128"/>
                <a:cs typeface="Meiryo UI" panose="020B0604030504040204" pitchFamily="50" charset="-128"/>
              </a:rPr>
              <a:t>エンタープライズ・チャット</a:t>
            </a:r>
            <a:endParaRPr lang="en-US" altLang="ja-JP" sz="10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51" name="角丸四角形 50"/>
          <p:cNvSpPr/>
          <p:nvPr/>
        </p:nvSpPr>
        <p:spPr>
          <a:xfrm>
            <a:off x="2078028" y="3722020"/>
            <a:ext cx="1293069" cy="589339"/>
          </a:xfrm>
          <a:prstGeom prst="roundRect">
            <a:avLst>
              <a:gd name="adj" fmla="val 5000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sz="1000" dirty="0" err="1">
                <a:latin typeface="Meiryo UI" panose="020B0604030504040204" pitchFamily="50" charset="-128"/>
                <a:ea typeface="Meiryo UI" panose="020B0604030504040204" pitchFamily="50" charset="-128"/>
                <a:cs typeface="Meiryo UI" panose="020B0604030504040204" pitchFamily="50" charset="-128"/>
              </a:rPr>
              <a:t>iPaaS</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Integration Platform as a Service</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a:t>
            </a:r>
            <a:endParaRPr lang="en-US" altLang="ja-JP" sz="10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52" name="角丸四角形 51"/>
          <p:cNvSpPr/>
          <p:nvPr/>
        </p:nvSpPr>
        <p:spPr>
          <a:xfrm>
            <a:off x="4185326" y="3478029"/>
            <a:ext cx="673692" cy="303366"/>
          </a:xfrm>
          <a:prstGeom prst="roundRect">
            <a:avLst>
              <a:gd name="adj" fmla="val 5000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sz="1000" dirty="0" smtClean="0">
                <a:latin typeface="Meiryo UI" panose="020B0604030504040204" pitchFamily="50" charset="-128"/>
                <a:ea typeface="Meiryo UI" panose="020B0604030504040204" pitchFamily="50" charset="-128"/>
                <a:cs typeface="Meiryo UI" panose="020B0604030504040204" pitchFamily="50" charset="-128"/>
              </a:rPr>
              <a:t>VR</a:t>
            </a: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1000" dirty="0" smtClean="0">
                <a:latin typeface="Meiryo UI" panose="020B0604030504040204" pitchFamily="50" charset="-128"/>
                <a:ea typeface="Meiryo UI" panose="020B0604030504040204" pitchFamily="50" charset="-128"/>
                <a:cs typeface="Meiryo UI" panose="020B0604030504040204" pitchFamily="50" charset="-128"/>
              </a:rPr>
              <a:t>AR</a:t>
            </a:r>
          </a:p>
        </p:txBody>
      </p:sp>
      <p:sp>
        <p:nvSpPr>
          <p:cNvPr id="53" name="角丸四角形 52"/>
          <p:cNvSpPr/>
          <p:nvPr/>
        </p:nvSpPr>
        <p:spPr>
          <a:xfrm>
            <a:off x="3565949" y="4904337"/>
            <a:ext cx="1293069" cy="402957"/>
          </a:xfrm>
          <a:prstGeom prst="roundRect">
            <a:avLst>
              <a:gd name="adj" fmla="val 5000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働き方改革ソリューションツール</a:t>
            </a:r>
            <a:endParaRPr lang="en-US" altLang="ja-JP" sz="10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54" name="角丸四角形 53"/>
          <p:cNvSpPr/>
          <p:nvPr/>
        </p:nvSpPr>
        <p:spPr>
          <a:xfrm>
            <a:off x="8063387" y="4603347"/>
            <a:ext cx="1815130" cy="441838"/>
          </a:xfrm>
          <a:prstGeom prst="roundRect">
            <a:avLst>
              <a:gd name="adj" fmla="val 5000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1000" dirty="0">
                <a:latin typeface="Meiryo UI" panose="020B0604030504040204" pitchFamily="50" charset="-128"/>
                <a:ea typeface="Meiryo UI" panose="020B0604030504040204" pitchFamily="50" charset="-128"/>
                <a:cs typeface="Meiryo UI" panose="020B0604030504040204" pitchFamily="50" charset="-128"/>
              </a:rPr>
              <a:t>AI</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が人間をアシストする「インテリジェント・ワークプレイス」</a:t>
            </a:r>
            <a:endParaRPr lang="en-US" altLang="ja-JP" sz="10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57" name="角丸四角形 56"/>
          <p:cNvSpPr/>
          <p:nvPr/>
        </p:nvSpPr>
        <p:spPr>
          <a:xfrm>
            <a:off x="3352717" y="1162753"/>
            <a:ext cx="1527248" cy="30336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1000" dirty="0" smtClean="0">
                <a:latin typeface="Meiryo UI" panose="020B0604030504040204" pitchFamily="50" charset="-128"/>
                <a:ea typeface="Meiryo UI" panose="020B0604030504040204" pitchFamily="50" charset="-128"/>
                <a:cs typeface="Meiryo UI" panose="020B0604030504040204" pitchFamily="50" charset="-128"/>
              </a:rPr>
              <a:t>PORTA</a:t>
            </a: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1000" dirty="0" err="1" smtClean="0">
                <a:latin typeface="Meiryo UI" panose="020B0604030504040204" pitchFamily="50" charset="-128"/>
                <a:ea typeface="Meiryo UI" panose="020B0604030504040204" pitchFamily="50" charset="-128"/>
                <a:cs typeface="Meiryo UI" panose="020B0604030504040204" pitchFamily="50" charset="-128"/>
              </a:rPr>
              <a:t>NDLSearch</a:t>
            </a:r>
            <a:endParaRPr kumimoji="1"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8" name="角丸四角形 57"/>
          <p:cNvSpPr/>
          <p:nvPr/>
        </p:nvSpPr>
        <p:spPr>
          <a:xfrm>
            <a:off x="3363689" y="1561384"/>
            <a:ext cx="1613979" cy="30336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ひなぎく→知識インフラ</a:t>
            </a:r>
            <a:endParaRPr kumimoji="1"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9" name="右矢印 58"/>
          <p:cNvSpPr/>
          <p:nvPr/>
        </p:nvSpPr>
        <p:spPr>
          <a:xfrm>
            <a:off x="5057511" y="1277497"/>
            <a:ext cx="369064" cy="40690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60" name="右矢印 59"/>
          <p:cNvSpPr/>
          <p:nvPr/>
        </p:nvSpPr>
        <p:spPr>
          <a:xfrm rot="5400000">
            <a:off x="6389463" y="2337481"/>
            <a:ext cx="196395" cy="40690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62" name="右矢印 61"/>
          <p:cNvSpPr/>
          <p:nvPr/>
        </p:nvSpPr>
        <p:spPr>
          <a:xfrm>
            <a:off x="7809022" y="3047345"/>
            <a:ext cx="369064" cy="40690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63" name="右矢印 62"/>
          <p:cNvSpPr/>
          <p:nvPr/>
        </p:nvSpPr>
        <p:spPr>
          <a:xfrm rot="5400000">
            <a:off x="8848988" y="3761501"/>
            <a:ext cx="243927" cy="40690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64" name="右矢印 63"/>
          <p:cNvSpPr/>
          <p:nvPr/>
        </p:nvSpPr>
        <p:spPr>
          <a:xfrm>
            <a:off x="1470204" y="2426172"/>
            <a:ext cx="369064" cy="40690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65" name="右矢印 64"/>
          <p:cNvSpPr/>
          <p:nvPr/>
        </p:nvSpPr>
        <p:spPr>
          <a:xfrm rot="5400000">
            <a:off x="2324690" y="3172626"/>
            <a:ext cx="196395" cy="40690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66" name="右矢印 65"/>
          <p:cNvSpPr/>
          <p:nvPr/>
        </p:nvSpPr>
        <p:spPr>
          <a:xfrm rot="5400000">
            <a:off x="2312721" y="5305019"/>
            <a:ext cx="196395" cy="40690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67" name="右矢印 66"/>
          <p:cNvSpPr/>
          <p:nvPr/>
        </p:nvSpPr>
        <p:spPr>
          <a:xfrm>
            <a:off x="7218689" y="5606671"/>
            <a:ext cx="369064" cy="40690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68" name="角丸四角形 67"/>
          <p:cNvSpPr/>
          <p:nvPr/>
        </p:nvSpPr>
        <p:spPr>
          <a:xfrm>
            <a:off x="5646431" y="5952261"/>
            <a:ext cx="1293069" cy="303366"/>
          </a:xfrm>
          <a:prstGeom prst="roundRect">
            <a:avLst>
              <a:gd name="adj"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1000" dirty="0" smtClean="0">
                <a:latin typeface="Meiryo UI" panose="020B0604030504040204" pitchFamily="50" charset="-128"/>
                <a:ea typeface="Meiryo UI" panose="020B0604030504040204" pitchFamily="50" charset="-128"/>
                <a:cs typeface="Meiryo UI" panose="020B0604030504040204" pitchFamily="50" charset="-128"/>
              </a:rPr>
              <a:t>GDPR</a:t>
            </a:r>
          </a:p>
        </p:txBody>
      </p:sp>
      <p:sp>
        <p:nvSpPr>
          <p:cNvPr id="28" name="テキスト ボックス 27"/>
          <p:cNvSpPr txBox="1"/>
          <p:nvPr/>
        </p:nvSpPr>
        <p:spPr>
          <a:xfrm>
            <a:off x="10398372" y="664112"/>
            <a:ext cx="1793628" cy="369332"/>
          </a:xfrm>
          <a:prstGeom prst="rect">
            <a:avLst/>
          </a:prstGeom>
          <a:noFill/>
        </p:spPr>
        <p:txBody>
          <a:bodyPr wrap="square" rtlCol="0">
            <a:spAutoFit/>
          </a:bodyPr>
          <a:lstStyle/>
          <a:p>
            <a:r>
              <a:rPr kumimoji="1" lang="en-US" altLang="ja-JP" dirty="0" smtClean="0"/>
              <a:t>2018</a:t>
            </a:r>
            <a:r>
              <a:rPr kumimoji="1" lang="ja-JP" altLang="en-US" dirty="0" smtClean="0"/>
              <a:t>年</a:t>
            </a:r>
            <a:r>
              <a:rPr kumimoji="1" lang="en-US" altLang="ja-JP" dirty="0" smtClean="0"/>
              <a:t>5</a:t>
            </a:r>
            <a:r>
              <a:rPr kumimoji="1" lang="ja-JP" altLang="en-US" dirty="0" smtClean="0"/>
              <a:t>月</a:t>
            </a:r>
            <a:r>
              <a:rPr kumimoji="1" lang="en-US" altLang="ja-JP" dirty="0" smtClean="0"/>
              <a:t>29</a:t>
            </a:r>
            <a:r>
              <a:rPr kumimoji="1" lang="ja-JP" altLang="en-US" dirty="0" smtClean="0"/>
              <a:t>日</a:t>
            </a:r>
            <a:endParaRPr kumimoji="1" lang="ja-JP" altLang="en-US" dirty="0"/>
          </a:p>
        </p:txBody>
      </p:sp>
      <p:sp>
        <p:nvSpPr>
          <p:cNvPr id="69" name="角丸四角形 68"/>
          <p:cNvSpPr/>
          <p:nvPr/>
        </p:nvSpPr>
        <p:spPr>
          <a:xfrm>
            <a:off x="6853346" y="1588264"/>
            <a:ext cx="1293069" cy="303366"/>
          </a:xfrm>
          <a:prstGeom prst="roundRect">
            <a:avLst>
              <a:gd name="adj" fmla="val 5000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ja-JP" altLang="en-US" sz="1000" dirty="0" smtClean="0">
                <a:latin typeface="Meiryo UI" panose="020B0604030504040204" pitchFamily="50" charset="-128"/>
                <a:ea typeface="Meiryo UI" panose="020B0604030504040204" pitchFamily="50" charset="-128"/>
                <a:cs typeface="Meiryo UI" panose="020B0604030504040204" pitchFamily="50" charset="-128"/>
              </a:rPr>
              <a:t>未来の図書館を作るとは</a:t>
            </a:r>
            <a:endParaRPr kumimoji="1"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685759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下リボン 78"/>
          <p:cNvSpPr/>
          <p:nvPr/>
        </p:nvSpPr>
        <p:spPr>
          <a:xfrm>
            <a:off x="10311344" y="475013"/>
            <a:ext cx="1880656" cy="1314638"/>
          </a:xfrm>
          <a:prstGeom prst="ribbon">
            <a:avLst>
              <a:gd name="adj1" fmla="val 16667"/>
              <a:gd name="adj2" fmla="val 75000"/>
            </a:avLst>
          </a:prstGeom>
        </p:spPr>
        <p:style>
          <a:lnRef idx="2">
            <a:schemeClr val="accent2"/>
          </a:lnRef>
          <a:fillRef idx="1">
            <a:schemeClr val="lt1"/>
          </a:fillRef>
          <a:effectRef idx="0">
            <a:schemeClr val="accent2"/>
          </a:effectRef>
          <a:fontRef idx="minor">
            <a:schemeClr val="dk1"/>
          </a:fontRef>
        </p:style>
        <p:txBody>
          <a:bodyPr rtlCol="0" anchor="t"/>
          <a:lstStyle/>
          <a:p>
            <a:r>
              <a:rPr kumimoji="1" lang="ja-JP" altLang="en-US" sz="1000" dirty="0" smtClean="0">
                <a:latin typeface="Meiryo UI" panose="020B0604030504040204" pitchFamily="50" charset="-128"/>
                <a:ea typeface="Meiryo UI" panose="020B0604030504040204" pitchFamily="50" charset="-128"/>
                <a:cs typeface="Meiryo UI" panose="020B0604030504040204" pitchFamily="50" charset="-128"/>
              </a:rPr>
              <a:t>目指すところ</a:t>
            </a:r>
            <a:endParaRPr kumimoji="1"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p:txBody>
          <a:bodyPr/>
          <a:lstStyle/>
          <a:p>
            <a:r>
              <a:rPr lang="ja-JP" altLang="en-US" dirty="0"/>
              <a:t>次世代サービスの構築のために</a:t>
            </a:r>
            <a:endParaRPr kumimoji="1" lang="ja-JP" altLang="en-US" dirty="0"/>
          </a:p>
        </p:txBody>
      </p:sp>
      <p:sp>
        <p:nvSpPr>
          <p:cNvPr id="3" name="正方形/長方形 2"/>
          <p:cNvSpPr/>
          <p:nvPr/>
        </p:nvSpPr>
        <p:spPr>
          <a:xfrm>
            <a:off x="94988" y="876651"/>
            <a:ext cx="4667016" cy="1378392"/>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r>
              <a:rPr lang="ja-JP" altLang="en-US" sz="1000" dirty="0">
                <a:latin typeface="Meiryo UI" panose="020B0604030504040204" pitchFamily="50" charset="-128"/>
                <a:ea typeface="Meiryo UI" panose="020B0604030504040204" pitchFamily="50" charset="-128"/>
                <a:cs typeface="Meiryo UI" panose="020B0604030504040204" pitchFamily="50" charset="-128"/>
              </a:rPr>
              <a:t>デジタルアーカイブ</a:t>
            </a: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の歴史</a:t>
            </a:r>
            <a:r>
              <a:rPr lang="en-US" altLang="ja-JP" sz="100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1000" dirty="0"/>
              <a:t>Bib40-02 </a:t>
            </a:r>
            <a:r>
              <a:rPr lang="ja-JP" altLang="en-US" sz="1000" dirty="0"/>
              <a:t>電子図書館サービスの始動</a:t>
            </a:r>
            <a:r>
              <a:rPr lang="en-US" altLang="ja-JP" sz="100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1000" dirty="0"/>
              <a:t>Bib40-03 </a:t>
            </a:r>
            <a:r>
              <a:rPr lang="ja-JP" altLang="en-US" sz="1000" dirty="0"/>
              <a:t>電子図書館サービスから知識インフラの構築へ</a:t>
            </a:r>
            <a:r>
              <a:rPr lang="en-US" altLang="ja-JP" sz="100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1000" dirty="0"/>
              <a:t>Bib40-05 </a:t>
            </a:r>
            <a:r>
              <a:rPr lang="ja-JP" altLang="en-US" sz="1000" dirty="0"/>
              <a:t>「知の共有化」の実現を目指した構想</a:t>
            </a:r>
            <a:r>
              <a:rPr lang="en-US" altLang="ja-JP" sz="1000" dirty="0"/>
              <a:t>【2013</a:t>
            </a:r>
            <a:r>
              <a:rPr lang="ja-JP" altLang="en-US" sz="1000" dirty="0"/>
              <a:t>年</a:t>
            </a:r>
            <a:r>
              <a:rPr lang="en-US" altLang="ja-JP" sz="1000" dirty="0"/>
              <a:t>】</a:t>
            </a:r>
            <a:r>
              <a:rPr lang="en-US" altLang="ja-JP" sz="1000" dirty="0" smtClean="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306954" y="1376959"/>
            <a:ext cx="1293069" cy="303366"/>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ja-JP" altLang="en-US" sz="1000" dirty="0" smtClean="0">
                <a:latin typeface="Meiryo UI" panose="020B0604030504040204" pitchFamily="50" charset="-128"/>
                <a:ea typeface="Meiryo UI" panose="020B0604030504040204" pitchFamily="50" charset="-128"/>
                <a:cs typeface="Meiryo UI" panose="020B0604030504040204" pitchFamily="50" charset="-128"/>
              </a:rPr>
              <a:t>デジタル</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アーカイブ</a:t>
            </a: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の歩み</a:t>
            </a:r>
            <a:endParaRPr kumimoji="1"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角丸四角形 4"/>
          <p:cNvSpPr/>
          <p:nvPr/>
        </p:nvSpPr>
        <p:spPr>
          <a:xfrm>
            <a:off x="1701432" y="1281694"/>
            <a:ext cx="1293069" cy="30336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000" dirty="0" smtClean="0">
                <a:latin typeface="Meiryo UI" panose="020B0604030504040204" pitchFamily="50" charset="-128"/>
                <a:ea typeface="Meiryo UI" panose="020B0604030504040204" pitchFamily="50" charset="-128"/>
                <a:cs typeface="Meiryo UI" panose="020B0604030504040204" pitchFamily="50" charset="-128"/>
              </a:rPr>
              <a:t>デジタル</a:t>
            </a: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アーカイブポータル</a:t>
            </a:r>
            <a:endParaRPr kumimoji="1"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角丸四角形 5"/>
          <p:cNvSpPr/>
          <p:nvPr/>
        </p:nvSpPr>
        <p:spPr>
          <a:xfrm>
            <a:off x="1701432" y="1700358"/>
            <a:ext cx="1293069" cy="30336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000" dirty="0" smtClean="0">
                <a:latin typeface="Meiryo UI" panose="020B0604030504040204" pitchFamily="50" charset="-128"/>
                <a:ea typeface="Meiryo UI" panose="020B0604030504040204" pitchFamily="50" charset="-128"/>
                <a:cs typeface="Meiryo UI" panose="020B0604030504040204" pitchFamily="50" charset="-128"/>
              </a:rPr>
              <a:t>デジタル</a:t>
            </a: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アーカイブ</a:t>
            </a:r>
            <a:endParaRPr kumimoji="1"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角丸四角形 6"/>
          <p:cNvSpPr/>
          <p:nvPr/>
        </p:nvSpPr>
        <p:spPr>
          <a:xfrm>
            <a:off x="3063762" y="1281694"/>
            <a:ext cx="1527248" cy="30336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1000" dirty="0" smtClean="0">
                <a:latin typeface="Meiryo UI" panose="020B0604030504040204" pitchFamily="50" charset="-128"/>
                <a:ea typeface="Meiryo UI" panose="020B0604030504040204" pitchFamily="50" charset="-128"/>
                <a:cs typeface="Meiryo UI" panose="020B0604030504040204" pitchFamily="50" charset="-128"/>
              </a:rPr>
              <a:t>PORTA</a:t>
            </a: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1000" dirty="0" err="1" smtClean="0">
                <a:latin typeface="Meiryo UI" panose="020B0604030504040204" pitchFamily="50" charset="-128"/>
                <a:ea typeface="Meiryo UI" panose="020B0604030504040204" pitchFamily="50" charset="-128"/>
                <a:cs typeface="Meiryo UI" panose="020B0604030504040204" pitchFamily="50" charset="-128"/>
              </a:rPr>
              <a:t>NDLSearch</a:t>
            </a:r>
            <a:endParaRPr kumimoji="1"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角丸四角形 7"/>
          <p:cNvSpPr/>
          <p:nvPr/>
        </p:nvSpPr>
        <p:spPr>
          <a:xfrm>
            <a:off x="3074734" y="1680325"/>
            <a:ext cx="1613979" cy="30336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ひなぎく→知識インフラ</a:t>
            </a:r>
            <a:endParaRPr kumimoji="1"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正方形/長方形 8"/>
          <p:cNvSpPr/>
          <p:nvPr/>
        </p:nvSpPr>
        <p:spPr>
          <a:xfrm>
            <a:off x="5058127" y="848797"/>
            <a:ext cx="2983545" cy="1680579"/>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r>
              <a:rPr lang="ja-JP" altLang="en-US" sz="1000" dirty="0">
                <a:latin typeface="Meiryo UI" panose="020B0604030504040204" pitchFamily="50" charset="-128"/>
                <a:ea typeface="Meiryo UI" panose="020B0604030504040204" pitchFamily="50" charset="-128"/>
                <a:cs typeface="Meiryo UI" panose="020B0604030504040204" pitchFamily="50" charset="-128"/>
              </a:rPr>
              <a:t>次世代サービス</a:t>
            </a: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の想定</a:t>
            </a:r>
            <a:r>
              <a:rPr lang="en-US" altLang="ja-JP" sz="100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1000" dirty="0"/>
              <a:t>Bib40-04 ICT</a:t>
            </a:r>
            <a:r>
              <a:rPr lang="ja-JP" altLang="en-US" sz="1000" dirty="0"/>
              <a:t>の急速な発展と図書館を取り巻くサービスの変革</a:t>
            </a:r>
            <a:r>
              <a:rPr lang="en-US" altLang="ja-JP" sz="100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1000" dirty="0"/>
              <a:t>Bib40-05 </a:t>
            </a:r>
            <a:r>
              <a:rPr lang="ja-JP" altLang="en-US" sz="1000" dirty="0"/>
              <a:t>「知の共有化」の実現を目指した構想</a:t>
            </a:r>
            <a:r>
              <a:rPr lang="en-US" altLang="ja-JP" sz="1000" dirty="0"/>
              <a:t>【2013</a:t>
            </a:r>
            <a:r>
              <a:rPr lang="ja-JP" altLang="en-US" sz="1000" dirty="0"/>
              <a:t>年</a:t>
            </a:r>
            <a:r>
              <a:rPr lang="en-US" altLang="ja-JP" sz="1000" dirty="0" smtClean="0"/>
              <a:t>】</a:t>
            </a:r>
            <a:r>
              <a:rPr lang="en-US" altLang="ja-JP" sz="100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1000" dirty="0"/>
              <a:t>Bib40-07 【</a:t>
            </a:r>
            <a:r>
              <a:rPr lang="ja-JP" altLang="en-US" sz="1000" dirty="0"/>
              <a:t>課題テーマ</a:t>
            </a:r>
            <a:r>
              <a:rPr lang="en-US" altLang="ja-JP" sz="1000" dirty="0"/>
              <a:t>】</a:t>
            </a:r>
            <a:r>
              <a:rPr lang="ja-JP" altLang="en-US" sz="1000" dirty="0"/>
              <a:t>今後の図書館サービスシステムの構築を考える</a:t>
            </a:r>
            <a:endParaRPr lang="ja-JP" altLang="en-US" sz="1000" dirty="0">
              <a:latin typeface="Meiryo UI" panose="020B0604030504040204" pitchFamily="50" charset="-128"/>
              <a:ea typeface="Meiryo UI" panose="020B0604030504040204" pitchFamily="50" charset="-128"/>
              <a:cs typeface="Meiryo UI" panose="020B0604030504040204" pitchFamily="50" charset="-128"/>
            </a:endParaRPr>
          </a:p>
          <a:p>
            <a:endParaRPr kumimoji="1"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角丸四角形 9"/>
          <p:cNvSpPr/>
          <p:nvPr/>
        </p:nvSpPr>
        <p:spPr>
          <a:xfrm>
            <a:off x="5231376" y="1666481"/>
            <a:ext cx="1293069" cy="303366"/>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ja-JP" altLang="en-US" sz="1000" dirty="0" smtClean="0">
                <a:latin typeface="Meiryo UI" panose="020B0604030504040204" pitchFamily="50" charset="-128"/>
                <a:ea typeface="Meiryo UI" panose="020B0604030504040204" pitchFamily="50" charset="-128"/>
                <a:cs typeface="Meiryo UI" panose="020B0604030504040204" pitchFamily="50" charset="-128"/>
              </a:rPr>
              <a:t>次世代サービス</a:t>
            </a:r>
            <a:endParaRPr kumimoji="1"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角丸四角形 10"/>
          <p:cNvSpPr/>
          <p:nvPr/>
        </p:nvSpPr>
        <p:spPr>
          <a:xfrm>
            <a:off x="5248082" y="2103360"/>
            <a:ext cx="1293069" cy="30336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000" dirty="0" smtClean="0">
                <a:latin typeface="Meiryo UI" panose="020B0604030504040204" pitchFamily="50" charset="-128"/>
                <a:ea typeface="Meiryo UI" panose="020B0604030504040204" pitchFamily="50" charset="-128"/>
                <a:cs typeface="Meiryo UI" panose="020B0604030504040204" pitchFamily="50" charset="-128"/>
              </a:rPr>
              <a:t>サービスイメージ</a:t>
            </a:r>
            <a:endParaRPr kumimoji="1"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角丸四角形 11"/>
          <p:cNvSpPr/>
          <p:nvPr/>
        </p:nvSpPr>
        <p:spPr>
          <a:xfrm>
            <a:off x="6764852" y="2103360"/>
            <a:ext cx="1293069" cy="30336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000" dirty="0" smtClean="0">
                <a:latin typeface="Meiryo UI" panose="020B0604030504040204" pitchFamily="50" charset="-128"/>
                <a:ea typeface="Meiryo UI" panose="020B0604030504040204" pitchFamily="50" charset="-128"/>
                <a:cs typeface="Meiryo UI" panose="020B0604030504040204" pitchFamily="50" charset="-128"/>
              </a:rPr>
              <a:t>必要な機能</a:t>
            </a:r>
            <a:endParaRPr kumimoji="1"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角丸四角形 12"/>
          <p:cNvSpPr/>
          <p:nvPr/>
        </p:nvSpPr>
        <p:spPr>
          <a:xfrm>
            <a:off x="6628911" y="1707034"/>
            <a:ext cx="1293069" cy="303366"/>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ja-JP" altLang="en-US" sz="1000" dirty="0" smtClean="0">
                <a:latin typeface="Meiryo UI" panose="020B0604030504040204" pitchFamily="50" charset="-128"/>
                <a:ea typeface="Meiryo UI" panose="020B0604030504040204" pitchFamily="50" charset="-128"/>
                <a:cs typeface="Meiryo UI" panose="020B0604030504040204" pitchFamily="50" charset="-128"/>
              </a:rPr>
              <a:t>未来の図書館を作るとは</a:t>
            </a:r>
            <a:endParaRPr kumimoji="1"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正方形/長方形 13"/>
          <p:cNvSpPr/>
          <p:nvPr/>
        </p:nvSpPr>
        <p:spPr>
          <a:xfrm>
            <a:off x="8536352" y="837912"/>
            <a:ext cx="1626266" cy="975104"/>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r>
              <a:rPr kumimoji="1" lang="en-US" altLang="ja-JP" sz="1000" dirty="0" smtClean="0">
                <a:latin typeface="Meiryo UI" panose="020B0604030504040204" pitchFamily="50" charset="-128"/>
                <a:ea typeface="Meiryo UI" panose="020B0604030504040204" pitchFamily="50" charset="-128"/>
                <a:cs typeface="Meiryo UI" panose="020B0604030504040204" pitchFamily="50" charset="-128"/>
              </a:rPr>
              <a:t>5</a:t>
            </a:r>
            <a:r>
              <a:rPr kumimoji="1" lang="ja-JP" altLang="en-US" sz="10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000" dirty="0" smtClean="0">
                <a:latin typeface="Meiryo UI" panose="020B0604030504040204" pitchFamily="50" charset="-128"/>
                <a:ea typeface="Meiryo UI" panose="020B0604030504040204" pitchFamily="50" charset="-128"/>
                <a:cs typeface="Meiryo UI" panose="020B0604030504040204" pitchFamily="50" charset="-128"/>
              </a:rPr>
              <a:t>10</a:t>
            </a:r>
            <a:r>
              <a:rPr kumimoji="1" lang="ja-JP" altLang="en-US" sz="1000" dirty="0" smtClean="0">
                <a:latin typeface="Meiryo UI" panose="020B0604030504040204" pitchFamily="50" charset="-128"/>
                <a:ea typeface="Meiryo UI" panose="020B0604030504040204" pitchFamily="50" charset="-128"/>
                <a:cs typeface="Meiryo UI" panose="020B0604030504040204" pitchFamily="50" charset="-128"/>
              </a:rPr>
              <a:t>年後に運用するシステム</a:t>
            </a: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のイメージ</a:t>
            </a:r>
            <a:endParaRPr kumimoji="1"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角丸四角形 14"/>
          <p:cNvSpPr/>
          <p:nvPr/>
        </p:nvSpPr>
        <p:spPr>
          <a:xfrm>
            <a:off x="8719536" y="1328283"/>
            <a:ext cx="1293069" cy="30336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構築イメージ</a:t>
            </a:r>
            <a:endParaRPr lang="en-US" altLang="ja-JP" sz="10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正方形/長方形 15"/>
          <p:cNvSpPr/>
          <p:nvPr/>
        </p:nvSpPr>
        <p:spPr>
          <a:xfrm>
            <a:off x="2460989" y="2729987"/>
            <a:ext cx="1486969" cy="1277256"/>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r>
              <a:rPr kumimoji="1" lang="ja-JP" altLang="en-US" sz="1000" dirty="0" smtClean="0">
                <a:latin typeface="Meiryo UI" panose="020B0604030504040204" pitchFamily="50" charset="-128"/>
                <a:ea typeface="Meiryo UI" panose="020B0604030504040204" pitchFamily="50" charset="-128"/>
                <a:cs typeface="Meiryo UI" panose="020B0604030504040204" pitchFamily="50" charset="-128"/>
              </a:rPr>
              <a:t>第</a:t>
            </a:r>
            <a:r>
              <a:rPr kumimoji="1" lang="en-US" altLang="ja-JP" sz="1000" dirty="0" smtClean="0">
                <a:latin typeface="Meiryo UI" panose="020B0604030504040204" pitchFamily="50" charset="-128"/>
                <a:ea typeface="Meiryo UI" panose="020B0604030504040204" pitchFamily="50" charset="-128"/>
                <a:cs typeface="Meiryo UI" panose="020B0604030504040204" pitchFamily="50" charset="-128"/>
              </a:rPr>
              <a:t>4</a:t>
            </a:r>
            <a:r>
              <a:rPr kumimoji="1" lang="ja-JP" altLang="en-US" sz="1000" dirty="0" smtClean="0">
                <a:latin typeface="Meiryo UI" panose="020B0604030504040204" pitchFamily="50" charset="-128"/>
                <a:ea typeface="Meiryo UI" panose="020B0604030504040204" pitchFamily="50" charset="-128"/>
                <a:cs typeface="Meiryo UI" panose="020B0604030504040204" pitchFamily="50" charset="-128"/>
              </a:rPr>
              <a:t>次産業革命</a:t>
            </a:r>
            <a:endParaRPr kumimoji="1"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角丸四角形 16"/>
          <p:cNvSpPr/>
          <p:nvPr/>
        </p:nvSpPr>
        <p:spPr>
          <a:xfrm>
            <a:off x="2589990" y="3078274"/>
            <a:ext cx="1293069" cy="30336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sz="1000" dirty="0" smtClean="0">
                <a:latin typeface="Meiryo UI" panose="020B0604030504040204" pitchFamily="50" charset="-128"/>
                <a:ea typeface="Meiryo UI" panose="020B0604030504040204" pitchFamily="50" charset="-128"/>
                <a:cs typeface="Meiryo UI" panose="020B0604030504040204" pitchFamily="50" charset="-128"/>
              </a:rPr>
              <a:t>Society5.0</a:t>
            </a:r>
          </a:p>
        </p:txBody>
      </p:sp>
      <p:sp>
        <p:nvSpPr>
          <p:cNvPr id="18" name="角丸四角形 17"/>
          <p:cNvSpPr/>
          <p:nvPr/>
        </p:nvSpPr>
        <p:spPr>
          <a:xfrm>
            <a:off x="2625243" y="3476904"/>
            <a:ext cx="1293069" cy="32339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sz="1000" dirty="0" smtClean="0">
                <a:latin typeface="Meiryo UI" panose="020B0604030504040204" pitchFamily="50" charset="-128"/>
                <a:ea typeface="Meiryo UI" panose="020B0604030504040204" pitchFamily="50" charset="-128"/>
                <a:cs typeface="Meiryo UI" panose="020B0604030504040204" pitchFamily="50" charset="-128"/>
              </a:rPr>
              <a:t>Digital Transformation</a:t>
            </a:r>
          </a:p>
        </p:txBody>
      </p:sp>
      <p:sp>
        <p:nvSpPr>
          <p:cNvPr id="19" name="正方形/長方形 18"/>
          <p:cNvSpPr/>
          <p:nvPr/>
        </p:nvSpPr>
        <p:spPr>
          <a:xfrm>
            <a:off x="4168238" y="2588466"/>
            <a:ext cx="1829381" cy="1691358"/>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r>
              <a:rPr kumimoji="1" lang="en-US" altLang="ja-JP" sz="1000" smtClean="0">
                <a:latin typeface="Meiryo UI" panose="020B0604030504040204" pitchFamily="50" charset="-128"/>
                <a:ea typeface="Meiryo UI" panose="020B0604030504040204" pitchFamily="50" charset="-128"/>
                <a:cs typeface="Meiryo UI" panose="020B0604030504040204" pitchFamily="50" charset="-128"/>
              </a:rPr>
              <a:t>DT</a:t>
            </a:r>
            <a:r>
              <a:rPr kumimoji="1" lang="ja-JP" altLang="en-US" sz="1000" smtClean="0">
                <a:latin typeface="Meiryo UI" panose="020B0604030504040204" pitchFamily="50" charset="-128"/>
                <a:ea typeface="Meiryo UI" panose="020B0604030504040204" pitchFamily="50" charset="-128"/>
                <a:cs typeface="Meiryo UI" panose="020B0604030504040204" pitchFamily="50" charset="-128"/>
              </a:rPr>
              <a:t>時代</a:t>
            </a:r>
            <a:r>
              <a:rPr kumimoji="1" lang="ja-JP" altLang="en-US" sz="1000" dirty="0" smtClean="0">
                <a:latin typeface="Meiryo UI" panose="020B0604030504040204" pitchFamily="50" charset="-128"/>
                <a:ea typeface="Meiryo UI" panose="020B0604030504040204" pitchFamily="50" charset="-128"/>
                <a:cs typeface="Meiryo UI" panose="020B0604030504040204" pitchFamily="50" charset="-128"/>
              </a:rPr>
              <a:t>の</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タスク</a:t>
            </a:r>
            <a:endParaRPr kumimoji="1"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0" name="角丸四角形 19"/>
          <p:cNvSpPr/>
          <p:nvPr/>
        </p:nvSpPr>
        <p:spPr>
          <a:xfrm>
            <a:off x="4255324" y="2832380"/>
            <a:ext cx="1293069" cy="303366"/>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ja-JP" sz="1000" dirty="0" smtClean="0">
                <a:latin typeface="Meiryo UI" panose="020B0604030504040204" pitchFamily="50" charset="-128"/>
                <a:ea typeface="Meiryo UI" panose="020B0604030504040204" pitchFamily="50" charset="-128"/>
                <a:cs typeface="Meiryo UI" panose="020B0604030504040204" pitchFamily="50" charset="-128"/>
              </a:rPr>
              <a:t>DT</a:t>
            </a:r>
            <a:r>
              <a:rPr kumimoji="1" lang="ja-JP" altLang="en-US" sz="1000" dirty="0" smtClean="0">
                <a:latin typeface="Meiryo UI" panose="020B0604030504040204" pitchFamily="50" charset="-128"/>
                <a:ea typeface="Meiryo UI" panose="020B0604030504040204" pitchFamily="50" charset="-128"/>
                <a:cs typeface="Meiryo UI" panose="020B0604030504040204" pitchFamily="50" charset="-128"/>
              </a:rPr>
              <a:t>時代のタスク</a:t>
            </a:r>
            <a:endParaRPr kumimoji="1"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角丸四角形 20"/>
          <p:cNvSpPr/>
          <p:nvPr/>
        </p:nvSpPr>
        <p:spPr>
          <a:xfrm>
            <a:off x="4577574" y="3186905"/>
            <a:ext cx="1293069" cy="30336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000" dirty="0" smtClean="0">
                <a:latin typeface="Meiryo UI" panose="020B0604030504040204" pitchFamily="50" charset="-128"/>
                <a:ea typeface="Meiryo UI" panose="020B0604030504040204" pitchFamily="50" charset="-128"/>
                <a:cs typeface="Meiryo UI" panose="020B0604030504040204" pitchFamily="50" charset="-128"/>
              </a:rPr>
              <a:t>業務・サービス</a:t>
            </a:r>
            <a:endParaRPr kumimoji="1"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角丸四角形 21"/>
          <p:cNvSpPr/>
          <p:nvPr/>
        </p:nvSpPr>
        <p:spPr>
          <a:xfrm>
            <a:off x="4584841" y="3549804"/>
            <a:ext cx="1293069" cy="30336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000" dirty="0" smtClean="0">
                <a:latin typeface="Meiryo UI" panose="020B0604030504040204" pitchFamily="50" charset="-128"/>
                <a:ea typeface="Meiryo UI" panose="020B0604030504040204" pitchFamily="50" charset="-128"/>
                <a:cs typeface="Meiryo UI" panose="020B0604030504040204" pitchFamily="50" charset="-128"/>
              </a:rPr>
              <a:t>データ</a:t>
            </a:r>
            <a:endParaRPr kumimoji="1"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角丸四角形 22"/>
          <p:cNvSpPr/>
          <p:nvPr/>
        </p:nvSpPr>
        <p:spPr>
          <a:xfrm>
            <a:off x="4584841" y="3896590"/>
            <a:ext cx="1293069" cy="30336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システム</a:t>
            </a:r>
            <a:endParaRPr lang="en-US" altLang="ja-JP" sz="10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正方形/長方形 23"/>
          <p:cNvSpPr/>
          <p:nvPr/>
        </p:nvSpPr>
        <p:spPr>
          <a:xfrm>
            <a:off x="8702074" y="1894461"/>
            <a:ext cx="3182577" cy="3131273"/>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ja-JP" sz="1000" dirty="0" smtClean="0">
                <a:latin typeface="Meiryo UI" panose="020B0604030504040204" pitchFamily="50" charset="-128"/>
                <a:ea typeface="Meiryo UI" panose="020B0604030504040204" pitchFamily="50" charset="-128"/>
                <a:cs typeface="Meiryo UI" panose="020B0604030504040204" pitchFamily="50" charset="-128"/>
              </a:rPr>
              <a:t>Society5.0</a:t>
            </a: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時代に</a:t>
            </a:r>
            <a:r>
              <a:rPr kumimoji="1" lang="ja-JP" altLang="en-US" sz="1000" dirty="0" smtClean="0">
                <a:latin typeface="Meiryo UI" panose="020B0604030504040204" pitchFamily="50" charset="-128"/>
                <a:ea typeface="Meiryo UI" panose="020B0604030504040204" pitchFamily="50" charset="-128"/>
                <a:cs typeface="Meiryo UI" panose="020B0604030504040204" pitchFamily="50" charset="-128"/>
              </a:rPr>
              <a:t>適用すべきと思われる技術、普及が見込まれるサービス</a:t>
            </a:r>
            <a:endParaRPr kumimoji="1" lang="en-US" altLang="ja-JP" sz="10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25" name="角丸四角形 24"/>
          <p:cNvSpPr/>
          <p:nvPr/>
        </p:nvSpPr>
        <p:spPr>
          <a:xfrm>
            <a:off x="10493880" y="4074657"/>
            <a:ext cx="1293069" cy="30336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sz="1000" dirty="0" smtClean="0">
                <a:latin typeface="Meiryo UI" panose="020B0604030504040204" pitchFamily="50" charset="-128"/>
                <a:ea typeface="Meiryo UI" panose="020B0604030504040204" pitchFamily="50" charset="-128"/>
                <a:cs typeface="Meiryo UI" panose="020B0604030504040204" pitchFamily="50" charset="-128"/>
              </a:rPr>
              <a:t>P2P/</a:t>
            </a: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ブロックチェーン技術</a:t>
            </a:r>
            <a:endParaRPr lang="en-US" altLang="ja-JP" sz="10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26" name="角丸四角形 25"/>
          <p:cNvSpPr/>
          <p:nvPr/>
        </p:nvSpPr>
        <p:spPr>
          <a:xfrm>
            <a:off x="9103662" y="3053116"/>
            <a:ext cx="1293069" cy="30336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sz="1000" dirty="0" smtClean="0">
                <a:latin typeface="Meiryo UI" panose="020B0604030504040204" pitchFamily="50" charset="-128"/>
                <a:ea typeface="Meiryo UI" panose="020B0604030504040204" pitchFamily="50" charset="-128"/>
                <a:cs typeface="Meiryo UI" panose="020B0604030504040204" pitchFamily="50" charset="-128"/>
              </a:rPr>
              <a:t>RPA</a:t>
            </a: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1000" dirty="0" smtClean="0">
                <a:latin typeface="Meiryo UI" panose="020B0604030504040204" pitchFamily="50" charset="-128"/>
                <a:ea typeface="Meiryo UI" panose="020B0604030504040204" pitchFamily="50" charset="-128"/>
                <a:cs typeface="Meiryo UI" panose="020B0604030504040204" pitchFamily="50" charset="-128"/>
              </a:rPr>
              <a:t>IPA</a:t>
            </a:r>
          </a:p>
        </p:txBody>
      </p:sp>
      <p:sp>
        <p:nvSpPr>
          <p:cNvPr id="27" name="角丸四角形 26"/>
          <p:cNvSpPr/>
          <p:nvPr/>
        </p:nvSpPr>
        <p:spPr>
          <a:xfrm>
            <a:off x="8897373" y="4582776"/>
            <a:ext cx="1462648" cy="30336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エッジコンピューティング</a:t>
            </a:r>
            <a:endParaRPr lang="en-US" altLang="ja-JP" sz="10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28" name="角丸四角形 27"/>
          <p:cNvSpPr/>
          <p:nvPr/>
        </p:nvSpPr>
        <p:spPr>
          <a:xfrm>
            <a:off x="10500403" y="3593224"/>
            <a:ext cx="1416468" cy="30336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1000" dirty="0">
                <a:latin typeface="Meiryo UI" panose="020B0604030504040204" pitchFamily="50" charset="-128"/>
                <a:ea typeface="Meiryo UI" panose="020B0604030504040204" pitchFamily="50" charset="-128"/>
                <a:cs typeface="Meiryo UI" panose="020B0604030504040204" pitchFamily="50" charset="-128"/>
              </a:rPr>
              <a:t>データサイエンスツール</a:t>
            </a:r>
          </a:p>
        </p:txBody>
      </p:sp>
      <p:sp>
        <p:nvSpPr>
          <p:cNvPr id="29" name="角丸四角形 28"/>
          <p:cNvSpPr/>
          <p:nvPr/>
        </p:nvSpPr>
        <p:spPr>
          <a:xfrm>
            <a:off x="10591582" y="2490459"/>
            <a:ext cx="1293069" cy="30336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sz="1000" dirty="0" smtClean="0">
                <a:latin typeface="Meiryo UI" panose="020B0604030504040204" pitchFamily="50" charset="-128"/>
                <a:ea typeface="Meiryo UI" panose="020B0604030504040204" pitchFamily="50" charset="-128"/>
                <a:cs typeface="Meiryo UI" panose="020B0604030504040204" pitchFamily="50" charset="-128"/>
              </a:rPr>
              <a:t>CUI</a:t>
            </a: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1000" dirty="0" smtClean="0">
                <a:latin typeface="Meiryo UI" panose="020B0604030504040204" pitchFamily="50" charset="-128"/>
                <a:ea typeface="Meiryo UI" panose="020B0604030504040204" pitchFamily="50" charset="-128"/>
                <a:cs typeface="Meiryo UI" panose="020B0604030504040204" pitchFamily="50" charset="-128"/>
              </a:rPr>
              <a:t>GUI</a:t>
            </a: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1000" dirty="0" smtClean="0">
                <a:latin typeface="Meiryo UI" panose="020B0604030504040204" pitchFamily="50" charset="-128"/>
                <a:ea typeface="Meiryo UI" panose="020B0604030504040204" pitchFamily="50" charset="-128"/>
                <a:cs typeface="Meiryo UI" panose="020B0604030504040204" pitchFamily="50" charset="-128"/>
              </a:rPr>
              <a:t>NUI</a:t>
            </a:r>
          </a:p>
        </p:txBody>
      </p:sp>
      <p:sp>
        <p:nvSpPr>
          <p:cNvPr id="30" name="角丸四角形 29"/>
          <p:cNvSpPr/>
          <p:nvPr/>
        </p:nvSpPr>
        <p:spPr>
          <a:xfrm>
            <a:off x="8897373" y="4189821"/>
            <a:ext cx="1499362" cy="30336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sz="1000" dirty="0">
                <a:latin typeface="Meiryo UI" panose="020B0604030504040204" pitchFamily="50" charset="-128"/>
                <a:ea typeface="Meiryo UI" panose="020B0604030504040204" pitchFamily="50" charset="-128"/>
                <a:cs typeface="Meiryo UI" panose="020B0604030504040204" pitchFamily="50" charset="-128"/>
              </a:rPr>
              <a:t>AI</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アシスタントデバイス</a:t>
            </a:r>
            <a:endParaRPr lang="en-US" altLang="ja-JP" sz="10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31" name="角丸四角形 30"/>
          <p:cNvSpPr/>
          <p:nvPr/>
        </p:nvSpPr>
        <p:spPr>
          <a:xfrm>
            <a:off x="9066952" y="2648099"/>
            <a:ext cx="1426928" cy="30336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エンタープライズ・チャット</a:t>
            </a:r>
            <a:endParaRPr lang="en-US" altLang="ja-JP" sz="10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32" name="角丸四角形 31"/>
          <p:cNvSpPr/>
          <p:nvPr/>
        </p:nvSpPr>
        <p:spPr>
          <a:xfrm>
            <a:off x="9103664" y="3495742"/>
            <a:ext cx="1293069" cy="58933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sz="1000" dirty="0" err="1">
                <a:latin typeface="Meiryo UI" panose="020B0604030504040204" pitchFamily="50" charset="-128"/>
                <a:ea typeface="Meiryo UI" panose="020B0604030504040204" pitchFamily="50" charset="-128"/>
                <a:cs typeface="Meiryo UI" panose="020B0604030504040204" pitchFamily="50" charset="-128"/>
              </a:rPr>
              <a:t>iPaaS</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000" dirty="0">
                <a:latin typeface="Meiryo UI" panose="020B0604030504040204" pitchFamily="50" charset="-128"/>
                <a:ea typeface="Meiryo UI" panose="020B0604030504040204" pitchFamily="50" charset="-128"/>
                <a:cs typeface="Meiryo UI" panose="020B0604030504040204" pitchFamily="50" charset="-128"/>
              </a:rPr>
              <a:t>Integration Platform as a Service</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a:t>
            </a:r>
            <a:endParaRPr lang="en-US" altLang="ja-JP" sz="10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33" name="角丸四角形 32"/>
          <p:cNvSpPr/>
          <p:nvPr/>
        </p:nvSpPr>
        <p:spPr>
          <a:xfrm>
            <a:off x="11210961" y="3088898"/>
            <a:ext cx="673692" cy="30336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sz="1000" dirty="0" smtClean="0">
                <a:latin typeface="Meiryo UI" panose="020B0604030504040204" pitchFamily="50" charset="-128"/>
                <a:ea typeface="Meiryo UI" panose="020B0604030504040204" pitchFamily="50" charset="-128"/>
                <a:cs typeface="Meiryo UI" panose="020B0604030504040204" pitchFamily="50" charset="-128"/>
              </a:rPr>
              <a:t>VR</a:t>
            </a: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1000" dirty="0" smtClean="0">
                <a:latin typeface="Meiryo UI" panose="020B0604030504040204" pitchFamily="50" charset="-128"/>
                <a:ea typeface="Meiryo UI" panose="020B0604030504040204" pitchFamily="50" charset="-128"/>
                <a:cs typeface="Meiryo UI" panose="020B0604030504040204" pitchFamily="50" charset="-128"/>
              </a:rPr>
              <a:t>AR</a:t>
            </a:r>
          </a:p>
        </p:txBody>
      </p:sp>
      <p:sp>
        <p:nvSpPr>
          <p:cNvPr id="34" name="角丸四角形 33"/>
          <p:cNvSpPr/>
          <p:nvPr/>
        </p:nvSpPr>
        <p:spPr>
          <a:xfrm>
            <a:off x="10591584" y="4515206"/>
            <a:ext cx="1293069" cy="40295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働き方改革ソリューションツール</a:t>
            </a:r>
            <a:endParaRPr lang="en-US" altLang="ja-JP" sz="10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36" name="正方形/長方形 35"/>
          <p:cNvSpPr/>
          <p:nvPr/>
        </p:nvSpPr>
        <p:spPr>
          <a:xfrm>
            <a:off x="6076665" y="2719671"/>
            <a:ext cx="2253309" cy="2779143"/>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r>
              <a:rPr kumimoji="1" lang="ja-JP" altLang="en-US" sz="1000" dirty="0" smtClean="0">
                <a:latin typeface="Meiryo UI" panose="020B0604030504040204" pitchFamily="50" charset="-128"/>
                <a:ea typeface="Meiryo UI" panose="020B0604030504040204" pitchFamily="50" charset="-128"/>
                <a:cs typeface="Meiryo UI" panose="020B0604030504040204" pitchFamily="50" charset="-128"/>
              </a:rPr>
              <a:t>構築・運用に必要な役割と、必要な技能・知識</a:t>
            </a:r>
            <a:endParaRPr kumimoji="1"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7" name="角丸四角形 36"/>
          <p:cNvSpPr/>
          <p:nvPr/>
        </p:nvSpPr>
        <p:spPr>
          <a:xfrm>
            <a:off x="6473846" y="3044835"/>
            <a:ext cx="1293069" cy="303366"/>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ja-JP" altLang="en-US" sz="1000" dirty="0" smtClean="0">
                <a:latin typeface="Meiryo UI" panose="020B0604030504040204" pitchFamily="50" charset="-128"/>
                <a:ea typeface="Meiryo UI" panose="020B0604030504040204" pitchFamily="50" charset="-128"/>
                <a:cs typeface="Meiryo UI" panose="020B0604030504040204" pitchFamily="50" charset="-128"/>
              </a:rPr>
              <a:t>必要な役割</a:t>
            </a:r>
            <a:r>
              <a:rPr kumimoji="1" lang="en-US" altLang="ja-JP" sz="1000" dirty="0" smtClean="0">
                <a:latin typeface="Meiryo UI" panose="020B0604030504040204" pitchFamily="50" charset="-128"/>
                <a:ea typeface="Meiryo UI" panose="020B0604030504040204" pitchFamily="50" charset="-128"/>
                <a:cs typeface="Meiryo UI" panose="020B0604030504040204" pitchFamily="50" charset="-128"/>
              </a:rPr>
              <a:t/>
            </a:r>
            <a:br>
              <a:rPr kumimoji="1" lang="en-US" altLang="ja-JP" sz="1000" dirty="0" smtClean="0">
                <a:latin typeface="Meiryo UI" panose="020B0604030504040204" pitchFamily="50" charset="-128"/>
                <a:ea typeface="Meiryo UI" panose="020B0604030504040204" pitchFamily="50" charset="-128"/>
                <a:cs typeface="Meiryo UI" panose="020B0604030504040204" pitchFamily="50" charset="-128"/>
              </a:rPr>
            </a:br>
            <a:r>
              <a:rPr kumimoji="1" lang="ja-JP" altLang="en-US" sz="1000" dirty="0" smtClean="0">
                <a:latin typeface="Meiryo UI" panose="020B0604030504040204" pitchFamily="50" charset="-128"/>
                <a:ea typeface="Meiryo UI" panose="020B0604030504040204" pitchFamily="50" charset="-128"/>
                <a:cs typeface="Meiryo UI" panose="020B0604030504040204" pitchFamily="50" charset="-128"/>
              </a:rPr>
              <a:t>（タスク）</a:t>
            </a:r>
            <a:endParaRPr kumimoji="1"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8" name="角丸四角形 37"/>
          <p:cNvSpPr/>
          <p:nvPr/>
        </p:nvSpPr>
        <p:spPr>
          <a:xfrm>
            <a:off x="6936250" y="3419133"/>
            <a:ext cx="1293069" cy="25093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1000" dirty="0">
                <a:latin typeface="Meiryo UI" panose="020B0604030504040204" pitchFamily="50" charset="-128"/>
                <a:ea typeface="Meiryo UI" panose="020B0604030504040204" pitchFamily="50" charset="-128"/>
                <a:cs typeface="Meiryo UI" panose="020B0604030504040204" pitchFamily="50" charset="-128"/>
              </a:rPr>
              <a:t>マネージャ</a:t>
            </a:r>
            <a:endParaRPr kumimoji="1"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9" name="角丸四角形 38"/>
          <p:cNvSpPr/>
          <p:nvPr/>
        </p:nvSpPr>
        <p:spPr>
          <a:xfrm>
            <a:off x="6936249" y="3756313"/>
            <a:ext cx="1293069" cy="25093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000" dirty="0" smtClean="0">
                <a:latin typeface="Meiryo UI" panose="020B0604030504040204" pitchFamily="50" charset="-128"/>
                <a:ea typeface="Meiryo UI" panose="020B0604030504040204" pitchFamily="50" charset="-128"/>
                <a:cs typeface="Meiryo UI" panose="020B0604030504040204" pitchFamily="50" charset="-128"/>
              </a:rPr>
              <a:t>データサイエンティスト</a:t>
            </a:r>
            <a:endParaRPr kumimoji="1"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0" name="角丸四角形 39"/>
          <p:cNvSpPr/>
          <p:nvPr/>
        </p:nvSpPr>
        <p:spPr>
          <a:xfrm>
            <a:off x="6938972" y="4116634"/>
            <a:ext cx="1293069" cy="25093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000" dirty="0" smtClean="0">
                <a:latin typeface="Meiryo UI" panose="020B0604030504040204" pitchFamily="50" charset="-128"/>
                <a:ea typeface="Meiryo UI" panose="020B0604030504040204" pitchFamily="50" charset="-128"/>
                <a:cs typeface="Meiryo UI" panose="020B0604030504040204" pitchFamily="50" charset="-128"/>
              </a:rPr>
              <a:t>システムエンジニア</a:t>
            </a:r>
            <a:endParaRPr kumimoji="1"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1" name="角丸四角形 40"/>
          <p:cNvSpPr/>
          <p:nvPr/>
        </p:nvSpPr>
        <p:spPr>
          <a:xfrm>
            <a:off x="6473846" y="4396863"/>
            <a:ext cx="1293069" cy="333327"/>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ja-JP" altLang="en-US" sz="1000" dirty="0" smtClean="0">
                <a:latin typeface="Meiryo UI" panose="020B0604030504040204" pitchFamily="50" charset="-128"/>
                <a:ea typeface="Meiryo UI" panose="020B0604030504040204" pitchFamily="50" charset="-128"/>
                <a:cs typeface="Meiryo UI" panose="020B0604030504040204" pitchFamily="50" charset="-128"/>
              </a:rPr>
              <a:t>必要な技能、知識（スキル）</a:t>
            </a:r>
            <a:endParaRPr kumimoji="1"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2" name="正方形/長方形 41"/>
          <p:cNvSpPr/>
          <p:nvPr/>
        </p:nvSpPr>
        <p:spPr>
          <a:xfrm>
            <a:off x="1634128" y="4384187"/>
            <a:ext cx="3372066" cy="2227447"/>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標準的なシステム構築プロセス</a:t>
            </a:r>
            <a:endParaRPr kumimoji="1"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3" name="角丸四角形 42"/>
          <p:cNvSpPr/>
          <p:nvPr/>
        </p:nvSpPr>
        <p:spPr>
          <a:xfrm>
            <a:off x="3154783" y="4733750"/>
            <a:ext cx="1293069" cy="303366"/>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kumimoji="1" lang="ja-JP" altLang="en-US" sz="1000" dirty="0" smtClean="0">
                <a:latin typeface="Meiryo UI" panose="020B0604030504040204" pitchFamily="50" charset="-128"/>
                <a:ea typeface="Meiryo UI" panose="020B0604030504040204" pitchFamily="50" charset="-128"/>
                <a:cs typeface="Meiryo UI" panose="020B0604030504040204" pitchFamily="50" charset="-128"/>
              </a:rPr>
              <a:t>従来型のシステムの開発手法</a:t>
            </a:r>
            <a:endParaRPr kumimoji="1"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4" name="角丸四角形 43"/>
          <p:cNvSpPr/>
          <p:nvPr/>
        </p:nvSpPr>
        <p:spPr>
          <a:xfrm>
            <a:off x="3184056" y="5637981"/>
            <a:ext cx="1437352" cy="303366"/>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ja-JP" altLang="en-US" sz="1000" dirty="0">
                <a:latin typeface="Meiryo UI" panose="020B0604030504040204" pitchFamily="50" charset="-128"/>
                <a:ea typeface="Meiryo UI" panose="020B0604030504040204" pitchFamily="50" charset="-128"/>
                <a:cs typeface="Meiryo UI" panose="020B0604030504040204" pitchFamily="50" charset="-128"/>
              </a:rPr>
              <a:t>創造的</a:t>
            </a: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なシステム</a:t>
            </a:r>
            <a:r>
              <a:rPr kumimoji="1" lang="ja-JP" altLang="en-US" sz="1000" dirty="0" smtClean="0">
                <a:latin typeface="Meiryo UI" panose="020B0604030504040204" pitchFamily="50" charset="-128"/>
                <a:ea typeface="Meiryo UI" panose="020B0604030504040204" pitchFamily="50" charset="-128"/>
                <a:cs typeface="Meiryo UI" panose="020B0604030504040204" pitchFamily="50" charset="-128"/>
              </a:rPr>
              <a:t>の開発手法</a:t>
            </a:r>
            <a:endParaRPr kumimoji="1"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5" name="角丸四角形 44"/>
          <p:cNvSpPr/>
          <p:nvPr/>
        </p:nvSpPr>
        <p:spPr>
          <a:xfrm>
            <a:off x="3671569" y="5227086"/>
            <a:ext cx="1293069" cy="30336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1000" dirty="0">
                <a:latin typeface="Meiryo UI" panose="020B0604030504040204" pitchFamily="50" charset="-128"/>
                <a:ea typeface="Meiryo UI" panose="020B0604030504040204" pitchFamily="50" charset="-128"/>
                <a:cs typeface="Meiryo UI" panose="020B0604030504040204" pitchFamily="50" charset="-128"/>
              </a:rPr>
              <a:t>ウォータフォール</a:t>
            </a:r>
            <a:endParaRPr kumimoji="1"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6" name="角丸四角形 45"/>
          <p:cNvSpPr/>
          <p:nvPr/>
        </p:nvSpPr>
        <p:spPr>
          <a:xfrm>
            <a:off x="3642322" y="6095346"/>
            <a:ext cx="1293069" cy="30336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1000" dirty="0" smtClean="0">
                <a:latin typeface="Meiryo UI" panose="020B0604030504040204" pitchFamily="50" charset="-128"/>
                <a:ea typeface="Meiryo UI" panose="020B0604030504040204" pitchFamily="50" charset="-128"/>
                <a:cs typeface="Meiryo UI" panose="020B0604030504040204" pitchFamily="50" charset="-128"/>
              </a:rPr>
              <a:t>アジャイル</a:t>
            </a:r>
            <a:endParaRPr kumimoji="1"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7" name="正方形/長方形 46"/>
          <p:cNvSpPr/>
          <p:nvPr/>
        </p:nvSpPr>
        <p:spPr>
          <a:xfrm>
            <a:off x="5138435" y="5583330"/>
            <a:ext cx="4114162" cy="1181499"/>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r>
              <a:rPr kumimoji="1" lang="en-US" altLang="ja-JP" sz="1000" dirty="0" smtClean="0">
                <a:latin typeface="Meiryo UI" panose="020B0604030504040204" pitchFamily="50" charset="-128"/>
                <a:ea typeface="Meiryo UI" panose="020B0604030504040204" pitchFamily="50" charset="-128"/>
                <a:cs typeface="Meiryo UI" panose="020B0604030504040204" pitchFamily="50" charset="-128"/>
              </a:rPr>
              <a:t>AI</a:t>
            </a:r>
            <a:r>
              <a:rPr kumimoji="1" lang="ja-JP" altLang="en-US" sz="1000" dirty="0" smtClean="0">
                <a:latin typeface="Meiryo UI" panose="020B0604030504040204" pitchFamily="50" charset="-128"/>
                <a:ea typeface="Meiryo UI" panose="020B0604030504040204" pitchFamily="50" charset="-128"/>
                <a:cs typeface="Meiryo UI" panose="020B0604030504040204" pitchFamily="50" charset="-128"/>
              </a:rPr>
              <a:t>時代に必要な能力</a:t>
            </a:r>
            <a:endParaRPr kumimoji="1"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8" name="角丸四角形 47"/>
          <p:cNvSpPr/>
          <p:nvPr/>
        </p:nvSpPr>
        <p:spPr>
          <a:xfrm>
            <a:off x="7350850" y="5759232"/>
            <a:ext cx="1686614" cy="30336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1000" dirty="0" smtClean="0">
                <a:latin typeface="Meiryo UI" panose="020B0604030504040204" pitchFamily="50" charset="-128"/>
                <a:ea typeface="Meiryo UI" panose="020B0604030504040204" pitchFamily="50" charset="-128"/>
                <a:cs typeface="Meiryo UI" panose="020B0604030504040204" pitchFamily="50" charset="-128"/>
              </a:rPr>
              <a:t>AI</a:t>
            </a: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という部下を使いこなすための能力</a:t>
            </a:r>
            <a:endParaRPr lang="en-US" altLang="ja-JP" sz="10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49" name="角丸四角形 48"/>
          <p:cNvSpPr/>
          <p:nvPr/>
        </p:nvSpPr>
        <p:spPr>
          <a:xfrm>
            <a:off x="7350850" y="6281742"/>
            <a:ext cx="1686614" cy="30336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sz="1000" dirty="0" smtClean="0">
                <a:latin typeface="Meiryo UI" panose="020B0604030504040204" pitchFamily="50" charset="-128"/>
                <a:ea typeface="Meiryo UI" panose="020B0604030504040204" pitchFamily="50" charset="-128"/>
                <a:cs typeface="Meiryo UI" panose="020B0604030504040204" pitchFamily="50" charset="-128"/>
              </a:rPr>
              <a:t>AI</a:t>
            </a: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ではすぐに置換できない能力</a:t>
            </a:r>
            <a:endParaRPr lang="en-US" altLang="ja-JP" sz="10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50" name="角丸四角形 49"/>
          <p:cNvSpPr/>
          <p:nvPr/>
        </p:nvSpPr>
        <p:spPr>
          <a:xfrm>
            <a:off x="5281609" y="5851065"/>
            <a:ext cx="1815130" cy="44183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ja-JP" sz="1000" dirty="0">
                <a:latin typeface="Meiryo UI" panose="020B0604030504040204" pitchFamily="50" charset="-128"/>
                <a:ea typeface="Meiryo UI" panose="020B0604030504040204" pitchFamily="50" charset="-128"/>
                <a:cs typeface="Meiryo UI" panose="020B0604030504040204" pitchFamily="50" charset="-128"/>
              </a:rPr>
              <a:t>AI</a:t>
            </a:r>
            <a:r>
              <a:rPr lang="ja-JP" altLang="en-US" sz="1000" dirty="0">
                <a:latin typeface="Meiryo UI" panose="020B0604030504040204" pitchFamily="50" charset="-128"/>
                <a:ea typeface="Meiryo UI" panose="020B0604030504040204" pitchFamily="50" charset="-128"/>
                <a:cs typeface="Meiryo UI" panose="020B0604030504040204" pitchFamily="50" charset="-128"/>
              </a:rPr>
              <a:t>が人間をアシストする「インテリジェント・ワークプレイス」</a:t>
            </a:r>
            <a:endParaRPr lang="en-US" altLang="ja-JP" sz="10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51" name="正方形/長方形 50"/>
          <p:cNvSpPr/>
          <p:nvPr/>
        </p:nvSpPr>
        <p:spPr>
          <a:xfrm>
            <a:off x="9486904" y="5135916"/>
            <a:ext cx="1648880" cy="1628913"/>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r>
              <a:rPr kumimoji="1" lang="en-US" altLang="ja-JP" sz="1000" dirty="0" smtClean="0">
                <a:latin typeface="Meiryo UI" panose="020B0604030504040204" pitchFamily="50" charset="-128"/>
                <a:ea typeface="Meiryo UI" panose="020B0604030504040204" pitchFamily="50" charset="-128"/>
                <a:cs typeface="Meiryo UI" panose="020B0604030504040204" pitchFamily="50" charset="-128"/>
              </a:rPr>
              <a:t>AI</a:t>
            </a:r>
            <a:r>
              <a:rPr kumimoji="1" lang="ja-JP" altLang="en-US" sz="1000" dirty="0" smtClean="0">
                <a:latin typeface="Meiryo UI" panose="020B0604030504040204" pitchFamily="50" charset="-128"/>
                <a:ea typeface="Meiryo UI" panose="020B0604030504040204" pitchFamily="50" charset="-128"/>
                <a:cs typeface="Meiryo UI" panose="020B0604030504040204" pitchFamily="50" charset="-128"/>
              </a:rPr>
              <a:t>時代の技能の習得方法</a:t>
            </a:r>
            <a:endParaRPr kumimoji="1"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2" name="角丸四角形 51"/>
          <p:cNvSpPr/>
          <p:nvPr/>
        </p:nvSpPr>
        <p:spPr>
          <a:xfrm>
            <a:off x="9558984" y="5498814"/>
            <a:ext cx="1293069" cy="303366"/>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技能の習得方法</a:t>
            </a:r>
            <a:endParaRPr lang="en-US" altLang="ja-JP" sz="10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53" name="角丸四角形 52"/>
          <p:cNvSpPr/>
          <p:nvPr/>
        </p:nvSpPr>
        <p:spPr>
          <a:xfrm>
            <a:off x="9722649" y="5860624"/>
            <a:ext cx="1293069" cy="30336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プログラミング</a:t>
            </a:r>
            <a:endParaRPr lang="en-US" altLang="ja-JP" sz="10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54" name="角丸四角形 53"/>
          <p:cNvSpPr/>
          <p:nvPr/>
        </p:nvSpPr>
        <p:spPr>
          <a:xfrm>
            <a:off x="9738937" y="6215328"/>
            <a:ext cx="1293069" cy="30336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リベラルアーツ</a:t>
            </a:r>
            <a:endParaRPr lang="en-US" altLang="ja-JP" sz="10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55" name="右矢印 54"/>
          <p:cNvSpPr/>
          <p:nvPr/>
        </p:nvSpPr>
        <p:spPr>
          <a:xfrm>
            <a:off x="4784059" y="1277497"/>
            <a:ext cx="369064" cy="40690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56" name="右矢印 55"/>
          <p:cNvSpPr/>
          <p:nvPr/>
        </p:nvSpPr>
        <p:spPr>
          <a:xfrm>
            <a:off x="8145442" y="1226864"/>
            <a:ext cx="369064" cy="40690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58" name="右矢印 57"/>
          <p:cNvSpPr/>
          <p:nvPr/>
        </p:nvSpPr>
        <p:spPr>
          <a:xfrm>
            <a:off x="3886260" y="3296682"/>
            <a:ext cx="369064" cy="40690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59" name="右矢印 58"/>
          <p:cNvSpPr/>
          <p:nvPr/>
        </p:nvSpPr>
        <p:spPr>
          <a:xfrm>
            <a:off x="5883053" y="3256644"/>
            <a:ext cx="369064" cy="40690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60" name="右矢印 59"/>
          <p:cNvSpPr/>
          <p:nvPr/>
        </p:nvSpPr>
        <p:spPr>
          <a:xfrm rot="5400000">
            <a:off x="6351924" y="2385203"/>
            <a:ext cx="196395" cy="40690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61" name="右矢印 60"/>
          <p:cNvSpPr/>
          <p:nvPr/>
        </p:nvSpPr>
        <p:spPr>
          <a:xfrm rot="5400000">
            <a:off x="6448883" y="5421124"/>
            <a:ext cx="196395" cy="40690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62" name="右矢印 61"/>
          <p:cNvSpPr/>
          <p:nvPr/>
        </p:nvSpPr>
        <p:spPr>
          <a:xfrm>
            <a:off x="9277116" y="5767172"/>
            <a:ext cx="369064" cy="40690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63" name="右矢印 62"/>
          <p:cNvSpPr/>
          <p:nvPr/>
        </p:nvSpPr>
        <p:spPr>
          <a:xfrm rot="5400000">
            <a:off x="3716220" y="4174568"/>
            <a:ext cx="196395" cy="40690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64" name="右矢印 63"/>
          <p:cNvSpPr/>
          <p:nvPr/>
        </p:nvSpPr>
        <p:spPr>
          <a:xfrm rot="16200000">
            <a:off x="9953280" y="1586197"/>
            <a:ext cx="246341" cy="40690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66" name="角丸四角形 65"/>
          <p:cNvSpPr/>
          <p:nvPr/>
        </p:nvSpPr>
        <p:spPr>
          <a:xfrm>
            <a:off x="306953" y="1767328"/>
            <a:ext cx="1293069" cy="33603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000" dirty="0" smtClean="0">
                <a:latin typeface="Meiryo UI" panose="020B0604030504040204" pitchFamily="50" charset="-128"/>
                <a:ea typeface="Meiryo UI" panose="020B0604030504040204" pitchFamily="50" charset="-128"/>
                <a:cs typeface="Meiryo UI" panose="020B0604030504040204" pitchFamily="50" charset="-128"/>
              </a:rPr>
              <a:t>電子図書館中期計画、</a:t>
            </a:r>
            <a:r>
              <a:rPr kumimoji="1" lang="en-US" altLang="ja-JP" sz="1000" dirty="0" smtClean="0">
                <a:latin typeface="Meiryo UI" panose="020B0604030504040204" pitchFamily="50" charset="-128"/>
                <a:ea typeface="Meiryo UI" panose="020B0604030504040204" pitchFamily="50" charset="-128"/>
                <a:cs typeface="Meiryo UI" panose="020B0604030504040204" pitchFamily="50" charset="-128"/>
              </a:rPr>
              <a:t>e-Japan</a:t>
            </a:r>
            <a:r>
              <a:rPr kumimoji="1" lang="ja-JP" altLang="en-US" sz="1000" dirty="0" smtClean="0">
                <a:latin typeface="Meiryo UI" panose="020B0604030504040204" pitchFamily="50" charset="-128"/>
                <a:ea typeface="Meiryo UI" panose="020B0604030504040204" pitchFamily="50" charset="-128"/>
                <a:cs typeface="Meiryo UI" panose="020B0604030504040204" pitchFamily="50" charset="-128"/>
              </a:rPr>
              <a:t>戦略</a:t>
            </a:r>
            <a:endParaRPr kumimoji="1"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67" name="角丸四角形 66"/>
          <p:cNvSpPr/>
          <p:nvPr/>
        </p:nvSpPr>
        <p:spPr>
          <a:xfrm>
            <a:off x="8897374" y="2285100"/>
            <a:ext cx="1293069" cy="303366"/>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ja-JP" altLang="en-US" sz="1000" dirty="0" smtClean="0">
                <a:latin typeface="Meiryo UI" panose="020B0604030504040204" pitchFamily="50" charset="-128"/>
                <a:ea typeface="Meiryo UI" panose="020B0604030504040204" pitchFamily="50" charset="-128"/>
                <a:cs typeface="Meiryo UI" panose="020B0604030504040204" pitchFamily="50" charset="-128"/>
              </a:rPr>
              <a:t>次世代技術</a:t>
            </a:r>
            <a:endParaRPr kumimoji="1"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68" name="角丸四角形 67"/>
          <p:cNvSpPr/>
          <p:nvPr/>
        </p:nvSpPr>
        <p:spPr>
          <a:xfrm>
            <a:off x="1814108" y="5152230"/>
            <a:ext cx="1293069" cy="30336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1000" dirty="0">
                <a:latin typeface="Meiryo UI" panose="020B0604030504040204" pitchFamily="50" charset="-128"/>
                <a:ea typeface="Meiryo UI" panose="020B0604030504040204" pitchFamily="50" charset="-128"/>
                <a:cs typeface="Meiryo UI" panose="020B0604030504040204" pitchFamily="50" charset="-128"/>
              </a:rPr>
              <a:t>共通フレームワーク</a:t>
            </a:r>
            <a:endParaRPr kumimoji="1"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69" name="角丸四角形 68"/>
          <p:cNvSpPr/>
          <p:nvPr/>
        </p:nvSpPr>
        <p:spPr>
          <a:xfrm>
            <a:off x="1714360" y="4747404"/>
            <a:ext cx="1293069" cy="303366"/>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kumimoji="1" lang="ja-JP" altLang="en-US" sz="1000" dirty="0" smtClean="0">
                <a:latin typeface="Meiryo UI" panose="020B0604030504040204" pitchFamily="50" charset="-128"/>
                <a:ea typeface="Meiryo UI" panose="020B0604030504040204" pitchFamily="50" charset="-128"/>
                <a:cs typeface="Meiryo UI" panose="020B0604030504040204" pitchFamily="50" charset="-128"/>
              </a:rPr>
              <a:t>システム開発標準</a:t>
            </a:r>
            <a:endParaRPr kumimoji="1"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0" name="角丸四角形 69"/>
          <p:cNvSpPr/>
          <p:nvPr/>
        </p:nvSpPr>
        <p:spPr>
          <a:xfrm>
            <a:off x="1786513" y="5556086"/>
            <a:ext cx="1293069" cy="41453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1000" dirty="0" smtClean="0">
                <a:latin typeface="Meiryo UI" panose="020B0604030504040204" pitchFamily="50" charset="-128"/>
                <a:ea typeface="Meiryo UI" panose="020B0604030504040204" pitchFamily="50" charset="-128"/>
                <a:cs typeface="Meiryo UI" panose="020B0604030504040204" pitchFamily="50" charset="-128"/>
              </a:rPr>
              <a:t>政府情報システム構築ガイドライン、実務者手引書</a:t>
            </a:r>
            <a:endParaRPr kumimoji="1"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1" name="角丸四角形 70"/>
          <p:cNvSpPr/>
          <p:nvPr/>
        </p:nvSpPr>
        <p:spPr>
          <a:xfrm>
            <a:off x="6937494" y="4827062"/>
            <a:ext cx="1293069" cy="25093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z="1000" dirty="0" err="1" smtClean="0">
                <a:latin typeface="Meiryo UI" panose="020B0604030504040204" pitchFamily="50" charset="-128"/>
                <a:ea typeface="Meiryo UI" panose="020B0604030504040204" pitchFamily="50" charset="-128"/>
                <a:cs typeface="Meiryo UI" panose="020B0604030504040204" pitchFamily="50" charset="-128"/>
              </a:rPr>
              <a:t>i</a:t>
            </a:r>
            <a:r>
              <a:rPr kumimoji="1" lang="ja-JP" altLang="en-US" sz="1000" dirty="0" smtClean="0">
                <a:latin typeface="Meiryo UI" panose="020B0604030504040204" pitchFamily="50" charset="-128"/>
                <a:ea typeface="Meiryo UI" panose="020B0604030504040204" pitchFamily="50" charset="-128"/>
                <a:cs typeface="Meiryo UI" panose="020B0604030504040204" pitchFamily="50" charset="-128"/>
              </a:rPr>
              <a:t>コンピテンシ・ディクショナリ</a:t>
            </a:r>
            <a:endParaRPr kumimoji="1"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2" name="角丸四角形 71"/>
          <p:cNvSpPr/>
          <p:nvPr/>
        </p:nvSpPr>
        <p:spPr>
          <a:xfrm>
            <a:off x="6938972" y="5178448"/>
            <a:ext cx="1293069" cy="25093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000" dirty="0" smtClean="0">
                <a:latin typeface="Meiryo UI" panose="020B0604030504040204" pitchFamily="50" charset="-128"/>
                <a:ea typeface="Meiryo UI" panose="020B0604030504040204" pitchFamily="50" charset="-128"/>
                <a:cs typeface="Meiryo UI" panose="020B0604030504040204" pitchFamily="50" charset="-128"/>
              </a:rPr>
              <a:t>情報処理技術者試験等</a:t>
            </a:r>
            <a:endParaRPr kumimoji="1"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3" name="正方形/長方形 72"/>
          <p:cNvSpPr/>
          <p:nvPr/>
        </p:nvSpPr>
        <p:spPr>
          <a:xfrm>
            <a:off x="306954" y="2847612"/>
            <a:ext cx="1626266" cy="975104"/>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r>
              <a:rPr kumimoji="1" lang="ja-JP" altLang="en-US" sz="1000" dirty="0" smtClean="0">
                <a:latin typeface="Meiryo UI" panose="020B0604030504040204" pitchFamily="50" charset="-128"/>
                <a:ea typeface="Meiryo UI" panose="020B0604030504040204" pitchFamily="50" charset="-128"/>
                <a:cs typeface="Meiryo UI" panose="020B0604030504040204" pitchFamily="50" charset="-128"/>
              </a:rPr>
              <a:t>社会の進展／国の施策</a:t>
            </a:r>
            <a:endParaRPr kumimoji="1"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4" name="角丸四角形 73"/>
          <p:cNvSpPr/>
          <p:nvPr/>
        </p:nvSpPr>
        <p:spPr>
          <a:xfrm>
            <a:off x="399833" y="3436897"/>
            <a:ext cx="1293069" cy="30336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1000" dirty="0" smtClean="0">
                <a:latin typeface="Meiryo UI" panose="020B0604030504040204" pitchFamily="50" charset="-128"/>
                <a:ea typeface="Meiryo UI" panose="020B0604030504040204" pitchFamily="50" charset="-128"/>
                <a:cs typeface="Meiryo UI" panose="020B0604030504040204" pitchFamily="50" charset="-128"/>
              </a:rPr>
              <a:t>科学技術基本計画</a:t>
            </a:r>
            <a:endParaRPr lang="en-US" altLang="ja-JP" sz="10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75" name="角丸四角形 74"/>
          <p:cNvSpPr/>
          <p:nvPr/>
        </p:nvSpPr>
        <p:spPr>
          <a:xfrm>
            <a:off x="399832" y="3072402"/>
            <a:ext cx="1404768" cy="30336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1000" dirty="0"/>
              <a:t>知的財産政策ビジョン</a:t>
            </a:r>
            <a:endParaRPr lang="en-US" altLang="ja-JP" sz="100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76" name="右矢印 75"/>
          <p:cNvSpPr/>
          <p:nvPr/>
        </p:nvSpPr>
        <p:spPr>
          <a:xfrm>
            <a:off x="2049420" y="3142896"/>
            <a:ext cx="369064" cy="40690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77" name="角丸四角形 76"/>
          <p:cNvSpPr/>
          <p:nvPr/>
        </p:nvSpPr>
        <p:spPr>
          <a:xfrm>
            <a:off x="10623802" y="923498"/>
            <a:ext cx="1293069" cy="303366"/>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ja-JP" altLang="en-US" sz="1000" dirty="0" smtClean="0">
                <a:latin typeface="Meiryo UI" panose="020B0604030504040204" pitchFamily="50" charset="-128"/>
                <a:ea typeface="Meiryo UI" panose="020B0604030504040204" pitchFamily="50" charset="-128"/>
                <a:cs typeface="Meiryo UI" panose="020B0604030504040204" pitchFamily="50" charset="-128"/>
              </a:rPr>
              <a:t>未来の図書館の実現</a:t>
            </a:r>
            <a:endParaRPr kumimoji="1"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8" name="角丸四角形 77"/>
          <p:cNvSpPr/>
          <p:nvPr/>
        </p:nvSpPr>
        <p:spPr>
          <a:xfrm>
            <a:off x="10623801" y="1298646"/>
            <a:ext cx="1293069" cy="303366"/>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ja-JP" altLang="en-US" sz="1000" dirty="0" smtClean="0">
                <a:latin typeface="Meiryo UI" panose="020B0604030504040204" pitchFamily="50" charset="-128"/>
                <a:ea typeface="Meiryo UI" panose="020B0604030504040204" pitchFamily="50" charset="-128"/>
                <a:cs typeface="Meiryo UI" panose="020B0604030504040204" pitchFamily="50" charset="-128"/>
              </a:rPr>
              <a:t>知の共有化の実現</a:t>
            </a:r>
            <a:endParaRPr kumimoji="1" lang="ja-JP" altLang="en-US" sz="1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0" name="右矢印 79"/>
          <p:cNvSpPr/>
          <p:nvPr/>
        </p:nvSpPr>
        <p:spPr>
          <a:xfrm>
            <a:off x="10131339" y="1023410"/>
            <a:ext cx="369064" cy="40690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555308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社会</a:t>
            </a:r>
            <a:r>
              <a:rPr lang="ja-JP" altLang="en-US" dirty="0" smtClean="0"/>
              <a:t>の進展と次世代サービス</a:t>
            </a:r>
            <a:endParaRPr kumimoji="1" lang="ja-JP"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2612" y="869496"/>
            <a:ext cx="8486775" cy="5857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53076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データサイエンスが重要</a:t>
            </a:r>
            <a:endParaRPr kumimoji="1" lang="ja-JP"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666750"/>
            <a:ext cx="7620000" cy="6191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5578437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50109</TotalTime>
  <Words>760</Words>
  <Application>Microsoft Office PowerPoint</Application>
  <PresentationFormat>ユーザー設定</PresentationFormat>
  <Paragraphs>131</Paragraphs>
  <Slides>5</Slides>
  <Notes>1</Notes>
  <HiddenSlides>0</HiddenSlides>
  <MMClips>0</MMClips>
  <ScaleCrop>false</ScaleCrop>
  <HeadingPairs>
    <vt:vector size="6" baseType="variant">
      <vt:variant>
        <vt:lpstr>テーマ</vt:lpstr>
      </vt:variant>
      <vt:variant>
        <vt:i4>1</vt:i4>
      </vt:variant>
      <vt:variant>
        <vt:lpstr>スライド タイトル</vt:lpstr>
      </vt:variant>
      <vt:variant>
        <vt:i4>5</vt:i4>
      </vt:variant>
      <vt:variant>
        <vt:lpstr>目的別スライド ショー</vt:lpstr>
      </vt:variant>
      <vt:variant>
        <vt:i4>1</vt:i4>
      </vt:variant>
    </vt:vector>
  </HeadingPairs>
  <TitlesOfParts>
    <vt:vector size="7" baseType="lpstr">
      <vt:lpstr>Office テーマ</vt:lpstr>
      <vt:lpstr>これからのサービスのイメージと構築のために必要なこと　</vt:lpstr>
      <vt:lpstr>次世代サービスの構築のために</vt:lpstr>
      <vt:lpstr>次世代サービスの構築のために</vt:lpstr>
      <vt:lpstr>社会の進展と次世代サービス</vt:lpstr>
      <vt:lpstr>データサイエンスが重要</vt:lpstr>
      <vt:lpstr>TP&amp;Dフォーラム</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図書館情報学研究 (図書館システム・オープンデータ)</dc:title>
  <dc:creator>中山正樹</dc:creator>
  <cp:lastModifiedBy>東京都</cp:lastModifiedBy>
  <cp:revision>936</cp:revision>
  <cp:lastPrinted>2018-05-29T01:24:48Z</cp:lastPrinted>
  <dcterms:created xsi:type="dcterms:W3CDTF">2015-08-12T01:03:55Z</dcterms:created>
  <dcterms:modified xsi:type="dcterms:W3CDTF">2018-06-01T05:48:32Z</dcterms:modified>
</cp:coreProperties>
</file>