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1847" r:id="rId2"/>
    <p:sldId id="1848" r:id="rId3"/>
    <p:sldId id="1849" r:id="rId4"/>
    <p:sldId id="1850" r:id="rId5"/>
    <p:sldId id="1851" r:id="rId6"/>
    <p:sldId id="1852" r:id="rId7"/>
    <p:sldId id="1853" r:id="rId8"/>
    <p:sldId id="1854" r:id="rId9"/>
    <p:sldId id="1855" r:id="rId10"/>
    <p:sldId id="1856" r:id="rId11"/>
    <p:sldId id="1857" r:id="rId12"/>
    <p:sldId id="1858" r:id="rId13"/>
    <p:sldId id="1859" r:id="rId14"/>
    <p:sldId id="1860" r:id="rId15"/>
    <p:sldId id="1861" r:id="rId16"/>
    <p:sldId id="1862" r:id="rId17"/>
    <p:sldId id="1863" r:id="rId18"/>
    <p:sldId id="1864" r:id="rId19"/>
    <p:sldId id="1865" r:id="rId20"/>
    <p:sldId id="1866" r:id="rId21"/>
    <p:sldId id="1867" r:id="rId22"/>
    <p:sldId id="1868" r:id="rId23"/>
    <p:sldId id="1869" r:id="rId24"/>
    <p:sldId id="1870" r:id="rId25"/>
    <p:sldId id="1871" r:id="rId26"/>
    <p:sldId id="1872" r:id="rId27"/>
    <p:sldId id="1873" r:id="rId28"/>
    <p:sldId id="1874" r:id="rId29"/>
    <p:sldId id="1875" r:id="rId30"/>
    <p:sldId id="1876" r:id="rId31"/>
    <p:sldId id="1877" r:id="rId32"/>
    <p:sldId id="1893" r:id="rId33"/>
    <p:sldId id="1878" r:id="rId34"/>
    <p:sldId id="1879" r:id="rId35"/>
    <p:sldId id="1880" r:id="rId36"/>
    <p:sldId id="1881" r:id="rId37"/>
    <p:sldId id="1882" r:id="rId38"/>
    <p:sldId id="1883" r:id="rId39"/>
    <p:sldId id="1884" r:id="rId40"/>
    <p:sldId id="1885" r:id="rId41"/>
    <p:sldId id="1886" r:id="rId42"/>
    <p:sldId id="1887" r:id="rId43"/>
    <p:sldId id="1888" r:id="rId44"/>
    <p:sldId id="1889" r:id="rId45"/>
    <p:sldId id="1892" r:id="rId46"/>
    <p:sldId id="1891" r:id="rId47"/>
  </p:sldIdLst>
  <p:sldSz cx="12192000" cy="6858000"/>
  <p:notesSz cx="7099300" cy="10234613"/>
  <p:custShowLst>
    <p:custShow name="TP&amp;Dフォーラム" id="0">
      <p:sldLst/>
    </p:custShow>
  </p:custShow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7" autoAdjust="0"/>
    <p:restoredTop sz="83634" autoAdjust="0"/>
  </p:normalViewPr>
  <p:slideViewPr>
    <p:cSldViewPr snapToGrid="0">
      <p:cViewPr varScale="1">
        <p:scale>
          <a:sx n="43" d="100"/>
          <a:sy n="43" d="100"/>
        </p:scale>
        <p:origin x="518" y="5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252"/>
    </p:cViewPr>
  </p:sorterViewPr>
  <p:notesViewPr>
    <p:cSldViewPr snapToGrid="0">
      <p:cViewPr>
        <p:scale>
          <a:sx n="100" d="100"/>
          <a:sy n="100" d="100"/>
        </p:scale>
        <p:origin x="1194"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2" tIns="49521" rIns="99042" bIns="49521"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2" tIns="49521" rIns="99042" bIns="49521" rtlCol="0"/>
          <a:lstStyle>
            <a:lvl1pPr algn="r">
              <a:defRPr sz="1300"/>
            </a:lvl1pPr>
          </a:lstStyle>
          <a:p>
            <a:fld id="{B377335C-6462-4247-BEFA-CD97B67177F9}" type="datetimeFigureOut">
              <a:rPr kumimoji="1" lang="ja-JP" altLang="en-US" smtClean="0"/>
              <a:t>2016/5/15</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2" tIns="49521" rIns="99042" bIns="49521" rtlCol="0" anchor="ctr"/>
          <a:lstStyle/>
          <a:p>
            <a:endParaRPr lang="ja-JP" altLang="en-US"/>
          </a:p>
        </p:txBody>
      </p:sp>
      <p:sp>
        <p:nvSpPr>
          <p:cNvPr id="5" name="ノート プレースホルダー 4"/>
          <p:cNvSpPr>
            <a:spLocks noGrp="1"/>
          </p:cNvSpPr>
          <p:nvPr>
            <p:ph type="body" sz="quarter" idx="3"/>
          </p:nvPr>
        </p:nvSpPr>
        <p:spPr>
          <a:xfrm>
            <a:off x="709930" y="4925408"/>
            <a:ext cx="5679440" cy="4029879"/>
          </a:xfrm>
          <a:prstGeom prst="rect">
            <a:avLst/>
          </a:prstGeom>
        </p:spPr>
        <p:txBody>
          <a:bodyPr vert="horz" lIns="99042" tIns="49521" rIns="99042" bIns="4952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9"/>
            <a:ext cx="3076363" cy="513507"/>
          </a:xfrm>
          <a:prstGeom prst="rect">
            <a:avLst/>
          </a:prstGeom>
        </p:spPr>
        <p:txBody>
          <a:bodyPr vert="horz" lIns="99042" tIns="49521" rIns="99042" bIns="4952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9"/>
            <a:ext cx="3076363" cy="513507"/>
          </a:xfrm>
          <a:prstGeom prst="rect">
            <a:avLst/>
          </a:prstGeom>
        </p:spPr>
        <p:txBody>
          <a:bodyPr vert="horz" lIns="99042" tIns="49521" rIns="99042" bIns="49521" rtlCol="0" anchor="b"/>
          <a:lstStyle>
            <a:lvl1pPr algn="r">
              <a:defRPr sz="1300"/>
            </a:lvl1pPr>
          </a:lstStyle>
          <a:p>
            <a:fld id="{E8C625AA-FB67-408E-B08D-52E2020531D8}" type="slidenum">
              <a:rPr kumimoji="1" lang="ja-JP" altLang="en-US" smtClean="0"/>
              <a:t>‹#›</a:t>
            </a:fld>
            <a:endParaRPr kumimoji="1" lang="ja-JP" altLang="en-US"/>
          </a:p>
        </p:txBody>
      </p:sp>
    </p:spTree>
    <p:extLst>
      <p:ext uri="{BB962C8B-B14F-4D97-AF65-F5344CB8AC3E}">
        <p14:creationId xmlns:p14="http://schemas.microsoft.com/office/powerpoint/2010/main" val="20763777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ja-JP" sz="1200" dirty="0" smtClean="0"/>
              <a:t>国会法第</a:t>
            </a:r>
            <a:r>
              <a:rPr lang="en-US" altLang="ja-JP" sz="1200" dirty="0" smtClean="0"/>
              <a:t>130</a:t>
            </a:r>
            <a:r>
              <a:rPr lang="ja-JP" altLang="ja-JP" sz="1200" dirty="0" smtClean="0"/>
              <a:t>条及び国立国会図書館法により国会に設置され、 図書及びその他の図書館資料を収集し、国会議貝の職務の遂行に資するとともに、行政及び司法の各部門、更に日本国民に対し図書館奉仕を提供することを目的とする図書館</a:t>
            </a:r>
            <a:endParaRPr lang="en-US" altLang="ja-JP" sz="1200" dirty="0" smtClean="0"/>
          </a:p>
        </p:txBody>
      </p:sp>
      <p:sp>
        <p:nvSpPr>
          <p:cNvPr id="4" name="ヘッダー プレースホルダ 3"/>
          <p:cNvSpPr>
            <a:spLocks noGrp="1"/>
          </p:cNvSpPr>
          <p:nvPr>
            <p:ph type="hdr" sz="quarter" idx="10"/>
          </p:nvPr>
        </p:nvSpPr>
        <p:spPr/>
        <p:txBody>
          <a:bodyPr/>
          <a:lstStyle/>
          <a:p>
            <a:pPr>
              <a:defRPr/>
            </a:pPr>
            <a:endParaRPr lang="en-US" altLang="ja-JP" dirty="0"/>
          </a:p>
        </p:txBody>
      </p:sp>
      <p:sp>
        <p:nvSpPr>
          <p:cNvPr id="5" name="フッター プレースホルダ 4"/>
          <p:cNvSpPr>
            <a:spLocks noGrp="1"/>
          </p:cNvSpPr>
          <p:nvPr>
            <p:ph type="ftr" sz="quarter" idx="11"/>
          </p:nvPr>
        </p:nvSpPr>
        <p:spPr/>
        <p:txBody>
          <a:bodyPr/>
          <a:lstStyle/>
          <a:p>
            <a:pPr>
              <a:defRPr/>
            </a:pPr>
            <a:endParaRPr lang="en-US" altLang="ja-JP" dirty="0"/>
          </a:p>
        </p:txBody>
      </p:sp>
      <p:sp>
        <p:nvSpPr>
          <p:cNvPr id="6" name="スライド番号プレースホルダ 5"/>
          <p:cNvSpPr>
            <a:spLocks noGrp="1"/>
          </p:cNvSpPr>
          <p:nvPr>
            <p:ph type="sldNum" sz="quarter" idx="12"/>
          </p:nvPr>
        </p:nvSpPr>
        <p:spPr/>
        <p:txBody>
          <a:bodyPr/>
          <a:lstStyle/>
          <a:p>
            <a:pPr>
              <a:defRPr/>
            </a:pPr>
            <a:fld id="{9D0F2D12-436D-4C24-A67F-CF5ECF119073}" type="slidenum">
              <a:rPr lang="en-US" altLang="ja-JP" smtClean="0"/>
              <a:pPr>
                <a:defRPr/>
              </a:pPr>
              <a:t>1</a:t>
            </a:fld>
            <a:endParaRPr lang="en-US" altLang="ja-JP"/>
          </a:p>
        </p:txBody>
      </p:sp>
      <p:sp>
        <p:nvSpPr>
          <p:cNvPr id="7" name="日付プレースホルダ 6"/>
          <p:cNvSpPr>
            <a:spLocks noGrp="1"/>
          </p:cNvSpPr>
          <p:nvPr>
            <p:ph type="dt" idx="13"/>
          </p:nvPr>
        </p:nvSpPr>
        <p:spPr/>
        <p:txBody>
          <a:bodyPr/>
          <a:lstStyle/>
          <a:p>
            <a:fld id="{3706F7B6-DD3C-43FE-9C7D-15DF7C77C259}" type="datetime1">
              <a:rPr kumimoji="1" lang="ja-JP" altLang="en-US" smtClean="0"/>
              <a:t>2016/5/15</a:t>
            </a:fld>
            <a:endParaRPr kumimoji="1" lang="ja-JP" altLang="en-US" dirty="0"/>
          </a:p>
        </p:txBody>
      </p:sp>
    </p:spTree>
    <p:extLst>
      <p:ext uri="{BB962C8B-B14F-4D97-AF65-F5344CB8AC3E}">
        <p14:creationId xmlns:p14="http://schemas.microsoft.com/office/powerpoint/2010/main" val="1322573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92500" lnSpcReduction="10000"/>
          </a:bodyPr>
          <a:lstStyle/>
          <a:p>
            <a:pPr marL="309463" indent="-309463">
              <a:buFont typeface="Arial" panose="020B0604020202020204" pitchFamily="34" charset="0"/>
              <a:buChar char="•"/>
            </a:pPr>
            <a:r>
              <a:rPr lang="ja-JP" altLang="en-US" dirty="0">
                <a:latin typeface="+mj-ea"/>
              </a:rPr>
              <a:t>アルゴリズムが明確で、知識に基づいて判断される左脳型作業からシステム化は進む</a:t>
            </a:r>
            <a:endParaRPr lang="en-US" altLang="ja-JP" dirty="0">
              <a:latin typeface="+mj-ea"/>
            </a:endParaRPr>
          </a:p>
          <a:p>
            <a:pPr marL="309463" indent="-309463">
              <a:buFont typeface="Arial" panose="020B0604020202020204" pitchFamily="34" charset="0"/>
              <a:buChar char="•"/>
            </a:pPr>
            <a:r>
              <a:rPr lang="ja-JP" altLang="en-US" dirty="0">
                <a:latin typeface="+mj-ea"/>
              </a:rPr>
              <a:t>そのシステムは、その業務を遂行していた人による明確な要件定義に沿って開発されたシステムで実現が可能</a:t>
            </a:r>
            <a:endParaRPr lang="en-US" altLang="ja-JP" dirty="0">
              <a:latin typeface="+mj-ea"/>
            </a:endParaRPr>
          </a:p>
          <a:p>
            <a:pPr marL="309463" indent="-309463">
              <a:buFont typeface="Arial" panose="020B0604020202020204" pitchFamily="34" charset="0"/>
              <a:buChar char="•"/>
            </a:pPr>
            <a:r>
              <a:rPr lang="ja-JP" altLang="en-US" dirty="0">
                <a:latin typeface="+mj-ea"/>
              </a:rPr>
              <a:t>そのシステムを利用して、右脳型の活動に専念する</a:t>
            </a:r>
          </a:p>
          <a:p>
            <a:pPr defTabSz="990281">
              <a:defRPr/>
            </a:pPr>
            <a:r>
              <a:rPr lang="ja-JP" altLang="en-US" dirty="0">
                <a:latin typeface="+mj-ea"/>
              </a:rPr>
              <a:t>情報化時代の人の役割は、知識・記憶そのものを取り出す業務はコンピュータに任せて、コンピュータには決して代替できない「知識を活用した創造力と、創造力を持った人同士でコミュニケーション力を発揮する業務が中心。</a:t>
            </a:r>
            <a:endParaRPr lang="ja-JP" altLang="ja-JP" dirty="0">
              <a:latin typeface="+mj-ea"/>
            </a:endParaRPr>
          </a:p>
          <a:p>
            <a:endParaRPr kumimoji="1" lang="en-US" altLang="ja-JP" dirty="0" smtClean="0"/>
          </a:p>
          <a:p>
            <a:r>
              <a:rPr kumimoji="1" lang="ja-JP" altLang="en-US" dirty="0" smtClean="0"/>
              <a:t>～～～～～～</a:t>
            </a:r>
            <a:endParaRPr kumimoji="1" lang="en-US" altLang="ja-JP" dirty="0" smtClean="0"/>
          </a:p>
          <a:p>
            <a:r>
              <a:rPr kumimoji="1" lang="ja-JP" altLang="en-US" dirty="0" smtClean="0"/>
              <a:t>システム化</a:t>
            </a:r>
            <a:endParaRPr kumimoji="1" lang="en-US" altLang="ja-JP" dirty="0" smtClean="0"/>
          </a:p>
          <a:p>
            <a:pPr lvl="1"/>
            <a:r>
              <a:rPr lang="ja-JP" altLang="en-US" dirty="0" smtClean="0"/>
              <a:t>定型的</a:t>
            </a:r>
            <a:r>
              <a:rPr kumimoji="1" lang="ja-JP" altLang="en-US" dirty="0" smtClean="0"/>
              <a:t>な業務</a:t>
            </a:r>
            <a:endParaRPr kumimoji="1" lang="en-US" altLang="ja-JP" dirty="0" smtClean="0"/>
          </a:p>
          <a:p>
            <a:pPr lvl="1"/>
            <a:r>
              <a:rPr lang="ja-JP" altLang="en-US" dirty="0" smtClean="0"/>
              <a:t>大量のデータ収集・分析・蓄積</a:t>
            </a:r>
            <a:endParaRPr lang="en-US" altLang="ja-JP" dirty="0" smtClean="0"/>
          </a:p>
          <a:p>
            <a:pPr lvl="1"/>
            <a:r>
              <a:rPr lang="ja-JP" altLang="en-US" dirty="0" smtClean="0"/>
              <a:t>最適な解を提供する業務は</a:t>
            </a:r>
            <a:endParaRPr kumimoji="1" lang="en-US" altLang="ja-JP" dirty="0" smtClean="0"/>
          </a:p>
          <a:p>
            <a:r>
              <a:rPr lang="ja-JP" altLang="en-US" dirty="0" smtClean="0"/>
              <a:t>人</a:t>
            </a:r>
            <a:endParaRPr lang="en-US" altLang="ja-JP" dirty="0" smtClean="0"/>
          </a:p>
          <a:p>
            <a:pPr lvl="1"/>
            <a:r>
              <a:rPr kumimoji="1" lang="ja-JP" altLang="en-US" dirty="0" smtClean="0"/>
              <a:t>システムを使って業務運用</a:t>
            </a:r>
            <a:endParaRPr kumimoji="1" lang="en-US" altLang="ja-JP" dirty="0" smtClean="0"/>
          </a:p>
          <a:p>
            <a:pPr lvl="1"/>
            <a:r>
              <a:rPr lang="ja-JP" altLang="en-US" dirty="0" smtClean="0"/>
              <a:t>利用者と一緒に課題解決</a:t>
            </a:r>
            <a:endParaRPr lang="en-US" altLang="ja-JP" dirty="0" smtClean="0"/>
          </a:p>
          <a:p>
            <a:pPr lvl="2"/>
            <a:r>
              <a:rPr lang="ja-JP" altLang="en-US" dirty="0" smtClean="0"/>
              <a:t>システムで予測できない事象への判断（アルゴリズムが明確でない勘によるもの）</a:t>
            </a:r>
            <a:endParaRPr lang="en-US" altLang="ja-JP" dirty="0" smtClean="0"/>
          </a:p>
          <a:p>
            <a:pPr lvl="2"/>
            <a:r>
              <a:rPr lang="ja-JP" altLang="en-US" dirty="0" smtClean="0"/>
              <a:t>自分のスキルでなく、足りない部分は、積極的に他サービス、他者と協働で</a:t>
            </a:r>
            <a:endParaRPr lang="en-US" altLang="ja-JP" dirty="0" smtClean="0"/>
          </a:p>
          <a:p>
            <a:pPr lvl="1"/>
            <a:r>
              <a:rPr lang="ja-JP" altLang="en-US" dirty="0" smtClean="0"/>
              <a:t>創造力を駆使した創作活動</a:t>
            </a:r>
            <a:endParaRPr lang="en-US" altLang="ja-JP" dirty="0" smtClean="0"/>
          </a:p>
          <a:p>
            <a:pPr lvl="2"/>
            <a:r>
              <a:rPr lang="ja-JP" altLang="en-US" dirty="0" smtClean="0"/>
              <a:t>他者と協働し、新しい価値を創造</a:t>
            </a:r>
            <a:endParaRPr lang="en-US" altLang="ja-JP" dirty="0" smtClean="0"/>
          </a:p>
          <a:p>
            <a:pPr lvl="1"/>
            <a:r>
              <a:rPr lang="ja-JP" altLang="en-US" dirty="0" smtClean="0"/>
              <a:t>ナレッジデータベース化</a:t>
            </a:r>
            <a:endParaRPr lang="en-US" altLang="ja-JP" dirty="0" smtClean="0"/>
          </a:p>
          <a:p>
            <a:pPr lvl="2"/>
            <a:r>
              <a:rPr lang="ja-JP" altLang="en-US" dirty="0" smtClean="0"/>
              <a:t>知識、ノウハウ等の暗黙知を形式知化</a:t>
            </a:r>
            <a:endParaRPr lang="en-US" altLang="ja-JP" dirty="0" smtClean="0"/>
          </a:p>
          <a:p>
            <a:pPr lvl="1"/>
            <a:r>
              <a:rPr lang="ja-JP" altLang="en-US" dirty="0" smtClean="0"/>
              <a:t>システム構築・運用</a:t>
            </a:r>
            <a:endParaRPr lang="en-US" altLang="ja-JP" dirty="0" smtClean="0"/>
          </a:p>
          <a:p>
            <a:pPr lvl="2"/>
            <a:r>
              <a:rPr kumimoji="1" lang="ja-JP" altLang="en-US" dirty="0" smtClean="0"/>
              <a:t>業務・サービスを実現するシステム開</a:t>
            </a:r>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2016/5/15</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45</a:t>
            </a:fld>
            <a:endParaRPr kumimoji="1" lang="ja-JP" altLang="en-US"/>
          </a:p>
        </p:txBody>
      </p:sp>
    </p:spTree>
    <p:extLst>
      <p:ext uri="{BB962C8B-B14F-4D97-AF65-F5344CB8AC3E}">
        <p14:creationId xmlns:p14="http://schemas.microsoft.com/office/powerpoint/2010/main" val="4216399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r>
              <a:rPr lang="ja-JP" altLang="en-US" dirty="0" smtClean="0"/>
              <a:t>的確な情報を提供したい</a:t>
            </a:r>
            <a:endParaRPr lang="en-US" altLang="ja-JP" dirty="0" smtClean="0"/>
          </a:p>
          <a:p>
            <a:r>
              <a:rPr kumimoji="1" lang="ja-JP" altLang="en-US" dirty="0" smtClean="0"/>
              <a:t>情報の網羅性の確保が必要</a:t>
            </a:r>
            <a:endParaRPr kumimoji="1" lang="en-US" altLang="ja-JP" dirty="0" smtClean="0"/>
          </a:p>
          <a:p>
            <a:pPr lvl="1"/>
            <a:r>
              <a:rPr kumimoji="1" lang="en-US" altLang="ja-JP" dirty="0" smtClean="0"/>
              <a:t>1</a:t>
            </a:r>
            <a:r>
              <a:rPr kumimoji="1" lang="ja-JP" altLang="en-US" dirty="0" err="1" smtClean="0"/>
              <a:t>つの</a:t>
            </a:r>
            <a:r>
              <a:rPr kumimoji="1" lang="ja-JP" altLang="en-US" dirty="0" smtClean="0"/>
              <a:t>機関が全てを保有していない</a:t>
            </a:r>
            <a:endParaRPr kumimoji="1" lang="en-US" altLang="ja-JP" dirty="0" smtClean="0"/>
          </a:p>
          <a:p>
            <a:pPr lvl="1"/>
            <a:r>
              <a:rPr lang="ja-JP" altLang="en-US" dirty="0" smtClean="0"/>
              <a:t>様々な機関が保有している情報を一元的に活用したい</a:t>
            </a:r>
            <a:endParaRPr lang="en-US" altLang="ja-JP" dirty="0" smtClean="0"/>
          </a:p>
          <a:p>
            <a:r>
              <a:rPr kumimoji="1" lang="ja-JP" altLang="en-US" dirty="0" smtClean="0"/>
              <a:t>個々の情報の共通化が必要</a:t>
            </a:r>
            <a:endParaRPr kumimoji="1" lang="en-US" altLang="ja-JP" dirty="0" smtClean="0"/>
          </a:p>
          <a:p>
            <a:pPr lvl="1"/>
            <a:r>
              <a:rPr kumimoji="1" lang="ja-JP" altLang="en-US" dirty="0" smtClean="0"/>
              <a:t>一元的に利用できるようにするには、仕様が統一されていることが効率的</a:t>
            </a:r>
            <a:endParaRPr kumimoji="1" lang="en-US" altLang="ja-JP" dirty="0" smtClean="0"/>
          </a:p>
          <a:p>
            <a:r>
              <a:rPr lang="ja-JP" altLang="en-US" dirty="0" smtClean="0"/>
              <a:t>共通仕様の普及活動</a:t>
            </a:r>
            <a:endParaRPr lang="en-US" altLang="ja-JP" dirty="0" smtClean="0"/>
          </a:p>
          <a:p>
            <a:pPr lvl="1"/>
            <a:r>
              <a:rPr lang="ja-JP" altLang="en-US" dirty="0" smtClean="0"/>
              <a:t>共通仕様を提示して、関係機関に適用を働きかける</a:t>
            </a:r>
            <a:endParaRPr kumimoji="1" lang="en-US" altLang="ja-JP" dirty="0" smtClean="0"/>
          </a:p>
          <a:p>
            <a:r>
              <a:rPr lang="ja-JP" altLang="en-US" dirty="0" smtClean="0"/>
              <a:t>メタデータ記述要素・記述規則</a:t>
            </a:r>
            <a:endParaRPr lang="en-US" altLang="ja-JP" dirty="0" smtClean="0"/>
          </a:p>
          <a:p>
            <a:pPr lvl="1"/>
            <a:r>
              <a:rPr lang="ja-JP" altLang="en-US" dirty="0" smtClean="0"/>
              <a:t>個々の書誌情報</a:t>
            </a:r>
            <a:endParaRPr lang="en-US" altLang="ja-JP" dirty="0" smtClean="0"/>
          </a:p>
          <a:p>
            <a:pPr lvl="1"/>
            <a:r>
              <a:rPr lang="ja-JP" altLang="en-US" dirty="0" smtClean="0"/>
              <a:t>個々の情報の永続的識別子</a:t>
            </a:r>
            <a:endParaRPr lang="en-US" altLang="ja-JP" dirty="0" smtClean="0"/>
          </a:p>
          <a:p>
            <a:pPr lvl="1"/>
            <a:r>
              <a:rPr lang="ja-JP" altLang="en-US" dirty="0" smtClean="0"/>
              <a:t>同義語辞書、シソーラス</a:t>
            </a:r>
            <a:endParaRPr lang="en-US" altLang="ja-JP" dirty="0" smtClean="0"/>
          </a:p>
          <a:p>
            <a:r>
              <a:rPr lang="ja-JP" altLang="en-US" dirty="0" smtClean="0"/>
              <a:t>メタデータ交換通信規約</a:t>
            </a:r>
            <a:endParaRPr lang="en-US" altLang="ja-JP" dirty="0" smtClean="0"/>
          </a:p>
          <a:p>
            <a:pPr lvl="1"/>
            <a:r>
              <a:rPr lang="ja-JP" altLang="en-US" dirty="0" smtClean="0"/>
              <a:t>収集（ハーベスト）</a:t>
            </a:r>
            <a:endParaRPr lang="en-US" altLang="ja-JP" dirty="0" smtClean="0"/>
          </a:p>
          <a:p>
            <a:pPr lvl="1"/>
            <a:r>
              <a:rPr lang="ja-JP" altLang="en-US" dirty="0" smtClean="0"/>
              <a:t>横断検索</a:t>
            </a:r>
            <a:endParaRPr lang="en-US" altLang="ja-JP" dirty="0" smtClean="0"/>
          </a:p>
          <a:p>
            <a:pPr lvl="1"/>
            <a:r>
              <a:rPr lang="ja-JP" altLang="en-US" dirty="0" smtClean="0"/>
              <a:t>格納・保存</a:t>
            </a:r>
            <a:endParaRPr lang="en-US" altLang="ja-JP" dirty="0" smtClean="0"/>
          </a:p>
          <a:p>
            <a:pPr lvl="1"/>
            <a:r>
              <a:rPr lang="ja-JP" altLang="en-US" dirty="0" smtClean="0"/>
              <a:t>提供</a:t>
            </a:r>
            <a:endParaRPr lang="en-US" altLang="ja-JP" dirty="0" smtClean="0"/>
          </a:p>
          <a:p>
            <a:r>
              <a:rPr kumimoji="1" lang="ja-JP" altLang="en-US" dirty="0" smtClean="0"/>
              <a:t>デジタルコンテンツ仕様</a:t>
            </a:r>
            <a:endParaRPr kumimoji="1" lang="en-US" altLang="ja-JP" dirty="0" smtClean="0"/>
          </a:p>
          <a:p>
            <a:pPr lvl="1"/>
            <a:r>
              <a:rPr lang="ja-JP" altLang="en-US" dirty="0" smtClean="0"/>
              <a:t>画像、音声、動画、電子書籍</a:t>
            </a:r>
            <a:endParaRPr kumimoji="1" lang="en-US" altLang="ja-JP" dirty="0" smtClean="0"/>
          </a:p>
          <a:p>
            <a:r>
              <a:rPr lang="ja-JP" altLang="en-US" dirty="0" smtClean="0"/>
              <a:t>デジタルコンテンツ交換仕様</a:t>
            </a:r>
            <a:endParaRPr kumimoji="1" lang="en-US" altLang="ja-JP" dirty="0" smtClean="0"/>
          </a:p>
          <a:p>
            <a:pPr lvl="1"/>
            <a:endParaRPr kumimoji="1" lang="ja-JP" altLang="en-US"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2016/5/15</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46</a:t>
            </a:fld>
            <a:endParaRPr kumimoji="1" lang="ja-JP" altLang="en-US"/>
          </a:p>
        </p:txBody>
      </p:sp>
    </p:spTree>
    <p:extLst>
      <p:ext uri="{BB962C8B-B14F-4D97-AF65-F5344CB8AC3E}">
        <p14:creationId xmlns:p14="http://schemas.microsoft.com/office/powerpoint/2010/main" val="2859999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77500" lnSpcReduction="20000"/>
          </a:bodyPr>
          <a:lstStyle/>
          <a:p>
            <a:r>
              <a:rPr lang="ja-JP" altLang="en-US" dirty="0"/>
              <a:t>図書館の今のタスク、業務課題と必要なスキル</a:t>
            </a:r>
            <a:endParaRPr lang="en-US" altLang="ja-JP" dirty="0"/>
          </a:p>
          <a:p>
            <a:endParaRPr lang="en-US" altLang="ja-JP" dirty="0" smtClean="0"/>
          </a:p>
          <a:p>
            <a:r>
              <a:rPr lang="ja-JP" altLang="en-US" dirty="0" smtClean="0"/>
              <a:t>■ガイドラインにあてはめて</a:t>
            </a:r>
          </a:p>
          <a:p>
            <a:r>
              <a:rPr lang="ja-JP" altLang="en-US" dirty="0" smtClean="0"/>
              <a:t>・政府情報システムの整備及び管理 に関する標準ガイドライン（</a:t>
            </a:r>
            <a:r>
              <a:rPr lang="en-US" altLang="ja-JP" dirty="0" smtClean="0"/>
              <a:t>2014</a:t>
            </a:r>
            <a:r>
              <a:rPr lang="ja-JP" altLang="en-US" dirty="0" smtClean="0"/>
              <a:t>年（平成</a:t>
            </a:r>
            <a:r>
              <a:rPr lang="en-US" altLang="ja-JP" dirty="0" smtClean="0"/>
              <a:t>26</a:t>
            </a:r>
            <a:r>
              <a:rPr lang="ja-JP" altLang="en-US" dirty="0" smtClean="0"/>
              <a:t>年）</a:t>
            </a:r>
            <a:r>
              <a:rPr lang="en-US" altLang="ja-JP" dirty="0" smtClean="0"/>
              <a:t>12</a:t>
            </a:r>
            <a:r>
              <a:rPr lang="ja-JP" altLang="en-US" dirty="0" smtClean="0"/>
              <a:t>月</a:t>
            </a:r>
            <a:r>
              <a:rPr lang="en-US" altLang="ja-JP" dirty="0" smtClean="0"/>
              <a:t>3</a:t>
            </a:r>
            <a:r>
              <a:rPr lang="ja-JP" altLang="en-US" dirty="0" smtClean="0"/>
              <a:t>日 各府省情報化統括責任者（</a:t>
            </a:r>
            <a:r>
              <a:rPr lang="en-US" altLang="ja-JP" dirty="0" smtClean="0"/>
              <a:t>CIO</a:t>
            </a:r>
            <a:r>
              <a:rPr lang="ja-JP" altLang="en-US" dirty="0" smtClean="0"/>
              <a:t>）連絡会議決定）に、当館の事業を当てはめると</a:t>
            </a:r>
          </a:p>
          <a:p>
            <a:r>
              <a:rPr lang="ja-JP" altLang="en-US" dirty="0" smtClean="0"/>
              <a:t>■サービスの利便性の向上</a:t>
            </a:r>
          </a:p>
          <a:p>
            <a:r>
              <a:rPr lang="ja-JP" altLang="en-US" dirty="0" smtClean="0"/>
              <a:t>・あらゆる情報資産を収集して、知識として将来にわたって利用を保証し、新たな知識の創造を支援する。</a:t>
            </a:r>
          </a:p>
          <a:p>
            <a:r>
              <a:rPr lang="ja-JP" altLang="en-US" dirty="0" smtClean="0"/>
              <a:t>・そのために、既存の図書館サービスを継続するだけでなく、国民のニーズに沿ったサービスの拡充を図る</a:t>
            </a:r>
          </a:p>
          <a:p>
            <a:r>
              <a:rPr lang="ja-JP" altLang="en-US" dirty="0" smtClean="0"/>
              <a:t>■業務運営の効率化</a:t>
            </a:r>
          </a:p>
          <a:p>
            <a:r>
              <a:rPr lang="ja-JP" altLang="en-US" dirty="0" smtClean="0"/>
              <a:t>・サービスの利便性を高めるために、システム化を前提に、業務プロセスそのものの見直しを行い業務改革を進める</a:t>
            </a:r>
          </a:p>
          <a:p>
            <a:r>
              <a:rPr lang="ja-JP" altLang="en-US" dirty="0" smtClean="0"/>
              <a:t>・システムの構築に当たっては、部分最適なでなく、全体業務システムの最適化を行って、</a:t>
            </a:r>
            <a:r>
              <a:rPr lang="en-US" altLang="ja-JP" dirty="0" smtClean="0"/>
              <a:t>IT</a:t>
            </a:r>
            <a:r>
              <a:rPr lang="ja-JP" altLang="en-US" dirty="0" smtClean="0"/>
              <a:t>投資の適正化、費用対効果の高いシステムの構築・運用を行う</a:t>
            </a:r>
          </a:p>
          <a:p>
            <a:r>
              <a:rPr lang="ja-JP" altLang="en-US" dirty="0" smtClean="0"/>
              <a:t>■業務運営の透明性の向上</a:t>
            </a:r>
          </a:p>
          <a:p>
            <a:r>
              <a:rPr lang="ja-JP" altLang="en-US" dirty="0" smtClean="0"/>
              <a:t>・館法、著作権法により収集および提供に関して与えられた権限には、実施する責任と義務がある。</a:t>
            </a:r>
          </a:p>
          <a:p>
            <a:r>
              <a:rPr lang="ja-JP" altLang="en-US" dirty="0" smtClean="0"/>
              <a:t>・あらゆる情報資産の収集・保存と提供を行う責任と義務を果たすために、関係機関と連携・協力して実現を目指す。</a:t>
            </a:r>
          </a:p>
          <a:p>
            <a:r>
              <a:rPr lang="ja-JP" altLang="en-US" dirty="0" smtClean="0"/>
              <a:t>・当館の従来からの利用者に限らず、広く一般の国民による利用とその評価をフィードバックして、国民のニーズに沿ったサービスの更なる充実に努める。</a:t>
            </a:r>
            <a:endParaRPr lang="en-US" altLang="ja-JP" dirty="0" smtClean="0"/>
          </a:p>
          <a:p>
            <a:r>
              <a:rPr lang="ja-JP" altLang="en-US" dirty="0" smtClean="0"/>
              <a:t>～～～～～～～</a:t>
            </a:r>
            <a:endParaRPr lang="en-US" altLang="ja-JP" dirty="0" smtClean="0"/>
          </a:p>
          <a:p>
            <a:r>
              <a:rPr lang="ja-JP" altLang="en-US" dirty="0" smtClean="0"/>
              <a:t>基本姿勢</a:t>
            </a:r>
            <a:endParaRPr lang="en-US" altLang="ja-JP" dirty="0" smtClean="0"/>
          </a:p>
          <a:p>
            <a:pPr lvl="1"/>
            <a:r>
              <a:rPr lang="ja-JP" altLang="en-US" dirty="0" smtClean="0"/>
              <a:t>業務運営の効率化</a:t>
            </a:r>
          </a:p>
          <a:p>
            <a:pPr lvl="1"/>
            <a:r>
              <a:rPr lang="ja-JP" altLang="en-US" dirty="0" smtClean="0"/>
              <a:t>業務運営の透明性の向上</a:t>
            </a:r>
          </a:p>
          <a:p>
            <a:pPr lvl="1"/>
            <a:r>
              <a:rPr lang="ja-JP" altLang="en-US" dirty="0" smtClean="0"/>
              <a:t>サービスの利便性の向上</a:t>
            </a:r>
          </a:p>
          <a:p>
            <a:r>
              <a:rPr lang="ja-JP" altLang="en-US" dirty="0" smtClean="0"/>
              <a:t>図書館のタスク</a:t>
            </a:r>
            <a:endParaRPr lang="en-US" altLang="ja-JP" dirty="0" smtClean="0"/>
          </a:p>
          <a:p>
            <a:pPr lvl="1"/>
            <a:r>
              <a:rPr lang="ja-JP" altLang="en-US" dirty="0" smtClean="0"/>
              <a:t>戦略企画</a:t>
            </a:r>
            <a:endParaRPr lang="en-US" altLang="ja-JP" dirty="0" smtClean="0"/>
          </a:p>
          <a:p>
            <a:pPr lvl="2"/>
            <a:r>
              <a:rPr lang="ja-JP" altLang="en-US" dirty="0" smtClean="0"/>
              <a:t>調査・分析・サービス企画</a:t>
            </a:r>
            <a:endParaRPr lang="en-US" altLang="ja-JP" dirty="0" smtClean="0"/>
          </a:p>
          <a:p>
            <a:pPr lvl="1"/>
            <a:r>
              <a:rPr lang="ja-JP" altLang="en-US" dirty="0" smtClean="0"/>
              <a:t>サービス要件定義</a:t>
            </a:r>
            <a:endParaRPr lang="en-US" altLang="ja-JP" dirty="0" smtClean="0"/>
          </a:p>
          <a:p>
            <a:pPr lvl="1"/>
            <a:r>
              <a:rPr lang="ja-JP" altLang="en-US" dirty="0" smtClean="0"/>
              <a:t>業務要件定義・システム化要件定義</a:t>
            </a:r>
          </a:p>
          <a:p>
            <a:pPr lvl="1"/>
            <a:r>
              <a:rPr lang="ja-JP" altLang="en-US" dirty="0" smtClean="0"/>
              <a:t>サービス構築</a:t>
            </a:r>
            <a:endParaRPr lang="en-US" altLang="ja-JP" dirty="0" smtClean="0"/>
          </a:p>
          <a:p>
            <a:pPr lvl="2"/>
            <a:r>
              <a:rPr lang="ja-JP" altLang="en-US" dirty="0" smtClean="0"/>
              <a:t>業務構築</a:t>
            </a:r>
            <a:endParaRPr lang="en-US" altLang="ja-JP" dirty="0" smtClean="0"/>
          </a:p>
          <a:p>
            <a:pPr lvl="2"/>
            <a:r>
              <a:rPr lang="ja-JP" altLang="en-US" dirty="0" smtClean="0"/>
              <a:t>システム構築</a:t>
            </a:r>
          </a:p>
          <a:p>
            <a:pPr lvl="1"/>
            <a:r>
              <a:rPr lang="ja-JP" altLang="en-US" dirty="0" smtClean="0"/>
              <a:t>サービス運用</a:t>
            </a:r>
            <a:endParaRPr lang="en-US" altLang="ja-JP" dirty="0" smtClean="0"/>
          </a:p>
          <a:p>
            <a:pPr lvl="2"/>
            <a:r>
              <a:rPr lang="ja-JP" altLang="en-US" dirty="0" smtClean="0"/>
              <a:t>業務運用</a:t>
            </a:r>
            <a:endParaRPr lang="en-US" altLang="ja-JP" dirty="0" smtClean="0"/>
          </a:p>
          <a:p>
            <a:pPr lvl="2"/>
            <a:r>
              <a:rPr lang="ja-JP" altLang="en-US" dirty="0" smtClean="0"/>
              <a:t>システム運用</a:t>
            </a:r>
          </a:p>
          <a:p>
            <a:pPr lvl="1"/>
            <a:endParaRPr lang="ja-JP" altLang="en-US" dirty="0" smtClean="0"/>
          </a:p>
          <a:p>
            <a:pPr lvl="1"/>
            <a:endParaRPr lang="ja-JP" altLang="en-US" dirty="0" smtClean="0"/>
          </a:p>
          <a:p>
            <a:endParaRPr lang="ja-JP" altLang="en-US"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2016/5/15</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3</a:t>
            </a:fld>
            <a:endParaRPr kumimoji="1" lang="ja-JP" altLang="en-US"/>
          </a:p>
        </p:txBody>
      </p:sp>
    </p:spTree>
    <p:extLst>
      <p:ext uri="{BB962C8B-B14F-4D97-AF65-F5344CB8AC3E}">
        <p14:creationId xmlns:p14="http://schemas.microsoft.com/office/powerpoint/2010/main" val="295826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4AC53DF5-0229-4961-A4B3-9D0E3CBCDA5C}" type="datetime1">
              <a:rPr kumimoji="1" lang="ja-JP" altLang="en-US" smtClean="0"/>
              <a:t>2016/5/15</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23</a:t>
            </a:fld>
            <a:endParaRPr kumimoji="1" lang="ja-JP" altLang="en-US"/>
          </a:p>
        </p:txBody>
      </p:sp>
    </p:spTree>
    <p:extLst>
      <p:ext uri="{BB962C8B-B14F-4D97-AF65-F5344CB8AC3E}">
        <p14:creationId xmlns:p14="http://schemas.microsoft.com/office/powerpoint/2010/main" val="1031247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図書館業務としてのタスクと、それを実施するために必要なスキルを、</a:t>
            </a:r>
            <a:r>
              <a:rPr kumimoji="1" lang="en-US" altLang="ja-JP" dirty="0" err="1" smtClean="0"/>
              <a:t>i</a:t>
            </a:r>
            <a:r>
              <a:rPr kumimoji="1" lang="ja-JP" altLang="en-US" dirty="0" smtClean="0"/>
              <a:t>コンピテンシディレクトリをモデルとして、要素を抽出して、再整理したもの。</a:t>
            </a:r>
            <a:endParaRPr kumimoji="1" lang="en-US" altLang="ja-JP" dirty="0" smtClean="0"/>
          </a:p>
          <a:p>
            <a:r>
              <a:rPr kumimoji="1" lang="ja-JP" altLang="en-US" dirty="0" smtClean="0"/>
              <a:t>今後、分析を進めて、業務に必要なスキルをより効率的に習得できるようにするテンプレートを完成させたい。</a:t>
            </a:r>
            <a:endParaRPr kumimoji="1" lang="en-US" altLang="ja-JP"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2016/5/15</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33</a:t>
            </a:fld>
            <a:endParaRPr kumimoji="1" lang="ja-JP" altLang="en-US"/>
          </a:p>
        </p:txBody>
      </p:sp>
    </p:spTree>
    <p:extLst>
      <p:ext uri="{BB962C8B-B14F-4D97-AF65-F5344CB8AC3E}">
        <p14:creationId xmlns:p14="http://schemas.microsoft.com/office/powerpoint/2010/main" val="3674647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図書館員に必要な</a:t>
            </a:r>
            <a:r>
              <a:rPr kumimoji="1" lang="en-US" altLang="ja-JP" dirty="0" smtClean="0"/>
              <a:t>IT</a:t>
            </a:r>
            <a:r>
              <a:rPr kumimoji="1" lang="ja-JP" altLang="en-US" dirty="0" smtClean="0"/>
              <a:t>スキル要素を、</a:t>
            </a:r>
            <a:r>
              <a:rPr kumimoji="1" lang="en-US" altLang="ja-JP" dirty="0" smtClean="0"/>
              <a:t>IT</a:t>
            </a:r>
            <a:r>
              <a:rPr kumimoji="1" lang="ja-JP" altLang="en-US" dirty="0" smtClean="0"/>
              <a:t>パスポートのシラバス、</a:t>
            </a:r>
            <a:r>
              <a:rPr kumimoji="1" lang="en-US" altLang="ja-JP" dirty="0" err="1" smtClean="0"/>
              <a:t>i</a:t>
            </a:r>
            <a:r>
              <a:rPr kumimoji="1" lang="ja-JP" altLang="en-US" dirty="0" smtClean="0"/>
              <a:t>コンピテンシディレクトリから抽出したもの。</a:t>
            </a:r>
            <a:endParaRPr kumimoji="1" lang="en-US" altLang="ja-JP" dirty="0" smtClean="0"/>
          </a:p>
          <a:p>
            <a:r>
              <a:rPr kumimoji="1" lang="ja-JP" altLang="en-US" dirty="0" smtClean="0"/>
              <a:t>タスクを明示してから作ったものではないが、感覚的に洗い出したもの。最終的には、タスクに基づいたものにしていく。</a:t>
            </a:r>
            <a:endParaRPr kumimoji="1" lang="en-US" altLang="ja-JP" dirty="0" smtClean="0"/>
          </a:p>
          <a:p>
            <a:r>
              <a:rPr kumimoji="1" lang="ja-JP" altLang="en-US" dirty="0" smtClean="0"/>
              <a:t>～～～～～～</a:t>
            </a:r>
            <a:endParaRPr kumimoji="1" lang="en-US" altLang="ja-JP"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2016/5/15</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34</a:t>
            </a:fld>
            <a:endParaRPr kumimoji="1" lang="ja-JP" altLang="en-US"/>
          </a:p>
        </p:txBody>
      </p:sp>
    </p:spTree>
    <p:extLst>
      <p:ext uri="{BB962C8B-B14F-4D97-AF65-F5344CB8AC3E}">
        <p14:creationId xmlns:p14="http://schemas.microsoft.com/office/powerpoint/2010/main" val="1484065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4C327836-49D9-4A09-8ACD-FBC47B70116C}" type="datetime1">
              <a:rPr kumimoji="1" lang="ja-JP" altLang="en-US" smtClean="0"/>
              <a:t>2016/5/15</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41</a:t>
            </a:fld>
            <a:endParaRPr kumimoji="1" lang="ja-JP" altLang="en-US"/>
          </a:p>
        </p:txBody>
      </p:sp>
    </p:spTree>
    <p:extLst>
      <p:ext uri="{BB962C8B-B14F-4D97-AF65-F5344CB8AC3E}">
        <p14:creationId xmlns:p14="http://schemas.microsoft.com/office/powerpoint/2010/main" val="1098982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097DBA97-E431-438A-AB19-109F7894ECC2}" type="datetime1">
              <a:rPr kumimoji="1" lang="ja-JP" altLang="en-US" smtClean="0"/>
              <a:t>2016/5/15</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42</a:t>
            </a:fld>
            <a:endParaRPr kumimoji="1" lang="ja-JP" altLang="en-US"/>
          </a:p>
        </p:txBody>
      </p:sp>
    </p:spTree>
    <p:extLst>
      <p:ext uri="{BB962C8B-B14F-4D97-AF65-F5344CB8AC3E}">
        <p14:creationId xmlns:p14="http://schemas.microsoft.com/office/powerpoint/2010/main" val="889547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345">
              <a:defRPr/>
            </a:pPr>
            <a:r>
              <a:rPr lang="ja-JP" altLang="en-US" dirty="0">
                <a:latin typeface="+mj-ea"/>
              </a:rPr>
              <a:t>図書館システムも、カーナビと同様に</a:t>
            </a:r>
            <a:endParaRPr lang="en-US" altLang="ja-JP" dirty="0">
              <a:latin typeface="+mj-ea"/>
            </a:endParaRPr>
          </a:p>
          <a:p>
            <a:pPr defTabSz="990345">
              <a:defRPr/>
            </a:pPr>
            <a:r>
              <a:rPr lang="ja-JP" altLang="en-US" dirty="0">
                <a:latin typeface="+mj-ea"/>
              </a:rPr>
              <a:t>可能な限り網羅的な情報を収集し、その情報を活用して、目的を達成することを支援。</a:t>
            </a:r>
            <a:endParaRPr lang="en-US" altLang="ja-JP" dirty="0">
              <a:latin typeface="+mj-ea"/>
            </a:endParaRPr>
          </a:p>
          <a:p>
            <a:pPr defTabSz="990345">
              <a:defRPr/>
            </a:pPr>
            <a:r>
              <a:rPr lang="ja-JP" altLang="en-US" dirty="0">
                <a:latin typeface="+mj-ea"/>
              </a:rPr>
              <a:t>カーナビのような情報システムの進展は目を見張るものがある。</a:t>
            </a:r>
            <a:endParaRPr lang="en-US" altLang="ja-JP" dirty="0">
              <a:latin typeface="+mj-ea"/>
            </a:endParaRPr>
          </a:p>
          <a:p>
            <a:pPr defTabSz="990345">
              <a:defRPr/>
            </a:pPr>
            <a:r>
              <a:rPr lang="ja-JP" altLang="en-US" dirty="0">
                <a:latin typeface="+mj-ea"/>
              </a:rPr>
              <a:t>図書館システムも、最新の技術を適用すれば、大幅に利便性の高いシステムに成長できる。</a:t>
            </a:r>
            <a:endParaRPr lang="en-US" altLang="ja-JP" dirty="0">
              <a:latin typeface="+mj-ea"/>
            </a:endParaRPr>
          </a:p>
          <a:p>
            <a:pPr defTabSz="990345">
              <a:defRPr/>
            </a:pPr>
            <a:endParaRPr lang="ja-JP" altLang="ja-JP" dirty="0">
              <a:latin typeface="+mj-ea"/>
            </a:endParaRPr>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2016/5/15</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43</a:t>
            </a:fld>
            <a:endParaRPr kumimoji="1" lang="ja-JP" altLang="en-US"/>
          </a:p>
        </p:txBody>
      </p:sp>
    </p:spTree>
    <p:extLst>
      <p:ext uri="{BB962C8B-B14F-4D97-AF65-F5344CB8AC3E}">
        <p14:creationId xmlns:p14="http://schemas.microsoft.com/office/powerpoint/2010/main" val="2992561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r>
              <a:rPr lang="ja-JP" altLang="en-US" dirty="0" smtClean="0"/>
              <a:t>■選別前の母集合は？</a:t>
            </a:r>
            <a:endParaRPr lang="en-US" altLang="ja-JP" dirty="0" smtClean="0"/>
          </a:p>
          <a:p>
            <a:pPr lvl="1"/>
            <a:r>
              <a:rPr lang="ja-JP" altLang="en-US" dirty="0" smtClean="0"/>
              <a:t>⇒</a:t>
            </a:r>
            <a:r>
              <a:rPr lang="en-US" altLang="ja-JP" dirty="0" smtClean="0"/>
              <a:t>NDL</a:t>
            </a:r>
            <a:r>
              <a:rPr lang="ja-JP" altLang="en-US" dirty="0" err="1" smtClean="0"/>
              <a:t>、</a:t>
            </a:r>
            <a:r>
              <a:rPr lang="ja-JP" altLang="en-US" dirty="0" smtClean="0"/>
              <a:t>公共図書館、大学図書館が持っていない情報は？</a:t>
            </a:r>
            <a:endParaRPr lang="en-US" altLang="ja-JP" dirty="0" smtClean="0"/>
          </a:p>
          <a:p>
            <a:pPr lvl="1"/>
            <a:r>
              <a:rPr lang="ja-JP" altLang="en-US" dirty="0" smtClean="0"/>
              <a:t>信頼性が高いと言われている</a:t>
            </a:r>
            <a:r>
              <a:rPr lang="en-US" altLang="ja-JP" dirty="0" smtClean="0"/>
              <a:t>DB</a:t>
            </a:r>
            <a:r>
              <a:rPr lang="ja-JP" altLang="en-US" dirty="0" err="1" smtClean="0"/>
              <a:t>、</a:t>
            </a:r>
            <a:r>
              <a:rPr lang="ja-JP" altLang="en-US" dirty="0" smtClean="0"/>
              <a:t>出版社だけでいい？</a:t>
            </a:r>
            <a:endParaRPr lang="en-US" altLang="ja-JP" dirty="0" smtClean="0"/>
          </a:p>
          <a:p>
            <a:pPr lvl="1"/>
            <a:r>
              <a:rPr lang="ja-JP" altLang="en-US" dirty="0" smtClean="0"/>
              <a:t>個別の</a:t>
            </a:r>
            <a:r>
              <a:rPr lang="en-US" altLang="ja-JP" dirty="0" smtClean="0"/>
              <a:t>DB</a:t>
            </a:r>
            <a:r>
              <a:rPr lang="ja-JP" altLang="en-US" dirty="0" smtClean="0"/>
              <a:t>を当たっていても、隠れた有用な情報を活用できない</a:t>
            </a:r>
            <a:endParaRPr lang="en-US" altLang="ja-JP" dirty="0" smtClean="0"/>
          </a:p>
          <a:p>
            <a:r>
              <a:rPr lang="ja-JP" altLang="en-US" dirty="0" smtClean="0"/>
              <a:t>■信頼性の高い情報を</a:t>
            </a:r>
            <a:endParaRPr lang="en-US" altLang="ja-JP" dirty="0" smtClean="0"/>
          </a:p>
          <a:p>
            <a:pPr lvl="1"/>
            <a:r>
              <a:rPr lang="ja-JP" altLang="en-US" dirty="0" smtClean="0"/>
              <a:t>⇒何を持って信頼性が高いと言えるのか？</a:t>
            </a:r>
            <a:endParaRPr lang="en-US" altLang="ja-JP" dirty="0" smtClean="0"/>
          </a:p>
          <a:p>
            <a:pPr lvl="1"/>
            <a:r>
              <a:rPr lang="ja-JP" altLang="en-US" dirty="0" smtClean="0"/>
              <a:t>書籍、雑誌、新聞、論文？政府関係資料？</a:t>
            </a:r>
            <a:endParaRPr lang="en-US" altLang="ja-JP" dirty="0" smtClean="0"/>
          </a:p>
          <a:p>
            <a:pPr lvl="1"/>
            <a:r>
              <a:rPr lang="ja-JP" altLang="en-US" dirty="0" smtClean="0"/>
              <a:t>裏付けのある情報は信頼できると言えるか？⇒責任回避？</a:t>
            </a:r>
            <a:endParaRPr lang="en-US" altLang="ja-JP" dirty="0" smtClean="0"/>
          </a:p>
          <a:p>
            <a:pPr lvl="1"/>
            <a:r>
              <a:rPr lang="ja-JP" altLang="en-US" dirty="0" smtClean="0"/>
              <a:t>無償の情報は信頼性が低いか？</a:t>
            </a:r>
            <a:endParaRPr lang="en-US" altLang="ja-JP" dirty="0" smtClean="0"/>
          </a:p>
          <a:p>
            <a:pPr lvl="1"/>
            <a:r>
              <a:rPr lang="ja-JP" altLang="en-US" dirty="0" smtClean="0"/>
              <a:t>信頼性の高い</a:t>
            </a:r>
            <a:r>
              <a:rPr lang="en-US" altLang="ja-JP" dirty="0" smtClean="0"/>
              <a:t>DB</a:t>
            </a:r>
            <a:r>
              <a:rPr lang="ja-JP" altLang="en-US" dirty="0" smtClean="0"/>
              <a:t>？</a:t>
            </a:r>
            <a:endParaRPr lang="en-US" altLang="ja-JP" dirty="0" smtClean="0"/>
          </a:p>
          <a:p>
            <a:pPr lvl="1"/>
            <a:r>
              <a:rPr lang="en-US" altLang="ja-JP" dirty="0" smtClean="0"/>
              <a:t>Wikipedia</a:t>
            </a:r>
            <a:r>
              <a:rPr lang="ja-JP" altLang="en-US" dirty="0" smtClean="0"/>
              <a:t>は？個人ブログは？</a:t>
            </a:r>
            <a:endParaRPr lang="en-US" altLang="ja-JP" dirty="0" smtClean="0"/>
          </a:p>
          <a:p>
            <a:r>
              <a:rPr lang="ja-JP" altLang="en-US" dirty="0" smtClean="0"/>
              <a:t>件名、</a:t>
            </a:r>
            <a:r>
              <a:rPr lang="en-US" altLang="ja-JP" dirty="0" smtClean="0"/>
              <a:t>NDC</a:t>
            </a:r>
            <a:r>
              <a:rPr lang="ja-JP" altLang="en-US" dirty="0" smtClean="0"/>
              <a:t>分類等を使って絞り込めばいい？</a:t>
            </a:r>
            <a:endParaRPr lang="en-US" altLang="ja-JP" dirty="0" smtClean="0"/>
          </a:p>
          <a:p>
            <a:pPr lvl="1"/>
            <a:r>
              <a:rPr lang="ja-JP" altLang="en-US" dirty="0" smtClean="0"/>
              <a:t>書籍以外に付与されているか？</a:t>
            </a:r>
            <a:endParaRPr lang="en-US" altLang="ja-JP" dirty="0" smtClean="0"/>
          </a:p>
          <a:p>
            <a:pPr lvl="1"/>
            <a:r>
              <a:rPr lang="ja-JP" altLang="en-US" dirty="0" smtClean="0"/>
              <a:t>電子書籍、記事は？</a:t>
            </a:r>
            <a:endParaRPr lang="en-US" altLang="ja-JP" dirty="0" smtClean="0"/>
          </a:p>
          <a:p>
            <a:r>
              <a:rPr lang="ja-JP" altLang="en-US" dirty="0" smtClean="0"/>
              <a:t>図書館と有料</a:t>
            </a:r>
            <a:r>
              <a:rPr lang="en-US" altLang="ja-JP" dirty="0" smtClean="0"/>
              <a:t>DB</a:t>
            </a:r>
            <a:r>
              <a:rPr lang="ja-JP" altLang="en-US" dirty="0" smtClean="0"/>
              <a:t>の活用法を身に付ける？</a:t>
            </a:r>
            <a:endParaRPr lang="en-US" altLang="ja-JP" dirty="0" smtClean="0"/>
          </a:p>
          <a:p>
            <a:pPr lvl="1"/>
            <a:r>
              <a:rPr lang="ja-JP" altLang="en-US" dirty="0" smtClean="0"/>
              <a:t>スキル</a:t>
            </a:r>
            <a:r>
              <a:rPr lang="ja-JP" altLang="en-US" dirty="0" err="1" smtClean="0"/>
              <a:t>？、</a:t>
            </a:r>
            <a:r>
              <a:rPr lang="ja-JP" altLang="en-US" dirty="0" smtClean="0"/>
              <a:t>裏ワザ的なノウハウ？</a:t>
            </a:r>
            <a:endParaRPr lang="en-US" altLang="ja-JP" dirty="0" smtClean="0"/>
          </a:p>
          <a:p>
            <a:r>
              <a:rPr lang="ja-JP" altLang="en-US" dirty="0" smtClean="0"/>
              <a:t>情報の信頼性・正確性・客観性を判断</a:t>
            </a:r>
            <a:endParaRPr lang="en-US" altLang="ja-JP" dirty="0" smtClean="0"/>
          </a:p>
          <a:p>
            <a:pPr lvl="1"/>
            <a:r>
              <a:rPr lang="ja-JP" altLang="en-US" dirty="0" smtClean="0"/>
              <a:t>政府の政策実施のための報告書の客観性は？</a:t>
            </a:r>
            <a:endParaRPr lang="en-US" altLang="ja-JP" dirty="0" smtClean="0"/>
          </a:p>
          <a:p>
            <a:pPr lvl="1"/>
            <a:r>
              <a:rPr lang="en-US" altLang="ja-JP" dirty="0" smtClean="0"/>
              <a:t>NDL</a:t>
            </a:r>
            <a:r>
              <a:rPr lang="ja-JP" altLang="en-US" dirty="0" smtClean="0"/>
              <a:t>調査局の調査レポートは、私見はないが、客観的？</a:t>
            </a:r>
            <a:endParaRPr lang="en-US" altLang="ja-JP" dirty="0" smtClean="0"/>
          </a:p>
          <a:p>
            <a:r>
              <a:rPr lang="ja-JP" altLang="en-US" dirty="0" smtClean="0"/>
              <a:t>鮮度の高い情報は？</a:t>
            </a:r>
            <a:endParaRPr lang="en-US" altLang="ja-JP" dirty="0" smtClean="0"/>
          </a:p>
          <a:p>
            <a:pPr lvl="1"/>
            <a:r>
              <a:rPr lang="ja-JP" altLang="en-US" dirty="0" smtClean="0"/>
              <a:t>書籍、雑誌記事は遅い</a:t>
            </a:r>
            <a:endParaRPr lang="en-US" altLang="ja-JP" dirty="0" smtClean="0"/>
          </a:p>
          <a:p>
            <a:pPr lvl="1"/>
            <a:endParaRPr lang="en-US" altLang="ja-JP" dirty="0" smtClean="0"/>
          </a:p>
          <a:p>
            <a:pPr lvl="1"/>
            <a:endParaRPr lang="en-US" altLang="ja-JP" dirty="0" smtClean="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2016/5/15</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44</a:t>
            </a:fld>
            <a:endParaRPr kumimoji="1" lang="ja-JP" altLang="en-US"/>
          </a:p>
        </p:txBody>
      </p:sp>
    </p:spTree>
    <p:extLst>
      <p:ext uri="{BB962C8B-B14F-4D97-AF65-F5344CB8AC3E}">
        <p14:creationId xmlns:p14="http://schemas.microsoft.com/office/powerpoint/2010/main" val="1954060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noFill/>
        </p:spPr>
        <p:style>
          <a:lnRef idx="1">
            <a:schemeClr val="accent1"/>
          </a:lnRef>
          <a:fillRef idx="2">
            <a:schemeClr val="accent1"/>
          </a:fillRef>
          <a:effectRef idx="1">
            <a:schemeClr val="accent1"/>
          </a:effectRef>
          <a:fontRef idx="none"/>
        </p:style>
        <p:txBody>
          <a:bodyPr anchor="b"/>
          <a:lstStyle>
            <a:lvl1pPr algn="ct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a:noFill/>
        </p:spPr>
        <p:style>
          <a:lnRef idx="1">
            <a:schemeClr val="accent1"/>
          </a:lnRef>
          <a:fillRef idx="2">
            <a:schemeClr val="accent1"/>
          </a:fillRef>
          <a:effectRef idx="1">
            <a:schemeClr val="accent1"/>
          </a:effectRef>
          <a:fontRef idx="none"/>
        </p:style>
        <p:txBody>
          <a:bodyPr>
            <a:normAutofit/>
          </a:bodyPr>
          <a:lstStyle>
            <a:lvl1pPr marL="0" indent="0" algn="ctr">
              <a:buNone/>
              <a:defRPr sz="40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2016/5/15</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1798209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16840" y="111125"/>
            <a:ext cx="11958320" cy="762635"/>
          </a:xfrm>
        </p:spPr>
        <p:txBody>
          <a:bodyPr/>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116840" y="995680"/>
            <a:ext cx="11958320" cy="5181283"/>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2016/5/15</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5342871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596880" y="344329"/>
            <a:ext cx="1478280" cy="5811838"/>
          </a:xfrm>
        </p:spPr>
        <p:txBody>
          <a:bodyPr vert="eaVert"/>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0" y="365125"/>
            <a:ext cx="10373360" cy="5811838"/>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2016/5/15</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1219122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2016/5/15</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9776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2016/5/15</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9182020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2016/5/15</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88294857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2016/5/15</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198179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2016/5/15</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5528033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2016/5/15</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743917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2016/5/15</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9952964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2016/5/15</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5626835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29845"/>
            <a:ext cx="11968480" cy="74231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38200" y="965200"/>
            <a:ext cx="10515600" cy="521176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2016/5/15</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7028423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2016/5/15</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6464922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2016/5/15</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33490412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2016/5/15</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1158315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2016/5/15</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257510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2016/5/15</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4754988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2016/5/15</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1780490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2016/5/15</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9939577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2016/5/15</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898189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2016/5/15</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0063881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2016/5/15</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115090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a:noFill/>
        </p:spPr>
        <p:style>
          <a:lnRef idx="1">
            <a:schemeClr val="accent1"/>
          </a:lnRef>
          <a:fillRef idx="2">
            <a:schemeClr val="accent1"/>
          </a:fillRef>
          <a:effectRef idx="1">
            <a:schemeClr val="accent1"/>
          </a:effectRef>
          <a:fontRef idx="none"/>
        </p:style>
        <p:txBody>
          <a:bodyPr anchor="b"/>
          <a:lstStyle>
            <a:lvl1pP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a:noFill/>
        </p:spPr>
        <p:style>
          <a:lnRef idx="1">
            <a:schemeClr val="accent1"/>
          </a:lnRef>
          <a:fillRef idx="2">
            <a:schemeClr val="accent1"/>
          </a:fillRef>
          <a:effectRef idx="1">
            <a:schemeClr val="accent1"/>
          </a:effectRef>
          <a:fontRef idx="none"/>
        </p:style>
        <p:txBody>
          <a:bodyPr>
            <a:normAutofit/>
          </a:bodyPr>
          <a:lstStyle>
            <a:lvl1pPr marL="0" indent="0">
              <a:buNone/>
              <a:defRPr sz="4000">
                <a:solidFill>
                  <a:schemeClr val="tx1">
                    <a:tint val="75000"/>
                  </a:schemeClr>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2016/5/15</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47323470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10001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dirty="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p>
        </p:txBody>
      </p:sp>
      <p:pic>
        <p:nvPicPr>
          <p:cNvPr id="6" name="Picture 5" descr="C:\Documents and Settings\s-hara\デスクトップ\情報探索用GUI\情報探索用GUI\resources\images\heading_bg.gif"/>
          <p:cNvPicPr>
            <a:picLocks noChangeArrowheads="1"/>
          </p:cNvPicPr>
          <p:nvPr userDrawn="1"/>
        </p:nvPicPr>
        <p:blipFill>
          <a:blip r:embed="rId2" cstate="print"/>
          <a:srcRect/>
          <a:stretch>
            <a:fillRect/>
          </a:stretch>
        </p:blipFill>
        <p:spPr bwMode="auto">
          <a:xfrm>
            <a:off x="1583267" y="4292600"/>
            <a:ext cx="10608733" cy="215900"/>
          </a:xfrm>
          <a:prstGeom prst="rect">
            <a:avLst/>
          </a:prstGeom>
          <a:noFill/>
          <a:ln w="9525">
            <a:noFill/>
            <a:miter lim="800000"/>
            <a:headEnd/>
            <a:tailEnd/>
          </a:ln>
        </p:spPr>
      </p:pic>
      <p:sp>
        <p:nvSpPr>
          <p:cNvPr id="2" name="タイトル 1"/>
          <p:cNvSpPr>
            <a:spLocks noGrp="1"/>
          </p:cNvSpPr>
          <p:nvPr>
            <p:ph type="ctrTitle"/>
          </p:nvPr>
        </p:nvSpPr>
        <p:spPr>
          <a:xfrm>
            <a:off x="-9939" y="1340768"/>
            <a:ext cx="10032437" cy="2952328"/>
          </a:xfrm>
          <a:noFill/>
        </p:spPr>
        <p:style>
          <a:lnRef idx="1">
            <a:schemeClr val="accent1"/>
          </a:lnRef>
          <a:fillRef idx="2">
            <a:schemeClr val="accent1"/>
          </a:fillRef>
          <a:effectRef idx="1">
            <a:schemeClr val="accent1"/>
          </a:effectRef>
          <a:fontRef idx="none"/>
        </p:style>
        <p:txBody>
          <a:bodyPr/>
          <a:lstStyle>
            <a:lvl1pPr algn="ctr">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90591A0B-9E12-496A-B029-EF4AE7D72982}" type="datetime1">
              <a:rPr lang="ja-JP" altLang="en-US" smtClean="0"/>
              <a:t>2016/5/15</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3C3BFEE1-B11D-4F33-BE4E-1752C7FA7201}" type="slidenum">
              <a:rPr lang="ja-JP" altLang="en-US"/>
              <a:pPr>
                <a:defRPr/>
              </a:pPr>
              <a:t>‹#›</a:t>
            </a:fld>
            <a:endParaRPr lang="ja-JP" altLang="en-US" dirty="0"/>
          </a:p>
        </p:txBody>
      </p:sp>
    </p:spTree>
    <p:extLst>
      <p:ext uri="{BB962C8B-B14F-4D97-AF65-F5344CB8AC3E}">
        <p14:creationId xmlns:p14="http://schemas.microsoft.com/office/powerpoint/2010/main" val="294182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2560" y="90805"/>
            <a:ext cx="11856720" cy="70167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162560" y="971867"/>
            <a:ext cx="585724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971867"/>
            <a:ext cx="584708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2016/5/15</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46967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74320" y="104775"/>
            <a:ext cx="11785600" cy="68770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4320" y="872174"/>
            <a:ext cx="5721667"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4" name="コンテンツ プレースホルダー 3"/>
          <p:cNvSpPr>
            <a:spLocks noGrp="1"/>
          </p:cNvSpPr>
          <p:nvPr>
            <p:ph sz="half" idx="2"/>
          </p:nvPr>
        </p:nvSpPr>
        <p:spPr>
          <a:xfrm>
            <a:off x="274320" y="1775780"/>
            <a:ext cx="5723255"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096000" y="862966"/>
            <a:ext cx="5963920"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6" name="コンテンツ プレースホルダー 5"/>
          <p:cNvSpPr>
            <a:spLocks noGrp="1"/>
          </p:cNvSpPr>
          <p:nvPr>
            <p:ph sz="quarter" idx="4"/>
          </p:nvPr>
        </p:nvSpPr>
        <p:spPr>
          <a:xfrm>
            <a:off x="6172200" y="1775780"/>
            <a:ext cx="5887720"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2016/5/15</a:t>
            </a:fld>
            <a:endParaRPr lang="ja-JP" altLang="en-US"/>
          </a:p>
        </p:txBody>
      </p:sp>
      <p:sp>
        <p:nvSpPr>
          <p:cNvPr id="8" name="フッター プレースホルダー 7"/>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646525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 y="34609"/>
            <a:ext cx="12029440" cy="696912"/>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2016/5/15</a:t>
            </a:fld>
            <a:endParaRPr lang="ja-JP" altLang="en-US"/>
          </a:p>
        </p:txBody>
      </p:sp>
      <p:sp>
        <p:nvSpPr>
          <p:cNvPr id="4" name="フッター プレースホルダー 3"/>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8409037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2016/5/15</a:t>
            </a:fld>
            <a:endParaRPr lang="ja-JP" altLang="en-US"/>
          </a:p>
        </p:txBody>
      </p:sp>
      <p:sp>
        <p:nvSpPr>
          <p:cNvPr id="3" name="フッター プレースホルダー 2"/>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927272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81280"/>
            <a:ext cx="4648517" cy="160020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5183188" y="81281"/>
            <a:ext cx="6805612" cy="5779770"/>
          </a:xfrm>
        </p:spPr>
        <p:txBody>
          <a:bodyPr/>
          <a:lstStyle>
            <a:lvl1pPr>
              <a:defRPr sz="3200">
                <a:latin typeface="Meiryo UI" panose="020B0604030504040204" pitchFamily="50" charset="-128"/>
                <a:ea typeface="Meiryo UI" panose="020B0604030504040204" pitchFamily="50" charset="-128"/>
              </a:defRPr>
            </a:lvl1pPr>
            <a:lvl2pPr>
              <a:defRPr sz="2800">
                <a:latin typeface="Meiryo UI" panose="020B0604030504040204" pitchFamily="50" charset="-128"/>
                <a:ea typeface="Meiryo UI" panose="020B0604030504040204" pitchFamily="50" charset="-128"/>
              </a:defRPr>
            </a:lvl2pPr>
            <a:lvl3pPr>
              <a:defRPr sz="24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vl6pPr>
              <a:defRPr sz="2000"/>
            </a:lvl6pPr>
            <a:lvl7pPr>
              <a:defRPr sz="2000"/>
            </a:lvl7pPr>
            <a:lvl8pPr>
              <a:defRPr sz="2000"/>
            </a:lvl8pPr>
            <a:lvl9pPr>
              <a:defRPr sz="20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121920" y="2057400"/>
            <a:ext cx="4650105" cy="381158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2016/5/15</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6355208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81280"/>
            <a:ext cx="4619625" cy="115824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図プレースホルダー 2"/>
          <p:cNvSpPr>
            <a:spLocks noGrp="1"/>
          </p:cNvSpPr>
          <p:nvPr>
            <p:ph type="pic" idx="1"/>
          </p:nvPr>
        </p:nvSpPr>
        <p:spPr>
          <a:xfrm>
            <a:off x="5183188" y="81281"/>
            <a:ext cx="6866572" cy="5779770"/>
          </a:xfrm>
        </p:spPr>
        <p:txBody>
          <a:bodyPr/>
          <a:lstStyle>
            <a:lvl1pPr marL="0" indent="0">
              <a:buNone/>
              <a:defRPr sz="320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52400" y="1381760"/>
            <a:ext cx="4619625" cy="448722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2016/5/15</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5039080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400" y="100965"/>
            <a:ext cx="11846560" cy="752475"/>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52400" y="985520"/>
            <a:ext cx="11846560" cy="519144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2016/5/15</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9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91" r:id="rId27"/>
    <p:sldLayoutId id="2147483692" r:id="rId28"/>
    <p:sldLayoutId id="2147483693" r:id="rId29"/>
    <p:sldLayoutId id="2147483694" r:id="rId30"/>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d.docs.live.net/62326ca6c4db36a7/Office%20Live%20&#12398;&#12489;&#12461;&#12517;&#12513;&#12531;&#12488;/&#21516;&#24535;&#31038;&#22823;&#23398;&#12476;&#12511;&#28310;&#20633;/&#12476;&#12511;&#25945;&#26448;/20150606/PDF/&#22259;&#26360;&#39208;&#26989;&#21209;&#12398;&#12479;&#12473;&#12463;&#12392;&#24517;&#35201;&#12394;&#12473;&#12461;&#12523;.pdf"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d.docs.live.net/62326ca6c4db36a7/Office%20Live%20&#12398;&#12489;&#12461;&#12517;&#12513;&#12531;&#12488;/&#21516;&#24535;&#31038;&#22823;&#23398;&#12476;&#12511;&#28310;&#20633;/&#12476;&#12511;&#25945;&#26448;/20150606/PDF/&#22259;&#26360;&#39208;&#21729;&#12395;&#24517;&#35201;&#12394;IT&#12473;&#12461;&#12523;&#35201;&#32032;.pdf"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643051"/>
            <a:ext cx="9144000" cy="2339014"/>
          </a:xfrm>
        </p:spPr>
        <p:style>
          <a:lnRef idx="0">
            <a:schemeClr val="accent2"/>
          </a:lnRef>
          <a:fillRef idx="3">
            <a:schemeClr val="accent2"/>
          </a:fillRef>
          <a:effectRef idx="3">
            <a:schemeClr val="accent2"/>
          </a:effectRef>
          <a:fontRef idx="minor">
            <a:schemeClr val="lt1"/>
          </a:fontRef>
        </p:style>
        <p:txBody>
          <a:bodyPr>
            <a:normAutofit/>
          </a:bodyPr>
          <a:lstStyle/>
          <a:p>
            <a:r>
              <a:rPr lang="ja-JP" altLang="en-US" sz="4000" dirty="0"/>
              <a:t>政府ガイドライン、</a:t>
            </a:r>
            <a:r>
              <a:rPr lang="en-US" altLang="ja-JP" sz="4000" dirty="0" err="1"/>
              <a:t>i</a:t>
            </a:r>
            <a:r>
              <a:rPr lang="ja-JP" altLang="en-US" sz="4000" dirty="0"/>
              <a:t>コンピテンシ・ディクショナリの図書館での</a:t>
            </a:r>
            <a:r>
              <a:rPr lang="ja-JP" altLang="en-US" sz="4000" dirty="0" smtClean="0"/>
              <a:t>適用</a:t>
            </a:r>
            <a:r>
              <a:rPr lang="en-US" altLang="ja-JP" sz="4000" dirty="0" smtClean="0"/>
              <a:t>【</a:t>
            </a:r>
            <a:r>
              <a:rPr lang="ja-JP" altLang="en-US" sz="4000" dirty="0" smtClean="0"/>
              <a:t>詳細</a:t>
            </a:r>
            <a:r>
              <a:rPr lang="en-US" altLang="ja-JP" sz="4000" dirty="0" smtClean="0"/>
              <a:t>】</a:t>
            </a:r>
            <a:endParaRPr kumimoji="1" lang="ja-JP" altLang="en-US" sz="4000" dirty="0"/>
          </a:p>
        </p:txBody>
      </p:sp>
      <p:sp>
        <p:nvSpPr>
          <p:cNvPr id="4" name="Text Box 5"/>
          <p:cNvSpPr txBox="1">
            <a:spLocks noChangeArrowheads="1"/>
          </p:cNvSpPr>
          <p:nvPr/>
        </p:nvSpPr>
        <p:spPr bwMode="auto">
          <a:xfrm>
            <a:off x="8112125" y="404814"/>
            <a:ext cx="2159000" cy="307777"/>
          </a:xfrm>
          <a:prstGeom prst="rect">
            <a:avLst/>
          </a:prstGeom>
          <a:noFill/>
          <a:ln w="9525">
            <a:noFill/>
            <a:miter lim="800000"/>
            <a:headEnd/>
            <a:tailEnd/>
          </a:ln>
        </p:spPr>
        <p:txBody>
          <a:bodyPr>
            <a:spAutoFit/>
          </a:bodyPr>
          <a:lstStyle/>
          <a:p>
            <a:pPr algn="dist"/>
            <a:r>
              <a:rPr lang="en-US" altLang="ja-JP" sz="1400" dirty="0" smtClean="0">
                <a:latin typeface="HG丸ｺﾞｼｯｸM-PRO" pitchFamily="50" charset="-128"/>
                <a:ea typeface="HG丸ｺﾞｼｯｸM-PRO" pitchFamily="50" charset="-128"/>
              </a:rPr>
              <a:t>2016</a:t>
            </a:r>
            <a:r>
              <a:rPr lang="ja-JP" altLang="en-US" sz="1400" dirty="0" smtClean="0">
                <a:latin typeface="HG丸ｺﾞｼｯｸM-PRO" pitchFamily="50" charset="-128"/>
                <a:ea typeface="HG丸ｺﾞｼｯｸM-PRO" pitchFamily="50" charset="-128"/>
              </a:rPr>
              <a:t>年５月</a:t>
            </a:r>
            <a:r>
              <a:rPr lang="en-US" altLang="ja-JP" sz="1400" smtClean="0">
                <a:latin typeface="HG丸ｺﾞｼｯｸM-PRO" pitchFamily="50" charset="-128"/>
                <a:ea typeface="HG丸ｺﾞｼｯｸM-PRO" pitchFamily="50" charset="-128"/>
              </a:rPr>
              <a:t>12</a:t>
            </a:r>
            <a:r>
              <a:rPr lang="ja-JP" altLang="en-US" sz="1400" smtClean="0">
                <a:latin typeface="HG丸ｺﾞｼｯｸM-PRO" pitchFamily="50" charset="-128"/>
                <a:ea typeface="HG丸ｺﾞｼｯｸM-PRO" pitchFamily="50" charset="-128"/>
              </a:rPr>
              <a:t>日</a:t>
            </a:r>
            <a:endParaRPr lang="en-US" altLang="ja-JP" sz="1400" dirty="0">
              <a:latin typeface="HG丸ｺﾞｼｯｸM-PRO" pitchFamily="50" charset="-128"/>
              <a:ea typeface="HG丸ｺﾞｼｯｸM-PRO" pitchFamily="50" charset="-128"/>
            </a:endParaRPr>
          </a:p>
        </p:txBody>
      </p:sp>
      <p:sp>
        <p:nvSpPr>
          <p:cNvPr id="6" name="サブタイトル 5"/>
          <p:cNvSpPr>
            <a:spLocks noGrp="1"/>
          </p:cNvSpPr>
          <p:nvPr>
            <p:ph type="subTitle" idx="1"/>
          </p:nvPr>
        </p:nvSpPr>
        <p:spPr>
          <a:xfrm>
            <a:off x="3143672" y="5013176"/>
            <a:ext cx="6400800" cy="1071570"/>
          </a:xfrm>
        </p:spPr>
        <p:txBody>
          <a:bodyPr anchor="ctr">
            <a:normAutofit fontScale="70000" lnSpcReduction="20000"/>
          </a:bodyPr>
          <a:lstStyle/>
          <a:p>
            <a:r>
              <a:rPr lang="ja-JP" altLang="en-US" dirty="0"/>
              <a:t>同志社大学大学院総合政策科学研究科</a:t>
            </a:r>
            <a:endParaRPr lang="en-US" altLang="ja-JP" dirty="0"/>
          </a:p>
          <a:p>
            <a:r>
              <a:rPr lang="ja-JP" altLang="en-US" dirty="0"/>
              <a:t>嘱託講師　中山正樹</a:t>
            </a:r>
          </a:p>
        </p:txBody>
      </p:sp>
    </p:spTree>
    <p:extLst>
      <p:ext uri="{BB962C8B-B14F-4D97-AF65-F5344CB8AC3E}">
        <p14:creationId xmlns:p14="http://schemas.microsoft.com/office/powerpoint/2010/main" val="2039968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dirty="0"/>
              <a:t>要件</a:t>
            </a:r>
            <a:r>
              <a:rPr lang="ja-JP" altLang="en-US" dirty="0" smtClean="0"/>
              <a:t>定義書記載項目（全体）</a:t>
            </a:r>
            <a:endParaRPr kumimoji="1" lang="ja-JP" altLang="en-US" dirty="0"/>
          </a:p>
        </p:txBody>
      </p:sp>
      <p:sp>
        <p:nvSpPr>
          <p:cNvPr id="4" name="コンテンツ プレースホルダー 3"/>
          <p:cNvSpPr>
            <a:spLocks noGrp="1"/>
          </p:cNvSpPr>
          <p:nvPr>
            <p:ph sz="half" idx="1"/>
          </p:nvPr>
        </p:nvSpPr>
        <p:spPr>
          <a:xfrm>
            <a:off x="162560" y="1413655"/>
            <a:ext cx="5857240" cy="5205096"/>
          </a:xfrm>
        </p:spPr>
        <p:txBody>
          <a:bodyPr>
            <a:normAutofit fontScale="85000" lnSpcReduction="20000"/>
          </a:bodyPr>
          <a:lstStyle/>
          <a:p>
            <a:r>
              <a:rPr lang="ja-JP" altLang="en-US" dirty="0" smtClean="0"/>
              <a:t>業務要件</a:t>
            </a:r>
            <a:endParaRPr lang="en-US" altLang="ja-JP" dirty="0" smtClean="0"/>
          </a:p>
          <a:p>
            <a:pPr lvl="1"/>
            <a:r>
              <a:rPr lang="ja-JP" altLang="en-US" dirty="0"/>
              <a:t>業務実施手順</a:t>
            </a:r>
            <a:endParaRPr lang="en-US" altLang="ja-JP" dirty="0"/>
          </a:p>
          <a:p>
            <a:pPr lvl="1"/>
            <a:r>
              <a:rPr lang="ja-JP" altLang="en-US" dirty="0"/>
              <a:t>規模</a:t>
            </a:r>
            <a:endParaRPr lang="en-US" altLang="ja-JP" dirty="0"/>
          </a:p>
          <a:p>
            <a:pPr lvl="1"/>
            <a:r>
              <a:rPr lang="ja-JP" altLang="en-US" dirty="0"/>
              <a:t>時期・時間</a:t>
            </a:r>
            <a:endParaRPr lang="en-US" altLang="ja-JP" dirty="0"/>
          </a:p>
          <a:p>
            <a:pPr lvl="1"/>
            <a:r>
              <a:rPr lang="ja-JP" altLang="en-US" dirty="0"/>
              <a:t>場所等</a:t>
            </a:r>
            <a:endParaRPr lang="en-US" altLang="ja-JP" dirty="0"/>
          </a:p>
          <a:p>
            <a:pPr lvl="1"/>
            <a:r>
              <a:rPr lang="ja-JP" altLang="en-US" dirty="0"/>
              <a:t>管理すべき指標</a:t>
            </a:r>
            <a:endParaRPr lang="en-US" altLang="ja-JP" dirty="0"/>
          </a:p>
          <a:p>
            <a:pPr lvl="1"/>
            <a:r>
              <a:rPr lang="ja-JP" altLang="en-US" dirty="0"/>
              <a:t>情報システム化の範囲</a:t>
            </a:r>
            <a:endParaRPr lang="en-US" altLang="ja-JP" dirty="0"/>
          </a:p>
          <a:p>
            <a:pPr lvl="1"/>
            <a:r>
              <a:rPr lang="ja-JP" altLang="en-US" dirty="0"/>
              <a:t>業務の継続の方針等</a:t>
            </a:r>
            <a:endParaRPr lang="en-US" altLang="ja-JP" dirty="0"/>
          </a:p>
          <a:p>
            <a:pPr lvl="1"/>
            <a:r>
              <a:rPr lang="ja-JP" altLang="en-US" dirty="0"/>
              <a:t>情報</a:t>
            </a:r>
            <a:r>
              <a:rPr lang="ja-JP" altLang="en-US" dirty="0" smtClean="0"/>
              <a:t>セキュリティ</a:t>
            </a:r>
            <a:endParaRPr lang="en-US" altLang="ja-JP" dirty="0" smtClean="0"/>
          </a:p>
          <a:p>
            <a:r>
              <a:rPr lang="ja-JP" altLang="en-US" dirty="0" smtClean="0"/>
              <a:t>機能要件</a:t>
            </a:r>
            <a:endParaRPr lang="en-US" altLang="ja-JP" dirty="0"/>
          </a:p>
          <a:p>
            <a:pPr lvl="1"/>
            <a:r>
              <a:rPr lang="ja-JP" altLang="en-US" dirty="0" smtClean="0"/>
              <a:t>機能</a:t>
            </a:r>
            <a:r>
              <a:rPr lang="ja-JP" altLang="en-US" dirty="0"/>
              <a:t>に関する事項</a:t>
            </a:r>
          </a:p>
          <a:p>
            <a:pPr lvl="1"/>
            <a:r>
              <a:rPr lang="ja-JP" altLang="en-US" dirty="0" smtClean="0"/>
              <a:t>画面</a:t>
            </a:r>
            <a:r>
              <a:rPr lang="ja-JP" altLang="en-US" dirty="0"/>
              <a:t>に関する事項</a:t>
            </a:r>
          </a:p>
          <a:p>
            <a:pPr lvl="1"/>
            <a:r>
              <a:rPr lang="ja-JP" altLang="en-US" dirty="0" smtClean="0"/>
              <a:t>帳票</a:t>
            </a:r>
            <a:r>
              <a:rPr lang="ja-JP" altLang="en-US" dirty="0"/>
              <a:t>に関する事項</a:t>
            </a:r>
          </a:p>
          <a:p>
            <a:pPr lvl="1"/>
            <a:r>
              <a:rPr lang="ja-JP" altLang="en-US" dirty="0" smtClean="0"/>
              <a:t>情報</a:t>
            </a:r>
            <a:r>
              <a:rPr lang="ja-JP" altLang="en-US" dirty="0"/>
              <a:t>・データに関する事項</a:t>
            </a:r>
          </a:p>
          <a:p>
            <a:pPr lvl="1"/>
            <a:r>
              <a:rPr lang="ja-JP" altLang="en-US" dirty="0" smtClean="0"/>
              <a:t>外部</a:t>
            </a:r>
            <a:r>
              <a:rPr lang="ja-JP" altLang="en-US" dirty="0"/>
              <a:t>インタフェースに関する</a:t>
            </a:r>
            <a:r>
              <a:rPr lang="ja-JP" altLang="en-US" dirty="0" smtClean="0"/>
              <a:t>事項</a:t>
            </a:r>
            <a:endParaRPr lang="ja-JP" altLang="en-US" dirty="0"/>
          </a:p>
        </p:txBody>
      </p:sp>
      <p:sp>
        <p:nvSpPr>
          <p:cNvPr id="6" name="コンテンツ プレースホルダー 5"/>
          <p:cNvSpPr>
            <a:spLocks noGrp="1"/>
          </p:cNvSpPr>
          <p:nvPr>
            <p:ph sz="half" idx="2"/>
          </p:nvPr>
        </p:nvSpPr>
        <p:spPr>
          <a:xfrm>
            <a:off x="6172200" y="1413655"/>
            <a:ext cx="5847080" cy="5205096"/>
          </a:xfrm>
        </p:spPr>
        <p:txBody>
          <a:bodyPr>
            <a:normAutofit fontScale="85000" lnSpcReduction="20000"/>
          </a:bodyPr>
          <a:lstStyle/>
          <a:p>
            <a:r>
              <a:rPr lang="ja-JP" altLang="en-US" dirty="0" smtClean="0"/>
              <a:t>非機能</a:t>
            </a:r>
            <a:r>
              <a:rPr lang="ja-JP" altLang="en-US" dirty="0"/>
              <a:t>要件</a:t>
            </a:r>
            <a:endParaRPr lang="en-US" altLang="ja-JP" dirty="0"/>
          </a:p>
          <a:p>
            <a:pPr lvl="1"/>
            <a:r>
              <a:rPr lang="ja-JP" altLang="en-US" dirty="0" smtClean="0"/>
              <a:t>ユーザビリティ</a:t>
            </a:r>
            <a:r>
              <a:rPr lang="ja-JP" altLang="en-US" dirty="0"/>
              <a:t>及びアクセシビリティに関する事項</a:t>
            </a:r>
          </a:p>
          <a:p>
            <a:pPr lvl="1"/>
            <a:r>
              <a:rPr lang="ja-JP" altLang="en-US" dirty="0" smtClean="0"/>
              <a:t>システム</a:t>
            </a:r>
            <a:r>
              <a:rPr lang="ja-JP" altLang="en-US" dirty="0"/>
              <a:t>方式に関する事項</a:t>
            </a:r>
          </a:p>
          <a:p>
            <a:pPr lvl="1"/>
            <a:r>
              <a:rPr lang="ja-JP" altLang="en-US" dirty="0" smtClean="0"/>
              <a:t>規模</a:t>
            </a:r>
            <a:r>
              <a:rPr lang="ja-JP" altLang="en-US" dirty="0"/>
              <a:t>に関する事項</a:t>
            </a:r>
          </a:p>
          <a:p>
            <a:pPr lvl="1"/>
            <a:r>
              <a:rPr lang="ja-JP" altLang="en-US" dirty="0" smtClean="0"/>
              <a:t>性能</a:t>
            </a:r>
            <a:r>
              <a:rPr lang="ja-JP" altLang="en-US" dirty="0"/>
              <a:t>に関する事項</a:t>
            </a:r>
          </a:p>
          <a:p>
            <a:pPr lvl="1"/>
            <a:r>
              <a:rPr lang="ja-JP" altLang="en-US" dirty="0" smtClean="0"/>
              <a:t>信頼性</a:t>
            </a:r>
            <a:r>
              <a:rPr lang="ja-JP" altLang="en-US" dirty="0"/>
              <a:t>に関する事項</a:t>
            </a:r>
          </a:p>
          <a:p>
            <a:pPr lvl="1"/>
            <a:r>
              <a:rPr lang="ja-JP" altLang="en-US" dirty="0" smtClean="0"/>
              <a:t>拡張性</a:t>
            </a:r>
            <a:r>
              <a:rPr lang="ja-JP" altLang="en-US" dirty="0"/>
              <a:t>に関する事項</a:t>
            </a:r>
          </a:p>
          <a:p>
            <a:pPr lvl="1"/>
            <a:r>
              <a:rPr lang="ja-JP" altLang="en-US" dirty="0" smtClean="0"/>
              <a:t>中立性</a:t>
            </a:r>
            <a:r>
              <a:rPr lang="ja-JP" altLang="en-US" dirty="0"/>
              <a:t>に関する事項</a:t>
            </a:r>
          </a:p>
          <a:p>
            <a:pPr lvl="1"/>
            <a:r>
              <a:rPr lang="ja-JP" altLang="en-US" dirty="0" smtClean="0"/>
              <a:t>継続性</a:t>
            </a:r>
            <a:r>
              <a:rPr lang="ja-JP" altLang="en-US" dirty="0"/>
              <a:t>に関する事項</a:t>
            </a:r>
          </a:p>
          <a:p>
            <a:pPr lvl="1"/>
            <a:r>
              <a:rPr lang="ja-JP" altLang="en-US" dirty="0" smtClean="0"/>
              <a:t>情報</a:t>
            </a:r>
            <a:r>
              <a:rPr lang="ja-JP" altLang="en-US" dirty="0"/>
              <a:t>セキュリティに関する事項</a:t>
            </a:r>
          </a:p>
          <a:p>
            <a:pPr lvl="1"/>
            <a:r>
              <a:rPr lang="ja-JP" altLang="en-US" dirty="0" smtClean="0"/>
              <a:t>情報</a:t>
            </a:r>
            <a:r>
              <a:rPr lang="ja-JP" altLang="en-US" dirty="0"/>
              <a:t>システム稼働環境に関する事項</a:t>
            </a:r>
          </a:p>
          <a:p>
            <a:pPr lvl="1"/>
            <a:r>
              <a:rPr lang="ja-JP" altLang="en-US" dirty="0" smtClean="0"/>
              <a:t>テスト</a:t>
            </a:r>
            <a:r>
              <a:rPr lang="ja-JP" altLang="en-US" dirty="0"/>
              <a:t>に関する</a:t>
            </a:r>
            <a:r>
              <a:rPr lang="ja-JP" altLang="en-US" dirty="0" smtClean="0"/>
              <a:t>事項</a:t>
            </a:r>
            <a:endParaRPr lang="en-US" altLang="ja-JP" dirty="0" smtClean="0"/>
          </a:p>
          <a:p>
            <a:pPr lvl="1"/>
            <a:r>
              <a:rPr lang="ja-JP" altLang="en-US" dirty="0" smtClean="0"/>
              <a:t>移行</a:t>
            </a:r>
            <a:r>
              <a:rPr lang="ja-JP" altLang="en-US" dirty="0"/>
              <a:t>に関する</a:t>
            </a:r>
            <a:r>
              <a:rPr lang="ja-JP" altLang="en-US" dirty="0" smtClean="0"/>
              <a:t>事項</a:t>
            </a:r>
            <a:endParaRPr lang="en-US" altLang="ja-JP" dirty="0" smtClean="0"/>
          </a:p>
          <a:p>
            <a:pPr lvl="1"/>
            <a:r>
              <a:rPr lang="ja-JP" altLang="en-US" dirty="0" smtClean="0"/>
              <a:t>引継ぎ</a:t>
            </a:r>
            <a:r>
              <a:rPr lang="ja-JP" altLang="en-US" dirty="0"/>
              <a:t>に関する事項</a:t>
            </a:r>
            <a:endParaRPr lang="en-US" altLang="ja-JP" dirty="0"/>
          </a:p>
          <a:p>
            <a:pPr lvl="1"/>
            <a:r>
              <a:rPr lang="ja-JP" altLang="en-US" dirty="0" smtClean="0"/>
              <a:t>教育</a:t>
            </a:r>
            <a:r>
              <a:rPr lang="ja-JP" altLang="en-US" dirty="0"/>
              <a:t>に関する事項</a:t>
            </a:r>
          </a:p>
          <a:p>
            <a:pPr lvl="1"/>
            <a:r>
              <a:rPr lang="ja-JP" altLang="en-US" dirty="0" smtClean="0"/>
              <a:t>運用</a:t>
            </a:r>
            <a:r>
              <a:rPr lang="ja-JP" altLang="en-US" dirty="0"/>
              <a:t>に関する事項</a:t>
            </a:r>
            <a:endParaRPr lang="en-US" altLang="ja-JP" dirty="0"/>
          </a:p>
          <a:p>
            <a:pPr lvl="1"/>
            <a:r>
              <a:rPr lang="ja-JP" altLang="en-US" dirty="0" smtClean="0"/>
              <a:t>保守</a:t>
            </a:r>
            <a:r>
              <a:rPr lang="ja-JP" altLang="en-US" dirty="0"/>
              <a:t>に関する事項</a:t>
            </a:r>
          </a:p>
          <a:p>
            <a:endParaRPr lang="ja-JP" altLang="en-US" dirty="0"/>
          </a:p>
          <a:p>
            <a:endParaRPr lang="ja-JP" altLang="en-US" dirty="0"/>
          </a:p>
          <a:p>
            <a:endParaRPr kumimoji="1" lang="ja-JP" altLang="en-US" dirty="0"/>
          </a:p>
        </p:txBody>
      </p:sp>
    </p:spTree>
    <p:extLst>
      <p:ext uri="{BB962C8B-B14F-4D97-AF65-F5344CB8AC3E}">
        <p14:creationId xmlns:p14="http://schemas.microsoft.com/office/powerpoint/2010/main" val="2085097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dirty="0"/>
              <a:t>要件</a:t>
            </a:r>
            <a:r>
              <a:rPr lang="ja-JP" altLang="en-US" dirty="0" smtClean="0"/>
              <a:t>定義書記載項目（業務要件）</a:t>
            </a:r>
            <a:endParaRPr kumimoji="1" lang="ja-JP" altLang="en-US" dirty="0"/>
          </a:p>
        </p:txBody>
      </p:sp>
      <p:sp>
        <p:nvSpPr>
          <p:cNvPr id="4" name="コンテンツ プレースホルダー 3"/>
          <p:cNvSpPr>
            <a:spLocks noGrp="1"/>
          </p:cNvSpPr>
          <p:nvPr>
            <p:ph sz="half" idx="1"/>
          </p:nvPr>
        </p:nvSpPr>
        <p:spPr>
          <a:xfrm>
            <a:off x="162560" y="971867"/>
            <a:ext cx="5857240" cy="5747432"/>
          </a:xfrm>
        </p:spPr>
        <p:txBody>
          <a:bodyPr>
            <a:normAutofit fontScale="92500" lnSpcReduction="20000"/>
          </a:bodyPr>
          <a:lstStyle/>
          <a:p>
            <a:r>
              <a:rPr lang="ja-JP" altLang="en-US" dirty="0" smtClean="0"/>
              <a:t>業務</a:t>
            </a:r>
            <a:r>
              <a:rPr lang="ja-JP" altLang="en-US" dirty="0"/>
              <a:t>実施</a:t>
            </a:r>
            <a:r>
              <a:rPr lang="ja-JP" altLang="en-US" dirty="0" smtClean="0"/>
              <a:t>手順</a:t>
            </a:r>
            <a:endParaRPr lang="en-US" altLang="ja-JP" dirty="0" smtClean="0"/>
          </a:p>
          <a:p>
            <a:pPr lvl="1"/>
            <a:r>
              <a:rPr lang="ja-JP" altLang="ja-JP" dirty="0"/>
              <a:t>業務の範囲（業務機能とその階層</a:t>
            </a:r>
            <a:r>
              <a:rPr lang="ja-JP" altLang="ja-JP" dirty="0" smtClean="0"/>
              <a:t>）</a:t>
            </a:r>
            <a:r>
              <a:rPr lang="ja-JP" altLang="en-US" dirty="0" smtClean="0"/>
              <a:t> </a:t>
            </a:r>
            <a:r>
              <a:rPr lang="ja-JP" altLang="en-US" dirty="0"/>
              <a:t>、</a:t>
            </a:r>
            <a:r>
              <a:rPr lang="ja-JP" altLang="ja-JP" dirty="0"/>
              <a:t>業務フロー図</a:t>
            </a:r>
            <a:r>
              <a:rPr lang="ja-JP" altLang="en-US" dirty="0"/>
              <a:t>、</a:t>
            </a:r>
            <a:r>
              <a:rPr lang="ja-JP" altLang="ja-JP" dirty="0"/>
              <a:t>業務の実施に必要な体制</a:t>
            </a:r>
            <a:r>
              <a:rPr lang="ja-JP" altLang="en-US" dirty="0"/>
              <a:t>、</a:t>
            </a:r>
            <a:r>
              <a:rPr lang="ja-JP" altLang="ja-JP" dirty="0"/>
              <a:t>入出力情報項目及び取扱量</a:t>
            </a:r>
            <a:endParaRPr lang="en-US" altLang="ja-JP" dirty="0" smtClean="0"/>
          </a:p>
          <a:p>
            <a:r>
              <a:rPr lang="ja-JP" altLang="en-US" dirty="0" smtClean="0"/>
              <a:t>規模</a:t>
            </a:r>
            <a:endParaRPr lang="en-US" altLang="ja-JP" dirty="0" smtClean="0"/>
          </a:p>
          <a:p>
            <a:pPr lvl="1"/>
            <a:r>
              <a:rPr lang="ja-JP" altLang="ja-JP" dirty="0"/>
              <a:t>サービスの</a:t>
            </a:r>
            <a:r>
              <a:rPr lang="ja-JP" altLang="ja-JP" dirty="0" smtClean="0"/>
              <a:t>利用者数</a:t>
            </a:r>
            <a:r>
              <a:rPr lang="ja-JP" altLang="en-US" dirty="0" smtClean="0"/>
              <a:t>、</a:t>
            </a:r>
            <a:r>
              <a:rPr lang="ja-JP" altLang="ja-JP" dirty="0"/>
              <a:t>単位（年、月、日、時間等）当たりの処理件数</a:t>
            </a:r>
            <a:endParaRPr lang="ja-JP" altLang="en-US" dirty="0"/>
          </a:p>
          <a:p>
            <a:r>
              <a:rPr lang="ja-JP" altLang="en-US" dirty="0" smtClean="0"/>
              <a:t>時期</a:t>
            </a:r>
            <a:r>
              <a:rPr lang="ja-JP" altLang="en-US" dirty="0"/>
              <a:t>・</a:t>
            </a:r>
            <a:r>
              <a:rPr lang="ja-JP" altLang="en-US" dirty="0" smtClean="0"/>
              <a:t>時間</a:t>
            </a:r>
            <a:endParaRPr lang="en-US" altLang="ja-JP" dirty="0" smtClean="0"/>
          </a:p>
          <a:p>
            <a:pPr lvl="1"/>
            <a:r>
              <a:rPr lang="ja-JP" altLang="ja-JP" u="sng" dirty="0"/>
              <a:t>業務の実施時期、期間及び</a:t>
            </a:r>
            <a:r>
              <a:rPr lang="ja-JP" altLang="ja-JP" u="sng" dirty="0" smtClean="0"/>
              <a:t>繁忙期等</a:t>
            </a:r>
            <a:endParaRPr lang="ja-JP" altLang="en-US" dirty="0"/>
          </a:p>
          <a:p>
            <a:r>
              <a:rPr lang="ja-JP" altLang="en-US" dirty="0" smtClean="0"/>
              <a:t>場所等</a:t>
            </a:r>
            <a:endParaRPr lang="en-US" altLang="ja-JP" dirty="0" smtClean="0"/>
          </a:p>
          <a:p>
            <a:pPr lvl="1"/>
            <a:r>
              <a:rPr lang="ja-JP" altLang="ja-JP" u="sng" dirty="0"/>
              <a:t>業務の実施場所、諸設備、必要な物品等の資源の種類及び</a:t>
            </a:r>
            <a:r>
              <a:rPr lang="ja-JP" altLang="ja-JP" u="sng" dirty="0" smtClean="0"/>
              <a:t>量等</a:t>
            </a:r>
            <a:endParaRPr lang="en-US" altLang="ja-JP" u="sng" dirty="0" smtClean="0"/>
          </a:p>
          <a:p>
            <a:r>
              <a:rPr lang="ja-JP" altLang="en-US" dirty="0" smtClean="0"/>
              <a:t>管理</a:t>
            </a:r>
            <a:r>
              <a:rPr lang="ja-JP" altLang="en-US" dirty="0"/>
              <a:t>すべき指標</a:t>
            </a:r>
            <a:endParaRPr lang="en-US" altLang="ja-JP" dirty="0"/>
          </a:p>
          <a:p>
            <a:pPr lvl="1"/>
            <a:r>
              <a:rPr lang="ja-JP" altLang="ja-JP" u="sng" dirty="0"/>
              <a:t>業務の運営上補足すべき指標項目、把握手順・手法・頻度　等</a:t>
            </a:r>
            <a:endParaRPr lang="ja-JP" altLang="en-US" dirty="0"/>
          </a:p>
          <a:p>
            <a:pPr lvl="2"/>
            <a:endParaRPr lang="ja-JP" altLang="en-US" dirty="0"/>
          </a:p>
        </p:txBody>
      </p:sp>
      <p:sp>
        <p:nvSpPr>
          <p:cNvPr id="6" name="コンテンツ プレースホルダー 5"/>
          <p:cNvSpPr>
            <a:spLocks noGrp="1"/>
          </p:cNvSpPr>
          <p:nvPr>
            <p:ph sz="half" idx="2"/>
          </p:nvPr>
        </p:nvSpPr>
        <p:spPr>
          <a:xfrm>
            <a:off x="6172200" y="971867"/>
            <a:ext cx="5847080" cy="5747432"/>
          </a:xfrm>
        </p:spPr>
        <p:txBody>
          <a:bodyPr>
            <a:normAutofit fontScale="92500" lnSpcReduction="20000"/>
          </a:bodyPr>
          <a:lstStyle/>
          <a:p>
            <a:r>
              <a:rPr lang="ja-JP" altLang="en-US" dirty="0" smtClean="0"/>
              <a:t>情報</a:t>
            </a:r>
            <a:r>
              <a:rPr lang="ja-JP" altLang="en-US" dirty="0"/>
              <a:t>システム化の範囲</a:t>
            </a:r>
            <a:endParaRPr lang="en-US" altLang="ja-JP" dirty="0"/>
          </a:p>
          <a:p>
            <a:pPr lvl="1"/>
            <a:r>
              <a:rPr lang="ja-JP" altLang="ja-JP" dirty="0"/>
              <a:t>情報システムを用いて実施する業務の範囲及び情報システムを用いずに実施する業務の範囲</a:t>
            </a:r>
            <a:endParaRPr lang="ja-JP" altLang="en-US" dirty="0"/>
          </a:p>
          <a:p>
            <a:r>
              <a:rPr lang="ja-JP" altLang="en-US" dirty="0" smtClean="0"/>
              <a:t>業務</a:t>
            </a:r>
            <a:r>
              <a:rPr lang="ja-JP" altLang="en-US" dirty="0"/>
              <a:t>の継続の方針</a:t>
            </a:r>
            <a:r>
              <a:rPr lang="ja-JP" altLang="en-US" dirty="0" smtClean="0"/>
              <a:t>等</a:t>
            </a:r>
            <a:endParaRPr lang="en-US" altLang="ja-JP" dirty="0" smtClean="0"/>
          </a:p>
          <a:p>
            <a:pPr lvl="1"/>
            <a:r>
              <a:rPr lang="ja-JP" altLang="ja-JP" dirty="0"/>
              <a:t>業務の継続に伴うリスク及び基本的な考え方。なお、</a:t>
            </a:r>
            <a:r>
              <a:rPr lang="ja-JP" altLang="ja-JP" u="sng" dirty="0"/>
              <a:t>業務継続計画を策定する必要がある業務にあっては当該計画の策定時に</a:t>
            </a:r>
            <a:r>
              <a:rPr lang="ja-JP" altLang="ja-JP" u="sng" dirty="0" smtClean="0"/>
              <a:t>検討</a:t>
            </a:r>
            <a:endParaRPr lang="en-US" altLang="ja-JP" u="sng" dirty="0" smtClean="0"/>
          </a:p>
          <a:p>
            <a:pPr lvl="2"/>
            <a:r>
              <a:rPr lang="ja-JP" altLang="ja-JP" dirty="0"/>
              <a:t>定常時と大規模災害等の発災時に考慮すべき要因</a:t>
            </a:r>
            <a:endParaRPr lang="en-US" altLang="ja-JP" u="sng" dirty="0" smtClean="0"/>
          </a:p>
          <a:p>
            <a:pPr lvl="1"/>
            <a:r>
              <a:rPr lang="ja-JP" altLang="en-US" u="sng" dirty="0" smtClean="0"/>
              <a:t>（</a:t>
            </a:r>
            <a:r>
              <a:rPr lang="ja-JP" altLang="ja-JP" dirty="0"/>
              <a:t>情報システムの非機能要件（信頼性、継続性等）の前提</a:t>
            </a:r>
            <a:r>
              <a:rPr lang="ja-JP" altLang="en-US" u="sng" dirty="0" smtClean="0"/>
              <a:t>）</a:t>
            </a:r>
            <a:endParaRPr lang="ja-JP" altLang="en-US" dirty="0"/>
          </a:p>
          <a:p>
            <a:r>
              <a:rPr lang="ja-JP" altLang="en-US" dirty="0" smtClean="0"/>
              <a:t>情報</a:t>
            </a:r>
            <a:r>
              <a:rPr lang="ja-JP" altLang="en-US" dirty="0"/>
              <a:t>セキュリティ</a:t>
            </a:r>
            <a:endParaRPr lang="en-US" altLang="ja-JP" dirty="0"/>
          </a:p>
          <a:p>
            <a:pPr marL="685800" lvl="2">
              <a:spcBef>
                <a:spcPts val="1000"/>
              </a:spcBef>
            </a:pPr>
            <a:r>
              <a:rPr lang="ja-JP" altLang="ja-JP" dirty="0"/>
              <a:t>取り扱われる情報の格付・取扱制限等に応じた情報セキュリティ対策の基本的な</a:t>
            </a:r>
            <a:r>
              <a:rPr lang="ja-JP" altLang="ja-JP" dirty="0" smtClean="0"/>
              <a:t>考え方</a:t>
            </a:r>
            <a:endParaRPr lang="en-US" altLang="ja-JP" dirty="0" smtClean="0"/>
          </a:p>
          <a:p>
            <a:pPr marL="685800" lvl="2">
              <a:spcBef>
                <a:spcPts val="1000"/>
              </a:spcBef>
            </a:pPr>
            <a:r>
              <a:rPr lang="ja-JP" altLang="ja-JP" dirty="0" smtClean="0"/>
              <a:t>情報</a:t>
            </a:r>
            <a:r>
              <a:rPr lang="ja-JP" altLang="ja-JP" dirty="0"/>
              <a:t>セキュリティ上のリスクを特定し、その対策</a:t>
            </a:r>
            <a:r>
              <a:rPr lang="ja-JP" altLang="ja-JP" dirty="0" smtClean="0"/>
              <a:t>を</a:t>
            </a:r>
            <a:r>
              <a:rPr lang="ja-JP" altLang="en-US" dirty="0" smtClean="0"/>
              <a:t>システム化要件（</a:t>
            </a:r>
            <a:r>
              <a:rPr lang="ja-JP" altLang="ja-JP" dirty="0" smtClean="0"/>
              <a:t>機能</a:t>
            </a:r>
            <a:r>
              <a:rPr lang="ja-JP" altLang="ja-JP" dirty="0"/>
              <a:t>要件及び非機能</a:t>
            </a:r>
            <a:r>
              <a:rPr lang="ja-JP" altLang="ja-JP" dirty="0" smtClean="0"/>
              <a:t>要件</a:t>
            </a:r>
            <a:r>
              <a:rPr lang="ja-JP" altLang="en-US" dirty="0" smtClean="0"/>
              <a:t>）</a:t>
            </a:r>
            <a:r>
              <a:rPr lang="ja-JP" altLang="ja-JP" dirty="0" smtClean="0"/>
              <a:t>と</a:t>
            </a:r>
            <a:r>
              <a:rPr lang="ja-JP" altLang="ja-JP" dirty="0"/>
              <a:t>して定義できるように</a:t>
            </a:r>
            <a:r>
              <a:rPr lang="ja-JP" altLang="ja-JP" dirty="0" smtClean="0"/>
              <a:t>、</a:t>
            </a:r>
            <a:endParaRPr lang="en-US" altLang="ja-JP" dirty="0" smtClean="0"/>
          </a:p>
          <a:p>
            <a:pPr marL="685800" lvl="2">
              <a:spcBef>
                <a:spcPts val="1000"/>
              </a:spcBef>
            </a:pPr>
            <a:r>
              <a:rPr lang="ja-JP" altLang="ja-JP" dirty="0" smtClean="0"/>
              <a:t>情報</a:t>
            </a:r>
            <a:r>
              <a:rPr lang="ja-JP" altLang="ja-JP" dirty="0"/>
              <a:t>セキュリティ対策の対象となる情報について</a:t>
            </a:r>
            <a:r>
              <a:rPr lang="ja-JP" altLang="ja-JP" dirty="0" smtClean="0"/>
              <a:t>、情報</a:t>
            </a:r>
            <a:r>
              <a:rPr lang="ja-JP" altLang="ja-JP" dirty="0"/>
              <a:t>セキュリティポリシーに準拠した格付の区分及び取扱制限を明確化</a:t>
            </a:r>
          </a:p>
          <a:p>
            <a:endParaRPr kumimoji="1" lang="ja-JP" altLang="en-US" dirty="0"/>
          </a:p>
        </p:txBody>
      </p:sp>
    </p:spTree>
    <p:extLst>
      <p:ext uri="{BB962C8B-B14F-4D97-AF65-F5344CB8AC3E}">
        <p14:creationId xmlns:p14="http://schemas.microsoft.com/office/powerpoint/2010/main" val="1509401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fontScale="90000"/>
          </a:bodyPr>
          <a:lstStyle/>
          <a:p>
            <a:r>
              <a:rPr lang="ja-JP" altLang="en-US" dirty="0"/>
              <a:t>要件</a:t>
            </a:r>
            <a:r>
              <a:rPr lang="ja-JP" altLang="en-US" dirty="0" smtClean="0"/>
              <a:t>定義書記載項目（システム化要件</a:t>
            </a:r>
            <a:r>
              <a:rPr lang="en-US" altLang="ja-JP" dirty="0" smtClean="0"/>
              <a:t>/</a:t>
            </a:r>
            <a:r>
              <a:rPr lang="ja-JP" altLang="en-US" dirty="0" smtClean="0"/>
              <a:t>機能要件）</a:t>
            </a:r>
            <a:endParaRPr kumimoji="1" lang="ja-JP" altLang="en-US" dirty="0"/>
          </a:p>
        </p:txBody>
      </p:sp>
      <p:sp>
        <p:nvSpPr>
          <p:cNvPr id="4" name="コンテンツ プレースホルダー 3"/>
          <p:cNvSpPr>
            <a:spLocks noGrp="1"/>
          </p:cNvSpPr>
          <p:nvPr>
            <p:ph sz="half" idx="1"/>
          </p:nvPr>
        </p:nvSpPr>
        <p:spPr>
          <a:xfrm>
            <a:off x="162560" y="1413655"/>
            <a:ext cx="5857240" cy="5205096"/>
          </a:xfrm>
        </p:spPr>
        <p:txBody>
          <a:bodyPr>
            <a:normAutofit/>
          </a:bodyPr>
          <a:lstStyle/>
          <a:p>
            <a:r>
              <a:rPr lang="ja-JP" altLang="en-US" dirty="0" smtClean="0"/>
              <a:t>機能</a:t>
            </a:r>
            <a:r>
              <a:rPr lang="ja-JP" altLang="en-US" dirty="0"/>
              <a:t>に関する</a:t>
            </a:r>
            <a:r>
              <a:rPr lang="ja-JP" altLang="en-US" dirty="0" smtClean="0"/>
              <a:t>事項</a:t>
            </a:r>
            <a:endParaRPr lang="en-US" altLang="ja-JP" dirty="0" smtClean="0"/>
          </a:p>
          <a:p>
            <a:pPr lvl="1"/>
            <a:r>
              <a:rPr lang="ja-JP" altLang="ja-JP" dirty="0"/>
              <a:t>処理内容、入出力情報・方法、入力・出力の関係等</a:t>
            </a:r>
            <a:endParaRPr lang="ja-JP" altLang="en-US" dirty="0"/>
          </a:p>
          <a:p>
            <a:r>
              <a:rPr lang="ja-JP" altLang="en-US" dirty="0" smtClean="0"/>
              <a:t>画面</a:t>
            </a:r>
            <a:r>
              <a:rPr lang="ja-JP" altLang="en-US" dirty="0"/>
              <a:t>に関する</a:t>
            </a:r>
            <a:r>
              <a:rPr lang="ja-JP" altLang="en-US" dirty="0" smtClean="0"/>
              <a:t>事項</a:t>
            </a:r>
            <a:endParaRPr lang="en-US" altLang="ja-JP" dirty="0" smtClean="0"/>
          </a:p>
          <a:p>
            <a:pPr lvl="1"/>
            <a:r>
              <a:rPr lang="ja-JP" altLang="ja-JP" u="sng" dirty="0"/>
              <a:t>画面遷移の基本的考え方、画面入出力要件・画面設計要件</a:t>
            </a:r>
            <a:r>
              <a:rPr lang="ja-JP" altLang="ja-JP" u="sng" dirty="0" smtClean="0"/>
              <a:t>等</a:t>
            </a:r>
            <a:endParaRPr lang="en-US" altLang="ja-JP" u="sng" dirty="0" smtClean="0"/>
          </a:p>
          <a:p>
            <a:r>
              <a:rPr lang="ja-JP" altLang="en-US" dirty="0" smtClean="0"/>
              <a:t>帳票</a:t>
            </a:r>
            <a:r>
              <a:rPr lang="ja-JP" altLang="en-US" dirty="0"/>
              <a:t>に関する事項</a:t>
            </a:r>
            <a:endParaRPr lang="en-US" altLang="ja-JP" dirty="0"/>
          </a:p>
          <a:p>
            <a:pPr lvl="1"/>
            <a:r>
              <a:rPr lang="ja-JP" altLang="ja-JP" u="sng" dirty="0"/>
              <a:t>帳票一覧、帳票概要、帳票出力イメージ、帳票入出力要件・帳票設計要件等</a:t>
            </a:r>
            <a:endParaRPr lang="ja-JP" altLang="en-US" dirty="0"/>
          </a:p>
          <a:p>
            <a:pPr lvl="1"/>
            <a:endParaRPr lang="ja-JP" altLang="en-US" dirty="0"/>
          </a:p>
        </p:txBody>
      </p:sp>
      <p:sp>
        <p:nvSpPr>
          <p:cNvPr id="6" name="コンテンツ プレースホルダー 5"/>
          <p:cNvSpPr>
            <a:spLocks noGrp="1"/>
          </p:cNvSpPr>
          <p:nvPr>
            <p:ph sz="half" idx="2"/>
          </p:nvPr>
        </p:nvSpPr>
        <p:spPr>
          <a:xfrm>
            <a:off x="6172200" y="1413655"/>
            <a:ext cx="5847080" cy="5205096"/>
          </a:xfrm>
        </p:spPr>
        <p:txBody>
          <a:bodyPr>
            <a:normAutofit/>
          </a:bodyPr>
          <a:lstStyle/>
          <a:p>
            <a:r>
              <a:rPr lang="ja-JP" altLang="en-US" dirty="0" smtClean="0"/>
              <a:t>情報</a:t>
            </a:r>
            <a:r>
              <a:rPr lang="ja-JP" altLang="en-US" dirty="0"/>
              <a:t>・データに関する事項</a:t>
            </a:r>
            <a:endParaRPr lang="en-US" altLang="ja-JP" dirty="0"/>
          </a:p>
          <a:p>
            <a:pPr lvl="1"/>
            <a:r>
              <a:rPr lang="ja-JP" altLang="ja-JP" u="sng" dirty="0"/>
              <a:t>情報・データ一覧、情報・データ処理要件、データ構造等</a:t>
            </a:r>
            <a:endParaRPr lang="ja-JP" altLang="en-US" dirty="0"/>
          </a:p>
          <a:p>
            <a:r>
              <a:rPr lang="ja-JP" altLang="en-US" dirty="0" smtClean="0"/>
              <a:t>外部</a:t>
            </a:r>
            <a:r>
              <a:rPr lang="ja-JP" altLang="en-US" dirty="0"/>
              <a:t>インタフェースに関する事項</a:t>
            </a:r>
            <a:endParaRPr lang="en-US" altLang="ja-JP" dirty="0"/>
          </a:p>
          <a:p>
            <a:pPr lvl="1"/>
            <a:r>
              <a:rPr lang="ja-JP" altLang="ja-JP" u="sng" dirty="0"/>
              <a:t>外部インタフェース一覧、相手先システム、送受信データ、送受信タイミング、送受信の条件等</a:t>
            </a:r>
            <a:endParaRPr lang="ja-JP" altLang="en-US" dirty="0"/>
          </a:p>
          <a:p>
            <a:endParaRPr lang="ja-JP" altLang="en-US" dirty="0"/>
          </a:p>
          <a:p>
            <a:endParaRPr kumimoji="1" lang="ja-JP" altLang="en-US" dirty="0"/>
          </a:p>
        </p:txBody>
      </p:sp>
      <p:sp>
        <p:nvSpPr>
          <p:cNvPr id="2" name="正方形/長方形 1"/>
          <p:cNvSpPr/>
          <p:nvPr/>
        </p:nvSpPr>
        <p:spPr>
          <a:xfrm>
            <a:off x="162560" y="872235"/>
            <a:ext cx="5070619" cy="461665"/>
          </a:xfrm>
          <a:prstGeom prst="rect">
            <a:avLst/>
          </a:prstGeom>
        </p:spPr>
        <p:txBody>
          <a:bodyPr wrap="none">
            <a:spAutoFit/>
          </a:bodyPr>
          <a:lstStyle/>
          <a:p>
            <a:r>
              <a:rPr lang="ja-JP" altLang="en-US" sz="2400" dirty="0">
                <a:latin typeface="Meiryo UI" panose="020B0604030504040204" pitchFamily="50" charset="-128"/>
                <a:ea typeface="Meiryo UI" panose="020B0604030504040204" pitchFamily="50" charset="-128"/>
              </a:rPr>
              <a:t>開発者に対して求める要件⇒要求仕様</a:t>
            </a:r>
            <a:endParaRPr lang="en-US" altLang="ja-JP"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96239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0" y="90805"/>
            <a:ext cx="12192000" cy="701675"/>
          </a:xfrm>
        </p:spPr>
        <p:txBody>
          <a:bodyPr>
            <a:normAutofit fontScale="90000"/>
          </a:bodyPr>
          <a:lstStyle/>
          <a:p>
            <a:r>
              <a:rPr lang="ja-JP" altLang="en-US" dirty="0"/>
              <a:t>要件</a:t>
            </a:r>
            <a:r>
              <a:rPr lang="ja-JP" altLang="en-US" dirty="0" smtClean="0"/>
              <a:t>定義書記載項目</a:t>
            </a:r>
            <a:r>
              <a:rPr lang="ja-JP" altLang="en-US" sz="4000" dirty="0" smtClean="0"/>
              <a:t>（システム化要件</a:t>
            </a:r>
            <a:r>
              <a:rPr lang="en-US" altLang="ja-JP" sz="4000" dirty="0" smtClean="0"/>
              <a:t>/</a:t>
            </a:r>
            <a:r>
              <a:rPr lang="ja-JP" altLang="en-US" sz="4000" dirty="0" smtClean="0"/>
              <a:t>非機能要件１</a:t>
            </a:r>
            <a:r>
              <a:rPr lang="en-US" altLang="ja-JP" sz="4000" dirty="0" smtClean="0"/>
              <a:t>/3</a:t>
            </a:r>
            <a:r>
              <a:rPr lang="ja-JP" altLang="en-US" sz="4000" dirty="0" smtClean="0"/>
              <a:t>）</a:t>
            </a:r>
            <a:endParaRPr kumimoji="1" lang="ja-JP" altLang="en-US" sz="4000" dirty="0"/>
          </a:p>
        </p:txBody>
      </p:sp>
      <p:sp>
        <p:nvSpPr>
          <p:cNvPr id="4" name="コンテンツ プレースホルダー 3"/>
          <p:cNvSpPr>
            <a:spLocks noGrp="1"/>
          </p:cNvSpPr>
          <p:nvPr>
            <p:ph sz="half" idx="1"/>
          </p:nvPr>
        </p:nvSpPr>
        <p:spPr>
          <a:xfrm>
            <a:off x="162560" y="1037690"/>
            <a:ext cx="5857240" cy="5581061"/>
          </a:xfrm>
        </p:spPr>
        <p:txBody>
          <a:bodyPr>
            <a:normAutofit fontScale="85000" lnSpcReduction="20000"/>
          </a:bodyPr>
          <a:lstStyle/>
          <a:p>
            <a:r>
              <a:rPr lang="ja-JP" altLang="en-US" dirty="0" smtClean="0"/>
              <a:t>ユーザビリティ</a:t>
            </a:r>
            <a:r>
              <a:rPr lang="ja-JP" altLang="en-US" dirty="0"/>
              <a:t>及びアクセシビリティに関する</a:t>
            </a:r>
            <a:r>
              <a:rPr lang="ja-JP" altLang="en-US" dirty="0" smtClean="0"/>
              <a:t>事項</a:t>
            </a:r>
            <a:endParaRPr lang="en-US" altLang="ja-JP" dirty="0" smtClean="0"/>
          </a:p>
          <a:p>
            <a:pPr lvl="1"/>
            <a:r>
              <a:rPr lang="ja-JP" altLang="ja-JP" u="sng" dirty="0"/>
              <a:t>情報システムの利用者の種類、特性及び利用において配慮すべき事項</a:t>
            </a:r>
            <a:r>
              <a:rPr lang="ja-JP" altLang="ja-JP" u="sng" dirty="0" smtClean="0"/>
              <a:t>等</a:t>
            </a:r>
            <a:endParaRPr lang="en-US" altLang="ja-JP" dirty="0" smtClean="0"/>
          </a:p>
          <a:p>
            <a:r>
              <a:rPr lang="ja-JP" altLang="en-US" dirty="0" smtClean="0"/>
              <a:t>システム</a:t>
            </a:r>
            <a:r>
              <a:rPr lang="ja-JP" altLang="en-US" dirty="0"/>
              <a:t>方式に関する</a:t>
            </a:r>
            <a:r>
              <a:rPr lang="ja-JP" altLang="en-US" dirty="0" smtClean="0"/>
              <a:t>事項</a:t>
            </a:r>
            <a:endParaRPr lang="en-US" altLang="ja-JP" dirty="0" smtClean="0"/>
          </a:p>
          <a:p>
            <a:pPr lvl="1"/>
            <a:r>
              <a:rPr lang="ja-JP" altLang="ja-JP" u="sng" dirty="0"/>
              <a:t>ハードウェア、ソフトウェア、ネットワーク等の情報システムの構成に関する全体の方針</a:t>
            </a:r>
            <a:r>
              <a:rPr lang="ja-JP" altLang="ja-JP" u="sng" dirty="0" smtClean="0"/>
              <a:t>等</a:t>
            </a:r>
            <a:endParaRPr lang="en-US" altLang="ja-JP" u="sng" dirty="0" smtClean="0"/>
          </a:p>
          <a:p>
            <a:pPr lvl="1"/>
            <a:r>
              <a:rPr lang="ja-JP" altLang="ja-JP" dirty="0"/>
              <a:t>開発方式及び開発</a:t>
            </a:r>
            <a:r>
              <a:rPr lang="ja-JP" altLang="ja-JP" dirty="0" smtClean="0"/>
              <a:t>手法</a:t>
            </a:r>
            <a:endParaRPr lang="en-US" altLang="ja-JP" dirty="0" smtClean="0"/>
          </a:p>
          <a:p>
            <a:pPr lvl="2"/>
            <a:r>
              <a:rPr lang="ja-JP" altLang="en-US" dirty="0" smtClean="0"/>
              <a:t>スクラッチ、既存アプリの移植、パッケージのカスタマイズ</a:t>
            </a:r>
            <a:endParaRPr lang="en-US" altLang="ja-JP" dirty="0" smtClean="0"/>
          </a:p>
          <a:p>
            <a:pPr lvl="2"/>
            <a:r>
              <a:rPr lang="ja-JP" altLang="en-US" dirty="0" smtClean="0"/>
              <a:t>ウォータフォール、プロトタイピング、アジャイル</a:t>
            </a:r>
            <a:endParaRPr lang="ja-JP" altLang="en-US" dirty="0"/>
          </a:p>
          <a:p>
            <a:r>
              <a:rPr lang="ja-JP" altLang="en-US" dirty="0" smtClean="0"/>
              <a:t>規模</a:t>
            </a:r>
            <a:r>
              <a:rPr lang="ja-JP" altLang="en-US" dirty="0"/>
              <a:t>に関する</a:t>
            </a:r>
            <a:r>
              <a:rPr lang="ja-JP" altLang="en-US" dirty="0" smtClean="0"/>
              <a:t>事項</a:t>
            </a:r>
            <a:endParaRPr lang="en-US" altLang="ja-JP" dirty="0" smtClean="0"/>
          </a:p>
          <a:p>
            <a:pPr lvl="1"/>
            <a:r>
              <a:rPr lang="ja-JP" altLang="ja-JP" u="sng" dirty="0"/>
              <a:t>機器数、設置場所、データ量、処理件数、情報システムの利用者</a:t>
            </a:r>
            <a:r>
              <a:rPr lang="ja-JP" altLang="ja-JP" u="sng" dirty="0" smtClean="0"/>
              <a:t>数等</a:t>
            </a:r>
            <a:endParaRPr lang="en-US" altLang="ja-JP" u="sng" dirty="0" smtClean="0"/>
          </a:p>
          <a:p>
            <a:pPr lvl="1"/>
            <a:r>
              <a:rPr lang="ja-JP" altLang="ja-JP" u="sng" dirty="0"/>
              <a:t>ライフサイクル期間における将来の見込み</a:t>
            </a:r>
            <a:endParaRPr lang="ja-JP" altLang="en-US" dirty="0"/>
          </a:p>
          <a:p>
            <a:r>
              <a:rPr lang="ja-JP" altLang="en-US" dirty="0" smtClean="0"/>
              <a:t>性能</a:t>
            </a:r>
            <a:r>
              <a:rPr lang="ja-JP" altLang="en-US" dirty="0"/>
              <a:t>に関する</a:t>
            </a:r>
            <a:r>
              <a:rPr lang="ja-JP" altLang="en-US" dirty="0" smtClean="0"/>
              <a:t>事項</a:t>
            </a:r>
            <a:endParaRPr lang="en-US" altLang="ja-JP" dirty="0" smtClean="0"/>
          </a:p>
          <a:p>
            <a:pPr lvl="1"/>
            <a:r>
              <a:rPr lang="ja-JP" altLang="ja-JP" dirty="0"/>
              <a:t>応答時間（レスポンスタイム、ターンアラウンドタイム、サーバ処理時間）</a:t>
            </a:r>
          </a:p>
          <a:p>
            <a:pPr lvl="1"/>
            <a:r>
              <a:rPr lang="ja-JP" altLang="ja-JP" dirty="0"/>
              <a:t>スループット</a:t>
            </a:r>
          </a:p>
          <a:p>
            <a:pPr lvl="1"/>
            <a:endParaRPr lang="ja-JP" altLang="en-US" dirty="0"/>
          </a:p>
          <a:p>
            <a:endParaRPr lang="ja-JP" altLang="en-US" dirty="0"/>
          </a:p>
        </p:txBody>
      </p:sp>
      <p:sp>
        <p:nvSpPr>
          <p:cNvPr id="6" name="コンテンツ プレースホルダー 5"/>
          <p:cNvSpPr>
            <a:spLocks noGrp="1"/>
          </p:cNvSpPr>
          <p:nvPr>
            <p:ph sz="half" idx="2"/>
          </p:nvPr>
        </p:nvSpPr>
        <p:spPr>
          <a:xfrm>
            <a:off x="6172200" y="1037690"/>
            <a:ext cx="5847080" cy="5581061"/>
          </a:xfrm>
        </p:spPr>
        <p:txBody>
          <a:bodyPr>
            <a:normAutofit fontScale="85000" lnSpcReduction="20000"/>
          </a:bodyPr>
          <a:lstStyle/>
          <a:p>
            <a:r>
              <a:rPr lang="ja-JP" altLang="en-US" dirty="0" smtClean="0"/>
              <a:t>信頼性</a:t>
            </a:r>
            <a:r>
              <a:rPr lang="ja-JP" altLang="en-US" dirty="0"/>
              <a:t>に関する</a:t>
            </a:r>
            <a:r>
              <a:rPr lang="ja-JP" altLang="en-US" dirty="0" smtClean="0"/>
              <a:t>事項</a:t>
            </a:r>
            <a:endParaRPr lang="en-US" altLang="ja-JP" dirty="0" smtClean="0"/>
          </a:p>
          <a:p>
            <a:pPr lvl="1"/>
            <a:r>
              <a:rPr lang="ja-JP" altLang="en-US" dirty="0" smtClean="0"/>
              <a:t>稼働率等の可用性要件・目標値、データの滅失・改変を防止する完全性要件、</a:t>
            </a:r>
            <a:endParaRPr lang="ja-JP" altLang="en-US" dirty="0"/>
          </a:p>
          <a:p>
            <a:r>
              <a:rPr lang="ja-JP" altLang="en-US" dirty="0" smtClean="0"/>
              <a:t>拡張性</a:t>
            </a:r>
            <a:r>
              <a:rPr lang="ja-JP" altLang="en-US" dirty="0"/>
              <a:t>に関する</a:t>
            </a:r>
            <a:r>
              <a:rPr lang="ja-JP" altLang="en-US" dirty="0" smtClean="0"/>
              <a:t>事項</a:t>
            </a:r>
            <a:endParaRPr lang="en-US" altLang="ja-JP" dirty="0" smtClean="0"/>
          </a:p>
          <a:p>
            <a:pPr lvl="1"/>
            <a:r>
              <a:rPr lang="ja-JP" altLang="ja-JP" u="sng" dirty="0"/>
              <a:t>将来</a:t>
            </a:r>
            <a:r>
              <a:rPr lang="ja-JP" altLang="ja-JP" u="sng" dirty="0" smtClean="0"/>
              <a:t>の</a:t>
            </a:r>
            <a:r>
              <a:rPr lang="ja-JP" altLang="en-US" u="sng" dirty="0" smtClean="0"/>
              <a:t>性能・機能の拡張</a:t>
            </a:r>
            <a:r>
              <a:rPr lang="ja-JP" altLang="ja-JP" u="sng" dirty="0" smtClean="0"/>
              <a:t>について</a:t>
            </a:r>
            <a:r>
              <a:rPr lang="ja-JP" altLang="ja-JP" u="sng" dirty="0"/>
              <a:t>、柔軟で効率的に行うことを</a:t>
            </a:r>
            <a:r>
              <a:rPr lang="ja-JP" altLang="ja-JP" u="sng" dirty="0" smtClean="0"/>
              <a:t>念頭</a:t>
            </a:r>
            <a:r>
              <a:rPr lang="ja-JP" altLang="en-US" u="sng" dirty="0" smtClean="0"/>
              <a:t>にした要件</a:t>
            </a:r>
            <a:endParaRPr lang="ja-JP" altLang="en-US" dirty="0"/>
          </a:p>
          <a:p>
            <a:r>
              <a:rPr lang="ja-JP" altLang="en-US" dirty="0" smtClean="0"/>
              <a:t>中立性</a:t>
            </a:r>
            <a:r>
              <a:rPr lang="ja-JP" altLang="en-US" dirty="0"/>
              <a:t>に関する</a:t>
            </a:r>
            <a:r>
              <a:rPr lang="ja-JP" altLang="en-US" dirty="0" smtClean="0"/>
              <a:t>事項</a:t>
            </a:r>
            <a:endParaRPr lang="en-US" altLang="ja-JP" dirty="0" smtClean="0"/>
          </a:p>
          <a:p>
            <a:pPr lvl="1"/>
            <a:r>
              <a:rPr lang="ja-JP" altLang="ja-JP" u="sng" dirty="0"/>
              <a:t>市場において容易に取得できるオープンな標準的技術又は製品を用いる等の要件</a:t>
            </a:r>
            <a:endParaRPr lang="ja-JP" altLang="en-US" dirty="0"/>
          </a:p>
          <a:p>
            <a:r>
              <a:rPr lang="ja-JP" altLang="en-US" dirty="0" smtClean="0"/>
              <a:t>継続性</a:t>
            </a:r>
            <a:r>
              <a:rPr lang="ja-JP" altLang="en-US" dirty="0"/>
              <a:t>に関する</a:t>
            </a:r>
            <a:r>
              <a:rPr lang="ja-JP" altLang="en-US" dirty="0" smtClean="0"/>
              <a:t>事項</a:t>
            </a:r>
            <a:endParaRPr lang="en-US" altLang="ja-JP" dirty="0" smtClean="0"/>
          </a:p>
          <a:p>
            <a:pPr lvl="1"/>
            <a:r>
              <a:rPr lang="ja-JP" altLang="ja-JP" u="sng" dirty="0"/>
              <a:t>障害、災害等による情報システムの問題発生時に求められる必要最低限の機能、その目標復旧時間等</a:t>
            </a:r>
            <a:endParaRPr lang="ja-JP" altLang="en-US" dirty="0"/>
          </a:p>
          <a:p>
            <a:endParaRPr lang="ja-JP" altLang="en-US" dirty="0"/>
          </a:p>
          <a:p>
            <a:endParaRPr lang="ja-JP" altLang="en-US" dirty="0"/>
          </a:p>
          <a:p>
            <a:endParaRPr kumimoji="1" lang="ja-JP" altLang="en-US" dirty="0"/>
          </a:p>
        </p:txBody>
      </p:sp>
    </p:spTree>
    <p:extLst>
      <p:ext uri="{BB962C8B-B14F-4D97-AF65-F5344CB8AC3E}">
        <p14:creationId xmlns:p14="http://schemas.microsoft.com/office/powerpoint/2010/main" val="3677239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0" y="90805"/>
            <a:ext cx="12192000" cy="701675"/>
          </a:xfrm>
        </p:spPr>
        <p:txBody>
          <a:bodyPr>
            <a:normAutofit fontScale="90000"/>
          </a:bodyPr>
          <a:lstStyle/>
          <a:p>
            <a:r>
              <a:rPr lang="ja-JP" altLang="en-US" dirty="0"/>
              <a:t>要件</a:t>
            </a:r>
            <a:r>
              <a:rPr lang="ja-JP" altLang="en-US" dirty="0" smtClean="0"/>
              <a:t>定義書記載項目</a:t>
            </a:r>
            <a:r>
              <a:rPr lang="ja-JP" altLang="en-US" sz="4000" dirty="0"/>
              <a:t>（システム化要件</a:t>
            </a:r>
            <a:r>
              <a:rPr lang="en-US" altLang="ja-JP" sz="4000" dirty="0"/>
              <a:t>/</a:t>
            </a:r>
            <a:r>
              <a:rPr lang="ja-JP" altLang="en-US" sz="4000" dirty="0"/>
              <a:t>非機能</a:t>
            </a:r>
            <a:r>
              <a:rPr lang="ja-JP" altLang="en-US" sz="4000" dirty="0" smtClean="0"/>
              <a:t>要件</a:t>
            </a:r>
            <a:r>
              <a:rPr lang="en-US" altLang="ja-JP" sz="4000" dirty="0" smtClean="0"/>
              <a:t>2/3</a:t>
            </a:r>
            <a:r>
              <a:rPr lang="ja-JP" altLang="en-US" sz="4000" dirty="0" smtClean="0"/>
              <a:t>）</a:t>
            </a:r>
            <a:endParaRPr kumimoji="1" lang="ja-JP" altLang="en-US" sz="4000" dirty="0"/>
          </a:p>
        </p:txBody>
      </p:sp>
      <p:sp>
        <p:nvSpPr>
          <p:cNvPr id="4" name="コンテンツ プレースホルダー 3"/>
          <p:cNvSpPr>
            <a:spLocks noGrp="1"/>
          </p:cNvSpPr>
          <p:nvPr>
            <p:ph sz="half" idx="1"/>
          </p:nvPr>
        </p:nvSpPr>
        <p:spPr>
          <a:xfrm>
            <a:off x="162560" y="1027416"/>
            <a:ext cx="5857240" cy="5591335"/>
          </a:xfrm>
        </p:spPr>
        <p:txBody>
          <a:bodyPr>
            <a:normAutofit lnSpcReduction="10000"/>
          </a:bodyPr>
          <a:lstStyle/>
          <a:p>
            <a:r>
              <a:rPr lang="ja-JP" altLang="en-US" dirty="0" smtClean="0"/>
              <a:t>情報</a:t>
            </a:r>
            <a:r>
              <a:rPr lang="ja-JP" altLang="en-US" dirty="0"/>
              <a:t>セキュリティに関する</a:t>
            </a:r>
            <a:r>
              <a:rPr lang="ja-JP" altLang="en-US" dirty="0" smtClean="0"/>
              <a:t>事項</a:t>
            </a:r>
            <a:endParaRPr lang="en-US" altLang="ja-JP" dirty="0" smtClean="0"/>
          </a:p>
          <a:p>
            <a:pPr lvl="1"/>
            <a:r>
              <a:rPr lang="ja-JP" altLang="ja-JP" dirty="0"/>
              <a:t>主体</a:t>
            </a:r>
            <a:r>
              <a:rPr lang="ja-JP" altLang="ja-JP" dirty="0" smtClean="0"/>
              <a:t>認証</a:t>
            </a:r>
            <a:r>
              <a:rPr lang="ja-JP" altLang="en-US" dirty="0" smtClean="0"/>
              <a:t>、</a:t>
            </a:r>
            <a:r>
              <a:rPr lang="ja-JP" altLang="ja-JP" dirty="0" smtClean="0"/>
              <a:t>アクセス制御</a:t>
            </a:r>
            <a:r>
              <a:rPr lang="ja-JP" altLang="en-US" dirty="0" smtClean="0"/>
              <a:t>、</a:t>
            </a:r>
            <a:r>
              <a:rPr lang="ja-JP" altLang="ja-JP" dirty="0" smtClean="0"/>
              <a:t>権限管理</a:t>
            </a:r>
            <a:r>
              <a:rPr lang="ja-JP" altLang="en-US" dirty="0" smtClean="0"/>
              <a:t>、</a:t>
            </a:r>
            <a:r>
              <a:rPr lang="ja-JP" altLang="ja-JP" dirty="0" smtClean="0"/>
              <a:t>ログ</a:t>
            </a:r>
            <a:r>
              <a:rPr lang="ja-JP" altLang="ja-JP" dirty="0"/>
              <a:t>取得及びログ</a:t>
            </a:r>
            <a:r>
              <a:rPr lang="ja-JP" altLang="ja-JP" dirty="0" smtClean="0"/>
              <a:t>管理</a:t>
            </a:r>
            <a:r>
              <a:rPr lang="ja-JP" altLang="en-US" dirty="0" smtClean="0"/>
              <a:t>、</a:t>
            </a:r>
            <a:r>
              <a:rPr lang="ja-JP" altLang="ja-JP" dirty="0" smtClean="0"/>
              <a:t>暗号化</a:t>
            </a:r>
            <a:r>
              <a:rPr lang="ja-JP" altLang="ja-JP" dirty="0"/>
              <a:t>及び電子</a:t>
            </a:r>
            <a:r>
              <a:rPr lang="ja-JP" altLang="ja-JP" dirty="0" smtClean="0"/>
              <a:t>署名</a:t>
            </a:r>
            <a:r>
              <a:rPr lang="ja-JP" altLang="en-US" dirty="0" smtClean="0"/>
              <a:t>、</a:t>
            </a:r>
            <a:r>
              <a:rPr lang="ja-JP" altLang="ja-JP" dirty="0" smtClean="0"/>
              <a:t>ソフトウェア</a:t>
            </a:r>
            <a:r>
              <a:rPr lang="ja-JP" altLang="ja-JP" dirty="0"/>
              <a:t>の脆弱性</a:t>
            </a:r>
            <a:r>
              <a:rPr lang="ja-JP" altLang="ja-JP" dirty="0" smtClean="0"/>
              <a:t>対策</a:t>
            </a:r>
            <a:r>
              <a:rPr lang="ja-JP" altLang="en-US" dirty="0" smtClean="0"/>
              <a:t>、</a:t>
            </a:r>
            <a:r>
              <a:rPr lang="ja-JP" altLang="ja-JP" dirty="0" smtClean="0"/>
              <a:t>不正</a:t>
            </a:r>
            <a:r>
              <a:rPr lang="ja-JP" altLang="ja-JP" dirty="0"/>
              <a:t>プログラム</a:t>
            </a:r>
            <a:r>
              <a:rPr lang="ja-JP" altLang="ja-JP" dirty="0" smtClean="0"/>
              <a:t>対策</a:t>
            </a:r>
            <a:r>
              <a:rPr lang="ja-JP" altLang="en-US" dirty="0" smtClean="0"/>
              <a:t>、</a:t>
            </a:r>
            <a:r>
              <a:rPr lang="ja-JP" altLang="ja-JP" dirty="0" smtClean="0"/>
              <a:t>サービス</a:t>
            </a:r>
            <a:r>
              <a:rPr lang="ja-JP" altLang="ja-JP" dirty="0"/>
              <a:t>不能攻撃</a:t>
            </a:r>
            <a:r>
              <a:rPr lang="ja-JP" altLang="ja-JP" dirty="0" smtClean="0"/>
              <a:t>対策</a:t>
            </a:r>
            <a:r>
              <a:rPr lang="ja-JP" altLang="en-US" dirty="0"/>
              <a:t>、</a:t>
            </a:r>
            <a:r>
              <a:rPr lang="ja-JP" altLang="ja-JP" dirty="0" smtClean="0"/>
              <a:t>標的型</a:t>
            </a:r>
            <a:r>
              <a:rPr lang="ja-JP" altLang="ja-JP" dirty="0"/>
              <a:t>攻撃</a:t>
            </a:r>
            <a:r>
              <a:rPr lang="ja-JP" altLang="ja-JP" dirty="0" smtClean="0"/>
              <a:t>対策</a:t>
            </a:r>
            <a:r>
              <a:rPr lang="ja-JP" altLang="en-US" dirty="0" smtClean="0"/>
              <a:t>等</a:t>
            </a:r>
            <a:endParaRPr lang="ja-JP" altLang="en-US" dirty="0"/>
          </a:p>
          <a:p>
            <a:r>
              <a:rPr lang="ja-JP" altLang="en-US" dirty="0" smtClean="0"/>
              <a:t>情報</a:t>
            </a:r>
            <a:r>
              <a:rPr lang="ja-JP" altLang="en-US" dirty="0"/>
              <a:t>システム稼働環境に関する</a:t>
            </a:r>
            <a:r>
              <a:rPr lang="ja-JP" altLang="en-US" dirty="0" smtClean="0"/>
              <a:t>事項</a:t>
            </a:r>
            <a:endParaRPr lang="en-US" altLang="ja-JP" dirty="0" smtClean="0"/>
          </a:p>
          <a:p>
            <a:pPr lvl="1"/>
            <a:r>
              <a:rPr lang="ja-JP" altLang="ja-JP" u="sng" dirty="0"/>
              <a:t>ハードウェアの構成、ソフトウェア製品の構成、ネットワークの構成、施設・設備要件等</a:t>
            </a:r>
            <a:endParaRPr lang="ja-JP" altLang="en-US" dirty="0"/>
          </a:p>
          <a:p>
            <a:r>
              <a:rPr lang="ja-JP" altLang="en-US" dirty="0" smtClean="0"/>
              <a:t>テスト</a:t>
            </a:r>
            <a:r>
              <a:rPr lang="ja-JP" altLang="en-US" dirty="0"/>
              <a:t>に関する</a:t>
            </a:r>
            <a:r>
              <a:rPr lang="ja-JP" altLang="en-US" dirty="0" smtClean="0"/>
              <a:t>事項</a:t>
            </a:r>
            <a:endParaRPr lang="en-US" altLang="ja-JP" dirty="0" smtClean="0"/>
          </a:p>
          <a:p>
            <a:pPr lvl="1"/>
            <a:r>
              <a:rPr lang="ja-JP" altLang="ja-JP" u="sng" dirty="0"/>
              <a:t>テストの種類、目的、内容</a:t>
            </a:r>
            <a:r>
              <a:rPr lang="ja-JP" altLang="ja-JP" u="sng" dirty="0" smtClean="0"/>
              <a:t>等</a:t>
            </a:r>
            <a:endParaRPr lang="en-US" altLang="ja-JP" u="sng" dirty="0" smtClean="0"/>
          </a:p>
          <a:p>
            <a:pPr lvl="1"/>
            <a:r>
              <a:rPr lang="ja-JP" altLang="ja-JP" dirty="0"/>
              <a:t>総合テストの内容には性能テスト、負荷テスト及び他の情報システムとの接続試験を</a:t>
            </a:r>
            <a:r>
              <a:rPr lang="ja-JP" altLang="ja-JP" dirty="0" smtClean="0"/>
              <a:t>含める</a:t>
            </a:r>
            <a:r>
              <a:rPr lang="ja-JP" altLang="en-US" dirty="0" smtClean="0"/>
              <a:t>。</a:t>
            </a:r>
            <a:r>
              <a:rPr lang="ja-JP" altLang="ja-JP" dirty="0"/>
              <a:t>必要に応じて、脆弱性検査等を含める</a:t>
            </a:r>
            <a:endParaRPr lang="en-US" altLang="ja-JP" dirty="0" smtClean="0"/>
          </a:p>
          <a:p>
            <a:pPr lvl="1"/>
            <a:endParaRPr lang="en-US" altLang="ja-JP" dirty="0" smtClean="0"/>
          </a:p>
          <a:p>
            <a:endParaRPr lang="ja-JP" altLang="en-US" dirty="0"/>
          </a:p>
        </p:txBody>
      </p:sp>
      <p:sp>
        <p:nvSpPr>
          <p:cNvPr id="6" name="コンテンツ プレースホルダー 5"/>
          <p:cNvSpPr>
            <a:spLocks noGrp="1"/>
          </p:cNvSpPr>
          <p:nvPr>
            <p:ph sz="half" idx="2"/>
          </p:nvPr>
        </p:nvSpPr>
        <p:spPr>
          <a:xfrm>
            <a:off x="6172200" y="1027416"/>
            <a:ext cx="5847080" cy="5591335"/>
          </a:xfrm>
        </p:spPr>
        <p:txBody>
          <a:bodyPr>
            <a:normAutofit lnSpcReduction="10000"/>
          </a:bodyPr>
          <a:lstStyle/>
          <a:p>
            <a:r>
              <a:rPr lang="ja-JP" altLang="en-US" dirty="0" smtClean="0"/>
              <a:t>移行</a:t>
            </a:r>
            <a:r>
              <a:rPr lang="ja-JP" altLang="en-US" dirty="0"/>
              <a:t>に関する事項</a:t>
            </a:r>
            <a:endParaRPr lang="en-US" altLang="ja-JP" dirty="0"/>
          </a:p>
          <a:p>
            <a:pPr lvl="1"/>
            <a:r>
              <a:rPr lang="ja-JP" altLang="en-US" dirty="0"/>
              <a:t>移行データ調査、移行データ整備</a:t>
            </a:r>
            <a:endParaRPr lang="en-US" altLang="ja-JP" dirty="0"/>
          </a:p>
          <a:p>
            <a:pPr lvl="1"/>
            <a:r>
              <a:rPr lang="ja-JP" altLang="ja-JP" dirty="0"/>
              <a:t>移行ツール設計・開発</a:t>
            </a:r>
            <a:r>
              <a:rPr lang="ja-JP" altLang="en-US" dirty="0"/>
              <a:t>、</a:t>
            </a:r>
            <a:r>
              <a:rPr lang="ja-JP" altLang="ja-JP" dirty="0"/>
              <a:t>移行リハーサル（移行データの検証、移行時間の測定等）</a:t>
            </a:r>
            <a:r>
              <a:rPr lang="ja-JP" altLang="en-US" dirty="0"/>
              <a:t>、</a:t>
            </a:r>
            <a:r>
              <a:rPr lang="ja-JP" altLang="ja-JP" dirty="0"/>
              <a:t>移行判定項目と基準の設定</a:t>
            </a:r>
            <a:r>
              <a:rPr lang="ja-JP" altLang="en-US" dirty="0"/>
              <a:t>、</a:t>
            </a:r>
            <a:r>
              <a:rPr lang="ja-JP" altLang="ja-JP" dirty="0"/>
              <a:t>移行判定</a:t>
            </a:r>
            <a:r>
              <a:rPr lang="ja-JP" altLang="en-US" dirty="0"/>
              <a:t>、</a:t>
            </a:r>
            <a:r>
              <a:rPr lang="ja-JP" altLang="ja-JP" dirty="0"/>
              <a:t>移行の実施</a:t>
            </a:r>
            <a:r>
              <a:rPr lang="ja-JP" altLang="en-US" dirty="0"/>
              <a:t>、</a:t>
            </a:r>
            <a:r>
              <a:rPr lang="ja-JP" altLang="ja-JP" dirty="0"/>
              <a:t>稼働判定</a:t>
            </a:r>
            <a:r>
              <a:rPr lang="ja-JP" altLang="en-US" dirty="0"/>
              <a:t>、</a:t>
            </a:r>
            <a:r>
              <a:rPr lang="ja-JP" altLang="ja-JP" dirty="0"/>
              <a:t>本番切替え</a:t>
            </a:r>
            <a:r>
              <a:rPr lang="ja-JP" altLang="en-US" dirty="0"/>
              <a:t>、</a:t>
            </a:r>
            <a:r>
              <a:rPr lang="ja-JP" altLang="ja-JP" dirty="0"/>
              <a:t>移行要件</a:t>
            </a:r>
            <a:r>
              <a:rPr lang="ja-JP" altLang="en-US" dirty="0"/>
              <a:t>、</a:t>
            </a:r>
            <a:r>
              <a:rPr lang="ja-JP" altLang="ja-JP" dirty="0"/>
              <a:t>移行対象データ</a:t>
            </a:r>
          </a:p>
          <a:p>
            <a:r>
              <a:rPr lang="ja-JP" altLang="en-US" dirty="0" smtClean="0"/>
              <a:t>引継ぎ</a:t>
            </a:r>
            <a:r>
              <a:rPr lang="ja-JP" altLang="en-US" dirty="0"/>
              <a:t>に関する</a:t>
            </a:r>
            <a:r>
              <a:rPr lang="ja-JP" altLang="en-US" dirty="0" smtClean="0"/>
              <a:t>事項</a:t>
            </a:r>
            <a:endParaRPr lang="en-US" altLang="ja-JP" dirty="0" smtClean="0"/>
          </a:p>
          <a:p>
            <a:pPr lvl="1"/>
            <a:r>
              <a:rPr lang="ja-JP" altLang="ja-JP" u="sng" dirty="0"/>
              <a:t>他の関係事業者への引継ぎに関する要件</a:t>
            </a:r>
            <a:endParaRPr lang="en-US" altLang="ja-JP" dirty="0"/>
          </a:p>
          <a:p>
            <a:r>
              <a:rPr lang="ja-JP" altLang="en-US" dirty="0" smtClean="0"/>
              <a:t>教育</a:t>
            </a:r>
            <a:r>
              <a:rPr lang="ja-JP" altLang="en-US" dirty="0"/>
              <a:t>に関する</a:t>
            </a:r>
            <a:r>
              <a:rPr lang="ja-JP" altLang="en-US" dirty="0" smtClean="0"/>
              <a:t>事項</a:t>
            </a:r>
            <a:endParaRPr lang="en-US" altLang="ja-JP" dirty="0" smtClean="0"/>
          </a:p>
          <a:p>
            <a:pPr lvl="1"/>
            <a:r>
              <a:rPr lang="ja-JP" altLang="ja-JP" u="sng" dirty="0"/>
              <a:t>情報システムの利用者に対する教育について、教育対象者の範囲、教育の</a:t>
            </a:r>
            <a:r>
              <a:rPr lang="ja-JP" altLang="ja-JP" u="sng" dirty="0" smtClean="0"/>
              <a:t>方法</a:t>
            </a:r>
            <a:r>
              <a:rPr lang="ja-JP" altLang="en-US" u="sng" dirty="0" smtClean="0"/>
              <a:t>、</a:t>
            </a:r>
            <a:r>
              <a:rPr lang="ja-JP" altLang="ja-JP" dirty="0"/>
              <a:t>教材の作成</a:t>
            </a:r>
            <a:r>
              <a:rPr lang="ja-JP" altLang="ja-JP" u="sng" dirty="0" smtClean="0"/>
              <a:t>等</a:t>
            </a:r>
            <a:endParaRPr lang="ja-JP" altLang="en-US" dirty="0"/>
          </a:p>
        </p:txBody>
      </p:sp>
    </p:spTree>
    <p:extLst>
      <p:ext uri="{BB962C8B-B14F-4D97-AF65-F5344CB8AC3E}">
        <p14:creationId xmlns:p14="http://schemas.microsoft.com/office/powerpoint/2010/main" val="953999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0" y="90805"/>
            <a:ext cx="12192000" cy="701675"/>
          </a:xfrm>
        </p:spPr>
        <p:txBody>
          <a:bodyPr>
            <a:normAutofit fontScale="90000"/>
          </a:bodyPr>
          <a:lstStyle/>
          <a:p>
            <a:r>
              <a:rPr lang="ja-JP" altLang="en-US" dirty="0"/>
              <a:t>要件</a:t>
            </a:r>
            <a:r>
              <a:rPr lang="ja-JP" altLang="en-US" dirty="0" smtClean="0"/>
              <a:t>定義書記載項目</a:t>
            </a:r>
            <a:r>
              <a:rPr lang="ja-JP" altLang="en-US" sz="4000" dirty="0"/>
              <a:t>（システム化要件</a:t>
            </a:r>
            <a:r>
              <a:rPr lang="en-US" altLang="ja-JP" sz="4000" dirty="0"/>
              <a:t>/</a:t>
            </a:r>
            <a:r>
              <a:rPr lang="ja-JP" altLang="en-US" sz="4000" dirty="0"/>
              <a:t>非機能</a:t>
            </a:r>
            <a:r>
              <a:rPr lang="ja-JP" altLang="en-US" sz="4000" dirty="0" smtClean="0"/>
              <a:t>要件</a:t>
            </a:r>
            <a:r>
              <a:rPr lang="en-US" altLang="ja-JP" sz="4000" dirty="0"/>
              <a:t>3</a:t>
            </a:r>
            <a:r>
              <a:rPr lang="en-US" altLang="ja-JP" sz="4000" dirty="0" smtClean="0"/>
              <a:t>/3</a:t>
            </a:r>
            <a:r>
              <a:rPr lang="ja-JP" altLang="en-US" sz="4000" dirty="0" smtClean="0"/>
              <a:t>）</a:t>
            </a:r>
            <a:endParaRPr kumimoji="1" lang="ja-JP" altLang="en-US" sz="4000" dirty="0"/>
          </a:p>
        </p:txBody>
      </p:sp>
      <p:sp>
        <p:nvSpPr>
          <p:cNvPr id="4" name="コンテンツ プレースホルダー 3"/>
          <p:cNvSpPr>
            <a:spLocks noGrp="1"/>
          </p:cNvSpPr>
          <p:nvPr>
            <p:ph sz="half" idx="1"/>
          </p:nvPr>
        </p:nvSpPr>
        <p:spPr>
          <a:xfrm>
            <a:off x="162560" y="1027416"/>
            <a:ext cx="5857240" cy="5591335"/>
          </a:xfrm>
        </p:spPr>
        <p:txBody>
          <a:bodyPr>
            <a:normAutofit fontScale="85000" lnSpcReduction="20000"/>
          </a:bodyPr>
          <a:lstStyle/>
          <a:p>
            <a:r>
              <a:rPr lang="ja-JP" altLang="en-US" dirty="0" smtClean="0"/>
              <a:t>運用</a:t>
            </a:r>
            <a:r>
              <a:rPr lang="ja-JP" altLang="en-US" dirty="0"/>
              <a:t>に関する事項</a:t>
            </a:r>
            <a:endParaRPr lang="en-US" altLang="ja-JP" dirty="0"/>
          </a:p>
          <a:p>
            <a:pPr lvl="1"/>
            <a:r>
              <a:rPr lang="ja-JP" altLang="ja-JP" u="sng" dirty="0"/>
              <a:t>運転管理・監視等に関する</a:t>
            </a:r>
            <a:r>
              <a:rPr lang="ja-JP" altLang="ja-JP" u="sng" dirty="0" smtClean="0"/>
              <a:t>要件</a:t>
            </a:r>
            <a:endParaRPr lang="en-US" altLang="ja-JP" u="sng" dirty="0" smtClean="0"/>
          </a:p>
          <a:p>
            <a:pPr lvl="2"/>
            <a:r>
              <a:rPr lang="ja-JP" altLang="ja-JP" dirty="0"/>
              <a:t>死活</a:t>
            </a:r>
            <a:r>
              <a:rPr lang="ja-JP" altLang="ja-JP" dirty="0" smtClean="0"/>
              <a:t>監視</a:t>
            </a:r>
            <a:r>
              <a:rPr lang="ja-JP" altLang="en-US" dirty="0" smtClean="0"/>
              <a:t>、</a:t>
            </a:r>
            <a:r>
              <a:rPr lang="ja-JP" altLang="ja-JP" dirty="0" smtClean="0"/>
              <a:t>性能監視</a:t>
            </a:r>
            <a:r>
              <a:rPr lang="ja-JP" altLang="en-US" dirty="0" smtClean="0"/>
              <a:t>、</a:t>
            </a:r>
            <a:r>
              <a:rPr lang="ja-JP" altLang="ja-JP" dirty="0" smtClean="0"/>
              <a:t>稼働</a:t>
            </a:r>
            <a:r>
              <a:rPr lang="ja-JP" altLang="ja-JP" dirty="0"/>
              <a:t>状況</a:t>
            </a:r>
            <a:r>
              <a:rPr lang="ja-JP" altLang="ja-JP" dirty="0" smtClean="0"/>
              <a:t>監視</a:t>
            </a:r>
            <a:endParaRPr lang="en-US" altLang="ja-JP" dirty="0" smtClean="0"/>
          </a:p>
          <a:p>
            <a:pPr lvl="2"/>
            <a:r>
              <a:rPr lang="ja-JP" altLang="ja-JP" dirty="0" smtClean="0"/>
              <a:t>セキュリティ監視</a:t>
            </a:r>
            <a:r>
              <a:rPr lang="ja-JP" altLang="en-US" dirty="0"/>
              <a:t>、</a:t>
            </a:r>
            <a:r>
              <a:rPr lang="ja-JP" altLang="ja-JP" dirty="0" smtClean="0"/>
              <a:t>障害</a:t>
            </a:r>
            <a:r>
              <a:rPr lang="ja-JP" altLang="ja-JP" dirty="0"/>
              <a:t>の一次</a:t>
            </a:r>
            <a:r>
              <a:rPr lang="ja-JP" altLang="ja-JP" dirty="0" smtClean="0"/>
              <a:t>対応</a:t>
            </a:r>
            <a:r>
              <a:rPr lang="ja-JP" altLang="en-US" dirty="0"/>
              <a:t>、</a:t>
            </a:r>
            <a:r>
              <a:rPr lang="ja-JP" altLang="ja-JP" dirty="0" smtClean="0"/>
              <a:t>バックアップ管理</a:t>
            </a:r>
            <a:r>
              <a:rPr lang="ja-JP" altLang="en-US" dirty="0" smtClean="0"/>
              <a:t>、</a:t>
            </a:r>
            <a:r>
              <a:rPr lang="ja-JP" altLang="ja-JP" dirty="0" smtClean="0"/>
              <a:t>情報</a:t>
            </a:r>
            <a:r>
              <a:rPr lang="ja-JP" altLang="ja-JP" dirty="0"/>
              <a:t>システムの設定</a:t>
            </a:r>
            <a:r>
              <a:rPr lang="ja-JP" altLang="ja-JP" dirty="0" smtClean="0"/>
              <a:t>変更</a:t>
            </a:r>
            <a:r>
              <a:rPr lang="ja-JP" altLang="en-US" dirty="0"/>
              <a:t>、</a:t>
            </a:r>
            <a:r>
              <a:rPr lang="ja-JP" altLang="ja-JP" dirty="0" smtClean="0"/>
              <a:t>修正</a:t>
            </a:r>
            <a:r>
              <a:rPr lang="ja-JP" altLang="ja-JP" dirty="0"/>
              <a:t>プログラム又はアップデートファイルの</a:t>
            </a:r>
            <a:r>
              <a:rPr lang="ja-JP" altLang="ja-JP" dirty="0" smtClean="0"/>
              <a:t>適用</a:t>
            </a:r>
            <a:endParaRPr lang="en-US" altLang="ja-JP" u="sng" dirty="0"/>
          </a:p>
          <a:p>
            <a:pPr lvl="1"/>
            <a:r>
              <a:rPr lang="ja-JP" altLang="en-US" u="sng" dirty="0"/>
              <a:t>運用サポート</a:t>
            </a:r>
            <a:r>
              <a:rPr lang="ja-JP" altLang="en-US" u="sng" dirty="0" smtClean="0"/>
              <a:t>業務</a:t>
            </a:r>
            <a:endParaRPr lang="en-US" altLang="ja-JP" u="sng" dirty="0" smtClean="0"/>
          </a:p>
          <a:p>
            <a:pPr lvl="2"/>
            <a:r>
              <a:rPr lang="ja-JP" altLang="en-US" u="sng" dirty="0" smtClean="0"/>
              <a:t>ヘルプデスク業務、コールセンター業務、操作研修</a:t>
            </a:r>
            <a:endParaRPr lang="en-US" altLang="ja-JP" u="sng" dirty="0"/>
          </a:p>
          <a:p>
            <a:pPr lvl="1"/>
            <a:r>
              <a:rPr lang="ja-JP" altLang="en-US" u="sng" dirty="0"/>
              <a:t>業務運用</a:t>
            </a:r>
            <a:r>
              <a:rPr lang="ja-JP" altLang="en-US" u="sng" dirty="0" smtClean="0"/>
              <a:t>支援</a:t>
            </a:r>
            <a:endParaRPr lang="en-US" altLang="ja-JP" u="sng" dirty="0" smtClean="0"/>
          </a:p>
          <a:p>
            <a:pPr lvl="2"/>
            <a:r>
              <a:rPr lang="ja-JP" altLang="en-US" u="sng" dirty="0" smtClean="0"/>
              <a:t>データ作成（ウェブページ、</a:t>
            </a:r>
            <a:r>
              <a:rPr lang="en-US" altLang="ja-JP" u="sng" dirty="0" smtClean="0"/>
              <a:t>e-</a:t>
            </a:r>
            <a:r>
              <a:rPr lang="ja-JP" altLang="en-US" u="sng" dirty="0" smtClean="0"/>
              <a:t>ラーニングコンテンツ等</a:t>
            </a:r>
            <a:endParaRPr lang="en-US" altLang="ja-JP" u="sng" dirty="0"/>
          </a:p>
          <a:p>
            <a:pPr lvl="2"/>
            <a:r>
              <a:rPr lang="ja-JP" altLang="en-US" u="sng" dirty="0" smtClean="0"/>
              <a:t>データ受付・登録、帳票印刷等</a:t>
            </a:r>
            <a:endParaRPr lang="en-US" altLang="ja-JP" u="sng" dirty="0"/>
          </a:p>
          <a:p>
            <a:pPr lvl="1"/>
            <a:r>
              <a:rPr lang="ja-JP" altLang="en-US" u="sng" dirty="0"/>
              <a:t>運用実績の評価と</a:t>
            </a:r>
            <a:r>
              <a:rPr lang="ja-JP" altLang="en-US" u="sng" dirty="0" smtClean="0"/>
              <a:t>改善</a:t>
            </a:r>
            <a:endParaRPr lang="en-US" altLang="ja-JP" u="sng" dirty="0" smtClean="0"/>
          </a:p>
          <a:p>
            <a:pPr lvl="2"/>
            <a:r>
              <a:rPr lang="ja-JP" altLang="ja-JP" dirty="0"/>
              <a:t>運用実績（サービスレベルの達成状況、情報システムの構成と運転状況等）の値の取得、評価及び管理</a:t>
            </a:r>
          </a:p>
          <a:p>
            <a:pPr lvl="2"/>
            <a:r>
              <a:rPr lang="ja-JP" altLang="ja-JP" dirty="0"/>
              <a:t>運用実績が目標に満たない場合の要因分析、改善措置の</a:t>
            </a:r>
            <a:r>
              <a:rPr lang="ja-JP" altLang="ja-JP" dirty="0" smtClean="0"/>
              <a:t>検討</a:t>
            </a:r>
            <a:endParaRPr lang="en-US" altLang="ja-JP" dirty="0"/>
          </a:p>
          <a:p>
            <a:pPr lvl="1"/>
            <a:endParaRPr lang="en-US" altLang="ja-JP" dirty="0" smtClean="0"/>
          </a:p>
          <a:p>
            <a:endParaRPr lang="ja-JP" altLang="en-US" dirty="0"/>
          </a:p>
        </p:txBody>
      </p:sp>
      <p:sp>
        <p:nvSpPr>
          <p:cNvPr id="6" name="コンテンツ プレースホルダー 5"/>
          <p:cNvSpPr>
            <a:spLocks noGrp="1"/>
          </p:cNvSpPr>
          <p:nvPr>
            <p:ph sz="half" idx="2"/>
          </p:nvPr>
        </p:nvSpPr>
        <p:spPr>
          <a:xfrm>
            <a:off x="6172200" y="1027416"/>
            <a:ext cx="5847080" cy="5591335"/>
          </a:xfrm>
        </p:spPr>
        <p:txBody>
          <a:bodyPr>
            <a:normAutofit fontScale="85000" lnSpcReduction="20000"/>
          </a:bodyPr>
          <a:lstStyle/>
          <a:p>
            <a:r>
              <a:rPr lang="ja-JP" altLang="en-US" dirty="0" smtClean="0"/>
              <a:t>保守</a:t>
            </a:r>
            <a:r>
              <a:rPr lang="ja-JP" altLang="en-US" dirty="0"/>
              <a:t>に関する事項</a:t>
            </a:r>
          </a:p>
          <a:p>
            <a:pPr lvl="1"/>
            <a:r>
              <a:rPr lang="ja-JP" altLang="ja-JP" u="sng" dirty="0"/>
              <a:t>情報システムの機能改修及び更改と明確に区別して</a:t>
            </a:r>
            <a:r>
              <a:rPr lang="ja-JP" altLang="ja-JP" u="sng" dirty="0" smtClean="0"/>
              <a:t>記載</a:t>
            </a:r>
            <a:endParaRPr lang="en-US" altLang="ja-JP" u="sng" dirty="0" smtClean="0"/>
          </a:p>
          <a:p>
            <a:pPr lvl="1"/>
            <a:r>
              <a:rPr lang="ja-JP" altLang="ja-JP" dirty="0"/>
              <a:t>アプリケーションプログラムの保守</a:t>
            </a:r>
            <a:r>
              <a:rPr lang="ja-JP" altLang="ja-JP" dirty="0" smtClean="0"/>
              <a:t>要件</a:t>
            </a:r>
            <a:endParaRPr lang="en-US" altLang="ja-JP" dirty="0" smtClean="0"/>
          </a:p>
          <a:p>
            <a:pPr lvl="2"/>
            <a:r>
              <a:rPr lang="ja-JP" altLang="ja-JP" dirty="0"/>
              <a:t>不具合の受付と修正サービスの提供</a:t>
            </a:r>
            <a:r>
              <a:rPr lang="ja-JP" altLang="ja-JP" dirty="0" smtClean="0"/>
              <a:t>期間</a:t>
            </a:r>
            <a:r>
              <a:rPr lang="ja-JP" altLang="en-US" dirty="0" smtClean="0"/>
              <a:t>、不具合修正作業期間</a:t>
            </a:r>
            <a:endParaRPr lang="en-US" altLang="ja-JP" dirty="0" smtClean="0"/>
          </a:p>
          <a:p>
            <a:pPr lvl="2"/>
            <a:r>
              <a:rPr lang="ja-JP" altLang="ja-JP" dirty="0"/>
              <a:t>不具合の確認や修正プログラムの作成及びテストのための環境</a:t>
            </a:r>
            <a:endParaRPr lang="en-US" altLang="ja-JP" dirty="0" smtClean="0"/>
          </a:p>
          <a:p>
            <a:pPr lvl="1"/>
            <a:r>
              <a:rPr lang="ja-JP" altLang="ja-JP" dirty="0"/>
              <a:t>ハードウェアの保守</a:t>
            </a:r>
            <a:r>
              <a:rPr lang="ja-JP" altLang="ja-JP" dirty="0" smtClean="0"/>
              <a:t>要件</a:t>
            </a:r>
            <a:endParaRPr lang="en-US" altLang="ja-JP" dirty="0" smtClean="0"/>
          </a:p>
          <a:p>
            <a:pPr lvl="2"/>
            <a:r>
              <a:rPr lang="ja-JP" altLang="ja-JP" dirty="0"/>
              <a:t>製品の保守継続可能</a:t>
            </a:r>
            <a:r>
              <a:rPr lang="ja-JP" altLang="ja-JP" dirty="0" smtClean="0"/>
              <a:t>期間</a:t>
            </a:r>
            <a:endParaRPr lang="en-US" altLang="ja-JP" dirty="0" smtClean="0"/>
          </a:p>
          <a:p>
            <a:pPr lvl="2"/>
            <a:r>
              <a:rPr lang="ja-JP" altLang="ja-JP" dirty="0" smtClean="0"/>
              <a:t>修理</a:t>
            </a:r>
            <a:r>
              <a:rPr lang="ja-JP" altLang="ja-JP" dirty="0"/>
              <a:t>のための対応方法（障害機の送付・作業員のオンサイト作業）</a:t>
            </a:r>
          </a:p>
          <a:p>
            <a:pPr lvl="2"/>
            <a:r>
              <a:rPr lang="ja-JP" altLang="ja-JP" dirty="0"/>
              <a:t>保守対応時間（平日のみ・休日込み、日中営業時間帯、</a:t>
            </a:r>
            <a:r>
              <a:rPr lang="en-US" altLang="ja-JP" dirty="0"/>
              <a:t>24</a:t>
            </a:r>
            <a:r>
              <a:rPr lang="ja-JP" altLang="ja-JP" dirty="0"/>
              <a:t>時間</a:t>
            </a:r>
            <a:r>
              <a:rPr lang="ja-JP" altLang="ja-JP" dirty="0" smtClean="0"/>
              <a:t>）</a:t>
            </a:r>
            <a:endParaRPr lang="ja-JP" altLang="ja-JP" dirty="0"/>
          </a:p>
          <a:p>
            <a:pPr lvl="1"/>
            <a:r>
              <a:rPr lang="ja-JP" altLang="ja-JP" dirty="0"/>
              <a:t>ソフトウェア製品の保守</a:t>
            </a:r>
            <a:r>
              <a:rPr lang="ja-JP" altLang="ja-JP" dirty="0" smtClean="0"/>
              <a:t>要件</a:t>
            </a:r>
            <a:endParaRPr lang="en-US" altLang="ja-JP" dirty="0" smtClean="0"/>
          </a:p>
          <a:p>
            <a:pPr lvl="2"/>
            <a:r>
              <a:rPr lang="ja-JP" altLang="ja-JP" dirty="0"/>
              <a:t>不具合の受付とパッチ提供サービス等の提供</a:t>
            </a:r>
            <a:r>
              <a:rPr lang="ja-JP" altLang="ja-JP" dirty="0" smtClean="0"/>
              <a:t>期間</a:t>
            </a:r>
            <a:endParaRPr lang="en-US" altLang="ja-JP" dirty="0" smtClean="0"/>
          </a:p>
          <a:p>
            <a:pPr lvl="1"/>
            <a:r>
              <a:rPr lang="ja-JP" altLang="ja-JP" dirty="0"/>
              <a:t>データの保守</a:t>
            </a:r>
            <a:r>
              <a:rPr lang="ja-JP" altLang="ja-JP" dirty="0" smtClean="0"/>
              <a:t>要件</a:t>
            </a:r>
            <a:endParaRPr lang="en-US" altLang="ja-JP" dirty="0" smtClean="0"/>
          </a:p>
          <a:p>
            <a:pPr lvl="2"/>
            <a:r>
              <a:rPr lang="ja-JP" altLang="ja-JP" dirty="0"/>
              <a:t>データに異常が生じた場合の復旧作業及びアップデート時の更新作業</a:t>
            </a:r>
            <a:endParaRPr lang="en-US" altLang="ja-JP" dirty="0" smtClean="0"/>
          </a:p>
          <a:p>
            <a:pPr lvl="1"/>
            <a:r>
              <a:rPr lang="ja-JP" altLang="ja-JP" dirty="0"/>
              <a:t>保守実績の評価と改善</a:t>
            </a:r>
          </a:p>
          <a:p>
            <a:pPr lvl="2"/>
            <a:r>
              <a:rPr lang="ja-JP" altLang="ja-JP" dirty="0"/>
              <a:t>保守実績（サービスレベルの達成状況等）の値の取得、評価及び</a:t>
            </a:r>
            <a:r>
              <a:rPr lang="ja-JP" altLang="ja-JP" dirty="0" smtClean="0"/>
              <a:t>管理</a:t>
            </a:r>
            <a:endParaRPr lang="ja-JP" altLang="en-US" dirty="0"/>
          </a:p>
          <a:p>
            <a:endParaRPr kumimoji="1" lang="ja-JP" altLang="en-US" dirty="0"/>
          </a:p>
        </p:txBody>
      </p:sp>
    </p:spTree>
    <p:extLst>
      <p:ext uri="{BB962C8B-B14F-4D97-AF65-F5344CB8AC3E}">
        <p14:creationId xmlns:p14="http://schemas.microsoft.com/office/powerpoint/2010/main" val="4275934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dirty="0"/>
              <a:t>要件</a:t>
            </a:r>
            <a:r>
              <a:rPr lang="ja-JP" altLang="en-US" dirty="0" smtClean="0"/>
              <a:t>定義書記載項目（一般要件）</a:t>
            </a:r>
            <a:endParaRPr kumimoji="1" lang="ja-JP" altLang="en-US" dirty="0"/>
          </a:p>
        </p:txBody>
      </p:sp>
      <p:sp>
        <p:nvSpPr>
          <p:cNvPr id="4" name="コンテンツ プレースホルダー 3"/>
          <p:cNvSpPr>
            <a:spLocks noGrp="1"/>
          </p:cNvSpPr>
          <p:nvPr>
            <p:ph sz="half" idx="1"/>
          </p:nvPr>
        </p:nvSpPr>
        <p:spPr>
          <a:xfrm>
            <a:off x="162560" y="1413655"/>
            <a:ext cx="5857240" cy="5205096"/>
          </a:xfrm>
        </p:spPr>
        <p:txBody>
          <a:bodyPr>
            <a:normAutofit fontScale="85000" lnSpcReduction="20000"/>
          </a:bodyPr>
          <a:lstStyle/>
          <a:p>
            <a:r>
              <a:rPr lang="ja-JP" altLang="en-US" dirty="0" smtClean="0"/>
              <a:t>業務要件</a:t>
            </a:r>
            <a:endParaRPr lang="en-US" altLang="ja-JP" dirty="0" smtClean="0"/>
          </a:p>
          <a:p>
            <a:pPr lvl="1"/>
            <a:r>
              <a:rPr lang="ja-JP" altLang="en-US" dirty="0"/>
              <a:t>業務実施手順</a:t>
            </a:r>
            <a:endParaRPr lang="en-US" altLang="ja-JP" dirty="0"/>
          </a:p>
          <a:p>
            <a:pPr lvl="1"/>
            <a:r>
              <a:rPr lang="ja-JP" altLang="en-US" dirty="0"/>
              <a:t>規模</a:t>
            </a:r>
            <a:endParaRPr lang="en-US" altLang="ja-JP" dirty="0"/>
          </a:p>
          <a:p>
            <a:pPr lvl="1"/>
            <a:r>
              <a:rPr lang="ja-JP" altLang="en-US" dirty="0"/>
              <a:t>時期・時間</a:t>
            </a:r>
            <a:endParaRPr lang="en-US" altLang="ja-JP" dirty="0"/>
          </a:p>
          <a:p>
            <a:pPr lvl="1"/>
            <a:r>
              <a:rPr lang="ja-JP" altLang="en-US" dirty="0"/>
              <a:t>場所等</a:t>
            </a:r>
            <a:endParaRPr lang="en-US" altLang="ja-JP" dirty="0"/>
          </a:p>
          <a:p>
            <a:pPr lvl="1"/>
            <a:r>
              <a:rPr lang="ja-JP" altLang="en-US" dirty="0"/>
              <a:t>管理すべき指標</a:t>
            </a:r>
            <a:endParaRPr lang="en-US" altLang="ja-JP" dirty="0"/>
          </a:p>
          <a:p>
            <a:pPr lvl="1"/>
            <a:r>
              <a:rPr lang="ja-JP" altLang="en-US" dirty="0"/>
              <a:t>情報システム化の範囲</a:t>
            </a:r>
            <a:endParaRPr lang="en-US" altLang="ja-JP" dirty="0"/>
          </a:p>
          <a:p>
            <a:pPr lvl="1"/>
            <a:r>
              <a:rPr lang="ja-JP" altLang="en-US" dirty="0"/>
              <a:t>業務の継続の方針等</a:t>
            </a:r>
            <a:endParaRPr lang="en-US" altLang="ja-JP" dirty="0"/>
          </a:p>
          <a:p>
            <a:pPr lvl="1"/>
            <a:r>
              <a:rPr lang="ja-JP" altLang="en-US" dirty="0"/>
              <a:t>情報</a:t>
            </a:r>
            <a:r>
              <a:rPr lang="ja-JP" altLang="en-US" dirty="0" smtClean="0"/>
              <a:t>セキュリティ</a:t>
            </a:r>
            <a:endParaRPr lang="en-US" altLang="ja-JP" dirty="0" smtClean="0"/>
          </a:p>
          <a:p>
            <a:r>
              <a:rPr lang="ja-JP" altLang="en-US" dirty="0" smtClean="0"/>
              <a:t>機能要件</a:t>
            </a:r>
            <a:endParaRPr lang="en-US" altLang="ja-JP" dirty="0"/>
          </a:p>
          <a:p>
            <a:pPr lvl="1"/>
            <a:r>
              <a:rPr lang="ja-JP" altLang="en-US" dirty="0" smtClean="0"/>
              <a:t>機能</a:t>
            </a:r>
            <a:r>
              <a:rPr lang="ja-JP" altLang="en-US" dirty="0"/>
              <a:t>に関する事項</a:t>
            </a:r>
          </a:p>
          <a:p>
            <a:pPr lvl="1"/>
            <a:r>
              <a:rPr lang="ja-JP" altLang="en-US" dirty="0" smtClean="0"/>
              <a:t>画面</a:t>
            </a:r>
            <a:r>
              <a:rPr lang="ja-JP" altLang="en-US" dirty="0"/>
              <a:t>に関する事項</a:t>
            </a:r>
          </a:p>
          <a:p>
            <a:pPr lvl="1"/>
            <a:r>
              <a:rPr lang="ja-JP" altLang="en-US" dirty="0" smtClean="0"/>
              <a:t>帳票</a:t>
            </a:r>
            <a:r>
              <a:rPr lang="ja-JP" altLang="en-US" dirty="0"/>
              <a:t>に関する事項</a:t>
            </a:r>
          </a:p>
          <a:p>
            <a:pPr lvl="1"/>
            <a:r>
              <a:rPr lang="ja-JP" altLang="en-US" dirty="0" smtClean="0"/>
              <a:t>情報</a:t>
            </a:r>
            <a:r>
              <a:rPr lang="ja-JP" altLang="en-US" dirty="0"/>
              <a:t>・データに関する事項</a:t>
            </a:r>
          </a:p>
          <a:p>
            <a:pPr lvl="1"/>
            <a:r>
              <a:rPr lang="ja-JP" altLang="en-US" dirty="0" smtClean="0"/>
              <a:t>外部</a:t>
            </a:r>
            <a:r>
              <a:rPr lang="ja-JP" altLang="en-US" dirty="0"/>
              <a:t>インタフェースに関する</a:t>
            </a:r>
            <a:r>
              <a:rPr lang="ja-JP" altLang="en-US" dirty="0" smtClean="0"/>
              <a:t>事項</a:t>
            </a:r>
            <a:endParaRPr lang="ja-JP" altLang="en-US" dirty="0"/>
          </a:p>
        </p:txBody>
      </p:sp>
      <p:sp>
        <p:nvSpPr>
          <p:cNvPr id="6" name="コンテンツ プレースホルダー 5"/>
          <p:cNvSpPr>
            <a:spLocks noGrp="1"/>
          </p:cNvSpPr>
          <p:nvPr>
            <p:ph sz="half" idx="2"/>
          </p:nvPr>
        </p:nvSpPr>
        <p:spPr>
          <a:xfrm>
            <a:off x="6172200" y="1413655"/>
            <a:ext cx="5847080" cy="5205096"/>
          </a:xfrm>
        </p:spPr>
        <p:txBody>
          <a:bodyPr>
            <a:normAutofit fontScale="85000" lnSpcReduction="20000"/>
          </a:bodyPr>
          <a:lstStyle/>
          <a:p>
            <a:r>
              <a:rPr lang="ja-JP" altLang="en-US" dirty="0" smtClean="0"/>
              <a:t>非機能</a:t>
            </a:r>
            <a:r>
              <a:rPr lang="ja-JP" altLang="en-US" dirty="0"/>
              <a:t>要件</a:t>
            </a:r>
            <a:endParaRPr lang="en-US" altLang="ja-JP" dirty="0"/>
          </a:p>
          <a:p>
            <a:pPr lvl="1"/>
            <a:r>
              <a:rPr lang="ja-JP" altLang="en-US" dirty="0" smtClean="0"/>
              <a:t>ユーザビリティ</a:t>
            </a:r>
            <a:r>
              <a:rPr lang="ja-JP" altLang="en-US" dirty="0"/>
              <a:t>及びアクセシビリティに関する事項</a:t>
            </a:r>
          </a:p>
          <a:p>
            <a:pPr lvl="1"/>
            <a:r>
              <a:rPr lang="ja-JP" altLang="en-US" dirty="0" smtClean="0"/>
              <a:t>システム</a:t>
            </a:r>
            <a:r>
              <a:rPr lang="ja-JP" altLang="en-US" dirty="0"/>
              <a:t>方式に関する事項</a:t>
            </a:r>
          </a:p>
          <a:p>
            <a:pPr lvl="1"/>
            <a:r>
              <a:rPr lang="ja-JP" altLang="en-US" dirty="0" smtClean="0"/>
              <a:t>規模</a:t>
            </a:r>
            <a:r>
              <a:rPr lang="ja-JP" altLang="en-US" dirty="0"/>
              <a:t>に関する事項</a:t>
            </a:r>
          </a:p>
          <a:p>
            <a:pPr lvl="1"/>
            <a:r>
              <a:rPr lang="ja-JP" altLang="en-US" dirty="0" smtClean="0"/>
              <a:t>性能</a:t>
            </a:r>
            <a:r>
              <a:rPr lang="ja-JP" altLang="en-US" dirty="0"/>
              <a:t>に関する事項</a:t>
            </a:r>
          </a:p>
          <a:p>
            <a:pPr lvl="1"/>
            <a:r>
              <a:rPr lang="ja-JP" altLang="en-US" dirty="0" smtClean="0"/>
              <a:t>信頼性</a:t>
            </a:r>
            <a:r>
              <a:rPr lang="ja-JP" altLang="en-US" dirty="0"/>
              <a:t>に関する事項</a:t>
            </a:r>
          </a:p>
          <a:p>
            <a:pPr lvl="1"/>
            <a:r>
              <a:rPr lang="ja-JP" altLang="en-US" dirty="0" smtClean="0"/>
              <a:t>拡張性</a:t>
            </a:r>
            <a:r>
              <a:rPr lang="ja-JP" altLang="en-US" dirty="0"/>
              <a:t>に関する事項</a:t>
            </a:r>
          </a:p>
          <a:p>
            <a:pPr lvl="1"/>
            <a:r>
              <a:rPr lang="ja-JP" altLang="en-US" dirty="0" smtClean="0"/>
              <a:t>中立性</a:t>
            </a:r>
            <a:r>
              <a:rPr lang="ja-JP" altLang="en-US" dirty="0"/>
              <a:t>に関する事項</a:t>
            </a:r>
          </a:p>
          <a:p>
            <a:pPr lvl="1"/>
            <a:r>
              <a:rPr lang="ja-JP" altLang="en-US" dirty="0" smtClean="0"/>
              <a:t>継続性</a:t>
            </a:r>
            <a:r>
              <a:rPr lang="ja-JP" altLang="en-US" dirty="0"/>
              <a:t>に関する事項</a:t>
            </a:r>
          </a:p>
          <a:p>
            <a:pPr lvl="1"/>
            <a:r>
              <a:rPr lang="ja-JP" altLang="en-US" dirty="0" smtClean="0"/>
              <a:t>情報</a:t>
            </a:r>
            <a:r>
              <a:rPr lang="ja-JP" altLang="en-US" dirty="0"/>
              <a:t>セキュリティに関する事項</a:t>
            </a:r>
          </a:p>
          <a:p>
            <a:pPr lvl="1"/>
            <a:r>
              <a:rPr lang="ja-JP" altLang="en-US" dirty="0" smtClean="0"/>
              <a:t>情報</a:t>
            </a:r>
            <a:r>
              <a:rPr lang="ja-JP" altLang="en-US" dirty="0"/>
              <a:t>システム稼働環境に関する事項</a:t>
            </a:r>
          </a:p>
          <a:p>
            <a:pPr lvl="1"/>
            <a:r>
              <a:rPr lang="ja-JP" altLang="en-US" dirty="0" smtClean="0"/>
              <a:t>テスト</a:t>
            </a:r>
            <a:r>
              <a:rPr lang="ja-JP" altLang="en-US" dirty="0"/>
              <a:t>に関する</a:t>
            </a:r>
            <a:r>
              <a:rPr lang="ja-JP" altLang="en-US" dirty="0" smtClean="0"/>
              <a:t>事項</a:t>
            </a:r>
            <a:endParaRPr lang="en-US" altLang="ja-JP" dirty="0" smtClean="0"/>
          </a:p>
          <a:p>
            <a:pPr lvl="1"/>
            <a:r>
              <a:rPr lang="ja-JP" altLang="en-US" dirty="0" smtClean="0"/>
              <a:t>移行</a:t>
            </a:r>
            <a:r>
              <a:rPr lang="ja-JP" altLang="en-US" dirty="0"/>
              <a:t>に関する</a:t>
            </a:r>
            <a:r>
              <a:rPr lang="ja-JP" altLang="en-US" dirty="0" smtClean="0"/>
              <a:t>事項</a:t>
            </a:r>
            <a:endParaRPr lang="en-US" altLang="ja-JP" dirty="0" smtClean="0"/>
          </a:p>
          <a:p>
            <a:pPr lvl="1"/>
            <a:r>
              <a:rPr lang="ja-JP" altLang="en-US" dirty="0" smtClean="0"/>
              <a:t>引継ぎ</a:t>
            </a:r>
            <a:r>
              <a:rPr lang="ja-JP" altLang="en-US" dirty="0"/>
              <a:t>に関する事項</a:t>
            </a:r>
            <a:endParaRPr lang="en-US" altLang="ja-JP" dirty="0"/>
          </a:p>
          <a:p>
            <a:pPr lvl="1"/>
            <a:r>
              <a:rPr lang="ja-JP" altLang="en-US" dirty="0" smtClean="0"/>
              <a:t>教育</a:t>
            </a:r>
            <a:r>
              <a:rPr lang="ja-JP" altLang="en-US" dirty="0"/>
              <a:t>に関する事項</a:t>
            </a:r>
          </a:p>
          <a:p>
            <a:pPr lvl="1"/>
            <a:r>
              <a:rPr lang="ja-JP" altLang="en-US" dirty="0" smtClean="0"/>
              <a:t>運用</a:t>
            </a:r>
            <a:r>
              <a:rPr lang="ja-JP" altLang="en-US" dirty="0"/>
              <a:t>に関する事項</a:t>
            </a:r>
            <a:endParaRPr lang="en-US" altLang="ja-JP" dirty="0"/>
          </a:p>
          <a:p>
            <a:pPr lvl="1"/>
            <a:r>
              <a:rPr lang="ja-JP" altLang="en-US" dirty="0" smtClean="0"/>
              <a:t>保守</a:t>
            </a:r>
            <a:r>
              <a:rPr lang="ja-JP" altLang="en-US" dirty="0"/>
              <a:t>に関する事項</a:t>
            </a:r>
          </a:p>
          <a:p>
            <a:endParaRPr lang="ja-JP" altLang="en-US" dirty="0"/>
          </a:p>
          <a:p>
            <a:endParaRPr lang="ja-JP" altLang="en-US" dirty="0"/>
          </a:p>
          <a:p>
            <a:endParaRPr kumimoji="1" lang="ja-JP" altLang="en-US" dirty="0"/>
          </a:p>
        </p:txBody>
      </p:sp>
    </p:spTree>
    <p:extLst>
      <p:ext uri="{BB962C8B-B14F-4D97-AF65-F5344CB8AC3E}">
        <p14:creationId xmlns:p14="http://schemas.microsoft.com/office/powerpoint/2010/main" val="2697824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90805"/>
            <a:ext cx="12192000" cy="701675"/>
          </a:xfrm>
        </p:spPr>
        <p:txBody>
          <a:bodyPr>
            <a:noAutofit/>
          </a:bodyPr>
          <a:lstStyle/>
          <a:p>
            <a:r>
              <a:rPr kumimoji="1" lang="ja-JP" altLang="en-US" sz="3200" dirty="0" smtClean="0"/>
              <a:t>デジタル化およびデジタルアーカイブ公開システムの</a:t>
            </a:r>
            <a:r>
              <a:rPr kumimoji="1" lang="en-US" altLang="ja-JP" sz="3200" dirty="0" smtClean="0"/>
              <a:t/>
            </a:r>
            <a:br>
              <a:rPr kumimoji="1" lang="en-US" altLang="ja-JP" sz="3200" dirty="0" smtClean="0"/>
            </a:br>
            <a:r>
              <a:rPr kumimoji="1" lang="ja-JP" altLang="en-US" sz="3200" dirty="0" smtClean="0"/>
              <a:t>調達単位・留意点</a:t>
            </a:r>
            <a:endParaRPr kumimoji="1" lang="ja-JP" altLang="en-US" sz="3200" dirty="0"/>
          </a:p>
        </p:txBody>
      </p:sp>
      <p:sp>
        <p:nvSpPr>
          <p:cNvPr id="3" name="コンテンツ プレースホルダー 2"/>
          <p:cNvSpPr>
            <a:spLocks noGrp="1"/>
          </p:cNvSpPr>
          <p:nvPr>
            <p:ph sz="half" idx="1"/>
          </p:nvPr>
        </p:nvSpPr>
        <p:spPr>
          <a:xfrm>
            <a:off x="162560" y="971867"/>
            <a:ext cx="5857240" cy="5792490"/>
          </a:xfrm>
        </p:spPr>
        <p:txBody>
          <a:bodyPr>
            <a:normAutofit fontScale="77500" lnSpcReduction="20000"/>
          </a:bodyPr>
          <a:lstStyle/>
          <a:p>
            <a:r>
              <a:rPr kumimoji="1" lang="ja-JP" altLang="en-US" dirty="0" smtClean="0"/>
              <a:t>調達項目</a:t>
            </a:r>
            <a:endParaRPr kumimoji="1" lang="en-US" altLang="ja-JP" dirty="0" smtClean="0"/>
          </a:p>
          <a:p>
            <a:pPr lvl="1"/>
            <a:r>
              <a:rPr lang="ja-JP" altLang="en-US" dirty="0" smtClean="0"/>
              <a:t>デジタル化</a:t>
            </a:r>
            <a:endParaRPr lang="en-US" altLang="ja-JP" dirty="0" smtClean="0"/>
          </a:p>
          <a:p>
            <a:pPr lvl="2"/>
            <a:r>
              <a:rPr lang="ja-JP" altLang="en-US" dirty="0" smtClean="0"/>
              <a:t>イメージ画像化（保存用、提供用、サムネイル）、テキスト化（構造化）</a:t>
            </a:r>
            <a:endParaRPr lang="en-US" altLang="ja-JP" dirty="0" smtClean="0"/>
          </a:p>
          <a:p>
            <a:pPr lvl="2"/>
            <a:r>
              <a:rPr lang="ja-JP" altLang="en-US" dirty="0" smtClean="0"/>
              <a:t>永続的識別子付与、メタデータ作成、目次・索引</a:t>
            </a:r>
            <a:endParaRPr lang="en-US" altLang="ja-JP" dirty="0" smtClean="0"/>
          </a:p>
          <a:p>
            <a:pPr lvl="1"/>
            <a:r>
              <a:rPr lang="ja-JP" altLang="en-US" dirty="0" smtClean="0"/>
              <a:t>デジタルアーカイブ構築・運用</a:t>
            </a:r>
            <a:endParaRPr lang="en-US" altLang="ja-JP" dirty="0" smtClean="0"/>
          </a:p>
          <a:p>
            <a:pPr lvl="2"/>
            <a:r>
              <a:rPr lang="ja-JP" altLang="en-US" dirty="0" smtClean="0"/>
              <a:t>アーカイブシステム構築、稼働環境構築</a:t>
            </a:r>
            <a:endParaRPr lang="en-US" altLang="ja-JP" dirty="0" smtClean="0"/>
          </a:p>
          <a:p>
            <a:pPr lvl="2"/>
            <a:r>
              <a:rPr lang="ja-JP" altLang="en-US" dirty="0" smtClean="0"/>
              <a:t>運用、保守</a:t>
            </a:r>
            <a:endParaRPr lang="en-US" altLang="ja-JP" dirty="0" smtClean="0"/>
          </a:p>
          <a:p>
            <a:r>
              <a:rPr lang="ja-JP" altLang="en-US" dirty="0" smtClean="0"/>
              <a:t>調達単位の検討</a:t>
            </a:r>
            <a:endParaRPr lang="en-US" altLang="ja-JP" dirty="0" smtClean="0"/>
          </a:p>
          <a:p>
            <a:pPr lvl="1"/>
            <a:r>
              <a:rPr lang="ja-JP" altLang="en-US" dirty="0" smtClean="0"/>
              <a:t>デジタル化を含めて全て外部サービスの活用</a:t>
            </a:r>
            <a:endParaRPr lang="en-US" altLang="ja-JP" dirty="0" smtClean="0"/>
          </a:p>
          <a:p>
            <a:pPr lvl="2"/>
            <a:r>
              <a:rPr lang="ja-JP" altLang="en-US" dirty="0" smtClean="0"/>
              <a:t>トータルサービスの活用</a:t>
            </a:r>
            <a:endParaRPr lang="en-US" altLang="ja-JP" dirty="0" smtClean="0"/>
          </a:p>
          <a:p>
            <a:pPr lvl="1"/>
            <a:r>
              <a:rPr lang="ja-JP" altLang="en-US" dirty="0" smtClean="0"/>
              <a:t>システムは外部サービス（</a:t>
            </a:r>
            <a:r>
              <a:rPr lang="en-US" altLang="ja-JP" dirty="0" smtClean="0"/>
              <a:t>SaaS</a:t>
            </a:r>
            <a:r>
              <a:rPr lang="ja-JP" altLang="en-US" dirty="0" smtClean="0"/>
              <a:t>）の活用</a:t>
            </a:r>
            <a:endParaRPr lang="en-US" altLang="ja-JP" dirty="0" smtClean="0"/>
          </a:p>
          <a:p>
            <a:pPr lvl="2"/>
            <a:r>
              <a:rPr lang="ja-JP" altLang="en-US" dirty="0" smtClean="0"/>
              <a:t>アーカイブサービスの利用</a:t>
            </a:r>
            <a:endParaRPr lang="en-US" altLang="ja-JP" dirty="0" smtClean="0"/>
          </a:p>
          <a:p>
            <a:pPr lvl="1"/>
            <a:r>
              <a:rPr lang="ja-JP" altLang="en-US" dirty="0" smtClean="0"/>
              <a:t>センター（</a:t>
            </a:r>
            <a:r>
              <a:rPr lang="en-US" altLang="ja-JP" dirty="0" smtClean="0"/>
              <a:t>IaaS</a:t>
            </a:r>
            <a:r>
              <a:rPr lang="ja-JP" altLang="en-US" dirty="0" smtClean="0"/>
              <a:t>）の活用</a:t>
            </a:r>
            <a:endParaRPr lang="en-US" altLang="ja-JP" dirty="0" smtClean="0"/>
          </a:p>
          <a:p>
            <a:pPr lvl="2"/>
            <a:r>
              <a:rPr lang="ja-JP" altLang="en-US" dirty="0" smtClean="0"/>
              <a:t>稼働環境とし</a:t>
            </a:r>
            <a:r>
              <a:rPr lang="ja-JP" altLang="en-US" dirty="0"/>
              <a:t>て</a:t>
            </a:r>
            <a:r>
              <a:rPr lang="ja-JP" altLang="en-US" dirty="0" smtClean="0"/>
              <a:t>センターサービスを利用</a:t>
            </a:r>
            <a:endParaRPr lang="en-US" altLang="ja-JP" dirty="0" smtClean="0"/>
          </a:p>
          <a:p>
            <a:pPr lvl="1"/>
            <a:r>
              <a:rPr lang="ja-JP" altLang="en-US" dirty="0" smtClean="0"/>
              <a:t>アプリケーションシステムの構築</a:t>
            </a:r>
            <a:endParaRPr lang="en-US" altLang="ja-JP" dirty="0" smtClean="0"/>
          </a:p>
          <a:p>
            <a:pPr lvl="2"/>
            <a:r>
              <a:rPr lang="ja-JP" altLang="en-US" dirty="0" smtClean="0"/>
              <a:t>外部サービス活用、パッケージ活用（カスタマイズ）、既存システムの改修、スクラッチ開発のどれを適用するか</a:t>
            </a:r>
            <a:endParaRPr lang="en-US" altLang="ja-JP" dirty="0" smtClean="0"/>
          </a:p>
          <a:p>
            <a:pPr lvl="2"/>
            <a:endParaRPr lang="en-US" altLang="ja-JP" dirty="0" smtClean="0"/>
          </a:p>
          <a:p>
            <a:pPr lvl="1"/>
            <a:endParaRPr kumimoji="1" lang="ja-JP" altLang="en-US" dirty="0"/>
          </a:p>
        </p:txBody>
      </p:sp>
      <p:sp>
        <p:nvSpPr>
          <p:cNvPr id="4" name="コンテンツ プレースホルダー 3"/>
          <p:cNvSpPr>
            <a:spLocks noGrp="1"/>
          </p:cNvSpPr>
          <p:nvPr>
            <p:ph sz="half" idx="2"/>
          </p:nvPr>
        </p:nvSpPr>
        <p:spPr>
          <a:xfrm>
            <a:off x="6172200" y="971867"/>
            <a:ext cx="5847080" cy="5792490"/>
          </a:xfrm>
        </p:spPr>
        <p:txBody>
          <a:bodyPr>
            <a:normAutofit fontScale="77500" lnSpcReduction="20000"/>
          </a:bodyPr>
          <a:lstStyle/>
          <a:p>
            <a:r>
              <a:rPr kumimoji="1" lang="ja-JP" altLang="en-US" dirty="0" smtClean="0"/>
              <a:t>留意点</a:t>
            </a:r>
            <a:endParaRPr kumimoji="1" lang="en-US" altLang="ja-JP" dirty="0" smtClean="0"/>
          </a:p>
          <a:p>
            <a:pPr lvl="1"/>
            <a:r>
              <a:rPr lang="ja-JP" altLang="en-US" dirty="0"/>
              <a:t>相当に特殊な要件がない限り、外部サービス、パッケージを活用する</a:t>
            </a:r>
            <a:endParaRPr lang="en-US" altLang="ja-JP" dirty="0"/>
          </a:p>
          <a:p>
            <a:pPr lvl="2"/>
            <a:r>
              <a:rPr lang="ja-JP" altLang="en-US" dirty="0" smtClean="0"/>
              <a:t>サービス要件を明確にして、一般競争入札（総合評価方式）を目指す</a:t>
            </a:r>
            <a:endParaRPr lang="en-US" altLang="ja-JP" dirty="0" smtClean="0"/>
          </a:p>
          <a:p>
            <a:pPr lvl="1"/>
            <a:r>
              <a:rPr lang="ja-JP" altLang="en-US" dirty="0" smtClean="0"/>
              <a:t>一定</a:t>
            </a:r>
            <a:r>
              <a:rPr lang="ja-JP" altLang="en-US" dirty="0"/>
              <a:t>レベルのスキルを保持した人材の</a:t>
            </a:r>
            <a:r>
              <a:rPr lang="ja-JP" altLang="en-US" dirty="0" smtClean="0"/>
              <a:t>確保</a:t>
            </a:r>
            <a:endParaRPr lang="en-US" altLang="ja-JP" dirty="0" smtClean="0"/>
          </a:p>
          <a:p>
            <a:pPr lvl="2"/>
            <a:r>
              <a:rPr lang="ja-JP" altLang="en-US" dirty="0" smtClean="0"/>
              <a:t>業者の提案、説明が理解できないレベルで、調達を進めない</a:t>
            </a:r>
            <a:endParaRPr kumimoji="1" lang="en-US" altLang="ja-JP" dirty="0" smtClean="0"/>
          </a:p>
          <a:p>
            <a:pPr lvl="2"/>
            <a:r>
              <a:rPr kumimoji="1" lang="ja-JP" altLang="en-US" dirty="0" smtClean="0"/>
              <a:t>人材育成</a:t>
            </a:r>
            <a:endParaRPr kumimoji="1" lang="en-US" altLang="ja-JP" dirty="0" smtClean="0"/>
          </a:p>
          <a:p>
            <a:pPr lvl="3"/>
            <a:r>
              <a:rPr lang="ja-JP" altLang="en-US" dirty="0" smtClean="0"/>
              <a:t>スキルを持った人との実務作業を通じたスキルの習得（受託業者以外）</a:t>
            </a:r>
            <a:endParaRPr kumimoji="1" lang="en-US" altLang="ja-JP" dirty="0" smtClean="0"/>
          </a:p>
          <a:p>
            <a:pPr lvl="2"/>
            <a:r>
              <a:rPr lang="ja-JP" altLang="en-US" dirty="0" smtClean="0"/>
              <a:t>人材確保</a:t>
            </a:r>
            <a:endParaRPr lang="en-US" altLang="ja-JP" dirty="0" smtClean="0"/>
          </a:p>
          <a:p>
            <a:pPr lvl="3"/>
            <a:r>
              <a:rPr lang="ja-JP" altLang="en-US" dirty="0" smtClean="0"/>
              <a:t>人材育成が間に合わなければ、第三者をアドバイザーとして確保</a:t>
            </a:r>
            <a:endParaRPr lang="en-US" altLang="ja-JP" dirty="0" smtClean="0"/>
          </a:p>
          <a:p>
            <a:pPr lvl="1"/>
            <a:r>
              <a:rPr lang="ja-JP" altLang="en-US" dirty="0" smtClean="0"/>
              <a:t>他システムとの連携仕様を重視</a:t>
            </a:r>
            <a:endParaRPr lang="en-US" altLang="ja-JP" dirty="0" smtClean="0"/>
          </a:p>
          <a:p>
            <a:pPr lvl="2"/>
            <a:r>
              <a:rPr lang="ja-JP" altLang="en-US" dirty="0" smtClean="0"/>
              <a:t>二次利用を可能とする</a:t>
            </a:r>
            <a:r>
              <a:rPr lang="en-US" altLang="ja-JP" dirty="0" smtClean="0"/>
              <a:t>API</a:t>
            </a:r>
            <a:r>
              <a:rPr lang="ja-JP" altLang="en-US" dirty="0" smtClean="0"/>
              <a:t>の実装。他システムの情報の利用。</a:t>
            </a:r>
            <a:endParaRPr lang="en-US" altLang="ja-JP" dirty="0" smtClean="0"/>
          </a:p>
          <a:p>
            <a:pPr lvl="1"/>
            <a:r>
              <a:rPr lang="ja-JP" altLang="en-US" dirty="0" smtClean="0"/>
              <a:t>特定ベンダー</a:t>
            </a:r>
            <a:r>
              <a:rPr lang="ja-JP" altLang="en-US" dirty="0"/>
              <a:t>依存</a:t>
            </a:r>
            <a:r>
              <a:rPr lang="ja-JP" altLang="en-US" dirty="0" smtClean="0"/>
              <a:t>の仕様は適用しない</a:t>
            </a:r>
            <a:endParaRPr lang="en-US" altLang="ja-JP" dirty="0" smtClean="0"/>
          </a:p>
          <a:p>
            <a:pPr lvl="2"/>
            <a:r>
              <a:rPr lang="ja-JP" altLang="en-US" dirty="0" smtClean="0"/>
              <a:t>仕様</a:t>
            </a:r>
            <a:r>
              <a:rPr lang="ja-JP" altLang="en-US" dirty="0"/>
              <a:t>は標準、業界標準を適用</a:t>
            </a:r>
            <a:endParaRPr lang="en-US" altLang="ja-JP" dirty="0"/>
          </a:p>
          <a:p>
            <a:pPr lvl="2"/>
            <a:r>
              <a:rPr lang="ja-JP" altLang="en-US" dirty="0" smtClean="0"/>
              <a:t>ベンダーロックインにならないように、他システムとの連携が保証できるように</a:t>
            </a:r>
            <a:endParaRPr lang="en-US" altLang="ja-JP" dirty="0" smtClean="0"/>
          </a:p>
          <a:p>
            <a:pPr lvl="1"/>
            <a:r>
              <a:rPr lang="ja-JP" altLang="en-US" dirty="0" smtClean="0"/>
              <a:t>今後数年間の市場動向を踏まえたサービスを目指す</a:t>
            </a:r>
            <a:endParaRPr lang="en-US" altLang="ja-JP" dirty="0" smtClean="0"/>
          </a:p>
          <a:p>
            <a:pPr lvl="2"/>
            <a:r>
              <a:rPr lang="en-US" altLang="ja-JP" dirty="0" smtClean="0"/>
              <a:t>10</a:t>
            </a:r>
            <a:r>
              <a:rPr lang="ja-JP" altLang="en-US" dirty="0" smtClean="0"/>
              <a:t>年後のサービスを見据える</a:t>
            </a:r>
            <a:endParaRPr lang="en-US" altLang="ja-JP" dirty="0" smtClean="0"/>
          </a:p>
          <a:p>
            <a:pPr lvl="2"/>
            <a:r>
              <a:rPr lang="ja-JP" altLang="en-US" dirty="0" smtClean="0"/>
              <a:t>市場でのサービス動向、利用者ニーズの変化を予測し、提供直後に陳腐化しないように</a:t>
            </a:r>
            <a:endParaRPr lang="en-US" altLang="ja-JP" dirty="0" smtClean="0"/>
          </a:p>
          <a:p>
            <a:pPr lvl="3"/>
            <a:endParaRPr kumimoji="1" lang="ja-JP" altLang="en-US" dirty="0"/>
          </a:p>
        </p:txBody>
      </p:sp>
    </p:spTree>
    <p:extLst>
      <p:ext uri="{BB962C8B-B14F-4D97-AF65-F5344CB8AC3E}">
        <p14:creationId xmlns:p14="http://schemas.microsoft.com/office/powerpoint/2010/main" val="1759968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fontScale="90000"/>
          </a:bodyPr>
          <a:lstStyle/>
          <a:p>
            <a:r>
              <a:rPr lang="ja-JP" altLang="en-US" dirty="0"/>
              <a:t>デジタルアーカイブ構築・運用の要件定義（主な項目）</a:t>
            </a:r>
            <a:endParaRPr kumimoji="1" lang="ja-JP" altLang="en-US" dirty="0"/>
          </a:p>
        </p:txBody>
      </p:sp>
      <p:sp>
        <p:nvSpPr>
          <p:cNvPr id="4" name="コンテンツ プレースホルダー 3"/>
          <p:cNvSpPr>
            <a:spLocks noGrp="1"/>
          </p:cNvSpPr>
          <p:nvPr>
            <p:ph sz="half" idx="1"/>
          </p:nvPr>
        </p:nvSpPr>
        <p:spPr>
          <a:xfrm>
            <a:off x="162560" y="792480"/>
            <a:ext cx="5857240" cy="6065520"/>
          </a:xfrm>
        </p:spPr>
        <p:txBody>
          <a:bodyPr>
            <a:normAutofit fontScale="85000" lnSpcReduction="20000"/>
          </a:bodyPr>
          <a:lstStyle/>
          <a:p>
            <a:r>
              <a:rPr lang="ja-JP" altLang="en-US" dirty="0" smtClean="0"/>
              <a:t>業務要件</a:t>
            </a:r>
            <a:endParaRPr lang="en-US" altLang="ja-JP" dirty="0" smtClean="0"/>
          </a:p>
          <a:p>
            <a:pPr lvl="1"/>
            <a:r>
              <a:rPr lang="ja-JP" altLang="en-US" dirty="0"/>
              <a:t>業務実施手順</a:t>
            </a:r>
            <a:endParaRPr lang="en-US" altLang="ja-JP" dirty="0"/>
          </a:p>
          <a:p>
            <a:pPr lvl="1"/>
            <a:r>
              <a:rPr lang="ja-JP" altLang="en-US" dirty="0"/>
              <a:t>規模</a:t>
            </a:r>
            <a:endParaRPr lang="en-US" altLang="ja-JP" dirty="0"/>
          </a:p>
          <a:p>
            <a:pPr lvl="1"/>
            <a:r>
              <a:rPr lang="ja-JP" altLang="en-US" dirty="0"/>
              <a:t>時期・時間</a:t>
            </a:r>
            <a:endParaRPr lang="en-US" altLang="ja-JP" dirty="0"/>
          </a:p>
          <a:p>
            <a:pPr lvl="1"/>
            <a:r>
              <a:rPr lang="ja-JP" altLang="en-US" dirty="0"/>
              <a:t>場所等</a:t>
            </a:r>
            <a:endParaRPr lang="en-US" altLang="ja-JP" dirty="0"/>
          </a:p>
          <a:p>
            <a:pPr lvl="1"/>
            <a:r>
              <a:rPr lang="ja-JP" altLang="en-US" dirty="0"/>
              <a:t>管理すべき指標</a:t>
            </a:r>
            <a:endParaRPr lang="en-US" altLang="ja-JP" dirty="0"/>
          </a:p>
          <a:p>
            <a:pPr lvl="1"/>
            <a:r>
              <a:rPr lang="ja-JP" altLang="en-US" dirty="0"/>
              <a:t>情報システム化の範囲</a:t>
            </a:r>
            <a:endParaRPr lang="en-US" altLang="ja-JP" dirty="0"/>
          </a:p>
          <a:p>
            <a:pPr lvl="1"/>
            <a:r>
              <a:rPr lang="ja-JP" altLang="en-US" dirty="0"/>
              <a:t>業務の継続の方針等</a:t>
            </a:r>
            <a:endParaRPr lang="en-US" altLang="ja-JP" dirty="0"/>
          </a:p>
          <a:p>
            <a:pPr lvl="1"/>
            <a:r>
              <a:rPr lang="ja-JP" altLang="en-US" dirty="0"/>
              <a:t>情報</a:t>
            </a:r>
            <a:r>
              <a:rPr lang="ja-JP" altLang="en-US" dirty="0" smtClean="0"/>
              <a:t>セキュリティ</a:t>
            </a:r>
            <a:endParaRPr lang="en-US" altLang="ja-JP" dirty="0" smtClean="0"/>
          </a:p>
          <a:p>
            <a:r>
              <a:rPr lang="ja-JP" altLang="en-US" dirty="0" smtClean="0"/>
              <a:t>機能要件</a:t>
            </a:r>
            <a:endParaRPr lang="en-US" altLang="ja-JP" dirty="0"/>
          </a:p>
          <a:p>
            <a:pPr lvl="1"/>
            <a:r>
              <a:rPr lang="ja-JP" altLang="en-US" dirty="0" smtClean="0"/>
              <a:t>機能</a:t>
            </a:r>
            <a:r>
              <a:rPr lang="ja-JP" altLang="en-US" dirty="0"/>
              <a:t>に関する</a:t>
            </a:r>
            <a:r>
              <a:rPr lang="ja-JP" altLang="en-US" dirty="0" smtClean="0"/>
              <a:t>事項</a:t>
            </a:r>
            <a:endParaRPr lang="en-US" altLang="ja-JP" dirty="0" smtClean="0"/>
          </a:p>
          <a:p>
            <a:pPr lvl="2"/>
            <a:r>
              <a:rPr lang="ja-JP" altLang="en-US" dirty="0" smtClean="0">
                <a:solidFill>
                  <a:srgbClr val="FF0000"/>
                </a:solidFill>
              </a:rPr>
              <a:t>メタデータ、画像データの登録・変更・公開機能</a:t>
            </a:r>
            <a:endParaRPr lang="ja-JP" altLang="en-US" dirty="0">
              <a:solidFill>
                <a:srgbClr val="FF0000"/>
              </a:solidFill>
            </a:endParaRPr>
          </a:p>
          <a:p>
            <a:pPr lvl="1"/>
            <a:r>
              <a:rPr lang="ja-JP" altLang="en-US" dirty="0" smtClean="0"/>
              <a:t>画面</a:t>
            </a:r>
            <a:r>
              <a:rPr lang="ja-JP" altLang="en-US" dirty="0"/>
              <a:t>に関する</a:t>
            </a:r>
            <a:r>
              <a:rPr lang="ja-JP" altLang="en-US" dirty="0" smtClean="0"/>
              <a:t>事項</a:t>
            </a:r>
            <a:endParaRPr lang="en-US" altLang="ja-JP" dirty="0" smtClean="0"/>
          </a:p>
          <a:p>
            <a:pPr lvl="2"/>
            <a:r>
              <a:rPr lang="ja-JP" altLang="en-US" dirty="0" smtClean="0">
                <a:solidFill>
                  <a:srgbClr val="FF0000"/>
                </a:solidFill>
              </a:rPr>
              <a:t>業務用、利用者用の</a:t>
            </a:r>
            <a:r>
              <a:rPr lang="en-US" altLang="ja-JP" dirty="0" smtClean="0">
                <a:solidFill>
                  <a:srgbClr val="FF0000"/>
                </a:solidFill>
              </a:rPr>
              <a:t>GUI</a:t>
            </a:r>
            <a:r>
              <a:rPr lang="ja-JP" altLang="en-US" dirty="0" smtClean="0">
                <a:solidFill>
                  <a:srgbClr val="FF0000"/>
                </a:solidFill>
              </a:rPr>
              <a:t>仕様</a:t>
            </a:r>
            <a:endParaRPr lang="ja-JP" altLang="en-US" dirty="0">
              <a:solidFill>
                <a:srgbClr val="FF0000"/>
              </a:solidFill>
            </a:endParaRPr>
          </a:p>
          <a:p>
            <a:pPr lvl="1"/>
            <a:r>
              <a:rPr lang="ja-JP" altLang="en-US" dirty="0" smtClean="0"/>
              <a:t>帳票</a:t>
            </a:r>
            <a:r>
              <a:rPr lang="ja-JP" altLang="en-US" dirty="0"/>
              <a:t>に関する</a:t>
            </a:r>
            <a:r>
              <a:rPr lang="ja-JP" altLang="en-US" dirty="0" smtClean="0"/>
              <a:t>事項</a:t>
            </a:r>
            <a:endParaRPr lang="en-US" altLang="ja-JP" dirty="0" smtClean="0"/>
          </a:p>
          <a:p>
            <a:pPr lvl="2"/>
            <a:r>
              <a:rPr lang="ja-JP" altLang="en-US" dirty="0" smtClean="0">
                <a:solidFill>
                  <a:srgbClr val="FF0000"/>
                </a:solidFill>
              </a:rPr>
              <a:t>業務管理用、利用者印刷用プリントアウト仕様</a:t>
            </a:r>
            <a:endParaRPr lang="ja-JP" altLang="en-US" dirty="0">
              <a:solidFill>
                <a:srgbClr val="FF0000"/>
              </a:solidFill>
            </a:endParaRPr>
          </a:p>
          <a:p>
            <a:pPr lvl="1"/>
            <a:r>
              <a:rPr lang="ja-JP" altLang="en-US" dirty="0" smtClean="0"/>
              <a:t>情報</a:t>
            </a:r>
            <a:r>
              <a:rPr lang="ja-JP" altLang="en-US" dirty="0"/>
              <a:t>・データに関する</a:t>
            </a:r>
            <a:r>
              <a:rPr lang="ja-JP" altLang="en-US" dirty="0" smtClean="0"/>
              <a:t>事項</a:t>
            </a:r>
            <a:endParaRPr lang="en-US" altLang="ja-JP" dirty="0" smtClean="0"/>
          </a:p>
          <a:p>
            <a:pPr lvl="2"/>
            <a:r>
              <a:rPr lang="ja-JP" altLang="en-US" dirty="0" smtClean="0">
                <a:solidFill>
                  <a:srgbClr val="FF0000"/>
                </a:solidFill>
              </a:rPr>
              <a:t>永続的識別子、メタデータ、目次・索引データ、関連データ、画像データ、全文テキストデータ仕様</a:t>
            </a:r>
            <a:endParaRPr lang="ja-JP" altLang="en-US" dirty="0">
              <a:solidFill>
                <a:srgbClr val="FF0000"/>
              </a:solidFill>
            </a:endParaRPr>
          </a:p>
          <a:p>
            <a:pPr lvl="1"/>
            <a:r>
              <a:rPr lang="ja-JP" altLang="en-US" dirty="0" smtClean="0"/>
              <a:t>外部</a:t>
            </a:r>
            <a:r>
              <a:rPr lang="ja-JP" altLang="en-US" dirty="0"/>
              <a:t>インタフェースに関する</a:t>
            </a:r>
            <a:r>
              <a:rPr lang="ja-JP" altLang="en-US" dirty="0" smtClean="0"/>
              <a:t>事項</a:t>
            </a:r>
            <a:endParaRPr lang="en-US" altLang="ja-JP" dirty="0" smtClean="0"/>
          </a:p>
          <a:p>
            <a:pPr lvl="2"/>
            <a:r>
              <a:rPr lang="ja-JP" altLang="en-US" dirty="0">
                <a:solidFill>
                  <a:srgbClr val="FF0000"/>
                </a:solidFill>
              </a:rPr>
              <a:t>他システム連携の</a:t>
            </a:r>
            <a:r>
              <a:rPr lang="en-US" altLang="ja-JP" dirty="0">
                <a:solidFill>
                  <a:srgbClr val="FF0000"/>
                </a:solidFill>
              </a:rPr>
              <a:t>API</a:t>
            </a:r>
            <a:r>
              <a:rPr lang="ja-JP" altLang="en-US" dirty="0">
                <a:solidFill>
                  <a:srgbClr val="FF0000"/>
                </a:solidFill>
              </a:rPr>
              <a:t>仕様（メタデータ交換、コンテンツ交換仕様）</a:t>
            </a:r>
          </a:p>
        </p:txBody>
      </p:sp>
      <p:sp>
        <p:nvSpPr>
          <p:cNvPr id="6" name="コンテンツ プレースホルダー 5"/>
          <p:cNvSpPr>
            <a:spLocks noGrp="1"/>
          </p:cNvSpPr>
          <p:nvPr>
            <p:ph sz="half" idx="2"/>
          </p:nvPr>
        </p:nvSpPr>
        <p:spPr>
          <a:xfrm>
            <a:off x="6172200" y="792480"/>
            <a:ext cx="5847080" cy="6065520"/>
          </a:xfrm>
        </p:spPr>
        <p:txBody>
          <a:bodyPr>
            <a:normAutofit fontScale="85000" lnSpcReduction="20000"/>
          </a:bodyPr>
          <a:lstStyle/>
          <a:p>
            <a:r>
              <a:rPr lang="ja-JP" altLang="en-US" dirty="0" smtClean="0"/>
              <a:t>非機能</a:t>
            </a:r>
            <a:r>
              <a:rPr lang="ja-JP" altLang="en-US" dirty="0"/>
              <a:t>要件</a:t>
            </a:r>
            <a:endParaRPr lang="en-US" altLang="ja-JP" dirty="0"/>
          </a:p>
          <a:p>
            <a:pPr lvl="1"/>
            <a:r>
              <a:rPr lang="ja-JP" altLang="en-US" dirty="0" smtClean="0"/>
              <a:t>ユーザビリティ</a:t>
            </a:r>
            <a:r>
              <a:rPr lang="ja-JP" altLang="en-US" dirty="0"/>
              <a:t>及びアクセシビリティに関する事項</a:t>
            </a:r>
          </a:p>
          <a:p>
            <a:pPr lvl="1"/>
            <a:r>
              <a:rPr lang="ja-JP" altLang="en-US" dirty="0" smtClean="0"/>
              <a:t>システム</a:t>
            </a:r>
            <a:r>
              <a:rPr lang="ja-JP" altLang="en-US" dirty="0"/>
              <a:t>方式に関する事項</a:t>
            </a:r>
          </a:p>
          <a:p>
            <a:pPr lvl="1"/>
            <a:r>
              <a:rPr lang="ja-JP" altLang="en-US" dirty="0" smtClean="0"/>
              <a:t>規模</a:t>
            </a:r>
            <a:r>
              <a:rPr lang="ja-JP" altLang="en-US" dirty="0"/>
              <a:t>に関する事項</a:t>
            </a:r>
          </a:p>
          <a:p>
            <a:pPr lvl="1"/>
            <a:r>
              <a:rPr lang="ja-JP" altLang="en-US" dirty="0" smtClean="0"/>
              <a:t>性能</a:t>
            </a:r>
            <a:r>
              <a:rPr lang="ja-JP" altLang="en-US" dirty="0"/>
              <a:t>に関する事項</a:t>
            </a:r>
          </a:p>
          <a:p>
            <a:pPr lvl="1"/>
            <a:r>
              <a:rPr lang="ja-JP" altLang="en-US" dirty="0" smtClean="0"/>
              <a:t>信頼性</a:t>
            </a:r>
            <a:r>
              <a:rPr lang="ja-JP" altLang="en-US" dirty="0"/>
              <a:t>に関する事項</a:t>
            </a:r>
          </a:p>
          <a:p>
            <a:pPr lvl="1"/>
            <a:r>
              <a:rPr lang="ja-JP" altLang="en-US" dirty="0" smtClean="0"/>
              <a:t>拡張性</a:t>
            </a:r>
            <a:r>
              <a:rPr lang="ja-JP" altLang="en-US" dirty="0"/>
              <a:t>に関する事項</a:t>
            </a:r>
          </a:p>
          <a:p>
            <a:pPr lvl="1"/>
            <a:r>
              <a:rPr lang="ja-JP" altLang="en-US" dirty="0" smtClean="0"/>
              <a:t>中立性</a:t>
            </a:r>
            <a:r>
              <a:rPr lang="ja-JP" altLang="en-US" dirty="0"/>
              <a:t>に関する事項</a:t>
            </a:r>
          </a:p>
          <a:p>
            <a:pPr lvl="1"/>
            <a:r>
              <a:rPr lang="ja-JP" altLang="en-US" dirty="0" smtClean="0"/>
              <a:t>継続性</a:t>
            </a:r>
            <a:r>
              <a:rPr lang="ja-JP" altLang="en-US" dirty="0"/>
              <a:t>に関する事項</a:t>
            </a:r>
          </a:p>
          <a:p>
            <a:pPr lvl="1"/>
            <a:r>
              <a:rPr lang="ja-JP" altLang="en-US" dirty="0" smtClean="0"/>
              <a:t>情報</a:t>
            </a:r>
            <a:r>
              <a:rPr lang="ja-JP" altLang="en-US" dirty="0"/>
              <a:t>セキュリティに関する事項</a:t>
            </a:r>
          </a:p>
          <a:p>
            <a:pPr lvl="1"/>
            <a:r>
              <a:rPr lang="ja-JP" altLang="en-US" dirty="0" smtClean="0"/>
              <a:t>情報</a:t>
            </a:r>
            <a:r>
              <a:rPr lang="ja-JP" altLang="en-US" dirty="0"/>
              <a:t>システム稼働環境に関する</a:t>
            </a:r>
            <a:r>
              <a:rPr lang="ja-JP" altLang="en-US" dirty="0" smtClean="0"/>
              <a:t>事項</a:t>
            </a:r>
            <a:endParaRPr lang="en-US" altLang="ja-JP" dirty="0" smtClean="0"/>
          </a:p>
          <a:p>
            <a:pPr lvl="2"/>
            <a:r>
              <a:rPr lang="ja-JP" altLang="en-US" dirty="0" smtClean="0">
                <a:solidFill>
                  <a:srgbClr val="FF0000"/>
                </a:solidFill>
              </a:rPr>
              <a:t>ハードウェア、ミドルウェア、ネットワーク</a:t>
            </a:r>
            <a:endParaRPr lang="en-US" altLang="ja-JP" dirty="0" smtClean="0">
              <a:solidFill>
                <a:srgbClr val="FF0000"/>
              </a:solidFill>
            </a:endParaRPr>
          </a:p>
          <a:p>
            <a:pPr lvl="2"/>
            <a:r>
              <a:rPr lang="en-US" altLang="ja-JP" dirty="0">
                <a:solidFill>
                  <a:srgbClr val="FF0000"/>
                </a:solidFill>
              </a:rPr>
              <a:t>SaaS</a:t>
            </a:r>
            <a:r>
              <a:rPr lang="ja-JP" altLang="en-US" dirty="0" err="1">
                <a:solidFill>
                  <a:srgbClr val="FF0000"/>
                </a:solidFill>
              </a:rPr>
              <a:t>、</a:t>
            </a:r>
            <a:r>
              <a:rPr lang="en-US" altLang="ja-JP" dirty="0">
                <a:solidFill>
                  <a:srgbClr val="FF0000"/>
                </a:solidFill>
              </a:rPr>
              <a:t>PaaS</a:t>
            </a:r>
            <a:r>
              <a:rPr lang="ja-JP" altLang="en-US" dirty="0" err="1">
                <a:solidFill>
                  <a:srgbClr val="FF0000"/>
                </a:solidFill>
              </a:rPr>
              <a:t>、</a:t>
            </a:r>
            <a:r>
              <a:rPr lang="en-US" altLang="ja-JP" dirty="0" smtClean="0">
                <a:solidFill>
                  <a:srgbClr val="FF0000"/>
                </a:solidFill>
              </a:rPr>
              <a:t>IaaS</a:t>
            </a:r>
            <a:endParaRPr lang="ja-JP" altLang="en-US" dirty="0">
              <a:solidFill>
                <a:srgbClr val="FF0000"/>
              </a:solidFill>
            </a:endParaRPr>
          </a:p>
          <a:p>
            <a:pPr lvl="1"/>
            <a:r>
              <a:rPr lang="ja-JP" altLang="en-US" dirty="0" smtClean="0"/>
              <a:t>テスト</a:t>
            </a:r>
            <a:r>
              <a:rPr lang="ja-JP" altLang="en-US" dirty="0"/>
              <a:t>に関する</a:t>
            </a:r>
            <a:r>
              <a:rPr lang="ja-JP" altLang="en-US" dirty="0" smtClean="0"/>
              <a:t>事項</a:t>
            </a:r>
            <a:endParaRPr lang="en-US" altLang="ja-JP" dirty="0" smtClean="0"/>
          </a:p>
          <a:p>
            <a:pPr lvl="1"/>
            <a:r>
              <a:rPr lang="ja-JP" altLang="en-US" dirty="0" smtClean="0"/>
              <a:t>移行</a:t>
            </a:r>
            <a:r>
              <a:rPr lang="ja-JP" altLang="en-US" dirty="0"/>
              <a:t>に関する</a:t>
            </a:r>
            <a:r>
              <a:rPr lang="ja-JP" altLang="en-US" dirty="0" smtClean="0"/>
              <a:t>事項</a:t>
            </a:r>
            <a:endParaRPr lang="en-US" altLang="ja-JP" dirty="0" smtClean="0"/>
          </a:p>
          <a:p>
            <a:pPr lvl="1"/>
            <a:r>
              <a:rPr lang="ja-JP" altLang="en-US" dirty="0" smtClean="0"/>
              <a:t>引継ぎ</a:t>
            </a:r>
            <a:r>
              <a:rPr lang="ja-JP" altLang="en-US" dirty="0"/>
              <a:t>に関する事項</a:t>
            </a:r>
            <a:endParaRPr lang="en-US" altLang="ja-JP" dirty="0"/>
          </a:p>
          <a:p>
            <a:pPr lvl="1"/>
            <a:r>
              <a:rPr lang="ja-JP" altLang="en-US" dirty="0" smtClean="0"/>
              <a:t>教育</a:t>
            </a:r>
            <a:r>
              <a:rPr lang="ja-JP" altLang="en-US" dirty="0"/>
              <a:t>に関する事項</a:t>
            </a:r>
          </a:p>
          <a:p>
            <a:pPr lvl="1"/>
            <a:r>
              <a:rPr lang="ja-JP" altLang="en-US" dirty="0" smtClean="0"/>
              <a:t>運用</a:t>
            </a:r>
            <a:r>
              <a:rPr lang="ja-JP" altLang="en-US" dirty="0"/>
              <a:t>に関する事項</a:t>
            </a:r>
            <a:endParaRPr lang="en-US" altLang="ja-JP" dirty="0"/>
          </a:p>
          <a:p>
            <a:pPr lvl="1"/>
            <a:r>
              <a:rPr lang="ja-JP" altLang="en-US" dirty="0" smtClean="0"/>
              <a:t>保守</a:t>
            </a:r>
            <a:r>
              <a:rPr lang="ja-JP" altLang="en-US" dirty="0"/>
              <a:t>に関する事項</a:t>
            </a:r>
          </a:p>
          <a:p>
            <a:endParaRPr lang="ja-JP" altLang="en-US" dirty="0"/>
          </a:p>
          <a:p>
            <a:endParaRPr lang="ja-JP" altLang="en-US" dirty="0"/>
          </a:p>
          <a:p>
            <a:endParaRPr kumimoji="1" lang="ja-JP" altLang="en-US" dirty="0"/>
          </a:p>
        </p:txBody>
      </p:sp>
    </p:spTree>
    <p:extLst>
      <p:ext uri="{BB962C8B-B14F-4D97-AF65-F5344CB8AC3E}">
        <p14:creationId xmlns:p14="http://schemas.microsoft.com/office/powerpoint/2010/main" val="1954278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dirty="0" smtClean="0"/>
              <a:t>デジタル化、電子書籍化の調達</a:t>
            </a:r>
            <a:endParaRPr kumimoji="1" lang="ja-JP" altLang="en-US" dirty="0"/>
          </a:p>
        </p:txBody>
      </p:sp>
      <p:sp>
        <p:nvSpPr>
          <p:cNvPr id="4" name="コンテンツ プレースホルダー 3"/>
          <p:cNvSpPr>
            <a:spLocks noGrp="1"/>
          </p:cNvSpPr>
          <p:nvPr>
            <p:ph sz="half" idx="1"/>
          </p:nvPr>
        </p:nvSpPr>
        <p:spPr>
          <a:xfrm>
            <a:off x="162560" y="1818659"/>
            <a:ext cx="5857240" cy="4800091"/>
          </a:xfrm>
        </p:spPr>
        <p:txBody>
          <a:bodyPr>
            <a:normAutofit fontScale="62500" lnSpcReduction="20000"/>
          </a:bodyPr>
          <a:lstStyle/>
          <a:p>
            <a:pPr marL="0" indent="0">
              <a:buNone/>
            </a:pPr>
            <a:r>
              <a:rPr lang="ja-JP" altLang="en-US" dirty="0" smtClean="0"/>
              <a:t>■デジタル化の工程</a:t>
            </a:r>
            <a:r>
              <a:rPr lang="ja-JP" altLang="en-US" sz="2300" dirty="0" smtClean="0"/>
              <a:t>（</a:t>
            </a:r>
            <a:r>
              <a:rPr lang="en-US" altLang="ja-JP" sz="2300" dirty="0" smtClean="0"/>
              <a:t>NDL</a:t>
            </a:r>
            <a:r>
              <a:rPr lang="ja-JP" altLang="en-US" sz="2300" dirty="0" smtClean="0"/>
              <a:t>資料デジタル化の手引きより）</a:t>
            </a:r>
            <a:endParaRPr lang="en-US" altLang="ja-JP" dirty="0" smtClean="0"/>
          </a:p>
          <a:p>
            <a:r>
              <a:rPr lang="ja-JP" altLang="en-US" dirty="0" smtClean="0"/>
              <a:t>対象</a:t>
            </a:r>
            <a:r>
              <a:rPr lang="ja-JP" altLang="en-US" dirty="0"/>
              <a:t>資料</a:t>
            </a:r>
            <a:r>
              <a:rPr lang="ja-JP" altLang="en-US" dirty="0" smtClean="0"/>
              <a:t>の選定</a:t>
            </a:r>
            <a:endParaRPr lang="en-US" altLang="ja-JP" dirty="0" smtClean="0"/>
          </a:p>
          <a:p>
            <a:pPr lvl="1"/>
            <a:r>
              <a:rPr lang="ja-JP" altLang="en-US" dirty="0"/>
              <a:t>所蔵資料の特性、劣化状況、利用者ニーズ、書誌データの整備状況、予算などを</a:t>
            </a:r>
            <a:r>
              <a:rPr lang="ja-JP" altLang="en-US" dirty="0" smtClean="0"/>
              <a:t>総合的</a:t>
            </a:r>
            <a:r>
              <a:rPr lang="ja-JP" altLang="en-US" dirty="0"/>
              <a:t>に勘案し、優先順位に基づき、選定</a:t>
            </a:r>
            <a:endParaRPr lang="en-US" altLang="ja-JP" dirty="0" smtClean="0"/>
          </a:p>
          <a:p>
            <a:r>
              <a:rPr lang="ja-JP" altLang="en-US" dirty="0" smtClean="0"/>
              <a:t>対象</a:t>
            </a:r>
            <a:r>
              <a:rPr lang="ja-JP" altLang="en-US" dirty="0"/>
              <a:t>資料</a:t>
            </a:r>
            <a:r>
              <a:rPr lang="ja-JP" altLang="en-US" dirty="0" smtClean="0"/>
              <a:t>の調査</a:t>
            </a:r>
            <a:endParaRPr lang="en-US" altLang="ja-JP" dirty="0" smtClean="0"/>
          </a:p>
          <a:p>
            <a:pPr lvl="1"/>
            <a:r>
              <a:rPr lang="ja-JP" altLang="en-US" dirty="0"/>
              <a:t>コマ数、冊（点）数、原資料のサイズ、資料種別、</a:t>
            </a:r>
            <a:r>
              <a:rPr lang="ja-JP" altLang="en-US" dirty="0" smtClean="0"/>
              <a:t>形態</a:t>
            </a:r>
            <a:r>
              <a:rPr lang="ja-JP" altLang="en-US" dirty="0"/>
              <a:t>、劣化状況</a:t>
            </a:r>
            <a:r>
              <a:rPr lang="ja-JP" altLang="en-US" dirty="0" smtClean="0"/>
              <a:t>等調査</a:t>
            </a:r>
            <a:endParaRPr lang="en-US" altLang="ja-JP" dirty="0" smtClean="0"/>
          </a:p>
          <a:p>
            <a:r>
              <a:rPr lang="ja-JP" altLang="en-US" dirty="0" smtClean="0"/>
              <a:t>デジタル化仕様書の作成</a:t>
            </a:r>
            <a:endParaRPr lang="en-US" altLang="ja-JP" dirty="0" smtClean="0"/>
          </a:p>
          <a:p>
            <a:pPr lvl="1"/>
            <a:r>
              <a:rPr lang="ja-JP" altLang="en-US" dirty="0"/>
              <a:t>デジタル化の成果物及び作業に関する要件</a:t>
            </a:r>
            <a:endParaRPr lang="en-US" altLang="ja-JP" dirty="0" smtClean="0"/>
          </a:p>
          <a:p>
            <a:r>
              <a:rPr lang="ja-JP" altLang="en-US" dirty="0" smtClean="0"/>
              <a:t>画像サンプルの作製</a:t>
            </a:r>
            <a:endParaRPr lang="en-US" altLang="ja-JP" dirty="0" smtClean="0"/>
          </a:p>
          <a:p>
            <a:pPr lvl="1"/>
            <a:r>
              <a:rPr lang="ja-JP" altLang="en-US" dirty="0" smtClean="0"/>
              <a:t>仕様書</a:t>
            </a:r>
            <a:r>
              <a:rPr lang="ja-JP" altLang="en-US" dirty="0"/>
              <a:t>で定めた要件に適合した</a:t>
            </a:r>
            <a:r>
              <a:rPr lang="ja-JP" altLang="en-US" dirty="0" smtClean="0"/>
              <a:t>画像データ</a:t>
            </a:r>
            <a:r>
              <a:rPr lang="ja-JP" altLang="en-US" dirty="0"/>
              <a:t>を作製することが</a:t>
            </a:r>
            <a:r>
              <a:rPr lang="ja-JP" altLang="en-US" dirty="0" smtClean="0"/>
              <a:t>可能か検証</a:t>
            </a:r>
            <a:endParaRPr lang="en-US" altLang="ja-JP" dirty="0" smtClean="0"/>
          </a:p>
          <a:p>
            <a:r>
              <a:rPr lang="ja-JP" altLang="en-US" dirty="0" smtClean="0"/>
              <a:t>サンプルの検証</a:t>
            </a:r>
            <a:endParaRPr lang="en-US" altLang="ja-JP" dirty="0" smtClean="0"/>
          </a:p>
          <a:p>
            <a:pPr lvl="1"/>
            <a:r>
              <a:rPr lang="ja-JP" altLang="en-US" dirty="0"/>
              <a:t>仕様書で定めた要件に適合しているか検査</a:t>
            </a:r>
            <a:endParaRPr lang="en-US" altLang="ja-JP" dirty="0"/>
          </a:p>
          <a:p>
            <a:r>
              <a:rPr lang="ja-JP" altLang="en-US" dirty="0" smtClean="0"/>
              <a:t>画像</a:t>
            </a:r>
            <a:r>
              <a:rPr lang="ja-JP" altLang="en-US" dirty="0"/>
              <a:t>データ</a:t>
            </a:r>
            <a:r>
              <a:rPr lang="ja-JP" altLang="en-US" dirty="0" smtClean="0"/>
              <a:t>の作製</a:t>
            </a:r>
            <a:endParaRPr lang="en-US" altLang="ja-JP" dirty="0" smtClean="0"/>
          </a:p>
          <a:p>
            <a:pPr lvl="1"/>
            <a:r>
              <a:rPr lang="ja-JP" altLang="en-US" dirty="0"/>
              <a:t>仕様書で定めた成果物及び作業に関する要件を遵守し、画像データ</a:t>
            </a:r>
            <a:r>
              <a:rPr lang="ja-JP" altLang="en-US" dirty="0" smtClean="0"/>
              <a:t>等の</a:t>
            </a:r>
            <a:r>
              <a:rPr lang="ja-JP" altLang="en-US" dirty="0"/>
              <a:t>作製</a:t>
            </a:r>
            <a:endParaRPr lang="en-US" altLang="ja-JP" dirty="0" smtClean="0"/>
          </a:p>
          <a:p>
            <a:r>
              <a:rPr lang="ja-JP" altLang="en-US" dirty="0" smtClean="0"/>
              <a:t>原資料及び画像</a:t>
            </a:r>
            <a:r>
              <a:rPr lang="ja-JP" altLang="en-US" dirty="0"/>
              <a:t>データ</a:t>
            </a:r>
            <a:r>
              <a:rPr lang="ja-JP" altLang="en-US" dirty="0" smtClean="0"/>
              <a:t>の保存処理</a:t>
            </a:r>
            <a:endParaRPr lang="en-US" altLang="ja-JP" dirty="0" smtClean="0"/>
          </a:p>
          <a:p>
            <a:pPr lvl="1"/>
            <a:r>
              <a:rPr lang="ja-JP" altLang="en-US" dirty="0" smtClean="0"/>
              <a:t>原資料、画像データは、</a:t>
            </a:r>
            <a:r>
              <a:rPr lang="ja-JP" altLang="en-US" dirty="0"/>
              <a:t>媒体</a:t>
            </a:r>
            <a:r>
              <a:rPr lang="ja-JP" altLang="en-US" dirty="0" smtClean="0"/>
              <a:t>に</a:t>
            </a:r>
            <a:r>
              <a:rPr lang="ja-JP" altLang="en-US" dirty="0"/>
              <a:t>適した環境の下で保管</a:t>
            </a:r>
            <a:endParaRPr lang="en-US" altLang="ja-JP" dirty="0" smtClean="0"/>
          </a:p>
          <a:p>
            <a:endParaRPr lang="ja-JP" altLang="en-US" dirty="0"/>
          </a:p>
        </p:txBody>
      </p:sp>
      <p:sp>
        <p:nvSpPr>
          <p:cNvPr id="6" name="コンテンツ プレースホルダー 5"/>
          <p:cNvSpPr>
            <a:spLocks noGrp="1"/>
          </p:cNvSpPr>
          <p:nvPr>
            <p:ph sz="half" idx="2"/>
          </p:nvPr>
        </p:nvSpPr>
        <p:spPr>
          <a:xfrm>
            <a:off x="6172200" y="1910992"/>
            <a:ext cx="5847080" cy="4947007"/>
          </a:xfrm>
        </p:spPr>
        <p:txBody>
          <a:bodyPr>
            <a:normAutofit fontScale="62500" lnSpcReduction="20000"/>
          </a:bodyPr>
          <a:lstStyle/>
          <a:p>
            <a:pPr marL="0" indent="0">
              <a:buNone/>
            </a:pPr>
            <a:r>
              <a:rPr lang="ja-JP" altLang="en-US" dirty="0" smtClean="0"/>
              <a:t>■外部委託の場合</a:t>
            </a:r>
            <a:endParaRPr lang="en-US" altLang="ja-JP" dirty="0" smtClean="0"/>
          </a:p>
          <a:p>
            <a:r>
              <a:rPr lang="ja-JP" altLang="en-US" dirty="0" smtClean="0"/>
              <a:t>一般的な調達に準拠した手順による要件定義、調達、実施、検収、かし対応が必要</a:t>
            </a:r>
            <a:endParaRPr lang="en-US" altLang="ja-JP" dirty="0" smtClean="0"/>
          </a:p>
          <a:p>
            <a:pPr marL="0" indent="0">
              <a:buNone/>
            </a:pPr>
            <a:r>
              <a:rPr lang="ja-JP" altLang="en-US" dirty="0" smtClean="0"/>
              <a:t>■調達方式</a:t>
            </a:r>
            <a:endParaRPr lang="en-US" altLang="ja-JP" dirty="0" smtClean="0"/>
          </a:p>
          <a:p>
            <a:r>
              <a:rPr lang="ja-JP" altLang="en-US" dirty="0"/>
              <a:t>一般競争入札（総合評価落札方式）</a:t>
            </a:r>
          </a:p>
          <a:p>
            <a:pPr lvl="1"/>
            <a:r>
              <a:rPr lang="ja-JP" altLang="en-US" dirty="0" smtClean="0"/>
              <a:t>調達</a:t>
            </a:r>
            <a:r>
              <a:rPr lang="ja-JP" altLang="en-US" dirty="0"/>
              <a:t>案件が価格以外の技術的要素を評価することが必要と</a:t>
            </a:r>
            <a:r>
              <a:rPr lang="ja-JP" altLang="en-US" dirty="0" smtClean="0"/>
              <a:t>認められる</a:t>
            </a:r>
            <a:endParaRPr lang="ja-JP" altLang="en-US" dirty="0"/>
          </a:p>
          <a:p>
            <a:pPr lvl="1"/>
            <a:r>
              <a:rPr lang="ja-JP" altLang="en-US" dirty="0" smtClean="0"/>
              <a:t>提案者</a:t>
            </a:r>
            <a:r>
              <a:rPr lang="ja-JP" altLang="en-US" dirty="0"/>
              <a:t>の創意</a:t>
            </a:r>
            <a:r>
              <a:rPr lang="ja-JP" altLang="en-US" dirty="0" smtClean="0"/>
              <a:t>工夫、提案</a:t>
            </a:r>
            <a:r>
              <a:rPr lang="ja-JP" altLang="en-US" dirty="0"/>
              <a:t>内容の優劣を技術点で評価</a:t>
            </a:r>
            <a:r>
              <a:rPr lang="ja-JP" altLang="en-US" dirty="0" smtClean="0"/>
              <a:t>する</a:t>
            </a:r>
            <a:endParaRPr lang="en-US" altLang="ja-JP" dirty="0" smtClean="0"/>
          </a:p>
          <a:p>
            <a:pPr lvl="1"/>
            <a:r>
              <a:rPr lang="ja-JP" altLang="en-US" dirty="0">
                <a:solidFill>
                  <a:srgbClr val="FF0000"/>
                </a:solidFill>
              </a:rPr>
              <a:t>特</a:t>
            </a:r>
            <a:r>
              <a:rPr lang="ja-JP" altLang="en-US" dirty="0" smtClean="0">
                <a:solidFill>
                  <a:srgbClr val="FF0000"/>
                </a:solidFill>
              </a:rPr>
              <a:t>に、仕様書</a:t>
            </a:r>
            <a:r>
              <a:rPr lang="ja-JP" altLang="en-US" dirty="0">
                <a:solidFill>
                  <a:srgbClr val="FF0000"/>
                </a:solidFill>
              </a:rPr>
              <a:t>で定めた要件に適合した画像データを作製することが可能か</a:t>
            </a:r>
            <a:r>
              <a:rPr lang="ja-JP" altLang="en-US" dirty="0" smtClean="0">
                <a:solidFill>
                  <a:srgbClr val="FF0000"/>
                </a:solidFill>
              </a:rPr>
              <a:t>検証するためにサンプル画像の作製と提出を求め、技術点で評価することが有効</a:t>
            </a:r>
            <a:endParaRPr lang="en-US" altLang="ja-JP" dirty="0" smtClean="0">
              <a:solidFill>
                <a:srgbClr val="FF0000"/>
              </a:solidFill>
            </a:endParaRPr>
          </a:p>
          <a:p>
            <a:r>
              <a:rPr lang="ja-JP" altLang="en-US" dirty="0" smtClean="0"/>
              <a:t>調達手順</a:t>
            </a:r>
            <a:endParaRPr lang="en-US" altLang="ja-JP" dirty="0" smtClean="0"/>
          </a:p>
          <a:p>
            <a:pPr lvl="1"/>
            <a:r>
              <a:rPr lang="ja-JP" altLang="en-US" dirty="0" smtClean="0"/>
              <a:t>要件定義書作成</a:t>
            </a:r>
            <a:endParaRPr lang="en-US" altLang="ja-JP" dirty="0" smtClean="0"/>
          </a:p>
          <a:p>
            <a:pPr lvl="1"/>
            <a:r>
              <a:rPr lang="ja-JP" altLang="en-US" dirty="0" smtClean="0"/>
              <a:t>意見招請（</a:t>
            </a:r>
            <a:r>
              <a:rPr lang="en-US" altLang="ja-JP" dirty="0" smtClean="0"/>
              <a:t>RFC</a:t>
            </a:r>
            <a:r>
              <a:rPr lang="ja-JP" altLang="en-US" dirty="0" smtClean="0"/>
              <a:t>）</a:t>
            </a:r>
            <a:endParaRPr lang="en-US" altLang="ja-JP" dirty="0" smtClean="0"/>
          </a:p>
          <a:p>
            <a:pPr lvl="1"/>
            <a:r>
              <a:rPr lang="ja-JP" altLang="en-US" dirty="0" smtClean="0"/>
              <a:t>提案依頼書（調達仕様書）作成</a:t>
            </a:r>
            <a:endParaRPr lang="en-US" altLang="ja-JP" dirty="0" smtClean="0"/>
          </a:p>
          <a:p>
            <a:pPr lvl="1"/>
            <a:r>
              <a:rPr lang="ja-JP" altLang="en-US" dirty="0" smtClean="0"/>
              <a:t>提案依頼（</a:t>
            </a:r>
            <a:r>
              <a:rPr lang="en-US" altLang="ja-JP" dirty="0" smtClean="0"/>
              <a:t>RFP</a:t>
            </a:r>
            <a:r>
              <a:rPr lang="ja-JP" altLang="en-US" dirty="0" smtClean="0"/>
              <a:t>）</a:t>
            </a:r>
            <a:endParaRPr lang="en-US" altLang="ja-JP" dirty="0" smtClean="0"/>
          </a:p>
          <a:p>
            <a:pPr lvl="1"/>
            <a:r>
              <a:rPr lang="ja-JP" altLang="en-US" dirty="0" smtClean="0"/>
              <a:t>提案書受領（サンプル画像を含む）</a:t>
            </a:r>
            <a:endParaRPr lang="en-US" altLang="ja-JP" dirty="0" smtClean="0"/>
          </a:p>
          <a:p>
            <a:pPr lvl="1"/>
            <a:r>
              <a:rPr lang="ja-JP" altLang="en-US" dirty="0" smtClean="0"/>
              <a:t>総合評価（価格点＋技術点）</a:t>
            </a:r>
            <a:endParaRPr lang="en-US" altLang="ja-JP" dirty="0" smtClean="0"/>
          </a:p>
          <a:p>
            <a:pPr lvl="2"/>
            <a:r>
              <a:rPr lang="ja-JP" altLang="en-US" dirty="0" smtClean="0"/>
              <a:t>調達</a:t>
            </a:r>
            <a:r>
              <a:rPr lang="ja-JP" altLang="en-US" dirty="0"/>
              <a:t>仕様書</a:t>
            </a:r>
            <a:r>
              <a:rPr lang="ja-JP" altLang="en-US" dirty="0" smtClean="0"/>
              <a:t>を満足していることを審査（評価）</a:t>
            </a:r>
            <a:endParaRPr lang="en-US" altLang="ja-JP" dirty="0" smtClean="0"/>
          </a:p>
          <a:p>
            <a:pPr lvl="1"/>
            <a:r>
              <a:rPr lang="ja-JP" altLang="en-US" dirty="0" smtClean="0"/>
              <a:t>業者決定（落札）</a:t>
            </a:r>
            <a:endParaRPr lang="en-US" altLang="ja-JP" dirty="0" smtClean="0"/>
          </a:p>
          <a:p>
            <a:pPr lvl="1"/>
            <a:r>
              <a:rPr lang="ja-JP" altLang="en-US" dirty="0" smtClean="0"/>
              <a:t>契約（契約書＋提案書）</a:t>
            </a:r>
            <a:endParaRPr lang="en-US" altLang="ja-JP" dirty="0" smtClean="0"/>
          </a:p>
          <a:p>
            <a:pPr lvl="1"/>
            <a:endParaRPr lang="en-US" altLang="ja-JP" dirty="0" smtClean="0"/>
          </a:p>
          <a:p>
            <a:pPr lvl="1"/>
            <a:endParaRPr lang="en-US" altLang="ja-JP" dirty="0" smtClean="0">
              <a:solidFill>
                <a:srgbClr val="FF0000"/>
              </a:solidFill>
            </a:endParaRPr>
          </a:p>
        </p:txBody>
      </p:sp>
      <p:sp>
        <p:nvSpPr>
          <p:cNvPr id="2" name="正方形/長方形 1"/>
          <p:cNvSpPr/>
          <p:nvPr/>
        </p:nvSpPr>
        <p:spPr>
          <a:xfrm>
            <a:off x="394648" y="982404"/>
            <a:ext cx="10999392" cy="646331"/>
          </a:xfrm>
          <a:prstGeom prst="rect">
            <a:avLst/>
          </a:prstGeom>
        </p:spPr>
        <p:txBody>
          <a:bodyPr wrap="square">
            <a:spAutoFit/>
          </a:bodyPr>
          <a:lstStyle/>
          <a:p>
            <a:r>
              <a:rPr lang="ja-JP" altLang="en-US" dirty="0" smtClean="0">
                <a:latin typeface="Meiryo UI" panose="020B0604030504040204" pitchFamily="50" charset="-128"/>
                <a:ea typeface="Meiryo UI" panose="020B0604030504040204" pitchFamily="50" charset="-128"/>
              </a:rPr>
              <a:t>デジタル化、電子書籍化は、スキルを持った人がシステム（ツール類）を用いて、作業する業務である。</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情報システムの構築・運用の要件定義の中で、運用に関する事項を要件として要件定義することが効率的</a:t>
            </a:r>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97354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style>
          <a:lnRef idx="0">
            <a:schemeClr val="accent3"/>
          </a:lnRef>
          <a:fillRef idx="3">
            <a:schemeClr val="accent3"/>
          </a:fillRef>
          <a:effectRef idx="3">
            <a:schemeClr val="accent3"/>
          </a:effectRef>
          <a:fontRef idx="minor">
            <a:schemeClr val="lt1"/>
          </a:fontRef>
        </p:style>
        <p:txBody>
          <a:bodyPr/>
          <a:lstStyle/>
          <a:p>
            <a:r>
              <a:rPr lang="ja-JP" altLang="ja-JP" dirty="0"/>
              <a:t>図書館での適用（今のタスク、業務課題と必要なスキル）</a:t>
            </a:r>
            <a:endParaRPr kumimoji="1" lang="ja-JP" altLang="en-US" dirty="0"/>
          </a:p>
        </p:txBody>
      </p:sp>
    </p:spTree>
    <p:extLst>
      <p:ext uri="{BB962C8B-B14F-4D97-AF65-F5344CB8AC3E}">
        <p14:creationId xmlns:p14="http://schemas.microsoft.com/office/powerpoint/2010/main" val="471383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dirty="0"/>
              <a:t>要件</a:t>
            </a:r>
            <a:r>
              <a:rPr lang="ja-JP" altLang="en-US" dirty="0" smtClean="0"/>
              <a:t>定義書記載項目（デジタル化、電子書籍化）</a:t>
            </a:r>
            <a:endParaRPr kumimoji="1" lang="ja-JP" altLang="en-US" dirty="0"/>
          </a:p>
        </p:txBody>
      </p:sp>
      <p:sp>
        <p:nvSpPr>
          <p:cNvPr id="4" name="コンテンツ プレースホルダー 3"/>
          <p:cNvSpPr>
            <a:spLocks noGrp="1"/>
          </p:cNvSpPr>
          <p:nvPr>
            <p:ph sz="half" idx="1"/>
          </p:nvPr>
        </p:nvSpPr>
        <p:spPr>
          <a:xfrm>
            <a:off x="162560" y="1628735"/>
            <a:ext cx="5857240" cy="4990015"/>
          </a:xfrm>
        </p:spPr>
        <p:txBody>
          <a:bodyPr>
            <a:normAutofit fontScale="85000" lnSpcReduction="20000"/>
          </a:bodyPr>
          <a:lstStyle/>
          <a:p>
            <a:r>
              <a:rPr lang="ja-JP" altLang="en-US" dirty="0" smtClean="0"/>
              <a:t>業務要件</a:t>
            </a:r>
            <a:endParaRPr lang="en-US" altLang="ja-JP" dirty="0" smtClean="0"/>
          </a:p>
          <a:p>
            <a:pPr lvl="1"/>
            <a:r>
              <a:rPr lang="ja-JP" altLang="en-US" dirty="0"/>
              <a:t>業務実施手順</a:t>
            </a:r>
            <a:endParaRPr lang="en-US" altLang="ja-JP" dirty="0"/>
          </a:p>
          <a:p>
            <a:pPr lvl="1"/>
            <a:r>
              <a:rPr lang="ja-JP" altLang="en-US" dirty="0"/>
              <a:t>規模</a:t>
            </a:r>
            <a:endParaRPr lang="en-US" altLang="ja-JP" dirty="0"/>
          </a:p>
          <a:p>
            <a:pPr lvl="1"/>
            <a:r>
              <a:rPr lang="ja-JP" altLang="en-US" dirty="0"/>
              <a:t>時期・時間</a:t>
            </a:r>
            <a:endParaRPr lang="en-US" altLang="ja-JP" dirty="0"/>
          </a:p>
          <a:p>
            <a:pPr lvl="1"/>
            <a:r>
              <a:rPr lang="ja-JP" altLang="en-US" dirty="0"/>
              <a:t>場所等</a:t>
            </a:r>
            <a:endParaRPr lang="en-US" altLang="ja-JP" dirty="0"/>
          </a:p>
          <a:p>
            <a:pPr lvl="1"/>
            <a:r>
              <a:rPr lang="ja-JP" altLang="en-US" dirty="0"/>
              <a:t>管理すべき指標</a:t>
            </a:r>
            <a:endParaRPr lang="en-US" altLang="ja-JP" dirty="0"/>
          </a:p>
          <a:p>
            <a:pPr lvl="1"/>
            <a:r>
              <a:rPr lang="ja-JP" altLang="en-US" dirty="0"/>
              <a:t>情報システム化の範囲</a:t>
            </a:r>
            <a:endParaRPr lang="en-US" altLang="ja-JP" dirty="0"/>
          </a:p>
          <a:p>
            <a:pPr lvl="1"/>
            <a:r>
              <a:rPr lang="ja-JP" altLang="en-US" dirty="0"/>
              <a:t>業務の継続の方針等</a:t>
            </a:r>
            <a:endParaRPr lang="en-US" altLang="ja-JP" dirty="0"/>
          </a:p>
          <a:p>
            <a:pPr lvl="1"/>
            <a:r>
              <a:rPr lang="ja-JP" altLang="en-US" dirty="0"/>
              <a:t>情報</a:t>
            </a:r>
            <a:r>
              <a:rPr lang="ja-JP" altLang="en-US" dirty="0" smtClean="0"/>
              <a:t>セキュリティ</a:t>
            </a:r>
            <a:endParaRPr lang="en-US" altLang="ja-JP" dirty="0" smtClean="0"/>
          </a:p>
          <a:p>
            <a:r>
              <a:rPr lang="ja-JP" altLang="en-US" dirty="0" smtClean="0"/>
              <a:t>機能要件</a:t>
            </a:r>
            <a:endParaRPr lang="en-US" altLang="ja-JP" dirty="0"/>
          </a:p>
          <a:p>
            <a:pPr lvl="1"/>
            <a:r>
              <a:rPr lang="ja-JP" altLang="en-US" dirty="0" smtClean="0"/>
              <a:t>機能</a:t>
            </a:r>
            <a:r>
              <a:rPr lang="ja-JP" altLang="en-US" dirty="0"/>
              <a:t>に関する事項</a:t>
            </a:r>
          </a:p>
          <a:p>
            <a:pPr lvl="1"/>
            <a:r>
              <a:rPr lang="ja-JP" altLang="en-US" dirty="0" smtClean="0"/>
              <a:t>画面</a:t>
            </a:r>
            <a:r>
              <a:rPr lang="ja-JP" altLang="en-US" dirty="0"/>
              <a:t>に関する事項</a:t>
            </a:r>
          </a:p>
          <a:p>
            <a:pPr lvl="1"/>
            <a:r>
              <a:rPr lang="ja-JP" altLang="en-US" dirty="0" smtClean="0"/>
              <a:t>帳票</a:t>
            </a:r>
            <a:r>
              <a:rPr lang="ja-JP" altLang="en-US" dirty="0"/>
              <a:t>に関する事項</a:t>
            </a:r>
          </a:p>
          <a:p>
            <a:pPr lvl="1"/>
            <a:r>
              <a:rPr lang="ja-JP" altLang="en-US" dirty="0" smtClean="0"/>
              <a:t>情報</a:t>
            </a:r>
            <a:r>
              <a:rPr lang="ja-JP" altLang="en-US" dirty="0"/>
              <a:t>・データに関する</a:t>
            </a:r>
            <a:r>
              <a:rPr lang="ja-JP" altLang="en-US" dirty="0" smtClean="0"/>
              <a:t>事項</a:t>
            </a:r>
            <a:endParaRPr lang="en-US" altLang="ja-JP" dirty="0" smtClean="0"/>
          </a:p>
          <a:p>
            <a:pPr lvl="2"/>
            <a:r>
              <a:rPr lang="ja-JP" altLang="en-US" dirty="0" smtClean="0">
                <a:solidFill>
                  <a:srgbClr val="FF0000"/>
                </a:solidFill>
              </a:rPr>
              <a:t>成果物としてのデジタル化仕様の要件定義</a:t>
            </a:r>
            <a:endParaRPr lang="ja-JP" altLang="en-US" dirty="0">
              <a:solidFill>
                <a:srgbClr val="FF0000"/>
              </a:solidFill>
            </a:endParaRPr>
          </a:p>
          <a:p>
            <a:pPr lvl="1"/>
            <a:r>
              <a:rPr lang="ja-JP" altLang="en-US" dirty="0" smtClean="0"/>
              <a:t>外部</a:t>
            </a:r>
            <a:r>
              <a:rPr lang="ja-JP" altLang="en-US" dirty="0"/>
              <a:t>インタフェースに関する</a:t>
            </a:r>
            <a:r>
              <a:rPr lang="ja-JP" altLang="en-US" dirty="0" smtClean="0"/>
              <a:t>事項</a:t>
            </a:r>
            <a:endParaRPr lang="ja-JP" altLang="en-US" dirty="0"/>
          </a:p>
        </p:txBody>
      </p:sp>
      <p:sp>
        <p:nvSpPr>
          <p:cNvPr id="6" name="コンテンツ プレースホルダー 5"/>
          <p:cNvSpPr>
            <a:spLocks noGrp="1"/>
          </p:cNvSpPr>
          <p:nvPr>
            <p:ph sz="half" idx="2"/>
          </p:nvPr>
        </p:nvSpPr>
        <p:spPr>
          <a:xfrm>
            <a:off x="6172200" y="1628735"/>
            <a:ext cx="5847080" cy="4990016"/>
          </a:xfrm>
        </p:spPr>
        <p:txBody>
          <a:bodyPr>
            <a:normAutofit fontScale="85000" lnSpcReduction="20000"/>
          </a:bodyPr>
          <a:lstStyle/>
          <a:p>
            <a:r>
              <a:rPr lang="ja-JP" altLang="en-US" dirty="0" smtClean="0"/>
              <a:t>非機能</a:t>
            </a:r>
            <a:r>
              <a:rPr lang="ja-JP" altLang="en-US" dirty="0"/>
              <a:t>要件</a:t>
            </a:r>
            <a:endParaRPr lang="en-US" altLang="ja-JP" dirty="0"/>
          </a:p>
          <a:p>
            <a:pPr lvl="1"/>
            <a:r>
              <a:rPr lang="ja-JP" altLang="en-US" dirty="0" smtClean="0"/>
              <a:t>ユーザビリティ</a:t>
            </a:r>
            <a:r>
              <a:rPr lang="ja-JP" altLang="en-US" dirty="0"/>
              <a:t>及びアクセシビリティに関する事項</a:t>
            </a:r>
          </a:p>
          <a:p>
            <a:pPr lvl="1"/>
            <a:r>
              <a:rPr lang="ja-JP" altLang="en-US" dirty="0" smtClean="0"/>
              <a:t>システム</a:t>
            </a:r>
            <a:r>
              <a:rPr lang="ja-JP" altLang="en-US" dirty="0"/>
              <a:t>方式に関する事項</a:t>
            </a:r>
          </a:p>
          <a:p>
            <a:pPr lvl="1"/>
            <a:r>
              <a:rPr lang="ja-JP" altLang="en-US" dirty="0" smtClean="0"/>
              <a:t>規模</a:t>
            </a:r>
            <a:r>
              <a:rPr lang="ja-JP" altLang="en-US" dirty="0"/>
              <a:t>に関する事項</a:t>
            </a:r>
          </a:p>
          <a:p>
            <a:pPr lvl="1"/>
            <a:r>
              <a:rPr lang="ja-JP" altLang="en-US" dirty="0" smtClean="0"/>
              <a:t>性能</a:t>
            </a:r>
            <a:r>
              <a:rPr lang="ja-JP" altLang="en-US" dirty="0"/>
              <a:t>に関する事項</a:t>
            </a:r>
          </a:p>
          <a:p>
            <a:pPr lvl="1"/>
            <a:r>
              <a:rPr lang="ja-JP" altLang="en-US" dirty="0" smtClean="0"/>
              <a:t>信頼性</a:t>
            </a:r>
            <a:r>
              <a:rPr lang="ja-JP" altLang="en-US" dirty="0"/>
              <a:t>に関する事項</a:t>
            </a:r>
          </a:p>
          <a:p>
            <a:pPr lvl="1"/>
            <a:r>
              <a:rPr lang="ja-JP" altLang="en-US" dirty="0" smtClean="0"/>
              <a:t>拡張性</a:t>
            </a:r>
            <a:r>
              <a:rPr lang="ja-JP" altLang="en-US" dirty="0"/>
              <a:t>に関する事項</a:t>
            </a:r>
          </a:p>
          <a:p>
            <a:pPr lvl="1"/>
            <a:r>
              <a:rPr lang="ja-JP" altLang="en-US" dirty="0" smtClean="0"/>
              <a:t>中立性</a:t>
            </a:r>
            <a:r>
              <a:rPr lang="ja-JP" altLang="en-US" dirty="0"/>
              <a:t>に関する事項</a:t>
            </a:r>
          </a:p>
          <a:p>
            <a:pPr lvl="1"/>
            <a:r>
              <a:rPr lang="ja-JP" altLang="en-US" dirty="0" smtClean="0"/>
              <a:t>継続性</a:t>
            </a:r>
            <a:r>
              <a:rPr lang="ja-JP" altLang="en-US" dirty="0"/>
              <a:t>に関する事項</a:t>
            </a:r>
          </a:p>
          <a:p>
            <a:pPr lvl="1"/>
            <a:r>
              <a:rPr lang="ja-JP" altLang="en-US" dirty="0" smtClean="0"/>
              <a:t>情報</a:t>
            </a:r>
            <a:r>
              <a:rPr lang="ja-JP" altLang="en-US" dirty="0"/>
              <a:t>セキュリティに関する事項</a:t>
            </a:r>
          </a:p>
          <a:p>
            <a:pPr lvl="1"/>
            <a:r>
              <a:rPr lang="ja-JP" altLang="en-US" dirty="0" smtClean="0"/>
              <a:t>情報</a:t>
            </a:r>
            <a:r>
              <a:rPr lang="ja-JP" altLang="en-US" dirty="0"/>
              <a:t>システム稼働環境に関する事項</a:t>
            </a:r>
          </a:p>
          <a:p>
            <a:pPr lvl="1"/>
            <a:r>
              <a:rPr lang="ja-JP" altLang="en-US" dirty="0" smtClean="0"/>
              <a:t>テスト</a:t>
            </a:r>
            <a:r>
              <a:rPr lang="ja-JP" altLang="en-US" dirty="0"/>
              <a:t>に関する</a:t>
            </a:r>
            <a:r>
              <a:rPr lang="ja-JP" altLang="en-US" dirty="0" smtClean="0"/>
              <a:t>事項</a:t>
            </a:r>
            <a:endParaRPr lang="en-US" altLang="ja-JP" dirty="0" smtClean="0"/>
          </a:p>
          <a:p>
            <a:pPr lvl="1"/>
            <a:r>
              <a:rPr lang="ja-JP" altLang="en-US" dirty="0" smtClean="0"/>
              <a:t>移行</a:t>
            </a:r>
            <a:r>
              <a:rPr lang="ja-JP" altLang="en-US" dirty="0"/>
              <a:t>に関する</a:t>
            </a:r>
            <a:r>
              <a:rPr lang="ja-JP" altLang="en-US" dirty="0" smtClean="0"/>
              <a:t>事項</a:t>
            </a:r>
            <a:endParaRPr lang="en-US" altLang="ja-JP" dirty="0" smtClean="0"/>
          </a:p>
          <a:p>
            <a:pPr lvl="1"/>
            <a:r>
              <a:rPr lang="ja-JP" altLang="en-US" dirty="0" smtClean="0"/>
              <a:t>引継ぎ</a:t>
            </a:r>
            <a:r>
              <a:rPr lang="ja-JP" altLang="en-US" dirty="0"/>
              <a:t>に関する事項</a:t>
            </a:r>
            <a:endParaRPr lang="en-US" altLang="ja-JP" dirty="0"/>
          </a:p>
          <a:p>
            <a:pPr lvl="1"/>
            <a:r>
              <a:rPr lang="ja-JP" altLang="en-US" dirty="0" smtClean="0"/>
              <a:t>教育</a:t>
            </a:r>
            <a:r>
              <a:rPr lang="ja-JP" altLang="en-US" dirty="0"/>
              <a:t>に関する事項</a:t>
            </a:r>
          </a:p>
          <a:p>
            <a:pPr lvl="1"/>
            <a:r>
              <a:rPr lang="ja-JP" altLang="en-US" dirty="0" smtClean="0"/>
              <a:t>運用</a:t>
            </a:r>
            <a:r>
              <a:rPr lang="ja-JP" altLang="en-US" dirty="0"/>
              <a:t>に関する事項</a:t>
            </a:r>
            <a:endParaRPr lang="en-US" altLang="ja-JP" dirty="0"/>
          </a:p>
          <a:p>
            <a:pPr lvl="1"/>
            <a:r>
              <a:rPr lang="ja-JP" altLang="en-US" dirty="0" smtClean="0"/>
              <a:t>保守</a:t>
            </a:r>
            <a:r>
              <a:rPr lang="ja-JP" altLang="en-US" dirty="0"/>
              <a:t>に関する事項</a:t>
            </a:r>
          </a:p>
          <a:p>
            <a:endParaRPr lang="ja-JP" altLang="en-US" dirty="0"/>
          </a:p>
          <a:p>
            <a:endParaRPr lang="ja-JP" altLang="en-US" dirty="0"/>
          </a:p>
          <a:p>
            <a:endParaRPr kumimoji="1" lang="ja-JP" altLang="en-US" dirty="0"/>
          </a:p>
        </p:txBody>
      </p:sp>
      <p:sp>
        <p:nvSpPr>
          <p:cNvPr id="2" name="正方形/長方形 1"/>
          <p:cNvSpPr/>
          <p:nvPr/>
        </p:nvSpPr>
        <p:spPr>
          <a:xfrm>
            <a:off x="394648" y="982404"/>
            <a:ext cx="10999392" cy="646331"/>
          </a:xfrm>
          <a:prstGeom prst="rect">
            <a:avLst/>
          </a:prstGeom>
        </p:spPr>
        <p:txBody>
          <a:bodyPr wrap="square">
            <a:spAutoFit/>
          </a:bodyPr>
          <a:lstStyle/>
          <a:p>
            <a:r>
              <a:rPr lang="ja-JP" altLang="en-US" dirty="0" smtClean="0">
                <a:latin typeface="Meiryo UI" panose="020B0604030504040204" pitchFamily="50" charset="-128"/>
                <a:ea typeface="Meiryo UI" panose="020B0604030504040204" pitchFamily="50" charset="-128"/>
              </a:rPr>
              <a:t>デジタル化、電子書籍化は、スキルを持った人がシステム（ツール類）を用いて、作業する業務である。</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情報システムの構築・運用の要件定義の中で、運用に関する事項を要件として要件定義することが効率的</a:t>
            </a:r>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14827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2560" y="-113984"/>
            <a:ext cx="11856720" cy="977831"/>
          </a:xfrm>
        </p:spPr>
        <p:txBody>
          <a:bodyPr>
            <a:normAutofit/>
          </a:bodyPr>
          <a:lstStyle/>
          <a:p>
            <a:pPr lvl="2" algn="ctr" rtl="0">
              <a:lnSpc>
                <a:spcPct val="90000"/>
              </a:lnSpc>
              <a:spcBef>
                <a:spcPct val="0"/>
              </a:spcBef>
            </a:pPr>
            <a:r>
              <a:rPr lang="ja-JP" altLang="en-US" sz="3200" dirty="0" smtClean="0">
                <a:solidFill>
                  <a:schemeClr val="tx1"/>
                </a:solidFill>
                <a:latin typeface="Meiryo UI" panose="020B0604030504040204" pitchFamily="50" charset="-128"/>
                <a:ea typeface="Meiryo UI" panose="020B0604030504040204" pitchFamily="50" charset="-128"/>
              </a:rPr>
              <a:t>成果物としてのデジタル化仕様の要件定義</a:t>
            </a:r>
            <a:br>
              <a:rPr lang="ja-JP" altLang="en-US" sz="3200" dirty="0" smtClean="0">
                <a:solidFill>
                  <a:schemeClr val="tx1"/>
                </a:solidFill>
                <a:latin typeface="Meiryo UI" panose="020B0604030504040204" pitchFamily="50" charset="-128"/>
                <a:ea typeface="Meiryo UI" panose="020B0604030504040204" pitchFamily="50" charset="-128"/>
              </a:rPr>
            </a:br>
            <a:r>
              <a:rPr lang="ja-JP" altLang="en-US" sz="3200" dirty="0" smtClean="0">
                <a:solidFill>
                  <a:schemeClr val="tx1"/>
                </a:solidFill>
                <a:latin typeface="Meiryo UI" panose="020B0604030504040204" pitchFamily="50" charset="-128"/>
                <a:ea typeface="Meiryo UI" panose="020B0604030504040204" pitchFamily="50" charset="-128"/>
              </a:rPr>
              <a:t>－</a:t>
            </a:r>
            <a:r>
              <a:rPr lang="ja-JP" altLang="en-US" sz="3200" dirty="0" smtClean="0">
                <a:latin typeface="Meiryo UI" panose="020B0604030504040204" pitchFamily="50" charset="-128"/>
                <a:ea typeface="Meiryo UI" panose="020B0604030504040204" pitchFamily="50" charset="-128"/>
              </a:rPr>
              <a:t>原資料からのデジタル化要件定義（主な項目）－</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sz="half" idx="1"/>
          </p:nvPr>
        </p:nvSpPr>
        <p:spPr>
          <a:xfrm>
            <a:off x="162560" y="971866"/>
            <a:ext cx="5857240" cy="5886133"/>
          </a:xfrm>
        </p:spPr>
        <p:txBody>
          <a:bodyPr>
            <a:normAutofit fontScale="70000" lnSpcReduction="20000"/>
          </a:bodyPr>
          <a:lstStyle/>
          <a:p>
            <a:r>
              <a:rPr lang="ja-JP" altLang="en-US" dirty="0" smtClean="0"/>
              <a:t>作成内容</a:t>
            </a:r>
            <a:endParaRPr lang="en-US" altLang="ja-JP" dirty="0" smtClean="0"/>
          </a:p>
          <a:p>
            <a:pPr lvl="1"/>
            <a:r>
              <a:rPr lang="ja-JP" altLang="en-US" dirty="0" smtClean="0"/>
              <a:t>原資料からスキャニングして画像データ作成</a:t>
            </a:r>
            <a:endParaRPr lang="en-US" altLang="ja-JP" dirty="0"/>
          </a:p>
          <a:p>
            <a:pPr lvl="1"/>
            <a:r>
              <a:rPr lang="ja-JP" altLang="en-US" dirty="0" smtClean="0"/>
              <a:t>メタデータ作成（記述メタデータ、技術メタデータ、管理メタデータ、権利メタデータ等）</a:t>
            </a:r>
            <a:endParaRPr lang="en-US" altLang="ja-JP" dirty="0" smtClean="0"/>
          </a:p>
          <a:p>
            <a:pPr lvl="1"/>
            <a:r>
              <a:rPr lang="ja-JP" altLang="en-US" dirty="0" smtClean="0"/>
              <a:t>検索のための目次、索引、タグ付け</a:t>
            </a:r>
            <a:endParaRPr lang="en-US" altLang="ja-JP" dirty="0" smtClean="0"/>
          </a:p>
          <a:p>
            <a:pPr lvl="1"/>
            <a:r>
              <a:rPr lang="ja-JP" altLang="en-US" dirty="0" smtClean="0"/>
              <a:t>全文テキスト化、構造化</a:t>
            </a:r>
            <a:endParaRPr lang="en-US" altLang="ja-JP" dirty="0" smtClean="0"/>
          </a:p>
          <a:p>
            <a:pPr lvl="2"/>
            <a:r>
              <a:rPr lang="ja-JP" altLang="en-US" dirty="0" smtClean="0"/>
              <a:t>リフロー型電子書籍、</a:t>
            </a:r>
            <a:endParaRPr lang="en-US" altLang="ja-JP" dirty="0" smtClean="0"/>
          </a:p>
          <a:p>
            <a:pPr lvl="2"/>
            <a:r>
              <a:rPr lang="ja-JP" altLang="en-US" dirty="0" smtClean="0"/>
              <a:t>視覚障碍者向けに読み上げ可能化</a:t>
            </a:r>
            <a:endParaRPr lang="en-US" altLang="ja-JP" dirty="0" smtClean="0"/>
          </a:p>
          <a:p>
            <a:r>
              <a:rPr lang="ja-JP" altLang="en-US" dirty="0" smtClean="0"/>
              <a:t>デジタル化方法</a:t>
            </a:r>
            <a:endParaRPr lang="en-US" altLang="ja-JP" dirty="0" smtClean="0"/>
          </a:p>
          <a:p>
            <a:pPr lvl="1"/>
            <a:r>
              <a:rPr lang="ja-JP" altLang="en-US" dirty="0" smtClean="0"/>
              <a:t>撮影</a:t>
            </a:r>
            <a:endParaRPr lang="en-US" altLang="ja-JP" dirty="0" smtClean="0"/>
          </a:p>
          <a:p>
            <a:pPr lvl="2"/>
            <a:r>
              <a:rPr lang="ja-JP" altLang="en-US" dirty="0" smtClean="0"/>
              <a:t>スキャニング</a:t>
            </a:r>
            <a:endParaRPr lang="en-US" altLang="ja-JP" dirty="0" smtClean="0"/>
          </a:p>
          <a:p>
            <a:pPr lvl="3"/>
            <a:r>
              <a:rPr lang="ja-JP" altLang="en-US" dirty="0" smtClean="0"/>
              <a:t>フラットベッド、オーバーヘッド、デジタルカメラ</a:t>
            </a:r>
            <a:endParaRPr lang="en-US" altLang="ja-JP" dirty="0" smtClean="0"/>
          </a:p>
          <a:p>
            <a:pPr lvl="2"/>
            <a:r>
              <a:rPr lang="ja-JP" altLang="en-US" dirty="0" smtClean="0"/>
              <a:t>フィルム撮影、フィルムからデジタル化</a:t>
            </a:r>
            <a:endParaRPr lang="en-US" altLang="ja-JP" dirty="0" smtClean="0"/>
          </a:p>
          <a:p>
            <a:pPr lvl="1"/>
            <a:r>
              <a:rPr lang="ja-JP" altLang="en-US" dirty="0" smtClean="0"/>
              <a:t>スキャニング単位</a:t>
            </a:r>
            <a:endParaRPr lang="en-US" altLang="ja-JP" dirty="0" smtClean="0"/>
          </a:p>
          <a:p>
            <a:pPr lvl="2"/>
            <a:r>
              <a:rPr lang="ja-JP" altLang="en-US" dirty="0" smtClean="0"/>
              <a:t>見開き、片ページ</a:t>
            </a:r>
            <a:endParaRPr lang="en-US" altLang="ja-JP" dirty="0"/>
          </a:p>
          <a:p>
            <a:pPr lvl="1"/>
            <a:r>
              <a:rPr lang="ja-JP" altLang="en-US" dirty="0" smtClean="0"/>
              <a:t>媒体</a:t>
            </a:r>
            <a:endParaRPr lang="en-US" altLang="ja-JP" dirty="0"/>
          </a:p>
          <a:p>
            <a:pPr lvl="2"/>
            <a:r>
              <a:rPr lang="ja-JP" altLang="en-US" dirty="0" smtClean="0"/>
              <a:t>マイクロフィルム、カラーマイクロフィルム</a:t>
            </a:r>
            <a:endParaRPr lang="en-US" altLang="ja-JP" dirty="0" smtClean="0"/>
          </a:p>
          <a:p>
            <a:pPr lvl="2"/>
            <a:r>
              <a:rPr lang="ja-JP" altLang="en-US" dirty="0" smtClean="0"/>
              <a:t>大判・中判フィルム、</a:t>
            </a:r>
            <a:r>
              <a:rPr lang="en-US" altLang="ja-JP" dirty="0" smtClean="0"/>
              <a:t>35</a:t>
            </a:r>
            <a:r>
              <a:rPr lang="ja-JP" altLang="en-US" dirty="0" smtClean="0"/>
              <a:t>㎜フィルム</a:t>
            </a:r>
            <a:endParaRPr lang="en-US" altLang="ja-JP" dirty="0" smtClean="0"/>
          </a:p>
          <a:p>
            <a:pPr lvl="2"/>
            <a:r>
              <a:rPr lang="ja-JP" altLang="en-US" dirty="0" smtClean="0"/>
              <a:t>光ディスク</a:t>
            </a:r>
            <a:endParaRPr lang="en-US" altLang="ja-JP" dirty="0" smtClean="0"/>
          </a:p>
          <a:p>
            <a:r>
              <a:rPr lang="ja-JP" altLang="en-US" dirty="0" smtClean="0"/>
              <a:t>スキャニング方法</a:t>
            </a:r>
            <a:endParaRPr lang="en-US" altLang="ja-JP" dirty="0" smtClean="0"/>
          </a:p>
          <a:p>
            <a:pPr lvl="1"/>
            <a:r>
              <a:rPr lang="ja-JP" altLang="en-US" dirty="0" smtClean="0"/>
              <a:t>色調、</a:t>
            </a:r>
            <a:r>
              <a:rPr lang="ja-JP" altLang="en-US" dirty="0"/>
              <a:t>明るさ及び</a:t>
            </a:r>
            <a:r>
              <a:rPr lang="ja-JP" altLang="en-US" dirty="0" smtClean="0"/>
              <a:t>コントラストの調整仕様</a:t>
            </a:r>
            <a:endParaRPr lang="en-US" altLang="ja-JP" dirty="0" smtClean="0"/>
          </a:p>
          <a:p>
            <a:pPr lvl="1"/>
            <a:r>
              <a:rPr lang="ja-JP" altLang="en-US" dirty="0" smtClean="0"/>
              <a:t>カラーマネジメント</a:t>
            </a:r>
            <a:endParaRPr lang="en-US" altLang="ja-JP" dirty="0" smtClean="0"/>
          </a:p>
          <a:p>
            <a:r>
              <a:rPr lang="ja-JP" altLang="en-US" dirty="0"/>
              <a:t>品質検査仕様</a:t>
            </a:r>
            <a:endParaRPr lang="en-US" altLang="ja-JP" dirty="0"/>
          </a:p>
          <a:p>
            <a:pPr lvl="1"/>
            <a:r>
              <a:rPr lang="ja-JP" altLang="en-US" dirty="0"/>
              <a:t>解像度、解像度分解能</a:t>
            </a:r>
            <a:r>
              <a:rPr lang="en-US" altLang="ja-JP" dirty="0"/>
              <a:t>52</a:t>
            </a:r>
            <a:r>
              <a:rPr lang="ja-JP" altLang="en-US" dirty="0" err="1"/>
              <a:t>、</a:t>
            </a:r>
            <a:r>
              <a:rPr lang="ja-JP" altLang="en-US" dirty="0"/>
              <a:t>階調、色調再現性等を評価</a:t>
            </a:r>
            <a:endParaRPr lang="en-US" altLang="ja-JP" dirty="0"/>
          </a:p>
          <a:p>
            <a:pPr lvl="1"/>
            <a:endParaRPr lang="en-US" altLang="ja-JP" dirty="0" smtClean="0"/>
          </a:p>
          <a:p>
            <a:pPr lvl="1"/>
            <a:endParaRPr lang="en-US" altLang="ja-JP" dirty="0" smtClean="0"/>
          </a:p>
          <a:p>
            <a:pPr lvl="1"/>
            <a:endParaRPr lang="en-US" altLang="ja-JP" dirty="0" smtClean="0"/>
          </a:p>
          <a:p>
            <a:pPr lvl="1"/>
            <a:endParaRPr lang="en-US" altLang="ja-JP" dirty="0" smtClean="0"/>
          </a:p>
          <a:p>
            <a:endParaRPr lang="en-US" altLang="ja-JP" dirty="0" smtClean="0"/>
          </a:p>
          <a:p>
            <a:pPr lvl="1"/>
            <a:endParaRPr lang="en-US" altLang="ja-JP" dirty="0" smtClean="0"/>
          </a:p>
          <a:p>
            <a:pPr lvl="1"/>
            <a:endParaRPr lang="en-US" altLang="ja-JP" dirty="0" smtClean="0"/>
          </a:p>
          <a:p>
            <a:endParaRPr lang="en-US" altLang="ja-JP" dirty="0" smtClean="0"/>
          </a:p>
          <a:p>
            <a:endParaRPr kumimoji="1" lang="en-US" altLang="ja-JP" dirty="0" smtClean="0"/>
          </a:p>
          <a:p>
            <a:endParaRPr kumimoji="1" lang="ja-JP" altLang="en-US" dirty="0"/>
          </a:p>
        </p:txBody>
      </p:sp>
      <p:sp>
        <p:nvSpPr>
          <p:cNvPr id="4" name="コンテンツ プレースホルダー 3"/>
          <p:cNvSpPr>
            <a:spLocks noGrp="1"/>
          </p:cNvSpPr>
          <p:nvPr>
            <p:ph sz="half" idx="2"/>
          </p:nvPr>
        </p:nvSpPr>
        <p:spPr>
          <a:xfrm>
            <a:off x="6172200" y="971866"/>
            <a:ext cx="5847080" cy="5809077"/>
          </a:xfrm>
        </p:spPr>
        <p:txBody>
          <a:bodyPr>
            <a:normAutofit fontScale="70000" lnSpcReduction="20000"/>
          </a:bodyPr>
          <a:lstStyle/>
          <a:p>
            <a:r>
              <a:rPr lang="ja-JP" altLang="en-US" dirty="0"/>
              <a:t>画像データ仕様</a:t>
            </a:r>
            <a:endParaRPr lang="en-US" altLang="ja-JP" dirty="0"/>
          </a:p>
          <a:p>
            <a:pPr lvl="1"/>
            <a:r>
              <a:rPr lang="ja-JP" altLang="en-US" dirty="0"/>
              <a:t>画像フォーマット</a:t>
            </a:r>
            <a:endParaRPr lang="en-US" altLang="ja-JP" dirty="0"/>
          </a:p>
          <a:p>
            <a:pPr lvl="2"/>
            <a:r>
              <a:rPr lang="ja-JP" altLang="en-US" dirty="0"/>
              <a:t>保存用画像：</a:t>
            </a:r>
            <a:r>
              <a:rPr lang="en-US" altLang="ja-JP" dirty="0" smtClean="0"/>
              <a:t>Jpeg2000,tiff,Jpeg,PNG,PDF,,,</a:t>
            </a:r>
            <a:endParaRPr lang="en-US" altLang="ja-JP" dirty="0"/>
          </a:p>
          <a:p>
            <a:pPr lvl="2"/>
            <a:r>
              <a:rPr lang="ja-JP" altLang="en-US" dirty="0"/>
              <a:t>提供用画像：予め作成しておく場合の</a:t>
            </a:r>
            <a:r>
              <a:rPr lang="ja-JP" altLang="en-US" dirty="0" smtClean="0"/>
              <a:t>形式</a:t>
            </a:r>
            <a:endParaRPr lang="en-US" altLang="ja-JP" dirty="0" smtClean="0"/>
          </a:p>
          <a:p>
            <a:pPr lvl="2"/>
            <a:r>
              <a:rPr lang="ja-JP" altLang="en-US" dirty="0" smtClean="0"/>
              <a:t>サムネイル画像</a:t>
            </a:r>
            <a:endParaRPr lang="en-US" altLang="ja-JP" dirty="0" smtClean="0"/>
          </a:p>
          <a:p>
            <a:pPr lvl="1"/>
            <a:r>
              <a:rPr lang="ja-JP" altLang="en-US" dirty="0" smtClean="0"/>
              <a:t>解像度、サイズ、圧縮率</a:t>
            </a:r>
            <a:endParaRPr lang="en-US" altLang="ja-JP" dirty="0" smtClean="0"/>
          </a:p>
          <a:p>
            <a:pPr lvl="1"/>
            <a:r>
              <a:rPr lang="ja-JP" altLang="en-US" dirty="0" smtClean="0"/>
              <a:t>カラースペース、階調</a:t>
            </a:r>
            <a:endParaRPr lang="en-US" altLang="ja-JP" dirty="0"/>
          </a:p>
          <a:p>
            <a:r>
              <a:rPr lang="ja-JP" altLang="en-US" dirty="0" smtClean="0"/>
              <a:t>コンテナ</a:t>
            </a:r>
            <a:r>
              <a:rPr lang="ja-JP" altLang="en-US" dirty="0"/>
              <a:t>形式</a:t>
            </a:r>
            <a:endParaRPr lang="en-US" altLang="ja-JP" dirty="0"/>
          </a:p>
          <a:p>
            <a:pPr lvl="1"/>
            <a:r>
              <a:rPr lang="en-US" altLang="ja-JP" dirty="0"/>
              <a:t>EPUB</a:t>
            </a:r>
            <a:r>
              <a:rPr lang="ja-JP" altLang="en-US" dirty="0" err="1"/>
              <a:t>、</a:t>
            </a:r>
            <a:r>
              <a:rPr lang="en-US" altLang="ja-JP" dirty="0"/>
              <a:t>PDF</a:t>
            </a:r>
          </a:p>
          <a:p>
            <a:pPr lvl="2"/>
            <a:r>
              <a:rPr lang="en-US" altLang="ja-JP" dirty="0"/>
              <a:t>FIX</a:t>
            </a:r>
            <a:r>
              <a:rPr lang="ja-JP" altLang="en-US" dirty="0"/>
              <a:t>型（レイアウト保持）</a:t>
            </a:r>
            <a:r>
              <a:rPr lang="en-US" altLang="ja-JP" dirty="0"/>
              <a:t>, </a:t>
            </a:r>
            <a:r>
              <a:rPr lang="ja-JP" altLang="en-US" dirty="0"/>
              <a:t>リフロー型</a:t>
            </a:r>
            <a:r>
              <a:rPr lang="en-US" altLang="ja-JP" dirty="0"/>
              <a:t>, </a:t>
            </a:r>
            <a:r>
              <a:rPr lang="ja-JP" altLang="en-US" dirty="0"/>
              <a:t>ハイブリット型</a:t>
            </a:r>
            <a:endParaRPr lang="en-US" altLang="ja-JP" dirty="0"/>
          </a:p>
          <a:p>
            <a:pPr lvl="1"/>
            <a:r>
              <a:rPr lang="ja-JP" altLang="en-US" dirty="0"/>
              <a:t>単一画像</a:t>
            </a:r>
            <a:endParaRPr lang="en-US" altLang="ja-JP" dirty="0"/>
          </a:p>
          <a:p>
            <a:r>
              <a:rPr lang="ja-JP" altLang="en-US" dirty="0" smtClean="0"/>
              <a:t>メタデータ</a:t>
            </a:r>
            <a:endParaRPr lang="en-US" altLang="ja-JP" dirty="0" smtClean="0"/>
          </a:p>
          <a:p>
            <a:pPr lvl="1"/>
            <a:r>
              <a:rPr lang="ja-JP" altLang="en-US" dirty="0" smtClean="0"/>
              <a:t>管理用</a:t>
            </a:r>
            <a:endParaRPr lang="en-US" altLang="ja-JP" dirty="0" smtClean="0"/>
          </a:p>
          <a:p>
            <a:pPr lvl="2"/>
            <a:r>
              <a:rPr lang="ja-JP" altLang="en-US" dirty="0" smtClean="0"/>
              <a:t>画像データ自体に関するもの</a:t>
            </a:r>
            <a:endParaRPr lang="en-US" altLang="ja-JP" dirty="0" smtClean="0"/>
          </a:p>
          <a:p>
            <a:pPr lvl="2"/>
            <a:r>
              <a:rPr lang="ja-JP" altLang="en-US" dirty="0" smtClean="0"/>
              <a:t>画像データの作製に関するもの</a:t>
            </a:r>
            <a:endParaRPr lang="en-US" altLang="ja-JP" dirty="0" smtClean="0"/>
          </a:p>
          <a:p>
            <a:r>
              <a:rPr lang="ja-JP" altLang="en-US" dirty="0" smtClean="0"/>
              <a:t>テキストデータ</a:t>
            </a:r>
            <a:r>
              <a:rPr lang="ja-JP" altLang="en-US" dirty="0"/>
              <a:t>仕様</a:t>
            </a:r>
            <a:endParaRPr lang="en-US" altLang="ja-JP" dirty="0"/>
          </a:p>
          <a:p>
            <a:pPr lvl="1"/>
            <a:r>
              <a:rPr kumimoji="1" lang="en-US" altLang="ja-JP" dirty="0" smtClean="0"/>
              <a:t>EPUB3.0</a:t>
            </a:r>
            <a:r>
              <a:rPr kumimoji="1" lang="ja-JP" altLang="en-US" dirty="0" smtClean="0"/>
              <a:t>（現在</a:t>
            </a:r>
            <a:r>
              <a:rPr kumimoji="1" lang="en-US" altLang="ja-JP" dirty="0" smtClean="0"/>
              <a:t>3.1</a:t>
            </a:r>
            <a:r>
              <a:rPr kumimoji="1" lang="ja-JP" altLang="en-US" dirty="0" smtClean="0"/>
              <a:t>版策定中）</a:t>
            </a:r>
            <a:endParaRPr kumimoji="1" lang="en-US" altLang="ja-JP" dirty="0" smtClean="0"/>
          </a:p>
          <a:p>
            <a:pPr lvl="1"/>
            <a:r>
              <a:rPr lang="en-US" altLang="ja-JP" dirty="0" smtClean="0"/>
              <a:t>HTML/CSS</a:t>
            </a:r>
          </a:p>
          <a:p>
            <a:pPr lvl="1"/>
            <a:r>
              <a:rPr lang="en-US" altLang="ja-JP" dirty="0" smtClean="0"/>
              <a:t>XML, XHTML</a:t>
            </a:r>
          </a:p>
          <a:p>
            <a:pPr lvl="1"/>
            <a:r>
              <a:rPr lang="ja-JP" altLang="en-US" dirty="0" smtClean="0"/>
              <a:t>プレーン</a:t>
            </a:r>
            <a:r>
              <a:rPr lang="ja-JP" altLang="en-US" dirty="0"/>
              <a:t>テキスト</a:t>
            </a:r>
            <a:endParaRPr lang="en-US" altLang="ja-JP" dirty="0" smtClean="0"/>
          </a:p>
          <a:p>
            <a:pPr lvl="1"/>
            <a:endParaRPr kumimoji="1" lang="ja-JP" altLang="en-US" dirty="0"/>
          </a:p>
        </p:txBody>
      </p:sp>
    </p:spTree>
    <p:extLst>
      <p:ext uri="{BB962C8B-B14F-4D97-AF65-F5344CB8AC3E}">
        <p14:creationId xmlns:p14="http://schemas.microsoft.com/office/powerpoint/2010/main" val="5792499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2560" y="178940"/>
            <a:ext cx="11856720" cy="881062"/>
          </a:xfrm>
        </p:spPr>
        <p:txBody>
          <a:bodyPr>
            <a:noAutofit/>
          </a:bodyPr>
          <a:lstStyle/>
          <a:p>
            <a:r>
              <a:rPr lang="ja-JP" altLang="en-US" sz="3600" dirty="0"/>
              <a:t>成果物としてのデジタル化仕様の要件定義</a:t>
            </a:r>
            <a:br>
              <a:rPr lang="ja-JP" altLang="en-US" sz="3600" dirty="0"/>
            </a:br>
            <a:r>
              <a:rPr lang="ja-JP" altLang="en-US" sz="3600" dirty="0" smtClean="0"/>
              <a:t>－</a:t>
            </a:r>
            <a:r>
              <a:rPr lang="ja-JP" altLang="en-US" sz="3600" dirty="0"/>
              <a:t>電子書籍化要件</a:t>
            </a:r>
            <a:r>
              <a:rPr lang="ja-JP" altLang="en-US" sz="3600" dirty="0" smtClean="0"/>
              <a:t>定義（</a:t>
            </a:r>
            <a:r>
              <a:rPr lang="ja-JP" altLang="en-US" sz="3600" dirty="0"/>
              <a:t>主な項目）</a:t>
            </a:r>
            <a:r>
              <a:rPr lang="ja-JP" altLang="en-US" sz="3600" dirty="0" smtClean="0"/>
              <a:t>－</a:t>
            </a:r>
            <a:endParaRPr kumimoji="1" lang="ja-JP" altLang="en-US" sz="3600" dirty="0"/>
          </a:p>
        </p:txBody>
      </p:sp>
      <p:sp>
        <p:nvSpPr>
          <p:cNvPr id="3" name="コンテンツ プレースホルダー 2"/>
          <p:cNvSpPr>
            <a:spLocks noGrp="1"/>
          </p:cNvSpPr>
          <p:nvPr>
            <p:ph sz="half" idx="1"/>
          </p:nvPr>
        </p:nvSpPr>
        <p:spPr>
          <a:xfrm>
            <a:off x="162560" y="1311006"/>
            <a:ext cx="5857240" cy="5627003"/>
          </a:xfrm>
        </p:spPr>
        <p:txBody>
          <a:bodyPr>
            <a:normAutofit fontScale="92500" lnSpcReduction="20000"/>
          </a:bodyPr>
          <a:lstStyle/>
          <a:p>
            <a:r>
              <a:rPr kumimoji="1" lang="ja-JP" altLang="en-US" dirty="0" smtClean="0"/>
              <a:t>最終成果物の形式</a:t>
            </a:r>
            <a:endParaRPr kumimoji="1" lang="en-US" altLang="ja-JP" dirty="0" smtClean="0"/>
          </a:p>
          <a:p>
            <a:pPr lvl="1"/>
            <a:r>
              <a:rPr lang="ja-JP" altLang="en-US" dirty="0" smtClean="0"/>
              <a:t>構造化</a:t>
            </a:r>
            <a:r>
              <a:rPr lang="ja-JP" altLang="en-US" dirty="0"/>
              <a:t>テキスト</a:t>
            </a:r>
            <a:r>
              <a:rPr lang="ja-JP" altLang="en-US" dirty="0" smtClean="0"/>
              <a:t>（マスター原稿）</a:t>
            </a:r>
            <a:endParaRPr lang="en-US" altLang="ja-JP" dirty="0"/>
          </a:p>
          <a:p>
            <a:pPr lvl="2"/>
            <a:r>
              <a:rPr lang="en-US" altLang="ja-JP" dirty="0" smtClean="0"/>
              <a:t>XML+XSL</a:t>
            </a:r>
          </a:p>
          <a:p>
            <a:pPr lvl="2"/>
            <a:r>
              <a:rPr lang="en-US" altLang="ja-JP" dirty="0" smtClean="0"/>
              <a:t>HTML5+CSS3</a:t>
            </a:r>
          </a:p>
          <a:p>
            <a:pPr lvl="1"/>
            <a:r>
              <a:rPr lang="ja-JP" altLang="en-US" dirty="0" smtClean="0"/>
              <a:t>リフロー型電子書籍（文字主体の本）</a:t>
            </a:r>
            <a:endParaRPr lang="en-US" altLang="ja-JP" dirty="0" smtClean="0"/>
          </a:p>
          <a:p>
            <a:pPr lvl="2"/>
            <a:r>
              <a:rPr lang="en-US" altLang="ja-JP" dirty="0" smtClean="0"/>
              <a:t>EPUB3.0</a:t>
            </a:r>
            <a:r>
              <a:rPr lang="ja-JP" altLang="en-US" dirty="0" smtClean="0"/>
              <a:t>（現在仕様）</a:t>
            </a:r>
            <a:endParaRPr lang="en-US" altLang="ja-JP" dirty="0" err="1"/>
          </a:p>
          <a:p>
            <a:pPr lvl="2"/>
            <a:r>
              <a:rPr lang="en-US" altLang="ja-JP" dirty="0" smtClean="0"/>
              <a:t>EPUB3.1</a:t>
            </a:r>
            <a:r>
              <a:rPr lang="ja-JP" altLang="en-US" dirty="0" smtClean="0"/>
              <a:t>（策定中）</a:t>
            </a:r>
            <a:endParaRPr lang="en-US" altLang="ja-JP" dirty="0" smtClean="0"/>
          </a:p>
          <a:p>
            <a:pPr lvl="1"/>
            <a:r>
              <a:rPr lang="en-US" altLang="ja-JP" dirty="0" smtClean="0"/>
              <a:t>FIX</a:t>
            </a:r>
            <a:r>
              <a:rPr lang="ja-JP" altLang="en-US" dirty="0" smtClean="0"/>
              <a:t>型電子書籍（ビジュアル指向の本）</a:t>
            </a:r>
            <a:endParaRPr lang="en-US" altLang="ja-JP" dirty="0" smtClean="0"/>
          </a:p>
          <a:p>
            <a:pPr lvl="2"/>
            <a:r>
              <a:rPr lang="en-US" altLang="ja-JP" dirty="0" smtClean="0"/>
              <a:t>EPUB3.0</a:t>
            </a:r>
          </a:p>
          <a:p>
            <a:pPr lvl="2"/>
            <a:r>
              <a:rPr lang="en-US" altLang="ja-JP" dirty="0" smtClean="0"/>
              <a:t>PDF</a:t>
            </a:r>
            <a:r>
              <a:rPr lang="ja-JP" altLang="en-US" dirty="0"/>
              <a:t> （テキスト埋め込み有無）</a:t>
            </a:r>
            <a:endParaRPr lang="en-US" altLang="ja-JP" dirty="0" smtClean="0"/>
          </a:p>
          <a:p>
            <a:pPr lvl="1"/>
            <a:r>
              <a:rPr lang="en-US" altLang="ja-JP" dirty="0" smtClean="0"/>
              <a:t>Web</a:t>
            </a:r>
            <a:r>
              <a:rPr lang="ja-JP" altLang="en-US" dirty="0"/>
              <a:t>ページ（</a:t>
            </a:r>
            <a:r>
              <a:rPr lang="en-US" altLang="ja-JP" dirty="0"/>
              <a:t>HTML5+CSS3</a:t>
            </a:r>
            <a:r>
              <a:rPr lang="ja-JP" altLang="en-US" dirty="0"/>
              <a:t>）</a:t>
            </a:r>
            <a:endParaRPr lang="en-US" altLang="ja-JP" dirty="0"/>
          </a:p>
          <a:p>
            <a:pPr lvl="1"/>
            <a:r>
              <a:rPr lang="en-US" altLang="ja-JP" dirty="0"/>
              <a:t>POD</a:t>
            </a:r>
            <a:r>
              <a:rPr lang="ja-JP" altLang="en-US" dirty="0"/>
              <a:t>による</a:t>
            </a:r>
            <a:r>
              <a:rPr lang="ja-JP" altLang="en-US" dirty="0" smtClean="0"/>
              <a:t>ペーパーバック本</a:t>
            </a:r>
            <a:endParaRPr lang="en-US" altLang="ja-JP" dirty="0" smtClean="0"/>
          </a:p>
          <a:p>
            <a:r>
              <a:rPr lang="ja-JP" altLang="en-US" dirty="0"/>
              <a:t>作成</a:t>
            </a:r>
            <a:r>
              <a:rPr lang="ja-JP" altLang="en-US" dirty="0" smtClean="0"/>
              <a:t>するメタデータ記述要素・記述規則</a:t>
            </a:r>
            <a:endParaRPr lang="en-US" altLang="ja-JP" dirty="0"/>
          </a:p>
          <a:p>
            <a:pPr lvl="1"/>
            <a:r>
              <a:rPr lang="ja-JP" altLang="en-US" dirty="0"/>
              <a:t>書誌的事項のメタデータ</a:t>
            </a:r>
            <a:endParaRPr lang="en-US" altLang="ja-JP" dirty="0"/>
          </a:p>
          <a:p>
            <a:pPr lvl="1"/>
            <a:r>
              <a:rPr lang="ja-JP" altLang="en-US" dirty="0"/>
              <a:t>本文埋め込み</a:t>
            </a:r>
            <a:r>
              <a:rPr lang="ja-JP" altLang="en-US" dirty="0" smtClean="0"/>
              <a:t>メタデータ</a:t>
            </a:r>
            <a:endParaRPr lang="en-US" altLang="ja-JP" dirty="0" smtClean="0"/>
          </a:p>
          <a:p>
            <a:r>
              <a:rPr lang="ja-JP" altLang="en-US" dirty="0" smtClean="0"/>
              <a:t>指定するビューア依存形式</a:t>
            </a:r>
            <a:endParaRPr lang="en-US" altLang="ja-JP" dirty="0" smtClean="0"/>
          </a:p>
          <a:p>
            <a:pPr lvl="1"/>
            <a:r>
              <a:rPr lang="ja-JP" altLang="en-US" dirty="0" smtClean="0"/>
              <a:t>著作権保護機能（</a:t>
            </a:r>
            <a:r>
              <a:rPr lang="en-US" altLang="ja-JP" dirty="0" smtClean="0"/>
              <a:t>DRM</a:t>
            </a:r>
            <a:r>
              <a:rPr lang="ja-JP" altLang="en-US" dirty="0" smtClean="0"/>
              <a:t>）</a:t>
            </a:r>
            <a:endParaRPr lang="ja-JP" altLang="en-US" dirty="0"/>
          </a:p>
          <a:p>
            <a:pPr lvl="1"/>
            <a:r>
              <a:rPr lang="en-US" altLang="ja-JP" dirty="0" smtClean="0"/>
              <a:t>KindleAZW3</a:t>
            </a:r>
            <a:r>
              <a:rPr lang="ja-JP" altLang="en-US" dirty="0" smtClean="0"/>
              <a:t>形式（</a:t>
            </a:r>
            <a:r>
              <a:rPr lang="en-US" altLang="ja-JP" dirty="0" err="1" smtClean="0"/>
              <a:t>mobi</a:t>
            </a:r>
            <a:r>
              <a:rPr lang="ja-JP" altLang="en-US" dirty="0" smtClean="0"/>
              <a:t>＋</a:t>
            </a:r>
            <a:r>
              <a:rPr lang="en-US" altLang="ja-JP" dirty="0" smtClean="0"/>
              <a:t>DRM</a:t>
            </a:r>
            <a:r>
              <a:rPr lang="ja-JP" altLang="en-US" dirty="0" smtClean="0"/>
              <a:t>）</a:t>
            </a:r>
            <a:endParaRPr lang="en-US" altLang="ja-JP" dirty="0" smtClean="0"/>
          </a:p>
          <a:p>
            <a:pPr lvl="1"/>
            <a:endParaRPr kumimoji="1" lang="ja-JP" altLang="en-US" dirty="0"/>
          </a:p>
        </p:txBody>
      </p:sp>
      <p:sp>
        <p:nvSpPr>
          <p:cNvPr id="4" name="コンテンツ プレースホルダー 3"/>
          <p:cNvSpPr>
            <a:spLocks noGrp="1"/>
          </p:cNvSpPr>
          <p:nvPr>
            <p:ph sz="half" idx="2"/>
          </p:nvPr>
        </p:nvSpPr>
        <p:spPr>
          <a:xfrm>
            <a:off x="6172200" y="1222871"/>
            <a:ext cx="5847080" cy="5635129"/>
          </a:xfrm>
        </p:spPr>
        <p:txBody>
          <a:bodyPr>
            <a:normAutofit fontScale="92500" lnSpcReduction="20000"/>
          </a:bodyPr>
          <a:lstStyle/>
          <a:p>
            <a:r>
              <a:rPr lang="ja-JP" altLang="en-US" dirty="0" smtClean="0"/>
              <a:t>利用するコンテンツ制作環境サービス</a:t>
            </a:r>
            <a:endParaRPr lang="en-US" altLang="ja-JP" dirty="0" smtClean="0"/>
          </a:p>
          <a:p>
            <a:pPr lvl="1"/>
            <a:r>
              <a:rPr lang="en-US" altLang="ja-JP" dirty="0" err="1" smtClean="0"/>
              <a:t>NextPublishing</a:t>
            </a:r>
            <a:r>
              <a:rPr lang="ja-JP" altLang="en-US" dirty="0" smtClean="0"/>
              <a:t>（インプレス</a:t>
            </a:r>
            <a:r>
              <a:rPr lang="en-US" altLang="ja-JP" dirty="0" smtClean="0"/>
              <a:t>R&amp;D</a:t>
            </a:r>
            <a:r>
              <a:rPr lang="ja-JP" altLang="en-US" dirty="0" smtClean="0"/>
              <a:t>社）</a:t>
            </a:r>
            <a:endParaRPr lang="en-US" altLang="ja-JP" dirty="0" smtClean="0"/>
          </a:p>
          <a:p>
            <a:pPr lvl="1"/>
            <a:r>
              <a:rPr lang="en-US" altLang="ja-JP" dirty="0" err="1" smtClean="0"/>
              <a:t>Viviliostyle</a:t>
            </a:r>
            <a:r>
              <a:rPr lang="ja-JP" altLang="en-US" dirty="0" smtClean="0"/>
              <a:t>（ビブリオスタイル社）</a:t>
            </a:r>
            <a:endParaRPr lang="en-US" altLang="ja-JP" dirty="0" smtClean="0"/>
          </a:p>
          <a:p>
            <a:pPr lvl="1"/>
            <a:r>
              <a:rPr lang="en-US" altLang="ja-JP" dirty="0" smtClean="0"/>
              <a:t>Romancer</a:t>
            </a:r>
            <a:r>
              <a:rPr lang="ja-JP" altLang="en-US" dirty="0" smtClean="0"/>
              <a:t>（ボイジャー社）</a:t>
            </a:r>
            <a:endParaRPr lang="en-US" altLang="ja-JP" dirty="0" smtClean="0"/>
          </a:p>
          <a:p>
            <a:pPr lvl="1"/>
            <a:r>
              <a:rPr lang="ja-JP" altLang="en-US" dirty="0"/>
              <a:t>でんでんコンバーター（電書ちゃんねる ）</a:t>
            </a:r>
            <a:endParaRPr lang="en-US" altLang="ja-JP" dirty="0" smtClean="0"/>
          </a:p>
          <a:p>
            <a:r>
              <a:rPr lang="ja-JP" altLang="en-US" dirty="0" smtClean="0"/>
              <a:t>維持管理に利用するコンテンツ管理用・制作用ツール</a:t>
            </a:r>
            <a:endParaRPr lang="en-US" altLang="ja-JP" dirty="0" smtClean="0"/>
          </a:p>
          <a:p>
            <a:pPr lvl="1"/>
            <a:r>
              <a:rPr lang="en-US" altLang="ja-JP" dirty="0" err="1" smtClean="0"/>
              <a:t>Calibre</a:t>
            </a:r>
            <a:r>
              <a:rPr lang="ja-JP" altLang="en-US" dirty="0" smtClean="0"/>
              <a:t>（オープンソースソフトウェア）</a:t>
            </a:r>
            <a:endParaRPr lang="en-US" altLang="ja-JP" dirty="0" smtClean="0"/>
          </a:p>
          <a:p>
            <a:pPr lvl="1"/>
            <a:r>
              <a:rPr lang="ja-JP" altLang="en-US" dirty="0" smtClean="0"/>
              <a:t>一太郎</a:t>
            </a:r>
            <a:r>
              <a:rPr lang="en-US" altLang="ja-JP" dirty="0" smtClean="0"/>
              <a:t>2015</a:t>
            </a:r>
            <a:r>
              <a:rPr lang="ja-JP" altLang="en-US" dirty="0" smtClean="0"/>
              <a:t>（ジャストシステム）</a:t>
            </a:r>
            <a:endParaRPr lang="en-US" altLang="ja-JP" dirty="0" smtClean="0"/>
          </a:p>
          <a:p>
            <a:pPr lvl="1"/>
            <a:r>
              <a:rPr lang="en-US" altLang="ja-JP" dirty="0" err="1" smtClean="0"/>
              <a:t>FUSEe</a:t>
            </a:r>
            <a:r>
              <a:rPr lang="en-US" altLang="ja-JP" dirty="0"/>
              <a:t>, </a:t>
            </a:r>
            <a:r>
              <a:rPr lang="en-US" altLang="ja-JP" dirty="0" smtClean="0"/>
              <a:t>sigil(EPUB2.0</a:t>
            </a:r>
            <a:r>
              <a:rPr lang="ja-JP" altLang="en-US" dirty="0" smtClean="0"/>
              <a:t>のみ</a:t>
            </a:r>
            <a:r>
              <a:rPr lang="en-US" altLang="ja-JP" dirty="0" smtClean="0"/>
              <a:t>)</a:t>
            </a:r>
            <a:endParaRPr lang="en-US" altLang="ja-JP" dirty="0"/>
          </a:p>
          <a:p>
            <a:r>
              <a:rPr lang="ja-JP" altLang="en-US" dirty="0" smtClean="0"/>
              <a:t>適用するコンテンツ制作用ガイドライン・テンプレート</a:t>
            </a:r>
            <a:endParaRPr lang="en-US" altLang="ja-JP" dirty="0" smtClean="0"/>
          </a:p>
          <a:p>
            <a:pPr lvl="1"/>
            <a:r>
              <a:rPr lang="ja-JP" altLang="en-US" dirty="0" smtClean="0"/>
              <a:t>超原稿用紙（</a:t>
            </a:r>
            <a:r>
              <a:rPr lang="en-US" altLang="ja-JP" dirty="0" smtClean="0"/>
              <a:t>MSWORD</a:t>
            </a:r>
            <a:r>
              <a:rPr lang="ja-JP" altLang="en-US" dirty="0" smtClean="0"/>
              <a:t>版）（インプレス</a:t>
            </a:r>
            <a:r>
              <a:rPr lang="en-US" altLang="ja-JP" dirty="0" smtClean="0"/>
              <a:t>R&amp;D</a:t>
            </a:r>
            <a:r>
              <a:rPr lang="ja-JP" altLang="en-US" dirty="0" smtClean="0"/>
              <a:t>）</a:t>
            </a:r>
            <a:endParaRPr lang="en-US" altLang="ja-JP" dirty="0" smtClean="0"/>
          </a:p>
          <a:p>
            <a:pPr lvl="1"/>
            <a:r>
              <a:rPr lang="ja-JP" altLang="en-US" dirty="0" smtClean="0"/>
              <a:t>電書協 </a:t>
            </a:r>
            <a:r>
              <a:rPr lang="en-US" altLang="ja-JP" dirty="0"/>
              <a:t>EPUB 3 </a:t>
            </a:r>
            <a:r>
              <a:rPr lang="ja-JP" altLang="en-US" dirty="0"/>
              <a:t>制作ガイド </a:t>
            </a:r>
            <a:r>
              <a:rPr lang="en-US" altLang="ja-JP" dirty="0" smtClean="0"/>
              <a:t>ver.1.1.3</a:t>
            </a:r>
            <a:r>
              <a:rPr lang="ja-JP" altLang="en-US" dirty="0" smtClean="0"/>
              <a:t>（日本電子書籍出版社協会）</a:t>
            </a:r>
            <a:endParaRPr lang="en-US" altLang="ja-JP" dirty="0" smtClean="0"/>
          </a:p>
          <a:p>
            <a:pPr lvl="1"/>
            <a:r>
              <a:rPr lang="en-US" altLang="ja-JP" dirty="0" smtClean="0"/>
              <a:t>XML</a:t>
            </a:r>
            <a:r>
              <a:rPr lang="ja-JP" altLang="en-US" dirty="0" smtClean="0"/>
              <a:t>組版ガイドライン（</a:t>
            </a:r>
            <a:r>
              <a:rPr lang="zh-TW" altLang="en-US" dirty="0"/>
              <a:t>学術情報</a:t>
            </a:r>
            <a:r>
              <a:rPr lang="en-US" altLang="zh-TW" dirty="0"/>
              <a:t>XML</a:t>
            </a:r>
            <a:r>
              <a:rPr lang="zh-TW" altLang="en-US" dirty="0"/>
              <a:t>推進協議会</a:t>
            </a:r>
            <a:r>
              <a:rPr lang="ja-JP" altLang="en-US" dirty="0" smtClean="0"/>
              <a:t>）</a:t>
            </a:r>
            <a:endParaRPr lang="en-US" altLang="ja-JP" dirty="0" smtClean="0"/>
          </a:p>
          <a:p>
            <a:pPr lvl="1"/>
            <a:endParaRPr lang="en-US" altLang="ja-JP" dirty="0"/>
          </a:p>
          <a:p>
            <a:endParaRPr lang="en-US" altLang="ja-JP" dirty="0" smtClean="0"/>
          </a:p>
          <a:p>
            <a:pPr lvl="1"/>
            <a:endParaRPr lang="en-US" altLang="ja-JP" dirty="0"/>
          </a:p>
        </p:txBody>
      </p:sp>
    </p:spTree>
    <p:extLst>
      <p:ext uri="{BB962C8B-B14F-4D97-AF65-F5344CB8AC3E}">
        <p14:creationId xmlns:p14="http://schemas.microsoft.com/office/powerpoint/2010/main" val="20647488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style>
          <a:lnRef idx="0">
            <a:schemeClr val="accent3"/>
          </a:lnRef>
          <a:fillRef idx="3">
            <a:schemeClr val="accent3"/>
          </a:fillRef>
          <a:effectRef idx="3">
            <a:schemeClr val="accent3"/>
          </a:effectRef>
          <a:fontRef idx="minor">
            <a:schemeClr val="lt1"/>
          </a:fontRef>
        </p:style>
        <p:txBody>
          <a:bodyPr>
            <a:normAutofit/>
          </a:bodyPr>
          <a:lstStyle/>
          <a:p>
            <a:r>
              <a:rPr lang="ja-JP" altLang="en-US" sz="4800" dirty="0"/>
              <a:t>図書館</a:t>
            </a:r>
            <a:r>
              <a:rPr lang="ja-JP" altLang="en-US" sz="4800" dirty="0" smtClean="0"/>
              <a:t>での適用</a:t>
            </a:r>
            <a:r>
              <a:rPr lang="en-US" altLang="ja-JP" sz="4800" dirty="0"/>
              <a:t/>
            </a:r>
            <a:br>
              <a:rPr lang="en-US" altLang="ja-JP" sz="4800" dirty="0"/>
            </a:br>
            <a:r>
              <a:rPr lang="ja-JP" altLang="en-US" dirty="0"/>
              <a:t>（今のタスク、業務課題と必要なスキル）</a:t>
            </a:r>
            <a:endParaRPr lang="ja-JP" altLang="en-US"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23</a:t>
            </a:fld>
            <a:endParaRPr kumimoji="0" lang="en-US"/>
          </a:p>
        </p:txBody>
      </p:sp>
      <p:sp>
        <p:nvSpPr>
          <p:cNvPr id="2" name="フッター プレースホルダー 1"/>
          <p:cNvSpPr>
            <a:spLocks noGrp="1"/>
          </p:cNvSpPr>
          <p:nvPr>
            <p:ph type="ftr" sz="quarter" idx="11"/>
          </p:nvPr>
        </p:nvSpPr>
        <p:spPr/>
        <p:txBody>
          <a:bodyPr/>
          <a:lstStyle/>
          <a:p>
            <a:pPr>
              <a:defRPr/>
            </a:pPr>
            <a:endParaRPr lang="ja-JP" altLang="en-US" dirty="0"/>
          </a:p>
        </p:txBody>
      </p:sp>
    </p:spTree>
    <p:extLst>
      <p:ext uri="{BB962C8B-B14F-4D97-AF65-F5344CB8AC3E}">
        <p14:creationId xmlns:p14="http://schemas.microsoft.com/office/powerpoint/2010/main" val="1901161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3267230" y="587829"/>
            <a:ext cx="8843489" cy="6368141"/>
          </a:xfrm>
          <a:prstGeom prst="roundRect">
            <a:avLst>
              <a:gd name="adj" fmla="val 6351"/>
            </a:avLst>
          </a:prstGeom>
        </p:spPr>
        <p:style>
          <a:lnRef idx="2">
            <a:schemeClr val="accent2"/>
          </a:lnRef>
          <a:fillRef idx="1">
            <a:schemeClr val="lt1"/>
          </a:fillRef>
          <a:effectRef idx="0">
            <a:schemeClr val="accent2"/>
          </a:effectRef>
          <a:fontRef idx="minor">
            <a:schemeClr val="dk1"/>
          </a:fontRef>
        </p:style>
        <p:txBody>
          <a:bodyPr rtlCol="0" anchor="t" anchorCtr="0"/>
          <a:lstStyle/>
          <a:p>
            <a:pPr algn="r"/>
            <a:r>
              <a:rPr lang="ja-JP" altLang="en-US" dirty="0" smtClean="0">
                <a:latin typeface="Meiryo UI" panose="020B0604030504040204" pitchFamily="50" charset="-128"/>
                <a:ea typeface="Meiryo UI" panose="020B0604030504040204" pitchFamily="50" charset="-128"/>
              </a:rPr>
              <a:t>タスクディクショナリ</a:t>
            </a:r>
            <a:endParaRPr lang="ja-JP" altLang="en-US" dirty="0">
              <a:latin typeface="Meiryo UI" panose="020B0604030504040204" pitchFamily="50" charset="-128"/>
              <a:ea typeface="Meiryo UI" panose="020B0604030504040204" pitchFamily="50" charset="-128"/>
            </a:endParaRPr>
          </a:p>
        </p:txBody>
      </p:sp>
      <p:sp>
        <p:nvSpPr>
          <p:cNvPr id="10" name="角丸四角形 9"/>
          <p:cNvSpPr/>
          <p:nvPr/>
        </p:nvSpPr>
        <p:spPr>
          <a:xfrm>
            <a:off x="0" y="476283"/>
            <a:ext cx="3267231" cy="6314343"/>
          </a:xfrm>
          <a:prstGeom prst="round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ja-JP" altLang="en-US" dirty="0" smtClean="0">
                <a:latin typeface="Meiryo UI" panose="020B0604030504040204" pitchFamily="50" charset="-128"/>
                <a:ea typeface="Meiryo UI" panose="020B0604030504040204" pitchFamily="50" charset="-128"/>
              </a:rPr>
              <a:t>タスクプロフィール</a:t>
            </a:r>
            <a:endParaRPr lang="ja-JP" altLang="en-US" dirty="0">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a:xfrm>
            <a:off x="81280" y="34609"/>
            <a:ext cx="12029440" cy="353871"/>
          </a:xfrm>
        </p:spPr>
        <p:txBody>
          <a:bodyPr>
            <a:normAutofit fontScale="90000"/>
          </a:bodyPr>
          <a:lstStyle/>
          <a:p>
            <a:pPr lvl="1" algn="ctr" rtl="0">
              <a:lnSpc>
                <a:spcPct val="90000"/>
              </a:lnSpc>
              <a:spcBef>
                <a:spcPct val="0"/>
              </a:spcBef>
            </a:pPr>
            <a:r>
              <a:rPr lang="ja-JP" altLang="en-US" sz="3600" dirty="0" smtClean="0">
                <a:latin typeface="Meiryo UI" panose="020B0604030504040204" pitchFamily="50" charset="-128"/>
                <a:ea typeface="Meiryo UI" panose="020B0604030504040204" pitchFamily="50" charset="-128"/>
              </a:rPr>
              <a:t>図書館システム構築・運用のタスク</a:t>
            </a:r>
            <a:r>
              <a:rPr lang="ja-JP" altLang="ja-JP" sz="3600" dirty="0" smtClean="0">
                <a:latin typeface="Meiryo UI" panose="020B0604030504040204" pitchFamily="50" charset="-128"/>
                <a:ea typeface="Meiryo UI" panose="020B0604030504040204" pitchFamily="50" charset="-128"/>
              </a:rPr>
              <a:t>【</a:t>
            </a:r>
            <a:r>
              <a:rPr lang="ja-JP" altLang="ja-JP" sz="3600" dirty="0">
                <a:latin typeface="Meiryo UI" panose="020B0604030504040204" pitchFamily="50" charset="-128"/>
                <a:ea typeface="Meiryo UI" panose="020B0604030504040204" pitchFamily="50" charset="-128"/>
              </a:rPr>
              <a:t>概要</a:t>
            </a:r>
            <a:r>
              <a:rPr lang="ja-JP" altLang="ja-JP" sz="3600" dirty="0" smtClean="0">
                <a:latin typeface="Meiryo UI" panose="020B0604030504040204" pitchFamily="50" charset="-128"/>
                <a:ea typeface="Meiryo UI" panose="020B0604030504040204" pitchFamily="50" charset="-128"/>
              </a:rPr>
              <a:t>】</a:t>
            </a:r>
            <a:endParaRPr kumimoji="1" lang="ja-JP" altLang="en-US" sz="3600" dirty="0">
              <a:latin typeface="Meiryo UI" panose="020B0604030504040204" pitchFamily="50" charset="-128"/>
              <a:ea typeface="Meiryo UI" panose="020B0604030504040204" pitchFamily="50" charset="-128"/>
            </a:endParaRPr>
          </a:p>
        </p:txBody>
      </p:sp>
      <p:sp>
        <p:nvSpPr>
          <p:cNvPr id="4" name="角丸四角形 3"/>
          <p:cNvSpPr/>
          <p:nvPr/>
        </p:nvSpPr>
        <p:spPr>
          <a:xfrm>
            <a:off x="195364" y="1039022"/>
            <a:ext cx="2973159" cy="117018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・市場</a:t>
            </a:r>
            <a:r>
              <a:rPr lang="ja-JP" altLang="en-US" dirty="0">
                <a:latin typeface="Meiryo UI" panose="020B0604030504040204" pitchFamily="50" charset="-128"/>
                <a:ea typeface="Meiryo UI" panose="020B0604030504040204" pitchFamily="50" charset="-128"/>
              </a:rPr>
              <a:t>動向</a:t>
            </a:r>
            <a:r>
              <a:rPr lang="ja-JP" altLang="en-US" dirty="0" smtClean="0">
                <a:latin typeface="Meiryo UI" panose="020B0604030504040204" pitchFamily="50" charset="-128"/>
                <a:ea typeface="Meiryo UI" panose="020B0604030504040204" pitchFamily="50" charset="-128"/>
              </a:rPr>
              <a:t>の調査分析</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戦略的</a:t>
            </a:r>
            <a:r>
              <a:rPr lang="ja-JP" altLang="en-US" dirty="0" smtClean="0">
                <a:latin typeface="Meiryo UI" panose="020B0604030504040204" pitchFamily="50" charset="-128"/>
                <a:ea typeface="Meiryo UI" panose="020B0604030504040204" pitchFamily="50" charset="-128"/>
              </a:rPr>
              <a:t>企画</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・サービス基本計画書作成</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サービス要件</a:t>
            </a:r>
            <a:r>
              <a:rPr lang="ja-JP" altLang="en-US" dirty="0" smtClean="0">
                <a:latin typeface="Meiryo UI" panose="020B0604030504040204" pitchFamily="50" charset="-128"/>
                <a:ea typeface="Meiryo UI" panose="020B0604030504040204" pitchFamily="50" charset="-128"/>
              </a:rPr>
              <a:t>定義書作成</a:t>
            </a:r>
            <a:endParaRPr lang="ja-JP" altLang="en-US" dirty="0">
              <a:latin typeface="Meiryo UI" panose="020B0604030504040204" pitchFamily="50" charset="-128"/>
              <a:ea typeface="Meiryo UI" panose="020B0604030504040204" pitchFamily="50" charset="-128"/>
            </a:endParaRPr>
          </a:p>
        </p:txBody>
      </p:sp>
      <p:sp>
        <p:nvSpPr>
          <p:cNvPr id="5" name="角丸四角形 4"/>
          <p:cNvSpPr/>
          <p:nvPr/>
        </p:nvSpPr>
        <p:spPr>
          <a:xfrm>
            <a:off x="195364" y="2209204"/>
            <a:ext cx="2973158" cy="12992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システム化要件</a:t>
            </a:r>
            <a:r>
              <a:rPr lang="ja-JP" altLang="en-US" dirty="0" smtClean="0">
                <a:latin typeface="Meiryo UI" panose="020B0604030504040204" pitchFamily="50" charset="-128"/>
                <a:ea typeface="Meiryo UI" panose="020B0604030504040204" pitchFamily="50" charset="-128"/>
              </a:rPr>
              <a:t>定義</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・調達仕様書作成</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a:t>
            </a:r>
            <a:r>
              <a:rPr lang="en-US" altLang="ja-JP" dirty="0" smtClean="0">
                <a:latin typeface="Meiryo UI" panose="020B0604030504040204" pitchFamily="50" charset="-128"/>
                <a:ea typeface="Meiryo UI" panose="020B0604030504040204" pitchFamily="50" charset="-128"/>
              </a:rPr>
              <a:t>RFI, RFC,RFP</a:t>
            </a:r>
          </a:p>
          <a:p>
            <a:pPr algn="ctr"/>
            <a:r>
              <a:rPr lang="ja-JP" altLang="en-US" dirty="0" smtClean="0">
                <a:latin typeface="Meiryo UI" panose="020B0604030504040204" pitchFamily="50" charset="-128"/>
                <a:ea typeface="Meiryo UI" panose="020B0604030504040204" pitchFamily="50" charset="-128"/>
              </a:rPr>
              <a:t>・提案書審査</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・契約業務</a:t>
            </a:r>
            <a:endParaRPr lang="en-US" altLang="ja-JP" dirty="0" smtClean="0">
              <a:latin typeface="Meiryo UI" panose="020B0604030504040204" pitchFamily="50" charset="-128"/>
              <a:ea typeface="Meiryo UI" panose="020B0604030504040204" pitchFamily="50" charset="-128"/>
            </a:endParaRPr>
          </a:p>
        </p:txBody>
      </p:sp>
      <p:sp>
        <p:nvSpPr>
          <p:cNvPr id="6" name="角丸四角形 5"/>
          <p:cNvSpPr/>
          <p:nvPr/>
        </p:nvSpPr>
        <p:spPr>
          <a:xfrm>
            <a:off x="147036" y="5621192"/>
            <a:ext cx="2973158" cy="57719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・システム運用・保守</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・インシデント対応</a:t>
            </a:r>
            <a:endParaRPr lang="ja-JP" altLang="en-US" dirty="0">
              <a:latin typeface="Meiryo UI" panose="020B0604030504040204" pitchFamily="50" charset="-128"/>
              <a:ea typeface="Meiryo UI" panose="020B0604030504040204" pitchFamily="50" charset="-128"/>
            </a:endParaRPr>
          </a:p>
        </p:txBody>
      </p:sp>
      <p:sp>
        <p:nvSpPr>
          <p:cNvPr id="7" name="角丸四角形 6"/>
          <p:cNvSpPr/>
          <p:nvPr/>
        </p:nvSpPr>
        <p:spPr>
          <a:xfrm>
            <a:off x="147036" y="6274830"/>
            <a:ext cx="2973158" cy="41676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評価・改善提案</a:t>
            </a:r>
            <a:endParaRPr lang="ja-JP" altLang="en-US" dirty="0">
              <a:latin typeface="Meiryo UI" panose="020B0604030504040204" pitchFamily="50" charset="-128"/>
              <a:ea typeface="Meiryo UI" panose="020B0604030504040204" pitchFamily="50" charset="-128"/>
            </a:endParaRPr>
          </a:p>
        </p:txBody>
      </p:sp>
      <p:sp>
        <p:nvSpPr>
          <p:cNvPr id="8" name="角丸四角形 7"/>
          <p:cNvSpPr/>
          <p:nvPr/>
        </p:nvSpPr>
        <p:spPr>
          <a:xfrm>
            <a:off x="195364" y="3633455"/>
            <a:ext cx="2973158" cy="84547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・システム</a:t>
            </a:r>
            <a:r>
              <a:rPr lang="ja-JP" altLang="en-US" dirty="0">
                <a:latin typeface="Meiryo UI" panose="020B0604030504040204" pitchFamily="50" charset="-128"/>
                <a:ea typeface="Meiryo UI" panose="020B0604030504040204" pitchFamily="50" charset="-128"/>
              </a:rPr>
              <a:t>設計・</a:t>
            </a:r>
            <a:r>
              <a:rPr lang="ja-JP" altLang="en-US" dirty="0" smtClean="0">
                <a:latin typeface="Meiryo UI" panose="020B0604030504040204" pitchFamily="50" charset="-128"/>
                <a:ea typeface="Meiryo UI" panose="020B0604030504040204" pitchFamily="50" charset="-128"/>
              </a:rPr>
              <a:t>開発</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・進捗管理</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・成果物受入・検収業務</a:t>
            </a:r>
            <a:endParaRPr lang="en-US" altLang="ja-JP" dirty="0" smtClean="0">
              <a:latin typeface="Meiryo UI" panose="020B0604030504040204" pitchFamily="50" charset="-128"/>
              <a:ea typeface="Meiryo UI" panose="020B0604030504040204" pitchFamily="50" charset="-128"/>
            </a:endParaRPr>
          </a:p>
        </p:txBody>
      </p:sp>
      <p:sp>
        <p:nvSpPr>
          <p:cNvPr id="9" name="角丸四角形 8"/>
          <p:cNvSpPr/>
          <p:nvPr/>
        </p:nvSpPr>
        <p:spPr>
          <a:xfrm>
            <a:off x="6559425" y="673464"/>
            <a:ext cx="2807521" cy="7920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企画</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a:t>
            </a:r>
            <a:r>
              <a:rPr lang="en-US" altLang="ja-JP" dirty="0" smtClean="0">
                <a:latin typeface="Meiryo UI" panose="020B0604030504040204" pitchFamily="50" charset="-128"/>
                <a:ea typeface="Meiryo UI" panose="020B0604030504040204" pitchFamily="50" charset="-128"/>
              </a:rPr>
              <a:t>IT</a:t>
            </a:r>
            <a:r>
              <a:rPr lang="ja-JP" altLang="en-US" dirty="0">
                <a:latin typeface="Meiryo UI" panose="020B0604030504040204" pitchFamily="50" charset="-128"/>
                <a:ea typeface="Meiryo UI" panose="020B0604030504040204" pitchFamily="50" charset="-128"/>
              </a:rPr>
              <a:t>戦略</a:t>
            </a:r>
            <a:r>
              <a:rPr lang="ja-JP" altLang="en-US" dirty="0" smtClean="0">
                <a:latin typeface="Meiryo UI" panose="020B0604030504040204" pitchFamily="50" charset="-128"/>
                <a:ea typeface="Meiryo UI" panose="020B0604030504040204" pitchFamily="50" charset="-128"/>
              </a:rPr>
              <a:t>策定</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実行推進</a:t>
            </a:r>
            <a:r>
              <a:rPr lang="en-US" altLang="ja-JP" dirty="0" smtClean="0">
                <a:latin typeface="Meiryo UI" panose="020B0604030504040204" pitchFamily="50" charset="-128"/>
                <a:ea typeface="Meiryo UI" panose="020B0604030504040204" pitchFamily="50" charset="-128"/>
              </a:rPr>
              <a:t>,</a:t>
            </a:r>
          </a:p>
          <a:p>
            <a:pPr algn="ctr"/>
            <a:r>
              <a:rPr lang="ja-JP" altLang="en-US" dirty="0" smtClean="0">
                <a:latin typeface="Meiryo UI" panose="020B0604030504040204" pitchFamily="50" charset="-128"/>
                <a:ea typeface="Meiryo UI" panose="020B0604030504040204" pitchFamily="50" charset="-128"/>
              </a:rPr>
              <a:t>システム</a:t>
            </a:r>
            <a:r>
              <a:rPr lang="ja-JP" altLang="en-US" dirty="0">
                <a:latin typeface="Meiryo UI" panose="020B0604030504040204" pitchFamily="50" charset="-128"/>
                <a:ea typeface="Meiryo UI" panose="020B0604030504040204" pitchFamily="50" charset="-128"/>
              </a:rPr>
              <a:t>企画立案</a:t>
            </a:r>
          </a:p>
        </p:txBody>
      </p:sp>
      <p:sp>
        <p:nvSpPr>
          <p:cNvPr id="12" name="角丸四角形 11"/>
          <p:cNvSpPr/>
          <p:nvPr/>
        </p:nvSpPr>
        <p:spPr>
          <a:xfrm>
            <a:off x="-2186080" y="1730984"/>
            <a:ext cx="2016224" cy="45282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スキル</a:t>
            </a:r>
            <a:endParaRPr lang="ja-JP" altLang="en-US" dirty="0">
              <a:latin typeface="Meiryo UI" panose="020B0604030504040204" pitchFamily="50" charset="-128"/>
              <a:ea typeface="Meiryo UI" panose="020B0604030504040204" pitchFamily="50" charset="-128"/>
            </a:endParaRPr>
          </a:p>
        </p:txBody>
      </p:sp>
      <p:sp>
        <p:nvSpPr>
          <p:cNvPr id="13" name="角丸四角形 12"/>
          <p:cNvSpPr/>
          <p:nvPr/>
        </p:nvSpPr>
        <p:spPr>
          <a:xfrm>
            <a:off x="-2203350" y="2339224"/>
            <a:ext cx="2016224" cy="45282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知識</a:t>
            </a:r>
            <a:endParaRPr lang="ja-JP" altLang="en-US" dirty="0">
              <a:latin typeface="Meiryo UI" panose="020B0604030504040204" pitchFamily="50" charset="-128"/>
              <a:ea typeface="Meiryo UI" panose="020B0604030504040204" pitchFamily="50" charset="-128"/>
            </a:endParaRPr>
          </a:p>
        </p:txBody>
      </p:sp>
      <p:sp>
        <p:nvSpPr>
          <p:cNvPr id="14" name="角丸四角形 13"/>
          <p:cNvSpPr/>
          <p:nvPr/>
        </p:nvSpPr>
        <p:spPr>
          <a:xfrm>
            <a:off x="3370944" y="1590782"/>
            <a:ext cx="5192288" cy="173115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■開発</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システム要件</a:t>
            </a:r>
            <a:r>
              <a:rPr lang="ja-JP" altLang="en-US" dirty="0" smtClean="0">
                <a:latin typeface="Meiryo UI" panose="020B0604030504040204" pitchFamily="50" charset="-128"/>
                <a:ea typeface="Meiryo UI" panose="020B0604030504040204" pitchFamily="50" charset="-128"/>
              </a:rPr>
              <a:t>定義</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方式設計</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運用設計</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移行設計</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基盤システムテスト</a:t>
            </a:r>
            <a:r>
              <a:rPr lang="en-US" altLang="ja-JP" dirty="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アプリケーションシステム開発</a:t>
            </a:r>
            <a:r>
              <a:rPr lang="en-US" altLang="ja-JP" dirty="0" smtClean="0">
                <a:latin typeface="Meiryo UI" panose="020B0604030504040204" pitchFamily="50" charset="-128"/>
                <a:ea typeface="Meiryo UI" panose="020B0604030504040204" pitchFamily="50" charset="-128"/>
              </a:rPr>
              <a:t>,Web</a:t>
            </a:r>
            <a:r>
              <a:rPr lang="ja-JP" altLang="en-US" dirty="0">
                <a:latin typeface="Meiryo UI" panose="020B0604030504040204" pitchFamily="50" charset="-128"/>
                <a:ea typeface="Meiryo UI" panose="020B0604030504040204" pitchFamily="50" charset="-128"/>
              </a:rPr>
              <a:t>サイト</a:t>
            </a:r>
            <a:r>
              <a:rPr lang="ja-JP" altLang="en-US" dirty="0" smtClean="0">
                <a:latin typeface="Meiryo UI" panose="020B0604030504040204" pitchFamily="50" charset="-128"/>
                <a:ea typeface="Meiryo UI" panose="020B0604030504040204" pitchFamily="50" charset="-128"/>
              </a:rPr>
              <a:t>開発</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移行</a:t>
            </a:r>
            <a:r>
              <a:rPr lang="ja-JP" altLang="en-US" dirty="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導入</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ソフトウェア保守</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ハードウェア</a:t>
            </a:r>
            <a:r>
              <a:rPr lang="ja-JP" altLang="en-US" dirty="0">
                <a:latin typeface="Meiryo UI" panose="020B0604030504040204" pitchFamily="50" charset="-128"/>
                <a:ea typeface="Meiryo UI" panose="020B0604030504040204" pitchFamily="50" charset="-128"/>
              </a:rPr>
              <a:t>・ソフトウェア製品</a:t>
            </a:r>
            <a:r>
              <a:rPr lang="ja-JP" altLang="en-US" dirty="0" smtClean="0">
                <a:latin typeface="Meiryo UI" panose="020B0604030504040204" pitchFamily="50" charset="-128"/>
                <a:ea typeface="Meiryo UI" panose="020B0604030504040204" pitchFamily="50" charset="-128"/>
              </a:rPr>
              <a:t>導入</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ファシリティ</a:t>
            </a:r>
            <a:r>
              <a:rPr lang="ja-JP" altLang="en-US" dirty="0">
                <a:latin typeface="Meiryo UI" panose="020B0604030504040204" pitchFamily="50" charset="-128"/>
                <a:ea typeface="Meiryo UI" panose="020B0604030504040204" pitchFamily="50" charset="-128"/>
              </a:rPr>
              <a:t>設計・</a:t>
            </a:r>
            <a:r>
              <a:rPr lang="ja-JP" altLang="en-US" dirty="0" smtClean="0">
                <a:latin typeface="Meiryo UI" panose="020B0604030504040204" pitchFamily="50" charset="-128"/>
                <a:ea typeface="Meiryo UI" panose="020B0604030504040204" pitchFamily="50" charset="-128"/>
              </a:rPr>
              <a:t>構築</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プロジェクトマネジメント</a:t>
            </a:r>
            <a:endParaRPr lang="en-US" altLang="ja-JP" dirty="0" smtClean="0">
              <a:latin typeface="Meiryo UI" panose="020B0604030504040204" pitchFamily="50" charset="-128"/>
              <a:ea typeface="Meiryo UI" panose="020B0604030504040204" pitchFamily="50" charset="-128"/>
            </a:endParaRPr>
          </a:p>
        </p:txBody>
      </p:sp>
      <p:sp>
        <p:nvSpPr>
          <p:cNvPr id="15" name="角丸四角形 14"/>
          <p:cNvSpPr/>
          <p:nvPr/>
        </p:nvSpPr>
        <p:spPr>
          <a:xfrm>
            <a:off x="195364" y="4603944"/>
            <a:ext cx="2973158" cy="94739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・調査業務</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・収集・組織化業務</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・利用者サービス業務</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・普及・啓発業務</a:t>
            </a:r>
            <a:endParaRPr lang="ja-JP" altLang="en-US" dirty="0">
              <a:latin typeface="Meiryo UI" panose="020B0604030504040204" pitchFamily="50" charset="-128"/>
              <a:ea typeface="Meiryo UI" panose="020B0604030504040204" pitchFamily="50" charset="-128"/>
            </a:endParaRPr>
          </a:p>
        </p:txBody>
      </p:sp>
      <p:sp>
        <p:nvSpPr>
          <p:cNvPr id="16" name="角丸四角形 15"/>
          <p:cNvSpPr/>
          <p:nvPr/>
        </p:nvSpPr>
        <p:spPr>
          <a:xfrm>
            <a:off x="3370944" y="3447164"/>
            <a:ext cx="5192288" cy="98275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■利活用</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・サービスデスク</a:t>
            </a:r>
            <a:r>
              <a:rPr lang="en-US" altLang="ja-JP" dirty="0" smtClean="0">
                <a:latin typeface="Meiryo UI" panose="020B0604030504040204" pitchFamily="50" charset="-128"/>
                <a:ea typeface="Meiryo UI" panose="020B0604030504040204" pitchFamily="50" charset="-128"/>
              </a:rPr>
              <a:t>,IT</a:t>
            </a:r>
            <a:r>
              <a:rPr lang="ja-JP" altLang="en-US" dirty="0">
                <a:latin typeface="Meiryo UI" panose="020B0604030504040204" pitchFamily="50" charset="-128"/>
                <a:ea typeface="Meiryo UI" panose="020B0604030504040204" pitchFamily="50" charset="-128"/>
              </a:rPr>
              <a:t>運用</a:t>
            </a:r>
            <a:r>
              <a:rPr lang="ja-JP" altLang="en-US" dirty="0" smtClean="0">
                <a:latin typeface="Meiryo UI" panose="020B0604030504040204" pitchFamily="50" charset="-128"/>
                <a:ea typeface="Meiryo UI" panose="020B0604030504040204" pitchFamily="50" charset="-128"/>
              </a:rPr>
              <a:t>コントロール</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システム</a:t>
            </a:r>
            <a:r>
              <a:rPr lang="ja-JP" altLang="en-US" dirty="0">
                <a:latin typeface="Meiryo UI" panose="020B0604030504040204" pitchFamily="50" charset="-128"/>
                <a:ea typeface="Meiryo UI" panose="020B0604030504040204" pitchFamily="50" charset="-128"/>
              </a:rPr>
              <a:t>運用</a:t>
            </a:r>
            <a:r>
              <a:rPr lang="ja-JP" altLang="en-US" dirty="0" smtClean="0">
                <a:latin typeface="Meiryo UI" panose="020B0604030504040204" pitchFamily="50" charset="-128"/>
                <a:ea typeface="Meiryo UI" panose="020B0604030504040204" pitchFamily="50" charset="-128"/>
              </a:rPr>
              <a:t>管理</a:t>
            </a:r>
            <a:r>
              <a:rPr lang="en-US" altLang="ja-JP" dirty="0" smtClean="0">
                <a:latin typeface="Meiryo UI" panose="020B0604030504040204" pitchFamily="50" charset="-128"/>
                <a:ea typeface="Meiryo UI" panose="020B0604030504040204" pitchFamily="50" charset="-128"/>
              </a:rPr>
              <a:t>,Web</a:t>
            </a:r>
            <a:r>
              <a:rPr lang="ja-JP" altLang="en-US" dirty="0">
                <a:latin typeface="Meiryo UI" panose="020B0604030504040204" pitchFamily="50" charset="-128"/>
                <a:ea typeface="Meiryo UI" panose="020B0604030504040204" pitchFamily="50" charset="-128"/>
              </a:rPr>
              <a:t>サイト運用</a:t>
            </a:r>
            <a:r>
              <a:rPr lang="ja-JP" altLang="en-US" dirty="0" smtClean="0">
                <a:latin typeface="Meiryo UI" panose="020B0604030504040204" pitchFamily="50" charset="-128"/>
                <a:ea typeface="Meiryo UI" panose="020B0604030504040204" pitchFamily="50" charset="-128"/>
              </a:rPr>
              <a:t>管理</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ファシリティ</a:t>
            </a:r>
            <a:r>
              <a:rPr lang="ja-JP" altLang="en-US" dirty="0">
                <a:latin typeface="Meiryo UI" panose="020B0604030504040204" pitchFamily="50" charset="-128"/>
                <a:ea typeface="Meiryo UI" panose="020B0604030504040204" pitchFamily="50" charset="-128"/>
              </a:rPr>
              <a:t>運用</a:t>
            </a:r>
            <a:r>
              <a:rPr lang="ja-JP" altLang="en-US" dirty="0" smtClean="0">
                <a:latin typeface="Meiryo UI" panose="020B0604030504040204" pitchFamily="50" charset="-128"/>
                <a:ea typeface="Meiryo UI" panose="020B0604030504040204" pitchFamily="50" charset="-128"/>
              </a:rPr>
              <a:t>管理</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サービスマネジメント</a:t>
            </a:r>
            <a:endParaRPr lang="ja-JP" altLang="en-US" dirty="0">
              <a:latin typeface="Meiryo UI" panose="020B0604030504040204" pitchFamily="50" charset="-128"/>
              <a:ea typeface="Meiryo UI" panose="020B0604030504040204" pitchFamily="50" charset="-128"/>
            </a:endParaRPr>
          </a:p>
        </p:txBody>
      </p:sp>
      <p:sp>
        <p:nvSpPr>
          <p:cNvPr id="17" name="角丸四角形 16"/>
          <p:cNvSpPr/>
          <p:nvPr/>
        </p:nvSpPr>
        <p:spPr>
          <a:xfrm>
            <a:off x="3415510" y="4594585"/>
            <a:ext cx="5234220" cy="7920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■評価・改善</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・評価</a:t>
            </a:r>
            <a:r>
              <a:rPr lang="ja-JP" altLang="en-US" dirty="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改善（</a:t>
            </a:r>
            <a:r>
              <a:rPr lang="en-US" altLang="ja-JP" dirty="0" smtClean="0">
                <a:latin typeface="Meiryo UI" panose="020B0604030504040204" pitchFamily="50" charset="-128"/>
                <a:ea typeface="Meiryo UI" panose="020B0604030504040204" pitchFamily="50" charset="-128"/>
              </a:rPr>
              <a:t>IT</a:t>
            </a:r>
            <a:r>
              <a:rPr lang="ja-JP" altLang="en-US" dirty="0" smtClean="0">
                <a:latin typeface="Meiryo UI" panose="020B0604030504040204" pitchFamily="50" charset="-128"/>
                <a:ea typeface="Meiryo UI" panose="020B0604030504040204" pitchFamily="50" charset="-128"/>
              </a:rPr>
              <a:t>戦略</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システム</a:t>
            </a:r>
            <a:r>
              <a:rPr lang="en-US" altLang="ja-JP" dirty="0">
                <a:latin typeface="Meiryo UI" panose="020B0604030504040204" pitchFamily="50" charset="-128"/>
                <a:ea typeface="Meiryo UI" panose="020B0604030504040204" pitchFamily="50" charset="-128"/>
              </a:rPr>
              <a:t>,</a:t>
            </a:r>
            <a:r>
              <a:rPr lang="en-US" altLang="ja-JP" dirty="0" smtClean="0">
                <a:latin typeface="Meiryo UI" panose="020B0604030504040204" pitchFamily="50" charset="-128"/>
                <a:ea typeface="Meiryo UI" panose="020B0604030504040204" pitchFamily="50" charset="-128"/>
              </a:rPr>
              <a:t>IT</a:t>
            </a:r>
            <a:r>
              <a:rPr lang="ja-JP" altLang="en-US" dirty="0" smtClean="0">
                <a:latin typeface="Meiryo UI" panose="020B0604030504040204" pitchFamily="50" charset="-128"/>
                <a:ea typeface="Meiryo UI" panose="020B0604030504040204" pitchFamily="50" charset="-128"/>
              </a:rPr>
              <a:t>製品</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サービス戦略）</a:t>
            </a:r>
            <a:r>
              <a:rPr lang="en-US" altLang="ja-JP" dirty="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システム監査</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資産管理・評価</a:t>
            </a:r>
            <a:endParaRPr lang="ja-JP" altLang="en-US" dirty="0">
              <a:latin typeface="Meiryo UI" panose="020B0604030504040204" pitchFamily="50" charset="-128"/>
              <a:ea typeface="Meiryo UI" panose="020B0604030504040204" pitchFamily="50" charset="-128"/>
            </a:endParaRPr>
          </a:p>
        </p:txBody>
      </p:sp>
      <p:sp>
        <p:nvSpPr>
          <p:cNvPr id="19" name="角丸四角形 18"/>
          <p:cNvSpPr/>
          <p:nvPr/>
        </p:nvSpPr>
        <p:spPr>
          <a:xfrm>
            <a:off x="8666945" y="1646052"/>
            <a:ext cx="3306021" cy="182905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■推進・支援</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・マーケティングセールス</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再利用・</a:t>
            </a:r>
            <a:r>
              <a:rPr lang="ja-JP" altLang="en-US" dirty="0">
                <a:latin typeface="Meiryo UI" panose="020B0604030504040204" pitchFamily="50" charset="-128"/>
                <a:ea typeface="Meiryo UI" panose="020B0604030504040204" pitchFamily="50" charset="-128"/>
              </a:rPr>
              <a:t>調達・</a:t>
            </a:r>
            <a:r>
              <a:rPr lang="ja-JP" altLang="en-US" dirty="0" smtClean="0">
                <a:latin typeface="Meiryo UI" panose="020B0604030504040204" pitchFamily="50" charset="-128"/>
                <a:ea typeface="Meiryo UI" panose="020B0604030504040204" pitchFamily="50" charset="-128"/>
              </a:rPr>
              <a:t>委託</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標準</a:t>
            </a:r>
            <a:r>
              <a:rPr lang="ja-JP" altLang="en-US" dirty="0">
                <a:latin typeface="Meiryo UI" panose="020B0604030504040204" pitchFamily="50" charset="-128"/>
                <a:ea typeface="Meiryo UI" panose="020B0604030504040204" pitchFamily="50" charset="-128"/>
              </a:rPr>
              <a:t>の</a:t>
            </a:r>
            <a:r>
              <a:rPr lang="ja-JP" altLang="en-US" dirty="0" smtClean="0">
                <a:latin typeface="Meiryo UI" panose="020B0604030504040204" pitchFamily="50" charset="-128"/>
                <a:ea typeface="Meiryo UI" panose="020B0604030504040204" pitchFamily="50" charset="-128"/>
              </a:rPr>
              <a:t>策定</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維持</a:t>
            </a:r>
            <a:r>
              <a:rPr lang="ja-JP" altLang="en-US" dirty="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管理</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新ビジネス</a:t>
            </a:r>
            <a:r>
              <a:rPr lang="ja-JP" altLang="en-US" dirty="0">
                <a:latin typeface="Meiryo UI" panose="020B0604030504040204" pitchFamily="50" charset="-128"/>
                <a:ea typeface="Meiryo UI" panose="020B0604030504040204" pitchFamily="50" charset="-128"/>
              </a:rPr>
              <a:t>・新技術の調査・分析と技術</a:t>
            </a:r>
            <a:r>
              <a:rPr lang="ja-JP" altLang="en-US" dirty="0" smtClean="0">
                <a:latin typeface="Meiryo UI" panose="020B0604030504040204" pitchFamily="50" charset="-128"/>
                <a:ea typeface="Meiryo UI" panose="020B0604030504040204" pitchFamily="50" charset="-128"/>
              </a:rPr>
              <a:t>支援</a:t>
            </a:r>
            <a:endParaRPr lang="ja-JP" altLang="en-US" dirty="0">
              <a:latin typeface="Meiryo UI" panose="020B0604030504040204" pitchFamily="50" charset="-128"/>
              <a:ea typeface="Meiryo UI" panose="020B0604030504040204" pitchFamily="50" charset="-128"/>
            </a:endParaRPr>
          </a:p>
        </p:txBody>
      </p:sp>
      <p:sp>
        <p:nvSpPr>
          <p:cNvPr id="20" name="角丸四角形 19"/>
          <p:cNvSpPr/>
          <p:nvPr/>
        </p:nvSpPr>
        <p:spPr>
          <a:xfrm>
            <a:off x="3415510" y="5551336"/>
            <a:ext cx="5481355" cy="11079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■管理統制</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・システム監査</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事業</a:t>
            </a:r>
            <a:r>
              <a:rPr lang="ja-JP" altLang="en-US" dirty="0">
                <a:latin typeface="Meiryo UI" panose="020B0604030504040204" pitchFamily="50" charset="-128"/>
                <a:ea typeface="Meiryo UI" panose="020B0604030504040204" pitchFamily="50" charset="-128"/>
              </a:rPr>
              <a:t>継続</a:t>
            </a:r>
            <a:r>
              <a:rPr lang="ja-JP" altLang="en-US" dirty="0" smtClean="0">
                <a:latin typeface="Meiryo UI" panose="020B0604030504040204" pitchFamily="50" charset="-128"/>
                <a:ea typeface="Meiryo UI" panose="020B0604030504040204" pitchFamily="50" charset="-128"/>
              </a:rPr>
              <a:t>マネジメント</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情報セキュリティマネジメント</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品質マネジメント</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契約管理</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コンプライアンス</a:t>
            </a:r>
            <a:r>
              <a:rPr lang="en-US" altLang="ja-JP" dirty="0">
                <a:latin typeface="Meiryo UI" panose="020B0604030504040204" pitchFamily="50" charset="-128"/>
                <a:ea typeface="Meiryo UI" panose="020B0604030504040204" pitchFamily="50" charset="-128"/>
              </a:rPr>
              <a:t>,</a:t>
            </a:r>
            <a:r>
              <a:rPr lang="zh-TW" altLang="en-US" dirty="0" smtClean="0">
                <a:latin typeface="Meiryo UI" panose="020B0604030504040204" pitchFamily="50" charset="-128"/>
                <a:ea typeface="Meiryo UI" panose="020B0604030504040204" pitchFamily="50" charset="-128"/>
              </a:rPr>
              <a:t>人的</a:t>
            </a:r>
            <a:r>
              <a:rPr lang="zh-TW" altLang="en-US" dirty="0">
                <a:latin typeface="Meiryo UI" panose="020B0604030504040204" pitchFamily="50" charset="-128"/>
                <a:ea typeface="Meiryo UI" panose="020B0604030504040204" pitchFamily="50" charset="-128"/>
              </a:rPr>
              <a:t>資源</a:t>
            </a:r>
            <a:r>
              <a:rPr lang="zh-TW" altLang="en-US" dirty="0" smtClean="0">
                <a:latin typeface="Meiryo UI" panose="020B0604030504040204" pitchFamily="50" charset="-128"/>
                <a:ea typeface="Meiryo UI" panose="020B0604030504040204" pitchFamily="50" charset="-128"/>
              </a:rPr>
              <a:t>管理</a:t>
            </a:r>
            <a:r>
              <a:rPr lang="en-US" altLang="zh-TW" dirty="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内部</a:t>
            </a:r>
            <a:r>
              <a:rPr lang="ja-JP" altLang="en-US" dirty="0">
                <a:latin typeface="Meiryo UI" panose="020B0604030504040204" pitchFamily="50" charset="-128"/>
                <a:ea typeface="Meiryo UI" panose="020B0604030504040204" pitchFamily="50" charset="-128"/>
              </a:rPr>
              <a:t>統制状況モニタリング</a:t>
            </a:r>
          </a:p>
        </p:txBody>
      </p:sp>
      <p:sp>
        <p:nvSpPr>
          <p:cNvPr id="21" name="角丸四角形 20"/>
          <p:cNvSpPr/>
          <p:nvPr/>
        </p:nvSpPr>
        <p:spPr>
          <a:xfrm>
            <a:off x="3370944" y="702493"/>
            <a:ext cx="3073737" cy="7920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■戦略</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事業戦略</a:t>
            </a:r>
            <a:r>
              <a:rPr lang="ja-JP" altLang="en-US" dirty="0" smtClean="0">
                <a:latin typeface="Meiryo UI" panose="020B0604030504040204" pitchFamily="50" charset="-128"/>
                <a:ea typeface="Meiryo UI" panose="020B0604030504040204" pitchFamily="50" charset="-128"/>
              </a:rPr>
              <a:t>把握</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策定支援</a:t>
            </a:r>
            <a:r>
              <a:rPr lang="en-US" altLang="ja-JP" dirty="0" smtClean="0">
                <a:latin typeface="Meiryo UI" panose="020B0604030504040204" pitchFamily="50" charset="-128"/>
                <a:ea typeface="Meiryo UI" panose="020B0604030504040204" pitchFamily="50" charset="-128"/>
              </a:rPr>
              <a:t>,IT</a:t>
            </a:r>
            <a:r>
              <a:rPr lang="ja-JP" altLang="en-US" dirty="0">
                <a:latin typeface="Meiryo UI" panose="020B0604030504040204" pitchFamily="50" charset="-128"/>
                <a:ea typeface="Meiryo UI" panose="020B0604030504040204" pitchFamily="50" charset="-128"/>
              </a:rPr>
              <a:t>製品・サービス戦略</a:t>
            </a:r>
            <a:r>
              <a:rPr lang="ja-JP" altLang="en-US" dirty="0" smtClean="0">
                <a:latin typeface="Meiryo UI" panose="020B0604030504040204" pitchFamily="50" charset="-128"/>
                <a:ea typeface="Meiryo UI" panose="020B0604030504040204" pitchFamily="50" charset="-128"/>
              </a:rPr>
              <a:t>策定</a:t>
            </a:r>
            <a:endParaRPr lang="en-US" altLang="ja-JP" dirty="0" smtClean="0">
              <a:latin typeface="Meiryo UI" panose="020B0604030504040204" pitchFamily="50" charset="-128"/>
              <a:ea typeface="Meiryo UI" panose="020B0604030504040204" pitchFamily="50" charset="-128"/>
            </a:endParaRPr>
          </a:p>
        </p:txBody>
      </p:sp>
      <p:sp>
        <p:nvSpPr>
          <p:cNvPr id="22" name="角丸四角形 21"/>
          <p:cNvSpPr/>
          <p:nvPr/>
        </p:nvSpPr>
        <p:spPr>
          <a:xfrm>
            <a:off x="8716729" y="3562912"/>
            <a:ext cx="3393991" cy="196183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■業務・サービス</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ビジネス目標の</a:t>
            </a:r>
            <a:r>
              <a:rPr lang="ja-JP" altLang="en-US" dirty="0" smtClean="0">
                <a:latin typeface="Meiryo UI" panose="020B0604030504040204" pitchFamily="50" charset="-128"/>
                <a:ea typeface="Meiryo UI" panose="020B0604030504040204" pitchFamily="50" charset="-128"/>
              </a:rPr>
              <a:t>決定</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状況</a:t>
            </a:r>
            <a:r>
              <a:rPr lang="ja-JP" altLang="en-US" dirty="0">
                <a:latin typeface="Meiryo UI" panose="020B0604030504040204" pitchFamily="50" charset="-128"/>
                <a:ea typeface="Meiryo UI" panose="020B0604030504040204" pitchFamily="50" charset="-128"/>
              </a:rPr>
              <a:t>の</a:t>
            </a:r>
            <a:r>
              <a:rPr lang="ja-JP" altLang="en-US" dirty="0" smtClean="0">
                <a:latin typeface="Meiryo UI" panose="020B0604030504040204" pitchFamily="50" charset="-128"/>
                <a:ea typeface="Meiryo UI" panose="020B0604030504040204" pitchFamily="50" charset="-128"/>
              </a:rPr>
              <a:t>評価</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目標</a:t>
            </a:r>
            <a:r>
              <a:rPr lang="ja-JP" altLang="en-US" dirty="0">
                <a:latin typeface="Meiryo UI" panose="020B0604030504040204" pitchFamily="50" charset="-128"/>
                <a:ea typeface="Meiryo UI" panose="020B0604030504040204" pitchFamily="50" charset="-128"/>
              </a:rPr>
              <a:t>の決定とプロジェクト計画の</a:t>
            </a:r>
            <a:r>
              <a:rPr lang="ja-JP" altLang="en-US" dirty="0" smtClean="0">
                <a:latin typeface="Meiryo UI" panose="020B0604030504040204" pitchFamily="50" charset="-128"/>
                <a:ea typeface="Meiryo UI" panose="020B0604030504040204" pitchFamily="50" charset="-128"/>
              </a:rPr>
              <a:t>策定</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データ</a:t>
            </a:r>
            <a:r>
              <a:rPr lang="ja-JP" altLang="en-US" dirty="0">
                <a:latin typeface="Meiryo UI" panose="020B0604030504040204" pitchFamily="50" charset="-128"/>
                <a:ea typeface="Meiryo UI" panose="020B0604030504040204" pitchFamily="50" charset="-128"/>
              </a:rPr>
              <a:t>の</a:t>
            </a:r>
            <a:r>
              <a:rPr lang="ja-JP" altLang="en-US" dirty="0" smtClean="0">
                <a:latin typeface="Meiryo UI" panose="020B0604030504040204" pitchFamily="50" charset="-128"/>
                <a:ea typeface="Meiryo UI" panose="020B0604030504040204" pitchFamily="50" charset="-128"/>
              </a:rPr>
              <a:t>理解</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データマイニング</a:t>
            </a:r>
            <a:r>
              <a:rPr lang="ja-JP" altLang="en-US" dirty="0">
                <a:latin typeface="Meiryo UI" panose="020B0604030504040204" pitchFamily="50" charset="-128"/>
                <a:ea typeface="Meiryo UI" panose="020B0604030504040204" pitchFamily="50" charset="-128"/>
              </a:rPr>
              <a:t>のためのデータの</a:t>
            </a:r>
            <a:r>
              <a:rPr lang="ja-JP" altLang="en-US" dirty="0" smtClean="0">
                <a:latin typeface="Meiryo UI" panose="020B0604030504040204" pitchFamily="50" charset="-128"/>
                <a:ea typeface="Meiryo UI" panose="020B0604030504040204" pitchFamily="50" charset="-128"/>
              </a:rPr>
              <a:t>準備</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モデリング・</a:t>
            </a:r>
            <a:r>
              <a:rPr lang="ja-JP" altLang="en-US" dirty="0">
                <a:latin typeface="Meiryo UI" panose="020B0604030504040204" pitchFamily="50" charset="-128"/>
                <a:ea typeface="Meiryo UI" panose="020B0604030504040204" pitchFamily="50" charset="-128"/>
              </a:rPr>
              <a:t>評価</a:t>
            </a:r>
          </a:p>
        </p:txBody>
      </p:sp>
    </p:spTree>
    <p:extLst>
      <p:ext uri="{BB962C8B-B14F-4D97-AF65-F5344CB8AC3E}">
        <p14:creationId xmlns:p14="http://schemas.microsoft.com/office/powerpoint/2010/main" val="22961069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角丸四角形 22"/>
          <p:cNvSpPr/>
          <p:nvPr/>
        </p:nvSpPr>
        <p:spPr>
          <a:xfrm>
            <a:off x="2396358" y="587829"/>
            <a:ext cx="9714361" cy="6368141"/>
          </a:xfrm>
          <a:prstGeom prst="roundRect">
            <a:avLst>
              <a:gd name="adj" fmla="val 6351"/>
            </a:avLst>
          </a:prstGeom>
        </p:spPr>
        <p:style>
          <a:lnRef idx="2">
            <a:schemeClr val="accent2"/>
          </a:lnRef>
          <a:fillRef idx="1">
            <a:schemeClr val="lt1"/>
          </a:fillRef>
          <a:effectRef idx="0">
            <a:schemeClr val="accent2"/>
          </a:effectRef>
          <a:fontRef idx="minor">
            <a:schemeClr val="dk1"/>
          </a:fontRef>
        </p:style>
        <p:txBody>
          <a:bodyPr rtlCol="0" anchor="t" anchorCtr="0"/>
          <a:lstStyle/>
          <a:p>
            <a:pPr algn="r"/>
            <a:r>
              <a:rPr lang="ja-JP" altLang="en-US" dirty="0" smtClean="0">
                <a:latin typeface="Meiryo UI" panose="020B0604030504040204" pitchFamily="50" charset="-128"/>
                <a:ea typeface="Meiryo UI" panose="020B0604030504040204" pitchFamily="50" charset="-128"/>
              </a:rPr>
              <a:t>スキルディクショナリ</a:t>
            </a:r>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a:bodyPr>
          <a:lstStyle/>
          <a:p>
            <a:pPr algn="r"/>
            <a:r>
              <a:rPr kumimoji="1" lang="ja-JP" altLang="en-US" sz="4000" dirty="0" smtClean="0"/>
              <a:t>図書館システム構築・運用に必要なスキル概要</a:t>
            </a:r>
            <a:endParaRPr kumimoji="1" lang="ja-JP" altLang="en-US" sz="4000" dirty="0"/>
          </a:p>
        </p:txBody>
      </p:sp>
      <p:sp>
        <p:nvSpPr>
          <p:cNvPr id="3" name="角丸四角形 2"/>
          <p:cNvSpPr/>
          <p:nvPr/>
        </p:nvSpPr>
        <p:spPr>
          <a:xfrm>
            <a:off x="4056993" y="773564"/>
            <a:ext cx="3188555" cy="210877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■戦略</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市場機会の評価と</a:t>
            </a:r>
            <a:r>
              <a:rPr lang="ja-JP" altLang="en-US" dirty="0" smtClean="0">
                <a:latin typeface="Meiryo UI" panose="020B0604030504040204" pitchFamily="50" charset="-128"/>
                <a:ea typeface="Meiryo UI" panose="020B0604030504040204" pitchFamily="50" charset="-128"/>
              </a:rPr>
              <a:t>選定手法</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マーケティング手法</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サービス戦略マネジメント</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開発戦略マネジメント</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システム戦略立案手法</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コンサルティング手法</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業務動向把握手法</a:t>
            </a:r>
            <a:endParaRPr lang="en-US" altLang="ja-JP" dirty="0" smtClean="0">
              <a:latin typeface="Meiryo UI" panose="020B0604030504040204" pitchFamily="50" charset="-128"/>
              <a:ea typeface="Meiryo UI" panose="020B0604030504040204" pitchFamily="50" charset="-128"/>
            </a:endParaRPr>
          </a:p>
        </p:txBody>
      </p:sp>
      <p:sp>
        <p:nvSpPr>
          <p:cNvPr id="4" name="角丸四角形 3"/>
          <p:cNvSpPr/>
          <p:nvPr/>
        </p:nvSpPr>
        <p:spPr>
          <a:xfrm>
            <a:off x="4056993" y="2964230"/>
            <a:ext cx="2585546" cy="132748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■企画</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・システム企画立案手法・事務管理手法・要求分析手法・非機能要件設計手法</a:t>
            </a:r>
            <a:endParaRPr lang="en-US" altLang="ja-JP" dirty="0" smtClean="0">
              <a:latin typeface="Meiryo UI" panose="020B0604030504040204" pitchFamily="50" charset="-128"/>
              <a:ea typeface="Meiryo UI" panose="020B0604030504040204" pitchFamily="50" charset="-128"/>
            </a:endParaRPr>
          </a:p>
        </p:txBody>
      </p:sp>
      <p:sp>
        <p:nvSpPr>
          <p:cNvPr id="5" name="角丸四角形 4"/>
          <p:cNvSpPr/>
          <p:nvPr/>
        </p:nvSpPr>
        <p:spPr>
          <a:xfrm>
            <a:off x="9595945" y="3116855"/>
            <a:ext cx="2407955" cy="279152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■実装</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・アーキテクチャ設計手法</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ソフトウェアエンジニアリング手法</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カスタマーサービス手法</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業務パッケージ活用手法</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データマイニング手法</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見積もり手法</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プロジェクトマネジメント手法</a:t>
            </a:r>
            <a:endParaRPr lang="en-US" altLang="ja-JP" dirty="0" smtClean="0">
              <a:latin typeface="Meiryo UI" panose="020B0604030504040204" pitchFamily="50" charset="-128"/>
              <a:ea typeface="Meiryo UI" panose="020B0604030504040204" pitchFamily="50" charset="-128"/>
            </a:endParaRPr>
          </a:p>
        </p:txBody>
      </p:sp>
      <p:sp>
        <p:nvSpPr>
          <p:cNvPr id="6" name="角丸四角形 5"/>
          <p:cNvSpPr/>
          <p:nvPr/>
        </p:nvSpPr>
        <p:spPr>
          <a:xfrm>
            <a:off x="4056993" y="4373606"/>
            <a:ext cx="2585545" cy="145287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■利活用・</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サービスマネジメント・サービス</a:t>
            </a:r>
            <a:r>
              <a:rPr lang="ja-JP" altLang="en-US" dirty="0">
                <a:latin typeface="Meiryo UI" panose="020B0604030504040204" pitchFamily="50" charset="-128"/>
                <a:ea typeface="Meiryo UI" panose="020B0604030504040204" pitchFamily="50" charset="-128"/>
              </a:rPr>
              <a:t>の設計・</a:t>
            </a:r>
            <a:r>
              <a:rPr lang="ja-JP" altLang="en-US" dirty="0" smtClean="0">
                <a:latin typeface="Meiryo UI" panose="020B0604030504040204" pitchFamily="50" charset="-128"/>
                <a:ea typeface="Meiryo UI" panose="020B0604030504040204" pitchFamily="50" charset="-128"/>
              </a:rPr>
              <a:t>移行・サービスマネジメントプロセス・サービス</a:t>
            </a:r>
            <a:r>
              <a:rPr lang="ja-JP" altLang="en-US" dirty="0">
                <a:latin typeface="Meiryo UI" panose="020B0604030504040204" pitchFamily="50" charset="-128"/>
                <a:ea typeface="Meiryo UI" panose="020B0604030504040204" pitchFamily="50" charset="-128"/>
              </a:rPr>
              <a:t>の</a:t>
            </a:r>
            <a:r>
              <a:rPr lang="ja-JP" altLang="en-US" dirty="0" smtClean="0">
                <a:latin typeface="Meiryo UI" panose="020B0604030504040204" pitchFamily="50" charset="-128"/>
                <a:ea typeface="Meiryo UI" panose="020B0604030504040204" pitchFamily="50" charset="-128"/>
              </a:rPr>
              <a:t>運用</a:t>
            </a:r>
            <a:endParaRPr lang="en-US" altLang="ja-JP" dirty="0" smtClean="0">
              <a:latin typeface="Meiryo UI" panose="020B0604030504040204" pitchFamily="50" charset="-128"/>
              <a:ea typeface="Meiryo UI" panose="020B0604030504040204" pitchFamily="50" charset="-128"/>
            </a:endParaRPr>
          </a:p>
        </p:txBody>
      </p:sp>
      <p:sp>
        <p:nvSpPr>
          <p:cNvPr id="7" name="角丸四角形 6"/>
          <p:cNvSpPr/>
          <p:nvPr/>
        </p:nvSpPr>
        <p:spPr>
          <a:xfrm>
            <a:off x="6699165" y="3106188"/>
            <a:ext cx="2840151" cy="27985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■支援活動</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品質マネジメント</a:t>
            </a:r>
            <a:r>
              <a:rPr lang="ja-JP" altLang="en-US" dirty="0" smtClean="0">
                <a:latin typeface="Meiryo UI" panose="020B0604030504040204" pitchFamily="50" charset="-128"/>
                <a:ea typeface="Meiryo UI" panose="020B0604030504040204" pitchFamily="50" charset="-128"/>
              </a:rPr>
              <a:t>手法</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リスクマネジメント手法</a:t>
            </a:r>
            <a:r>
              <a:rPr lang="en-US" altLang="ja-JP" dirty="0" smtClean="0">
                <a:latin typeface="Meiryo UI" panose="020B0604030504040204" pitchFamily="50" charset="-128"/>
                <a:ea typeface="Meiryo UI" panose="020B0604030504040204" pitchFamily="50" charset="-128"/>
              </a:rPr>
              <a:t>,IT</a:t>
            </a:r>
            <a:r>
              <a:rPr lang="ja-JP" altLang="en-US" dirty="0" smtClean="0">
                <a:latin typeface="Meiryo UI" panose="020B0604030504040204" pitchFamily="50" charset="-128"/>
                <a:ea typeface="Meiryo UI" panose="020B0604030504040204" pitchFamily="50" charset="-128"/>
              </a:rPr>
              <a:t>ガバナンス</a:t>
            </a:r>
            <a:r>
              <a:rPr lang="en-US" altLang="ja-JP" dirty="0" smtClean="0">
                <a:latin typeface="Meiryo UI" panose="020B0604030504040204" pitchFamily="50" charset="-128"/>
                <a:ea typeface="Meiryo UI" panose="020B0604030504040204" pitchFamily="50" charset="-128"/>
              </a:rPr>
              <a:t>,</a:t>
            </a:r>
            <a:r>
              <a:rPr lang="zh-TW" altLang="en-US" dirty="0" smtClean="0">
                <a:latin typeface="Meiryo UI" panose="020B0604030504040204" pitchFamily="50" charset="-128"/>
                <a:ea typeface="Meiryo UI" panose="020B0604030504040204" pitchFamily="50" charset="-128"/>
              </a:rPr>
              <a:t>資産</a:t>
            </a:r>
            <a:r>
              <a:rPr lang="zh-TW" altLang="en-US" dirty="0">
                <a:latin typeface="Meiryo UI" panose="020B0604030504040204" pitchFamily="50" charset="-128"/>
                <a:ea typeface="Meiryo UI" panose="020B0604030504040204" pitchFamily="50" charset="-128"/>
              </a:rPr>
              <a:t>管理</a:t>
            </a:r>
            <a:r>
              <a:rPr lang="zh-TW" altLang="en-US" dirty="0" smtClean="0">
                <a:latin typeface="Meiryo UI" panose="020B0604030504040204" pitchFamily="50" charset="-128"/>
                <a:ea typeface="Meiryo UI" panose="020B0604030504040204" pitchFamily="50" charset="-128"/>
              </a:rPr>
              <a:t>手法</a:t>
            </a:r>
            <a:r>
              <a:rPr lang="en-US" altLang="zh-TW" dirty="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ファシリティマネジメント手法</a:t>
            </a:r>
            <a:r>
              <a:rPr lang="en-US" altLang="ja-JP" dirty="0">
                <a:latin typeface="Meiryo UI" panose="020B0604030504040204" pitchFamily="50" charset="-128"/>
                <a:ea typeface="Meiryo UI" panose="020B0604030504040204" pitchFamily="50" charset="-128"/>
              </a:rPr>
              <a:t>,</a:t>
            </a:r>
            <a:r>
              <a:rPr lang="zh-TW" altLang="en-US" dirty="0" smtClean="0">
                <a:latin typeface="Meiryo UI" panose="020B0604030504040204" pitchFamily="50" charset="-128"/>
                <a:ea typeface="Meiryo UI" panose="020B0604030504040204" pitchFamily="50" charset="-128"/>
              </a:rPr>
              <a:t>事業</a:t>
            </a:r>
            <a:r>
              <a:rPr lang="zh-TW" altLang="en-US" dirty="0">
                <a:latin typeface="Meiryo UI" panose="020B0604030504040204" pitchFamily="50" charset="-128"/>
                <a:ea typeface="Meiryo UI" panose="020B0604030504040204" pitchFamily="50" charset="-128"/>
              </a:rPr>
              <a:t>継続</a:t>
            </a:r>
            <a:r>
              <a:rPr lang="zh-TW" altLang="en-US" dirty="0" smtClean="0">
                <a:latin typeface="Meiryo UI" panose="020B0604030504040204" pitchFamily="50" charset="-128"/>
                <a:ea typeface="Meiryo UI" panose="020B0604030504040204" pitchFamily="50" charset="-128"/>
              </a:rPr>
              <a:t>計画</a:t>
            </a:r>
            <a:r>
              <a:rPr lang="en-US" altLang="zh-TW" dirty="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システム</a:t>
            </a:r>
            <a:r>
              <a:rPr lang="ja-JP" altLang="en-US" dirty="0">
                <a:latin typeface="Meiryo UI" panose="020B0604030504040204" pitchFamily="50" charset="-128"/>
                <a:ea typeface="Meiryo UI" panose="020B0604030504040204" pitchFamily="50" charset="-128"/>
              </a:rPr>
              <a:t>監査</a:t>
            </a:r>
            <a:r>
              <a:rPr lang="ja-JP" altLang="en-US" dirty="0" smtClean="0">
                <a:latin typeface="Meiryo UI" panose="020B0604030504040204" pitchFamily="50" charset="-128"/>
                <a:ea typeface="Meiryo UI" panose="020B0604030504040204" pitchFamily="50" charset="-128"/>
              </a:rPr>
              <a:t>手法</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標準化</a:t>
            </a:r>
            <a:r>
              <a:rPr lang="ja-JP" altLang="en-US" dirty="0">
                <a:latin typeface="Meiryo UI" panose="020B0604030504040204" pitchFamily="50" charset="-128"/>
                <a:ea typeface="Meiryo UI" panose="020B0604030504040204" pitchFamily="50" charset="-128"/>
              </a:rPr>
              <a:t>・再利用</a:t>
            </a:r>
            <a:r>
              <a:rPr lang="ja-JP" altLang="en-US" dirty="0" smtClean="0">
                <a:latin typeface="Meiryo UI" panose="020B0604030504040204" pitchFamily="50" charset="-128"/>
                <a:ea typeface="Meiryo UI" panose="020B0604030504040204" pitchFamily="50" charset="-128"/>
              </a:rPr>
              <a:t>手法</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人材育成</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教育</a:t>
            </a:r>
            <a:r>
              <a:rPr lang="ja-JP" altLang="en-US" dirty="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研修</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情報</a:t>
            </a:r>
            <a:r>
              <a:rPr lang="ja-JP" altLang="en-US" dirty="0">
                <a:latin typeface="Meiryo UI" panose="020B0604030504040204" pitchFamily="50" charset="-128"/>
                <a:ea typeface="Meiryo UI" panose="020B0604030504040204" pitchFamily="50" charset="-128"/>
              </a:rPr>
              <a:t>セキュリティ</a:t>
            </a:r>
            <a:endParaRPr lang="en-US" altLang="ja-JP" dirty="0" smtClean="0">
              <a:latin typeface="Meiryo UI" panose="020B0604030504040204" pitchFamily="50" charset="-128"/>
              <a:ea typeface="Meiryo UI" panose="020B0604030504040204" pitchFamily="50" charset="-128"/>
            </a:endParaRPr>
          </a:p>
        </p:txBody>
      </p:sp>
      <p:sp>
        <p:nvSpPr>
          <p:cNvPr id="8" name="角丸四角形 7"/>
          <p:cNvSpPr/>
          <p:nvPr/>
        </p:nvSpPr>
        <p:spPr>
          <a:xfrm>
            <a:off x="7202710" y="1010922"/>
            <a:ext cx="4908010" cy="198264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■システム</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・基礎技術（ソフトウェア</a:t>
            </a:r>
            <a:r>
              <a:rPr lang="en-US" altLang="ja-JP" dirty="0" smtClean="0">
                <a:latin typeface="Meiryo UI" panose="020B0604030504040204" pitchFamily="50" charset="-128"/>
                <a:ea typeface="Meiryo UI" panose="020B0604030504040204" pitchFamily="50" charset="-128"/>
              </a:rPr>
              <a:t>,Web</a:t>
            </a:r>
            <a:r>
              <a:rPr lang="ja-JP" altLang="en-US" dirty="0" smtClean="0">
                <a:latin typeface="Meiryo UI" panose="020B0604030504040204" pitchFamily="50" charset="-128"/>
                <a:ea typeface="Meiryo UI" panose="020B0604030504040204" pitchFamily="50" charset="-128"/>
              </a:rPr>
              <a:t>システム</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データベース</a:t>
            </a:r>
            <a:r>
              <a:rPr lang="en-US" altLang="ja-JP" dirty="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プラットフォーム</a:t>
            </a:r>
            <a:r>
              <a:rPr lang="en-US" altLang="ja-JP" dirty="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ハードウェア</a:t>
            </a:r>
            <a:r>
              <a:rPr lang="en-US" altLang="ja-JP" dirty="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ネットワーク）</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利用技術</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システムアーキテクティング技術・</a:t>
            </a:r>
            <a:r>
              <a:rPr lang="ja-JP" altLang="en-US" dirty="0">
                <a:latin typeface="Meiryo UI" panose="020B0604030504040204" pitchFamily="50" charset="-128"/>
                <a:ea typeface="Meiryo UI" panose="020B0604030504040204" pitchFamily="50" charset="-128"/>
              </a:rPr>
              <a:t>システム開発管理</a:t>
            </a:r>
            <a:r>
              <a:rPr lang="ja-JP" altLang="en-US" dirty="0" smtClean="0">
                <a:latin typeface="Meiryo UI" panose="020B0604030504040204" pitchFamily="50" charset="-128"/>
                <a:ea typeface="Meiryo UI" panose="020B0604030504040204" pitchFamily="50" charset="-128"/>
              </a:rPr>
              <a:t>技術・保守</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運用</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非機能要件（可用性</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性能・拡張性</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セキュリティ）</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共通技術（</a:t>
            </a:r>
            <a:r>
              <a:rPr lang="en-US" altLang="ja-JP" dirty="0" smtClean="0">
                <a:latin typeface="Meiryo UI" panose="020B0604030504040204" pitchFamily="50" charset="-128"/>
                <a:ea typeface="Meiryo UI" panose="020B0604030504040204" pitchFamily="50" charset="-128"/>
              </a:rPr>
              <a:t>IT</a:t>
            </a:r>
            <a:r>
              <a:rPr lang="ja-JP" altLang="en-US" dirty="0" smtClean="0">
                <a:latin typeface="Meiryo UI" panose="020B0604030504040204" pitchFamily="50" charset="-128"/>
                <a:ea typeface="Meiryo UI" panose="020B0604030504040204" pitchFamily="50" charset="-128"/>
              </a:rPr>
              <a:t>基礎</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ナレッジマネジメント）</a:t>
            </a:r>
            <a:endParaRPr lang="en-US" altLang="ja-JP" dirty="0" smtClean="0">
              <a:latin typeface="Meiryo UI" panose="020B0604030504040204" pitchFamily="50" charset="-128"/>
              <a:ea typeface="Meiryo UI" panose="020B0604030504040204" pitchFamily="50" charset="-128"/>
            </a:endParaRPr>
          </a:p>
        </p:txBody>
      </p:sp>
      <p:sp>
        <p:nvSpPr>
          <p:cNvPr id="10" name="角丸四角形 9"/>
          <p:cNvSpPr/>
          <p:nvPr/>
        </p:nvSpPr>
        <p:spPr>
          <a:xfrm>
            <a:off x="2438400" y="773564"/>
            <a:ext cx="1534510" cy="520579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■関連知識</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・ビジネスインダストリ</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企業活動（経営・組織論</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会計・財務・</a:t>
            </a:r>
            <a:r>
              <a:rPr lang="en-US" altLang="ja-JP" dirty="0" smtClean="0">
                <a:latin typeface="Meiryo UI" panose="020B0604030504040204" pitchFamily="50" charset="-128"/>
                <a:ea typeface="Meiryo UI" panose="020B0604030504040204" pitchFamily="50" charset="-128"/>
              </a:rPr>
              <a:t>OR</a:t>
            </a:r>
            <a:r>
              <a:rPr lang="ja-JP" altLang="en-US" dirty="0" smtClean="0">
                <a:latin typeface="Meiryo UI" panose="020B0604030504040204" pitchFamily="50" charset="-128"/>
                <a:ea typeface="Meiryo UI" panose="020B0604030504040204" pitchFamily="50" charset="-128"/>
              </a:rPr>
              <a:t>・</a:t>
            </a:r>
            <a:r>
              <a:rPr lang="en-US" altLang="ja-JP" dirty="0" smtClean="0">
                <a:latin typeface="Meiryo UI" panose="020B0604030504040204" pitchFamily="50" charset="-128"/>
                <a:ea typeface="Meiryo UI" panose="020B0604030504040204" pitchFamily="50" charset="-128"/>
              </a:rPr>
              <a:t>IE</a:t>
            </a:r>
            <a:r>
              <a:rPr lang="en-US" altLang="ja-JP" dirty="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社会的責任と倫理）</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法規</a:t>
            </a:r>
            <a:r>
              <a:rPr lang="en-US" altLang="ja-JP" dirty="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基準標準（セキュリティ・ガイドライン</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技術者倫理</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知的財産権</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労働関連</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取引関連法規</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標準化関連）</a:t>
            </a:r>
            <a:endParaRPr lang="en-US" altLang="ja-JP" dirty="0" smtClean="0">
              <a:latin typeface="Meiryo UI" panose="020B0604030504040204" pitchFamily="50" charset="-128"/>
              <a:ea typeface="Meiryo UI" panose="020B0604030504040204" pitchFamily="50" charset="-128"/>
            </a:endParaRPr>
          </a:p>
        </p:txBody>
      </p:sp>
      <p:sp>
        <p:nvSpPr>
          <p:cNvPr id="11" name="角丸四角形 10"/>
          <p:cNvSpPr/>
          <p:nvPr/>
        </p:nvSpPr>
        <p:spPr>
          <a:xfrm>
            <a:off x="2438400" y="6017373"/>
            <a:ext cx="9565500" cy="80404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a:t>
            </a:r>
            <a:r>
              <a:rPr lang="en-US" altLang="ja-JP" dirty="0" smtClean="0">
                <a:latin typeface="Meiryo UI" panose="020B0604030504040204" pitchFamily="50" charset="-128"/>
                <a:ea typeface="Meiryo UI" panose="020B0604030504040204" pitchFamily="50" charset="-128"/>
              </a:rPr>
              <a:t>IT</a:t>
            </a:r>
            <a:r>
              <a:rPr lang="ja-JP" altLang="en-US" dirty="0" smtClean="0">
                <a:latin typeface="Meiryo UI" panose="020B0604030504040204" pitchFamily="50" charset="-128"/>
                <a:ea typeface="Meiryo UI" panose="020B0604030504040204" pitchFamily="50" charset="-128"/>
              </a:rPr>
              <a:t>ヒューマンスキル</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・実行・実践力、</a:t>
            </a:r>
            <a:r>
              <a:rPr lang="ja-JP" altLang="en-US" dirty="0">
                <a:latin typeface="Meiryo UI" panose="020B0604030504040204" pitchFamily="50" charset="-128"/>
                <a:ea typeface="Meiryo UI" panose="020B0604030504040204" pitchFamily="50" charset="-128"/>
              </a:rPr>
              <a:t>コミュニケーション力</a:t>
            </a:r>
            <a:endParaRPr lang="en-US" altLang="ja-JP" dirty="0" smtClean="0">
              <a:latin typeface="Meiryo UI" panose="020B0604030504040204" pitchFamily="50" charset="-128"/>
              <a:ea typeface="Meiryo UI" panose="020B0604030504040204" pitchFamily="50" charset="-128"/>
            </a:endParaRPr>
          </a:p>
        </p:txBody>
      </p:sp>
      <p:sp>
        <p:nvSpPr>
          <p:cNvPr id="12" name="角丸四角形 11"/>
          <p:cNvSpPr/>
          <p:nvPr/>
        </p:nvSpPr>
        <p:spPr>
          <a:xfrm>
            <a:off x="54430" y="190378"/>
            <a:ext cx="1453606" cy="6031314"/>
          </a:xfrm>
          <a:prstGeom prst="roundRect">
            <a:avLst>
              <a:gd name="adj" fmla="val 6351"/>
            </a:avLst>
          </a:prstGeom>
        </p:spPr>
        <p:style>
          <a:lnRef idx="2">
            <a:schemeClr val="accent2"/>
          </a:lnRef>
          <a:fillRef idx="1">
            <a:schemeClr val="lt1"/>
          </a:fillRef>
          <a:effectRef idx="0">
            <a:schemeClr val="accent2"/>
          </a:effectRef>
          <a:fontRef idx="minor">
            <a:schemeClr val="dk1"/>
          </a:fontRef>
        </p:style>
        <p:txBody>
          <a:bodyPr rtlCol="0" anchor="t" anchorCtr="0"/>
          <a:lstStyle/>
          <a:p>
            <a:r>
              <a:rPr lang="ja-JP" altLang="en-US" dirty="0" smtClean="0">
                <a:latin typeface="Meiryo UI" panose="020B0604030504040204" pitchFamily="50" charset="-128"/>
                <a:ea typeface="Meiryo UI" panose="020B0604030504040204" pitchFamily="50" charset="-128"/>
              </a:rPr>
              <a:t>タスクディクショナリ</a:t>
            </a:r>
            <a:endParaRPr lang="ja-JP" altLang="en-US" dirty="0">
              <a:latin typeface="Meiryo UI" panose="020B0604030504040204" pitchFamily="50" charset="-128"/>
              <a:ea typeface="Meiryo UI" panose="020B0604030504040204" pitchFamily="50" charset="-128"/>
            </a:endParaRPr>
          </a:p>
        </p:txBody>
      </p:sp>
      <p:sp>
        <p:nvSpPr>
          <p:cNvPr id="13" name="角丸四角形 12"/>
          <p:cNvSpPr/>
          <p:nvPr/>
        </p:nvSpPr>
        <p:spPr>
          <a:xfrm>
            <a:off x="170545" y="889301"/>
            <a:ext cx="1059542"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■戦略</a:t>
            </a:r>
            <a:endParaRPr lang="en-US" altLang="ja-JP" dirty="0" smtClean="0">
              <a:latin typeface="Meiryo UI" panose="020B0604030504040204" pitchFamily="50" charset="-128"/>
              <a:ea typeface="Meiryo UI" panose="020B0604030504040204" pitchFamily="50" charset="-128"/>
            </a:endParaRPr>
          </a:p>
        </p:txBody>
      </p:sp>
      <p:sp>
        <p:nvSpPr>
          <p:cNvPr id="14" name="角丸四角形 13"/>
          <p:cNvSpPr/>
          <p:nvPr/>
        </p:nvSpPr>
        <p:spPr>
          <a:xfrm>
            <a:off x="170545" y="1565029"/>
            <a:ext cx="1059542"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■企画</a:t>
            </a:r>
            <a:endParaRPr lang="en-US" altLang="ja-JP" dirty="0" smtClean="0">
              <a:latin typeface="Meiryo UI" panose="020B0604030504040204" pitchFamily="50" charset="-128"/>
              <a:ea typeface="Meiryo UI" panose="020B0604030504040204" pitchFamily="50" charset="-128"/>
            </a:endParaRPr>
          </a:p>
        </p:txBody>
      </p:sp>
      <p:sp>
        <p:nvSpPr>
          <p:cNvPr id="15" name="角丸四角形 14"/>
          <p:cNvSpPr/>
          <p:nvPr/>
        </p:nvSpPr>
        <p:spPr>
          <a:xfrm>
            <a:off x="170545" y="2239057"/>
            <a:ext cx="1059542"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■開発</a:t>
            </a:r>
            <a:endParaRPr lang="en-US" altLang="ja-JP" dirty="0" smtClean="0">
              <a:latin typeface="Meiryo UI" panose="020B0604030504040204" pitchFamily="50" charset="-128"/>
              <a:ea typeface="Meiryo UI" panose="020B0604030504040204" pitchFamily="50" charset="-128"/>
            </a:endParaRPr>
          </a:p>
        </p:txBody>
      </p:sp>
      <p:sp>
        <p:nvSpPr>
          <p:cNvPr id="16" name="角丸四角形 15"/>
          <p:cNvSpPr/>
          <p:nvPr/>
        </p:nvSpPr>
        <p:spPr>
          <a:xfrm>
            <a:off x="177442" y="2899822"/>
            <a:ext cx="1194158"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■利活用</a:t>
            </a:r>
            <a:endParaRPr lang="en-US" altLang="ja-JP" dirty="0">
              <a:latin typeface="Meiryo UI" panose="020B0604030504040204" pitchFamily="50" charset="-128"/>
              <a:ea typeface="Meiryo UI" panose="020B0604030504040204" pitchFamily="50" charset="-128"/>
            </a:endParaRPr>
          </a:p>
        </p:txBody>
      </p:sp>
      <p:sp>
        <p:nvSpPr>
          <p:cNvPr id="17" name="角丸四角形 16"/>
          <p:cNvSpPr/>
          <p:nvPr/>
        </p:nvSpPr>
        <p:spPr>
          <a:xfrm>
            <a:off x="-1327161" y="3627970"/>
            <a:ext cx="1194158"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■利活用</a:t>
            </a:r>
            <a:endParaRPr lang="en-US" altLang="ja-JP" dirty="0">
              <a:latin typeface="Meiryo UI" panose="020B0604030504040204" pitchFamily="50" charset="-128"/>
              <a:ea typeface="Meiryo UI" panose="020B0604030504040204" pitchFamily="50" charset="-128"/>
            </a:endParaRPr>
          </a:p>
        </p:txBody>
      </p:sp>
      <p:sp>
        <p:nvSpPr>
          <p:cNvPr id="18" name="角丸四角形 17"/>
          <p:cNvSpPr/>
          <p:nvPr/>
        </p:nvSpPr>
        <p:spPr>
          <a:xfrm>
            <a:off x="177442" y="3573850"/>
            <a:ext cx="1194158"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■評価・改善</a:t>
            </a:r>
            <a:endParaRPr lang="en-US" altLang="ja-JP" dirty="0">
              <a:latin typeface="Meiryo UI" panose="020B0604030504040204" pitchFamily="50" charset="-128"/>
              <a:ea typeface="Meiryo UI" panose="020B0604030504040204" pitchFamily="50" charset="-128"/>
            </a:endParaRPr>
          </a:p>
        </p:txBody>
      </p:sp>
      <p:sp>
        <p:nvSpPr>
          <p:cNvPr id="19" name="角丸四角形 18"/>
          <p:cNvSpPr/>
          <p:nvPr/>
        </p:nvSpPr>
        <p:spPr>
          <a:xfrm>
            <a:off x="191051" y="4267828"/>
            <a:ext cx="1194158"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■管理</a:t>
            </a:r>
            <a:r>
              <a:rPr lang="ja-JP" altLang="en-US" dirty="0">
                <a:latin typeface="Meiryo UI" panose="020B0604030504040204" pitchFamily="50" charset="-128"/>
                <a:ea typeface="Meiryo UI" panose="020B0604030504040204" pitchFamily="50" charset="-128"/>
              </a:rPr>
              <a:t>統制</a:t>
            </a:r>
            <a:endParaRPr lang="en-US" altLang="ja-JP" dirty="0">
              <a:latin typeface="Meiryo UI" panose="020B0604030504040204" pitchFamily="50" charset="-128"/>
              <a:ea typeface="Meiryo UI" panose="020B0604030504040204" pitchFamily="50" charset="-128"/>
            </a:endParaRPr>
          </a:p>
        </p:txBody>
      </p:sp>
      <p:sp>
        <p:nvSpPr>
          <p:cNvPr id="20" name="角丸四角形 19"/>
          <p:cNvSpPr/>
          <p:nvPr/>
        </p:nvSpPr>
        <p:spPr>
          <a:xfrm>
            <a:off x="177442" y="4941856"/>
            <a:ext cx="1194158"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■推進</a:t>
            </a:r>
            <a:r>
              <a:rPr lang="ja-JP" altLang="en-US" dirty="0">
                <a:latin typeface="Meiryo UI" panose="020B0604030504040204" pitchFamily="50" charset="-128"/>
                <a:ea typeface="Meiryo UI" panose="020B0604030504040204" pitchFamily="50" charset="-128"/>
              </a:rPr>
              <a:t>・支援</a:t>
            </a:r>
            <a:endParaRPr lang="en-US" altLang="ja-JP" dirty="0">
              <a:latin typeface="Meiryo UI" panose="020B0604030504040204" pitchFamily="50" charset="-128"/>
              <a:ea typeface="Meiryo UI" panose="020B0604030504040204" pitchFamily="50" charset="-128"/>
            </a:endParaRPr>
          </a:p>
        </p:txBody>
      </p:sp>
      <p:sp>
        <p:nvSpPr>
          <p:cNvPr id="21" name="角丸四角形 20"/>
          <p:cNvSpPr/>
          <p:nvPr/>
        </p:nvSpPr>
        <p:spPr>
          <a:xfrm>
            <a:off x="191051" y="5551384"/>
            <a:ext cx="1194158"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■業務</a:t>
            </a:r>
            <a:r>
              <a:rPr lang="ja-JP" altLang="en-US" dirty="0">
                <a:latin typeface="Meiryo UI" panose="020B0604030504040204" pitchFamily="50" charset="-128"/>
                <a:ea typeface="Meiryo UI" panose="020B0604030504040204" pitchFamily="50" charset="-128"/>
              </a:rPr>
              <a:t>・サービス</a:t>
            </a:r>
            <a:endParaRPr lang="en-US" altLang="ja-JP" dirty="0">
              <a:latin typeface="Meiryo UI" panose="020B0604030504040204" pitchFamily="50" charset="-128"/>
              <a:ea typeface="Meiryo UI" panose="020B0604030504040204" pitchFamily="50" charset="-128"/>
            </a:endParaRPr>
          </a:p>
        </p:txBody>
      </p:sp>
      <p:sp>
        <p:nvSpPr>
          <p:cNvPr id="9" name="左右矢印 8"/>
          <p:cNvSpPr/>
          <p:nvPr/>
        </p:nvSpPr>
        <p:spPr>
          <a:xfrm>
            <a:off x="1550077" y="2262717"/>
            <a:ext cx="846281" cy="547226"/>
          </a:xfrm>
          <a:prstGeom prst="lef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2" name="四角形吹き出し 21"/>
          <p:cNvSpPr/>
          <p:nvPr/>
        </p:nvSpPr>
        <p:spPr>
          <a:xfrm>
            <a:off x="1627462" y="198269"/>
            <a:ext cx="887821" cy="1617402"/>
          </a:xfrm>
          <a:prstGeom prst="wedgeRectCallout">
            <a:avLst>
              <a:gd name="adj1" fmla="val -7476"/>
              <a:gd name="adj2" fmla="val 8004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latin typeface="Meiryo UI" panose="020B0604030504040204" pitchFamily="50" charset="-128"/>
                <a:ea typeface="Meiryo UI" panose="020B0604030504040204" pitchFamily="50" charset="-128"/>
              </a:rPr>
              <a:t>タスク毎に複数のスキルを必要とする</a:t>
            </a:r>
            <a:endParaRPr kumimoji="1" lang="ja-JP" altLang="en-US" dirty="0">
              <a:latin typeface="Meiryo UI" panose="020B0604030504040204" pitchFamily="50" charset="-128"/>
              <a:ea typeface="Meiryo UI" panose="020B0604030504040204" pitchFamily="50" charset="-128"/>
            </a:endParaRPr>
          </a:p>
        </p:txBody>
      </p:sp>
      <p:sp>
        <p:nvSpPr>
          <p:cNvPr id="24" name="四角形吹き出し 23"/>
          <p:cNvSpPr/>
          <p:nvPr/>
        </p:nvSpPr>
        <p:spPr>
          <a:xfrm>
            <a:off x="1539432" y="3483010"/>
            <a:ext cx="887821" cy="1617402"/>
          </a:xfrm>
          <a:prstGeom prst="wedgeRectCallout">
            <a:avLst>
              <a:gd name="adj1" fmla="val -5024"/>
              <a:gd name="adj2" fmla="val -8888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latin typeface="Meiryo UI" panose="020B0604030504040204" pitchFamily="50" charset="-128"/>
                <a:ea typeface="Meiryo UI" panose="020B0604030504040204" pitchFamily="50" charset="-128"/>
              </a:rPr>
              <a:t>スキルは複数のタスクで生かされる</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517292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角丸四角形 163"/>
          <p:cNvSpPr/>
          <p:nvPr/>
        </p:nvSpPr>
        <p:spPr>
          <a:xfrm>
            <a:off x="82577" y="878194"/>
            <a:ext cx="2593112" cy="5517988"/>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情報システム構築・運用実務</a:t>
            </a:r>
            <a:endParaRPr lang="en-US" altLang="ja-JP" sz="1400" dirty="0" smtClean="0">
              <a:latin typeface="Meiryo UI" panose="020B0604030504040204" pitchFamily="50" charset="-128"/>
              <a:ea typeface="Meiryo UI" panose="020B0604030504040204" pitchFamily="50" charset="-128"/>
            </a:endParaRPr>
          </a:p>
        </p:txBody>
      </p:sp>
      <p:sp>
        <p:nvSpPr>
          <p:cNvPr id="6" name="角丸四角形 5"/>
          <p:cNvSpPr/>
          <p:nvPr/>
        </p:nvSpPr>
        <p:spPr>
          <a:xfrm>
            <a:off x="2877451" y="1133856"/>
            <a:ext cx="4338941" cy="4674006"/>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タスク・ディクショナリ</a:t>
            </a:r>
            <a:endParaRPr lang="en-US" altLang="ja-JP" sz="1400" dirty="0" smtClean="0">
              <a:latin typeface="Meiryo UI" panose="020B0604030504040204" pitchFamily="50" charset="-128"/>
              <a:ea typeface="Meiryo UI" panose="020B0604030504040204" pitchFamily="50" charset="-128"/>
            </a:endParaRPr>
          </a:p>
        </p:txBody>
      </p:sp>
      <p:sp>
        <p:nvSpPr>
          <p:cNvPr id="12" name="角丸四角形 11"/>
          <p:cNvSpPr/>
          <p:nvPr/>
        </p:nvSpPr>
        <p:spPr>
          <a:xfrm>
            <a:off x="4354363" y="1796766"/>
            <a:ext cx="864643" cy="3004843"/>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管理・統制</a:t>
            </a:r>
            <a:endParaRPr lang="en-US" altLang="ja-JP" sz="1100" dirty="0" smtClean="0">
              <a:latin typeface="Meiryo UI" panose="020B0604030504040204" pitchFamily="50" charset="-128"/>
              <a:ea typeface="Meiryo UI" panose="020B0604030504040204" pitchFamily="50" charset="-128"/>
            </a:endParaRPr>
          </a:p>
        </p:txBody>
      </p:sp>
      <p:sp>
        <p:nvSpPr>
          <p:cNvPr id="13" name="角丸四角形 12"/>
          <p:cNvSpPr/>
          <p:nvPr/>
        </p:nvSpPr>
        <p:spPr>
          <a:xfrm>
            <a:off x="5337471" y="1787529"/>
            <a:ext cx="830666" cy="3003927"/>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推進・支援</a:t>
            </a:r>
            <a:endParaRPr lang="en-US" altLang="ja-JP" sz="1100" dirty="0" smtClean="0">
              <a:latin typeface="Meiryo UI" panose="020B0604030504040204" pitchFamily="50" charset="-128"/>
              <a:ea typeface="Meiryo UI" panose="020B0604030504040204" pitchFamily="50" charset="-128"/>
            </a:endParaRPr>
          </a:p>
        </p:txBody>
      </p:sp>
      <p:sp>
        <p:nvSpPr>
          <p:cNvPr id="14" name="角丸四角形 13"/>
          <p:cNvSpPr/>
          <p:nvPr/>
        </p:nvSpPr>
        <p:spPr>
          <a:xfrm>
            <a:off x="6269753" y="1786613"/>
            <a:ext cx="864642" cy="3004843"/>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その他業務</a:t>
            </a:r>
            <a:endParaRPr lang="en-US" altLang="ja-JP" sz="1100" dirty="0" smtClean="0">
              <a:latin typeface="Meiryo UI" panose="020B0604030504040204" pitchFamily="50" charset="-128"/>
              <a:ea typeface="Meiryo UI" panose="020B0604030504040204" pitchFamily="50" charset="-128"/>
            </a:endParaRPr>
          </a:p>
        </p:txBody>
      </p:sp>
      <p:sp>
        <p:nvSpPr>
          <p:cNvPr id="95" name="角丸四角形 94"/>
          <p:cNvSpPr/>
          <p:nvPr/>
        </p:nvSpPr>
        <p:spPr>
          <a:xfrm>
            <a:off x="5861984" y="2097287"/>
            <a:ext cx="233603" cy="1129249"/>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algn="ctr"/>
            <a:r>
              <a:rPr lang="ja-JP" altLang="en-US" sz="1100" dirty="0" smtClean="0">
                <a:latin typeface="Meiryo UI" panose="020B0604030504040204" pitchFamily="50" charset="-128"/>
                <a:ea typeface="Meiryo UI" panose="020B0604030504040204" pitchFamily="50" charset="-128"/>
              </a:rPr>
              <a:t>調達・委託</a:t>
            </a:r>
            <a:endParaRPr lang="en-US" altLang="ja-JP" sz="1100" dirty="0" smtClean="0">
              <a:latin typeface="Meiryo UI" panose="020B0604030504040204" pitchFamily="50" charset="-128"/>
              <a:ea typeface="Meiryo UI" panose="020B0604030504040204" pitchFamily="50" charset="-128"/>
            </a:endParaRPr>
          </a:p>
        </p:txBody>
      </p:sp>
      <p:sp>
        <p:nvSpPr>
          <p:cNvPr id="107" name="角丸四角形 106"/>
          <p:cNvSpPr/>
          <p:nvPr/>
        </p:nvSpPr>
        <p:spPr>
          <a:xfrm>
            <a:off x="4546850" y="2127619"/>
            <a:ext cx="233603" cy="1129249"/>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algn="ctr"/>
            <a:r>
              <a:rPr lang="ja-JP" altLang="en-US" sz="1100" dirty="0" smtClean="0">
                <a:latin typeface="Meiryo UI" panose="020B0604030504040204" pitchFamily="50" charset="-128"/>
                <a:ea typeface="Meiryo UI" panose="020B0604030504040204" pitchFamily="50" charset="-128"/>
              </a:rPr>
              <a:t>契約管理</a:t>
            </a:r>
            <a:endParaRPr lang="en-US" altLang="ja-JP" sz="1100" dirty="0" smtClean="0">
              <a:latin typeface="Meiryo UI" panose="020B0604030504040204" pitchFamily="50" charset="-128"/>
              <a:ea typeface="Meiryo UI" panose="020B0604030504040204" pitchFamily="50" charset="-128"/>
            </a:endParaRPr>
          </a:p>
        </p:txBody>
      </p:sp>
      <p:sp>
        <p:nvSpPr>
          <p:cNvPr id="145" name="角丸四角形 144"/>
          <p:cNvSpPr/>
          <p:nvPr/>
        </p:nvSpPr>
        <p:spPr>
          <a:xfrm>
            <a:off x="4386911" y="3448787"/>
            <a:ext cx="242666" cy="1301618"/>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algn="ctr"/>
            <a:r>
              <a:rPr lang="ja-JP" altLang="en-US" sz="1100" dirty="0" smtClean="0">
                <a:latin typeface="Meiryo UI" panose="020B0604030504040204" pitchFamily="50" charset="-128"/>
                <a:ea typeface="Meiryo UI" panose="020B0604030504040204" pitchFamily="50" charset="-128"/>
              </a:rPr>
              <a:t>事業継続計画</a:t>
            </a:r>
            <a:endParaRPr lang="en-US" altLang="ja-JP" sz="1100" dirty="0" smtClean="0">
              <a:latin typeface="Meiryo UI" panose="020B0604030504040204" pitchFamily="50" charset="-128"/>
              <a:ea typeface="Meiryo UI" panose="020B0604030504040204" pitchFamily="50" charset="-128"/>
            </a:endParaRPr>
          </a:p>
        </p:txBody>
      </p:sp>
      <p:sp>
        <p:nvSpPr>
          <p:cNvPr id="149" name="角丸四角形 148"/>
          <p:cNvSpPr/>
          <p:nvPr/>
        </p:nvSpPr>
        <p:spPr>
          <a:xfrm>
            <a:off x="4946333" y="3426884"/>
            <a:ext cx="242666" cy="1301618"/>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algn="ctr"/>
            <a:r>
              <a:rPr lang="ja-JP" altLang="en-US" sz="1100" dirty="0" smtClean="0">
                <a:latin typeface="Meiryo UI" panose="020B0604030504040204" pitchFamily="50" charset="-128"/>
                <a:ea typeface="Meiryo UI" panose="020B0604030504040204" pitchFamily="50" charset="-128"/>
              </a:rPr>
              <a:t>コンプライアンス</a:t>
            </a:r>
            <a:endParaRPr lang="en-US" altLang="ja-JP" sz="1100" dirty="0" smtClean="0">
              <a:latin typeface="Meiryo UI" panose="020B0604030504040204" pitchFamily="50" charset="-128"/>
              <a:ea typeface="Meiryo UI" panose="020B0604030504040204" pitchFamily="50" charset="-128"/>
            </a:endParaRPr>
          </a:p>
        </p:txBody>
      </p:sp>
      <p:sp>
        <p:nvSpPr>
          <p:cNvPr id="150" name="角丸四角形 149"/>
          <p:cNvSpPr/>
          <p:nvPr/>
        </p:nvSpPr>
        <p:spPr>
          <a:xfrm>
            <a:off x="4663007" y="3432447"/>
            <a:ext cx="242666" cy="1301618"/>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algn="ctr"/>
            <a:r>
              <a:rPr lang="ja-JP" altLang="en-US" sz="1100" dirty="0" smtClean="0">
                <a:latin typeface="Meiryo UI" panose="020B0604030504040204" pitchFamily="50" charset="-128"/>
                <a:ea typeface="Meiryo UI" panose="020B0604030504040204" pitchFamily="50" charset="-128"/>
              </a:rPr>
              <a:t>情報セキュリティ</a:t>
            </a:r>
            <a:endParaRPr lang="en-US" altLang="ja-JP" sz="1100" dirty="0" smtClean="0">
              <a:latin typeface="Meiryo UI" panose="020B0604030504040204" pitchFamily="50" charset="-128"/>
              <a:ea typeface="Meiryo UI" panose="020B0604030504040204" pitchFamily="50" charset="-128"/>
            </a:endParaRPr>
          </a:p>
        </p:txBody>
      </p:sp>
      <p:sp>
        <p:nvSpPr>
          <p:cNvPr id="151" name="角丸四角形 150"/>
          <p:cNvSpPr/>
          <p:nvPr/>
        </p:nvSpPr>
        <p:spPr>
          <a:xfrm>
            <a:off x="5789678" y="3477655"/>
            <a:ext cx="255868" cy="1225075"/>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algn="ctr"/>
            <a:r>
              <a:rPr lang="ja-JP" altLang="en-US" sz="1100" dirty="0" smtClean="0">
                <a:latin typeface="Meiryo UI" panose="020B0604030504040204" pitchFamily="50" charset="-128"/>
                <a:ea typeface="Meiryo UI" panose="020B0604030504040204" pitchFamily="50" charset="-128"/>
              </a:rPr>
              <a:t>データサイエンス</a:t>
            </a:r>
            <a:endParaRPr lang="en-US" altLang="ja-JP" sz="1100" dirty="0" smtClean="0">
              <a:latin typeface="Meiryo UI" panose="020B0604030504040204" pitchFamily="50" charset="-128"/>
              <a:ea typeface="Meiryo UI" panose="020B0604030504040204" pitchFamily="50" charset="-128"/>
            </a:endParaRPr>
          </a:p>
        </p:txBody>
      </p:sp>
      <p:sp>
        <p:nvSpPr>
          <p:cNvPr id="152" name="角丸四角形 151"/>
          <p:cNvSpPr/>
          <p:nvPr/>
        </p:nvSpPr>
        <p:spPr>
          <a:xfrm>
            <a:off x="5402072" y="3286430"/>
            <a:ext cx="276562" cy="1439442"/>
          </a:xfrm>
          <a:prstGeom prst="roundRect">
            <a:avLst>
              <a:gd name="adj" fmla="val 25269"/>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algn="ctr"/>
            <a:r>
              <a:rPr lang="ja-JP" altLang="en-US" sz="1100" dirty="0" smtClean="0">
                <a:latin typeface="Meiryo UI" panose="020B0604030504040204" pitchFamily="50" charset="-128"/>
                <a:ea typeface="Meiryo UI" panose="020B0604030504040204" pitchFamily="50" charset="-128"/>
              </a:rPr>
              <a:t>標準策定・維持管理</a:t>
            </a:r>
            <a:endParaRPr lang="en-US" altLang="ja-JP" sz="1100" dirty="0" smtClean="0">
              <a:latin typeface="Meiryo UI" panose="020B0604030504040204" pitchFamily="50" charset="-128"/>
              <a:ea typeface="Meiryo UI" panose="020B0604030504040204" pitchFamily="50" charset="-128"/>
            </a:endParaRPr>
          </a:p>
        </p:txBody>
      </p:sp>
      <p:sp>
        <p:nvSpPr>
          <p:cNvPr id="153" name="角丸四角形 152"/>
          <p:cNvSpPr/>
          <p:nvPr/>
        </p:nvSpPr>
        <p:spPr>
          <a:xfrm>
            <a:off x="6806448" y="2057047"/>
            <a:ext cx="204399" cy="1356807"/>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algn="ctr"/>
            <a:r>
              <a:rPr lang="ja-JP" altLang="en-US" sz="1100" dirty="0" smtClean="0">
                <a:latin typeface="Meiryo UI" panose="020B0604030504040204" pitchFamily="50" charset="-128"/>
                <a:ea typeface="Meiryo UI" panose="020B0604030504040204" pitchFamily="50" charset="-128"/>
              </a:rPr>
              <a:t>総務・人事・経理</a:t>
            </a:r>
            <a:endParaRPr lang="en-US" altLang="ja-JP" sz="1100" dirty="0" smtClean="0">
              <a:latin typeface="Meiryo UI" panose="020B0604030504040204" pitchFamily="50" charset="-128"/>
              <a:ea typeface="Meiryo UI" panose="020B0604030504040204" pitchFamily="50" charset="-128"/>
            </a:endParaRPr>
          </a:p>
        </p:txBody>
      </p:sp>
      <p:sp>
        <p:nvSpPr>
          <p:cNvPr id="154" name="角丸四角形 153"/>
          <p:cNvSpPr/>
          <p:nvPr/>
        </p:nvSpPr>
        <p:spPr>
          <a:xfrm>
            <a:off x="5442063" y="2101638"/>
            <a:ext cx="233603" cy="1129249"/>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algn="ctr"/>
            <a:r>
              <a:rPr lang="ja-JP" altLang="en-US" sz="1100" dirty="0" smtClean="0">
                <a:latin typeface="Meiryo UI" panose="020B0604030504040204" pitchFamily="50" charset="-128"/>
                <a:ea typeface="Meiryo UI" panose="020B0604030504040204" pitchFamily="50" charset="-128"/>
              </a:rPr>
              <a:t>新サービス開発</a:t>
            </a:r>
            <a:endParaRPr lang="en-US" altLang="ja-JP" sz="1100" dirty="0" smtClean="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p:txBody>
          <a:bodyPr/>
          <a:lstStyle/>
          <a:p>
            <a:r>
              <a:rPr kumimoji="1" lang="ja-JP" altLang="en-US" dirty="0" smtClean="0"/>
              <a:t>実務に必要なスキルの見つけ方</a:t>
            </a:r>
            <a:endParaRPr kumimoji="1" lang="ja-JP" altLang="en-US" dirty="0"/>
          </a:p>
        </p:txBody>
      </p:sp>
      <p:sp>
        <p:nvSpPr>
          <p:cNvPr id="3" name="角丸四角形 2"/>
          <p:cNvSpPr/>
          <p:nvPr/>
        </p:nvSpPr>
        <p:spPr>
          <a:xfrm>
            <a:off x="7506177" y="850392"/>
            <a:ext cx="2513646" cy="5916168"/>
          </a:xfrm>
          <a:prstGeom prst="roundRect">
            <a:avLst>
              <a:gd name="adj" fmla="val 0"/>
            </a:avLst>
          </a:prstGeom>
        </p:spPr>
        <p:style>
          <a:lnRef idx="1">
            <a:schemeClr val="accent6"/>
          </a:lnRef>
          <a:fillRef idx="2">
            <a:schemeClr val="accent6"/>
          </a:fillRef>
          <a:effectRef idx="1">
            <a:schemeClr val="accent6"/>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スキル・ディクショナリ</a:t>
            </a:r>
            <a:endParaRPr lang="en-US" altLang="ja-JP" sz="1400" dirty="0" smtClean="0">
              <a:latin typeface="Meiryo UI" panose="020B0604030504040204" pitchFamily="50" charset="-128"/>
              <a:ea typeface="Meiryo UI" panose="020B0604030504040204" pitchFamily="50" charset="-128"/>
            </a:endParaRPr>
          </a:p>
        </p:txBody>
      </p:sp>
      <p:sp>
        <p:nvSpPr>
          <p:cNvPr id="4" name="角丸四角形 3"/>
          <p:cNvSpPr/>
          <p:nvPr/>
        </p:nvSpPr>
        <p:spPr>
          <a:xfrm>
            <a:off x="10488562" y="1786613"/>
            <a:ext cx="846950" cy="3996060"/>
          </a:xfrm>
          <a:prstGeom prst="roundRect">
            <a:avLst>
              <a:gd name="adj" fmla="val 0"/>
            </a:avLst>
          </a:prstGeom>
        </p:spPr>
        <p:style>
          <a:lnRef idx="1">
            <a:schemeClr val="accent6"/>
          </a:lnRef>
          <a:fillRef idx="2">
            <a:schemeClr val="accent6"/>
          </a:fillRef>
          <a:effectRef idx="1">
            <a:schemeClr val="accent6"/>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知識項目</a:t>
            </a:r>
            <a:endParaRPr lang="en-US" altLang="ja-JP" sz="1400" dirty="0" smtClean="0">
              <a:latin typeface="Meiryo UI" panose="020B0604030504040204" pitchFamily="50" charset="-128"/>
              <a:ea typeface="Meiryo UI" panose="020B0604030504040204" pitchFamily="50" charset="-128"/>
            </a:endParaRPr>
          </a:p>
        </p:txBody>
      </p:sp>
      <p:sp>
        <p:nvSpPr>
          <p:cNvPr id="5" name="角丸四角形 4"/>
          <p:cNvSpPr/>
          <p:nvPr/>
        </p:nvSpPr>
        <p:spPr>
          <a:xfrm>
            <a:off x="7719527" y="1167895"/>
            <a:ext cx="1925392" cy="1723259"/>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vert="eaVert" lIns="0" rtlCol="0" anchor="b" anchorCtr="0"/>
          <a:lstStyle/>
          <a:p>
            <a:r>
              <a:rPr lang="ja-JP" altLang="en-US" sz="1000" dirty="0" smtClean="0">
                <a:latin typeface="Meiryo UI" panose="020B0604030504040204" pitchFamily="50" charset="-128"/>
                <a:ea typeface="Meiryo UI" panose="020B0604030504040204" pitchFamily="50" charset="-128"/>
              </a:rPr>
              <a:t>メソドロジ</a:t>
            </a:r>
            <a:endParaRPr lang="en-US" altLang="ja-JP" sz="1000" dirty="0" smtClean="0">
              <a:latin typeface="Meiryo UI" panose="020B0604030504040204" pitchFamily="50" charset="-128"/>
              <a:ea typeface="Meiryo UI" panose="020B0604030504040204" pitchFamily="50" charset="-128"/>
            </a:endParaRPr>
          </a:p>
        </p:txBody>
      </p:sp>
      <p:sp>
        <p:nvSpPr>
          <p:cNvPr id="15" name="フローチャート: 磁気ディスク 14"/>
          <p:cNvSpPr/>
          <p:nvPr/>
        </p:nvSpPr>
        <p:spPr>
          <a:xfrm>
            <a:off x="10590855" y="2558180"/>
            <a:ext cx="676386" cy="1326962"/>
          </a:xfrm>
          <a:custGeom>
            <a:avLst/>
            <a:gdLst>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273 w 10000"/>
              <a:gd name="connsiteY1" fmla="*/ 2609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stroke="0" extrusionOk="0">
                <a:moveTo>
                  <a:pt x="0" y="1667"/>
                </a:moveTo>
                <a:cubicBezTo>
                  <a:pt x="0" y="746"/>
                  <a:pt x="2239" y="0"/>
                  <a:pt x="5000" y="0"/>
                </a:cubicBezTo>
                <a:cubicBezTo>
                  <a:pt x="7761" y="0"/>
                  <a:pt x="10000" y="746"/>
                  <a:pt x="10000" y="1667"/>
                </a:cubicBezTo>
                <a:lnTo>
                  <a:pt x="10000" y="8333"/>
                </a:lnTo>
                <a:cubicBezTo>
                  <a:pt x="10000" y="9254"/>
                  <a:pt x="7761" y="10000"/>
                  <a:pt x="5000" y="10000"/>
                </a:cubicBezTo>
                <a:cubicBezTo>
                  <a:pt x="2239" y="10000"/>
                  <a:pt x="0" y="9254"/>
                  <a:pt x="0" y="8333"/>
                </a:cubicBezTo>
                <a:lnTo>
                  <a:pt x="0" y="1667"/>
                </a:lnTo>
                <a:close/>
              </a:path>
              <a:path w="10000" h="10000" fill="none" extrusionOk="0">
                <a:moveTo>
                  <a:pt x="10000" y="1667"/>
                </a:moveTo>
                <a:cubicBezTo>
                  <a:pt x="10000" y="2588"/>
                  <a:pt x="8034" y="2609"/>
                  <a:pt x="5273" y="2609"/>
                </a:cubicBezTo>
                <a:cubicBezTo>
                  <a:pt x="2512" y="2609"/>
                  <a:pt x="0" y="2588"/>
                  <a:pt x="0" y="1667"/>
                </a:cubicBezTo>
              </a:path>
              <a:path w="10000" h="10000" fill="none">
                <a:moveTo>
                  <a:pt x="0" y="1667"/>
                </a:moveTo>
                <a:cubicBezTo>
                  <a:pt x="0" y="746"/>
                  <a:pt x="2239" y="0"/>
                  <a:pt x="5000" y="0"/>
                </a:cubicBezTo>
                <a:cubicBezTo>
                  <a:pt x="7761" y="0"/>
                  <a:pt x="10000" y="746"/>
                  <a:pt x="10000" y="1667"/>
                </a:cubicBezTo>
                <a:lnTo>
                  <a:pt x="10000" y="8333"/>
                </a:lnTo>
                <a:cubicBezTo>
                  <a:pt x="10000" y="9254"/>
                  <a:pt x="7761" y="10000"/>
                  <a:pt x="5000" y="10000"/>
                </a:cubicBezTo>
                <a:cubicBezTo>
                  <a:pt x="2239" y="10000"/>
                  <a:pt x="0" y="9254"/>
                  <a:pt x="0" y="8333"/>
                </a:cubicBezTo>
                <a:lnTo>
                  <a:pt x="0" y="1667"/>
                </a:lnTo>
                <a:close/>
              </a:path>
            </a:pathLst>
          </a:cu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スキル項目毎に必要な知識項目一覧</a:t>
            </a:r>
            <a:r>
              <a:rPr lang="en-US" altLang="ja-JP" sz="1100" dirty="0" smtClean="0">
                <a:latin typeface="Meiryo UI" panose="020B0604030504040204" pitchFamily="50" charset="-128"/>
                <a:ea typeface="Meiryo UI" panose="020B0604030504040204" pitchFamily="50" charset="-128"/>
              </a:rPr>
              <a:t>(9000</a:t>
            </a:r>
            <a:r>
              <a:rPr lang="ja-JP" altLang="en-US" sz="1100" dirty="0" smtClean="0">
                <a:latin typeface="Meiryo UI" panose="020B0604030504040204" pitchFamily="50" charset="-128"/>
                <a:ea typeface="Meiryo UI" panose="020B0604030504040204" pitchFamily="50" charset="-128"/>
              </a:rPr>
              <a:t>項目</a:t>
            </a:r>
            <a:r>
              <a:rPr lang="en-US" altLang="ja-JP" sz="1100" dirty="0" smtClean="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algn="ctr"/>
            <a:endParaRPr lang="en-US" altLang="ja-JP" sz="1100" dirty="0" smtClean="0">
              <a:latin typeface="Meiryo UI" panose="020B0604030504040204" pitchFamily="50" charset="-128"/>
              <a:ea typeface="Meiryo UI" panose="020B0604030504040204" pitchFamily="50" charset="-128"/>
            </a:endParaRPr>
          </a:p>
        </p:txBody>
      </p:sp>
      <p:sp>
        <p:nvSpPr>
          <p:cNvPr id="16" name="角丸四角形 15"/>
          <p:cNvSpPr/>
          <p:nvPr/>
        </p:nvSpPr>
        <p:spPr>
          <a:xfrm>
            <a:off x="7760855" y="5095602"/>
            <a:ext cx="1884064" cy="831579"/>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vert="eaVert" lIns="0" rtlCol="0" anchor="b" anchorCtr="0"/>
          <a:lstStyle/>
          <a:p>
            <a:pPr algn="ctr"/>
            <a:r>
              <a:rPr lang="ja-JP" altLang="en-US" sz="1000" dirty="0" smtClean="0">
                <a:latin typeface="Meiryo UI" panose="020B0604030504040204" pitchFamily="50" charset="-128"/>
                <a:ea typeface="Meiryo UI" panose="020B0604030504040204" pitchFamily="50" charset="-128"/>
              </a:rPr>
              <a:t>関連知識</a:t>
            </a:r>
            <a:endParaRPr lang="en-US" altLang="ja-JP" sz="1000" dirty="0" smtClean="0">
              <a:latin typeface="Meiryo UI" panose="020B0604030504040204" pitchFamily="50" charset="-128"/>
              <a:ea typeface="Meiryo UI" panose="020B0604030504040204" pitchFamily="50" charset="-128"/>
            </a:endParaRPr>
          </a:p>
        </p:txBody>
      </p:sp>
      <p:sp>
        <p:nvSpPr>
          <p:cNvPr id="17" name="角丸四角形 16"/>
          <p:cNvSpPr/>
          <p:nvPr/>
        </p:nvSpPr>
        <p:spPr>
          <a:xfrm>
            <a:off x="7719527" y="2965133"/>
            <a:ext cx="1884064" cy="2047243"/>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vert="eaVert" lIns="0" rtlCol="0" anchor="b" anchorCtr="0"/>
          <a:lstStyle/>
          <a:p>
            <a:pPr algn="ctr"/>
            <a:r>
              <a:rPr lang="ja-JP" altLang="en-US" sz="1000" dirty="0" smtClean="0">
                <a:latin typeface="Meiryo UI" panose="020B0604030504040204" pitchFamily="50" charset="-128"/>
                <a:ea typeface="Meiryo UI" panose="020B0604030504040204" pitchFamily="50" charset="-128"/>
              </a:rPr>
              <a:t>テクノロジ</a:t>
            </a:r>
            <a:endParaRPr lang="en-US" altLang="ja-JP" sz="1000" dirty="0" smtClean="0">
              <a:latin typeface="Meiryo UI" panose="020B0604030504040204" pitchFamily="50" charset="-128"/>
              <a:ea typeface="Meiryo UI" panose="020B0604030504040204" pitchFamily="50" charset="-128"/>
            </a:endParaRPr>
          </a:p>
        </p:txBody>
      </p:sp>
      <p:sp>
        <p:nvSpPr>
          <p:cNvPr id="18" name="角丸四角形 17"/>
          <p:cNvSpPr/>
          <p:nvPr/>
        </p:nvSpPr>
        <p:spPr>
          <a:xfrm>
            <a:off x="8258343" y="1358983"/>
            <a:ext cx="1026197" cy="218084"/>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戦略</a:t>
            </a:r>
            <a:endParaRPr lang="en-US" altLang="ja-JP" sz="1100" dirty="0" smtClean="0">
              <a:latin typeface="Meiryo UI" panose="020B0604030504040204" pitchFamily="50" charset="-128"/>
              <a:ea typeface="Meiryo UI" panose="020B0604030504040204" pitchFamily="50" charset="-128"/>
            </a:endParaRPr>
          </a:p>
        </p:txBody>
      </p:sp>
      <p:sp>
        <p:nvSpPr>
          <p:cNvPr id="19" name="角丸四角形 18"/>
          <p:cNvSpPr/>
          <p:nvPr/>
        </p:nvSpPr>
        <p:spPr>
          <a:xfrm>
            <a:off x="8258343" y="1682100"/>
            <a:ext cx="1026197" cy="229332"/>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企画</a:t>
            </a:r>
            <a:endParaRPr lang="en-US" altLang="ja-JP" sz="1100" dirty="0" smtClean="0">
              <a:latin typeface="Meiryo UI" panose="020B0604030504040204" pitchFamily="50" charset="-128"/>
              <a:ea typeface="Meiryo UI" panose="020B0604030504040204" pitchFamily="50" charset="-128"/>
            </a:endParaRPr>
          </a:p>
        </p:txBody>
      </p:sp>
      <p:sp>
        <p:nvSpPr>
          <p:cNvPr id="20" name="角丸四角形 19"/>
          <p:cNvSpPr/>
          <p:nvPr/>
        </p:nvSpPr>
        <p:spPr>
          <a:xfrm>
            <a:off x="8289185" y="2280747"/>
            <a:ext cx="1026197" cy="208536"/>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利活用</a:t>
            </a:r>
            <a:endParaRPr lang="en-US" altLang="ja-JP" sz="1100" dirty="0" smtClean="0">
              <a:latin typeface="Meiryo UI" panose="020B0604030504040204" pitchFamily="50" charset="-128"/>
              <a:ea typeface="Meiryo UI" panose="020B0604030504040204" pitchFamily="50" charset="-128"/>
            </a:endParaRPr>
          </a:p>
        </p:txBody>
      </p:sp>
      <p:sp>
        <p:nvSpPr>
          <p:cNvPr id="21" name="角丸四角形 20"/>
          <p:cNvSpPr/>
          <p:nvPr/>
        </p:nvSpPr>
        <p:spPr>
          <a:xfrm>
            <a:off x="8189788" y="3817495"/>
            <a:ext cx="1026197" cy="23148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開発</a:t>
            </a:r>
            <a:endParaRPr lang="en-US" altLang="ja-JP" sz="1100" dirty="0" smtClean="0">
              <a:latin typeface="Meiryo UI" panose="020B0604030504040204" pitchFamily="50" charset="-128"/>
              <a:ea typeface="Meiryo UI" panose="020B0604030504040204" pitchFamily="50" charset="-128"/>
            </a:endParaRPr>
          </a:p>
        </p:txBody>
      </p:sp>
      <p:sp>
        <p:nvSpPr>
          <p:cNvPr id="22" name="角丸四角形 21"/>
          <p:cNvSpPr/>
          <p:nvPr/>
        </p:nvSpPr>
        <p:spPr>
          <a:xfrm>
            <a:off x="8210145" y="3507428"/>
            <a:ext cx="1250847" cy="25316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システム（利用）</a:t>
            </a:r>
            <a:endParaRPr lang="en-US" altLang="ja-JP" sz="1100" dirty="0" smtClean="0">
              <a:latin typeface="Meiryo UI" panose="020B0604030504040204" pitchFamily="50" charset="-128"/>
              <a:ea typeface="Meiryo UI" panose="020B0604030504040204" pitchFamily="50" charset="-128"/>
            </a:endParaRPr>
          </a:p>
        </p:txBody>
      </p:sp>
      <p:sp>
        <p:nvSpPr>
          <p:cNvPr id="23" name="角丸四角形 22"/>
          <p:cNvSpPr/>
          <p:nvPr/>
        </p:nvSpPr>
        <p:spPr>
          <a:xfrm>
            <a:off x="8268678" y="2558180"/>
            <a:ext cx="1026197" cy="209239"/>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支援活動</a:t>
            </a:r>
            <a:endParaRPr lang="en-US" altLang="ja-JP" sz="1100" dirty="0" smtClean="0">
              <a:latin typeface="Meiryo UI" panose="020B0604030504040204" pitchFamily="50" charset="-128"/>
              <a:ea typeface="Meiryo UI" panose="020B0604030504040204" pitchFamily="50" charset="-128"/>
            </a:endParaRPr>
          </a:p>
        </p:txBody>
      </p:sp>
      <p:sp>
        <p:nvSpPr>
          <p:cNvPr id="24" name="角丸四角形 23"/>
          <p:cNvSpPr/>
          <p:nvPr/>
        </p:nvSpPr>
        <p:spPr>
          <a:xfrm>
            <a:off x="8303323" y="5167454"/>
            <a:ext cx="954021" cy="235754"/>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050" dirty="0" smtClean="0">
                <a:latin typeface="Meiryo UI" panose="020B0604030504040204" pitchFamily="50" charset="-128"/>
                <a:ea typeface="Meiryo UI" panose="020B0604030504040204" pitchFamily="50" charset="-128"/>
              </a:rPr>
              <a:t>組織活動</a:t>
            </a:r>
            <a:endParaRPr lang="en-US" altLang="ja-JP" sz="1100" dirty="0" smtClean="0">
              <a:latin typeface="Meiryo UI" panose="020B0604030504040204" pitchFamily="50" charset="-128"/>
              <a:ea typeface="Meiryo UI" panose="020B0604030504040204" pitchFamily="50" charset="-128"/>
            </a:endParaRPr>
          </a:p>
        </p:txBody>
      </p:sp>
      <p:sp>
        <p:nvSpPr>
          <p:cNvPr id="25" name="角丸四角形 24"/>
          <p:cNvSpPr/>
          <p:nvPr/>
        </p:nvSpPr>
        <p:spPr>
          <a:xfrm>
            <a:off x="7733668" y="5990101"/>
            <a:ext cx="2093329" cy="686080"/>
          </a:xfrm>
          <a:prstGeom prst="roundRect">
            <a:avLst>
              <a:gd name="adj" fmla="val 0"/>
            </a:avLst>
          </a:prstGeom>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en-US" altLang="ja-JP" sz="1050" dirty="0" smtClean="0">
                <a:latin typeface="Meiryo UI" panose="020B0604030504040204" pitchFamily="50" charset="-128"/>
                <a:ea typeface="Meiryo UI" panose="020B0604030504040204" pitchFamily="50" charset="-128"/>
              </a:rPr>
              <a:t>IT</a:t>
            </a:r>
            <a:r>
              <a:rPr lang="ja-JP" altLang="en-US" sz="1050" dirty="0" smtClean="0">
                <a:latin typeface="Meiryo UI" panose="020B0604030504040204" pitchFamily="50" charset="-128"/>
                <a:ea typeface="Meiryo UI" panose="020B0604030504040204" pitchFamily="50" charset="-128"/>
              </a:rPr>
              <a:t>ヒューマンスキル</a:t>
            </a:r>
            <a:endParaRPr lang="en-US" altLang="ja-JP" sz="1050" dirty="0" smtClean="0">
              <a:latin typeface="Meiryo UI" panose="020B0604030504040204" pitchFamily="50" charset="-128"/>
              <a:ea typeface="Meiryo UI" panose="020B0604030504040204" pitchFamily="50" charset="-128"/>
            </a:endParaRPr>
          </a:p>
          <a:p>
            <a:pPr algn="ctr"/>
            <a:r>
              <a:rPr lang="ja-JP" altLang="en-US" sz="1050" dirty="0" smtClean="0">
                <a:latin typeface="Meiryo UI" panose="020B0604030504040204" pitchFamily="50" charset="-128"/>
                <a:ea typeface="Meiryo UI" panose="020B0604030504040204" pitchFamily="50" charset="-128"/>
              </a:rPr>
              <a:t>創造力</a:t>
            </a:r>
            <a:r>
              <a:rPr lang="en-US" altLang="ja-JP" sz="1050" dirty="0" smtClean="0">
                <a:latin typeface="Meiryo UI" panose="020B0604030504040204" pitchFamily="50" charset="-128"/>
                <a:ea typeface="Meiryo UI" panose="020B0604030504040204" pitchFamily="50" charset="-128"/>
              </a:rPr>
              <a:t>,</a:t>
            </a:r>
            <a:r>
              <a:rPr lang="ja-JP" altLang="en-US" sz="1050" dirty="0" smtClean="0">
                <a:latin typeface="Meiryo UI" panose="020B0604030504040204" pitchFamily="50" charset="-128"/>
                <a:ea typeface="Meiryo UI" panose="020B0604030504040204" pitchFamily="50" charset="-128"/>
              </a:rPr>
              <a:t>実行・実践力</a:t>
            </a:r>
            <a:r>
              <a:rPr lang="en-US" altLang="ja-JP" sz="1050" dirty="0" smtClean="0">
                <a:latin typeface="Meiryo UI" panose="020B0604030504040204" pitchFamily="50" charset="-128"/>
                <a:ea typeface="Meiryo UI" panose="020B0604030504040204" pitchFamily="50" charset="-128"/>
              </a:rPr>
              <a:t>,</a:t>
            </a:r>
            <a:r>
              <a:rPr lang="ja-JP" altLang="en-US" sz="1050" dirty="0" smtClean="0">
                <a:latin typeface="Meiryo UI" panose="020B0604030504040204" pitchFamily="50" charset="-128"/>
                <a:ea typeface="Meiryo UI" panose="020B0604030504040204" pitchFamily="50" charset="-128"/>
              </a:rPr>
              <a:t>コミュニケーション力</a:t>
            </a:r>
            <a:endParaRPr lang="en-US" altLang="ja-JP" sz="1050" dirty="0" smtClean="0">
              <a:latin typeface="Meiryo UI" panose="020B0604030504040204" pitchFamily="50" charset="-128"/>
              <a:ea typeface="Meiryo UI" panose="020B0604030504040204" pitchFamily="50" charset="-128"/>
            </a:endParaRPr>
          </a:p>
        </p:txBody>
      </p:sp>
      <p:sp>
        <p:nvSpPr>
          <p:cNvPr id="26" name="角丸四角形 25"/>
          <p:cNvSpPr/>
          <p:nvPr/>
        </p:nvSpPr>
        <p:spPr>
          <a:xfrm>
            <a:off x="8164287" y="4113685"/>
            <a:ext cx="1026197" cy="23917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保守・運用</a:t>
            </a:r>
            <a:endParaRPr lang="en-US" altLang="ja-JP" sz="1100" dirty="0" smtClean="0">
              <a:latin typeface="Meiryo UI" panose="020B0604030504040204" pitchFamily="50" charset="-128"/>
              <a:ea typeface="Meiryo UI" panose="020B0604030504040204" pitchFamily="50" charset="-128"/>
            </a:endParaRPr>
          </a:p>
        </p:txBody>
      </p:sp>
      <p:sp>
        <p:nvSpPr>
          <p:cNvPr id="27" name="角丸四角形 26"/>
          <p:cNvSpPr/>
          <p:nvPr/>
        </p:nvSpPr>
        <p:spPr>
          <a:xfrm>
            <a:off x="8189788" y="4438049"/>
            <a:ext cx="1026197" cy="23917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非機能要件</a:t>
            </a:r>
            <a:endParaRPr lang="en-US" altLang="ja-JP" sz="1100" dirty="0" smtClean="0">
              <a:latin typeface="Meiryo UI" panose="020B0604030504040204" pitchFamily="50" charset="-128"/>
              <a:ea typeface="Meiryo UI" panose="020B0604030504040204" pitchFamily="50" charset="-128"/>
            </a:endParaRPr>
          </a:p>
        </p:txBody>
      </p:sp>
      <p:sp>
        <p:nvSpPr>
          <p:cNvPr id="28" name="角丸四角形 27"/>
          <p:cNvSpPr/>
          <p:nvPr/>
        </p:nvSpPr>
        <p:spPr>
          <a:xfrm>
            <a:off x="2981842" y="1775092"/>
            <a:ext cx="1262369" cy="3016364"/>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計画・実行</a:t>
            </a:r>
            <a:endParaRPr lang="en-US" altLang="ja-JP" sz="1100" dirty="0" smtClean="0">
              <a:latin typeface="Meiryo UI" panose="020B0604030504040204" pitchFamily="50" charset="-128"/>
              <a:ea typeface="Meiryo UI" panose="020B0604030504040204" pitchFamily="50" charset="-128"/>
            </a:endParaRPr>
          </a:p>
        </p:txBody>
      </p:sp>
      <p:sp>
        <p:nvSpPr>
          <p:cNvPr id="7" name="角丸四角形 6"/>
          <p:cNvSpPr/>
          <p:nvPr/>
        </p:nvSpPr>
        <p:spPr>
          <a:xfrm>
            <a:off x="3083459" y="2225003"/>
            <a:ext cx="1026197" cy="218084"/>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戦略</a:t>
            </a:r>
            <a:endParaRPr lang="en-US" altLang="ja-JP" sz="1100" dirty="0" smtClean="0">
              <a:latin typeface="Meiryo UI" panose="020B0604030504040204" pitchFamily="50" charset="-128"/>
              <a:ea typeface="Meiryo UI" panose="020B0604030504040204" pitchFamily="50" charset="-128"/>
            </a:endParaRPr>
          </a:p>
        </p:txBody>
      </p:sp>
      <p:sp>
        <p:nvSpPr>
          <p:cNvPr id="8" name="角丸四角形 7"/>
          <p:cNvSpPr/>
          <p:nvPr/>
        </p:nvSpPr>
        <p:spPr>
          <a:xfrm>
            <a:off x="3083459" y="2799196"/>
            <a:ext cx="1026197" cy="229332"/>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企画</a:t>
            </a:r>
            <a:endParaRPr lang="en-US" altLang="ja-JP" sz="1100" dirty="0" smtClean="0">
              <a:latin typeface="Meiryo UI" panose="020B0604030504040204" pitchFamily="50" charset="-128"/>
              <a:ea typeface="Meiryo UI" panose="020B0604030504040204" pitchFamily="50" charset="-128"/>
            </a:endParaRPr>
          </a:p>
        </p:txBody>
      </p:sp>
      <p:sp>
        <p:nvSpPr>
          <p:cNvPr id="9" name="角丸四角形 8"/>
          <p:cNvSpPr/>
          <p:nvPr/>
        </p:nvSpPr>
        <p:spPr>
          <a:xfrm>
            <a:off x="3058748" y="3288316"/>
            <a:ext cx="1026197" cy="208536"/>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開発</a:t>
            </a:r>
            <a:endParaRPr lang="en-US" altLang="ja-JP" sz="1100" dirty="0" smtClean="0">
              <a:latin typeface="Meiryo UI" panose="020B0604030504040204" pitchFamily="50" charset="-128"/>
              <a:ea typeface="Meiryo UI" panose="020B0604030504040204" pitchFamily="50" charset="-128"/>
            </a:endParaRPr>
          </a:p>
        </p:txBody>
      </p:sp>
      <p:sp>
        <p:nvSpPr>
          <p:cNvPr id="10" name="角丸四角形 9"/>
          <p:cNvSpPr/>
          <p:nvPr/>
        </p:nvSpPr>
        <p:spPr>
          <a:xfrm>
            <a:off x="3022013" y="4271707"/>
            <a:ext cx="1026197" cy="275121"/>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評価・改善</a:t>
            </a:r>
            <a:endParaRPr lang="en-US" altLang="ja-JP" sz="1100" dirty="0" smtClean="0">
              <a:latin typeface="Meiryo UI" panose="020B0604030504040204" pitchFamily="50" charset="-128"/>
              <a:ea typeface="Meiryo UI" panose="020B0604030504040204" pitchFamily="50" charset="-128"/>
            </a:endParaRPr>
          </a:p>
        </p:txBody>
      </p:sp>
      <p:sp>
        <p:nvSpPr>
          <p:cNvPr id="11" name="角丸四角形 10"/>
          <p:cNvSpPr/>
          <p:nvPr/>
        </p:nvSpPr>
        <p:spPr>
          <a:xfrm>
            <a:off x="3058748" y="3762036"/>
            <a:ext cx="1026197" cy="208139"/>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利活用</a:t>
            </a:r>
            <a:endParaRPr lang="en-US" altLang="ja-JP" sz="1100" dirty="0" smtClean="0">
              <a:latin typeface="Meiryo UI" panose="020B0604030504040204" pitchFamily="50" charset="-128"/>
              <a:ea typeface="Meiryo UI" panose="020B0604030504040204" pitchFamily="50" charset="-128"/>
            </a:endParaRPr>
          </a:p>
        </p:txBody>
      </p:sp>
      <p:sp>
        <p:nvSpPr>
          <p:cNvPr id="29" name="角丸四角形 28"/>
          <p:cNvSpPr/>
          <p:nvPr/>
        </p:nvSpPr>
        <p:spPr>
          <a:xfrm>
            <a:off x="8200791" y="3247722"/>
            <a:ext cx="1250847" cy="25316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システム（構築）</a:t>
            </a:r>
            <a:endParaRPr lang="en-US" altLang="ja-JP" sz="1100" dirty="0" smtClean="0">
              <a:latin typeface="Meiryo UI" panose="020B0604030504040204" pitchFamily="50" charset="-128"/>
              <a:ea typeface="Meiryo UI" panose="020B0604030504040204" pitchFamily="50" charset="-128"/>
            </a:endParaRPr>
          </a:p>
        </p:txBody>
      </p:sp>
      <p:sp>
        <p:nvSpPr>
          <p:cNvPr id="30" name="角丸四角形 29"/>
          <p:cNvSpPr/>
          <p:nvPr/>
        </p:nvSpPr>
        <p:spPr>
          <a:xfrm>
            <a:off x="8200790" y="2983115"/>
            <a:ext cx="1250847" cy="25316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システム（基礎）</a:t>
            </a:r>
            <a:endParaRPr lang="en-US" altLang="ja-JP" sz="1100" dirty="0" smtClean="0">
              <a:latin typeface="Meiryo UI" panose="020B0604030504040204" pitchFamily="50" charset="-128"/>
              <a:ea typeface="Meiryo UI" panose="020B0604030504040204" pitchFamily="50" charset="-128"/>
            </a:endParaRPr>
          </a:p>
        </p:txBody>
      </p:sp>
      <p:sp>
        <p:nvSpPr>
          <p:cNvPr id="32" name="角丸四角形 31"/>
          <p:cNvSpPr/>
          <p:nvPr/>
        </p:nvSpPr>
        <p:spPr>
          <a:xfrm>
            <a:off x="8242931" y="5626677"/>
            <a:ext cx="1166564" cy="254499"/>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050" dirty="0" smtClean="0">
                <a:latin typeface="Meiryo UI" panose="020B0604030504040204" pitchFamily="50" charset="-128"/>
                <a:ea typeface="Meiryo UI" panose="020B0604030504040204" pitchFamily="50" charset="-128"/>
              </a:rPr>
              <a:t>法規・基</a:t>
            </a:r>
            <a:r>
              <a:rPr lang="ja-JP" altLang="en-US" sz="1100" dirty="0" smtClean="0">
                <a:latin typeface="Meiryo UI" panose="020B0604030504040204" pitchFamily="50" charset="-128"/>
                <a:ea typeface="Meiryo UI" panose="020B0604030504040204" pitchFamily="50" charset="-128"/>
              </a:rPr>
              <a:t>準・標準</a:t>
            </a:r>
            <a:endParaRPr lang="en-US" altLang="ja-JP" sz="1100" dirty="0" smtClean="0">
              <a:latin typeface="Meiryo UI" panose="020B0604030504040204" pitchFamily="50" charset="-128"/>
              <a:ea typeface="Meiryo UI" panose="020B0604030504040204" pitchFamily="50" charset="-128"/>
            </a:endParaRPr>
          </a:p>
        </p:txBody>
      </p:sp>
      <p:cxnSp>
        <p:nvCxnSpPr>
          <p:cNvPr id="33" name="直線矢印コネクタ 32"/>
          <p:cNvCxnSpPr>
            <a:stCxn id="8" idx="3"/>
            <a:endCxn id="47" idx="1"/>
          </p:cNvCxnSpPr>
          <p:nvPr/>
        </p:nvCxnSpPr>
        <p:spPr>
          <a:xfrm flipV="1">
            <a:off x="4109656" y="2094995"/>
            <a:ext cx="4148686" cy="818867"/>
          </a:xfrm>
          <a:prstGeom prst="straightConnector1">
            <a:avLst/>
          </a:prstGeom>
          <a:ln w="2857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23" idx="1"/>
          </p:cNvCxnSpPr>
          <p:nvPr/>
        </p:nvCxnSpPr>
        <p:spPr>
          <a:xfrm flipV="1">
            <a:off x="4109656" y="2662800"/>
            <a:ext cx="4159022" cy="251062"/>
          </a:xfrm>
          <a:prstGeom prst="straightConnector1">
            <a:avLst/>
          </a:prstGeom>
          <a:ln w="2857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8" idx="3"/>
            <a:endCxn id="19" idx="1"/>
          </p:cNvCxnSpPr>
          <p:nvPr/>
        </p:nvCxnSpPr>
        <p:spPr>
          <a:xfrm flipV="1">
            <a:off x="4109656" y="1796766"/>
            <a:ext cx="4148687" cy="1117096"/>
          </a:xfrm>
          <a:prstGeom prst="straightConnector1">
            <a:avLst/>
          </a:prstGeom>
          <a:ln w="2857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8258342" y="1980329"/>
            <a:ext cx="1026197" cy="229332"/>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実装</a:t>
            </a:r>
            <a:endParaRPr lang="en-US" altLang="ja-JP" sz="1100" dirty="0" smtClean="0">
              <a:latin typeface="Meiryo UI" panose="020B0604030504040204" pitchFamily="50" charset="-128"/>
              <a:ea typeface="Meiryo UI" panose="020B0604030504040204" pitchFamily="50" charset="-128"/>
            </a:endParaRPr>
          </a:p>
        </p:txBody>
      </p:sp>
      <p:cxnSp>
        <p:nvCxnSpPr>
          <p:cNvPr id="51" name="直線矢印コネクタ 50"/>
          <p:cNvCxnSpPr>
            <a:stCxn id="8" idx="3"/>
            <a:endCxn id="21" idx="1"/>
          </p:cNvCxnSpPr>
          <p:nvPr/>
        </p:nvCxnSpPr>
        <p:spPr>
          <a:xfrm>
            <a:off x="4109656" y="2913862"/>
            <a:ext cx="4080132" cy="1019376"/>
          </a:xfrm>
          <a:prstGeom prst="straightConnector1">
            <a:avLst/>
          </a:prstGeom>
          <a:ln w="2857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8" idx="3"/>
            <a:endCxn id="24" idx="1"/>
          </p:cNvCxnSpPr>
          <p:nvPr/>
        </p:nvCxnSpPr>
        <p:spPr>
          <a:xfrm>
            <a:off x="4109656" y="2913862"/>
            <a:ext cx="4193667" cy="2371469"/>
          </a:xfrm>
          <a:prstGeom prst="straightConnector1">
            <a:avLst/>
          </a:prstGeom>
          <a:ln w="2857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13" idx="3"/>
            <a:endCxn id="30" idx="1"/>
          </p:cNvCxnSpPr>
          <p:nvPr/>
        </p:nvCxnSpPr>
        <p:spPr>
          <a:xfrm flipV="1">
            <a:off x="6168137" y="3109698"/>
            <a:ext cx="2032653" cy="179795"/>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13" idx="3"/>
            <a:endCxn id="22" idx="1"/>
          </p:cNvCxnSpPr>
          <p:nvPr/>
        </p:nvCxnSpPr>
        <p:spPr>
          <a:xfrm>
            <a:off x="6168137" y="3289493"/>
            <a:ext cx="2042008" cy="344518"/>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endCxn id="27" idx="1"/>
          </p:cNvCxnSpPr>
          <p:nvPr/>
        </p:nvCxnSpPr>
        <p:spPr>
          <a:xfrm>
            <a:off x="6168927" y="3070783"/>
            <a:ext cx="2020861" cy="1486854"/>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13" idx="3"/>
            <a:endCxn id="19" idx="1"/>
          </p:cNvCxnSpPr>
          <p:nvPr/>
        </p:nvCxnSpPr>
        <p:spPr>
          <a:xfrm flipV="1">
            <a:off x="6168137" y="1796766"/>
            <a:ext cx="2090206" cy="1492727"/>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13" idx="3"/>
            <a:endCxn id="23" idx="1"/>
          </p:cNvCxnSpPr>
          <p:nvPr/>
        </p:nvCxnSpPr>
        <p:spPr>
          <a:xfrm flipV="1">
            <a:off x="6168137" y="2662800"/>
            <a:ext cx="2100541" cy="626693"/>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13" idx="3"/>
            <a:endCxn id="47" idx="1"/>
          </p:cNvCxnSpPr>
          <p:nvPr/>
        </p:nvCxnSpPr>
        <p:spPr>
          <a:xfrm flipV="1">
            <a:off x="6168137" y="2094995"/>
            <a:ext cx="2090205" cy="1194498"/>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13" idx="3"/>
            <a:endCxn id="18" idx="1"/>
          </p:cNvCxnSpPr>
          <p:nvPr/>
        </p:nvCxnSpPr>
        <p:spPr>
          <a:xfrm flipV="1">
            <a:off x="6168137" y="1468025"/>
            <a:ext cx="2090206" cy="1821468"/>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13" idx="3"/>
            <a:endCxn id="20" idx="1"/>
          </p:cNvCxnSpPr>
          <p:nvPr/>
        </p:nvCxnSpPr>
        <p:spPr>
          <a:xfrm flipV="1">
            <a:off x="6168137" y="2385015"/>
            <a:ext cx="2121048" cy="904478"/>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3" name="角丸四角形 82"/>
          <p:cNvSpPr/>
          <p:nvPr/>
        </p:nvSpPr>
        <p:spPr>
          <a:xfrm>
            <a:off x="8230211" y="5394829"/>
            <a:ext cx="1166564" cy="254499"/>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050" dirty="0" smtClean="0">
                <a:latin typeface="Meiryo UI" panose="020B0604030504040204" pitchFamily="50" charset="-128"/>
                <a:ea typeface="Meiryo UI" panose="020B0604030504040204" pitchFamily="50" charset="-128"/>
              </a:rPr>
              <a:t>ビジネスインダストリ</a:t>
            </a:r>
            <a:endParaRPr lang="en-US" altLang="ja-JP" sz="1100" dirty="0" smtClean="0">
              <a:latin typeface="Meiryo UI" panose="020B0604030504040204" pitchFamily="50" charset="-128"/>
              <a:ea typeface="Meiryo UI" panose="020B0604030504040204" pitchFamily="50" charset="-128"/>
            </a:endParaRPr>
          </a:p>
        </p:txBody>
      </p:sp>
      <p:cxnSp>
        <p:nvCxnSpPr>
          <p:cNvPr id="84" name="直線矢印コネクタ 83"/>
          <p:cNvCxnSpPr>
            <a:stCxn id="13" idx="3"/>
            <a:endCxn id="83" idx="1"/>
          </p:cNvCxnSpPr>
          <p:nvPr/>
        </p:nvCxnSpPr>
        <p:spPr>
          <a:xfrm>
            <a:off x="6168137" y="3289493"/>
            <a:ext cx="2062074" cy="2232586"/>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13" idx="3"/>
            <a:endCxn id="32" idx="1"/>
          </p:cNvCxnSpPr>
          <p:nvPr/>
        </p:nvCxnSpPr>
        <p:spPr>
          <a:xfrm>
            <a:off x="6168137" y="3289493"/>
            <a:ext cx="2074794" cy="2464434"/>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13" idx="3"/>
            <a:endCxn id="24" idx="1"/>
          </p:cNvCxnSpPr>
          <p:nvPr/>
        </p:nvCxnSpPr>
        <p:spPr>
          <a:xfrm>
            <a:off x="6168137" y="3289493"/>
            <a:ext cx="2135186" cy="1995838"/>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12" idx="3"/>
            <a:endCxn id="97" idx="1"/>
          </p:cNvCxnSpPr>
          <p:nvPr/>
        </p:nvCxnSpPr>
        <p:spPr>
          <a:xfrm>
            <a:off x="5219006" y="3299188"/>
            <a:ext cx="2960149" cy="1557011"/>
          </a:xfrm>
          <a:prstGeom prst="straightConnector1">
            <a:avLst/>
          </a:prstGeom>
          <a:ln w="28575">
            <a:solidFill>
              <a:srgbClr val="FF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7" name="角丸四角形 96"/>
          <p:cNvSpPr/>
          <p:nvPr/>
        </p:nvSpPr>
        <p:spPr>
          <a:xfrm>
            <a:off x="8179155" y="4736611"/>
            <a:ext cx="1026197" cy="23917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共通技術</a:t>
            </a:r>
            <a:endParaRPr lang="en-US" altLang="ja-JP" sz="1100" dirty="0" smtClean="0">
              <a:latin typeface="Meiryo UI" panose="020B0604030504040204" pitchFamily="50" charset="-128"/>
              <a:ea typeface="Meiryo UI" panose="020B0604030504040204" pitchFamily="50" charset="-128"/>
            </a:endParaRPr>
          </a:p>
        </p:txBody>
      </p:sp>
      <p:cxnSp>
        <p:nvCxnSpPr>
          <p:cNvPr id="99" name="直線矢印コネクタ 98"/>
          <p:cNvCxnSpPr>
            <a:stCxn id="12" idx="3"/>
            <a:endCxn id="26" idx="1"/>
          </p:cNvCxnSpPr>
          <p:nvPr/>
        </p:nvCxnSpPr>
        <p:spPr>
          <a:xfrm>
            <a:off x="5219006" y="3299188"/>
            <a:ext cx="2945281" cy="934085"/>
          </a:xfrm>
          <a:prstGeom prst="straightConnector1">
            <a:avLst/>
          </a:prstGeom>
          <a:ln w="28575">
            <a:solidFill>
              <a:srgbClr val="FF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12" idx="3"/>
            <a:endCxn id="19" idx="1"/>
          </p:cNvCxnSpPr>
          <p:nvPr/>
        </p:nvCxnSpPr>
        <p:spPr>
          <a:xfrm flipV="1">
            <a:off x="5219006" y="1796766"/>
            <a:ext cx="3039337" cy="1502422"/>
          </a:xfrm>
          <a:prstGeom prst="straightConnector1">
            <a:avLst/>
          </a:prstGeom>
          <a:ln w="28575">
            <a:solidFill>
              <a:srgbClr val="FF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12" idx="3"/>
            <a:endCxn id="23" idx="1"/>
          </p:cNvCxnSpPr>
          <p:nvPr/>
        </p:nvCxnSpPr>
        <p:spPr>
          <a:xfrm flipV="1">
            <a:off x="5219006" y="2662800"/>
            <a:ext cx="3049672" cy="636388"/>
          </a:xfrm>
          <a:prstGeom prst="straightConnector1">
            <a:avLst/>
          </a:prstGeom>
          <a:ln w="28575">
            <a:solidFill>
              <a:srgbClr val="FF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12" idx="3"/>
            <a:endCxn id="18" idx="1"/>
          </p:cNvCxnSpPr>
          <p:nvPr/>
        </p:nvCxnSpPr>
        <p:spPr>
          <a:xfrm flipV="1">
            <a:off x="5219006" y="1468025"/>
            <a:ext cx="3039337" cy="1831163"/>
          </a:xfrm>
          <a:prstGeom prst="straightConnector1">
            <a:avLst/>
          </a:prstGeom>
          <a:ln w="28575">
            <a:solidFill>
              <a:srgbClr val="FF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12" idx="3"/>
            <a:endCxn id="24" idx="1"/>
          </p:cNvCxnSpPr>
          <p:nvPr/>
        </p:nvCxnSpPr>
        <p:spPr>
          <a:xfrm>
            <a:off x="5219006" y="3299188"/>
            <a:ext cx="3084317" cy="1986143"/>
          </a:xfrm>
          <a:prstGeom prst="straightConnector1">
            <a:avLst/>
          </a:prstGeom>
          <a:ln w="28575">
            <a:solidFill>
              <a:srgbClr val="FF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7" idx="3"/>
            <a:endCxn id="18" idx="1"/>
          </p:cNvCxnSpPr>
          <p:nvPr/>
        </p:nvCxnSpPr>
        <p:spPr>
          <a:xfrm flipV="1">
            <a:off x="4109656" y="1468025"/>
            <a:ext cx="4148687" cy="866020"/>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stCxn id="7" idx="3"/>
            <a:endCxn id="24" idx="1"/>
          </p:cNvCxnSpPr>
          <p:nvPr/>
        </p:nvCxnSpPr>
        <p:spPr>
          <a:xfrm>
            <a:off x="4109656" y="2334045"/>
            <a:ext cx="4193667" cy="2951286"/>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7" idx="3"/>
            <a:endCxn id="83" idx="1"/>
          </p:cNvCxnSpPr>
          <p:nvPr/>
        </p:nvCxnSpPr>
        <p:spPr>
          <a:xfrm>
            <a:off x="4109656" y="2334045"/>
            <a:ext cx="4120555" cy="3188034"/>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26" name="角丸四角形 125"/>
          <p:cNvSpPr/>
          <p:nvPr/>
        </p:nvSpPr>
        <p:spPr>
          <a:xfrm>
            <a:off x="523960" y="1574973"/>
            <a:ext cx="1778891" cy="4560203"/>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ja-JP" altLang="en-US" sz="1400">
                <a:latin typeface="Meiryo UI" panose="020B0604030504040204" pitchFamily="50" charset="-128"/>
                <a:ea typeface="Meiryo UI" panose="020B0604030504040204" pitchFamily="50" charset="-128"/>
              </a:rPr>
              <a:t>政府標準ガイドライン</a:t>
            </a:r>
            <a:endParaRPr lang="en-US" altLang="ja-JP" sz="1400" dirty="0" smtClean="0">
              <a:latin typeface="Meiryo UI" panose="020B0604030504040204" pitchFamily="50" charset="-128"/>
              <a:ea typeface="Meiryo UI" panose="020B0604030504040204" pitchFamily="50" charset="-128"/>
            </a:endParaRPr>
          </a:p>
        </p:txBody>
      </p:sp>
      <p:sp>
        <p:nvSpPr>
          <p:cNvPr id="127" name="角丸四角形 126"/>
          <p:cNvSpPr/>
          <p:nvPr/>
        </p:nvSpPr>
        <p:spPr>
          <a:xfrm>
            <a:off x="650487" y="1180180"/>
            <a:ext cx="1545307" cy="29518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戦略</a:t>
            </a:r>
            <a:r>
              <a:rPr lang="ja-JP" altLang="en-US" sz="1400" dirty="0" smtClean="0">
                <a:latin typeface="Meiryo UI" panose="020B0604030504040204" pitchFamily="50" charset="-128"/>
                <a:ea typeface="Meiryo UI" panose="020B0604030504040204" pitchFamily="50" charset="-128"/>
              </a:rPr>
              <a:t>企画</a:t>
            </a:r>
            <a:endParaRPr lang="en-US" altLang="ja-JP" sz="1400" dirty="0" smtClean="0">
              <a:latin typeface="Meiryo UI" panose="020B0604030504040204" pitchFamily="50" charset="-128"/>
              <a:ea typeface="Meiryo UI" panose="020B0604030504040204" pitchFamily="50" charset="-128"/>
            </a:endParaRPr>
          </a:p>
        </p:txBody>
      </p:sp>
      <p:sp>
        <p:nvSpPr>
          <p:cNvPr id="128" name="角丸四角形 127"/>
          <p:cNvSpPr/>
          <p:nvPr/>
        </p:nvSpPr>
        <p:spPr>
          <a:xfrm>
            <a:off x="658625" y="1875923"/>
            <a:ext cx="1545307" cy="222565"/>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企画</a:t>
            </a:r>
            <a:endParaRPr lang="en-US" altLang="ja-JP" sz="1100" dirty="0" smtClean="0">
              <a:latin typeface="Meiryo UI" panose="020B0604030504040204" pitchFamily="50" charset="-128"/>
              <a:ea typeface="Meiryo UI" panose="020B0604030504040204" pitchFamily="50" charset="-128"/>
            </a:endParaRPr>
          </a:p>
        </p:txBody>
      </p:sp>
      <p:sp>
        <p:nvSpPr>
          <p:cNvPr id="129" name="角丸四角形 128"/>
          <p:cNvSpPr/>
          <p:nvPr/>
        </p:nvSpPr>
        <p:spPr>
          <a:xfrm>
            <a:off x="650487" y="2175578"/>
            <a:ext cx="1545307" cy="234044"/>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プロジェクト管理</a:t>
            </a:r>
            <a:endParaRPr lang="en-US" altLang="ja-JP" sz="1100" dirty="0" smtClean="0">
              <a:latin typeface="Meiryo UI" panose="020B0604030504040204" pitchFamily="50" charset="-128"/>
              <a:ea typeface="Meiryo UI" panose="020B0604030504040204" pitchFamily="50" charset="-128"/>
            </a:endParaRPr>
          </a:p>
        </p:txBody>
      </p:sp>
      <p:sp>
        <p:nvSpPr>
          <p:cNvPr id="130" name="角丸四角形 129"/>
          <p:cNvSpPr/>
          <p:nvPr/>
        </p:nvSpPr>
        <p:spPr>
          <a:xfrm>
            <a:off x="617449" y="2454958"/>
            <a:ext cx="1545307" cy="212820"/>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業務・サービス要件定義</a:t>
            </a:r>
            <a:endParaRPr lang="en-US" altLang="ja-JP" sz="1100" dirty="0" smtClean="0">
              <a:latin typeface="Meiryo UI" panose="020B0604030504040204" pitchFamily="50" charset="-128"/>
              <a:ea typeface="Meiryo UI" panose="020B0604030504040204" pitchFamily="50" charset="-128"/>
            </a:endParaRPr>
          </a:p>
        </p:txBody>
      </p:sp>
      <p:sp>
        <p:nvSpPr>
          <p:cNvPr id="131" name="角丸四角形 130"/>
          <p:cNvSpPr/>
          <p:nvPr/>
        </p:nvSpPr>
        <p:spPr>
          <a:xfrm>
            <a:off x="617449" y="3049092"/>
            <a:ext cx="1545307" cy="279201"/>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システム化要件定義</a:t>
            </a:r>
            <a:endParaRPr lang="en-US" altLang="ja-JP" sz="1100" dirty="0" smtClean="0">
              <a:latin typeface="Meiryo UI" panose="020B0604030504040204" pitchFamily="50" charset="-128"/>
              <a:ea typeface="Meiryo UI" panose="020B0604030504040204" pitchFamily="50" charset="-128"/>
            </a:endParaRPr>
          </a:p>
        </p:txBody>
      </p:sp>
      <p:sp>
        <p:nvSpPr>
          <p:cNvPr id="132" name="角丸四角形 131"/>
          <p:cNvSpPr/>
          <p:nvPr/>
        </p:nvSpPr>
        <p:spPr>
          <a:xfrm>
            <a:off x="658624" y="2743905"/>
            <a:ext cx="1545307" cy="212415"/>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予算要求</a:t>
            </a:r>
            <a:endParaRPr lang="en-US" altLang="ja-JP" sz="1100" dirty="0" smtClean="0">
              <a:latin typeface="Meiryo UI" panose="020B0604030504040204" pitchFamily="50" charset="-128"/>
              <a:ea typeface="Meiryo UI" panose="020B0604030504040204" pitchFamily="50" charset="-128"/>
            </a:endParaRPr>
          </a:p>
        </p:txBody>
      </p:sp>
      <p:sp>
        <p:nvSpPr>
          <p:cNvPr id="133" name="角丸四角形 132"/>
          <p:cNvSpPr/>
          <p:nvPr/>
        </p:nvSpPr>
        <p:spPr>
          <a:xfrm>
            <a:off x="617449" y="3433660"/>
            <a:ext cx="1545307" cy="213538"/>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ja-JP" altLang="en-US" sz="1100" dirty="0">
                <a:latin typeface="Meiryo UI" panose="020B0604030504040204" pitchFamily="50" charset="-128"/>
                <a:ea typeface="Meiryo UI" panose="020B0604030504040204" pitchFamily="50" charset="-128"/>
              </a:rPr>
              <a:t>調達</a:t>
            </a:r>
            <a:endParaRPr lang="en-US" altLang="ja-JP" sz="1100" dirty="0" smtClean="0">
              <a:latin typeface="Meiryo UI" panose="020B0604030504040204" pitchFamily="50" charset="-128"/>
              <a:ea typeface="Meiryo UI" panose="020B0604030504040204" pitchFamily="50" charset="-128"/>
            </a:endParaRPr>
          </a:p>
        </p:txBody>
      </p:sp>
      <p:sp>
        <p:nvSpPr>
          <p:cNvPr id="134" name="角丸四角形 133"/>
          <p:cNvSpPr/>
          <p:nvPr/>
        </p:nvSpPr>
        <p:spPr>
          <a:xfrm>
            <a:off x="647436" y="3733661"/>
            <a:ext cx="1545307" cy="212603"/>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契約</a:t>
            </a:r>
            <a:endParaRPr lang="en-US" altLang="ja-JP" sz="1100" dirty="0" smtClean="0">
              <a:latin typeface="Meiryo UI" panose="020B0604030504040204" pitchFamily="50" charset="-128"/>
              <a:ea typeface="Meiryo UI" panose="020B0604030504040204" pitchFamily="50" charset="-128"/>
            </a:endParaRPr>
          </a:p>
        </p:txBody>
      </p:sp>
      <p:sp>
        <p:nvSpPr>
          <p:cNvPr id="135" name="角丸四角形 134"/>
          <p:cNvSpPr/>
          <p:nvPr/>
        </p:nvSpPr>
        <p:spPr>
          <a:xfrm>
            <a:off x="640751" y="4032840"/>
            <a:ext cx="1545307" cy="212603"/>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設計</a:t>
            </a:r>
            <a:endParaRPr lang="en-US" altLang="ja-JP" sz="1100" dirty="0" smtClean="0">
              <a:latin typeface="Meiryo UI" panose="020B0604030504040204" pitchFamily="50" charset="-128"/>
              <a:ea typeface="Meiryo UI" panose="020B0604030504040204" pitchFamily="50" charset="-128"/>
            </a:endParaRPr>
          </a:p>
        </p:txBody>
      </p:sp>
      <p:sp>
        <p:nvSpPr>
          <p:cNvPr id="136" name="角丸四角形 135"/>
          <p:cNvSpPr/>
          <p:nvPr/>
        </p:nvSpPr>
        <p:spPr>
          <a:xfrm>
            <a:off x="672974" y="4307713"/>
            <a:ext cx="1545307" cy="212603"/>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algn="ctr"/>
            <a:r>
              <a:rPr lang="ja-JP" altLang="en-US" sz="1100" smtClean="0">
                <a:latin typeface="Meiryo UI" panose="020B0604030504040204" pitchFamily="50" charset="-128"/>
                <a:ea typeface="Meiryo UI" panose="020B0604030504040204" pitchFamily="50" charset="-128"/>
              </a:rPr>
              <a:t>開発・テスト「</a:t>
            </a:r>
            <a:endParaRPr lang="en-US" altLang="ja-JP" sz="1100" dirty="0" smtClean="0">
              <a:latin typeface="Meiryo UI" panose="020B0604030504040204" pitchFamily="50" charset="-128"/>
              <a:ea typeface="Meiryo UI" panose="020B0604030504040204" pitchFamily="50" charset="-128"/>
            </a:endParaRPr>
          </a:p>
        </p:txBody>
      </p:sp>
      <p:sp>
        <p:nvSpPr>
          <p:cNvPr id="137" name="角丸四角形 136"/>
          <p:cNvSpPr/>
          <p:nvPr/>
        </p:nvSpPr>
        <p:spPr>
          <a:xfrm>
            <a:off x="672974" y="4613670"/>
            <a:ext cx="1545307" cy="212603"/>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検査（検収）</a:t>
            </a:r>
            <a:endParaRPr lang="en-US" altLang="ja-JP" sz="1100" dirty="0" smtClean="0">
              <a:latin typeface="Meiryo UI" panose="020B0604030504040204" pitchFamily="50" charset="-128"/>
              <a:ea typeface="Meiryo UI" panose="020B0604030504040204" pitchFamily="50" charset="-128"/>
            </a:endParaRPr>
          </a:p>
        </p:txBody>
      </p:sp>
      <p:sp>
        <p:nvSpPr>
          <p:cNvPr id="138" name="角丸四角形 137"/>
          <p:cNvSpPr/>
          <p:nvPr/>
        </p:nvSpPr>
        <p:spPr>
          <a:xfrm>
            <a:off x="658623" y="4915160"/>
            <a:ext cx="1545307" cy="212603"/>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運用開始準備</a:t>
            </a:r>
            <a:endParaRPr lang="en-US" altLang="ja-JP" sz="1100" dirty="0" smtClean="0">
              <a:latin typeface="Meiryo UI" panose="020B0604030504040204" pitchFamily="50" charset="-128"/>
              <a:ea typeface="Meiryo UI" panose="020B0604030504040204" pitchFamily="50" charset="-128"/>
            </a:endParaRPr>
          </a:p>
        </p:txBody>
      </p:sp>
      <p:sp>
        <p:nvSpPr>
          <p:cNvPr id="139" name="角丸四角形 138"/>
          <p:cNvSpPr/>
          <p:nvPr/>
        </p:nvSpPr>
        <p:spPr>
          <a:xfrm>
            <a:off x="650783" y="5199348"/>
            <a:ext cx="1545307" cy="212603"/>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運用の実施</a:t>
            </a:r>
            <a:endParaRPr lang="en-US" altLang="ja-JP" sz="1100" dirty="0" smtClean="0">
              <a:latin typeface="Meiryo UI" panose="020B0604030504040204" pitchFamily="50" charset="-128"/>
              <a:ea typeface="Meiryo UI" panose="020B0604030504040204" pitchFamily="50" charset="-128"/>
            </a:endParaRPr>
          </a:p>
        </p:txBody>
      </p:sp>
      <p:sp>
        <p:nvSpPr>
          <p:cNvPr id="140" name="角丸四角形 139"/>
          <p:cNvSpPr/>
          <p:nvPr/>
        </p:nvSpPr>
        <p:spPr>
          <a:xfrm>
            <a:off x="617449" y="5483536"/>
            <a:ext cx="1545307" cy="212603"/>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保守の実施</a:t>
            </a:r>
            <a:endParaRPr lang="en-US" altLang="ja-JP" sz="1100" dirty="0" smtClean="0">
              <a:latin typeface="Meiryo UI" panose="020B0604030504040204" pitchFamily="50" charset="-128"/>
              <a:ea typeface="Meiryo UI" panose="020B0604030504040204" pitchFamily="50" charset="-128"/>
            </a:endParaRPr>
          </a:p>
        </p:txBody>
      </p:sp>
      <p:sp>
        <p:nvSpPr>
          <p:cNvPr id="141" name="角丸四角形 140"/>
          <p:cNvSpPr/>
          <p:nvPr/>
        </p:nvSpPr>
        <p:spPr>
          <a:xfrm>
            <a:off x="617448" y="5797480"/>
            <a:ext cx="1545307" cy="212603"/>
          </a:xfrm>
          <a:prstGeom prst="roundRect">
            <a:avLst>
              <a:gd name="adj" fmla="val 0"/>
            </a:avLst>
          </a:prstGeom>
        </p:spPr>
        <p:style>
          <a:lnRef idx="1">
            <a:schemeClr val="accent4"/>
          </a:lnRef>
          <a:fillRef idx="3">
            <a:schemeClr val="accent4"/>
          </a:fillRef>
          <a:effectRef idx="2">
            <a:schemeClr val="accent4"/>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システム監査</a:t>
            </a:r>
            <a:endParaRPr lang="en-US" altLang="ja-JP" sz="1100" dirty="0" smtClean="0">
              <a:latin typeface="Meiryo UI" panose="020B0604030504040204" pitchFamily="50" charset="-128"/>
              <a:ea typeface="Meiryo UI" panose="020B0604030504040204" pitchFamily="50" charset="-128"/>
            </a:endParaRPr>
          </a:p>
        </p:txBody>
      </p:sp>
      <p:cxnSp>
        <p:nvCxnSpPr>
          <p:cNvPr id="76" name="直線矢印コネクタ 75"/>
          <p:cNvCxnSpPr>
            <a:stCxn id="127" idx="3"/>
            <a:endCxn id="7" idx="1"/>
          </p:cNvCxnSpPr>
          <p:nvPr/>
        </p:nvCxnSpPr>
        <p:spPr>
          <a:xfrm>
            <a:off x="2195794" y="1327772"/>
            <a:ext cx="887665" cy="1006273"/>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stCxn id="128" idx="3"/>
            <a:endCxn id="8" idx="1"/>
          </p:cNvCxnSpPr>
          <p:nvPr/>
        </p:nvCxnSpPr>
        <p:spPr>
          <a:xfrm>
            <a:off x="2203932" y="1987206"/>
            <a:ext cx="879527" cy="926656"/>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129" idx="3"/>
            <a:endCxn id="8" idx="1"/>
          </p:cNvCxnSpPr>
          <p:nvPr/>
        </p:nvCxnSpPr>
        <p:spPr>
          <a:xfrm>
            <a:off x="2195794" y="2292600"/>
            <a:ext cx="887665" cy="621262"/>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130" idx="3"/>
          </p:cNvCxnSpPr>
          <p:nvPr/>
        </p:nvCxnSpPr>
        <p:spPr>
          <a:xfrm>
            <a:off x="2162756" y="2561368"/>
            <a:ext cx="906565" cy="632520"/>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131" idx="3"/>
            <a:endCxn id="8" idx="1"/>
          </p:cNvCxnSpPr>
          <p:nvPr/>
        </p:nvCxnSpPr>
        <p:spPr>
          <a:xfrm flipV="1">
            <a:off x="2162756" y="2913862"/>
            <a:ext cx="920703" cy="274831"/>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132" idx="3"/>
            <a:endCxn id="107" idx="1"/>
          </p:cNvCxnSpPr>
          <p:nvPr/>
        </p:nvCxnSpPr>
        <p:spPr>
          <a:xfrm flipV="1">
            <a:off x="2203931" y="2692244"/>
            <a:ext cx="2342919" cy="157869"/>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133" idx="3"/>
            <a:endCxn id="95" idx="1"/>
          </p:cNvCxnSpPr>
          <p:nvPr/>
        </p:nvCxnSpPr>
        <p:spPr>
          <a:xfrm flipV="1">
            <a:off x="2162756" y="2661912"/>
            <a:ext cx="3699228" cy="878517"/>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134" idx="3"/>
            <a:endCxn id="107" idx="1"/>
          </p:cNvCxnSpPr>
          <p:nvPr/>
        </p:nvCxnSpPr>
        <p:spPr>
          <a:xfrm flipV="1">
            <a:off x="2192743" y="2692244"/>
            <a:ext cx="2354107" cy="1147719"/>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135" idx="3"/>
            <a:endCxn id="9" idx="1"/>
          </p:cNvCxnSpPr>
          <p:nvPr/>
        </p:nvCxnSpPr>
        <p:spPr>
          <a:xfrm flipV="1">
            <a:off x="2186058" y="3392584"/>
            <a:ext cx="872690" cy="746558"/>
          </a:xfrm>
          <a:prstGeom prst="straightConnector1">
            <a:avLst/>
          </a:prstGeom>
          <a:ln w="28575">
            <a:solidFill>
              <a:srgbClr val="00B05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a:stCxn id="136" idx="3"/>
            <a:endCxn id="9" idx="1"/>
          </p:cNvCxnSpPr>
          <p:nvPr/>
        </p:nvCxnSpPr>
        <p:spPr>
          <a:xfrm flipV="1">
            <a:off x="2218281" y="3392584"/>
            <a:ext cx="840467" cy="1021431"/>
          </a:xfrm>
          <a:prstGeom prst="straightConnector1">
            <a:avLst/>
          </a:prstGeom>
          <a:ln w="28575">
            <a:solidFill>
              <a:srgbClr val="00B05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a:stCxn id="137" idx="3"/>
            <a:endCxn id="95" idx="1"/>
          </p:cNvCxnSpPr>
          <p:nvPr/>
        </p:nvCxnSpPr>
        <p:spPr>
          <a:xfrm flipV="1">
            <a:off x="2218281" y="2661912"/>
            <a:ext cx="3643703" cy="2058060"/>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138" idx="3"/>
            <a:endCxn id="11" idx="1"/>
          </p:cNvCxnSpPr>
          <p:nvPr/>
        </p:nvCxnSpPr>
        <p:spPr>
          <a:xfrm flipV="1">
            <a:off x="2203930" y="3866106"/>
            <a:ext cx="854818" cy="1155356"/>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a:stCxn id="139" idx="3"/>
            <a:endCxn id="11" idx="1"/>
          </p:cNvCxnSpPr>
          <p:nvPr/>
        </p:nvCxnSpPr>
        <p:spPr>
          <a:xfrm flipV="1">
            <a:off x="2196090" y="3866106"/>
            <a:ext cx="862658" cy="1439544"/>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stCxn id="140" idx="3"/>
            <a:endCxn id="11" idx="1"/>
          </p:cNvCxnSpPr>
          <p:nvPr/>
        </p:nvCxnSpPr>
        <p:spPr>
          <a:xfrm flipV="1">
            <a:off x="2162756" y="3866106"/>
            <a:ext cx="895992" cy="1723732"/>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a:stCxn id="141" idx="3"/>
            <a:endCxn id="10" idx="1"/>
          </p:cNvCxnSpPr>
          <p:nvPr/>
        </p:nvCxnSpPr>
        <p:spPr>
          <a:xfrm flipV="1">
            <a:off x="2162755" y="4409268"/>
            <a:ext cx="859258" cy="1494514"/>
          </a:xfrm>
          <a:prstGeom prst="straightConnector1">
            <a:avLst/>
          </a:prstGeom>
          <a:ln w="28575">
            <a:solidFill>
              <a:schemeClr val="accent4"/>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5" name="直線矢印コネクタ 154"/>
          <p:cNvCxnSpPr>
            <a:stCxn id="5" idx="3"/>
          </p:cNvCxnSpPr>
          <p:nvPr/>
        </p:nvCxnSpPr>
        <p:spPr>
          <a:xfrm>
            <a:off x="9644919" y="2029525"/>
            <a:ext cx="1013845" cy="1292760"/>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7" idx="3"/>
          </p:cNvCxnSpPr>
          <p:nvPr/>
        </p:nvCxnSpPr>
        <p:spPr>
          <a:xfrm flipV="1">
            <a:off x="9603591" y="3226536"/>
            <a:ext cx="987264" cy="762219"/>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1" name="直線矢印コネクタ 160"/>
          <p:cNvCxnSpPr>
            <a:stCxn id="16" idx="3"/>
          </p:cNvCxnSpPr>
          <p:nvPr/>
        </p:nvCxnSpPr>
        <p:spPr>
          <a:xfrm flipV="1">
            <a:off x="9644919" y="3208657"/>
            <a:ext cx="1013845" cy="2302735"/>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9458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838200" y="-90488"/>
            <a:ext cx="13868400" cy="7038975"/>
          </a:xfrm>
          <a:prstGeom prst="rect">
            <a:avLst/>
          </a:prstGeom>
        </p:spPr>
      </p:pic>
    </p:spTree>
    <p:extLst>
      <p:ext uri="{BB962C8B-B14F-4D97-AF65-F5344CB8AC3E}">
        <p14:creationId xmlns:p14="http://schemas.microsoft.com/office/powerpoint/2010/main" val="29815397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スキルに必要な知識</a:t>
            </a:r>
            <a:r>
              <a:rPr kumimoji="1" lang="en-US" altLang="ja-JP" dirty="0" smtClean="0"/>
              <a:t>【</a:t>
            </a:r>
            <a:r>
              <a:rPr kumimoji="1" lang="ja-JP" altLang="en-US" dirty="0" smtClean="0"/>
              <a:t>要件定義</a:t>
            </a:r>
            <a:r>
              <a:rPr kumimoji="1" lang="en-US" altLang="ja-JP" dirty="0" smtClean="0"/>
              <a:t>】</a:t>
            </a:r>
            <a:br>
              <a:rPr kumimoji="1" lang="en-US" altLang="ja-JP" dirty="0" smtClean="0"/>
            </a:br>
            <a:r>
              <a:rPr lang="en-US" altLang="ja-JP" sz="3100" dirty="0"/>
              <a:t>(</a:t>
            </a:r>
            <a:r>
              <a:rPr lang="ja-JP" altLang="en-US" sz="3100" dirty="0"/>
              <a:t>スキル</a:t>
            </a:r>
            <a:r>
              <a:rPr lang="en-US" altLang="ja-JP" sz="3100" dirty="0"/>
              <a:t>424</a:t>
            </a:r>
            <a:r>
              <a:rPr lang="ja-JP" altLang="en-US" sz="3100" dirty="0"/>
              <a:t>項目・知識</a:t>
            </a:r>
            <a:r>
              <a:rPr lang="en-US" altLang="ja-JP" sz="3100" dirty="0"/>
              <a:t>8256</a:t>
            </a:r>
            <a:r>
              <a:rPr lang="ja-JP" altLang="en-US" sz="3100" dirty="0" smtClean="0"/>
              <a:t>項目から抜粋</a:t>
            </a:r>
            <a:r>
              <a:rPr lang="en-US" altLang="ja-JP" sz="3100" dirty="0" smtClean="0"/>
              <a:t>)</a:t>
            </a:r>
            <a:endParaRPr kumimoji="1" lang="ja-JP" altLang="en-US" dirty="0"/>
          </a:p>
        </p:txBody>
      </p:sp>
      <p:sp>
        <p:nvSpPr>
          <p:cNvPr id="3" name="コンテンツ プレースホルダー 2"/>
          <p:cNvSpPr>
            <a:spLocks noGrp="1"/>
          </p:cNvSpPr>
          <p:nvPr>
            <p:ph sz="half" idx="1"/>
          </p:nvPr>
        </p:nvSpPr>
        <p:spPr/>
        <p:txBody>
          <a:bodyPr>
            <a:normAutofit fontScale="62500" lnSpcReduction="20000"/>
          </a:bodyPr>
          <a:lstStyle/>
          <a:p>
            <a:r>
              <a:rPr lang="ja-JP" altLang="ja-JP" dirty="0"/>
              <a:t>要件定義</a:t>
            </a:r>
          </a:p>
          <a:p>
            <a:pPr lvl="1"/>
            <a:r>
              <a:rPr lang="en-US" altLang="ja-JP" dirty="0"/>
              <a:t>FURPS+</a:t>
            </a:r>
            <a:endParaRPr lang="ja-JP" altLang="ja-JP" dirty="0"/>
          </a:p>
          <a:p>
            <a:pPr lvl="1"/>
            <a:r>
              <a:rPr lang="en-US" altLang="ja-JP" dirty="0"/>
              <a:t>GQM</a:t>
            </a:r>
            <a:r>
              <a:rPr lang="ja-JP" altLang="ja-JP" dirty="0"/>
              <a:t>手法</a:t>
            </a:r>
          </a:p>
          <a:p>
            <a:pPr lvl="1"/>
            <a:r>
              <a:rPr lang="en-US" altLang="ja-JP" dirty="0"/>
              <a:t>RASIS</a:t>
            </a:r>
            <a:endParaRPr lang="ja-JP" altLang="ja-JP" dirty="0"/>
          </a:p>
          <a:p>
            <a:pPr lvl="1"/>
            <a:r>
              <a:rPr lang="ja-JP" altLang="ja-JP" dirty="0"/>
              <a:t>インタビュー技法に関する知識</a:t>
            </a:r>
          </a:p>
          <a:p>
            <a:pPr lvl="1"/>
            <a:r>
              <a:rPr lang="ja-JP" altLang="ja-JP" dirty="0"/>
              <a:t>インタビュー技法の活用と実践</a:t>
            </a:r>
          </a:p>
          <a:p>
            <a:pPr lvl="1"/>
            <a:r>
              <a:rPr lang="ja-JP" altLang="ja-JP" dirty="0"/>
              <a:t>システムエンジニアリングや人間中心設計と要求との関係</a:t>
            </a:r>
          </a:p>
          <a:p>
            <a:pPr lvl="1"/>
            <a:r>
              <a:rPr lang="ja-JP" altLang="ja-JP" dirty="0"/>
              <a:t>ニーズの分析と優先順位付け</a:t>
            </a:r>
          </a:p>
          <a:p>
            <a:pPr lvl="1"/>
            <a:r>
              <a:rPr lang="ja-JP" altLang="ja-JP" dirty="0"/>
              <a:t>ユーザニーズの把握に関する知識</a:t>
            </a:r>
          </a:p>
          <a:p>
            <a:pPr lvl="1"/>
            <a:r>
              <a:rPr lang="ja-JP" altLang="ja-JP" dirty="0"/>
              <a:t>ユーザニーズ調査</a:t>
            </a:r>
          </a:p>
          <a:p>
            <a:pPr lvl="1"/>
            <a:r>
              <a:rPr lang="ja-JP" altLang="ja-JP" dirty="0"/>
              <a:t>課題定義</a:t>
            </a:r>
          </a:p>
          <a:p>
            <a:pPr lvl="1"/>
            <a:r>
              <a:rPr lang="ja-JP" altLang="ja-JP" dirty="0"/>
              <a:t>機能要求</a:t>
            </a:r>
          </a:p>
          <a:p>
            <a:pPr lvl="1"/>
            <a:r>
              <a:rPr lang="ja-JP" altLang="ja-JP" dirty="0"/>
              <a:t>機能要件定義</a:t>
            </a:r>
          </a:p>
          <a:p>
            <a:pPr lvl="1"/>
            <a:r>
              <a:rPr lang="ja-JP" altLang="ja-JP" dirty="0"/>
              <a:t>技術要件定義</a:t>
            </a:r>
          </a:p>
          <a:p>
            <a:pPr lvl="1"/>
            <a:r>
              <a:rPr lang="ja-JP" altLang="ja-JP" dirty="0"/>
              <a:t>業務要件定義</a:t>
            </a:r>
          </a:p>
          <a:p>
            <a:pPr lvl="1"/>
            <a:r>
              <a:rPr lang="ja-JP" altLang="ja-JP" dirty="0"/>
              <a:t>現行</a:t>
            </a:r>
            <a:r>
              <a:rPr lang="en-US" altLang="ja-JP" dirty="0"/>
              <a:t>IT</a:t>
            </a:r>
            <a:r>
              <a:rPr lang="ja-JP" altLang="ja-JP" dirty="0"/>
              <a:t>環境分析</a:t>
            </a:r>
          </a:p>
          <a:p>
            <a:pPr lvl="1"/>
            <a:r>
              <a:rPr lang="ja-JP" altLang="ja-JP" dirty="0"/>
              <a:t>現行業務分析</a:t>
            </a:r>
          </a:p>
          <a:p>
            <a:pPr lvl="1"/>
            <a:r>
              <a:rPr lang="ja-JP" altLang="ja-JP" dirty="0"/>
              <a:t>現状分析</a:t>
            </a:r>
          </a:p>
          <a:p>
            <a:pPr lvl="1"/>
            <a:r>
              <a:rPr lang="ja-JP" altLang="ja-JP" dirty="0"/>
              <a:t>情報システム戦略との整合性検証</a:t>
            </a:r>
          </a:p>
          <a:p>
            <a:pPr lvl="1"/>
            <a:r>
              <a:rPr lang="ja-JP" altLang="ja-JP" dirty="0"/>
              <a:t>新規技術要件の把握</a:t>
            </a:r>
          </a:p>
          <a:p>
            <a:pPr lvl="1"/>
            <a:r>
              <a:rPr lang="ja-JP" altLang="ja-JP" dirty="0"/>
              <a:t>新規業務要件の</a:t>
            </a:r>
            <a:r>
              <a:rPr lang="ja-JP" altLang="ja-JP" dirty="0" smtClean="0"/>
              <a:t>把握</a:t>
            </a:r>
            <a:endParaRPr lang="ja-JP" altLang="ja-JP" dirty="0"/>
          </a:p>
        </p:txBody>
      </p:sp>
      <p:sp>
        <p:nvSpPr>
          <p:cNvPr id="4" name="コンテンツ プレースホルダー 3"/>
          <p:cNvSpPr>
            <a:spLocks noGrp="1"/>
          </p:cNvSpPr>
          <p:nvPr>
            <p:ph sz="half" idx="2"/>
          </p:nvPr>
        </p:nvSpPr>
        <p:spPr/>
        <p:txBody>
          <a:bodyPr>
            <a:normAutofit fontScale="62500" lnSpcReduction="20000"/>
          </a:bodyPr>
          <a:lstStyle/>
          <a:p>
            <a:pPr lvl="1"/>
            <a:r>
              <a:rPr lang="ja-JP" altLang="ja-JP" dirty="0"/>
              <a:t>制約としての</a:t>
            </a:r>
            <a:r>
              <a:rPr lang="en-US" altLang="ja-JP" dirty="0"/>
              <a:t>COTS</a:t>
            </a:r>
            <a:endParaRPr lang="ja-JP" altLang="ja-JP" dirty="0"/>
          </a:p>
          <a:p>
            <a:pPr lvl="1"/>
            <a:r>
              <a:rPr lang="ja-JP" altLang="ja-JP" dirty="0"/>
              <a:t>非機能要求</a:t>
            </a:r>
          </a:p>
          <a:p>
            <a:pPr lvl="1"/>
            <a:r>
              <a:rPr lang="ja-JP" altLang="ja-JP" dirty="0"/>
              <a:t>非機能要件定義</a:t>
            </a:r>
          </a:p>
          <a:p>
            <a:pPr lvl="1"/>
            <a:r>
              <a:rPr lang="ja-JP" altLang="ja-JP" dirty="0"/>
              <a:t>品質機能展開</a:t>
            </a:r>
          </a:p>
          <a:p>
            <a:pPr lvl="1"/>
            <a:r>
              <a:rPr lang="ja-JP" altLang="ja-JP" dirty="0"/>
              <a:t>品質特性（非機能特性）の分析（安全性、セキュリティ、ユーザビリティ、性能等）</a:t>
            </a:r>
          </a:p>
          <a:p>
            <a:pPr lvl="1"/>
            <a:r>
              <a:rPr lang="ja-JP" altLang="ja-JP" dirty="0"/>
              <a:t>品質表</a:t>
            </a:r>
          </a:p>
          <a:p>
            <a:pPr lvl="1"/>
            <a:r>
              <a:rPr lang="ja-JP" altLang="ja-JP" dirty="0"/>
              <a:t>品質要求定義</a:t>
            </a:r>
          </a:p>
          <a:p>
            <a:pPr lvl="1"/>
            <a:r>
              <a:rPr lang="ja-JP" altLang="ja-JP" dirty="0"/>
              <a:t>厄介型問題（構造の歪みに起因する問題、解がたくさんある問題等）</a:t>
            </a:r>
          </a:p>
          <a:p>
            <a:pPr lvl="1"/>
            <a:r>
              <a:rPr lang="ja-JP" altLang="ja-JP" dirty="0"/>
              <a:t>優先順位付け、トレードオフ分析、要求のためのリスク分析</a:t>
            </a:r>
          </a:p>
          <a:p>
            <a:pPr lvl="1"/>
            <a:r>
              <a:rPr lang="ja-JP" altLang="ja-JP" dirty="0"/>
              <a:t>要求が備えるべき特性（検証可能性、非曖昧性、一貫性、正当性、トレーサビリティ、優先度等）</a:t>
            </a:r>
          </a:p>
          <a:p>
            <a:pPr lvl="1"/>
            <a:r>
              <a:rPr lang="ja-JP" altLang="ja-JP" dirty="0"/>
              <a:t>要求とアーキテクチャの競合</a:t>
            </a:r>
          </a:p>
          <a:p>
            <a:pPr lvl="1"/>
            <a:r>
              <a:rPr lang="ja-JP" altLang="ja-JP" dirty="0"/>
              <a:t>要求という概念の定義（プロダクト、プロジェクト、制約、システムの境界、システムの外部、システムの内部等）</a:t>
            </a:r>
          </a:p>
          <a:p>
            <a:pPr lvl="1"/>
            <a:r>
              <a:rPr lang="ja-JP" altLang="ja-JP" dirty="0"/>
              <a:t>要求のレベル</a:t>
            </a:r>
            <a:r>
              <a:rPr lang="en-US" altLang="ja-JP" dirty="0"/>
              <a:t>/</a:t>
            </a:r>
            <a:r>
              <a:rPr lang="ja-JP" altLang="ja-JP" dirty="0"/>
              <a:t>階層（ニーズ、ゴール、ユーザ要求、システム要求、ソフトウェア要求等）</a:t>
            </a:r>
          </a:p>
          <a:p>
            <a:pPr lvl="1"/>
            <a:r>
              <a:rPr lang="ja-JP" altLang="ja-JP" dirty="0"/>
              <a:t>要求分析</a:t>
            </a:r>
          </a:p>
          <a:p>
            <a:pPr lvl="1"/>
            <a:r>
              <a:rPr lang="ja-JP" altLang="ja-JP" dirty="0"/>
              <a:t>要求分析のプロセス</a:t>
            </a:r>
          </a:p>
          <a:p>
            <a:pPr lvl="1"/>
            <a:r>
              <a:rPr lang="ja-JP" altLang="ja-JP" dirty="0"/>
              <a:t>要件定義手法</a:t>
            </a:r>
          </a:p>
          <a:p>
            <a:pPr lvl="1"/>
            <a:r>
              <a:rPr lang="ja-JP" altLang="ja-JP" dirty="0"/>
              <a:t>要件定義書作成</a:t>
            </a:r>
          </a:p>
          <a:p>
            <a:pPr lvl="1"/>
            <a:r>
              <a:rPr lang="ja-JP" altLang="ja-JP" dirty="0"/>
              <a:t>利害関係者要件の確認</a:t>
            </a:r>
          </a:p>
          <a:p>
            <a:pPr lvl="1"/>
            <a:endParaRPr lang="ja-JP" altLang="en-US" dirty="0"/>
          </a:p>
          <a:p>
            <a:endParaRPr kumimoji="1" lang="ja-JP" altLang="en-US" dirty="0"/>
          </a:p>
        </p:txBody>
      </p:sp>
    </p:spTree>
    <p:extLst>
      <p:ext uri="{BB962C8B-B14F-4D97-AF65-F5344CB8AC3E}">
        <p14:creationId xmlns:p14="http://schemas.microsoft.com/office/powerpoint/2010/main" val="14897431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スキルに必要な知識</a:t>
            </a:r>
            <a:r>
              <a:rPr lang="en-US" altLang="ja-JP" dirty="0" smtClean="0"/>
              <a:t>【</a:t>
            </a:r>
            <a:r>
              <a:rPr lang="ja-JP" altLang="en-US" dirty="0" smtClean="0"/>
              <a:t>調達</a:t>
            </a:r>
            <a:r>
              <a:rPr lang="ja-JP" altLang="en-US" dirty="0"/>
              <a:t>管理</a:t>
            </a:r>
            <a:r>
              <a:rPr lang="en-US" altLang="ja-JP" dirty="0" smtClean="0"/>
              <a:t>】</a:t>
            </a:r>
            <a:r>
              <a:rPr lang="en-US" altLang="ja-JP" dirty="0"/>
              <a:t/>
            </a:r>
            <a:br>
              <a:rPr lang="en-US" altLang="ja-JP" dirty="0"/>
            </a:br>
            <a:r>
              <a:rPr lang="en-US" altLang="ja-JP" dirty="0"/>
              <a:t>(</a:t>
            </a:r>
            <a:r>
              <a:rPr lang="ja-JP" altLang="en-US" dirty="0"/>
              <a:t>スキル</a:t>
            </a:r>
            <a:r>
              <a:rPr lang="en-US" altLang="ja-JP" dirty="0"/>
              <a:t>424</a:t>
            </a:r>
            <a:r>
              <a:rPr lang="ja-JP" altLang="en-US" dirty="0"/>
              <a:t>項目・知識</a:t>
            </a:r>
            <a:r>
              <a:rPr lang="en-US" altLang="ja-JP" dirty="0"/>
              <a:t>8256</a:t>
            </a:r>
            <a:r>
              <a:rPr lang="ja-JP" altLang="en-US" dirty="0"/>
              <a:t>項目から抜粋</a:t>
            </a:r>
            <a:r>
              <a:rPr lang="en-US" altLang="ja-JP" dirty="0"/>
              <a:t>)</a:t>
            </a:r>
            <a:endParaRPr kumimoji="1" lang="ja-JP" altLang="en-US" dirty="0"/>
          </a:p>
        </p:txBody>
      </p:sp>
      <p:sp>
        <p:nvSpPr>
          <p:cNvPr id="5" name="正方形/長方形 4"/>
          <p:cNvSpPr/>
          <p:nvPr/>
        </p:nvSpPr>
        <p:spPr>
          <a:xfrm>
            <a:off x="370114" y="833970"/>
            <a:ext cx="3627196" cy="6186309"/>
          </a:xfrm>
          <a:prstGeom prst="rect">
            <a:avLst/>
          </a:prstGeom>
        </p:spPr>
        <p:txBody>
          <a:bodyPr wrap="square">
            <a:spAutoFit/>
          </a:bodyPr>
          <a:lstStyle/>
          <a:p>
            <a:r>
              <a:rPr lang="en-US" altLang="ja-JP" dirty="0" smtClean="0">
                <a:latin typeface="Meiryo UI" panose="020B0604030504040204" pitchFamily="50" charset="-128"/>
                <a:ea typeface="Meiryo UI" panose="020B0604030504040204" pitchFamily="50" charset="-128"/>
              </a:rPr>
              <a:t>COTS</a:t>
            </a:r>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Commercial Off The Shelf</a:t>
            </a:r>
            <a:r>
              <a:rPr lang="ja-JP" altLang="en-US" dirty="0">
                <a:latin typeface="Meiryo UI" panose="020B0604030504040204" pitchFamily="50" charset="-128"/>
                <a:ea typeface="Meiryo UI" panose="020B0604030504040204" pitchFamily="50" charset="-128"/>
              </a:rPr>
              <a:t>）</a:t>
            </a:r>
          </a:p>
          <a:p>
            <a:r>
              <a:rPr lang="ja-JP" altLang="en-US" dirty="0">
                <a:latin typeface="Meiryo UI" panose="020B0604030504040204" pitchFamily="50" charset="-128"/>
                <a:ea typeface="Meiryo UI" panose="020B0604030504040204" pitchFamily="50" charset="-128"/>
              </a:rPr>
              <a:t>サプライヤの選定</a:t>
            </a:r>
          </a:p>
          <a:p>
            <a:r>
              <a:rPr lang="ja-JP" altLang="en-US" dirty="0">
                <a:latin typeface="Meiryo UI" panose="020B0604030504040204" pitchFamily="50" charset="-128"/>
                <a:ea typeface="Meiryo UI" panose="020B0604030504040204" pitchFamily="50" charset="-128"/>
              </a:rPr>
              <a:t>システム開発取引および契約</a:t>
            </a:r>
          </a:p>
          <a:p>
            <a:r>
              <a:rPr lang="ja-JP" altLang="en-US" dirty="0">
                <a:latin typeface="Meiryo UI" panose="020B0604030504040204" pitchFamily="50" charset="-128"/>
                <a:ea typeface="Meiryo UI" panose="020B0604030504040204" pitchFamily="50" charset="-128"/>
              </a:rPr>
              <a:t>スクリーニング・システム</a:t>
            </a:r>
          </a:p>
          <a:p>
            <a:r>
              <a:rPr lang="ja-JP" altLang="en-US" dirty="0">
                <a:latin typeface="Meiryo UI" panose="020B0604030504040204" pitchFamily="50" charset="-128"/>
                <a:ea typeface="Meiryo UI" panose="020B0604030504040204" pitchFamily="50" charset="-128"/>
              </a:rPr>
              <a:t>プロポーザル評価技法</a:t>
            </a:r>
          </a:p>
          <a:p>
            <a:r>
              <a:rPr lang="ja-JP" altLang="en-US" dirty="0">
                <a:latin typeface="Meiryo UI" panose="020B0604030504040204" pitchFamily="50" charset="-128"/>
                <a:ea typeface="Meiryo UI" panose="020B0604030504040204" pitchFamily="50" charset="-128"/>
              </a:rPr>
              <a:t>リスク分析手法</a:t>
            </a:r>
          </a:p>
          <a:p>
            <a:r>
              <a:rPr lang="ja-JP" altLang="en-US" dirty="0">
                <a:latin typeface="Meiryo UI" panose="020B0604030504040204" pitchFamily="50" charset="-128"/>
                <a:ea typeface="Meiryo UI" panose="020B0604030504040204" pitchFamily="50" charset="-128"/>
              </a:rPr>
              <a:t>海外調達に関する知識</a:t>
            </a:r>
          </a:p>
          <a:p>
            <a:r>
              <a:rPr lang="ja-JP" altLang="en-US" dirty="0">
                <a:latin typeface="Meiryo UI" panose="020B0604030504040204" pitchFamily="50" charset="-128"/>
                <a:ea typeface="Meiryo UI" panose="020B0604030504040204" pitchFamily="50" charset="-128"/>
              </a:rPr>
              <a:t>記録マネジメントシステム</a:t>
            </a:r>
          </a:p>
          <a:p>
            <a:r>
              <a:rPr lang="ja-JP" altLang="en-US" dirty="0">
                <a:latin typeface="Meiryo UI" panose="020B0604030504040204" pitchFamily="50" charset="-128"/>
                <a:ea typeface="Meiryo UI" panose="020B0604030504040204" pitchFamily="50" charset="-128"/>
              </a:rPr>
              <a:t>契約タイプ</a:t>
            </a:r>
          </a:p>
          <a:p>
            <a:r>
              <a:rPr lang="ja-JP" altLang="en-US" dirty="0">
                <a:latin typeface="Meiryo UI" panose="020B0604030504040204" pitchFamily="50" charset="-128"/>
                <a:ea typeface="Meiryo UI" panose="020B0604030504040204" pitchFamily="50" charset="-128"/>
              </a:rPr>
              <a:t>契約管理（契約内容からの逸脱監視と是正対応）</a:t>
            </a:r>
          </a:p>
          <a:p>
            <a:r>
              <a:rPr lang="ja-JP" altLang="en-US" dirty="0">
                <a:latin typeface="Meiryo UI" panose="020B0604030504040204" pitchFamily="50" charset="-128"/>
                <a:ea typeface="Meiryo UI" panose="020B0604030504040204" pitchFamily="50" charset="-128"/>
              </a:rPr>
              <a:t>契約管理（契約変更管理）</a:t>
            </a:r>
          </a:p>
          <a:p>
            <a:r>
              <a:rPr lang="ja-JP" altLang="en-US" dirty="0">
                <a:latin typeface="Meiryo UI" panose="020B0604030504040204" pitchFamily="50" charset="-128"/>
                <a:ea typeface="Meiryo UI" panose="020B0604030504040204" pitchFamily="50" charset="-128"/>
              </a:rPr>
              <a:t>契約管理（調達先パフォーマンスレビュー）</a:t>
            </a:r>
          </a:p>
          <a:p>
            <a:r>
              <a:rPr lang="ja-JP" altLang="en-US" dirty="0">
                <a:latin typeface="Meiryo UI" panose="020B0604030504040204" pitchFamily="50" charset="-128"/>
                <a:ea typeface="Meiryo UI" panose="020B0604030504040204" pitchFamily="50" charset="-128"/>
              </a:rPr>
              <a:t>契約計画</a:t>
            </a:r>
          </a:p>
          <a:p>
            <a:r>
              <a:rPr lang="ja-JP" altLang="en-US" dirty="0">
                <a:latin typeface="Meiryo UI" panose="020B0604030504040204" pitchFamily="50" charset="-128"/>
                <a:ea typeface="Meiryo UI" panose="020B0604030504040204" pitchFamily="50" charset="-128"/>
              </a:rPr>
              <a:t>契約交渉</a:t>
            </a:r>
          </a:p>
          <a:p>
            <a:r>
              <a:rPr lang="ja-JP" altLang="en-US" dirty="0">
                <a:latin typeface="Meiryo UI" panose="020B0604030504040204" pitchFamily="50" charset="-128"/>
                <a:ea typeface="Meiryo UI" panose="020B0604030504040204" pitchFamily="50" charset="-128"/>
              </a:rPr>
              <a:t>契約終結</a:t>
            </a:r>
          </a:p>
          <a:p>
            <a:r>
              <a:rPr lang="ja-JP" altLang="en-US" dirty="0">
                <a:latin typeface="Meiryo UI" panose="020B0604030504040204" pitchFamily="50" charset="-128"/>
                <a:ea typeface="Meiryo UI" panose="020B0604030504040204" pitchFamily="50" charset="-128"/>
              </a:rPr>
              <a:t>見積書の記述項目</a:t>
            </a:r>
          </a:p>
          <a:p>
            <a:r>
              <a:rPr lang="ja-JP" altLang="en-US" dirty="0">
                <a:latin typeface="Meiryo UI" panose="020B0604030504040204" pitchFamily="50" charset="-128"/>
                <a:ea typeface="Meiryo UI" panose="020B0604030504040204" pitchFamily="50" charset="-128"/>
              </a:rPr>
              <a:t>購入・取得計画</a:t>
            </a:r>
          </a:p>
          <a:p>
            <a:r>
              <a:rPr lang="ja-JP" altLang="en-US" dirty="0">
                <a:latin typeface="Meiryo UI" panose="020B0604030504040204" pitchFamily="50" charset="-128"/>
                <a:ea typeface="Meiryo UI" panose="020B0604030504040204" pitchFamily="50" charset="-128"/>
              </a:rPr>
              <a:t>重み付け法</a:t>
            </a:r>
          </a:p>
          <a:p>
            <a:r>
              <a:rPr lang="ja-JP" altLang="en-US" dirty="0">
                <a:latin typeface="Meiryo UI" panose="020B0604030504040204" pitchFamily="50" charset="-128"/>
                <a:ea typeface="Meiryo UI" panose="020B0604030504040204" pitchFamily="50" charset="-128"/>
              </a:rPr>
              <a:t>専門家の</a:t>
            </a:r>
            <a:r>
              <a:rPr lang="ja-JP" altLang="en-US" dirty="0" smtClean="0">
                <a:latin typeface="Meiryo UI" panose="020B0604030504040204" pitchFamily="50" charset="-128"/>
                <a:ea typeface="Meiryo UI" panose="020B0604030504040204" pitchFamily="50" charset="-128"/>
              </a:rPr>
              <a:t>判断</a:t>
            </a:r>
            <a:endParaRPr lang="ja-JP" altLang="en-US" dirty="0">
              <a:latin typeface="Meiryo UI" panose="020B0604030504040204" pitchFamily="50" charset="-128"/>
              <a:ea typeface="Meiryo UI" panose="020B0604030504040204" pitchFamily="50" charset="-128"/>
            </a:endParaRPr>
          </a:p>
        </p:txBody>
      </p:sp>
      <p:sp>
        <p:nvSpPr>
          <p:cNvPr id="6" name="正方形/長方形 5"/>
          <p:cNvSpPr/>
          <p:nvPr/>
        </p:nvSpPr>
        <p:spPr>
          <a:xfrm>
            <a:off x="3997310" y="972470"/>
            <a:ext cx="4453008" cy="5909310"/>
          </a:xfrm>
          <a:prstGeom prst="rect">
            <a:avLst/>
          </a:prstGeom>
        </p:spPr>
        <p:txBody>
          <a:bodyPr wrap="square">
            <a:spAutoFit/>
          </a:bodyPr>
          <a:lstStyle/>
          <a:p>
            <a:r>
              <a:rPr lang="ja-JP" altLang="en-US" dirty="0">
                <a:latin typeface="Meiryo UI" panose="020B0604030504040204" pitchFamily="50" charset="-128"/>
                <a:ea typeface="Meiryo UI" panose="020B0604030504040204" pitchFamily="50" charset="-128"/>
              </a:rPr>
              <a:t>知的所有権</a:t>
            </a:r>
          </a:p>
          <a:p>
            <a:r>
              <a:rPr lang="ja-JP" altLang="en-US" dirty="0" smtClean="0">
                <a:latin typeface="Meiryo UI" panose="020B0604030504040204" pitchFamily="50" charset="-128"/>
                <a:ea typeface="Meiryo UI" panose="020B0604030504040204" pitchFamily="50" charset="-128"/>
              </a:rPr>
              <a:t>著作権</a:t>
            </a:r>
            <a:r>
              <a:rPr lang="ja-JP" altLang="en-US" dirty="0">
                <a:latin typeface="Meiryo UI" panose="020B0604030504040204" pitchFamily="50" charset="-128"/>
                <a:ea typeface="Meiryo UI" panose="020B0604030504040204" pitchFamily="50" charset="-128"/>
              </a:rPr>
              <a:t>管理に関する知識</a:t>
            </a:r>
          </a:p>
          <a:p>
            <a:r>
              <a:rPr lang="ja-JP" altLang="en-US" dirty="0">
                <a:latin typeface="Meiryo UI" panose="020B0604030504040204" pitchFamily="50" charset="-128"/>
                <a:ea typeface="Meiryo UI" panose="020B0604030504040204" pitchFamily="50" charset="-128"/>
              </a:rPr>
              <a:t>調達・契約計画の作成（組織調達方針・手続き）</a:t>
            </a:r>
          </a:p>
          <a:p>
            <a:r>
              <a:rPr lang="ja-JP" altLang="en-US" dirty="0">
                <a:latin typeface="Meiryo UI" panose="020B0604030504040204" pitchFamily="50" charset="-128"/>
                <a:ea typeface="Meiryo UI" panose="020B0604030504040204" pitchFamily="50" charset="-128"/>
              </a:rPr>
              <a:t>調達・契約計画の作成（適切な契約形態の決定）</a:t>
            </a:r>
          </a:p>
          <a:p>
            <a:r>
              <a:rPr lang="ja-JP" altLang="en-US" dirty="0">
                <a:latin typeface="Meiryo UI" panose="020B0604030504040204" pitchFamily="50" charset="-128"/>
                <a:ea typeface="Meiryo UI" panose="020B0604030504040204" pitchFamily="50" charset="-128"/>
              </a:rPr>
              <a:t>調達・契約計画の作成（内外製分析）</a:t>
            </a:r>
          </a:p>
          <a:p>
            <a:r>
              <a:rPr lang="ja-JP" altLang="en-US" dirty="0">
                <a:latin typeface="Meiryo UI" panose="020B0604030504040204" pitchFamily="50" charset="-128"/>
                <a:ea typeface="Meiryo UI" panose="020B0604030504040204" pitchFamily="50" charset="-128"/>
              </a:rPr>
              <a:t>調達の管理</a:t>
            </a:r>
          </a:p>
          <a:p>
            <a:r>
              <a:rPr lang="ja-JP" altLang="en-US" dirty="0">
                <a:latin typeface="Meiryo UI" panose="020B0604030504040204" pitchFamily="50" charset="-128"/>
                <a:ea typeface="Meiryo UI" panose="020B0604030504040204" pitchFamily="50" charset="-128"/>
              </a:rPr>
              <a:t>調達の計画</a:t>
            </a:r>
          </a:p>
          <a:p>
            <a:r>
              <a:rPr lang="ja-JP" altLang="en-US" dirty="0">
                <a:latin typeface="Meiryo UI" panose="020B0604030504040204" pitchFamily="50" charset="-128"/>
                <a:ea typeface="Meiryo UI" panose="020B0604030504040204" pitchFamily="50" charset="-128"/>
              </a:rPr>
              <a:t>調達の条件に関する知識</a:t>
            </a:r>
          </a:p>
          <a:p>
            <a:r>
              <a:rPr lang="ja-JP" altLang="en-US" dirty="0">
                <a:latin typeface="Meiryo UI" panose="020B0604030504040204" pitchFamily="50" charset="-128"/>
                <a:ea typeface="Meiryo UI" panose="020B0604030504040204" pitchFamily="50" charset="-128"/>
              </a:rPr>
              <a:t>調達の要求事項に関する知識</a:t>
            </a:r>
          </a:p>
          <a:p>
            <a:r>
              <a:rPr lang="ja-JP" altLang="en-US" dirty="0">
                <a:latin typeface="Meiryo UI" panose="020B0604030504040204" pitchFamily="50" charset="-128"/>
                <a:ea typeface="Meiryo UI" panose="020B0604030504040204" pitchFamily="50" charset="-128"/>
              </a:rPr>
              <a:t>調達マネジメント</a:t>
            </a:r>
          </a:p>
          <a:p>
            <a:r>
              <a:rPr lang="ja-JP" altLang="en-US" dirty="0">
                <a:latin typeface="Meiryo UI" panose="020B0604030504040204" pitchFamily="50" charset="-128"/>
                <a:ea typeface="Meiryo UI" panose="020B0604030504040204" pitchFamily="50" charset="-128"/>
              </a:rPr>
              <a:t>調達管理（契約管理システム、調達パフォーマンス・レビュー、検査および監査、実績報告、支払システム、クレーム管理、記録マネジメントシステム）</a:t>
            </a:r>
          </a:p>
          <a:p>
            <a:r>
              <a:rPr lang="ja-JP" altLang="en-US" dirty="0">
                <a:latin typeface="Meiryo UI" panose="020B0604030504040204" pitchFamily="50" charset="-128"/>
                <a:ea typeface="Meiryo UI" panose="020B0604030504040204" pitchFamily="50" charset="-128"/>
              </a:rPr>
              <a:t>調達計画（内外製分析、専門家の判断、契約タイプ）</a:t>
            </a:r>
          </a:p>
          <a:p>
            <a:r>
              <a:rPr lang="ja-JP" altLang="en-US" dirty="0">
                <a:latin typeface="Meiryo UI" panose="020B0604030504040204" pitchFamily="50" charset="-128"/>
                <a:ea typeface="Meiryo UI" panose="020B0604030504040204" pitchFamily="50" charset="-128"/>
              </a:rPr>
              <a:t>調達実行（入札説明会、プロポーザル評価法、独自見積り、専門家の判断、入札公告</a:t>
            </a:r>
            <a:r>
              <a:rPr lang="ja-JP" altLang="en-US" dirty="0" smtClean="0">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a:p>
            <a:endParaRPr lang="ja-JP" altLang="en-US" dirty="0">
              <a:latin typeface="Meiryo UI" panose="020B0604030504040204" pitchFamily="50" charset="-128"/>
              <a:ea typeface="Meiryo UI" panose="020B0604030504040204" pitchFamily="50" charset="-128"/>
            </a:endParaRPr>
          </a:p>
        </p:txBody>
      </p:sp>
      <p:sp>
        <p:nvSpPr>
          <p:cNvPr id="9" name="正方形/長方形 8"/>
          <p:cNvSpPr/>
          <p:nvPr/>
        </p:nvSpPr>
        <p:spPr>
          <a:xfrm>
            <a:off x="8503996" y="977988"/>
            <a:ext cx="3330652" cy="5909310"/>
          </a:xfrm>
          <a:prstGeom prst="rect">
            <a:avLst/>
          </a:prstGeom>
        </p:spPr>
        <p:txBody>
          <a:bodyPr wrap="square">
            <a:spAutoFit/>
          </a:bodyPr>
          <a:lstStyle/>
          <a:p>
            <a:r>
              <a:rPr lang="ja-JP" altLang="en-US" dirty="0">
                <a:latin typeface="Meiryo UI" panose="020B0604030504040204" pitchFamily="50" charset="-128"/>
                <a:ea typeface="Meiryo UI" panose="020B0604030504040204" pitchFamily="50" charset="-128"/>
              </a:rPr>
              <a:t>インターネット検索、調達交渉）</a:t>
            </a:r>
          </a:p>
          <a:p>
            <a:r>
              <a:rPr lang="ja-JP" altLang="en-US" dirty="0">
                <a:latin typeface="Meiryo UI" panose="020B0604030504040204" pitchFamily="50" charset="-128"/>
                <a:ea typeface="Meiryo UI" panose="020B0604030504040204" pitchFamily="50" charset="-128"/>
              </a:rPr>
              <a:t>調達終結（調達監査、交渉による和解、記録マネジメントシステム）</a:t>
            </a:r>
          </a:p>
          <a:p>
            <a:r>
              <a:rPr lang="ja-JP" altLang="en-US" dirty="0">
                <a:latin typeface="Meiryo UI" panose="020B0604030504040204" pitchFamily="50" charset="-128"/>
                <a:ea typeface="Meiryo UI" panose="020B0604030504040204" pitchFamily="50" charset="-128"/>
              </a:rPr>
              <a:t>提案依頼書（</a:t>
            </a:r>
            <a:r>
              <a:rPr lang="en-US" altLang="ja-JP" dirty="0">
                <a:latin typeface="Meiryo UI" panose="020B0604030504040204" pitchFamily="50" charset="-128"/>
                <a:ea typeface="Meiryo UI" panose="020B0604030504040204" pitchFamily="50" charset="-128"/>
              </a:rPr>
              <a:t>RFP</a:t>
            </a:r>
            <a:r>
              <a:rPr lang="ja-JP" altLang="en-US" dirty="0">
                <a:latin typeface="Meiryo UI" panose="020B0604030504040204" pitchFamily="50" charset="-128"/>
                <a:ea typeface="Meiryo UI" panose="020B0604030504040204" pitchFamily="50" charset="-128"/>
              </a:rPr>
              <a:t>）の記述項目</a:t>
            </a:r>
          </a:p>
          <a:p>
            <a:r>
              <a:rPr lang="ja-JP" altLang="en-US" dirty="0" smtClean="0">
                <a:latin typeface="Meiryo UI" panose="020B0604030504040204" pitchFamily="50" charset="-128"/>
                <a:ea typeface="Meiryo UI" panose="020B0604030504040204" pitchFamily="50" charset="-128"/>
              </a:rPr>
              <a:t>適格</a:t>
            </a:r>
            <a:r>
              <a:rPr lang="ja-JP" altLang="en-US" dirty="0">
                <a:latin typeface="Meiryo UI" panose="020B0604030504040204" pitchFamily="50" charset="-128"/>
                <a:ea typeface="Meiryo UI" panose="020B0604030504040204" pitchFamily="50" charset="-128"/>
              </a:rPr>
              <a:t>納入者リストの作成</a:t>
            </a:r>
          </a:p>
          <a:p>
            <a:r>
              <a:rPr lang="ja-JP" altLang="en-US" dirty="0">
                <a:latin typeface="Meiryo UI" panose="020B0604030504040204" pitchFamily="50" charset="-128"/>
                <a:ea typeface="Meiryo UI" panose="020B0604030504040204" pitchFamily="50" charset="-128"/>
              </a:rPr>
              <a:t>独自見積り</a:t>
            </a:r>
          </a:p>
          <a:p>
            <a:r>
              <a:rPr lang="ja-JP" altLang="en-US" dirty="0">
                <a:latin typeface="Meiryo UI" panose="020B0604030504040204" pitchFamily="50" charset="-128"/>
                <a:ea typeface="Meiryo UI" panose="020B0604030504040204" pitchFamily="50" charset="-128"/>
              </a:rPr>
              <a:t>内外製分析</a:t>
            </a:r>
          </a:p>
          <a:p>
            <a:r>
              <a:rPr lang="ja-JP" altLang="en-US" dirty="0">
                <a:latin typeface="Meiryo UI" panose="020B0604030504040204" pitchFamily="50" charset="-128"/>
                <a:ea typeface="Meiryo UI" panose="020B0604030504040204" pitchFamily="50" charset="-128"/>
              </a:rPr>
              <a:t>入札公告</a:t>
            </a:r>
          </a:p>
          <a:p>
            <a:r>
              <a:rPr lang="ja-JP" altLang="en-US" dirty="0">
                <a:latin typeface="Meiryo UI" panose="020B0604030504040204" pitchFamily="50" charset="-128"/>
                <a:ea typeface="Meiryo UI" panose="020B0604030504040204" pitchFamily="50" charset="-128"/>
              </a:rPr>
              <a:t>入札説明会</a:t>
            </a:r>
          </a:p>
          <a:p>
            <a:r>
              <a:rPr lang="ja-JP" altLang="en-US" dirty="0">
                <a:latin typeface="Meiryo UI" panose="020B0604030504040204" pitchFamily="50" charset="-128"/>
                <a:ea typeface="Meiryo UI" panose="020B0604030504040204" pitchFamily="50" charset="-128"/>
              </a:rPr>
              <a:t>納入者の選定・発掘（契約交渉）</a:t>
            </a:r>
          </a:p>
          <a:p>
            <a:r>
              <a:rPr lang="ja-JP" altLang="en-US" dirty="0">
                <a:latin typeface="Meiryo UI" panose="020B0604030504040204" pitchFamily="50" charset="-128"/>
                <a:ea typeface="Meiryo UI" panose="020B0604030504040204" pitchFamily="50" charset="-128"/>
              </a:rPr>
              <a:t>納入者の選定・発掘（調達基準）</a:t>
            </a:r>
          </a:p>
          <a:p>
            <a:r>
              <a:rPr lang="ja-JP" altLang="en-US" dirty="0">
                <a:latin typeface="Meiryo UI" panose="020B0604030504040204" pitchFamily="50" charset="-128"/>
                <a:ea typeface="Meiryo UI" panose="020B0604030504040204" pitchFamily="50" charset="-128"/>
              </a:rPr>
              <a:t>納入者の選定・発掘（調達先候補の発掘）</a:t>
            </a:r>
          </a:p>
          <a:p>
            <a:r>
              <a:rPr lang="ja-JP" altLang="en-US" dirty="0">
                <a:latin typeface="Meiryo UI" panose="020B0604030504040204" pitchFamily="50" charset="-128"/>
                <a:ea typeface="Meiryo UI" panose="020B0604030504040204" pitchFamily="50" charset="-128"/>
              </a:rPr>
              <a:t>納入者回答依頼</a:t>
            </a:r>
          </a:p>
          <a:p>
            <a:r>
              <a:rPr lang="ja-JP" altLang="en-US" dirty="0">
                <a:latin typeface="Meiryo UI" panose="020B0604030504040204" pitchFamily="50" charset="-128"/>
                <a:ea typeface="Meiryo UI" panose="020B0604030504040204" pitchFamily="50" charset="-128"/>
              </a:rPr>
              <a:t>納入者選定</a:t>
            </a:r>
          </a:p>
          <a:p>
            <a:r>
              <a:rPr lang="ja-JP" altLang="en-US" dirty="0">
                <a:latin typeface="Meiryo UI" panose="020B0604030504040204" pitchFamily="50" charset="-128"/>
                <a:ea typeface="Meiryo UI" panose="020B0604030504040204" pitchFamily="50" charset="-128"/>
              </a:rPr>
              <a:t>納入者点数評価システム</a:t>
            </a:r>
          </a:p>
          <a:p>
            <a:r>
              <a:rPr lang="ja-JP" altLang="en-US" dirty="0">
                <a:latin typeface="Meiryo UI" panose="020B0604030504040204" pitchFamily="50" charset="-128"/>
                <a:ea typeface="Meiryo UI" panose="020B0604030504040204" pitchFamily="50" charset="-128"/>
              </a:rPr>
              <a:t>秘密保持契約（</a:t>
            </a:r>
            <a:r>
              <a:rPr lang="en-US" altLang="ja-JP" dirty="0">
                <a:latin typeface="Meiryo UI" panose="020B0604030504040204" pitchFamily="50" charset="-128"/>
                <a:ea typeface="Meiryo UI" panose="020B0604030504040204" pitchFamily="50" charset="-128"/>
              </a:rPr>
              <a:t>NDA</a:t>
            </a:r>
            <a:r>
              <a:rPr lang="ja-JP" altLang="en-US" dirty="0">
                <a:latin typeface="Meiryo UI" panose="020B0604030504040204" pitchFamily="50" charset="-128"/>
                <a:ea typeface="Meiryo UI" panose="020B0604030504040204" pitchFamily="50" charset="-128"/>
              </a:rPr>
              <a:t>）</a:t>
            </a:r>
          </a:p>
          <a:p>
            <a:r>
              <a:rPr lang="ja-JP" altLang="en-US" dirty="0">
                <a:latin typeface="Meiryo UI" panose="020B0604030504040204" pitchFamily="50" charset="-128"/>
                <a:ea typeface="Meiryo UI" panose="020B0604030504040204" pitchFamily="50" charset="-128"/>
              </a:rPr>
              <a:t>標準書式</a:t>
            </a:r>
          </a:p>
        </p:txBody>
      </p:sp>
    </p:spTree>
    <p:extLst>
      <p:ext uri="{BB962C8B-B14F-4D97-AF65-F5344CB8AC3E}">
        <p14:creationId xmlns:p14="http://schemas.microsoft.com/office/powerpoint/2010/main" val="1262211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1524000" y="0"/>
            <a:ext cx="9144000" cy="928670"/>
          </a:xfrm>
        </p:spPr>
        <p:txBody>
          <a:bodyPr>
            <a:noAutofit/>
          </a:bodyPr>
          <a:lstStyle/>
          <a:p>
            <a:r>
              <a:rPr lang="ja-JP" altLang="en-US" sz="3200" dirty="0"/>
              <a:t>図書館の今のタスク、業務課題と必要なスキル</a:t>
            </a:r>
          </a:p>
        </p:txBody>
      </p:sp>
      <p:sp>
        <p:nvSpPr>
          <p:cNvPr id="3" name="コンテンツ プレースホルダー 2"/>
          <p:cNvSpPr>
            <a:spLocks noGrp="1"/>
          </p:cNvSpPr>
          <p:nvPr>
            <p:ph sz="half" idx="1"/>
          </p:nvPr>
        </p:nvSpPr>
        <p:spPr>
          <a:xfrm>
            <a:off x="335666" y="1052736"/>
            <a:ext cx="5684134" cy="5805264"/>
          </a:xfrm>
        </p:spPr>
        <p:txBody>
          <a:bodyPr>
            <a:normAutofit lnSpcReduction="10000"/>
          </a:bodyPr>
          <a:lstStyle/>
          <a:p>
            <a:r>
              <a:rPr lang="ja-JP" altLang="en-US" dirty="0"/>
              <a:t>基本</a:t>
            </a:r>
            <a:r>
              <a:rPr lang="ja-JP" altLang="en-US" dirty="0" smtClean="0"/>
              <a:t>姿勢</a:t>
            </a:r>
            <a:endParaRPr lang="en-US" altLang="ja-JP" dirty="0" smtClean="0"/>
          </a:p>
          <a:p>
            <a:pPr lvl="1"/>
            <a:r>
              <a:rPr lang="ja-JP" altLang="en-US" dirty="0"/>
              <a:t>業務運営の効率化</a:t>
            </a:r>
          </a:p>
          <a:p>
            <a:pPr lvl="1"/>
            <a:r>
              <a:rPr lang="ja-JP" altLang="en-US" dirty="0"/>
              <a:t>業務運営の透明性の向上</a:t>
            </a:r>
          </a:p>
          <a:p>
            <a:pPr lvl="1"/>
            <a:r>
              <a:rPr lang="ja-JP" altLang="en-US" dirty="0"/>
              <a:t>サービスの利便性の</a:t>
            </a:r>
            <a:r>
              <a:rPr lang="ja-JP" altLang="en-US" dirty="0" smtClean="0"/>
              <a:t>向上</a:t>
            </a:r>
            <a:endParaRPr lang="ja-JP" altLang="en-US" dirty="0"/>
          </a:p>
          <a:p>
            <a:r>
              <a:rPr lang="ja-JP" altLang="en-US" dirty="0"/>
              <a:t>図書館の</a:t>
            </a:r>
            <a:r>
              <a:rPr lang="ja-JP" altLang="en-US" dirty="0" smtClean="0"/>
              <a:t>タスク</a:t>
            </a:r>
            <a:endParaRPr lang="en-US" altLang="ja-JP" dirty="0" smtClean="0"/>
          </a:p>
          <a:p>
            <a:pPr lvl="1"/>
            <a:r>
              <a:rPr lang="ja-JP" altLang="en-US" dirty="0"/>
              <a:t>戦略</a:t>
            </a:r>
            <a:r>
              <a:rPr lang="ja-JP" altLang="en-US" dirty="0" smtClean="0"/>
              <a:t>企画</a:t>
            </a:r>
            <a:endParaRPr lang="en-US" altLang="ja-JP" dirty="0" smtClean="0"/>
          </a:p>
          <a:p>
            <a:pPr lvl="2"/>
            <a:r>
              <a:rPr lang="ja-JP" altLang="en-US" dirty="0" smtClean="0"/>
              <a:t>調査・分析・サービス企画</a:t>
            </a:r>
            <a:endParaRPr lang="en-US" altLang="ja-JP" dirty="0" smtClean="0"/>
          </a:p>
          <a:p>
            <a:pPr lvl="1"/>
            <a:r>
              <a:rPr lang="ja-JP" altLang="en-US" dirty="0" smtClean="0"/>
              <a:t>サービス</a:t>
            </a:r>
            <a:r>
              <a:rPr lang="ja-JP" altLang="en-US" dirty="0"/>
              <a:t>要件</a:t>
            </a:r>
            <a:r>
              <a:rPr lang="ja-JP" altLang="en-US" dirty="0" smtClean="0"/>
              <a:t>定義</a:t>
            </a:r>
            <a:endParaRPr lang="en-US" altLang="ja-JP" dirty="0" smtClean="0"/>
          </a:p>
          <a:p>
            <a:pPr lvl="1"/>
            <a:r>
              <a:rPr lang="ja-JP" altLang="en-US" dirty="0" smtClean="0"/>
              <a:t>業務要件定義・システム化要件定義</a:t>
            </a:r>
            <a:endParaRPr lang="ja-JP" altLang="en-US" dirty="0"/>
          </a:p>
          <a:p>
            <a:pPr lvl="1"/>
            <a:r>
              <a:rPr lang="ja-JP" altLang="en-US" dirty="0" smtClean="0"/>
              <a:t>サービス構築</a:t>
            </a:r>
            <a:endParaRPr lang="en-US" altLang="ja-JP" dirty="0" smtClean="0"/>
          </a:p>
          <a:p>
            <a:pPr lvl="2"/>
            <a:r>
              <a:rPr lang="ja-JP" altLang="en-US" dirty="0" smtClean="0"/>
              <a:t>業務構築</a:t>
            </a:r>
            <a:endParaRPr lang="en-US" altLang="ja-JP" dirty="0" smtClean="0"/>
          </a:p>
          <a:p>
            <a:pPr lvl="2"/>
            <a:r>
              <a:rPr lang="ja-JP" altLang="en-US" dirty="0" smtClean="0"/>
              <a:t>システム</a:t>
            </a:r>
            <a:r>
              <a:rPr lang="ja-JP" altLang="en-US" dirty="0"/>
              <a:t>構築</a:t>
            </a:r>
          </a:p>
          <a:p>
            <a:pPr lvl="1"/>
            <a:r>
              <a:rPr lang="ja-JP" altLang="en-US" dirty="0" smtClean="0"/>
              <a:t>サービス運用</a:t>
            </a:r>
            <a:endParaRPr lang="en-US" altLang="ja-JP" dirty="0" smtClean="0"/>
          </a:p>
          <a:p>
            <a:pPr lvl="2"/>
            <a:r>
              <a:rPr lang="ja-JP" altLang="en-US" dirty="0" smtClean="0"/>
              <a:t>業務運用</a:t>
            </a:r>
            <a:endParaRPr lang="en-US" altLang="ja-JP" dirty="0" smtClean="0"/>
          </a:p>
          <a:p>
            <a:pPr lvl="2"/>
            <a:r>
              <a:rPr lang="ja-JP" altLang="en-US" dirty="0" smtClean="0"/>
              <a:t>システム運用</a:t>
            </a:r>
            <a:endParaRPr lang="ja-JP" altLang="en-US" dirty="0"/>
          </a:p>
          <a:p>
            <a:pPr lvl="1"/>
            <a:endParaRPr lang="ja-JP" altLang="en-US" dirty="0"/>
          </a:p>
          <a:p>
            <a:endParaRPr lang="ja-JP" altLang="en-US" dirty="0"/>
          </a:p>
        </p:txBody>
      </p:sp>
      <p:sp>
        <p:nvSpPr>
          <p:cNvPr id="2" name="コンテンツ プレースホルダー 1"/>
          <p:cNvSpPr>
            <a:spLocks noGrp="1"/>
          </p:cNvSpPr>
          <p:nvPr>
            <p:ph sz="half" idx="2"/>
          </p:nvPr>
        </p:nvSpPr>
        <p:spPr>
          <a:xfrm>
            <a:off x="6172200" y="1052737"/>
            <a:ext cx="5684134" cy="5668739"/>
          </a:xfrm>
        </p:spPr>
        <p:txBody>
          <a:bodyPr>
            <a:normAutofit lnSpcReduction="10000"/>
          </a:bodyPr>
          <a:lstStyle/>
          <a:p>
            <a:r>
              <a:rPr lang="ja-JP" altLang="en-US" dirty="0" smtClean="0"/>
              <a:t>タスク</a:t>
            </a:r>
            <a:r>
              <a:rPr lang="ja-JP" altLang="en-US" dirty="0"/>
              <a:t>に必要な人材</a:t>
            </a:r>
            <a:endParaRPr lang="en-US" altLang="ja-JP" dirty="0"/>
          </a:p>
          <a:p>
            <a:pPr lvl="1"/>
            <a:r>
              <a:rPr lang="ja-JP" altLang="en-US" dirty="0"/>
              <a:t>サービス提供部門</a:t>
            </a:r>
          </a:p>
          <a:p>
            <a:pPr lvl="1"/>
            <a:r>
              <a:rPr lang="ja-JP" altLang="en-US" dirty="0"/>
              <a:t>アーカイブとユーザーを繋ぐ人材</a:t>
            </a:r>
            <a:endParaRPr lang="en-US" altLang="ja-JP" dirty="0"/>
          </a:p>
          <a:p>
            <a:pPr lvl="1"/>
            <a:r>
              <a:rPr lang="ja-JP" altLang="en-US" dirty="0"/>
              <a:t>保存部門（資料媒体）</a:t>
            </a:r>
          </a:p>
          <a:p>
            <a:pPr lvl="1"/>
            <a:r>
              <a:rPr lang="ja-JP" altLang="en-US" dirty="0"/>
              <a:t>システム部門</a:t>
            </a:r>
          </a:p>
          <a:p>
            <a:r>
              <a:rPr lang="ja-JP" altLang="en-US" dirty="0" smtClean="0"/>
              <a:t>人材に</a:t>
            </a:r>
            <a:r>
              <a:rPr lang="ja-JP" altLang="en-US" dirty="0"/>
              <a:t>必要なスキル構成</a:t>
            </a:r>
            <a:endParaRPr lang="en-US" altLang="ja-JP" dirty="0"/>
          </a:p>
          <a:p>
            <a:pPr lvl="1"/>
            <a:r>
              <a:rPr lang="ja-JP" altLang="en-US" dirty="0"/>
              <a:t>ヒューマンスキル</a:t>
            </a:r>
          </a:p>
          <a:p>
            <a:pPr lvl="1"/>
            <a:r>
              <a:rPr lang="en-US" altLang="ja-JP" dirty="0"/>
              <a:t>IT</a:t>
            </a:r>
            <a:r>
              <a:rPr lang="ja-JP" altLang="en-US" dirty="0"/>
              <a:t>スキル構成</a:t>
            </a:r>
          </a:p>
          <a:p>
            <a:endParaRPr kumimoji="1" lang="ja-JP" altLang="en-US" dirty="0"/>
          </a:p>
        </p:txBody>
      </p:sp>
      <p:sp>
        <p:nvSpPr>
          <p:cNvPr id="5" name="フッター プレースホルダー 4"/>
          <p:cNvSpPr>
            <a:spLocks noGrp="1"/>
          </p:cNvSpPr>
          <p:nvPr>
            <p:ph type="ftr" sz="quarter" idx="11"/>
          </p:nvPr>
        </p:nvSpPr>
        <p:spPr/>
        <p:txBody>
          <a:bodyPr/>
          <a:lstStyle/>
          <a:p>
            <a:endParaRPr kumimoji="0" lang="en-US" dirty="0"/>
          </a:p>
        </p:txBody>
      </p:sp>
      <p:sp>
        <p:nvSpPr>
          <p:cNvPr id="6" name="スライド番号プレースホルダー 5"/>
          <p:cNvSpPr>
            <a:spLocks noGrp="1"/>
          </p:cNvSpPr>
          <p:nvPr>
            <p:ph type="sldNum" sz="quarter" idx="12"/>
          </p:nvPr>
        </p:nvSpPr>
        <p:spPr/>
        <p:txBody>
          <a:bodyPr/>
          <a:lstStyle/>
          <a:p>
            <a:fld id="{042AED99-7FB4-404E-8A97-64753DCE42EC}" type="slidenum">
              <a:rPr kumimoji="0" lang="en-US" smtClean="0"/>
              <a:pPr/>
              <a:t>3</a:t>
            </a:fld>
            <a:endParaRPr kumimoji="0" lang="en-US"/>
          </a:p>
        </p:txBody>
      </p:sp>
    </p:spTree>
    <p:extLst>
      <p:ext uri="{BB962C8B-B14F-4D97-AF65-F5344CB8AC3E}">
        <p14:creationId xmlns:p14="http://schemas.microsoft.com/office/powerpoint/2010/main" val="37817863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スキルに必要な知識例</a:t>
            </a:r>
            <a:r>
              <a:rPr kumimoji="1" lang="en-US" altLang="ja-JP" dirty="0" smtClean="0"/>
              <a:t>【</a:t>
            </a:r>
            <a:r>
              <a:rPr kumimoji="1" lang="ja-JP" altLang="en-US" dirty="0" smtClean="0"/>
              <a:t>開発管理</a:t>
            </a:r>
            <a:r>
              <a:rPr kumimoji="1" lang="en-US" altLang="ja-JP" dirty="0" smtClean="0"/>
              <a:t>】</a:t>
            </a:r>
            <a:br>
              <a:rPr kumimoji="1" lang="en-US" altLang="ja-JP" dirty="0" smtClean="0"/>
            </a:br>
            <a:r>
              <a:rPr lang="en-US" altLang="ja-JP" sz="3100" dirty="0"/>
              <a:t>(</a:t>
            </a:r>
            <a:r>
              <a:rPr lang="ja-JP" altLang="en-US" sz="3100" dirty="0"/>
              <a:t>スキル</a:t>
            </a:r>
            <a:r>
              <a:rPr lang="en-US" altLang="ja-JP" sz="3100" dirty="0"/>
              <a:t>424</a:t>
            </a:r>
            <a:r>
              <a:rPr lang="ja-JP" altLang="en-US" sz="3100" dirty="0"/>
              <a:t>項目・知識</a:t>
            </a:r>
            <a:r>
              <a:rPr lang="en-US" altLang="ja-JP" sz="3100" dirty="0"/>
              <a:t>8256</a:t>
            </a:r>
            <a:r>
              <a:rPr lang="ja-JP" altLang="en-US" sz="3100" dirty="0" smtClean="0"/>
              <a:t>項目から抜粋</a:t>
            </a:r>
            <a:r>
              <a:rPr lang="en-US" altLang="ja-JP" sz="3100" dirty="0" smtClean="0"/>
              <a:t>)</a:t>
            </a:r>
            <a:endParaRPr kumimoji="1" lang="ja-JP" altLang="en-US" dirty="0"/>
          </a:p>
        </p:txBody>
      </p:sp>
      <p:sp>
        <p:nvSpPr>
          <p:cNvPr id="9" name="正方形/長方形 8"/>
          <p:cNvSpPr/>
          <p:nvPr/>
        </p:nvSpPr>
        <p:spPr>
          <a:xfrm>
            <a:off x="315311" y="838304"/>
            <a:ext cx="6096000" cy="5355312"/>
          </a:xfrm>
          <a:prstGeom prst="rect">
            <a:avLst/>
          </a:prstGeom>
        </p:spPr>
        <p:txBody>
          <a:bodyPr>
            <a:spAutoFit/>
          </a:bodyPr>
          <a:lstStyle/>
          <a:p>
            <a:r>
              <a:rPr lang="ja-JP" altLang="en-US" dirty="0">
                <a:latin typeface="Meiryo UI" panose="020B0604030504040204" pitchFamily="50" charset="-128"/>
                <a:ea typeface="Meiryo UI" panose="020B0604030504040204" pitchFamily="50" charset="-128"/>
              </a:rPr>
              <a:t> </a:t>
            </a:r>
            <a:r>
              <a:rPr lang="ja-JP" altLang="en-US" dirty="0" smtClean="0">
                <a:latin typeface="Meiryo UI" panose="020B0604030504040204" pitchFamily="50" charset="-128"/>
                <a:ea typeface="Meiryo UI" panose="020B0604030504040204" pitchFamily="50" charset="-128"/>
              </a:rPr>
              <a:t>■開発</a:t>
            </a:r>
            <a:r>
              <a:rPr lang="ja-JP" altLang="en-US" dirty="0">
                <a:latin typeface="Meiryo UI" panose="020B0604030504040204" pitchFamily="50" charset="-128"/>
                <a:ea typeface="Meiryo UI" panose="020B0604030504040204" pitchFamily="50" charset="-128"/>
              </a:rPr>
              <a:t>プロセス・手法</a:t>
            </a:r>
          </a:p>
          <a:p>
            <a:r>
              <a:rPr lang="ja-JP" altLang="en-US" dirty="0">
                <a:latin typeface="Meiryo UI" panose="020B0604030504040204" pitchFamily="50" charset="-128"/>
                <a:ea typeface="Meiryo UI" panose="020B0604030504040204" pitchFamily="50" charset="-128"/>
              </a:rPr>
              <a:t>アジャイル開発</a:t>
            </a:r>
          </a:p>
          <a:p>
            <a:r>
              <a:rPr lang="ja-JP" altLang="en-US" dirty="0">
                <a:latin typeface="Meiryo UI" panose="020B0604030504040204" pitchFamily="50" charset="-128"/>
                <a:ea typeface="Meiryo UI" panose="020B0604030504040204" pitchFamily="50" charset="-128"/>
              </a:rPr>
              <a:t>システム開発手法</a:t>
            </a:r>
          </a:p>
          <a:p>
            <a:r>
              <a:rPr lang="ja-JP" altLang="en-US" dirty="0">
                <a:latin typeface="Meiryo UI" panose="020B0604030504040204" pitchFamily="50" charset="-128"/>
                <a:ea typeface="Meiryo UI" panose="020B0604030504040204" pitchFamily="50" charset="-128"/>
              </a:rPr>
              <a:t>ソフトウェアプロセスの計測法</a:t>
            </a:r>
          </a:p>
          <a:p>
            <a:r>
              <a:rPr lang="ja-JP" altLang="en-US" dirty="0">
                <a:latin typeface="Meiryo UI" panose="020B0604030504040204" pitchFamily="50" charset="-128"/>
                <a:ea typeface="Meiryo UI" panose="020B0604030504040204" pitchFamily="50" charset="-128"/>
              </a:rPr>
              <a:t>ソフトウェアライフサイクルおよびプロセスモデル</a:t>
            </a:r>
          </a:p>
          <a:p>
            <a:r>
              <a:rPr lang="ja-JP" altLang="en-US" dirty="0">
                <a:latin typeface="Meiryo UI" panose="020B0604030504040204" pitchFamily="50" charset="-128"/>
                <a:ea typeface="Meiryo UI" panose="020B0604030504040204" pitchFamily="50" charset="-128"/>
              </a:rPr>
              <a:t>ソフトウェアライフサイクルプロセス（</a:t>
            </a:r>
            <a:r>
              <a:rPr lang="en-US" altLang="ja-JP" dirty="0">
                <a:latin typeface="Meiryo UI" panose="020B0604030504040204" pitchFamily="50" charset="-128"/>
                <a:ea typeface="Meiryo UI" panose="020B0604030504040204" pitchFamily="50" charset="-128"/>
              </a:rPr>
              <a:t>SLCP</a:t>
            </a:r>
            <a:r>
              <a:rPr lang="ja-JP" altLang="en-US" dirty="0">
                <a:latin typeface="Meiryo UI" panose="020B0604030504040204" pitchFamily="50" charset="-128"/>
                <a:ea typeface="Meiryo UI" panose="020B0604030504040204" pitchFamily="50" charset="-128"/>
              </a:rPr>
              <a:t>）</a:t>
            </a:r>
          </a:p>
          <a:p>
            <a:r>
              <a:rPr lang="ja-JP" altLang="en-US" dirty="0">
                <a:latin typeface="Meiryo UI" panose="020B0604030504040204" pitchFamily="50" charset="-128"/>
                <a:ea typeface="Meiryo UI" panose="020B0604030504040204" pitchFamily="50" charset="-128"/>
              </a:rPr>
              <a:t>ソフトウェア開発モデル</a:t>
            </a:r>
          </a:p>
          <a:p>
            <a:r>
              <a:rPr lang="ja-JP" altLang="en-US" dirty="0">
                <a:latin typeface="Meiryo UI" panose="020B0604030504040204" pitchFamily="50" charset="-128"/>
                <a:ea typeface="Meiryo UI" panose="020B0604030504040204" pitchFamily="50" charset="-128"/>
              </a:rPr>
              <a:t>ソフトウェア再利用</a:t>
            </a:r>
          </a:p>
          <a:p>
            <a:r>
              <a:rPr lang="ja-JP" altLang="en-US" dirty="0">
                <a:latin typeface="Meiryo UI" panose="020B0604030504040204" pitchFamily="50" charset="-128"/>
                <a:ea typeface="Meiryo UI" panose="020B0604030504040204" pitchFamily="50" charset="-128"/>
              </a:rPr>
              <a:t>データモデリング</a:t>
            </a:r>
          </a:p>
          <a:p>
            <a:r>
              <a:rPr lang="ja-JP" altLang="en-US" dirty="0">
                <a:latin typeface="Meiryo UI" panose="020B0604030504040204" pitchFamily="50" charset="-128"/>
                <a:ea typeface="Meiryo UI" panose="020B0604030504040204" pitchFamily="50" charset="-128"/>
              </a:rPr>
              <a:t>テスト</a:t>
            </a:r>
          </a:p>
          <a:p>
            <a:r>
              <a:rPr lang="ja-JP" altLang="en-US" dirty="0">
                <a:latin typeface="Meiryo UI" panose="020B0604030504040204" pitchFamily="50" charset="-128"/>
                <a:ea typeface="Meiryo UI" panose="020B0604030504040204" pitchFamily="50" charset="-128"/>
              </a:rPr>
              <a:t>テスト技法</a:t>
            </a:r>
          </a:p>
          <a:p>
            <a:r>
              <a:rPr lang="ja-JP" altLang="en-US" dirty="0">
                <a:latin typeface="Meiryo UI" panose="020B0604030504040204" pitchFamily="50" charset="-128"/>
                <a:ea typeface="Meiryo UI" panose="020B0604030504040204" pitchFamily="50" charset="-128"/>
              </a:rPr>
              <a:t>プログラミング技術</a:t>
            </a:r>
          </a:p>
          <a:p>
            <a:r>
              <a:rPr lang="ja-JP" altLang="en-US" dirty="0">
                <a:latin typeface="Meiryo UI" panose="020B0604030504040204" pitchFamily="50" charset="-128"/>
                <a:ea typeface="Meiryo UI" panose="020B0604030504040204" pitchFamily="50" charset="-128"/>
              </a:rPr>
              <a:t>プログラミング言語、マークアップランゲージ</a:t>
            </a:r>
          </a:p>
          <a:p>
            <a:r>
              <a:rPr lang="ja-JP" altLang="en-US" dirty="0">
                <a:latin typeface="Meiryo UI" panose="020B0604030504040204" pitchFamily="50" charset="-128"/>
                <a:ea typeface="Meiryo UI" panose="020B0604030504040204" pitchFamily="50" charset="-128"/>
              </a:rPr>
              <a:t>プロセスの概念：プロセス改善、基礎としての情報、情報収集</a:t>
            </a:r>
          </a:p>
          <a:p>
            <a:r>
              <a:rPr lang="ja-JP" altLang="en-US" dirty="0">
                <a:latin typeface="Meiryo UI" panose="020B0604030504040204" pitchFamily="50" charset="-128"/>
                <a:ea typeface="Meiryo UI" panose="020B0604030504040204" pitchFamily="50" charset="-128"/>
              </a:rPr>
              <a:t>プロセス成熟度</a:t>
            </a:r>
          </a:p>
          <a:p>
            <a:r>
              <a:rPr lang="ja-JP" altLang="en-US" dirty="0">
                <a:latin typeface="Meiryo UI" panose="020B0604030504040204" pitchFamily="50" charset="-128"/>
                <a:ea typeface="Meiryo UI" panose="020B0604030504040204" pitchFamily="50" charset="-128"/>
              </a:rPr>
              <a:t>プロセス評価モデル</a:t>
            </a:r>
          </a:p>
          <a:p>
            <a:r>
              <a:rPr lang="ja-JP" altLang="en-US" dirty="0">
                <a:latin typeface="Meiryo UI" panose="020B0604030504040204" pitchFamily="50" charset="-128"/>
                <a:ea typeface="Meiryo UI" panose="020B0604030504040204" pitchFamily="50" charset="-128"/>
              </a:rPr>
              <a:t>マッシュアップ</a:t>
            </a:r>
          </a:p>
          <a:p>
            <a:r>
              <a:rPr lang="ja-JP" altLang="en-US" dirty="0">
                <a:latin typeface="Meiryo UI" panose="020B0604030504040204" pitchFamily="50" charset="-128"/>
                <a:ea typeface="Meiryo UI" panose="020B0604030504040204" pitchFamily="50" charset="-128"/>
              </a:rPr>
              <a:t>モデリング技法と記述法（</a:t>
            </a:r>
            <a:r>
              <a:rPr lang="en-US" altLang="ja-JP" dirty="0">
                <a:latin typeface="Meiryo UI" panose="020B0604030504040204" pitchFamily="50" charset="-128"/>
                <a:ea typeface="Meiryo UI" panose="020B0604030504040204" pitchFamily="50" charset="-128"/>
              </a:rPr>
              <a:t>ER</a:t>
            </a:r>
            <a:r>
              <a:rPr lang="ja-JP" altLang="en-US" dirty="0">
                <a:latin typeface="Meiryo UI" panose="020B0604030504040204" pitchFamily="50" charset="-128"/>
                <a:ea typeface="Meiryo UI" panose="020B0604030504040204" pitchFamily="50" charset="-128"/>
              </a:rPr>
              <a:t>図等</a:t>
            </a:r>
            <a:r>
              <a:rPr lang="ja-JP" altLang="en-US"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ライフサイクルの各種モデル：長所と</a:t>
            </a:r>
            <a:r>
              <a:rPr lang="ja-JP" altLang="en-US" dirty="0" smtClean="0">
                <a:latin typeface="Meiryo UI" panose="020B0604030504040204" pitchFamily="50" charset="-128"/>
                <a:ea typeface="Meiryo UI" panose="020B0604030504040204" pitchFamily="50" charset="-128"/>
              </a:rPr>
              <a:t>短所</a:t>
            </a:r>
            <a:endParaRPr lang="en-US" altLang="ja-JP" dirty="0" smtClean="0">
              <a:latin typeface="Meiryo UI" panose="020B0604030504040204" pitchFamily="50" charset="-128"/>
              <a:ea typeface="Meiryo UI" panose="020B0604030504040204" pitchFamily="50" charset="-128"/>
            </a:endParaRPr>
          </a:p>
        </p:txBody>
      </p:sp>
      <p:sp>
        <p:nvSpPr>
          <p:cNvPr id="10" name="正方形/長方形 9"/>
          <p:cNvSpPr/>
          <p:nvPr/>
        </p:nvSpPr>
        <p:spPr>
          <a:xfrm>
            <a:off x="6411311" y="838304"/>
            <a:ext cx="5517931" cy="5909310"/>
          </a:xfrm>
          <a:prstGeom prst="rect">
            <a:avLst/>
          </a:prstGeom>
        </p:spPr>
        <p:txBody>
          <a:bodyPr wrap="square">
            <a:spAutoFit/>
          </a:bodyPr>
          <a:lstStyle/>
          <a:p>
            <a:r>
              <a:rPr lang="ja-JP" altLang="en-US" dirty="0">
                <a:latin typeface="Meiryo UI" panose="020B0604030504040204" pitchFamily="50" charset="-128"/>
                <a:ea typeface="Meiryo UI" panose="020B0604030504040204" pitchFamily="50" charset="-128"/>
              </a:rPr>
              <a:t>ライフサイクルの性質、ライフサイクルモデルの役割、ライフサイクルに関連する品質、システムサイズがライフサイクルモデル選択とシステムの性質に及ぼす影響、機動性問題</a:t>
            </a:r>
          </a:p>
          <a:p>
            <a:r>
              <a:rPr lang="ja-JP" altLang="en-US" dirty="0" smtClean="0">
                <a:latin typeface="Meiryo UI" panose="020B0604030504040204" pitchFamily="50" charset="-128"/>
                <a:ea typeface="Meiryo UI" panose="020B0604030504040204" pitchFamily="50" charset="-128"/>
              </a:rPr>
              <a:t>リバースエンジニアリング</a:t>
            </a:r>
            <a:endParaRPr lang="ja-JP" altLang="en-US"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開発環境設計</a:t>
            </a:r>
          </a:p>
          <a:p>
            <a:r>
              <a:rPr lang="ja-JP" altLang="en-US" dirty="0">
                <a:latin typeface="Meiryo UI" panose="020B0604030504040204" pitchFamily="50" charset="-128"/>
                <a:ea typeface="Meiryo UI" panose="020B0604030504040204" pitchFamily="50" charset="-128"/>
              </a:rPr>
              <a:t>開発支援ツール</a:t>
            </a:r>
          </a:p>
          <a:p>
            <a:r>
              <a:rPr lang="ja-JP" altLang="en-US" dirty="0">
                <a:latin typeface="Meiryo UI" panose="020B0604030504040204" pitchFamily="50" charset="-128"/>
                <a:ea typeface="Meiryo UI" panose="020B0604030504040204" pitchFamily="50" charset="-128"/>
              </a:rPr>
              <a:t>開発手法</a:t>
            </a:r>
          </a:p>
          <a:p>
            <a:r>
              <a:rPr lang="ja-JP" altLang="en-US" dirty="0">
                <a:latin typeface="Meiryo UI" panose="020B0604030504040204" pitchFamily="50" charset="-128"/>
                <a:ea typeface="Meiryo UI" panose="020B0604030504040204" pitchFamily="50" charset="-128"/>
              </a:rPr>
              <a:t>外部設計</a:t>
            </a:r>
          </a:p>
          <a:p>
            <a:r>
              <a:rPr lang="ja-JP" altLang="en-US" dirty="0">
                <a:latin typeface="Meiryo UI" panose="020B0604030504040204" pitchFamily="50" charset="-128"/>
                <a:ea typeface="Meiryo UI" panose="020B0604030504040204" pitchFamily="50" charset="-128"/>
              </a:rPr>
              <a:t>形式手法</a:t>
            </a:r>
          </a:p>
          <a:p>
            <a:r>
              <a:rPr lang="ja-JP" altLang="en-US" dirty="0">
                <a:latin typeface="Meiryo UI" panose="020B0604030504040204" pitchFamily="50" charset="-128"/>
                <a:ea typeface="Meiryo UI" panose="020B0604030504040204" pitchFamily="50" charset="-128"/>
              </a:rPr>
              <a:t>検証技法の活用と実践</a:t>
            </a:r>
          </a:p>
          <a:p>
            <a:r>
              <a:rPr lang="ja-JP" altLang="en-US" dirty="0">
                <a:latin typeface="Meiryo UI" panose="020B0604030504040204" pitchFamily="50" charset="-128"/>
                <a:ea typeface="Meiryo UI" panose="020B0604030504040204" pitchFamily="50" charset="-128"/>
              </a:rPr>
              <a:t>言語、ツール、ソフトウェアパッケージの把握と活用</a:t>
            </a:r>
          </a:p>
          <a:p>
            <a:r>
              <a:rPr lang="ja-JP" altLang="en-US" dirty="0">
                <a:latin typeface="Meiryo UI" panose="020B0604030504040204" pitchFamily="50" charset="-128"/>
                <a:ea typeface="Meiryo UI" panose="020B0604030504040204" pitchFamily="50" charset="-128"/>
              </a:rPr>
              <a:t>構造化手法</a:t>
            </a:r>
          </a:p>
          <a:p>
            <a:r>
              <a:rPr lang="ja-JP" altLang="en-US" dirty="0">
                <a:latin typeface="Meiryo UI" panose="020B0604030504040204" pitchFamily="50" charset="-128"/>
                <a:ea typeface="Meiryo UI" panose="020B0604030504040204" pitchFamily="50" charset="-128"/>
              </a:rPr>
              <a:t>再利用手法</a:t>
            </a:r>
          </a:p>
          <a:p>
            <a:r>
              <a:rPr lang="ja-JP" altLang="en-US" dirty="0">
                <a:latin typeface="Meiryo UI" panose="020B0604030504040204" pitchFamily="50" charset="-128"/>
                <a:ea typeface="Meiryo UI" panose="020B0604030504040204" pitchFamily="50" charset="-128"/>
              </a:rPr>
              <a:t>成熟度のモデル、標準、ガイドライン</a:t>
            </a:r>
          </a:p>
          <a:p>
            <a:r>
              <a:rPr lang="ja-JP" altLang="en-US" dirty="0">
                <a:latin typeface="Meiryo UI" panose="020B0604030504040204" pitchFamily="50" charset="-128"/>
                <a:ea typeface="Meiryo UI" panose="020B0604030504040204" pitchFamily="50" charset="-128"/>
              </a:rPr>
              <a:t>製造</a:t>
            </a:r>
          </a:p>
          <a:p>
            <a:r>
              <a:rPr lang="ja-JP" altLang="en-US" dirty="0">
                <a:latin typeface="Meiryo UI" panose="020B0604030504040204" pitchFamily="50" charset="-128"/>
                <a:ea typeface="Meiryo UI" panose="020B0604030504040204" pitchFamily="50" charset="-128"/>
              </a:rPr>
              <a:t>設計手法</a:t>
            </a:r>
          </a:p>
          <a:p>
            <a:r>
              <a:rPr lang="ja-JP" altLang="en-US" dirty="0">
                <a:latin typeface="Meiryo UI" panose="020B0604030504040204" pitchFamily="50" charset="-128"/>
                <a:ea typeface="Meiryo UI" panose="020B0604030504040204" pitchFamily="50" charset="-128"/>
              </a:rPr>
              <a:t>内部設計</a:t>
            </a:r>
          </a:p>
          <a:p>
            <a:r>
              <a:rPr lang="ja-JP" altLang="en-US" dirty="0">
                <a:latin typeface="Meiryo UI" panose="020B0604030504040204" pitchFamily="50" charset="-128"/>
                <a:ea typeface="Meiryo UI" panose="020B0604030504040204" pitchFamily="50" charset="-128"/>
              </a:rPr>
              <a:t>標準化</a:t>
            </a:r>
          </a:p>
          <a:p>
            <a:r>
              <a:rPr lang="ja-JP" altLang="en-US" dirty="0">
                <a:latin typeface="Meiryo UI" panose="020B0604030504040204" pitchFamily="50" charset="-128"/>
                <a:ea typeface="Meiryo UI" panose="020B0604030504040204" pitchFamily="50" charset="-128"/>
              </a:rPr>
              <a:t>保守</a:t>
            </a:r>
          </a:p>
          <a:p>
            <a:r>
              <a:rPr lang="ja-JP" altLang="en-US" dirty="0">
                <a:latin typeface="Meiryo UI" panose="020B0604030504040204" pitchFamily="50" charset="-128"/>
                <a:ea typeface="Meiryo UI" panose="020B0604030504040204" pitchFamily="50" charset="-128"/>
              </a:rPr>
              <a:t>要件</a:t>
            </a:r>
          </a:p>
          <a:p>
            <a:r>
              <a:rPr lang="ja-JP" altLang="en-US" dirty="0">
                <a:latin typeface="Meiryo UI" panose="020B0604030504040204" pitchFamily="50" charset="-128"/>
                <a:ea typeface="Meiryo UI" panose="020B0604030504040204" pitchFamily="50" charset="-128"/>
              </a:rPr>
              <a:t>要件定義</a:t>
            </a:r>
          </a:p>
        </p:txBody>
      </p:sp>
    </p:spTree>
    <p:extLst>
      <p:ext uri="{BB962C8B-B14F-4D97-AF65-F5344CB8AC3E}">
        <p14:creationId xmlns:p14="http://schemas.microsoft.com/office/powerpoint/2010/main" val="1697368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スキルに必要な知識例</a:t>
            </a:r>
            <a:r>
              <a:rPr kumimoji="1" lang="en-US" altLang="ja-JP" dirty="0" smtClean="0"/>
              <a:t>【</a:t>
            </a:r>
            <a:r>
              <a:rPr lang="ja-JP" altLang="en-US" dirty="0"/>
              <a:t>データベースの構築技術</a:t>
            </a:r>
            <a:r>
              <a:rPr kumimoji="1" lang="en-US" altLang="ja-JP" dirty="0" smtClean="0"/>
              <a:t>】</a:t>
            </a:r>
            <a:br>
              <a:rPr kumimoji="1" lang="en-US" altLang="ja-JP" dirty="0" smtClean="0"/>
            </a:br>
            <a:r>
              <a:rPr lang="en-US" altLang="ja-JP" sz="3100" dirty="0"/>
              <a:t>(</a:t>
            </a:r>
            <a:r>
              <a:rPr lang="ja-JP" altLang="en-US" sz="3100" dirty="0"/>
              <a:t>スキル</a:t>
            </a:r>
            <a:r>
              <a:rPr lang="en-US" altLang="ja-JP" sz="3100" dirty="0"/>
              <a:t>424</a:t>
            </a:r>
            <a:r>
              <a:rPr lang="ja-JP" altLang="en-US" sz="3100" dirty="0"/>
              <a:t>項目・知識</a:t>
            </a:r>
            <a:r>
              <a:rPr lang="en-US" altLang="ja-JP" sz="3100" dirty="0"/>
              <a:t>8256</a:t>
            </a:r>
            <a:r>
              <a:rPr lang="ja-JP" altLang="en-US" sz="3100" dirty="0" smtClean="0"/>
              <a:t>項目から抜粋</a:t>
            </a:r>
            <a:r>
              <a:rPr lang="en-US" altLang="ja-JP" sz="3100" dirty="0" smtClean="0"/>
              <a:t>)</a:t>
            </a:r>
            <a:endParaRPr kumimoji="1" lang="ja-JP" altLang="en-US" dirty="0"/>
          </a:p>
        </p:txBody>
      </p:sp>
      <p:sp>
        <p:nvSpPr>
          <p:cNvPr id="5" name="正方形/長方形 4"/>
          <p:cNvSpPr/>
          <p:nvPr/>
        </p:nvSpPr>
        <p:spPr>
          <a:xfrm>
            <a:off x="0" y="844578"/>
            <a:ext cx="3352800" cy="5632311"/>
          </a:xfrm>
          <a:prstGeom prst="rect">
            <a:avLst/>
          </a:prstGeom>
        </p:spPr>
        <p:txBody>
          <a:bodyPr wrap="square">
            <a:spAutoFit/>
          </a:bodyPr>
          <a:lstStyle/>
          <a:p>
            <a:r>
              <a:rPr lang="ja-JP" altLang="en-US" sz="1200" dirty="0" smtClean="0">
                <a:latin typeface="Meiryo UI" panose="020B0604030504040204" pitchFamily="50" charset="-128"/>
                <a:ea typeface="Meiryo UI" panose="020B0604030504040204" pitchFamily="50" charset="-128"/>
              </a:rPr>
              <a:t>データベース</a:t>
            </a:r>
            <a:r>
              <a:rPr lang="ja-JP" altLang="en-US" sz="1200" dirty="0">
                <a:latin typeface="Meiryo UI" panose="020B0604030504040204" pitchFamily="50" charset="-128"/>
                <a:ea typeface="Meiryo UI" panose="020B0604030504040204" pitchFamily="50" charset="-128"/>
              </a:rPr>
              <a:t>の要件定義</a:t>
            </a:r>
          </a:p>
          <a:p>
            <a:r>
              <a:rPr lang="ja-JP" altLang="en-US" sz="1200" dirty="0">
                <a:latin typeface="Meiryo UI" panose="020B0604030504040204" pitchFamily="50" charset="-128"/>
                <a:ea typeface="Meiryo UI" panose="020B0604030504040204" pitchFamily="50" charset="-128"/>
              </a:rPr>
              <a:t>データベース運用管理要件定義</a:t>
            </a:r>
          </a:p>
          <a:p>
            <a:r>
              <a:rPr lang="ja-JP" altLang="en-US" sz="1200" dirty="0">
                <a:latin typeface="Meiryo UI" panose="020B0604030504040204" pitchFamily="50" charset="-128"/>
                <a:ea typeface="Meiryo UI" panose="020B0604030504040204" pitchFamily="50" charset="-128"/>
              </a:rPr>
              <a:t>データベース設計要件定義</a:t>
            </a:r>
          </a:p>
          <a:p>
            <a:r>
              <a:rPr lang="ja-JP" altLang="en-US" sz="1200" dirty="0">
                <a:latin typeface="Meiryo UI" panose="020B0604030504040204" pitchFamily="50" charset="-128"/>
                <a:ea typeface="Meiryo UI" panose="020B0604030504040204" pitchFamily="50" charset="-128"/>
              </a:rPr>
              <a:t>現状調査と課題分析</a:t>
            </a:r>
          </a:p>
          <a:p>
            <a:r>
              <a:rPr lang="ja-JP" altLang="en-US" sz="1200" dirty="0">
                <a:latin typeface="Meiryo UI" panose="020B0604030504040204" pitchFamily="50" charset="-128"/>
                <a:ea typeface="Meiryo UI" panose="020B0604030504040204" pitchFamily="50" charset="-128"/>
              </a:rPr>
              <a:t>データベース設計</a:t>
            </a:r>
          </a:p>
          <a:p>
            <a:r>
              <a:rPr lang="en-US" altLang="ja-JP" sz="1200" dirty="0">
                <a:latin typeface="Meiryo UI" panose="020B0604030504040204" pitchFamily="50" charset="-128"/>
                <a:ea typeface="Meiryo UI" panose="020B0604030504040204" pitchFamily="50" charset="-128"/>
              </a:rPr>
              <a:t>1NF</a:t>
            </a:r>
          </a:p>
          <a:p>
            <a:r>
              <a:rPr lang="en-US" altLang="ja-JP" sz="1200" dirty="0">
                <a:latin typeface="Meiryo UI" panose="020B0604030504040204" pitchFamily="50" charset="-128"/>
                <a:ea typeface="Meiryo UI" panose="020B0604030504040204" pitchFamily="50" charset="-128"/>
              </a:rPr>
              <a:t>2NF</a:t>
            </a:r>
          </a:p>
          <a:p>
            <a:r>
              <a:rPr lang="en-US" altLang="ja-JP" sz="1200" dirty="0">
                <a:latin typeface="Meiryo UI" panose="020B0604030504040204" pitchFamily="50" charset="-128"/>
                <a:ea typeface="Meiryo UI" panose="020B0604030504040204" pitchFamily="50" charset="-128"/>
              </a:rPr>
              <a:t>3NF</a:t>
            </a:r>
          </a:p>
          <a:p>
            <a:r>
              <a:rPr lang="en-US" altLang="ja-JP" sz="1200" dirty="0">
                <a:latin typeface="Meiryo UI" panose="020B0604030504040204" pitchFamily="50" charset="-128"/>
                <a:ea typeface="Meiryo UI" panose="020B0604030504040204" pitchFamily="50" charset="-128"/>
              </a:rPr>
              <a:t>4NF</a:t>
            </a:r>
            <a:r>
              <a:rPr lang="ja-JP" altLang="en-US" sz="1200" dirty="0">
                <a:latin typeface="Meiryo UI" panose="020B0604030504040204" pitchFamily="50" charset="-128"/>
                <a:ea typeface="Meiryo UI" panose="020B0604030504040204" pitchFamily="50" charset="-128"/>
              </a:rPr>
              <a:t>：多値従属性</a:t>
            </a:r>
          </a:p>
          <a:p>
            <a:r>
              <a:rPr lang="en-US" altLang="ja-JP" sz="1200" dirty="0">
                <a:latin typeface="Meiryo UI" panose="020B0604030504040204" pitchFamily="50" charset="-128"/>
                <a:ea typeface="Meiryo UI" panose="020B0604030504040204" pitchFamily="50" charset="-128"/>
              </a:rPr>
              <a:t>5NF</a:t>
            </a:r>
            <a:r>
              <a:rPr lang="ja-JP" altLang="en-US" sz="1200" dirty="0">
                <a:latin typeface="Meiryo UI" panose="020B0604030504040204" pitchFamily="50" charset="-128"/>
                <a:ea typeface="Meiryo UI" panose="020B0604030504040204" pitchFamily="50" charset="-128"/>
              </a:rPr>
              <a:t>：結合従属性</a:t>
            </a:r>
          </a:p>
          <a:p>
            <a:r>
              <a:rPr lang="en-US" altLang="ja-JP" sz="1200" dirty="0">
                <a:latin typeface="Meiryo UI" panose="020B0604030504040204" pitchFamily="50" charset="-128"/>
                <a:ea typeface="Meiryo UI" panose="020B0604030504040204" pitchFamily="50" charset="-128"/>
              </a:rPr>
              <a:t>BCNF</a:t>
            </a:r>
          </a:p>
          <a:p>
            <a:r>
              <a:rPr lang="en-US" altLang="ja-JP" sz="1200" dirty="0">
                <a:latin typeface="Meiryo UI" panose="020B0604030504040204" pitchFamily="50" charset="-128"/>
                <a:ea typeface="Meiryo UI" panose="020B0604030504040204" pitchFamily="50" charset="-128"/>
              </a:rPr>
              <a:t>DBMS</a:t>
            </a:r>
            <a:r>
              <a:rPr lang="ja-JP" altLang="en-US" sz="1200" dirty="0">
                <a:latin typeface="Meiryo UI" panose="020B0604030504040204" pitchFamily="50" charset="-128"/>
                <a:ea typeface="Meiryo UI" panose="020B0604030504040204" pitchFamily="50" charset="-128"/>
              </a:rPr>
              <a:t>コンフィグレーションパラメータ設計</a:t>
            </a:r>
          </a:p>
          <a:p>
            <a:r>
              <a:rPr lang="en-US" altLang="ja-JP" sz="1200" dirty="0">
                <a:latin typeface="Meiryo UI" panose="020B0604030504040204" pitchFamily="50" charset="-128"/>
                <a:ea typeface="Meiryo UI" panose="020B0604030504040204" pitchFamily="50" charset="-128"/>
              </a:rPr>
              <a:t>ER</a:t>
            </a:r>
            <a:r>
              <a:rPr lang="ja-JP" altLang="en-US" sz="1200" dirty="0">
                <a:latin typeface="Meiryo UI" panose="020B0604030504040204" pitchFamily="50" charset="-128"/>
                <a:ea typeface="Meiryo UI" panose="020B0604030504040204" pitchFamily="50" charset="-128"/>
              </a:rPr>
              <a:t>図</a:t>
            </a:r>
          </a:p>
          <a:p>
            <a:r>
              <a:rPr lang="en-US" altLang="ja-JP" sz="1200" dirty="0">
                <a:latin typeface="Meiryo UI" panose="020B0604030504040204" pitchFamily="50" charset="-128"/>
                <a:ea typeface="Meiryo UI" panose="020B0604030504040204" pitchFamily="50" charset="-128"/>
              </a:rPr>
              <a:t>ER</a:t>
            </a:r>
            <a:r>
              <a:rPr lang="ja-JP" altLang="en-US" sz="1200" dirty="0">
                <a:latin typeface="Meiryo UI" panose="020B0604030504040204" pitchFamily="50" charset="-128"/>
                <a:ea typeface="Meiryo UI" panose="020B0604030504040204" pitchFamily="50" charset="-128"/>
              </a:rPr>
              <a:t>設計</a:t>
            </a:r>
          </a:p>
          <a:p>
            <a:r>
              <a:rPr lang="en-US" altLang="ja-JP" sz="1200" dirty="0">
                <a:latin typeface="Meiryo UI" panose="020B0604030504040204" pitchFamily="50" charset="-128"/>
                <a:ea typeface="Meiryo UI" panose="020B0604030504040204" pitchFamily="50" charset="-128"/>
              </a:rPr>
              <a:t>OLAP</a:t>
            </a:r>
          </a:p>
          <a:p>
            <a:r>
              <a:rPr lang="en-US" altLang="ja-JP" sz="1200" dirty="0">
                <a:latin typeface="Meiryo UI" panose="020B0604030504040204" pitchFamily="50" charset="-128"/>
                <a:ea typeface="Meiryo UI" panose="020B0604030504040204" pitchFamily="50" charset="-128"/>
              </a:rPr>
              <a:t>PRISM</a:t>
            </a:r>
            <a:r>
              <a:rPr lang="ja-JP" altLang="en-US" sz="1200" dirty="0">
                <a:latin typeface="Meiryo UI" panose="020B0604030504040204" pitchFamily="50" charset="-128"/>
                <a:ea typeface="Meiryo UI" panose="020B0604030504040204" pitchFamily="50" charset="-128"/>
              </a:rPr>
              <a:t>原則</a:t>
            </a:r>
          </a:p>
          <a:p>
            <a:r>
              <a:rPr lang="en-US" altLang="ja-JP" sz="1200" dirty="0">
                <a:latin typeface="Meiryo UI" panose="020B0604030504040204" pitchFamily="50" charset="-128"/>
                <a:ea typeface="Meiryo UI" panose="020B0604030504040204" pitchFamily="50" charset="-128"/>
              </a:rPr>
              <a:t>UML</a:t>
            </a:r>
            <a:r>
              <a:rPr lang="ja-JP" altLang="en-US" sz="1200" dirty="0" err="1">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IDEF1X</a:t>
            </a:r>
            <a:r>
              <a:rPr lang="ja-JP" altLang="en-US" sz="1200" dirty="0" err="1">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TM</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T</a:t>
            </a:r>
            <a:r>
              <a:rPr lang="ja-JP" altLang="en-US" sz="1200" dirty="0">
                <a:latin typeface="Meiryo UI" panose="020B0604030504040204" pitchFamily="50" charset="-128"/>
                <a:ea typeface="Meiryo UI" panose="020B0604030504040204" pitchFamily="50" charset="-128"/>
              </a:rPr>
              <a:t>字型</a:t>
            </a:r>
            <a:r>
              <a:rPr lang="en-US" altLang="ja-JP" sz="1200" dirty="0">
                <a:latin typeface="Meiryo UI" panose="020B0604030504040204" pitchFamily="50" charset="-128"/>
                <a:ea typeface="Meiryo UI" panose="020B0604030504040204" pitchFamily="50" charset="-128"/>
              </a:rPr>
              <a:t>ER</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TH</a:t>
            </a:r>
            <a:r>
              <a:rPr lang="ja-JP" altLang="en-US" sz="1200" dirty="0">
                <a:latin typeface="Meiryo UI" panose="020B0604030504040204" pitchFamily="50" charset="-128"/>
                <a:ea typeface="Meiryo UI" panose="020B0604030504040204" pitchFamily="50" charset="-128"/>
              </a:rPr>
              <a:t>（椿正明、穂鷹良介）等によるモデリング</a:t>
            </a:r>
          </a:p>
          <a:p>
            <a:r>
              <a:rPr lang="en-US" altLang="ja-JP" sz="1200" dirty="0">
                <a:latin typeface="Meiryo UI" panose="020B0604030504040204" pitchFamily="50" charset="-128"/>
                <a:ea typeface="Meiryo UI" panose="020B0604030504040204" pitchFamily="50" charset="-128"/>
              </a:rPr>
              <a:t>XML</a:t>
            </a:r>
          </a:p>
          <a:p>
            <a:r>
              <a:rPr lang="en-US" altLang="ja-JP" sz="1200" dirty="0">
                <a:latin typeface="Meiryo UI" panose="020B0604030504040204" pitchFamily="50" charset="-128"/>
                <a:ea typeface="Meiryo UI" panose="020B0604030504040204" pitchFamily="50" charset="-128"/>
              </a:rPr>
              <a:t>XML</a:t>
            </a:r>
            <a:r>
              <a:rPr lang="ja-JP" altLang="en-US" sz="1200" dirty="0">
                <a:latin typeface="Meiryo UI" panose="020B0604030504040204" pitchFamily="50" charset="-128"/>
                <a:ea typeface="Meiryo UI" panose="020B0604030504040204" pitchFamily="50" charset="-128"/>
              </a:rPr>
              <a:t>データベース</a:t>
            </a:r>
          </a:p>
          <a:p>
            <a:r>
              <a:rPr lang="ja-JP" altLang="en-US" sz="1200" dirty="0">
                <a:latin typeface="Meiryo UI" panose="020B0604030504040204" pitchFamily="50" charset="-128"/>
                <a:ea typeface="Meiryo UI" panose="020B0604030504040204" pitchFamily="50" charset="-128"/>
              </a:rPr>
              <a:t>インテグリティ制約</a:t>
            </a:r>
          </a:p>
          <a:p>
            <a:r>
              <a:rPr lang="ja-JP" altLang="en-US" sz="1200" dirty="0">
                <a:latin typeface="Meiryo UI" panose="020B0604030504040204" pitchFamily="50" charset="-128"/>
                <a:ea typeface="Meiryo UI" panose="020B0604030504040204" pitchFamily="50" charset="-128"/>
              </a:rPr>
              <a:t>インデックス作成（</a:t>
            </a:r>
            <a:r>
              <a:rPr lang="en-US" altLang="ja-JP" sz="1200" dirty="0">
                <a:latin typeface="Meiryo UI" panose="020B0604030504040204" pitchFamily="50" charset="-128"/>
                <a:ea typeface="Meiryo UI" panose="020B0604030504040204" pitchFamily="50" charset="-128"/>
              </a:rPr>
              <a:t>B</a:t>
            </a:r>
            <a:r>
              <a:rPr lang="ja-JP" altLang="en-US" sz="1200" dirty="0">
                <a:latin typeface="Meiryo UI" panose="020B0604030504040204" pitchFamily="50" charset="-128"/>
                <a:ea typeface="Meiryo UI" panose="020B0604030504040204" pitchFamily="50" charset="-128"/>
              </a:rPr>
              <a:t>ツリー、ビットマップ、ハッシュ化）</a:t>
            </a:r>
          </a:p>
          <a:p>
            <a:r>
              <a:rPr lang="ja-JP" altLang="en-US" sz="1200" dirty="0">
                <a:latin typeface="Meiryo UI" panose="020B0604030504040204" pitchFamily="50" charset="-128"/>
                <a:ea typeface="Meiryo UI" panose="020B0604030504040204" pitchFamily="50" charset="-128"/>
              </a:rPr>
              <a:t>インデックス設計</a:t>
            </a:r>
          </a:p>
          <a:p>
            <a:r>
              <a:rPr lang="ja-JP" altLang="en-US" sz="1200" dirty="0">
                <a:latin typeface="Meiryo UI" panose="020B0604030504040204" pitchFamily="50" charset="-128"/>
                <a:ea typeface="Meiryo UI" panose="020B0604030504040204" pitchFamily="50" charset="-128"/>
              </a:rPr>
              <a:t>エンティティと属性</a:t>
            </a:r>
          </a:p>
          <a:p>
            <a:r>
              <a:rPr lang="ja-JP" altLang="en-US" sz="1200" dirty="0">
                <a:latin typeface="Meiryo UI" panose="020B0604030504040204" pitchFamily="50" charset="-128"/>
                <a:ea typeface="Meiryo UI" panose="020B0604030504040204" pitchFamily="50" charset="-128"/>
              </a:rPr>
              <a:t>オブジェクトテクノロジー</a:t>
            </a:r>
          </a:p>
          <a:p>
            <a:r>
              <a:rPr lang="ja-JP" altLang="en-US" sz="1200" dirty="0">
                <a:latin typeface="Meiryo UI" panose="020B0604030504040204" pitchFamily="50" charset="-128"/>
                <a:ea typeface="Meiryo UI" panose="020B0604030504040204" pitchFamily="50" charset="-128"/>
              </a:rPr>
              <a:t>オブジェクト指向モデル、クラス</a:t>
            </a:r>
          </a:p>
          <a:p>
            <a:r>
              <a:rPr lang="ja-JP" altLang="en-US" sz="1200" dirty="0">
                <a:latin typeface="Meiryo UI" panose="020B0604030504040204" pitchFamily="50" charset="-128"/>
                <a:ea typeface="Meiryo UI" panose="020B0604030504040204" pitchFamily="50" charset="-128"/>
              </a:rPr>
              <a:t>オブジェク指向データベース</a:t>
            </a:r>
          </a:p>
          <a:p>
            <a:r>
              <a:rPr lang="ja-JP" altLang="en-US" sz="1200" dirty="0">
                <a:latin typeface="Meiryo UI" panose="020B0604030504040204" pitchFamily="50" charset="-128"/>
                <a:ea typeface="Meiryo UI" panose="020B0604030504040204" pitchFamily="50" charset="-128"/>
              </a:rPr>
              <a:t>カーディナリティ</a:t>
            </a:r>
          </a:p>
          <a:p>
            <a:r>
              <a:rPr lang="ja-JP" altLang="en-US" sz="1200" dirty="0">
                <a:latin typeface="Meiryo UI" panose="020B0604030504040204" pitchFamily="50" charset="-128"/>
                <a:ea typeface="Meiryo UI" panose="020B0604030504040204" pitchFamily="50" charset="-128"/>
              </a:rPr>
              <a:t>キー設計</a:t>
            </a:r>
          </a:p>
          <a:p>
            <a:r>
              <a:rPr lang="ja-JP" altLang="en-US" sz="1200" dirty="0">
                <a:latin typeface="Meiryo UI" panose="020B0604030504040204" pitchFamily="50" charset="-128"/>
                <a:ea typeface="Meiryo UI" panose="020B0604030504040204" pitchFamily="50" charset="-128"/>
              </a:rPr>
              <a:t>これらのデータ構造を利用したアルゴリズム</a:t>
            </a:r>
          </a:p>
        </p:txBody>
      </p:sp>
      <p:sp>
        <p:nvSpPr>
          <p:cNvPr id="6" name="正方形/長方形 5"/>
          <p:cNvSpPr/>
          <p:nvPr/>
        </p:nvSpPr>
        <p:spPr>
          <a:xfrm>
            <a:off x="2837793" y="991723"/>
            <a:ext cx="3447393" cy="5447645"/>
          </a:xfrm>
          <a:prstGeom prst="rect">
            <a:avLst/>
          </a:prstGeom>
        </p:spPr>
        <p:txBody>
          <a:bodyPr wrap="square">
            <a:spAutoFit/>
          </a:bodyPr>
          <a:lstStyle/>
          <a:p>
            <a:r>
              <a:rPr lang="ja-JP" altLang="en-US" sz="1200" dirty="0">
                <a:latin typeface="Meiryo UI" panose="020B0604030504040204" pitchFamily="50" charset="-128"/>
                <a:ea typeface="Meiryo UI" panose="020B0604030504040204" pitchFamily="50" charset="-128"/>
              </a:rPr>
              <a:t>スタースキーマ</a:t>
            </a:r>
          </a:p>
          <a:p>
            <a:r>
              <a:rPr lang="ja-JP" altLang="en-US" sz="1200" dirty="0">
                <a:latin typeface="Meiryo UI" panose="020B0604030504040204" pitchFamily="50" charset="-128"/>
                <a:ea typeface="Meiryo UI" panose="020B0604030504040204" pitchFamily="50" charset="-128"/>
              </a:rPr>
              <a:t>スタック、キュー、リスト、木構造</a:t>
            </a:r>
          </a:p>
          <a:p>
            <a:r>
              <a:rPr lang="ja-JP" altLang="en-US" sz="1200" dirty="0">
                <a:latin typeface="Meiryo UI" panose="020B0604030504040204" pitchFamily="50" charset="-128"/>
                <a:ea typeface="Meiryo UI" panose="020B0604030504040204" pitchFamily="50" charset="-128"/>
              </a:rPr>
              <a:t>データウェアハウス</a:t>
            </a:r>
          </a:p>
          <a:p>
            <a:r>
              <a:rPr lang="ja-JP" altLang="en-US" sz="1200" dirty="0">
                <a:latin typeface="Meiryo UI" panose="020B0604030504040204" pitchFamily="50" charset="-128"/>
                <a:ea typeface="Meiryo UI" panose="020B0604030504040204" pitchFamily="50" charset="-128"/>
              </a:rPr>
              <a:t>データの正規化</a:t>
            </a:r>
          </a:p>
          <a:p>
            <a:r>
              <a:rPr lang="ja-JP" altLang="en-US" sz="1200" dirty="0">
                <a:latin typeface="Meiryo UI" panose="020B0604030504040204" pitchFamily="50" charset="-128"/>
                <a:ea typeface="Meiryo UI" panose="020B0604030504040204" pitchFamily="50" charset="-128"/>
              </a:rPr>
              <a:t>データベースシステムの信頼性設計に関する知識</a:t>
            </a:r>
          </a:p>
          <a:p>
            <a:r>
              <a:rPr lang="ja-JP" altLang="en-US" sz="1200" dirty="0">
                <a:latin typeface="Meiryo UI" panose="020B0604030504040204" pitchFamily="50" charset="-128"/>
                <a:ea typeface="Meiryo UI" panose="020B0604030504040204" pitchFamily="50" charset="-128"/>
              </a:rPr>
              <a:t>データベースセキュリティの設計</a:t>
            </a:r>
          </a:p>
          <a:p>
            <a:r>
              <a:rPr lang="ja-JP" altLang="en-US" sz="1200" dirty="0">
                <a:latin typeface="Meiryo UI" panose="020B0604030504040204" pitchFamily="50" charset="-128"/>
                <a:ea typeface="Meiryo UI" panose="020B0604030504040204" pitchFamily="50" charset="-128"/>
              </a:rPr>
              <a:t>データベースのパフォーマンス設計</a:t>
            </a:r>
          </a:p>
          <a:p>
            <a:r>
              <a:rPr lang="ja-JP" altLang="en-US" sz="1200" dirty="0">
                <a:latin typeface="Meiryo UI" panose="020B0604030504040204" pitchFamily="50" charset="-128"/>
                <a:ea typeface="Meiryo UI" panose="020B0604030504040204" pitchFamily="50" charset="-128"/>
              </a:rPr>
              <a:t>データベースの物理設計</a:t>
            </a:r>
          </a:p>
          <a:p>
            <a:r>
              <a:rPr lang="ja-JP" altLang="en-US" sz="1200" dirty="0">
                <a:latin typeface="Meiryo UI" panose="020B0604030504040204" pitchFamily="50" charset="-128"/>
                <a:ea typeface="Meiryo UI" panose="020B0604030504040204" pitchFamily="50" charset="-128"/>
              </a:rPr>
              <a:t>データベースの論理設計</a:t>
            </a:r>
          </a:p>
          <a:p>
            <a:r>
              <a:rPr lang="ja-JP" altLang="en-US" sz="1200" dirty="0">
                <a:latin typeface="Meiryo UI" panose="020B0604030504040204" pitchFamily="50" charset="-128"/>
                <a:ea typeface="Meiryo UI" panose="020B0604030504040204" pitchFamily="50" charset="-128"/>
              </a:rPr>
              <a:t>データベースマネジメントシステムに関する知識</a:t>
            </a:r>
          </a:p>
          <a:p>
            <a:r>
              <a:rPr lang="ja-JP" altLang="en-US" sz="1200" dirty="0">
                <a:latin typeface="Meiryo UI" panose="020B0604030504040204" pitchFamily="50" charset="-128"/>
                <a:ea typeface="Meiryo UI" panose="020B0604030504040204" pitchFamily="50" charset="-128"/>
              </a:rPr>
              <a:t>データベースログ設計</a:t>
            </a:r>
          </a:p>
          <a:p>
            <a:r>
              <a:rPr lang="ja-JP" altLang="en-US" sz="1200" dirty="0">
                <a:latin typeface="Meiryo UI" panose="020B0604030504040204" pitchFamily="50" charset="-128"/>
                <a:ea typeface="Meiryo UI" panose="020B0604030504040204" pitchFamily="50" charset="-128"/>
              </a:rPr>
              <a:t>データベース運用管理要件定義に関する知識</a:t>
            </a:r>
          </a:p>
          <a:p>
            <a:r>
              <a:rPr lang="ja-JP" altLang="en-US" sz="1200" dirty="0">
                <a:latin typeface="Meiryo UI" panose="020B0604030504040204" pitchFamily="50" charset="-128"/>
                <a:ea typeface="Meiryo UI" panose="020B0604030504040204" pitchFamily="50" charset="-128"/>
              </a:rPr>
              <a:t>データベース運用設計に関する知識</a:t>
            </a:r>
          </a:p>
          <a:p>
            <a:r>
              <a:rPr lang="ja-JP" altLang="en-US" sz="1200" dirty="0">
                <a:latin typeface="Meiryo UI" panose="020B0604030504040204" pitchFamily="50" charset="-128"/>
                <a:ea typeface="Meiryo UI" panose="020B0604030504040204" pitchFamily="50" charset="-128"/>
              </a:rPr>
              <a:t>データベース関連製品、ツールの利用技術</a:t>
            </a:r>
          </a:p>
          <a:p>
            <a:r>
              <a:rPr lang="ja-JP" altLang="en-US" sz="1200" dirty="0">
                <a:latin typeface="Meiryo UI" panose="020B0604030504040204" pitchFamily="50" charset="-128"/>
                <a:ea typeface="Meiryo UI" panose="020B0604030504040204" pitchFamily="50" charset="-128"/>
              </a:rPr>
              <a:t>データベース診断技術とチューニング技術</a:t>
            </a:r>
          </a:p>
          <a:p>
            <a:r>
              <a:rPr lang="ja-JP" altLang="en-US" sz="1200" dirty="0">
                <a:latin typeface="Meiryo UI" panose="020B0604030504040204" pitchFamily="50" charset="-128"/>
                <a:ea typeface="Meiryo UI" panose="020B0604030504040204" pitchFamily="50" charset="-128"/>
              </a:rPr>
              <a:t>データベース設計の再構築</a:t>
            </a:r>
          </a:p>
          <a:p>
            <a:r>
              <a:rPr lang="ja-JP" altLang="en-US" sz="1200" dirty="0">
                <a:latin typeface="Meiryo UI" panose="020B0604030504040204" pitchFamily="50" charset="-128"/>
                <a:ea typeface="Meiryo UI" panose="020B0604030504040204" pitchFamily="50" charset="-128"/>
              </a:rPr>
              <a:t>データベース設計要件定義に関する知識</a:t>
            </a:r>
          </a:p>
          <a:p>
            <a:r>
              <a:rPr lang="ja-JP" altLang="en-US" sz="1200" dirty="0">
                <a:latin typeface="Meiryo UI" panose="020B0604030504040204" pitchFamily="50" charset="-128"/>
                <a:ea typeface="Meiryo UI" panose="020B0604030504040204" pitchFamily="50" charset="-128"/>
              </a:rPr>
              <a:t>データベース物理設計</a:t>
            </a:r>
          </a:p>
          <a:p>
            <a:r>
              <a:rPr lang="ja-JP" altLang="en-US" sz="1200" dirty="0">
                <a:latin typeface="Meiryo UI" panose="020B0604030504040204" pitchFamily="50" charset="-128"/>
                <a:ea typeface="Meiryo UI" panose="020B0604030504040204" pitchFamily="50" charset="-128"/>
              </a:rPr>
              <a:t>データベース論理設計</a:t>
            </a:r>
          </a:p>
          <a:p>
            <a:r>
              <a:rPr lang="ja-JP" altLang="en-US" sz="1200" dirty="0">
                <a:latin typeface="Meiryo UI" panose="020B0604030504040204" pitchFamily="50" charset="-128"/>
                <a:ea typeface="Meiryo UI" panose="020B0604030504040204" pitchFamily="50" charset="-128"/>
              </a:rPr>
              <a:t>データマート</a:t>
            </a:r>
          </a:p>
          <a:p>
            <a:r>
              <a:rPr lang="ja-JP" altLang="en-US" sz="1200" dirty="0">
                <a:latin typeface="Meiryo UI" panose="020B0604030504040204" pitchFamily="50" charset="-128"/>
                <a:ea typeface="Meiryo UI" panose="020B0604030504040204" pitchFamily="50" charset="-128"/>
              </a:rPr>
              <a:t>データモデリングツールの選択と活用</a:t>
            </a:r>
          </a:p>
          <a:p>
            <a:r>
              <a:rPr lang="ja-JP" altLang="en-US" sz="1200" dirty="0">
                <a:latin typeface="Meiryo UI" panose="020B0604030504040204" pitchFamily="50" charset="-128"/>
                <a:ea typeface="Meiryo UI" panose="020B0604030504040204" pitchFamily="50" charset="-128"/>
              </a:rPr>
              <a:t>デ</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タモデリング技法の活用と実践</a:t>
            </a:r>
          </a:p>
          <a:p>
            <a:r>
              <a:rPr lang="ja-JP" altLang="en-US" sz="1200" dirty="0">
                <a:latin typeface="Meiryo UI" panose="020B0604030504040204" pitchFamily="50" charset="-128"/>
                <a:ea typeface="Meiryo UI" panose="020B0604030504040204" pitchFamily="50" charset="-128"/>
              </a:rPr>
              <a:t>データモデル検証</a:t>
            </a:r>
          </a:p>
          <a:p>
            <a:r>
              <a:rPr lang="ja-JP" altLang="en-US" sz="1200" dirty="0">
                <a:latin typeface="Meiryo UI" panose="020B0604030504040204" pitchFamily="50" charset="-128"/>
                <a:ea typeface="Meiryo UI" panose="020B0604030504040204" pitchFamily="50" charset="-128"/>
              </a:rPr>
              <a:t>データモデル作成を支援する</a:t>
            </a:r>
            <a:r>
              <a:rPr lang="en-US" altLang="ja-JP" sz="1200" dirty="0">
                <a:latin typeface="Meiryo UI" panose="020B0604030504040204" pitchFamily="50" charset="-128"/>
                <a:ea typeface="Meiryo UI" panose="020B0604030504040204" pitchFamily="50" charset="-128"/>
              </a:rPr>
              <a:t>CASE</a:t>
            </a:r>
            <a:r>
              <a:rPr lang="ja-JP" altLang="en-US" sz="1200" dirty="0">
                <a:latin typeface="Meiryo UI" panose="020B0604030504040204" pitchFamily="50" charset="-128"/>
                <a:ea typeface="Meiryo UI" panose="020B0604030504040204" pitchFamily="50" charset="-128"/>
              </a:rPr>
              <a:t>ツール</a:t>
            </a:r>
          </a:p>
          <a:p>
            <a:r>
              <a:rPr lang="ja-JP" altLang="en-US" sz="1200" dirty="0">
                <a:latin typeface="Meiryo UI" panose="020B0604030504040204" pitchFamily="50" charset="-128"/>
                <a:ea typeface="Meiryo UI" panose="020B0604030504040204" pitchFamily="50" charset="-128"/>
              </a:rPr>
              <a:t>データ移行設計に関する知識</a:t>
            </a:r>
          </a:p>
          <a:p>
            <a:r>
              <a:rPr lang="ja-JP" altLang="en-US" sz="1200" dirty="0">
                <a:latin typeface="Meiryo UI" panose="020B0604030504040204" pitchFamily="50" charset="-128"/>
                <a:ea typeface="Meiryo UI" panose="020B0604030504040204" pitchFamily="50" charset="-128"/>
              </a:rPr>
              <a:t>データ格納領域設計</a:t>
            </a:r>
          </a:p>
          <a:p>
            <a:r>
              <a:rPr lang="ja-JP" altLang="en-US" sz="1200" dirty="0">
                <a:latin typeface="Meiryo UI" panose="020B0604030504040204" pitchFamily="50" charset="-128"/>
                <a:ea typeface="Meiryo UI" panose="020B0604030504040204" pitchFamily="50" charset="-128"/>
              </a:rPr>
              <a:t>データ辞書、リポジトリの管理</a:t>
            </a:r>
          </a:p>
          <a:p>
            <a:r>
              <a:rPr lang="ja-JP" altLang="en-US" sz="1200" dirty="0">
                <a:latin typeface="Meiryo UI" panose="020B0604030504040204" pitchFamily="50" charset="-128"/>
                <a:ea typeface="Meiryo UI" panose="020B0604030504040204" pitchFamily="50" charset="-128"/>
              </a:rPr>
              <a:t>データ中心アプローチ（</a:t>
            </a:r>
            <a:r>
              <a:rPr lang="en-US" altLang="ja-JP" sz="1200" dirty="0">
                <a:latin typeface="Meiryo UI" panose="020B0604030504040204" pitchFamily="50" charset="-128"/>
                <a:ea typeface="Meiryo UI" panose="020B0604030504040204" pitchFamily="50" charset="-128"/>
              </a:rPr>
              <a:t>DOA</a:t>
            </a:r>
            <a:r>
              <a:rPr lang="ja-JP" altLang="en-US" sz="1200" dirty="0">
                <a:latin typeface="Meiryo UI" panose="020B0604030504040204" pitchFamily="50" charset="-128"/>
                <a:ea typeface="Meiryo UI" panose="020B0604030504040204" pitchFamily="50" charset="-128"/>
              </a:rPr>
              <a:t>）</a:t>
            </a:r>
          </a:p>
          <a:p>
            <a:r>
              <a:rPr lang="ja-JP" altLang="en-US" sz="1200" dirty="0">
                <a:latin typeface="Meiryo UI" panose="020B0604030504040204" pitchFamily="50" charset="-128"/>
                <a:ea typeface="Meiryo UI" panose="020B0604030504040204" pitchFamily="50" charset="-128"/>
              </a:rPr>
              <a:t>データ物理配置設計</a:t>
            </a:r>
          </a:p>
        </p:txBody>
      </p:sp>
      <p:sp>
        <p:nvSpPr>
          <p:cNvPr id="7" name="正方形/長方形 6"/>
          <p:cNvSpPr/>
          <p:nvPr/>
        </p:nvSpPr>
        <p:spPr>
          <a:xfrm>
            <a:off x="6190593" y="1065295"/>
            <a:ext cx="3226676" cy="5586145"/>
          </a:xfrm>
          <a:prstGeom prst="rect">
            <a:avLst/>
          </a:prstGeom>
        </p:spPr>
        <p:txBody>
          <a:bodyPr wrap="square">
            <a:spAutoFit/>
          </a:bodyPr>
          <a:lstStyle/>
          <a:p>
            <a:r>
              <a:rPr lang="ja-JP" altLang="en-US" sz="1050" dirty="0">
                <a:latin typeface="Meiryo UI" panose="020B0604030504040204" pitchFamily="50" charset="-128"/>
                <a:ea typeface="Meiryo UI" panose="020B0604030504040204" pitchFamily="50" charset="-128"/>
              </a:rPr>
              <a:t>データ分析</a:t>
            </a:r>
          </a:p>
          <a:p>
            <a:r>
              <a:rPr lang="ja-JP" altLang="en-US" sz="1050" dirty="0">
                <a:latin typeface="Meiryo UI" panose="020B0604030504040204" pitchFamily="50" charset="-128"/>
                <a:ea typeface="Meiryo UI" panose="020B0604030504040204" pitchFamily="50" charset="-128"/>
              </a:rPr>
              <a:t>データ容量見積り</a:t>
            </a:r>
          </a:p>
          <a:p>
            <a:r>
              <a:rPr lang="ja-JP" altLang="en-US" sz="1050" dirty="0">
                <a:latin typeface="Meiryo UI" panose="020B0604030504040204" pitchFamily="50" charset="-128"/>
                <a:ea typeface="Meiryo UI" panose="020B0604030504040204" pitchFamily="50" charset="-128"/>
              </a:rPr>
              <a:t>テーブル設計</a:t>
            </a:r>
          </a:p>
          <a:p>
            <a:r>
              <a:rPr lang="ja-JP" altLang="en-US" sz="1050" dirty="0">
                <a:latin typeface="Meiryo UI" panose="020B0604030504040204" pitchFamily="50" charset="-128"/>
                <a:ea typeface="Meiryo UI" panose="020B0604030504040204" pitchFamily="50" charset="-128"/>
              </a:rPr>
              <a:t>ドメインキーNF</a:t>
            </a:r>
          </a:p>
          <a:p>
            <a:r>
              <a:rPr lang="ja-JP" altLang="en-US" sz="1050" dirty="0">
                <a:latin typeface="Meiryo UI" panose="020B0604030504040204" pitchFamily="50" charset="-128"/>
                <a:ea typeface="Meiryo UI" panose="020B0604030504040204" pitchFamily="50" charset="-128"/>
              </a:rPr>
              <a:t>トランザクション設計に関する知識</a:t>
            </a:r>
          </a:p>
          <a:p>
            <a:r>
              <a:rPr lang="ja-JP" altLang="en-US" sz="1050" dirty="0">
                <a:latin typeface="Meiryo UI" panose="020B0604030504040204" pitchFamily="50" charset="-128"/>
                <a:ea typeface="Meiryo UI" panose="020B0604030504040204" pitchFamily="50" charset="-128"/>
              </a:rPr>
              <a:t>ネットワークモデル</a:t>
            </a:r>
          </a:p>
          <a:p>
            <a:r>
              <a:rPr lang="ja-JP" altLang="en-US" sz="1050" dirty="0">
                <a:latin typeface="Meiryo UI" panose="020B0604030504040204" pitchFamily="50" charset="-128"/>
                <a:ea typeface="Meiryo UI" panose="020B0604030504040204" pitchFamily="50" charset="-128"/>
              </a:rPr>
              <a:t>ビジネスルールの特定</a:t>
            </a:r>
          </a:p>
          <a:p>
            <a:r>
              <a:rPr lang="ja-JP" altLang="en-US" sz="1050" dirty="0">
                <a:latin typeface="Meiryo UI" panose="020B0604030504040204" pitchFamily="50" charset="-128"/>
                <a:ea typeface="Meiryo UI" panose="020B0604030504040204" pitchFamily="50" charset="-128"/>
              </a:rPr>
              <a:t>ビュー設計</a:t>
            </a:r>
          </a:p>
          <a:p>
            <a:r>
              <a:rPr lang="ja-JP" altLang="en-US" sz="1050" dirty="0">
                <a:latin typeface="Meiryo UI" panose="020B0604030504040204" pitchFamily="50" charset="-128"/>
                <a:ea typeface="Meiryo UI" panose="020B0604030504040204" pitchFamily="50" charset="-128"/>
              </a:rPr>
              <a:t>メモリーキャッシュ設計</a:t>
            </a:r>
          </a:p>
          <a:p>
            <a:r>
              <a:rPr lang="ja-JP" altLang="en-US" sz="1050" dirty="0">
                <a:latin typeface="Meiryo UI" panose="020B0604030504040204" pitchFamily="50" charset="-128"/>
                <a:ea typeface="Meiryo UI" panose="020B0604030504040204" pitchFamily="50" charset="-128"/>
              </a:rPr>
              <a:t>モデル化から見た、記号、ディジタル、アナログ</a:t>
            </a:r>
          </a:p>
          <a:p>
            <a:r>
              <a:rPr lang="ja-JP" altLang="en-US" sz="1050" dirty="0">
                <a:latin typeface="Meiryo UI" panose="020B0604030504040204" pitchFamily="50" charset="-128"/>
                <a:ea typeface="Meiryo UI" panose="020B0604030504040204" pitchFamily="50" charset="-128"/>
              </a:rPr>
              <a:t>モデル化の抽象度</a:t>
            </a:r>
          </a:p>
          <a:p>
            <a:r>
              <a:rPr lang="ja-JP" altLang="en-US" sz="1050" dirty="0">
                <a:latin typeface="Meiryo UI" panose="020B0604030504040204" pitchFamily="50" charset="-128"/>
                <a:ea typeface="Meiryo UI" panose="020B0604030504040204" pitchFamily="50" charset="-128"/>
              </a:rPr>
              <a:t>リストモデル</a:t>
            </a:r>
          </a:p>
          <a:p>
            <a:r>
              <a:rPr lang="ja-JP" altLang="en-US" sz="1050" dirty="0">
                <a:latin typeface="Meiryo UI" panose="020B0604030504040204" pitchFamily="50" charset="-128"/>
                <a:ea typeface="Meiryo UI" panose="020B0604030504040204" pitchFamily="50" charset="-128"/>
              </a:rPr>
              <a:t>リレーショナル</a:t>
            </a:r>
          </a:p>
          <a:p>
            <a:r>
              <a:rPr lang="ja-JP" altLang="en-US" sz="1050" dirty="0">
                <a:latin typeface="Meiryo UI" panose="020B0604030504040204" pitchFamily="50" charset="-128"/>
                <a:ea typeface="Meiryo UI" panose="020B0604030504040204" pitchFamily="50" charset="-128"/>
              </a:rPr>
              <a:t>意味モデル</a:t>
            </a:r>
          </a:p>
          <a:p>
            <a:r>
              <a:rPr lang="ja-JP" altLang="en-US" sz="1050" dirty="0">
                <a:latin typeface="Meiryo UI" panose="020B0604030504040204" pitchFamily="50" charset="-128"/>
                <a:ea typeface="Meiryo UI" panose="020B0604030504040204" pitchFamily="50" charset="-128"/>
              </a:rPr>
              <a:t>一意性（モデルから対象が一意に決まるという性質）</a:t>
            </a:r>
          </a:p>
          <a:p>
            <a:r>
              <a:rPr lang="ja-JP" altLang="en-US" sz="1050" dirty="0">
                <a:latin typeface="Meiryo UI" panose="020B0604030504040204" pitchFamily="50" charset="-128"/>
                <a:ea typeface="Meiryo UI" panose="020B0604030504040204" pitchFamily="50" charset="-128"/>
              </a:rPr>
              <a:t>階層モデル</a:t>
            </a:r>
          </a:p>
          <a:p>
            <a:r>
              <a:rPr lang="ja-JP" altLang="en-US" sz="1050" dirty="0">
                <a:latin typeface="Meiryo UI" panose="020B0604030504040204" pitchFamily="50" charset="-128"/>
                <a:ea typeface="Meiryo UI" panose="020B0604030504040204" pitchFamily="50" charset="-128"/>
              </a:rPr>
              <a:t>概念データモデリング技術</a:t>
            </a:r>
          </a:p>
          <a:p>
            <a:r>
              <a:rPr lang="ja-JP" altLang="en-US" sz="1050" dirty="0">
                <a:latin typeface="Meiryo UI" panose="020B0604030504040204" pitchFamily="50" charset="-128"/>
                <a:ea typeface="Meiryo UI" panose="020B0604030504040204" pitchFamily="50" charset="-128"/>
              </a:rPr>
              <a:t>拡張されたER図（汎化等）</a:t>
            </a:r>
          </a:p>
          <a:p>
            <a:r>
              <a:rPr lang="ja-JP" altLang="en-US" sz="1050" dirty="0">
                <a:latin typeface="Meiryo UI" panose="020B0604030504040204" pitchFamily="50" charset="-128"/>
                <a:ea typeface="Meiryo UI" panose="020B0604030504040204" pitchFamily="50" charset="-128"/>
              </a:rPr>
              <a:t>拡張性（既存のモデルを変えずに、モデル化を拡張できるという性質）</a:t>
            </a:r>
          </a:p>
          <a:p>
            <a:r>
              <a:rPr lang="ja-JP" altLang="en-US" sz="1050" dirty="0">
                <a:latin typeface="Meiryo UI" panose="020B0604030504040204" pitchFamily="50" charset="-128"/>
                <a:ea typeface="Meiryo UI" panose="020B0604030504040204" pitchFamily="50" charset="-128"/>
              </a:rPr>
              <a:t>完全性（どの対象にも、対応するモデルがあるという性質）</a:t>
            </a:r>
          </a:p>
          <a:p>
            <a:r>
              <a:rPr lang="ja-JP" altLang="en-US" sz="1050" dirty="0">
                <a:latin typeface="Meiryo UI" panose="020B0604030504040204" pitchFamily="50" charset="-128"/>
                <a:ea typeface="Meiryo UI" panose="020B0604030504040204" pitchFamily="50" charset="-128"/>
              </a:rPr>
              <a:t>関係モデル</a:t>
            </a:r>
          </a:p>
          <a:p>
            <a:r>
              <a:rPr lang="ja-JP" altLang="en-US" sz="1050" dirty="0">
                <a:latin typeface="Meiryo UI" panose="020B0604030504040204" pitchFamily="50" charset="-128"/>
                <a:ea typeface="Meiryo UI" panose="020B0604030504040204" pitchFamily="50" charset="-128"/>
              </a:rPr>
              <a:t>関数従属性</a:t>
            </a:r>
          </a:p>
          <a:p>
            <a:r>
              <a:rPr lang="ja-JP" altLang="en-US" sz="1050" dirty="0">
                <a:latin typeface="Meiryo UI" panose="020B0604030504040204" pitchFamily="50" charset="-128"/>
                <a:ea typeface="Meiryo UI" panose="020B0604030504040204" pitchFamily="50" charset="-128"/>
              </a:rPr>
              <a:t>参照制約</a:t>
            </a:r>
          </a:p>
          <a:p>
            <a:r>
              <a:rPr lang="ja-JP" altLang="en-US" sz="1050" dirty="0">
                <a:latin typeface="Meiryo UI" panose="020B0604030504040204" pitchFamily="50" charset="-128"/>
                <a:ea typeface="Meiryo UI" panose="020B0604030504040204" pitchFamily="50" charset="-128"/>
              </a:rPr>
              <a:t>主キーと外部キー</a:t>
            </a:r>
          </a:p>
          <a:p>
            <a:r>
              <a:rPr lang="ja-JP" altLang="en-US" sz="1050" dirty="0">
                <a:latin typeface="Meiryo UI" panose="020B0604030504040204" pitchFamily="50" charset="-128"/>
                <a:ea typeface="Meiryo UI" panose="020B0604030504040204" pitchFamily="50" charset="-128"/>
              </a:rPr>
              <a:t>主キー制約</a:t>
            </a:r>
          </a:p>
          <a:p>
            <a:r>
              <a:rPr lang="ja-JP" altLang="en-US" sz="1050" dirty="0">
                <a:latin typeface="Meiryo UI" panose="020B0604030504040204" pitchFamily="50" charset="-128"/>
                <a:ea typeface="Meiryo UI" panose="020B0604030504040204" pitchFamily="50" charset="-128"/>
              </a:rPr>
              <a:t>状態遷移モデル：状態、遷移、入力、初期状態</a:t>
            </a:r>
          </a:p>
          <a:p>
            <a:r>
              <a:rPr lang="ja-JP" altLang="en-US" sz="1050" dirty="0">
                <a:latin typeface="Meiryo UI" panose="020B0604030504040204" pitchFamily="50" charset="-128"/>
                <a:ea typeface="Meiryo UI" panose="020B0604030504040204" pitchFamily="50" charset="-128"/>
              </a:rPr>
              <a:t>整合性（対象に対する操作とモデルに対する操作が対応しているという性質）</a:t>
            </a:r>
          </a:p>
          <a:p>
            <a:r>
              <a:rPr lang="ja-JP" altLang="en-US" sz="1050" dirty="0">
                <a:latin typeface="Meiryo UI" panose="020B0604030504040204" pitchFamily="50" charset="-128"/>
                <a:ea typeface="Meiryo UI" panose="020B0604030504040204" pitchFamily="50" charset="-128"/>
              </a:rPr>
              <a:t>整合性制約</a:t>
            </a:r>
          </a:p>
          <a:p>
            <a:r>
              <a:rPr lang="ja-JP" altLang="en-US" sz="1050" dirty="0">
                <a:latin typeface="Meiryo UI" panose="020B0604030504040204" pitchFamily="50" charset="-128"/>
                <a:ea typeface="Meiryo UI" panose="020B0604030504040204" pitchFamily="50" charset="-128"/>
              </a:rPr>
              <a:t>正規化</a:t>
            </a:r>
          </a:p>
          <a:p>
            <a:r>
              <a:rPr lang="ja-JP" altLang="en-US" sz="1050" dirty="0">
                <a:latin typeface="Meiryo UI" panose="020B0604030504040204" pitchFamily="50" charset="-128"/>
                <a:ea typeface="Meiryo UI" panose="020B0604030504040204" pitchFamily="50" charset="-128"/>
              </a:rPr>
              <a:t>多次元モデル</a:t>
            </a:r>
          </a:p>
          <a:p>
            <a:r>
              <a:rPr lang="ja-JP" altLang="en-US" sz="1050" dirty="0">
                <a:latin typeface="Meiryo UI" panose="020B0604030504040204" pitchFamily="50" charset="-128"/>
                <a:ea typeface="Meiryo UI" panose="020B0604030504040204" pitchFamily="50" charset="-128"/>
              </a:rPr>
              <a:t>対象、モデル、</a:t>
            </a:r>
            <a:r>
              <a:rPr lang="ja-JP" altLang="en-US" sz="1050" dirty="0" smtClean="0">
                <a:latin typeface="Meiryo UI" panose="020B0604030504040204" pitchFamily="50" charset="-128"/>
                <a:ea typeface="Meiryo UI" panose="020B0604030504040204" pitchFamily="50" charset="-128"/>
              </a:rPr>
              <a:t>モデル化</a:t>
            </a:r>
            <a:endParaRPr lang="ja-JP" altLang="en-US" sz="1050" dirty="0">
              <a:latin typeface="Meiryo UI" panose="020B0604030504040204" pitchFamily="50" charset="-128"/>
              <a:ea typeface="Meiryo UI" panose="020B0604030504040204" pitchFamily="50" charset="-128"/>
            </a:endParaRPr>
          </a:p>
        </p:txBody>
      </p:sp>
      <p:sp>
        <p:nvSpPr>
          <p:cNvPr id="8" name="正方形/長方形 7"/>
          <p:cNvSpPr/>
          <p:nvPr/>
        </p:nvSpPr>
        <p:spPr>
          <a:xfrm>
            <a:off x="9207061" y="991723"/>
            <a:ext cx="2575035" cy="3231654"/>
          </a:xfrm>
          <a:prstGeom prst="rect">
            <a:avLst/>
          </a:prstGeom>
        </p:spPr>
        <p:txBody>
          <a:bodyPr wrap="square">
            <a:spAutoFit/>
          </a:bodyPr>
          <a:lstStyle/>
          <a:p>
            <a:r>
              <a:rPr lang="ja-JP" altLang="en-US" sz="1200" dirty="0">
                <a:latin typeface="Meiryo UI" panose="020B0604030504040204" pitchFamily="50" charset="-128"/>
                <a:ea typeface="Meiryo UI" panose="020B0604030504040204" pitchFamily="50" charset="-128"/>
              </a:rPr>
              <a:t>忠実性（対象からモデルが一意に決まるという性質）</a:t>
            </a:r>
          </a:p>
          <a:p>
            <a:r>
              <a:rPr lang="ja-JP" altLang="en-US" sz="1200" dirty="0">
                <a:latin typeface="Meiryo UI" panose="020B0604030504040204" pitchFamily="50" charset="-128"/>
                <a:ea typeface="Meiryo UI" panose="020B0604030504040204" pitchFamily="50" charset="-128"/>
              </a:rPr>
              <a:t>導入と移行</a:t>
            </a:r>
          </a:p>
          <a:p>
            <a:r>
              <a:rPr lang="ja-JP" altLang="en-US" sz="1200" dirty="0">
                <a:latin typeface="Meiryo UI" panose="020B0604030504040204" pitchFamily="50" charset="-128"/>
                <a:ea typeface="Meiryo UI" panose="020B0604030504040204" pitchFamily="50" charset="-128"/>
              </a:rPr>
              <a:t>非正規化技法（階層平坦化・分割、縦分割、横分割、結合、ミラー）</a:t>
            </a:r>
          </a:p>
          <a:p>
            <a:r>
              <a:rPr lang="ja-JP" altLang="en-US" sz="1200" dirty="0">
                <a:latin typeface="Meiryo UI" panose="020B0604030504040204" pitchFamily="50" charset="-128"/>
                <a:ea typeface="Meiryo UI" panose="020B0604030504040204" pitchFamily="50" charset="-128"/>
              </a:rPr>
              <a:t>標準ソースコード管理（SCM）システム</a:t>
            </a:r>
          </a:p>
          <a:p>
            <a:r>
              <a:rPr lang="ja-JP" altLang="en-US" sz="1200" dirty="0">
                <a:latin typeface="Meiryo UI" panose="020B0604030504040204" pitchFamily="50" charset="-128"/>
                <a:ea typeface="Meiryo UI" panose="020B0604030504040204" pitchFamily="50" charset="-128"/>
              </a:rPr>
              <a:t>物理データベース設計</a:t>
            </a:r>
          </a:p>
          <a:p>
            <a:r>
              <a:rPr lang="ja-JP" altLang="en-US" sz="1200" dirty="0">
                <a:latin typeface="Meiryo UI" panose="020B0604030504040204" pitchFamily="50" charset="-128"/>
                <a:ea typeface="Meiryo UI" panose="020B0604030504040204" pitchFamily="50" charset="-128"/>
              </a:rPr>
              <a:t>物理データベース設計レビュー</a:t>
            </a:r>
          </a:p>
          <a:p>
            <a:r>
              <a:rPr lang="ja-JP" altLang="en-US" sz="1200" dirty="0">
                <a:latin typeface="Meiryo UI" panose="020B0604030504040204" pitchFamily="50" charset="-128"/>
                <a:ea typeface="Meiryo UI" panose="020B0604030504040204" pitchFamily="50" charset="-128"/>
              </a:rPr>
              <a:t>物理モデル</a:t>
            </a:r>
          </a:p>
          <a:p>
            <a:r>
              <a:rPr lang="ja-JP" altLang="en-US" sz="1200" dirty="0">
                <a:latin typeface="Meiryo UI" panose="020B0604030504040204" pitchFamily="50" charset="-128"/>
                <a:ea typeface="Meiryo UI" panose="020B0604030504040204" pitchFamily="50" charset="-128"/>
              </a:rPr>
              <a:t>文字コード設計</a:t>
            </a:r>
          </a:p>
          <a:p>
            <a:r>
              <a:rPr lang="ja-JP" altLang="en-US" sz="1200" dirty="0">
                <a:latin typeface="Meiryo UI" panose="020B0604030504040204" pitchFamily="50" charset="-128"/>
                <a:ea typeface="Meiryo UI" panose="020B0604030504040204" pitchFamily="50" charset="-128"/>
              </a:rPr>
              <a:t>無冗長性（どのモデルにも、対応する対象があるという性質）</a:t>
            </a:r>
          </a:p>
          <a:p>
            <a:r>
              <a:rPr lang="ja-JP" altLang="en-US" sz="1200" dirty="0">
                <a:latin typeface="Meiryo UI" panose="020B0604030504040204" pitchFamily="50" charset="-128"/>
                <a:ea typeface="Meiryo UI" panose="020B0604030504040204" pitchFamily="50" charset="-128"/>
              </a:rPr>
              <a:t>有向グラフ、無向グラフ</a:t>
            </a:r>
          </a:p>
          <a:p>
            <a:r>
              <a:rPr lang="ja-JP" altLang="en-US" sz="1200" dirty="0">
                <a:latin typeface="Meiryo UI" panose="020B0604030504040204" pitchFamily="50" charset="-128"/>
                <a:ea typeface="Meiryo UI" panose="020B0604030504040204" pitchFamily="50" charset="-128"/>
              </a:rPr>
              <a:t>論理データベース</a:t>
            </a:r>
          </a:p>
          <a:p>
            <a:r>
              <a:rPr lang="ja-JP" altLang="en-US" sz="1200" dirty="0">
                <a:latin typeface="Meiryo UI" panose="020B0604030504040204" pitchFamily="50" charset="-128"/>
                <a:ea typeface="Meiryo UI" panose="020B0604030504040204" pitchFamily="50" charset="-128"/>
              </a:rPr>
              <a:t>論理データベース設計に関する知識</a:t>
            </a:r>
          </a:p>
          <a:p>
            <a:r>
              <a:rPr lang="ja-JP" altLang="en-US" sz="1200" dirty="0">
                <a:latin typeface="Meiryo UI" panose="020B0604030504040204" pitchFamily="50" charset="-128"/>
                <a:ea typeface="Meiryo UI" panose="020B0604030504040204" pitchFamily="50" charset="-128"/>
              </a:rPr>
              <a:t>論理データモデル作成</a:t>
            </a:r>
          </a:p>
        </p:txBody>
      </p:sp>
    </p:spTree>
    <p:extLst>
      <p:ext uri="{BB962C8B-B14F-4D97-AF65-F5344CB8AC3E}">
        <p14:creationId xmlns:p14="http://schemas.microsoft.com/office/powerpoint/2010/main" val="33350125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図書館職員の職種と必要な</a:t>
            </a:r>
            <a:r>
              <a:rPr kumimoji="1" lang="en-US" altLang="ja-JP" dirty="0" smtClean="0"/>
              <a:t>IT</a:t>
            </a:r>
            <a:r>
              <a:rPr kumimoji="1" lang="ja-JP" altLang="en-US" dirty="0" smtClean="0"/>
              <a:t>スキル</a:t>
            </a:r>
            <a:endParaRPr kumimoji="1" lang="ja-JP" altLang="en-US" dirty="0"/>
          </a:p>
        </p:txBody>
      </p:sp>
      <p:sp>
        <p:nvSpPr>
          <p:cNvPr id="3" name="コンテンツ プレースホルダー 2"/>
          <p:cNvSpPr>
            <a:spLocks noGrp="1"/>
          </p:cNvSpPr>
          <p:nvPr>
            <p:ph sz="half" idx="1"/>
          </p:nvPr>
        </p:nvSpPr>
        <p:spPr>
          <a:xfrm>
            <a:off x="294968" y="928671"/>
            <a:ext cx="4709651" cy="5792805"/>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marL="0" indent="0">
              <a:buNone/>
            </a:pPr>
            <a:r>
              <a:rPr lang="ja-JP" altLang="en-US" dirty="0" smtClean="0"/>
              <a:t>■職種</a:t>
            </a:r>
            <a:endParaRPr lang="en-US" altLang="ja-JP" dirty="0" smtClean="0"/>
          </a:p>
          <a:p>
            <a:r>
              <a:rPr lang="en-US" altLang="ja-JP" dirty="0" smtClean="0"/>
              <a:t>IT</a:t>
            </a:r>
            <a:r>
              <a:rPr lang="ja-JP" altLang="en-US" dirty="0" smtClean="0"/>
              <a:t>スキル（システム、デジタル情報）が必要な図書館員の職種</a:t>
            </a:r>
            <a:endParaRPr lang="en-US" altLang="ja-JP" dirty="0" smtClean="0"/>
          </a:p>
          <a:p>
            <a:pPr lvl="1"/>
            <a:r>
              <a:rPr kumimoji="1" lang="ja-JP" altLang="en-US" dirty="0" smtClean="0"/>
              <a:t>組織経営</a:t>
            </a:r>
            <a:endParaRPr kumimoji="1" lang="en-US" altLang="ja-JP" dirty="0" smtClean="0"/>
          </a:p>
          <a:p>
            <a:pPr lvl="1"/>
            <a:r>
              <a:rPr lang="ja-JP" altLang="en-US" dirty="0" smtClean="0"/>
              <a:t>ビジネスおよび</a:t>
            </a:r>
            <a:r>
              <a:rPr lang="en-US" altLang="ja-JP" dirty="0" smtClean="0"/>
              <a:t>IT</a:t>
            </a:r>
            <a:r>
              <a:rPr lang="ja-JP" altLang="en-US" dirty="0" smtClean="0"/>
              <a:t>戦略企画</a:t>
            </a:r>
            <a:endParaRPr lang="en-US" altLang="ja-JP" dirty="0" smtClean="0"/>
          </a:p>
          <a:p>
            <a:pPr lvl="1"/>
            <a:r>
              <a:rPr lang="ja-JP" altLang="en-US" dirty="0" smtClean="0"/>
              <a:t>事業実施</a:t>
            </a:r>
            <a:r>
              <a:rPr lang="ja-JP" altLang="en-US" dirty="0"/>
              <a:t>管理</a:t>
            </a:r>
            <a:endParaRPr lang="en-US" altLang="ja-JP" dirty="0" smtClean="0"/>
          </a:p>
          <a:p>
            <a:pPr lvl="1"/>
            <a:r>
              <a:rPr kumimoji="1" lang="ja-JP" altLang="en-US" dirty="0" smtClean="0"/>
              <a:t>ライブラリ・ファシリテーター</a:t>
            </a:r>
            <a:endParaRPr kumimoji="1" lang="en-US" altLang="ja-JP" dirty="0" smtClean="0"/>
          </a:p>
          <a:p>
            <a:pPr lvl="1"/>
            <a:r>
              <a:rPr lang="ja-JP" altLang="en-US" dirty="0" smtClean="0"/>
              <a:t>キュレータ</a:t>
            </a:r>
            <a:endParaRPr lang="en-US" altLang="ja-JP" dirty="0" smtClean="0"/>
          </a:p>
          <a:p>
            <a:pPr lvl="1"/>
            <a:r>
              <a:rPr kumimoji="1" lang="ja-JP" altLang="en-US" dirty="0" smtClean="0"/>
              <a:t>カタロガー</a:t>
            </a:r>
            <a:endParaRPr kumimoji="1" lang="en-US" altLang="ja-JP" dirty="0" smtClean="0"/>
          </a:p>
          <a:p>
            <a:pPr lvl="1"/>
            <a:r>
              <a:rPr lang="ja-JP" altLang="en-US" dirty="0" smtClean="0"/>
              <a:t>レファレンス・ライブラリアン</a:t>
            </a:r>
            <a:endParaRPr lang="en-US" altLang="ja-JP" dirty="0" smtClean="0"/>
          </a:p>
          <a:p>
            <a:pPr lvl="1"/>
            <a:r>
              <a:rPr lang="ja-JP" altLang="en-US" dirty="0" smtClean="0"/>
              <a:t>コーディネータ、エンベデッドライブラリアン</a:t>
            </a:r>
            <a:endParaRPr lang="en-US" altLang="ja-JP" dirty="0" smtClean="0"/>
          </a:p>
          <a:p>
            <a:pPr lvl="1"/>
            <a:r>
              <a:rPr lang="ja-JP" altLang="en-US" dirty="0" smtClean="0"/>
              <a:t>デジタルアーキビスト</a:t>
            </a:r>
            <a:endParaRPr lang="en-US" altLang="ja-JP" dirty="0" smtClean="0"/>
          </a:p>
          <a:p>
            <a:pPr lvl="1"/>
            <a:r>
              <a:rPr lang="ja-JP" altLang="en-US" dirty="0" smtClean="0"/>
              <a:t>デジタル・プリザベーション・キュレーター</a:t>
            </a:r>
            <a:endParaRPr lang="en-US" altLang="ja-JP" dirty="0" smtClean="0"/>
          </a:p>
          <a:p>
            <a:pPr lvl="1"/>
            <a:r>
              <a:rPr lang="ja-JP" altLang="en-US" dirty="0" smtClean="0"/>
              <a:t>システム・ライブラリアン</a:t>
            </a:r>
            <a:endParaRPr lang="en-US" altLang="ja-JP" dirty="0" smtClean="0"/>
          </a:p>
          <a:p>
            <a:pPr lvl="1"/>
            <a:r>
              <a:rPr lang="ja-JP" altLang="en-US" dirty="0" smtClean="0"/>
              <a:t>システムエンジニア</a:t>
            </a:r>
            <a:endParaRPr lang="en-US" altLang="ja-JP" dirty="0" smtClean="0"/>
          </a:p>
          <a:p>
            <a:pPr lvl="1"/>
            <a:r>
              <a:rPr lang="ja-JP" altLang="en-US" dirty="0" smtClean="0"/>
              <a:t>システムオペレータ</a:t>
            </a:r>
            <a:endParaRPr lang="en-US" altLang="ja-JP" dirty="0" smtClean="0"/>
          </a:p>
          <a:p>
            <a:pPr lvl="1"/>
            <a:r>
              <a:rPr lang="ja-JP" altLang="en-US" dirty="0" smtClean="0"/>
              <a:t>利用者ヘルプ</a:t>
            </a:r>
            <a:endParaRPr lang="en-US" altLang="ja-JP" dirty="0" smtClean="0"/>
          </a:p>
          <a:p>
            <a:pPr lvl="1"/>
            <a:r>
              <a:rPr lang="ja-JP" altLang="en-US" dirty="0" smtClean="0"/>
              <a:t>・・</a:t>
            </a:r>
            <a:r>
              <a:rPr lang="ja-JP" altLang="en-US" dirty="0"/>
              <a:t>・</a:t>
            </a:r>
            <a:endParaRPr lang="en-US" altLang="ja-JP" dirty="0" smtClean="0"/>
          </a:p>
          <a:p>
            <a:pPr lvl="1"/>
            <a:endParaRPr lang="en-US" altLang="ja-JP" dirty="0" smtClean="0"/>
          </a:p>
          <a:p>
            <a:pPr lvl="1"/>
            <a:endParaRPr kumimoji="1" lang="ja-JP" altLang="en-US" dirty="0"/>
          </a:p>
        </p:txBody>
      </p:sp>
      <p:sp>
        <p:nvSpPr>
          <p:cNvPr id="4" name="コンテンツ プレースホルダー 3"/>
          <p:cNvSpPr>
            <a:spLocks noGrp="1"/>
          </p:cNvSpPr>
          <p:nvPr>
            <p:ph sz="half" idx="2"/>
          </p:nvPr>
        </p:nvSpPr>
        <p:spPr>
          <a:xfrm>
            <a:off x="5791200" y="928671"/>
            <a:ext cx="6228080" cy="5792805"/>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marL="0" indent="0">
              <a:buNone/>
            </a:pPr>
            <a:r>
              <a:rPr lang="ja-JP" altLang="en-US" dirty="0" smtClean="0"/>
              <a:t>■スキル</a:t>
            </a:r>
            <a:endParaRPr lang="en-US" altLang="ja-JP" dirty="0" smtClean="0"/>
          </a:p>
          <a:p>
            <a:r>
              <a:rPr lang="ja-JP" altLang="en-US" dirty="0" smtClean="0"/>
              <a:t>役員、部長・課長も含めて全職員</a:t>
            </a:r>
            <a:endParaRPr lang="en-US" altLang="ja-JP" dirty="0" smtClean="0"/>
          </a:p>
          <a:p>
            <a:pPr lvl="1"/>
            <a:r>
              <a:rPr lang="en-US" altLang="ja-JP" dirty="0" smtClean="0"/>
              <a:t>IT</a:t>
            </a:r>
            <a:r>
              <a:rPr lang="ja-JP" altLang="en-US" dirty="0" smtClean="0"/>
              <a:t>パスポート試験レベル</a:t>
            </a:r>
            <a:endParaRPr lang="en-US" altLang="ja-JP" dirty="0" smtClean="0"/>
          </a:p>
          <a:p>
            <a:pPr lvl="1"/>
            <a:r>
              <a:rPr lang="en-US" altLang="ja-JP" dirty="0" smtClean="0"/>
              <a:t>IT</a:t>
            </a:r>
            <a:r>
              <a:rPr lang="ja-JP" altLang="en-US" dirty="0" smtClean="0"/>
              <a:t>リテラシーレベルを持ち、用語の説明が要らないレベル</a:t>
            </a:r>
            <a:endParaRPr lang="en-US" altLang="ja-JP" dirty="0" smtClean="0"/>
          </a:p>
          <a:p>
            <a:r>
              <a:rPr lang="ja-JP" altLang="en-US" dirty="0" smtClean="0"/>
              <a:t>システムおよびデジタルコンテンツのハンドリングに関わる職員</a:t>
            </a:r>
            <a:endParaRPr lang="en-US" altLang="ja-JP" dirty="0" smtClean="0"/>
          </a:p>
          <a:p>
            <a:pPr lvl="1"/>
            <a:r>
              <a:rPr lang="ja-JP" altLang="en-US" dirty="0" smtClean="0"/>
              <a:t>基本情報技術者試験レベル</a:t>
            </a:r>
            <a:endParaRPr lang="en-US" altLang="ja-JP" dirty="0" smtClean="0"/>
          </a:p>
          <a:p>
            <a:r>
              <a:rPr lang="ja-JP" altLang="en-US" dirty="0" smtClean="0"/>
              <a:t>システム、デジタルコンテンツの利活用の管理に関わる職員</a:t>
            </a:r>
            <a:endParaRPr lang="en-US" altLang="ja-JP" dirty="0" smtClean="0"/>
          </a:p>
          <a:p>
            <a:pPr lvl="1"/>
            <a:r>
              <a:rPr lang="ja-JP" altLang="en-US" dirty="0" smtClean="0"/>
              <a:t>基本情報技術者試験レベル</a:t>
            </a:r>
            <a:endParaRPr lang="en-US" altLang="ja-JP" dirty="0" smtClean="0"/>
          </a:p>
          <a:p>
            <a:pPr lvl="1"/>
            <a:r>
              <a:rPr lang="ja-JP" altLang="en-US" dirty="0"/>
              <a:t>情報セキュリティマネジメント試験</a:t>
            </a:r>
            <a:r>
              <a:rPr lang="ja-JP" altLang="en-US" dirty="0" smtClean="0"/>
              <a:t>レベル</a:t>
            </a:r>
            <a:endParaRPr lang="en-US" altLang="ja-JP" dirty="0" smtClean="0"/>
          </a:p>
          <a:p>
            <a:r>
              <a:rPr lang="ja-JP" altLang="en-US" dirty="0" smtClean="0"/>
              <a:t>システム化、アーカイブ化の推進役</a:t>
            </a:r>
            <a:endParaRPr lang="en-US" altLang="ja-JP" dirty="0" smtClean="0"/>
          </a:p>
          <a:p>
            <a:pPr lvl="1"/>
            <a:r>
              <a:rPr lang="ja-JP" altLang="en-US" dirty="0" smtClean="0"/>
              <a:t>応用技術者試験レベル</a:t>
            </a:r>
            <a:endParaRPr lang="en-US" altLang="ja-JP" dirty="0"/>
          </a:p>
          <a:p>
            <a:r>
              <a:rPr lang="ja-JP" altLang="en-US" dirty="0" smtClean="0"/>
              <a:t>システム構築、デジタル化調達担当者</a:t>
            </a:r>
            <a:endParaRPr lang="en-US" altLang="ja-JP" dirty="0" smtClean="0"/>
          </a:p>
          <a:p>
            <a:pPr lvl="1"/>
            <a:r>
              <a:rPr lang="ja-JP" altLang="en-US" dirty="0" smtClean="0"/>
              <a:t>外部委託に際し、委託先の言いなりになったり、だまされないレベルのスキル</a:t>
            </a:r>
            <a:endParaRPr lang="en-US" altLang="ja-JP" dirty="0" smtClean="0"/>
          </a:p>
          <a:p>
            <a:pPr lvl="2"/>
            <a:r>
              <a:rPr lang="ja-JP" altLang="en-US" dirty="0" smtClean="0"/>
              <a:t>応用技術者試験レベルのスキルと担当者で分担して</a:t>
            </a:r>
            <a:endParaRPr lang="en-US" altLang="ja-JP" dirty="0" smtClean="0"/>
          </a:p>
          <a:p>
            <a:r>
              <a:rPr lang="ja-JP" altLang="en-US" dirty="0" smtClean="0"/>
              <a:t>システム実装、アーカイブ構築者</a:t>
            </a:r>
            <a:endParaRPr lang="en-US" altLang="ja-JP" dirty="0" smtClean="0"/>
          </a:p>
          <a:p>
            <a:pPr lvl="1"/>
            <a:r>
              <a:rPr lang="ja-JP" altLang="en-US" dirty="0" smtClean="0"/>
              <a:t>外部委託</a:t>
            </a:r>
            <a:r>
              <a:rPr lang="ja-JP" altLang="en-US" dirty="0"/>
              <a:t>者</a:t>
            </a:r>
            <a:r>
              <a:rPr lang="ja-JP" altLang="en-US" dirty="0" smtClean="0"/>
              <a:t>は、各分野の専門知識レベル</a:t>
            </a:r>
            <a:endParaRPr lang="en-US" altLang="ja-JP" dirty="0" smtClean="0"/>
          </a:p>
          <a:p>
            <a:pPr lvl="1"/>
            <a:endParaRPr lang="en-US" altLang="ja-JP" dirty="0" smtClean="0"/>
          </a:p>
        </p:txBody>
      </p:sp>
      <p:sp>
        <p:nvSpPr>
          <p:cNvPr id="5" name="フッター プレースホルダー 4"/>
          <p:cNvSpPr>
            <a:spLocks noGrp="1"/>
          </p:cNvSpPr>
          <p:nvPr>
            <p:ph type="ftr" sz="quarter" idx="11"/>
          </p:nvPr>
        </p:nvSpPr>
        <p:spPr/>
        <p:txBody>
          <a:bodyPr/>
          <a:lstStyle/>
          <a:p>
            <a:endParaRPr kumimoji="0" lang="en-US" dirty="0"/>
          </a:p>
        </p:txBody>
      </p:sp>
      <p:sp>
        <p:nvSpPr>
          <p:cNvPr id="6" name="スライド番号プレースホルダー 5"/>
          <p:cNvSpPr>
            <a:spLocks noGrp="1"/>
          </p:cNvSpPr>
          <p:nvPr>
            <p:ph type="sldNum" sz="quarter" idx="12"/>
          </p:nvPr>
        </p:nvSpPr>
        <p:spPr/>
        <p:txBody>
          <a:bodyPr/>
          <a:lstStyle/>
          <a:p>
            <a:fld id="{042AED99-7FB4-404E-8A97-64753DCE42EC}" type="slidenum">
              <a:rPr kumimoji="0" lang="en-US" smtClean="0"/>
              <a:pPr/>
              <a:t>32</a:t>
            </a:fld>
            <a:endParaRPr kumimoji="0" lang="en-US"/>
          </a:p>
        </p:txBody>
      </p:sp>
      <p:sp>
        <p:nvSpPr>
          <p:cNvPr id="7" name="横巻き 6"/>
          <p:cNvSpPr/>
          <p:nvPr/>
        </p:nvSpPr>
        <p:spPr>
          <a:xfrm>
            <a:off x="10401657" y="306643"/>
            <a:ext cx="952143" cy="485837"/>
          </a:xfrm>
          <a:prstGeom prst="horizontalScrol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100" b="1" dirty="0" smtClean="0">
                <a:solidFill>
                  <a:srgbClr val="FF0000"/>
                </a:solidFill>
                <a:latin typeface="HG丸ｺﾞｼｯｸM-PRO" panose="020F0600000000000000" pitchFamily="50" charset="-128"/>
                <a:ea typeface="HG丸ｺﾞｼｯｸM-PRO" panose="020F0600000000000000" pitchFamily="50" charset="-128"/>
              </a:rPr>
              <a:t>2015</a:t>
            </a:r>
            <a:r>
              <a:rPr lang="ja-JP" altLang="en-US" sz="1100" b="1" dirty="0" smtClean="0">
                <a:solidFill>
                  <a:srgbClr val="FF0000"/>
                </a:solidFill>
                <a:latin typeface="HG丸ｺﾞｼｯｸM-PRO" panose="020F0600000000000000" pitchFamily="50" charset="-128"/>
                <a:ea typeface="HG丸ｺﾞｼｯｸM-PRO" panose="020F0600000000000000" pitchFamily="50" charset="-128"/>
              </a:rPr>
              <a:t>年</a:t>
            </a:r>
            <a:endParaRPr lang="en-US" altLang="ja-JP" sz="1100" b="1" dirty="0">
              <a:solidFill>
                <a:srgbClr val="FF0000"/>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921930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0"/>
            <a:ext cx="9144000" cy="928670"/>
          </a:xfrm>
        </p:spPr>
        <p:txBody>
          <a:bodyPr>
            <a:normAutofit/>
          </a:bodyPr>
          <a:lstStyle/>
          <a:p>
            <a:r>
              <a:rPr kumimoji="1" lang="ja-JP" altLang="en-US" dirty="0" smtClean="0"/>
              <a:t>図書館業務のタスクと必要なスキル</a:t>
            </a:r>
            <a:endParaRPr kumimoji="1" lang="ja-JP" altLang="en-US" dirty="0"/>
          </a:p>
        </p:txBody>
      </p:sp>
      <p:sp>
        <p:nvSpPr>
          <p:cNvPr id="5" name="フッター プレースホルダー 4"/>
          <p:cNvSpPr>
            <a:spLocks noGrp="1"/>
          </p:cNvSpPr>
          <p:nvPr>
            <p:ph type="ftr" sz="quarter" idx="11"/>
          </p:nvPr>
        </p:nvSpPr>
        <p:spPr/>
        <p:txBody>
          <a:bodyPr/>
          <a:lstStyle/>
          <a:p>
            <a:endParaRPr kumimoji="0" lang="en-US" dirty="0"/>
          </a:p>
        </p:txBody>
      </p:sp>
      <p:sp>
        <p:nvSpPr>
          <p:cNvPr id="6" name="スライド番号プレースホルダー 5"/>
          <p:cNvSpPr>
            <a:spLocks noGrp="1"/>
          </p:cNvSpPr>
          <p:nvPr>
            <p:ph type="sldNum" sz="quarter" idx="12"/>
          </p:nvPr>
        </p:nvSpPr>
        <p:spPr/>
        <p:txBody>
          <a:bodyPr/>
          <a:lstStyle/>
          <a:p>
            <a:fld id="{042AED99-7FB4-404E-8A97-64753DCE42EC}" type="slidenum">
              <a:rPr kumimoji="0" lang="en-US" smtClean="0"/>
              <a:pPr/>
              <a:t>33</a:t>
            </a:fld>
            <a:endParaRPr kumimoji="0" lang="en-US"/>
          </a:p>
        </p:txBody>
      </p:sp>
      <p:pic>
        <p:nvPicPr>
          <p:cNvPr id="7" name="図 6"/>
          <p:cNvPicPr>
            <a:picLocks noChangeAspect="1"/>
          </p:cNvPicPr>
          <p:nvPr/>
        </p:nvPicPr>
        <p:blipFill>
          <a:blip r:embed="rId3"/>
          <a:stretch>
            <a:fillRect/>
          </a:stretch>
        </p:blipFill>
        <p:spPr>
          <a:xfrm>
            <a:off x="2063552" y="1053873"/>
            <a:ext cx="8229600" cy="5668738"/>
          </a:xfrm>
          <a:prstGeom prst="rect">
            <a:avLst/>
          </a:prstGeom>
        </p:spPr>
      </p:pic>
      <p:sp>
        <p:nvSpPr>
          <p:cNvPr id="10" name="正方形/長方形 9"/>
          <p:cNvSpPr/>
          <p:nvPr/>
        </p:nvSpPr>
        <p:spPr>
          <a:xfrm>
            <a:off x="1847528" y="6237312"/>
            <a:ext cx="648072" cy="216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hlinkClick r:id="rId4"/>
              </a:rPr>
              <a:t>PDF</a:t>
            </a:r>
            <a:endParaRPr lang="ja-JP" altLang="en-US" dirty="0"/>
          </a:p>
        </p:txBody>
      </p:sp>
    </p:spTree>
    <p:extLst>
      <p:ext uri="{BB962C8B-B14F-4D97-AF65-F5344CB8AC3E}">
        <p14:creationId xmlns:p14="http://schemas.microsoft.com/office/powerpoint/2010/main" val="18804610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0"/>
            <a:ext cx="9144000" cy="928670"/>
          </a:xfrm>
        </p:spPr>
        <p:txBody>
          <a:bodyPr>
            <a:noAutofit/>
          </a:bodyPr>
          <a:lstStyle/>
          <a:p>
            <a:r>
              <a:rPr lang="ja-JP" altLang="en-US" sz="3200" dirty="0"/>
              <a:t>図書館員に必要な</a:t>
            </a:r>
            <a:r>
              <a:rPr lang="en-US" altLang="ja-JP" sz="3200" dirty="0"/>
              <a:t>IT</a:t>
            </a:r>
            <a:r>
              <a:rPr lang="ja-JP" altLang="en-US" sz="3200" dirty="0"/>
              <a:t>スキル要素</a:t>
            </a:r>
            <a:r>
              <a:rPr lang="en-US" altLang="ja-JP" sz="3200" dirty="0"/>
              <a:t/>
            </a:r>
            <a:br>
              <a:rPr lang="en-US" altLang="ja-JP" sz="3200" dirty="0"/>
            </a:br>
            <a:r>
              <a:rPr lang="ja-JP" altLang="en-US" sz="3200" dirty="0"/>
              <a:t>（</a:t>
            </a:r>
            <a:r>
              <a:rPr lang="en-US" altLang="ja-JP" sz="3200" dirty="0"/>
              <a:t>IT</a:t>
            </a:r>
            <a:r>
              <a:rPr lang="ja-JP" altLang="en-US" sz="3200" dirty="0"/>
              <a:t>パスポート、</a:t>
            </a:r>
            <a:r>
              <a:rPr lang="en-US" altLang="ja-JP" sz="3200" dirty="0" err="1"/>
              <a:t>i</a:t>
            </a:r>
            <a:r>
              <a:rPr lang="ja-JP" altLang="en-US" sz="3200" dirty="0"/>
              <a:t>コンピテンシより）</a:t>
            </a:r>
          </a:p>
        </p:txBody>
      </p:sp>
      <p:sp>
        <p:nvSpPr>
          <p:cNvPr id="3" name="コンテンツ プレースホルダー 2"/>
          <p:cNvSpPr>
            <a:spLocks noGrp="1"/>
          </p:cNvSpPr>
          <p:nvPr>
            <p:ph sz="half" idx="1"/>
          </p:nvPr>
        </p:nvSpPr>
        <p:spPr/>
        <p:txBody>
          <a:bodyPr/>
          <a:lstStyle/>
          <a:p>
            <a:endParaRPr kumimoji="1" lang="ja-JP" altLang="en-US"/>
          </a:p>
        </p:txBody>
      </p:sp>
      <p:sp>
        <p:nvSpPr>
          <p:cNvPr id="4" name="コンテンツ プレースホルダー 3"/>
          <p:cNvSpPr>
            <a:spLocks noGrp="1"/>
          </p:cNvSpPr>
          <p:nvPr>
            <p:ph sz="half" idx="2"/>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0" lang="en-US" dirty="0"/>
          </a:p>
        </p:txBody>
      </p:sp>
      <p:sp>
        <p:nvSpPr>
          <p:cNvPr id="6" name="スライド番号プレースホルダー 5"/>
          <p:cNvSpPr>
            <a:spLocks noGrp="1"/>
          </p:cNvSpPr>
          <p:nvPr>
            <p:ph type="sldNum" sz="quarter" idx="12"/>
          </p:nvPr>
        </p:nvSpPr>
        <p:spPr/>
        <p:txBody>
          <a:bodyPr/>
          <a:lstStyle/>
          <a:p>
            <a:fld id="{042AED99-7FB4-404E-8A97-64753DCE42EC}" type="slidenum">
              <a:rPr kumimoji="0" lang="en-US" smtClean="0"/>
              <a:pPr/>
              <a:t>34</a:t>
            </a:fld>
            <a:endParaRPr kumimoji="0" lang="en-US"/>
          </a:p>
        </p:txBody>
      </p:sp>
      <p:pic>
        <p:nvPicPr>
          <p:cNvPr id="7" name="図 6"/>
          <p:cNvPicPr>
            <a:picLocks noChangeAspect="1"/>
          </p:cNvPicPr>
          <p:nvPr/>
        </p:nvPicPr>
        <p:blipFill>
          <a:blip r:embed="rId3"/>
          <a:stretch>
            <a:fillRect/>
          </a:stretch>
        </p:blipFill>
        <p:spPr>
          <a:xfrm>
            <a:off x="1809720" y="1052737"/>
            <a:ext cx="8678768" cy="5687785"/>
          </a:xfrm>
          <a:prstGeom prst="rect">
            <a:avLst/>
          </a:prstGeom>
        </p:spPr>
      </p:pic>
      <p:sp>
        <p:nvSpPr>
          <p:cNvPr id="8" name="正方形/長方形 7"/>
          <p:cNvSpPr/>
          <p:nvPr/>
        </p:nvSpPr>
        <p:spPr>
          <a:xfrm>
            <a:off x="1981200" y="6303091"/>
            <a:ext cx="648072" cy="216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hlinkClick r:id="rId4"/>
              </a:rPr>
              <a:t>PDF</a:t>
            </a:r>
            <a:endParaRPr lang="ja-JP" altLang="en-US" dirty="0"/>
          </a:p>
        </p:txBody>
      </p:sp>
    </p:spTree>
    <p:extLst>
      <p:ext uri="{BB962C8B-B14F-4D97-AF65-F5344CB8AC3E}">
        <p14:creationId xmlns:p14="http://schemas.microsoft.com/office/powerpoint/2010/main" val="18226136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3" name="図 2"/>
          <p:cNvPicPr>
            <a:picLocks noChangeAspect="1"/>
          </p:cNvPicPr>
          <p:nvPr/>
        </p:nvPicPr>
        <p:blipFill>
          <a:blip r:embed="rId2"/>
          <a:stretch>
            <a:fillRect/>
          </a:stretch>
        </p:blipFill>
        <p:spPr>
          <a:xfrm>
            <a:off x="-500063" y="123825"/>
            <a:ext cx="13192125" cy="6610350"/>
          </a:xfrm>
          <a:prstGeom prst="rect">
            <a:avLst/>
          </a:prstGeom>
        </p:spPr>
      </p:pic>
    </p:spTree>
    <p:extLst>
      <p:ext uri="{BB962C8B-B14F-4D97-AF65-F5344CB8AC3E}">
        <p14:creationId xmlns:p14="http://schemas.microsoft.com/office/powerpoint/2010/main" val="765547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情報システム構築・運用に必要な知識データベースの構築</a:t>
            </a:r>
            <a:endParaRPr kumimoji="1" lang="ja-JP" altLang="en-US" dirty="0"/>
          </a:p>
        </p:txBody>
      </p:sp>
      <p:sp>
        <p:nvSpPr>
          <p:cNvPr id="3" name="角丸四角形 2"/>
          <p:cNvSpPr/>
          <p:nvPr/>
        </p:nvSpPr>
        <p:spPr>
          <a:xfrm>
            <a:off x="292576" y="830996"/>
            <a:ext cx="2513646" cy="5916168"/>
          </a:xfrm>
          <a:prstGeom prst="roundRect">
            <a:avLst>
              <a:gd name="adj" fmla="val 0"/>
            </a:avLst>
          </a:prstGeom>
        </p:spPr>
        <p:style>
          <a:lnRef idx="1">
            <a:schemeClr val="accent6"/>
          </a:lnRef>
          <a:fillRef idx="2">
            <a:schemeClr val="accent6"/>
          </a:fillRef>
          <a:effectRef idx="1">
            <a:schemeClr val="accent6"/>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スキル・ディクショナリ</a:t>
            </a:r>
            <a:endParaRPr lang="en-US" altLang="ja-JP" sz="1400" dirty="0" smtClean="0">
              <a:latin typeface="Meiryo UI" panose="020B0604030504040204" pitchFamily="50" charset="-128"/>
              <a:ea typeface="Meiryo UI" panose="020B0604030504040204" pitchFamily="50" charset="-128"/>
            </a:endParaRPr>
          </a:p>
        </p:txBody>
      </p:sp>
      <p:sp>
        <p:nvSpPr>
          <p:cNvPr id="4" name="角丸四角形 3"/>
          <p:cNvSpPr/>
          <p:nvPr/>
        </p:nvSpPr>
        <p:spPr>
          <a:xfrm>
            <a:off x="3274961" y="1767217"/>
            <a:ext cx="907524" cy="3996060"/>
          </a:xfrm>
          <a:prstGeom prst="roundRect">
            <a:avLst>
              <a:gd name="adj" fmla="val 0"/>
            </a:avLst>
          </a:prstGeom>
        </p:spPr>
        <p:style>
          <a:lnRef idx="1">
            <a:schemeClr val="accent6"/>
          </a:lnRef>
          <a:fillRef idx="2">
            <a:schemeClr val="accent6"/>
          </a:fillRef>
          <a:effectRef idx="1">
            <a:schemeClr val="accent6"/>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知識項目</a:t>
            </a:r>
            <a:endParaRPr lang="en-US" altLang="ja-JP" sz="1400" dirty="0" smtClean="0">
              <a:latin typeface="Meiryo UI" panose="020B0604030504040204" pitchFamily="50" charset="-128"/>
              <a:ea typeface="Meiryo UI" panose="020B0604030504040204" pitchFamily="50" charset="-128"/>
            </a:endParaRPr>
          </a:p>
        </p:txBody>
      </p:sp>
      <p:sp>
        <p:nvSpPr>
          <p:cNvPr id="5" name="角丸四角形 4"/>
          <p:cNvSpPr/>
          <p:nvPr/>
        </p:nvSpPr>
        <p:spPr>
          <a:xfrm>
            <a:off x="505926" y="1148499"/>
            <a:ext cx="1925392" cy="1723259"/>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vert="eaVert" lIns="0" rtlCol="0" anchor="b" anchorCtr="0"/>
          <a:lstStyle/>
          <a:p>
            <a:r>
              <a:rPr lang="ja-JP" altLang="en-US" sz="1000" dirty="0" smtClean="0">
                <a:latin typeface="Meiryo UI" panose="020B0604030504040204" pitchFamily="50" charset="-128"/>
                <a:ea typeface="Meiryo UI" panose="020B0604030504040204" pitchFamily="50" charset="-128"/>
              </a:rPr>
              <a:t>メソドロジ</a:t>
            </a:r>
            <a:endParaRPr lang="en-US" altLang="ja-JP" sz="1000" dirty="0" smtClean="0">
              <a:latin typeface="Meiryo UI" panose="020B0604030504040204" pitchFamily="50" charset="-128"/>
              <a:ea typeface="Meiryo UI" panose="020B0604030504040204" pitchFamily="50" charset="-128"/>
            </a:endParaRPr>
          </a:p>
        </p:txBody>
      </p:sp>
      <p:sp>
        <p:nvSpPr>
          <p:cNvPr id="6" name="フローチャート: 磁気ディスク 14"/>
          <p:cNvSpPr/>
          <p:nvPr/>
        </p:nvSpPr>
        <p:spPr>
          <a:xfrm>
            <a:off x="3377254" y="2538784"/>
            <a:ext cx="676386" cy="1326962"/>
          </a:xfrm>
          <a:custGeom>
            <a:avLst/>
            <a:gdLst>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273 w 10000"/>
              <a:gd name="connsiteY1" fmla="*/ 2609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stroke="0" extrusionOk="0">
                <a:moveTo>
                  <a:pt x="0" y="1667"/>
                </a:moveTo>
                <a:cubicBezTo>
                  <a:pt x="0" y="746"/>
                  <a:pt x="2239" y="0"/>
                  <a:pt x="5000" y="0"/>
                </a:cubicBezTo>
                <a:cubicBezTo>
                  <a:pt x="7761" y="0"/>
                  <a:pt x="10000" y="746"/>
                  <a:pt x="10000" y="1667"/>
                </a:cubicBezTo>
                <a:lnTo>
                  <a:pt x="10000" y="8333"/>
                </a:lnTo>
                <a:cubicBezTo>
                  <a:pt x="10000" y="9254"/>
                  <a:pt x="7761" y="10000"/>
                  <a:pt x="5000" y="10000"/>
                </a:cubicBezTo>
                <a:cubicBezTo>
                  <a:pt x="2239" y="10000"/>
                  <a:pt x="0" y="9254"/>
                  <a:pt x="0" y="8333"/>
                </a:cubicBezTo>
                <a:lnTo>
                  <a:pt x="0" y="1667"/>
                </a:lnTo>
                <a:close/>
              </a:path>
              <a:path w="10000" h="10000" fill="none" extrusionOk="0">
                <a:moveTo>
                  <a:pt x="10000" y="1667"/>
                </a:moveTo>
                <a:cubicBezTo>
                  <a:pt x="10000" y="2588"/>
                  <a:pt x="8034" y="2609"/>
                  <a:pt x="5273" y="2609"/>
                </a:cubicBezTo>
                <a:cubicBezTo>
                  <a:pt x="2512" y="2609"/>
                  <a:pt x="0" y="2588"/>
                  <a:pt x="0" y="1667"/>
                </a:cubicBezTo>
              </a:path>
              <a:path w="10000" h="10000" fill="none">
                <a:moveTo>
                  <a:pt x="0" y="1667"/>
                </a:moveTo>
                <a:cubicBezTo>
                  <a:pt x="0" y="746"/>
                  <a:pt x="2239" y="0"/>
                  <a:pt x="5000" y="0"/>
                </a:cubicBezTo>
                <a:cubicBezTo>
                  <a:pt x="7761" y="0"/>
                  <a:pt x="10000" y="746"/>
                  <a:pt x="10000" y="1667"/>
                </a:cubicBezTo>
                <a:lnTo>
                  <a:pt x="10000" y="8333"/>
                </a:lnTo>
                <a:cubicBezTo>
                  <a:pt x="10000" y="9254"/>
                  <a:pt x="7761" y="10000"/>
                  <a:pt x="5000" y="10000"/>
                </a:cubicBezTo>
                <a:cubicBezTo>
                  <a:pt x="2239" y="10000"/>
                  <a:pt x="0" y="9254"/>
                  <a:pt x="0" y="8333"/>
                </a:cubicBezTo>
                <a:lnTo>
                  <a:pt x="0" y="1667"/>
                </a:lnTo>
                <a:close/>
              </a:path>
            </a:pathLst>
          </a:cu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スキル項目毎に必要な知識項目一覧</a:t>
            </a:r>
            <a:r>
              <a:rPr lang="en-US" altLang="ja-JP" sz="1100" dirty="0" smtClean="0">
                <a:latin typeface="Meiryo UI" panose="020B0604030504040204" pitchFamily="50" charset="-128"/>
                <a:ea typeface="Meiryo UI" panose="020B0604030504040204" pitchFamily="50" charset="-128"/>
              </a:rPr>
              <a:t>(9000</a:t>
            </a:r>
            <a:r>
              <a:rPr lang="ja-JP" altLang="en-US" sz="1100" dirty="0" smtClean="0">
                <a:latin typeface="Meiryo UI" panose="020B0604030504040204" pitchFamily="50" charset="-128"/>
                <a:ea typeface="Meiryo UI" panose="020B0604030504040204" pitchFamily="50" charset="-128"/>
              </a:rPr>
              <a:t>項目</a:t>
            </a:r>
            <a:r>
              <a:rPr lang="en-US" altLang="ja-JP" sz="1100" dirty="0" smtClean="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algn="ctr"/>
            <a:endParaRPr lang="en-US" altLang="ja-JP" sz="1100" dirty="0" smtClean="0">
              <a:latin typeface="Meiryo UI" panose="020B0604030504040204" pitchFamily="50" charset="-128"/>
              <a:ea typeface="Meiryo UI" panose="020B0604030504040204" pitchFamily="50" charset="-128"/>
            </a:endParaRPr>
          </a:p>
        </p:txBody>
      </p:sp>
      <p:sp>
        <p:nvSpPr>
          <p:cNvPr id="7" name="角丸四角形 6"/>
          <p:cNvSpPr/>
          <p:nvPr/>
        </p:nvSpPr>
        <p:spPr>
          <a:xfrm>
            <a:off x="547254" y="5076206"/>
            <a:ext cx="1884064" cy="831579"/>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vert="eaVert" lIns="0" rtlCol="0" anchor="b" anchorCtr="0"/>
          <a:lstStyle/>
          <a:p>
            <a:pPr algn="ctr"/>
            <a:r>
              <a:rPr lang="ja-JP" altLang="en-US" sz="1000" dirty="0" smtClean="0">
                <a:latin typeface="Meiryo UI" panose="020B0604030504040204" pitchFamily="50" charset="-128"/>
                <a:ea typeface="Meiryo UI" panose="020B0604030504040204" pitchFamily="50" charset="-128"/>
              </a:rPr>
              <a:t>関連知識</a:t>
            </a:r>
            <a:endParaRPr lang="en-US" altLang="ja-JP" sz="1000" dirty="0" smtClean="0">
              <a:latin typeface="Meiryo UI" panose="020B0604030504040204" pitchFamily="50" charset="-128"/>
              <a:ea typeface="Meiryo UI" panose="020B0604030504040204" pitchFamily="50" charset="-128"/>
            </a:endParaRPr>
          </a:p>
        </p:txBody>
      </p:sp>
      <p:sp>
        <p:nvSpPr>
          <p:cNvPr id="8" name="角丸四角形 7"/>
          <p:cNvSpPr/>
          <p:nvPr/>
        </p:nvSpPr>
        <p:spPr>
          <a:xfrm>
            <a:off x="505926" y="2945737"/>
            <a:ext cx="1884064" cy="2047243"/>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vert="eaVert" lIns="0" rtlCol="0" anchor="b" anchorCtr="0"/>
          <a:lstStyle/>
          <a:p>
            <a:pPr algn="ctr"/>
            <a:r>
              <a:rPr lang="ja-JP" altLang="en-US" sz="1000" dirty="0" smtClean="0">
                <a:latin typeface="Meiryo UI" panose="020B0604030504040204" pitchFamily="50" charset="-128"/>
                <a:ea typeface="Meiryo UI" panose="020B0604030504040204" pitchFamily="50" charset="-128"/>
              </a:rPr>
              <a:t>テクノロジ</a:t>
            </a:r>
            <a:endParaRPr lang="en-US" altLang="ja-JP" sz="1000" dirty="0" smtClean="0">
              <a:latin typeface="Meiryo UI" panose="020B0604030504040204" pitchFamily="50" charset="-128"/>
              <a:ea typeface="Meiryo UI" panose="020B0604030504040204" pitchFamily="50" charset="-128"/>
            </a:endParaRPr>
          </a:p>
        </p:txBody>
      </p:sp>
      <p:sp>
        <p:nvSpPr>
          <p:cNvPr id="9" name="角丸四角形 8"/>
          <p:cNvSpPr/>
          <p:nvPr/>
        </p:nvSpPr>
        <p:spPr>
          <a:xfrm>
            <a:off x="1044742" y="1339587"/>
            <a:ext cx="1026197" cy="218084"/>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戦略</a:t>
            </a:r>
            <a:endParaRPr lang="en-US" altLang="ja-JP" sz="1100" dirty="0" smtClean="0">
              <a:latin typeface="Meiryo UI" panose="020B0604030504040204" pitchFamily="50" charset="-128"/>
              <a:ea typeface="Meiryo UI" panose="020B0604030504040204" pitchFamily="50" charset="-128"/>
            </a:endParaRPr>
          </a:p>
        </p:txBody>
      </p:sp>
      <p:sp>
        <p:nvSpPr>
          <p:cNvPr id="10" name="角丸四角形 9"/>
          <p:cNvSpPr/>
          <p:nvPr/>
        </p:nvSpPr>
        <p:spPr>
          <a:xfrm>
            <a:off x="1044742" y="1662704"/>
            <a:ext cx="1026197" cy="229332"/>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企画</a:t>
            </a:r>
            <a:endParaRPr lang="en-US" altLang="ja-JP" sz="1100" dirty="0" smtClean="0">
              <a:latin typeface="Meiryo UI" panose="020B0604030504040204" pitchFamily="50" charset="-128"/>
              <a:ea typeface="Meiryo UI" panose="020B0604030504040204" pitchFamily="50" charset="-128"/>
            </a:endParaRPr>
          </a:p>
        </p:txBody>
      </p:sp>
      <p:sp>
        <p:nvSpPr>
          <p:cNvPr id="11" name="角丸四角形 10"/>
          <p:cNvSpPr/>
          <p:nvPr/>
        </p:nvSpPr>
        <p:spPr>
          <a:xfrm>
            <a:off x="1075584" y="2261351"/>
            <a:ext cx="1026197" cy="208536"/>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利活用</a:t>
            </a:r>
            <a:endParaRPr lang="en-US" altLang="ja-JP" sz="1100" dirty="0" smtClean="0">
              <a:latin typeface="Meiryo UI" panose="020B0604030504040204" pitchFamily="50" charset="-128"/>
              <a:ea typeface="Meiryo UI" panose="020B0604030504040204" pitchFamily="50" charset="-128"/>
            </a:endParaRPr>
          </a:p>
        </p:txBody>
      </p:sp>
      <p:sp>
        <p:nvSpPr>
          <p:cNvPr id="12" name="角丸四角形 11"/>
          <p:cNvSpPr/>
          <p:nvPr/>
        </p:nvSpPr>
        <p:spPr>
          <a:xfrm>
            <a:off x="976187" y="3798099"/>
            <a:ext cx="1026197" cy="23148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開発</a:t>
            </a:r>
            <a:endParaRPr lang="en-US" altLang="ja-JP" sz="1100" dirty="0" smtClean="0">
              <a:latin typeface="Meiryo UI" panose="020B0604030504040204" pitchFamily="50" charset="-128"/>
              <a:ea typeface="Meiryo UI" panose="020B0604030504040204" pitchFamily="50" charset="-128"/>
            </a:endParaRPr>
          </a:p>
        </p:txBody>
      </p:sp>
      <p:sp>
        <p:nvSpPr>
          <p:cNvPr id="13" name="角丸四角形 12"/>
          <p:cNvSpPr/>
          <p:nvPr/>
        </p:nvSpPr>
        <p:spPr>
          <a:xfrm>
            <a:off x="996544" y="3488032"/>
            <a:ext cx="1250847" cy="25316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システム（利用）</a:t>
            </a:r>
            <a:endParaRPr lang="en-US" altLang="ja-JP" sz="1100" dirty="0" smtClean="0">
              <a:latin typeface="Meiryo UI" panose="020B0604030504040204" pitchFamily="50" charset="-128"/>
              <a:ea typeface="Meiryo UI" panose="020B0604030504040204" pitchFamily="50" charset="-128"/>
            </a:endParaRPr>
          </a:p>
        </p:txBody>
      </p:sp>
      <p:sp>
        <p:nvSpPr>
          <p:cNvPr id="14" name="角丸四角形 13"/>
          <p:cNvSpPr/>
          <p:nvPr/>
        </p:nvSpPr>
        <p:spPr>
          <a:xfrm>
            <a:off x="1055077" y="2538784"/>
            <a:ext cx="1026197" cy="209239"/>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支援活動</a:t>
            </a:r>
            <a:endParaRPr lang="en-US" altLang="ja-JP" sz="1100" dirty="0" smtClean="0">
              <a:latin typeface="Meiryo UI" panose="020B0604030504040204" pitchFamily="50" charset="-128"/>
              <a:ea typeface="Meiryo UI" panose="020B0604030504040204" pitchFamily="50" charset="-128"/>
            </a:endParaRPr>
          </a:p>
        </p:txBody>
      </p:sp>
      <p:sp>
        <p:nvSpPr>
          <p:cNvPr id="15" name="角丸四角形 14"/>
          <p:cNvSpPr/>
          <p:nvPr/>
        </p:nvSpPr>
        <p:spPr>
          <a:xfrm>
            <a:off x="1089722" y="5148058"/>
            <a:ext cx="954021" cy="235754"/>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050" dirty="0" smtClean="0">
                <a:latin typeface="Meiryo UI" panose="020B0604030504040204" pitchFamily="50" charset="-128"/>
                <a:ea typeface="Meiryo UI" panose="020B0604030504040204" pitchFamily="50" charset="-128"/>
              </a:rPr>
              <a:t>組織活動</a:t>
            </a:r>
            <a:endParaRPr lang="en-US" altLang="ja-JP" sz="1100" dirty="0" smtClean="0">
              <a:latin typeface="Meiryo UI" panose="020B0604030504040204" pitchFamily="50" charset="-128"/>
              <a:ea typeface="Meiryo UI" panose="020B0604030504040204" pitchFamily="50" charset="-128"/>
            </a:endParaRPr>
          </a:p>
        </p:txBody>
      </p:sp>
      <p:sp>
        <p:nvSpPr>
          <p:cNvPr id="16" name="角丸四角形 15"/>
          <p:cNvSpPr/>
          <p:nvPr/>
        </p:nvSpPr>
        <p:spPr>
          <a:xfrm>
            <a:off x="520067" y="5970705"/>
            <a:ext cx="2093329" cy="686080"/>
          </a:xfrm>
          <a:prstGeom prst="roundRect">
            <a:avLst>
              <a:gd name="adj" fmla="val 0"/>
            </a:avLst>
          </a:prstGeom>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en-US" altLang="ja-JP" sz="1050" dirty="0" smtClean="0">
                <a:latin typeface="Meiryo UI" panose="020B0604030504040204" pitchFamily="50" charset="-128"/>
                <a:ea typeface="Meiryo UI" panose="020B0604030504040204" pitchFamily="50" charset="-128"/>
              </a:rPr>
              <a:t>IT</a:t>
            </a:r>
            <a:r>
              <a:rPr lang="ja-JP" altLang="en-US" sz="1050" dirty="0" smtClean="0">
                <a:latin typeface="Meiryo UI" panose="020B0604030504040204" pitchFamily="50" charset="-128"/>
                <a:ea typeface="Meiryo UI" panose="020B0604030504040204" pitchFamily="50" charset="-128"/>
              </a:rPr>
              <a:t>ヒューマンスキル</a:t>
            </a:r>
            <a:endParaRPr lang="en-US" altLang="ja-JP" sz="1050" dirty="0" smtClean="0">
              <a:latin typeface="Meiryo UI" panose="020B0604030504040204" pitchFamily="50" charset="-128"/>
              <a:ea typeface="Meiryo UI" panose="020B0604030504040204" pitchFamily="50" charset="-128"/>
            </a:endParaRPr>
          </a:p>
          <a:p>
            <a:pPr algn="ctr"/>
            <a:r>
              <a:rPr lang="ja-JP" altLang="en-US" sz="1050" dirty="0" smtClean="0">
                <a:latin typeface="Meiryo UI" panose="020B0604030504040204" pitchFamily="50" charset="-128"/>
                <a:ea typeface="Meiryo UI" panose="020B0604030504040204" pitchFamily="50" charset="-128"/>
              </a:rPr>
              <a:t>創造力</a:t>
            </a:r>
            <a:r>
              <a:rPr lang="en-US" altLang="ja-JP" sz="1050" dirty="0" smtClean="0">
                <a:latin typeface="Meiryo UI" panose="020B0604030504040204" pitchFamily="50" charset="-128"/>
                <a:ea typeface="Meiryo UI" panose="020B0604030504040204" pitchFamily="50" charset="-128"/>
              </a:rPr>
              <a:t>,</a:t>
            </a:r>
            <a:r>
              <a:rPr lang="ja-JP" altLang="en-US" sz="1050" dirty="0" smtClean="0">
                <a:latin typeface="Meiryo UI" panose="020B0604030504040204" pitchFamily="50" charset="-128"/>
                <a:ea typeface="Meiryo UI" panose="020B0604030504040204" pitchFamily="50" charset="-128"/>
              </a:rPr>
              <a:t>実行・実践力</a:t>
            </a:r>
            <a:r>
              <a:rPr lang="en-US" altLang="ja-JP" sz="1050" dirty="0" smtClean="0">
                <a:latin typeface="Meiryo UI" panose="020B0604030504040204" pitchFamily="50" charset="-128"/>
                <a:ea typeface="Meiryo UI" panose="020B0604030504040204" pitchFamily="50" charset="-128"/>
              </a:rPr>
              <a:t>,</a:t>
            </a:r>
            <a:r>
              <a:rPr lang="ja-JP" altLang="en-US" sz="1050" dirty="0" smtClean="0">
                <a:latin typeface="Meiryo UI" panose="020B0604030504040204" pitchFamily="50" charset="-128"/>
                <a:ea typeface="Meiryo UI" panose="020B0604030504040204" pitchFamily="50" charset="-128"/>
              </a:rPr>
              <a:t>コミュニケーション力</a:t>
            </a:r>
            <a:endParaRPr lang="en-US" altLang="ja-JP" sz="1050" dirty="0" smtClean="0">
              <a:latin typeface="Meiryo UI" panose="020B0604030504040204" pitchFamily="50" charset="-128"/>
              <a:ea typeface="Meiryo UI" panose="020B0604030504040204" pitchFamily="50" charset="-128"/>
            </a:endParaRPr>
          </a:p>
        </p:txBody>
      </p:sp>
      <p:sp>
        <p:nvSpPr>
          <p:cNvPr id="17" name="角丸四角形 16"/>
          <p:cNvSpPr/>
          <p:nvPr/>
        </p:nvSpPr>
        <p:spPr>
          <a:xfrm>
            <a:off x="950686" y="4094289"/>
            <a:ext cx="1026197" cy="23917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保守・運用</a:t>
            </a:r>
            <a:endParaRPr lang="en-US" altLang="ja-JP" sz="1100" dirty="0" smtClean="0">
              <a:latin typeface="Meiryo UI" panose="020B0604030504040204" pitchFamily="50" charset="-128"/>
              <a:ea typeface="Meiryo UI" panose="020B0604030504040204" pitchFamily="50" charset="-128"/>
            </a:endParaRPr>
          </a:p>
        </p:txBody>
      </p:sp>
      <p:sp>
        <p:nvSpPr>
          <p:cNvPr id="18" name="角丸四角形 17"/>
          <p:cNvSpPr/>
          <p:nvPr/>
        </p:nvSpPr>
        <p:spPr>
          <a:xfrm>
            <a:off x="976187" y="4418653"/>
            <a:ext cx="1026197" cy="23917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非機能要件</a:t>
            </a:r>
            <a:endParaRPr lang="en-US" altLang="ja-JP" sz="1100" dirty="0" smtClean="0">
              <a:latin typeface="Meiryo UI" panose="020B0604030504040204" pitchFamily="50" charset="-128"/>
              <a:ea typeface="Meiryo UI" panose="020B0604030504040204" pitchFamily="50" charset="-128"/>
            </a:endParaRPr>
          </a:p>
        </p:txBody>
      </p:sp>
      <p:sp>
        <p:nvSpPr>
          <p:cNvPr id="19" name="角丸四角形 18"/>
          <p:cNvSpPr/>
          <p:nvPr/>
        </p:nvSpPr>
        <p:spPr>
          <a:xfrm>
            <a:off x="987190" y="3228326"/>
            <a:ext cx="1250847" cy="25316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システム（構築）</a:t>
            </a:r>
            <a:endParaRPr lang="en-US" altLang="ja-JP" sz="1100" dirty="0" smtClean="0">
              <a:latin typeface="Meiryo UI" panose="020B0604030504040204" pitchFamily="50" charset="-128"/>
              <a:ea typeface="Meiryo UI" panose="020B0604030504040204" pitchFamily="50" charset="-128"/>
            </a:endParaRPr>
          </a:p>
        </p:txBody>
      </p:sp>
      <p:sp>
        <p:nvSpPr>
          <p:cNvPr id="20" name="角丸四角形 19"/>
          <p:cNvSpPr/>
          <p:nvPr/>
        </p:nvSpPr>
        <p:spPr>
          <a:xfrm>
            <a:off x="987189" y="2963719"/>
            <a:ext cx="1250847" cy="25316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システム（基礎）</a:t>
            </a:r>
            <a:endParaRPr lang="en-US" altLang="ja-JP" sz="1100" dirty="0" smtClean="0">
              <a:latin typeface="Meiryo UI" panose="020B0604030504040204" pitchFamily="50" charset="-128"/>
              <a:ea typeface="Meiryo UI" panose="020B0604030504040204" pitchFamily="50" charset="-128"/>
            </a:endParaRPr>
          </a:p>
        </p:txBody>
      </p:sp>
      <p:sp>
        <p:nvSpPr>
          <p:cNvPr id="21" name="角丸四角形 20"/>
          <p:cNvSpPr/>
          <p:nvPr/>
        </p:nvSpPr>
        <p:spPr>
          <a:xfrm>
            <a:off x="1029330" y="5607281"/>
            <a:ext cx="1166564" cy="254499"/>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050" dirty="0" smtClean="0">
                <a:latin typeface="Meiryo UI" panose="020B0604030504040204" pitchFamily="50" charset="-128"/>
                <a:ea typeface="Meiryo UI" panose="020B0604030504040204" pitchFamily="50" charset="-128"/>
              </a:rPr>
              <a:t>法規・基</a:t>
            </a:r>
            <a:r>
              <a:rPr lang="ja-JP" altLang="en-US" sz="1100" dirty="0" smtClean="0">
                <a:latin typeface="Meiryo UI" panose="020B0604030504040204" pitchFamily="50" charset="-128"/>
                <a:ea typeface="Meiryo UI" panose="020B0604030504040204" pitchFamily="50" charset="-128"/>
              </a:rPr>
              <a:t>準・標準</a:t>
            </a:r>
            <a:endParaRPr lang="en-US" altLang="ja-JP" sz="1100" dirty="0" smtClean="0">
              <a:latin typeface="Meiryo UI" panose="020B0604030504040204" pitchFamily="50" charset="-128"/>
              <a:ea typeface="Meiryo UI" panose="020B0604030504040204" pitchFamily="50" charset="-128"/>
            </a:endParaRPr>
          </a:p>
        </p:txBody>
      </p:sp>
      <p:sp>
        <p:nvSpPr>
          <p:cNvPr id="22" name="角丸四角形 21"/>
          <p:cNvSpPr/>
          <p:nvPr/>
        </p:nvSpPr>
        <p:spPr>
          <a:xfrm>
            <a:off x="1044741" y="1960933"/>
            <a:ext cx="1026197" cy="229332"/>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実装</a:t>
            </a:r>
            <a:endParaRPr lang="en-US" altLang="ja-JP" sz="1100" dirty="0" smtClean="0">
              <a:latin typeface="Meiryo UI" panose="020B0604030504040204" pitchFamily="50" charset="-128"/>
              <a:ea typeface="Meiryo UI" panose="020B0604030504040204" pitchFamily="50" charset="-128"/>
            </a:endParaRPr>
          </a:p>
        </p:txBody>
      </p:sp>
      <p:sp>
        <p:nvSpPr>
          <p:cNvPr id="23" name="角丸四角形 22"/>
          <p:cNvSpPr/>
          <p:nvPr/>
        </p:nvSpPr>
        <p:spPr>
          <a:xfrm>
            <a:off x="1016610" y="5375433"/>
            <a:ext cx="1166564" cy="254499"/>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050" dirty="0" smtClean="0">
                <a:latin typeface="Meiryo UI" panose="020B0604030504040204" pitchFamily="50" charset="-128"/>
                <a:ea typeface="Meiryo UI" panose="020B0604030504040204" pitchFamily="50" charset="-128"/>
              </a:rPr>
              <a:t>ビジネスインダストリ</a:t>
            </a:r>
            <a:endParaRPr lang="en-US" altLang="ja-JP" sz="1100" dirty="0" smtClean="0">
              <a:latin typeface="Meiryo UI" panose="020B0604030504040204" pitchFamily="50" charset="-128"/>
              <a:ea typeface="Meiryo UI" panose="020B0604030504040204" pitchFamily="50" charset="-128"/>
            </a:endParaRPr>
          </a:p>
        </p:txBody>
      </p:sp>
      <p:sp>
        <p:nvSpPr>
          <p:cNvPr id="24" name="角丸四角形 23"/>
          <p:cNvSpPr/>
          <p:nvPr/>
        </p:nvSpPr>
        <p:spPr>
          <a:xfrm>
            <a:off x="965554" y="4717215"/>
            <a:ext cx="1026197" cy="23917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共通技術</a:t>
            </a:r>
            <a:endParaRPr lang="en-US" altLang="ja-JP" sz="1100" dirty="0" smtClean="0">
              <a:latin typeface="Meiryo UI" panose="020B0604030504040204" pitchFamily="50" charset="-128"/>
              <a:ea typeface="Meiryo UI" panose="020B0604030504040204" pitchFamily="50" charset="-128"/>
            </a:endParaRPr>
          </a:p>
        </p:txBody>
      </p:sp>
      <p:cxnSp>
        <p:nvCxnSpPr>
          <p:cNvPr id="25" name="直線矢印コネクタ 24"/>
          <p:cNvCxnSpPr>
            <a:stCxn id="5" idx="3"/>
            <a:endCxn id="4" idx="1"/>
          </p:cNvCxnSpPr>
          <p:nvPr/>
        </p:nvCxnSpPr>
        <p:spPr>
          <a:xfrm>
            <a:off x="2431318" y="2010129"/>
            <a:ext cx="843643" cy="1755118"/>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8" idx="3"/>
            <a:endCxn id="4" idx="1"/>
          </p:cNvCxnSpPr>
          <p:nvPr/>
        </p:nvCxnSpPr>
        <p:spPr>
          <a:xfrm flipV="1">
            <a:off x="2389990" y="3765247"/>
            <a:ext cx="884971" cy="204112"/>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7" idx="3"/>
            <a:endCxn id="4" idx="1"/>
          </p:cNvCxnSpPr>
          <p:nvPr/>
        </p:nvCxnSpPr>
        <p:spPr>
          <a:xfrm flipV="1">
            <a:off x="2431318" y="3765247"/>
            <a:ext cx="843643" cy="1726749"/>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3" name="フローチャート: 磁気ディスク 52"/>
          <p:cNvSpPr/>
          <p:nvPr/>
        </p:nvSpPr>
        <p:spPr>
          <a:xfrm>
            <a:off x="4771784" y="1518315"/>
            <a:ext cx="4821380" cy="24693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54" name="フローチャート: 磁気ディスク 53"/>
          <p:cNvSpPr/>
          <p:nvPr/>
        </p:nvSpPr>
        <p:spPr>
          <a:xfrm>
            <a:off x="4796174" y="4032993"/>
            <a:ext cx="4648200" cy="256249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55" name="正方形/長方形 54"/>
          <p:cNvSpPr/>
          <p:nvPr/>
        </p:nvSpPr>
        <p:spPr>
          <a:xfrm>
            <a:off x="6513059" y="1508185"/>
            <a:ext cx="1338828" cy="369332"/>
          </a:xfrm>
          <a:prstGeom prst="rect">
            <a:avLst/>
          </a:prstGeom>
        </p:spPr>
        <p:txBody>
          <a:bodyPr wrap="none">
            <a:spAutoFit/>
          </a:bodyPr>
          <a:lstStyle/>
          <a:p>
            <a:pPr algn="ctr"/>
            <a:r>
              <a:rPr lang="ja-JP" altLang="en-US" dirty="0" smtClean="0"/>
              <a:t>知識の蓄積</a:t>
            </a:r>
            <a:endParaRPr lang="ja-JP" altLang="en-US" dirty="0"/>
          </a:p>
        </p:txBody>
      </p:sp>
      <p:sp>
        <p:nvSpPr>
          <p:cNvPr id="56" name="正方形/長方形 55"/>
          <p:cNvSpPr/>
          <p:nvPr/>
        </p:nvSpPr>
        <p:spPr>
          <a:xfrm>
            <a:off x="5780493" y="4218071"/>
            <a:ext cx="2803973" cy="646331"/>
          </a:xfrm>
          <a:prstGeom prst="rect">
            <a:avLst/>
          </a:prstGeom>
        </p:spPr>
        <p:txBody>
          <a:bodyPr wrap="none">
            <a:spAutoFit/>
          </a:bodyPr>
          <a:lstStyle/>
          <a:p>
            <a:pPr algn="ctr"/>
            <a:r>
              <a:rPr lang="ja-JP" altLang="en-US" dirty="0" smtClean="0"/>
              <a:t>知識創造</a:t>
            </a:r>
            <a:endParaRPr lang="en-US" altLang="ja-JP" dirty="0" smtClean="0"/>
          </a:p>
          <a:p>
            <a:pPr algn="ctr"/>
            <a:r>
              <a:rPr lang="ja-JP" altLang="en-US" dirty="0" smtClean="0"/>
              <a:t>知識を経験により関連付け</a:t>
            </a:r>
            <a:endParaRPr lang="en-US" altLang="ja-JP" dirty="0" smtClean="0"/>
          </a:p>
        </p:txBody>
      </p:sp>
      <p:sp>
        <p:nvSpPr>
          <p:cNvPr id="57" name="角丸四角形 56"/>
          <p:cNvSpPr/>
          <p:nvPr/>
        </p:nvSpPr>
        <p:spPr>
          <a:xfrm>
            <a:off x="5077057" y="2433574"/>
            <a:ext cx="1359688" cy="638790"/>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辞書類</a:t>
            </a:r>
            <a:endParaRPr lang="en-US" altLang="ja-JP" sz="1400" dirty="0" smtClean="0">
              <a:latin typeface="Meiryo UI" panose="020B0604030504040204" pitchFamily="50" charset="-128"/>
              <a:ea typeface="Meiryo UI" panose="020B0604030504040204" pitchFamily="50" charset="-128"/>
            </a:endParaRPr>
          </a:p>
        </p:txBody>
      </p:sp>
      <p:sp>
        <p:nvSpPr>
          <p:cNvPr id="58" name="角丸四角形 57"/>
          <p:cNvSpPr/>
          <p:nvPr/>
        </p:nvSpPr>
        <p:spPr>
          <a:xfrm>
            <a:off x="6568730" y="2427053"/>
            <a:ext cx="1359688" cy="638790"/>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文献資料</a:t>
            </a:r>
            <a:endParaRPr lang="en-US" altLang="ja-JP" sz="1400" dirty="0" smtClean="0">
              <a:latin typeface="Meiryo UI" panose="020B0604030504040204" pitchFamily="50" charset="-128"/>
              <a:ea typeface="Meiryo UI" panose="020B0604030504040204" pitchFamily="50" charset="-128"/>
            </a:endParaRPr>
          </a:p>
        </p:txBody>
      </p:sp>
      <p:sp>
        <p:nvSpPr>
          <p:cNvPr id="59" name="角丸四角形 58"/>
          <p:cNvSpPr/>
          <p:nvPr/>
        </p:nvSpPr>
        <p:spPr>
          <a:xfrm>
            <a:off x="7825341" y="5415175"/>
            <a:ext cx="1359688" cy="638790"/>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lang="en-US" altLang="ja-JP" sz="1400" dirty="0" smtClean="0">
              <a:latin typeface="Meiryo UI" panose="020B0604030504040204" pitchFamily="50" charset="-128"/>
              <a:ea typeface="Meiryo UI" panose="020B0604030504040204" pitchFamily="50" charset="-128"/>
            </a:endParaRPr>
          </a:p>
        </p:txBody>
      </p:sp>
      <p:sp>
        <p:nvSpPr>
          <p:cNvPr id="60" name="角丸四角形 59"/>
          <p:cNvSpPr/>
          <p:nvPr/>
        </p:nvSpPr>
        <p:spPr>
          <a:xfrm>
            <a:off x="8060403" y="2427053"/>
            <a:ext cx="1359688" cy="638790"/>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教養・娯楽番組</a:t>
            </a:r>
            <a:endParaRPr lang="en-US" altLang="ja-JP" sz="1400" dirty="0" smtClean="0">
              <a:latin typeface="Meiryo UI" panose="020B0604030504040204" pitchFamily="50" charset="-128"/>
              <a:ea typeface="Meiryo UI" panose="020B0604030504040204" pitchFamily="50" charset="-128"/>
            </a:endParaRPr>
          </a:p>
        </p:txBody>
      </p:sp>
      <p:sp>
        <p:nvSpPr>
          <p:cNvPr id="61" name="角丸四角形 60"/>
          <p:cNvSpPr/>
          <p:nvPr/>
        </p:nvSpPr>
        <p:spPr>
          <a:xfrm>
            <a:off x="8076250" y="3147350"/>
            <a:ext cx="1359688" cy="638790"/>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文化・芸術</a:t>
            </a:r>
            <a:endParaRPr lang="en-US" altLang="ja-JP" sz="1400" dirty="0" smtClean="0">
              <a:latin typeface="Meiryo UI" panose="020B0604030504040204" pitchFamily="50" charset="-128"/>
              <a:ea typeface="Meiryo UI" panose="020B0604030504040204" pitchFamily="50" charset="-128"/>
            </a:endParaRPr>
          </a:p>
        </p:txBody>
      </p:sp>
      <p:sp>
        <p:nvSpPr>
          <p:cNvPr id="62" name="角丸四角形 61"/>
          <p:cNvSpPr/>
          <p:nvPr/>
        </p:nvSpPr>
        <p:spPr>
          <a:xfrm>
            <a:off x="6619609" y="3176985"/>
            <a:ext cx="1359688" cy="638790"/>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視覚映像資料</a:t>
            </a:r>
            <a:endParaRPr lang="en-US" altLang="ja-JP" sz="1400" dirty="0" smtClean="0">
              <a:latin typeface="Meiryo UI" panose="020B0604030504040204" pitchFamily="50" charset="-128"/>
              <a:ea typeface="Meiryo UI" panose="020B0604030504040204" pitchFamily="50" charset="-128"/>
            </a:endParaRPr>
          </a:p>
        </p:txBody>
      </p:sp>
      <p:sp>
        <p:nvSpPr>
          <p:cNvPr id="65" name="横巻き 64"/>
          <p:cNvSpPr/>
          <p:nvPr/>
        </p:nvSpPr>
        <p:spPr>
          <a:xfrm>
            <a:off x="10062182" y="1339587"/>
            <a:ext cx="1717963" cy="898751"/>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知識と経験</a:t>
            </a:r>
            <a:endParaRPr kumimoji="1" lang="ja-JP" altLang="en-US" dirty="0"/>
          </a:p>
        </p:txBody>
      </p:sp>
      <p:sp>
        <p:nvSpPr>
          <p:cNvPr id="66" name="横巻き 65"/>
          <p:cNvSpPr/>
          <p:nvPr/>
        </p:nvSpPr>
        <p:spPr>
          <a:xfrm>
            <a:off x="10049163" y="2207133"/>
            <a:ext cx="1717963" cy="898751"/>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スキルと知識</a:t>
            </a:r>
            <a:endParaRPr kumimoji="1" lang="ja-JP" altLang="en-US" dirty="0"/>
          </a:p>
        </p:txBody>
      </p:sp>
      <p:sp>
        <p:nvSpPr>
          <p:cNvPr id="67" name="下矢印 66"/>
          <p:cNvSpPr/>
          <p:nvPr/>
        </p:nvSpPr>
        <p:spPr>
          <a:xfrm>
            <a:off x="9929091" y="3321303"/>
            <a:ext cx="2105891" cy="896768"/>
          </a:xfrm>
          <a:prstGeom prst="downArrow">
            <a:avLst>
              <a:gd name="adj1" fmla="val 68231"/>
              <a:gd name="adj2"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smtClean="0"/>
              <a:t>経験を形式知化</a:t>
            </a:r>
            <a:endParaRPr kumimoji="1" lang="en-US" altLang="ja-JP" sz="1400" dirty="0" smtClean="0"/>
          </a:p>
          <a:p>
            <a:pPr algn="ctr"/>
            <a:r>
              <a:rPr lang="ja-JP" altLang="en-US" sz="1200" dirty="0" smtClean="0"/>
              <a:t>データ</a:t>
            </a:r>
            <a:r>
              <a:rPr lang="ja-JP" altLang="en-US" sz="1200" dirty="0"/>
              <a:t>マイニング</a:t>
            </a:r>
            <a:endParaRPr kumimoji="1" lang="ja-JP" altLang="en-US" sz="1200" dirty="0"/>
          </a:p>
        </p:txBody>
      </p:sp>
      <p:sp>
        <p:nvSpPr>
          <p:cNvPr id="68" name="フローチャート: 磁気ディスク 67"/>
          <p:cNvSpPr/>
          <p:nvPr/>
        </p:nvSpPr>
        <p:spPr>
          <a:xfrm>
            <a:off x="10182463" y="4390090"/>
            <a:ext cx="1584663" cy="81459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知識データベース</a:t>
            </a:r>
            <a:endParaRPr kumimoji="1" lang="ja-JP" altLang="en-US" dirty="0"/>
          </a:p>
        </p:txBody>
      </p:sp>
      <p:sp>
        <p:nvSpPr>
          <p:cNvPr id="71" name="横巻き 70"/>
          <p:cNvSpPr/>
          <p:nvPr/>
        </p:nvSpPr>
        <p:spPr>
          <a:xfrm>
            <a:off x="9868219" y="5864369"/>
            <a:ext cx="2105891" cy="898751"/>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スキルの身に付け方を考える</a:t>
            </a:r>
            <a:endParaRPr kumimoji="1" lang="ja-JP" altLang="en-US" dirty="0"/>
          </a:p>
        </p:txBody>
      </p:sp>
      <p:cxnSp>
        <p:nvCxnSpPr>
          <p:cNvPr id="43" name="直線矢印コネクタ 42"/>
          <p:cNvCxnSpPr>
            <a:stCxn id="53" idx="2"/>
            <a:endCxn id="4" idx="3"/>
          </p:cNvCxnSpPr>
          <p:nvPr/>
        </p:nvCxnSpPr>
        <p:spPr>
          <a:xfrm flipH="1">
            <a:off x="4182485" y="2752969"/>
            <a:ext cx="589299" cy="1012278"/>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54" idx="2"/>
            <a:endCxn id="4" idx="3"/>
          </p:cNvCxnSpPr>
          <p:nvPr/>
        </p:nvCxnSpPr>
        <p:spPr>
          <a:xfrm flipH="1" flipV="1">
            <a:off x="4182485" y="3765247"/>
            <a:ext cx="613689" cy="1548994"/>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3" name="角丸四角形 62"/>
          <p:cNvSpPr/>
          <p:nvPr/>
        </p:nvSpPr>
        <p:spPr>
          <a:xfrm>
            <a:off x="6419122" y="5415175"/>
            <a:ext cx="1359688" cy="638790"/>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知識から導かれた新たな知見</a:t>
            </a:r>
            <a:endParaRPr lang="en-US" altLang="ja-JP" sz="1400" dirty="0" smtClean="0">
              <a:latin typeface="Meiryo UI" panose="020B0604030504040204" pitchFamily="50" charset="-128"/>
              <a:ea typeface="Meiryo UI" panose="020B0604030504040204" pitchFamily="50" charset="-128"/>
            </a:endParaRPr>
          </a:p>
        </p:txBody>
      </p:sp>
      <p:sp>
        <p:nvSpPr>
          <p:cNvPr id="64" name="角丸四角形 63"/>
          <p:cNvSpPr/>
          <p:nvPr/>
        </p:nvSpPr>
        <p:spPr>
          <a:xfrm>
            <a:off x="4964637" y="5383812"/>
            <a:ext cx="1359688" cy="638790"/>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lang="en-US" altLang="ja-JP" sz="1400" dirty="0" smtClean="0">
              <a:latin typeface="Meiryo UI" panose="020B0604030504040204" pitchFamily="50" charset="-128"/>
              <a:ea typeface="Meiryo UI" panose="020B0604030504040204" pitchFamily="50" charset="-128"/>
            </a:endParaRPr>
          </a:p>
        </p:txBody>
      </p:sp>
      <p:sp>
        <p:nvSpPr>
          <p:cNvPr id="69" name="横巻き 68"/>
          <p:cNvSpPr/>
          <p:nvPr/>
        </p:nvSpPr>
        <p:spPr>
          <a:xfrm>
            <a:off x="6324325" y="671052"/>
            <a:ext cx="5410910" cy="571763"/>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t>情報化のための知識インフラ構築</a:t>
            </a:r>
            <a:endParaRPr kumimoji="1" lang="en-US" altLang="ja-JP" dirty="0" smtClean="0"/>
          </a:p>
        </p:txBody>
      </p:sp>
    </p:spTree>
    <p:extLst>
      <p:ext uri="{BB962C8B-B14F-4D97-AF65-F5344CB8AC3E}">
        <p14:creationId xmlns:p14="http://schemas.microsoft.com/office/powerpoint/2010/main" val="8925402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角丸四角形 9"/>
          <p:cNvSpPr/>
          <p:nvPr/>
        </p:nvSpPr>
        <p:spPr>
          <a:xfrm>
            <a:off x="81280" y="731521"/>
            <a:ext cx="11996057" cy="3027054"/>
          </a:xfrm>
          <a:prstGeom prst="roundRect">
            <a:avLst>
              <a:gd name="adj" fmla="val 8906"/>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ja-JP" altLang="en-US" dirty="0" smtClean="0">
                <a:latin typeface="Meiryo UI" panose="020B0604030504040204" pitchFamily="50" charset="-128"/>
                <a:ea typeface="Meiryo UI" panose="020B0604030504040204" pitchFamily="50" charset="-128"/>
              </a:rPr>
              <a:t>タスクプロフィール</a:t>
            </a:r>
            <a:endParaRPr lang="ja-JP" altLang="en-US" dirty="0">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normAutofit/>
          </a:bodyPr>
          <a:lstStyle/>
          <a:p>
            <a:pPr lvl="1" algn="ctr" rtl="0">
              <a:lnSpc>
                <a:spcPct val="90000"/>
              </a:lnSpc>
              <a:spcBef>
                <a:spcPct val="0"/>
              </a:spcBef>
            </a:pPr>
            <a:r>
              <a:rPr kumimoji="1" lang="ja-JP" altLang="en-US" sz="4000" dirty="0" smtClean="0"/>
              <a:t>個別業務での必要スキル・知識１</a:t>
            </a:r>
            <a:r>
              <a:rPr kumimoji="1" lang="en-US" altLang="ja-JP" sz="4000" dirty="0" smtClean="0"/>
              <a:t>【</a:t>
            </a:r>
            <a:r>
              <a:rPr lang="ja-JP" altLang="en-US" sz="4000" dirty="0" smtClean="0"/>
              <a:t>デジタル化</a:t>
            </a:r>
            <a:r>
              <a:rPr kumimoji="1" lang="en-US" altLang="ja-JP" sz="4000" dirty="0" smtClean="0"/>
              <a:t>】</a:t>
            </a:r>
            <a:endParaRPr kumimoji="1" lang="ja-JP" altLang="en-US" sz="4000" dirty="0">
              <a:latin typeface="Meiryo UI" panose="020B0604030504040204" pitchFamily="50" charset="-128"/>
              <a:ea typeface="Meiryo UI" panose="020B0604030504040204" pitchFamily="50" charset="-128"/>
            </a:endParaRPr>
          </a:p>
        </p:txBody>
      </p:sp>
      <p:sp>
        <p:nvSpPr>
          <p:cNvPr id="4" name="角丸四角形 3"/>
          <p:cNvSpPr/>
          <p:nvPr/>
        </p:nvSpPr>
        <p:spPr>
          <a:xfrm>
            <a:off x="81281" y="1110553"/>
            <a:ext cx="2215168" cy="91382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・市場</a:t>
            </a:r>
            <a:r>
              <a:rPr lang="ja-JP" altLang="en-US" sz="1400" dirty="0">
                <a:latin typeface="Meiryo UI" panose="020B0604030504040204" pitchFamily="50" charset="-128"/>
                <a:ea typeface="Meiryo UI" panose="020B0604030504040204" pitchFamily="50" charset="-128"/>
              </a:rPr>
              <a:t>動向</a:t>
            </a:r>
            <a:r>
              <a:rPr lang="ja-JP" altLang="en-US" sz="1400" dirty="0" smtClean="0">
                <a:latin typeface="Meiryo UI" panose="020B0604030504040204" pitchFamily="50" charset="-128"/>
                <a:ea typeface="Meiryo UI" panose="020B0604030504040204" pitchFamily="50" charset="-128"/>
              </a:rPr>
              <a:t>の調査分析</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戦略的</a:t>
            </a:r>
            <a:r>
              <a:rPr lang="ja-JP" altLang="en-US" sz="1400" dirty="0" smtClean="0">
                <a:latin typeface="Meiryo UI" panose="020B0604030504040204" pitchFamily="50" charset="-128"/>
                <a:ea typeface="Meiryo UI" panose="020B0604030504040204" pitchFamily="50" charset="-128"/>
              </a:rPr>
              <a:t>企画</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・サービス基本計画書作成</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サービス要件</a:t>
            </a:r>
            <a:r>
              <a:rPr lang="ja-JP" altLang="en-US" sz="1400" dirty="0" smtClean="0">
                <a:latin typeface="Meiryo UI" panose="020B0604030504040204" pitchFamily="50" charset="-128"/>
                <a:ea typeface="Meiryo UI" panose="020B0604030504040204" pitchFamily="50" charset="-128"/>
              </a:rPr>
              <a:t>定義書作成</a:t>
            </a:r>
            <a:endParaRPr lang="ja-JP" altLang="en-US" sz="1400" dirty="0">
              <a:latin typeface="Meiryo UI" panose="020B0604030504040204" pitchFamily="50" charset="-128"/>
              <a:ea typeface="Meiryo UI" panose="020B0604030504040204" pitchFamily="50" charset="-128"/>
            </a:endParaRPr>
          </a:p>
        </p:txBody>
      </p:sp>
      <p:sp>
        <p:nvSpPr>
          <p:cNvPr id="5" name="角丸四角形 4"/>
          <p:cNvSpPr/>
          <p:nvPr/>
        </p:nvSpPr>
        <p:spPr>
          <a:xfrm>
            <a:off x="2676776" y="1110552"/>
            <a:ext cx="1946454" cy="109844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システム化要件</a:t>
            </a:r>
            <a:r>
              <a:rPr lang="ja-JP" altLang="en-US" sz="1400" dirty="0" smtClean="0">
                <a:latin typeface="Meiryo UI" panose="020B0604030504040204" pitchFamily="50" charset="-128"/>
                <a:ea typeface="Meiryo UI" panose="020B0604030504040204" pitchFamily="50" charset="-128"/>
              </a:rPr>
              <a:t>定義</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・調達仕様書作成</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rPr>
              <a:t>RFI, RFC,RFP</a:t>
            </a:r>
          </a:p>
          <a:p>
            <a:pPr algn="ctr"/>
            <a:r>
              <a:rPr lang="ja-JP" altLang="en-US" sz="1400" dirty="0" smtClean="0">
                <a:latin typeface="Meiryo UI" panose="020B0604030504040204" pitchFamily="50" charset="-128"/>
                <a:ea typeface="Meiryo UI" panose="020B0604030504040204" pitchFamily="50" charset="-128"/>
              </a:rPr>
              <a:t>・提案書審査</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・契約業務</a:t>
            </a:r>
            <a:endParaRPr lang="en-US" altLang="ja-JP" sz="1400" dirty="0" smtClean="0">
              <a:latin typeface="Meiryo UI" panose="020B0604030504040204" pitchFamily="50" charset="-128"/>
              <a:ea typeface="Meiryo UI" panose="020B0604030504040204" pitchFamily="50" charset="-128"/>
            </a:endParaRPr>
          </a:p>
        </p:txBody>
      </p:sp>
      <p:sp>
        <p:nvSpPr>
          <p:cNvPr id="7" name="角丸四角形 6"/>
          <p:cNvSpPr/>
          <p:nvPr/>
        </p:nvSpPr>
        <p:spPr>
          <a:xfrm>
            <a:off x="9026865" y="977068"/>
            <a:ext cx="1641135" cy="40905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評価・改善提案</a:t>
            </a:r>
            <a:endParaRPr lang="ja-JP" altLang="en-US" sz="1400" dirty="0">
              <a:latin typeface="Meiryo UI" panose="020B0604030504040204" pitchFamily="50" charset="-128"/>
              <a:ea typeface="Meiryo UI" panose="020B0604030504040204" pitchFamily="50" charset="-128"/>
            </a:endParaRPr>
          </a:p>
        </p:txBody>
      </p:sp>
      <p:sp>
        <p:nvSpPr>
          <p:cNvPr id="8" name="角丸四角形 7"/>
          <p:cNvSpPr/>
          <p:nvPr/>
        </p:nvSpPr>
        <p:spPr>
          <a:xfrm>
            <a:off x="4871961" y="1097830"/>
            <a:ext cx="2149326" cy="84547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・システム</a:t>
            </a:r>
            <a:r>
              <a:rPr lang="ja-JP" altLang="en-US" sz="1400" dirty="0">
                <a:latin typeface="Meiryo UI" panose="020B0604030504040204" pitchFamily="50" charset="-128"/>
                <a:ea typeface="Meiryo UI" panose="020B0604030504040204" pitchFamily="50" charset="-128"/>
              </a:rPr>
              <a:t>設計・</a:t>
            </a:r>
            <a:r>
              <a:rPr lang="ja-JP" altLang="en-US" sz="1400" dirty="0" smtClean="0">
                <a:latin typeface="Meiryo UI" panose="020B0604030504040204" pitchFamily="50" charset="-128"/>
                <a:ea typeface="Meiryo UI" panose="020B0604030504040204" pitchFamily="50" charset="-128"/>
              </a:rPr>
              <a:t>開発</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・進捗管理</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・成果物受入・検収業務</a:t>
            </a:r>
            <a:endParaRPr lang="en-US" altLang="ja-JP" sz="1400" dirty="0" smtClean="0">
              <a:latin typeface="Meiryo UI" panose="020B0604030504040204" pitchFamily="50" charset="-128"/>
              <a:ea typeface="Meiryo UI" panose="020B0604030504040204" pitchFamily="50" charset="-128"/>
            </a:endParaRPr>
          </a:p>
        </p:txBody>
      </p:sp>
      <p:sp>
        <p:nvSpPr>
          <p:cNvPr id="15" name="角丸四角形 14"/>
          <p:cNvSpPr/>
          <p:nvPr/>
        </p:nvSpPr>
        <p:spPr>
          <a:xfrm>
            <a:off x="7086670" y="968461"/>
            <a:ext cx="1877351" cy="13213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■業務・サービス運用</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・調査業務</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・収集・組織化業務</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・利用者サービス業務</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・普及・啓発業務</a:t>
            </a:r>
            <a:endParaRPr lang="ja-JP" altLang="en-US" sz="1400" dirty="0">
              <a:latin typeface="Meiryo UI" panose="020B0604030504040204" pitchFamily="50" charset="-128"/>
              <a:ea typeface="Meiryo UI" panose="020B0604030504040204" pitchFamily="50" charset="-128"/>
            </a:endParaRPr>
          </a:p>
        </p:txBody>
      </p:sp>
      <p:sp>
        <p:nvSpPr>
          <p:cNvPr id="23" name="角丸四角形 22"/>
          <p:cNvSpPr/>
          <p:nvPr/>
        </p:nvSpPr>
        <p:spPr>
          <a:xfrm>
            <a:off x="244727" y="3863385"/>
            <a:ext cx="2432049" cy="55787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・的確なデジタル化を行うために市場の動向を調査・分析</a:t>
            </a:r>
            <a:endParaRPr lang="ja-JP" altLang="en-US" sz="1400" dirty="0">
              <a:latin typeface="Meiryo UI" panose="020B0604030504040204" pitchFamily="50" charset="-128"/>
              <a:ea typeface="Meiryo UI" panose="020B0604030504040204" pitchFamily="50" charset="-128"/>
            </a:endParaRPr>
          </a:p>
        </p:txBody>
      </p:sp>
      <p:sp>
        <p:nvSpPr>
          <p:cNvPr id="24" name="角丸四角形 23"/>
          <p:cNvSpPr/>
          <p:nvPr/>
        </p:nvSpPr>
        <p:spPr>
          <a:xfrm>
            <a:off x="219910" y="4500664"/>
            <a:ext cx="2545062" cy="110875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・デジタル化による原資料の保存、デジタル化の長期保存計画、利用者サービスの計画を立案</a:t>
            </a:r>
            <a:endParaRPr lang="ja-JP" altLang="en-US" sz="1400" dirty="0">
              <a:latin typeface="Meiryo UI" panose="020B0604030504040204" pitchFamily="50" charset="-128"/>
              <a:ea typeface="Meiryo UI" panose="020B0604030504040204" pitchFamily="50" charset="-128"/>
            </a:endParaRPr>
          </a:p>
        </p:txBody>
      </p:sp>
      <p:sp>
        <p:nvSpPr>
          <p:cNvPr id="25" name="角丸四角形 24"/>
          <p:cNvSpPr/>
          <p:nvPr/>
        </p:nvSpPr>
        <p:spPr>
          <a:xfrm>
            <a:off x="219909" y="5771740"/>
            <a:ext cx="2545063" cy="55863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・デジタル化に求める要件を定義</a:t>
            </a:r>
            <a:endParaRPr lang="ja-JP" altLang="en-US" sz="1400" dirty="0">
              <a:latin typeface="Meiryo UI" panose="020B0604030504040204" pitchFamily="50" charset="-128"/>
              <a:ea typeface="Meiryo UI" panose="020B0604030504040204" pitchFamily="50" charset="-128"/>
            </a:endParaRPr>
          </a:p>
        </p:txBody>
      </p:sp>
      <p:sp>
        <p:nvSpPr>
          <p:cNvPr id="26" name="角丸四角形 25"/>
          <p:cNvSpPr/>
          <p:nvPr/>
        </p:nvSpPr>
        <p:spPr>
          <a:xfrm>
            <a:off x="2764973" y="3852614"/>
            <a:ext cx="2329542" cy="84547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・デジタル化実施の要件（デジタル化仕様</a:t>
            </a:r>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検査仕様</a:t>
            </a:r>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デジタル化環境等）を定義</a:t>
            </a:r>
            <a:endParaRPr lang="ja-JP" altLang="en-US" sz="1400" dirty="0">
              <a:latin typeface="Meiryo UI" panose="020B0604030504040204" pitchFamily="50" charset="-128"/>
              <a:ea typeface="Meiryo UI" panose="020B0604030504040204" pitchFamily="50" charset="-128"/>
            </a:endParaRPr>
          </a:p>
        </p:txBody>
      </p:sp>
      <p:sp>
        <p:nvSpPr>
          <p:cNvPr id="27" name="角丸四角形 26"/>
          <p:cNvSpPr/>
          <p:nvPr/>
        </p:nvSpPr>
        <p:spPr>
          <a:xfrm>
            <a:off x="2844460" y="4774080"/>
            <a:ext cx="1611086" cy="39838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・調達仕様書作成</a:t>
            </a:r>
            <a:endParaRPr lang="ja-JP" altLang="en-US" sz="1400" dirty="0">
              <a:latin typeface="Meiryo UI" panose="020B0604030504040204" pitchFamily="50" charset="-128"/>
              <a:ea typeface="Meiryo UI" panose="020B0604030504040204" pitchFamily="50" charset="-128"/>
            </a:endParaRPr>
          </a:p>
        </p:txBody>
      </p:sp>
      <p:sp>
        <p:nvSpPr>
          <p:cNvPr id="28" name="角丸四角形 27"/>
          <p:cNvSpPr/>
          <p:nvPr/>
        </p:nvSpPr>
        <p:spPr>
          <a:xfrm>
            <a:off x="2844460" y="5239573"/>
            <a:ext cx="2837883" cy="52581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・業者からの提案書の妥当性を評価</a:t>
            </a:r>
            <a:endParaRPr lang="ja-JP" altLang="en-US" sz="1400" dirty="0">
              <a:latin typeface="Meiryo UI" panose="020B0604030504040204" pitchFamily="50" charset="-128"/>
              <a:ea typeface="Meiryo UI" panose="020B0604030504040204" pitchFamily="50" charset="-128"/>
            </a:endParaRPr>
          </a:p>
        </p:txBody>
      </p:sp>
      <p:sp>
        <p:nvSpPr>
          <p:cNvPr id="30" name="角丸四角形 29"/>
          <p:cNvSpPr/>
          <p:nvPr/>
        </p:nvSpPr>
        <p:spPr>
          <a:xfrm>
            <a:off x="2808514" y="5849155"/>
            <a:ext cx="2973159" cy="52581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・提案に基づいて仕様確定および契約</a:t>
            </a:r>
            <a:endParaRPr lang="ja-JP" altLang="en-US" sz="1400" dirty="0">
              <a:latin typeface="Meiryo UI" panose="020B0604030504040204" pitchFamily="50" charset="-128"/>
              <a:ea typeface="Meiryo UI" panose="020B0604030504040204" pitchFamily="50" charset="-128"/>
            </a:endParaRPr>
          </a:p>
        </p:txBody>
      </p:sp>
      <p:sp>
        <p:nvSpPr>
          <p:cNvPr id="36" name="角丸四角形 35"/>
          <p:cNvSpPr/>
          <p:nvPr/>
        </p:nvSpPr>
        <p:spPr>
          <a:xfrm>
            <a:off x="7086670" y="2399701"/>
            <a:ext cx="1735882" cy="82075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■システム運用</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・システム運用・保守</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・インシデント対応</a:t>
            </a:r>
            <a:endParaRPr lang="ja-JP" altLang="en-US" sz="1400" dirty="0">
              <a:latin typeface="Meiryo UI" panose="020B0604030504040204" pitchFamily="50" charset="-128"/>
              <a:ea typeface="Meiryo UI" panose="020B0604030504040204" pitchFamily="50" charset="-128"/>
            </a:endParaRPr>
          </a:p>
        </p:txBody>
      </p:sp>
      <p:sp>
        <p:nvSpPr>
          <p:cNvPr id="38" name="角丸四角形 37"/>
          <p:cNvSpPr/>
          <p:nvPr/>
        </p:nvSpPr>
        <p:spPr>
          <a:xfrm>
            <a:off x="4871960" y="2024378"/>
            <a:ext cx="1604677" cy="44485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・業務設計・構築</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・進捗管理</a:t>
            </a:r>
            <a:endParaRPr lang="en-US" altLang="ja-JP" sz="1400" dirty="0" smtClean="0">
              <a:latin typeface="Meiryo UI" panose="020B0604030504040204" pitchFamily="50" charset="-128"/>
              <a:ea typeface="Meiryo UI" panose="020B0604030504040204" pitchFamily="50" charset="-128"/>
            </a:endParaRPr>
          </a:p>
        </p:txBody>
      </p:sp>
      <p:sp>
        <p:nvSpPr>
          <p:cNvPr id="39" name="角丸四角形 38"/>
          <p:cNvSpPr/>
          <p:nvPr/>
        </p:nvSpPr>
        <p:spPr>
          <a:xfrm>
            <a:off x="2676777" y="2469230"/>
            <a:ext cx="1946454" cy="117708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・業務要件定義</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・委託仕様書作成</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rPr>
              <a:t>RFI, RFC,RFP</a:t>
            </a:r>
          </a:p>
          <a:p>
            <a:pPr algn="ctr"/>
            <a:r>
              <a:rPr lang="ja-JP" altLang="en-US" sz="1400" dirty="0" smtClean="0">
                <a:latin typeface="Meiryo UI" panose="020B0604030504040204" pitchFamily="50" charset="-128"/>
                <a:ea typeface="Meiryo UI" panose="020B0604030504040204" pitchFamily="50" charset="-128"/>
              </a:rPr>
              <a:t>・提案書審査</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・業務委託契約業務</a:t>
            </a:r>
            <a:endParaRPr lang="en-US" altLang="ja-JP" sz="1400" dirty="0" smtClean="0">
              <a:latin typeface="Meiryo UI" panose="020B0604030504040204" pitchFamily="50" charset="-128"/>
              <a:ea typeface="Meiryo UI" panose="020B0604030504040204" pitchFamily="50" charset="-128"/>
            </a:endParaRPr>
          </a:p>
        </p:txBody>
      </p:sp>
      <p:sp>
        <p:nvSpPr>
          <p:cNvPr id="40" name="角丸四角形 39"/>
          <p:cNvSpPr/>
          <p:nvPr/>
        </p:nvSpPr>
        <p:spPr>
          <a:xfrm>
            <a:off x="5182712" y="3879416"/>
            <a:ext cx="1490231" cy="62124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・受入検査</a:t>
            </a:r>
            <a:r>
              <a:rPr lang="en-US" altLang="ja-JP" sz="1400" dirty="0" smtClean="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検収</a:t>
            </a:r>
          </a:p>
        </p:txBody>
      </p:sp>
    </p:spTree>
    <p:extLst>
      <p:ext uri="{BB962C8B-B14F-4D97-AF65-F5344CB8AC3E}">
        <p14:creationId xmlns:p14="http://schemas.microsoft.com/office/powerpoint/2010/main" val="1491514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個別業務での必要スキル・知識１</a:t>
            </a:r>
            <a:r>
              <a:rPr kumimoji="1" lang="en-US" altLang="ja-JP" dirty="0" smtClean="0"/>
              <a:t/>
            </a:r>
            <a:br>
              <a:rPr kumimoji="1" lang="en-US" altLang="ja-JP" dirty="0" smtClean="0"/>
            </a:br>
            <a:r>
              <a:rPr lang="ja-JP" altLang="en-US" dirty="0" smtClean="0"/>
              <a:t>アーカイブ構築</a:t>
            </a:r>
            <a:endParaRPr kumimoji="1" lang="ja-JP" altLang="en-US" dirty="0"/>
          </a:p>
        </p:txBody>
      </p:sp>
      <p:sp>
        <p:nvSpPr>
          <p:cNvPr id="3" name="角丸四角形 2"/>
          <p:cNvSpPr/>
          <p:nvPr/>
        </p:nvSpPr>
        <p:spPr>
          <a:xfrm>
            <a:off x="0" y="476283"/>
            <a:ext cx="3267231" cy="6314343"/>
          </a:xfrm>
          <a:prstGeom prst="round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ja-JP" altLang="en-US" dirty="0" smtClean="0">
                <a:latin typeface="Meiryo UI" panose="020B0604030504040204" pitchFamily="50" charset="-128"/>
                <a:ea typeface="Meiryo UI" panose="020B0604030504040204" pitchFamily="50" charset="-128"/>
              </a:rPr>
              <a:t>タスクプロフィール</a:t>
            </a:r>
            <a:endParaRPr lang="ja-JP" altLang="en-US" dirty="0">
              <a:latin typeface="Meiryo UI" panose="020B0604030504040204" pitchFamily="50" charset="-128"/>
              <a:ea typeface="Meiryo UI" panose="020B0604030504040204" pitchFamily="50" charset="-128"/>
            </a:endParaRPr>
          </a:p>
        </p:txBody>
      </p:sp>
      <p:sp>
        <p:nvSpPr>
          <p:cNvPr id="4" name="角丸四角形 3"/>
          <p:cNvSpPr/>
          <p:nvPr/>
        </p:nvSpPr>
        <p:spPr>
          <a:xfrm>
            <a:off x="195364" y="1039022"/>
            <a:ext cx="2973159" cy="117018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・市場</a:t>
            </a:r>
            <a:r>
              <a:rPr lang="ja-JP" altLang="en-US" dirty="0">
                <a:latin typeface="Meiryo UI" panose="020B0604030504040204" pitchFamily="50" charset="-128"/>
                <a:ea typeface="Meiryo UI" panose="020B0604030504040204" pitchFamily="50" charset="-128"/>
              </a:rPr>
              <a:t>動向</a:t>
            </a:r>
            <a:r>
              <a:rPr lang="ja-JP" altLang="en-US" dirty="0" smtClean="0">
                <a:latin typeface="Meiryo UI" panose="020B0604030504040204" pitchFamily="50" charset="-128"/>
                <a:ea typeface="Meiryo UI" panose="020B0604030504040204" pitchFamily="50" charset="-128"/>
              </a:rPr>
              <a:t>の調査分析</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戦略的</a:t>
            </a:r>
            <a:r>
              <a:rPr lang="ja-JP" altLang="en-US" dirty="0" smtClean="0">
                <a:latin typeface="Meiryo UI" panose="020B0604030504040204" pitchFamily="50" charset="-128"/>
                <a:ea typeface="Meiryo UI" panose="020B0604030504040204" pitchFamily="50" charset="-128"/>
              </a:rPr>
              <a:t>企画</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・サービス基本計画書作成</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サービス要件</a:t>
            </a:r>
            <a:r>
              <a:rPr lang="ja-JP" altLang="en-US" dirty="0" smtClean="0">
                <a:latin typeface="Meiryo UI" panose="020B0604030504040204" pitchFamily="50" charset="-128"/>
                <a:ea typeface="Meiryo UI" panose="020B0604030504040204" pitchFamily="50" charset="-128"/>
              </a:rPr>
              <a:t>定義書作成</a:t>
            </a:r>
            <a:endParaRPr lang="ja-JP" altLang="en-US" dirty="0">
              <a:latin typeface="Meiryo UI" panose="020B0604030504040204" pitchFamily="50" charset="-128"/>
              <a:ea typeface="Meiryo UI" panose="020B0604030504040204" pitchFamily="50" charset="-128"/>
            </a:endParaRPr>
          </a:p>
        </p:txBody>
      </p:sp>
      <p:sp>
        <p:nvSpPr>
          <p:cNvPr id="5" name="角丸四角形 4"/>
          <p:cNvSpPr/>
          <p:nvPr/>
        </p:nvSpPr>
        <p:spPr>
          <a:xfrm>
            <a:off x="195364" y="2209204"/>
            <a:ext cx="2973158" cy="12992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システム化要件</a:t>
            </a:r>
            <a:r>
              <a:rPr lang="ja-JP" altLang="en-US" dirty="0" smtClean="0">
                <a:latin typeface="Meiryo UI" panose="020B0604030504040204" pitchFamily="50" charset="-128"/>
                <a:ea typeface="Meiryo UI" panose="020B0604030504040204" pitchFamily="50" charset="-128"/>
              </a:rPr>
              <a:t>定義</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・調達仕様書作成</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a:t>
            </a:r>
            <a:r>
              <a:rPr lang="en-US" altLang="ja-JP" dirty="0" smtClean="0">
                <a:latin typeface="Meiryo UI" panose="020B0604030504040204" pitchFamily="50" charset="-128"/>
                <a:ea typeface="Meiryo UI" panose="020B0604030504040204" pitchFamily="50" charset="-128"/>
              </a:rPr>
              <a:t>RFI, RFC,RFP</a:t>
            </a:r>
          </a:p>
          <a:p>
            <a:pPr algn="ctr"/>
            <a:r>
              <a:rPr lang="ja-JP" altLang="en-US" dirty="0" smtClean="0">
                <a:latin typeface="Meiryo UI" panose="020B0604030504040204" pitchFamily="50" charset="-128"/>
                <a:ea typeface="Meiryo UI" panose="020B0604030504040204" pitchFamily="50" charset="-128"/>
              </a:rPr>
              <a:t>・提案書審査</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・契約業務</a:t>
            </a:r>
            <a:endParaRPr lang="en-US" altLang="ja-JP" dirty="0" smtClean="0">
              <a:latin typeface="Meiryo UI" panose="020B0604030504040204" pitchFamily="50" charset="-128"/>
              <a:ea typeface="Meiryo UI" panose="020B0604030504040204" pitchFamily="50" charset="-128"/>
            </a:endParaRPr>
          </a:p>
        </p:txBody>
      </p:sp>
      <p:sp>
        <p:nvSpPr>
          <p:cNvPr id="6" name="角丸四角形 5"/>
          <p:cNvSpPr/>
          <p:nvPr/>
        </p:nvSpPr>
        <p:spPr>
          <a:xfrm>
            <a:off x="147036" y="5621192"/>
            <a:ext cx="2973158" cy="57719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・システム運用・保守</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・インシデント対応</a:t>
            </a:r>
            <a:endParaRPr lang="ja-JP" altLang="en-US" dirty="0">
              <a:latin typeface="Meiryo UI" panose="020B0604030504040204" pitchFamily="50" charset="-128"/>
              <a:ea typeface="Meiryo UI" panose="020B0604030504040204" pitchFamily="50" charset="-128"/>
            </a:endParaRPr>
          </a:p>
        </p:txBody>
      </p:sp>
      <p:sp>
        <p:nvSpPr>
          <p:cNvPr id="7" name="角丸四角形 6"/>
          <p:cNvSpPr/>
          <p:nvPr/>
        </p:nvSpPr>
        <p:spPr>
          <a:xfrm>
            <a:off x="147036" y="6274830"/>
            <a:ext cx="2973158" cy="41676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評価・改善提案</a:t>
            </a:r>
            <a:endParaRPr lang="ja-JP" altLang="en-US" dirty="0">
              <a:latin typeface="Meiryo UI" panose="020B0604030504040204" pitchFamily="50" charset="-128"/>
              <a:ea typeface="Meiryo UI" panose="020B0604030504040204" pitchFamily="50" charset="-128"/>
            </a:endParaRPr>
          </a:p>
        </p:txBody>
      </p:sp>
      <p:sp>
        <p:nvSpPr>
          <p:cNvPr id="8" name="角丸四角形 7"/>
          <p:cNvSpPr/>
          <p:nvPr/>
        </p:nvSpPr>
        <p:spPr>
          <a:xfrm>
            <a:off x="195364" y="3633455"/>
            <a:ext cx="2973158" cy="84547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・システム</a:t>
            </a:r>
            <a:r>
              <a:rPr lang="ja-JP" altLang="en-US" dirty="0">
                <a:latin typeface="Meiryo UI" panose="020B0604030504040204" pitchFamily="50" charset="-128"/>
                <a:ea typeface="Meiryo UI" panose="020B0604030504040204" pitchFamily="50" charset="-128"/>
              </a:rPr>
              <a:t>設計・</a:t>
            </a:r>
            <a:r>
              <a:rPr lang="ja-JP" altLang="en-US" dirty="0" smtClean="0">
                <a:latin typeface="Meiryo UI" panose="020B0604030504040204" pitchFamily="50" charset="-128"/>
                <a:ea typeface="Meiryo UI" panose="020B0604030504040204" pitchFamily="50" charset="-128"/>
              </a:rPr>
              <a:t>開発</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・進捗管理</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・成果物受入・検収業務</a:t>
            </a:r>
            <a:endParaRPr lang="en-US" altLang="ja-JP" dirty="0" smtClean="0">
              <a:latin typeface="Meiryo UI" panose="020B0604030504040204" pitchFamily="50" charset="-128"/>
              <a:ea typeface="Meiryo UI" panose="020B0604030504040204" pitchFamily="50" charset="-128"/>
            </a:endParaRPr>
          </a:p>
        </p:txBody>
      </p:sp>
      <p:sp>
        <p:nvSpPr>
          <p:cNvPr id="9" name="角丸四角形 8"/>
          <p:cNvSpPr/>
          <p:nvPr/>
        </p:nvSpPr>
        <p:spPr>
          <a:xfrm>
            <a:off x="195364" y="4603944"/>
            <a:ext cx="2973158" cy="94739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・調査業務</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・収集・組織化業務</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・利用者サービス業務</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・普及・啓発業務</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08362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9237" y="80197"/>
            <a:ext cx="12029440" cy="696912"/>
          </a:xfrm>
        </p:spPr>
        <p:txBody>
          <a:bodyPr>
            <a:noAutofit/>
          </a:bodyPr>
          <a:lstStyle/>
          <a:p>
            <a:r>
              <a:rPr lang="ja-JP" altLang="ja-JP" sz="3600" kern="100" dirty="0">
                <a:cs typeface="Times New Roman" panose="02020603050405020304" pitchFamily="18" charset="0"/>
              </a:rPr>
              <a:t>政府情報システムの整備及び管理に関する標準</a:t>
            </a:r>
            <a:r>
              <a:rPr lang="ja-JP" altLang="ja-JP" sz="3600" kern="100" dirty="0" smtClean="0">
                <a:cs typeface="Times New Roman" panose="02020603050405020304" pitchFamily="18" charset="0"/>
              </a:rPr>
              <a:t>ガイドライン</a:t>
            </a:r>
            <a:endParaRPr kumimoji="1" lang="ja-JP" altLang="en-US" sz="3600" dirty="0"/>
          </a:p>
        </p:txBody>
      </p:sp>
      <p:sp>
        <p:nvSpPr>
          <p:cNvPr id="21" name="角丸四角形 20"/>
          <p:cNvSpPr/>
          <p:nvPr/>
        </p:nvSpPr>
        <p:spPr>
          <a:xfrm>
            <a:off x="6173957" y="1042336"/>
            <a:ext cx="1918062"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a:t>
            </a:r>
            <a:r>
              <a:rPr lang="ja-JP" altLang="ja-JP" sz="1600" dirty="0" smtClean="0">
                <a:latin typeface="Meiryo UI" panose="020B0604030504040204" pitchFamily="50" charset="-128"/>
                <a:ea typeface="Meiryo UI" panose="020B0604030504040204" pitchFamily="50" charset="-128"/>
              </a:rPr>
              <a:t>プロジェクト</a:t>
            </a:r>
            <a:r>
              <a:rPr lang="ja-JP" altLang="ja-JP" sz="1600" dirty="0">
                <a:latin typeface="Meiryo UI" panose="020B0604030504040204" pitchFamily="50" charset="-128"/>
                <a:ea typeface="Meiryo UI" panose="020B0604030504040204" pitchFamily="50" charset="-128"/>
              </a:rPr>
              <a:t>計画書</a:t>
            </a:r>
            <a:r>
              <a:rPr lang="ja-JP" altLang="ja-JP" sz="1600" dirty="0" smtClean="0">
                <a:latin typeface="Meiryo UI" panose="020B0604030504040204" pitchFamily="50" charset="-128"/>
                <a:ea typeface="Meiryo UI" panose="020B0604030504040204" pitchFamily="50" charset="-128"/>
              </a:rPr>
              <a:t>等</a:t>
            </a:r>
            <a:endParaRPr lang="en-US" altLang="ja-JP" sz="1600" dirty="0" smtClean="0">
              <a:latin typeface="Meiryo UI" panose="020B0604030504040204" pitchFamily="50" charset="-128"/>
              <a:ea typeface="Meiryo UI" panose="020B0604030504040204" pitchFamily="50" charset="-128"/>
            </a:endParaRPr>
          </a:p>
        </p:txBody>
      </p:sp>
      <p:sp>
        <p:nvSpPr>
          <p:cNvPr id="22" name="角丸四角形 21"/>
          <p:cNvSpPr/>
          <p:nvPr/>
        </p:nvSpPr>
        <p:spPr>
          <a:xfrm>
            <a:off x="7228593" y="2204345"/>
            <a:ext cx="1918062"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・予算要求</a:t>
            </a:r>
            <a:endParaRPr lang="en-US" altLang="ja-JP" sz="1600" dirty="0" smtClean="0">
              <a:latin typeface="Meiryo UI" panose="020B0604030504040204" pitchFamily="50" charset="-128"/>
              <a:ea typeface="Meiryo UI" panose="020B0604030504040204" pitchFamily="50" charset="-128"/>
            </a:endParaRPr>
          </a:p>
        </p:txBody>
      </p:sp>
      <p:sp>
        <p:nvSpPr>
          <p:cNvPr id="23" name="角丸四角形 22"/>
          <p:cNvSpPr/>
          <p:nvPr/>
        </p:nvSpPr>
        <p:spPr>
          <a:xfrm>
            <a:off x="7164882" y="2776867"/>
            <a:ext cx="1918062"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・業務の見直し</a:t>
            </a:r>
            <a:endParaRPr lang="en-US" altLang="ja-JP" sz="1600" dirty="0" smtClean="0">
              <a:latin typeface="Meiryo UI" panose="020B0604030504040204" pitchFamily="50" charset="-128"/>
              <a:ea typeface="Meiryo UI" panose="020B0604030504040204" pitchFamily="50" charset="-128"/>
            </a:endParaRPr>
          </a:p>
        </p:txBody>
      </p:sp>
      <p:sp>
        <p:nvSpPr>
          <p:cNvPr id="24" name="角丸四角形 23"/>
          <p:cNvSpPr/>
          <p:nvPr/>
        </p:nvSpPr>
        <p:spPr>
          <a:xfrm>
            <a:off x="7164881" y="3354564"/>
            <a:ext cx="2339207"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・要件定義書</a:t>
            </a:r>
            <a:endParaRPr lang="en-US" altLang="ja-JP" sz="1600" dirty="0" smtClean="0">
              <a:latin typeface="Meiryo UI" panose="020B0604030504040204" pitchFamily="50" charset="-128"/>
              <a:ea typeface="Meiryo UI" panose="020B0604030504040204" pitchFamily="50" charset="-128"/>
            </a:endParaRPr>
          </a:p>
          <a:p>
            <a:pPr algn="ctr"/>
            <a:r>
              <a:rPr lang="ja-JP" altLang="en-US" sz="1600" dirty="0" smtClean="0">
                <a:latin typeface="Meiryo UI" panose="020B0604030504040204" pitchFamily="50" charset="-128"/>
                <a:ea typeface="Meiryo UI" panose="020B0604030504040204" pitchFamily="50" charset="-128"/>
              </a:rPr>
              <a:t>・</a:t>
            </a:r>
            <a:r>
              <a:rPr lang="en-US" altLang="ja-JP" sz="1600" dirty="0" smtClean="0">
                <a:latin typeface="Meiryo UI" panose="020B0604030504040204" pitchFamily="50" charset="-128"/>
                <a:ea typeface="Meiryo UI" panose="020B0604030504040204" pitchFamily="50" charset="-128"/>
              </a:rPr>
              <a:t>RFI</a:t>
            </a:r>
          </a:p>
        </p:txBody>
      </p:sp>
      <p:sp>
        <p:nvSpPr>
          <p:cNvPr id="25" name="角丸四角形 24"/>
          <p:cNvSpPr/>
          <p:nvPr/>
        </p:nvSpPr>
        <p:spPr>
          <a:xfrm>
            <a:off x="7182052" y="3981505"/>
            <a:ext cx="1972109"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・調達仕様書</a:t>
            </a:r>
            <a:endParaRPr lang="en-US" altLang="ja-JP" sz="1600" dirty="0" smtClean="0">
              <a:latin typeface="Meiryo UI" panose="020B0604030504040204" pitchFamily="50" charset="-128"/>
              <a:ea typeface="Meiryo UI" panose="020B0604030504040204" pitchFamily="50" charset="-128"/>
            </a:endParaRPr>
          </a:p>
          <a:p>
            <a:pPr algn="ctr"/>
            <a:r>
              <a:rPr lang="ja-JP" altLang="en-US" sz="1600" dirty="0" smtClean="0">
                <a:latin typeface="Meiryo UI" panose="020B0604030504040204" pitchFamily="50" charset="-128"/>
                <a:ea typeface="Meiryo UI" panose="020B0604030504040204" pitchFamily="50" charset="-128"/>
              </a:rPr>
              <a:t>・</a:t>
            </a:r>
            <a:r>
              <a:rPr lang="en-US" altLang="ja-JP" sz="1600" dirty="0" smtClean="0">
                <a:latin typeface="Meiryo UI" panose="020B0604030504040204" pitchFamily="50" charset="-128"/>
                <a:ea typeface="Meiryo UI" panose="020B0604030504040204" pitchFamily="50" charset="-128"/>
              </a:rPr>
              <a:t>RFC</a:t>
            </a:r>
          </a:p>
        </p:txBody>
      </p:sp>
      <p:sp>
        <p:nvSpPr>
          <p:cNvPr id="27" name="角丸四角形 26"/>
          <p:cNvSpPr/>
          <p:nvPr/>
        </p:nvSpPr>
        <p:spPr>
          <a:xfrm>
            <a:off x="7171779" y="4586401"/>
            <a:ext cx="2339207"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・提案依頼書</a:t>
            </a:r>
            <a:endParaRPr lang="en-US" altLang="ja-JP" sz="1600" dirty="0" smtClean="0">
              <a:latin typeface="Meiryo UI" panose="020B0604030504040204" pitchFamily="50" charset="-128"/>
              <a:ea typeface="Meiryo UI" panose="020B0604030504040204" pitchFamily="50" charset="-128"/>
            </a:endParaRPr>
          </a:p>
          <a:p>
            <a:pPr algn="ctr"/>
            <a:r>
              <a:rPr lang="ja-JP" altLang="en-US" sz="1600" dirty="0" smtClean="0">
                <a:latin typeface="Meiryo UI" panose="020B0604030504040204" pitchFamily="50" charset="-128"/>
                <a:ea typeface="Meiryo UI" panose="020B0604030504040204" pitchFamily="50" charset="-128"/>
              </a:rPr>
              <a:t>・</a:t>
            </a:r>
            <a:r>
              <a:rPr lang="en-US" altLang="ja-JP" sz="1600" dirty="0" smtClean="0">
                <a:latin typeface="Meiryo UI" panose="020B0604030504040204" pitchFamily="50" charset="-128"/>
                <a:ea typeface="Meiryo UI" panose="020B0604030504040204" pitchFamily="50" charset="-128"/>
              </a:rPr>
              <a:t>RFP</a:t>
            </a:r>
          </a:p>
        </p:txBody>
      </p:sp>
      <p:sp>
        <p:nvSpPr>
          <p:cNvPr id="28" name="角丸四角形 27"/>
          <p:cNvSpPr/>
          <p:nvPr/>
        </p:nvSpPr>
        <p:spPr>
          <a:xfrm>
            <a:off x="7132988" y="5207176"/>
            <a:ext cx="2339207"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・審査</a:t>
            </a:r>
            <a:r>
              <a:rPr lang="en-US" altLang="ja-JP" sz="1600" dirty="0" smtClean="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入開札</a:t>
            </a:r>
            <a:endParaRPr lang="en-US" altLang="ja-JP" sz="1600" dirty="0" smtClean="0">
              <a:latin typeface="Meiryo UI" panose="020B0604030504040204" pitchFamily="50" charset="-128"/>
              <a:ea typeface="Meiryo UI" panose="020B0604030504040204" pitchFamily="50" charset="-128"/>
            </a:endParaRPr>
          </a:p>
        </p:txBody>
      </p:sp>
      <p:sp>
        <p:nvSpPr>
          <p:cNvPr id="29" name="角丸四角形 28"/>
          <p:cNvSpPr/>
          <p:nvPr/>
        </p:nvSpPr>
        <p:spPr>
          <a:xfrm>
            <a:off x="7164880" y="5875096"/>
            <a:ext cx="2339207"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・契約</a:t>
            </a:r>
            <a:endParaRPr lang="en-US" altLang="ja-JP" sz="1600" dirty="0" smtClean="0">
              <a:latin typeface="Meiryo UI" panose="020B0604030504040204" pitchFamily="50" charset="-128"/>
              <a:ea typeface="Meiryo UI" panose="020B0604030504040204" pitchFamily="50" charset="-128"/>
            </a:endParaRPr>
          </a:p>
        </p:txBody>
      </p:sp>
      <p:sp>
        <p:nvSpPr>
          <p:cNvPr id="30" name="角丸四角形 29"/>
          <p:cNvSpPr/>
          <p:nvPr/>
        </p:nvSpPr>
        <p:spPr>
          <a:xfrm>
            <a:off x="9632465" y="1254284"/>
            <a:ext cx="2339207"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a:t>
            </a:r>
            <a:r>
              <a:rPr lang="ja-JP" altLang="ja-JP" sz="1600" dirty="0">
                <a:latin typeface="Meiryo UI" panose="020B0604030504040204" pitchFamily="50" charset="-128"/>
                <a:ea typeface="Meiryo UI" panose="020B0604030504040204" pitchFamily="50" charset="-128"/>
              </a:rPr>
              <a:t>設計・開発実施計画書等の作成</a:t>
            </a:r>
            <a:endParaRPr lang="en-US" altLang="ja-JP" sz="1600" dirty="0" smtClean="0">
              <a:latin typeface="Meiryo UI" panose="020B0604030504040204" pitchFamily="50" charset="-128"/>
              <a:ea typeface="Meiryo UI" panose="020B0604030504040204" pitchFamily="50" charset="-128"/>
            </a:endParaRPr>
          </a:p>
        </p:txBody>
      </p:sp>
      <p:sp>
        <p:nvSpPr>
          <p:cNvPr id="31" name="角丸四角形 30"/>
          <p:cNvSpPr/>
          <p:nvPr/>
        </p:nvSpPr>
        <p:spPr>
          <a:xfrm>
            <a:off x="9668747" y="1928312"/>
            <a:ext cx="2339207"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・システム</a:t>
            </a:r>
            <a:r>
              <a:rPr lang="ja-JP" altLang="ja-JP" sz="1600" dirty="0" smtClean="0">
                <a:latin typeface="Meiryo UI" panose="020B0604030504040204" pitchFamily="50" charset="-128"/>
                <a:ea typeface="Meiryo UI" panose="020B0604030504040204" pitchFamily="50" charset="-128"/>
              </a:rPr>
              <a:t>設計</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運用設計</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保守設計</a:t>
            </a:r>
            <a:endParaRPr lang="en-US" altLang="ja-JP" sz="1600" dirty="0" smtClean="0">
              <a:latin typeface="Meiryo UI" panose="020B0604030504040204" pitchFamily="50" charset="-128"/>
              <a:ea typeface="Meiryo UI" panose="020B0604030504040204" pitchFamily="50" charset="-128"/>
            </a:endParaRPr>
          </a:p>
        </p:txBody>
      </p:sp>
      <p:sp>
        <p:nvSpPr>
          <p:cNvPr id="32" name="角丸四角形 31"/>
          <p:cNvSpPr/>
          <p:nvPr/>
        </p:nvSpPr>
        <p:spPr>
          <a:xfrm>
            <a:off x="9632465" y="2579934"/>
            <a:ext cx="2339207"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・開発</a:t>
            </a:r>
            <a:endParaRPr lang="en-US" altLang="ja-JP" sz="1600" dirty="0" smtClean="0">
              <a:latin typeface="Meiryo UI" panose="020B0604030504040204" pitchFamily="50" charset="-128"/>
              <a:ea typeface="Meiryo UI" panose="020B0604030504040204" pitchFamily="50" charset="-128"/>
            </a:endParaRPr>
          </a:p>
        </p:txBody>
      </p:sp>
      <p:sp>
        <p:nvSpPr>
          <p:cNvPr id="33" name="角丸四角形 32"/>
          <p:cNvSpPr/>
          <p:nvPr/>
        </p:nvSpPr>
        <p:spPr>
          <a:xfrm>
            <a:off x="9648841" y="3228703"/>
            <a:ext cx="2339207"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・受入テスト</a:t>
            </a:r>
            <a:r>
              <a:rPr lang="en-US" altLang="ja-JP" sz="1600" dirty="0" smtClean="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検査（検収）</a:t>
            </a:r>
            <a:endParaRPr lang="en-US" altLang="ja-JP" sz="1600" dirty="0" smtClean="0">
              <a:latin typeface="Meiryo UI" panose="020B0604030504040204" pitchFamily="50" charset="-128"/>
              <a:ea typeface="Meiryo UI" panose="020B0604030504040204" pitchFamily="50" charset="-128"/>
            </a:endParaRPr>
          </a:p>
        </p:txBody>
      </p:sp>
      <p:sp>
        <p:nvSpPr>
          <p:cNvPr id="34" name="角丸四角形 33"/>
          <p:cNvSpPr/>
          <p:nvPr/>
        </p:nvSpPr>
        <p:spPr>
          <a:xfrm>
            <a:off x="9656875" y="3905584"/>
            <a:ext cx="2339207"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・移行計画書</a:t>
            </a:r>
            <a:endParaRPr lang="en-US" altLang="ja-JP" sz="1600" dirty="0" smtClean="0">
              <a:latin typeface="Meiryo UI" panose="020B0604030504040204" pitchFamily="50" charset="-128"/>
              <a:ea typeface="Meiryo UI" panose="020B0604030504040204" pitchFamily="50" charset="-128"/>
            </a:endParaRPr>
          </a:p>
        </p:txBody>
      </p:sp>
      <p:sp>
        <p:nvSpPr>
          <p:cNvPr id="36" name="角丸四角形 35"/>
          <p:cNvSpPr/>
          <p:nvPr/>
        </p:nvSpPr>
        <p:spPr>
          <a:xfrm>
            <a:off x="9706350" y="4628779"/>
            <a:ext cx="2339207"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a:t>
            </a:r>
            <a:r>
              <a:rPr lang="ja-JP" altLang="ja-JP" sz="1600" dirty="0">
                <a:latin typeface="Meiryo UI" panose="020B0604030504040204" pitchFamily="50" charset="-128"/>
                <a:ea typeface="Meiryo UI" panose="020B0604030504040204" pitchFamily="50" charset="-128"/>
              </a:rPr>
              <a:t>業務の運営</a:t>
            </a:r>
            <a:r>
              <a:rPr lang="ja-JP" altLang="ja-JP" sz="1600" dirty="0" smtClean="0">
                <a:latin typeface="Meiryo UI" panose="020B0604030504040204" pitchFamily="50" charset="-128"/>
                <a:ea typeface="Meiryo UI" panose="020B0604030504040204" pitchFamily="50" charset="-128"/>
              </a:rPr>
              <a:t>開始</a:t>
            </a:r>
            <a:endParaRPr lang="en-US" altLang="ja-JP" sz="1600" dirty="0" smtClean="0">
              <a:latin typeface="Meiryo UI" panose="020B0604030504040204" pitchFamily="50" charset="-128"/>
              <a:ea typeface="Meiryo UI" panose="020B0604030504040204" pitchFamily="50" charset="-128"/>
            </a:endParaRPr>
          </a:p>
        </p:txBody>
      </p:sp>
      <p:sp>
        <p:nvSpPr>
          <p:cNvPr id="37" name="角丸四角形 36"/>
          <p:cNvSpPr/>
          <p:nvPr/>
        </p:nvSpPr>
        <p:spPr>
          <a:xfrm>
            <a:off x="9656874" y="5272445"/>
            <a:ext cx="2339207"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a:t>
            </a:r>
            <a:r>
              <a:rPr lang="ja-JP" altLang="ja-JP" sz="1600" dirty="0">
                <a:latin typeface="Meiryo UI" panose="020B0604030504040204" pitchFamily="50" charset="-128"/>
                <a:ea typeface="Meiryo UI" panose="020B0604030504040204" pitchFamily="50" charset="-128"/>
              </a:rPr>
              <a:t>運営の定着</a:t>
            </a:r>
            <a:endParaRPr lang="en-US" altLang="ja-JP" sz="1600" dirty="0" smtClean="0">
              <a:latin typeface="Meiryo UI" panose="020B0604030504040204" pitchFamily="50" charset="-128"/>
              <a:ea typeface="Meiryo UI" panose="020B0604030504040204" pitchFamily="50" charset="-128"/>
            </a:endParaRPr>
          </a:p>
        </p:txBody>
      </p:sp>
      <p:sp>
        <p:nvSpPr>
          <p:cNvPr id="38" name="角丸四角形 37"/>
          <p:cNvSpPr/>
          <p:nvPr/>
        </p:nvSpPr>
        <p:spPr>
          <a:xfrm>
            <a:off x="9721520" y="5929170"/>
            <a:ext cx="2339207"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a:t>
            </a:r>
            <a:r>
              <a:rPr lang="ja-JP" altLang="ja-JP" sz="1600" dirty="0" smtClean="0">
                <a:latin typeface="Meiryo UI" panose="020B0604030504040204" pitchFamily="50" charset="-128"/>
                <a:ea typeface="Meiryo UI" panose="020B0604030504040204" pitchFamily="50" charset="-128"/>
              </a:rPr>
              <a:t>日常運営における業務改善</a:t>
            </a:r>
            <a:endParaRPr lang="en-US" altLang="ja-JP" sz="1600" dirty="0" smtClean="0">
              <a:latin typeface="Meiryo UI" panose="020B0604030504040204" pitchFamily="50" charset="-128"/>
              <a:ea typeface="Meiryo UI" panose="020B0604030504040204" pitchFamily="50" charset="-128"/>
            </a:endParaRPr>
          </a:p>
        </p:txBody>
      </p:sp>
      <p:sp>
        <p:nvSpPr>
          <p:cNvPr id="39" name="角丸四角形 38"/>
          <p:cNvSpPr/>
          <p:nvPr/>
        </p:nvSpPr>
        <p:spPr>
          <a:xfrm>
            <a:off x="12862311" y="1254284"/>
            <a:ext cx="2339207"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・運</a:t>
            </a:r>
            <a:r>
              <a:rPr lang="ja-JP" altLang="en-US" sz="1600" dirty="0">
                <a:latin typeface="Meiryo UI" panose="020B0604030504040204" pitchFamily="50" charset="-128"/>
                <a:ea typeface="Meiryo UI" panose="020B0604030504040204" pitchFamily="50" charset="-128"/>
              </a:rPr>
              <a:t>用事業者、保守事業者等の調達</a:t>
            </a:r>
            <a:endParaRPr lang="en-US" altLang="ja-JP" sz="1600" dirty="0" smtClean="0">
              <a:latin typeface="Meiryo UI" panose="020B0604030504040204" pitchFamily="50" charset="-128"/>
              <a:ea typeface="Meiryo UI" panose="020B0604030504040204" pitchFamily="50" charset="-128"/>
            </a:endParaRPr>
          </a:p>
        </p:txBody>
      </p:sp>
      <p:sp>
        <p:nvSpPr>
          <p:cNvPr id="40" name="角丸四角形 39"/>
          <p:cNvSpPr/>
          <p:nvPr/>
        </p:nvSpPr>
        <p:spPr>
          <a:xfrm>
            <a:off x="12862311" y="2054092"/>
            <a:ext cx="2339207"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・運用（定常時対応）</a:t>
            </a:r>
            <a:endParaRPr lang="en-US" altLang="ja-JP" sz="1600" dirty="0" smtClean="0">
              <a:latin typeface="Meiryo UI" panose="020B0604030504040204" pitchFamily="50" charset="-128"/>
              <a:ea typeface="Meiryo UI" panose="020B0604030504040204" pitchFamily="50" charset="-128"/>
            </a:endParaRPr>
          </a:p>
        </p:txBody>
      </p:sp>
      <p:sp>
        <p:nvSpPr>
          <p:cNvPr id="41" name="角丸四角形 40"/>
          <p:cNvSpPr/>
          <p:nvPr/>
        </p:nvSpPr>
        <p:spPr>
          <a:xfrm>
            <a:off x="12862310" y="2813375"/>
            <a:ext cx="2339207"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・運用（</a:t>
            </a:r>
            <a:r>
              <a:rPr lang="ja-JP" altLang="ja-JP" sz="1600" dirty="0">
                <a:latin typeface="Meiryo UI" panose="020B0604030504040204" pitchFamily="50" charset="-128"/>
                <a:ea typeface="Meiryo UI" panose="020B0604030504040204" pitchFamily="50" charset="-128"/>
              </a:rPr>
              <a:t>障害発生時対応</a:t>
            </a:r>
            <a:r>
              <a:rPr lang="ja-JP" altLang="en-US" sz="1600" dirty="0" smtClean="0">
                <a:latin typeface="Meiryo UI" panose="020B0604030504040204" pitchFamily="50" charset="-128"/>
                <a:ea typeface="Meiryo UI" panose="020B0604030504040204" pitchFamily="50" charset="-128"/>
              </a:rPr>
              <a:t>）</a:t>
            </a:r>
            <a:endParaRPr lang="en-US" altLang="ja-JP" sz="1600" dirty="0" smtClean="0">
              <a:latin typeface="Meiryo UI" panose="020B0604030504040204" pitchFamily="50" charset="-128"/>
              <a:ea typeface="Meiryo UI" panose="020B0604030504040204" pitchFamily="50" charset="-128"/>
            </a:endParaRPr>
          </a:p>
        </p:txBody>
      </p:sp>
      <p:sp>
        <p:nvSpPr>
          <p:cNvPr id="42" name="角丸四角形 41"/>
          <p:cNvSpPr/>
          <p:nvPr/>
        </p:nvSpPr>
        <p:spPr>
          <a:xfrm>
            <a:off x="12862309" y="3538449"/>
            <a:ext cx="2339207"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・保守の実施</a:t>
            </a:r>
            <a:endParaRPr lang="en-US" altLang="ja-JP" sz="1600" dirty="0" smtClean="0">
              <a:latin typeface="Meiryo UI" panose="020B0604030504040204" pitchFamily="50" charset="-128"/>
              <a:ea typeface="Meiryo UI" panose="020B0604030504040204" pitchFamily="50" charset="-128"/>
            </a:endParaRPr>
          </a:p>
        </p:txBody>
      </p:sp>
      <p:sp>
        <p:nvSpPr>
          <p:cNvPr id="43" name="角丸四角形 42"/>
          <p:cNvSpPr/>
          <p:nvPr/>
        </p:nvSpPr>
        <p:spPr>
          <a:xfrm>
            <a:off x="12862309" y="4244426"/>
            <a:ext cx="2339207"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・システム監査</a:t>
            </a:r>
            <a:endParaRPr lang="en-US" altLang="ja-JP" sz="1600" dirty="0" smtClean="0">
              <a:latin typeface="Meiryo UI" panose="020B0604030504040204" pitchFamily="50" charset="-128"/>
              <a:ea typeface="Meiryo UI" panose="020B0604030504040204" pitchFamily="50" charset="-128"/>
            </a:endParaRPr>
          </a:p>
        </p:txBody>
      </p:sp>
      <p:sp>
        <p:nvSpPr>
          <p:cNvPr id="45" name="フローチャート: 複数書類 44"/>
          <p:cNvSpPr/>
          <p:nvPr/>
        </p:nvSpPr>
        <p:spPr>
          <a:xfrm>
            <a:off x="1207126" y="1824906"/>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latin typeface="Meiryo UI" panose="020B0604030504040204" pitchFamily="50" charset="-128"/>
                <a:ea typeface="Meiryo UI" panose="020B0604030504040204" pitchFamily="50" charset="-128"/>
              </a:rPr>
              <a:t>・</a:t>
            </a:r>
            <a:r>
              <a:rPr lang="ja-JP" altLang="ja-JP" sz="1600" dirty="0">
                <a:latin typeface="Meiryo UI" panose="020B0604030504040204" pitchFamily="50" charset="-128"/>
                <a:ea typeface="Meiryo UI" panose="020B0604030504040204" pitchFamily="50" charset="-128"/>
              </a:rPr>
              <a:t>プロジェクト計画書</a:t>
            </a:r>
            <a:r>
              <a:rPr lang="ja-JP" altLang="ja-JP" sz="1600" dirty="0" smtClean="0">
                <a:latin typeface="Meiryo UI" panose="020B0604030504040204" pitchFamily="50" charset="-128"/>
                <a:ea typeface="Meiryo UI" panose="020B0604030504040204" pitchFamily="50" charset="-128"/>
              </a:rPr>
              <a:t>等</a:t>
            </a:r>
            <a:endParaRPr lang="en-US" altLang="ja-JP" sz="1600" dirty="0">
              <a:latin typeface="Meiryo UI" panose="020B0604030504040204" pitchFamily="50" charset="-128"/>
              <a:ea typeface="Meiryo UI" panose="020B0604030504040204" pitchFamily="50" charset="-128"/>
            </a:endParaRPr>
          </a:p>
        </p:txBody>
      </p:sp>
      <p:sp>
        <p:nvSpPr>
          <p:cNvPr id="46" name="フローチャート: 複数書類 45"/>
          <p:cNvSpPr/>
          <p:nvPr/>
        </p:nvSpPr>
        <p:spPr>
          <a:xfrm>
            <a:off x="1680345" y="2752096"/>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・予算要求資料</a:t>
            </a:r>
            <a:endParaRPr lang="en-US" altLang="ja-JP" sz="1600" dirty="0">
              <a:latin typeface="Meiryo UI" panose="020B0604030504040204" pitchFamily="50" charset="-128"/>
              <a:ea typeface="Meiryo UI" panose="020B0604030504040204" pitchFamily="50" charset="-128"/>
            </a:endParaRPr>
          </a:p>
        </p:txBody>
      </p:sp>
      <p:sp>
        <p:nvSpPr>
          <p:cNvPr id="47" name="フローチャート: 複数書類 46"/>
          <p:cNvSpPr/>
          <p:nvPr/>
        </p:nvSpPr>
        <p:spPr>
          <a:xfrm>
            <a:off x="159237" y="920904"/>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・サービス企画書</a:t>
            </a:r>
            <a:endParaRPr lang="en-US" altLang="ja-JP" sz="1600" dirty="0">
              <a:latin typeface="Meiryo UI" panose="020B0604030504040204" pitchFamily="50" charset="-128"/>
              <a:ea typeface="Meiryo UI" panose="020B0604030504040204" pitchFamily="50" charset="-128"/>
            </a:endParaRPr>
          </a:p>
        </p:txBody>
      </p:sp>
      <p:sp>
        <p:nvSpPr>
          <p:cNvPr id="48" name="フローチャート: 複数書類 47"/>
          <p:cNvSpPr/>
          <p:nvPr/>
        </p:nvSpPr>
        <p:spPr>
          <a:xfrm>
            <a:off x="1995680" y="3736448"/>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latin typeface="Meiryo UI" panose="020B0604030504040204" pitchFamily="50" charset="-128"/>
                <a:ea typeface="Meiryo UI" panose="020B0604030504040204" pitchFamily="50" charset="-128"/>
              </a:rPr>
              <a:t>・要件定義書</a:t>
            </a:r>
            <a:endParaRPr lang="en-US" altLang="ja-JP" sz="1600" dirty="0">
              <a:latin typeface="Meiryo UI" panose="020B0604030504040204" pitchFamily="50" charset="-128"/>
              <a:ea typeface="Meiryo UI" panose="020B0604030504040204" pitchFamily="50" charset="-128"/>
            </a:endParaRPr>
          </a:p>
        </p:txBody>
      </p:sp>
      <p:sp>
        <p:nvSpPr>
          <p:cNvPr id="49" name="フローチャート: 複数書類 48"/>
          <p:cNvSpPr/>
          <p:nvPr/>
        </p:nvSpPr>
        <p:spPr>
          <a:xfrm>
            <a:off x="2203814" y="4397163"/>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latin typeface="Meiryo UI" panose="020B0604030504040204" pitchFamily="50" charset="-128"/>
                <a:ea typeface="Meiryo UI" panose="020B0604030504040204" pitchFamily="50" charset="-128"/>
              </a:rPr>
              <a:t>・調達仕様書</a:t>
            </a:r>
            <a:endParaRPr lang="en-US" altLang="ja-JP" sz="1600" dirty="0">
              <a:latin typeface="Meiryo UI" panose="020B0604030504040204" pitchFamily="50" charset="-128"/>
              <a:ea typeface="Meiryo UI" panose="020B0604030504040204" pitchFamily="50" charset="-128"/>
            </a:endParaRPr>
          </a:p>
        </p:txBody>
      </p:sp>
      <p:sp>
        <p:nvSpPr>
          <p:cNvPr id="50" name="フローチャート: 複数書類 49"/>
          <p:cNvSpPr/>
          <p:nvPr/>
        </p:nvSpPr>
        <p:spPr>
          <a:xfrm>
            <a:off x="4325195" y="1993376"/>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latin typeface="Meiryo UI" panose="020B0604030504040204" pitchFamily="50" charset="-128"/>
                <a:ea typeface="Meiryo UI" panose="020B0604030504040204" pitchFamily="50" charset="-128"/>
              </a:rPr>
              <a:t>・</a:t>
            </a:r>
            <a:r>
              <a:rPr lang="ja-JP" altLang="ja-JP" sz="1600" dirty="0">
                <a:latin typeface="Meiryo UI" panose="020B0604030504040204" pitchFamily="50" charset="-128"/>
                <a:ea typeface="Meiryo UI" panose="020B0604030504040204" pitchFamily="50" charset="-128"/>
              </a:rPr>
              <a:t>設計・開発実施計画書等</a:t>
            </a:r>
            <a:endParaRPr lang="en-US" altLang="ja-JP" sz="1600" dirty="0">
              <a:latin typeface="Meiryo UI" panose="020B0604030504040204" pitchFamily="50" charset="-128"/>
              <a:ea typeface="Meiryo UI" panose="020B0604030504040204" pitchFamily="50" charset="-128"/>
            </a:endParaRPr>
          </a:p>
        </p:txBody>
      </p:sp>
      <p:sp>
        <p:nvSpPr>
          <p:cNvPr id="51" name="フローチャート: 複数書類 50"/>
          <p:cNvSpPr/>
          <p:nvPr/>
        </p:nvSpPr>
        <p:spPr>
          <a:xfrm>
            <a:off x="4596331" y="2640650"/>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latin typeface="Meiryo UI" panose="020B0604030504040204" pitchFamily="50" charset="-128"/>
                <a:ea typeface="Meiryo UI" panose="020B0604030504040204" pitchFamily="50" charset="-128"/>
              </a:rPr>
              <a:t>・</a:t>
            </a:r>
            <a:r>
              <a:rPr lang="ja-JP" altLang="ja-JP" sz="1600" dirty="0">
                <a:latin typeface="Meiryo UI" panose="020B0604030504040204" pitchFamily="50" charset="-128"/>
                <a:ea typeface="Meiryo UI" panose="020B0604030504040204" pitchFamily="50" charset="-128"/>
              </a:rPr>
              <a:t>設計・開発</a:t>
            </a:r>
            <a:r>
              <a:rPr lang="ja-JP" altLang="ja-JP" sz="1600" dirty="0" smtClean="0">
                <a:latin typeface="Meiryo UI" panose="020B0604030504040204" pitchFamily="50" charset="-128"/>
                <a:ea typeface="Meiryo UI" panose="020B0604030504040204" pitchFamily="50" charset="-128"/>
              </a:rPr>
              <a:t>実施</a:t>
            </a:r>
            <a:r>
              <a:rPr lang="ja-JP" altLang="en-US" sz="1600" dirty="0" smtClean="0">
                <a:latin typeface="Meiryo UI" panose="020B0604030504040204" pitchFamily="50" charset="-128"/>
                <a:ea typeface="Meiryo UI" panose="020B0604030504040204" pitchFamily="50" charset="-128"/>
              </a:rPr>
              <a:t>要領</a:t>
            </a:r>
            <a:endParaRPr lang="en-US" altLang="ja-JP" sz="1600" dirty="0">
              <a:latin typeface="Meiryo UI" panose="020B0604030504040204" pitchFamily="50" charset="-128"/>
              <a:ea typeface="Meiryo UI" panose="020B0604030504040204" pitchFamily="50" charset="-128"/>
            </a:endParaRPr>
          </a:p>
        </p:txBody>
      </p:sp>
      <p:sp>
        <p:nvSpPr>
          <p:cNvPr id="52" name="フローチャート: 複数書類 51"/>
          <p:cNvSpPr/>
          <p:nvPr/>
        </p:nvSpPr>
        <p:spPr>
          <a:xfrm>
            <a:off x="4381447" y="4360396"/>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・設計書</a:t>
            </a:r>
            <a:endParaRPr lang="en-US" altLang="ja-JP" sz="1600" dirty="0">
              <a:latin typeface="Meiryo UI" panose="020B0604030504040204" pitchFamily="50" charset="-128"/>
              <a:ea typeface="Meiryo UI" panose="020B0604030504040204" pitchFamily="50" charset="-128"/>
            </a:endParaRPr>
          </a:p>
        </p:txBody>
      </p:sp>
      <p:sp>
        <p:nvSpPr>
          <p:cNvPr id="53" name="フローチャート: 複数書類 52"/>
          <p:cNvSpPr/>
          <p:nvPr/>
        </p:nvSpPr>
        <p:spPr>
          <a:xfrm>
            <a:off x="6227624" y="4319622"/>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・テスト計画書</a:t>
            </a:r>
            <a:endParaRPr lang="en-US" altLang="ja-JP" sz="1600" dirty="0">
              <a:latin typeface="Meiryo UI" panose="020B0604030504040204" pitchFamily="50" charset="-128"/>
              <a:ea typeface="Meiryo UI" panose="020B0604030504040204" pitchFamily="50" charset="-128"/>
            </a:endParaRPr>
          </a:p>
        </p:txBody>
      </p:sp>
      <p:cxnSp>
        <p:nvCxnSpPr>
          <p:cNvPr id="35" name="直線コネクタ 34"/>
          <p:cNvCxnSpPr/>
          <p:nvPr/>
        </p:nvCxnSpPr>
        <p:spPr>
          <a:xfrm flipH="1">
            <a:off x="0" y="34609"/>
            <a:ext cx="12110720" cy="6823391"/>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54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角丸四角形 246"/>
          <p:cNvSpPr/>
          <p:nvPr/>
        </p:nvSpPr>
        <p:spPr>
          <a:xfrm>
            <a:off x="85960" y="2308473"/>
            <a:ext cx="2109766" cy="1318214"/>
          </a:xfrm>
          <a:prstGeom prst="roundRect">
            <a:avLst>
              <a:gd name="adj" fmla="val 0"/>
            </a:avLst>
          </a:prstGeom>
          <a:gradFill flip="none" rotWithShape="1">
            <a:gsLst>
              <a:gs pos="0">
                <a:schemeClr val="accent1">
                  <a:satMod val="103000"/>
                  <a:lumMod val="102000"/>
                  <a:tint val="94000"/>
                </a:schemeClr>
              </a:gs>
              <a:gs pos="0">
                <a:srgbClr val="FFC000"/>
              </a:gs>
              <a:gs pos="100000">
                <a:srgbClr val="0070C0"/>
              </a:gs>
            </a:gsLst>
            <a:lin ang="13500000" scaled="1"/>
            <a:tileRect/>
          </a:gra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企画</a:t>
            </a:r>
            <a:endParaRPr lang="en-US" altLang="ja-JP" sz="1400" dirty="0" smtClean="0">
              <a:latin typeface="Meiryo UI" panose="020B0604030504040204" pitchFamily="50" charset="-128"/>
              <a:ea typeface="Meiryo UI" panose="020B0604030504040204" pitchFamily="50" charset="-128"/>
            </a:endParaRPr>
          </a:p>
        </p:txBody>
      </p:sp>
      <p:sp>
        <p:nvSpPr>
          <p:cNvPr id="241" name="角丸四角形 240"/>
          <p:cNvSpPr/>
          <p:nvPr/>
        </p:nvSpPr>
        <p:spPr>
          <a:xfrm>
            <a:off x="-12654" y="6307366"/>
            <a:ext cx="12135269" cy="493039"/>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r>
              <a:rPr lang="en-US" altLang="ja-JP" sz="1400" dirty="0" err="1" smtClean="0">
                <a:latin typeface="Meiryo UI" panose="020B0604030504040204" pitchFamily="50" charset="-128"/>
                <a:ea typeface="Meiryo UI" panose="020B0604030504040204" pitchFamily="50" charset="-128"/>
              </a:rPr>
              <a:t>i</a:t>
            </a:r>
            <a:r>
              <a:rPr lang="ja-JP" altLang="en-US" sz="1400" dirty="0" smtClean="0">
                <a:latin typeface="Meiryo UI" panose="020B0604030504040204" pitchFamily="50" charset="-128"/>
                <a:ea typeface="Meiryo UI" panose="020B0604030504040204" pitchFamily="50" charset="-128"/>
              </a:rPr>
              <a:t>コンピテンシ・</a:t>
            </a:r>
            <a:endParaRPr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ディクショナリ（タスク）</a:t>
            </a:r>
            <a:endParaRPr lang="en-US" altLang="ja-JP" sz="1400" dirty="0" smtClean="0">
              <a:latin typeface="Meiryo UI" panose="020B0604030504040204" pitchFamily="50" charset="-128"/>
              <a:ea typeface="Meiryo UI" panose="020B0604030504040204" pitchFamily="50" charset="-128"/>
            </a:endParaRPr>
          </a:p>
        </p:txBody>
      </p:sp>
      <p:sp>
        <p:nvSpPr>
          <p:cNvPr id="149" name="角丸四角形 148"/>
          <p:cNvSpPr/>
          <p:nvPr/>
        </p:nvSpPr>
        <p:spPr>
          <a:xfrm>
            <a:off x="8613641" y="5374742"/>
            <a:ext cx="3539528" cy="989807"/>
          </a:xfrm>
          <a:prstGeom prst="roundRect">
            <a:avLst>
              <a:gd name="adj" fmla="val 0"/>
            </a:avLst>
          </a:prstGeom>
        </p:spPr>
        <p:style>
          <a:lnRef idx="1">
            <a:schemeClr val="accent4"/>
          </a:lnRef>
          <a:fillRef idx="3">
            <a:schemeClr val="accent4"/>
          </a:fillRef>
          <a:effectRef idx="2">
            <a:schemeClr val="accent4"/>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システム監査</a:t>
            </a:r>
            <a:endParaRPr lang="en-US" altLang="ja-JP" sz="1400" dirty="0" smtClean="0">
              <a:latin typeface="Meiryo UI" panose="020B0604030504040204" pitchFamily="50" charset="-128"/>
              <a:ea typeface="Meiryo UI" panose="020B0604030504040204" pitchFamily="50" charset="-128"/>
            </a:endParaRPr>
          </a:p>
        </p:txBody>
      </p:sp>
      <p:sp>
        <p:nvSpPr>
          <p:cNvPr id="134" name="角丸四角形 133"/>
          <p:cNvSpPr/>
          <p:nvPr/>
        </p:nvSpPr>
        <p:spPr>
          <a:xfrm>
            <a:off x="10166312" y="511986"/>
            <a:ext cx="1968957" cy="1801201"/>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業務の運営開始準備</a:t>
            </a:r>
            <a:endParaRPr lang="en-US" altLang="ja-JP" sz="1400" dirty="0" smtClean="0">
              <a:latin typeface="Meiryo UI" panose="020B0604030504040204" pitchFamily="50" charset="-128"/>
              <a:ea typeface="Meiryo UI" panose="020B0604030504040204" pitchFamily="50" charset="-128"/>
            </a:endParaRPr>
          </a:p>
        </p:txBody>
      </p:sp>
      <p:sp>
        <p:nvSpPr>
          <p:cNvPr id="120" name="角丸四角形 119"/>
          <p:cNvSpPr/>
          <p:nvPr/>
        </p:nvSpPr>
        <p:spPr>
          <a:xfrm>
            <a:off x="8092076" y="539918"/>
            <a:ext cx="1993485" cy="2419195"/>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本番移行準備</a:t>
            </a:r>
            <a:endParaRPr lang="en-US" altLang="ja-JP" sz="1400" dirty="0" smtClean="0">
              <a:latin typeface="Meiryo UI" panose="020B0604030504040204" pitchFamily="50" charset="-128"/>
              <a:ea typeface="Meiryo UI" panose="020B0604030504040204" pitchFamily="50" charset="-128"/>
            </a:endParaRPr>
          </a:p>
        </p:txBody>
      </p:sp>
      <p:sp>
        <p:nvSpPr>
          <p:cNvPr id="116" name="角丸四角形 115"/>
          <p:cNvSpPr/>
          <p:nvPr/>
        </p:nvSpPr>
        <p:spPr>
          <a:xfrm>
            <a:off x="6071848" y="5061080"/>
            <a:ext cx="1945080" cy="1316433"/>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開発・テスト</a:t>
            </a:r>
            <a:endParaRPr lang="en-US" altLang="ja-JP" sz="1400" dirty="0" smtClean="0">
              <a:latin typeface="Meiryo UI" panose="020B0604030504040204" pitchFamily="50" charset="-128"/>
              <a:ea typeface="Meiryo UI" panose="020B0604030504040204" pitchFamily="50" charset="-128"/>
            </a:endParaRPr>
          </a:p>
        </p:txBody>
      </p:sp>
      <p:sp>
        <p:nvSpPr>
          <p:cNvPr id="113" name="角丸四角形 112"/>
          <p:cNvSpPr/>
          <p:nvPr/>
        </p:nvSpPr>
        <p:spPr>
          <a:xfrm>
            <a:off x="6047774" y="2812691"/>
            <a:ext cx="1945080" cy="2170335"/>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設計</a:t>
            </a:r>
            <a:endParaRPr lang="en-US" altLang="ja-JP" sz="1400" dirty="0" smtClean="0">
              <a:latin typeface="Meiryo UI" panose="020B0604030504040204" pitchFamily="50" charset="-128"/>
              <a:ea typeface="Meiryo UI" panose="020B0604030504040204" pitchFamily="50" charset="-128"/>
            </a:endParaRPr>
          </a:p>
        </p:txBody>
      </p:sp>
      <p:sp>
        <p:nvSpPr>
          <p:cNvPr id="111" name="角丸四角形 110"/>
          <p:cNvSpPr/>
          <p:nvPr/>
        </p:nvSpPr>
        <p:spPr>
          <a:xfrm>
            <a:off x="6036617" y="554659"/>
            <a:ext cx="1956237" cy="2122393"/>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設計・開発準備</a:t>
            </a:r>
            <a:endParaRPr lang="en-US" altLang="ja-JP" sz="1400" dirty="0" smtClean="0">
              <a:latin typeface="Meiryo UI" panose="020B0604030504040204" pitchFamily="50" charset="-128"/>
              <a:ea typeface="Meiryo UI" panose="020B0604030504040204" pitchFamily="50" charset="-128"/>
            </a:endParaRPr>
          </a:p>
        </p:txBody>
      </p:sp>
      <p:sp>
        <p:nvSpPr>
          <p:cNvPr id="109" name="角丸四角形 108"/>
          <p:cNvSpPr/>
          <p:nvPr/>
        </p:nvSpPr>
        <p:spPr>
          <a:xfrm>
            <a:off x="4149913" y="4459721"/>
            <a:ext cx="1816675" cy="1389020"/>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契約</a:t>
            </a:r>
            <a:endParaRPr lang="en-US" altLang="ja-JP" sz="1400" dirty="0" smtClean="0">
              <a:latin typeface="Meiryo UI" panose="020B0604030504040204" pitchFamily="50" charset="-128"/>
              <a:ea typeface="Meiryo UI" panose="020B0604030504040204" pitchFamily="50" charset="-128"/>
            </a:endParaRPr>
          </a:p>
        </p:txBody>
      </p:sp>
      <p:sp>
        <p:nvSpPr>
          <p:cNvPr id="84" name="角丸四角形 83"/>
          <p:cNvSpPr/>
          <p:nvPr/>
        </p:nvSpPr>
        <p:spPr>
          <a:xfrm>
            <a:off x="2275429" y="4894275"/>
            <a:ext cx="1737789" cy="1337492"/>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調達準備</a:t>
            </a:r>
            <a:endParaRPr lang="en-US" altLang="ja-JP" sz="1400" dirty="0" smtClean="0">
              <a:latin typeface="Meiryo UI" panose="020B0604030504040204" pitchFamily="50" charset="-128"/>
              <a:ea typeface="Meiryo UI" panose="020B0604030504040204" pitchFamily="50" charset="-128"/>
            </a:endParaRPr>
          </a:p>
        </p:txBody>
      </p:sp>
      <p:sp>
        <p:nvSpPr>
          <p:cNvPr id="83" name="角丸四角形 82"/>
          <p:cNvSpPr/>
          <p:nvPr/>
        </p:nvSpPr>
        <p:spPr>
          <a:xfrm>
            <a:off x="2295086" y="3736435"/>
            <a:ext cx="1755467" cy="111752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システム化要件定義</a:t>
            </a:r>
            <a:endParaRPr lang="en-US" altLang="ja-JP" sz="1400" dirty="0" smtClean="0">
              <a:latin typeface="Meiryo UI" panose="020B0604030504040204" pitchFamily="50" charset="-128"/>
              <a:ea typeface="Meiryo UI" panose="020B0604030504040204" pitchFamily="50" charset="-128"/>
            </a:endParaRPr>
          </a:p>
        </p:txBody>
      </p:sp>
      <p:sp>
        <p:nvSpPr>
          <p:cNvPr id="75" name="角丸四角形 74"/>
          <p:cNvSpPr/>
          <p:nvPr/>
        </p:nvSpPr>
        <p:spPr>
          <a:xfrm>
            <a:off x="2296267" y="2281894"/>
            <a:ext cx="1772798" cy="1370211"/>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システム化要件定義準備</a:t>
            </a:r>
            <a:endParaRPr lang="en-US" altLang="ja-JP" sz="1400" dirty="0" smtClean="0">
              <a:latin typeface="Meiryo UI" panose="020B0604030504040204" pitchFamily="50" charset="-128"/>
              <a:ea typeface="Meiryo UI" panose="020B0604030504040204" pitchFamily="50" charset="-128"/>
            </a:endParaRPr>
          </a:p>
        </p:txBody>
      </p:sp>
      <p:sp>
        <p:nvSpPr>
          <p:cNvPr id="68" name="角丸四角形 67"/>
          <p:cNvSpPr/>
          <p:nvPr/>
        </p:nvSpPr>
        <p:spPr>
          <a:xfrm>
            <a:off x="329694" y="3929470"/>
            <a:ext cx="1937765" cy="1108845"/>
          </a:xfrm>
          <a:prstGeom prst="roundRect">
            <a:avLst>
              <a:gd name="adj" fmla="val 0"/>
            </a:avLst>
          </a:prstGeom>
          <a:gradFill flip="none" rotWithShape="1">
            <a:gsLst>
              <a:gs pos="0">
                <a:schemeClr val="tx1"/>
              </a:gs>
              <a:gs pos="65000">
                <a:schemeClr val="accent1">
                  <a:satMod val="110000"/>
                  <a:lumMod val="100000"/>
                  <a:shade val="100000"/>
                </a:schemeClr>
              </a:gs>
              <a:gs pos="100000">
                <a:schemeClr val="accent1">
                  <a:lumMod val="99000"/>
                  <a:satMod val="120000"/>
                  <a:shade val="78000"/>
                </a:schemeClr>
              </a:gs>
            </a:gsLst>
            <a:lin ang="13500000" scaled="1"/>
            <a:tileRect/>
          </a:gra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業務・</a:t>
            </a:r>
            <a:r>
              <a:rPr lang="ja-JP" altLang="en-US" sz="1400" dirty="0" smtClean="0">
                <a:latin typeface="Meiryo UI" panose="020B0604030504040204" pitchFamily="50" charset="-128"/>
                <a:ea typeface="Meiryo UI" panose="020B0604030504040204" pitchFamily="50" charset="-128"/>
              </a:rPr>
              <a:t>サービス要件定義</a:t>
            </a:r>
            <a:endParaRPr lang="en-US" altLang="ja-JP" sz="1400" dirty="0">
              <a:latin typeface="Meiryo UI" panose="020B0604030504040204" pitchFamily="50" charset="-128"/>
              <a:ea typeface="Meiryo UI" panose="020B0604030504040204" pitchFamily="50" charset="-128"/>
            </a:endParaRPr>
          </a:p>
        </p:txBody>
      </p:sp>
      <p:sp>
        <p:nvSpPr>
          <p:cNvPr id="66" name="角丸四角形 65"/>
          <p:cNvSpPr/>
          <p:nvPr/>
        </p:nvSpPr>
        <p:spPr>
          <a:xfrm>
            <a:off x="2337905" y="1091847"/>
            <a:ext cx="1706504" cy="1108845"/>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予算要求</a:t>
            </a:r>
            <a:endParaRPr lang="en-US" altLang="ja-JP" sz="1400" dirty="0" smtClean="0">
              <a:latin typeface="Meiryo UI" panose="020B0604030504040204" pitchFamily="50" charset="-128"/>
              <a:ea typeface="Meiryo UI" panose="020B0604030504040204" pitchFamily="50" charset="-128"/>
            </a:endParaRPr>
          </a:p>
        </p:txBody>
      </p:sp>
      <p:sp>
        <p:nvSpPr>
          <p:cNvPr id="60" name="角丸四角形 59"/>
          <p:cNvSpPr/>
          <p:nvPr/>
        </p:nvSpPr>
        <p:spPr>
          <a:xfrm>
            <a:off x="68684" y="694868"/>
            <a:ext cx="2154090" cy="1496413"/>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企画</a:t>
            </a:r>
            <a:endParaRPr lang="en-US" altLang="ja-JP" sz="1400" dirty="0" smtClean="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159237" y="80197"/>
            <a:ext cx="12029440" cy="438841"/>
          </a:xfrm>
        </p:spPr>
        <p:txBody>
          <a:bodyPr>
            <a:noAutofit/>
          </a:bodyPr>
          <a:lstStyle/>
          <a:p>
            <a:r>
              <a:rPr lang="ja-JP" altLang="ja-JP" sz="3600" kern="100" dirty="0" smtClean="0">
                <a:cs typeface="Times New Roman" panose="02020603050405020304" pitchFamily="18" charset="0"/>
              </a:rPr>
              <a:t>政府標準ガイドライン</a:t>
            </a:r>
            <a:r>
              <a:rPr lang="ja-JP" altLang="en-US" sz="3600" kern="100" dirty="0" smtClean="0">
                <a:cs typeface="Times New Roman" panose="02020603050405020304" pitchFamily="18" charset="0"/>
              </a:rPr>
              <a:t>に沿った</a:t>
            </a:r>
            <a:r>
              <a:rPr lang="ja-JP" altLang="en-US" sz="3600" kern="100" dirty="0">
                <a:cs typeface="Times New Roman" panose="02020603050405020304" pitchFamily="18" charset="0"/>
              </a:rPr>
              <a:t>開発</a:t>
            </a:r>
            <a:r>
              <a:rPr lang="ja-JP" altLang="en-US" sz="3600" kern="100" dirty="0" smtClean="0">
                <a:cs typeface="Times New Roman" panose="02020603050405020304" pitchFamily="18" charset="0"/>
              </a:rPr>
              <a:t>タスクとドキュメント</a:t>
            </a:r>
            <a:endParaRPr kumimoji="1" lang="ja-JP" altLang="en-US" sz="3600" dirty="0"/>
          </a:p>
        </p:txBody>
      </p:sp>
      <p:sp>
        <p:nvSpPr>
          <p:cNvPr id="39" name="角丸四角形 38"/>
          <p:cNvSpPr/>
          <p:nvPr/>
        </p:nvSpPr>
        <p:spPr>
          <a:xfrm>
            <a:off x="12862311" y="1254284"/>
            <a:ext cx="2339207"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・運</a:t>
            </a:r>
            <a:r>
              <a:rPr lang="ja-JP" altLang="en-US" sz="1600" dirty="0">
                <a:latin typeface="Meiryo UI" panose="020B0604030504040204" pitchFamily="50" charset="-128"/>
                <a:ea typeface="Meiryo UI" panose="020B0604030504040204" pitchFamily="50" charset="-128"/>
              </a:rPr>
              <a:t>用事業者、保守事業者等の調達</a:t>
            </a:r>
            <a:endParaRPr lang="en-US" altLang="ja-JP" sz="1600" dirty="0" smtClean="0">
              <a:latin typeface="Meiryo UI" panose="020B0604030504040204" pitchFamily="50" charset="-128"/>
              <a:ea typeface="Meiryo UI" panose="020B0604030504040204" pitchFamily="50" charset="-128"/>
            </a:endParaRPr>
          </a:p>
        </p:txBody>
      </p:sp>
      <p:sp>
        <p:nvSpPr>
          <p:cNvPr id="40" name="角丸四角形 39"/>
          <p:cNvSpPr/>
          <p:nvPr/>
        </p:nvSpPr>
        <p:spPr>
          <a:xfrm>
            <a:off x="12862311" y="2054092"/>
            <a:ext cx="2339207"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・運用（定常時対応）</a:t>
            </a:r>
            <a:endParaRPr lang="en-US" altLang="ja-JP" sz="1600" dirty="0" smtClean="0">
              <a:latin typeface="Meiryo UI" panose="020B0604030504040204" pitchFamily="50" charset="-128"/>
              <a:ea typeface="Meiryo UI" panose="020B0604030504040204" pitchFamily="50" charset="-128"/>
            </a:endParaRPr>
          </a:p>
        </p:txBody>
      </p:sp>
      <p:sp>
        <p:nvSpPr>
          <p:cNvPr id="41" name="角丸四角形 40"/>
          <p:cNvSpPr/>
          <p:nvPr/>
        </p:nvSpPr>
        <p:spPr>
          <a:xfrm>
            <a:off x="12862310" y="2813375"/>
            <a:ext cx="2339207"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・運用（</a:t>
            </a:r>
            <a:r>
              <a:rPr lang="ja-JP" altLang="ja-JP" sz="1600" dirty="0">
                <a:latin typeface="Meiryo UI" panose="020B0604030504040204" pitchFamily="50" charset="-128"/>
                <a:ea typeface="Meiryo UI" panose="020B0604030504040204" pitchFamily="50" charset="-128"/>
              </a:rPr>
              <a:t>障害発生時対応</a:t>
            </a:r>
            <a:r>
              <a:rPr lang="ja-JP" altLang="en-US" sz="1600" dirty="0" smtClean="0">
                <a:latin typeface="Meiryo UI" panose="020B0604030504040204" pitchFamily="50" charset="-128"/>
                <a:ea typeface="Meiryo UI" panose="020B0604030504040204" pitchFamily="50" charset="-128"/>
              </a:rPr>
              <a:t>）</a:t>
            </a:r>
            <a:endParaRPr lang="en-US" altLang="ja-JP" sz="1600" dirty="0" smtClean="0">
              <a:latin typeface="Meiryo UI" panose="020B0604030504040204" pitchFamily="50" charset="-128"/>
              <a:ea typeface="Meiryo UI" panose="020B0604030504040204" pitchFamily="50" charset="-128"/>
            </a:endParaRPr>
          </a:p>
        </p:txBody>
      </p:sp>
      <p:sp>
        <p:nvSpPr>
          <p:cNvPr id="42" name="角丸四角形 41"/>
          <p:cNvSpPr/>
          <p:nvPr/>
        </p:nvSpPr>
        <p:spPr>
          <a:xfrm>
            <a:off x="12862309" y="3538449"/>
            <a:ext cx="2339207"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・保守の実施</a:t>
            </a:r>
            <a:endParaRPr lang="en-US" altLang="ja-JP" sz="1600" dirty="0" smtClean="0">
              <a:latin typeface="Meiryo UI" panose="020B0604030504040204" pitchFamily="50" charset="-128"/>
              <a:ea typeface="Meiryo UI" panose="020B0604030504040204" pitchFamily="50" charset="-128"/>
            </a:endParaRPr>
          </a:p>
        </p:txBody>
      </p:sp>
      <p:sp>
        <p:nvSpPr>
          <p:cNvPr id="43" name="角丸四角形 42"/>
          <p:cNvSpPr/>
          <p:nvPr/>
        </p:nvSpPr>
        <p:spPr>
          <a:xfrm>
            <a:off x="12862309" y="4244426"/>
            <a:ext cx="2339207"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smtClean="0">
                <a:latin typeface="Meiryo UI" panose="020B0604030504040204" pitchFamily="50" charset="-128"/>
                <a:ea typeface="Meiryo UI" panose="020B0604030504040204" pitchFamily="50" charset="-128"/>
              </a:rPr>
              <a:t>・システム監査</a:t>
            </a:r>
            <a:endParaRPr lang="en-US" altLang="ja-JP" sz="1600" dirty="0" smtClean="0">
              <a:latin typeface="Meiryo UI" panose="020B0604030504040204" pitchFamily="50" charset="-128"/>
              <a:ea typeface="Meiryo UI" panose="020B0604030504040204" pitchFamily="50" charset="-128"/>
            </a:endParaRPr>
          </a:p>
        </p:txBody>
      </p:sp>
      <p:sp>
        <p:nvSpPr>
          <p:cNvPr id="45" name="フローチャート: 複数書類 44"/>
          <p:cNvSpPr/>
          <p:nvPr/>
        </p:nvSpPr>
        <p:spPr>
          <a:xfrm>
            <a:off x="424633" y="2814042"/>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a:t>
            </a:r>
            <a:r>
              <a:rPr lang="ja-JP" altLang="ja-JP" sz="1400" dirty="0">
                <a:latin typeface="Meiryo UI" panose="020B0604030504040204" pitchFamily="50" charset="-128"/>
                <a:ea typeface="Meiryo UI" panose="020B0604030504040204" pitchFamily="50" charset="-128"/>
              </a:rPr>
              <a:t>プロジェクト計画書</a:t>
            </a:r>
            <a:r>
              <a:rPr lang="ja-JP" altLang="ja-JP" sz="1400" dirty="0" smtClean="0">
                <a:latin typeface="Meiryo UI" panose="020B0604030504040204" pitchFamily="50" charset="-128"/>
                <a:ea typeface="Meiryo UI" panose="020B0604030504040204" pitchFamily="50" charset="-128"/>
              </a:rPr>
              <a:t>等</a:t>
            </a:r>
            <a:endParaRPr lang="en-US" altLang="ja-JP" sz="1400" dirty="0">
              <a:latin typeface="Meiryo UI" panose="020B0604030504040204" pitchFamily="50" charset="-128"/>
              <a:ea typeface="Meiryo UI" panose="020B0604030504040204" pitchFamily="50" charset="-128"/>
            </a:endParaRPr>
          </a:p>
        </p:txBody>
      </p:sp>
      <p:sp>
        <p:nvSpPr>
          <p:cNvPr id="46" name="フローチャート: 複数書類 45"/>
          <p:cNvSpPr/>
          <p:nvPr/>
        </p:nvSpPr>
        <p:spPr>
          <a:xfrm>
            <a:off x="2422983" y="1411914"/>
            <a:ext cx="1314508"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・予算要求資料</a:t>
            </a:r>
            <a:endParaRPr lang="en-US" altLang="ja-JP" sz="1400" dirty="0">
              <a:latin typeface="Meiryo UI" panose="020B0604030504040204" pitchFamily="50" charset="-128"/>
              <a:ea typeface="Meiryo UI" panose="020B0604030504040204" pitchFamily="50" charset="-128"/>
            </a:endParaRPr>
          </a:p>
        </p:txBody>
      </p:sp>
      <p:sp>
        <p:nvSpPr>
          <p:cNvPr id="47" name="フローチャート: 複数書類 46"/>
          <p:cNvSpPr/>
          <p:nvPr/>
        </p:nvSpPr>
        <p:spPr>
          <a:xfrm>
            <a:off x="316262" y="1314480"/>
            <a:ext cx="1826909" cy="828827"/>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rPr>
              <a:t>IT</a:t>
            </a:r>
            <a:r>
              <a:rPr lang="ja-JP" altLang="en-US" sz="1400" dirty="0" smtClean="0">
                <a:latin typeface="Meiryo UI" panose="020B0604030504040204" pitchFamily="50" charset="-128"/>
                <a:ea typeface="Meiryo UI" panose="020B0604030504040204" pitchFamily="50" charset="-128"/>
              </a:rPr>
              <a:t>戦略基本方針</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rPr>
              <a:t>IT</a:t>
            </a:r>
            <a:r>
              <a:rPr lang="ja-JP" altLang="en-US" sz="1400" dirty="0" smtClean="0">
                <a:latin typeface="Meiryo UI" panose="020B0604030504040204" pitchFamily="50" charset="-128"/>
                <a:ea typeface="Meiryo UI" panose="020B0604030504040204" pitchFamily="50" charset="-128"/>
              </a:rPr>
              <a:t>化構想</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・システム化計画</a:t>
            </a:r>
            <a:endParaRPr lang="en-US" altLang="ja-JP" sz="1400" dirty="0">
              <a:latin typeface="Meiryo UI" panose="020B0604030504040204" pitchFamily="50" charset="-128"/>
              <a:ea typeface="Meiryo UI" panose="020B0604030504040204" pitchFamily="50" charset="-128"/>
            </a:endParaRPr>
          </a:p>
        </p:txBody>
      </p:sp>
      <p:sp>
        <p:nvSpPr>
          <p:cNvPr id="48" name="フローチャート: 複数書類 47"/>
          <p:cNvSpPr/>
          <p:nvPr/>
        </p:nvSpPr>
        <p:spPr>
          <a:xfrm>
            <a:off x="2429009" y="4112493"/>
            <a:ext cx="1462357"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・システム化要件定義書</a:t>
            </a:r>
            <a:r>
              <a:rPr lang="ja-JP" altLang="en-US" sz="1100" dirty="0" smtClean="0">
                <a:latin typeface="Meiryo UI" panose="020B0604030504040204" pitchFamily="50" charset="-128"/>
                <a:ea typeface="Meiryo UI" panose="020B0604030504040204" pitchFamily="50" charset="-128"/>
              </a:rPr>
              <a:t>（案）</a:t>
            </a:r>
            <a:endParaRPr lang="en-US" altLang="ja-JP" sz="1400" dirty="0">
              <a:latin typeface="Meiryo UI" panose="020B0604030504040204" pitchFamily="50" charset="-128"/>
              <a:ea typeface="Meiryo UI" panose="020B0604030504040204" pitchFamily="50" charset="-128"/>
            </a:endParaRPr>
          </a:p>
        </p:txBody>
      </p:sp>
      <p:sp>
        <p:nvSpPr>
          <p:cNvPr id="49" name="フローチャート: 複数書類 48"/>
          <p:cNvSpPr/>
          <p:nvPr/>
        </p:nvSpPr>
        <p:spPr>
          <a:xfrm>
            <a:off x="2446195" y="5135825"/>
            <a:ext cx="1462357"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・調達</a:t>
            </a:r>
            <a:r>
              <a:rPr lang="ja-JP" altLang="en-US" sz="1400" dirty="0" smtClean="0">
                <a:latin typeface="Meiryo UI" panose="020B0604030504040204" pitchFamily="50" charset="-128"/>
                <a:ea typeface="Meiryo UI" panose="020B0604030504040204" pitchFamily="50" charset="-128"/>
              </a:rPr>
              <a:t>仕様書（案）</a:t>
            </a:r>
            <a:endParaRPr lang="en-US" altLang="ja-JP" sz="1400" dirty="0">
              <a:latin typeface="Meiryo UI" panose="020B0604030504040204" pitchFamily="50" charset="-128"/>
              <a:ea typeface="Meiryo UI" panose="020B0604030504040204" pitchFamily="50" charset="-128"/>
            </a:endParaRPr>
          </a:p>
        </p:txBody>
      </p:sp>
      <p:sp>
        <p:nvSpPr>
          <p:cNvPr id="50" name="フローチャート: 複数書類 49"/>
          <p:cNvSpPr/>
          <p:nvPr/>
        </p:nvSpPr>
        <p:spPr>
          <a:xfrm>
            <a:off x="6190217" y="1325038"/>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a:t>
            </a:r>
            <a:r>
              <a:rPr lang="ja-JP" altLang="ja-JP" sz="1400" dirty="0">
                <a:latin typeface="Meiryo UI" panose="020B0604030504040204" pitchFamily="50" charset="-128"/>
                <a:ea typeface="Meiryo UI" panose="020B0604030504040204" pitchFamily="50" charset="-128"/>
              </a:rPr>
              <a:t>設計・開発実施計画書等</a:t>
            </a:r>
            <a:endParaRPr lang="en-US" altLang="ja-JP" sz="1400" dirty="0">
              <a:latin typeface="Meiryo UI" panose="020B0604030504040204" pitchFamily="50" charset="-128"/>
              <a:ea typeface="Meiryo UI" panose="020B0604030504040204" pitchFamily="50" charset="-128"/>
            </a:endParaRPr>
          </a:p>
        </p:txBody>
      </p:sp>
      <p:sp>
        <p:nvSpPr>
          <p:cNvPr id="51" name="フローチャート: 複数書類 50"/>
          <p:cNvSpPr/>
          <p:nvPr/>
        </p:nvSpPr>
        <p:spPr>
          <a:xfrm>
            <a:off x="6137131" y="1935279"/>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a:t>
            </a:r>
            <a:r>
              <a:rPr lang="ja-JP" altLang="ja-JP" sz="1400" dirty="0">
                <a:latin typeface="Meiryo UI" panose="020B0604030504040204" pitchFamily="50" charset="-128"/>
                <a:ea typeface="Meiryo UI" panose="020B0604030504040204" pitchFamily="50" charset="-128"/>
              </a:rPr>
              <a:t>設計・開発</a:t>
            </a:r>
            <a:r>
              <a:rPr lang="ja-JP" altLang="ja-JP" sz="1400" dirty="0" smtClean="0">
                <a:latin typeface="Meiryo UI" panose="020B0604030504040204" pitchFamily="50" charset="-128"/>
                <a:ea typeface="Meiryo UI" panose="020B0604030504040204" pitchFamily="50" charset="-128"/>
              </a:rPr>
              <a:t>実施</a:t>
            </a:r>
            <a:r>
              <a:rPr lang="ja-JP" altLang="en-US" sz="1400" dirty="0" smtClean="0">
                <a:latin typeface="Meiryo UI" panose="020B0604030504040204" pitchFamily="50" charset="-128"/>
                <a:ea typeface="Meiryo UI" panose="020B0604030504040204" pitchFamily="50" charset="-128"/>
              </a:rPr>
              <a:t>要領</a:t>
            </a:r>
            <a:endParaRPr lang="en-US" altLang="ja-JP" sz="1400" dirty="0">
              <a:latin typeface="Meiryo UI" panose="020B0604030504040204" pitchFamily="50" charset="-128"/>
              <a:ea typeface="Meiryo UI" panose="020B0604030504040204" pitchFamily="50" charset="-128"/>
            </a:endParaRPr>
          </a:p>
        </p:txBody>
      </p:sp>
      <p:sp>
        <p:nvSpPr>
          <p:cNvPr id="52" name="フローチャート: 複数書類 51"/>
          <p:cNvSpPr/>
          <p:nvPr/>
        </p:nvSpPr>
        <p:spPr>
          <a:xfrm>
            <a:off x="6186061" y="3069832"/>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・設計書</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（外部・内部）</a:t>
            </a:r>
            <a:endParaRPr lang="en-US" altLang="ja-JP" sz="1400" dirty="0">
              <a:latin typeface="Meiryo UI" panose="020B0604030504040204" pitchFamily="50" charset="-128"/>
              <a:ea typeface="Meiryo UI" panose="020B0604030504040204" pitchFamily="50" charset="-128"/>
            </a:endParaRPr>
          </a:p>
        </p:txBody>
      </p:sp>
      <p:sp>
        <p:nvSpPr>
          <p:cNvPr id="53" name="フローチャート: 複数書類 52"/>
          <p:cNvSpPr/>
          <p:nvPr/>
        </p:nvSpPr>
        <p:spPr>
          <a:xfrm>
            <a:off x="6244986" y="5847461"/>
            <a:ext cx="1650813" cy="530052"/>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・テスト計画書</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・テスト仕様書</a:t>
            </a:r>
            <a:endParaRPr lang="en-US" altLang="ja-JP" sz="1400" dirty="0" smtClean="0">
              <a:latin typeface="Meiryo UI" panose="020B0604030504040204" pitchFamily="50" charset="-128"/>
              <a:ea typeface="Meiryo UI" panose="020B0604030504040204" pitchFamily="50" charset="-128"/>
            </a:endParaRPr>
          </a:p>
        </p:txBody>
      </p:sp>
      <p:sp>
        <p:nvSpPr>
          <p:cNvPr id="54" name="フローチャート: 複数書類 53"/>
          <p:cNvSpPr/>
          <p:nvPr/>
        </p:nvSpPr>
        <p:spPr>
          <a:xfrm>
            <a:off x="6211531" y="3626686"/>
            <a:ext cx="1645040" cy="524239"/>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・移行計画書</a:t>
            </a:r>
            <a:r>
              <a:rPr lang="ja-JP" altLang="en-US" sz="1100" dirty="0" smtClean="0">
                <a:latin typeface="Meiryo UI" panose="020B0604030504040204" pitchFamily="50" charset="-128"/>
                <a:ea typeface="Meiryo UI" panose="020B0604030504040204" pitchFamily="50" charset="-128"/>
              </a:rPr>
              <a:t>（案）</a:t>
            </a:r>
            <a:endParaRPr lang="en-US" altLang="ja-JP" sz="1100" dirty="0">
              <a:latin typeface="Meiryo UI" panose="020B0604030504040204" pitchFamily="50" charset="-128"/>
              <a:ea typeface="Meiryo UI" panose="020B0604030504040204" pitchFamily="50" charset="-128"/>
            </a:endParaRPr>
          </a:p>
        </p:txBody>
      </p:sp>
      <p:sp>
        <p:nvSpPr>
          <p:cNvPr id="55" name="フローチャート: 複数書類 54"/>
          <p:cNvSpPr/>
          <p:nvPr/>
        </p:nvSpPr>
        <p:spPr>
          <a:xfrm>
            <a:off x="8680771" y="5684079"/>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・システム監査計画書</a:t>
            </a:r>
            <a:endParaRPr lang="en-US" altLang="ja-JP" sz="1400" dirty="0">
              <a:latin typeface="Meiryo UI" panose="020B0604030504040204" pitchFamily="50" charset="-128"/>
              <a:ea typeface="Meiryo UI" panose="020B0604030504040204" pitchFamily="50" charset="-128"/>
            </a:endParaRPr>
          </a:p>
        </p:txBody>
      </p:sp>
      <p:sp>
        <p:nvSpPr>
          <p:cNvPr id="56" name="フローチャート: 複数書類 55"/>
          <p:cNvSpPr/>
          <p:nvPr/>
        </p:nvSpPr>
        <p:spPr>
          <a:xfrm>
            <a:off x="10398714" y="5622050"/>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・システム監査実施計画書</a:t>
            </a:r>
            <a:endParaRPr lang="en-US" altLang="ja-JP" sz="1400" dirty="0">
              <a:latin typeface="Meiryo UI" panose="020B0604030504040204" pitchFamily="50" charset="-128"/>
              <a:ea typeface="Meiryo UI" panose="020B0604030504040204" pitchFamily="50" charset="-128"/>
            </a:endParaRPr>
          </a:p>
        </p:txBody>
      </p:sp>
      <p:sp>
        <p:nvSpPr>
          <p:cNvPr id="57" name="フローチャート: 複数書類 56"/>
          <p:cNvSpPr/>
          <p:nvPr/>
        </p:nvSpPr>
        <p:spPr>
          <a:xfrm>
            <a:off x="10262400" y="1267678"/>
            <a:ext cx="1552385" cy="51362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dirty="0" smtClean="0">
                <a:latin typeface="Meiryo UI" panose="020B0604030504040204" pitchFamily="50" charset="-128"/>
                <a:ea typeface="Meiryo UI" panose="020B0604030504040204" pitchFamily="50" charset="-128"/>
              </a:rPr>
              <a:t>・運用計画書</a:t>
            </a:r>
            <a:endParaRPr lang="en-US" altLang="ja-JP" sz="1200" dirty="0" smtClean="0">
              <a:latin typeface="Meiryo UI" panose="020B0604030504040204" pitchFamily="50" charset="-128"/>
              <a:ea typeface="Meiryo UI" panose="020B0604030504040204" pitchFamily="50" charset="-128"/>
            </a:endParaRPr>
          </a:p>
          <a:p>
            <a:pPr algn="ctr"/>
            <a:r>
              <a:rPr lang="ja-JP" altLang="en-US" sz="1200" dirty="0" smtClean="0">
                <a:latin typeface="Meiryo UI" panose="020B0604030504040204" pitchFamily="50" charset="-128"/>
                <a:ea typeface="Meiryo UI" panose="020B0604030504040204" pitchFamily="50" charset="-128"/>
              </a:rPr>
              <a:t>・保守作業計画書</a:t>
            </a:r>
            <a:endParaRPr lang="en-US" altLang="ja-JP" sz="1200" dirty="0">
              <a:latin typeface="Meiryo UI" panose="020B0604030504040204" pitchFamily="50" charset="-128"/>
              <a:ea typeface="Meiryo UI" panose="020B0604030504040204" pitchFamily="50" charset="-128"/>
            </a:endParaRPr>
          </a:p>
        </p:txBody>
      </p:sp>
      <p:sp>
        <p:nvSpPr>
          <p:cNvPr id="58" name="フローチャート: 複数書類 57"/>
          <p:cNvSpPr/>
          <p:nvPr/>
        </p:nvSpPr>
        <p:spPr>
          <a:xfrm>
            <a:off x="10257525" y="1729612"/>
            <a:ext cx="1786530" cy="541601"/>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dirty="0" smtClean="0">
                <a:latin typeface="Meiryo UI" panose="020B0604030504040204" pitchFamily="50" charset="-128"/>
                <a:ea typeface="Meiryo UI" panose="020B0604030504040204" pitchFamily="50" charset="-128"/>
              </a:rPr>
              <a:t>・運用実施要領</a:t>
            </a:r>
            <a:endParaRPr lang="en-US" altLang="ja-JP" sz="1200" dirty="0" smtClean="0">
              <a:latin typeface="Meiryo UI" panose="020B0604030504040204" pitchFamily="50" charset="-128"/>
              <a:ea typeface="Meiryo UI" panose="020B0604030504040204" pitchFamily="50" charset="-128"/>
            </a:endParaRPr>
          </a:p>
          <a:p>
            <a:pPr algn="ctr"/>
            <a:r>
              <a:rPr lang="ja-JP" altLang="en-US" sz="1200" dirty="0" smtClean="0">
                <a:latin typeface="Meiryo UI" panose="020B0604030504040204" pitchFamily="50" charset="-128"/>
                <a:ea typeface="Meiryo UI" panose="020B0604030504040204" pitchFamily="50" charset="-128"/>
              </a:rPr>
              <a:t>・保守作業実施要領</a:t>
            </a:r>
            <a:endParaRPr lang="en-US" altLang="ja-JP" sz="1200" dirty="0">
              <a:latin typeface="Meiryo UI" panose="020B0604030504040204" pitchFamily="50" charset="-128"/>
              <a:ea typeface="Meiryo UI" panose="020B0604030504040204" pitchFamily="50" charset="-128"/>
            </a:endParaRPr>
          </a:p>
        </p:txBody>
      </p:sp>
      <p:sp>
        <p:nvSpPr>
          <p:cNvPr id="59" name="フローチャート: 複数書類 58"/>
          <p:cNvSpPr/>
          <p:nvPr/>
        </p:nvSpPr>
        <p:spPr>
          <a:xfrm>
            <a:off x="6195967" y="4042937"/>
            <a:ext cx="1684942" cy="88486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・中長期</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運用・保守作業計画書（案）</a:t>
            </a:r>
            <a:endParaRPr lang="en-US" altLang="ja-JP" sz="1400" dirty="0">
              <a:latin typeface="Meiryo UI" panose="020B0604030504040204" pitchFamily="50" charset="-128"/>
              <a:ea typeface="Meiryo UI" panose="020B0604030504040204" pitchFamily="50" charset="-128"/>
            </a:endParaRPr>
          </a:p>
        </p:txBody>
      </p:sp>
      <p:sp>
        <p:nvSpPr>
          <p:cNvPr id="62" name="フローチャート: 複数書類 61"/>
          <p:cNvSpPr/>
          <p:nvPr/>
        </p:nvSpPr>
        <p:spPr>
          <a:xfrm>
            <a:off x="4232214" y="4766667"/>
            <a:ext cx="167210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・契約書</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（契約仕様書）</a:t>
            </a:r>
            <a:endParaRPr lang="en-US" altLang="ja-JP" sz="1400" dirty="0">
              <a:latin typeface="Meiryo UI" panose="020B0604030504040204" pitchFamily="50" charset="-128"/>
              <a:ea typeface="Meiryo UI" panose="020B0604030504040204" pitchFamily="50" charset="-128"/>
            </a:endParaRPr>
          </a:p>
        </p:txBody>
      </p:sp>
      <p:sp>
        <p:nvSpPr>
          <p:cNvPr id="67" name="フローチャート: 複数書類 66"/>
          <p:cNvSpPr/>
          <p:nvPr/>
        </p:nvSpPr>
        <p:spPr>
          <a:xfrm>
            <a:off x="408713" y="4223499"/>
            <a:ext cx="1833879"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・サービス要件定義</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・業務要件定義</a:t>
            </a:r>
            <a:endParaRPr lang="en-US" altLang="ja-JP" sz="1400" dirty="0">
              <a:latin typeface="Meiryo UI" panose="020B0604030504040204" pitchFamily="50" charset="-128"/>
              <a:ea typeface="Meiryo UI" panose="020B0604030504040204" pitchFamily="50" charset="-128"/>
            </a:endParaRPr>
          </a:p>
        </p:txBody>
      </p:sp>
      <p:cxnSp>
        <p:nvCxnSpPr>
          <p:cNvPr id="70" name="カギ線コネクタ 69"/>
          <p:cNvCxnSpPr>
            <a:stCxn id="247" idx="2"/>
            <a:endCxn id="68" idx="0"/>
          </p:cNvCxnSpPr>
          <p:nvPr/>
        </p:nvCxnSpPr>
        <p:spPr>
          <a:xfrm rot="16200000" flipH="1">
            <a:off x="1068319" y="3699211"/>
            <a:ext cx="302783" cy="157734"/>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78" name="フローチャート: 複数書類 77"/>
          <p:cNvSpPr/>
          <p:nvPr/>
        </p:nvSpPr>
        <p:spPr>
          <a:xfrm>
            <a:off x="2415071" y="2598024"/>
            <a:ext cx="1381128" cy="463387"/>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rPr>
              <a:t>RFI</a:t>
            </a:r>
            <a:r>
              <a:rPr lang="ja-JP" altLang="en-US" sz="1400" dirty="0" smtClean="0">
                <a:latin typeface="Meiryo UI" panose="020B0604030504040204" pitchFamily="50" charset="-128"/>
                <a:ea typeface="Meiryo UI" panose="020B0604030504040204" pitchFamily="50" charset="-128"/>
              </a:rPr>
              <a:t>説明書</a:t>
            </a:r>
            <a:endParaRPr lang="en-US" altLang="ja-JP" sz="1400" dirty="0">
              <a:latin typeface="Meiryo UI" panose="020B0604030504040204" pitchFamily="50" charset="-128"/>
              <a:ea typeface="Meiryo UI" panose="020B0604030504040204" pitchFamily="50" charset="-128"/>
            </a:endParaRPr>
          </a:p>
        </p:txBody>
      </p:sp>
      <p:sp>
        <p:nvSpPr>
          <p:cNvPr id="82" name="フローチャート: 手操作入力 81"/>
          <p:cNvSpPr/>
          <p:nvPr/>
        </p:nvSpPr>
        <p:spPr>
          <a:xfrm>
            <a:off x="2492994" y="3114763"/>
            <a:ext cx="1136348" cy="284892"/>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rPr>
              <a:t>RFI</a:t>
            </a:r>
          </a:p>
        </p:txBody>
      </p:sp>
      <p:cxnSp>
        <p:nvCxnSpPr>
          <p:cNvPr id="87" name="カギ線コネクタ 86"/>
          <p:cNvCxnSpPr>
            <a:stCxn id="47" idx="2"/>
            <a:endCxn id="247" idx="0"/>
          </p:cNvCxnSpPr>
          <p:nvPr/>
        </p:nvCxnSpPr>
        <p:spPr>
          <a:xfrm rot="16200000" flipH="1">
            <a:off x="1023484" y="2191114"/>
            <a:ext cx="196554" cy="38164"/>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90" name="フローチャート: 手操作入力 89"/>
          <p:cNvSpPr/>
          <p:nvPr/>
        </p:nvSpPr>
        <p:spPr>
          <a:xfrm>
            <a:off x="2377857" y="5881152"/>
            <a:ext cx="1136348" cy="284892"/>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rPr>
              <a:t>RFC</a:t>
            </a:r>
          </a:p>
        </p:txBody>
      </p:sp>
      <p:sp>
        <p:nvSpPr>
          <p:cNvPr id="91" name="角丸四角形 90"/>
          <p:cNvSpPr/>
          <p:nvPr/>
        </p:nvSpPr>
        <p:spPr>
          <a:xfrm>
            <a:off x="4136450" y="1443093"/>
            <a:ext cx="1798809" cy="1389020"/>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調達（提案要求）</a:t>
            </a:r>
            <a:endParaRPr lang="en-US" altLang="ja-JP" sz="1400" dirty="0" smtClean="0">
              <a:latin typeface="Meiryo UI" panose="020B0604030504040204" pitchFamily="50" charset="-128"/>
              <a:ea typeface="Meiryo UI" panose="020B0604030504040204" pitchFamily="50" charset="-128"/>
            </a:endParaRPr>
          </a:p>
        </p:txBody>
      </p:sp>
      <p:sp>
        <p:nvSpPr>
          <p:cNvPr id="92" name="フローチャート: 複数書類 91"/>
          <p:cNvSpPr/>
          <p:nvPr/>
        </p:nvSpPr>
        <p:spPr>
          <a:xfrm>
            <a:off x="4233084" y="1682493"/>
            <a:ext cx="1548262" cy="793961"/>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・提案依頼書</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（評価基準）</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調達仕様書</a:t>
            </a:r>
            <a:endParaRPr lang="en-US" altLang="ja-JP" sz="1400" dirty="0">
              <a:latin typeface="Meiryo UI" panose="020B0604030504040204" pitchFamily="50" charset="-128"/>
              <a:ea typeface="Meiryo UI" panose="020B0604030504040204" pitchFamily="50" charset="-128"/>
            </a:endParaRPr>
          </a:p>
        </p:txBody>
      </p:sp>
      <p:sp>
        <p:nvSpPr>
          <p:cNvPr id="93" name="フローチャート: 手操作入力 92"/>
          <p:cNvSpPr/>
          <p:nvPr/>
        </p:nvSpPr>
        <p:spPr>
          <a:xfrm>
            <a:off x="4419363" y="2449564"/>
            <a:ext cx="1136348" cy="284892"/>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rPr>
              <a:t>RFP</a:t>
            </a:r>
          </a:p>
        </p:txBody>
      </p:sp>
      <p:sp>
        <p:nvSpPr>
          <p:cNvPr id="99" name="フローチャート: 手操作入力 98"/>
          <p:cNvSpPr/>
          <p:nvPr/>
        </p:nvSpPr>
        <p:spPr>
          <a:xfrm>
            <a:off x="408713" y="908727"/>
            <a:ext cx="1559859" cy="421505"/>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・戦略企画会議</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rPr>
              <a:t>PMO</a:t>
            </a:r>
            <a:r>
              <a:rPr lang="ja-JP" altLang="en-US" sz="1400" dirty="0" smtClean="0">
                <a:latin typeface="Meiryo UI" panose="020B0604030504040204" pitchFamily="50" charset="-128"/>
                <a:ea typeface="Meiryo UI" panose="020B0604030504040204" pitchFamily="50" charset="-128"/>
              </a:rPr>
              <a:t>体制</a:t>
            </a:r>
            <a:endParaRPr lang="en-US" altLang="ja-JP" sz="1400" dirty="0" smtClean="0">
              <a:latin typeface="Meiryo UI" panose="020B0604030504040204" pitchFamily="50" charset="-128"/>
              <a:ea typeface="Meiryo UI" panose="020B0604030504040204" pitchFamily="50" charset="-128"/>
            </a:endParaRPr>
          </a:p>
        </p:txBody>
      </p:sp>
      <p:sp>
        <p:nvSpPr>
          <p:cNvPr id="102" name="フローチャート: 手操作入力 101"/>
          <p:cNvSpPr/>
          <p:nvPr/>
        </p:nvSpPr>
        <p:spPr>
          <a:xfrm>
            <a:off x="481285" y="2318928"/>
            <a:ext cx="1360679" cy="333559"/>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rPr>
              <a:t>PJMO</a:t>
            </a:r>
            <a:r>
              <a:rPr lang="ja-JP" altLang="en-US" sz="1400" dirty="0" smtClean="0">
                <a:latin typeface="Meiryo UI" panose="020B0604030504040204" pitchFamily="50" charset="-128"/>
                <a:ea typeface="Meiryo UI" panose="020B0604030504040204" pitchFamily="50" charset="-128"/>
              </a:rPr>
              <a:t>体制</a:t>
            </a:r>
            <a:endParaRPr lang="en-US" altLang="ja-JP" sz="1400" dirty="0" smtClean="0">
              <a:latin typeface="Meiryo UI" panose="020B0604030504040204" pitchFamily="50" charset="-128"/>
              <a:ea typeface="Meiryo UI" panose="020B0604030504040204" pitchFamily="50" charset="-128"/>
            </a:endParaRPr>
          </a:p>
        </p:txBody>
      </p:sp>
      <p:sp>
        <p:nvSpPr>
          <p:cNvPr id="106" name="角丸四角形 105"/>
          <p:cNvSpPr/>
          <p:nvPr/>
        </p:nvSpPr>
        <p:spPr>
          <a:xfrm>
            <a:off x="4121400" y="2976177"/>
            <a:ext cx="1830818" cy="1389020"/>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審査・入開札</a:t>
            </a:r>
            <a:endParaRPr lang="en-US" altLang="ja-JP" sz="1400" dirty="0" smtClean="0">
              <a:latin typeface="Meiryo UI" panose="020B0604030504040204" pitchFamily="50" charset="-128"/>
              <a:ea typeface="Meiryo UI" panose="020B0604030504040204" pitchFamily="50" charset="-128"/>
            </a:endParaRPr>
          </a:p>
        </p:txBody>
      </p:sp>
      <p:sp>
        <p:nvSpPr>
          <p:cNvPr id="107" name="フローチャート: 複数書類 106"/>
          <p:cNvSpPr/>
          <p:nvPr/>
        </p:nvSpPr>
        <p:spPr>
          <a:xfrm>
            <a:off x="4210250" y="3196826"/>
            <a:ext cx="1519484"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・提案書</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・見積書</a:t>
            </a:r>
            <a:endParaRPr lang="en-US" altLang="ja-JP" sz="1400" dirty="0">
              <a:latin typeface="Meiryo UI" panose="020B0604030504040204" pitchFamily="50" charset="-128"/>
              <a:ea typeface="Meiryo UI" panose="020B0604030504040204" pitchFamily="50" charset="-128"/>
            </a:endParaRPr>
          </a:p>
        </p:txBody>
      </p:sp>
      <p:sp>
        <p:nvSpPr>
          <p:cNvPr id="108" name="フローチャート: 手操作入力 107"/>
          <p:cNvSpPr/>
          <p:nvPr/>
        </p:nvSpPr>
        <p:spPr>
          <a:xfrm>
            <a:off x="4380546" y="3933678"/>
            <a:ext cx="1310218" cy="283751"/>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・評価・入開札</a:t>
            </a:r>
            <a:endParaRPr lang="en-US" altLang="ja-JP" sz="1400" dirty="0" smtClean="0">
              <a:latin typeface="Meiryo UI" panose="020B0604030504040204" pitchFamily="50" charset="-128"/>
              <a:ea typeface="Meiryo UI" panose="020B0604030504040204" pitchFamily="50" charset="-128"/>
            </a:endParaRPr>
          </a:p>
        </p:txBody>
      </p:sp>
      <p:sp>
        <p:nvSpPr>
          <p:cNvPr id="110" name="フローチャート: 手操作入力 109"/>
          <p:cNvSpPr/>
          <p:nvPr/>
        </p:nvSpPr>
        <p:spPr>
          <a:xfrm>
            <a:off x="4471127" y="5468773"/>
            <a:ext cx="1310218" cy="283751"/>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・契約締結</a:t>
            </a:r>
            <a:endParaRPr lang="en-US" altLang="ja-JP" sz="1400" dirty="0" smtClean="0">
              <a:latin typeface="Meiryo UI" panose="020B0604030504040204" pitchFamily="50" charset="-128"/>
              <a:ea typeface="Meiryo UI" panose="020B0604030504040204" pitchFamily="50" charset="-128"/>
            </a:endParaRPr>
          </a:p>
        </p:txBody>
      </p:sp>
      <p:sp>
        <p:nvSpPr>
          <p:cNvPr id="115" name="フローチャート: 複数書類 114"/>
          <p:cNvSpPr/>
          <p:nvPr/>
        </p:nvSpPr>
        <p:spPr>
          <a:xfrm>
            <a:off x="6207867" y="793558"/>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・システム化要件定義書</a:t>
            </a:r>
            <a:r>
              <a:rPr lang="ja-JP" altLang="en-US" sz="1200" dirty="0" smtClean="0">
                <a:latin typeface="Meiryo UI" panose="020B0604030504040204" pitchFamily="50" charset="-128"/>
                <a:ea typeface="Meiryo UI" panose="020B0604030504040204" pitchFamily="50" charset="-128"/>
              </a:rPr>
              <a:t>（更新）</a:t>
            </a:r>
            <a:endParaRPr lang="en-US" altLang="ja-JP" sz="1400" dirty="0">
              <a:latin typeface="Meiryo UI" panose="020B0604030504040204" pitchFamily="50" charset="-128"/>
              <a:ea typeface="Meiryo UI" panose="020B0604030504040204" pitchFamily="50" charset="-128"/>
            </a:endParaRPr>
          </a:p>
        </p:txBody>
      </p:sp>
      <p:sp>
        <p:nvSpPr>
          <p:cNvPr id="117" name="フローチャート: 複数書類 116"/>
          <p:cNvSpPr/>
          <p:nvPr/>
        </p:nvSpPr>
        <p:spPr>
          <a:xfrm>
            <a:off x="6244986" y="5323150"/>
            <a:ext cx="1650813" cy="530052"/>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・開発成果物</a:t>
            </a:r>
            <a:endParaRPr lang="en-US" altLang="ja-JP" sz="1400" dirty="0" smtClean="0">
              <a:latin typeface="Meiryo UI" panose="020B0604030504040204" pitchFamily="50" charset="-128"/>
              <a:ea typeface="Meiryo UI" panose="020B0604030504040204" pitchFamily="50" charset="-128"/>
            </a:endParaRPr>
          </a:p>
        </p:txBody>
      </p:sp>
      <p:sp>
        <p:nvSpPr>
          <p:cNvPr id="118" name="フローチャート: 複数書類 117"/>
          <p:cNvSpPr/>
          <p:nvPr/>
        </p:nvSpPr>
        <p:spPr>
          <a:xfrm>
            <a:off x="8172827" y="870132"/>
            <a:ext cx="1813015" cy="530052"/>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・受入テスト手順書</a:t>
            </a:r>
            <a:endParaRPr lang="en-US" altLang="ja-JP" sz="1400" dirty="0" smtClean="0">
              <a:latin typeface="Meiryo UI" panose="020B0604030504040204" pitchFamily="50" charset="-128"/>
              <a:ea typeface="Meiryo UI" panose="020B0604030504040204" pitchFamily="50" charset="-128"/>
            </a:endParaRPr>
          </a:p>
        </p:txBody>
      </p:sp>
      <p:sp>
        <p:nvSpPr>
          <p:cNvPr id="121" name="フローチャート: 複数書類 120"/>
          <p:cNvSpPr/>
          <p:nvPr/>
        </p:nvSpPr>
        <p:spPr>
          <a:xfrm>
            <a:off x="8225140" y="1247679"/>
            <a:ext cx="1708385" cy="620907"/>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・移行計画書</a:t>
            </a:r>
            <a:endParaRPr lang="en-US" altLang="ja-JP" sz="1400" dirty="0" smtClean="0">
              <a:latin typeface="Meiryo UI" panose="020B0604030504040204" pitchFamily="50" charset="-128"/>
              <a:ea typeface="Meiryo UI" panose="020B0604030504040204" pitchFamily="50" charset="-128"/>
            </a:endParaRPr>
          </a:p>
          <a:p>
            <a:pPr algn="ctr"/>
            <a:r>
              <a:rPr lang="ja-JP" altLang="en-US" sz="1100" dirty="0" smtClean="0">
                <a:latin typeface="Meiryo UI" panose="020B0604030504040204" pitchFamily="50" charset="-128"/>
                <a:ea typeface="Meiryo UI" panose="020B0604030504040204" pitchFamily="50" charset="-128"/>
              </a:rPr>
              <a:t>（確定）</a:t>
            </a:r>
            <a:endParaRPr lang="en-US" altLang="ja-JP" sz="1400" dirty="0">
              <a:latin typeface="Meiryo UI" panose="020B0604030504040204" pitchFamily="50" charset="-128"/>
              <a:ea typeface="Meiryo UI" panose="020B0604030504040204" pitchFamily="50" charset="-128"/>
            </a:endParaRPr>
          </a:p>
        </p:txBody>
      </p:sp>
      <p:sp>
        <p:nvSpPr>
          <p:cNvPr id="122" name="フローチャート: 複数書類 121"/>
          <p:cNvSpPr/>
          <p:nvPr/>
        </p:nvSpPr>
        <p:spPr>
          <a:xfrm>
            <a:off x="8243520" y="1805081"/>
            <a:ext cx="1650813" cy="530052"/>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dirty="0" smtClean="0">
                <a:latin typeface="Meiryo UI" panose="020B0604030504040204" pitchFamily="50" charset="-128"/>
                <a:ea typeface="Meiryo UI" panose="020B0604030504040204" pitchFamily="50" charset="-128"/>
              </a:rPr>
              <a:t>・引継ぎ手順書</a:t>
            </a:r>
            <a:endParaRPr lang="en-US" altLang="ja-JP" sz="1200" dirty="0" smtClean="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・データ移行</a:t>
            </a:r>
            <a:r>
              <a:rPr lang="ja-JP" altLang="en-US" sz="1200" dirty="0" smtClean="0">
                <a:latin typeface="Meiryo UI" panose="020B0604030504040204" pitchFamily="50" charset="-128"/>
                <a:ea typeface="Meiryo UI" panose="020B0604030504040204" pitchFamily="50" charset="-128"/>
              </a:rPr>
              <a:t>手順書</a:t>
            </a:r>
            <a:endParaRPr lang="en-US" altLang="ja-JP" sz="1200" dirty="0">
              <a:latin typeface="Meiryo UI" panose="020B0604030504040204" pitchFamily="50" charset="-128"/>
              <a:ea typeface="Meiryo UI" panose="020B0604030504040204" pitchFamily="50" charset="-128"/>
            </a:endParaRPr>
          </a:p>
        </p:txBody>
      </p:sp>
      <p:sp>
        <p:nvSpPr>
          <p:cNvPr id="124" name="角丸四角形 123"/>
          <p:cNvSpPr/>
          <p:nvPr/>
        </p:nvSpPr>
        <p:spPr>
          <a:xfrm>
            <a:off x="8085930" y="3025935"/>
            <a:ext cx="1968957" cy="818165"/>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検査（検収）</a:t>
            </a:r>
            <a:endParaRPr lang="en-US" altLang="ja-JP" sz="1400" dirty="0" smtClean="0">
              <a:latin typeface="Meiryo UI" panose="020B0604030504040204" pitchFamily="50" charset="-128"/>
              <a:ea typeface="Meiryo UI" panose="020B0604030504040204" pitchFamily="50" charset="-128"/>
            </a:endParaRPr>
          </a:p>
        </p:txBody>
      </p:sp>
      <p:sp>
        <p:nvSpPr>
          <p:cNvPr id="125" name="フローチャート: 複数書類 124"/>
          <p:cNvSpPr/>
          <p:nvPr/>
        </p:nvSpPr>
        <p:spPr>
          <a:xfrm>
            <a:off x="8212846" y="3255152"/>
            <a:ext cx="1650813" cy="530052"/>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dirty="0" smtClean="0">
                <a:latin typeface="Meiryo UI" panose="020B0604030504040204" pitchFamily="50" charset="-128"/>
                <a:ea typeface="Meiryo UI" panose="020B0604030504040204" pitchFamily="50" charset="-128"/>
              </a:rPr>
              <a:t>・検査成績書</a:t>
            </a:r>
            <a:endParaRPr lang="en-US" altLang="ja-JP" sz="1200" dirty="0" smtClean="0">
              <a:latin typeface="Meiryo UI" panose="020B0604030504040204" pitchFamily="50" charset="-128"/>
              <a:ea typeface="Meiryo UI" panose="020B0604030504040204" pitchFamily="50" charset="-128"/>
            </a:endParaRPr>
          </a:p>
          <a:p>
            <a:pPr algn="ctr"/>
            <a:r>
              <a:rPr lang="en-US" altLang="ja-JP" sz="1050" dirty="0">
                <a:latin typeface="Meiryo UI" panose="020B0604030504040204" pitchFamily="50" charset="-128"/>
                <a:ea typeface="Meiryo UI" panose="020B0604030504040204" pitchFamily="50" charset="-128"/>
              </a:rPr>
              <a:t>(</a:t>
            </a:r>
            <a:r>
              <a:rPr lang="ja-JP" altLang="en-US" sz="1050" dirty="0" smtClean="0">
                <a:latin typeface="Meiryo UI" panose="020B0604030504040204" pitchFamily="50" charset="-128"/>
                <a:ea typeface="Meiryo UI" panose="020B0604030504040204" pitchFamily="50" charset="-128"/>
              </a:rPr>
              <a:t>機能・品質の判定</a:t>
            </a:r>
            <a:r>
              <a:rPr lang="en-US" altLang="ja-JP" sz="1050" dirty="0" smtClean="0">
                <a:latin typeface="Meiryo UI" panose="020B0604030504040204" pitchFamily="50" charset="-128"/>
                <a:ea typeface="Meiryo UI" panose="020B0604030504040204" pitchFamily="50" charset="-128"/>
              </a:rPr>
              <a:t>)</a:t>
            </a:r>
          </a:p>
        </p:txBody>
      </p:sp>
      <p:sp>
        <p:nvSpPr>
          <p:cNvPr id="128" name="角丸四角形 127"/>
          <p:cNvSpPr/>
          <p:nvPr/>
        </p:nvSpPr>
        <p:spPr>
          <a:xfrm>
            <a:off x="8085930" y="3939770"/>
            <a:ext cx="1968957" cy="849502"/>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業務の試行</a:t>
            </a:r>
            <a:endParaRPr lang="en-US" altLang="ja-JP" sz="1400" dirty="0" smtClean="0">
              <a:latin typeface="Meiryo UI" panose="020B0604030504040204" pitchFamily="50" charset="-128"/>
              <a:ea typeface="Meiryo UI" panose="020B0604030504040204" pitchFamily="50" charset="-128"/>
            </a:endParaRPr>
          </a:p>
        </p:txBody>
      </p:sp>
      <p:sp>
        <p:nvSpPr>
          <p:cNvPr id="129" name="フローチャート: 複数書類 128"/>
          <p:cNvSpPr/>
          <p:nvPr/>
        </p:nvSpPr>
        <p:spPr>
          <a:xfrm>
            <a:off x="8257670" y="4205642"/>
            <a:ext cx="1650813" cy="530052"/>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dirty="0" smtClean="0">
                <a:latin typeface="Meiryo UI" panose="020B0604030504040204" pitchFamily="50" charset="-128"/>
                <a:ea typeface="Meiryo UI" panose="020B0604030504040204" pitchFamily="50" charset="-128"/>
              </a:rPr>
              <a:t>・リハーサル手順書</a:t>
            </a:r>
            <a:endParaRPr lang="en-US" altLang="ja-JP" sz="1200" dirty="0" smtClean="0">
              <a:latin typeface="Meiryo UI" panose="020B0604030504040204" pitchFamily="50" charset="-128"/>
              <a:ea typeface="Meiryo UI" panose="020B0604030504040204" pitchFamily="50" charset="-128"/>
            </a:endParaRPr>
          </a:p>
          <a:p>
            <a:pPr algn="ctr"/>
            <a:r>
              <a:rPr lang="ja-JP" altLang="en-US" sz="1200" dirty="0" smtClean="0">
                <a:latin typeface="Meiryo UI" panose="020B0604030504040204" pitchFamily="50" charset="-128"/>
                <a:ea typeface="Meiryo UI" panose="020B0604030504040204" pitchFamily="50" charset="-128"/>
              </a:rPr>
              <a:t>・教育・訓練手引き</a:t>
            </a:r>
            <a:endParaRPr lang="en-US" altLang="ja-JP" sz="1050" dirty="0" smtClean="0">
              <a:latin typeface="Meiryo UI" panose="020B0604030504040204" pitchFamily="50" charset="-128"/>
              <a:ea typeface="Meiryo UI" panose="020B0604030504040204" pitchFamily="50" charset="-128"/>
            </a:endParaRPr>
          </a:p>
        </p:txBody>
      </p:sp>
      <p:sp>
        <p:nvSpPr>
          <p:cNvPr id="132" name="フローチャート: 複数書類 131"/>
          <p:cNvSpPr/>
          <p:nvPr/>
        </p:nvSpPr>
        <p:spPr>
          <a:xfrm>
            <a:off x="8213638" y="2361919"/>
            <a:ext cx="1650813" cy="530052"/>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・業務手順書</a:t>
            </a:r>
            <a:r>
              <a:rPr lang="ja-JP" altLang="en-US" sz="1100" dirty="0" smtClean="0">
                <a:latin typeface="Meiryo UI" panose="020B0604030504040204" pitchFamily="50" charset="-128"/>
                <a:ea typeface="Meiryo UI" panose="020B0604030504040204" pitchFamily="50" charset="-128"/>
              </a:rPr>
              <a:t>（見直し）</a:t>
            </a:r>
            <a:endParaRPr lang="en-US" altLang="ja-JP" sz="1100" dirty="0" smtClean="0">
              <a:latin typeface="Meiryo UI" panose="020B0604030504040204" pitchFamily="50" charset="-128"/>
              <a:ea typeface="Meiryo UI" panose="020B0604030504040204" pitchFamily="50" charset="-128"/>
            </a:endParaRPr>
          </a:p>
        </p:txBody>
      </p:sp>
      <p:sp>
        <p:nvSpPr>
          <p:cNvPr id="135" name="フローチャート: 手操作入力 134"/>
          <p:cNvSpPr/>
          <p:nvPr/>
        </p:nvSpPr>
        <p:spPr>
          <a:xfrm>
            <a:off x="10284247" y="793558"/>
            <a:ext cx="1650813" cy="384053"/>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・運用業者・保守業者調達</a:t>
            </a:r>
            <a:endParaRPr lang="en-US" altLang="ja-JP" sz="1400" dirty="0" smtClean="0">
              <a:latin typeface="Meiryo UI" panose="020B0604030504040204" pitchFamily="50" charset="-128"/>
              <a:ea typeface="Meiryo UI" panose="020B0604030504040204" pitchFamily="50" charset="-128"/>
            </a:endParaRPr>
          </a:p>
        </p:txBody>
      </p:sp>
      <p:sp>
        <p:nvSpPr>
          <p:cNvPr id="142" name="角丸四角形 141"/>
          <p:cNvSpPr/>
          <p:nvPr/>
        </p:nvSpPr>
        <p:spPr>
          <a:xfrm>
            <a:off x="10166312" y="2453076"/>
            <a:ext cx="1968957" cy="1023030"/>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運用の実施</a:t>
            </a:r>
            <a:endParaRPr lang="en-US" altLang="ja-JP" sz="1400" dirty="0" smtClean="0">
              <a:latin typeface="Meiryo UI" panose="020B0604030504040204" pitchFamily="50" charset="-128"/>
              <a:ea typeface="Meiryo UI" panose="020B0604030504040204" pitchFamily="50" charset="-128"/>
            </a:endParaRPr>
          </a:p>
        </p:txBody>
      </p:sp>
      <p:sp>
        <p:nvSpPr>
          <p:cNvPr id="143" name="フローチャート: 複数書類 142"/>
          <p:cNvSpPr/>
          <p:nvPr/>
        </p:nvSpPr>
        <p:spPr>
          <a:xfrm>
            <a:off x="10292027" y="2717904"/>
            <a:ext cx="1843242"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dirty="0" smtClean="0">
                <a:latin typeface="Meiryo UI" panose="020B0604030504040204" pitchFamily="50" charset="-128"/>
                <a:ea typeface="Meiryo UI" panose="020B0604030504040204" pitchFamily="50" charset="-128"/>
              </a:rPr>
              <a:t>・定常時対応手順書</a:t>
            </a:r>
            <a:endParaRPr lang="en-US" altLang="ja-JP" sz="1200" dirty="0" smtClean="0">
              <a:latin typeface="Meiryo UI" panose="020B0604030504040204" pitchFamily="50" charset="-128"/>
              <a:ea typeface="Meiryo UI" panose="020B0604030504040204" pitchFamily="50" charset="-128"/>
            </a:endParaRPr>
          </a:p>
          <a:p>
            <a:pPr algn="ctr"/>
            <a:r>
              <a:rPr lang="ja-JP" altLang="en-US" sz="1200" dirty="0" smtClean="0">
                <a:latin typeface="Meiryo UI" panose="020B0604030504040204" pitchFamily="50" charset="-128"/>
                <a:ea typeface="Meiryo UI" panose="020B0604030504040204" pitchFamily="50" charset="-128"/>
              </a:rPr>
              <a:t>・障害発生時対応手順書</a:t>
            </a:r>
            <a:endParaRPr lang="en-US" altLang="ja-JP" sz="1200" dirty="0">
              <a:latin typeface="Meiryo UI" panose="020B0604030504040204" pitchFamily="50" charset="-128"/>
              <a:ea typeface="Meiryo UI" panose="020B0604030504040204" pitchFamily="50" charset="-128"/>
            </a:endParaRPr>
          </a:p>
        </p:txBody>
      </p:sp>
      <p:sp>
        <p:nvSpPr>
          <p:cNvPr id="144" name="角丸四角形 143"/>
          <p:cNvSpPr/>
          <p:nvPr/>
        </p:nvSpPr>
        <p:spPr>
          <a:xfrm>
            <a:off x="10166312" y="3547039"/>
            <a:ext cx="1968957" cy="1796935"/>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保守の実施</a:t>
            </a:r>
            <a:endParaRPr lang="en-US" altLang="ja-JP" sz="1400" dirty="0" smtClean="0">
              <a:latin typeface="Meiryo UI" panose="020B0604030504040204" pitchFamily="50" charset="-128"/>
              <a:ea typeface="Meiryo UI" panose="020B0604030504040204" pitchFamily="50" charset="-128"/>
            </a:endParaRPr>
          </a:p>
        </p:txBody>
      </p:sp>
      <p:sp>
        <p:nvSpPr>
          <p:cNvPr id="145" name="フローチャート: 複数書類 144"/>
          <p:cNvSpPr/>
          <p:nvPr/>
        </p:nvSpPr>
        <p:spPr>
          <a:xfrm>
            <a:off x="10292027" y="3794815"/>
            <a:ext cx="1843242"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dirty="0" smtClean="0">
                <a:latin typeface="Meiryo UI" panose="020B0604030504040204" pitchFamily="50" charset="-128"/>
                <a:ea typeface="Meiryo UI" panose="020B0604030504040204" pitchFamily="50" charset="-128"/>
              </a:rPr>
              <a:t>・定常時対応手順書</a:t>
            </a:r>
            <a:endParaRPr lang="en-US" altLang="ja-JP" sz="1200" dirty="0" smtClean="0">
              <a:latin typeface="Meiryo UI" panose="020B0604030504040204" pitchFamily="50" charset="-128"/>
              <a:ea typeface="Meiryo UI" panose="020B0604030504040204" pitchFamily="50" charset="-128"/>
            </a:endParaRPr>
          </a:p>
          <a:p>
            <a:pPr algn="ctr"/>
            <a:r>
              <a:rPr lang="ja-JP" altLang="en-US" sz="1200" dirty="0" smtClean="0">
                <a:latin typeface="Meiryo UI" panose="020B0604030504040204" pitchFamily="50" charset="-128"/>
                <a:ea typeface="Meiryo UI" panose="020B0604030504040204" pitchFamily="50" charset="-128"/>
              </a:rPr>
              <a:t>・障害発生時対応手順書</a:t>
            </a:r>
            <a:endParaRPr lang="en-US" altLang="ja-JP" sz="1200" dirty="0">
              <a:latin typeface="Meiryo UI" panose="020B0604030504040204" pitchFamily="50" charset="-128"/>
              <a:ea typeface="Meiryo UI" panose="020B0604030504040204" pitchFamily="50" charset="-128"/>
            </a:endParaRPr>
          </a:p>
        </p:txBody>
      </p:sp>
      <p:sp>
        <p:nvSpPr>
          <p:cNvPr id="146" name="フローチャート: 複数書類 145"/>
          <p:cNvSpPr/>
          <p:nvPr/>
        </p:nvSpPr>
        <p:spPr>
          <a:xfrm>
            <a:off x="10309927" y="4416001"/>
            <a:ext cx="1843242" cy="373271"/>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dirty="0" smtClean="0">
                <a:latin typeface="Meiryo UI" panose="020B0604030504040204" pitchFamily="50" charset="-128"/>
                <a:ea typeface="Meiryo UI" panose="020B0604030504040204" pitchFamily="50" charset="-128"/>
              </a:rPr>
              <a:t>・資産現況確認書</a:t>
            </a:r>
            <a:endParaRPr lang="en-US" altLang="ja-JP" sz="1200" dirty="0" smtClean="0">
              <a:latin typeface="Meiryo UI" panose="020B0604030504040204" pitchFamily="50" charset="-128"/>
              <a:ea typeface="Meiryo UI" panose="020B0604030504040204" pitchFamily="50" charset="-128"/>
            </a:endParaRPr>
          </a:p>
        </p:txBody>
      </p:sp>
      <p:sp>
        <p:nvSpPr>
          <p:cNvPr id="148" name="フローチャート: 複数書類 147"/>
          <p:cNvSpPr/>
          <p:nvPr/>
        </p:nvSpPr>
        <p:spPr>
          <a:xfrm>
            <a:off x="10309927" y="4815800"/>
            <a:ext cx="1843242" cy="454560"/>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dirty="0" smtClean="0">
                <a:latin typeface="Meiryo UI" panose="020B0604030504040204" pitchFamily="50" charset="-128"/>
                <a:ea typeface="Meiryo UI" panose="020B0604030504040204" pitchFamily="50" charset="-128"/>
              </a:rPr>
              <a:t>・大規模災害発災時対応手順書</a:t>
            </a:r>
            <a:endParaRPr lang="en-US" altLang="ja-JP" sz="1200" dirty="0" smtClean="0">
              <a:latin typeface="Meiryo UI" panose="020B0604030504040204" pitchFamily="50" charset="-128"/>
              <a:ea typeface="Meiryo UI" panose="020B0604030504040204" pitchFamily="50" charset="-128"/>
            </a:endParaRPr>
          </a:p>
        </p:txBody>
      </p:sp>
      <p:cxnSp>
        <p:nvCxnSpPr>
          <p:cNvPr id="150" name="カギ線コネクタ 149"/>
          <p:cNvCxnSpPr>
            <a:stCxn id="45" idx="3"/>
            <a:endCxn id="46" idx="1"/>
          </p:cNvCxnSpPr>
          <p:nvPr/>
        </p:nvCxnSpPr>
        <p:spPr>
          <a:xfrm flipV="1">
            <a:off x="2075446" y="1735551"/>
            <a:ext cx="347537" cy="1402128"/>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3" name="カギ線コネクタ 152"/>
          <p:cNvCxnSpPr>
            <a:endCxn id="78" idx="1"/>
          </p:cNvCxnSpPr>
          <p:nvPr/>
        </p:nvCxnSpPr>
        <p:spPr>
          <a:xfrm flipV="1">
            <a:off x="2242592" y="2829718"/>
            <a:ext cx="172479" cy="1463418"/>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6" name="カギ線コネクタ 155"/>
          <p:cNvCxnSpPr>
            <a:endCxn id="48" idx="1"/>
          </p:cNvCxnSpPr>
          <p:nvPr/>
        </p:nvCxnSpPr>
        <p:spPr>
          <a:xfrm>
            <a:off x="2267459" y="4229893"/>
            <a:ext cx="161550" cy="206237"/>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0" name="カギ線コネクタ 159"/>
          <p:cNvCxnSpPr>
            <a:stCxn id="83" idx="2"/>
          </p:cNvCxnSpPr>
          <p:nvPr/>
        </p:nvCxnSpPr>
        <p:spPr>
          <a:xfrm rot="16200000" flipH="1">
            <a:off x="3112705" y="4914072"/>
            <a:ext cx="129069" cy="8839"/>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5" name="カギ線コネクタ 164"/>
          <p:cNvCxnSpPr>
            <a:stCxn id="75" idx="2"/>
            <a:endCxn id="83" idx="0"/>
          </p:cNvCxnSpPr>
          <p:nvPr/>
        </p:nvCxnSpPr>
        <p:spPr>
          <a:xfrm rot="5400000">
            <a:off x="3135578" y="3689347"/>
            <a:ext cx="84330" cy="9846"/>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8" name="カギ線コネクタ 167"/>
          <p:cNvCxnSpPr>
            <a:stCxn id="49" idx="3"/>
          </p:cNvCxnSpPr>
          <p:nvPr/>
        </p:nvCxnSpPr>
        <p:spPr>
          <a:xfrm flipV="1">
            <a:off x="3908552" y="1825474"/>
            <a:ext cx="324532" cy="3633988"/>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1" name="カギ線コネクタ 170"/>
          <p:cNvCxnSpPr>
            <a:stCxn id="91" idx="2"/>
            <a:endCxn id="106" idx="0"/>
          </p:cNvCxnSpPr>
          <p:nvPr/>
        </p:nvCxnSpPr>
        <p:spPr>
          <a:xfrm rot="16200000" flipH="1">
            <a:off x="4964300" y="2903668"/>
            <a:ext cx="144064" cy="954"/>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4" name="カギ線コネクタ 173"/>
          <p:cNvCxnSpPr>
            <a:stCxn id="106" idx="2"/>
            <a:endCxn id="109" idx="0"/>
          </p:cNvCxnSpPr>
          <p:nvPr/>
        </p:nvCxnSpPr>
        <p:spPr>
          <a:xfrm rot="16200000" flipH="1">
            <a:off x="5000268" y="4401738"/>
            <a:ext cx="94524" cy="21442"/>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0" name="カギ線コネクタ 179"/>
          <p:cNvCxnSpPr>
            <a:stCxn id="62" idx="3"/>
            <a:endCxn id="115" idx="1"/>
          </p:cNvCxnSpPr>
          <p:nvPr/>
        </p:nvCxnSpPr>
        <p:spPr>
          <a:xfrm flipV="1">
            <a:off x="5904317" y="1117195"/>
            <a:ext cx="303550" cy="3973109"/>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3" name="カギ線コネクタ 182"/>
          <p:cNvCxnSpPr>
            <a:stCxn id="92" idx="3"/>
            <a:endCxn id="115" idx="1"/>
          </p:cNvCxnSpPr>
          <p:nvPr/>
        </p:nvCxnSpPr>
        <p:spPr>
          <a:xfrm flipV="1">
            <a:off x="5781346" y="1117195"/>
            <a:ext cx="426521" cy="962279"/>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7" name="カギ線コネクタ 186"/>
          <p:cNvCxnSpPr>
            <a:stCxn id="111" idx="2"/>
            <a:endCxn id="113" idx="0"/>
          </p:cNvCxnSpPr>
          <p:nvPr/>
        </p:nvCxnSpPr>
        <p:spPr>
          <a:xfrm rot="16200000" flipH="1">
            <a:off x="6949706" y="2742082"/>
            <a:ext cx="135639" cy="5578"/>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0" name="カギ線コネクタ 189"/>
          <p:cNvCxnSpPr>
            <a:stCxn id="113" idx="2"/>
            <a:endCxn id="116" idx="0"/>
          </p:cNvCxnSpPr>
          <p:nvPr/>
        </p:nvCxnSpPr>
        <p:spPr>
          <a:xfrm rot="16200000" flipH="1">
            <a:off x="6993324" y="5010016"/>
            <a:ext cx="78054" cy="24074"/>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4" name="カギ線コネクタ 193"/>
          <p:cNvCxnSpPr>
            <a:stCxn id="116" idx="3"/>
            <a:endCxn id="118" idx="1"/>
          </p:cNvCxnSpPr>
          <p:nvPr/>
        </p:nvCxnSpPr>
        <p:spPr>
          <a:xfrm flipV="1">
            <a:off x="8016928" y="1135158"/>
            <a:ext cx="155899" cy="4584139"/>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7" name="カギ線コネクタ 196"/>
          <p:cNvCxnSpPr>
            <a:stCxn id="120" idx="2"/>
            <a:endCxn id="124" idx="0"/>
          </p:cNvCxnSpPr>
          <p:nvPr/>
        </p:nvCxnSpPr>
        <p:spPr>
          <a:xfrm rot="5400000">
            <a:off x="9046203" y="2983319"/>
            <a:ext cx="66822" cy="18410"/>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0" name="カギ線コネクタ 199"/>
          <p:cNvCxnSpPr>
            <a:stCxn id="124" idx="2"/>
            <a:endCxn id="128" idx="0"/>
          </p:cNvCxnSpPr>
          <p:nvPr/>
        </p:nvCxnSpPr>
        <p:spPr>
          <a:xfrm rot="5400000">
            <a:off x="9022574" y="3891935"/>
            <a:ext cx="95670" cy="12700"/>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4" name="カギ線コネクタ 203"/>
          <p:cNvCxnSpPr>
            <a:stCxn id="128" idx="3"/>
            <a:endCxn id="135" idx="1"/>
          </p:cNvCxnSpPr>
          <p:nvPr/>
        </p:nvCxnSpPr>
        <p:spPr>
          <a:xfrm flipV="1">
            <a:off x="10054887" y="985585"/>
            <a:ext cx="229360" cy="3378936"/>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236" name="角丸四角形 235"/>
          <p:cNvSpPr/>
          <p:nvPr/>
        </p:nvSpPr>
        <p:spPr>
          <a:xfrm>
            <a:off x="1640787" y="6429673"/>
            <a:ext cx="977153" cy="362614"/>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戦略</a:t>
            </a:r>
            <a:endParaRPr lang="en-US" altLang="ja-JP" sz="1400" dirty="0" smtClean="0">
              <a:latin typeface="Meiryo UI" panose="020B0604030504040204" pitchFamily="50" charset="-128"/>
              <a:ea typeface="Meiryo UI" panose="020B0604030504040204" pitchFamily="50" charset="-128"/>
            </a:endParaRPr>
          </a:p>
        </p:txBody>
      </p:sp>
      <p:sp>
        <p:nvSpPr>
          <p:cNvPr id="237" name="角丸四角形 236"/>
          <p:cNvSpPr/>
          <p:nvPr/>
        </p:nvSpPr>
        <p:spPr>
          <a:xfrm>
            <a:off x="6594164" y="6459939"/>
            <a:ext cx="1247112" cy="259532"/>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開発</a:t>
            </a:r>
            <a:endParaRPr lang="en-US" altLang="ja-JP" sz="1400" dirty="0" smtClean="0">
              <a:latin typeface="Meiryo UI" panose="020B0604030504040204" pitchFamily="50" charset="-128"/>
              <a:ea typeface="Meiryo UI" panose="020B0604030504040204" pitchFamily="50" charset="-128"/>
            </a:endParaRPr>
          </a:p>
        </p:txBody>
      </p:sp>
      <p:sp>
        <p:nvSpPr>
          <p:cNvPr id="238" name="角丸四角形 237"/>
          <p:cNvSpPr/>
          <p:nvPr/>
        </p:nvSpPr>
        <p:spPr>
          <a:xfrm>
            <a:off x="7939782" y="6424058"/>
            <a:ext cx="1149038" cy="303787"/>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利活用</a:t>
            </a:r>
            <a:endParaRPr lang="en-US" altLang="ja-JP" sz="1400" dirty="0" smtClean="0">
              <a:latin typeface="Meiryo UI" panose="020B0604030504040204" pitchFamily="50" charset="-128"/>
              <a:ea typeface="Meiryo UI" panose="020B0604030504040204" pitchFamily="50" charset="-128"/>
            </a:endParaRPr>
          </a:p>
        </p:txBody>
      </p:sp>
      <p:sp>
        <p:nvSpPr>
          <p:cNvPr id="239" name="角丸四角形 238"/>
          <p:cNvSpPr/>
          <p:nvPr/>
        </p:nvSpPr>
        <p:spPr>
          <a:xfrm>
            <a:off x="9201835" y="6437108"/>
            <a:ext cx="1129749" cy="290737"/>
          </a:xfrm>
          <a:prstGeom prst="roundRect">
            <a:avLst>
              <a:gd name="adj" fmla="val 0"/>
            </a:avLst>
          </a:prstGeom>
        </p:spPr>
        <p:style>
          <a:lnRef idx="1">
            <a:schemeClr val="accent4"/>
          </a:lnRef>
          <a:fillRef idx="3">
            <a:schemeClr val="accent4"/>
          </a:fillRef>
          <a:effectRef idx="2">
            <a:schemeClr val="accent4"/>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評価・改善</a:t>
            </a:r>
            <a:endParaRPr lang="en-US" altLang="ja-JP" sz="1400" dirty="0" smtClean="0">
              <a:latin typeface="Meiryo UI" panose="020B0604030504040204" pitchFamily="50" charset="-128"/>
              <a:ea typeface="Meiryo UI" panose="020B0604030504040204" pitchFamily="50" charset="-128"/>
            </a:endParaRPr>
          </a:p>
        </p:txBody>
      </p:sp>
      <p:sp>
        <p:nvSpPr>
          <p:cNvPr id="240" name="角丸四角形 239"/>
          <p:cNvSpPr/>
          <p:nvPr/>
        </p:nvSpPr>
        <p:spPr>
          <a:xfrm>
            <a:off x="3883486" y="6440970"/>
            <a:ext cx="1174766" cy="351317"/>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推進・支援</a:t>
            </a:r>
            <a:endParaRPr lang="en-US" altLang="ja-JP" sz="1400" dirty="0" smtClean="0">
              <a:latin typeface="Meiryo UI" panose="020B0604030504040204" pitchFamily="50" charset="-128"/>
              <a:ea typeface="Meiryo UI" panose="020B0604030504040204" pitchFamily="50" charset="-128"/>
            </a:endParaRPr>
          </a:p>
        </p:txBody>
      </p:sp>
      <p:sp>
        <p:nvSpPr>
          <p:cNvPr id="250" name="角丸四角形 249"/>
          <p:cNvSpPr/>
          <p:nvPr/>
        </p:nvSpPr>
        <p:spPr>
          <a:xfrm>
            <a:off x="2710291" y="6413409"/>
            <a:ext cx="1085908" cy="352592"/>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企画</a:t>
            </a:r>
            <a:endParaRPr lang="en-US" altLang="ja-JP" sz="1400" dirty="0" smtClean="0">
              <a:latin typeface="Meiryo UI" panose="020B0604030504040204" pitchFamily="50" charset="-128"/>
              <a:ea typeface="Meiryo UI" panose="020B0604030504040204" pitchFamily="50" charset="-128"/>
            </a:endParaRPr>
          </a:p>
        </p:txBody>
      </p:sp>
      <p:sp>
        <p:nvSpPr>
          <p:cNvPr id="251" name="角丸四角形 250"/>
          <p:cNvSpPr/>
          <p:nvPr/>
        </p:nvSpPr>
        <p:spPr>
          <a:xfrm>
            <a:off x="5190115" y="6439402"/>
            <a:ext cx="1329029" cy="341963"/>
          </a:xfrm>
          <a:prstGeom prst="roundRect">
            <a:avLst>
              <a:gd name="adj" fmla="val 0"/>
            </a:avLst>
          </a:prstGeom>
        </p:spPr>
        <p:style>
          <a:lnRef idx="1">
            <a:schemeClr val="accent4"/>
          </a:lnRef>
          <a:fillRef idx="3">
            <a:schemeClr val="accent4"/>
          </a:fillRef>
          <a:effectRef idx="2">
            <a:schemeClr val="accent4"/>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管理・統制</a:t>
            </a:r>
            <a:endParaRPr lang="en-US" altLang="ja-JP" sz="1400" dirty="0" smtClean="0">
              <a:latin typeface="Meiryo UI" panose="020B0604030504040204" pitchFamily="50" charset="-128"/>
              <a:ea typeface="Meiryo UI" panose="020B0604030504040204" pitchFamily="50" charset="-128"/>
            </a:endParaRPr>
          </a:p>
        </p:txBody>
      </p:sp>
      <p:sp>
        <p:nvSpPr>
          <p:cNvPr id="253" name="角丸四角形 252"/>
          <p:cNvSpPr/>
          <p:nvPr/>
        </p:nvSpPr>
        <p:spPr>
          <a:xfrm>
            <a:off x="10509766" y="6428025"/>
            <a:ext cx="964477" cy="290737"/>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業務</a:t>
            </a:r>
            <a:endParaRPr lang="en-US" altLang="ja-JP" sz="1400"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853443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角丸四角形 2"/>
          <p:cNvSpPr/>
          <p:nvPr/>
        </p:nvSpPr>
        <p:spPr>
          <a:xfrm>
            <a:off x="1692835" y="912198"/>
            <a:ext cx="2202693" cy="2987148"/>
          </a:xfrm>
          <a:prstGeom prst="round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ja-JP" altLang="en-US" dirty="0" smtClean="0">
                <a:latin typeface="Meiryo UI" panose="020B0604030504040204" pitchFamily="50" charset="-128"/>
                <a:ea typeface="Meiryo UI" panose="020B0604030504040204" pitchFamily="50" charset="-128"/>
              </a:rPr>
              <a:t>タスクプロフィール</a:t>
            </a:r>
            <a:endParaRPr lang="ja-JP" altLang="en-US" dirty="0">
              <a:latin typeface="Meiryo UI" panose="020B0604030504040204" pitchFamily="50" charset="-128"/>
              <a:ea typeface="Meiryo UI" panose="020B0604030504040204" pitchFamily="50" charset="-128"/>
            </a:endParaRPr>
          </a:p>
        </p:txBody>
      </p:sp>
      <p:sp>
        <p:nvSpPr>
          <p:cNvPr id="4" name="角丸四角形 3"/>
          <p:cNvSpPr/>
          <p:nvPr/>
        </p:nvSpPr>
        <p:spPr>
          <a:xfrm>
            <a:off x="9038853" y="882174"/>
            <a:ext cx="2973159" cy="117018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・市場</a:t>
            </a:r>
            <a:r>
              <a:rPr lang="ja-JP" altLang="en-US" dirty="0">
                <a:latin typeface="Meiryo UI" panose="020B0604030504040204" pitchFamily="50" charset="-128"/>
                <a:ea typeface="Meiryo UI" panose="020B0604030504040204" pitchFamily="50" charset="-128"/>
              </a:rPr>
              <a:t>動向</a:t>
            </a:r>
            <a:r>
              <a:rPr lang="ja-JP" altLang="en-US" dirty="0" smtClean="0">
                <a:latin typeface="Meiryo UI" panose="020B0604030504040204" pitchFamily="50" charset="-128"/>
                <a:ea typeface="Meiryo UI" panose="020B0604030504040204" pitchFamily="50" charset="-128"/>
              </a:rPr>
              <a:t>の調査分析</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戦略的</a:t>
            </a:r>
            <a:r>
              <a:rPr lang="ja-JP" altLang="en-US" dirty="0" smtClean="0">
                <a:latin typeface="Meiryo UI" panose="020B0604030504040204" pitchFamily="50" charset="-128"/>
                <a:ea typeface="Meiryo UI" panose="020B0604030504040204" pitchFamily="50" charset="-128"/>
              </a:rPr>
              <a:t>企画</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・サービス基本計画書作成</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サービス要件</a:t>
            </a:r>
            <a:r>
              <a:rPr lang="ja-JP" altLang="en-US" dirty="0" smtClean="0">
                <a:latin typeface="Meiryo UI" panose="020B0604030504040204" pitchFamily="50" charset="-128"/>
                <a:ea typeface="Meiryo UI" panose="020B0604030504040204" pitchFamily="50" charset="-128"/>
              </a:rPr>
              <a:t>定義書作成</a:t>
            </a:r>
            <a:endParaRPr lang="ja-JP" altLang="en-US" dirty="0">
              <a:latin typeface="Meiryo UI" panose="020B0604030504040204" pitchFamily="50" charset="-128"/>
              <a:ea typeface="Meiryo UI" panose="020B0604030504040204" pitchFamily="50" charset="-128"/>
            </a:endParaRPr>
          </a:p>
        </p:txBody>
      </p:sp>
      <p:sp>
        <p:nvSpPr>
          <p:cNvPr id="5" name="角丸四角形 4"/>
          <p:cNvSpPr/>
          <p:nvPr/>
        </p:nvSpPr>
        <p:spPr>
          <a:xfrm>
            <a:off x="9038853" y="2052356"/>
            <a:ext cx="2973158" cy="12992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システム化要件</a:t>
            </a:r>
            <a:r>
              <a:rPr lang="ja-JP" altLang="en-US" dirty="0" smtClean="0">
                <a:latin typeface="Meiryo UI" panose="020B0604030504040204" pitchFamily="50" charset="-128"/>
                <a:ea typeface="Meiryo UI" panose="020B0604030504040204" pitchFamily="50" charset="-128"/>
              </a:rPr>
              <a:t>定義</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・調達仕様書作成</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a:t>
            </a:r>
            <a:r>
              <a:rPr lang="en-US" altLang="ja-JP" dirty="0" smtClean="0">
                <a:latin typeface="Meiryo UI" panose="020B0604030504040204" pitchFamily="50" charset="-128"/>
                <a:ea typeface="Meiryo UI" panose="020B0604030504040204" pitchFamily="50" charset="-128"/>
              </a:rPr>
              <a:t>RFI, RFC,RFP</a:t>
            </a:r>
          </a:p>
          <a:p>
            <a:pPr algn="ctr"/>
            <a:r>
              <a:rPr lang="ja-JP" altLang="en-US" dirty="0" smtClean="0">
                <a:latin typeface="Meiryo UI" panose="020B0604030504040204" pitchFamily="50" charset="-128"/>
                <a:ea typeface="Meiryo UI" panose="020B0604030504040204" pitchFamily="50" charset="-128"/>
              </a:rPr>
              <a:t>・提案書審査</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・契約業務</a:t>
            </a:r>
            <a:endParaRPr lang="en-US" altLang="ja-JP" dirty="0" smtClean="0">
              <a:latin typeface="Meiryo UI" panose="020B0604030504040204" pitchFamily="50" charset="-128"/>
              <a:ea typeface="Meiryo UI" panose="020B0604030504040204" pitchFamily="50" charset="-128"/>
            </a:endParaRPr>
          </a:p>
        </p:txBody>
      </p:sp>
      <p:sp>
        <p:nvSpPr>
          <p:cNvPr id="6" name="角丸四角形 5"/>
          <p:cNvSpPr/>
          <p:nvPr/>
        </p:nvSpPr>
        <p:spPr>
          <a:xfrm>
            <a:off x="8990525" y="5464344"/>
            <a:ext cx="2973158" cy="57719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・システム運用・保守</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・インシデント対応</a:t>
            </a:r>
            <a:endParaRPr lang="ja-JP" altLang="en-US" dirty="0">
              <a:latin typeface="Meiryo UI" panose="020B0604030504040204" pitchFamily="50" charset="-128"/>
              <a:ea typeface="Meiryo UI" panose="020B0604030504040204" pitchFamily="50" charset="-128"/>
            </a:endParaRPr>
          </a:p>
        </p:txBody>
      </p:sp>
      <p:sp>
        <p:nvSpPr>
          <p:cNvPr id="7" name="角丸四角形 6"/>
          <p:cNvSpPr/>
          <p:nvPr/>
        </p:nvSpPr>
        <p:spPr>
          <a:xfrm>
            <a:off x="8990525" y="6117982"/>
            <a:ext cx="2973158" cy="41676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評価・改善提案</a:t>
            </a:r>
            <a:endParaRPr lang="ja-JP" altLang="en-US" dirty="0">
              <a:latin typeface="Meiryo UI" panose="020B0604030504040204" pitchFamily="50" charset="-128"/>
              <a:ea typeface="Meiryo UI" panose="020B0604030504040204" pitchFamily="50" charset="-128"/>
            </a:endParaRPr>
          </a:p>
        </p:txBody>
      </p:sp>
      <p:sp>
        <p:nvSpPr>
          <p:cNvPr id="8" name="角丸四角形 7"/>
          <p:cNvSpPr/>
          <p:nvPr/>
        </p:nvSpPr>
        <p:spPr>
          <a:xfrm>
            <a:off x="9038853" y="3476607"/>
            <a:ext cx="2973158" cy="84547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・システム</a:t>
            </a:r>
            <a:r>
              <a:rPr lang="ja-JP" altLang="en-US" dirty="0">
                <a:latin typeface="Meiryo UI" panose="020B0604030504040204" pitchFamily="50" charset="-128"/>
                <a:ea typeface="Meiryo UI" panose="020B0604030504040204" pitchFamily="50" charset="-128"/>
              </a:rPr>
              <a:t>設計・</a:t>
            </a:r>
            <a:r>
              <a:rPr lang="ja-JP" altLang="en-US" dirty="0" smtClean="0">
                <a:latin typeface="Meiryo UI" panose="020B0604030504040204" pitchFamily="50" charset="-128"/>
                <a:ea typeface="Meiryo UI" panose="020B0604030504040204" pitchFamily="50" charset="-128"/>
              </a:rPr>
              <a:t>開発</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・進捗管理</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・成果物受入・検収業務</a:t>
            </a:r>
            <a:endParaRPr lang="en-US" altLang="ja-JP" dirty="0" smtClean="0">
              <a:latin typeface="Meiryo UI" panose="020B0604030504040204" pitchFamily="50" charset="-128"/>
              <a:ea typeface="Meiryo UI" panose="020B0604030504040204" pitchFamily="50" charset="-128"/>
            </a:endParaRPr>
          </a:p>
        </p:txBody>
      </p:sp>
      <p:sp>
        <p:nvSpPr>
          <p:cNvPr id="9" name="角丸四角形 8"/>
          <p:cNvSpPr/>
          <p:nvPr/>
        </p:nvSpPr>
        <p:spPr>
          <a:xfrm>
            <a:off x="9038853" y="4447096"/>
            <a:ext cx="2973158" cy="94739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・調査業務</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・収集・組織化業務</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・利用者サービス業務</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・普及・啓発業務</a:t>
            </a:r>
            <a:endParaRPr lang="ja-JP" altLang="en-US" dirty="0">
              <a:latin typeface="Meiryo UI" panose="020B0604030504040204" pitchFamily="50" charset="-128"/>
              <a:ea typeface="Meiryo UI" panose="020B0604030504040204" pitchFamily="50" charset="-128"/>
            </a:endParaRPr>
          </a:p>
        </p:txBody>
      </p:sp>
      <p:sp>
        <p:nvSpPr>
          <p:cNvPr id="10" name="角丸四角形 9"/>
          <p:cNvSpPr/>
          <p:nvPr/>
        </p:nvSpPr>
        <p:spPr>
          <a:xfrm>
            <a:off x="4462296" y="1687286"/>
            <a:ext cx="1453606" cy="833555"/>
          </a:xfrm>
          <a:prstGeom prst="roundRect">
            <a:avLst>
              <a:gd name="adj" fmla="val 6351"/>
            </a:avLst>
          </a:prstGeom>
        </p:spPr>
        <p:style>
          <a:lnRef idx="2">
            <a:schemeClr val="accent2"/>
          </a:lnRef>
          <a:fillRef idx="1">
            <a:schemeClr val="lt1"/>
          </a:fillRef>
          <a:effectRef idx="0">
            <a:schemeClr val="accent2"/>
          </a:effectRef>
          <a:fontRef idx="minor">
            <a:schemeClr val="dk1"/>
          </a:fontRef>
        </p:style>
        <p:txBody>
          <a:bodyPr rtlCol="0" anchor="t" anchorCtr="0"/>
          <a:lstStyle/>
          <a:p>
            <a:r>
              <a:rPr lang="ja-JP" altLang="en-US" dirty="0" smtClean="0">
                <a:latin typeface="Meiryo UI" panose="020B0604030504040204" pitchFamily="50" charset="-128"/>
                <a:ea typeface="Meiryo UI" panose="020B0604030504040204" pitchFamily="50" charset="-128"/>
              </a:rPr>
              <a:t>タスクディクショナリ</a:t>
            </a:r>
            <a:endParaRPr lang="ja-JP" altLang="en-US" dirty="0">
              <a:latin typeface="Meiryo UI" panose="020B0604030504040204" pitchFamily="50" charset="-128"/>
              <a:ea typeface="Meiryo UI" panose="020B0604030504040204" pitchFamily="50" charset="-128"/>
            </a:endParaRPr>
          </a:p>
        </p:txBody>
      </p:sp>
      <p:sp>
        <p:nvSpPr>
          <p:cNvPr id="11" name="角丸四角形 10"/>
          <p:cNvSpPr/>
          <p:nvPr/>
        </p:nvSpPr>
        <p:spPr>
          <a:xfrm>
            <a:off x="7489874" y="1161572"/>
            <a:ext cx="1059542"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■戦略</a:t>
            </a:r>
            <a:endParaRPr lang="en-US" altLang="ja-JP" dirty="0" smtClean="0">
              <a:latin typeface="Meiryo UI" panose="020B0604030504040204" pitchFamily="50" charset="-128"/>
              <a:ea typeface="Meiryo UI" panose="020B0604030504040204" pitchFamily="50" charset="-128"/>
            </a:endParaRPr>
          </a:p>
        </p:txBody>
      </p:sp>
      <p:sp>
        <p:nvSpPr>
          <p:cNvPr id="12" name="角丸四角形 11"/>
          <p:cNvSpPr/>
          <p:nvPr/>
        </p:nvSpPr>
        <p:spPr>
          <a:xfrm>
            <a:off x="7469368" y="1835600"/>
            <a:ext cx="1059542"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■企画</a:t>
            </a:r>
            <a:endParaRPr lang="en-US" altLang="ja-JP" dirty="0" smtClean="0">
              <a:latin typeface="Meiryo UI" panose="020B0604030504040204" pitchFamily="50" charset="-128"/>
              <a:ea typeface="Meiryo UI" panose="020B0604030504040204" pitchFamily="50" charset="-128"/>
            </a:endParaRPr>
          </a:p>
        </p:txBody>
      </p:sp>
      <p:sp>
        <p:nvSpPr>
          <p:cNvPr id="13" name="角丸四角形 12"/>
          <p:cNvSpPr/>
          <p:nvPr/>
        </p:nvSpPr>
        <p:spPr>
          <a:xfrm>
            <a:off x="7469368" y="2509628"/>
            <a:ext cx="1059542"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■開発</a:t>
            </a:r>
            <a:endParaRPr lang="en-US" altLang="ja-JP" dirty="0" smtClean="0">
              <a:latin typeface="Meiryo UI" panose="020B0604030504040204" pitchFamily="50" charset="-128"/>
              <a:ea typeface="Meiryo UI" panose="020B0604030504040204" pitchFamily="50" charset="-128"/>
            </a:endParaRPr>
          </a:p>
        </p:txBody>
      </p:sp>
      <p:sp>
        <p:nvSpPr>
          <p:cNvPr id="14" name="角丸四角形 13"/>
          <p:cNvSpPr/>
          <p:nvPr/>
        </p:nvSpPr>
        <p:spPr>
          <a:xfrm>
            <a:off x="7476265" y="3170393"/>
            <a:ext cx="1194158"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■利活用</a:t>
            </a:r>
            <a:endParaRPr lang="en-US" altLang="ja-JP" dirty="0">
              <a:latin typeface="Meiryo UI" panose="020B0604030504040204" pitchFamily="50" charset="-128"/>
              <a:ea typeface="Meiryo UI" panose="020B0604030504040204" pitchFamily="50" charset="-128"/>
            </a:endParaRPr>
          </a:p>
        </p:txBody>
      </p:sp>
      <p:sp>
        <p:nvSpPr>
          <p:cNvPr id="15" name="角丸四角形 14"/>
          <p:cNvSpPr/>
          <p:nvPr/>
        </p:nvSpPr>
        <p:spPr>
          <a:xfrm>
            <a:off x="7476265" y="3844421"/>
            <a:ext cx="1194158"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■評価・改善</a:t>
            </a:r>
            <a:endParaRPr lang="en-US" altLang="ja-JP" dirty="0">
              <a:latin typeface="Meiryo UI" panose="020B0604030504040204" pitchFamily="50" charset="-128"/>
              <a:ea typeface="Meiryo UI" panose="020B0604030504040204" pitchFamily="50" charset="-128"/>
            </a:endParaRPr>
          </a:p>
        </p:txBody>
      </p:sp>
      <p:sp>
        <p:nvSpPr>
          <p:cNvPr id="16" name="角丸四角形 15"/>
          <p:cNvSpPr/>
          <p:nvPr/>
        </p:nvSpPr>
        <p:spPr>
          <a:xfrm>
            <a:off x="7489874" y="4538399"/>
            <a:ext cx="1194158"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■管理</a:t>
            </a:r>
            <a:r>
              <a:rPr lang="ja-JP" altLang="en-US" dirty="0">
                <a:latin typeface="Meiryo UI" panose="020B0604030504040204" pitchFamily="50" charset="-128"/>
                <a:ea typeface="Meiryo UI" panose="020B0604030504040204" pitchFamily="50" charset="-128"/>
              </a:rPr>
              <a:t>統制</a:t>
            </a:r>
            <a:endParaRPr lang="en-US" altLang="ja-JP" dirty="0">
              <a:latin typeface="Meiryo UI" panose="020B0604030504040204" pitchFamily="50" charset="-128"/>
              <a:ea typeface="Meiryo UI" panose="020B0604030504040204" pitchFamily="50" charset="-128"/>
            </a:endParaRPr>
          </a:p>
        </p:txBody>
      </p:sp>
      <p:sp>
        <p:nvSpPr>
          <p:cNvPr id="17" name="角丸四角形 16"/>
          <p:cNvSpPr/>
          <p:nvPr/>
        </p:nvSpPr>
        <p:spPr>
          <a:xfrm>
            <a:off x="7476265" y="5212427"/>
            <a:ext cx="1194158"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■推進</a:t>
            </a:r>
            <a:r>
              <a:rPr lang="ja-JP" altLang="en-US" dirty="0">
                <a:latin typeface="Meiryo UI" panose="020B0604030504040204" pitchFamily="50" charset="-128"/>
                <a:ea typeface="Meiryo UI" panose="020B0604030504040204" pitchFamily="50" charset="-128"/>
              </a:rPr>
              <a:t>・支援</a:t>
            </a:r>
            <a:endParaRPr lang="en-US" altLang="ja-JP" dirty="0">
              <a:latin typeface="Meiryo UI" panose="020B0604030504040204" pitchFamily="50" charset="-128"/>
              <a:ea typeface="Meiryo UI" panose="020B0604030504040204" pitchFamily="50" charset="-128"/>
            </a:endParaRPr>
          </a:p>
        </p:txBody>
      </p:sp>
      <p:sp>
        <p:nvSpPr>
          <p:cNvPr id="18" name="角丸四角形 17"/>
          <p:cNvSpPr/>
          <p:nvPr/>
        </p:nvSpPr>
        <p:spPr>
          <a:xfrm>
            <a:off x="7489874" y="5821955"/>
            <a:ext cx="1194158"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■業務</a:t>
            </a:r>
            <a:r>
              <a:rPr lang="ja-JP" altLang="en-US" dirty="0">
                <a:latin typeface="Meiryo UI" panose="020B0604030504040204" pitchFamily="50" charset="-128"/>
                <a:ea typeface="Meiryo UI" panose="020B0604030504040204" pitchFamily="50" charset="-128"/>
              </a:rPr>
              <a:t>・サービス</a:t>
            </a:r>
            <a:endParaRPr lang="en-US" altLang="ja-JP" dirty="0">
              <a:latin typeface="Meiryo UI" panose="020B0604030504040204" pitchFamily="50" charset="-128"/>
              <a:ea typeface="Meiryo UI" panose="020B0604030504040204" pitchFamily="50" charset="-128"/>
            </a:endParaRPr>
          </a:p>
        </p:txBody>
      </p:sp>
      <p:sp>
        <p:nvSpPr>
          <p:cNvPr id="19" name="角丸四角形 18"/>
          <p:cNvSpPr/>
          <p:nvPr/>
        </p:nvSpPr>
        <p:spPr>
          <a:xfrm>
            <a:off x="1821599" y="1475668"/>
            <a:ext cx="2272267" cy="1176857"/>
          </a:xfrm>
          <a:prstGeom prst="roundRect">
            <a:avLst/>
          </a:prstGeom>
        </p:spPr>
        <p:style>
          <a:lnRef idx="2">
            <a:schemeClr val="accent2"/>
          </a:lnRef>
          <a:fillRef idx="1">
            <a:schemeClr val="lt1"/>
          </a:fillRef>
          <a:effectRef idx="0">
            <a:schemeClr val="accent2"/>
          </a:effectRef>
          <a:fontRef idx="minor">
            <a:schemeClr val="dk1"/>
          </a:fontRef>
        </p:style>
        <p:txBody>
          <a:bodyPr rtlCol="0" anchor="t" anchorCtr="0"/>
          <a:lstStyle/>
          <a:p>
            <a:r>
              <a:rPr lang="ja-JP" altLang="ja-JP" kern="100" dirty="0">
                <a:latin typeface="Meiryo UI" panose="020B0604030504040204" pitchFamily="50" charset="-128"/>
                <a:ea typeface="Meiryo UI" panose="020B0604030504040204" pitchFamily="50" charset="-128"/>
                <a:cs typeface="Times New Roman" panose="02020603050405020304" pitchFamily="18" charset="0"/>
              </a:rPr>
              <a:t>政府情報システムの整備及び管理に関する標準ガイドライン</a:t>
            </a:r>
            <a:endParaRPr lang="ja-JP" altLang="en-US" dirty="0">
              <a:latin typeface="Meiryo UI" panose="020B0604030504040204" pitchFamily="50" charset="-128"/>
              <a:ea typeface="Meiryo UI" panose="020B0604030504040204" pitchFamily="50" charset="-128"/>
            </a:endParaRPr>
          </a:p>
        </p:txBody>
      </p:sp>
      <p:sp>
        <p:nvSpPr>
          <p:cNvPr id="20" name="角丸四角形 19"/>
          <p:cNvSpPr/>
          <p:nvPr/>
        </p:nvSpPr>
        <p:spPr>
          <a:xfrm>
            <a:off x="1899334" y="2862680"/>
            <a:ext cx="1850630" cy="833555"/>
          </a:xfrm>
          <a:prstGeom prst="roundRect">
            <a:avLst>
              <a:gd name="adj" fmla="val 6351"/>
            </a:avLst>
          </a:prstGeom>
        </p:spPr>
        <p:style>
          <a:lnRef idx="2">
            <a:schemeClr val="accent2"/>
          </a:lnRef>
          <a:fillRef idx="1">
            <a:schemeClr val="lt1"/>
          </a:fillRef>
          <a:effectRef idx="0">
            <a:schemeClr val="accent2"/>
          </a:effectRef>
          <a:fontRef idx="minor">
            <a:schemeClr val="dk1"/>
          </a:fontRef>
        </p:style>
        <p:txBody>
          <a:bodyPr rtlCol="0" anchor="t" anchorCtr="0"/>
          <a:lstStyle/>
          <a:p>
            <a:r>
              <a:rPr lang="ja-JP" altLang="en-US" dirty="0" smtClean="0">
                <a:latin typeface="Meiryo UI" panose="020B0604030504040204" pitchFamily="50" charset="-128"/>
                <a:ea typeface="Meiryo UI" panose="020B0604030504040204" pitchFamily="50" charset="-128"/>
              </a:rPr>
              <a:t>図書館固有業務（タスク）</a:t>
            </a:r>
            <a:endParaRPr lang="ja-JP" altLang="en-US" dirty="0">
              <a:latin typeface="Meiryo UI" panose="020B0604030504040204" pitchFamily="50" charset="-128"/>
              <a:ea typeface="Meiryo UI" panose="020B0604030504040204" pitchFamily="50" charset="-128"/>
            </a:endParaRPr>
          </a:p>
        </p:txBody>
      </p:sp>
      <p:sp>
        <p:nvSpPr>
          <p:cNvPr id="21" name="角丸四角形 20"/>
          <p:cNvSpPr/>
          <p:nvPr/>
        </p:nvSpPr>
        <p:spPr>
          <a:xfrm>
            <a:off x="6023771" y="1697554"/>
            <a:ext cx="1453606" cy="833555"/>
          </a:xfrm>
          <a:prstGeom prst="roundRect">
            <a:avLst>
              <a:gd name="adj" fmla="val 6351"/>
            </a:avLst>
          </a:prstGeom>
        </p:spPr>
        <p:style>
          <a:lnRef idx="2">
            <a:schemeClr val="accent2"/>
          </a:lnRef>
          <a:fillRef idx="1">
            <a:schemeClr val="lt1"/>
          </a:fillRef>
          <a:effectRef idx="0">
            <a:schemeClr val="accent2"/>
          </a:effectRef>
          <a:fontRef idx="minor">
            <a:schemeClr val="dk1"/>
          </a:fontRef>
        </p:style>
        <p:txBody>
          <a:bodyPr rtlCol="0" anchor="t" anchorCtr="0"/>
          <a:lstStyle/>
          <a:p>
            <a:r>
              <a:rPr lang="ja-JP" altLang="en-US" dirty="0" smtClean="0">
                <a:latin typeface="Meiryo UI" panose="020B0604030504040204" pitchFamily="50" charset="-128"/>
                <a:ea typeface="Meiryo UI" panose="020B0604030504040204" pitchFamily="50" charset="-128"/>
              </a:rPr>
              <a:t>スキルディクショナリ</a:t>
            </a:r>
            <a:endParaRPr lang="ja-JP" altLang="en-US" dirty="0">
              <a:latin typeface="Meiryo UI" panose="020B0604030504040204" pitchFamily="50" charset="-128"/>
              <a:ea typeface="Meiryo UI" panose="020B0604030504040204" pitchFamily="50" charset="-128"/>
            </a:endParaRPr>
          </a:p>
        </p:txBody>
      </p:sp>
      <p:cxnSp>
        <p:nvCxnSpPr>
          <p:cNvPr id="22" name="直線コネクタ 21"/>
          <p:cNvCxnSpPr/>
          <p:nvPr/>
        </p:nvCxnSpPr>
        <p:spPr>
          <a:xfrm flipH="1">
            <a:off x="0" y="34609"/>
            <a:ext cx="12110720" cy="6823391"/>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617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style>
          <a:lnRef idx="0">
            <a:schemeClr val="accent3"/>
          </a:lnRef>
          <a:fillRef idx="3">
            <a:schemeClr val="accent3"/>
          </a:fillRef>
          <a:effectRef idx="3">
            <a:schemeClr val="accent3"/>
          </a:effectRef>
          <a:fontRef idx="minor">
            <a:schemeClr val="lt1"/>
          </a:fontRef>
        </p:style>
        <p:txBody>
          <a:bodyPr/>
          <a:lstStyle/>
          <a:p>
            <a:r>
              <a:rPr kumimoji="1" lang="ja-JP" altLang="en-US" dirty="0" smtClean="0">
                <a:latin typeface="HG丸ｺﾞｼｯｸM-PRO" pitchFamily="50" charset="-128"/>
                <a:ea typeface="HG丸ｺﾞｼｯｸM-PRO" pitchFamily="50" charset="-128"/>
              </a:rPr>
              <a:t>情報化社会の中での図書館サービスシステム</a:t>
            </a:r>
            <a:endParaRPr kumimoji="1" lang="ja-JP" altLang="en-US"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41</a:t>
            </a:fld>
            <a:endParaRPr kumimoji="0" lang="en-US"/>
          </a:p>
        </p:txBody>
      </p:sp>
      <p:sp>
        <p:nvSpPr>
          <p:cNvPr id="2" name="フッター プレースホルダー 1"/>
          <p:cNvSpPr>
            <a:spLocks noGrp="1"/>
          </p:cNvSpPr>
          <p:nvPr>
            <p:ph type="ftr" sz="quarter" idx="11"/>
          </p:nvPr>
        </p:nvSpPr>
        <p:spPr/>
        <p:txBody>
          <a:bodyPr/>
          <a:lstStyle/>
          <a:p>
            <a:pPr>
              <a:defRPr/>
            </a:pPr>
            <a:endParaRPr lang="ja-JP" altLang="en-US" dirty="0"/>
          </a:p>
        </p:txBody>
      </p:sp>
    </p:spTree>
    <p:extLst>
      <p:ext uri="{BB962C8B-B14F-4D97-AF65-F5344CB8AC3E}">
        <p14:creationId xmlns:p14="http://schemas.microsoft.com/office/powerpoint/2010/main" val="6224362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12192000" cy="1000621"/>
          </a:xfrm>
        </p:spPr>
        <p:txBody>
          <a:bodyPr>
            <a:noAutofit/>
          </a:bodyPr>
          <a:lstStyle/>
          <a:p>
            <a:r>
              <a:rPr lang="ja-JP" altLang="en-US" sz="3600" dirty="0" smtClean="0"/>
              <a:t>カーナビシステム</a:t>
            </a:r>
            <a:r>
              <a:rPr lang="ja-JP" altLang="en-US" sz="3200" dirty="0" smtClean="0"/>
              <a:t>（情報を収集・組織化し提供するシステム）</a:t>
            </a:r>
            <a:endParaRPr lang="ja-JP" altLang="en-US" sz="3200" dirty="0"/>
          </a:p>
        </p:txBody>
      </p:sp>
      <p:sp>
        <p:nvSpPr>
          <p:cNvPr id="3" name="コンテンツ プレースホルダー 2"/>
          <p:cNvSpPr>
            <a:spLocks noGrp="1"/>
          </p:cNvSpPr>
          <p:nvPr>
            <p:ph sz="half" idx="1"/>
          </p:nvPr>
        </p:nvSpPr>
        <p:spPr>
          <a:xfrm>
            <a:off x="0" y="1052736"/>
            <a:ext cx="6019800" cy="5904656"/>
          </a:xfrm>
        </p:spPr>
        <p:txBody>
          <a:bodyPr>
            <a:normAutofit fontScale="70000" lnSpcReduction="20000"/>
          </a:bodyPr>
          <a:lstStyle/>
          <a:p>
            <a:r>
              <a:rPr lang="ja-JP" altLang="en-US" dirty="0" smtClean="0"/>
              <a:t>目的地</a:t>
            </a:r>
            <a:r>
              <a:rPr lang="ja-JP" altLang="en-US" dirty="0"/>
              <a:t>へ行く </a:t>
            </a:r>
          </a:p>
          <a:p>
            <a:pPr lvl="1"/>
            <a:r>
              <a:rPr lang="ja-JP" altLang="en-US" dirty="0"/>
              <a:t>カーナビとナビゲータ</a:t>
            </a:r>
            <a:r>
              <a:rPr lang="ja-JP" altLang="en-US" dirty="0" smtClean="0"/>
              <a:t>と運転手</a:t>
            </a:r>
            <a:r>
              <a:rPr lang="ja-JP" altLang="en-US" dirty="0"/>
              <a:t>の判断のコラボ </a:t>
            </a:r>
          </a:p>
          <a:p>
            <a:pPr lvl="2"/>
            <a:r>
              <a:rPr lang="ja-JP" altLang="en-US" dirty="0"/>
              <a:t>情報探索システムと利用者と司書のコラボ </a:t>
            </a:r>
          </a:p>
          <a:p>
            <a:r>
              <a:rPr lang="ja-JP" altLang="en-US" dirty="0"/>
              <a:t>カーナビで目的地へ到達へ行く </a:t>
            </a:r>
          </a:p>
          <a:p>
            <a:pPr lvl="1"/>
            <a:r>
              <a:rPr lang="ja-JP" altLang="en-US" dirty="0"/>
              <a:t>条件 </a:t>
            </a:r>
          </a:p>
          <a:p>
            <a:pPr lvl="2"/>
            <a:r>
              <a:rPr lang="ja-JP" altLang="en-US" dirty="0" smtClean="0"/>
              <a:t>最速／エコ</a:t>
            </a:r>
            <a:r>
              <a:rPr lang="ja-JP" altLang="en-US" dirty="0"/>
              <a:t>（省エネ・低コスト</a:t>
            </a:r>
            <a:r>
              <a:rPr lang="ja-JP" altLang="en-US" dirty="0" smtClean="0"/>
              <a:t>）／最短／バランス</a:t>
            </a:r>
            <a:endParaRPr lang="en-US" altLang="ja-JP" dirty="0" smtClean="0"/>
          </a:p>
          <a:p>
            <a:pPr lvl="1"/>
            <a:r>
              <a:rPr lang="ja-JP" altLang="en-US" dirty="0" smtClean="0"/>
              <a:t>ルート</a:t>
            </a:r>
            <a:r>
              <a:rPr lang="ja-JP" altLang="en-US" dirty="0"/>
              <a:t>は無数 </a:t>
            </a:r>
          </a:p>
          <a:p>
            <a:pPr lvl="2"/>
            <a:r>
              <a:rPr lang="ja-JP" altLang="en-US" dirty="0"/>
              <a:t>主要</a:t>
            </a:r>
            <a:r>
              <a:rPr lang="ja-JP" altLang="en-US" dirty="0" smtClean="0"/>
              <a:t>道／一般</a:t>
            </a:r>
            <a:r>
              <a:rPr lang="ja-JP" altLang="en-US" dirty="0"/>
              <a:t>道も </a:t>
            </a:r>
            <a:r>
              <a:rPr lang="ja-JP" altLang="en-US" dirty="0" smtClean="0"/>
              <a:t>／抜け道</a:t>
            </a:r>
            <a:r>
              <a:rPr lang="ja-JP" altLang="en-US" dirty="0"/>
              <a:t>も ⇒</a:t>
            </a:r>
          </a:p>
          <a:p>
            <a:pPr lvl="1"/>
            <a:r>
              <a:rPr lang="ja-JP" altLang="en-US" dirty="0" smtClean="0"/>
              <a:t>込み具合</a:t>
            </a:r>
            <a:r>
              <a:rPr lang="ja-JP" altLang="en-US" dirty="0"/>
              <a:t>も重要 </a:t>
            </a:r>
          </a:p>
          <a:p>
            <a:pPr lvl="2"/>
            <a:r>
              <a:rPr lang="en-US" altLang="ja-JP" dirty="0"/>
              <a:t>VICS</a:t>
            </a:r>
            <a:r>
              <a:rPr lang="ja-JP" altLang="en-US" dirty="0"/>
              <a:t>情報 </a:t>
            </a:r>
            <a:r>
              <a:rPr lang="ja-JP" altLang="en-US" dirty="0" smtClean="0"/>
              <a:t>／走行車</a:t>
            </a:r>
            <a:r>
              <a:rPr lang="ja-JP" altLang="en-US" dirty="0"/>
              <a:t>からのリアルタイム情報 </a:t>
            </a:r>
          </a:p>
          <a:p>
            <a:pPr lvl="3"/>
            <a:r>
              <a:rPr lang="ja-JP" altLang="en-US" dirty="0"/>
              <a:t>クラウドソーシング情報 </a:t>
            </a:r>
          </a:p>
          <a:p>
            <a:pPr lvl="1"/>
            <a:r>
              <a:rPr lang="ja-JP" altLang="en-US" dirty="0"/>
              <a:t>ルート案内はアルゴリズムがある </a:t>
            </a:r>
          </a:p>
          <a:p>
            <a:pPr lvl="2"/>
            <a:r>
              <a:rPr lang="ja-JP" altLang="en-US" dirty="0"/>
              <a:t>調べ方も一定の手順がある </a:t>
            </a:r>
          </a:p>
          <a:p>
            <a:pPr lvl="1"/>
            <a:r>
              <a:rPr lang="ja-JP" altLang="en-US" dirty="0" smtClean="0"/>
              <a:t>どの</a:t>
            </a:r>
            <a:r>
              <a:rPr lang="ja-JP" altLang="en-US" dirty="0"/>
              <a:t>ルートを選ぶかは、提示された</a:t>
            </a:r>
            <a:r>
              <a:rPr lang="ja-JP" altLang="en-US" dirty="0" smtClean="0"/>
              <a:t>内容を人間が経験的に判断する</a:t>
            </a:r>
            <a:endParaRPr lang="ja-JP" altLang="en-US" dirty="0"/>
          </a:p>
          <a:p>
            <a:pPr lvl="2"/>
            <a:r>
              <a:rPr lang="ja-JP" altLang="en-US" dirty="0"/>
              <a:t>本人の</a:t>
            </a:r>
            <a:r>
              <a:rPr lang="ja-JP" altLang="en-US" dirty="0" smtClean="0"/>
              <a:t>判断／ナビゲータの</a:t>
            </a:r>
            <a:r>
              <a:rPr lang="ja-JP" altLang="en-US" dirty="0"/>
              <a:t>助言 </a:t>
            </a:r>
            <a:endParaRPr lang="en-US" altLang="ja-JP" dirty="0" smtClean="0"/>
          </a:p>
          <a:p>
            <a:r>
              <a:rPr lang="ja-JP" altLang="en-US" dirty="0" smtClean="0"/>
              <a:t>カーナビシステム </a:t>
            </a:r>
            <a:endParaRPr lang="ja-JP" altLang="en-US" dirty="0"/>
          </a:p>
          <a:p>
            <a:pPr lvl="1"/>
            <a:r>
              <a:rPr lang="ja-JP" altLang="en-US" dirty="0"/>
              <a:t>機器・ソフトウェア </a:t>
            </a:r>
          </a:p>
          <a:p>
            <a:pPr lvl="2"/>
            <a:r>
              <a:rPr lang="ja-JP" altLang="en-US" dirty="0"/>
              <a:t>情報処理システムが必要 </a:t>
            </a:r>
          </a:p>
          <a:p>
            <a:pPr lvl="1"/>
            <a:r>
              <a:rPr lang="ja-JP" altLang="en-US" dirty="0"/>
              <a:t>地図（地点・道路幅） </a:t>
            </a:r>
          </a:p>
          <a:p>
            <a:pPr lvl="2"/>
            <a:r>
              <a:rPr lang="ja-JP" altLang="en-US" dirty="0"/>
              <a:t>経路情報は多いほどいい </a:t>
            </a:r>
          </a:p>
          <a:p>
            <a:pPr lvl="3"/>
            <a:r>
              <a:rPr lang="ja-JP" altLang="en-US" dirty="0" smtClean="0"/>
              <a:t>共通仕様のデータ、国土地理院のデータだけでなく、ベンダー、公的機関、カーセンサー情報、個人の投稿情報等を網羅的に利用できるようにアーカイブ</a:t>
            </a:r>
            <a:endParaRPr lang="en-US" altLang="ja-JP" dirty="0" smtClean="0"/>
          </a:p>
          <a:p>
            <a:pPr lvl="2"/>
            <a:r>
              <a:rPr lang="ja-JP" altLang="en-US" dirty="0" smtClean="0"/>
              <a:t>観光</a:t>
            </a:r>
            <a:r>
              <a:rPr lang="ja-JP" altLang="en-US" dirty="0"/>
              <a:t>スポット、休憩ポイント、ガソリンスタンド </a:t>
            </a:r>
          </a:p>
          <a:p>
            <a:pPr lvl="2"/>
            <a:endParaRPr lang="ja-JP" altLang="en-US" dirty="0"/>
          </a:p>
        </p:txBody>
      </p:sp>
      <p:sp>
        <p:nvSpPr>
          <p:cNvPr id="4" name="コンテンツ プレースホルダー 3"/>
          <p:cNvSpPr>
            <a:spLocks noGrp="1"/>
          </p:cNvSpPr>
          <p:nvPr>
            <p:ph sz="half" idx="2"/>
          </p:nvPr>
        </p:nvSpPr>
        <p:spPr>
          <a:xfrm>
            <a:off x="6172200" y="1052736"/>
            <a:ext cx="6019800" cy="5616624"/>
          </a:xfrm>
        </p:spPr>
        <p:txBody>
          <a:bodyPr>
            <a:normAutofit fontScale="70000" lnSpcReduction="20000"/>
          </a:bodyPr>
          <a:lstStyle/>
          <a:p>
            <a:pPr lvl="1"/>
            <a:r>
              <a:rPr lang="ja-JP" altLang="en-US" dirty="0" smtClean="0"/>
              <a:t>収集 </a:t>
            </a:r>
            <a:endParaRPr lang="ja-JP" altLang="en-US" dirty="0"/>
          </a:p>
          <a:p>
            <a:pPr lvl="2"/>
            <a:r>
              <a:rPr lang="ja-JP" altLang="en-US" dirty="0"/>
              <a:t>地図情報 </a:t>
            </a:r>
          </a:p>
          <a:p>
            <a:pPr lvl="2"/>
            <a:r>
              <a:rPr lang="ja-JP" altLang="en-US" dirty="0"/>
              <a:t>地点</a:t>
            </a:r>
            <a:r>
              <a:rPr lang="ja-JP" altLang="en-US" dirty="0" smtClean="0"/>
              <a:t>情報（観測点</a:t>
            </a:r>
            <a:r>
              <a:rPr lang="ja-JP" altLang="en-US" dirty="0"/>
              <a:t>からの</a:t>
            </a:r>
            <a:r>
              <a:rPr lang="ja-JP" altLang="en-US" dirty="0" smtClean="0"/>
              <a:t>情報／主要</a:t>
            </a:r>
            <a:r>
              <a:rPr lang="ja-JP" altLang="en-US" dirty="0"/>
              <a:t>な</a:t>
            </a:r>
            <a:r>
              <a:rPr lang="ja-JP" altLang="en-US" dirty="0" smtClean="0"/>
              <a:t>ファクトデータ） </a:t>
            </a:r>
            <a:endParaRPr lang="ja-JP" altLang="en-US" dirty="0"/>
          </a:p>
          <a:p>
            <a:pPr lvl="2"/>
            <a:r>
              <a:rPr lang="ja-JP" altLang="en-US" dirty="0" smtClean="0"/>
              <a:t>走行車</a:t>
            </a:r>
            <a:r>
              <a:rPr lang="ja-JP" altLang="en-US" dirty="0"/>
              <a:t>からのリアルタイム</a:t>
            </a:r>
            <a:r>
              <a:rPr lang="ja-JP" altLang="en-US" dirty="0" smtClean="0"/>
              <a:t>情報（個々</a:t>
            </a:r>
            <a:r>
              <a:rPr lang="ja-JP" altLang="en-US" dirty="0"/>
              <a:t>の</a:t>
            </a:r>
            <a:r>
              <a:rPr lang="ja-JP" altLang="en-US" dirty="0" smtClean="0"/>
              <a:t>ファクトデータ）</a:t>
            </a:r>
            <a:endParaRPr lang="ja-JP" altLang="en-US" dirty="0"/>
          </a:p>
          <a:p>
            <a:pPr lvl="1"/>
            <a:r>
              <a:rPr lang="ja-JP" altLang="en-US" dirty="0" smtClean="0"/>
              <a:t>組織化 </a:t>
            </a:r>
            <a:endParaRPr lang="ja-JP" altLang="en-US" dirty="0"/>
          </a:p>
          <a:p>
            <a:pPr lvl="2"/>
            <a:r>
              <a:rPr lang="ja-JP" altLang="en-US" dirty="0"/>
              <a:t>スポット情報に地理</a:t>
            </a:r>
            <a:r>
              <a:rPr lang="ja-JP" altLang="en-US" dirty="0" smtClean="0"/>
              <a:t>情報付け（人手</a:t>
            </a:r>
            <a:r>
              <a:rPr lang="ja-JP" altLang="en-US" dirty="0"/>
              <a:t>に</a:t>
            </a:r>
            <a:r>
              <a:rPr lang="ja-JP" altLang="en-US" dirty="0" smtClean="0"/>
              <a:t>よる</a:t>
            </a:r>
            <a:r>
              <a:rPr lang="ja-JP" altLang="en-US" dirty="0"/>
              <a:t>／</a:t>
            </a:r>
            <a:r>
              <a:rPr lang="ja-JP" altLang="en-US" dirty="0" smtClean="0"/>
              <a:t>システム</a:t>
            </a:r>
            <a:r>
              <a:rPr lang="ja-JP" altLang="en-US" dirty="0"/>
              <a:t>に</a:t>
            </a:r>
            <a:r>
              <a:rPr lang="ja-JP" altLang="en-US" dirty="0" smtClean="0"/>
              <a:t>よる）</a:t>
            </a:r>
            <a:endParaRPr lang="ja-JP" altLang="en-US" dirty="0"/>
          </a:p>
          <a:p>
            <a:pPr lvl="2"/>
            <a:r>
              <a:rPr lang="ja-JP" altLang="en-US" dirty="0"/>
              <a:t>刻々と変化する道路</a:t>
            </a:r>
            <a:r>
              <a:rPr lang="ja-JP" altLang="en-US" dirty="0" smtClean="0"/>
              <a:t>情報の分析 </a:t>
            </a:r>
            <a:endParaRPr lang="ja-JP" altLang="en-US" dirty="0"/>
          </a:p>
          <a:p>
            <a:pPr lvl="3"/>
            <a:r>
              <a:rPr lang="ja-JP" altLang="en-US" dirty="0" smtClean="0"/>
              <a:t>観測</a:t>
            </a:r>
            <a:r>
              <a:rPr lang="ja-JP" altLang="en-US" dirty="0"/>
              <a:t>データからシミュレーション（予測） </a:t>
            </a:r>
          </a:p>
          <a:p>
            <a:pPr lvl="1"/>
            <a:r>
              <a:rPr lang="ja-JP" altLang="en-US" dirty="0" smtClean="0"/>
              <a:t>付加</a:t>
            </a:r>
            <a:r>
              <a:rPr lang="ja-JP" altLang="en-US" dirty="0"/>
              <a:t>情報 </a:t>
            </a:r>
          </a:p>
          <a:p>
            <a:pPr lvl="2"/>
            <a:r>
              <a:rPr lang="ja-JP" altLang="en-US" dirty="0"/>
              <a:t>ガソリン価格</a:t>
            </a:r>
            <a:r>
              <a:rPr lang="ja-JP" altLang="en-US" dirty="0" smtClean="0"/>
              <a:t>等（人手</a:t>
            </a:r>
            <a:r>
              <a:rPr lang="ja-JP" altLang="en-US" dirty="0"/>
              <a:t>に</a:t>
            </a:r>
            <a:r>
              <a:rPr lang="ja-JP" altLang="en-US" dirty="0" smtClean="0"/>
              <a:t>よる／システム</a:t>
            </a:r>
            <a:r>
              <a:rPr lang="ja-JP" altLang="en-US" dirty="0"/>
              <a:t>による</a:t>
            </a:r>
            <a:r>
              <a:rPr lang="ja-JP" altLang="en-US" dirty="0" smtClean="0"/>
              <a:t>関連付け）</a:t>
            </a:r>
            <a:endParaRPr lang="en-US" altLang="ja-JP" dirty="0" smtClean="0"/>
          </a:p>
          <a:p>
            <a:pPr lvl="2"/>
            <a:r>
              <a:rPr lang="ja-JP" altLang="en-US" dirty="0" smtClean="0"/>
              <a:t>地域情報（専門家による／クラウドソーシング）</a:t>
            </a:r>
            <a:endParaRPr lang="ja-JP" altLang="en-US" dirty="0"/>
          </a:p>
          <a:p>
            <a:pPr lvl="1"/>
            <a:r>
              <a:rPr lang="ja-JP" altLang="en-US" dirty="0"/>
              <a:t>保存 </a:t>
            </a:r>
          </a:p>
          <a:p>
            <a:pPr lvl="2"/>
            <a:r>
              <a:rPr lang="ja-JP" altLang="en-US" dirty="0"/>
              <a:t>データベース化 </a:t>
            </a:r>
            <a:r>
              <a:rPr lang="ja-JP" altLang="en-US" dirty="0" smtClean="0"/>
              <a:t>（組織化データ／ビッグデータ、定型データ／非定型データ） </a:t>
            </a:r>
            <a:endParaRPr lang="ja-JP" altLang="en-US" dirty="0"/>
          </a:p>
          <a:p>
            <a:pPr lvl="1"/>
            <a:r>
              <a:rPr lang="ja-JP" altLang="en-US" dirty="0" smtClean="0"/>
              <a:t>提供</a:t>
            </a:r>
            <a:endParaRPr lang="en-US" altLang="ja-JP" dirty="0" smtClean="0"/>
          </a:p>
          <a:p>
            <a:pPr lvl="2"/>
            <a:r>
              <a:rPr lang="ja-JP" altLang="en-US" dirty="0" smtClean="0"/>
              <a:t>所定</a:t>
            </a:r>
            <a:r>
              <a:rPr lang="ja-JP" altLang="en-US" dirty="0"/>
              <a:t>のアルゴリズムでルート提示</a:t>
            </a:r>
            <a:br>
              <a:rPr lang="ja-JP" altLang="en-US" dirty="0"/>
            </a:br>
            <a:r>
              <a:rPr lang="ja-JP" altLang="en-US" dirty="0"/>
              <a:t>（時々刻々と変わる情報を判断して</a:t>
            </a:r>
            <a:r>
              <a:rPr lang="ja-JP" altLang="en-US" dirty="0" smtClean="0"/>
              <a:t>） </a:t>
            </a:r>
            <a:endParaRPr lang="ja-JP" altLang="en-US" dirty="0"/>
          </a:p>
          <a:p>
            <a:pPr lvl="3"/>
            <a:r>
              <a:rPr lang="ja-JP" altLang="en-US" dirty="0"/>
              <a:t>いくつなの調べ方を提示 </a:t>
            </a:r>
          </a:p>
          <a:p>
            <a:pPr lvl="3"/>
            <a:r>
              <a:rPr lang="ja-JP" altLang="en-US" dirty="0"/>
              <a:t>人の判断による再検索機能 </a:t>
            </a:r>
          </a:p>
          <a:p>
            <a:pPr lvl="3"/>
            <a:r>
              <a:rPr lang="ja-JP" altLang="en-US" dirty="0"/>
              <a:t>最良解を提示する情報検索機能 </a:t>
            </a:r>
          </a:p>
          <a:p>
            <a:r>
              <a:rPr lang="ja-JP" altLang="en-US" dirty="0"/>
              <a:t>情報収集・分析・</a:t>
            </a:r>
            <a:r>
              <a:rPr lang="ja-JP" altLang="en-US" dirty="0" smtClean="0"/>
              <a:t>提供サービスの</a:t>
            </a:r>
            <a:r>
              <a:rPr lang="ja-JP" altLang="en-US" dirty="0"/>
              <a:t>進化 </a:t>
            </a:r>
          </a:p>
          <a:p>
            <a:pPr lvl="1"/>
            <a:r>
              <a:rPr lang="ja-JP" altLang="en-US" dirty="0" smtClean="0"/>
              <a:t>カーナビは、日々進化</a:t>
            </a:r>
            <a:endParaRPr lang="ja-JP" altLang="en-US" dirty="0"/>
          </a:p>
          <a:p>
            <a:endParaRPr lang="ja-JP" altLang="en-US" dirty="0"/>
          </a:p>
        </p:txBody>
      </p:sp>
      <p:sp>
        <p:nvSpPr>
          <p:cNvPr id="5" name="フッター プレースホルダー 4"/>
          <p:cNvSpPr>
            <a:spLocks noGrp="1"/>
          </p:cNvSpPr>
          <p:nvPr>
            <p:ph type="ftr" sz="quarter" idx="11"/>
          </p:nvPr>
        </p:nvSpPr>
        <p:spPr/>
        <p:txBody>
          <a:bodyPr/>
          <a:lstStyle/>
          <a:p>
            <a:endParaRPr kumimoji="0" lang="en-US" dirty="0"/>
          </a:p>
        </p:txBody>
      </p:sp>
      <p:sp>
        <p:nvSpPr>
          <p:cNvPr id="6" name="スライド番号プレースホルダー 5"/>
          <p:cNvSpPr>
            <a:spLocks noGrp="1"/>
          </p:cNvSpPr>
          <p:nvPr>
            <p:ph type="sldNum" sz="quarter" idx="12"/>
          </p:nvPr>
        </p:nvSpPr>
        <p:spPr/>
        <p:txBody>
          <a:bodyPr/>
          <a:lstStyle/>
          <a:p>
            <a:fld id="{042AED99-7FB4-404E-8A97-64753DCE42EC}" type="slidenum">
              <a:rPr kumimoji="0" lang="en-US" smtClean="0"/>
              <a:pPr/>
              <a:t>42</a:t>
            </a:fld>
            <a:endParaRPr kumimoji="0" lang="en-US"/>
          </a:p>
        </p:txBody>
      </p:sp>
      <p:sp>
        <p:nvSpPr>
          <p:cNvPr id="7" name="横巻き 6"/>
          <p:cNvSpPr/>
          <p:nvPr/>
        </p:nvSpPr>
        <p:spPr>
          <a:xfrm>
            <a:off x="8153400" y="5328593"/>
            <a:ext cx="3583033" cy="1628799"/>
          </a:xfrm>
          <a:prstGeom prst="horizont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・カーナビは、情報システムの一つ</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・カーナビは、効率的に、的確に目的に案内すること</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・図書館システムも同じ</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・図書館システムも、カーナビと同様の進化が可能な時代</a:t>
            </a:r>
            <a:endParaRPr lang="ja-JP"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67550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3996"/>
            <a:ext cx="12092940" cy="934510"/>
          </a:xfrm>
        </p:spPr>
        <p:txBody>
          <a:bodyPr>
            <a:noAutofit/>
          </a:bodyPr>
          <a:lstStyle/>
          <a:p>
            <a:r>
              <a:rPr lang="ja-JP" altLang="en-US" sz="3600" dirty="0" smtClean="0"/>
              <a:t>図書館システムにマッピングすると</a:t>
            </a:r>
            <a:endParaRPr lang="ja-JP" altLang="en-US" sz="3600" dirty="0"/>
          </a:p>
        </p:txBody>
      </p:sp>
      <p:sp>
        <p:nvSpPr>
          <p:cNvPr id="3" name="コンテンツ プレースホルダー 2"/>
          <p:cNvSpPr>
            <a:spLocks noGrp="1"/>
          </p:cNvSpPr>
          <p:nvPr>
            <p:ph sz="half" idx="1"/>
          </p:nvPr>
        </p:nvSpPr>
        <p:spPr>
          <a:xfrm>
            <a:off x="582930" y="1052736"/>
            <a:ext cx="5436870" cy="5904656"/>
          </a:xfrm>
        </p:spPr>
        <p:txBody>
          <a:bodyPr>
            <a:normAutofit fontScale="62500" lnSpcReduction="20000"/>
          </a:bodyPr>
          <a:lstStyle/>
          <a:p>
            <a:r>
              <a:rPr lang="ja-JP" altLang="en-US" dirty="0" smtClean="0"/>
              <a:t>目的地</a:t>
            </a:r>
            <a:r>
              <a:rPr lang="ja-JP" altLang="en-US" dirty="0"/>
              <a:t>へ行く </a:t>
            </a:r>
          </a:p>
          <a:p>
            <a:pPr lvl="1"/>
            <a:r>
              <a:rPr lang="ja-JP" altLang="en-US" dirty="0"/>
              <a:t>カーナビとナビゲータ</a:t>
            </a:r>
            <a:r>
              <a:rPr lang="ja-JP" altLang="en-US" dirty="0" smtClean="0"/>
              <a:t>と運転手</a:t>
            </a:r>
            <a:r>
              <a:rPr lang="ja-JP" altLang="en-US" dirty="0"/>
              <a:t>の判断のコラボ </a:t>
            </a:r>
          </a:p>
          <a:p>
            <a:pPr lvl="2"/>
            <a:r>
              <a:rPr lang="ja-JP" altLang="en-US" dirty="0"/>
              <a:t>情報探索システムと利用者と司書のコラボ </a:t>
            </a:r>
          </a:p>
          <a:p>
            <a:r>
              <a:rPr lang="ja-JP" altLang="en-US" dirty="0"/>
              <a:t>カーナビで目的地へ到達へ行く </a:t>
            </a:r>
          </a:p>
          <a:p>
            <a:pPr lvl="1"/>
            <a:r>
              <a:rPr lang="ja-JP" altLang="en-US" dirty="0"/>
              <a:t>条件 </a:t>
            </a:r>
          </a:p>
          <a:p>
            <a:pPr lvl="2"/>
            <a:r>
              <a:rPr lang="ja-JP" altLang="en-US" dirty="0" smtClean="0"/>
              <a:t>最速／エコ</a:t>
            </a:r>
            <a:r>
              <a:rPr lang="ja-JP" altLang="en-US" dirty="0"/>
              <a:t>（省エネ・低コスト</a:t>
            </a:r>
            <a:r>
              <a:rPr lang="ja-JP" altLang="en-US" dirty="0" smtClean="0"/>
              <a:t>）／最短／バランス</a:t>
            </a:r>
            <a:endParaRPr lang="en-US" altLang="ja-JP" dirty="0" smtClean="0"/>
          </a:p>
          <a:p>
            <a:pPr lvl="1"/>
            <a:r>
              <a:rPr lang="ja-JP" altLang="en-US" dirty="0" smtClean="0"/>
              <a:t>ルート</a:t>
            </a:r>
            <a:r>
              <a:rPr lang="ja-JP" altLang="en-US" dirty="0"/>
              <a:t>は無数 </a:t>
            </a:r>
          </a:p>
          <a:p>
            <a:pPr lvl="2"/>
            <a:r>
              <a:rPr lang="ja-JP" altLang="en-US" dirty="0"/>
              <a:t>主要</a:t>
            </a:r>
            <a:r>
              <a:rPr lang="ja-JP" altLang="en-US" dirty="0" smtClean="0"/>
              <a:t>道／一般</a:t>
            </a:r>
            <a:r>
              <a:rPr lang="ja-JP" altLang="en-US" dirty="0"/>
              <a:t>道も </a:t>
            </a:r>
            <a:r>
              <a:rPr lang="ja-JP" altLang="en-US" dirty="0" smtClean="0"/>
              <a:t>／抜け道</a:t>
            </a:r>
            <a:r>
              <a:rPr lang="ja-JP" altLang="en-US" dirty="0"/>
              <a:t>も ⇒</a:t>
            </a:r>
          </a:p>
          <a:p>
            <a:pPr lvl="1"/>
            <a:r>
              <a:rPr lang="ja-JP" altLang="en-US" dirty="0" smtClean="0"/>
              <a:t>込み具合</a:t>
            </a:r>
            <a:r>
              <a:rPr lang="ja-JP" altLang="en-US" dirty="0"/>
              <a:t>も重要 </a:t>
            </a:r>
          </a:p>
          <a:p>
            <a:pPr lvl="2"/>
            <a:r>
              <a:rPr lang="en-US" altLang="ja-JP" dirty="0"/>
              <a:t>VICS</a:t>
            </a:r>
            <a:r>
              <a:rPr lang="ja-JP" altLang="en-US" dirty="0"/>
              <a:t>情報 </a:t>
            </a:r>
            <a:r>
              <a:rPr lang="ja-JP" altLang="en-US" dirty="0" smtClean="0"/>
              <a:t>／走行車</a:t>
            </a:r>
            <a:r>
              <a:rPr lang="ja-JP" altLang="en-US" dirty="0"/>
              <a:t>からのリアルタイム情報 </a:t>
            </a:r>
          </a:p>
          <a:p>
            <a:pPr lvl="3"/>
            <a:r>
              <a:rPr lang="ja-JP" altLang="en-US" dirty="0"/>
              <a:t>クラウドソーシング情報 </a:t>
            </a:r>
          </a:p>
          <a:p>
            <a:pPr lvl="1"/>
            <a:r>
              <a:rPr lang="ja-JP" altLang="en-US" dirty="0"/>
              <a:t>ルート案内はアルゴリズムがある </a:t>
            </a:r>
          </a:p>
          <a:p>
            <a:pPr lvl="2"/>
            <a:r>
              <a:rPr lang="ja-JP" altLang="en-US" dirty="0"/>
              <a:t>調べ方も一定の手順がある </a:t>
            </a:r>
          </a:p>
          <a:p>
            <a:pPr lvl="1"/>
            <a:r>
              <a:rPr lang="ja-JP" altLang="en-US" dirty="0" smtClean="0"/>
              <a:t>どの</a:t>
            </a:r>
            <a:r>
              <a:rPr lang="ja-JP" altLang="en-US" dirty="0"/>
              <a:t>ルートを選ぶかは、提示された</a:t>
            </a:r>
            <a:r>
              <a:rPr lang="ja-JP" altLang="en-US" dirty="0" smtClean="0"/>
              <a:t>内容を人間が経験的に判断する</a:t>
            </a:r>
            <a:endParaRPr lang="ja-JP" altLang="en-US" dirty="0"/>
          </a:p>
          <a:p>
            <a:pPr lvl="2"/>
            <a:r>
              <a:rPr lang="ja-JP" altLang="en-US" dirty="0"/>
              <a:t>本人の</a:t>
            </a:r>
            <a:r>
              <a:rPr lang="ja-JP" altLang="en-US" dirty="0" smtClean="0"/>
              <a:t>判断／ナビゲータの</a:t>
            </a:r>
            <a:r>
              <a:rPr lang="ja-JP" altLang="en-US" dirty="0"/>
              <a:t>助言 </a:t>
            </a:r>
            <a:endParaRPr lang="en-US" altLang="ja-JP" dirty="0" smtClean="0"/>
          </a:p>
          <a:p>
            <a:r>
              <a:rPr lang="ja-JP" altLang="en-US" dirty="0" smtClean="0"/>
              <a:t>カーナビシステム </a:t>
            </a:r>
            <a:endParaRPr lang="ja-JP" altLang="en-US" dirty="0"/>
          </a:p>
          <a:p>
            <a:pPr lvl="1"/>
            <a:r>
              <a:rPr lang="ja-JP" altLang="en-US" dirty="0"/>
              <a:t>機器・ソフトウェア </a:t>
            </a:r>
          </a:p>
          <a:p>
            <a:pPr lvl="2"/>
            <a:r>
              <a:rPr lang="ja-JP" altLang="en-US" dirty="0"/>
              <a:t>情報処理システムが必要 </a:t>
            </a:r>
          </a:p>
          <a:p>
            <a:pPr lvl="1"/>
            <a:r>
              <a:rPr lang="ja-JP" altLang="en-US" dirty="0"/>
              <a:t>地図（地点・道路幅） </a:t>
            </a:r>
          </a:p>
          <a:p>
            <a:pPr lvl="2"/>
            <a:r>
              <a:rPr lang="ja-JP" altLang="en-US" dirty="0"/>
              <a:t>経路情報は多いほどいい </a:t>
            </a:r>
          </a:p>
          <a:p>
            <a:pPr lvl="3"/>
            <a:r>
              <a:rPr lang="ja-JP" altLang="en-US" dirty="0" smtClean="0"/>
              <a:t>共通仕様のデータ、国土地理院のデータだけでなく、ベンダー、公的機関、カーセンサー情報、個人の投稿情報等を網羅的に利用できるようにアーカイブ</a:t>
            </a:r>
            <a:endParaRPr lang="en-US" altLang="ja-JP" dirty="0" smtClean="0"/>
          </a:p>
          <a:p>
            <a:pPr lvl="2"/>
            <a:r>
              <a:rPr lang="ja-JP" altLang="en-US" dirty="0" smtClean="0"/>
              <a:t>観光</a:t>
            </a:r>
            <a:r>
              <a:rPr lang="ja-JP" altLang="en-US" dirty="0"/>
              <a:t>スポット、休憩ポイント、ガソリンスタンド </a:t>
            </a:r>
          </a:p>
          <a:p>
            <a:pPr lvl="3"/>
            <a:r>
              <a:rPr lang="ja-JP" altLang="en-US" dirty="0" smtClean="0"/>
              <a:t>文献名だけでなく、ご当地ナビ（内容に出てくるスポット、今咲いている花、イベント、歳時記、観光情報、防災情報、医療機関、バリアフリー</a:t>
            </a:r>
            <a:r>
              <a:rPr lang="ja-JP" altLang="en-US" dirty="0" err="1" smtClean="0"/>
              <a:t>、、</a:t>
            </a:r>
            <a:r>
              <a:rPr lang="ja-JP" altLang="en-US" dirty="0" smtClean="0"/>
              <a:t>）</a:t>
            </a:r>
            <a:r>
              <a:rPr lang="ja-JP" altLang="en-US" dirty="0" err="1" smtClean="0"/>
              <a:t>、、、</a:t>
            </a:r>
            <a:endParaRPr lang="ja-JP" altLang="en-US" dirty="0"/>
          </a:p>
          <a:p>
            <a:pPr lvl="2"/>
            <a:endParaRPr lang="ja-JP" altLang="en-US" dirty="0"/>
          </a:p>
        </p:txBody>
      </p:sp>
      <p:sp>
        <p:nvSpPr>
          <p:cNvPr id="4" name="コンテンツ プレースホルダー 3"/>
          <p:cNvSpPr>
            <a:spLocks noGrp="1"/>
          </p:cNvSpPr>
          <p:nvPr>
            <p:ph sz="half" idx="2"/>
          </p:nvPr>
        </p:nvSpPr>
        <p:spPr>
          <a:xfrm>
            <a:off x="6172199" y="1052736"/>
            <a:ext cx="5738685" cy="5616624"/>
          </a:xfrm>
        </p:spPr>
        <p:txBody>
          <a:bodyPr>
            <a:normAutofit fontScale="62500" lnSpcReduction="20000"/>
          </a:bodyPr>
          <a:lstStyle/>
          <a:p>
            <a:pPr lvl="1"/>
            <a:r>
              <a:rPr lang="ja-JP" altLang="en-US" dirty="0" smtClean="0"/>
              <a:t>収集 </a:t>
            </a:r>
            <a:endParaRPr lang="ja-JP" altLang="en-US" dirty="0"/>
          </a:p>
          <a:p>
            <a:pPr lvl="2"/>
            <a:r>
              <a:rPr lang="ja-JP" altLang="en-US" dirty="0"/>
              <a:t>地図情報 </a:t>
            </a:r>
          </a:p>
          <a:p>
            <a:pPr lvl="2"/>
            <a:r>
              <a:rPr lang="ja-JP" altLang="en-US" dirty="0"/>
              <a:t>地点</a:t>
            </a:r>
            <a:r>
              <a:rPr lang="ja-JP" altLang="en-US" dirty="0" smtClean="0"/>
              <a:t>情報（観測点</a:t>
            </a:r>
            <a:r>
              <a:rPr lang="ja-JP" altLang="en-US" dirty="0"/>
              <a:t>からの</a:t>
            </a:r>
            <a:r>
              <a:rPr lang="ja-JP" altLang="en-US" dirty="0" smtClean="0"/>
              <a:t>情報／主要</a:t>
            </a:r>
            <a:r>
              <a:rPr lang="ja-JP" altLang="en-US" dirty="0"/>
              <a:t>な</a:t>
            </a:r>
            <a:r>
              <a:rPr lang="ja-JP" altLang="en-US" dirty="0" smtClean="0"/>
              <a:t>ファクトデータ） </a:t>
            </a:r>
            <a:endParaRPr lang="ja-JP" altLang="en-US" dirty="0"/>
          </a:p>
          <a:p>
            <a:pPr lvl="2"/>
            <a:r>
              <a:rPr lang="ja-JP" altLang="en-US" dirty="0" smtClean="0"/>
              <a:t>走行車</a:t>
            </a:r>
            <a:r>
              <a:rPr lang="ja-JP" altLang="en-US" dirty="0"/>
              <a:t>からのリアルタイム</a:t>
            </a:r>
            <a:r>
              <a:rPr lang="ja-JP" altLang="en-US" dirty="0" smtClean="0"/>
              <a:t>情報（個々</a:t>
            </a:r>
            <a:r>
              <a:rPr lang="ja-JP" altLang="en-US" dirty="0"/>
              <a:t>の</a:t>
            </a:r>
            <a:r>
              <a:rPr lang="ja-JP" altLang="en-US" dirty="0" smtClean="0"/>
              <a:t>ファクトデータ）</a:t>
            </a:r>
            <a:endParaRPr lang="ja-JP" altLang="en-US" dirty="0"/>
          </a:p>
          <a:p>
            <a:pPr lvl="1"/>
            <a:r>
              <a:rPr lang="ja-JP" altLang="en-US" dirty="0" smtClean="0"/>
              <a:t>組織化 </a:t>
            </a:r>
            <a:endParaRPr lang="ja-JP" altLang="en-US" dirty="0"/>
          </a:p>
          <a:p>
            <a:pPr lvl="2"/>
            <a:r>
              <a:rPr lang="ja-JP" altLang="en-US" dirty="0"/>
              <a:t>スポット情報に地理</a:t>
            </a:r>
            <a:r>
              <a:rPr lang="ja-JP" altLang="en-US" dirty="0" smtClean="0"/>
              <a:t>情報付け（人手</a:t>
            </a:r>
            <a:r>
              <a:rPr lang="ja-JP" altLang="en-US" dirty="0"/>
              <a:t>に</a:t>
            </a:r>
            <a:r>
              <a:rPr lang="ja-JP" altLang="en-US" dirty="0" smtClean="0"/>
              <a:t>よる</a:t>
            </a:r>
            <a:r>
              <a:rPr lang="ja-JP" altLang="en-US" dirty="0"/>
              <a:t>／</a:t>
            </a:r>
            <a:r>
              <a:rPr lang="ja-JP" altLang="en-US" dirty="0" smtClean="0"/>
              <a:t>システム</a:t>
            </a:r>
            <a:r>
              <a:rPr lang="ja-JP" altLang="en-US" dirty="0"/>
              <a:t>に</a:t>
            </a:r>
            <a:r>
              <a:rPr lang="ja-JP" altLang="en-US" dirty="0" smtClean="0"/>
              <a:t>よる）</a:t>
            </a:r>
            <a:endParaRPr lang="ja-JP" altLang="en-US" dirty="0"/>
          </a:p>
          <a:p>
            <a:pPr lvl="2"/>
            <a:r>
              <a:rPr lang="ja-JP" altLang="en-US" dirty="0"/>
              <a:t>刻々と変化する道路</a:t>
            </a:r>
            <a:r>
              <a:rPr lang="ja-JP" altLang="en-US" dirty="0" smtClean="0"/>
              <a:t>情報の分析 </a:t>
            </a:r>
            <a:endParaRPr lang="ja-JP" altLang="en-US" dirty="0"/>
          </a:p>
          <a:p>
            <a:pPr lvl="3"/>
            <a:r>
              <a:rPr lang="ja-JP" altLang="en-US" dirty="0" smtClean="0"/>
              <a:t>観測</a:t>
            </a:r>
            <a:r>
              <a:rPr lang="ja-JP" altLang="en-US" dirty="0"/>
              <a:t>データからシミュレーション（予測） </a:t>
            </a:r>
          </a:p>
          <a:p>
            <a:pPr lvl="1"/>
            <a:r>
              <a:rPr lang="ja-JP" altLang="en-US" dirty="0" smtClean="0"/>
              <a:t>付加</a:t>
            </a:r>
            <a:r>
              <a:rPr lang="ja-JP" altLang="en-US" dirty="0"/>
              <a:t>情報 </a:t>
            </a:r>
          </a:p>
          <a:p>
            <a:pPr lvl="2"/>
            <a:r>
              <a:rPr lang="ja-JP" altLang="en-US" dirty="0"/>
              <a:t>ガソリン価格</a:t>
            </a:r>
            <a:r>
              <a:rPr lang="ja-JP" altLang="en-US" dirty="0" smtClean="0"/>
              <a:t>等（人手</a:t>
            </a:r>
            <a:r>
              <a:rPr lang="ja-JP" altLang="en-US" dirty="0"/>
              <a:t>に</a:t>
            </a:r>
            <a:r>
              <a:rPr lang="ja-JP" altLang="en-US" dirty="0" smtClean="0"/>
              <a:t>よる／システム</a:t>
            </a:r>
            <a:r>
              <a:rPr lang="ja-JP" altLang="en-US" dirty="0"/>
              <a:t>による</a:t>
            </a:r>
            <a:r>
              <a:rPr lang="ja-JP" altLang="en-US" dirty="0" smtClean="0"/>
              <a:t>関連付け）</a:t>
            </a:r>
            <a:endParaRPr lang="en-US" altLang="ja-JP" dirty="0" smtClean="0"/>
          </a:p>
          <a:p>
            <a:pPr lvl="2"/>
            <a:r>
              <a:rPr lang="ja-JP" altLang="en-US" dirty="0" smtClean="0"/>
              <a:t>地域情報（専門家による／クラウドソーシング）</a:t>
            </a:r>
            <a:endParaRPr lang="ja-JP" altLang="en-US" dirty="0"/>
          </a:p>
          <a:p>
            <a:pPr lvl="1"/>
            <a:r>
              <a:rPr lang="ja-JP" altLang="en-US" dirty="0"/>
              <a:t>保存 </a:t>
            </a:r>
          </a:p>
          <a:p>
            <a:pPr lvl="2"/>
            <a:r>
              <a:rPr lang="ja-JP" altLang="en-US" dirty="0"/>
              <a:t>データベース化 </a:t>
            </a:r>
            <a:r>
              <a:rPr lang="ja-JP" altLang="en-US" dirty="0" smtClean="0"/>
              <a:t>（組織化データ／ビッグデータ、定型データ／非定型データ） </a:t>
            </a:r>
            <a:endParaRPr lang="ja-JP" altLang="en-US" dirty="0"/>
          </a:p>
          <a:p>
            <a:pPr lvl="1"/>
            <a:r>
              <a:rPr lang="ja-JP" altLang="en-US" dirty="0" smtClean="0"/>
              <a:t>提供</a:t>
            </a:r>
            <a:endParaRPr lang="en-US" altLang="ja-JP" dirty="0" smtClean="0"/>
          </a:p>
          <a:p>
            <a:pPr lvl="2"/>
            <a:r>
              <a:rPr lang="ja-JP" altLang="en-US" dirty="0" smtClean="0"/>
              <a:t>所定</a:t>
            </a:r>
            <a:r>
              <a:rPr lang="ja-JP" altLang="en-US" dirty="0"/>
              <a:t>のアルゴリズムでルート提示</a:t>
            </a:r>
            <a:br>
              <a:rPr lang="ja-JP" altLang="en-US" dirty="0"/>
            </a:br>
            <a:r>
              <a:rPr lang="ja-JP" altLang="en-US" dirty="0"/>
              <a:t>（時々刻々と変わる情報を判断して</a:t>
            </a:r>
            <a:r>
              <a:rPr lang="ja-JP" altLang="en-US" dirty="0" smtClean="0"/>
              <a:t>） </a:t>
            </a:r>
            <a:endParaRPr lang="ja-JP" altLang="en-US" dirty="0"/>
          </a:p>
          <a:p>
            <a:pPr lvl="3"/>
            <a:r>
              <a:rPr lang="ja-JP" altLang="en-US" dirty="0"/>
              <a:t>いくつなの調べ方を提示 </a:t>
            </a:r>
          </a:p>
          <a:p>
            <a:pPr lvl="3"/>
            <a:r>
              <a:rPr lang="ja-JP" altLang="en-US" dirty="0"/>
              <a:t>人の判断による再検索機能 </a:t>
            </a:r>
          </a:p>
          <a:p>
            <a:pPr lvl="3"/>
            <a:r>
              <a:rPr lang="ja-JP" altLang="en-US" dirty="0"/>
              <a:t>最良解を提示する情報検索機能 </a:t>
            </a:r>
          </a:p>
          <a:p>
            <a:r>
              <a:rPr lang="ja-JP" altLang="en-US" dirty="0"/>
              <a:t>情報収集・分析・</a:t>
            </a:r>
            <a:r>
              <a:rPr lang="ja-JP" altLang="en-US" dirty="0" smtClean="0"/>
              <a:t>提供サービスの</a:t>
            </a:r>
            <a:r>
              <a:rPr lang="ja-JP" altLang="en-US" dirty="0"/>
              <a:t>進化 </a:t>
            </a:r>
          </a:p>
          <a:p>
            <a:pPr lvl="1"/>
            <a:r>
              <a:rPr lang="ja-JP" altLang="en-US" dirty="0" smtClean="0"/>
              <a:t>カーナビは、日々進化</a:t>
            </a:r>
            <a:endParaRPr lang="ja-JP" altLang="en-US" dirty="0"/>
          </a:p>
          <a:p>
            <a:endParaRPr lang="ja-JP" altLang="en-US" dirty="0"/>
          </a:p>
        </p:txBody>
      </p:sp>
      <p:sp>
        <p:nvSpPr>
          <p:cNvPr id="5" name="フッター プレースホルダー 4"/>
          <p:cNvSpPr>
            <a:spLocks noGrp="1"/>
          </p:cNvSpPr>
          <p:nvPr>
            <p:ph type="ftr" sz="quarter" idx="11"/>
          </p:nvPr>
        </p:nvSpPr>
        <p:spPr/>
        <p:txBody>
          <a:bodyPr/>
          <a:lstStyle/>
          <a:p>
            <a:endParaRPr kumimoji="0" lang="en-US"/>
          </a:p>
        </p:txBody>
      </p:sp>
      <p:sp>
        <p:nvSpPr>
          <p:cNvPr id="6" name="スライド番号プレースホルダー 5"/>
          <p:cNvSpPr>
            <a:spLocks noGrp="1"/>
          </p:cNvSpPr>
          <p:nvPr>
            <p:ph type="sldNum" sz="quarter" idx="12"/>
          </p:nvPr>
        </p:nvSpPr>
        <p:spPr/>
        <p:txBody>
          <a:bodyPr/>
          <a:lstStyle/>
          <a:p>
            <a:fld id="{042AED99-7FB4-404E-8A97-64753DCE42EC}" type="slidenum">
              <a:rPr kumimoji="0" lang="en-US" smtClean="0"/>
              <a:pPr/>
              <a:t>43</a:t>
            </a:fld>
            <a:endParaRPr kumimoji="0" lang="en-US"/>
          </a:p>
        </p:txBody>
      </p:sp>
      <p:sp>
        <p:nvSpPr>
          <p:cNvPr id="9" name="横巻き 8"/>
          <p:cNvSpPr/>
          <p:nvPr/>
        </p:nvSpPr>
        <p:spPr>
          <a:xfrm>
            <a:off x="6916018" y="5659218"/>
            <a:ext cx="3392048" cy="1031592"/>
          </a:xfrm>
          <a:prstGeom prst="horizont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可能な限り網羅的な情報を収集し、その情報を活用して、目的を達成することを支援</a:t>
            </a:r>
            <a:endParaRPr lang="ja-JP" altLang="ja-JP" sz="1400" dirty="0">
              <a:latin typeface="Meiryo UI" panose="020B0604030504040204" pitchFamily="50" charset="-128"/>
              <a:ea typeface="Meiryo UI" panose="020B0604030504040204" pitchFamily="50" charset="-128"/>
            </a:endParaRPr>
          </a:p>
        </p:txBody>
      </p:sp>
      <p:sp>
        <p:nvSpPr>
          <p:cNvPr id="8" name="四角形吹き出し 7"/>
          <p:cNvSpPr/>
          <p:nvPr/>
        </p:nvSpPr>
        <p:spPr>
          <a:xfrm>
            <a:off x="4891782" y="1007114"/>
            <a:ext cx="1640458" cy="206267"/>
          </a:xfrm>
          <a:prstGeom prst="wedgeRectCallout">
            <a:avLst>
              <a:gd name="adj1" fmla="val -48433"/>
              <a:gd name="adj2" fmla="val 92146"/>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100" dirty="0">
                <a:solidFill>
                  <a:srgbClr val="FF0000"/>
                </a:solidFill>
                <a:latin typeface="Meiryo UI" panose="020B0604030504040204" pitchFamily="50" charset="-128"/>
                <a:ea typeface="Meiryo UI" panose="020B0604030504040204" pitchFamily="50" charset="-128"/>
              </a:rPr>
              <a:t>利用者と司書のコラボ</a:t>
            </a:r>
          </a:p>
        </p:txBody>
      </p:sp>
      <p:sp>
        <p:nvSpPr>
          <p:cNvPr id="10" name="四角形吹き出し 9"/>
          <p:cNvSpPr/>
          <p:nvPr/>
        </p:nvSpPr>
        <p:spPr>
          <a:xfrm>
            <a:off x="5035798" y="2492896"/>
            <a:ext cx="1640458" cy="648072"/>
          </a:xfrm>
          <a:prstGeom prst="wedgeRectCallout">
            <a:avLst>
              <a:gd name="adj1" fmla="val -82814"/>
              <a:gd name="adj2" fmla="val -2338"/>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100" dirty="0">
                <a:solidFill>
                  <a:srgbClr val="FF0000"/>
                </a:solidFill>
                <a:latin typeface="Meiryo UI" panose="020B0604030504040204" pitchFamily="50" charset="-128"/>
                <a:ea typeface="Meiryo UI" panose="020B0604030504040204" pitchFamily="50" charset="-128"/>
              </a:rPr>
              <a:t>NDL</a:t>
            </a:r>
            <a:r>
              <a:rPr lang="ja-JP" altLang="en-US" sz="1100" dirty="0" err="1">
                <a:solidFill>
                  <a:srgbClr val="FF0000"/>
                </a:solidFill>
                <a:latin typeface="Meiryo UI" panose="020B0604030504040204" pitchFamily="50" charset="-128"/>
                <a:ea typeface="Meiryo UI" panose="020B0604030504040204" pitchFamily="50" charset="-128"/>
              </a:rPr>
              <a:t>だけ</a:t>
            </a:r>
            <a:r>
              <a:rPr lang="ja-JP" altLang="en-US" sz="1100" dirty="0">
                <a:solidFill>
                  <a:srgbClr val="FF0000"/>
                </a:solidFill>
                <a:latin typeface="Meiryo UI" panose="020B0604030504040204" pitchFamily="50" charset="-128"/>
                <a:ea typeface="Meiryo UI" panose="020B0604030504040204" pitchFamily="50" charset="-128"/>
              </a:rPr>
              <a:t>ではだめ、政府情報、郷土資料、論文、民間情報、個人サイト情報、、、</a:t>
            </a:r>
          </a:p>
        </p:txBody>
      </p:sp>
      <p:sp>
        <p:nvSpPr>
          <p:cNvPr id="11" name="四角形吹き出し 10"/>
          <p:cNvSpPr/>
          <p:nvPr/>
        </p:nvSpPr>
        <p:spPr>
          <a:xfrm>
            <a:off x="5048622" y="1953468"/>
            <a:ext cx="1640458" cy="168161"/>
          </a:xfrm>
          <a:prstGeom prst="wedgeRectCallout">
            <a:avLst>
              <a:gd name="adj1" fmla="val -46885"/>
              <a:gd name="adj2" fmla="val 137460"/>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100" dirty="0">
                <a:solidFill>
                  <a:srgbClr val="FF0000"/>
                </a:solidFill>
                <a:latin typeface="Meiryo UI" panose="020B0604030504040204" pitchFamily="50" charset="-128"/>
                <a:ea typeface="Meiryo UI" panose="020B0604030504040204" pitchFamily="50" charset="-128"/>
              </a:rPr>
              <a:t>利用者の目的に応じて</a:t>
            </a:r>
          </a:p>
        </p:txBody>
      </p:sp>
      <p:sp>
        <p:nvSpPr>
          <p:cNvPr id="12" name="四角形吹き出し 11"/>
          <p:cNvSpPr/>
          <p:nvPr/>
        </p:nvSpPr>
        <p:spPr>
          <a:xfrm>
            <a:off x="5137858" y="3302931"/>
            <a:ext cx="1750231" cy="217587"/>
          </a:xfrm>
          <a:prstGeom prst="wedgeRectCallout">
            <a:avLst>
              <a:gd name="adj1" fmla="val -62297"/>
              <a:gd name="adj2" fmla="val -44226"/>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100" dirty="0">
                <a:solidFill>
                  <a:srgbClr val="FF0000"/>
                </a:solidFill>
                <a:latin typeface="Meiryo UI" panose="020B0604030504040204" pitchFamily="50" charset="-128"/>
                <a:ea typeface="Meiryo UI" panose="020B0604030504040204" pitchFamily="50" charset="-128"/>
              </a:rPr>
              <a:t>参考図書、</a:t>
            </a:r>
            <a:r>
              <a:rPr lang="en-US" altLang="ja-JP" sz="1100" dirty="0">
                <a:solidFill>
                  <a:srgbClr val="FF0000"/>
                </a:solidFill>
                <a:latin typeface="Meiryo UI" panose="020B0604030504040204" pitchFamily="50" charset="-128"/>
                <a:ea typeface="Meiryo UI" panose="020B0604030504040204" pitchFamily="50" charset="-128"/>
              </a:rPr>
              <a:t>SNS</a:t>
            </a:r>
            <a:r>
              <a:rPr lang="ja-JP" altLang="en-US" sz="1100" dirty="0">
                <a:solidFill>
                  <a:srgbClr val="FF0000"/>
                </a:solidFill>
                <a:latin typeface="Meiryo UI" panose="020B0604030504040204" pitchFamily="50" charset="-128"/>
                <a:ea typeface="Meiryo UI" panose="020B0604030504040204" pitchFamily="50" charset="-128"/>
              </a:rPr>
              <a:t>情報</a:t>
            </a:r>
            <a:r>
              <a:rPr lang="ja-JP" altLang="en-US" sz="1100" dirty="0" err="1">
                <a:solidFill>
                  <a:srgbClr val="FF0000"/>
                </a:solidFill>
                <a:latin typeface="Meiryo UI" panose="020B0604030504040204" pitchFamily="50" charset="-128"/>
                <a:ea typeface="Meiryo UI" panose="020B0604030504040204" pitchFamily="50" charset="-128"/>
              </a:rPr>
              <a:t>、、</a:t>
            </a: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13" name="四角形吹き出し 12"/>
          <p:cNvSpPr/>
          <p:nvPr/>
        </p:nvSpPr>
        <p:spPr>
          <a:xfrm>
            <a:off x="5165788" y="3861048"/>
            <a:ext cx="1750231" cy="199487"/>
          </a:xfrm>
          <a:prstGeom prst="wedgeRectCallout">
            <a:avLst>
              <a:gd name="adj1" fmla="val -73913"/>
              <a:gd name="adj2" fmla="val -89019"/>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100" dirty="0">
                <a:solidFill>
                  <a:srgbClr val="FF0000"/>
                </a:solidFill>
                <a:latin typeface="Meiryo UI" panose="020B0604030504040204" pitchFamily="50" charset="-128"/>
                <a:ea typeface="Meiryo UI" panose="020B0604030504040204" pitchFamily="50" charset="-128"/>
              </a:rPr>
              <a:t>調べ方案内情報</a:t>
            </a:r>
          </a:p>
        </p:txBody>
      </p:sp>
      <p:sp>
        <p:nvSpPr>
          <p:cNvPr id="14" name="四角形吹き出し 13"/>
          <p:cNvSpPr/>
          <p:nvPr/>
        </p:nvSpPr>
        <p:spPr>
          <a:xfrm>
            <a:off x="5137858" y="4246587"/>
            <a:ext cx="1750231" cy="204367"/>
          </a:xfrm>
          <a:prstGeom prst="wedgeRectCallout">
            <a:avLst>
              <a:gd name="adj1" fmla="val -90025"/>
              <a:gd name="adj2" fmla="val -50156"/>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100" dirty="0">
                <a:solidFill>
                  <a:srgbClr val="FF0000"/>
                </a:solidFill>
                <a:latin typeface="Meiryo UI" panose="020B0604030504040204" pitchFamily="50" charset="-128"/>
                <a:ea typeface="Meiryo UI" panose="020B0604030504040204" pitchFamily="50" charset="-128"/>
              </a:rPr>
              <a:t>司書の助言</a:t>
            </a:r>
          </a:p>
        </p:txBody>
      </p:sp>
      <p:sp>
        <p:nvSpPr>
          <p:cNvPr id="15" name="四角形吹き出し 14"/>
          <p:cNvSpPr/>
          <p:nvPr/>
        </p:nvSpPr>
        <p:spPr>
          <a:xfrm>
            <a:off x="4943872" y="4637005"/>
            <a:ext cx="1694656" cy="215583"/>
          </a:xfrm>
          <a:prstGeom prst="wedgeRectCallout">
            <a:avLst>
              <a:gd name="adj1" fmla="val -90774"/>
              <a:gd name="adj2" fmla="val 3207"/>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100" dirty="0">
                <a:solidFill>
                  <a:srgbClr val="FF0000"/>
                </a:solidFill>
                <a:latin typeface="Meiryo UI" panose="020B0604030504040204" pitchFamily="50" charset="-128"/>
                <a:ea typeface="Meiryo UI" panose="020B0604030504040204" pitchFamily="50" charset="-128"/>
              </a:rPr>
              <a:t>図書館情報システム</a:t>
            </a:r>
          </a:p>
        </p:txBody>
      </p:sp>
      <p:sp>
        <p:nvSpPr>
          <p:cNvPr id="16" name="四角形吹き出し 15"/>
          <p:cNvSpPr/>
          <p:nvPr/>
        </p:nvSpPr>
        <p:spPr>
          <a:xfrm>
            <a:off x="9873267" y="890455"/>
            <a:ext cx="2267744" cy="332713"/>
          </a:xfrm>
          <a:prstGeom prst="wedgeRectCallout">
            <a:avLst>
              <a:gd name="adj1" fmla="val -48433"/>
              <a:gd name="adj2" fmla="val 92146"/>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100" dirty="0">
                <a:solidFill>
                  <a:srgbClr val="FF0000"/>
                </a:solidFill>
                <a:latin typeface="Meiryo UI" panose="020B0604030504040204" pitchFamily="50" charset="-128"/>
                <a:ea typeface="Meiryo UI" panose="020B0604030504040204" pitchFamily="50" charset="-128"/>
              </a:rPr>
              <a:t>図書・雑誌、電子書籍・電子雑誌、デジタル化文化財</a:t>
            </a:r>
            <a:r>
              <a:rPr lang="ja-JP" altLang="en-US" sz="1100" dirty="0" err="1">
                <a:solidFill>
                  <a:srgbClr val="FF0000"/>
                </a:solidFill>
                <a:latin typeface="Meiryo UI" panose="020B0604030504040204" pitchFamily="50" charset="-128"/>
                <a:ea typeface="Meiryo UI" panose="020B0604030504040204" pitchFamily="50" charset="-128"/>
              </a:rPr>
              <a:t>、、、</a:t>
            </a: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17" name="四角形吹き出し 16"/>
          <p:cNvSpPr/>
          <p:nvPr/>
        </p:nvSpPr>
        <p:spPr>
          <a:xfrm>
            <a:off x="9777285" y="1843303"/>
            <a:ext cx="2267744" cy="168161"/>
          </a:xfrm>
          <a:prstGeom prst="wedgeRectCallout">
            <a:avLst>
              <a:gd name="adj1" fmla="val -69544"/>
              <a:gd name="adj2" fmla="val -44852"/>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100" dirty="0">
                <a:solidFill>
                  <a:srgbClr val="FF0000"/>
                </a:solidFill>
                <a:latin typeface="Meiryo UI" panose="020B0604030504040204" pitchFamily="50" charset="-128"/>
                <a:ea typeface="Meiryo UI" panose="020B0604030504040204" pitchFamily="50" charset="-128"/>
              </a:rPr>
              <a:t>ウェブ情報、観測データ</a:t>
            </a:r>
          </a:p>
        </p:txBody>
      </p:sp>
      <p:sp>
        <p:nvSpPr>
          <p:cNvPr id="18" name="四角形吹き出し 17"/>
          <p:cNvSpPr/>
          <p:nvPr/>
        </p:nvSpPr>
        <p:spPr>
          <a:xfrm>
            <a:off x="9657243" y="2260203"/>
            <a:ext cx="2483768" cy="163525"/>
          </a:xfrm>
          <a:prstGeom prst="wedgeRectCallout">
            <a:avLst>
              <a:gd name="adj1" fmla="val 5620"/>
              <a:gd name="adj2" fmla="val 123297"/>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100" dirty="0">
                <a:solidFill>
                  <a:srgbClr val="FF0000"/>
                </a:solidFill>
                <a:latin typeface="Meiryo UI" panose="020B0604030504040204" pitchFamily="50" charset="-128"/>
                <a:ea typeface="Meiryo UI" panose="020B0604030504040204" pitchFamily="50" charset="-128"/>
              </a:rPr>
              <a:t>著作物単位書誌、全文インデックス</a:t>
            </a:r>
          </a:p>
        </p:txBody>
      </p:sp>
      <p:sp>
        <p:nvSpPr>
          <p:cNvPr id="19" name="四角形吹き出し 18"/>
          <p:cNvSpPr/>
          <p:nvPr/>
        </p:nvSpPr>
        <p:spPr>
          <a:xfrm>
            <a:off x="9777285" y="2744035"/>
            <a:ext cx="2267744" cy="168161"/>
          </a:xfrm>
          <a:prstGeom prst="wedgeRectCallout">
            <a:avLst>
              <a:gd name="adj1" fmla="val -78784"/>
              <a:gd name="adj2" fmla="val 72208"/>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100" dirty="0">
                <a:solidFill>
                  <a:srgbClr val="FF0000"/>
                </a:solidFill>
                <a:latin typeface="Meiryo UI" panose="020B0604030504040204" pitchFamily="50" charset="-128"/>
                <a:ea typeface="Meiryo UI" panose="020B0604030504040204" pitchFamily="50" charset="-128"/>
              </a:rPr>
              <a:t>本文構造化、情報間の関連付け</a:t>
            </a:r>
          </a:p>
        </p:txBody>
      </p:sp>
      <p:sp>
        <p:nvSpPr>
          <p:cNvPr id="20" name="四角形吹き出し 19"/>
          <p:cNvSpPr/>
          <p:nvPr/>
        </p:nvSpPr>
        <p:spPr>
          <a:xfrm>
            <a:off x="9851389" y="3410352"/>
            <a:ext cx="2267744" cy="270635"/>
          </a:xfrm>
          <a:prstGeom prst="wedgeRectCallout">
            <a:avLst>
              <a:gd name="adj1" fmla="val -68703"/>
              <a:gd name="adj2" fmla="val 49073"/>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100" dirty="0">
                <a:solidFill>
                  <a:srgbClr val="FF0000"/>
                </a:solidFill>
                <a:latin typeface="Meiryo UI" panose="020B0604030504040204" pitchFamily="50" charset="-128"/>
                <a:ea typeface="Meiryo UI" panose="020B0604030504040204" pitchFamily="50" charset="-128"/>
              </a:rPr>
              <a:t>書誌</a:t>
            </a:r>
            <a:r>
              <a:rPr lang="en-US" altLang="ja-JP" sz="1100" dirty="0">
                <a:solidFill>
                  <a:srgbClr val="FF0000"/>
                </a:solidFill>
                <a:latin typeface="Meiryo UI" panose="020B0604030504040204" pitchFamily="50" charset="-128"/>
                <a:ea typeface="Meiryo UI" panose="020B0604030504040204" pitchFamily="50" charset="-128"/>
              </a:rPr>
              <a:t>DB</a:t>
            </a:r>
            <a:r>
              <a:rPr lang="ja-JP" altLang="en-US" sz="1100" dirty="0" err="1">
                <a:solidFill>
                  <a:srgbClr val="FF0000"/>
                </a:solidFill>
                <a:latin typeface="Meiryo UI" panose="020B0604030504040204" pitchFamily="50" charset="-128"/>
                <a:ea typeface="Meiryo UI" panose="020B0604030504040204" pitchFamily="50" charset="-128"/>
              </a:rPr>
              <a:t>、</a:t>
            </a:r>
            <a:r>
              <a:rPr lang="ja-JP" altLang="en-US" sz="1100" dirty="0">
                <a:solidFill>
                  <a:srgbClr val="FF0000"/>
                </a:solidFill>
                <a:latin typeface="Meiryo UI" panose="020B0604030504040204" pitchFamily="50" charset="-128"/>
                <a:ea typeface="Meiryo UI" panose="020B0604030504040204" pitchFamily="50" charset="-128"/>
              </a:rPr>
              <a:t>デジタルアーカイブ、</a:t>
            </a:r>
            <a:endParaRPr lang="en-US" altLang="ja-JP" sz="1100" dirty="0">
              <a:solidFill>
                <a:srgbClr val="FF0000"/>
              </a:solidFill>
              <a:latin typeface="Meiryo UI" panose="020B0604030504040204" pitchFamily="50" charset="-128"/>
              <a:ea typeface="Meiryo UI" panose="020B0604030504040204" pitchFamily="50" charset="-128"/>
            </a:endParaRPr>
          </a:p>
          <a:p>
            <a:pPr algn="ctr"/>
            <a:r>
              <a:rPr lang="ja-JP" altLang="en-US" sz="1100" dirty="0">
                <a:solidFill>
                  <a:srgbClr val="FF0000"/>
                </a:solidFill>
                <a:latin typeface="Meiryo UI" panose="020B0604030504040204" pitchFamily="50" charset="-128"/>
                <a:ea typeface="Meiryo UI" panose="020B0604030504040204" pitchFamily="50" charset="-128"/>
              </a:rPr>
              <a:t>ナレッジ</a:t>
            </a:r>
            <a:r>
              <a:rPr lang="en-US" altLang="ja-JP" sz="1100" dirty="0">
                <a:solidFill>
                  <a:srgbClr val="FF0000"/>
                </a:solidFill>
                <a:latin typeface="Meiryo UI" panose="020B0604030504040204" pitchFamily="50" charset="-128"/>
                <a:ea typeface="Meiryo UI" panose="020B0604030504040204" pitchFamily="50" charset="-128"/>
              </a:rPr>
              <a:t>DB</a:t>
            </a: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21" name="四角形吹き出し 20"/>
          <p:cNvSpPr/>
          <p:nvPr/>
        </p:nvSpPr>
        <p:spPr>
          <a:xfrm>
            <a:off x="9713501" y="3836242"/>
            <a:ext cx="2427510" cy="448586"/>
          </a:xfrm>
          <a:prstGeom prst="wedgeRectCallout">
            <a:avLst>
              <a:gd name="adj1" fmla="val -72160"/>
              <a:gd name="adj2" fmla="val -970"/>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100" dirty="0">
                <a:solidFill>
                  <a:srgbClr val="FF0000"/>
                </a:solidFill>
                <a:latin typeface="Meiryo UI" panose="020B0604030504040204" pitchFamily="50" charset="-128"/>
                <a:ea typeface="Meiryo UI" panose="020B0604030504040204" pitchFamily="50" charset="-128"/>
              </a:rPr>
              <a:t>最適解を提示する情報探索システム</a:t>
            </a:r>
            <a:endParaRPr lang="en-US" altLang="ja-JP" sz="1100" dirty="0">
              <a:solidFill>
                <a:srgbClr val="FF0000"/>
              </a:solidFill>
              <a:latin typeface="Meiryo UI" panose="020B0604030504040204" pitchFamily="50" charset="-128"/>
              <a:ea typeface="Meiryo UI" panose="020B0604030504040204" pitchFamily="50" charset="-128"/>
            </a:endParaRPr>
          </a:p>
          <a:p>
            <a:pPr algn="ctr"/>
            <a:r>
              <a:rPr lang="ja-JP" altLang="en-US" sz="1100" dirty="0">
                <a:solidFill>
                  <a:srgbClr val="FF0000"/>
                </a:solidFill>
                <a:latin typeface="Meiryo UI" panose="020B0604030504040204" pitchFamily="50" charset="-128"/>
                <a:ea typeface="Meiryo UI" panose="020B0604030504040204" pitchFamily="50" charset="-128"/>
              </a:rPr>
              <a:t>人の判断により再検索するシステム</a:t>
            </a:r>
          </a:p>
        </p:txBody>
      </p:sp>
    </p:spTree>
    <p:extLst>
      <p:ext uri="{BB962C8B-B14F-4D97-AF65-F5344CB8AC3E}">
        <p14:creationId xmlns:p14="http://schemas.microsoft.com/office/powerpoint/2010/main" val="869396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928670"/>
          </a:xfrm>
        </p:spPr>
        <p:txBody>
          <a:bodyPr>
            <a:normAutofit/>
          </a:bodyPr>
          <a:lstStyle/>
          <a:p>
            <a:r>
              <a:rPr lang="ja-JP" altLang="en-US" dirty="0" smtClean="0"/>
              <a:t>図書館員の業務も変革が必要</a:t>
            </a:r>
            <a:endParaRPr kumimoji="1" lang="ja-JP" altLang="en-US" dirty="0"/>
          </a:p>
        </p:txBody>
      </p:sp>
      <p:sp>
        <p:nvSpPr>
          <p:cNvPr id="3" name="コンテンツ プレースホルダー 2"/>
          <p:cNvSpPr>
            <a:spLocks noGrp="1"/>
          </p:cNvSpPr>
          <p:nvPr>
            <p:ph sz="half" idx="1"/>
          </p:nvPr>
        </p:nvSpPr>
        <p:spPr>
          <a:xfrm>
            <a:off x="114300" y="928670"/>
            <a:ext cx="5905500" cy="5668682"/>
          </a:xfrm>
        </p:spPr>
        <p:txBody>
          <a:bodyPr>
            <a:normAutofit fontScale="85000" lnSpcReduction="10000"/>
          </a:bodyPr>
          <a:lstStyle/>
          <a:p>
            <a:r>
              <a:rPr lang="ja-JP" altLang="en-US" dirty="0" smtClean="0"/>
              <a:t>情報の選別前</a:t>
            </a:r>
            <a:r>
              <a:rPr lang="ja-JP" altLang="en-US" dirty="0"/>
              <a:t>の母集合は？</a:t>
            </a:r>
            <a:endParaRPr lang="en-US" altLang="ja-JP" dirty="0"/>
          </a:p>
          <a:p>
            <a:pPr lvl="1"/>
            <a:r>
              <a:rPr lang="ja-JP" altLang="en-US" dirty="0"/>
              <a:t>⇒</a:t>
            </a:r>
            <a:r>
              <a:rPr lang="en-US" altLang="ja-JP" dirty="0"/>
              <a:t>NDL</a:t>
            </a:r>
            <a:r>
              <a:rPr lang="ja-JP" altLang="en-US" dirty="0" err="1"/>
              <a:t>、</a:t>
            </a:r>
            <a:r>
              <a:rPr lang="ja-JP" altLang="en-US" dirty="0"/>
              <a:t>公共図書館、大学図書館が持っていない情報は</a:t>
            </a:r>
            <a:r>
              <a:rPr lang="ja-JP" altLang="en-US" dirty="0" smtClean="0"/>
              <a:t>？</a:t>
            </a:r>
            <a:endParaRPr lang="en-US" altLang="ja-JP" dirty="0" smtClean="0"/>
          </a:p>
          <a:p>
            <a:pPr lvl="1"/>
            <a:r>
              <a:rPr lang="ja-JP" altLang="en-US" dirty="0" smtClean="0"/>
              <a:t>信頼性が高いと言われている</a:t>
            </a:r>
            <a:r>
              <a:rPr lang="en-US" altLang="ja-JP" dirty="0" smtClean="0"/>
              <a:t>DB</a:t>
            </a:r>
            <a:r>
              <a:rPr lang="ja-JP" altLang="en-US" dirty="0" err="1" smtClean="0"/>
              <a:t>、</a:t>
            </a:r>
            <a:r>
              <a:rPr lang="ja-JP" altLang="en-US" dirty="0" smtClean="0"/>
              <a:t>出版社だけでいい？</a:t>
            </a:r>
            <a:endParaRPr lang="en-US" altLang="ja-JP" dirty="0" smtClean="0"/>
          </a:p>
          <a:p>
            <a:pPr lvl="1"/>
            <a:r>
              <a:rPr lang="ja-JP" altLang="en-US" dirty="0"/>
              <a:t>個別</a:t>
            </a:r>
            <a:r>
              <a:rPr lang="ja-JP" altLang="en-US" dirty="0" smtClean="0"/>
              <a:t>の</a:t>
            </a:r>
            <a:r>
              <a:rPr lang="en-US" altLang="ja-JP" dirty="0" smtClean="0"/>
              <a:t>DB</a:t>
            </a:r>
            <a:r>
              <a:rPr lang="ja-JP" altLang="en-US" dirty="0" smtClean="0"/>
              <a:t>を当たっていても、隠れた有用な情報を活用できない</a:t>
            </a:r>
            <a:endParaRPr lang="en-US" altLang="ja-JP" dirty="0"/>
          </a:p>
          <a:p>
            <a:r>
              <a:rPr lang="ja-JP" altLang="en-US" dirty="0"/>
              <a:t>信頼性の</a:t>
            </a:r>
            <a:r>
              <a:rPr lang="ja-JP" altLang="en-US" dirty="0" smtClean="0"/>
              <a:t>高い情報</a:t>
            </a:r>
            <a:r>
              <a:rPr lang="ja-JP" altLang="en-US" dirty="0"/>
              <a:t>を</a:t>
            </a:r>
            <a:endParaRPr lang="en-US" altLang="ja-JP" dirty="0"/>
          </a:p>
          <a:p>
            <a:pPr lvl="1"/>
            <a:r>
              <a:rPr lang="ja-JP" altLang="en-US" dirty="0"/>
              <a:t>⇒何を持って信頼性が高いと言えるのか？</a:t>
            </a:r>
            <a:endParaRPr lang="en-US" altLang="ja-JP" dirty="0"/>
          </a:p>
          <a:p>
            <a:pPr lvl="1"/>
            <a:r>
              <a:rPr lang="ja-JP" altLang="en-US" dirty="0" smtClean="0"/>
              <a:t>書籍</a:t>
            </a:r>
            <a:r>
              <a:rPr lang="ja-JP" altLang="en-US" dirty="0"/>
              <a:t>、雑誌、新聞、論文？政府関係資料？</a:t>
            </a:r>
            <a:endParaRPr lang="en-US" altLang="ja-JP" dirty="0"/>
          </a:p>
          <a:p>
            <a:pPr lvl="1"/>
            <a:r>
              <a:rPr lang="ja-JP" altLang="en-US" dirty="0"/>
              <a:t>裏付けのある情報は信頼できると言えるか</a:t>
            </a:r>
            <a:r>
              <a:rPr lang="ja-JP" altLang="en-US" dirty="0" smtClean="0"/>
              <a:t>？⇒責任回避？</a:t>
            </a:r>
            <a:endParaRPr lang="en-US" altLang="ja-JP" dirty="0"/>
          </a:p>
          <a:p>
            <a:pPr lvl="1"/>
            <a:r>
              <a:rPr lang="ja-JP" altLang="en-US" dirty="0"/>
              <a:t>無償の情報は信頼性が低いか？</a:t>
            </a:r>
            <a:endParaRPr lang="en-US" altLang="ja-JP" dirty="0"/>
          </a:p>
          <a:p>
            <a:pPr lvl="1"/>
            <a:r>
              <a:rPr lang="ja-JP" altLang="en-US" dirty="0"/>
              <a:t>信頼性の高い</a:t>
            </a:r>
            <a:r>
              <a:rPr lang="en-US" altLang="ja-JP" dirty="0"/>
              <a:t>DB</a:t>
            </a:r>
            <a:r>
              <a:rPr lang="ja-JP" altLang="en-US" dirty="0"/>
              <a:t>？</a:t>
            </a:r>
            <a:endParaRPr lang="en-US" altLang="ja-JP" dirty="0"/>
          </a:p>
          <a:p>
            <a:pPr lvl="1"/>
            <a:r>
              <a:rPr lang="en-US" altLang="ja-JP" dirty="0" smtClean="0"/>
              <a:t>Wikipedia</a:t>
            </a:r>
            <a:r>
              <a:rPr lang="ja-JP" altLang="en-US" dirty="0"/>
              <a:t>は？個人ブログは</a:t>
            </a:r>
            <a:r>
              <a:rPr lang="ja-JP" altLang="en-US" dirty="0" smtClean="0"/>
              <a:t>？</a:t>
            </a:r>
            <a:endParaRPr lang="en-US" altLang="ja-JP" dirty="0" smtClean="0"/>
          </a:p>
          <a:p>
            <a:r>
              <a:rPr lang="ja-JP" altLang="en-US" dirty="0"/>
              <a:t>件名、</a:t>
            </a:r>
            <a:r>
              <a:rPr lang="en-US" altLang="ja-JP" dirty="0"/>
              <a:t>NDC</a:t>
            </a:r>
            <a:r>
              <a:rPr lang="ja-JP" altLang="en-US" dirty="0"/>
              <a:t>分類等を使って絞り込めばいい？</a:t>
            </a:r>
            <a:endParaRPr lang="en-US" altLang="ja-JP" dirty="0"/>
          </a:p>
          <a:p>
            <a:pPr lvl="1"/>
            <a:r>
              <a:rPr lang="ja-JP" altLang="en-US" dirty="0"/>
              <a:t>書籍以外に付与されているか？</a:t>
            </a:r>
            <a:endParaRPr lang="en-US" altLang="ja-JP" dirty="0"/>
          </a:p>
          <a:p>
            <a:pPr lvl="1"/>
            <a:r>
              <a:rPr lang="ja-JP" altLang="en-US" dirty="0" smtClean="0"/>
              <a:t>電子書籍、記事は？</a:t>
            </a:r>
            <a:endParaRPr lang="en-US" altLang="ja-JP" dirty="0" smtClean="0"/>
          </a:p>
          <a:p>
            <a:pPr lvl="1"/>
            <a:endParaRPr lang="en-US" altLang="ja-JP" dirty="0"/>
          </a:p>
          <a:p>
            <a:pPr lvl="1"/>
            <a:endParaRPr kumimoji="1" lang="ja-JP" altLang="en-US" dirty="0"/>
          </a:p>
        </p:txBody>
      </p:sp>
      <p:sp>
        <p:nvSpPr>
          <p:cNvPr id="4" name="コンテンツ プレースホルダー 3"/>
          <p:cNvSpPr>
            <a:spLocks noGrp="1"/>
          </p:cNvSpPr>
          <p:nvPr>
            <p:ph sz="half" idx="2"/>
          </p:nvPr>
        </p:nvSpPr>
        <p:spPr>
          <a:xfrm>
            <a:off x="6172200" y="928671"/>
            <a:ext cx="6019800" cy="4100749"/>
          </a:xfrm>
        </p:spPr>
        <p:txBody>
          <a:bodyPr>
            <a:normAutofit fontScale="85000" lnSpcReduction="10000"/>
          </a:bodyPr>
          <a:lstStyle/>
          <a:p>
            <a:r>
              <a:rPr lang="ja-JP" altLang="en-US" dirty="0" smtClean="0"/>
              <a:t>図書館と有料</a:t>
            </a:r>
            <a:r>
              <a:rPr lang="en-US" altLang="ja-JP" dirty="0" smtClean="0"/>
              <a:t>DB</a:t>
            </a:r>
            <a:r>
              <a:rPr lang="ja-JP" altLang="en-US" dirty="0" smtClean="0"/>
              <a:t>の活用法を身に付ける？</a:t>
            </a:r>
            <a:endParaRPr lang="en-US" altLang="ja-JP" dirty="0" smtClean="0"/>
          </a:p>
          <a:p>
            <a:pPr lvl="1"/>
            <a:r>
              <a:rPr lang="ja-JP" altLang="en-US" dirty="0" smtClean="0"/>
              <a:t>スキル</a:t>
            </a:r>
            <a:r>
              <a:rPr lang="ja-JP" altLang="en-US" dirty="0" err="1" smtClean="0"/>
              <a:t>？</a:t>
            </a:r>
            <a:r>
              <a:rPr lang="ja-JP" altLang="en-US" dirty="0" err="1"/>
              <a:t>、</a:t>
            </a:r>
            <a:r>
              <a:rPr lang="ja-JP" altLang="en-US" dirty="0" smtClean="0"/>
              <a:t>裏ワザ的な</a:t>
            </a:r>
            <a:r>
              <a:rPr lang="ja-JP" altLang="en-US" dirty="0"/>
              <a:t>ノウハウ</a:t>
            </a:r>
            <a:r>
              <a:rPr lang="ja-JP" altLang="en-US" dirty="0" smtClean="0"/>
              <a:t>？</a:t>
            </a:r>
            <a:endParaRPr lang="en-US" altLang="ja-JP" dirty="0" smtClean="0"/>
          </a:p>
          <a:p>
            <a:r>
              <a:rPr lang="ja-JP" altLang="en-US" dirty="0"/>
              <a:t>情報</a:t>
            </a:r>
            <a:r>
              <a:rPr lang="ja-JP" altLang="en-US" dirty="0" smtClean="0"/>
              <a:t>の信頼性・正確性・客観性を判断</a:t>
            </a:r>
            <a:endParaRPr lang="en-US" altLang="ja-JP" dirty="0" smtClean="0"/>
          </a:p>
          <a:p>
            <a:pPr lvl="1"/>
            <a:r>
              <a:rPr lang="ja-JP" altLang="en-US" dirty="0"/>
              <a:t>政府</a:t>
            </a:r>
            <a:r>
              <a:rPr lang="ja-JP" altLang="en-US" dirty="0" smtClean="0"/>
              <a:t>の政策実施のための報告書の客観性は？</a:t>
            </a:r>
            <a:endParaRPr lang="en-US" altLang="ja-JP" dirty="0" smtClean="0"/>
          </a:p>
          <a:p>
            <a:pPr lvl="1"/>
            <a:r>
              <a:rPr lang="en-US" altLang="ja-JP" dirty="0" smtClean="0"/>
              <a:t>NDL</a:t>
            </a:r>
            <a:r>
              <a:rPr lang="ja-JP" altLang="en-US" dirty="0" smtClean="0"/>
              <a:t>調査局の調査レポートは、私見はないが、客観的？</a:t>
            </a:r>
            <a:endParaRPr lang="en-US" altLang="ja-JP" dirty="0" smtClean="0"/>
          </a:p>
          <a:p>
            <a:r>
              <a:rPr lang="ja-JP" altLang="en-US" dirty="0"/>
              <a:t>鮮度</a:t>
            </a:r>
            <a:r>
              <a:rPr lang="ja-JP" altLang="en-US" dirty="0" smtClean="0"/>
              <a:t>の高い情報は？</a:t>
            </a:r>
            <a:endParaRPr lang="en-US" altLang="ja-JP" dirty="0" smtClean="0"/>
          </a:p>
          <a:p>
            <a:pPr lvl="1"/>
            <a:r>
              <a:rPr lang="ja-JP" altLang="en-US" dirty="0" smtClean="0"/>
              <a:t>書籍、雑誌記事は遅い</a:t>
            </a:r>
            <a:endParaRPr lang="en-US" altLang="ja-JP" dirty="0" smtClean="0"/>
          </a:p>
          <a:p>
            <a:pPr lvl="1"/>
            <a:endParaRPr lang="en-US" altLang="ja-JP" dirty="0" smtClean="0"/>
          </a:p>
          <a:p>
            <a:pPr lvl="1"/>
            <a:endParaRPr lang="en-US" altLang="ja-JP" dirty="0" smtClean="0"/>
          </a:p>
          <a:p>
            <a:endParaRPr kumimoji="1" lang="ja-JP" altLang="en-US" dirty="0"/>
          </a:p>
        </p:txBody>
      </p:sp>
      <p:sp>
        <p:nvSpPr>
          <p:cNvPr id="5" name="フッター プレースホルダー 4"/>
          <p:cNvSpPr>
            <a:spLocks noGrp="1"/>
          </p:cNvSpPr>
          <p:nvPr>
            <p:ph type="ftr" sz="quarter" idx="11"/>
          </p:nvPr>
        </p:nvSpPr>
        <p:spPr/>
        <p:txBody>
          <a:bodyPr/>
          <a:lstStyle/>
          <a:p>
            <a:endParaRPr kumimoji="0" lang="en-US" dirty="0"/>
          </a:p>
        </p:txBody>
      </p:sp>
      <p:sp>
        <p:nvSpPr>
          <p:cNvPr id="6" name="スライド番号プレースホルダー 5"/>
          <p:cNvSpPr>
            <a:spLocks noGrp="1"/>
          </p:cNvSpPr>
          <p:nvPr>
            <p:ph type="sldNum" sz="quarter" idx="12"/>
          </p:nvPr>
        </p:nvSpPr>
        <p:spPr/>
        <p:txBody>
          <a:bodyPr/>
          <a:lstStyle/>
          <a:p>
            <a:fld id="{042AED99-7FB4-404E-8A97-64753DCE42EC}" type="slidenum">
              <a:rPr kumimoji="0" lang="en-US" smtClean="0"/>
              <a:pPr/>
              <a:t>44</a:t>
            </a:fld>
            <a:endParaRPr kumimoji="0" lang="en-US"/>
          </a:p>
        </p:txBody>
      </p:sp>
      <p:sp>
        <p:nvSpPr>
          <p:cNvPr id="7" name="横巻き 6"/>
          <p:cNvSpPr/>
          <p:nvPr/>
        </p:nvSpPr>
        <p:spPr>
          <a:xfrm>
            <a:off x="6019800" y="4221089"/>
            <a:ext cx="4648200" cy="2608531"/>
          </a:xfrm>
          <a:prstGeom prst="horizont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dirty="0">
                <a:latin typeface="Meiryo UI" panose="020B0604030504040204" pitchFamily="50" charset="-128"/>
                <a:ea typeface="Meiryo UI" panose="020B0604030504040204" pitchFamily="50" charset="-128"/>
              </a:rPr>
              <a:t>必要なのは、調べ方のノウハウは蓄積して共有し、想像力や思考力を身に付け、新たな知識の創造を支援するスキルを持つこと</a:t>
            </a:r>
            <a:endParaRPr lang="ja-JP" altLang="ja-JP"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367374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12192000" cy="928668"/>
          </a:xfrm>
        </p:spPr>
        <p:txBody>
          <a:bodyPr>
            <a:normAutofit/>
          </a:bodyPr>
          <a:lstStyle/>
          <a:p>
            <a:r>
              <a:rPr kumimoji="1" lang="ja-JP" altLang="en-US" dirty="0" smtClean="0"/>
              <a:t>人とシステムの役割分担</a:t>
            </a:r>
            <a:endParaRPr kumimoji="1" lang="ja-JP" altLang="en-US" dirty="0"/>
          </a:p>
        </p:txBody>
      </p:sp>
      <p:sp>
        <p:nvSpPr>
          <p:cNvPr id="3" name="コンテンツ プレースホルダー 2"/>
          <p:cNvSpPr>
            <a:spLocks noGrp="1"/>
          </p:cNvSpPr>
          <p:nvPr>
            <p:ph sz="half" idx="1"/>
          </p:nvPr>
        </p:nvSpPr>
        <p:spPr>
          <a:xfrm>
            <a:off x="0" y="928671"/>
            <a:ext cx="5337125" cy="3672825"/>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r>
              <a:rPr kumimoji="1" lang="ja-JP" altLang="en-US" dirty="0" smtClean="0"/>
              <a:t>システム</a:t>
            </a:r>
            <a:endParaRPr kumimoji="1" lang="en-US" altLang="ja-JP" dirty="0" smtClean="0"/>
          </a:p>
          <a:p>
            <a:pPr lvl="1"/>
            <a:r>
              <a:rPr lang="ja-JP" altLang="en-US" dirty="0" smtClean="0"/>
              <a:t>定型的</a:t>
            </a:r>
            <a:r>
              <a:rPr kumimoji="1" lang="ja-JP" altLang="en-US" dirty="0" smtClean="0"/>
              <a:t>な業務⇒</a:t>
            </a:r>
            <a:r>
              <a:rPr kumimoji="1" lang="en-US" altLang="ja-JP" dirty="0" smtClean="0"/>
              <a:t>BPR</a:t>
            </a:r>
          </a:p>
          <a:p>
            <a:pPr lvl="1"/>
            <a:r>
              <a:rPr lang="ja-JP" altLang="en-US" dirty="0"/>
              <a:t>大量</a:t>
            </a:r>
            <a:r>
              <a:rPr lang="ja-JP" altLang="en-US" dirty="0" smtClean="0"/>
              <a:t>のデータ収集・分析・蓄積⇒データマイニング</a:t>
            </a:r>
            <a:endParaRPr lang="en-US" altLang="ja-JP" dirty="0" smtClean="0"/>
          </a:p>
          <a:p>
            <a:pPr lvl="1"/>
            <a:r>
              <a:rPr lang="ja-JP" altLang="en-US" dirty="0" smtClean="0"/>
              <a:t>最適な解を提供する業務⇒</a:t>
            </a:r>
            <a:endParaRPr kumimoji="1" lang="en-US" altLang="ja-JP" dirty="0" smtClean="0"/>
          </a:p>
          <a:p>
            <a:pPr lvl="1"/>
            <a:r>
              <a:rPr lang="ja-JP" altLang="en-US" dirty="0" smtClean="0"/>
              <a:t>経営判断の分析情報を提示する業務⇒</a:t>
            </a:r>
            <a:r>
              <a:rPr lang="en-US" altLang="ja-JP" dirty="0" smtClean="0"/>
              <a:t>ERP</a:t>
            </a:r>
          </a:p>
          <a:p>
            <a:pPr lvl="1"/>
            <a:r>
              <a:rPr lang="ja-JP" altLang="en-US" dirty="0" smtClean="0"/>
              <a:t>社会全般での</a:t>
            </a:r>
            <a:r>
              <a:rPr kumimoji="1" lang="ja-JP" altLang="en-US" dirty="0" smtClean="0"/>
              <a:t>デジタル情報を活用した新ビジネス⇒</a:t>
            </a:r>
            <a:r>
              <a:rPr kumimoji="1" lang="en-US" altLang="ja-JP" dirty="0" smtClean="0"/>
              <a:t>Digital</a:t>
            </a:r>
            <a:r>
              <a:rPr kumimoji="1" lang="ja-JP" altLang="en-US" dirty="0" smtClean="0"/>
              <a:t> </a:t>
            </a:r>
            <a:r>
              <a:rPr kumimoji="1" lang="en-US" altLang="ja-JP" dirty="0" smtClean="0"/>
              <a:t>Transformation</a:t>
            </a:r>
          </a:p>
          <a:p>
            <a:pPr lvl="1"/>
            <a:r>
              <a:rPr kumimoji="1" lang="ja-JP" altLang="en-US" dirty="0" smtClean="0"/>
              <a:t>・・・</a:t>
            </a:r>
            <a:endParaRPr kumimoji="1" lang="en-US" altLang="ja-JP" dirty="0" smtClean="0"/>
          </a:p>
          <a:p>
            <a:pPr lvl="1"/>
            <a:r>
              <a:rPr lang="ja-JP" altLang="en-US" dirty="0" smtClean="0"/>
              <a:t>人工知能</a:t>
            </a:r>
            <a:r>
              <a:rPr lang="ja-JP" altLang="en-US" dirty="0" err="1" smtClean="0"/>
              <a:t>、、、</a:t>
            </a:r>
            <a:endParaRPr kumimoji="1" lang="ja-JP" altLang="en-US" dirty="0"/>
          </a:p>
        </p:txBody>
      </p:sp>
      <p:sp>
        <p:nvSpPr>
          <p:cNvPr id="4" name="コンテンツ プレースホルダー 3"/>
          <p:cNvSpPr>
            <a:spLocks noGrp="1"/>
          </p:cNvSpPr>
          <p:nvPr>
            <p:ph sz="half" idx="2"/>
          </p:nvPr>
        </p:nvSpPr>
        <p:spPr>
          <a:xfrm>
            <a:off x="5735960" y="928670"/>
            <a:ext cx="6456040" cy="4606891"/>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r>
              <a:rPr lang="ja-JP" altLang="en-US" dirty="0"/>
              <a:t>人</a:t>
            </a:r>
            <a:endParaRPr lang="en-US" altLang="ja-JP" dirty="0"/>
          </a:p>
          <a:p>
            <a:pPr lvl="1"/>
            <a:r>
              <a:rPr kumimoji="1" lang="ja-JP" altLang="en-US" dirty="0" smtClean="0"/>
              <a:t>システムを利用</a:t>
            </a:r>
            <a:endParaRPr kumimoji="1" lang="en-US" altLang="ja-JP" dirty="0" smtClean="0"/>
          </a:p>
          <a:p>
            <a:pPr lvl="2"/>
            <a:r>
              <a:rPr kumimoji="1" lang="ja-JP" altLang="en-US" dirty="0" smtClean="0"/>
              <a:t>システムを使って業務運用</a:t>
            </a:r>
            <a:endParaRPr kumimoji="1" lang="en-US" altLang="ja-JP" dirty="0" smtClean="0"/>
          </a:p>
          <a:p>
            <a:pPr lvl="2"/>
            <a:r>
              <a:rPr lang="ja-JP" altLang="en-US" dirty="0" smtClean="0"/>
              <a:t>利用者</a:t>
            </a:r>
            <a:r>
              <a:rPr lang="ja-JP" altLang="en-US" dirty="0"/>
              <a:t>と一緒に課題解決</a:t>
            </a:r>
            <a:endParaRPr lang="en-US" altLang="ja-JP" dirty="0"/>
          </a:p>
          <a:p>
            <a:pPr lvl="3"/>
            <a:r>
              <a:rPr lang="ja-JP" altLang="en-US" dirty="0"/>
              <a:t>システムで予測できない事象への判断（アルゴリズムが明確でない勘によるもの）</a:t>
            </a:r>
            <a:endParaRPr lang="en-US" altLang="ja-JP" dirty="0"/>
          </a:p>
          <a:p>
            <a:pPr lvl="3"/>
            <a:r>
              <a:rPr lang="ja-JP" altLang="en-US" dirty="0"/>
              <a:t>自分のスキルでなく、足りない部分は、積極的に他サービス、他者と協働で</a:t>
            </a:r>
            <a:endParaRPr lang="en-US" altLang="ja-JP" dirty="0"/>
          </a:p>
          <a:p>
            <a:pPr lvl="2"/>
            <a:r>
              <a:rPr lang="ja-JP" altLang="en-US" dirty="0" smtClean="0"/>
              <a:t>創造力</a:t>
            </a:r>
            <a:r>
              <a:rPr lang="ja-JP" altLang="en-US" dirty="0"/>
              <a:t>を駆使した創作</a:t>
            </a:r>
            <a:r>
              <a:rPr lang="ja-JP" altLang="en-US" dirty="0" smtClean="0"/>
              <a:t>活動</a:t>
            </a:r>
            <a:endParaRPr lang="en-US" altLang="ja-JP" dirty="0" smtClean="0"/>
          </a:p>
          <a:p>
            <a:pPr lvl="3"/>
            <a:r>
              <a:rPr lang="ja-JP" altLang="en-US" dirty="0"/>
              <a:t>他者と協働し、新しい価値を創造</a:t>
            </a:r>
            <a:endParaRPr lang="en-US" altLang="ja-JP" dirty="0"/>
          </a:p>
          <a:p>
            <a:pPr lvl="2"/>
            <a:r>
              <a:rPr lang="ja-JP" altLang="en-US" dirty="0" smtClean="0"/>
              <a:t>ナレッジデータベース化</a:t>
            </a:r>
            <a:endParaRPr lang="en-US" altLang="ja-JP" dirty="0" smtClean="0"/>
          </a:p>
          <a:p>
            <a:pPr lvl="3"/>
            <a:r>
              <a:rPr lang="ja-JP" altLang="en-US" dirty="0" smtClean="0"/>
              <a:t>知識、ノウハウ等の暗黙知を形式知化</a:t>
            </a:r>
            <a:endParaRPr lang="en-US" altLang="ja-JP" dirty="0" smtClean="0"/>
          </a:p>
          <a:p>
            <a:pPr lvl="1"/>
            <a:r>
              <a:rPr lang="ja-JP" altLang="en-US" dirty="0" smtClean="0"/>
              <a:t>システムを構築運用</a:t>
            </a:r>
            <a:endParaRPr lang="en-US" altLang="ja-JP" dirty="0" smtClean="0"/>
          </a:p>
          <a:p>
            <a:pPr lvl="2"/>
            <a:r>
              <a:rPr kumimoji="1" lang="ja-JP" altLang="en-US" dirty="0" smtClean="0"/>
              <a:t>業務・サービスを実現するシステム開発（業務知識が必要）</a:t>
            </a:r>
          </a:p>
        </p:txBody>
      </p:sp>
      <p:sp>
        <p:nvSpPr>
          <p:cNvPr id="5" name="フッター プレースホルダー 4"/>
          <p:cNvSpPr>
            <a:spLocks noGrp="1"/>
          </p:cNvSpPr>
          <p:nvPr>
            <p:ph type="ftr" sz="quarter" idx="11"/>
          </p:nvPr>
        </p:nvSpPr>
        <p:spPr/>
        <p:txBody>
          <a:bodyPr/>
          <a:lstStyle/>
          <a:p>
            <a:endParaRPr kumimoji="0" lang="en-US"/>
          </a:p>
        </p:txBody>
      </p:sp>
      <p:sp>
        <p:nvSpPr>
          <p:cNvPr id="6" name="スライド番号プレースホルダー 5"/>
          <p:cNvSpPr>
            <a:spLocks noGrp="1"/>
          </p:cNvSpPr>
          <p:nvPr>
            <p:ph type="sldNum" sz="quarter" idx="12"/>
          </p:nvPr>
        </p:nvSpPr>
        <p:spPr>
          <a:xfrm>
            <a:off x="9937954" y="6543623"/>
            <a:ext cx="2743200" cy="365125"/>
          </a:xfrm>
        </p:spPr>
        <p:txBody>
          <a:bodyPr/>
          <a:lstStyle/>
          <a:p>
            <a:fld id="{042AED99-7FB4-404E-8A97-64753DCE42EC}" type="slidenum">
              <a:rPr kumimoji="0" lang="en-US" smtClean="0"/>
              <a:pPr/>
              <a:t>45</a:t>
            </a:fld>
            <a:endParaRPr kumimoji="0" lang="en-US" dirty="0"/>
          </a:p>
        </p:txBody>
      </p:sp>
      <p:sp>
        <p:nvSpPr>
          <p:cNvPr id="7" name="横巻き 6"/>
          <p:cNvSpPr/>
          <p:nvPr/>
        </p:nvSpPr>
        <p:spPr>
          <a:xfrm>
            <a:off x="6744072" y="5805264"/>
            <a:ext cx="3798734" cy="1040979"/>
          </a:xfrm>
          <a:prstGeom prst="horizont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600" dirty="0">
                <a:latin typeface="Meiryo UI" panose="020B0604030504040204" pitchFamily="50" charset="-128"/>
                <a:ea typeface="Meiryo UI" panose="020B0604030504040204" pitchFamily="50" charset="-128"/>
              </a:rPr>
              <a:t>コンピュータには決して代替できない創造力とコミュニケーション力</a:t>
            </a:r>
            <a:endParaRPr lang="ja-JP" altLang="ja-JP" sz="1600" dirty="0">
              <a:latin typeface="Meiryo UI" panose="020B0604030504040204" pitchFamily="50" charset="-128"/>
              <a:ea typeface="Meiryo UI" panose="020B0604030504040204" pitchFamily="50" charset="-128"/>
            </a:endParaRPr>
          </a:p>
        </p:txBody>
      </p:sp>
      <p:sp>
        <p:nvSpPr>
          <p:cNvPr id="9" name="四角形吹き出し 8"/>
          <p:cNvSpPr/>
          <p:nvPr/>
        </p:nvSpPr>
        <p:spPr>
          <a:xfrm>
            <a:off x="147484" y="5161935"/>
            <a:ext cx="5189641" cy="1480421"/>
          </a:xfrm>
          <a:prstGeom prst="wedgeRectCallout">
            <a:avLst>
              <a:gd name="adj1" fmla="val 75527"/>
              <a:gd name="adj2" fmla="val 18936"/>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r>
              <a:rPr lang="ja-JP" altLang="en-US" sz="1600" dirty="0">
                <a:solidFill>
                  <a:schemeClr val="tx1"/>
                </a:solidFill>
                <a:latin typeface="Meiryo UI" panose="020B0604030504040204" pitchFamily="50" charset="-128"/>
                <a:ea typeface="Meiryo UI" panose="020B0604030504040204" pitchFamily="50" charset="-128"/>
              </a:rPr>
              <a:t>アルゴリズムが明確で、知識に基づいて判断される左脳型作業からシステム化は進む</a:t>
            </a:r>
            <a:endParaRPr lang="en-US" altLang="ja-JP" sz="1600" dirty="0">
              <a:solidFill>
                <a:schemeClr val="tx1"/>
              </a:solidFill>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solidFill>
                  <a:schemeClr val="tx1"/>
                </a:solidFill>
                <a:latin typeface="Meiryo UI" panose="020B0604030504040204" pitchFamily="50" charset="-128"/>
                <a:ea typeface="Meiryo UI" panose="020B0604030504040204" pitchFamily="50" charset="-128"/>
              </a:rPr>
              <a:t>そのシステムは、その業務を遂行していた人による明確な要件定義に沿って開発されたシステムで実現が可能</a:t>
            </a:r>
            <a:endParaRPr lang="en-US" altLang="ja-JP" sz="1600" dirty="0">
              <a:solidFill>
                <a:schemeClr val="tx1"/>
              </a:solidFill>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solidFill>
                  <a:schemeClr val="tx1"/>
                </a:solidFill>
                <a:latin typeface="Meiryo UI" panose="020B0604030504040204" pitchFamily="50" charset="-128"/>
                <a:ea typeface="Meiryo UI" panose="020B0604030504040204" pitchFamily="50" charset="-128"/>
              </a:rPr>
              <a:t>そのシステムを利用して、右脳型の活動に専念する</a:t>
            </a:r>
          </a:p>
        </p:txBody>
      </p:sp>
    </p:spTree>
    <p:extLst>
      <p:ext uri="{BB962C8B-B14F-4D97-AF65-F5344CB8AC3E}">
        <p14:creationId xmlns:p14="http://schemas.microsoft.com/office/powerpoint/2010/main" val="42824229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172" y="0"/>
            <a:ext cx="11852476" cy="928670"/>
          </a:xfrm>
        </p:spPr>
        <p:txBody>
          <a:bodyPr>
            <a:noAutofit/>
          </a:bodyPr>
          <a:lstStyle/>
          <a:p>
            <a:r>
              <a:rPr lang="ja-JP" altLang="ja-JP" sz="3200" dirty="0"/>
              <a:t>図書館のさまざまなデータを標準化する意義，</a:t>
            </a:r>
            <a:r>
              <a:rPr lang="en-US" altLang="ja-JP" sz="3200" dirty="0"/>
              <a:t/>
            </a:r>
            <a:br>
              <a:rPr lang="en-US" altLang="ja-JP" sz="3200" dirty="0"/>
            </a:br>
            <a:r>
              <a:rPr lang="ja-JP" altLang="ja-JP" sz="3200" dirty="0"/>
              <a:t>規格の重要性等</a:t>
            </a:r>
            <a:endParaRPr lang="ja-JP" altLang="en-US" sz="3200" dirty="0"/>
          </a:p>
        </p:txBody>
      </p:sp>
      <p:sp>
        <p:nvSpPr>
          <p:cNvPr id="3" name="コンテンツ プレースホルダー 2"/>
          <p:cNvSpPr>
            <a:spLocks noGrp="1"/>
          </p:cNvSpPr>
          <p:nvPr>
            <p:ph sz="half" idx="1"/>
          </p:nvPr>
        </p:nvSpPr>
        <p:spPr>
          <a:xfrm>
            <a:off x="335666" y="1804371"/>
            <a:ext cx="5684134" cy="4917103"/>
          </a:xfrm>
        </p:spPr>
        <p:txBody>
          <a:bodyPr>
            <a:normAutofit lnSpcReduction="10000"/>
          </a:bodyPr>
          <a:lstStyle/>
          <a:p>
            <a:r>
              <a:rPr lang="ja-JP" altLang="en-US" dirty="0"/>
              <a:t>的確</a:t>
            </a:r>
            <a:r>
              <a:rPr lang="ja-JP" altLang="en-US" dirty="0" smtClean="0"/>
              <a:t>な情報を</a:t>
            </a:r>
            <a:r>
              <a:rPr lang="ja-JP" altLang="en-US" dirty="0"/>
              <a:t>提供</a:t>
            </a:r>
            <a:r>
              <a:rPr lang="ja-JP" altLang="en-US" dirty="0" smtClean="0"/>
              <a:t>したい</a:t>
            </a:r>
            <a:endParaRPr lang="en-US" altLang="ja-JP" dirty="0" smtClean="0"/>
          </a:p>
          <a:p>
            <a:r>
              <a:rPr kumimoji="1" lang="ja-JP" altLang="en-US" dirty="0" smtClean="0"/>
              <a:t>情報の網羅性の確保が必要</a:t>
            </a:r>
            <a:endParaRPr kumimoji="1" lang="en-US" altLang="ja-JP" dirty="0" smtClean="0"/>
          </a:p>
          <a:p>
            <a:pPr lvl="1"/>
            <a:r>
              <a:rPr kumimoji="1" lang="en-US" altLang="ja-JP" dirty="0" smtClean="0"/>
              <a:t>1</a:t>
            </a:r>
            <a:r>
              <a:rPr kumimoji="1" lang="ja-JP" altLang="en-US" dirty="0" err="1" smtClean="0"/>
              <a:t>つの</a:t>
            </a:r>
            <a:r>
              <a:rPr kumimoji="1" lang="ja-JP" altLang="en-US" dirty="0" smtClean="0"/>
              <a:t>機関が全てを保有していない</a:t>
            </a:r>
            <a:endParaRPr kumimoji="1" lang="en-US" altLang="ja-JP" dirty="0" smtClean="0"/>
          </a:p>
          <a:p>
            <a:pPr lvl="1"/>
            <a:r>
              <a:rPr lang="ja-JP" altLang="en-US" dirty="0" smtClean="0"/>
              <a:t>様々な機関が保有している情報を一元的に活用したい</a:t>
            </a:r>
            <a:endParaRPr lang="en-US" altLang="ja-JP" dirty="0" smtClean="0"/>
          </a:p>
          <a:p>
            <a:r>
              <a:rPr kumimoji="1" lang="ja-JP" altLang="en-US" dirty="0" smtClean="0"/>
              <a:t>個々の情報の共通化が必要</a:t>
            </a:r>
            <a:endParaRPr kumimoji="1" lang="en-US" altLang="ja-JP" dirty="0" smtClean="0"/>
          </a:p>
          <a:p>
            <a:pPr lvl="1"/>
            <a:r>
              <a:rPr kumimoji="1" lang="ja-JP" altLang="en-US" dirty="0" smtClean="0"/>
              <a:t>一元的に利用できるようにするには、仕様が統一されていることが効率的</a:t>
            </a:r>
            <a:endParaRPr kumimoji="1" lang="en-US" altLang="ja-JP" dirty="0" smtClean="0"/>
          </a:p>
          <a:p>
            <a:r>
              <a:rPr lang="ja-JP" altLang="en-US" dirty="0" smtClean="0"/>
              <a:t>共通仕様の普及活動</a:t>
            </a:r>
            <a:endParaRPr lang="en-US" altLang="ja-JP" dirty="0" smtClean="0"/>
          </a:p>
          <a:p>
            <a:pPr lvl="1"/>
            <a:r>
              <a:rPr lang="ja-JP" altLang="en-US" dirty="0" smtClean="0"/>
              <a:t>共通</a:t>
            </a:r>
            <a:r>
              <a:rPr lang="ja-JP" altLang="en-US" dirty="0"/>
              <a:t>仕様</a:t>
            </a:r>
            <a:r>
              <a:rPr lang="ja-JP" altLang="en-US" dirty="0" smtClean="0"/>
              <a:t>を提示して、関係機関に適用を働きかける</a:t>
            </a:r>
            <a:endParaRPr kumimoji="1" lang="en-US" altLang="ja-JP" dirty="0" smtClean="0"/>
          </a:p>
        </p:txBody>
      </p:sp>
      <p:sp>
        <p:nvSpPr>
          <p:cNvPr id="4" name="コンテンツ プレースホルダー 3"/>
          <p:cNvSpPr>
            <a:spLocks noGrp="1"/>
          </p:cNvSpPr>
          <p:nvPr>
            <p:ph sz="half" idx="2"/>
          </p:nvPr>
        </p:nvSpPr>
        <p:spPr>
          <a:xfrm>
            <a:off x="6172199" y="1804372"/>
            <a:ext cx="5633977" cy="4917102"/>
          </a:xfrm>
        </p:spPr>
        <p:txBody>
          <a:bodyPr>
            <a:normAutofit lnSpcReduction="10000"/>
          </a:bodyPr>
          <a:lstStyle/>
          <a:p>
            <a:r>
              <a:rPr lang="ja-JP" altLang="en-US" dirty="0"/>
              <a:t>メタデータ記述要素・記述</a:t>
            </a:r>
            <a:r>
              <a:rPr lang="ja-JP" altLang="en-US" dirty="0" smtClean="0"/>
              <a:t>規則</a:t>
            </a:r>
            <a:endParaRPr lang="en-US" altLang="ja-JP" dirty="0" smtClean="0"/>
          </a:p>
          <a:p>
            <a:pPr lvl="1"/>
            <a:r>
              <a:rPr lang="ja-JP" altLang="en-US" dirty="0"/>
              <a:t>個々</a:t>
            </a:r>
            <a:r>
              <a:rPr lang="ja-JP" altLang="en-US" dirty="0" smtClean="0"/>
              <a:t>の書誌情報</a:t>
            </a:r>
            <a:endParaRPr lang="en-US" altLang="ja-JP" dirty="0" smtClean="0"/>
          </a:p>
          <a:p>
            <a:pPr lvl="1"/>
            <a:r>
              <a:rPr lang="ja-JP" altLang="en-US" dirty="0"/>
              <a:t>個々</a:t>
            </a:r>
            <a:r>
              <a:rPr lang="ja-JP" altLang="en-US" dirty="0" smtClean="0"/>
              <a:t>の情報の永続的識別子</a:t>
            </a:r>
            <a:endParaRPr lang="en-US" altLang="ja-JP" dirty="0"/>
          </a:p>
          <a:p>
            <a:pPr lvl="1"/>
            <a:r>
              <a:rPr lang="ja-JP" altLang="en-US" dirty="0" smtClean="0"/>
              <a:t>同義語辞書、シソーラス</a:t>
            </a:r>
            <a:endParaRPr lang="en-US" altLang="ja-JP" dirty="0"/>
          </a:p>
          <a:p>
            <a:r>
              <a:rPr lang="ja-JP" altLang="en-US" dirty="0"/>
              <a:t>メタデータ交換通信規約</a:t>
            </a:r>
            <a:endParaRPr lang="en-US" altLang="ja-JP" dirty="0"/>
          </a:p>
          <a:p>
            <a:pPr lvl="1"/>
            <a:r>
              <a:rPr lang="ja-JP" altLang="en-US" dirty="0" smtClean="0"/>
              <a:t>収集（ハーベスト）</a:t>
            </a:r>
            <a:endParaRPr lang="en-US" altLang="ja-JP" dirty="0"/>
          </a:p>
          <a:p>
            <a:pPr lvl="1"/>
            <a:r>
              <a:rPr lang="ja-JP" altLang="en-US" dirty="0"/>
              <a:t>横断検索</a:t>
            </a:r>
            <a:endParaRPr lang="en-US" altLang="ja-JP" dirty="0"/>
          </a:p>
          <a:p>
            <a:pPr lvl="1"/>
            <a:r>
              <a:rPr lang="ja-JP" altLang="en-US" dirty="0" smtClean="0"/>
              <a:t>格納・保存</a:t>
            </a:r>
            <a:endParaRPr lang="en-US" altLang="ja-JP" dirty="0"/>
          </a:p>
          <a:p>
            <a:pPr lvl="1"/>
            <a:r>
              <a:rPr lang="ja-JP" altLang="en-US" dirty="0"/>
              <a:t>提供</a:t>
            </a:r>
            <a:endParaRPr lang="en-US" altLang="ja-JP" dirty="0"/>
          </a:p>
          <a:p>
            <a:r>
              <a:rPr kumimoji="1" lang="ja-JP" altLang="en-US" dirty="0" smtClean="0"/>
              <a:t>デジタルコンテンツ仕様</a:t>
            </a:r>
            <a:endParaRPr kumimoji="1" lang="en-US" altLang="ja-JP" dirty="0" smtClean="0"/>
          </a:p>
          <a:p>
            <a:pPr lvl="1"/>
            <a:r>
              <a:rPr lang="ja-JP" altLang="en-US" dirty="0" smtClean="0"/>
              <a:t>画像、音声、動画、電子書籍</a:t>
            </a:r>
            <a:endParaRPr kumimoji="1" lang="en-US" altLang="ja-JP" dirty="0" smtClean="0"/>
          </a:p>
          <a:p>
            <a:r>
              <a:rPr lang="ja-JP" altLang="en-US" dirty="0" smtClean="0"/>
              <a:t>デジタルコンテンツ交換仕様</a:t>
            </a:r>
            <a:endParaRPr kumimoji="1" lang="en-US" altLang="ja-JP" dirty="0" smtClean="0"/>
          </a:p>
          <a:p>
            <a:pPr lvl="1"/>
            <a:endParaRPr kumimoji="1" lang="ja-JP" altLang="en-US" dirty="0"/>
          </a:p>
        </p:txBody>
      </p:sp>
      <p:sp>
        <p:nvSpPr>
          <p:cNvPr id="5" name="フッター プレースホルダー 4"/>
          <p:cNvSpPr>
            <a:spLocks noGrp="1"/>
          </p:cNvSpPr>
          <p:nvPr>
            <p:ph type="ftr" sz="quarter" idx="11"/>
          </p:nvPr>
        </p:nvSpPr>
        <p:spPr/>
        <p:txBody>
          <a:bodyPr/>
          <a:lstStyle/>
          <a:p>
            <a:endParaRPr kumimoji="0" lang="en-US"/>
          </a:p>
        </p:txBody>
      </p:sp>
      <p:sp>
        <p:nvSpPr>
          <p:cNvPr id="6" name="スライド番号プレースホルダー 5"/>
          <p:cNvSpPr>
            <a:spLocks noGrp="1"/>
          </p:cNvSpPr>
          <p:nvPr>
            <p:ph type="sldNum" sz="quarter" idx="12"/>
          </p:nvPr>
        </p:nvSpPr>
        <p:spPr/>
        <p:txBody>
          <a:bodyPr/>
          <a:lstStyle/>
          <a:p>
            <a:fld id="{042AED99-7FB4-404E-8A97-64753DCE42EC}" type="slidenum">
              <a:rPr kumimoji="0" lang="en-US" smtClean="0"/>
              <a:pPr/>
              <a:t>46</a:t>
            </a:fld>
            <a:endParaRPr kumimoji="0" lang="en-US"/>
          </a:p>
        </p:txBody>
      </p:sp>
      <p:sp>
        <p:nvSpPr>
          <p:cNvPr id="7" name="横巻き 6"/>
          <p:cNvSpPr/>
          <p:nvPr/>
        </p:nvSpPr>
        <p:spPr>
          <a:xfrm>
            <a:off x="1865784" y="952444"/>
            <a:ext cx="8460432" cy="621742"/>
          </a:xfrm>
          <a:prstGeom prst="horizontalScroll">
            <a:avLst/>
          </a:prstGeom>
        </p:spPr>
        <p:style>
          <a:lnRef idx="1">
            <a:schemeClr val="accent1"/>
          </a:lnRef>
          <a:fillRef idx="2">
            <a:schemeClr val="accent1"/>
          </a:fillRef>
          <a:effectRef idx="1">
            <a:schemeClr val="accent1"/>
          </a:effectRef>
          <a:fontRef idx="minor">
            <a:schemeClr val="dk1"/>
          </a:fontRef>
        </p:style>
        <p:txBody>
          <a:bodyPr rtlCol="0" anchor="ctr"/>
          <a:lstStyle/>
          <a:p>
            <a:r>
              <a:rPr lang="ja-JP" altLang="en-US" sz="1600" dirty="0">
                <a:latin typeface="+mj-ea"/>
                <a:ea typeface="+mj-ea"/>
              </a:rPr>
              <a:t>様々な機関が提供するデータベースを効率的に利活用するために</a:t>
            </a:r>
          </a:p>
        </p:txBody>
      </p:sp>
    </p:spTree>
    <p:extLst>
      <p:ext uri="{BB962C8B-B14F-4D97-AF65-F5344CB8AC3E}">
        <p14:creationId xmlns:p14="http://schemas.microsoft.com/office/powerpoint/2010/main" val="985161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円柱 8"/>
          <p:cNvSpPr/>
          <p:nvPr/>
        </p:nvSpPr>
        <p:spPr>
          <a:xfrm>
            <a:off x="4570984" y="2167826"/>
            <a:ext cx="4052486" cy="4581974"/>
          </a:xfrm>
          <a:prstGeom prst="can">
            <a:avLst>
              <a:gd name="adj" fmla="val 5617"/>
            </a:avLst>
          </a:prstGeom>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en-US" altLang="ja-JP" sz="1400" dirty="0" err="1" smtClean="0">
                <a:latin typeface="Meiryo UI" panose="020B0604030504040204" pitchFamily="50" charset="-128"/>
                <a:ea typeface="Meiryo UI" panose="020B0604030504040204" pitchFamily="50" charset="-128"/>
              </a:rPr>
              <a:t>i</a:t>
            </a:r>
            <a:r>
              <a:rPr lang="ja-JP" altLang="en-US" sz="1400" dirty="0" smtClean="0">
                <a:latin typeface="Meiryo UI" panose="020B0604030504040204" pitchFamily="50" charset="-128"/>
                <a:ea typeface="Meiryo UI" panose="020B0604030504040204" pitchFamily="50" charset="-128"/>
              </a:rPr>
              <a:t>コンピテンシ・ディクショナリ</a:t>
            </a:r>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網羅的辞書</a:t>
            </a:r>
            <a:r>
              <a:rPr lang="en-US" altLang="ja-JP" sz="1400" dirty="0" smtClean="0">
                <a:latin typeface="Meiryo UI" panose="020B0604030504040204" pitchFamily="50" charset="-128"/>
                <a:ea typeface="Meiryo UI" panose="020B0604030504040204" pitchFamily="50" charset="-128"/>
              </a:rPr>
              <a:t>】</a:t>
            </a:r>
          </a:p>
        </p:txBody>
      </p:sp>
      <p:sp>
        <p:nvSpPr>
          <p:cNvPr id="11" name="角丸四角形 10"/>
          <p:cNvSpPr/>
          <p:nvPr/>
        </p:nvSpPr>
        <p:spPr>
          <a:xfrm>
            <a:off x="6036208" y="2712736"/>
            <a:ext cx="1642127" cy="3844180"/>
          </a:xfrm>
          <a:prstGeom prst="roundRect">
            <a:avLst>
              <a:gd name="adj" fmla="val 0"/>
            </a:avLst>
          </a:prstGeom>
        </p:spPr>
        <p:style>
          <a:lnRef idx="1">
            <a:schemeClr val="accent6"/>
          </a:lnRef>
          <a:fillRef idx="2">
            <a:schemeClr val="accent6"/>
          </a:fillRef>
          <a:effectRef idx="1">
            <a:schemeClr val="accent6"/>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スキル・ディクショナリ</a:t>
            </a:r>
            <a:endParaRPr lang="en-US" altLang="ja-JP" sz="1400" dirty="0" smtClean="0">
              <a:latin typeface="Meiryo UI" panose="020B0604030504040204" pitchFamily="50" charset="-128"/>
              <a:ea typeface="Meiryo UI" panose="020B0604030504040204" pitchFamily="50" charset="-128"/>
            </a:endParaRPr>
          </a:p>
        </p:txBody>
      </p:sp>
      <p:sp>
        <p:nvSpPr>
          <p:cNvPr id="12" name="角丸四角形 11"/>
          <p:cNvSpPr/>
          <p:nvPr/>
        </p:nvSpPr>
        <p:spPr>
          <a:xfrm>
            <a:off x="7885570" y="2693912"/>
            <a:ext cx="934044" cy="3844180"/>
          </a:xfrm>
          <a:prstGeom prst="roundRect">
            <a:avLst>
              <a:gd name="adj" fmla="val 0"/>
            </a:avLst>
          </a:prstGeom>
        </p:spPr>
        <p:style>
          <a:lnRef idx="1">
            <a:schemeClr val="accent6"/>
          </a:lnRef>
          <a:fillRef idx="2">
            <a:schemeClr val="accent6"/>
          </a:fillRef>
          <a:effectRef idx="1">
            <a:schemeClr val="accent6"/>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知識項目</a:t>
            </a:r>
            <a:endParaRPr lang="en-US" altLang="ja-JP" sz="1400" dirty="0" smtClean="0">
              <a:latin typeface="Meiryo UI" panose="020B0604030504040204" pitchFamily="50" charset="-128"/>
              <a:ea typeface="Meiryo UI" panose="020B0604030504040204" pitchFamily="50" charset="-128"/>
            </a:endParaRPr>
          </a:p>
        </p:txBody>
      </p:sp>
      <p:sp>
        <p:nvSpPr>
          <p:cNvPr id="71" name="角丸四角形 70"/>
          <p:cNvSpPr/>
          <p:nvPr/>
        </p:nvSpPr>
        <p:spPr>
          <a:xfrm>
            <a:off x="285750" y="1285696"/>
            <a:ext cx="4008404" cy="5349986"/>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知識の集約と提供</a:t>
            </a:r>
            <a:r>
              <a:rPr lang="ja-JP" altLang="en-US" sz="1400" dirty="0">
                <a:latin typeface="Meiryo UI" panose="020B0604030504040204" pitchFamily="50" charset="-128"/>
                <a:ea typeface="Meiryo UI" panose="020B0604030504040204" pitchFamily="50" charset="-128"/>
              </a:rPr>
              <a:t>業務</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タスクプロフィール</a:t>
            </a:r>
            <a:endParaRPr lang="en-US" altLang="ja-JP" sz="1400" dirty="0" smtClean="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81280" y="34608"/>
            <a:ext cx="12029440" cy="957373"/>
          </a:xfrm>
        </p:spPr>
        <p:txBody>
          <a:bodyPr>
            <a:noAutofit/>
          </a:bodyPr>
          <a:lstStyle/>
          <a:p>
            <a:r>
              <a:rPr kumimoji="1" lang="ja-JP" altLang="en-US" sz="3200" dirty="0" smtClean="0"/>
              <a:t>政府の標準ガイドライン</a:t>
            </a:r>
            <a:r>
              <a:rPr kumimoji="1" lang="en-US" altLang="ja-JP" sz="3200" dirty="0" smtClean="0"/>
              <a:t>/</a:t>
            </a:r>
            <a:r>
              <a:rPr kumimoji="1" lang="en-US" altLang="ja-JP" sz="3200" dirty="0" err="1" smtClean="0"/>
              <a:t>i</a:t>
            </a:r>
            <a:r>
              <a:rPr kumimoji="1" lang="ja-JP" altLang="en-US" sz="3200" dirty="0" smtClean="0"/>
              <a:t>コンピテンシ・</a:t>
            </a:r>
            <a:r>
              <a:rPr lang="ja-JP" altLang="en-US" sz="3200" dirty="0" smtClean="0"/>
              <a:t>ディクショナリを活用した</a:t>
            </a:r>
            <a:r>
              <a:rPr lang="en-US" altLang="ja-JP" sz="3200" dirty="0" smtClean="0"/>
              <a:t/>
            </a:r>
            <a:br>
              <a:rPr lang="en-US" altLang="ja-JP" sz="3200" dirty="0" smtClean="0"/>
            </a:br>
            <a:r>
              <a:rPr lang="ja-JP" altLang="en-US" sz="3200" dirty="0"/>
              <a:t>業務</a:t>
            </a:r>
            <a:r>
              <a:rPr lang="ja-JP" altLang="en-US" sz="3200" dirty="0" smtClean="0"/>
              <a:t>の遂行と</a:t>
            </a:r>
            <a:r>
              <a:rPr kumimoji="1" lang="ja-JP" altLang="en-US" sz="3200" dirty="0" smtClean="0"/>
              <a:t>スキル・知識の選択的習得</a:t>
            </a:r>
            <a:endParaRPr kumimoji="1" lang="ja-JP" altLang="en-US" sz="3200" dirty="0"/>
          </a:p>
        </p:txBody>
      </p:sp>
      <p:sp>
        <p:nvSpPr>
          <p:cNvPr id="3" name="角丸四角形 2"/>
          <p:cNvSpPr/>
          <p:nvPr/>
        </p:nvSpPr>
        <p:spPr>
          <a:xfrm>
            <a:off x="2422744" y="2011985"/>
            <a:ext cx="1778891" cy="4560203"/>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ja-JP" altLang="en-US" sz="1400">
                <a:latin typeface="Meiryo UI" panose="020B0604030504040204" pitchFamily="50" charset="-128"/>
                <a:ea typeface="Meiryo UI" panose="020B0604030504040204" pitchFamily="50" charset="-128"/>
              </a:rPr>
              <a:t>政府標準ガイドライン</a:t>
            </a:r>
            <a:endParaRPr lang="en-US" altLang="ja-JP" sz="1400" dirty="0" smtClean="0">
              <a:latin typeface="Meiryo UI" panose="020B0604030504040204" pitchFamily="50" charset="-128"/>
              <a:ea typeface="Meiryo UI" panose="020B0604030504040204" pitchFamily="50" charset="-128"/>
            </a:endParaRPr>
          </a:p>
        </p:txBody>
      </p:sp>
      <p:sp>
        <p:nvSpPr>
          <p:cNvPr id="4" name="角丸四角形 3"/>
          <p:cNvSpPr/>
          <p:nvPr/>
        </p:nvSpPr>
        <p:spPr>
          <a:xfrm>
            <a:off x="457015" y="2104576"/>
            <a:ext cx="1778891" cy="4374281"/>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固有業務</a:t>
            </a:r>
            <a:endParaRPr lang="en-US" altLang="ja-JP" sz="1400" smtClean="0">
              <a:latin typeface="Meiryo UI" panose="020B0604030504040204" pitchFamily="50" charset="-128"/>
              <a:ea typeface="Meiryo UI" panose="020B0604030504040204" pitchFamily="50" charset="-128"/>
            </a:endParaRPr>
          </a:p>
          <a:p>
            <a:pPr algn="ctr"/>
            <a:r>
              <a:rPr lang="ja-JP" altLang="en-US" sz="1400" smtClean="0">
                <a:latin typeface="Meiryo UI" panose="020B0604030504040204" pitchFamily="50" charset="-128"/>
                <a:ea typeface="Meiryo UI" panose="020B0604030504040204" pitchFamily="50" charset="-128"/>
              </a:rPr>
              <a:t>（知識インフラ）</a:t>
            </a:r>
            <a:endParaRPr lang="en-US" altLang="ja-JP" sz="1400" dirty="0" smtClean="0">
              <a:latin typeface="Meiryo UI" panose="020B0604030504040204" pitchFamily="50" charset="-128"/>
              <a:ea typeface="Meiryo UI" panose="020B0604030504040204" pitchFamily="50" charset="-128"/>
            </a:endParaRPr>
          </a:p>
        </p:txBody>
      </p:sp>
      <p:sp>
        <p:nvSpPr>
          <p:cNvPr id="5" name="角丸四角形 4"/>
          <p:cNvSpPr/>
          <p:nvPr/>
        </p:nvSpPr>
        <p:spPr>
          <a:xfrm>
            <a:off x="530059" y="2658966"/>
            <a:ext cx="1612237" cy="777345"/>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知識利活用</a:t>
            </a:r>
            <a:endParaRPr lang="en-US" altLang="ja-JP" sz="1400" dirty="0" smtClean="0">
              <a:latin typeface="Meiryo UI" panose="020B0604030504040204" pitchFamily="50" charset="-128"/>
              <a:ea typeface="Meiryo UI" panose="020B0604030504040204" pitchFamily="50" charset="-128"/>
            </a:endParaRPr>
          </a:p>
        </p:txBody>
      </p:sp>
      <p:sp>
        <p:nvSpPr>
          <p:cNvPr id="121" name="角丸四角形 120"/>
          <p:cNvSpPr/>
          <p:nvPr/>
        </p:nvSpPr>
        <p:spPr>
          <a:xfrm>
            <a:off x="6155819" y="3061419"/>
            <a:ext cx="1388404" cy="1073109"/>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vert="eaVert" lIns="0" rtlCol="0" anchor="b" anchorCtr="0"/>
          <a:lstStyle/>
          <a:p>
            <a:r>
              <a:rPr lang="ja-JP" altLang="en-US" sz="1000" dirty="0" smtClean="0">
                <a:latin typeface="Meiryo UI" panose="020B0604030504040204" pitchFamily="50" charset="-128"/>
                <a:ea typeface="Meiryo UI" panose="020B0604030504040204" pitchFamily="50" charset="-128"/>
              </a:rPr>
              <a:t>メソドロジ</a:t>
            </a:r>
            <a:endParaRPr lang="en-US" altLang="ja-JP" sz="1000" dirty="0" smtClean="0">
              <a:latin typeface="Meiryo UI" panose="020B0604030504040204" pitchFamily="50" charset="-128"/>
              <a:ea typeface="Meiryo UI" panose="020B0604030504040204" pitchFamily="50" charset="-128"/>
            </a:endParaRPr>
          </a:p>
        </p:txBody>
      </p:sp>
      <p:sp>
        <p:nvSpPr>
          <p:cNvPr id="6" name="角丸四角形 5"/>
          <p:cNvSpPr/>
          <p:nvPr/>
        </p:nvSpPr>
        <p:spPr>
          <a:xfrm>
            <a:off x="540343" y="3599534"/>
            <a:ext cx="1612237" cy="1665282"/>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知識創造</a:t>
            </a:r>
            <a:endParaRPr lang="en-US" altLang="ja-JP" sz="1400" dirty="0" smtClean="0">
              <a:latin typeface="Meiryo UI" panose="020B0604030504040204" pitchFamily="50" charset="-128"/>
              <a:ea typeface="Meiryo UI" panose="020B0604030504040204" pitchFamily="50" charset="-128"/>
            </a:endParaRPr>
          </a:p>
        </p:txBody>
      </p:sp>
      <p:sp>
        <p:nvSpPr>
          <p:cNvPr id="7" name="角丸四角形 6"/>
          <p:cNvSpPr/>
          <p:nvPr/>
        </p:nvSpPr>
        <p:spPr>
          <a:xfrm>
            <a:off x="540343" y="5483164"/>
            <a:ext cx="1612237" cy="777345"/>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恒久的保存</a:t>
            </a:r>
            <a:endParaRPr lang="en-US" altLang="ja-JP" sz="1400" dirty="0" smtClean="0">
              <a:latin typeface="Meiryo UI" panose="020B0604030504040204" pitchFamily="50" charset="-128"/>
              <a:ea typeface="Meiryo UI" panose="020B0604030504040204" pitchFamily="50" charset="-128"/>
            </a:endParaRPr>
          </a:p>
        </p:txBody>
      </p:sp>
      <p:sp>
        <p:nvSpPr>
          <p:cNvPr id="8" name="角丸四角形 7"/>
          <p:cNvSpPr/>
          <p:nvPr/>
        </p:nvSpPr>
        <p:spPr>
          <a:xfrm>
            <a:off x="641029" y="4514920"/>
            <a:ext cx="1390296" cy="623509"/>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創造支援</a:t>
            </a:r>
            <a:endParaRPr lang="en-US" altLang="ja-JP" sz="1400" dirty="0" smtClean="0">
              <a:latin typeface="Meiryo UI" panose="020B0604030504040204" pitchFamily="50" charset="-128"/>
              <a:ea typeface="Meiryo UI" panose="020B0604030504040204" pitchFamily="50" charset="-128"/>
            </a:endParaRPr>
          </a:p>
        </p:txBody>
      </p:sp>
      <p:sp>
        <p:nvSpPr>
          <p:cNvPr id="10" name="角丸四角形 9"/>
          <p:cNvSpPr/>
          <p:nvPr/>
        </p:nvSpPr>
        <p:spPr>
          <a:xfrm>
            <a:off x="4678673" y="2678336"/>
            <a:ext cx="1328291" cy="384418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タスク・ディクショナリ</a:t>
            </a:r>
            <a:endParaRPr lang="en-US" altLang="ja-JP" sz="1400" dirty="0" smtClean="0">
              <a:latin typeface="Meiryo UI" panose="020B0604030504040204" pitchFamily="50" charset="-128"/>
              <a:ea typeface="Meiryo UI" panose="020B0604030504040204" pitchFamily="50" charset="-128"/>
            </a:endParaRPr>
          </a:p>
        </p:txBody>
      </p:sp>
      <p:sp>
        <p:nvSpPr>
          <p:cNvPr id="14" name="角丸四角形 13"/>
          <p:cNvSpPr/>
          <p:nvPr/>
        </p:nvSpPr>
        <p:spPr>
          <a:xfrm>
            <a:off x="8975933" y="2167761"/>
            <a:ext cx="3171485" cy="4603517"/>
          </a:xfrm>
          <a:prstGeom prst="roundRect">
            <a:avLst>
              <a:gd name="adj" fmla="val 0"/>
            </a:avLst>
          </a:prstGeom>
        </p:spPr>
        <p:style>
          <a:lnRef idx="1">
            <a:schemeClr val="dk1"/>
          </a:lnRef>
          <a:fillRef idx="2">
            <a:schemeClr val="dk1"/>
          </a:fillRef>
          <a:effectRef idx="1">
            <a:schemeClr val="dk1"/>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情報処理技術者試験</a:t>
            </a:r>
            <a:endParaRPr lang="en-US" altLang="ja-JP" sz="1100" dirty="0" smtClean="0">
              <a:latin typeface="Meiryo UI" panose="020B0604030504040204" pitchFamily="50" charset="-128"/>
              <a:ea typeface="Meiryo UI" panose="020B0604030504040204" pitchFamily="50" charset="-128"/>
            </a:endParaRPr>
          </a:p>
        </p:txBody>
      </p:sp>
      <p:sp>
        <p:nvSpPr>
          <p:cNvPr id="15" name="角丸四角形 14"/>
          <p:cNvSpPr/>
          <p:nvPr/>
        </p:nvSpPr>
        <p:spPr>
          <a:xfrm>
            <a:off x="9017909" y="2384345"/>
            <a:ext cx="1039188" cy="4251335"/>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en-US" altLang="ja-JP" sz="1050" dirty="0" smtClean="0">
                <a:latin typeface="Meiryo UI" panose="020B0604030504040204" pitchFamily="50" charset="-128"/>
                <a:ea typeface="Meiryo UI" panose="020B0604030504040204" pitchFamily="50" charset="-128"/>
              </a:rPr>
              <a:t>IT</a:t>
            </a:r>
            <a:r>
              <a:rPr lang="ja-JP" altLang="en-US" sz="1050" dirty="0" smtClean="0">
                <a:latin typeface="Meiryo UI" panose="020B0604030504040204" pitchFamily="50" charset="-128"/>
                <a:ea typeface="Meiryo UI" panose="020B0604030504040204" pitchFamily="50" charset="-128"/>
              </a:rPr>
              <a:t>パスポート</a:t>
            </a:r>
            <a:endParaRPr lang="en-US" altLang="ja-JP" sz="1050" dirty="0" smtClean="0">
              <a:latin typeface="Meiryo UI" panose="020B0604030504040204" pitchFamily="50" charset="-128"/>
              <a:ea typeface="Meiryo UI" panose="020B0604030504040204" pitchFamily="50" charset="-128"/>
            </a:endParaRPr>
          </a:p>
          <a:p>
            <a:pPr algn="ctr"/>
            <a:r>
              <a:rPr lang="ja-JP" altLang="en-US" sz="1050" dirty="0" smtClean="0">
                <a:latin typeface="Meiryo UI" panose="020B0604030504040204" pitchFamily="50" charset="-128"/>
                <a:ea typeface="Meiryo UI" panose="020B0604030504040204" pitchFamily="50" charset="-128"/>
              </a:rPr>
              <a:t>情報セキュリティマネジメント</a:t>
            </a:r>
            <a:endParaRPr lang="en-US" altLang="ja-JP" sz="1050" dirty="0" smtClean="0">
              <a:latin typeface="Meiryo UI" panose="020B0604030504040204" pitchFamily="50" charset="-128"/>
              <a:ea typeface="Meiryo UI" panose="020B0604030504040204" pitchFamily="50" charset="-128"/>
            </a:endParaRPr>
          </a:p>
        </p:txBody>
      </p:sp>
      <p:sp>
        <p:nvSpPr>
          <p:cNvPr id="16" name="角丸四角形 15"/>
          <p:cNvSpPr/>
          <p:nvPr/>
        </p:nvSpPr>
        <p:spPr>
          <a:xfrm>
            <a:off x="10084376" y="2370402"/>
            <a:ext cx="618560" cy="4201785"/>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基礎情報技術者</a:t>
            </a:r>
            <a:endParaRPr lang="en-US" altLang="ja-JP" sz="1100" dirty="0" smtClean="0">
              <a:latin typeface="Meiryo UI" panose="020B0604030504040204" pitchFamily="50" charset="-128"/>
              <a:ea typeface="Meiryo UI" panose="020B0604030504040204" pitchFamily="50" charset="-128"/>
            </a:endParaRPr>
          </a:p>
        </p:txBody>
      </p:sp>
      <p:sp>
        <p:nvSpPr>
          <p:cNvPr id="17" name="角丸四角形 16"/>
          <p:cNvSpPr/>
          <p:nvPr/>
        </p:nvSpPr>
        <p:spPr>
          <a:xfrm>
            <a:off x="10758451" y="2369513"/>
            <a:ext cx="624416" cy="4266168"/>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応用情報技術者</a:t>
            </a:r>
            <a:endParaRPr lang="en-US" altLang="ja-JP" sz="1100" dirty="0" smtClean="0">
              <a:latin typeface="Meiryo UI" panose="020B0604030504040204" pitchFamily="50" charset="-128"/>
              <a:ea typeface="Meiryo UI" panose="020B0604030504040204" pitchFamily="50" charset="-128"/>
            </a:endParaRPr>
          </a:p>
        </p:txBody>
      </p:sp>
      <p:sp>
        <p:nvSpPr>
          <p:cNvPr id="18" name="角丸四角形 17"/>
          <p:cNvSpPr/>
          <p:nvPr/>
        </p:nvSpPr>
        <p:spPr>
          <a:xfrm>
            <a:off x="11410146" y="2379688"/>
            <a:ext cx="696456" cy="349924"/>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en-US" altLang="ja-JP" sz="1100" dirty="0" smtClean="0">
                <a:latin typeface="Meiryo UI" panose="020B0604030504040204" pitchFamily="50" charset="-128"/>
                <a:ea typeface="Meiryo UI" panose="020B0604030504040204" pitchFamily="50" charset="-128"/>
              </a:rPr>
              <a:t>IT</a:t>
            </a:r>
            <a:r>
              <a:rPr lang="ja-JP" altLang="en-US" sz="1100" dirty="0" smtClean="0">
                <a:latin typeface="Meiryo UI" panose="020B0604030504040204" pitchFamily="50" charset="-128"/>
                <a:ea typeface="Meiryo UI" panose="020B0604030504040204" pitchFamily="50" charset="-128"/>
              </a:rPr>
              <a:t>ストラテジ</a:t>
            </a:r>
            <a:endParaRPr lang="en-US" altLang="ja-JP" sz="1100" dirty="0" smtClean="0">
              <a:latin typeface="Meiryo UI" panose="020B0604030504040204" pitchFamily="50" charset="-128"/>
              <a:ea typeface="Meiryo UI" panose="020B0604030504040204" pitchFamily="50" charset="-128"/>
            </a:endParaRPr>
          </a:p>
        </p:txBody>
      </p:sp>
      <p:sp>
        <p:nvSpPr>
          <p:cNvPr id="19" name="角丸四角形 18"/>
          <p:cNvSpPr/>
          <p:nvPr/>
        </p:nvSpPr>
        <p:spPr>
          <a:xfrm>
            <a:off x="2549271" y="1617192"/>
            <a:ext cx="1545307" cy="29518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戦略</a:t>
            </a:r>
            <a:r>
              <a:rPr lang="ja-JP" altLang="en-US" sz="1400" dirty="0" smtClean="0">
                <a:latin typeface="Meiryo UI" panose="020B0604030504040204" pitchFamily="50" charset="-128"/>
                <a:ea typeface="Meiryo UI" panose="020B0604030504040204" pitchFamily="50" charset="-128"/>
              </a:rPr>
              <a:t>企画</a:t>
            </a:r>
            <a:endParaRPr lang="en-US" altLang="ja-JP" sz="1400" dirty="0" smtClean="0">
              <a:latin typeface="Meiryo UI" panose="020B0604030504040204" pitchFamily="50" charset="-128"/>
              <a:ea typeface="Meiryo UI" panose="020B0604030504040204" pitchFamily="50" charset="-128"/>
            </a:endParaRPr>
          </a:p>
        </p:txBody>
      </p:sp>
      <p:sp>
        <p:nvSpPr>
          <p:cNvPr id="20" name="角丸四角形 19"/>
          <p:cNvSpPr/>
          <p:nvPr/>
        </p:nvSpPr>
        <p:spPr>
          <a:xfrm>
            <a:off x="2557409" y="2312935"/>
            <a:ext cx="1545307" cy="222565"/>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企画</a:t>
            </a:r>
            <a:endParaRPr lang="en-US" altLang="ja-JP" sz="1100" dirty="0" smtClean="0">
              <a:latin typeface="Meiryo UI" panose="020B0604030504040204" pitchFamily="50" charset="-128"/>
              <a:ea typeface="Meiryo UI" panose="020B0604030504040204" pitchFamily="50" charset="-128"/>
            </a:endParaRPr>
          </a:p>
        </p:txBody>
      </p:sp>
      <p:sp>
        <p:nvSpPr>
          <p:cNvPr id="21" name="角丸四角形 20"/>
          <p:cNvSpPr/>
          <p:nvPr/>
        </p:nvSpPr>
        <p:spPr>
          <a:xfrm>
            <a:off x="2549271" y="2612590"/>
            <a:ext cx="1545307" cy="234044"/>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プロジェクト管理</a:t>
            </a:r>
            <a:endParaRPr lang="en-US" altLang="ja-JP" sz="1100" dirty="0" smtClean="0">
              <a:latin typeface="Meiryo UI" panose="020B0604030504040204" pitchFamily="50" charset="-128"/>
              <a:ea typeface="Meiryo UI" panose="020B0604030504040204" pitchFamily="50" charset="-128"/>
            </a:endParaRPr>
          </a:p>
        </p:txBody>
      </p:sp>
      <p:sp>
        <p:nvSpPr>
          <p:cNvPr id="22" name="角丸四角形 21"/>
          <p:cNvSpPr/>
          <p:nvPr/>
        </p:nvSpPr>
        <p:spPr>
          <a:xfrm>
            <a:off x="2516233" y="2891970"/>
            <a:ext cx="1545307" cy="212820"/>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業務・サービス要件定義</a:t>
            </a:r>
            <a:endParaRPr lang="en-US" altLang="ja-JP" sz="1100" dirty="0" smtClean="0">
              <a:latin typeface="Meiryo UI" panose="020B0604030504040204" pitchFamily="50" charset="-128"/>
              <a:ea typeface="Meiryo UI" panose="020B0604030504040204" pitchFamily="50" charset="-128"/>
            </a:endParaRPr>
          </a:p>
        </p:txBody>
      </p:sp>
      <p:sp>
        <p:nvSpPr>
          <p:cNvPr id="23" name="角丸四角形 22"/>
          <p:cNvSpPr/>
          <p:nvPr/>
        </p:nvSpPr>
        <p:spPr>
          <a:xfrm>
            <a:off x="2516233" y="3486104"/>
            <a:ext cx="1545307" cy="279201"/>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システム化要件定義</a:t>
            </a:r>
            <a:endParaRPr lang="en-US" altLang="ja-JP" sz="1100" dirty="0" smtClean="0">
              <a:latin typeface="Meiryo UI" panose="020B0604030504040204" pitchFamily="50" charset="-128"/>
              <a:ea typeface="Meiryo UI" panose="020B0604030504040204" pitchFamily="50" charset="-128"/>
            </a:endParaRPr>
          </a:p>
        </p:txBody>
      </p:sp>
      <p:sp>
        <p:nvSpPr>
          <p:cNvPr id="24" name="角丸四角形 23"/>
          <p:cNvSpPr/>
          <p:nvPr/>
        </p:nvSpPr>
        <p:spPr>
          <a:xfrm>
            <a:off x="2557408" y="3180917"/>
            <a:ext cx="1545307" cy="212415"/>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予算要求</a:t>
            </a:r>
            <a:endParaRPr lang="en-US" altLang="ja-JP" sz="1100" dirty="0" smtClean="0">
              <a:latin typeface="Meiryo UI" panose="020B0604030504040204" pitchFamily="50" charset="-128"/>
              <a:ea typeface="Meiryo UI" panose="020B0604030504040204" pitchFamily="50" charset="-128"/>
            </a:endParaRPr>
          </a:p>
        </p:txBody>
      </p:sp>
      <p:sp>
        <p:nvSpPr>
          <p:cNvPr id="25" name="角丸四角形 24"/>
          <p:cNvSpPr/>
          <p:nvPr/>
        </p:nvSpPr>
        <p:spPr>
          <a:xfrm>
            <a:off x="2516233" y="3870672"/>
            <a:ext cx="1545307" cy="213538"/>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ja-JP" altLang="en-US" sz="1100" dirty="0">
                <a:latin typeface="Meiryo UI" panose="020B0604030504040204" pitchFamily="50" charset="-128"/>
                <a:ea typeface="Meiryo UI" panose="020B0604030504040204" pitchFamily="50" charset="-128"/>
              </a:rPr>
              <a:t>調達</a:t>
            </a:r>
            <a:endParaRPr lang="en-US" altLang="ja-JP" sz="1100" dirty="0" smtClean="0">
              <a:latin typeface="Meiryo UI" panose="020B0604030504040204" pitchFamily="50" charset="-128"/>
              <a:ea typeface="Meiryo UI" panose="020B0604030504040204" pitchFamily="50" charset="-128"/>
            </a:endParaRPr>
          </a:p>
        </p:txBody>
      </p:sp>
      <p:sp>
        <p:nvSpPr>
          <p:cNvPr id="26" name="角丸四角形 25"/>
          <p:cNvSpPr/>
          <p:nvPr/>
        </p:nvSpPr>
        <p:spPr>
          <a:xfrm>
            <a:off x="2481671" y="4169832"/>
            <a:ext cx="1545307" cy="212603"/>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契約</a:t>
            </a:r>
            <a:endParaRPr lang="en-US" altLang="ja-JP" sz="1100" dirty="0" smtClean="0">
              <a:latin typeface="Meiryo UI" panose="020B0604030504040204" pitchFamily="50" charset="-128"/>
              <a:ea typeface="Meiryo UI" panose="020B0604030504040204" pitchFamily="50" charset="-128"/>
            </a:endParaRPr>
          </a:p>
        </p:txBody>
      </p:sp>
      <p:sp>
        <p:nvSpPr>
          <p:cNvPr id="27" name="角丸四角形 26"/>
          <p:cNvSpPr/>
          <p:nvPr/>
        </p:nvSpPr>
        <p:spPr>
          <a:xfrm>
            <a:off x="2539535" y="4469852"/>
            <a:ext cx="1545307" cy="212603"/>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設計</a:t>
            </a:r>
            <a:endParaRPr lang="en-US" altLang="ja-JP" sz="1100" dirty="0" smtClean="0">
              <a:latin typeface="Meiryo UI" panose="020B0604030504040204" pitchFamily="50" charset="-128"/>
              <a:ea typeface="Meiryo UI" panose="020B0604030504040204" pitchFamily="50" charset="-128"/>
            </a:endParaRPr>
          </a:p>
        </p:txBody>
      </p:sp>
      <p:sp>
        <p:nvSpPr>
          <p:cNvPr id="28" name="角丸四角形 27"/>
          <p:cNvSpPr/>
          <p:nvPr/>
        </p:nvSpPr>
        <p:spPr>
          <a:xfrm>
            <a:off x="2571758" y="4744725"/>
            <a:ext cx="1545307" cy="212603"/>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algn="ctr"/>
            <a:r>
              <a:rPr lang="ja-JP" altLang="en-US" sz="1100" smtClean="0">
                <a:latin typeface="Meiryo UI" panose="020B0604030504040204" pitchFamily="50" charset="-128"/>
                <a:ea typeface="Meiryo UI" panose="020B0604030504040204" pitchFamily="50" charset="-128"/>
              </a:rPr>
              <a:t>開発・テスト「</a:t>
            </a:r>
            <a:endParaRPr lang="en-US" altLang="ja-JP" sz="1100" dirty="0" smtClean="0">
              <a:latin typeface="Meiryo UI" panose="020B0604030504040204" pitchFamily="50" charset="-128"/>
              <a:ea typeface="Meiryo UI" panose="020B0604030504040204" pitchFamily="50" charset="-128"/>
            </a:endParaRPr>
          </a:p>
        </p:txBody>
      </p:sp>
      <p:sp>
        <p:nvSpPr>
          <p:cNvPr id="29" name="角丸四角形 28"/>
          <p:cNvSpPr/>
          <p:nvPr/>
        </p:nvSpPr>
        <p:spPr>
          <a:xfrm>
            <a:off x="2571758" y="5050682"/>
            <a:ext cx="1545307" cy="212603"/>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検査（検収）</a:t>
            </a:r>
            <a:endParaRPr lang="en-US" altLang="ja-JP" sz="1100" dirty="0" smtClean="0">
              <a:latin typeface="Meiryo UI" panose="020B0604030504040204" pitchFamily="50" charset="-128"/>
              <a:ea typeface="Meiryo UI" panose="020B0604030504040204" pitchFamily="50" charset="-128"/>
            </a:endParaRPr>
          </a:p>
        </p:txBody>
      </p:sp>
      <p:sp>
        <p:nvSpPr>
          <p:cNvPr id="30" name="角丸四角形 29"/>
          <p:cNvSpPr/>
          <p:nvPr/>
        </p:nvSpPr>
        <p:spPr>
          <a:xfrm>
            <a:off x="2557407" y="5352172"/>
            <a:ext cx="1545307" cy="212603"/>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運用開始準備</a:t>
            </a:r>
            <a:endParaRPr lang="en-US" altLang="ja-JP" sz="1100" dirty="0" smtClean="0">
              <a:latin typeface="Meiryo UI" panose="020B0604030504040204" pitchFamily="50" charset="-128"/>
              <a:ea typeface="Meiryo UI" panose="020B0604030504040204" pitchFamily="50" charset="-128"/>
            </a:endParaRPr>
          </a:p>
        </p:txBody>
      </p:sp>
      <p:sp>
        <p:nvSpPr>
          <p:cNvPr id="31" name="角丸四角形 30"/>
          <p:cNvSpPr/>
          <p:nvPr/>
        </p:nvSpPr>
        <p:spPr>
          <a:xfrm>
            <a:off x="2549567" y="5636360"/>
            <a:ext cx="1545307" cy="212603"/>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運用の実施</a:t>
            </a:r>
            <a:endParaRPr lang="en-US" altLang="ja-JP" sz="1100" dirty="0" smtClean="0">
              <a:latin typeface="Meiryo UI" panose="020B0604030504040204" pitchFamily="50" charset="-128"/>
              <a:ea typeface="Meiryo UI" panose="020B0604030504040204" pitchFamily="50" charset="-128"/>
            </a:endParaRPr>
          </a:p>
        </p:txBody>
      </p:sp>
      <p:sp>
        <p:nvSpPr>
          <p:cNvPr id="32" name="角丸四角形 31"/>
          <p:cNvSpPr/>
          <p:nvPr/>
        </p:nvSpPr>
        <p:spPr>
          <a:xfrm>
            <a:off x="2516233" y="5920548"/>
            <a:ext cx="1545307" cy="212603"/>
          </a:xfrm>
          <a:prstGeom prst="roundRect">
            <a:avLst>
              <a:gd name="adj" fmla="val 0"/>
            </a:avLst>
          </a:prstGeom>
        </p:spPr>
        <p:style>
          <a:lnRef idx="1">
            <a:schemeClr val="accent4"/>
          </a:lnRef>
          <a:fillRef idx="3">
            <a:schemeClr val="accent4"/>
          </a:fillRef>
          <a:effectRef idx="2">
            <a:schemeClr val="accent4"/>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保守の実施</a:t>
            </a:r>
            <a:endParaRPr lang="en-US" altLang="ja-JP" sz="1100" dirty="0" smtClean="0">
              <a:latin typeface="Meiryo UI" panose="020B0604030504040204" pitchFamily="50" charset="-128"/>
              <a:ea typeface="Meiryo UI" panose="020B0604030504040204" pitchFamily="50" charset="-128"/>
            </a:endParaRPr>
          </a:p>
        </p:txBody>
      </p:sp>
      <p:sp>
        <p:nvSpPr>
          <p:cNvPr id="33" name="角丸四角形 32"/>
          <p:cNvSpPr/>
          <p:nvPr/>
        </p:nvSpPr>
        <p:spPr>
          <a:xfrm>
            <a:off x="2516232" y="6234492"/>
            <a:ext cx="1545307" cy="212603"/>
          </a:xfrm>
          <a:prstGeom prst="roundRect">
            <a:avLst>
              <a:gd name="adj" fmla="val 0"/>
            </a:avLst>
          </a:prstGeom>
        </p:spPr>
        <p:style>
          <a:lnRef idx="1">
            <a:schemeClr val="accent4"/>
          </a:lnRef>
          <a:fillRef idx="3">
            <a:schemeClr val="accent4"/>
          </a:fillRef>
          <a:effectRef idx="2">
            <a:schemeClr val="accent4"/>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システム監査</a:t>
            </a:r>
            <a:endParaRPr lang="en-US" altLang="ja-JP" sz="1100" dirty="0" smtClean="0">
              <a:latin typeface="Meiryo UI" panose="020B0604030504040204" pitchFamily="50" charset="-128"/>
              <a:ea typeface="Meiryo UI" panose="020B0604030504040204" pitchFamily="50" charset="-128"/>
            </a:endParaRPr>
          </a:p>
        </p:txBody>
      </p:sp>
      <p:sp>
        <p:nvSpPr>
          <p:cNvPr id="34" name="角丸四角形 33"/>
          <p:cNvSpPr/>
          <p:nvPr/>
        </p:nvSpPr>
        <p:spPr>
          <a:xfrm>
            <a:off x="4776258" y="3118547"/>
            <a:ext cx="1131723" cy="20979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戦略</a:t>
            </a:r>
            <a:endParaRPr lang="en-US" altLang="ja-JP" sz="1100" dirty="0" smtClean="0">
              <a:latin typeface="Meiryo UI" panose="020B0604030504040204" pitchFamily="50" charset="-128"/>
              <a:ea typeface="Meiryo UI" panose="020B0604030504040204" pitchFamily="50" charset="-128"/>
            </a:endParaRPr>
          </a:p>
        </p:txBody>
      </p:sp>
      <p:sp>
        <p:nvSpPr>
          <p:cNvPr id="35" name="角丸四角形 34"/>
          <p:cNvSpPr/>
          <p:nvPr/>
        </p:nvSpPr>
        <p:spPr>
          <a:xfrm>
            <a:off x="4768120" y="3418202"/>
            <a:ext cx="1131723" cy="220616"/>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企画</a:t>
            </a:r>
            <a:endParaRPr lang="en-US" altLang="ja-JP" sz="1100" dirty="0" smtClean="0">
              <a:latin typeface="Meiryo UI" panose="020B0604030504040204" pitchFamily="50" charset="-128"/>
              <a:ea typeface="Meiryo UI" panose="020B0604030504040204" pitchFamily="50" charset="-128"/>
            </a:endParaRPr>
          </a:p>
        </p:txBody>
      </p:sp>
      <p:sp>
        <p:nvSpPr>
          <p:cNvPr id="36" name="角丸四角形 35"/>
          <p:cNvSpPr/>
          <p:nvPr/>
        </p:nvSpPr>
        <p:spPr>
          <a:xfrm>
            <a:off x="4735082" y="3697582"/>
            <a:ext cx="1131723" cy="200610"/>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開発</a:t>
            </a:r>
            <a:endParaRPr lang="en-US" altLang="ja-JP" sz="1100" dirty="0" smtClean="0">
              <a:latin typeface="Meiryo UI" panose="020B0604030504040204" pitchFamily="50" charset="-128"/>
              <a:ea typeface="Meiryo UI" panose="020B0604030504040204" pitchFamily="50" charset="-128"/>
            </a:endParaRPr>
          </a:p>
        </p:txBody>
      </p:sp>
      <p:sp>
        <p:nvSpPr>
          <p:cNvPr id="37" name="角丸四角形 36"/>
          <p:cNvSpPr/>
          <p:nvPr/>
        </p:nvSpPr>
        <p:spPr>
          <a:xfrm>
            <a:off x="4735082" y="4291717"/>
            <a:ext cx="1131723" cy="264664"/>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評価・改善</a:t>
            </a:r>
            <a:endParaRPr lang="en-US" altLang="ja-JP" sz="1100" dirty="0" smtClean="0">
              <a:latin typeface="Meiryo UI" panose="020B0604030504040204" pitchFamily="50" charset="-128"/>
              <a:ea typeface="Meiryo UI" panose="020B0604030504040204" pitchFamily="50" charset="-128"/>
            </a:endParaRPr>
          </a:p>
        </p:txBody>
      </p:sp>
      <p:sp>
        <p:nvSpPr>
          <p:cNvPr id="38" name="角丸四角形 37"/>
          <p:cNvSpPr/>
          <p:nvPr/>
        </p:nvSpPr>
        <p:spPr>
          <a:xfrm>
            <a:off x="4776257" y="3986530"/>
            <a:ext cx="1131723" cy="200228"/>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利活用</a:t>
            </a:r>
            <a:endParaRPr lang="en-US" altLang="ja-JP" sz="1100" dirty="0" smtClean="0">
              <a:latin typeface="Meiryo UI" panose="020B0604030504040204" pitchFamily="50" charset="-128"/>
              <a:ea typeface="Meiryo UI" panose="020B0604030504040204" pitchFamily="50" charset="-128"/>
            </a:endParaRPr>
          </a:p>
        </p:txBody>
      </p:sp>
      <p:sp>
        <p:nvSpPr>
          <p:cNvPr id="39" name="角丸四角形 38"/>
          <p:cNvSpPr/>
          <p:nvPr/>
        </p:nvSpPr>
        <p:spPr>
          <a:xfrm>
            <a:off x="4735082" y="4676284"/>
            <a:ext cx="1131723" cy="201286"/>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管理・統制</a:t>
            </a:r>
            <a:endParaRPr lang="en-US" altLang="ja-JP" sz="1100" dirty="0" smtClean="0">
              <a:latin typeface="Meiryo UI" panose="020B0604030504040204" pitchFamily="50" charset="-128"/>
              <a:ea typeface="Meiryo UI" panose="020B0604030504040204" pitchFamily="50" charset="-128"/>
            </a:endParaRPr>
          </a:p>
        </p:txBody>
      </p:sp>
      <p:sp>
        <p:nvSpPr>
          <p:cNvPr id="40" name="角丸四角形 39"/>
          <p:cNvSpPr/>
          <p:nvPr/>
        </p:nvSpPr>
        <p:spPr>
          <a:xfrm>
            <a:off x="4758384" y="4965761"/>
            <a:ext cx="1131723" cy="20040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推進・支援</a:t>
            </a:r>
            <a:endParaRPr lang="en-US" altLang="ja-JP" sz="1100" dirty="0" smtClean="0">
              <a:latin typeface="Meiryo UI" panose="020B0604030504040204" pitchFamily="50" charset="-128"/>
              <a:ea typeface="Meiryo UI" panose="020B0604030504040204" pitchFamily="50" charset="-128"/>
            </a:endParaRPr>
          </a:p>
        </p:txBody>
      </p:sp>
      <p:sp>
        <p:nvSpPr>
          <p:cNvPr id="41" name="角丸四角形 40"/>
          <p:cNvSpPr/>
          <p:nvPr/>
        </p:nvSpPr>
        <p:spPr>
          <a:xfrm>
            <a:off x="4758384" y="5275464"/>
            <a:ext cx="1131723" cy="20040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その他業務</a:t>
            </a:r>
            <a:endParaRPr lang="en-US" altLang="ja-JP" sz="1100" dirty="0" smtClean="0">
              <a:latin typeface="Meiryo UI" panose="020B0604030504040204" pitchFamily="50" charset="-128"/>
              <a:ea typeface="Meiryo UI" panose="020B0604030504040204" pitchFamily="50" charset="-128"/>
            </a:endParaRPr>
          </a:p>
        </p:txBody>
      </p:sp>
      <p:sp>
        <p:nvSpPr>
          <p:cNvPr id="56" name="角丸四角形 55"/>
          <p:cNvSpPr/>
          <p:nvPr/>
        </p:nvSpPr>
        <p:spPr>
          <a:xfrm>
            <a:off x="651312" y="3902052"/>
            <a:ext cx="1390296" cy="523306"/>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知識創造</a:t>
            </a:r>
            <a:endParaRPr lang="en-US" altLang="ja-JP" sz="1400" dirty="0" smtClean="0">
              <a:latin typeface="Meiryo UI" panose="020B0604030504040204" pitchFamily="50" charset="-128"/>
              <a:ea typeface="Meiryo UI" panose="020B0604030504040204" pitchFamily="50" charset="-128"/>
            </a:endParaRPr>
          </a:p>
        </p:txBody>
      </p:sp>
      <p:sp>
        <p:nvSpPr>
          <p:cNvPr id="57" name="角丸四角形 56"/>
          <p:cNvSpPr/>
          <p:nvPr/>
        </p:nvSpPr>
        <p:spPr>
          <a:xfrm>
            <a:off x="9072964" y="3015263"/>
            <a:ext cx="2287522" cy="1032955"/>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ストラテジ系</a:t>
            </a:r>
            <a:endParaRPr lang="en-US" altLang="ja-JP" sz="1100" dirty="0" smtClean="0">
              <a:latin typeface="Meiryo UI" panose="020B0604030504040204" pitchFamily="50" charset="-128"/>
              <a:ea typeface="Meiryo UI" panose="020B0604030504040204" pitchFamily="50" charset="-128"/>
            </a:endParaRPr>
          </a:p>
        </p:txBody>
      </p:sp>
      <p:sp>
        <p:nvSpPr>
          <p:cNvPr id="58" name="角丸四角形 57"/>
          <p:cNvSpPr/>
          <p:nvPr/>
        </p:nvSpPr>
        <p:spPr>
          <a:xfrm>
            <a:off x="9150431" y="3786383"/>
            <a:ext cx="2105904" cy="200610"/>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企業と法規（法規）</a:t>
            </a:r>
            <a:endParaRPr lang="en-US" altLang="ja-JP" sz="1100" dirty="0" smtClean="0">
              <a:latin typeface="Meiryo UI" panose="020B0604030504040204" pitchFamily="50" charset="-128"/>
              <a:ea typeface="Meiryo UI" panose="020B0604030504040204" pitchFamily="50" charset="-128"/>
            </a:endParaRPr>
          </a:p>
        </p:txBody>
      </p:sp>
      <p:sp>
        <p:nvSpPr>
          <p:cNvPr id="59" name="角丸四角形 58"/>
          <p:cNvSpPr/>
          <p:nvPr/>
        </p:nvSpPr>
        <p:spPr>
          <a:xfrm>
            <a:off x="7783953" y="3061420"/>
            <a:ext cx="768831" cy="1103941"/>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スキル項目毎に必要な知識項目一覧</a:t>
            </a:r>
            <a:r>
              <a:rPr lang="en-US" altLang="ja-JP" sz="1100" dirty="0" smtClean="0">
                <a:latin typeface="Meiryo UI" panose="020B0604030504040204" pitchFamily="50" charset="-128"/>
                <a:ea typeface="Meiryo UI" panose="020B0604030504040204" pitchFamily="50" charset="-128"/>
              </a:rPr>
              <a:t>(9000</a:t>
            </a:r>
            <a:r>
              <a:rPr lang="ja-JP" altLang="en-US" sz="1100" dirty="0" smtClean="0">
                <a:latin typeface="Meiryo UI" panose="020B0604030504040204" pitchFamily="50" charset="-128"/>
                <a:ea typeface="Meiryo UI" panose="020B0604030504040204" pitchFamily="50" charset="-128"/>
              </a:rPr>
              <a:t>項目</a:t>
            </a:r>
            <a:r>
              <a:rPr lang="en-US" altLang="ja-JP" sz="1100" dirty="0" smtClean="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algn="ctr"/>
            <a:endParaRPr lang="en-US" altLang="ja-JP" sz="1100" dirty="0" smtClean="0">
              <a:latin typeface="Meiryo UI" panose="020B0604030504040204" pitchFamily="50" charset="-128"/>
              <a:ea typeface="Meiryo UI" panose="020B0604030504040204" pitchFamily="50" charset="-128"/>
            </a:endParaRPr>
          </a:p>
        </p:txBody>
      </p:sp>
      <p:sp>
        <p:nvSpPr>
          <p:cNvPr id="60" name="角丸四角形 59"/>
          <p:cNvSpPr/>
          <p:nvPr/>
        </p:nvSpPr>
        <p:spPr>
          <a:xfrm>
            <a:off x="9105727" y="3190285"/>
            <a:ext cx="2105904" cy="200610"/>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システム戦略</a:t>
            </a:r>
            <a:endParaRPr lang="en-US" altLang="ja-JP" sz="1100" dirty="0" smtClean="0">
              <a:latin typeface="Meiryo UI" panose="020B0604030504040204" pitchFamily="50" charset="-128"/>
              <a:ea typeface="Meiryo UI" panose="020B0604030504040204" pitchFamily="50" charset="-128"/>
            </a:endParaRPr>
          </a:p>
        </p:txBody>
      </p:sp>
      <p:sp>
        <p:nvSpPr>
          <p:cNvPr id="61" name="角丸四角形 60"/>
          <p:cNvSpPr/>
          <p:nvPr/>
        </p:nvSpPr>
        <p:spPr>
          <a:xfrm>
            <a:off x="9072964" y="4127712"/>
            <a:ext cx="2287522" cy="1259787"/>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マネジメント系</a:t>
            </a:r>
            <a:endParaRPr lang="en-US" altLang="ja-JP" sz="1100" dirty="0" smtClean="0">
              <a:latin typeface="Meiryo UI" panose="020B0604030504040204" pitchFamily="50" charset="-128"/>
              <a:ea typeface="Meiryo UI" panose="020B0604030504040204" pitchFamily="50" charset="-128"/>
            </a:endParaRPr>
          </a:p>
        </p:txBody>
      </p:sp>
      <p:sp>
        <p:nvSpPr>
          <p:cNvPr id="62" name="角丸四角形 61"/>
          <p:cNvSpPr/>
          <p:nvPr/>
        </p:nvSpPr>
        <p:spPr>
          <a:xfrm>
            <a:off x="9161560" y="4365185"/>
            <a:ext cx="789919" cy="279115"/>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開発技術</a:t>
            </a:r>
            <a:endParaRPr lang="en-US" altLang="ja-JP" sz="1100" dirty="0" smtClean="0">
              <a:latin typeface="Meiryo UI" panose="020B0604030504040204" pitchFamily="50" charset="-128"/>
              <a:ea typeface="Meiryo UI" panose="020B0604030504040204" pitchFamily="50" charset="-128"/>
            </a:endParaRPr>
          </a:p>
        </p:txBody>
      </p:sp>
      <p:sp>
        <p:nvSpPr>
          <p:cNvPr id="63" name="角丸四角形 62"/>
          <p:cNvSpPr/>
          <p:nvPr/>
        </p:nvSpPr>
        <p:spPr>
          <a:xfrm>
            <a:off x="9161561" y="4602660"/>
            <a:ext cx="2105904" cy="200610"/>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プロジェクトマネジメント</a:t>
            </a:r>
            <a:endParaRPr lang="en-US" altLang="ja-JP" sz="1100" dirty="0" smtClean="0">
              <a:latin typeface="Meiryo UI" panose="020B0604030504040204" pitchFamily="50" charset="-128"/>
              <a:ea typeface="Meiryo UI" panose="020B0604030504040204" pitchFamily="50" charset="-128"/>
            </a:endParaRPr>
          </a:p>
        </p:txBody>
      </p:sp>
      <p:sp>
        <p:nvSpPr>
          <p:cNvPr id="64" name="角丸四角形 63"/>
          <p:cNvSpPr/>
          <p:nvPr/>
        </p:nvSpPr>
        <p:spPr>
          <a:xfrm>
            <a:off x="9152684" y="4853755"/>
            <a:ext cx="2105904" cy="201376"/>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サービスマネジメント</a:t>
            </a:r>
            <a:endParaRPr lang="en-US" altLang="ja-JP" sz="1100" dirty="0" smtClean="0">
              <a:latin typeface="Meiryo UI" panose="020B0604030504040204" pitchFamily="50" charset="-128"/>
              <a:ea typeface="Meiryo UI" panose="020B0604030504040204" pitchFamily="50" charset="-128"/>
            </a:endParaRPr>
          </a:p>
        </p:txBody>
      </p:sp>
      <p:sp>
        <p:nvSpPr>
          <p:cNvPr id="65" name="角丸四角形 64"/>
          <p:cNvSpPr/>
          <p:nvPr/>
        </p:nvSpPr>
        <p:spPr>
          <a:xfrm>
            <a:off x="9161560" y="5097226"/>
            <a:ext cx="2097028" cy="210399"/>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システム監査</a:t>
            </a:r>
            <a:endParaRPr lang="en-US" altLang="ja-JP" sz="1100" dirty="0" smtClean="0">
              <a:latin typeface="Meiryo UI" panose="020B0604030504040204" pitchFamily="50" charset="-128"/>
              <a:ea typeface="Meiryo UI" panose="020B0604030504040204" pitchFamily="50" charset="-128"/>
            </a:endParaRPr>
          </a:p>
        </p:txBody>
      </p:sp>
      <p:sp>
        <p:nvSpPr>
          <p:cNvPr id="66" name="角丸四角形 65"/>
          <p:cNvSpPr/>
          <p:nvPr/>
        </p:nvSpPr>
        <p:spPr>
          <a:xfrm>
            <a:off x="9072964" y="5425199"/>
            <a:ext cx="2287522" cy="1289975"/>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テクノロジ系</a:t>
            </a:r>
            <a:endParaRPr lang="en-US" altLang="ja-JP" sz="1100" dirty="0" smtClean="0">
              <a:latin typeface="Meiryo UI" panose="020B0604030504040204" pitchFamily="50" charset="-128"/>
              <a:ea typeface="Meiryo UI" panose="020B0604030504040204" pitchFamily="50" charset="-128"/>
            </a:endParaRPr>
          </a:p>
        </p:txBody>
      </p:sp>
      <p:sp>
        <p:nvSpPr>
          <p:cNvPr id="67" name="角丸四角形 66"/>
          <p:cNvSpPr/>
          <p:nvPr/>
        </p:nvSpPr>
        <p:spPr>
          <a:xfrm>
            <a:off x="9161561" y="5662673"/>
            <a:ext cx="2105904" cy="200610"/>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基礎理論</a:t>
            </a:r>
            <a:endParaRPr lang="en-US" altLang="ja-JP" sz="1100" dirty="0" smtClean="0">
              <a:latin typeface="Meiryo UI" panose="020B0604030504040204" pitchFamily="50" charset="-128"/>
              <a:ea typeface="Meiryo UI" panose="020B0604030504040204" pitchFamily="50" charset="-128"/>
            </a:endParaRPr>
          </a:p>
        </p:txBody>
      </p:sp>
      <p:sp>
        <p:nvSpPr>
          <p:cNvPr id="68" name="角丸四角形 67"/>
          <p:cNvSpPr/>
          <p:nvPr/>
        </p:nvSpPr>
        <p:spPr>
          <a:xfrm>
            <a:off x="9161561" y="5900147"/>
            <a:ext cx="2105904" cy="200610"/>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コンピュータシステム</a:t>
            </a:r>
            <a:endParaRPr lang="en-US" altLang="ja-JP" sz="1100" dirty="0" smtClean="0">
              <a:latin typeface="Meiryo UI" panose="020B0604030504040204" pitchFamily="50" charset="-128"/>
              <a:ea typeface="Meiryo UI" panose="020B0604030504040204" pitchFamily="50" charset="-128"/>
            </a:endParaRPr>
          </a:p>
        </p:txBody>
      </p:sp>
      <p:sp>
        <p:nvSpPr>
          <p:cNvPr id="69" name="角丸四角形 68"/>
          <p:cNvSpPr/>
          <p:nvPr/>
        </p:nvSpPr>
        <p:spPr>
          <a:xfrm>
            <a:off x="9152684" y="6151242"/>
            <a:ext cx="2105904" cy="200610"/>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技術要素</a:t>
            </a:r>
            <a:endParaRPr lang="en-US" altLang="ja-JP" sz="1100" dirty="0" smtClean="0">
              <a:latin typeface="Meiryo UI" panose="020B0604030504040204" pitchFamily="50" charset="-128"/>
              <a:ea typeface="Meiryo UI" panose="020B0604030504040204" pitchFamily="50" charset="-128"/>
            </a:endParaRPr>
          </a:p>
        </p:txBody>
      </p:sp>
      <p:sp>
        <p:nvSpPr>
          <p:cNvPr id="72" name="角丸四角形 71"/>
          <p:cNvSpPr/>
          <p:nvPr/>
        </p:nvSpPr>
        <p:spPr>
          <a:xfrm>
            <a:off x="9936403" y="6430273"/>
            <a:ext cx="1313904" cy="205408"/>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開発技術</a:t>
            </a:r>
            <a:endParaRPr lang="en-US" altLang="ja-JP" sz="1100" dirty="0" smtClean="0">
              <a:latin typeface="Meiryo UI" panose="020B0604030504040204" pitchFamily="50" charset="-128"/>
              <a:ea typeface="Meiryo UI" panose="020B0604030504040204" pitchFamily="50" charset="-128"/>
            </a:endParaRPr>
          </a:p>
        </p:txBody>
      </p:sp>
      <p:sp>
        <p:nvSpPr>
          <p:cNvPr id="76" name="角丸四角形 75"/>
          <p:cNvSpPr/>
          <p:nvPr/>
        </p:nvSpPr>
        <p:spPr>
          <a:xfrm>
            <a:off x="5526216" y="1216844"/>
            <a:ext cx="1916544" cy="527998"/>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サービス構築・運用のためのスキル</a:t>
            </a:r>
            <a:r>
              <a:rPr lang="ja-JP" altLang="en-US" sz="1400" dirty="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知識</a:t>
            </a:r>
            <a:endParaRPr lang="ja-JP" altLang="en-US" sz="1400" dirty="0">
              <a:latin typeface="Meiryo UI" panose="020B0604030504040204" pitchFamily="50" charset="-128"/>
              <a:ea typeface="Meiryo UI" panose="020B0604030504040204" pitchFamily="50" charset="-128"/>
            </a:endParaRPr>
          </a:p>
        </p:txBody>
      </p:sp>
      <p:sp>
        <p:nvSpPr>
          <p:cNvPr id="77" name="角丸四角形 76"/>
          <p:cNvSpPr/>
          <p:nvPr/>
        </p:nvSpPr>
        <p:spPr>
          <a:xfrm>
            <a:off x="8931491" y="920905"/>
            <a:ext cx="3260371" cy="1057472"/>
          </a:xfrm>
          <a:prstGeom prst="roundRect">
            <a:avLst>
              <a:gd name="adj" fmla="val 0"/>
            </a:avLst>
          </a:prstGeom>
        </p:spPr>
        <p:style>
          <a:lnRef idx="1">
            <a:schemeClr val="accent6"/>
          </a:lnRef>
          <a:fillRef idx="2">
            <a:schemeClr val="accent6"/>
          </a:fillRef>
          <a:effectRef idx="1">
            <a:schemeClr val="accent6"/>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スキル・知識提供機関</a:t>
            </a:r>
            <a:endParaRPr lang="en-US" altLang="ja-JP" sz="1400" dirty="0" smtClean="0">
              <a:latin typeface="Meiryo UI" panose="020B0604030504040204" pitchFamily="50" charset="-128"/>
              <a:ea typeface="Meiryo UI" panose="020B0604030504040204" pitchFamily="50" charset="-128"/>
            </a:endParaRPr>
          </a:p>
        </p:txBody>
      </p:sp>
      <p:sp>
        <p:nvSpPr>
          <p:cNvPr id="94" name="左右矢印 93"/>
          <p:cNvSpPr/>
          <p:nvPr/>
        </p:nvSpPr>
        <p:spPr>
          <a:xfrm>
            <a:off x="4340481" y="5742661"/>
            <a:ext cx="1174990" cy="1056871"/>
          </a:xfrm>
          <a:prstGeom prst="leftRightArrow">
            <a:avLst>
              <a:gd name="adj1" fmla="val 50000"/>
              <a:gd name="adj2" fmla="val 29271"/>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400" dirty="0" smtClean="0"/>
              <a:t>選択して</a:t>
            </a:r>
            <a:endParaRPr kumimoji="1" lang="en-US" altLang="ja-JP" sz="1400" dirty="0" smtClean="0"/>
          </a:p>
          <a:p>
            <a:pPr algn="ctr"/>
            <a:r>
              <a:rPr kumimoji="1" lang="ja-JP" altLang="en-US" sz="1400" dirty="0" smtClean="0"/>
              <a:t>適用</a:t>
            </a:r>
            <a:endParaRPr kumimoji="1" lang="ja-JP" altLang="en-US" sz="1400" dirty="0"/>
          </a:p>
        </p:txBody>
      </p:sp>
      <p:sp>
        <p:nvSpPr>
          <p:cNvPr id="95" name="右矢印 94"/>
          <p:cNvSpPr/>
          <p:nvPr/>
        </p:nvSpPr>
        <p:spPr>
          <a:xfrm>
            <a:off x="4026978" y="1123529"/>
            <a:ext cx="1499237" cy="501655"/>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400" dirty="0" smtClean="0"/>
              <a:t>OJT</a:t>
            </a:r>
            <a:r>
              <a:rPr kumimoji="1" lang="ja-JP" altLang="en-US" sz="1400" dirty="0" smtClean="0"/>
              <a:t>により習得</a:t>
            </a:r>
            <a:endParaRPr kumimoji="1" lang="ja-JP" altLang="en-US" sz="1400" dirty="0"/>
          </a:p>
        </p:txBody>
      </p:sp>
      <p:sp>
        <p:nvSpPr>
          <p:cNvPr id="96" name="左矢印 95"/>
          <p:cNvSpPr/>
          <p:nvPr/>
        </p:nvSpPr>
        <p:spPr>
          <a:xfrm>
            <a:off x="1770843" y="6003043"/>
            <a:ext cx="780261" cy="564757"/>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400" dirty="0" smtClean="0"/>
              <a:t>構築</a:t>
            </a:r>
            <a:endParaRPr kumimoji="1" lang="ja-JP" altLang="en-US" sz="1400" dirty="0"/>
          </a:p>
        </p:txBody>
      </p:sp>
      <p:sp>
        <p:nvSpPr>
          <p:cNvPr id="97" name="上矢印 96"/>
          <p:cNvSpPr/>
          <p:nvPr/>
        </p:nvSpPr>
        <p:spPr>
          <a:xfrm>
            <a:off x="419857" y="1327807"/>
            <a:ext cx="435006" cy="725217"/>
          </a:xfrm>
          <a:prstGeom prst="up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400" dirty="0" smtClean="0"/>
              <a:t>利活用</a:t>
            </a:r>
            <a:endParaRPr kumimoji="1" lang="ja-JP" altLang="en-US" sz="1400" dirty="0"/>
          </a:p>
        </p:txBody>
      </p:sp>
      <p:sp>
        <p:nvSpPr>
          <p:cNvPr id="98" name="左右矢印 97"/>
          <p:cNvSpPr/>
          <p:nvPr/>
        </p:nvSpPr>
        <p:spPr>
          <a:xfrm>
            <a:off x="5566856" y="6021813"/>
            <a:ext cx="1056430" cy="822184"/>
          </a:xfrm>
          <a:prstGeom prst="leftRightArrow">
            <a:avLst>
              <a:gd name="adj1" fmla="val 50000"/>
              <a:gd name="adj2" fmla="val 30265"/>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100" dirty="0" smtClean="0"/>
              <a:t>多対多で関連付け</a:t>
            </a:r>
            <a:endParaRPr kumimoji="1" lang="ja-JP" altLang="en-US" sz="1100" dirty="0"/>
          </a:p>
        </p:txBody>
      </p:sp>
      <p:sp>
        <p:nvSpPr>
          <p:cNvPr id="99" name="左矢印 98"/>
          <p:cNvSpPr/>
          <p:nvPr/>
        </p:nvSpPr>
        <p:spPr>
          <a:xfrm>
            <a:off x="7430867" y="1258928"/>
            <a:ext cx="1500624" cy="575773"/>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400" dirty="0" smtClean="0"/>
              <a:t>学習により習得</a:t>
            </a:r>
            <a:endParaRPr kumimoji="1" lang="ja-JP" altLang="en-US" sz="1400" dirty="0"/>
          </a:p>
        </p:txBody>
      </p:sp>
      <p:sp>
        <p:nvSpPr>
          <p:cNvPr id="100" name="角丸四角形 99"/>
          <p:cNvSpPr/>
          <p:nvPr/>
        </p:nvSpPr>
        <p:spPr>
          <a:xfrm>
            <a:off x="9059273" y="1210767"/>
            <a:ext cx="1065507" cy="304879"/>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各種研修</a:t>
            </a:r>
            <a:endParaRPr lang="en-US" altLang="ja-JP" sz="1400" dirty="0" smtClean="0">
              <a:latin typeface="Meiryo UI" panose="020B0604030504040204" pitchFamily="50" charset="-128"/>
              <a:ea typeface="Meiryo UI" panose="020B0604030504040204" pitchFamily="50" charset="-128"/>
            </a:endParaRPr>
          </a:p>
        </p:txBody>
      </p:sp>
      <p:sp>
        <p:nvSpPr>
          <p:cNvPr id="102" name="角丸四角形 101"/>
          <p:cNvSpPr/>
          <p:nvPr/>
        </p:nvSpPr>
        <p:spPr>
          <a:xfrm>
            <a:off x="10219065" y="1197633"/>
            <a:ext cx="864284" cy="284804"/>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教育</a:t>
            </a:r>
            <a:endParaRPr lang="en-US" altLang="ja-JP" sz="1400" dirty="0" smtClean="0">
              <a:latin typeface="Meiryo UI" panose="020B0604030504040204" pitchFamily="50" charset="-128"/>
              <a:ea typeface="Meiryo UI" panose="020B0604030504040204" pitchFamily="50" charset="-128"/>
            </a:endParaRPr>
          </a:p>
        </p:txBody>
      </p:sp>
      <p:sp>
        <p:nvSpPr>
          <p:cNvPr id="103" name="角丸四角形 102"/>
          <p:cNvSpPr/>
          <p:nvPr/>
        </p:nvSpPr>
        <p:spPr>
          <a:xfrm>
            <a:off x="161213" y="977390"/>
            <a:ext cx="2310785" cy="352121"/>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国民への知識提供サービス</a:t>
            </a:r>
            <a:endParaRPr lang="en-US" altLang="ja-JP" sz="1400" dirty="0" smtClean="0">
              <a:latin typeface="Meiryo UI" panose="020B0604030504040204" pitchFamily="50" charset="-128"/>
              <a:ea typeface="Meiryo UI" panose="020B0604030504040204" pitchFamily="50" charset="-128"/>
            </a:endParaRPr>
          </a:p>
        </p:txBody>
      </p:sp>
      <p:sp>
        <p:nvSpPr>
          <p:cNvPr id="104" name="左矢印 103"/>
          <p:cNvSpPr/>
          <p:nvPr/>
        </p:nvSpPr>
        <p:spPr>
          <a:xfrm>
            <a:off x="8263578" y="3900462"/>
            <a:ext cx="875601" cy="1150220"/>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100" dirty="0" smtClean="0"/>
              <a:t>スキルレベル毎</a:t>
            </a:r>
            <a:endParaRPr kumimoji="1" lang="ja-JP" altLang="en-US" sz="1100" dirty="0"/>
          </a:p>
        </p:txBody>
      </p:sp>
      <p:sp>
        <p:nvSpPr>
          <p:cNvPr id="105" name="左矢印 104"/>
          <p:cNvSpPr/>
          <p:nvPr/>
        </p:nvSpPr>
        <p:spPr>
          <a:xfrm>
            <a:off x="4191030" y="1566844"/>
            <a:ext cx="1414780" cy="507032"/>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400" dirty="0" smtClean="0"/>
              <a:t>スキルを活用</a:t>
            </a:r>
            <a:endParaRPr kumimoji="1" lang="ja-JP" altLang="en-US" sz="1400" dirty="0"/>
          </a:p>
        </p:txBody>
      </p:sp>
      <p:sp>
        <p:nvSpPr>
          <p:cNvPr id="106" name="角丸四角形 105"/>
          <p:cNvSpPr/>
          <p:nvPr/>
        </p:nvSpPr>
        <p:spPr>
          <a:xfrm>
            <a:off x="11227560" y="1181620"/>
            <a:ext cx="820091" cy="300817"/>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セミナー</a:t>
            </a:r>
            <a:endParaRPr lang="en-US" altLang="ja-JP" sz="1400" dirty="0" smtClean="0">
              <a:latin typeface="Meiryo UI" panose="020B0604030504040204" pitchFamily="50" charset="-128"/>
              <a:ea typeface="Meiryo UI" panose="020B0604030504040204" pitchFamily="50" charset="-128"/>
            </a:endParaRPr>
          </a:p>
        </p:txBody>
      </p:sp>
      <p:sp>
        <p:nvSpPr>
          <p:cNvPr id="107" name="円柱 106"/>
          <p:cNvSpPr/>
          <p:nvPr/>
        </p:nvSpPr>
        <p:spPr>
          <a:xfrm>
            <a:off x="9235446" y="1545752"/>
            <a:ext cx="1556288" cy="475067"/>
          </a:xfrm>
          <a:prstGeom prst="ca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400" dirty="0" smtClean="0"/>
              <a:t>知識</a:t>
            </a:r>
            <a:r>
              <a:rPr kumimoji="1" lang="en-US" altLang="ja-JP" sz="1400" dirty="0" smtClean="0"/>
              <a:t>DB</a:t>
            </a:r>
            <a:endParaRPr kumimoji="1" lang="ja-JP" altLang="en-US" sz="1400" dirty="0"/>
          </a:p>
        </p:txBody>
      </p:sp>
      <p:sp>
        <p:nvSpPr>
          <p:cNvPr id="108" name="右矢印 107"/>
          <p:cNvSpPr/>
          <p:nvPr/>
        </p:nvSpPr>
        <p:spPr>
          <a:xfrm rot="19698679">
            <a:off x="8141701" y="2057950"/>
            <a:ext cx="1234181" cy="501655"/>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400" dirty="0" smtClean="0"/>
              <a:t>知識の蓄積</a:t>
            </a:r>
            <a:endParaRPr kumimoji="1" lang="ja-JP" altLang="en-US" sz="1400" dirty="0"/>
          </a:p>
        </p:txBody>
      </p:sp>
      <p:sp>
        <p:nvSpPr>
          <p:cNvPr id="111" name="上矢印 110"/>
          <p:cNvSpPr/>
          <p:nvPr/>
        </p:nvSpPr>
        <p:spPr>
          <a:xfrm>
            <a:off x="7697309" y="1701242"/>
            <a:ext cx="435006" cy="576252"/>
          </a:xfrm>
          <a:prstGeom prst="up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400" dirty="0" smtClean="0"/>
              <a:t>参照</a:t>
            </a:r>
            <a:endParaRPr kumimoji="1" lang="ja-JP" altLang="en-US" sz="1400" dirty="0"/>
          </a:p>
        </p:txBody>
      </p:sp>
      <p:sp>
        <p:nvSpPr>
          <p:cNvPr id="112" name="円柱 111"/>
          <p:cNvSpPr/>
          <p:nvPr/>
        </p:nvSpPr>
        <p:spPr>
          <a:xfrm>
            <a:off x="663315" y="5818991"/>
            <a:ext cx="1110427" cy="475067"/>
          </a:xfrm>
          <a:prstGeom prst="ca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1400" dirty="0" smtClean="0"/>
              <a:t>知識</a:t>
            </a:r>
            <a:r>
              <a:rPr kumimoji="1" lang="en-US" altLang="ja-JP" sz="1400" dirty="0" smtClean="0"/>
              <a:t>DB</a:t>
            </a:r>
            <a:endParaRPr kumimoji="1" lang="ja-JP" altLang="en-US" sz="1400" dirty="0"/>
          </a:p>
        </p:txBody>
      </p:sp>
      <p:sp>
        <p:nvSpPr>
          <p:cNvPr id="113" name="角丸四角形 112"/>
          <p:cNvSpPr/>
          <p:nvPr/>
        </p:nvSpPr>
        <p:spPr>
          <a:xfrm>
            <a:off x="9138521" y="3484803"/>
            <a:ext cx="2105904" cy="200610"/>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経営戦略</a:t>
            </a:r>
            <a:endParaRPr lang="en-US" altLang="ja-JP" sz="1100" dirty="0" smtClean="0">
              <a:latin typeface="Meiryo UI" panose="020B0604030504040204" pitchFamily="50" charset="-128"/>
              <a:ea typeface="Meiryo UI" panose="020B0604030504040204" pitchFamily="50" charset="-128"/>
            </a:endParaRPr>
          </a:p>
        </p:txBody>
      </p:sp>
      <p:cxnSp>
        <p:nvCxnSpPr>
          <p:cNvPr id="114" name="直線矢印コネクタ 113"/>
          <p:cNvCxnSpPr>
            <a:stCxn id="34" idx="1"/>
            <a:endCxn id="19" idx="3"/>
          </p:cNvCxnSpPr>
          <p:nvPr/>
        </p:nvCxnSpPr>
        <p:spPr>
          <a:xfrm flipH="1" flipV="1">
            <a:off x="4094578" y="1764784"/>
            <a:ext cx="681680" cy="1458661"/>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a:stCxn id="35" idx="1"/>
            <a:endCxn id="20" idx="3"/>
          </p:cNvCxnSpPr>
          <p:nvPr/>
        </p:nvCxnSpPr>
        <p:spPr>
          <a:xfrm flipH="1" flipV="1">
            <a:off x="4102716" y="2424218"/>
            <a:ext cx="665404" cy="1104292"/>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a:stCxn id="39" idx="1"/>
            <a:endCxn id="21" idx="3"/>
          </p:cNvCxnSpPr>
          <p:nvPr/>
        </p:nvCxnSpPr>
        <p:spPr>
          <a:xfrm flipH="1" flipV="1">
            <a:off x="4094578" y="2729612"/>
            <a:ext cx="640504" cy="2047315"/>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35" idx="1"/>
            <a:endCxn id="22" idx="3"/>
          </p:cNvCxnSpPr>
          <p:nvPr/>
        </p:nvCxnSpPr>
        <p:spPr>
          <a:xfrm flipH="1" flipV="1">
            <a:off x="4061540" y="2998380"/>
            <a:ext cx="706580" cy="530130"/>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a:stCxn id="40" idx="1"/>
            <a:endCxn id="24" idx="3"/>
          </p:cNvCxnSpPr>
          <p:nvPr/>
        </p:nvCxnSpPr>
        <p:spPr>
          <a:xfrm flipH="1" flipV="1">
            <a:off x="4102715" y="3287125"/>
            <a:ext cx="655669" cy="1778839"/>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a:stCxn id="35" idx="1"/>
            <a:endCxn id="23" idx="3"/>
          </p:cNvCxnSpPr>
          <p:nvPr/>
        </p:nvCxnSpPr>
        <p:spPr>
          <a:xfrm flipH="1">
            <a:off x="4061540" y="3528510"/>
            <a:ext cx="706580" cy="97195"/>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a:stCxn id="40" idx="1"/>
            <a:endCxn id="25" idx="3"/>
          </p:cNvCxnSpPr>
          <p:nvPr/>
        </p:nvCxnSpPr>
        <p:spPr>
          <a:xfrm flipH="1" flipV="1">
            <a:off x="4061540" y="3977441"/>
            <a:ext cx="696844" cy="1088523"/>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40" idx="1"/>
            <a:endCxn id="26" idx="3"/>
          </p:cNvCxnSpPr>
          <p:nvPr/>
        </p:nvCxnSpPr>
        <p:spPr>
          <a:xfrm flipH="1" flipV="1">
            <a:off x="4026978" y="4276134"/>
            <a:ext cx="731406" cy="789830"/>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36" idx="1"/>
          </p:cNvCxnSpPr>
          <p:nvPr/>
        </p:nvCxnSpPr>
        <p:spPr>
          <a:xfrm flipH="1">
            <a:off x="4106690" y="3797887"/>
            <a:ext cx="628392" cy="780889"/>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a:stCxn id="36" idx="1"/>
            <a:endCxn id="28" idx="3"/>
          </p:cNvCxnSpPr>
          <p:nvPr/>
        </p:nvCxnSpPr>
        <p:spPr>
          <a:xfrm flipH="1">
            <a:off x="4117065" y="3797887"/>
            <a:ext cx="618017" cy="1053140"/>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a:stCxn id="40" idx="1"/>
            <a:endCxn id="29" idx="3"/>
          </p:cNvCxnSpPr>
          <p:nvPr/>
        </p:nvCxnSpPr>
        <p:spPr>
          <a:xfrm flipH="1">
            <a:off x="4117065" y="5065964"/>
            <a:ext cx="641319" cy="91020"/>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矢印コネクタ 146"/>
          <p:cNvCxnSpPr>
            <a:stCxn id="41" idx="1"/>
            <a:endCxn id="30" idx="3"/>
          </p:cNvCxnSpPr>
          <p:nvPr/>
        </p:nvCxnSpPr>
        <p:spPr>
          <a:xfrm flipH="1">
            <a:off x="4102714" y="5375667"/>
            <a:ext cx="655670" cy="82807"/>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矢印コネクタ 149"/>
          <p:cNvCxnSpPr>
            <a:stCxn id="41" idx="1"/>
            <a:endCxn id="31" idx="3"/>
          </p:cNvCxnSpPr>
          <p:nvPr/>
        </p:nvCxnSpPr>
        <p:spPr>
          <a:xfrm flipH="1">
            <a:off x="4094874" y="5375667"/>
            <a:ext cx="663510" cy="366995"/>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線矢印コネクタ 152"/>
          <p:cNvCxnSpPr>
            <a:stCxn id="36" idx="1"/>
            <a:endCxn id="32" idx="3"/>
          </p:cNvCxnSpPr>
          <p:nvPr/>
        </p:nvCxnSpPr>
        <p:spPr>
          <a:xfrm flipH="1">
            <a:off x="4061540" y="3797887"/>
            <a:ext cx="673542" cy="2228963"/>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56" name="直線矢印コネクタ 155"/>
          <p:cNvCxnSpPr>
            <a:stCxn id="37" idx="1"/>
            <a:endCxn id="33" idx="3"/>
          </p:cNvCxnSpPr>
          <p:nvPr/>
        </p:nvCxnSpPr>
        <p:spPr>
          <a:xfrm flipH="1">
            <a:off x="4061539" y="4424049"/>
            <a:ext cx="673543" cy="1916745"/>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59" name="直線矢印コネクタ 158"/>
          <p:cNvCxnSpPr>
            <a:stCxn id="37" idx="1"/>
            <a:endCxn id="32" idx="3"/>
          </p:cNvCxnSpPr>
          <p:nvPr/>
        </p:nvCxnSpPr>
        <p:spPr>
          <a:xfrm flipH="1">
            <a:off x="4061540" y="4424049"/>
            <a:ext cx="673542" cy="1602801"/>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矢印コネクタ 161"/>
          <p:cNvCxnSpPr>
            <a:stCxn id="37" idx="1"/>
            <a:endCxn id="31" idx="3"/>
          </p:cNvCxnSpPr>
          <p:nvPr/>
        </p:nvCxnSpPr>
        <p:spPr>
          <a:xfrm flipH="1">
            <a:off x="4094874" y="4424049"/>
            <a:ext cx="640208" cy="1318613"/>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a:stCxn id="5" idx="3"/>
            <a:endCxn id="3" idx="1"/>
          </p:cNvCxnSpPr>
          <p:nvPr/>
        </p:nvCxnSpPr>
        <p:spPr>
          <a:xfrm>
            <a:off x="2142296" y="3047639"/>
            <a:ext cx="280448" cy="1244448"/>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68" name="直線矢印コネクタ 167"/>
          <p:cNvCxnSpPr>
            <a:endCxn id="3" idx="1"/>
          </p:cNvCxnSpPr>
          <p:nvPr/>
        </p:nvCxnSpPr>
        <p:spPr>
          <a:xfrm>
            <a:off x="2047788" y="4197480"/>
            <a:ext cx="374956" cy="94607"/>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矢印コネクタ 172"/>
          <p:cNvCxnSpPr>
            <a:endCxn id="3" idx="1"/>
          </p:cNvCxnSpPr>
          <p:nvPr/>
        </p:nvCxnSpPr>
        <p:spPr>
          <a:xfrm flipV="1">
            <a:off x="2041608" y="4292087"/>
            <a:ext cx="381136" cy="472864"/>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線矢印コネクタ 175"/>
          <p:cNvCxnSpPr>
            <a:stCxn id="7" idx="3"/>
            <a:endCxn id="3" idx="1"/>
          </p:cNvCxnSpPr>
          <p:nvPr/>
        </p:nvCxnSpPr>
        <p:spPr>
          <a:xfrm flipV="1">
            <a:off x="2152580" y="4292087"/>
            <a:ext cx="270164" cy="1579750"/>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80" name="左右矢印 179"/>
          <p:cNvSpPr/>
          <p:nvPr/>
        </p:nvSpPr>
        <p:spPr>
          <a:xfrm>
            <a:off x="7124612" y="5991564"/>
            <a:ext cx="1056430" cy="822184"/>
          </a:xfrm>
          <a:prstGeom prst="leftRightArrow">
            <a:avLst>
              <a:gd name="adj1" fmla="val 50000"/>
              <a:gd name="adj2" fmla="val 30265"/>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100" dirty="0" smtClean="0"/>
              <a:t>多対多で関連付け</a:t>
            </a:r>
            <a:endParaRPr kumimoji="1" lang="ja-JP" altLang="en-US" sz="1100" dirty="0"/>
          </a:p>
        </p:txBody>
      </p:sp>
      <p:sp>
        <p:nvSpPr>
          <p:cNvPr id="181" name="角丸四角形 180"/>
          <p:cNvSpPr/>
          <p:nvPr/>
        </p:nvSpPr>
        <p:spPr>
          <a:xfrm>
            <a:off x="11360486" y="2780999"/>
            <a:ext cx="696456" cy="541544"/>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システムアーキテクト</a:t>
            </a:r>
            <a:endParaRPr lang="en-US" altLang="ja-JP" sz="1100" dirty="0" smtClean="0">
              <a:latin typeface="Meiryo UI" panose="020B0604030504040204" pitchFamily="50" charset="-128"/>
              <a:ea typeface="Meiryo UI" panose="020B0604030504040204" pitchFamily="50" charset="-128"/>
            </a:endParaRPr>
          </a:p>
        </p:txBody>
      </p:sp>
      <p:sp>
        <p:nvSpPr>
          <p:cNvPr id="182" name="角丸四角形 181"/>
          <p:cNvSpPr/>
          <p:nvPr/>
        </p:nvSpPr>
        <p:spPr>
          <a:xfrm>
            <a:off x="11381592" y="3353565"/>
            <a:ext cx="696456" cy="541544"/>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プロジェクトマネージャ</a:t>
            </a:r>
            <a:endParaRPr lang="en-US" altLang="ja-JP" sz="1100" dirty="0" smtClean="0">
              <a:latin typeface="Meiryo UI" panose="020B0604030504040204" pitchFamily="50" charset="-128"/>
              <a:ea typeface="Meiryo UI" panose="020B0604030504040204" pitchFamily="50" charset="-128"/>
            </a:endParaRPr>
          </a:p>
        </p:txBody>
      </p:sp>
      <p:sp>
        <p:nvSpPr>
          <p:cNvPr id="183" name="角丸四角形 182"/>
          <p:cNvSpPr/>
          <p:nvPr/>
        </p:nvSpPr>
        <p:spPr>
          <a:xfrm>
            <a:off x="11348801" y="3928003"/>
            <a:ext cx="696456" cy="399417"/>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ネットワーク</a:t>
            </a:r>
            <a:endParaRPr lang="en-US" altLang="ja-JP" sz="1100" dirty="0" smtClean="0">
              <a:latin typeface="Meiryo UI" panose="020B0604030504040204" pitchFamily="50" charset="-128"/>
              <a:ea typeface="Meiryo UI" panose="020B0604030504040204" pitchFamily="50" charset="-128"/>
            </a:endParaRPr>
          </a:p>
        </p:txBody>
      </p:sp>
      <p:sp>
        <p:nvSpPr>
          <p:cNvPr id="184" name="角丸四角形 183"/>
          <p:cNvSpPr/>
          <p:nvPr/>
        </p:nvSpPr>
        <p:spPr>
          <a:xfrm>
            <a:off x="11395447" y="4403853"/>
            <a:ext cx="696456" cy="399417"/>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データベース</a:t>
            </a:r>
            <a:endParaRPr lang="en-US" altLang="ja-JP" sz="1100" dirty="0" smtClean="0">
              <a:latin typeface="Meiryo UI" panose="020B0604030504040204" pitchFamily="50" charset="-128"/>
              <a:ea typeface="Meiryo UI" panose="020B0604030504040204" pitchFamily="50" charset="-128"/>
            </a:endParaRPr>
          </a:p>
        </p:txBody>
      </p:sp>
      <p:sp>
        <p:nvSpPr>
          <p:cNvPr id="185" name="角丸四角形 184"/>
          <p:cNvSpPr/>
          <p:nvPr/>
        </p:nvSpPr>
        <p:spPr>
          <a:xfrm>
            <a:off x="11405750" y="5417087"/>
            <a:ext cx="696456" cy="399417"/>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情報セキュリティ</a:t>
            </a:r>
            <a:endParaRPr lang="en-US" altLang="ja-JP" sz="1100" dirty="0" smtClean="0">
              <a:latin typeface="Meiryo UI" panose="020B0604030504040204" pitchFamily="50" charset="-128"/>
              <a:ea typeface="Meiryo UI" panose="020B0604030504040204" pitchFamily="50" charset="-128"/>
            </a:endParaRPr>
          </a:p>
        </p:txBody>
      </p:sp>
      <p:sp>
        <p:nvSpPr>
          <p:cNvPr id="186" name="角丸四角形 185"/>
          <p:cNvSpPr/>
          <p:nvPr/>
        </p:nvSpPr>
        <p:spPr>
          <a:xfrm>
            <a:off x="11387010" y="5864207"/>
            <a:ext cx="696456" cy="399417"/>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en-US" altLang="ja-JP" sz="1100" dirty="0" smtClean="0">
                <a:latin typeface="Meiryo UI" panose="020B0604030504040204" pitchFamily="50" charset="-128"/>
                <a:ea typeface="Meiryo UI" panose="020B0604030504040204" pitchFamily="50" charset="-128"/>
              </a:rPr>
              <a:t>IT</a:t>
            </a:r>
            <a:r>
              <a:rPr lang="ja-JP" altLang="en-US" sz="1100" dirty="0" smtClean="0">
                <a:latin typeface="Meiryo UI" panose="020B0604030504040204" pitchFamily="50" charset="-128"/>
                <a:ea typeface="Meiryo UI" panose="020B0604030504040204" pitchFamily="50" charset="-128"/>
              </a:rPr>
              <a:t>サービス</a:t>
            </a:r>
            <a:endParaRPr lang="en-US" altLang="ja-JP" sz="1100" dirty="0" smtClean="0">
              <a:latin typeface="Meiryo UI" panose="020B0604030504040204" pitchFamily="50" charset="-128"/>
              <a:ea typeface="Meiryo UI" panose="020B0604030504040204" pitchFamily="50" charset="-128"/>
            </a:endParaRPr>
          </a:p>
        </p:txBody>
      </p:sp>
      <p:sp>
        <p:nvSpPr>
          <p:cNvPr id="187" name="角丸四角形 186"/>
          <p:cNvSpPr/>
          <p:nvPr/>
        </p:nvSpPr>
        <p:spPr>
          <a:xfrm>
            <a:off x="11377935" y="6308775"/>
            <a:ext cx="696456" cy="399417"/>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システム監査</a:t>
            </a:r>
            <a:endParaRPr lang="en-US" altLang="ja-JP" sz="1100" dirty="0" smtClean="0">
              <a:latin typeface="Meiryo UI" panose="020B0604030504040204" pitchFamily="50" charset="-128"/>
              <a:ea typeface="Meiryo UI" panose="020B0604030504040204" pitchFamily="50" charset="-128"/>
            </a:endParaRPr>
          </a:p>
        </p:txBody>
      </p:sp>
      <p:cxnSp>
        <p:nvCxnSpPr>
          <p:cNvPr id="188" name="直線矢印コネクタ 187"/>
          <p:cNvCxnSpPr>
            <a:stCxn id="4" idx="0"/>
            <a:endCxn id="19" idx="1"/>
          </p:cNvCxnSpPr>
          <p:nvPr/>
        </p:nvCxnSpPr>
        <p:spPr>
          <a:xfrm flipV="1">
            <a:off x="1346461" y="1764784"/>
            <a:ext cx="1202810" cy="339792"/>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91" name="角丸四角形 190"/>
          <p:cNvSpPr/>
          <p:nvPr/>
        </p:nvSpPr>
        <p:spPr>
          <a:xfrm>
            <a:off x="11395447" y="4861080"/>
            <a:ext cx="696456" cy="526419"/>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エンベデッドシステム</a:t>
            </a:r>
            <a:endParaRPr lang="en-US" altLang="ja-JP" sz="1100" dirty="0" smtClean="0">
              <a:latin typeface="Meiryo UI" panose="020B0604030504040204" pitchFamily="50" charset="-128"/>
              <a:ea typeface="Meiryo UI" panose="020B0604030504040204" pitchFamily="50" charset="-128"/>
            </a:endParaRPr>
          </a:p>
        </p:txBody>
      </p:sp>
      <p:sp>
        <p:nvSpPr>
          <p:cNvPr id="122" name="角丸四角形 121"/>
          <p:cNvSpPr/>
          <p:nvPr/>
        </p:nvSpPr>
        <p:spPr>
          <a:xfrm>
            <a:off x="6114653" y="5283064"/>
            <a:ext cx="1410793" cy="448261"/>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vert="eaVert" lIns="0" rtlCol="0" anchor="b" anchorCtr="0"/>
          <a:lstStyle/>
          <a:p>
            <a:pPr algn="ctr"/>
            <a:r>
              <a:rPr lang="ja-JP" altLang="en-US" sz="1000" dirty="0" smtClean="0">
                <a:latin typeface="Meiryo UI" panose="020B0604030504040204" pitchFamily="50" charset="-128"/>
                <a:ea typeface="Meiryo UI" panose="020B0604030504040204" pitchFamily="50" charset="-128"/>
              </a:rPr>
              <a:t>関連知識</a:t>
            </a:r>
            <a:endParaRPr lang="en-US" altLang="ja-JP" sz="1000" dirty="0" smtClean="0">
              <a:latin typeface="Meiryo UI" panose="020B0604030504040204" pitchFamily="50" charset="-128"/>
              <a:ea typeface="Meiryo UI" panose="020B0604030504040204" pitchFamily="50" charset="-128"/>
            </a:endParaRPr>
          </a:p>
        </p:txBody>
      </p:sp>
      <p:sp>
        <p:nvSpPr>
          <p:cNvPr id="124" name="角丸四角形 123"/>
          <p:cNvSpPr/>
          <p:nvPr/>
        </p:nvSpPr>
        <p:spPr>
          <a:xfrm>
            <a:off x="6143635" y="4194164"/>
            <a:ext cx="1400588" cy="1089798"/>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vert="eaVert" lIns="0" rtlCol="0" anchor="b" anchorCtr="0"/>
          <a:lstStyle/>
          <a:p>
            <a:pPr algn="ctr"/>
            <a:r>
              <a:rPr lang="ja-JP" altLang="en-US" sz="1000" dirty="0" smtClean="0">
                <a:latin typeface="Meiryo UI" panose="020B0604030504040204" pitchFamily="50" charset="-128"/>
                <a:ea typeface="Meiryo UI" panose="020B0604030504040204" pitchFamily="50" charset="-128"/>
              </a:rPr>
              <a:t>テクノロジ</a:t>
            </a:r>
            <a:endParaRPr lang="en-US" altLang="ja-JP" sz="1000" dirty="0" smtClean="0">
              <a:latin typeface="Meiryo UI" panose="020B0604030504040204" pitchFamily="50" charset="-128"/>
              <a:ea typeface="Meiryo UI" panose="020B0604030504040204" pitchFamily="50" charset="-128"/>
            </a:endParaRPr>
          </a:p>
        </p:txBody>
      </p:sp>
      <p:sp>
        <p:nvSpPr>
          <p:cNvPr id="48" name="角丸四角形 47"/>
          <p:cNvSpPr/>
          <p:nvPr/>
        </p:nvSpPr>
        <p:spPr>
          <a:xfrm>
            <a:off x="6359427" y="3145124"/>
            <a:ext cx="1131723" cy="20979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戦略</a:t>
            </a:r>
            <a:endParaRPr lang="en-US" altLang="ja-JP" sz="1100" dirty="0" smtClean="0">
              <a:latin typeface="Meiryo UI" panose="020B0604030504040204" pitchFamily="50" charset="-128"/>
              <a:ea typeface="Meiryo UI" panose="020B0604030504040204" pitchFamily="50" charset="-128"/>
            </a:endParaRPr>
          </a:p>
        </p:txBody>
      </p:sp>
      <p:sp>
        <p:nvSpPr>
          <p:cNvPr id="49" name="角丸四角形 48"/>
          <p:cNvSpPr/>
          <p:nvPr/>
        </p:nvSpPr>
        <p:spPr>
          <a:xfrm>
            <a:off x="6351550" y="3430922"/>
            <a:ext cx="1131723" cy="220616"/>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企画</a:t>
            </a:r>
            <a:endParaRPr lang="en-US" altLang="ja-JP" sz="1100" dirty="0" smtClean="0">
              <a:latin typeface="Meiryo UI" panose="020B0604030504040204" pitchFamily="50" charset="-128"/>
              <a:ea typeface="Meiryo UI" panose="020B0604030504040204" pitchFamily="50" charset="-128"/>
            </a:endParaRPr>
          </a:p>
        </p:txBody>
      </p:sp>
      <p:sp>
        <p:nvSpPr>
          <p:cNvPr id="50" name="角丸四角形 49"/>
          <p:cNvSpPr/>
          <p:nvPr/>
        </p:nvSpPr>
        <p:spPr>
          <a:xfrm>
            <a:off x="6342129" y="3708661"/>
            <a:ext cx="1131723" cy="200610"/>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利活用</a:t>
            </a:r>
            <a:endParaRPr lang="en-US" altLang="ja-JP" sz="1100" dirty="0" smtClean="0">
              <a:latin typeface="Meiryo UI" panose="020B0604030504040204" pitchFamily="50" charset="-128"/>
              <a:ea typeface="Meiryo UI" panose="020B0604030504040204" pitchFamily="50" charset="-128"/>
            </a:endParaRPr>
          </a:p>
        </p:txBody>
      </p:sp>
      <p:sp>
        <p:nvSpPr>
          <p:cNvPr id="51" name="角丸四角形 50"/>
          <p:cNvSpPr/>
          <p:nvPr/>
        </p:nvSpPr>
        <p:spPr>
          <a:xfrm>
            <a:off x="6348871" y="4523483"/>
            <a:ext cx="1131723" cy="222687"/>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開発</a:t>
            </a:r>
            <a:endParaRPr lang="en-US" altLang="ja-JP" sz="1100" dirty="0" smtClean="0">
              <a:latin typeface="Meiryo UI" panose="020B0604030504040204" pitchFamily="50" charset="-128"/>
              <a:ea typeface="Meiryo UI" panose="020B0604030504040204" pitchFamily="50" charset="-128"/>
            </a:endParaRPr>
          </a:p>
        </p:txBody>
      </p:sp>
      <p:sp>
        <p:nvSpPr>
          <p:cNvPr id="52" name="角丸四角形 51"/>
          <p:cNvSpPr/>
          <p:nvPr/>
        </p:nvSpPr>
        <p:spPr>
          <a:xfrm>
            <a:off x="6343043" y="4252154"/>
            <a:ext cx="1131723" cy="200228"/>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a:latin typeface="Meiryo UI" panose="020B0604030504040204" pitchFamily="50" charset="-128"/>
                <a:ea typeface="Meiryo UI" panose="020B0604030504040204" pitchFamily="50" charset="-128"/>
              </a:rPr>
              <a:t>システム</a:t>
            </a:r>
            <a:endParaRPr lang="en-US" altLang="ja-JP" sz="1100" dirty="0" smtClean="0">
              <a:latin typeface="Meiryo UI" panose="020B0604030504040204" pitchFamily="50" charset="-128"/>
              <a:ea typeface="Meiryo UI" panose="020B0604030504040204" pitchFamily="50" charset="-128"/>
            </a:endParaRPr>
          </a:p>
        </p:txBody>
      </p:sp>
      <p:sp>
        <p:nvSpPr>
          <p:cNvPr id="53" name="角丸四角形 52"/>
          <p:cNvSpPr/>
          <p:nvPr/>
        </p:nvSpPr>
        <p:spPr>
          <a:xfrm>
            <a:off x="6348720" y="3960689"/>
            <a:ext cx="1131723" cy="201286"/>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支援活動</a:t>
            </a:r>
            <a:endParaRPr lang="en-US" altLang="ja-JP" sz="1100" dirty="0" smtClean="0">
              <a:latin typeface="Meiryo UI" panose="020B0604030504040204" pitchFamily="50" charset="-128"/>
              <a:ea typeface="Meiryo UI" panose="020B0604030504040204" pitchFamily="50" charset="-128"/>
            </a:endParaRPr>
          </a:p>
        </p:txBody>
      </p:sp>
      <p:sp>
        <p:nvSpPr>
          <p:cNvPr id="54" name="角丸四角形 53"/>
          <p:cNvSpPr/>
          <p:nvPr/>
        </p:nvSpPr>
        <p:spPr>
          <a:xfrm>
            <a:off x="6431148" y="5283962"/>
            <a:ext cx="1052125" cy="350491"/>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050" dirty="0" smtClean="0">
                <a:latin typeface="Meiryo UI" panose="020B0604030504040204" pitchFamily="50" charset="-128"/>
                <a:ea typeface="Meiryo UI" panose="020B0604030504040204" pitchFamily="50" charset="-128"/>
              </a:rPr>
              <a:t>組織活動・法規・基</a:t>
            </a:r>
            <a:r>
              <a:rPr lang="ja-JP" altLang="en-US" sz="1100" dirty="0" smtClean="0">
                <a:latin typeface="Meiryo UI" panose="020B0604030504040204" pitchFamily="50" charset="-128"/>
                <a:ea typeface="Meiryo UI" panose="020B0604030504040204" pitchFamily="50" charset="-128"/>
              </a:rPr>
              <a:t>準・標準</a:t>
            </a:r>
            <a:endParaRPr lang="en-US" altLang="ja-JP" sz="1100" dirty="0" smtClean="0">
              <a:latin typeface="Meiryo UI" panose="020B0604030504040204" pitchFamily="50" charset="-128"/>
              <a:ea typeface="Meiryo UI" panose="020B0604030504040204" pitchFamily="50" charset="-128"/>
            </a:endParaRPr>
          </a:p>
        </p:txBody>
      </p:sp>
      <p:sp>
        <p:nvSpPr>
          <p:cNvPr id="55" name="角丸四角形 54"/>
          <p:cNvSpPr/>
          <p:nvPr/>
        </p:nvSpPr>
        <p:spPr>
          <a:xfrm>
            <a:off x="6114653" y="5810524"/>
            <a:ext cx="1385337" cy="530270"/>
          </a:xfrm>
          <a:prstGeom prst="roundRect">
            <a:avLst>
              <a:gd name="adj" fmla="val 0"/>
            </a:avLst>
          </a:prstGeom>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en-US" altLang="ja-JP" sz="1050" dirty="0" smtClean="0">
                <a:latin typeface="Meiryo UI" panose="020B0604030504040204" pitchFamily="50" charset="-128"/>
                <a:ea typeface="Meiryo UI" panose="020B0604030504040204" pitchFamily="50" charset="-128"/>
              </a:rPr>
              <a:t>IT</a:t>
            </a:r>
            <a:r>
              <a:rPr lang="ja-JP" altLang="en-US" sz="1050" dirty="0" smtClean="0">
                <a:latin typeface="Meiryo UI" panose="020B0604030504040204" pitchFamily="50" charset="-128"/>
                <a:ea typeface="Meiryo UI" panose="020B0604030504040204" pitchFamily="50" charset="-128"/>
              </a:rPr>
              <a:t>ヒューマンスキル</a:t>
            </a:r>
            <a:endParaRPr lang="en-US" altLang="ja-JP" sz="1050" dirty="0" smtClean="0">
              <a:latin typeface="Meiryo UI" panose="020B0604030504040204" pitchFamily="50" charset="-128"/>
              <a:ea typeface="Meiryo UI" panose="020B0604030504040204" pitchFamily="50" charset="-128"/>
            </a:endParaRPr>
          </a:p>
          <a:p>
            <a:pPr algn="ctr"/>
            <a:r>
              <a:rPr lang="ja-JP" altLang="en-US" sz="1050" dirty="0" smtClean="0">
                <a:latin typeface="Meiryo UI" panose="020B0604030504040204" pitchFamily="50" charset="-128"/>
                <a:ea typeface="Meiryo UI" panose="020B0604030504040204" pitchFamily="50" charset="-128"/>
              </a:rPr>
              <a:t>創造力</a:t>
            </a:r>
            <a:r>
              <a:rPr lang="en-US" altLang="ja-JP" sz="1050" dirty="0" smtClean="0">
                <a:latin typeface="Meiryo UI" panose="020B0604030504040204" pitchFamily="50" charset="-128"/>
                <a:ea typeface="Meiryo UI" panose="020B0604030504040204" pitchFamily="50" charset="-128"/>
              </a:rPr>
              <a:t>,</a:t>
            </a:r>
            <a:r>
              <a:rPr lang="ja-JP" altLang="en-US" sz="1050" dirty="0" smtClean="0">
                <a:latin typeface="Meiryo UI" panose="020B0604030504040204" pitchFamily="50" charset="-128"/>
                <a:ea typeface="Meiryo UI" panose="020B0604030504040204" pitchFamily="50" charset="-128"/>
              </a:rPr>
              <a:t>実行・実践力</a:t>
            </a:r>
            <a:r>
              <a:rPr lang="en-US" altLang="ja-JP" sz="1050" dirty="0" smtClean="0">
                <a:latin typeface="Meiryo UI" panose="020B0604030504040204" pitchFamily="50" charset="-128"/>
                <a:ea typeface="Meiryo UI" panose="020B0604030504040204" pitchFamily="50" charset="-128"/>
              </a:rPr>
              <a:t>,</a:t>
            </a:r>
            <a:r>
              <a:rPr lang="ja-JP" altLang="en-US" sz="1050" dirty="0" smtClean="0">
                <a:latin typeface="Meiryo UI" panose="020B0604030504040204" pitchFamily="50" charset="-128"/>
                <a:ea typeface="Meiryo UI" panose="020B0604030504040204" pitchFamily="50" charset="-128"/>
              </a:rPr>
              <a:t>コミュニケーション力</a:t>
            </a:r>
            <a:endParaRPr lang="en-US" altLang="ja-JP" sz="1050" dirty="0" smtClean="0">
              <a:latin typeface="Meiryo UI" panose="020B0604030504040204" pitchFamily="50" charset="-128"/>
              <a:ea typeface="Meiryo UI" panose="020B0604030504040204" pitchFamily="50" charset="-128"/>
            </a:endParaRPr>
          </a:p>
        </p:txBody>
      </p:sp>
      <p:sp>
        <p:nvSpPr>
          <p:cNvPr id="118" name="角丸四角形 117"/>
          <p:cNvSpPr/>
          <p:nvPr/>
        </p:nvSpPr>
        <p:spPr>
          <a:xfrm>
            <a:off x="6352557" y="4788866"/>
            <a:ext cx="1131723" cy="23008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保守・運用</a:t>
            </a:r>
            <a:endParaRPr lang="en-US" altLang="ja-JP" sz="1100" dirty="0" smtClean="0">
              <a:latin typeface="Meiryo UI" panose="020B0604030504040204" pitchFamily="50" charset="-128"/>
              <a:ea typeface="Meiryo UI" panose="020B0604030504040204" pitchFamily="50" charset="-128"/>
            </a:endParaRPr>
          </a:p>
        </p:txBody>
      </p:sp>
      <p:sp>
        <p:nvSpPr>
          <p:cNvPr id="119" name="角丸四角形 118"/>
          <p:cNvSpPr/>
          <p:nvPr/>
        </p:nvSpPr>
        <p:spPr>
          <a:xfrm>
            <a:off x="6359427" y="5043545"/>
            <a:ext cx="1131723" cy="23008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100" dirty="0" smtClean="0">
                <a:latin typeface="Meiryo UI" panose="020B0604030504040204" pitchFamily="50" charset="-128"/>
                <a:ea typeface="Meiryo UI" panose="020B0604030504040204" pitchFamily="50" charset="-128"/>
              </a:rPr>
              <a:t>非機能要件</a:t>
            </a:r>
            <a:endParaRPr lang="en-US" altLang="ja-JP" sz="1100"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0770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0607" y="130437"/>
            <a:ext cx="12029440" cy="696912"/>
          </a:xfrm>
        </p:spPr>
        <p:txBody>
          <a:bodyPr/>
          <a:lstStyle/>
          <a:p>
            <a:r>
              <a:rPr kumimoji="1" lang="ja-JP" altLang="en-US" dirty="0" smtClean="0"/>
              <a:t>調達方式の決定の判断</a:t>
            </a:r>
            <a:endParaRPr kumimoji="1" lang="ja-JP" altLang="en-US" dirty="0"/>
          </a:p>
        </p:txBody>
      </p:sp>
      <p:sp>
        <p:nvSpPr>
          <p:cNvPr id="3" name="正方形/長方形 2"/>
          <p:cNvSpPr/>
          <p:nvPr/>
        </p:nvSpPr>
        <p:spPr>
          <a:xfrm>
            <a:off x="3156355" y="788673"/>
            <a:ext cx="2816543" cy="606146"/>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「公共調達の適正化について」に</a:t>
            </a:r>
            <a:r>
              <a:rPr lang="ja-JP" altLang="en-US" sz="1400" dirty="0" smtClean="0">
                <a:latin typeface="Meiryo UI" panose="020B0604030504040204" pitchFamily="50" charset="-128"/>
                <a:ea typeface="Meiryo UI" panose="020B0604030504040204" pitchFamily="50" charset="-128"/>
              </a:rPr>
              <a:t>留意</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一般</a:t>
            </a:r>
            <a:r>
              <a:rPr lang="ja-JP" altLang="en-US" sz="1400" dirty="0">
                <a:latin typeface="Meiryo UI" panose="020B0604030504040204" pitchFamily="50" charset="-128"/>
                <a:ea typeface="Meiryo UI" panose="020B0604030504040204" pitchFamily="50" charset="-128"/>
              </a:rPr>
              <a:t>競争入札（総合評価落札方式を含む。）を原則とする。</a:t>
            </a:r>
            <a:endParaRPr lang="en-US" altLang="ja-JP" sz="1400" dirty="0">
              <a:latin typeface="Meiryo UI" panose="020B0604030504040204" pitchFamily="50" charset="-128"/>
              <a:ea typeface="Meiryo UI" panose="020B0604030504040204" pitchFamily="50" charset="-128"/>
            </a:endParaRPr>
          </a:p>
        </p:txBody>
      </p:sp>
      <p:sp>
        <p:nvSpPr>
          <p:cNvPr id="4" name="正方形/長方形 3"/>
          <p:cNvSpPr/>
          <p:nvPr/>
        </p:nvSpPr>
        <p:spPr>
          <a:xfrm>
            <a:off x="3156354" y="1612781"/>
            <a:ext cx="2816543" cy="1152473"/>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特殊な技術又は設備等が不可欠な場合であっても、それを有する者が複数存在する可能性を排除せず、必要な技術又は設備等を明示した上で参加者を募る</a:t>
            </a:r>
            <a:endParaRPr lang="en-US" altLang="ja-JP" sz="1400" dirty="0">
              <a:latin typeface="Meiryo UI" panose="020B0604030504040204" pitchFamily="50" charset="-128"/>
              <a:ea typeface="Meiryo UI" panose="020B0604030504040204" pitchFamily="50" charset="-128"/>
            </a:endParaRPr>
          </a:p>
        </p:txBody>
      </p:sp>
      <p:sp>
        <p:nvSpPr>
          <p:cNvPr id="5" name="フローチャート: 端子 4"/>
          <p:cNvSpPr/>
          <p:nvPr/>
        </p:nvSpPr>
        <p:spPr>
          <a:xfrm>
            <a:off x="3385931" y="2983216"/>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公募</a:t>
            </a:r>
            <a:endParaRPr kumimoji="1" lang="ja-JP" altLang="en-US" sz="1400" dirty="0">
              <a:latin typeface="Meiryo UI" panose="020B0604030504040204" pitchFamily="50" charset="-128"/>
              <a:ea typeface="Meiryo UI" panose="020B0604030504040204" pitchFamily="50" charset="-128"/>
            </a:endParaRPr>
          </a:p>
        </p:txBody>
      </p:sp>
      <p:sp>
        <p:nvSpPr>
          <p:cNvPr id="6" name="フローチャート: 判断 5"/>
          <p:cNvSpPr/>
          <p:nvPr/>
        </p:nvSpPr>
        <p:spPr>
          <a:xfrm>
            <a:off x="3356375" y="3589105"/>
            <a:ext cx="2181629" cy="517237"/>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smtClean="0">
                <a:latin typeface="Meiryo UI" panose="020B0604030504040204" pitchFamily="50" charset="-128"/>
                <a:ea typeface="Meiryo UI" panose="020B0604030504040204" pitchFamily="50" charset="-128"/>
              </a:rPr>
              <a:t>単独応募</a:t>
            </a:r>
            <a:endParaRPr kumimoji="1" lang="ja-JP" altLang="en-US" sz="1400" dirty="0">
              <a:latin typeface="Meiryo UI" panose="020B0604030504040204" pitchFamily="50" charset="-128"/>
              <a:ea typeface="Meiryo UI" panose="020B0604030504040204" pitchFamily="50" charset="-128"/>
            </a:endParaRPr>
          </a:p>
        </p:txBody>
      </p:sp>
      <p:sp>
        <p:nvSpPr>
          <p:cNvPr id="7" name="フローチャート: 端子 6"/>
          <p:cNvSpPr/>
          <p:nvPr/>
        </p:nvSpPr>
        <p:spPr>
          <a:xfrm>
            <a:off x="627581" y="5134736"/>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随意契約</a:t>
            </a:r>
            <a:endParaRPr kumimoji="1" lang="ja-JP" altLang="en-US" sz="1400" dirty="0">
              <a:latin typeface="Meiryo UI" panose="020B0604030504040204" pitchFamily="50" charset="-128"/>
              <a:ea typeface="Meiryo UI" panose="020B0604030504040204" pitchFamily="50" charset="-128"/>
            </a:endParaRPr>
          </a:p>
        </p:txBody>
      </p:sp>
      <p:cxnSp>
        <p:nvCxnSpPr>
          <p:cNvPr id="12" name="カギ線コネクタ 11"/>
          <p:cNvCxnSpPr>
            <a:stCxn id="6" idx="2"/>
            <a:endCxn id="26" idx="0"/>
          </p:cNvCxnSpPr>
          <p:nvPr/>
        </p:nvCxnSpPr>
        <p:spPr>
          <a:xfrm rot="5400000">
            <a:off x="4299147" y="4222519"/>
            <a:ext cx="264221" cy="31867"/>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横巻き 14"/>
          <p:cNvSpPr/>
          <p:nvPr/>
        </p:nvSpPr>
        <p:spPr>
          <a:xfrm>
            <a:off x="6145327" y="3794781"/>
            <a:ext cx="5965393" cy="3067838"/>
          </a:xfrm>
          <a:prstGeom prst="horizontalScroll">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r>
              <a:rPr lang="ja-JP" altLang="en-US" sz="1200" dirty="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基本は、一般競争入札（最低価格落札方式）</a:t>
            </a:r>
            <a:endParaRPr lang="en-US" altLang="ja-JP" sz="1200" dirty="0" smtClean="0">
              <a:latin typeface="Meiryo UI" panose="020B0604030504040204" pitchFamily="50" charset="-128"/>
              <a:ea typeface="Meiryo UI" panose="020B0604030504040204" pitchFamily="50" charset="-128"/>
            </a:endParaRPr>
          </a:p>
          <a:p>
            <a:r>
              <a:rPr lang="ja-JP" altLang="en-US" sz="1200" dirty="0" smtClean="0">
                <a:latin typeface="Meiryo UI" panose="020B0604030504040204" pitchFamily="50" charset="-128"/>
                <a:ea typeface="Meiryo UI" panose="020B0604030504040204" pitchFamily="50" charset="-128"/>
              </a:rPr>
              <a:t>・仕様書の解釈により、実施内容にブレがでない詳細な仕様提示が必要</a:t>
            </a:r>
            <a:endParaRPr lang="en-US" altLang="ja-JP" sz="1200" dirty="0" smtClean="0">
              <a:latin typeface="Meiryo UI" panose="020B0604030504040204" pitchFamily="50" charset="-128"/>
              <a:ea typeface="Meiryo UI" panose="020B0604030504040204" pitchFamily="50" charset="-128"/>
            </a:endParaRPr>
          </a:p>
          <a:p>
            <a:r>
              <a:rPr lang="ja-JP" altLang="en-US" sz="1200" dirty="0" smtClean="0">
                <a:latin typeface="Meiryo UI" panose="020B0604030504040204" pitchFamily="50" charset="-128"/>
                <a:ea typeface="Meiryo UI" panose="020B0604030504040204" pitchFamily="50" charset="-128"/>
              </a:rPr>
              <a:t>・予定価格の妥当性の評価は必要だが、業者見積もりの妥当性は評価する能力は求められない</a:t>
            </a:r>
            <a:endParaRPr lang="en-US" altLang="ja-JP" sz="1200" dirty="0" smtClean="0">
              <a:latin typeface="Meiryo UI" panose="020B0604030504040204" pitchFamily="50" charset="-128"/>
              <a:ea typeface="Meiryo UI" panose="020B0604030504040204" pitchFamily="50" charset="-128"/>
            </a:endParaRPr>
          </a:p>
          <a:p>
            <a:r>
              <a:rPr lang="ja-JP" altLang="en-US" sz="1200" dirty="0" smtClean="0">
                <a:latin typeface="Meiryo UI" panose="020B0604030504040204" pitchFamily="50" charset="-128"/>
                <a:ea typeface="Meiryo UI" panose="020B0604030504040204" pitchFamily="50" charset="-128"/>
              </a:rPr>
              <a:t>■一般競争入札（総合評価落札方式）</a:t>
            </a:r>
            <a:endParaRPr lang="en-US" altLang="ja-JP" sz="1200" dirty="0" smtClean="0">
              <a:latin typeface="Meiryo UI" panose="020B0604030504040204" pitchFamily="50" charset="-128"/>
              <a:ea typeface="Meiryo UI" panose="020B0604030504040204" pitchFamily="50" charset="-128"/>
            </a:endParaRPr>
          </a:p>
          <a:p>
            <a:r>
              <a:rPr lang="ja-JP" altLang="en-US" sz="1200" dirty="0" smtClean="0">
                <a:latin typeface="Meiryo UI" panose="020B0604030504040204" pitchFamily="50" charset="-128"/>
                <a:ea typeface="Meiryo UI" panose="020B0604030504040204" pitchFamily="50" charset="-128"/>
              </a:rPr>
              <a:t>・提案者の創意工夫の余地を残し、提案内容の優劣を技術点で評価する</a:t>
            </a:r>
            <a:endParaRPr lang="en-US" altLang="ja-JP" sz="1200" dirty="0" smtClean="0">
              <a:latin typeface="Meiryo UI" panose="020B0604030504040204" pitchFamily="50" charset="-128"/>
              <a:ea typeface="Meiryo UI" panose="020B0604030504040204" pitchFamily="50" charset="-128"/>
            </a:endParaRPr>
          </a:p>
          <a:p>
            <a:r>
              <a:rPr lang="ja-JP" altLang="en-US" sz="1200" dirty="0" smtClean="0">
                <a:latin typeface="Meiryo UI" panose="020B0604030504040204" pitchFamily="50" charset="-128"/>
                <a:ea typeface="Meiryo UI" panose="020B0604030504040204" pitchFamily="50" charset="-128"/>
              </a:rPr>
              <a:t>■企画競争</a:t>
            </a:r>
            <a:endParaRPr lang="en-US" altLang="ja-JP" sz="1200" dirty="0" smtClean="0">
              <a:latin typeface="Meiryo UI" panose="020B0604030504040204" pitchFamily="50" charset="-128"/>
              <a:ea typeface="Meiryo UI" panose="020B0604030504040204" pitchFamily="50" charset="-128"/>
            </a:endParaRPr>
          </a:p>
          <a:p>
            <a:r>
              <a:rPr lang="ja-JP" altLang="en-US" sz="1200" dirty="0" smtClean="0">
                <a:latin typeface="Meiryo UI" panose="020B0604030504040204" pitchFamily="50" charset="-128"/>
                <a:ea typeface="Meiryo UI" panose="020B0604030504040204" pitchFamily="50" charset="-128"/>
              </a:rPr>
              <a:t>・具体的な実装方式を特定せず、提案者の創意工夫の内容の優劣で評価する</a:t>
            </a:r>
            <a:endParaRPr lang="en-US" altLang="ja-JP" sz="1200" dirty="0" smtClean="0">
              <a:latin typeface="Meiryo UI" panose="020B0604030504040204" pitchFamily="50" charset="-128"/>
              <a:ea typeface="Meiryo UI" panose="020B0604030504040204" pitchFamily="50" charset="-128"/>
            </a:endParaRPr>
          </a:p>
          <a:p>
            <a:r>
              <a:rPr lang="ja-JP" altLang="en-US" sz="1200" dirty="0" smtClean="0">
                <a:latin typeface="Meiryo UI" panose="020B0604030504040204" pitchFamily="50" charset="-128"/>
                <a:ea typeface="Meiryo UI" panose="020B0604030504040204" pitchFamily="50" charset="-128"/>
              </a:rPr>
              <a:t>・業者を選定後は、随意契約として扱われる</a:t>
            </a:r>
            <a:endParaRPr lang="en-US" altLang="ja-JP" sz="1200" dirty="0" smtClean="0">
              <a:latin typeface="Meiryo UI" panose="020B0604030504040204" pitchFamily="50" charset="-128"/>
              <a:ea typeface="Meiryo UI" panose="020B0604030504040204" pitchFamily="50" charset="-128"/>
            </a:endParaRPr>
          </a:p>
          <a:p>
            <a:r>
              <a:rPr lang="ja-JP" altLang="en-US" sz="1200" dirty="0" smtClean="0">
                <a:latin typeface="Meiryo UI" panose="020B0604030504040204" pitchFamily="50" charset="-128"/>
                <a:ea typeface="Meiryo UI" panose="020B0604030504040204" pitchFamily="50" charset="-128"/>
              </a:rPr>
              <a:t>■随意契約</a:t>
            </a:r>
            <a:endParaRPr lang="en-US" altLang="ja-JP" sz="1200" dirty="0" smtClean="0">
              <a:latin typeface="Meiryo UI" panose="020B0604030504040204" pitchFamily="50" charset="-128"/>
              <a:ea typeface="Meiryo UI" panose="020B0604030504040204" pitchFamily="50" charset="-128"/>
            </a:endParaRPr>
          </a:p>
          <a:p>
            <a:r>
              <a:rPr lang="ja-JP" altLang="en-US" sz="1200" dirty="0" smtClean="0">
                <a:latin typeface="Meiryo UI" panose="020B0604030504040204" pitchFamily="50" charset="-128"/>
                <a:ea typeface="Meiryo UI" panose="020B0604030504040204" pitchFamily="50" charset="-128"/>
              </a:rPr>
              <a:t>・業者の</a:t>
            </a:r>
            <a:r>
              <a:rPr lang="ja-JP" altLang="en-US" sz="1200" dirty="0">
                <a:latin typeface="Meiryo UI" panose="020B0604030504040204" pitchFamily="50" charset="-128"/>
                <a:ea typeface="Meiryo UI" panose="020B0604030504040204" pitchFamily="50" charset="-128"/>
              </a:rPr>
              <a:t>言</a:t>
            </a:r>
            <a:r>
              <a:rPr lang="ja-JP" altLang="en-US" sz="1200" dirty="0" smtClean="0">
                <a:latin typeface="Meiryo UI" panose="020B0604030504040204" pitchFamily="50" charset="-128"/>
                <a:ea typeface="Meiryo UI" panose="020B0604030504040204" pitchFamily="50" charset="-128"/>
              </a:rPr>
              <a:t>いなりにならないようにすることが肝要</a:t>
            </a:r>
            <a:endParaRPr lang="en-US" altLang="ja-JP" sz="1200" dirty="0" smtClean="0">
              <a:latin typeface="Meiryo UI" panose="020B0604030504040204" pitchFamily="50" charset="-128"/>
              <a:ea typeface="Meiryo UI" panose="020B0604030504040204" pitchFamily="50" charset="-128"/>
            </a:endParaRPr>
          </a:p>
          <a:p>
            <a:r>
              <a:rPr lang="ja-JP" altLang="en-US" sz="1200" dirty="0" smtClean="0">
                <a:latin typeface="Meiryo UI" panose="020B0604030504040204" pitchFamily="50" charset="-128"/>
                <a:ea typeface="Meiryo UI" panose="020B0604030504040204" pitchFamily="50" charset="-128"/>
              </a:rPr>
              <a:t>実施内容と業者見積もり額の妥当性を精緻に評価する能力が必要</a:t>
            </a:r>
            <a:endParaRPr lang="en-US" altLang="ja-JP" sz="1200" dirty="0" smtClean="0">
              <a:latin typeface="Meiryo UI" panose="020B0604030504040204" pitchFamily="50" charset="-128"/>
              <a:ea typeface="Meiryo UI" panose="020B0604030504040204" pitchFamily="50" charset="-128"/>
            </a:endParaRPr>
          </a:p>
        </p:txBody>
      </p:sp>
      <p:sp>
        <p:nvSpPr>
          <p:cNvPr id="16" name="フローチャート: 端子 15"/>
          <p:cNvSpPr/>
          <p:nvPr/>
        </p:nvSpPr>
        <p:spPr>
          <a:xfrm>
            <a:off x="3317672" y="5161806"/>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smtClean="0">
                <a:latin typeface="Meiryo UI" panose="020B0604030504040204" pitchFamily="50" charset="-128"/>
                <a:ea typeface="Meiryo UI" panose="020B0604030504040204" pitchFamily="50" charset="-128"/>
              </a:rPr>
              <a:t>企画競争</a:t>
            </a:r>
            <a:endParaRPr kumimoji="1" lang="ja-JP" altLang="en-US" sz="1400" dirty="0">
              <a:latin typeface="Meiryo UI" panose="020B0604030504040204" pitchFamily="50" charset="-128"/>
              <a:ea typeface="Meiryo UI" panose="020B0604030504040204" pitchFamily="50" charset="-128"/>
            </a:endParaRPr>
          </a:p>
        </p:txBody>
      </p:sp>
      <p:sp>
        <p:nvSpPr>
          <p:cNvPr id="17" name="正方形/長方形 16"/>
          <p:cNvSpPr/>
          <p:nvPr/>
        </p:nvSpPr>
        <p:spPr>
          <a:xfrm>
            <a:off x="2985438" y="5842508"/>
            <a:ext cx="2816543" cy="593854"/>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総合評価落札方式と同様に、提案依頼書の</a:t>
            </a:r>
            <a:r>
              <a:rPr lang="ja-JP" altLang="en-US" sz="1400" dirty="0" smtClean="0">
                <a:latin typeface="Meiryo UI" panose="020B0604030504040204" pitchFamily="50" charset="-128"/>
                <a:ea typeface="Meiryo UI" panose="020B0604030504040204" pitchFamily="50" charset="-128"/>
              </a:rPr>
              <a:t>作成や審査を行う</a:t>
            </a:r>
            <a:endParaRPr lang="en-US" altLang="ja-JP" sz="1400" dirty="0">
              <a:latin typeface="Meiryo UI" panose="020B0604030504040204" pitchFamily="50" charset="-128"/>
              <a:ea typeface="Meiryo UI" panose="020B0604030504040204" pitchFamily="50" charset="-128"/>
            </a:endParaRPr>
          </a:p>
        </p:txBody>
      </p:sp>
      <p:sp>
        <p:nvSpPr>
          <p:cNvPr id="18" name="フローチャート: 端子 17"/>
          <p:cNvSpPr/>
          <p:nvPr/>
        </p:nvSpPr>
        <p:spPr>
          <a:xfrm>
            <a:off x="6924276" y="1568695"/>
            <a:ext cx="2152073" cy="62032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一般競争</a:t>
            </a:r>
            <a:r>
              <a:rPr lang="ja-JP" altLang="en-US" sz="1400" dirty="0" smtClean="0">
                <a:latin typeface="Meiryo UI" panose="020B0604030504040204" pitchFamily="50" charset="-128"/>
                <a:ea typeface="Meiryo UI" panose="020B0604030504040204" pitchFamily="50" charset="-128"/>
              </a:rPr>
              <a:t>入札</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（総合評価落札方式を含む。）</a:t>
            </a:r>
            <a:endParaRPr lang="en-US" altLang="ja-JP" sz="1400" dirty="0">
              <a:latin typeface="Meiryo UI" panose="020B0604030504040204" pitchFamily="50" charset="-128"/>
              <a:ea typeface="Meiryo UI" panose="020B0604030504040204" pitchFamily="50" charset="-128"/>
            </a:endParaRPr>
          </a:p>
        </p:txBody>
      </p:sp>
      <p:sp>
        <p:nvSpPr>
          <p:cNvPr id="26" name="フローチャート: 判断 25"/>
          <p:cNvSpPr/>
          <p:nvPr/>
        </p:nvSpPr>
        <p:spPr>
          <a:xfrm>
            <a:off x="3157952" y="4370563"/>
            <a:ext cx="2514741" cy="517237"/>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smtClean="0">
                <a:latin typeface="Meiryo UI" panose="020B0604030504040204" pitchFamily="50" charset="-128"/>
                <a:ea typeface="Meiryo UI" panose="020B0604030504040204" pitchFamily="50" charset="-128"/>
              </a:rPr>
              <a:t>企画競争要件</a:t>
            </a:r>
            <a:endParaRPr kumimoji="1" lang="ja-JP" altLang="en-US" sz="1400" dirty="0">
              <a:latin typeface="Meiryo UI" panose="020B0604030504040204" pitchFamily="50" charset="-128"/>
              <a:ea typeface="Meiryo UI" panose="020B0604030504040204" pitchFamily="50" charset="-128"/>
            </a:endParaRPr>
          </a:p>
        </p:txBody>
      </p:sp>
      <p:cxnSp>
        <p:nvCxnSpPr>
          <p:cNvPr id="30" name="カギ線コネクタ 29"/>
          <p:cNvCxnSpPr>
            <a:stCxn id="26" idx="3"/>
            <a:endCxn id="18" idx="0"/>
          </p:cNvCxnSpPr>
          <p:nvPr/>
        </p:nvCxnSpPr>
        <p:spPr>
          <a:xfrm flipV="1">
            <a:off x="5672693" y="1568695"/>
            <a:ext cx="2327620" cy="3060487"/>
          </a:xfrm>
          <a:prstGeom prst="bentConnector4">
            <a:avLst>
              <a:gd name="adj1" fmla="val 26885"/>
              <a:gd name="adj2" fmla="val 107469"/>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カギ線コネクタ 32"/>
          <p:cNvCxnSpPr>
            <a:stCxn id="26" idx="2"/>
            <a:endCxn id="16" idx="0"/>
          </p:cNvCxnSpPr>
          <p:nvPr/>
        </p:nvCxnSpPr>
        <p:spPr>
          <a:xfrm rot="5400000">
            <a:off x="4267513" y="5013996"/>
            <a:ext cx="274006" cy="21614"/>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77" idx="2"/>
            <a:endCxn id="26" idx="0"/>
          </p:cNvCxnSpPr>
          <p:nvPr/>
        </p:nvCxnSpPr>
        <p:spPr>
          <a:xfrm>
            <a:off x="1593358" y="3473487"/>
            <a:ext cx="2821965" cy="8970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横巻き 43"/>
          <p:cNvSpPr/>
          <p:nvPr/>
        </p:nvSpPr>
        <p:spPr>
          <a:xfrm>
            <a:off x="8976371" y="497138"/>
            <a:ext cx="2874588" cy="1071557"/>
          </a:xfrm>
          <a:prstGeom prst="horizont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200" dirty="0" smtClean="0">
                <a:latin typeface="Meiryo UI" panose="020B0604030504040204" pitchFamily="50" charset="-128"/>
                <a:ea typeface="Meiryo UI" panose="020B0604030504040204" pitchFamily="50" charset="-128"/>
              </a:rPr>
              <a:t>総合評価落札方式要件</a:t>
            </a:r>
            <a:endParaRPr lang="en-US" altLang="ja-JP" sz="1200" dirty="0" smtClean="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調達案件が価格以外の技術的要素を評価することが必要と認められるものである</a:t>
            </a:r>
            <a:r>
              <a:rPr lang="ja-JP" altLang="en-US" sz="1200" dirty="0" smtClean="0">
                <a:latin typeface="Meiryo UI" panose="020B0604030504040204" pitchFamily="50" charset="-128"/>
                <a:ea typeface="Meiryo UI" panose="020B0604030504040204" pitchFamily="50" charset="-128"/>
              </a:rPr>
              <a:t>とき</a:t>
            </a:r>
            <a:endParaRPr lang="en-US" altLang="ja-JP" sz="1200" dirty="0" smtClean="0">
              <a:latin typeface="Meiryo UI" panose="020B0604030504040204" pitchFamily="50" charset="-128"/>
              <a:ea typeface="Meiryo UI" panose="020B0604030504040204" pitchFamily="50" charset="-128"/>
            </a:endParaRPr>
          </a:p>
        </p:txBody>
      </p:sp>
      <p:sp>
        <p:nvSpPr>
          <p:cNvPr id="46" name="フローチャート: 端子 45"/>
          <p:cNvSpPr/>
          <p:nvPr/>
        </p:nvSpPr>
        <p:spPr>
          <a:xfrm>
            <a:off x="6672260" y="3431245"/>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最低価格落札方式</a:t>
            </a:r>
            <a:endParaRPr kumimoji="1" lang="ja-JP" altLang="en-US" sz="1400" dirty="0">
              <a:latin typeface="Meiryo UI" panose="020B0604030504040204" pitchFamily="50" charset="-128"/>
              <a:ea typeface="Meiryo UI" panose="020B0604030504040204" pitchFamily="50" charset="-128"/>
            </a:endParaRPr>
          </a:p>
        </p:txBody>
      </p:sp>
      <p:sp>
        <p:nvSpPr>
          <p:cNvPr id="47" name="フローチャート: 端子 46"/>
          <p:cNvSpPr/>
          <p:nvPr/>
        </p:nvSpPr>
        <p:spPr>
          <a:xfrm>
            <a:off x="8941378" y="3387013"/>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総合評価落札方式</a:t>
            </a:r>
            <a:endParaRPr kumimoji="1" lang="ja-JP" altLang="en-US" sz="1400" dirty="0">
              <a:latin typeface="Meiryo UI" panose="020B0604030504040204" pitchFamily="50" charset="-128"/>
              <a:ea typeface="Meiryo UI" panose="020B0604030504040204" pitchFamily="50" charset="-128"/>
            </a:endParaRPr>
          </a:p>
        </p:txBody>
      </p:sp>
      <p:sp>
        <p:nvSpPr>
          <p:cNvPr id="55" name="フローチャート: 判断 54"/>
          <p:cNvSpPr/>
          <p:nvPr/>
        </p:nvSpPr>
        <p:spPr>
          <a:xfrm>
            <a:off x="6894720" y="2462008"/>
            <a:ext cx="2181629" cy="517237"/>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smtClean="0">
                <a:latin typeface="Meiryo UI" panose="020B0604030504040204" pitchFamily="50" charset="-128"/>
                <a:ea typeface="Meiryo UI" panose="020B0604030504040204" pitchFamily="50" charset="-128"/>
              </a:rPr>
              <a:t>総合評価落札方式要件</a:t>
            </a:r>
            <a:endParaRPr kumimoji="1" lang="ja-JP" altLang="en-US" sz="1400" dirty="0">
              <a:latin typeface="Meiryo UI" panose="020B0604030504040204" pitchFamily="50" charset="-128"/>
              <a:ea typeface="Meiryo UI" panose="020B0604030504040204" pitchFamily="50" charset="-128"/>
            </a:endParaRPr>
          </a:p>
        </p:txBody>
      </p:sp>
      <p:cxnSp>
        <p:nvCxnSpPr>
          <p:cNvPr id="56" name="カギ線コネクタ 55"/>
          <p:cNvCxnSpPr>
            <a:stCxn id="18" idx="2"/>
            <a:endCxn id="55" idx="0"/>
          </p:cNvCxnSpPr>
          <p:nvPr/>
        </p:nvCxnSpPr>
        <p:spPr>
          <a:xfrm rot="5400000">
            <a:off x="7856430" y="2318124"/>
            <a:ext cx="272989" cy="14778"/>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9" name="カギ線コネクタ 58"/>
          <p:cNvCxnSpPr>
            <a:stCxn id="55" idx="2"/>
            <a:endCxn id="46" idx="0"/>
          </p:cNvCxnSpPr>
          <p:nvPr/>
        </p:nvCxnSpPr>
        <p:spPr>
          <a:xfrm rot="5400000">
            <a:off x="7640916" y="3086626"/>
            <a:ext cx="452000" cy="237238"/>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2" name="カギ線コネクタ 61"/>
          <p:cNvCxnSpPr>
            <a:stCxn id="55" idx="3"/>
            <a:endCxn id="47" idx="0"/>
          </p:cNvCxnSpPr>
          <p:nvPr/>
        </p:nvCxnSpPr>
        <p:spPr>
          <a:xfrm>
            <a:off x="9076349" y="2720627"/>
            <a:ext cx="941066" cy="666386"/>
          </a:xfrm>
          <a:prstGeom prst="bentConnector2">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5" name="カギ線コネクタ 64"/>
          <p:cNvCxnSpPr>
            <a:stCxn id="4" idx="2"/>
            <a:endCxn id="5" idx="0"/>
          </p:cNvCxnSpPr>
          <p:nvPr/>
        </p:nvCxnSpPr>
        <p:spPr>
          <a:xfrm rot="5400000">
            <a:off x="4404316" y="2822906"/>
            <a:ext cx="217962" cy="102658"/>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8" name="カギ線コネクタ 67"/>
          <p:cNvCxnSpPr>
            <a:stCxn id="5" idx="2"/>
            <a:endCxn id="6" idx="0"/>
          </p:cNvCxnSpPr>
          <p:nvPr/>
        </p:nvCxnSpPr>
        <p:spPr>
          <a:xfrm rot="5400000">
            <a:off x="4345598" y="3472735"/>
            <a:ext cx="217962" cy="14778"/>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44" idx="2"/>
            <a:endCxn id="55" idx="0"/>
          </p:cNvCxnSpPr>
          <p:nvPr/>
        </p:nvCxnSpPr>
        <p:spPr>
          <a:xfrm flipH="1">
            <a:off x="7985535" y="1434750"/>
            <a:ext cx="2428130" cy="10272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カギ線コネクタ 73"/>
          <p:cNvCxnSpPr>
            <a:stCxn id="3" idx="2"/>
            <a:endCxn id="4" idx="0"/>
          </p:cNvCxnSpPr>
          <p:nvPr/>
        </p:nvCxnSpPr>
        <p:spPr>
          <a:xfrm rot="5400000">
            <a:off x="4455646" y="1503800"/>
            <a:ext cx="217962" cy="1"/>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7" name="横巻き 76"/>
          <p:cNvSpPr/>
          <p:nvPr/>
        </p:nvSpPr>
        <p:spPr>
          <a:xfrm>
            <a:off x="156064" y="1719666"/>
            <a:ext cx="2874588" cy="2004367"/>
          </a:xfrm>
          <a:prstGeom prst="horizont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200" dirty="0" smtClean="0">
                <a:latin typeface="Meiryo UI" panose="020B0604030504040204" pitchFamily="50" charset="-128"/>
                <a:ea typeface="Meiryo UI" panose="020B0604030504040204" pitchFamily="50" charset="-128"/>
              </a:rPr>
              <a:t>企画競争要件</a:t>
            </a:r>
            <a:endParaRPr lang="en-US" altLang="ja-JP" sz="1200" dirty="0" smtClean="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政策上</a:t>
            </a:r>
            <a:r>
              <a:rPr lang="ja-JP" altLang="en-US" sz="1200" dirty="0">
                <a:latin typeface="Meiryo UI" panose="020B0604030504040204" pitchFamily="50" charset="-128"/>
                <a:ea typeface="Meiryo UI" panose="020B0604030504040204" pitchFamily="50" charset="-128"/>
              </a:rPr>
              <a:t>の理由等で品質</a:t>
            </a:r>
            <a:r>
              <a:rPr lang="ja-JP" altLang="en-US" sz="1200" dirty="0" smtClean="0">
                <a:latin typeface="Meiryo UI" panose="020B0604030504040204" pitchFamily="50" charset="-128"/>
                <a:ea typeface="Meiryo UI" panose="020B0604030504040204" pitchFamily="50" charset="-128"/>
              </a:rPr>
              <a:t>を・最優先</a:t>
            </a:r>
            <a:r>
              <a:rPr lang="ja-JP" altLang="en-US" sz="1200" dirty="0">
                <a:latin typeface="Meiryo UI" panose="020B0604030504040204" pitchFamily="50" charset="-128"/>
                <a:ea typeface="Meiryo UI" panose="020B0604030504040204" pitchFamily="50" charset="-128"/>
              </a:rPr>
              <a:t>する必要がある</a:t>
            </a:r>
            <a:r>
              <a:rPr lang="ja-JP" altLang="en-US" sz="1200" dirty="0" smtClean="0">
                <a:latin typeface="Meiryo UI" panose="020B0604030504040204" pitchFamily="50" charset="-128"/>
                <a:ea typeface="Meiryo UI" panose="020B0604030504040204" pitchFamily="50" charset="-128"/>
              </a:rPr>
              <a:t>案件</a:t>
            </a:r>
            <a:endParaRPr lang="en-US" altLang="ja-JP" sz="1200" dirty="0" smtClean="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民間事</a:t>
            </a:r>
            <a:r>
              <a:rPr lang="ja-JP" altLang="en-US" sz="1200" dirty="0">
                <a:latin typeface="Meiryo UI" panose="020B0604030504040204" pitchFamily="50" charset="-128"/>
                <a:ea typeface="Meiryo UI" panose="020B0604030504040204" pitchFamily="50" charset="-128"/>
              </a:rPr>
              <a:t>業者のノウハウや創意工夫を積極的に活用すべきであって調達仕様書及び要件定義書で具体的な仕様を定義することが適切でない案件等</a:t>
            </a:r>
            <a:endParaRPr kumimoji="1" lang="ja-JP" altLang="en-US" sz="1200" dirty="0">
              <a:latin typeface="Meiryo UI" panose="020B0604030504040204" pitchFamily="50" charset="-128"/>
              <a:ea typeface="Meiryo UI" panose="020B0604030504040204" pitchFamily="50" charset="-128"/>
            </a:endParaRPr>
          </a:p>
        </p:txBody>
      </p:sp>
      <p:cxnSp>
        <p:nvCxnSpPr>
          <p:cNvPr id="86" name="カギ線コネクタ 85"/>
          <p:cNvCxnSpPr>
            <a:stCxn id="17" idx="1"/>
            <a:endCxn id="7" idx="3"/>
          </p:cNvCxnSpPr>
          <p:nvPr/>
        </p:nvCxnSpPr>
        <p:spPr>
          <a:xfrm rot="10800000">
            <a:off x="2779654" y="5328701"/>
            <a:ext cx="205784" cy="810735"/>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7" name="カギ線コネクタ 96"/>
          <p:cNvCxnSpPr>
            <a:stCxn id="6" idx="1"/>
            <a:endCxn id="7" idx="0"/>
          </p:cNvCxnSpPr>
          <p:nvPr/>
        </p:nvCxnSpPr>
        <p:spPr>
          <a:xfrm rot="10800000" flipV="1">
            <a:off x="1703619" y="3847724"/>
            <a:ext cx="1652757" cy="1287012"/>
          </a:xfrm>
          <a:prstGeom prst="bentConnector2">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2" name="カギ線コネクタ 111"/>
          <p:cNvCxnSpPr>
            <a:stCxn id="16" idx="2"/>
            <a:endCxn id="17" idx="0"/>
          </p:cNvCxnSpPr>
          <p:nvPr/>
        </p:nvCxnSpPr>
        <p:spPr>
          <a:xfrm rot="16200000" flipH="1">
            <a:off x="4247322" y="5696119"/>
            <a:ext cx="292775" cy="1"/>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926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フローチャート: 書類 23"/>
          <p:cNvSpPr/>
          <p:nvPr/>
        </p:nvSpPr>
        <p:spPr>
          <a:xfrm>
            <a:off x="8169443" y="1415680"/>
            <a:ext cx="3549316" cy="5442320"/>
          </a:xfrm>
          <a:prstGeom prst="flowChartDocument">
            <a:avLst/>
          </a:prstGeom>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■提案依頼書（</a:t>
            </a:r>
            <a:r>
              <a:rPr lang="en-US" altLang="ja-JP" sz="1400" dirty="0" smtClean="0">
                <a:latin typeface="Meiryo UI" panose="020B0604030504040204" pitchFamily="50" charset="-128"/>
                <a:ea typeface="Meiryo UI" panose="020B0604030504040204" pitchFamily="50" charset="-128"/>
              </a:rPr>
              <a:t>RFP</a:t>
            </a:r>
            <a:r>
              <a:rPr lang="ja-JP" altLang="en-US" sz="1400" dirty="0" smtClean="0">
                <a:latin typeface="Meiryo UI" panose="020B0604030504040204" pitchFamily="50" charset="-128"/>
                <a:ea typeface="Meiryo UI" panose="020B0604030504040204" pitchFamily="50" charset="-128"/>
              </a:rPr>
              <a:t>）</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・提出期限、提出方法等</a:t>
            </a:r>
            <a:endParaRPr lang="en-US" altLang="ja-JP" sz="1400" dirty="0" smtClean="0">
              <a:latin typeface="Meiryo UI" panose="020B0604030504040204" pitchFamily="50" charset="-128"/>
              <a:ea typeface="Meiryo UI" panose="020B0604030504040204" pitchFamily="50" charset="-128"/>
            </a:endParaRPr>
          </a:p>
          <a:p>
            <a:pPr algn="ctr"/>
            <a:endParaRPr lang="en-US" altLang="ja-JP" sz="1400" dirty="0" smtClean="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p:txBody>
          <a:bodyPr>
            <a:normAutofit/>
          </a:bodyPr>
          <a:lstStyle/>
          <a:p>
            <a:r>
              <a:rPr lang="ja-JP" altLang="en-US" dirty="0" smtClean="0"/>
              <a:t>調達方式の違いと仕様書の精緻度</a:t>
            </a:r>
            <a:endParaRPr kumimoji="1" lang="ja-JP" altLang="en-US" dirty="0"/>
          </a:p>
        </p:txBody>
      </p:sp>
      <p:sp>
        <p:nvSpPr>
          <p:cNvPr id="5" name="フローチャート: 端子 4"/>
          <p:cNvSpPr/>
          <p:nvPr/>
        </p:nvSpPr>
        <p:spPr>
          <a:xfrm>
            <a:off x="501847" y="1487788"/>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公募</a:t>
            </a:r>
            <a:endParaRPr kumimoji="1" lang="ja-JP" altLang="en-US" sz="1400" dirty="0">
              <a:latin typeface="Meiryo UI" panose="020B0604030504040204" pitchFamily="50" charset="-128"/>
              <a:ea typeface="Meiryo UI" panose="020B0604030504040204" pitchFamily="50" charset="-128"/>
            </a:endParaRPr>
          </a:p>
        </p:txBody>
      </p:sp>
      <p:sp>
        <p:nvSpPr>
          <p:cNvPr id="6" name="フローチャート: 端子 5"/>
          <p:cNvSpPr/>
          <p:nvPr/>
        </p:nvSpPr>
        <p:spPr>
          <a:xfrm>
            <a:off x="501846" y="3088862"/>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smtClean="0">
                <a:latin typeface="Meiryo UI" panose="020B0604030504040204" pitchFamily="50" charset="-128"/>
                <a:ea typeface="Meiryo UI" panose="020B0604030504040204" pitchFamily="50" charset="-128"/>
              </a:rPr>
              <a:t>企画競争</a:t>
            </a:r>
            <a:endParaRPr kumimoji="1" lang="ja-JP" altLang="en-US" sz="1400" dirty="0">
              <a:latin typeface="Meiryo UI" panose="020B0604030504040204" pitchFamily="50" charset="-128"/>
              <a:ea typeface="Meiryo UI" panose="020B0604030504040204" pitchFamily="50" charset="-128"/>
            </a:endParaRPr>
          </a:p>
        </p:txBody>
      </p:sp>
      <p:sp>
        <p:nvSpPr>
          <p:cNvPr id="7" name="フローチャート: 端子 6"/>
          <p:cNvSpPr/>
          <p:nvPr/>
        </p:nvSpPr>
        <p:spPr>
          <a:xfrm>
            <a:off x="501846" y="4067355"/>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随意契約</a:t>
            </a:r>
            <a:endParaRPr kumimoji="1" lang="ja-JP" altLang="en-US" sz="1400" dirty="0">
              <a:latin typeface="Meiryo UI" panose="020B0604030504040204" pitchFamily="50" charset="-128"/>
              <a:ea typeface="Meiryo UI" panose="020B0604030504040204" pitchFamily="50" charset="-128"/>
            </a:endParaRPr>
          </a:p>
        </p:txBody>
      </p:sp>
      <p:sp>
        <p:nvSpPr>
          <p:cNvPr id="8" name="フローチャート: 端子 7"/>
          <p:cNvSpPr/>
          <p:nvPr/>
        </p:nvSpPr>
        <p:spPr>
          <a:xfrm>
            <a:off x="2850676" y="3088862"/>
            <a:ext cx="2338429" cy="62032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一般競争</a:t>
            </a:r>
            <a:r>
              <a:rPr lang="ja-JP" altLang="en-US" sz="1400" dirty="0" smtClean="0">
                <a:latin typeface="Meiryo UI" panose="020B0604030504040204" pitchFamily="50" charset="-128"/>
                <a:ea typeface="Meiryo UI" panose="020B0604030504040204" pitchFamily="50" charset="-128"/>
              </a:rPr>
              <a:t>入札</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（総合評価落札</a:t>
            </a:r>
            <a:r>
              <a:rPr lang="ja-JP" altLang="en-US" sz="1400" dirty="0" smtClean="0">
                <a:latin typeface="Meiryo UI" panose="020B0604030504040204" pitchFamily="50" charset="-128"/>
                <a:ea typeface="Meiryo UI" panose="020B0604030504040204" pitchFamily="50" charset="-128"/>
              </a:rPr>
              <a:t>方式。</a:t>
            </a:r>
            <a:r>
              <a:rPr lang="ja-JP" altLang="en-US" sz="1400" dirty="0">
                <a:latin typeface="Meiryo UI" panose="020B0604030504040204" pitchFamily="50" charset="-128"/>
                <a:ea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endParaRPr>
          </a:p>
        </p:txBody>
      </p:sp>
      <p:cxnSp>
        <p:nvCxnSpPr>
          <p:cNvPr id="9" name="カギ線コネクタ 8"/>
          <p:cNvCxnSpPr>
            <a:stCxn id="5" idx="2"/>
            <a:endCxn id="6" idx="0"/>
          </p:cNvCxnSpPr>
          <p:nvPr/>
        </p:nvCxnSpPr>
        <p:spPr>
          <a:xfrm rot="5400000">
            <a:off x="971311" y="2482288"/>
            <a:ext cx="1213147" cy="1"/>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5" idx="2"/>
            <a:endCxn id="8" idx="0"/>
          </p:cNvCxnSpPr>
          <p:nvPr/>
        </p:nvCxnSpPr>
        <p:spPr>
          <a:xfrm rot="16200000" flipH="1">
            <a:off x="2192314" y="1261284"/>
            <a:ext cx="1213147" cy="2442007"/>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6" idx="2"/>
            <a:endCxn id="7" idx="0"/>
          </p:cNvCxnSpPr>
          <p:nvPr/>
        </p:nvCxnSpPr>
        <p:spPr>
          <a:xfrm rot="5400000">
            <a:off x="1282600" y="3772072"/>
            <a:ext cx="590566" cy="12700"/>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8" name="フローチャート: 書類 17"/>
          <p:cNvSpPr/>
          <p:nvPr/>
        </p:nvSpPr>
        <p:spPr>
          <a:xfrm>
            <a:off x="8514563" y="2248525"/>
            <a:ext cx="2867312" cy="4164307"/>
          </a:xfrm>
          <a:prstGeom prst="flowChartDocument">
            <a:avLst/>
          </a:prstGeom>
        </p:spPr>
        <p:style>
          <a:lnRef idx="0">
            <a:schemeClr val="accent2"/>
          </a:lnRef>
          <a:fillRef idx="3">
            <a:schemeClr val="accent2"/>
          </a:fillRef>
          <a:effectRef idx="3">
            <a:schemeClr val="accent2"/>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■調達仕様書</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調達単位、調達方式、作業実施内容、実施体制・方式、遵守事項、成果物の取扱い、入札要件、再委託事項、附属文書、契約書記載事項</a:t>
            </a:r>
            <a:endParaRPr lang="en-US" altLang="ja-JP" sz="1400" dirty="0" smtClean="0">
              <a:latin typeface="Meiryo UI" panose="020B0604030504040204" pitchFamily="50" charset="-128"/>
              <a:ea typeface="Meiryo UI" panose="020B0604030504040204" pitchFamily="50" charset="-128"/>
            </a:endParaRPr>
          </a:p>
        </p:txBody>
      </p:sp>
      <p:sp>
        <p:nvSpPr>
          <p:cNvPr id="19" name="正方形/長方形 18"/>
          <p:cNvSpPr/>
          <p:nvPr/>
        </p:nvSpPr>
        <p:spPr>
          <a:xfrm>
            <a:off x="8800917" y="3577059"/>
            <a:ext cx="2336126" cy="2202148"/>
          </a:xfrm>
          <a:prstGeom prst="rect">
            <a:avLst/>
          </a:prstGeom>
        </p:spPr>
        <p:style>
          <a:lnRef idx="0">
            <a:schemeClr val="accent1"/>
          </a:lnRef>
          <a:fillRef idx="3">
            <a:schemeClr val="accent1"/>
          </a:fillRef>
          <a:effectRef idx="3">
            <a:schemeClr val="accent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●要件定義書（</a:t>
            </a:r>
            <a:r>
              <a:rPr lang="en-US" altLang="ja-JP" sz="1400" dirty="0" smtClean="0">
                <a:latin typeface="Meiryo UI" panose="020B0604030504040204" pitchFamily="50" charset="-128"/>
                <a:ea typeface="Meiryo UI" panose="020B0604030504040204" pitchFamily="50" charset="-128"/>
              </a:rPr>
              <a:t>RFI</a:t>
            </a:r>
            <a:r>
              <a:rPr lang="ja-JP" altLang="en-US" sz="1400" dirty="0" smtClean="0">
                <a:latin typeface="Meiryo UI" panose="020B0604030504040204" pitchFamily="50" charset="-128"/>
                <a:ea typeface="Meiryo UI" panose="020B0604030504040204" pitchFamily="50" charset="-128"/>
              </a:rPr>
              <a:t>後）</a:t>
            </a:r>
            <a:endParaRPr lang="en-US" altLang="ja-JP" sz="1400" dirty="0">
              <a:latin typeface="Meiryo UI" panose="020B0604030504040204" pitchFamily="50" charset="-128"/>
              <a:ea typeface="Meiryo UI" panose="020B0604030504040204" pitchFamily="50" charset="-128"/>
            </a:endParaRPr>
          </a:p>
        </p:txBody>
      </p:sp>
      <p:sp>
        <p:nvSpPr>
          <p:cNvPr id="20" name="正方形/長方形 19"/>
          <p:cNvSpPr/>
          <p:nvPr/>
        </p:nvSpPr>
        <p:spPr>
          <a:xfrm>
            <a:off x="9045192" y="4488746"/>
            <a:ext cx="1865763" cy="1028767"/>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●システム化機能要件</a:t>
            </a:r>
            <a:endParaRPr lang="en-US" altLang="ja-JP" sz="1400" dirty="0">
              <a:latin typeface="Meiryo UI" panose="020B0604030504040204" pitchFamily="50" charset="-128"/>
              <a:ea typeface="Meiryo UI" panose="020B0604030504040204" pitchFamily="50" charset="-128"/>
            </a:endParaRPr>
          </a:p>
        </p:txBody>
      </p:sp>
      <p:sp>
        <p:nvSpPr>
          <p:cNvPr id="21" name="正方形/長方形 20"/>
          <p:cNvSpPr/>
          <p:nvPr/>
        </p:nvSpPr>
        <p:spPr>
          <a:xfrm>
            <a:off x="9274268" y="4819307"/>
            <a:ext cx="1432540" cy="23628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●機能要件</a:t>
            </a:r>
            <a:endParaRPr lang="en-US" altLang="ja-JP" sz="1400" dirty="0">
              <a:latin typeface="Meiryo UI" panose="020B0604030504040204" pitchFamily="50" charset="-128"/>
              <a:ea typeface="Meiryo UI" panose="020B0604030504040204" pitchFamily="50" charset="-128"/>
            </a:endParaRPr>
          </a:p>
        </p:txBody>
      </p:sp>
      <p:sp>
        <p:nvSpPr>
          <p:cNvPr id="22" name="正方形/長方形 21"/>
          <p:cNvSpPr/>
          <p:nvPr/>
        </p:nvSpPr>
        <p:spPr>
          <a:xfrm>
            <a:off x="9274268" y="5089447"/>
            <a:ext cx="1448080" cy="277244"/>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●非機能要件</a:t>
            </a:r>
            <a:endParaRPr lang="en-US" altLang="ja-JP" sz="1400" dirty="0">
              <a:latin typeface="Meiryo UI" panose="020B0604030504040204" pitchFamily="50" charset="-128"/>
              <a:ea typeface="Meiryo UI" panose="020B0604030504040204" pitchFamily="50" charset="-128"/>
            </a:endParaRPr>
          </a:p>
        </p:txBody>
      </p:sp>
      <p:sp>
        <p:nvSpPr>
          <p:cNvPr id="23" name="正方形/長方形 22"/>
          <p:cNvSpPr/>
          <p:nvPr/>
        </p:nvSpPr>
        <p:spPr>
          <a:xfrm>
            <a:off x="9120713" y="4054096"/>
            <a:ext cx="1813376" cy="248073"/>
          </a:xfrm>
          <a:prstGeom prst="rect">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●業務要件</a:t>
            </a:r>
            <a:endParaRPr lang="en-US" altLang="ja-JP" sz="1400" dirty="0">
              <a:latin typeface="Meiryo UI" panose="020B0604030504040204" pitchFamily="50" charset="-128"/>
              <a:ea typeface="Meiryo UI" panose="020B0604030504040204" pitchFamily="50" charset="-128"/>
            </a:endParaRPr>
          </a:p>
        </p:txBody>
      </p:sp>
      <p:sp>
        <p:nvSpPr>
          <p:cNvPr id="26" name="フローチャート: 端子 25"/>
          <p:cNvSpPr/>
          <p:nvPr/>
        </p:nvSpPr>
        <p:spPr>
          <a:xfrm>
            <a:off x="5385862" y="3088861"/>
            <a:ext cx="2338429" cy="62032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一般競争</a:t>
            </a:r>
            <a:r>
              <a:rPr lang="ja-JP" altLang="en-US" sz="1400" dirty="0" smtClean="0">
                <a:latin typeface="Meiryo UI" panose="020B0604030504040204" pitchFamily="50" charset="-128"/>
                <a:ea typeface="Meiryo UI" panose="020B0604030504040204" pitchFamily="50" charset="-128"/>
              </a:rPr>
              <a:t>入札</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（最低価格落札方式）</a:t>
            </a:r>
            <a:endParaRPr lang="en-US" altLang="ja-JP" sz="1400" dirty="0">
              <a:latin typeface="Meiryo UI" panose="020B0604030504040204" pitchFamily="50" charset="-128"/>
              <a:ea typeface="Meiryo UI" panose="020B0604030504040204" pitchFamily="50" charset="-128"/>
            </a:endParaRPr>
          </a:p>
        </p:txBody>
      </p:sp>
      <p:cxnSp>
        <p:nvCxnSpPr>
          <p:cNvPr id="27" name="カギ線コネクタ 26"/>
          <p:cNvCxnSpPr>
            <a:stCxn id="5" idx="2"/>
            <a:endCxn id="26" idx="0"/>
          </p:cNvCxnSpPr>
          <p:nvPr/>
        </p:nvCxnSpPr>
        <p:spPr>
          <a:xfrm rot="16200000" flipH="1">
            <a:off x="3459907" y="-6309"/>
            <a:ext cx="1213146" cy="4977193"/>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右矢印 31"/>
          <p:cNvSpPr/>
          <p:nvPr/>
        </p:nvSpPr>
        <p:spPr>
          <a:xfrm>
            <a:off x="1263316" y="4390803"/>
            <a:ext cx="5883442" cy="890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より精緻な要件</a:t>
            </a:r>
            <a:r>
              <a:rPr lang="ja-JP" altLang="en-US" dirty="0" smtClean="0"/>
              <a:t>定義能力が求められる</a:t>
            </a:r>
            <a:endParaRPr lang="ja-JP" altLang="en-US" dirty="0"/>
          </a:p>
        </p:txBody>
      </p:sp>
      <p:sp>
        <p:nvSpPr>
          <p:cNvPr id="33" name="左矢印 32"/>
          <p:cNvSpPr/>
          <p:nvPr/>
        </p:nvSpPr>
        <p:spPr>
          <a:xfrm>
            <a:off x="1194991" y="5040186"/>
            <a:ext cx="5642810" cy="9961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より精緻な実施内容・見積価格評価能力が求められる</a:t>
            </a:r>
            <a:endParaRPr kumimoji="1" lang="ja-JP" altLang="en-US" dirty="0"/>
          </a:p>
        </p:txBody>
      </p:sp>
      <p:sp>
        <p:nvSpPr>
          <p:cNvPr id="36" name="四角形吹き出し 35"/>
          <p:cNvSpPr/>
          <p:nvPr/>
        </p:nvSpPr>
        <p:spPr>
          <a:xfrm>
            <a:off x="4785216" y="980088"/>
            <a:ext cx="2811912" cy="1348033"/>
          </a:xfrm>
          <a:prstGeom prst="wedgeRectCallout">
            <a:avLst>
              <a:gd name="adj1" fmla="val 69022"/>
              <a:gd name="adj2" fmla="val 7567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smtClean="0"/>
              <a:t>調達方式に寄らず、作成する必要がある。</a:t>
            </a:r>
            <a:endParaRPr kumimoji="1" lang="en-US" altLang="ja-JP" dirty="0" smtClean="0"/>
          </a:p>
          <a:p>
            <a:pPr algn="ctr"/>
            <a:r>
              <a:rPr kumimoji="1" lang="ja-JP" altLang="en-US" dirty="0" smtClean="0"/>
              <a:t>作成できる仕様書の内容の詳細度・精緻度に応じて、調達方式を選択する</a:t>
            </a:r>
            <a:endParaRPr kumimoji="1" lang="ja-JP" altLang="en-US" dirty="0"/>
          </a:p>
        </p:txBody>
      </p:sp>
    </p:spTree>
    <p:extLst>
      <p:ext uri="{BB962C8B-B14F-4D97-AF65-F5344CB8AC3E}">
        <p14:creationId xmlns:p14="http://schemas.microsoft.com/office/powerpoint/2010/main" val="3109590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外部委託に必要なドキュメントと手続き</a:t>
            </a:r>
            <a:r>
              <a:rPr lang="ja-JP" altLang="en-US" sz="4000" dirty="0"/>
              <a:t>（一般競争入札）</a:t>
            </a:r>
            <a:endParaRPr kumimoji="1" lang="ja-JP" altLang="en-US" dirty="0"/>
          </a:p>
        </p:txBody>
      </p:sp>
      <p:sp>
        <p:nvSpPr>
          <p:cNvPr id="3" name="フローチャート: 書類 2"/>
          <p:cNvSpPr/>
          <p:nvPr/>
        </p:nvSpPr>
        <p:spPr>
          <a:xfrm>
            <a:off x="181094" y="1693673"/>
            <a:ext cx="1833879" cy="647274"/>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■サービス要件定義書</a:t>
            </a:r>
            <a:endParaRPr lang="en-US" altLang="ja-JP" sz="1400" dirty="0" smtClean="0">
              <a:latin typeface="Meiryo UI" panose="020B0604030504040204" pitchFamily="50" charset="-128"/>
              <a:ea typeface="Meiryo UI" panose="020B0604030504040204" pitchFamily="50" charset="-128"/>
            </a:endParaRPr>
          </a:p>
        </p:txBody>
      </p:sp>
      <p:sp>
        <p:nvSpPr>
          <p:cNvPr id="4" name="フローチャート: 書類 3"/>
          <p:cNvSpPr/>
          <p:nvPr/>
        </p:nvSpPr>
        <p:spPr>
          <a:xfrm>
            <a:off x="2489075" y="814526"/>
            <a:ext cx="1976593" cy="2077666"/>
          </a:xfrm>
          <a:prstGeom prst="flowChartDocument">
            <a:avLst/>
          </a:prstGeom>
        </p:spPr>
        <p:style>
          <a:lnRef idx="0">
            <a:schemeClr val="accent1"/>
          </a:lnRef>
          <a:fillRef idx="3">
            <a:schemeClr val="accent1"/>
          </a:fillRef>
          <a:effectRef idx="3">
            <a:schemeClr val="accent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■要件定義書（原案）</a:t>
            </a:r>
            <a:endParaRPr lang="en-US" altLang="ja-JP" sz="1400" dirty="0" smtClean="0">
              <a:latin typeface="Meiryo UI" panose="020B0604030504040204" pitchFamily="50" charset="-128"/>
              <a:ea typeface="Meiryo UI" panose="020B0604030504040204" pitchFamily="50" charset="-128"/>
            </a:endParaRPr>
          </a:p>
        </p:txBody>
      </p:sp>
      <p:sp>
        <p:nvSpPr>
          <p:cNvPr id="6" name="フローチャート: 書類 5"/>
          <p:cNvSpPr/>
          <p:nvPr/>
        </p:nvSpPr>
        <p:spPr>
          <a:xfrm>
            <a:off x="2482725" y="3579510"/>
            <a:ext cx="1998483" cy="538532"/>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■資料招請による提供資料</a:t>
            </a:r>
            <a:endParaRPr lang="en-US" altLang="ja-JP" sz="1400" dirty="0" smtClean="0">
              <a:latin typeface="Meiryo UI" panose="020B0604030504040204" pitchFamily="50" charset="-128"/>
              <a:ea typeface="Meiryo UI" panose="020B0604030504040204" pitchFamily="50" charset="-128"/>
            </a:endParaRPr>
          </a:p>
        </p:txBody>
      </p:sp>
      <p:sp>
        <p:nvSpPr>
          <p:cNvPr id="7" name="フローチャート: 書類 6"/>
          <p:cNvSpPr/>
          <p:nvPr/>
        </p:nvSpPr>
        <p:spPr>
          <a:xfrm>
            <a:off x="5164312" y="3626584"/>
            <a:ext cx="2129702" cy="647274"/>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■意見招請による意見資料</a:t>
            </a:r>
            <a:endParaRPr lang="en-US" altLang="ja-JP" sz="1400" dirty="0" smtClean="0">
              <a:latin typeface="Meiryo UI" panose="020B0604030504040204" pitchFamily="50" charset="-128"/>
              <a:ea typeface="Meiryo UI" panose="020B0604030504040204" pitchFamily="50" charset="-128"/>
            </a:endParaRPr>
          </a:p>
        </p:txBody>
      </p:sp>
      <p:sp>
        <p:nvSpPr>
          <p:cNvPr id="8" name="フローチャート: 書類 7"/>
          <p:cNvSpPr/>
          <p:nvPr/>
        </p:nvSpPr>
        <p:spPr>
          <a:xfrm>
            <a:off x="4917120" y="779025"/>
            <a:ext cx="2571192" cy="2011734"/>
          </a:xfrm>
          <a:prstGeom prst="flowChartDocument">
            <a:avLst/>
          </a:prstGeom>
        </p:spPr>
        <p:style>
          <a:lnRef idx="0">
            <a:schemeClr val="accent2"/>
          </a:lnRef>
          <a:fillRef idx="3">
            <a:schemeClr val="accent2"/>
          </a:fillRef>
          <a:effectRef idx="3">
            <a:schemeClr val="accent2"/>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■調達仕様書</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調達単位、調達方式、作業実施内容、実施体制・方式、遵守事項、成果物の取扱い、入札要件、再委託事項、附属文書、契約書記載事項</a:t>
            </a:r>
            <a:endParaRPr lang="en-US" altLang="ja-JP" sz="1400" dirty="0" smtClean="0">
              <a:latin typeface="Meiryo UI" panose="020B0604030504040204" pitchFamily="50" charset="-128"/>
              <a:ea typeface="Meiryo UI" panose="020B0604030504040204" pitchFamily="50" charset="-128"/>
            </a:endParaRPr>
          </a:p>
        </p:txBody>
      </p:sp>
      <p:sp>
        <p:nvSpPr>
          <p:cNvPr id="9" name="正方形/長方形 8"/>
          <p:cNvSpPr/>
          <p:nvPr/>
        </p:nvSpPr>
        <p:spPr>
          <a:xfrm>
            <a:off x="5203474" y="2107559"/>
            <a:ext cx="2090539" cy="333838"/>
          </a:xfrm>
          <a:prstGeom prst="rect">
            <a:avLst/>
          </a:prstGeom>
        </p:spPr>
        <p:style>
          <a:lnRef idx="0">
            <a:schemeClr val="accent1"/>
          </a:lnRef>
          <a:fillRef idx="3">
            <a:schemeClr val="accent1"/>
          </a:fillRef>
          <a:effectRef idx="3">
            <a:schemeClr val="accent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●要件定義書（</a:t>
            </a:r>
            <a:r>
              <a:rPr lang="en-US" altLang="ja-JP" sz="1400" dirty="0" smtClean="0">
                <a:latin typeface="Meiryo UI" panose="020B0604030504040204" pitchFamily="50" charset="-128"/>
                <a:ea typeface="Meiryo UI" panose="020B0604030504040204" pitchFamily="50" charset="-128"/>
              </a:rPr>
              <a:t>RFI</a:t>
            </a:r>
            <a:r>
              <a:rPr lang="ja-JP" altLang="en-US" sz="1400" dirty="0" smtClean="0">
                <a:latin typeface="Meiryo UI" panose="020B0604030504040204" pitchFamily="50" charset="-128"/>
                <a:ea typeface="Meiryo UI" panose="020B0604030504040204" pitchFamily="50" charset="-128"/>
              </a:rPr>
              <a:t>後）</a:t>
            </a:r>
            <a:endParaRPr lang="en-US" altLang="ja-JP" sz="1400" dirty="0">
              <a:latin typeface="Meiryo UI" panose="020B0604030504040204" pitchFamily="50" charset="-128"/>
              <a:ea typeface="Meiryo UI" panose="020B0604030504040204" pitchFamily="50" charset="-128"/>
            </a:endParaRPr>
          </a:p>
        </p:txBody>
      </p:sp>
      <p:sp>
        <p:nvSpPr>
          <p:cNvPr id="13" name="正方形/長方形 12"/>
          <p:cNvSpPr/>
          <p:nvPr/>
        </p:nvSpPr>
        <p:spPr>
          <a:xfrm>
            <a:off x="5203474" y="3091160"/>
            <a:ext cx="1998483" cy="266158"/>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altLang="ja-JP" sz="1400" dirty="0" smtClean="0">
                <a:latin typeface="Meiryo UI" panose="020B0604030504040204" pitchFamily="50" charset="-128"/>
                <a:ea typeface="Meiryo UI" panose="020B0604030504040204" pitchFamily="50" charset="-128"/>
              </a:rPr>
              <a:t>RFC</a:t>
            </a:r>
            <a:endParaRPr lang="en-US" altLang="ja-JP" sz="1400" dirty="0">
              <a:latin typeface="Meiryo UI" panose="020B0604030504040204" pitchFamily="50" charset="-128"/>
              <a:ea typeface="Meiryo UI" panose="020B0604030504040204" pitchFamily="50" charset="-128"/>
            </a:endParaRPr>
          </a:p>
        </p:txBody>
      </p:sp>
      <p:sp>
        <p:nvSpPr>
          <p:cNvPr id="14" name="正方形/長方形 13"/>
          <p:cNvSpPr/>
          <p:nvPr/>
        </p:nvSpPr>
        <p:spPr>
          <a:xfrm>
            <a:off x="2490081" y="3102772"/>
            <a:ext cx="1998483" cy="266158"/>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altLang="ja-JP" sz="1400" dirty="0" smtClean="0">
                <a:latin typeface="Meiryo UI" panose="020B0604030504040204" pitchFamily="50" charset="-128"/>
                <a:ea typeface="Meiryo UI" panose="020B0604030504040204" pitchFamily="50" charset="-128"/>
              </a:rPr>
              <a:t>RFI</a:t>
            </a:r>
            <a:endParaRPr lang="en-US" altLang="ja-JP" sz="1400" dirty="0">
              <a:latin typeface="Meiryo UI" panose="020B0604030504040204" pitchFamily="50" charset="-128"/>
              <a:ea typeface="Meiryo UI" panose="020B0604030504040204" pitchFamily="50" charset="-128"/>
            </a:endParaRPr>
          </a:p>
        </p:txBody>
      </p:sp>
      <p:sp>
        <p:nvSpPr>
          <p:cNvPr id="15" name="フローチャート: 書類 14"/>
          <p:cNvSpPr/>
          <p:nvPr/>
        </p:nvSpPr>
        <p:spPr>
          <a:xfrm>
            <a:off x="10653767" y="914468"/>
            <a:ext cx="1335153" cy="727606"/>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■評価基準、審査方法</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■予定価格</a:t>
            </a:r>
            <a:endParaRPr lang="en-US" altLang="ja-JP" sz="1400" dirty="0" smtClean="0">
              <a:latin typeface="Meiryo UI" panose="020B0604030504040204" pitchFamily="50" charset="-128"/>
              <a:ea typeface="Meiryo UI" panose="020B0604030504040204" pitchFamily="50" charset="-128"/>
            </a:endParaRPr>
          </a:p>
        </p:txBody>
      </p:sp>
      <p:sp>
        <p:nvSpPr>
          <p:cNvPr id="16" name="フローチャート: 書類 15"/>
          <p:cNvSpPr/>
          <p:nvPr/>
        </p:nvSpPr>
        <p:spPr>
          <a:xfrm>
            <a:off x="8193764" y="885830"/>
            <a:ext cx="2275789" cy="1665689"/>
          </a:xfrm>
          <a:prstGeom prst="flowChartDocument">
            <a:avLst/>
          </a:prstGeom>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■提案依頼書（</a:t>
            </a:r>
            <a:r>
              <a:rPr lang="en-US" altLang="ja-JP" sz="1400" dirty="0" smtClean="0">
                <a:latin typeface="Meiryo UI" panose="020B0604030504040204" pitchFamily="50" charset="-128"/>
                <a:ea typeface="Meiryo UI" panose="020B0604030504040204" pitchFamily="50" charset="-128"/>
              </a:rPr>
              <a:t>RFP</a:t>
            </a:r>
            <a:r>
              <a:rPr lang="ja-JP" altLang="en-US" sz="1400" dirty="0" smtClean="0">
                <a:latin typeface="Meiryo UI" panose="020B0604030504040204" pitchFamily="50" charset="-128"/>
                <a:ea typeface="Meiryo UI" panose="020B0604030504040204" pitchFamily="50" charset="-128"/>
              </a:rPr>
              <a:t>）</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・提出期限、提出方法等</a:t>
            </a:r>
            <a:endParaRPr lang="en-US" altLang="ja-JP" sz="1400" dirty="0" smtClean="0">
              <a:latin typeface="Meiryo UI" panose="020B0604030504040204" pitchFamily="50" charset="-128"/>
              <a:ea typeface="Meiryo UI" panose="020B0604030504040204" pitchFamily="50" charset="-128"/>
            </a:endParaRPr>
          </a:p>
          <a:p>
            <a:pPr algn="ctr"/>
            <a:endParaRPr lang="en-US" altLang="ja-JP" sz="1400" dirty="0" smtClean="0">
              <a:latin typeface="Meiryo UI" panose="020B0604030504040204" pitchFamily="50" charset="-128"/>
              <a:ea typeface="Meiryo UI" panose="020B0604030504040204" pitchFamily="50" charset="-128"/>
            </a:endParaRPr>
          </a:p>
        </p:txBody>
      </p:sp>
      <p:sp>
        <p:nvSpPr>
          <p:cNvPr id="17" name="正方形/長方形 16"/>
          <p:cNvSpPr/>
          <p:nvPr/>
        </p:nvSpPr>
        <p:spPr>
          <a:xfrm>
            <a:off x="8304983" y="1410790"/>
            <a:ext cx="2128840" cy="791550"/>
          </a:xfrm>
          <a:prstGeom prst="rect">
            <a:avLst/>
          </a:prstGeom>
        </p:spPr>
        <p:style>
          <a:lnRef idx="0">
            <a:schemeClr val="accent2"/>
          </a:lnRef>
          <a:fillRef idx="3">
            <a:schemeClr val="accent2"/>
          </a:fillRef>
          <a:effectRef idx="3">
            <a:schemeClr val="accent2"/>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●調達仕様書（</a:t>
            </a:r>
            <a:r>
              <a:rPr lang="en-US" altLang="ja-JP" sz="1400" dirty="0" smtClean="0">
                <a:latin typeface="Meiryo UI" panose="020B0604030504040204" pitchFamily="50" charset="-128"/>
                <a:ea typeface="Meiryo UI" panose="020B0604030504040204" pitchFamily="50" charset="-128"/>
              </a:rPr>
              <a:t>RFC</a:t>
            </a:r>
            <a:r>
              <a:rPr lang="ja-JP" altLang="en-US" sz="1400" dirty="0">
                <a:latin typeface="Meiryo UI" panose="020B0604030504040204" pitchFamily="50" charset="-128"/>
                <a:ea typeface="Meiryo UI" panose="020B0604030504040204" pitchFamily="50" charset="-128"/>
              </a:rPr>
              <a:t>後</a:t>
            </a:r>
            <a:r>
              <a:rPr lang="ja-JP" altLang="en-US" sz="1400" dirty="0" smtClean="0">
                <a:latin typeface="Meiryo UI" panose="020B0604030504040204" pitchFamily="50" charset="-128"/>
                <a:ea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endParaRPr>
          </a:p>
        </p:txBody>
      </p:sp>
      <p:sp>
        <p:nvSpPr>
          <p:cNvPr id="18" name="正方形/長方形 17"/>
          <p:cNvSpPr/>
          <p:nvPr/>
        </p:nvSpPr>
        <p:spPr>
          <a:xfrm>
            <a:off x="8404921" y="1739594"/>
            <a:ext cx="2003386" cy="312442"/>
          </a:xfrm>
          <a:prstGeom prst="rect">
            <a:avLst/>
          </a:prstGeom>
        </p:spPr>
        <p:style>
          <a:lnRef idx="0">
            <a:schemeClr val="accent1"/>
          </a:lnRef>
          <a:fillRef idx="3">
            <a:schemeClr val="accent1"/>
          </a:fillRef>
          <a:effectRef idx="3">
            <a:schemeClr val="accent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●要件定義書</a:t>
            </a:r>
            <a:r>
              <a:rPr lang="en-US" altLang="ja-JP" sz="1400" dirty="0" smtClean="0">
                <a:latin typeface="Meiryo UI" panose="020B0604030504040204" pitchFamily="50" charset="-128"/>
                <a:ea typeface="Meiryo UI" panose="020B0604030504040204" pitchFamily="50" charset="-128"/>
              </a:rPr>
              <a:t>(RFC</a:t>
            </a:r>
            <a:r>
              <a:rPr lang="ja-JP" altLang="en-US" sz="1400" dirty="0" smtClean="0">
                <a:latin typeface="Meiryo UI" panose="020B0604030504040204" pitchFamily="50" charset="-128"/>
                <a:ea typeface="Meiryo UI" panose="020B0604030504040204" pitchFamily="50" charset="-128"/>
              </a:rPr>
              <a:t>後</a:t>
            </a:r>
            <a:r>
              <a:rPr lang="en-US" altLang="ja-JP" sz="1400" dirty="0" smtClean="0">
                <a:latin typeface="Meiryo UI" panose="020B0604030504040204" pitchFamily="50" charset="-128"/>
                <a:ea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endParaRPr>
          </a:p>
        </p:txBody>
      </p:sp>
      <p:sp>
        <p:nvSpPr>
          <p:cNvPr id="19" name="フローチャート: 書類 18"/>
          <p:cNvSpPr/>
          <p:nvPr/>
        </p:nvSpPr>
        <p:spPr>
          <a:xfrm>
            <a:off x="8404921" y="3201502"/>
            <a:ext cx="2129702" cy="647274"/>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■業者からの提案書・応札金額</a:t>
            </a:r>
            <a:endParaRPr lang="en-US" altLang="ja-JP" sz="1400" dirty="0" smtClean="0">
              <a:latin typeface="Meiryo UI" panose="020B0604030504040204" pitchFamily="50" charset="-128"/>
              <a:ea typeface="Meiryo UI" panose="020B0604030504040204" pitchFamily="50" charset="-128"/>
            </a:endParaRPr>
          </a:p>
        </p:txBody>
      </p:sp>
      <p:sp>
        <p:nvSpPr>
          <p:cNvPr id="20" name="正方形/長方形 19"/>
          <p:cNvSpPr/>
          <p:nvPr/>
        </p:nvSpPr>
        <p:spPr>
          <a:xfrm>
            <a:off x="8423610" y="2699310"/>
            <a:ext cx="1998483" cy="266158"/>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altLang="ja-JP" sz="1400" dirty="0" smtClean="0">
                <a:latin typeface="Meiryo UI" panose="020B0604030504040204" pitchFamily="50" charset="-128"/>
                <a:ea typeface="Meiryo UI" panose="020B0604030504040204" pitchFamily="50" charset="-128"/>
              </a:rPr>
              <a:t>RFP</a:t>
            </a:r>
            <a:endParaRPr lang="en-US" altLang="ja-JP" sz="1400" dirty="0">
              <a:latin typeface="Meiryo UI" panose="020B0604030504040204" pitchFamily="50" charset="-128"/>
              <a:ea typeface="Meiryo UI" panose="020B0604030504040204" pitchFamily="50" charset="-128"/>
            </a:endParaRPr>
          </a:p>
        </p:txBody>
      </p:sp>
      <p:sp>
        <p:nvSpPr>
          <p:cNvPr id="21" name="正方形/長方形 20"/>
          <p:cNvSpPr/>
          <p:nvPr/>
        </p:nvSpPr>
        <p:spPr>
          <a:xfrm>
            <a:off x="8447070" y="4076560"/>
            <a:ext cx="1998483" cy="301722"/>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審査、入開札</a:t>
            </a:r>
            <a:endParaRPr lang="en-US" altLang="ja-JP" sz="1400" dirty="0">
              <a:latin typeface="Meiryo UI" panose="020B0604030504040204" pitchFamily="50" charset="-128"/>
              <a:ea typeface="Meiryo UI" panose="020B0604030504040204" pitchFamily="50" charset="-128"/>
            </a:endParaRPr>
          </a:p>
        </p:txBody>
      </p:sp>
      <p:sp>
        <p:nvSpPr>
          <p:cNvPr id="22" name="フローチャート: 書類 21"/>
          <p:cNvSpPr/>
          <p:nvPr/>
        </p:nvSpPr>
        <p:spPr>
          <a:xfrm>
            <a:off x="8404921" y="4661044"/>
            <a:ext cx="2129702" cy="1447074"/>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■契約書</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・契約条件</a:t>
            </a:r>
            <a:endParaRPr lang="en-US" altLang="ja-JP" sz="1400" dirty="0" smtClean="0">
              <a:latin typeface="Meiryo UI" panose="020B0604030504040204" pitchFamily="50" charset="-128"/>
              <a:ea typeface="Meiryo UI" panose="020B0604030504040204" pitchFamily="50" charset="-128"/>
            </a:endParaRPr>
          </a:p>
          <a:p>
            <a:pPr algn="ctr"/>
            <a:endParaRPr lang="en-US" altLang="ja-JP" sz="1400" dirty="0" smtClean="0">
              <a:latin typeface="Meiryo UI" panose="020B0604030504040204" pitchFamily="50" charset="-128"/>
              <a:ea typeface="Meiryo UI" panose="020B0604030504040204" pitchFamily="50" charset="-128"/>
            </a:endParaRPr>
          </a:p>
        </p:txBody>
      </p:sp>
      <p:sp>
        <p:nvSpPr>
          <p:cNvPr id="23" name="正方形/長方形 22"/>
          <p:cNvSpPr/>
          <p:nvPr/>
        </p:nvSpPr>
        <p:spPr>
          <a:xfrm>
            <a:off x="8656177" y="5143809"/>
            <a:ext cx="1813376" cy="714449"/>
          </a:xfrm>
          <a:prstGeom prst="rect">
            <a:avLst/>
          </a:prstGeom>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●実施仕様書</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調達仕様書＋業者からの提案書</a:t>
            </a:r>
            <a:endParaRPr lang="en-US" altLang="ja-JP" sz="1400" dirty="0">
              <a:latin typeface="Meiryo UI" panose="020B0604030504040204" pitchFamily="50" charset="-128"/>
              <a:ea typeface="Meiryo UI" panose="020B0604030504040204" pitchFamily="50" charset="-128"/>
            </a:endParaRPr>
          </a:p>
        </p:txBody>
      </p:sp>
      <p:cxnSp>
        <p:nvCxnSpPr>
          <p:cNvPr id="45" name="カギ線コネクタ 44"/>
          <p:cNvCxnSpPr>
            <a:stCxn id="18" idx="3"/>
            <a:endCxn id="23" idx="3"/>
          </p:cNvCxnSpPr>
          <p:nvPr/>
        </p:nvCxnSpPr>
        <p:spPr>
          <a:xfrm>
            <a:off x="10408307" y="1895815"/>
            <a:ext cx="61246" cy="3605219"/>
          </a:xfrm>
          <a:prstGeom prst="bentConnector3">
            <a:avLst>
              <a:gd name="adj1" fmla="val 473249"/>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49" name="カギ線コネクタ 48"/>
          <p:cNvCxnSpPr>
            <a:stCxn id="4" idx="3"/>
            <a:endCxn id="9" idx="1"/>
          </p:cNvCxnSpPr>
          <p:nvPr/>
        </p:nvCxnSpPr>
        <p:spPr>
          <a:xfrm>
            <a:off x="4465668" y="1853359"/>
            <a:ext cx="737806" cy="421119"/>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52" name="カギ線コネクタ 51"/>
          <p:cNvCxnSpPr>
            <a:stCxn id="6" idx="3"/>
            <a:endCxn id="9" idx="1"/>
          </p:cNvCxnSpPr>
          <p:nvPr/>
        </p:nvCxnSpPr>
        <p:spPr>
          <a:xfrm flipV="1">
            <a:off x="4481208" y="2274478"/>
            <a:ext cx="722266" cy="1574298"/>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56" name="カギ線コネクタ 55"/>
          <p:cNvCxnSpPr>
            <a:stCxn id="7" idx="3"/>
            <a:endCxn id="18" idx="1"/>
          </p:cNvCxnSpPr>
          <p:nvPr/>
        </p:nvCxnSpPr>
        <p:spPr>
          <a:xfrm flipV="1">
            <a:off x="7294014" y="1895815"/>
            <a:ext cx="1110907" cy="2054406"/>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60" name="カギ線コネクタ 59"/>
          <p:cNvCxnSpPr>
            <a:stCxn id="9" idx="3"/>
            <a:endCxn id="18" idx="1"/>
          </p:cNvCxnSpPr>
          <p:nvPr/>
        </p:nvCxnSpPr>
        <p:spPr>
          <a:xfrm flipV="1">
            <a:off x="7294013" y="1895815"/>
            <a:ext cx="1110908" cy="378663"/>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65" name="カギ線コネクタ 64"/>
          <p:cNvCxnSpPr>
            <a:stCxn id="19" idx="1"/>
            <a:endCxn id="23" idx="1"/>
          </p:cNvCxnSpPr>
          <p:nvPr/>
        </p:nvCxnSpPr>
        <p:spPr>
          <a:xfrm rot="10800000" flipH="1" flipV="1">
            <a:off x="8404921" y="3525138"/>
            <a:ext cx="251256" cy="1975895"/>
          </a:xfrm>
          <a:prstGeom prst="bentConnector3">
            <a:avLst>
              <a:gd name="adj1" fmla="val -90983"/>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69" name="フローチャート: 書類 68"/>
          <p:cNvSpPr/>
          <p:nvPr/>
        </p:nvSpPr>
        <p:spPr>
          <a:xfrm>
            <a:off x="163246" y="762983"/>
            <a:ext cx="1833879" cy="647274"/>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■プロジェクト計画書</a:t>
            </a:r>
            <a:endParaRPr lang="en-US" altLang="ja-JP" sz="1400" dirty="0" smtClean="0">
              <a:latin typeface="Meiryo UI" panose="020B0604030504040204" pitchFamily="50" charset="-128"/>
              <a:ea typeface="Meiryo UI" panose="020B0604030504040204" pitchFamily="50" charset="-128"/>
            </a:endParaRPr>
          </a:p>
        </p:txBody>
      </p:sp>
      <p:cxnSp>
        <p:nvCxnSpPr>
          <p:cNvPr id="71" name="カギ線コネクタ 70"/>
          <p:cNvCxnSpPr>
            <a:stCxn id="69" idx="2"/>
            <a:endCxn id="3" idx="0"/>
          </p:cNvCxnSpPr>
          <p:nvPr/>
        </p:nvCxnSpPr>
        <p:spPr>
          <a:xfrm rot="16200000" flipH="1">
            <a:off x="926006" y="1521645"/>
            <a:ext cx="326208" cy="17848"/>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74" name="カギ線コネクタ 73"/>
          <p:cNvCxnSpPr>
            <a:stCxn id="3" idx="3"/>
          </p:cNvCxnSpPr>
          <p:nvPr/>
        </p:nvCxnSpPr>
        <p:spPr>
          <a:xfrm>
            <a:off x="2014973" y="2017310"/>
            <a:ext cx="474102" cy="5379"/>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77" name="カギ線コネクタ 76"/>
          <p:cNvCxnSpPr>
            <a:stCxn id="4" idx="2"/>
            <a:endCxn id="14" idx="0"/>
          </p:cNvCxnSpPr>
          <p:nvPr/>
        </p:nvCxnSpPr>
        <p:spPr>
          <a:xfrm rot="16200000" flipH="1">
            <a:off x="3309379" y="2922827"/>
            <a:ext cx="347937" cy="11951"/>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80" name="カギ線コネクタ 79"/>
          <p:cNvCxnSpPr>
            <a:stCxn id="14" idx="2"/>
            <a:endCxn id="6" idx="0"/>
          </p:cNvCxnSpPr>
          <p:nvPr/>
        </p:nvCxnSpPr>
        <p:spPr>
          <a:xfrm rot="5400000">
            <a:off x="3380355" y="3470542"/>
            <a:ext cx="210580" cy="7356"/>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83" name="カギ線コネクタ 82"/>
          <p:cNvCxnSpPr>
            <a:stCxn id="8" idx="2"/>
            <a:endCxn id="13" idx="0"/>
          </p:cNvCxnSpPr>
          <p:nvPr/>
        </p:nvCxnSpPr>
        <p:spPr>
          <a:xfrm rot="5400000">
            <a:off x="5986017" y="2874460"/>
            <a:ext cx="433399" cy="12700"/>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86" name="カギ線コネクタ 85"/>
          <p:cNvCxnSpPr>
            <a:stCxn id="13" idx="2"/>
            <a:endCxn id="7" idx="0"/>
          </p:cNvCxnSpPr>
          <p:nvPr/>
        </p:nvCxnSpPr>
        <p:spPr>
          <a:xfrm rot="16200000" flipH="1">
            <a:off x="6081306" y="3478727"/>
            <a:ext cx="269266" cy="26447"/>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89" name="カギ線コネクタ 88"/>
          <p:cNvCxnSpPr>
            <a:stCxn id="16" idx="2"/>
            <a:endCxn id="20" idx="0"/>
          </p:cNvCxnSpPr>
          <p:nvPr/>
        </p:nvCxnSpPr>
        <p:spPr>
          <a:xfrm rot="16200000" flipH="1">
            <a:off x="9248299" y="2524757"/>
            <a:ext cx="257912" cy="91193"/>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92" name="カギ線コネクタ 91"/>
          <p:cNvCxnSpPr>
            <a:stCxn id="20" idx="2"/>
            <a:endCxn id="19" idx="0"/>
          </p:cNvCxnSpPr>
          <p:nvPr/>
        </p:nvCxnSpPr>
        <p:spPr>
          <a:xfrm rot="16200000" flipH="1">
            <a:off x="9328295" y="3060025"/>
            <a:ext cx="236034" cy="46920"/>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95" name="カギ線コネクタ 94"/>
          <p:cNvCxnSpPr>
            <a:stCxn id="19" idx="2"/>
            <a:endCxn id="21" idx="0"/>
          </p:cNvCxnSpPr>
          <p:nvPr/>
        </p:nvCxnSpPr>
        <p:spPr>
          <a:xfrm rot="5400000">
            <a:off x="9322754" y="3929542"/>
            <a:ext cx="270576" cy="23460"/>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98" name="カギ線コネクタ 97"/>
          <p:cNvCxnSpPr>
            <a:stCxn id="21" idx="2"/>
            <a:endCxn id="22" idx="0"/>
          </p:cNvCxnSpPr>
          <p:nvPr/>
        </p:nvCxnSpPr>
        <p:spPr>
          <a:xfrm rot="16200000" flipH="1">
            <a:off x="9316661" y="4507933"/>
            <a:ext cx="282762" cy="23460"/>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13" name="カギ線コネクタ 112"/>
          <p:cNvCxnSpPr>
            <a:stCxn id="15" idx="2"/>
            <a:endCxn id="21" idx="3"/>
          </p:cNvCxnSpPr>
          <p:nvPr/>
        </p:nvCxnSpPr>
        <p:spPr>
          <a:xfrm rot="5400000">
            <a:off x="9566724" y="2472801"/>
            <a:ext cx="2633450" cy="875791"/>
          </a:xfrm>
          <a:prstGeom prst="bentConnector2">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20" name="フローチャート: 書類 119"/>
          <p:cNvSpPr/>
          <p:nvPr/>
        </p:nvSpPr>
        <p:spPr>
          <a:xfrm>
            <a:off x="225886" y="3276193"/>
            <a:ext cx="1833879" cy="647274"/>
          </a:xfrm>
          <a:prstGeom prst="flowChartDocument">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■業務要件書</a:t>
            </a:r>
            <a:endParaRPr lang="en-US" altLang="ja-JP" sz="1400" dirty="0" smtClean="0">
              <a:latin typeface="Meiryo UI" panose="020B0604030504040204" pitchFamily="50" charset="-128"/>
              <a:ea typeface="Meiryo UI" panose="020B0604030504040204" pitchFamily="50" charset="-128"/>
            </a:endParaRPr>
          </a:p>
        </p:txBody>
      </p:sp>
      <p:cxnSp>
        <p:nvCxnSpPr>
          <p:cNvPr id="121" name="カギ線コネクタ 120"/>
          <p:cNvCxnSpPr>
            <a:stCxn id="3" idx="2"/>
            <a:endCxn id="120" idx="0"/>
          </p:cNvCxnSpPr>
          <p:nvPr/>
        </p:nvCxnSpPr>
        <p:spPr>
          <a:xfrm rot="16200000" flipH="1">
            <a:off x="631411" y="2764778"/>
            <a:ext cx="978038" cy="44792"/>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25" name="正方形/長方形 124"/>
          <p:cNvSpPr/>
          <p:nvPr/>
        </p:nvSpPr>
        <p:spPr>
          <a:xfrm>
            <a:off x="190264" y="2574714"/>
            <a:ext cx="1998483" cy="516445"/>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業務分析・業務の見直し（</a:t>
            </a:r>
            <a:r>
              <a:rPr lang="en-US" altLang="ja-JP" sz="1400" dirty="0" smtClean="0">
                <a:latin typeface="Meiryo UI" panose="020B0604030504040204" pitchFamily="50" charset="-128"/>
                <a:ea typeface="Meiryo UI" panose="020B0604030504040204" pitchFamily="50" charset="-128"/>
              </a:rPr>
              <a:t>BPR</a:t>
            </a:r>
            <a:r>
              <a:rPr lang="ja-JP" altLang="en-US" sz="1400" dirty="0" smtClean="0">
                <a:latin typeface="Meiryo UI" panose="020B0604030504040204" pitchFamily="50" charset="-128"/>
                <a:ea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endParaRPr>
          </a:p>
        </p:txBody>
      </p:sp>
      <p:cxnSp>
        <p:nvCxnSpPr>
          <p:cNvPr id="128" name="カギ線コネクタ 127"/>
          <p:cNvCxnSpPr>
            <a:stCxn id="120" idx="3"/>
            <a:endCxn id="136" idx="1"/>
          </p:cNvCxnSpPr>
          <p:nvPr/>
        </p:nvCxnSpPr>
        <p:spPr>
          <a:xfrm flipV="1">
            <a:off x="2059765" y="1283546"/>
            <a:ext cx="562109" cy="2316284"/>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33" name="正方形/長方形 132"/>
          <p:cNvSpPr/>
          <p:nvPr/>
        </p:nvSpPr>
        <p:spPr>
          <a:xfrm>
            <a:off x="2546353" y="1594159"/>
            <a:ext cx="1865763" cy="1028767"/>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●システム化機能要件</a:t>
            </a:r>
            <a:endParaRPr lang="en-US" altLang="ja-JP" sz="1400" dirty="0">
              <a:latin typeface="Meiryo UI" panose="020B0604030504040204" pitchFamily="50" charset="-128"/>
              <a:ea typeface="Meiryo UI" panose="020B0604030504040204" pitchFamily="50" charset="-128"/>
            </a:endParaRPr>
          </a:p>
        </p:txBody>
      </p:sp>
      <p:sp>
        <p:nvSpPr>
          <p:cNvPr id="134" name="正方形/長方形 133"/>
          <p:cNvSpPr/>
          <p:nvPr/>
        </p:nvSpPr>
        <p:spPr>
          <a:xfrm>
            <a:off x="2775429" y="1924720"/>
            <a:ext cx="1432540" cy="23628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●機能要件</a:t>
            </a:r>
            <a:endParaRPr lang="en-US" altLang="ja-JP" sz="1400" dirty="0">
              <a:latin typeface="Meiryo UI" panose="020B0604030504040204" pitchFamily="50" charset="-128"/>
              <a:ea typeface="Meiryo UI" panose="020B0604030504040204" pitchFamily="50" charset="-128"/>
            </a:endParaRPr>
          </a:p>
        </p:txBody>
      </p:sp>
      <p:sp>
        <p:nvSpPr>
          <p:cNvPr id="135" name="正方形/長方形 134"/>
          <p:cNvSpPr/>
          <p:nvPr/>
        </p:nvSpPr>
        <p:spPr>
          <a:xfrm>
            <a:off x="2775429" y="2194860"/>
            <a:ext cx="1448080" cy="277244"/>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●非機能要件</a:t>
            </a:r>
            <a:endParaRPr lang="en-US" altLang="ja-JP" sz="1400" dirty="0">
              <a:latin typeface="Meiryo UI" panose="020B0604030504040204" pitchFamily="50" charset="-128"/>
              <a:ea typeface="Meiryo UI" panose="020B0604030504040204" pitchFamily="50" charset="-128"/>
            </a:endParaRPr>
          </a:p>
        </p:txBody>
      </p:sp>
      <p:sp>
        <p:nvSpPr>
          <p:cNvPr id="136" name="正方形/長方形 135"/>
          <p:cNvSpPr/>
          <p:nvPr/>
        </p:nvSpPr>
        <p:spPr>
          <a:xfrm>
            <a:off x="2621874" y="1159509"/>
            <a:ext cx="1813376" cy="248073"/>
          </a:xfrm>
          <a:prstGeom prst="rect">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●業務要件</a:t>
            </a:r>
            <a:endParaRPr lang="en-US" altLang="ja-JP" sz="1400" dirty="0">
              <a:latin typeface="Meiryo UI" panose="020B0604030504040204" pitchFamily="50" charset="-128"/>
              <a:ea typeface="Meiryo UI" panose="020B0604030504040204" pitchFamily="50" charset="-128"/>
            </a:endParaRPr>
          </a:p>
        </p:txBody>
      </p:sp>
      <p:sp>
        <p:nvSpPr>
          <p:cNvPr id="147" name="横巻き 146"/>
          <p:cNvSpPr/>
          <p:nvPr/>
        </p:nvSpPr>
        <p:spPr>
          <a:xfrm>
            <a:off x="381021" y="5312498"/>
            <a:ext cx="2394408" cy="928046"/>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latin typeface="Meiryo UI" panose="020B0604030504040204" pitchFamily="50" charset="-128"/>
                <a:ea typeface="Meiryo UI" panose="020B0604030504040204" pitchFamily="50" charset="-128"/>
              </a:rPr>
              <a:t>これを実施するためのスキル</a:t>
            </a:r>
            <a:r>
              <a:rPr lang="ja-JP" altLang="en-US" dirty="0" smtClean="0">
                <a:latin typeface="Meiryo UI" panose="020B0604030504040204" pitchFamily="50" charset="-128"/>
                <a:ea typeface="Meiryo UI" panose="020B0604030504040204" pitchFamily="50" charset="-128"/>
              </a:rPr>
              <a:t>が必要</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11624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各種ドキュメントに記載されるべき項目</a:t>
            </a:r>
            <a:endParaRPr kumimoji="1" lang="ja-JP" altLang="en-US" dirty="0"/>
          </a:p>
        </p:txBody>
      </p:sp>
      <p:sp>
        <p:nvSpPr>
          <p:cNvPr id="3" name="フローチャート: 書類 2"/>
          <p:cNvSpPr/>
          <p:nvPr/>
        </p:nvSpPr>
        <p:spPr>
          <a:xfrm>
            <a:off x="186453" y="1501891"/>
            <a:ext cx="1833879" cy="2728363"/>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■プロジェクト計画書</a:t>
            </a:r>
            <a:endParaRPr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●政策</a:t>
            </a:r>
            <a:r>
              <a:rPr lang="ja-JP" altLang="en-US" sz="1400" dirty="0">
                <a:latin typeface="Meiryo UI" panose="020B0604030504040204" pitchFamily="50" charset="-128"/>
                <a:ea typeface="Meiryo UI" panose="020B0604030504040204" pitchFamily="50" charset="-128"/>
              </a:rPr>
              <a:t>目的</a:t>
            </a:r>
          </a:p>
          <a:p>
            <a:r>
              <a:rPr lang="ja-JP" altLang="en-US" sz="1400" dirty="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対象</a:t>
            </a:r>
            <a:r>
              <a:rPr lang="ja-JP" altLang="en-US" sz="1400" dirty="0">
                <a:latin typeface="Meiryo UI" panose="020B0604030504040204" pitchFamily="50" charset="-128"/>
                <a:ea typeface="Meiryo UI" panose="020B0604030504040204" pitchFamily="50" charset="-128"/>
              </a:rPr>
              <a:t>範囲</a:t>
            </a:r>
          </a:p>
          <a:p>
            <a:r>
              <a:rPr lang="ja-JP" altLang="en-US" sz="1400" dirty="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既存</a:t>
            </a:r>
            <a:r>
              <a:rPr lang="ja-JP" altLang="en-US" sz="1400" dirty="0">
                <a:latin typeface="Meiryo UI" panose="020B0604030504040204" pitchFamily="50" charset="-128"/>
                <a:ea typeface="Meiryo UI" panose="020B0604030504040204" pitchFamily="50" charset="-128"/>
              </a:rPr>
              <a:t>の業務の見直しの方向性等</a:t>
            </a:r>
          </a:p>
          <a:p>
            <a:r>
              <a:rPr lang="ja-JP" altLang="en-US" sz="1400" dirty="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予算</a:t>
            </a:r>
            <a:endParaRPr lang="ja-JP" altLang="en-US"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目標</a:t>
            </a:r>
            <a:endParaRPr lang="ja-JP" altLang="en-US"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体制</a:t>
            </a:r>
            <a:endParaRPr lang="ja-JP" altLang="en-US"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実施</a:t>
            </a:r>
            <a:r>
              <a:rPr lang="ja-JP" altLang="en-US" sz="1400" dirty="0">
                <a:latin typeface="Meiryo UI" panose="020B0604030504040204" pitchFamily="50" charset="-128"/>
                <a:ea typeface="Meiryo UI" panose="020B0604030504040204" pitchFamily="50" charset="-128"/>
              </a:rPr>
              <a:t>計画</a:t>
            </a:r>
          </a:p>
          <a:p>
            <a:r>
              <a:rPr lang="ja-JP" altLang="en-US" sz="1400" dirty="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その他</a:t>
            </a:r>
            <a:endParaRPr lang="ja-JP" altLang="en-US" sz="1400" dirty="0">
              <a:latin typeface="Meiryo UI" panose="020B0604030504040204" pitchFamily="50" charset="-128"/>
              <a:ea typeface="Meiryo UI" panose="020B0604030504040204" pitchFamily="50" charset="-128"/>
            </a:endParaRPr>
          </a:p>
          <a:p>
            <a:endParaRPr lang="en-US" altLang="ja-JP" sz="1400" dirty="0" smtClean="0">
              <a:latin typeface="Meiryo UI" panose="020B0604030504040204" pitchFamily="50" charset="-128"/>
              <a:ea typeface="Meiryo UI" panose="020B0604030504040204" pitchFamily="50" charset="-128"/>
            </a:endParaRPr>
          </a:p>
        </p:txBody>
      </p:sp>
      <p:sp>
        <p:nvSpPr>
          <p:cNvPr id="4" name="フローチャート: 書類 3"/>
          <p:cNvSpPr/>
          <p:nvPr/>
        </p:nvSpPr>
        <p:spPr>
          <a:xfrm>
            <a:off x="2375649" y="762981"/>
            <a:ext cx="2120151" cy="2728363"/>
          </a:xfrm>
          <a:prstGeom prst="flowChartDocument">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■業務要件書</a:t>
            </a:r>
            <a:endParaRPr lang="en-US" altLang="ja-JP" sz="1400" dirty="0" smtClean="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業務</a:t>
            </a:r>
            <a:r>
              <a:rPr lang="ja-JP" altLang="en-US" sz="1400" dirty="0">
                <a:latin typeface="Meiryo UI" panose="020B0604030504040204" pitchFamily="50" charset="-128"/>
                <a:ea typeface="Meiryo UI" panose="020B0604030504040204" pitchFamily="50" charset="-128"/>
              </a:rPr>
              <a:t>実施手順</a:t>
            </a:r>
          </a:p>
          <a:p>
            <a:r>
              <a:rPr lang="ja-JP" altLang="en-US" sz="1400" dirty="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規模</a:t>
            </a:r>
            <a:endParaRPr lang="ja-JP" altLang="en-US"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時期</a:t>
            </a:r>
            <a:r>
              <a:rPr lang="ja-JP" altLang="en-US" sz="1400" dirty="0">
                <a:latin typeface="Meiryo UI" panose="020B0604030504040204" pitchFamily="50" charset="-128"/>
                <a:ea typeface="Meiryo UI" panose="020B0604030504040204" pitchFamily="50" charset="-128"/>
              </a:rPr>
              <a:t>・時間</a:t>
            </a:r>
          </a:p>
          <a:p>
            <a:r>
              <a:rPr lang="ja-JP" altLang="en-US" sz="1400" dirty="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場所</a:t>
            </a:r>
            <a:r>
              <a:rPr lang="ja-JP" altLang="en-US" sz="1400" dirty="0">
                <a:latin typeface="Meiryo UI" panose="020B0604030504040204" pitchFamily="50" charset="-128"/>
                <a:ea typeface="Meiryo UI" panose="020B0604030504040204" pitchFamily="50" charset="-128"/>
              </a:rPr>
              <a:t>等</a:t>
            </a:r>
          </a:p>
          <a:p>
            <a:r>
              <a:rPr lang="ja-JP" altLang="en-US" sz="1400" dirty="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管理</a:t>
            </a:r>
            <a:r>
              <a:rPr lang="ja-JP" altLang="en-US" sz="1400" dirty="0">
                <a:latin typeface="Meiryo UI" panose="020B0604030504040204" pitchFamily="50" charset="-128"/>
                <a:ea typeface="Meiryo UI" panose="020B0604030504040204" pitchFamily="50" charset="-128"/>
              </a:rPr>
              <a:t>すべき指標</a:t>
            </a:r>
          </a:p>
          <a:p>
            <a:r>
              <a:rPr lang="ja-JP" altLang="en-US" sz="1400" dirty="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情報</a:t>
            </a:r>
            <a:r>
              <a:rPr lang="ja-JP" altLang="en-US" sz="1400" dirty="0">
                <a:latin typeface="Meiryo UI" panose="020B0604030504040204" pitchFamily="50" charset="-128"/>
                <a:ea typeface="Meiryo UI" panose="020B0604030504040204" pitchFamily="50" charset="-128"/>
              </a:rPr>
              <a:t>システム化の範囲</a:t>
            </a:r>
          </a:p>
          <a:p>
            <a:r>
              <a:rPr lang="ja-JP" altLang="en-US" sz="1400" dirty="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業務</a:t>
            </a:r>
            <a:r>
              <a:rPr lang="ja-JP" altLang="en-US" sz="1400" dirty="0">
                <a:latin typeface="Meiryo UI" panose="020B0604030504040204" pitchFamily="50" charset="-128"/>
                <a:ea typeface="Meiryo UI" panose="020B0604030504040204" pitchFamily="50" charset="-128"/>
              </a:rPr>
              <a:t>の継続の方針等</a:t>
            </a:r>
          </a:p>
          <a:p>
            <a:r>
              <a:rPr lang="ja-JP" altLang="en-US" sz="1400" dirty="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情報</a:t>
            </a:r>
            <a:r>
              <a:rPr lang="ja-JP" altLang="en-US" sz="1400" dirty="0">
                <a:latin typeface="Meiryo UI" panose="020B0604030504040204" pitchFamily="50" charset="-128"/>
                <a:ea typeface="Meiryo UI" panose="020B0604030504040204" pitchFamily="50" charset="-128"/>
              </a:rPr>
              <a:t>セキュリティ</a:t>
            </a:r>
          </a:p>
          <a:p>
            <a:endParaRPr lang="en-US" altLang="ja-JP" sz="1400" dirty="0" smtClean="0">
              <a:latin typeface="Meiryo UI" panose="020B0604030504040204" pitchFamily="50" charset="-128"/>
              <a:ea typeface="Meiryo UI" panose="020B0604030504040204" pitchFamily="50" charset="-128"/>
            </a:endParaRPr>
          </a:p>
        </p:txBody>
      </p:sp>
      <p:sp>
        <p:nvSpPr>
          <p:cNvPr id="5" name="フローチャート: 書類 4"/>
          <p:cNvSpPr/>
          <p:nvPr/>
        </p:nvSpPr>
        <p:spPr>
          <a:xfrm>
            <a:off x="4614662" y="762982"/>
            <a:ext cx="2962675" cy="5656291"/>
          </a:xfrm>
          <a:prstGeom prst="flowChartDocument">
            <a:avLst/>
          </a:prstGeom>
        </p:spPr>
        <p:style>
          <a:lnRef idx="0">
            <a:schemeClr val="accent1"/>
          </a:lnRef>
          <a:fillRef idx="3">
            <a:schemeClr val="accent1"/>
          </a:fillRef>
          <a:effectRef idx="3">
            <a:schemeClr val="accent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■要件定義書</a:t>
            </a:r>
            <a:endParaRPr lang="en-US" altLang="ja-JP" sz="1400" dirty="0" smtClean="0">
              <a:latin typeface="Meiryo UI" panose="020B0604030504040204" pitchFamily="50" charset="-128"/>
              <a:ea typeface="Meiryo UI" panose="020B0604030504040204" pitchFamily="50" charset="-128"/>
            </a:endParaRPr>
          </a:p>
          <a:p>
            <a:endParaRPr lang="en-US" altLang="ja-JP" sz="1400" dirty="0" smtClean="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ja-JP" altLang="en-US" sz="1200" dirty="0" smtClean="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システム化機能要件</a:t>
            </a:r>
          </a:p>
          <a:p>
            <a:r>
              <a:rPr lang="ja-JP" altLang="en-US" sz="1200" dirty="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機能要件</a:t>
            </a:r>
            <a:endParaRPr lang="en-US" altLang="ja-JP" sz="1200" dirty="0" smtClean="0">
              <a:latin typeface="Meiryo UI" panose="020B0604030504040204" pitchFamily="50" charset="-128"/>
              <a:ea typeface="Meiryo UI" panose="020B0604030504040204" pitchFamily="50" charset="-128"/>
            </a:endParaRPr>
          </a:p>
          <a:p>
            <a:r>
              <a:rPr lang="ja-JP" altLang="en-US" sz="1200" dirty="0" smtClean="0">
                <a:latin typeface="Meiryo UI" panose="020B0604030504040204" pitchFamily="50" charset="-128"/>
                <a:ea typeface="Meiryo UI" panose="020B0604030504040204" pitchFamily="50" charset="-128"/>
              </a:rPr>
              <a:t>☆機能</a:t>
            </a:r>
            <a:r>
              <a:rPr lang="ja-JP" altLang="en-US" sz="1200" dirty="0">
                <a:latin typeface="Meiryo UI" panose="020B0604030504040204" pitchFamily="50" charset="-128"/>
                <a:ea typeface="Meiryo UI" panose="020B0604030504040204" pitchFamily="50" charset="-128"/>
              </a:rPr>
              <a:t>に関する事項</a:t>
            </a:r>
          </a:p>
          <a:p>
            <a:r>
              <a:rPr lang="ja-JP" altLang="en-US" sz="1200" dirty="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画面</a:t>
            </a:r>
            <a:r>
              <a:rPr lang="ja-JP" altLang="en-US" sz="1200" dirty="0">
                <a:latin typeface="Meiryo UI" panose="020B0604030504040204" pitchFamily="50" charset="-128"/>
                <a:ea typeface="Meiryo UI" panose="020B0604030504040204" pitchFamily="50" charset="-128"/>
              </a:rPr>
              <a:t>に関する事項</a:t>
            </a:r>
          </a:p>
          <a:p>
            <a:r>
              <a:rPr lang="ja-JP" altLang="en-US" sz="1200" dirty="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帳票</a:t>
            </a:r>
            <a:r>
              <a:rPr lang="ja-JP" altLang="en-US" sz="1200" dirty="0">
                <a:latin typeface="Meiryo UI" panose="020B0604030504040204" pitchFamily="50" charset="-128"/>
                <a:ea typeface="Meiryo UI" panose="020B0604030504040204" pitchFamily="50" charset="-128"/>
              </a:rPr>
              <a:t>に関する事項</a:t>
            </a:r>
          </a:p>
          <a:p>
            <a:r>
              <a:rPr lang="ja-JP" altLang="en-US" sz="1200" dirty="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情報</a:t>
            </a:r>
            <a:r>
              <a:rPr lang="ja-JP" altLang="en-US" sz="1200" dirty="0">
                <a:latin typeface="Meiryo UI" panose="020B0604030504040204" pitchFamily="50" charset="-128"/>
                <a:ea typeface="Meiryo UI" panose="020B0604030504040204" pitchFamily="50" charset="-128"/>
              </a:rPr>
              <a:t>・データに関する事項</a:t>
            </a:r>
          </a:p>
          <a:p>
            <a:r>
              <a:rPr lang="ja-JP" altLang="en-US" sz="1200" dirty="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外部</a:t>
            </a:r>
            <a:r>
              <a:rPr lang="ja-JP" altLang="en-US" sz="1200" dirty="0">
                <a:latin typeface="Meiryo UI" panose="020B0604030504040204" pitchFamily="50" charset="-128"/>
                <a:ea typeface="Meiryo UI" panose="020B0604030504040204" pitchFamily="50" charset="-128"/>
              </a:rPr>
              <a:t>インタフェースに関する</a:t>
            </a:r>
            <a:r>
              <a:rPr lang="ja-JP" altLang="en-US" sz="1200" dirty="0" smtClean="0">
                <a:latin typeface="Meiryo UI" panose="020B0604030504040204" pitchFamily="50" charset="-128"/>
                <a:ea typeface="Meiryo UI" panose="020B0604030504040204" pitchFamily="50" charset="-128"/>
              </a:rPr>
              <a:t>事項</a:t>
            </a:r>
            <a:endParaRPr lang="ja-JP" altLang="en-US" sz="1200" dirty="0">
              <a:latin typeface="Meiryo UI" panose="020B0604030504040204" pitchFamily="50" charset="-128"/>
              <a:ea typeface="Meiryo UI" panose="020B0604030504040204" pitchFamily="50" charset="-128"/>
            </a:endParaRPr>
          </a:p>
          <a:p>
            <a:r>
              <a:rPr lang="ja-JP" altLang="en-US" sz="1200" dirty="0" smtClean="0">
                <a:latin typeface="Meiryo UI" panose="020B0604030504040204" pitchFamily="50" charset="-128"/>
                <a:ea typeface="Meiryo UI" panose="020B0604030504040204" pitchFamily="50" charset="-128"/>
              </a:rPr>
              <a:t>★非機能要件</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ユーザビリティ</a:t>
            </a:r>
            <a:r>
              <a:rPr lang="ja-JP" altLang="en-US" sz="1200" dirty="0">
                <a:latin typeface="Meiryo UI" panose="020B0604030504040204" pitchFamily="50" charset="-128"/>
                <a:ea typeface="Meiryo UI" panose="020B0604030504040204" pitchFamily="50" charset="-128"/>
              </a:rPr>
              <a:t>及びアクセシビリティに関する事項</a:t>
            </a:r>
          </a:p>
          <a:p>
            <a:r>
              <a:rPr lang="ja-JP" altLang="en-US" sz="1200" dirty="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システム</a:t>
            </a:r>
            <a:r>
              <a:rPr lang="ja-JP" altLang="en-US" sz="1200" dirty="0">
                <a:latin typeface="Meiryo UI" panose="020B0604030504040204" pitchFamily="50" charset="-128"/>
                <a:ea typeface="Meiryo UI" panose="020B0604030504040204" pitchFamily="50" charset="-128"/>
              </a:rPr>
              <a:t>方式に関する事項</a:t>
            </a:r>
          </a:p>
          <a:p>
            <a:r>
              <a:rPr lang="ja-JP" altLang="en-US" sz="1200" dirty="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規模</a:t>
            </a:r>
            <a:r>
              <a:rPr lang="ja-JP" altLang="en-US" sz="1200" dirty="0">
                <a:latin typeface="Meiryo UI" panose="020B0604030504040204" pitchFamily="50" charset="-128"/>
                <a:ea typeface="Meiryo UI" panose="020B0604030504040204" pitchFamily="50" charset="-128"/>
              </a:rPr>
              <a:t>に関する事項</a:t>
            </a:r>
          </a:p>
          <a:p>
            <a:r>
              <a:rPr lang="ja-JP" altLang="en-US" sz="1200" dirty="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性能</a:t>
            </a:r>
            <a:r>
              <a:rPr lang="ja-JP" altLang="en-US" sz="1200" dirty="0">
                <a:latin typeface="Meiryo UI" panose="020B0604030504040204" pitchFamily="50" charset="-128"/>
                <a:ea typeface="Meiryo UI" panose="020B0604030504040204" pitchFamily="50" charset="-128"/>
              </a:rPr>
              <a:t>に関する事項</a:t>
            </a:r>
          </a:p>
          <a:p>
            <a:r>
              <a:rPr lang="ja-JP" altLang="en-US" sz="1200" dirty="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信頼性</a:t>
            </a:r>
            <a:r>
              <a:rPr lang="ja-JP" altLang="en-US" sz="1200" dirty="0">
                <a:latin typeface="Meiryo UI" panose="020B0604030504040204" pitchFamily="50" charset="-128"/>
                <a:ea typeface="Meiryo UI" panose="020B0604030504040204" pitchFamily="50" charset="-128"/>
              </a:rPr>
              <a:t>に関する事項</a:t>
            </a:r>
          </a:p>
          <a:p>
            <a:r>
              <a:rPr lang="ja-JP" altLang="en-US" sz="1200" dirty="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拡張性</a:t>
            </a:r>
            <a:r>
              <a:rPr lang="ja-JP" altLang="en-US" sz="1200" dirty="0">
                <a:latin typeface="Meiryo UI" panose="020B0604030504040204" pitchFamily="50" charset="-128"/>
                <a:ea typeface="Meiryo UI" panose="020B0604030504040204" pitchFamily="50" charset="-128"/>
              </a:rPr>
              <a:t>に関する事項</a:t>
            </a:r>
          </a:p>
          <a:p>
            <a:r>
              <a:rPr lang="ja-JP" altLang="en-US" sz="1200" dirty="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中立性</a:t>
            </a:r>
            <a:r>
              <a:rPr lang="ja-JP" altLang="en-US" sz="1200" dirty="0">
                <a:latin typeface="Meiryo UI" panose="020B0604030504040204" pitchFamily="50" charset="-128"/>
                <a:ea typeface="Meiryo UI" panose="020B0604030504040204" pitchFamily="50" charset="-128"/>
              </a:rPr>
              <a:t>に関する事項</a:t>
            </a:r>
          </a:p>
          <a:p>
            <a:r>
              <a:rPr lang="ja-JP" altLang="en-US" sz="1200" dirty="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継続性</a:t>
            </a:r>
            <a:r>
              <a:rPr lang="ja-JP" altLang="en-US" sz="1200" dirty="0">
                <a:latin typeface="Meiryo UI" panose="020B0604030504040204" pitchFamily="50" charset="-128"/>
                <a:ea typeface="Meiryo UI" panose="020B0604030504040204" pitchFamily="50" charset="-128"/>
              </a:rPr>
              <a:t>に関する事項</a:t>
            </a:r>
          </a:p>
          <a:p>
            <a:r>
              <a:rPr lang="ja-JP" altLang="en-US" sz="1200" dirty="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情報</a:t>
            </a:r>
            <a:r>
              <a:rPr lang="ja-JP" altLang="en-US" sz="1200" dirty="0">
                <a:latin typeface="Meiryo UI" panose="020B0604030504040204" pitchFamily="50" charset="-128"/>
                <a:ea typeface="Meiryo UI" panose="020B0604030504040204" pitchFamily="50" charset="-128"/>
              </a:rPr>
              <a:t>セキュリティに関する事項</a:t>
            </a:r>
          </a:p>
          <a:p>
            <a:r>
              <a:rPr lang="ja-JP" altLang="en-US" sz="1200" dirty="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情報</a:t>
            </a:r>
            <a:r>
              <a:rPr lang="ja-JP" altLang="en-US" sz="1200" dirty="0">
                <a:latin typeface="Meiryo UI" panose="020B0604030504040204" pitchFamily="50" charset="-128"/>
                <a:ea typeface="Meiryo UI" panose="020B0604030504040204" pitchFamily="50" charset="-128"/>
              </a:rPr>
              <a:t>システム稼働環境に関する事項</a:t>
            </a:r>
          </a:p>
          <a:p>
            <a:r>
              <a:rPr lang="ja-JP" altLang="en-US" sz="1200" dirty="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テスト</a:t>
            </a:r>
            <a:r>
              <a:rPr lang="ja-JP" altLang="en-US" sz="1200" dirty="0">
                <a:latin typeface="Meiryo UI" panose="020B0604030504040204" pitchFamily="50" charset="-128"/>
                <a:ea typeface="Meiryo UI" panose="020B0604030504040204" pitchFamily="50" charset="-128"/>
              </a:rPr>
              <a:t>に関する</a:t>
            </a:r>
            <a:r>
              <a:rPr lang="ja-JP" altLang="en-US" sz="1200" dirty="0" smtClean="0">
                <a:latin typeface="Meiryo UI" panose="020B0604030504040204" pitchFamily="50" charset="-128"/>
                <a:ea typeface="Meiryo UI" panose="020B0604030504040204" pitchFamily="50" charset="-128"/>
              </a:rPr>
              <a:t>事項　☆移行</a:t>
            </a:r>
            <a:r>
              <a:rPr lang="ja-JP" altLang="en-US" sz="1200" dirty="0">
                <a:latin typeface="Meiryo UI" panose="020B0604030504040204" pitchFamily="50" charset="-128"/>
                <a:ea typeface="Meiryo UI" panose="020B0604030504040204" pitchFamily="50" charset="-128"/>
              </a:rPr>
              <a:t>に関する</a:t>
            </a:r>
            <a:r>
              <a:rPr lang="ja-JP" altLang="en-US" sz="1200" dirty="0" smtClean="0">
                <a:latin typeface="Meiryo UI" panose="020B0604030504040204" pitchFamily="50" charset="-128"/>
                <a:ea typeface="Meiryo UI" panose="020B0604030504040204" pitchFamily="50" charset="-128"/>
              </a:rPr>
              <a:t>事項　☆引継ぎ</a:t>
            </a:r>
            <a:r>
              <a:rPr lang="ja-JP" altLang="en-US" sz="1200" dirty="0">
                <a:latin typeface="Meiryo UI" panose="020B0604030504040204" pitchFamily="50" charset="-128"/>
                <a:ea typeface="Meiryo UI" panose="020B0604030504040204" pitchFamily="50" charset="-128"/>
              </a:rPr>
              <a:t>に関する</a:t>
            </a:r>
            <a:r>
              <a:rPr lang="ja-JP" altLang="en-US" sz="1200" dirty="0" smtClean="0">
                <a:latin typeface="Meiryo UI" panose="020B0604030504040204" pitchFamily="50" charset="-128"/>
                <a:ea typeface="Meiryo UI" panose="020B0604030504040204" pitchFamily="50" charset="-128"/>
              </a:rPr>
              <a:t>事項</a:t>
            </a:r>
            <a:endParaRPr lang="en-US" altLang="ja-JP" sz="1200" dirty="0" smtClean="0">
              <a:latin typeface="Meiryo UI" panose="020B0604030504040204" pitchFamily="50" charset="-128"/>
              <a:ea typeface="Meiryo UI" panose="020B0604030504040204" pitchFamily="50" charset="-128"/>
            </a:endParaRPr>
          </a:p>
          <a:p>
            <a:r>
              <a:rPr lang="ja-JP" altLang="en-US" sz="1200" dirty="0" smtClean="0">
                <a:latin typeface="Meiryo UI" panose="020B0604030504040204" pitchFamily="50" charset="-128"/>
                <a:ea typeface="Meiryo UI" panose="020B0604030504040204" pitchFamily="50" charset="-128"/>
              </a:rPr>
              <a:t>☆教育</a:t>
            </a:r>
            <a:r>
              <a:rPr lang="ja-JP" altLang="en-US" sz="1200" dirty="0">
                <a:latin typeface="Meiryo UI" panose="020B0604030504040204" pitchFamily="50" charset="-128"/>
                <a:ea typeface="Meiryo UI" panose="020B0604030504040204" pitchFamily="50" charset="-128"/>
              </a:rPr>
              <a:t>に関する事項</a:t>
            </a:r>
          </a:p>
          <a:p>
            <a:r>
              <a:rPr lang="ja-JP" altLang="en-US" sz="1200" dirty="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運用</a:t>
            </a:r>
            <a:r>
              <a:rPr lang="ja-JP" altLang="en-US" sz="1200" dirty="0">
                <a:latin typeface="Meiryo UI" panose="020B0604030504040204" pitchFamily="50" charset="-128"/>
                <a:ea typeface="Meiryo UI" panose="020B0604030504040204" pitchFamily="50" charset="-128"/>
              </a:rPr>
              <a:t>に関する</a:t>
            </a:r>
            <a:r>
              <a:rPr lang="ja-JP" altLang="en-US" sz="1200" dirty="0" smtClean="0">
                <a:latin typeface="Meiryo UI" panose="020B0604030504040204" pitchFamily="50" charset="-128"/>
                <a:ea typeface="Meiryo UI" panose="020B0604030504040204" pitchFamily="50" charset="-128"/>
              </a:rPr>
              <a:t>事項</a:t>
            </a:r>
            <a:endParaRPr lang="en-US" altLang="ja-JP" sz="1200" dirty="0" smtClean="0">
              <a:latin typeface="Meiryo UI" panose="020B0604030504040204" pitchFamily="50" charset="-128"/>
              <a:ea typeface="Meiryo UI" panose="020B0604030504040204" pitchFamily="50" charset="-128"/>
            </a:endParaRPr>
          </a:p>
          <a:p>
            <a:r>
              <a:rPr lang="ja-JP" altLang="en-US" sz="1200" dirty="0" smtClean="0">
                <a:latin typeface="Meiryo UI" panose="020B0604030504040204" pitchFamily="50" charset="-128"/>
                <a:ea typeface="Meiryo UI" panose="020B0604030504040204" pitchFamily="50" charset="-128"/>
              </a:rPr>
              <a:t>☆保守</a:t>
            </a:r>
            <a:r>
              <a:rPr lang="ja-JP" altLang="en-US" sz="1200" dirty="0">
                <a:latin typeface="Meiryo UI" panose="020B0604030504040204" pitchFamily="50" charset="-128"/>
                <a:ea typeface="Meiryo UI" panose="020B0604030504040204" pitchFamily="50" charset="-128"/>
              </a:rPr>
              <a:t>に関する事項</a:t>
            </a:r>
          </a:p>
          <a:p>
            <a:endParaRPr lang="ja-JP" altLang="en-US" sz="1200" dirty="0">
              <a:latin typeface="Meiryo UI" panose="020B0604030504040204" pitchFamily="50" charset="-128"/>
              <a:ea typeface="Meiryo UI" panose="020B0604030504040204" pitchFamily="50" charset="-128"/>
            </a:endParaRPr>
          </a:p>
          <a:p>
            <a:endParaRPr lang="en-US" altLang="ja-JP" sz="1200" dirty="0" smtClean="0">
              <a:latin typeface="Meiryo UI" panose="020B0604030504040204" pitchFamily="50" charset="-128"/>
              <a:ea typeface="Meiryo UI" panose="020B0604030504040204" pitchFamily="50" charset="-128"/>
            </a:endParaRPr>
          </a:p>
        </p:txBody>
      </p:sp>
      <p:sp>
        <p:nvSpPr>
          <p:cNvPr id="7" name="フローチャート: 書類 6"/>
          <p:cNvSpPr/>
          <p:nvPr/>
        </p:nvSpPr>
        <p:spPr>
          <a:xfrm>
            <a:off x="7909702" y="834442"/>
            <a:ext cx="2571192" cy="2315157"/>
          </a:xfrm>
          <a:prstGeom prst="flowChartDocument">
            <a:avLst/>
          </a:prstGeom>
        </p:spPr>
        <p:style>
          <a:lnRef idx="0">
            <a:schemeClr val="accent2"/>
          </a:lnRef>
          <a:fillRef idx="3">
            <a:schemeClr val="accent2"/>
          </a:fillRef>
          <a:effectRef idx="3">
            <a:schemeClr val="accent2"/>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■調達仕様書</a:t>
            </a:r>
            <a:endParaRPr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●調達単位、調達方式、作業実施内容、実施体制・方式、遵守事項、成果物の取扱い、入札要件、再委託事項、附属文書、契約書記載事項</a:t>
            </a:r>
            <a:endParaRPr lang="en-US" altLang="ja-JP" sz="1400" dirty="0" smtClean="0">
              <a:latin typeface="Meiryo UI" panose="020B0604030504040204" pitchFamily="50" charset="-128"/>
              <a:ea typeface="Meiryo UI" panose="020B0604030504040204" pitchFamily="50" charset="-128"/>
            </a:endParaRPr>
          </a:p>
        </p:txBody>
      </p:sp>
      <p:sp>
        <p:nvSpPr>
          <p:cNvPr id="8" name="正方形/長方形 7"/>
          <p:cNvSpPr/>
          <p:nvPr/>
        </p:nvSpPr>
        <p:spPr>
          <a:xfrm>
            <a:off x="4843373" y="1055363"/>
            <a:ext cx="1991536" cy="523220"/>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ja-JP" altLang="en-US" sz="1400" dirty="0">
                <a:latin typeface="Meiryo UI" panose="020B0604030504040204" pitchFamily="50" charset="-128"/>
                <a:ea typeface="Meiryo UI" panose="020B0604030504040204" pitchFamily="50" charset="-128"/>
              </a:rPr>
              <a:t>●業務要件</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☆（別紙）業務要件書</a:t>
            </a:r>
          </a:p>
        </p:txBody>
      </p:sp>
      <p:sp>
        <p:nvSpPr>
          <p:cNvPr id="9" name="正方形/長方形 8"/>
          <p:cNvSpPr/>
          <p:nvPr/>
        </p:nvSpPr>
        <p:spPr>
          <a:xfrm>
            <a:off x="8081818" y="2228379"/>
            <a:ext cx="1995055" cy="52322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ja-JP" altLang="en-US" sz="1400" dirty="0">
                <a:latin typeface="Meiryo UI" panose="020B0604030504040204" pitchFamily="50" charset="-128"/>
                <a:ea typeface="Meiryo UI" panose="020B0604030504040204" pitchFamily="50" charset="-128"/>
              </a:rPr>
              <a:t>●要件定義書</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☆（別紙）要件定義書</a:t>
            </a:r>
            <a:endParaRPr lang="en-US" altLang="ja-JP" sz="1400" dirty="0">
              <a:latin typeface="Meiryo UI" panose="020B0604030504040204" pitchFamily="50" charset="-128"/>
              <a:ea typeface="Meiryo UI" panose="020B0604030504040204" pitchFamily="50" charset="-128"/>
            </a:endParaRPr>
          </a:p>
        </p:txBody>
      </p:sp>
      <p:cxnSp>
        <p:nvCxnSpPr>
          <p:cNvPr id="10" name="カギ線コネクタ 9"/>
          <p:cNvCxnSpPr>
            <a:stCxn id="4" idx="3"/>
            <a:endCxn id="8" idx="1"/>
          </p:cNvCxnSpPr>
          <p:nvPr/>
        </p:nvCxnSpPr>
        <p:spPr>
          <a:xfrm flipV="1">
            <a:off x="4495800" y="1316973"/>
            <a:ext cx="347573" cy="810190"/>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3"/>
            <a:endCxn id="9" idx="1"/>
          </p:cNvCxnSpPr>
          <p:nvPr/>
        </p:nvCxnSpPr>
        <p:spPr>
          <a:xfrm flipV="1">
            <a:off x="7577337" y="2489989"/>
            <a:ext cx="504481" cy="1101139"/>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3" idx="3"/>
            <a:endCxn id="4" idx="1"/>
          </p:cNvCxnSpPr>
          <p:nvPr/>
        </p:nvCxnSpPr>
        <p:spPr>
          <a:xfrm flipV="1">
            <a:off x="2020332" y="2127163"/>
            <a:ext cx="355317" cy="738910"/>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81280" y="4449917"/>
            <a:ext cx="1998483" cy="2043247"/>
          </a:xfrm>
          <a:prstGeom prst="rect">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■業務分析・業務の見直し（</a:t>
            </a:r>
            <a:r>
              <a:rPr lang="en-US" altLang="ja-JP" sz="1400" dirty="0" smtClean="0">
                <a:latin typeface="Meiryo UI" panose="020B0604030504040204" pitchFamily="50" charset="-128"/>
                <a:ea typeface="Meiryo UI" panose="020B0604030504040204" pitchFamily="50" charset="-128"/>
              </a:rPr>
              <a:t>BPR</a:t>
            </a:r>
            <a:r>
              <a:rPr lang="ja-JP" altLang="en-US" sz="1400" dirty="0" smtClean="0">
                <a:latin typeface="Meiryo UI" panose="020B0604030504040204" pitchFamily="50" charset="-128"/>
                <a:ea typeface="Meiryo UI" panose="020B0604030504040204" pitchFamily="50" charset="-128"/>
              </a:rPr>
              <a:t>）</a:t>
            </a:r>
            <a:endParaRPr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a:t>
            </a:r>
            <a:r>
              <a:rPr lang="ja-JP" altLang="ja-JP" sz="1400" dirty="0" smtClean="0">
                <a:latin typeface="Meiryo UI" panose="020B0604030504040204" pitchFamily="50" charset="-128"/>
                <a:ea typeface="Meiryo UI" panose="020B0604030504040204" pitchFamily="50" charset="-128"/>
              </a:rPr>
              <a:t>主要</a:t>
            </a:r>
            <a:r>
              <a:rPr lang="ja-JP" altLang="ja-JP" sz="1400" dirty="0">
                <a:latin typeface="Meiryo UI" panose="020B0604030504040204" pitchFamily="50" charset="-128"/>
                <a:ea typeface="Meiryo UI" panose="020B0604030504040204" pitchFamily="50" charset="-128"/>
              </a:rPr>
              <a:t>課題として</a:t>
            </a:r>
            <a:r>
              <a:rPr lang="ja-JP" altLang="ja-JP" sz="1400" dirty="0" smtClean="0">
                <a:latin typeface="Meiryo UI" panose="020B0604030504040204" pitchFamily="50" charset="-128"/>
                <a:ea typeface="Meiryo UI" panose="020B0604030504040204" pitchFamily="50" charset="-128"/>
              </a:rPr>
              <a:t>整理</a:t>
            </a:r>
            <a:endParaRPr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a:t>
            </a:r>
            <a:r>
              <a:rPr lang="ja-JP" altLang="ja-JP" sz="1400" dirty="0" smtClean="0">
                <a:latin typeface="Meiryo UI" panose="020B0604030504040204" pitchFamily="50" charset="-128"/>
                <a:ea typeface="Meiryo UI" panose="020B0604030504040204" pitchFamily="50" charset="-128"/>
              </a:rPr>
              <a:t>具体的</a:t>
            </a:r>
            <a:r>
              <a:rPr lang="ja-JP" altLang="ja-JP" sz="1400" dirty="0">
                <a:latin typeface="Meiryo UI" panose="020B0604030504040204" pitchFamily="50" charset="-128"/>
                <a:ea typeface="Meiryo UI" panose="020B0604030504040204" pitchFamily="50" charset="-128"/>
              </a:rPr>
              <a:t>な業務の見直し内容とその結果期待される</a:t>
            </a:r>
            <a:r>
              <a:rPr lang="ja-JP" altLang="ja-JP" sz="1400" dirty="0" smtClean="0">
                <a:latin typeface="Meiryo UI" panose="020B0604030504040204" pitchFamily="50" charset="-128"/>
                <a:ea typeface="Meiryo UI" panose="020B0604030504040204" pitchFamily="50" charset="-128"/>
              </a:rPr>
              <a:t>効果</a:t>
            </a:r>
            <a:r>
              <a:rPr lang="ja-JP" altLang="en-US" sz="1400" dirty="0" smtClean="0">
                <a:latin typeface="Meiryo UI" panose="020B0604030504040204" pitchFamily="50" charset="-128"/>
                <a:ea typeface="Meiryo UI" panose="020B0604030504040204" pitchFamily="50" charset="-128"/>
              </a:rPr>
              <a:t>の多角的かつ階層的分析</a:t>
            </a:r>
            <a:endParaRPr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a:t>
            </a:r>
            <a:r>
              <a:rPr lang="ja-JP" altLang="ja-JP" sz="1400" dirty="0" smtClean="0">
                <a:latin typeface="Meiryo UI" panose="020B0604030504040204" pitchFamily="50" charset="-128"/>
                <a:ea typeface="Meiryo UI" panose="020B0604030504040204" pitchFamily="50" charset="-128"/>
              </a:rPr>
              <a:t>関係業務</a:t>
            </a:r>
            <a:r>
              <a:rPr lang="ja-JP" altLang="en-US" sz="1400" dirty="0" smtClean="0">
                <a:latin typeface="Meiryo UI" panose="020B0604030504040204" pitchFamily="50" charset="-128"/>
                <a:ea typeface="Meiryo UI" panose="020B0604030504040204" pitchFamily="50" charset="-128"/>
              </a:rPr>
              <a:t>への</a:t>
            </a:r>
            <a:r>
              <a:rPr lang="ja-JP" altLang="ja-JP" sz="1400" dirty="0" smtClean="0">
                <a:latin typeface="Meiryo UI" panose="020B0604030504040204" pitchFamily="50" charset="-128"/>
                <a:ea typeface="Meiryo UI" panose="020B0604030504040204" pitchFamily="50" charset="-128"/>
              </a:rPr>
              <a:t>影響</a:t>
            </a:r>
            <a:r>
              <a:rPr lang="ja-JP" altLang="en-US" sz="1400" dirty="0" smtClean="0">
                <a:latin typeface="Meiryo UI" panose="020B0604030504040204" pitchFamily="50" charset="-128"/>
                <a:ea typeface="Meiryo UI" panose="020B0604030504040204" pitchFamily="50" charset="-128"/>
              </a:rPr>
              <a:t>調査と調整・協議</a:t>
            </a:r>
            <a:endParaRPr lang="en-US" altLang="ja-JP" sz="1400" dirty="0" smtClean="0">
              <a:latin typeface="Meiryo UI" panose="020B0604030504040204" pitchFamily="50" charset="-128"/>
              <a:ea typeface="Meiryo UI" panose="020B0604030504040204" pitchFamily="50" charset="-128"/>
            </a:endParaRPr>
          </a:p>
        </p:txBody>
      </p:sp>
      <p:cxnSp>
        <p:nvCxnSpPr>
          <p:cNvPr id="20" name="カギ線コネクタ 19"/>
          <p:cNvCxnSpPr>
            <a:stCxn id="3" idx="2"/>
            <a:endCxn id="19" idx="0"/>
          </p:cNvCxnSpPr>
          <p:nvPr/>
        </p:nvCxnSpPr>
        <p:spPr>
          <a:xfrm rot="5400000">
            <a:off x="891939" y="4238463"/>
            <a:ext cx="400038" cy="22871"/>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23" name="カギ線コネクタ 22"/>
          <p:cNvCxnSpPr>
            <a:stCxn id="19" idx="3"/>
            <a:endCxn id="4" idx="1"/>
          </p:cNvCxnSpPr>
          <p:nvPr/>
        </p:nvCxnSpPr>
        <p:spPr>
          <a:xfrm flipV="1">
            <a:off x="2079763" y="2127163"/>
            <a:ext cx="295886" cy="3344378"/>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108958" y="672810"/>
            <a:ext cx="1998483" cy="472499"/>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事業計画書</a:t>
            </a:r>
            <a:endParaRPr lang="en-US" altLang="ja-JP" sz="1400" dirty="0">
              <a:latin typeface="Meiryo UI" panose="020B0604030504040204" pitchFamily="50" charset="-128"/>
              <a:ea typeface="Meiryo UI" panose="020B0604030504040204" pitchFamily="50" charset="-128"/>
            </a:endParaRPr>
          </a:p>
        </p:txBody>
      </p:sp>
      <p:cxnSp>
        <p:nvCxnSpPr>
          <p:cNvPr id="31" name="カギ線コネクタ 30"/>
          <p:cNvCxnSpPr>
            <a:stCxn id="30" idx="2"/>
            <a:endCxn id="3" idx="0"/>
          </p:cNvCxnSpPr>
          <p:nvPr/>
        </p:nvCxnSpPr>
        <p:spPr>
          <a:xfrm rot="5400000">
            <a:off x="927506" y="1321197"/>
            <a:ext cx="356582" cy="4807"/>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751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49427</TotalTime>
  <Words>10047</Words>
  <Application>Microsoft Office PowerPoint</Application>
  <PresentationFormat>ワイド画面</PresentationFormat>
  <Paragraphs>1646</Paragraphs>
  <Slides>46</Slides>
  <Notes>11</Notes>
  <HiddenSlides>3</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スライド タイトル</vt:lpstr>
      </vt:variant>
      <vt:variant>
        <vt:i4>46</vt:i4>
      </vt:variant>
      <vt:variant>
        <vt:lpstr>目的別スライド ショー</vt:lpstr>
      </vt:variant>
      <vt:variant>
        <vt:i4>1</vt:i4>
      </vt:variant>
    </vt:vector>
  </HeadingPairs>
  <TitlesOfParts>
    <vt:vector size="55" baseType="lpstr">
      <vt:lpstr>Arial Unicode MS</vt:lpstr>
      <vt:lpstr>HG丸ｺﾞｼｯｸM-PRO</vt:lpstr>
      <vt:lpstr>Meiryo UI</vt:lpstr>
      <vt:lpstr>ＭＳ Ｐゴシック</vt:lpstr>
      <vt:lpstr>Arial</vt:lpstr>
      <vt:lpstr>Calibri</vt:lpstr>
      <vt:lpstr>Times New Roman</vt:lpstr>
      <vt:lpstr>Office テーマ</vt:lpstr>
      <vt:lpstr>政府ガイドライン、iコンピテンシ・ディクショナリの図書館での適用【詳細】</vt:lpstr>
      <vt:lpstr>図書館での適用（今のタスク、業務課題と必要なスキル）</vt:lpstr>
      <vt:lpstr>図書館の今のタスク、業務課題と必要なスキル</vt:lpstr>
      <vt:lpstr>政府標準ガイドラインに沿った開発タスクとドキュメント</vt:lpstr>
      <vt:lpstr>政府の標準ガイドライン/iコンピテンシ・ディクショナリを活用した 業務の遂行とスキル・知識の選択的習得</vt:lpstr>
      <vt:lpstr>調達方式の決定の判断</vt:lpstr>
      <vt:lpstr>調達方式の違いと仕様書の精緻度</vt:lpstr>
      <vt:lpstr>外部委託に必要なドキュメントと手続き（一般競争入札）</vt:lpstr>
      <vt:lpstr>各種ドキュメントに記載されるべき項目</vt:lpstr>
      <vt:lpstr>要件定義書記載項目（全体）</vt:lpstr>
      <vt:lpstr>要件定義書記載項目（業務要件）</vt:lpstr>
      <vt:lpstr>要件定義書記載項目（システム化要件/機能要件）</vt:lpstr>
      <vt:lpstr>要件定義書記載項目（システム化要件/非機能要件１/3）</vt:lpstr>
      <vt:lpstr>要件定義書記載項目（システム化要件/非機能要件2/3）</vt:lpstr>
      <vt:lpstr>要件定義書記載項目（システム化要件/非機能要件3/3）</vt:lpstr>
      <vt:lpstr>要件定義書記載項目（一般要件）</vt:lpstr>
      <vt:lpstr>デジタル化およびデジタルアーカイブ公開システムの 調達単位・留意点</vt:lpstr>
      <vt:lpstr>デジタルアーカイブ構築・運用の要件定義（主な項目）</vt:lpstr>
      <vt:lpstr>デジタル化、電子書籍化の調達</vt:lpstr>
      <vt:lpstr>要件定義書記載項目（デジタル化、電子書籍化）</vt:lpstr>
      <vt:lpstr>成果物としてのデジタル化仕様の要件定義 －原資料からのデジタル化要件定義（主な項目）－</vt:lpstr>
      <vt:lpstr>成果物としてのデジタル化仕様の要件定義 －電子書籍化要件定義（主な項目）－</vt:lpstr>
      <vt:lpstr>図書館での適用 （今のタスク、業務課題と必要なスキル）</vt:lpstr>
      <vt:lpstr>図書館システム構築・運用のタスク【概要】</vt:lpstr>
      <vt:lpstr>図書館システム構築・運用に必要なスキル概要</vt:lpstr>
      <vt:lpstr>実務に必要なスキルの見つけ方</vt:lpstr>
      <vt:lpstr>PowerPoint プレゼンテーション</vt:lpstr>
      <vt:lpstr>スキルに必要な知識【要件定義】 (スキル424項目・知識8256項目から抜粋)</vt:lpstr>
      <vt:lpstr>スキルに必要な知識【調達管理】 (スキル424項目・知識8256項目から抜粋)</vt:lpstr>
      <vt:lpstr>スキルに必要な知識例【開発管理】 (スキル424項目・知識8256項目から抜粋)</vt:lpstr>
      <vt:lpstr>スキルに必要な知識例【データベースの構築技術】 (スキル424項目・知識8256項目から抜粋)</vt:lpstr>
      <vt:lpstr>図書館職員の職種と必要なITスキル</vt:lpstr>
      <vt:lpstr>図書館業務のタスクと必要なスキル</vt:lpstr>
      <vt:lpstr>図書館員に必要なITスキル要素 （ITパスポート、iコンピテンシより）</vt:lpstr>
      <vt:lpstr>PowerPoint プレゼンテーション</vt:lpstr>
      <vt:lpstr>情報システム構築・運用に必要な知識データベースの構築</vt:lpstr>
      <vt:lpstr>個別業務での必要スキル・知識１【デジタル化】</vt:lpstr>
      <vt:lpstr>個別業務での必要スキル・知識１ アーカイブ構築</vt:lpstr>
      <vt:lpstr>政府情報システムの整備及び管理に関する標準ガイドライン</vt:lpstr>
      <vt:lpstr>PowerPoint プレゼンテーション</vt:lpstr>
      <vt:lpstr>情報化社会の中での図書館サービスシステム</vt:lpstr>
      <vt:lpstr>カーナビシステム（情報を収集・組織化し提供するシステム）</vt:lpstr>
      <vt:lpstr>図書館システムにマッピングすると</vt:lpstr>
      <vt:lpstr>図書館員の業務も変革が必要</vt:lpstr>
      <vt:lpstr>人とシステムの役割分担</vt:lpstr>
      <vt:lpstr>図書館のさまざまなデータを標準化する意義， 規格の重要性等</vt:lpstr>
      <vt:lpstr>TP&amp;Dフォーラム</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図書館情報学研究 (図書館システム・オープンデータ)</dc:title>
  <dc:creator>中山正樹</dc:creator>
  <cp:lastModifiedBy>masaki nakayama</cp:lastModifiedBy>
  <cp:revision>916</cp:revision>
  <cp:lastPrinted>2016-03-18T02:42:44Z</cp:lastPrinted>
  <dcterms:created xsi:type="dcterms:W3CDTF">2015-08-12T01:03:55Z</dcterms:created>
  <dcterms:modified xsi:type="dcterms:W3CDTF">2016-05-14T15:55:33Z</dcterms:modified>
</cp:coreProperties>
</file>